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s/comment1.xml" ContentType="application/vnd.openxmlformats-officedocument.presentationml.comments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s/comment2.xml" ContentType="application/vnd.openxmlformats-officedocument.presentationml.comments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</p:sldIdLst>
  <p:sldSz cx="10071100" cy="7556500"/>
  <p:notesSz cx="6858000" cy="9144000"/>
  <p:defaultTextStyle>
    <a:lvl1pPr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1pPr>
    <a:lvl2pPr indent="457200"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2pPr>
    <a:lvl3pPr indent="914400"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3pPr>
    <a:lvl4pPr indent="1371600"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4pPr>
    <a:lvl5pPr indent="1828800"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5pPr>
    <a:lvl6pPr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6pPr>
    <a:lvl7pPr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7pPr>
    <a:lvl8pPr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8pPr>
    <a:lvl9pPr defTabSz="457200">
      <a:lnSpc>
        <a:spcPct val="94000"/>
      </a:lnSpc>
      <a:defRPr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 Borji" initials="A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comments" Target="comments/comment1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comments" Target="comments/comment2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4-19T21:48:33.906" idx="1">
    <p:pos x="2428" y="1964"/>
    <p:text>put some examples of 
jumbled scenes and randomly tacken phots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4-19T21:48:33.906" idx="2">
    <p:pos x="2428" y="1964"/>
    <p:text>put some examples of 
jumbled scenes and randomly tacken phots</p:text>
  </p:cm>
</p:cmLst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1" name="Shape 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5" name="Shape 1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I will start off with a brief introduction to the visual attention. The talk has two main parts on bottom-up and top-down visual attention. I will then mention some applications of these models and finish with a summary.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REPEAT THE QUESTION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MUST BE HERE AROUND MIN 44 45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New directions: Complex cluttered scene processing and understanding 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and BIG DATA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let me accelerate a little bit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[[Express your interest in mental disorder]]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the first thing that i did as a postdoc was to see what is out there ….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282222" indent="-282222" defTabSz="584200">
              <a:lnSpc>
                <a:spcPct val="100000"/>
              </a:lnSpc>
              <a:buSzPct val="100000"/>
              <a:buAutoNum type="arabicParenR" startAt="1"/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many models were the same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282222" indent="-282222" defTabSz="584200">
              <a:lnSpc>
                <a:spcPct val="100000"/>
              </a:lnSpc>
              <a:buSzPct val="100000"/>
              <a:buAutoNum type="arabicParenR" startAt="1"/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scoring and dataset bias were problems, we conducted a fair model comparison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282222" indent="-282222" defTabSz="584200">
              <a:lnSpc>
                <a:spcPct val="100000"/>
              </a:lnSpc>
              <a:buSzPct val="100000"/>
              <a:buAutoNum type="arabicParenR" startAt="1"/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most importantly there was a large gap bet models and humans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MUST BE HERE AROUND MIN 44 45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New directions: Complex cluttered scene processing and understanding 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and BIG DATA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let me accelerate a little bit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[[Express your interest in mental disorder]]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MUST BE HERE AROUND MIN 44 45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New directions: Complex cluttered scene processing and understanding 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and BIG DATA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let me accelerate a little bit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[[Express your interest in mental disorder]]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I will start off with a brief introduction to the visual attention. The talk has two main parts on bottom-up and top-down visual attention. I will then mention some applications of these models and finish with a summary.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REPEAT THE QUESTION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I will start off with a brief introduction to the visual attention. The talk has two main parts on bottom-up and top-down visual attention. I will then mention some applications of these models and finish with a summary.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REPEAT THE QUESTION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6" name="Shape 4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I will start off with a brief introduction to the visual attention. The talk has two main parts on bottom-up and top-down visual attention. I will then mention some applications of these models and finish with a summary.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REPEAT THE QUESTION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7" name="Shape 5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I will start off with a brief introduction to the visual attention. The talk has two main parts on bottom-up and top-down visual attention. I will then mention some applications of these models and finish with a summary.</a:t>
            </a: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endParaRPr sz="1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1600">
                <a:latin typeface="Lucida Grande"/>
                <a:ea typeface="Lucida Grande"/>
                <a:cs typeface="Lucida Grande"/>
                <a:sym typeface="Lucida Grande"/>
              </a:rPr>
              <a:t>REPEAT THE QUESTION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755332" y="2032558"/>
            <a:ext cx="8560436" cy="224945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1510665" y="4282016"/>
            <a:ext cx="7049770" cy="327448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442577" y="257299"/>
            <a:ext cx="9185946" cy="1081857"/>
          </a:xfrm>
          <a:prstGeom prst="rect">
            <a:avLst/>
          </a:prstGeom>
        </p:spPr>
        <p:txBody>
          <a:bodyPr lIns="39340" tIns="39340" rIns="39340" bIns="39340" anchor="b"/>
          <a:lstStyle>
            <a:lvl1pPr algn="l" defTabSz="584200">
              <a:lnSpc>
                <a:spcPct val="10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442577" y="1801403"/>
            <a:ext cx="3934025" cy="5084726"/>
          </a:xfrm>
          <a:prstGeom prst="rect">
            <a:avLst/>
          </a:prstGeom>
        </p:spPr>
        <p:txBody>
          <a:bodyPr lIns="39340" tIns="39340" rIns="39340" bIns="39340"/>
          <a:lstStyle>
            <a:lvl1pPr marL="205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9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94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38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83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One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Two</a:t>
            </a:r>
            <a:endParaRPr sz="20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Three</a:t>
            </a:r>
            <a:endParaRPr sz="20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Four</a:t>
            </a:r>
            <a:endParaRPr sz="20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" name="Shape 44"/>
          <p:cNvSpPr/>
          <p:nvPr>
            <p:ph type="title"/>
          </p:nvPr>
        </p:nvSpPr>
        <p:spPr>
          <a:xfrm>
            <a:off x="442577" y="257299"/>
            <a:ext cx="9185946" cy="1081857"/>
          </a:xfrm>
          <a:prstGeom prst="rect">
            <a:avLst/>
          </a:prstGeom>
        </p:spPr>
        <p:txBody>
          <a:bodyPr lIns="39340" tIns="39340" rIns="39340" bIns="39340" anchor="b"/>
          <a:lstStyle>
            <a:lvl1pPr algn="l" defTabSz="584200">
              <a:lnSpc>
                <a:spcPct val="10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442577" y="1801403"/>
            <a:ext cx="3934025" cy="5084726"/>
          </a:xfrm>
          <a:prstGeom prst="rect">
            <a:avLst/>
          </a:prstGeom>
        </p:spPr>
        <p:txBody>
          <a:bodyPr lIns="39340" tIns="39340" rIns="39340" bIns="39340"/>
          <a:lstStyle>
            <a:lvl1pPr marL="205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9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94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38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83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One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Two</a:t>
            </a:r>
            <a:endParaRPr sz="20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Three</a:t>
            </a:r>
            <a:endParaRPr sz="20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Four</a:t>
            </a:r>
            <a:endParaRPr sz="20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501587" y="3679899"/>
            <a:ext cx="9067942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8" name="Shape 48"/>
          <p:cNvSpPr/>
          <p:nvPr>
            <p:ph type="title"/>
          </p:nvPr>
        </p:nvSpPr>
        <p:spPr>
          <a:xfrm>
            <a:off x="442577" y="1024433"/>
            <a:ext cx="9185946" cy="2458766"/>
          </a:xfrm>
          <a:prstGeom prst="rect">
            <a:avLst/>
          </a:prstGeom>
        </p:spPr>
        <p:txBody>
          <a:bodyPr lIns="39340" tIns="39340" rIns="39340" bIns="39340" anchor="b"/>
          <a:lstStyle>
            <a:lvl1pPr algn="l" defTabSz="584200">
              <a:lnSpc>
                <a:spcPct val="10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442577" y="3886435"/>
            <a:ext cx="9185946" cy="2458766"/>
          </a:xfrm>
          <a:prstGeom prst="rect">
            <a:avLst/>
          </a:prstGeom>
        </p:spPr>
        <p:txBody>
          <a:bodyPr lIns="39340" tIns="39340" rIns="39340" bIns="39340"/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One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Two</a:t>
            </a:r>
            <a:endParaRPr sz="20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Three</a:t>
            </a:r>
            <a:endParaRPr sz="20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Four</a:t>
            </a:r>
            <a:endParaRPr sz="20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03237" y="1768475"/>
            <a:ext cx="4450719" cy="57880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55332" y="2032558"/>
            <a:ext cx="8560436" cy="2249459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510665" y="4282016"/>
            <a:ext cx="7049770" cy="327448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3000"/>
              </a:lnSpc>
              <a:spcBef>
                <a:spcPts val="0"/>
              </a:spcBef>
            </a:lvl1pPr>
            <a:lvl2pPr algn="ctr">
              <a:lnSpc>
                <a:spcPct val="93000"/>
              </a:lnSpc>
              <a:spcBef>
                <a:spcPts val="0"/>
              </a:spcBef>
            </a:lvl2pPr>
            <a:lvl3pPr algn="ctr">
              <a:lnSpc>
                <a:spcPct val="93000"/>
              </a:lnSpc>
              <a:spcBef>
                <a:spcPts val="0"/>
              </a:spcBef>
            </a:lvl3pPr>
            <a:lvl4pPr algn="ctr">
              <a:lnSpc>
                <a:spcPct val="93000"/>
              </a:lnSpc>
              <a:spcBef>
                <a:spcPts val="0"/>
              </a:spcBef>
            </a:lvl4pPr>
            <a:lvl5pPr algn="ctr">
              <a:lnSpc>
                <a:spcPct val="93000"/>
              </a:lnSpc>
              <a:spcBef>
                <a:spcPts val="0"/>
              </a:spcBef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D6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odernPortfolio_photo-v-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25" name="Shape 25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442577" y="257299"/>
            <a:ext cx="3934025" cy="1081857"/>
          </a:xfrm>
          <a:prstGeom prst="rect">
            <a:avLst/>
          </a:prstGeom>
        </p:spPr>
        <p:txBody>
          <a:bodyPr lIns="39340" tIns="39340" rIns="39340" bIns="39340" anchor="b"/>
          <a:lstStyle>
            <a:lvl1pPr algn="l" defTabSz="584200">
              <a:lnSpc>
                <a:spcPct val="10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442577" y="1801403"/>
            <a:ext cx="3934025" cy="5084726"/>
          </a:xfrm>
          <a:prstGeom prst="rect">
            <a:avLst/>
          </a:prstGeom>
        </p:spPr>
        <p:txBody>
          <a:bodyPr lIns="39340" tIns="39340" rIns="39340" bIns="39340"/>
          <a:lstStyle>
            <a:lvl1pPr marL="205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9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94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38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83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One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Two</a:t>
            </a:r>
            <a:endParaRPr sz="20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Three</a:t>
            </a:r>
            <a:endParaRPr sz="20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Four</a:t>
            </a:r>
            <a:endParaRPr sz="20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title"/>
          </p:nvPr>
        </p:nvSpPr>
        <p:spPr>
          <a:xfrm>
            <a:off x="442577" y="257299"/>
            <a:ext cx="9185946" cy="1081857"/>
          </a:xfrm>
          <a:prstGeom prst="rect">
            <a:avLst/>
          </a:prstGeom>
        </p:spPr>
        <p:txBody>
          <a:bodyPr lIns="39340" tIns="39340" rIns="39340" bIns="39340" anchor="b"/>
          <a:lstStyle>
            <a:lvl1pPr algn="l" defTabSz="584200">
              <a:lnSpc>
                <a:spcPct val="10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442577" y="1801403"/>
            <a:ext cx="3934025" cy="5084726"/>
          </a:xfrm>
          <a:prstGeom prst="rect">
            <a:avLst/>
          </a:prstGeom>
        </p:spPr>
        <p:txBody>
          <a:bodyPr lIns="39340" tIns="39340" rIns="39340" bIns="39340"/>
          <a:lstStyle>
            <a:lvl1pPr marL="205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9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94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386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83153" indent="-205153" defTabSz="584200">
              <a:lnSpc>
                <a:spcPct val="100000"/>
              </a:lnSpc>
              <a:spcBef>
                <a:spcPts val="4800"/>
              </a:spcBef>
              <a:buSzPct val="100000"/>
              <a:buChar char="•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One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Two</a:t>
            </a:r>
            <a:endParaRPr sz="20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Three</a:t>
            </a:r>
            <a:endParaRPr sz="20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Four</a:t>
            </a:r>
            <a:endParaRPr sz="20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01587" y="1587"/>
            <a:ext cx="9347242" cy="1267631"/>
          </a:xfrm>
          <a:prstGeom prst="rect">
            <a:avLst/>
          </a:prstGeom>
        </p:spPr>
        <p:txBody>
          <a:bodyPr lIns="39340" tIns="39340" rIns="39340" bIns="39340" anchor="b"/>
          <a:lstStyle>
            <a:lvl1pPr marL="57799" marR="57799" algn="l" defTabSz="1295400">
              <a:lnSpc>
                <a:spcPct val="100000"/>
              </a:lnSpc>
              <a:defRPr sz="4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501587" y="1516186"/>
            <a:ext cx="9359481" cy="6038727"/>
          </a:xfrm>
          <a:prstGeom prst="rect">
            <a:avLst/>
          </a:prstGeom>
        </p:spPr>
        <p:txBody>
          <a:bodyPr lIns="39340" tIns="39340" rIns="39340" bIns="39340"/>
          <a:lstStyle>
            <a:lvl1pPr marL="305608" marR="57799" indent="-264968" defTabSz="1295400">
              <a:lnSpc>
                <a:spcPct val="100000"/>
              </a:lnSpc>
              <a:spcBef>
                <a:spcPts val="1100"/>
              </a:spcBef>
              <a:buClr>
                <a:srgbClr val="434ED6"/>
              </a:buClr>
              <a:buSzPct val="60000"/>
              <a:buFont typeface="Wingdings"/>
              <a:buChar char=""/>
              <a:defRPr sz="340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708392" marR="57799" indent="-210552" defTabSz="1295400">
              <a:lnSpc>
                <a:spcPct val="100000"/>
              </a:lnSpc>
              <a:spcBef>
                <a:spcPts val="900"/>
              </a:spcBef>
              <a:buClr>
                <a:srgbClr val="FF2600"/>
              </a:buClr>
              <a:buSzPct val="55000"/>
              <a:buFont typeface="Wingdings"/>
              <a:buChar char=""/>
              <a:defRPr sz="280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1129851" marR="57799" indent="-174811" defTabSz="1295400">
              <a:lnSpc>
                <a:spcPct val="100000"/>
              </a:lnSpc>
              <a:spcBef>
                <a:spcPts val="800"/>
              </a:spcBef>
              <a:buClr>
                <a:srgbClr val="434ED6"/>
              </a:buClr>
              <a:buSzPct val="50000"/>
              <a:buFont typeface="Wingdings"/>
              <a:buChar char=""/>
              <a:defRPr sz="260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575525" marR="57799" indent="-163285" defTabSz="1295400">
              <a:lnSpc>
                <a:spcPct val="100000"/>
              </a:lnSpc>
              <a:spcBef>
                <a:spcPts val="600"/>
              </a:spcBef>
              <a:buClr>
                <a:srgbClr val="FFD600"/>
              </a:buClr>
              <a:buSzPct val="55000"/>
              <a:buFont typeface="Wingdings"/>
              <a:buChar char=""/>
              <a:defRPr sz="200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032725" marR="57799" indent="-163285" defTabSz="1295400">
              <a:lnSpc>
                <a:spcPct val="100000"/>
              </a:lnSpc>
              <a:spcBef>
                <a:spcPts val="600"/>
              </a:spcBef>
              <a:buClr>
                <a:srgbClr val="00E6B7"/>
              </a:buClr>
              <a:buSzPct val="50000"/>
              <a:buFont typeface="Wingdings"/>
              <a:buChar char=""/>
              <a:defRPr sz="200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One</a:t>
            </a:r>
            <a:endParaRPr sz="3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  <a:endParaRPr sz="26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  <a:endParaRPr sz="20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983505" y="198288"/>
            <a:ext cx="8104090" cy="1888332"/>
          </a:xfrm>
          <a:prstGeom prst="rect">
            <a:avLst/>
          </a:prstGeom>
        </p:spPr>
        <p:txBody>
          <a:bodyPr lIns="39340" tIns="39340" rIns="39340" bIns="39340"/>
          <a:lstStyle>
            <a:lvl1pPr defTabSz="584200">
              <a:lnSpc>
                <a:spcPct val="100000"/>
              </a:lnSpc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983505" y="2145630"/>
            <a:ext cx="8104090" cy="4425777"/>
          </a:xfrm>
          <a:prstGeom prst="rect">
            <a:avLst/>
          </a:prstGeom>
        </p:spPr>
        <p:txBody>
          <a:bodyPr lIns="39340" tIns="39340" rIns="39340" bIns="39340" anchor="ctr"/>
          <a:lstStyle>
            <a:lvl1pPr marL="752928" indent="-435428" defTabSz="584200">
              <a:lnSpc>
                <a:spcPct val="100000"/>
              </a:lnSpc>
              <a:spcBef>
                <a:spcPts val="2400"/>
              </a:spcBef>
              <a:buSzPct val="171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197428" indent="-435428" defTabSz="584200">
              <a:lnSpc>
                <a:spcPct val="100000"/>
              </a:lnSpc>
              <a:spcBef>
                <a:spcPts val="2400"/>
              </a:spcBef>
              <a:buSzPct val="171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641928" indent="-435428" defTabSz="584200">
              <a:lnSpc>
                <a:spcPct val="100000"/>
              </a:lnSpc>
              <a:spcBef>
                <a:spcPts val="2400"/>
              </a:spcBef>
              <a:buSzPct val="171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086428" indent="-435428" defTabSz="584200">
              <a:lnSpc>
                <a:spcPct val="100000"/>
              </a:lnSpc>
              <a:spcBef>
                <a:spcPts val="2400"/>
              </a:spcBef>
              <a:buSzPct val="171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530928" indent="-435428" defTabSz="584200">
              <a:lnSpc>
                <a:spcPct val="100000"/>
              </a:lnSpc>
              <a:spcBef>
                <a:spcPts val="2400"/>
              </a:spcBef>
              <a:buSzPct val="171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7227887" y="6886575"/>
            <a:ext cx="2346326" cy="19564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/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03237" y="95250"/>
            <a:ext cx="9069388" cy="167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03237" y="1768475"/>
            <a:ext cx="9069388" cy="578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1pPr>
      <a:lvl2pPr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2pPr>
      <a:lvl3pPr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3pPr>
      <a:lvl4pPr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4pPr>
      <a:lvl5pPr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5pPr>
      <a:lvl6pPr indent="457200"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6pPr>
      <a:lvl7pPr indent="914400"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7pPr>
      <a:lvl8pPr indent="1371600"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8pPr>
      <a:lvl9pPr indent="1828800" algn="ctr" defTabSz="457200">
        <a:lnSpc>
          <a:spcPct val="94000"/>
        </a:lnSpc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1pPr>
      <a:lvl2pPr marL="342900" indent="1143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2pPr>
      <a:lvl3pPr marL="342900" indent="5715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3pPr>
      <a:lvl4pPr marL="342900" indent="10287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4pPr>
      <a:lvl5pPr marL="342900" indent="14859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5pPr>
      <a:lvl6pPr marL="342900" indent="19431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6pPr>
      <a:lvl7pPr marL="342900" indent="24003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7pPr>
      <a:lvl8pPr marL="342900" indent="28575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8pPr>
      <a:lvl9pPr marL="342900" indent="3314700" defTabSz="457200">
        <a:lnSpc>
          <a:spcPct val="94000"/>
        </a:lnSpc>
        <a:spcBef>
          <a:spcPts val="1400"/>
        </a:spcBef>
        <a:defRPr sz="3200">
          <a:latin typeface="Arial"/>
          <a:ea typeface="Arial"/>
          <a:cs typeface="Arial"/>
          <a:sym typeface="Arial"/>
        </a:defRPr>
      </a:lvl9pPr>
    </p:bodyStyle>
    <p:otherStyle>
      <a:lvl1pPr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algn="r" defTabSz="457200">
        <a:lnSpc>
          <a:spcPct val="93000"/>
        </a:lnSpc>
        <a:tabLst>
          <a:tab pos="457200" algn="l"/>
          <a:tab pos="914400" algn="l"/>
          <a:tab pos="1371600" algn="l"/>
          <a:tab pos="1828800" algn="l"/>
          <a:tab pos="2286000" algn="l"/>
        </a:tabLst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1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hyperlink" Target="http://mmcheng.net/saltutorial/" TargetMode="Externa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46.png"/><Relationship Id="rId4" Type="http://schemas.openxmlformats.org/officeDocument/2006/relationships/image" Target="../media/image6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creen Shot 2015-09-10 at 4.22.02 PM.png"/>
          <p:cNvPicPr/>
          <p:nvPr/>
        </p:nvPicPr>
        <p:blipFill>
          <a:blip r:embed="rId2">
            <a:extLst/>
          </a:blip>
          <a:srcRect l="0" t="25380" r="0" b="0"/>
          <a:stretch>
            <a:fillRect/>
          </a:stretch>
        </p:blipFill>
        <p:spPr>
          <a:xfrm>
            <a:off x="313533" y="266505"/>
            <a:ext cx="9196384" cy="239889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393700" y="5448300"/>
            <a:ext cx="11861800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 defTabSz="584200">
              <a:lnSpc>
                <a:spcPct val="120000"/>
              </a:lnSpc>
            </a:pPr>
            <a:r>
              <a:rPr sz="2400">
                <a:latin typeface="Helvetica Neue Light"/>
                <a:ea typeface="Helvetica Neue Light"/>
                <a:cs typeface="Helvetica Neue Light"/>
                <a:sym typeface="Helvetica Neue Light"/>
              </a:rPr>
              <a:t>Ali Borji</a:t>
            </a:r>
            <a:endParaRPr sz="2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defTabSz="584200">
              <a:lnSpc>
                <a:spcPct val="120000"/>
              </a:lnSpc>
            </a:pPr>
            <a:endParaRPr sz="2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defTabSz="584200">
              <a:lnSpc>
                <a:spcPct val="120000"/>
              </a:lnSpc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ICIP 2015 Tutorial on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defTabSz="584200">
              <a:lnSpc>
                <a:spcPct val="120000"/>
              </a:lnSpc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Visual Saliency: Fundamentals, Applications, and Recent Progress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defTabSz="584200">
              <a:lnSpc>
                <a:spcPct val="120000"/>
              </a:lnSpc>
            </a:pPr>
            <a:endParaRPr sz="24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4783" y="5746750"/>
            <a:ext cx="1250951" cy="125095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>
            <p:ph type="title"/>
          </p:nvPr>
        </p:nvSpPr>
        <p:spPr>
          <a:xfrm>
            <a:off x="363537" y="2860675"/>
            <a:ext cx="9070976" cy="12509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300"/>
            </a:lvl1pPr>
          </a:lstStyle>
          <a:p>
            <a:pPr lvl="0">
              <a:defRPr sz="1800"/>
            </a:pPr>
            <a:r>
              <a:rPr sz="4300"/>
              <a:t>Benchmarking Computational Models of Visual Saliency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7354" y="40927"/>
            <a:ext cx="2933747" cy="7474646"/>
          </a:xfrm>
          <a:prstGeom prst="rect">
            <a:avLst/>
          </a:prstGeom>
          <a:ln w="3175">
            <a:miter lim="400000"/>
          </a:ln>
        </p:spPr>
      </p:pic>
      <p:sp>
        <p:nvSpPr>
          <p:cNvPr id="138" name="Shape 138"/>
          <p:cNvSpPr/>
          <p:nvPr>
            <p:ph type="sldNum" sz="quarter" idx="4294967295"/>
          </p:nvPr>
        </p:nvSpPr>
        <p:spPr>
          <a:xfrm>
            <a:off x="9614438" y="7122169"/>
            <a:ext cx="167619" cy="2183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/>
          <a:lstStyle>
            <a:lvl1pPr algn="l">
              <a:lnSpc>
                <a:spcPct val="100000"/>
              </a:lnSpc>
              <a:tabLst/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900"/>
            </a:fld>
          </a:p>
        </p:txBody>
      </p:sp>
      <p:sp>
        <p:nvSpPr>
          <p:cNvPr id="139" name="Shape 139"/>
          <p:cNvSpPr/>
          <p:nvPr/>
        </p:nvSpPr>
        <p:spPr>
          <a:xfrm>
            <a:off x="633353" y="1004834"/>
            <a:ext cx="8955369" cy="69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/>
          <a:lstStyle/>
          <a:p>
            <a:pPr lvl="0" defTabSz="354062">
              <a:lnSpc>
                <a:spcPct val="100000"/>
              </a:lnSpc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Model Benchmarking over </a:t>
            </a:r>
            <a:r>
              <a:rPr u="sng">
                <a:latin typeface="+mj-lt"/>
                <a:ea typeface="+mj-ea"/>
                <a:cs typeface="+mj-cs"/>
                <a:sym typeface="Helvetica"/>
              </a:rPr>
              <a:t>Judd et al. 2009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dataset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lvl="0" defTabSz="354062">
              <a:lnSpc>
                <a:spcPct val="100000"/>
              </a:lnSpc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using </a:t>
            </a:r>
            <a:r>
              <a:rPr u="sng">
                <a:latin typeface="+mj-lt"/>
                <a:ea typeface="+mj-ea"/>
                <a:cs typeface="+mj-cs"/>
                <a:sym typeface="Helvetica"/>
              </a:rPr>
              <a:t>shuffled AUC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score</a:t>
            </a:r>
          </a:p>
        </p:txBody>
      </p:sp>
      <p:sp>
        <p:nvSpPr>
          <p:cNvPr id="140" name="Shape 140"/>
          <p:cNvSpPr/>
          <p:nvPr/>
        </p:nvSpPr>
        <p:spPr>
          <a:xfrm>
            <a:off x="657153" y="1657516"/>
            <a:ext cx="2224241" cy="35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/>
          <a:lstStyle>
            <a:lvl1pPr defTabSz="354062">
              <a:lnSpc>
                <a:spcPct val="100000"/>
              </a:lnSpc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000"/>
              <a:t>Borji et al., IEEE TIP 2012</a:t>
            </a:r>
          </a:p>
        </p:txBody>
      </p:sp>
      <p:pic>
        <p:nvPicPr>
          <p:cNvPr id="141" name="N = 1003***********0.80.70.60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951" y="2246556"/>
            <a:ext cx="6763649" cy="10678227"/>
          </a:xfrm>
          <a:prstGeom prst="rect">
            <a:avLst/>
          </a:prstGeom>
          <a:ln w="3175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3866212" y="2381820"/>
            <a:ext cx="8955368" cy="664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/>
          <a:lstStyle/>
          <a:p>
            <a:pPr lvl="0" defTabSz="354062">
              <a:lnSpc>
                <a:spcPct val="100000"/>
              </a:lnSpc>
            </a:pPr>
            <a: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  <a:t>Still a large gap between </a:t>
            </a:r>
            <a:b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</a:br>
            <a: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  <a:t>humans and models</a:t>
            </a:r>
          </a:p>
        </p:txBody>
      </p:sp>
      <p:sp>
        <p:nvSpPr>
          <p:cNvPr id="143" name="Shape 143"/>
          <p:cNvSpPr/>
          <p:nvPr/>
        </p:nvSpPr>
        <p:spPr>
          <a:xfrm>
            <a:off x="741714" y="3410487"/>
            <a:ext cx="6342387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39340" tIns="39340" rIns="39340" bIns="39340" anchor="ctr"/>
          <a:lstStyle/>
          <a:p>
            <a:pPr lvl="0" algn="ctr" defTabSz="584200"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767950" y="3585396"/>
            <a:ext cx="6289914" cy="1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39340" tIns="39340" rIns="39340" bIns="39340" anchor="ctr"/>
          <a:lstStyle/>
          <a:p>
            <a:pPr lvl="0" algn="ctr" defTabSz="452412"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741714" y="4997726"/>
            <a:ext cx="6342387" cy="1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9340" tIns="39340" rIns="39340" bIns="39340" anchor="ctr"/>
          <a:lstStyle/>
          <a:p>
            <a:pPr lvl="0" algn="ctr" defTabSz="452412"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46" name="N = 1003***********0.80.70.60.pdf"/>
          <p:cNvPicPr/>
          <p:nvPr/>
        </p:nvPicPr>
        <p:blipFill>
          <a:blip r:embed="rId3">
            <a:extLst/>
          </a:blip>
          <a:srcRect l="95204" t="26212" r="1574" b="71864"/>
          <a:stretch>
            <a:fillRect/>
          </a:stretch>
        </p:blipFill>
        <p:spPr>
          <a:xfrm>
            <a:off x="6774088" y="3263418"/>
            <a:ext cx="217880" cy="205284"/>
          </a:xfrm>
          <a:prstGeom prst="rect">
            <a:avLst/>
          </a:prstGeom>
          <a:ln w="3175">
            <a:miter lim="400000"/>
          </a:ln>
        </p:spPr>
      </p:pic>
      <p:pic>
        <p:nvPicPr>
          <p:cNvPr id="147" name="N = 1003***********0.80.70.60.pdf"/>
          <p:cNvPicPr/>
          <p:nvPr/>
        </p:nvPicPr>
        <p:blipFill>
          <a:blip r:embed="rId3">
            <a:extLst/>
          </a:blip>
          <a:srcRect l="32587" t="26078" r="718" b="73169"/>
          <a:stretch>
            <a:fillRect/>
          </a:stretch>
        </p:blipFill>
        <p:spPr>
          <a:xfrm>
            <a:off x="2539056" y="4957551"/>
            <a:ext cx="4510959" cy="80380"/>
          </a:xfrm>
          <a:prstGeom prst="rect">
            <a:avLst/>
          </a:prstGeom>
          <a:ln w="3175">
            <a:miter lim="400000"/>
          </a:ln>
        </p:spPr>
      </p:pic>
      <p:pic>
        <p:nvPicPr>
          <p:cNvPr id="148" name="N = 1003***********0.80.70.60.pdf"/>
          <p:cNvPicPr/>
          <p:nvPr/>
        </p:nvPicPr>
        <p:blipFill>
          <a:blip r:embed="rId3">
            <a:extLst/>
          </a:blip>
          <a:srcRect l="42027" t="23622" r="54852" b="74998"/>
          <a:stretch>
            <a:fillRect/>
          </a:stretch>
        </p:blipFill>
        <p:spPr>
          <a:xfrm>
            <a:off x="2540849" y="4886908"/>
            <a:ext cx="211033" cy="147306"/>
          </a:xfrm>
          <a:prstGeom prst="rect">
            <a:avLst/>
          </a:prstGeom>
          <a:ln w="3175">
            <a:miter lim="400000"/>
          </a:ln>
        </p:spPr>
      </p:pic>
      <p:pic>
        <p:nvPicPr>
          <p:cNvPr id="149" name="N = 1003***********0.80.70.60.pdf"/>
          <p:cNvPicPr/>
          <p:nvPr/>
        </p:nvPicPr>
        <p:blipFill>
          <a:blip r:embed="rId3">
            <a:extLst/>
          </a:blip>
          <a:srcRect l="26138" t="27087" r="70740" b="71533"/>
          <a:stretch>
            <a:fillRect/>
          </a:stretch>
        </p:blipFill>
        <p:spPr>
          <a:xfrm>
            <a:off x="2314434" y="4957551"/>
            <a:ext cx="211032" cy="147306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767951" y="4924173"/>
            <a:ext cx="6289913" cy="1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39340" tIns="39340" rIns="39340" bIns="39340" anchor="ctr"/>
          <a:lstStyle/>
          <a:p>
            <a:pPr lvl="0" algn="ctr" defTabSz="452412"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5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9784" y="2680775"/>
            <a:ext cx="950748" cy="1370531"/>
          </a:xfrm>
          <a:prstGeom prst="rect">
            <a:avLst/>
          </a:prstGeom>
        </p:spPr>
      </p:pic>
      <p:sp>
        <p:nvSpPr>
          <p:cNvPr id="153" name="Shape 153"/>
          <p:cNvSpPr/>
          <p:nvPr/>
        </p:nvSpPr>
        <p:spPr>
          <a:xfrm rot="16200000">
            <a:off x="-1225036" y="3265509"/>
            <a:ext cx="2708961" cy="69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/>
          <a:lstStyle>
            <a:lvl1pPr defTabSz="354062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400"/>
              <a:t>Shuffled AUC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6" name="Shape 156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58" name="Shape 158"/>
          <p:cNvSpPr/>
          <p:nvPr/>
        </p:nvSpPr>
        <p:spPr>
          <a:xfrm>
            <a:off x="0" y="7213600"/>
            <a:ext cx="179297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As of Sept. 2012</a:t>
            </a:r>
          </a:p>
        </p:txBody>
      </p:sp>
      <p:sp>
        <p:nvSpPr>
          <p:cNvPr id="159" name="Shape 159"/>
          <p:cNvSpPr/>
          <p:nvPr/>
        </p:nvSpPr>
        <p:spPr>
          <a:xfrm>
            <a:off x="3657600" y="914400"/>
            <a:ext cx="2284521" cy="50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Judd dataset</a:t>
            </a:r>
          </a:p>
        </p:txBody>
      </p:sp>
      <p:pic>
        <p:nvPicPr>
          <p:cNvPr id="16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987" y="385762"/>
            <a:ext cx="6907213" cy="703262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3657600" y="769937"/>
            <a:ext cx="4585776" cy="50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Bruce and Tsotsos dataset</a:t>
            </a:r>
          </a:p>
        </p:txBody>
      </p:sp>
      <p:sp>
        <p:nvSpPr>
          <p:cNvPr id="162" name="Shape 162"/>
          <p:cNvSpPr/>
          <p:nvPr/>
        </p:nvSpPr>
        <p:spPr>
          <a:xfrm>
            <a:off x="6629400" y="7046912"/>
            <a:ext cx="5975350" cy="502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>
              <a:spcBef>
                <a:spcPts val="1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BRUCE:  Hou PAMI: 0.7131</a:t>
            </a:r>
            <a:br>
              <a:rPr sz="15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Schauerte ECCV : 0.7201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65" name="Shape 165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67" name="Shape 167"/>
          <p:cNvSpPr/>
          <p:nvPr/>
        </p:nvSpPr>
        <p:spPr>
          <a:xfrm>
            <a:off x="0" y="7213600"/>
            <a:ext cx="179297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As of Sept. 2012</a:t>
            </a:r>
          </a:p>
        </p:txBody>
      </p:sp>
      <p:pic>
        <p:nvPicPr>
          <p:cNvPr id="16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487" y="457200"/>
            <a:ext cx="6477001" cy="706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3657600" y="914400"/>
            <a:ext cx="2284521" cy="50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Judd dataset</a:t>
            </a:r>
          </a:p>
        </p:txBody>
      </p:sp>
      <p:pic>
        <p:nvPicPr>
          <p:cNvPr id="17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966787"/>
            <a:ext cx="825500" cy="40624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629400" y="7046912"/>
            <a:ext cx="5975350" cy="502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>
              <a:spcBef>
                <a:spcPts val="1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BRUCE:  Hou PAMI: 0.6604</a:t>
            </a:r>
            <a:br>
              <a:rPr sz="15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Schauerte ECCV : 0.6751</a:t>
            </a:r>
          </a:p>
        </p:txBody>
      </p:sp>
      <p:sp>
        <p:nvSpPr>
          <p:cNvPr id="172" name="Shape 172"/>
          <p:cNvSpPr/>
          <p:nvPr/>
        </p:nvSpPr>
        <p:spPr>
          <a:xfrm>
            <a:off x="6609412" y="599534"/>
            <a:ext cx="8955368" cy="664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/>
          <a:lstStyle/>
          <a:p>
            <a:pPr lvl="0" defTabSz="354062">
              <a:lnSpc>
                <a:spcPct val="100000"/>
              </a:lnSpc>
            </a:pPr>
            <a: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  <a:t>Still a large gap between </a:t>
            </a:r>
            <a:b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</a:br>
            <a:r>
              <a:rPr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  <a:t>humans and models</a:t>
            </a:r>
          </a:p>
        </p:txBody>
      </p:sp>
      <p:pic>
        <p:nvPicPr>
          <p:cNvPr id="173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9931" y="1029775"/>
            <a:ext cx="978794" cy="1761999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77" name="Shape 177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179" name="Shape 179"/>
          <p:cNvSpPr/>
          <p:nvPr/>
        </p:nvSpPr>
        <p:spPr>
          <a:xfrm>
            <a:off x="0" y="7213600"/>
            <a:ext cx="179297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As of Sept. 2012</a:t>
            </a:r>
          </a:p>
        </p:txBody>
      </p:sp>
      <p:sp>
        <p:nvSpPr>
          <p:cNvPr id="180" name="Shape 180"/>
          <p:cNvSpPr/>
          <p:nvPr/>
        </p:nvSpPr>
        <p:spPr>
          <a:xfrm>
            <a:off x="3657600" y="914400"/>
            <a:ext cx="2284521" cy="50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Judd dataset</a:t>
            </a:r>
          </a:p>
        </p:txBody>
      </p:sp>
      <p:pic>
        <p:nvPicPr>
          <p:cNvPr id="18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966787"/>
            <a:ext cx="825500" cy="4062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887" y="385762"/>
            <a:ext cx="6438901" cy="691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4692650" y="855662"/>
            <a:ext cx="2877229" cy="50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Kootstra dataset</a:t>
            </a:r>
          </a:p>
        </p:txBody>
      </p:sp>
      <p:sp>
        <p:nvSpPr>
          <p:cNvPr id="184" name="Shape 184"/>
          <p:cNvSpPr/>
          <p:nvPr/>
        </p:nvSpPr>
        <p:spPr>
          <a:xfrm>
            <a:off x="6629400" y="7046912"/>
            <a:ext cx="5975350" cy="502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>
              <a:spcBef>
                <a:spcPts val="1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BRUCE:  Hou PAMI: 0.6089</a:t>
            </a:r>
            <a:br>
              <a:rPr sz="15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Schauerte ECCV : 0.6125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87" name="image.png"/>
          <p:cNvPicPr/>
          <p:nvPr/>
        </p:nvPicPr>
        <p:blipFill>
          <a:blip r:embed="rId2">
            <a:extLst/>
          </a:blip>
          <a:srcRect l="0" t="0" r="1095" b="0"/>
          <a:stretch>
            <a:fillRect/>
          </a:stretch>
        </p:blipFill>
        <p:spPr>
          <a:xfrm rot="5400000">
            <a:off x="1502568" y="-899319"/>
            <a:ext cx="6899276" cy="944403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685800" y="-287338"/>
            <a:ext cx="8948738" cy="6286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" name="Shape 189"/>
          <p:cNvSpPr/>
          <p:nvPr/>
        </p:nvSpPr>
        <p:spPr>
          <a:xfrm>
            <a:off x="7543800" y="5715000"/>
            <a:ext cx="2325200" cy="79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CRCNS-ORIG 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dataset</a:t>
            </a:r>
          </a:p>
        </p:txBody>
      </p:sp>
      <p:sp>
        <p:nvSpPr>
          <p:cNvPr id="190" name="Shape 190"/>
          <p:cNvSpPr/>
          <p:nvPr/>
        </p:nvSpPr>
        <p:spPr>
          <a:xfrm>
            <a:off x="7964487" y="785812"/>
            <a:ext cx="1270958" cy="42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</a:tabLst>
              <a:defRPr sz="23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300"/>
              <a:t>Shuffled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501587" y="3679899"/>
            <a:ext cx="9067942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MIT Benchmark (Bylinskii et al., 2015, ongoing)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00" name="Screen Shot 2015-03-24 at 7.53.5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78" y="232713"/>
            <a:ext cx="10025365" cy="7011371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44450" y="5594350"/>
            <a:ext cx="9923765" cy="1530202"/>
          </a:xfrm>
          <a:prstGeom prst="roundRect">
            <a:avLst>
              <a:gd name="adj" fmla="val 17680"/>
            </a:avLst>
          </a:prstGeom>
          <a:ln w="50800">
            <a:solidFill>
              <a:srgbClr val="00CC99"/>
            </a:solidFill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051" y="267134"/>
            <a:ext cx="8959740" cy="7409799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7822" y="2484954"/>
            <a:ext cx="1800095" cy="927336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8" name="Shape 208"/>
          <p:cNvSpPr/>
          <p:nvPr>
            <p:ph type="sldNum" sz="quarter" idx="4294967295"/>
          </p:nvPr>
        </p:nvSpPr>
        <p:spPr>
          <a:xfrm>
            <a:off x="9509690" y="7122169"/>
            <a:ext cx="232605" cy="227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/>
          <a:lstStyle>
            <a:lvl1pPr defTabSz="452412">
              <a:lnSpc>
                <a:spcPct val="100000"/>
              </a:lnSpc>
              <a:tabLst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000"/>
            </a:fld>
          </a:p>
        </p:txBody>
      </p:sp>
      <p:pic>
        <p:nvPicPr>
          <p:cNvPr id="209" name="Screen Shot 2015-09-06 at 4.29.3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014" y="59323"/>
            <a:ext cx="9922757" cy="6107120"/>
          </a:xfrm>
          <a:prstGeom prst="rect">
            <a:avLst/>
          </a:prstGeom>
          <a:ln w="3175">
            <a:miter lim="400000"/>
          </a:ln>
        </p:spPr>
      </p:pic>
      <p:sp>
        <p:nvSpPr>
          <p:cNvPr id="210" name="Shape 210"/>
          <p:cNvSpPr/>
          <p:nvPr>
            <p:ph type="body" idx="1"/>
          </p:nvPr>
        </p:nvSpPr>
        <p:spPr>
          <a:xfrm>
            <a:off x="3952054" y="5573984"/>
            <a:ext cx="5907183" cy="1221136"/>
          </a:xfrm>
          <a:prstGeom prst="rect">
            <a:avLst/>
          </a:prstGeom>
          <a:blipFill>
            <a:blip r:embed="rId4"/>
          </a:blipFill>
          <a:ln w="3175"/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24 people , 4000 images, 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38100" dist="12700" dir="540000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20 categories, 32 Billion saccades</a:t>
            </a:r>
          </a:p>
        </p:txBody>
      </p:sp>
      <p:pic>
        <p:nvPicPr>
          <p:cNvPr id="211" name="Screen Shot 2015-09-06 at 8.34.54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17" y="2140465"/>
            <a:ext cx="9994723" cy="31064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 Shot 2015-09-06 at 8.08.1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28" y="66465"/>
            <a:ext cx="10062332" cy="7423570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Shape 214"/>
          <p:cNvSpPr/>
          <p:nvPr/>
        </p:nvSpPr>
        <p:spPr>
          <a:xfrm rot="5417787">
            <a:off x="6496121" y="1004279"/>
            <a:ext cx="560652" cy="276580"/>
          </a:xfrm>
          <a:prstGeom prst="rightArrow">
            <a:avLst>
              <a:gd name="adj1" fmla="val 32000"/>
              <a:gd name="adj2" fmla="val 82643"/>
            </a:avLst>
          </a:prstGeom>
          <a:blipFill>
            <a:blip r:embed="rId3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39340" tIns="39340" rIns="39340" bIns="39340" anchor="ctr"/>
          <a:lstStyle/>
          <a:p>
            <a:pPr lvl="0" algn="ctr" defTabSz="584200"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15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8749" y="4049957"/>
            <a:ext cx="613127" cy="617122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6350" y="285750"/>
            <a:ext cx="2742556" cy="269925"/>
          </a:xfrm>
          <a:prstGeom prst="rect">
            <a:avLst/>
          </a:prstGeom>
          <a:ln w="50800">
            <a:solidFill>
              <a:srgbClr val="00CC99"/>
            </a:solidFill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1" name="Screen Shot 2015-09-10 at 6.04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113" y="901"/>
            <a:ext cx="10161126" cy="9474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" name="Group 66"/>
          <p:cNvGrpSpPr/>
          <p:nvPr/>
        </p:nvGrpSpPr>
        <p:grpSpPr>
          <a:xfrm>
            <a:off x="5111936" y="3799110"/>
            <a:ext cx="4497234" cy="1282171"/>
            <a:chOff x="0" y="0"/>
            <a:chExt cx="4497232" cy="1282169"/>
          </a:xfrm>
        </p:grpSpPr>
        <p:pic>
          <p:nvPicPr>
            <p:cNvPr id="62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4780" cy="1282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asted-image.png"/>
            <p:cNvPicPr/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906066" y="0"/>
              <a:ext cx="1282171" cy="1282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39523" y="0"/>
              <a:ext cx="1162647" cy="1282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53456" y="0"/>
              <a:ext cx="1043777" cy="1282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" name="Shape 67"/>
          <p:cNvSpPr/>
          <p:nvPr/>
        </p:nvSpPr>
        <p:spPr>
          <a:xfrm>
            <a:off x="5139309" y="2983073"/>
            <a:ext cx="4016969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  <a:hlinkClick r:id="rId7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333CC"/>
                </a:solidFill>
                <a:hlinkClick r:id="rId7" invalidUrl="" action="" tgtFrame="" tooltip="" history="1" highlightClick="0" endSnd="0"/>
              </a:rPr>
              <a:t>http://mmcheng.net/saltutorial/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501587" y="3679899"/>
            <a:ext cx="9067942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Other Benchmarks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25" name="Screen Shot 2015-09-10 at 6.23.1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62" y="0"/>
            <a:ext cx="8311025" cy="755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4862" y="2490787"/>
            <a:ext cx="1565276" cy="157162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7085012" y="4090987"/>
            <a:ext cx="1683752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Matei Mancas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30" name="image.png"/>
          <p:cNvPicPr/>
          <p:nvPr/>
        </p:nvPicPr>
        <p:blipFill>
          <a:blip r:embed="rId2">
            <a:extLst/>
          </a:blip>
          <a:srcRect l="0" t="9689" r="0" b="0"/>
          <a:stretch>
            <a:fillRect/>
          </a:stretch>
        </p:blipFill>
        <p:spPr>
          <a:xfrm>
            <a:off x="1041400" y="76199"/>
            <a:ext cx="7619874" cy="755661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6604000" y="1708150"/>
            <a:ext cx="1955800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Olivier Le Meur</a:t>
            </a:r>
          </a:p>
        </p:txBody>
      </p:sp>
      <p:sp>
        <p:nvSpPr>
          <p:cNvPr id="232" name="Shape 232"/>
          <p:cNvSpPr/>
          <p:nvPr/>
        </p:nvSpPr>
        <p:spPr>
          <a:xfrm>
            <a:off x="7206017" y="3784600"/>
            <a:ext cx="2390065" cy="648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Recent works on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measuring scanpath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35" name="Screen Shot 2015-09-10 at 6.51.5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" y="-3348"/>
            <a:ext cx="10066082" cy="877555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684212" y="2262187"/>
            <a:ext cx="836920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Jian Li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39" name="Shape 239"/>
          <p:cNvSpPr/>
          <p:nvPr/>
        </p:nvSpPr>
        <p:spPr>
          <a:xfrm>
            <a:off x="2145346" y="6810184"/>
            <a:ext cx="5780408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Ming Jiang*, Shengsheng Huang*, Juanyong Duan*, Qi Zhao</a:t>
            </a:r>
          </a:p>
        </p:txBody>
      </p:sp>
      <p:pic>
        <p:nvPicPr>
          <p:cNvPr id="240" name="Screen Shot 2015-09-10 at 7.08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0" y="36543"/>
            <a:ext cx="10005700" cy="518264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2876095" y="6170668"/>
            <a:ext cx="4318910" cy="49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sz="2900"/>
              <a:t>Based on MS COCO dataset</a:t>
            </a:r>
          </a:p>
        </p:txBody>
      </p:sp>
      <p:pic>
        <p:nvPicPr>
          <p:cNvPr id="24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9000" y="5465615"/>
            <a:ext cx="1409700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45" name="Screen Shot 2015-09-10 at 7.12.2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05" y="4092504"/>
            <a:ext cx="7079534" cy="338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 Shot 2015-09-10 at 7.13.50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311" y="-56861"/>
            <a:ext cx="7246167" cy="401424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4782003" y="3604035"/>
            <a:ext cx="18026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]</a:t>
            </a:r>
          </a:p>
        </p:txBody>
      </p:sp>
      <p:sp>
        <p:nvSpPr>
          <p:cNvPr id="248" name="Shape 248"/>
          <p:cNvSpPr/>
          <p:nvPr/>
        </p:nvSpPr>
        <p:spPr>
          <a:xfrm>
            <a:off x="7347274" y="6575700"/>
            <a:ext cx="2177564" cy="817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600"/>
              <a:t>A CVPR 2015 </a:t>
            </a:r>
            <a:endParaRPr sz="2600"/>
          </a:p>
          <a:p>
            <a:pPr lvl="0"/>
            <a:r>
              <a:rPr sz="2600"/>
              <a:t>Workshop</a:t>
            </a:r>
          </a:p>
        </p:txBody>
      </p:sp>
      <p:sp>
        <p:nvSpPr>
          <p:cNvPr id="249" name="Shape 249"/>
          <p:cNvSpPr/>
          <p:nvPr/>
        </p:nvSpPr>
        <p:spPr>
          <a:xfrm>
            <a:off x="7777653" y="2295935"/>
            <a:ext cx="1494605" cy="16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Yinda Zhang, </a:t>
            </a:r>
          </a:p>
          <a:p>
            <a:pPr lvl="0"/>
            <a:r>
              <a:t>Fisher Yu, </a:t>
            </a:r>
          </a:p>
          <a:p>
            <a:pPr lvl="0"/>
            <a:r>
              <a:t>Shuran Song, </a:t>
            </a:r>
          </a:p>
          <a:p>
            <a:pPr lvl="0"/>
            <a:r>
              <a:t>Pingmei Xu, </a:t>
            </a:r>
          </a:p>
          <a:p>
            <a:pPr lvl="0"/>
            <a:r>
              <a:t>Ari Seff, </a:t>
            </a:r>
          </a:p>
          <a:p>
            <a:pPr lvl="0"/>
            <a:r>
              <a:t>Jianxiong Xiao</a:t>
            </a:r>
          </a:p>
        </p:txBody>
      </p:sp>
      <p:pic>
        <p:nvPicPr>
          <p:cNvPr id="25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5730" y="3992484"/>
            <a:ext cx="1701911" cy="47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8820" y="319388"/>
            <a:ext cx="1755732" cy="1884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54" name="Screen Shot 2015-09-06 at 8.13.1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52" y="24974"/>
            <a:ext cx="10027596" cy="8217457"/>
          </a:xfrm>
          <a:prstGeom prst="rect">
            <a:avLst/>
          </a:prstGeom>
          <a:ln w="3175">
            <a:miter lim="400000"/>
          </a:ln>
        </p:spPr>
      </p:pic>
      <p:pic>
        <p:nvPicPr>
          <p:cNvPr id="25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7972" y="5611809"/>
            <a:ext cx="2557419" cy="1500526"/>
          </a:xfrm>
          <a:prstGeom prst="rect">
            <a:avLst/>
          </a:prstGeom>
          <a:ln w="3175">
            <a:miter lim="400000"/>
          </a:ln>
        </p:spPr>
      </p:pic>
      <p:pic>
        <p:nvPicPr>
          <p:cNvPr id="25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4555" y="3024905"/>
            <a:ext cx="817302" cy="108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2152" y="3024905"/>
            <a:ext cx="726490" cy="1089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60" name="Shape 260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261" name="Shape 261"/>
          <p:cNvSpPr/>
          <p:nvPr>
            <p:ph type="body" idx="1"/>
          </p:nvPr>
        </p:nvSpPr>
        <p:spPr>
          <a:xfrm>
            <a:off x="503237" y="1814512"/>
            <a:ext cx="9070976" cy="489902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/>
          </a:p>
        </p:txBody>
      </p:sp>
      <p:pic>
        <p:nvPicPr>
          <p:cNvPr id="26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1699" y="421226"/>
            <a:ext cx="6452343" cy="6913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ModernPortfolio_photo-v-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6" name="Shape 266"/>
          <p:cNvSpPr/>
          <p:nvPr>
            <p:ph type="title"/>
          </p:nvPr>
        </p:nvSpPr>
        <p:spPr>
          <a:xfrm>
            <a:off x="1072021" y="385154"/>
            <a:ext cx="3934024" cy="10818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Outline</a:t>
            </a:r>
          </a:p>
        </p:txBody>
      </p:sp>
      <p:sp>
        <p:nvSpPr>
          <p:cNvPr id="267" name="Shape 2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Model Benchmarks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929A3"/>
                </a:solidFill>
              </a:rPr>
              <a:t>Challenges</a:t>
            </a:r>
            <a:endParaRPr sz="2000">
              <a:solidFill>
                <a:srgbClr val="2929A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929A3"/>
                </a:solidFill>
              </a:rPr>
              <a:t>Datasets</a:t>
            </a:r>
            <a:endParaRPr sz="2000">
              <a:solidFill>
                <a:srgbClr val="2929A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Center-bias and Smoothing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Scores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Summary &amp; Future</a:t>
            </a:r>
          </a:p>
        </p:txBody>
      </p:sp>
      <p:sp>
        <p:nvSpPr>
          <p:cNvPr id="268" name="Shape 268"/>
          <p:cNvSpPr/>
          <p:nvPr/>
        </p:nvSpPr>
        <p:spPr>
          <a:xfrm>
            <a:off x="9614438" y="7122169"/>
            <a:ext cx="218518" cy="2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900"/>
              <a:t>￼</a:t>
            </a:r>
          </a:p>
        </p:txBody>
      </p:sp>
      <p:pic>
        <p:nvPicPr>
          <p:cNvPr id="26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90" y="898352"/>
            <a:ext cx="579075" cy="579075"/>
          </a:xfrm>
          <a:prstGeom prst="rect">
            <a:avLst/>
          </a:prstGeom>
          <a:ln w="3175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4895850" y="-19050"/>
            <a:ext cx="5340301" cy="7773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75" name="Shape 275"/>
          <p:cNvSpPr/>
          <p:nvPr>
            <p:ph type="title"/>
          </p:nvPr>
        </p:nvSpPr>
        <p:spPr>
          <a:xfrm>
            <a:off x="503237" y="301625"/>
            <a:ext cx="9070976" cy="12620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Datasets</a:t>
            </a:r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xfrm>
            <a:off x="503237" y="1768475"/>
            <a:ext cx="4425951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250443" indent="-187832" defTabSz="265175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856"/>
              <a:t>Spatial (Still images)</a:t>
            </a:r>
            <a:endParaRPr sz="1856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MIT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Bruce and Tsotsos (Torronto)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NUSEF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Kootstra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FIFA (Cerf)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OSIE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CAT2000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Turker Gaze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SALICON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…</a:t>
            </a:r>
            <a:endParaRPr sz="1624"/>
          </a:p>
          <a:p>
            <a:pPr lvl="0" marL="250443" indent="-187832" defTabSz="265175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856"/>
              <a:t>Spatio-Temporal (Videos)</a:t>
            </a:r>
            <a:endParaRPr sz="1856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CRCNS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DIEM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Action in the Eye</a:t>
            </a:r>
            <a:endParaRPr sz="1624"/>
          </a:p>
          <a:p>
            <a:pPr lvl="1" marL="500887" indent="-187832" defTabSz="265175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54000" algn="l"/>
                <a:tab pos="520700" algn="l"/>
                <a:tab pos="787400" algn="l"/>
                <a:tab pos="1054100" algn="l"/>
                <a:tab pos="1320800" algn="l"/>
                <a:tab pos="1587500" algn="l"/>
                <a:tab pos="1854200" algn="l"/>
                <a:tab pos="2120900" algn="l"/>
                <a:tab pos="2374900" algn="l"/>
              </a:tabLst>
              <a:defRPr sz="1800"/>
            </a:pPr>
            <a:r>
              <a:rPr sz="1624"/>
              <a:t>…</a:t>
            </a:r>
          </a:p>
        </p:txBody>
      </p:sp>
      <p:pic>
        <p:nvPicPr>
          <p:cNvPr id="27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6325" y="2716212"/>
            <a:ext cx="6251575" cy="136207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971550" y="4273550"/>
            <a:ext cx="1678038" cy="323029"/>
          </a:xfrm>
          <a:prstGeom prst="rect">
            <a:avLst/>
          </a:prstGeom>
          <a:ln w="25400">
            <a:solidFill>
              <a:srgbClr val="00CC99"/>
            </a:solidFill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79" name="Shape 279"/>
          <p:cNvSpPr/>
          <p:nvPr/>
        </p:nvSpPr>
        <p:spPr>
          <a:xfrm>
            <a:off x="2724603" y="4216339"/>
            <a:ext cx="131679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Mouse clicks</a:t>
            </a:r>
          </a:p>
        </p:txBody>
      </p:sp>
      <p:sp>
        <p:nvSpPr>
          <p:cNvPr id="280" name="Shape 280"/>
          <p:cNvSpPr/>
          <p:nvPr/>
        </p:nvSpPr>
        <p:spPr>
          <a:xfrm>
            <a:off x="971550" y="4603750"/>
            <a:ext cx="1678038" cy="323029"/>
          </a:xfrm>
          <a:prstGeom prst="rect">
            <a:avLst/>
          </a:prstGeom>
          <a:ln w="25400">
            <a:solidFill>
              <a:srgbClr val="00CC99"/>
            </a:solidFill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81" name="Shape 281"/>
          <p:cNvSpPr/>
          <p:nvPr/>
        </p:nvSpPr>
        <p:spPr>
          <a:xfrm>
            <a:off x="2724603" y="4591050"/>
            <a:ext cx="898102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Webcam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249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Where do people look? </a:t>
            </a:r>
            <a:endParaRPr sz="4400"/>
          </a:p>
          <a:p>
            <a:pPr lvl="0">
              <a:defRPr sz="1800"/>
            </a:pPr>
            <a:r>
              <a:rPr sz="1300"/>
              <a:t>Judd et al., ICCV 2009</a:t>
            </a:r>
          </a:p>
        </p:txBody>
      </p:sp>
      <p:pic>
        <p:nvPicPr>
          <p:cNvPr id="7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2790" y="1682991"/>
            <a:ext cx="6911020" cy="560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84" name="Shape 284"/>
          <p:cNvSpPr/>
          <p:nvPr>
            <p:ph type="body" idx="1"/>
          </p:nvPr>
        </p:nvSpPr>
        <p:spPr>
          <a:xfrm>
            <a:off x="503237" y="1814512"/>
            <a:ext cx="9070976" cy="489902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/>
          </a:p>
        </p:txBody>
      </p:sp>
      <p:pic>
        <p:nvPicPr>
          <p:cNvPr id="285" name="image.png"/>
          <p:cNvPicPr/>
          <p:nvPr/>
        </p:nvPicPr>
        <p:blipFill>
          <a:blip r:embed="rId2">
            <a:extLst/>
          </a:blip>
          <a:srcRect l="0" t="4182" r="0" b="0"/>
          <a:stretch>
            <a:fillRect/>
          </a:stretch>
        </p:blipFill>
        <p:spPr>
          <a:xfrm>
            <a:off x="1079500" y="1281112"/>
            <a:ext cx="6938963" cy="724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8162" y="1246187"/>
            <a:ext cx="1565276" cy="157162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8088312" y="2846387"/>
            <a:ext cx="1683752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Matei Mancas</a:t>
            </a:r>
          </a:p>
        </p:txBody>
      </p:sp>
      <p:pic>
        <p:nvPicPr>
          <p:cNvPr id="288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300" y="4965700"/>
            <a:ext cx="5562600" cy="1447800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-4763" y="9207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Image datastes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93" name="Shape 293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294" name="Shape 294"/>
          <p:cNvSpPr/>
          <p:nvPr>
            <p:ph type="body" idx="1"/>
          </p:nvPr>
        </p:nvSpPr>
        <p:spPr>
          <a:xfrm>
            <a:off x="503237" y="1768475"/>
            <a:ext cx="4425951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29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38" y="457200"/>
            <a:ext cx="10079038" cy="657701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1266825" y="7199312"/>
            <a:ext cx="7488854" cy="29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500"/>
              <a:t>Adapted from: OVERVIEW OF EYE TRACKING DATASETS; Winkler and Subramanian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99" name="Shape 299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00" name="Shape 300"/>
          <p:cNvSpPr/>
          <p:nvPr>
            <p:ph type="body" idx="1"/>
          </p:nvPr>
        </p:nvSpPr>
        <p:spPr>
          <a:xfrm>
            <a:off x="503237" y="1768475"/>
            <a:ext cx="4425951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0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850" y="431800"/>
            <a:ext cx="8670925" cy="709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04" name="Shape 304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05" name="Shape 305"/>
          <p:cNvSpPr/>
          <p:nvPr>
            <p:ph type="body" idx="1"/>
          </p:nvPr>
        </p:nvSpPr>
        <p:spPr>
          <a:xfrm>
            <a:off x="503237" y="1768475"/>
            <a:ext cx="4425951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0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333375"/>
            <a:ext cx="8593138" cy="7054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309" name="Screen Shot 2015-09-10 at 7.04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3" y="134389"/>
            <a:ext cx="10010374" cy="7058198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4616904" y="6583866"/>
            <a:ext cx="4881623" cy="7894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CC9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Turker Gaze/ iSUN</a:t>
            </a:r>
          </a:p>
        </p:txBody>
      </p:sp>
      <p:sp>
        <p:nvSpPr>
          <p:cNvPr id="311" name="Shape 311"/>
          <p:cNvSpPr/>
          <p:nvPr/>
        </p:nvSpPr>
        <p:spPr>
          <a:xfrm>
            <a:off x="423108" y="4188235"/>
            <a:ext cx="1558068" cy="1127672"/>
          </a:xfrm>
          <a:prstGeom prst="rect">
            <a:avLst/>
          </a:prstGeom>
          <a:solidFill>
            <a:srgbClr val="3333CC"/>
          </a:solidFill>
          <a:ln w="25400">
            <a:solidFill>
              <a:srgbClr val="2525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>
                <a:solidFill>
                  <a:srgbClr val="FFFFFF"/>
                </a:solidFill>
              </a:rPr>
              <a:t>3 Subjects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20608 images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Webcam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Fully annotated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14" name="Shape 314"/>
          <p:cNvSpPr/>
          <p:nvPr/>
        </p:nvSpPr>
        <p:spPr>
          <a:xfrm>
            <a:off x="2145346" y="6810184"/>
            <a:ext cx="5780408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Ming Jiang*, Shengsheng Huang*, Juanyong Duan*, Qi Zhao</a:t>
            </a:r>
          </a:p>
        </p:txBody>
      </p:sp>
      <p:pic>
        <p:nvPicPr>
          <p:cNvPr id="315" name="Screen Shot 2015-09-10 at 7.08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0" y="36543"/>
            <a:ext cx="10005700" cy="518264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2876095" y="6170668"/>
            <a:ext cx="4318910" cy="49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sz="2900"/>
              <a:t>Based on MS COCO dataset</a:t>
            </a:r>
          </a:p>
        </p:txBody>
      </p:sp>
      <p:pic>
        <p:nvPicPr>
          <p:cNvPr id="31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9000" y="5465615"/>
            <a:ext cx="1409700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245308" y="5432835"/>
            <a:ext cx="1342192" cy="876391"/>
          </a:xfrm>
          <a:prstGeom prst="rect">
            <a:avLst/>
          </a:prstGeom>
          <a:solidFill>
            <a:srgbClr val="3333CC"/>
          </a:solidFill>
          <a:ln w="25400">
            <a:solidFill>
              <a:srgbClr val="2525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>
                <a:solidFill>
                  <a:srgbClr val="FFFFFF"/>
                </a:solidFill>
              </a:rPr>
              <a:t>16 Subjects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10K images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Mouse clicks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1" name="Shape 321"/>
          <p:cNvSpPr/>
          <p:nvPr>
            <p:ph type="sldNum" sz="quarter" idx="4294967295"/>
          </p:nvPr>
        </p:nvSpPr>
        <p:spPr>
          <a:xfrm>
            <a:off x="9509690" y="7122169"/>
            <a:ext cx="232605" cy="227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/>
          <a:lstStyle>
            <a:lvl1pPr defTabSz="452412">
              <a:lnSpc>
                <a:spcPct val="100000"/>
              </a:lnSpc>
              <a:tabLst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000"/>
            </a:fld>
          </a:p>
        </p:txBody>
      </p:sp>
      <p:pic>
        <p:nvPicPr>
          <p:cNvPr id="322" name="Screen Shot 2015-09-06 at 4.29.3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014" y="59323"/>
            <a:ext cx="9922757" cy="6107120"/>
          </a:xfrm>
          <a:prstGeom prst="rect">
            <a:avLst/>
          </a:prstGeom>
          <a:ln w="3175">
            <a:miter lim="400000"/>
          </a:ln>
        </p:spPr>
      </p:pic>
      <p:sp>
        <p:nvSpPr>
          <p:cNvPr id="323" name="Shape 323"/>
          <p:cNvSpPr/>
          <p:nvPr>
            <p:ph type="body" idx="1"/>
          </p:nvPr>
        </p:nvSpPr>
        <p:spPr>
          <a:xfrm>
            <a:off x="3952054" y="5573984"/>
            <a:ext cx="5907183" cy="1221136"/>
          </a:xfrm>
          <a:prstGeom prst="rect">
            <a:avLst/>
          </a:prstGeom>
          <a:blipFill>
            <a:blip r:embed="rId4"/>
          </a:blipFill>
          <a:ln w="3175"/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24 people , 4000 images, 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38100" dist="12700" dir="540000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20 categories, 32 Billion saccades</a:t>
            </a:r>
          </a:p>
        </p:txBody>
      </p:sp>
      <p:pic>
        <p:nvPicPr>
          <p:cNvPr id="324" name="Screen Shot 2015-09-06 at 8.34.54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17" y="2140465"/>
            <a:ext cx="9994723" cy="31064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27" name="Screen Shot 2015-09-10 at 8.27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3" y="652135"/>
            <a:ext cx="10035834" cy="6639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30" name="Shape 330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Video datastes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xfrm>
            <a:off x="503237" y="1814512"/>
            <a:ext cx="9070976" cy="489902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/>
          </a:p>
        </p:txBody>
      </p:sp>
      <p:pic>
        <p:nvPicPr>
          <p:cNvPr id="33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50" y="1371600"/>
            <a:ext cx="8134350" cy="223837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509587" y="3860800"/>
            <a:ext cx="2911088" cy="1604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Marat et al., 2009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Jia Li et al., 2010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Peters and Itti, 2007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Borji et al., 2012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Shic and Scassellati, 2007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Le Meur et al., 2007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36" name="Shape 336"/>
          <p:cNvSpPr/>
          <p:nvPr>
            <p:ph type="title"/>
          </p:nvPr>
        </p:nvSpPr>
        <p:spPr>
          <a:xfrm>
            <a:off x="503237" y="1301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CRCNS</a:t>
            </a:r>
          </a:p>
        </p:txBody>
      </p:sp>
      <p:sp>
        <p:nvSpPr>
          <p:cNvPr id="337" name="Shape 337"/>
          <p:cNvSpPr/>
          <p:nvPr>
            <p:ph type="body" idx="1"/>
          </p:nvPr>
        </p:nvSpPr>
        <p:spPr>
          <a:xfrm>
            <a:off x="503237" y="1768475"/>
            <a:ext cx="4425951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3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2675"/>
            <a:ext cx="10079038" cy="4129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57862"/>
            <a:ext cx="10079038" cy="1801813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265112" y="5205028"/>
            <a:ext cx="9070976" cy="61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DIEM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7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8822" y="2410259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4086" y="2410259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3558" y="2410259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1086" y="2411127"/>
            <a:ext cx="1014264" cy="1014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1873" y="235818"/>
            <a:ext cx="4003576" cy="300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82603" y="5791200"/>
            <a:ext cx="1016001" cy="10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42703" y="6038850"/>
            <a:ext cx="1016001" cy="10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54859" y="4378325"/>
            <a:ext cx="1016001" cy="10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26603" y="4514850"/>
            <a:ext cx="1016001" cy="10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42703" y="4679950"/>
            <a:ext cx="1016001" cy="10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22503" y="5568081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2053" y="5791200"/>
            <a:ext cx="1016001" cy="10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6367016" y="4406647"/>
            <a:ext cx="509101" cy="54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3200"/>
              <a:t>…</a:t>
            </a:r>
          </a:p>
        </p:txBody>
      </p:sp>
      <p:sp>
        <p:nvSpPr>
          <p:cNvPr id="87" name="Shape 87"/>
          <p:cNvSpPr/>
          <p:nvPr/>
        </p:nvSpPr>
        <p:spPr>
          <a:xfrm>
            <a:off x="178494" y="4121150"/>
            <a:ext cx="7093993" cy="3225800"/>
          </a:xfrm>
          <a:prstGeom prst="roundRect">
            <a:avLst>
              <a:gd name="adj" fmla="val 22097"/>
            </a:avLst>
          </a:prstGeom>
          <a:ln w="50800">
            <a:solidFill>
              <a:srgbClr val="2929A3"/>
            </a:solidFill>
            <a:miter lim="400000"/>
          </a:ln>
        </p:spPr>
        <p:txBody>
          <a:bodyPr lIns="0" tIns="0" rIns="0" bIns="0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" name="Shape 88"/>
          <p:cNvSpPr/>
          <p:nvPr/>
        </p:nvSpPr>
        <p:spPr>
          <a:xfrm>
            <a:off x="4625826" y="2131650"/>
            <a:ext cx="5136307" cy="1964686"/>
          </a:xfrm>
          <a:prstGeom prst="roundRect">
            <a:avLst>
              <a:gd name="adj" fmla="val 36281"/>
            </a:avLst>
          </a:prstGeom>
          <a:ln w="50800">
            <a:solidFill>
              <a:srgbClr val="2929A3"/>
            </a:solidFill>
            <a:miter lim="400000"/>
          </a:ln>
        </p:spPr>
        <p:txBody>
          <a:bodyPr lIns="0" tIns="0" rIns="0" bIns="0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4906962" y="515937"/>
            <a:ext cx="4302910" cy="646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Which one is a better model?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[for predicting human fixations on this image]</a:t>
            </a:r>
          </a:p>
        </p:txBody>
      </p:sp>
      <p:sp>
        <p:nvSpPr>
          <p:cNvPr id="90" name="Shape 90"/>
          <p:cNvSpPr/>
          <p:nvPr/>
        </p:nvSpPr>
        <p:spPr>
          <a:xfrm>
            <a:off x="919162" y="3740779"/>
            <a:ext cx="1632753" cy="372390"/>
          </a:xfrm>
          <a:prstGeom prst="rect">
            <a:avLst/>
          </a:prstGeom>
          <a:solidFill>
            <a:srgbClr val="3333CC"/>
          </a:solidFill>
          <a:ln w="25400">
            <a:solidFill>
              <a:srgbClr val="2525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Saliency models</a:t>
            </a:r>
          </a:p>
        </p:txBody>
      </p:sp>
      <p:sp>
        <p:nvSpPr>
          <p:cNvPr id="91" name="Shape 91"/>
          <p:cNvSpPr/>
          <p:nvPr/>
        </p:nvSpPr>
        <p:spPr>
          <a:xfrm>
            <a:off x="5334522" y="1753048"/>
            <a:ext cx="2356616" cy="372390"/>
          </a:xfrm>
          <a:prstGeom prst="rect">
            <a:avLst/>
          </a:prstGeom>
          <a:solidFill>
            <a:srgbClr val="3333CC"/>
          </a:solidFill>
          <a:ln w="25400">
            <a:solidFill>
              <a:srgbClr val="2525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Control/baseline models</a:t>
            </a:r>
          </a:p>
        </p:txBody>
      </p:sp>
      <p:pic>
        <p:nvPicPr>
          <p:cNvPr id="92" name="pasted-image-small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764016" y="4371245"/>
            <a:ext cx="1862545" cy="272561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5213349" y="3862170"/>
            <a:ext cx="1454151" cy="3723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grpSp>
        <p:nvGrpSpPr>
          <p:cNvPr id="346" name="Group 346"/>
          <p:cNvGrpSpPr/>
          <p:nvPr/>
        </p:nvGrpSpPr>
        <p:grpSpPr>
          <a:xfrm>
            <a:off x="876300" y="87400"/>
            <a:ext cx="8091094" cy="7375438"/>
            <a:chOff x="2019300" y="-6261"/>
            <a:chExt cx="8091093" cy="7375436"/>
          </a:xfrm>
        </p:grpSpPr>
        <p:pic>
          <p:nvPicPr>
            <p:cNvPr id="343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45161" y="0"/>
              <a:ext cx="6265233" cy="7369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" name="Shape 344"/>
            <p:cNvSpPr/>
            <p:nvPr/>
          </p:nvSpPr>
          <p:spPr>
            <a:xfrm>
              <a:off x="2019300" y="1585480"/>
              <a:ext cx="3215540" cy="630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no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/>
              <a:r>
                <a:t>John Henderson</a:t>
              </a:r>
            </a:p>
          </p:txBody>
        </p:sp>
        <p:pic>
          <p:nvPicPr>
            <p:cNvPr id="345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19180" y="-6262"/>
              <a:ext cx="1096643" cy="1567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349" name="Screen Shot 2015-09-10 at 6.48.5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70" y="419195"/>
            <a:ext cx="9852560" cy="6718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52" name="Shape 352"/>
          <p:cNvSpPr/>
          <p:nvPr>
            <p:ph type="title"/>
          </p:nvPr>
        </p:nvSpPr>
        <p:spPr>
          <a:xfrm>
            <a:off x="503237" y="301625"/>
            <a:ext cx="9070976" cy="12620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Salient object detection datasets</a:t>
            </a:r>
          </a:p>
        </p:txBody>
      </p:sp>
      <p:sp>
        <p:nvSpPr>
          <p:cNvPr id="353" name="Shape 353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ASD Achanta et al. (stimuli from MSRA) </a:t>
            </a:r>
            <a:r>
              <a:rPr sz="2500">
                <a:solidFill>
                  <a:srgbClr val="0047FF"/>
                </a:solidFill>
              </a:rPr>
              <a:t>[Obsolete!]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SOD (from Berkley dataset); Movahedi et al.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SED 1 &amp; SED 2 (Weizmann dataset)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5K images from MSRA-B by Huaizu Jiang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ImageSal dataset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iCoseg: Interactive cosegmentation by touch</a:t>
            </a:r>
            <a:endParaRPr sz="3200">
              <a:solidFill>
                <a:srgbClr val="0047FF"/>
              </a:solidFill>
            </a:endParaRPr>
          </a:p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>
                <a:solidFill>
                  <a:srgbClr val="0047FF"/>
                </a:solidFill>
              </a:rPr>
              <a:t>THUR15K and MSRA10K by Ming-ming Cheng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56" name="Shape 356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/>
          </a:p>
        </p:txBody>
      </p:sp>
      <p:pic>
        <p:nvPicPr>
          <p:cNvPr id="357" name="image.png"/>
          <p:cNvPicPr/>
          <p:nvPr/>
        </p:nvPicPr>
        <p:blipFill>
          <a:blip r:embed="rId2">
            <a:extLst/>
          </a:blip>
          <a:srcRect l="0" t="57385" r="0" b="0"/>
          <a:stretch>
            <a:fillRect/>
          </a:stretch>
        </p:blipFill>
        <p:spPr>
          <a:xfrm>
            <a:off x="25400" y="4867275"/>
            <a:ext cx="10079038" cy="195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.png"/>
          <p:cNvPicPr/>
          <p:nvPr/>
        </p:nvPicPr>
        <p:blipFill>
          <a:blip r:embed="rId2">
            <a:extLst/>
          </a:blip>
          <a:srcRect l="41320" t="10549" r="0" b="42601"/>
          <a:stretch>
            <a:fillRect/>
          </a:stretch>
        </p:blipFill>
        <p:spPr>
          <a:xfrm>
            <a:off x="1143000" y="1625600"/>
            <a:ext cx="8126413" cy="29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>
            <p:ph type="title"/>
          </p:nvPr>
        </p:nvSpPr>
        <p:spPr>
          <a:xfrm>
            <a:off x="503237" y="301625"/>
            <a:ext cx="9070976" cy="12620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000"/>
            </a:lvl1pPr>
          </a:lstStyle>
          <a:p>
            <a:pPr lvl="0">
              <a:defRPr sz="1800"/>
            </a:pPr>
            <a:r>
              <a:rPr sz="4000"/>
              <a:t>MSRA Salient Object Database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62" name="Shape 362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63" name="Shape 363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6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20637"/>
            <a:ext cx="8601075" cy="7294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67" name="Shape 3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PASCAL-S</a:t>
            </a:r>
          </a:p>
        </p:txBody>
      </p:sp>
      <p:pic>
        <p:nvPicPr>
          <p:cNvPr id="368" name="Screen Shot 2015-09-10 at 8.41.0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34015"/>
            <a:ext cx="10071100" cy="4830385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7944304" y="2029235"/>
            <a:ext cx="203451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Li et al., CVPR 2014</a:t>
            </a:r>
          </a:p>
        </p:txBody>
      </p:sp>
      <p:sp>
        <p:nvSpPr>
          <p:cNvPr id="370" name="Shape 370"/>
          <p:cNvSpPr/>
          <p:nvPr/>
        </p:nvSpPr>
        <p:spPr>
          <a:xfrm>
            <a:off x="362403" y="937035"/>
            <a:ext cx="2583228" cy="110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Pixel level annotations 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Fixations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Multiple Objects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850 images, 12 subjects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73" name="Shape 3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Judd-A</a:t>
            </a:r>
          </a:p>
        </p:txBody>
      </p:sp>
      <p:sp>
        <p:nvSpPr>
          <p:cNvPr id="374" name="Shape 3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75" name="Screen Shot 2015-09-10 at 8.43.0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7" y="1641715"/>
            <a:ext cx="10304740" cy="786233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362403" y="810035"/>
            <a:ext cx="2670293" cy="110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Pixel level annotations 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Fixations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Multiple Objects</a:t>
            </a:r>
            <a:endParaRPr b="1">
              <a:solidFill>
                <a:srgbClr val="3333CC"/>
              </a:solidFill>
            </a:endParaRPr>
          </a:p>
          <a:p>
            <a:pPr lvl="0" marL="180473" indent="-180473">
              <a:buSzPct val="100000"/>
              <a:buChar char="-"/>
            </a:pPr>
            <a:r>
              <a:rPr b="1">
                <a:solidFill>
                  <a:srgbClr val="3333CC"/>
                </a:solidFill>
              </a:rPr>
              <a:t>~ 1K images, 15 subjects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79" name="Shape 3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DUT OMRON</a:t>
            </a:r>
          </a:p>
        </p:txBody>
      </p:sp>
      <p:sp>
        <p:nvSpPr>
          <p:cNvPr id="380" name="Shape 3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ModernPortfolio_photo-v-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4" name="Shape 384"/>
          <p:cNvSpPr/>
          <p:nvPr>
            <p:ph type="title"/>
          </p:nvPr>
        </p:nvSpPr>
        <p:spPr>
          <a:xfrm>
            <a:off x="1072021" y="385154"/>
            <a:ext cx="3934024" cy="10818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Outline</a:t>
            </a:r>
          </a:p>
        </p:txBody>
      </p:sp>
      <p:sp>
        <p:nvSpPr>
          <p:cNvPr id="385" name="Shape 3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Model Benchmarks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Challenges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Datasets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929A3"/>
                </a:solidFill>
              </a:rPr>
              <a:t>Center-bias and Smoothing</a:t>
            </a:r>
            <a:endParaRPr sz="2000">
              <a:solidFill>
                <a:srgbClr val="2929A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Scores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Summary &amp; Future</a:t>
            </a:r>
          </a:p>
        </p:txBody>
      </p:sp>
      <p:sp>
        <p:nvSpPr>
          <p:cNvPr id="386" name="Shape 386"/>
          <p:cNvSpPr/>
          <p:nvPr/>
        </p:nvSpPr>
        <p:spPr>
          <a:xfrm>
            <a:off x="9614438" y="7122169"/>
            <a:ext cx="218518" cy="2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900"/>
              <a:t>￼</a:t>
            </a:r>
          </a:p>
        </p:txBody>
      </p:sp>
      <p:pic>
        <p:nvPicPr>
          <p:cNvPr id="38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90" y="898352"/>
            <a:ext cx="579075" cy="579075"/>
          </a:xfrm>
          <a:prstGeom prst="rect">
            <a:avLst/>
          </a:prstGeom>
          <a:ln w="3175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4895850" y="-19050"/>
            <a:ext cx="5340301" cy="7773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3" name="Shape 3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Center-bias </a:t>
            </a:r>
            <a:r>
              <a:rPr sz="1300"/>
              <a:t>(T</a:t>
            </a:r>
            <a:r>
              <a:rPr sz="1300"/>
              <a:t>atler et al., 2007, Tseng et al., 2009, Borji et al., 2011</a:t>
            </a:r>
            <a:r>
              <a:rPr sz="1300"/>
              <a:t>)</a:t>
            </a:r>
          </a:p>
        </p:txBody>
      </p:sp>
      <p:sp>
        <p:nvSpPr>
          <p:cNvPr id="394" name="Shape 394"/>
          <p:cNvSpPr/>
          <p:nvPr>
            <p:ph type="body" idx="1"/>
          </p:nvPr>
        </p:nvSpPr>
        <p:spPr>
          <a:xfrm>
            <a:off x="442577" y="1712985"/>
            <a:ext cx="7201325" cy="508472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Observers tend to look at the center of objects for two reasons:</a:t>
            </a:r>
            <a:br>
              <a:rPr sz="2000">
                <a:solidFill>
                  <a:srgbClr val="747474"/>
                </a:solidFill>
              </a:rPr>
            </a:br>
            <a:br>
              <a:rPr sz="2000">
                <a:solidFill>
                  <a:srgbClr val="747474"/>
                </a:solidFill>
              </a:rPr>
            </a:br>
            <a:r>
              <a:rPr sz="20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 Viewing strategy</a:t>
            </a:r>
            <a:br>
              <a:rPr sz="20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sz="20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 Photographer bias</a:t>
            </a:r>
          </a:p>
        </p:txBody>
      </p:sp>
      <p:pic>
        <p:nvPicPr>
          <p:cNvPr id="395" name="droppedImage.pdf"/>
          <p:cNvPicPr/>
          <p:nvPr/>
        </p:nvPicPr>
        <p:blipFill>
          <a:blip r:embed="rId2">
            <a:extLst/>
          </a:blip>
          <a:srcRect l="72233" t="0" r="0" b="58095"/>
          <a:stretch>
            <a:fillRect/>
          </a:stretch>
        </p:blipFill>
        <p:spPr>
          <a:xfrm>
            <a:off x="7248099" y="840879"/>
            <a:ext cx="2705497" cy="2847864"/>
          </a:xfrm>
          <a:prstGeom prst="rect">
            <a:avLst/>
          </a:prstGeom>
          <a:ln w="3175">
            <a:miter lim="400000"/>
          </a:ln>
        </p:spPr>
      </p:pic>
      <p:pic>
        <p:nvPicPr>
          <p:cNvPr id="396" name="droppedImage.pdf"/>
          <p:cNvPicPr/>
          <p:nvPr/>
        </p:nvPicPr>
        <p:blipFill>
          <a:blip r:embed="rId2">
            <a:extLst/>
          </a:blip>
          <a:srcRect l="0" t="44073" r="0" b="0"/>
          <a:stretch>
            <a:fillRect/>
          </a:stretch>
        </p:blipFill>
        <p:spPr>
          <a:xfrm>
            <a:off x="174790" y="3666456"/>
            <a:ext cx="9743848" cy="3800788"/>
          </a:xfrm>
          <a:prstGeom prst="rect">
            <a:avLst/>
          </a:prstGeom>
          <a:ln w="3175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8380530" y="1459566"/>
            <a:ext cx="813587" cy="123076"/>
          </a:xfrm>
          <a:prstGeom prst="rightArrow">
            <a:avLst>
              <a:gd name="adj1" fmla="val 32000"/>
              <a:gd name="adj2" fmla="val 299265"/>
            </a:avLst>
          </a:prstGeom>
          <a:solidFill>
            <a:srgbClr val="3333CC"/>
          </a:solidFill>
          <a:ln w="25400">
            <a:solidFill>
              <a:srgbClr val="252595"/>
            </a:solidFill>
          </a:ln>
        </p:spPr>
        <p:txBody>
          <a:bodyPr lIns="39340" tIns="39340" rIns="39340" bIns="3934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8" name="Shape 398"/>
          <p:cNvSpPr/>
          <p:nvPr>
            <p:ph type="sldNum" sz="quarter" idx="4294967295"/>
          </p:nvPr>
        </p:nvSpPr>
        <p:spPr>
          <a:xfrm>
            <a:off x="9509690" y="7122169"/>
            <a:ext cx="232605" cy="227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/>
          <a:lstStyle>
            <a:lvl1pPr defTabSz="584200">
              <a:lnSpc>
                <a:spcPct val="100000"/>
              </a:lnSpc>
              <a:tabLst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000"/>
            </a:fld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ModernPortfolio_photo-v-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7" name="Shape 97"/>
          <p:cNvSpPr/>
          <p:nvPr>
            <p:ph type="title"/>
          </p:nvPr>
        </p:nvSpPr>
        <p:spPr>
          <a:xfrm>
            <a:off x="1072021" y="385154"/>
            <a:ext cx="3934024" cy="10818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Outline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Model Benchmarks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Challenges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Datasets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Center-bias and Smoothing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Scores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Summary &amp; Future</a:t>
            </a:r>
          </a:p>
        </p:txBody>
      </p:sp>
      <p:sp>
        <p:nvSpPr>
          <p:cNvPr id="99" name="Shape 99"/>
          <p:cNvSpPr/>
          <p:nvPr/>
        </p:nvSpPr>
        <p:spPr>
          <a:xfrm>
            <a:off x="9614438" y="7122169"/>
            <a:ext cx="154950" cy="2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900"/>
              <a:t>￼</a:t>
            </a:r>
          </a:p>
        </p:txBody>
      </p:sp>
      <p:pic>
        <p:nvPicPr>
          <p:cNvPr id="10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90" y="898352"/>
            <a:ext cx="579075" cy="579075"/>
          </a:xfrm>
          <a:prstGeom prst="rect">
            <a:avLst/>
          </a:prstGeom>
          <a:ln w="3175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4895850" y="-19050"/>
            <a:ext cx="5340301" cy="7773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0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4664" y="0"/>
            <a:ext cx="4524851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7863421" y="2143957"/>
            <a:ext cx="1407429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Vancouver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01" name="Shape 401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Center-bias</a:t>
            </a:r>
          </a:p>
        </p:txBody>
      </p:sp>
      <p:sp>
        <p:nvSpPr>
          <p:cNvPr id="402" name="Shape 402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40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1574800"/>
            <a:ext cx="3049588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6600" y="1574800"/>
            <a:ext cx="4578350" cy="5808663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6602412" y="920750"/>
            <a:ext cx="1856380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Tatler et al., 2007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08" name="Shape 408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Center-bias</a:t>
            </a:r>
          </a:p>
        </p:txBody>
      </p:sp>
      <p:sp>
        <p:nvSpPr>
          <p:cNvPr id="409" name="Shape 409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3200"/>
              <a:t>Salient Object Datasets</a:t>
            </a:r>
          </a:p>
        </p:txBody>
      </p:sp>
      <p:pic>
        <p:nvPicPr>
          <p:cNvPr id="410" name="image.png"/>
          <p:cNvPicPr/>
          <p:nvPr/>
        </p:nvPicPr>
        <p:blipFill>
          <a:blip r:embed="rId2">
            <a:extLst/>
          </a:blip>
          <a:srcRect l="3480" t="0" r="1809" b="0"/>
          <a:stretch>
            <a:fillRect/>
          </a:stretch>
        </p:blipFill>
        <p:spPr>
          <a:xfrm>
            <a:off x="92075" y="2514600"/>
            <a:ext cx="9906001" cy="483235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5268912" y="1987550"/>
            <a:ext cx="181820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Borji, et al.,</a:t>
            </a:r>
            <a:r>
              <a:rPr>
                <a:latin typeface="Arial"/>
                <a:ea typeface="Arial"/>
                <a:cs typeface="Arial"/>
                <a:sym typeface="Arial"/>
              </a:rPr>
              <a:t> 2012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14" name="Shape 414"/>
          <p:cNvSpPr/>
          <p:nvPr>
            <p:ph type="title"/>
          </p:nvPr>
        </p:nvSpPr>
        <p:spPr>
          <a:xfrm>
            <a:off x="503237" y="490537"/>
            <a:ext cx="9070976" cy="117157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4000"/>
              <a:t>Do objects predict fixations </a:t>
            </a:r>
            <a:br>
              <a:rPr sz="4000"/>
            </a:br>
            <a:r>
              <a:rPr sz="4000"/>
              <a:t>better than early saliency?</a:t>
            </a:r>
          </a:p>
        </p:txBody>
      </p:sp>
      <p:sp>
        <p:nvSpPr>
          <p:cNvPr id="415" name="Shape 415"/>
          <p:cNvSpPr/>
          <p:nvPr>
            <p:ph type="body" idx="1"/>
          </p:nvPr>
        </p:nvSpPr>
        <p:spPr>
          <a:xfrm>
            <a:off x="503237" y="1924050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3200"/>
              <a:t>Einhauser et al., JOV 2008</a:t>
            </a:r>
          </a:p>
        </p:txBody>
      </p:sp>
      <p:pic>
        <p:nvPicPr>
          <p:cNvPr id="416" name="image.png"/>
          <p:cNvPicPr/>
          <p:nvPr/>
        </p:nvPicPr>
        <p:blipFill>
          <a:blip r:embed="rId2">
            <a:extLst/>
          </a:blip>
          <a:srcRect l="0" t="0" r="0" b="48997"/>
          <a:stretch>
            <a:fillRect/>
          </a:stretch>
        </p:blipFill>
        <p:spPr>
          <a:xfrm>
            <a:off x="614362" y="2897187"/>
            <a:ext cx="4265613" cy="418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.png"/>
          <p:cNvPicPr/>
          <p:nvPr/>
        </p:nvPicPr>
        <p:blipFill>
          <a:blip r:embed="rId2">
            <a:extLst/>
          </a:blip>
          <a:srcRect l="0" t="51802" r="0" b="0"/>
          <a:stretch>
            <a:fillRect/>
          </a:stretch>
        </p:blipFill>
        <p:spPr>
          <a:xfrm>
            <a:off x="4878387" y="2897187"/>
            <a:ext cx="4265613" cy="395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20" name="Shape 420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421" name="Shape 421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42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37" y="260350"/>
            <a:ext cx="8932863" cy="729932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2091002" y="63116"/>
            <a:ext cx="234632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Borji et al., JOV 2013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26" name="Shape 426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Smoothing</a:t>
            </a:r>
          </a:p>
        </p:txBody>
      </p:sp>
      <p:pic>
        <p:nvPicPr>
          <p:cNvPr id="427" name="Screen Shot 2015-09-10 at 8.53.0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02" y="2142742"/>
            <a:ext cx="9899696" cy="3598963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2830630" y="2145366"/>
            <a:ext cx="6664617" cy="170596"/>
          </a:xfrm>
          <a:prstGeom prst="rightArrow">
            <a:avLst>
              <a:gd name="adj1" fmla="val 32000"/>
              <a:gd name="adj2" fmla="val 299264"/>
            </a:avLst>
          </a:prstGeom>
          <a:solidFill>
            <a:srgbClr val="3333CC"/>
          </a:solidFill>
          <a:ln w="25400">
            <a:solidFill>
              <a:srgbClr val="252595"/>
            </a:solidFill>
          </a:ln>
        </p:spPr>
        <p:txBody>
          <a:bodyPr lIns="39340" tIns="39340" rIns="39340" bIns="3934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9" name="Shape 429"/>
          <p:cNvSpPr/>
          <p:nvPr/>
        </p:nvSpPr>
        <p:spPr>
          <a:xfrm>
            <a:off x="5455103" y="1826035"/>
            <a:ext cx="108149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decreasing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32" name="Shape 432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Smoothing</a:t>
            </a:r>
          </a:p>
        </p:txBody>
      </p:sp>
      <p:pic>
        <p:nvPicPr>
          <p:cNvPr id="433" name="Screen Shot 2015-09-10 at 8.51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56" y="1545915"/>
            <a:ext cx="9824988" cy="5585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Screen Shot 2015-09-10 at 8.54.24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795" y="41646"/>
            <a:ext cx="3416511" cy="766487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3143250" y="1797050"/>
            <a:ext cx="643732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BABABA">
                  <a:alpha val="59282"/>
                </a:srgbClr>
              </a:gs>
              <a:gs pos="35000">
                <a:srgbClr val="CFCFCF">
                  <a:alpha val="59282"/>
                </a:srgbClr>
              </a:gs>
              <a:gs pos="100000">
                <a:srgbClr val="EDEDED">
                  <a:alpha val="59282"/>
                </a:srgbClr>
              </a:gs>
            </a:gsLst>
            <a:lin ang="16200000"/>
          </a:gradFill>
          <a:ln w="50800">
            <a:solidFill>
              <a:srgbClr val="000000">
                <a:alpha val="59282"/>
              </a:srgbClr>
            </a:solidFill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</a:p>
        </p:txBody>
      </p:sp>
      <p:sp>
        <p:nvSpPr>
          <p:cNvPr id="436" name="Shape 436"/>
          <p:cNvSpPr/>
          <p:nvPr/>
        </p:nvSpPr>
        <p:spPr>
          <a:xfrm>
            <a:off x="3003501" y="1394235"/>
            <a:ext cx="110102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333CC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3333CC"/>
                </a:solidFill>
              </a:rPr>
              <a:t>Sweet spot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ModernPortfolio_photo-v-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0" name="Shape 440"/>
          <p:cNvSpPr/>
          <p:nvPr>
            <p:ph type="title"/>
          </p:nvPr>
        </p:nvSpPr>
        <p:spPr>
          <a:xfrm>
            <a:off x="1072021" y="385154"/>
            <a:ext cx="3934024" cy="10818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Outline</a:t>
            </a:r>
          </a:p>
        </p:txBody>
      </p:sp>
      <p:sp>
        <p:nvSpPr>
          <p:cNvPr id="441" name="Shape 4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Model Benchmarks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Challenges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Datasets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07070"/>
                </a:solidFill>
              </a:rPr>
              <a:t>Center-bias and Smoothing</a:t>
            </a:r>
            <a:endParaRPr sz="2000">
              <a:solidFill>
                <a:srgbClr val="70707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929A3"/>
                </a:solidFill>
              </a:rPr>
              <a:t>Scores</a:t>
            </a:r>
            <a:endParaRPr sz="2000">
              <a:solidFill>
                <a:srgbClr val="2929A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Summary &amp; Future</a:t>
            </a:r>
          </a:p>
        </p:txBody>
      </p:sp>
      <p:sp>
        <p:nvSpPr>
          <p:cNvPr id="442" name="Shape 442"/>
          <p:cNvSpPr/>
          <p:nvPr/>
        </p:nvSpPr>
        <p:spPr>
          <a:xfrm>
            <a:off x="9614438" y="7122169"/>
            <a:ext cx="218518" cy="2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900"/>
              <a:t>￼</a:t>
            </a:r>
          </a:p>
        </p:txBody>
      </p:sp>
      <p:pic>
        <p:nvPicPr>
          <p:cNvPr id="44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90" y="898352"/>
            <a:ext cx="579075" cy="579075"/>
          </a:xfrm>
          <a:prstGeom prst="rect">
            <a:avLst/>
          </a:prstGeom>
          <a:ln w="3175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4895850" y="-19050"/>
            <a:ext cx="5340301" cy="7773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8011" y="40927"/>
            <a:ext cx="10139946" cy="656505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51" name="Group 451"/>
          <p:cNvGrpSpPr/>
          <p:nvPr/>
        </p:nvGrpSpPr>
        <p:grpSpPr>
          <a:xfrm>
            <a:off x="175411" y="6615501"/>
            <a:ext cx="2284974" cy="377752"/>
            <a:chOff x="5958" y="1475"/>
            <a:chExt cx="2284973" cy="377750"/>
          </a:xfrm>
        </p:grpSpPr>
        <p:sp>
          <p:nvSpPr>
            <p:cNvPr id="449" name="Shape 449"/>
            <p:cNvSpPr/>
            <p:nvPr/>
          </p:nvSpPr>
          <p:spPr>
            <a:xfrm>
              <a:off x="271964" y="33845"/>
              <a:ext cx="612094" cy="3453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9340" tIns="39340" rIns="39340" bIns="39340" numCol="1" anchor="ctr">
              <a:spAutoFit/>
            </a:bodyPr>
            <a:lstStyle>
              <a:lvl1pPr marL="457200" indent="-457200" algn="ctr" defTabSz="452412">
                <a:lnSpc>
                  <a:spcPct val="100000"/>
                </a:lnSpc>
                <a:buSzPct val="120000"/>
                <a:buChar char="•"/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/>
              <a:r>
                <a:t> 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5958" y="1475"/>
              <a:ext cx="2284974" cy="370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9340" tIns="39340" rIns="39340" bIns="39340" numCol="1" anchor="ctr">
              <a:spAutoFit/>
            </a:bodyPr>
            <a:lstStyle>
              <a:lvl1pPr algn="ctr" defTabSz="452412">
                <a:lnSpc>
                  <a:spcPct val="100000"/>
                </a:lnSpc>
                <a:defRPr sz="20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2000"/>
                <a:t>Mean Error Rate</a:t>
              </a:r>
            </a:p>
          </p:txBody>
        </p:sp>
      </p:grpSp>
      <p:sp>
        <p:nvSpPr>
          <p:cNvPr id="452" name="Shape 452"/>
          <p:cNvSpPr/>
          <p:nvPr/>
        </p:nvSpPr>
        <p:spPr>
          <a:xfrm>
            <a:off x="2762230" y="6970597"/>
            <a:ext cx="6593384" cy="43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/>
          <a:p>
            <a:pPr lvl="0" defTabSz="584200">
              <a:lnSpc>
                <a:spcPct val="100000"/>
              </a:lnSpc>
            </a:pPr>
            <a:r>
              <a:rPr sz="1200">
                <a:latin typeface="Gill Sans"/>
                <a:ea typeface="Gill Sans"/>
                <a:cs typeface="Gill Sans"/>
                <a:sym typeface="Gill Sans"/>
              </a:rPr>
              <a:t>Saliency and Human Fixations: State-of-the-art and Study of Comparison Metrics, Riche et al., ICCV 2013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lnSpc>
                <a:spcPct val="100000"/>
              </a:lnSpc>
            </a:pPr>
            <a:r>
              <a:rPr sz="1200">
                <a:latin typeface="Gill Sans"/>
                <a:ea typeface="Gill Sans"/>
                <a:cs typeface="Gill Sans"/>
                <a:sym typeface="Gill Sans"/>
              </a:rPr>
              <a:t>How close are we to understanding image-based saliency? Bethge et al., arXiv, 20414</a:t>
            </a:r>
          </a:p>
        </p:txBody>
      </p:sp>
      <p:grpSp>
        <p:nvGrpSpPr>
          <p:cNvPr id="461" name="Group 461"/>
          <p:cNvGrpSpPr/>
          <p:nvPr/>
        </p:nvGrpSpPr>
        <p:grpSpPr>
          <a:xfrm>
            <a:off x="4578803" y="4444884"/>
            <a:ext cx="4135060" cy="2250687"/>
            <a:chOff x="0" y="0"/>
            <a:chExt cx="4135058" cy="2250685"/>
          </a:xfrm>
        </p:grpSpPr>
        <p:grpSp>
          <p:nvGrpSpPr>
            <p:cNvPr id="456" name="Group 456"/>
            <p:cNvGrpSpPr/>
            <p:nvPr/>
          </p:nvGrpSpPr>
          <p:grpSpPr>
            <a:xfrm>
              <a:off x="2243502" y="-1"/>
              <a:ext cx="1891557" cy="2250687"/>
              <a:chOff x="0" y="0"/>
              <a:chExt cx="1891555" cy="2250685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0" y="359130"/>
                <a:ext cx="1891556" cy="189155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9340" tIns="39340" rIns="39340" bIns="39340" numCol="1" anchor="ctr">
                <a:noAutofit/>
              </a:bodyPr>
              <a:lstStyle/>
              <a:p>
                <a:pPr lvl="0" algn="ctr" defTabSz="452412">
                  <a:lnSpc>
                    <a:spcPct val="100000"/>
                  </a:lnSpc>
                  <a:defRPr sz="3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416291" y="798404"/>
                <a:ext cx="1058973" cy="1013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3175" cap="flat">
                <a:noFill/>
                <a:miter lim="400000"/>
              </a:ln>
              <a:effectLst>
                <a:outerShdw sx="100000" sy="100000" kx="0" ky="0" algn="b" rotWithShape="0" blurRad="12700" dist="127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39340" tIns="39340" rIns="39340" bIns="39340" numCol="1" anchor="ctr">
                <a:noAutofit/>
              </a:bodyPr>
              <a:lstStyle/>
              <a:p>
                <a:pPr lvl="0" algn="ctr" defTabSz="452412">
                  <a:lnSpc>
                    <a:spcPct val="100000"/>
                  </a:lnSpc>
                  <a:defRPr sz="3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81790" y="-1"/>
                <a:ext cx="1727976" cy="2995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9340" tIns="39340" rIns="39340" bIns="39340" numCol="1" anchor="ctr">
                <a:noAutofit/>
              </a:bodyPr>
              <a:lstStyle>
                <a:lvl1pPr algn="ctr" defTabSz="452412">
                  <a:lnSpc>
                    <a:spcPct val="100000"/>
                  </a:lnSpc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Problem with sAUC</a:t>
                </a:r>
              </a:p>
            </p:txBody>
          </p:sp>
        </p:grpSp>
        <p:sp>
          <p:nvSpPr>
            <p:cNvPr id="457" name="Shape 457"/>
            <p:cNvSpPr/>
            <p:nvPr/>
          </p:nvSpPr>
          <p:spPr>
            <a:xfrm>
              <a:off x="615875" y="1673750"/>
              <a:ext cx="1202381" cy="348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Central bias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0" y="951128"/>
              <a:ext cx="1468932" cy="348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t>Peripheral bias</a:t>
              </a:r>
            </a:p>
          </p:txBody>
        </p:sp>
        <p:sp>
          <p:nvSpPr>
            <p:cNvPr id="459" name="Shape 459"/>
            <p:cNvSpPr/>
            <p:nvPr/>
          </p:nvSpPr>
          <p:spPr>
            <a:xfrm flipV="1">
              <a:off x="1415881" y="664384"/>
              <a:ext cx="1199629" cy="302940"/>
            </a:xfrm>
            <a:prstGeom prst="line">
              <a:avLst/>
            </a:prstGeom>
            <a:noFill/>
            <a:ln w="25400" cap="flat">
              <a:solidFill>
                <a:srgbClr val="00CC99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0" name="Shape 460"/>
            <p:cNvSpPr/>
            <p:nvPr/>
          </p:nvSpPr>
          <p:spPr>
            <a:xfrm flipV="1">
              <a:off x="1885781" y="1272406"/>
              <a:ext cx="1197218" cy="545530"/>
            </a:xfrm>
            <a:prstGeom prst="line">
              <a:avLst/>
            </a:prstGeom>
            <a:noFill/>
            <a:ln w="25400" cap="flat">
              <a:solidFill>
                <a:srgbClr val="00CC99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2"/>
      <p:bldP build="whole" bldLvl="1" animBg="1" rev="0" advAuto="0" spid="461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64" name="Shape 464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AUC Types</a:t>
            </a:r>
          </a:p>
        </p:txBody>
      </p:sp>
      <p:sp>
        <p:nvSpPr>
          <p:cNvPr id="465" name="Shape 465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431800" indent="-323850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3200"/>
              <a:t>Type -1</a:t>
            </a:r>
            <a:endParaRPr sz="3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Sweeping a threshold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over the saliency map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and compute the 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ratio of human 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fixations above the 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threshold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[Judd et al. ICCV 2009]</a:t>
            </a:r>
            <a:endParaRPr sz="2200"/>
          </a:p>
          <a:p>
            <a:pPr lvl="0" marL="32385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r>
              <a:rPr sz="2200"/>
              <a:t>[Ehinger et al., 2009]</a:t>
            </a:r>
          </a:p>
        </p:txBody>
      </p:sp>
      <p:pic>
        <p:nvPicPr>
          <p:cNvPr id="46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6550" y="1371600"/>
            <a:ext cx="5815013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69" name="Shape 469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AUC Types</a:t>
            </a:r>
          </a:p>
        </p:txBody>
      </p:sp>
      <p:sp>
        <p:nvSpPr>
          <p:cNvPr id="470" name="Shape 470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263397" indent="-197548" defTabSz="278892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952"/>
              <a:t>Type-2</a:t>
            </a:r>
            <a:endParaRPr sz="1952"/>
          </a:p>
          <a:p>
            <a:pPr lvl="1" marL="526795" indent="-197548" defTabSz="278892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>
                <a:solidFill>
                  <a:srgbClr val="FF3366"/>
                </a:solidFill>
                <a:latin typeface="Arial Bold"/>
                <a:ea typeface="Arial Bold"/>
                <a:cs typeface="Arial Bold"/>
                <a:sym typeface="Arial Bold"/>
              </a:rPr>
              <a:t>Positive</a:t>
            </a:r>
            <a:r>
              <a:rPr sz="1708"/>
              <a:t> samples come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from the human fixations</a:t>
            </a:r>
            <a:endParaRPr sz="1708"/>
          </a:p>
          <a:p>
            <a:pPr lvl="1" marL="526795" indent="-197548" defTabSz="278892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>
                <a:latin typeface="Arial Bold"/>
                <a:ea typeface="Arial Bold"/>
                <a:cs typeface="Arial Bold"/>
                <a:sym typeface="Arial Bold"/>
              </a:rPr>
              <a:t>Negative</a:t>
            </a:r>
            <a:r>
              <a:rPr sz="1708"/>
              <a:t> samples are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uniformly generated</a:t>
            </a:r>
            <a:endParaRPr sz="1708"/>
          </a:p>
          <a:p>
            <a:pPr lvl="0" marL="263397" indent="-197548" defTabSz="278892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952"/>
              <a:t>Type-3</a:t>
            </a:r>
            <a:endParaRPr sz="1952"/>
          </a:p>
          <a:p>
            <a:pPr lvl="1" marL="526795" indent="-197548" defTabSz="278892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>
                <a:latin typeface="Arial Bold"/>
                <a:ea typeface="Arial Bold"/>
                <a:cs typeface="Arial Bold"/>
                <a:sym typeface="Arial Bold"/>
              </a:rPr>
              <a:t>Negative</a:t>
            </a:r>
            <a:r>
              <a:rPr sz="1708"/>
              <a:t> samples are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taken from distributions of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human fixations over other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images plus other subjects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over the image under test</a:t>
            </a:r>
            <a:endParaRPr sz="1708"/>
          </a:p>
          <a:p>
            <a:pPr lvl="0" marL="263397" indent="-197548" defTabSz="278892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952"/>
              <a:t>Type-4</a:t>
            </a:r>
            <a:endParaRPr sz="1952"/>
          </a:p>
          <a:p>
            <a:pPr lvl="1" marL="526795" indent="-197548" defTabSz="278892">
              <a:spcBef>
                <a:spcPts val="6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>
                <a:latin typeface="Arial Bold"/>
                <a:ea typeface="Arial Bold"/>
                <a:cs typeface="Arial Bold"/>
                <a:sym typeface="Arial Bold"/>
              </a:rPr>
              <a:t>Negative</a:t>
            </a:r>
            <a:r>
              <a:rPr sz="1708"/>
              <a:t> samples are saliency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values at human fixations from </a:t>
            </a:r>
            <a:endParaRPr sz="1708"/>
          </a:p>
          <a:p>
            <a:pPr lvl="1" marL="197548" indent="131698" defTabSz="278892">
              <a:spcBef>
                <a:spcPts val="6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  <a:tab pos="3619500" algn="l"/>
                <a:tab pos="3898900" algn="l"/>
                <a:tab pos="4178300" algn="l"/>
                <a:tab pos="4457700" algn="l"/>
                <a:tab pos="4737100" algn="l"/>
                <a:tab pos="5016500" algn="l"/>
                <a:tab pos="5295900" algn="l"/>
              </a:tabLst>
              <a:defRPr sz="1800"/>
            </a:pPr>
            <a:r>
              <a:rPr sz="1708"/>
              <a:t>saliency map of another image </a:t>
            </a:r>
          </a:p>
        </p:txBody>
      </p:sp>
      <p:pic>
        <p:nvPicPr>
          <p:cNvPr id="47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357187"/>
            <a:ext cx="4800600" cy="674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6827837" y="7194550"/>
            <a:ext cx="3148841" cy="29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500"/>
              <a:t>Adapted from Hou et al., PAMI 2012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501587" y="3679899"/>
            <a:ext cx="9067942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USC Benchmark (Borji et al., 2012)</a:t>
            </a:r>
          </a:p>
        </p:txBody>
      </p: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47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00" y="28575"/>
            <a:ext cx="6108258" cy="7499350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298903" y="302035"/>
            <a:ext cx="185871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From WIKIPEDIA</a:t>
            </a:r>
          </a:p>
        </p:txBody>
      </p:sp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79" name="Shape 479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000"/>
            </a:lvl1pPr>
          </a:lstStyle>
          <a:p>
            <a:pPr lvl="0">
              <a:defRPr sz="1800"/>
            </a:pPr>
            <a:r>
              <a:rPr sz="4000"/>
              <a:t>Normalized Scanpath Saliency (NSS)</a:t>
            </a:r>
          </a:p>
        </p:txBody>
      </p:sp>
      <p:sp>
        <p:nvSpPr>
          <p:cNvPr id="480" name="Shape 480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481" name="image.png"/>
          <p:cNvPicPr/>
          <p:nvPr/>
        </p:nvPicPr>
        <p:blipFill>
          <a:blip r:embed="rId2">
            <a:extLst/>
          </a:blip>
          <a:srcRect l="20959" t="74308" r="13682" b="0"/>
          <a:stretch>
            <a:fillRect/>
          </a:stretch>
        </p:blipFill>
        <p:spPr>
          <a:xfrm>
            <a:off x="1790700" y="5257800"/>
            <a:ext cx="7124700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1828800"/>
            <a:ext cx="8191500" cy="3170238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5435600" y="6400800"/>
            <a:ext cx="4079636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Peters et al., Vision Research 2005</a:t>
            </a:r>
          </a:p>
        </p:txBody>
      </p:sp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486" name="Shape 486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AUC ?</a:t>
            </a:r>
          </a:p>
        </p:txBody>
      </p:sp>
      <p:sp>
        <p:nvSpPr>
          <p:cNvPr id="487" name="Shape 487"/>
          <p:cNvSpPr/>
          <p:nvPr>
            <p:ph type="body" idx="1"/>
          </p:nvPr>
        </p:nvSpPr>
        <p:spPr>
          <a:xfrm>
            <a:off x="422275" y="1325562"/>
            <a:ext cx="9070975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11559" indent="-303609">
              <a:buClr>
                <a:srgbClr val="000000"/>
              </a:buClr>
              <a:buSzPct val="45000"/>
              <a:buFont typeface="Wingdings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000"/>
            </a:lvl1pPr>
          </a:lstStyle>
          <a:p>
            <a:pPr lvl="0">
              <a:defRPr sz="1800"/>
            </a:pPr>
            <a:r>
              <a:rPr sz="3000"/>
              <a:t>As long as the hit rates are high, the AUC is always high regardless of the false alarm rate.</a:t>
            </a:r>
          </a:p>
        </p:txBody>
      </p:sp>
      <p:grpSp>
        <p:nvGrpSpPr>
          <p:cNvPr id="490" name="Group 490"/>
          <p:cNvGrpSpPr/>
          <p:nvPr/>
        </p:nvGrpSpPr>
        <p:grpSpPr>
          <a:xfrm>
            <a:off x="871537" y="2286000"/>
            <a:ext cx="8499477" cy="4484688"/>
            <a:chOff x="0" y="0"/>
            <a:chExt cx="8499475" cy="4484687"/>
          </a:xfrm>
        </p:grpSpPr>
        <p:pic>
          <p:nvPicPr>
            <p:cNvPr id="488" name="image.png"/>
            <p:cNvPicPr/>
            <p:nvPr/>
          </p:nvPicPr>
          <p:blipFill>
            <a:blip r:embed="rId2">
              <a:extLst/>
            </a:blip>
            <a:srcRect l="0" t="0" r="40097" b="16294"/>
            <a:stretch>
              <a:fillRect/>
            </a:stretch>
          </p:blipFill>
          <p:spPr>
            <a:xfrm>
              <a:off x="0" y="0"/>
              <a:ext cx="8499476" cy="2233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image.png"/>
            <p:cNvPicPr/>
            <p:nvPr/>
          </p:nvPicPr>
          <p:blipFill>
            <a:blip r:embed="rId2">
              <a:extLst/>
            </a:blip>
            <a:srcRect l="59588" t="0" r="0" b="17314"/>
            <a:stretch>
              <a:fillRect/>
            </a:stretch>
          </p:blipFill>
          <p:spPr>
            <a:xfrm>
              <a:off x="2732087" y="2278062"/>
              <a:ext cx="5732464" cy="2206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1" name="Shape 491"/>
          <p:cNvSpPr/>
          <p:nvPr/>
        </p:nvSpPr>
        <p:spPr>
          <a:xfrm>
            <a:off x="6329362" y="6942137"/>
            <a:ext cx="3006834" cy="3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Zhao and Koch JOV 2011</a:t>
            </a:r>
          </a:p>
        </p:txBody>
      </p:sp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494" name="Screen Shot 2015-09-10 at 8.55.5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154" y="901649"/>
            <a:ext cx="7273573" cy="658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109449" y="-16192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Analysis of Scores</a:t>
            </a:r>
          </a:p>
        </p:txBody>
      </p:sp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49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5" y="2216150"/>
            <a:ext cx="9953625" cy="4117975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/>
        </p:nvSpPr>
        <p:spPr>
          <a:xfrm>
            <a:off x="3950984" y="6256270"/>
            <a:ext cx="2169132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Gaussian Blob</a:t>
            </a:r>
          </a:p>
        </p:txBody>
      </p:sp>
      <p:sp>
        <p:nvSpPr>
          <p:cNvPr id="500" name="Shape 500"/>
          <p:cNvSpPr/>
          <p:nvPr/>
        </p:nvSpPr>
        <p:spPr>
          <a:xfrm>
            <a:off x="109449" y="21907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Analysis of Scores</a:t>
            </a:r>
          </a:p>
        </p:txBody>
      </p:sp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03" name="Shape 503"/>
          <p:cNvSpPr/>
          <p:nvPr>
            <p:ph type="title"/>
          </p:nvPr>
        </p:nvSpPr>
        <p:spPr>
          <a:xfrm>
            <a:off x="530225" y="200025"/>
            <a:ext cx="9070975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000"/>
            </a:lvl1pPr>
          </a:lstStyle>
          <a:p>
            <a:pPr lvl="0">
              <a:defRPr sz="1800"/>
            </a:pPr>
            <a:r>
              <a:rPr sz="4000"/>
              <a:t>Salient object detection models</a:t>
            </a:r>
          </a:p>
        </p:txBody>
      </p:sp>
      <p:sp>
        <p:nvSpPr>
          <p:cNvPr id="504" name="Shape 504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50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687" y="1071562"/>
            <a:ext cx="8469313" cy="6243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50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23987"/>
            <a:ext cx="10079038" cy="2449513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 marL="0" inden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endParaRPr sz="3200"/>
          </a:p>
          <a:p>
            <a:pPr lvl="0" marL="0" inden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endParaRPr sz="3200"/>
          </a:p>
          <a:p>
            <a:pPr lvl="0" marL="0" inden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endParaRPr sz="3200"/>
          </a:p>
          <a:p>
            <a:pPr lvl="0" marL="0" inden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endParaRPr sz="3200"/>
          </a:p>
          <a:p>
            <a:pPr lvl="0" marL="0" inden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800"/>
            </a:pPr>
            <a:endParaRPr sz="3200"/>
          </a:p>
        </p:txBody>
      </p:sp>
      <p:sp>
        <p:nvSpPr>
          <p:cNvPr id="510" name="Shape 510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000"/>
            </a:lvl1pPr>
          </a:lstStyle>
          <a:p>
            <a:pPr lvl="0">
              <a:defRPr sz="1800"/>
            </a:pPr>
            <a:r>
              <a:rPr sz="4000"/>
              <a:t>Model Ranking</a:t>
            </a:r>
          </a:p>
        </p:txBody>
      </p:sp>
      <p:sp>
        <p:nvSpPr>
          <p:cNvPr id="511" name="Shape 511"/>
          <p:cNvSpPr/>
          <p:nvPr/>
        </p:nvSpPr>
        <p:spPr>
          <a:xfrm>
            <a:off x="457200" y="4035425"/>
            <a:ext cx="9372600" cy="210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SVO: Chang, K.Y., Liu, T.L., Chen, H.T., Lai, S.H.: ICCV (2011)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CBSal: Jiang, H., Wang, J., Yuan, Z., Liu, T., Zheng, N., Li, S.: BMVC (2011)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Gof.: Goferman, S., Zelnik-Manor, L., Tal, A.: CVPR (2010)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RC: Cheng, M.M., Zhang, G.X., Mitra, N.J., Huang, X., Hu, S.M.: CVPR (2011)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>
                <a:latin typeface="Arial"/>
                <a:ea typeface="Arial"/>
                <a:cs typeface="Arial"/>
                <a:sym typeface="Arial"/>
              </a:rPr>
              <a:t>LiuICIP: Liu, Z., Xue, Y., Shen, L., Zhang, Z.: ICIP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1143000" y="6103937"/>
            <a:ext cx="768858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Fixation prediction models score lower than salient object detection models</a:t>
            </a:r>
          </a:p>
        </p:txBody>
      </p:sp>
      <p:sp>
        <p:nvSpPr>
          <p:cNvPr id="513" name="Shape 513"/>
          <p:cNvSpPr/>
          <p:nvPr/>
        </p:nvSpPr>
        <p:spPr>
          <a:xfrm>
            <a:off x="1143000" y="5943600"/>
            <a:ext cx="7772400" cy="685800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4" name="Shape 514"/>
          <p:cNvSpPr/>
          <p:nvPr/>
        </p:nvSpPr>
        <p:spPr>
          <a:xfrm>
            <a:off x="7959725" y="685800"/>
            <a:ext cx="179297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As of Sept. 2012</a:t>
            </a:r>
          </a:p>
        </p:txBody>
      </p:sp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17" name="Shape 517"/>
          <p:cNvSpPr/>
          <p:nvPr/>
        </p:nvSpPr>
        <p:spPr>
          <a:xfrm>
            <a:off x="109449" y="-16192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See also</a:t>
            </a:r>
          </a:p>
        </p:txBody>
      </p:sp>
      <p:pic>
        <p:nvPicPr>
          <p:cNvPr id="518" name="Screen Shot 2015-09-13 at 11.46.4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095" y="828894"/>
            <a:ext cx="9369252" cy="8111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52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680" y="546893"/>
            <a:ext cx="8454260" cy="6906942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109449" y="-16192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See also</a:t>
            </a:r>
          </a:p>
        </p:txBody>
      </p:sp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25" name="Shape 525"/>
          <p:cNvSpPr/>
          <p:nvPr/>
        </p:nvSpPr>
        <p:spPr>
          <a:xfrm>
            <a:off x="109449" y="-161925"/>
            <a:ext cx="9070976" cy="117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See also</a:t>
            </a:r>
          </a:p>
        </p:txBody>
      </p:sp>
      <p:pic>
        <p:nvPicPr>
          <p:cNvPr id="526" name="Screen Shot 2015-09-13 at 11.44.3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794" y="837846"/>
            <a:ext cx="9070976" cy="804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Attention Models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0000FF"/>
                </a:solidFill>
              </a:rPr>
              <a:t>Bottom-up models</a:t>
            </a:r>
            <a:endParaRPr b="1" sz="2000">
              <a:solidFill>
                <a:srgbClr val="0000FF"/>
              </a:solidFill>
            </a:endParaRPr>
          </a:p>
          <a:p>
            <a:pPr lvl="0" defTabSz="452412">
              <a:defRPr sz="1800">
                <a:solidFill>
                  <a:srgbClr val="000000"/>
                </a:solidFill>
              </a:defRPr>
            </a:pPr>
            <a:endParaRPr b="1" sz="2000">
              <a:solidFill>
                <a:srgbClr val="747474"/>
              </a:solidFill>
            </a:endParaRPr>
          </a:p>
          <a:p>
            <a:pPr lvl="0" defTabSz="452412">
              <a:defRPr sz="1800">
                <a:solidFill>
                  <a:srgbClr val="000000"/>
                </a:solidFill>
              </a:defRPr>
            </a:pPr>
            <a:endParaRPr b="1" sz="2000">
              <a:solidFill>
                <a:srgbClr val="747474"/>
              </a:solidFill>
            </a:endParaRPr>
          </a:p>
          <a:p>
            <a:pPr lvl="0" defTabSz="452412">
              <a:defRPr sz="1800">
                <a:solidFill>
                  <a:srgbClr val="000000"/>
                </a:solidFill>
              </a:defRPr>
            </a:pPr>
            <a:endParaRPr b="1" sz="2000">
              <a:solidFill>
                <a:srgbClr val="747474"/>
              </a:solidFill>
            </a:endParaRPr>
          </a:p>
          <a:p>
            <a:pPr lvl="0" defTabSz="452412">
              <a:defRPr sz="1800">
                <a:solidFill>
                  <a:srgbClr val="000000"/>
                </a:solidFill>
              </a:defRPr>
            </a:pPr>
            <a:endParaRPr b="1" sz="2000">
              <a:solidFill>
                <a:srgbClr val="747474"/>
              </a:solidFill>
            </a:endParaRPr>
          </a:p>
          <a:p>
            <a:pPr lvl="0" defTabSz="452412">
              <a:defRPr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0000FF"/>
                </a:solidFill>
              </a:rPr>
              <a:t>Top-down models</a:t>
            </a:r>
          </a:p>
        </p:txBody>
      </p:sp>
      <p:sp>
        <p:nvSpPr>
          <p:cNvPr id="115" name="Shape 115"/>
          <p:cNvSpPr/>
          <p:nvPr/>
        </p:nvSpPr>
        <p:spPr>
          <a:xfrm>
            <a:off x="137690" y="2710358"/>
            <a:ext cx="3658643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>
            <a:spAutoFit/>
          </a:bodyPr>
          <a:lstStyle/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Cognitive models 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Information-theoretic models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Graphical models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Spectral-analysis models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Decision-theoretic models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    - Pattern classification models</a:t>
            </a:r>
          </a:p>
        </p:txBody>
      </p:sp>
      <p:sp>
        <p:nvSpPr>
          <p:cNvPr id="116" name="Shape 116"/>
          <p:cNvSpPr/>
          <p:nvPr/>
        </p:nvSpPr>
        <p:spPr>
          <a:xfrm>
            <a:off x="658525" y="6159504"/>
            <a:ext cx="2374335" cy="29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062">
              <a:lnSpc>
                <a:spcPct val="100000"/>
              </a:lnSpc>
              <a:defRPr sz="12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2600"/>
                </a:solidFill>
              </a:rPr>
              <a:t>Yet, few top-down models!?</a:t>
            </a:r>
          </a:p>
        </p:txBody>
      </p:sp>
      <p:sp>
        <p:nvSpPr>
          <p:cNvPr id="117" name="Shape 117"/>
          <p:cNvSpPr/>
          <p:nvPr/>
        </p:nvSpPr>
        <p:spPr>
          <a:xfrm>
            <a:off x="3550456" y="1225481"/>
            <a:ext cx="1311978" cy="50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062">
              <a:lnSpc>
                <a:spcPct val="100000"/>
              </a:lnSpc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200"/>
              <a:t>As of Nov. 2012</a:t>
            </a:r>
            <a:endParaRPr sz="1200"/>
          </a:p>
        </p:txBody>
      </p:sp>
      <p:sp>
        <p:nvSpPr>
          <p:cNvPr id="118" name="Shape 118"/>
          <p:cNvSpPr/>
          <p:nvPr/>
        </p:nvSpPr>
        <p:spPr>
          <a:xfrm>
            <a:off x="3754445" y="6264778"/>
            <a:ext cx="158396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062">
              <a:lnSpc>
                <a:spcPct val="100000"/>
              </a:lnSpc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900"/>
              <a:t>Borji and Itti, IEEE PAMI 2013</a:t>
            </a:r>
          </a:p>
        </p:txBody>
      </p:sp>
      <p:pic>
        <p:nvPicPr>
          <p:cNvPr id="119" name="Goferman et al., 2010Rosin, 2009Diaz et al., 2009Ma et al., 2005 (spatio-temporal)Heidemann et al., 2004Kootstra et al., 2008 (symmetry model)Decision Theoretic ModelsInformation Theoretic ModelsOther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9716" y="609336"/>
            <a:ext cx="3934024" cy="4437637"/>
          </a:xfrm>
          <a:prstGeom prst="rect">
            <a:avLst/>
          </a:prstGeom>
          <a:ln w="3175">
            <a:miter lim="400000"/>
          </a:ln>
        </p:spPr>
      </p:pic>
      <p:pic>
        <p:nvPicPr>
          <p:cNvPr id="120" name="modelBorji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3680" y="962387"/>
            <a:ext cx="5316965" cy="6880778"/>
          </a:xfrm>
          <a:prstGeom prst="rect">
            <a:avLst/>
          </a:prstGeom>
          <a:ln w="3175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6580714" y="358770"/>
            <a:ext cx="4635875" cy="252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>
            <a:spAutoFit/>
          </a:bodyPr>
          <a:lstStyle>
            <a:lvl1pPr defTabSz="354062">
              <a:lnSpc>
                <a:spcPct val="100000"/>
              </a:lnSpc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1200"/>
              <a:t>A hierarchical illustration of saliency models. </a:t>
            </a:r>
          </a:p>
        </p:txBody>
      </p:sp>
      <p:pic>
        <p:nvPicPr>
          <p:cNvPr id="122" name="droppedImage.png"/>
          <p:cNvPicPr/>
          <p:nvPr/>
        </p:nvPicPr>
        <p:blipFill>
          <a:blip r:embed="rId5">
            <a:extLst/>
          </a:blip>
          <a:srcRect l="21831" t="8984" r="34432" b="41015"/>
          <a:stretch>
            <a:fillRect/>
          </a:stretch>
        </p:blipFill>
        <p:spPr>
          <a:xfrm>
            <a:off x="5534535" y="4414399"/>
            <a:ext cx="4341203" cy="2792332"/>
          </a:xfrm>
          <a:prstGeom prst="rect">
            <a:avLst/>
          </a:prstGeom>
          <a:ln w="3175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259176" y="7205670"/>
            <a:ext cx="2696539" cy="334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 marL="57799" marR="57799" defTabSz="1295400">
              <a:lnSpc>
                <a:spcPct val="100000"/>
              </a:lnSpc>
              <a:defRPr sz="1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000">
                <a:uFill>
                  <a:solidFill/>
                </a:uFill>
              </a:rPr>
              <a:t>Borji et al., IEEE TIP 2012</a:t>
            </a:r>
          </a:p>
        </p:txBody>
      </p:sp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ModernPortfolio_photo-v-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7"/>
            <a:ext cx="10071100" cy="7553326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Shape 529"/>
          <p:cNvSpPr/>
          <p:nvPr/>
        </p:nvSpPr>
        <p:spPr>
          <a:xfrm>
            <a:off x="501587" y="1526021"/>
            <a:ext cx="377671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30" name="Shape 530"/>
          <p:cNvSpPr/>
          <p:nvPr>
            <p:ph type="title"/>
          </p:nvPr>
        </p:nvSpPr>
        <p:spPr>
          <a:xfrm>
            <a:off x="1072021" y="385154"/>
            <a:ext cx="3934024" cy="10818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Outline</a:t>
            </a:r>
          </a:p>
        </p:txBody>
      </p:sp>
      <p:sp>
        <p:nvSpPr>
          <p:cNvPr id="531" name="Shape 5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Model Benchmarks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Challenges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Datasets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Center-bias and Smoothing</a:t>
            </a:r>
            <a:endParaRPr sz="20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Scores</a:t>
            </a:r>
            <a:endParaRPr sz="20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929A3"/>
                </a:solidFill>
              </a:rPr>
              <a:t>Summary &amp; Future</a:t>
            </a:r>
          </a:p>
        </p:txBody>
      </p:sp>
      <p:sp>
        <p:nvSpPr>
          <p:cNvPr id="532" name="Shape 532"/>
          <p:cNvSpPr/>
          <p:nvPr/>
        </p:nvSpPr>
        <p:spPr>
          <a:xfrm>
            <a:off x="9614438" y="7122169"/>
            <a:ext cx="218518" cy="2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900"/>
              <a:t>￼</a:t>
            </a:r>
          </a:p>
        </p:txBody>
      </p:sp>
      <p:pic>
        <p:nvPicPr>
          <p:cNvPr id="53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90" y="898352"/>
            <a:ext cx="579075" cy="579075"/>
          </a:xfrm>
          <a:prstGeom prst="rect">
            <a:avLst/>
          </a:prstGeom>
          <a:ln w="3175">
            <a:miter lim="400000"/>
          </a:ln>
        </p:spPr>
      </p:pic>
      <p:sp>
        <p:nvSpPr>
          <p:cNvPr id="534" name="Shape 534"/>
          <p:cNvSpPr/>
          <p:nvPr/>
        </p:nvSpPr>
        <p:spPr>
          <a:xfrm>
            <a:off x="4895850" y="-19050"/>
            <a:ext cx="5340301" cy="7773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535" name="Shape 535"/>
          <p:cNvSpPr/>
          <p:nvPr/>
        </p:nvSpPr>
        <p:spPr>
          <a:xfrm>
            <a:off x="7863422" y="2143957"/>
            <a:ext cx="1407429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Vancouver</a:t>
            </a:r>
          </a:p>
        </p:txBody>
      </p:sp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40" name="Shape 540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Where are we now … </a:t>
            </a:r>
          </a:p>
        </p:txBody>
      </p:sp>
      <p:sp>
        <p:nvSpPr>
          <p:cNvPr id="541" name="Shape 541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323850" indent="-242887" defTabSz="342900"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400"/>
              <a:t>We are much more clear than 10 years ago in saliency modeling</a:t>
            </a:r>
            <a:endParaRPr sz="24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Center-bias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Smoothing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Scores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Datasets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Trends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…</a:t>
            </a:r>
            <a:endParaRPr sz="2100"/>
          </a:p>
          <a:p>
            <a:pPr lvl="0" marL="323850" indent="-242887" defTabSz="342900"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400"/>
              <a:t>Still the landscape is not much clear in some areas</a:t>
            </a:r>
            <a:endParaRPr sz="24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Center-bias</a:t>
            </a:r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The gap between models and humans</a:t>
            </a:r>
            <a:endParaRPr sz="2100"/>
          </a:p>
          <a:p>
            <a:pPr lvl="1" marL="647700" indent="-242887" defTabSz="342900">
              <a:spcBef>
                <a:spcPts val="8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</a:tabLst>
              <a:defRPr sz="1800"/>
            </a:pPr>
            <a:r>
              <a:rPr sz="2100"/>
              <a:t>Other areas such as mind decoding, patient diagnosis and development of top-down models and evaluating them</a:t>
            </a:r>
          </a:p>
        </p:txBody>
      </p:sp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lvl1pPr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44" name="Shape 544"/>
          <p:cNvSpPr/>
          <p:nvPr>
            <p:ph type="title"/>
          </p:nvPr>
        </p:nvSpPr>
        <p:spPr>
          <a:xfrm>
            <a:off x="503237" y="346075"/>
            <a:ext cx="9070976" cy="117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lvl1pPr>
          </a:lstStyle>
          <a:p>
            <a:pPr lvl="0">
              <a:defRPr sz="1800"/>
            </a:pPr>
            <a:r>
              <a:rPr sz="4400"/>
              <a:t>Future!</a:t>
            </a:r>
          </a:p>
        </p:txBody>
      </p:sp>
      <p:sp>
        <p:nvSpPr>
          <p:cNvPr id="545" name="Shape 545"/>
          <p:cNvSpPr/>
          <p:nvPr>
            <p:ph type="body" idx="1"/>
          </p:nvPr>
        </p:nvSpPr>
        <p:spPr>
          <a:xfrm>
            <a:off x="503237" y="1768475"/>
            <a:ext cx="9070976" cy="4989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What is the best score?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What is the best way to tackle center-bias?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What is the most representative dataset?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What is the best way to take advantage of object information?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How do models behave over different categories?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How far are we from human performance and where?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How to deal with model parameters?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How to take advantage of top-down influences?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Is there a model that works consistently the best in all test cases? natural scenes vs. psychological patterns? If not, why?</a:t>
            </a:r>
            <a:endParaRPr sz="2240"/>
          </a:p>
          <a:p>
            <a:pPr lvl="0" marL="302259" indent="-226695" defTabSz="320039">
              <a:spcBef>
                <a:spcPts val="900"/>
              </a:spcBef>
              <a:buClr>
                <a:srgbClr val="000000"/>
              </a:buClr>
              <a:buSzPct val="45000"/>
              <a:buFont typeface="Wingdings"/>
              <a:buChar char="●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  <a:tab pos="1917700" algn="l"/>
                <a:tab pos="2235200" algn="l"/>
                <a:tab pos="2552700" algn="l"/>
                <a:tab pos="2870200" algn="l"/>
                <a:tab pos="3187700" algn="l"/>
                <a:tab pos="3517900" algn="l"/>
                <a:tab pos="3835400" algn="l"/>
                <a:tab pos="4152900" algn="l"/>
                <a:tab pos="4470400" algn="l"/>
                <a:tab pos="4787900" algn="l"/>
                <a:tab pos="5118100" algn="l"/>
                <a:tab pos="5435600" algn="l"/>
                <a:tab pos="5753100" algn="l"/>
                <a:tab pos="6070600" algn="l"/>
              </a:tabLst>
              <a:defRPr sz="1800"/>
            </a:pPr>
            <a:r>
              <a:rPr sz="2240"/>
              <a:t>How important and useful is saliency for hard problems in computer vision? e.g., object recognition and scene understanding?</a:t>
            </a:r>
          </a:p>
        </p:txBody>
      </p:sp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34" y="1065596"/>
            <a:ext cx="9641632" cy="5425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droppedImage.png"/>
          <p:cNvPicPr/>
          <p:nvPr/>
        </p:nvPicPr>
        <p:blipFill>
          <a:blip r:embed="rId2">
            <a:extLst/>
          </a:blip>
          <a:srcRect l="21831" t="8984" r="34432" b="41015"/>
          <a:stretch>
            <a:fillRect/>
          </a:stretch>
        </p:blipFill>
        <p:spPr>
          <a:xfrm>
            <a:off x="609401" y="931267"/>
            <a:ext cx="8852447" cy="5694036"/>
          </a:xfrm>
          <a:prstGeom prst="rect">
            <a:avLst/>
          </a:prstGeom>
          <a:ln w="3175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6011316" y="5708315"/>
            <a:ext cx="2696539" cy="33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>
            <a:spAutoFit/>
          </a:bodyPr>
          <a:lstStyle>
            <a:lvl1pPr marL="57799" marR="57799" defTabSz="1295400">
              <a:lnSpc>
                <a:spcPct val="100000"/>
              </a:lnSpc>
              <a:defRPr>
                <a:uFill>
                  <a:solidFill/>
                </a:uFill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Borji et al., IEEE TIP 2012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501587" y="1526021"/>
            <a:ext cx="9067926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39340" tIns="39340" rIns="39340" bIns="39340" anchor="ctr"/>
          <a:lstStyle/>
          <a:p>
            <a:pPr lvl="0">
              <a:lnSpc>
                <a:spcPct val="10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Model Benchmark</a:t>
            </a:r>
          </a:p>
        </p:txBody>
      </p:sp>
      <p:sp>
        <p:nvSpPr>
          <p:cNvPr id="132" name="Shape 132"/>
          <p:cNvSpPr/>
          <p:nvPr/>
        </p:nvSpPr>
        <p:spPr>
          <a:xfrm>
            <a:off x="314721" y="1626778"/>
            <a:ext cx="3275076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>
            <a:spAutoFit/>
          </a:bodyPr>
          <a:lstStyle/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35 saliency models</a:t>
            </a: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(including baseline models; e.g., Gaussian, IO,  Entropy, ...)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1" indent="0" defTabSz="354062">
              <a:lnSpc>
                <a:spcPct val="100000"/>
              </a:lnSpc>
              <a:buSzPct val="125000"/>
              <a:buChar char="•"/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54 synthetic patterns and 5 datasets of natural scenes</a:t>
            </a: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(3 still image, 2 video)  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1" indent="0" defTabSz="354062">
              <a:lnSpc>
                <a:spcPct val="100000"/>
              </a:lnSpc>
              <a:buSzPct val="125000"/>
              <a:buChar char="•"/>
            </a:pP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3 evaluation scores</a:t>
            </a: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(CC, NSS, shuffled AUC)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Discussion and analysis of challenges (e.g., </a:t>
            </a: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center-bias, evaluation scores, dataset bias</a:t>
            </a: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, ...)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Run-time analysis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600" u="sng">
                <a:latin typeface="Helvetica Neue Medium"/>
                <a:ea typeface="Helvetica Neue Medium"/>
                <a:cs typeface="Helvetica Neue Medium"/>
                <a:sym typeface="Helvetica Neue Medium"/>
              </a:rPr>
              <a:t> Analysis of worst and best stimuli for models</a:t>
            </a:r>
          </a:p>
        </p:txBody>
      </p:sp>
      <p:pic>
        <p:nvPicPr>
          <p:cNvPr id="13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8178" y="60597"/>
            <a:ext cx="2933747" cy="7474646"/>
          </a:xfrm>
          <a:prstGeom prst="rect">
            <a:avLst/>
          </a:prstGeom>
          <a:ln w="3175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627687" y="1714157"/>
            <a:ext cx="3422601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0" tIns="39340" rIns="39340" bIns="39340" anchor="ctr">
            <a:spAutoFit/>
          </a:bodyPr>
          <a:lstStyle/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2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All models lag behind the human inter-observer model 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The top performing model over static and dynamic natural scenes is AWS (</a:t>
            </a: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Garcia-Diaz</a:t>
            </a: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et al. 2009); it also performed second best with synthetic images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Some models are very fast, yet yield competitive eye movement prediction accuracy</a:t>
            </a:r>
            <a:endParaRPr sz="1200">
              <a:solidFill>
                <a:srgbClr val="0000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Different models often have common easy/difficult stimuli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200">
                <a:solidFill>
                  <a:srgbClr val="0000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Analysis of datasets reveals that existing datasets are highly center-biased, which influences some of the evaluation scores</a:t>
            </a:r>
            <a:endParaRPr sz="1200">
              <a:solidFill>
                <a:srgbClr val="0000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1" indent="0" defTabSz="354062">
              <a:lnSpc>
                <a:spcPct val="100000"/>
              </a:lnSpc>
              <a:buSzPct val="125000"/>
              <a:buChar char="•"/>
            </a:pPr>
            <a:r>
              <a:rPr sz="1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We recommend using the Shuffled AUC score for tackling center-bias</a:t>
            </a: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endParaRPr sz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354062">
              <a:lnSpc>
                <a:spcPct val="100000"/>
              </a:lnSpc>
            </a:pPr>
            <a:r>
              <a:rPr sz="1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sz="16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3894980" y="1194715"/>
            <a:ext cx="1387454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062">
              <a:lnSpc>
                <a:spcPct val="100000"/>
              </a:lnSpc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900"/>
              <a:t>Borji et al., IEEE TIP 2012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