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5" r:id="rId2"/>
    <p:sldId id="316" r:id="rId3"/>
    <p:sldId id="310" r:id="rId4"/>
    <p:sldId id="312" r:id="rId5"/>
    <p:sldId id="322" r:id="rId6"/>
    <p:sldId id="272" r:id="rId7"/>
    <p:sldId id="307" r:id="rId8"/>
    <p:sldId id="285" r:id="rId9"/>
    <p:sldId id="313" r:id="rId10"/>
    <p:sldId id="314" r:id="rId11"/>
    <p:sldId id="315" r:id="rId12"/>
    <p:sldId id="264" r:id="rId13"/>
    <p:sldId id="268" r:id="rId14"/>
    <p:sldId id="300" r:id="rId15"/>
    <p:sldId id="323" r:id="rId16"/>
    <p:sldId id="277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39" autoAdjust="0"/>
  </p:normalViewPr>
  <p:slideViewPr>
    <p:cSldViewPr>
      <p:cViewPr varScale="1">
        <p:scale>
          <a:sx n="104" d="100"/>
          <a:sy n="104" d="100"/>
        </p:scale>
        <p:origin x="46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8E51C-7BE4-4B96-8BAF-70AB942D24F6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05682B-9887-48B6-AC2E-F783A6607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3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5682B-9887-48B6-AC2E-F783A6607BA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693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8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652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160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3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46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21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73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72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433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094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51BBA-254D-44DD-8F85-28F5D736CD3A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82EDA-F01D-40D9-BA2C-8D70780AF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6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0"/>
            <a:ext cx="7772400" cy="19081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著物体分割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探秘与思考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Yin Li, Georgia Tech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7750" y="5715000"/>
            <a:ext cx="704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Yin Li*</a:t>
            </a:r>
            <a:r>
              <a:rPr lang="en-US" sz="1400" dirty="0"/>
              <a:t>, </a:t>
            </a:r>
            <a:r>
              <a:rPr lang="en-US" sz="1400" dirty="0" err="1"/>
              <a:t>Xiaodi</a:t>
            </a:r>
            <a:r>
              <a:rPr lang="en-US" sz="1400" dirty="0"/>
              <a:t> </a:t>
            </a:r>
            <a:r>
              <a:rPr lang="en-US" sz="1400" dirty="0" err="1"/>
              <a:t>Hou</a:t>
            </a:r>
            <a:r>
              <a:rPr lang="en-US" sz="1400" b="1" dirty="0"/>
              <a:t>*</a:t>
            </a:r>
            <a:r>
              <a:rPr lang="en-US" sz="1400" dirty="0"/>
              <a:t>, </a:t>
            </a:r>
            <a:r>
              <a:rPr lang="en-US" sz="1400" dirty="0" err="1"/>
              <a:t>Christof</a:t>
            </a:r>
            <a:r>
              <a:rPr lang="en-US" sz="1400" dirty="0"/>
              <a:t> Koch, James M. </a:t>
            </a:r>
            <a:r>
              <a:rPr lang="en-US" sz="1400" dirty="0" err="1"/>
              <a:t>Rehg</a:t>
            </a:r>
            <a:r>
              <a:rPr lang="en-US" sz="1400" dirty="0"/>
              <a:t>, Alan L. </a:t>
            </a:r>
            <a:r>
              <a:rPr lang="en-US" sz="1400" dirty="0" err="1"/>
              <a:t>Yuille</a:t>
            </a:r>
            <a:r>
              <a:rPr lang="en-US" sz="1400" dirty="0"/>
              <a:t>. The Secrets of Salient Object Segmentation, IEEE Conference on Computer Vision and Pattern Recognition (</a:t>
            </a:r>
            <a:r>
              <a:rPr lang="en-US" sz="1400" b="1" dirty="0"/>
              <a:t>CVPR</a:t>
            </a:r>
            <a:r>
              <a:rPr lang="en-US" sz="1400" dirty="0"/>
              <a:t>) 2014</a:t>
            </a:r>
          </a:p>
        </p:txBody>
      </p:sp>
    </p:spTree>
    <p:extLst>
      <p:ext uri="{BB962C8B-B14F-4D97-AF65-F5344CB8AC3E}">
        <p14:creationId xmlns:p14="http://schemas.microsoft.com/office/powerpoint/2010/main" val="326433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latin typeface="+mj-ea"/>
              </a:rPr>
              <a:t>眼动数据 （</a:t>
            </a:r>
            <a:r>
              <a:rPr lang="en-US" sz="4000" b="1" dirty="0" smtClean="0">
                <a:latin typeface="+mj-ea"/>
              </a:rPr>
              <a:t>PASCAL-S</a:t>
            </a:r>
            <a:r>
              <a:rPr lang="zh-CN" altLang="en-US" sz="4000" b="1" dirty="0" smtClean="0">
                <a:latin typeface="+mj-ea"/>
              </a:rPr>
              <a:t>）</a:t>
            </a:r>
            <a:endParaRPr lang="en-US" sz="4000" b="1" dirty="0">
              <a:latin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现</a:t>
            </a:r>
            <a:r>
              <a:rPr lang="zh-CN" altLang="en-US" dirty="0" smtClean="0"/>
              <a:t>有方法在</a:t>
            </a:r>
            <a:r>
              <a:rPr lang="en-US" altLang="zh-CN" dirty="0" smtClean="0"/>
              <a:t>PASCAL-S</a:t>
            </a:r>
            <a:r>
              <a:rPr lang="zh-CN" altLang="en-US" dirty="0" smtClean="0"/>
              <a:t>上的性能与其他数据集基本持平</a:t>
            </a:r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17" y="2971800"/>
            <a:ext cx="713956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3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latin typeface="+mj-ea"/>
              </a:rPr>
              <a:t>显著物体分割（</a:t>
            </a:r>
            <a:r>
              <a:rPr lang="en-US" sz="4000" b="1" dirty="0" smtClean="0">
                <a:latin typeface="+mj-ea"/>
              </a:rPr>
              <a:t>PASCAL-S</a:t>
            </a:r>
            <a:r>
              <a:rPr lang="zh-CN" altLang="en-US" sz="4000" b="1" dirty="0" smtClean="0">
                <a:latin typeface="+mj-ea"/>
              </a:rPr>
              <a:t>）</a:t>
            </a:r>
            <a:endParaRPr lang="en-US" sz="4000" b="1" dirty="0">
              <a:latin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76800" y="1902703"/>
            <a:ext cx="3505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+mn-ea"/>
              </a:rPr>
              <a:t>FT </a:t>
            </a:r>
            <a:r>
              <a:rPr lang="zh-CN" altLang="en-US" sz="2800" dirty="0" smtClean="0">
                <a:latin typeface="+mn-ea"/>
              </a:rPr>
              <a:t>是目前显著物体分割的主流的数据集 </a:t>
            </a:r>
            <a:r>
              <a:rPr lang="en-US" sz="2800" dirty="0" smtClean="0">
                <a:latin typeface="+mn-ea"/>
              </a:rPr>
              <a:t>(</a:t>
            </a:r>
            <a:r>
              <a:rPr lang="en-US" altLang="zh-CN" sz="2800" dirty="0" smtClean="0">
                <a:latin typeface="+mn-ea"/>
              </a:rPr>
              <a:t>5</a:t>
            </a:r>
            <a:r>
              <a:rPr lang="zh-CN" altLang="en-US" sz="2800" dirty="0" smtClean="0">
                <a:latin typeface="+mn-ea"/>
              </a:rPr>
              <a:t>年～</a:t>
            </a:r>
            <a:r>
              <a:rPr lang="en-US" altLang="zh-CN" sz="2800" dirty="0" smtClean="0">
                <a:latin typeface="+mn-ea"/>
              </a:rPr>
              <a:t>700</a:t>
            </a:r>
            <a:r>
              <a:rPr lang="zh-CN" altLang="en-US" sz="2800" dirty="0" smtClean="0">
                <a:latin typeface="+mn-ea"/>
              </a:rPr>
              <a:t>次引用</a:t>
            </a:r>
            <a:r>
              <a:rPr lang="en-US" sz="2800" dirty="0" smtClean="0">
                <a:latin typeface="+mn-ea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8506" y="4353697"/>
            <a:ext cx="3633494" cy="1354217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</a:t>
            </a: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同被试之间具有高度一致性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但算法性能明显下降！</a:t>
            </a:r>
            <a:endParaRPr lang="en-US" altLang="zh-CN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902703"/>
            <a:ext cx="3647201" cy="2810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Dataset bias: </a:t>
            </a:r>
            <a:r>
              <a:rPr lang="en-US" dirty="0"/>
              <a:t>the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 number</a:t>
            </a:r>
          </a:p>
        </p:txBody>
      </p:sp>
      <p:pic>
        <p:nvPicPr>
          <p:cNvPr id="12290" name="Picture 2" descr="D:\Dropbox\SaliencyTutorial\PPT\media\objN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0354" y="2514600"/>
            <a:ext cx="4627563" cy="374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473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</a:t>
            </a:r>
            <a:r>
              <a:rPr lang="en-US" dirty="0" smtClean="0"/>
              <a:t>bias </a:t>
            </a:r>
            <a:r>
              <a:rPr lang="en-US" dirty="0"/>
              <a:t>: the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09600"/>
          </a:xfrm>
        </p:spPr>
        <p:txBody>
          <a:bodyPr/>
          <a:lstStyle/>
          <a:p>
            <a:r>
              <a:rPr lang="en-US" dirty="0" smtClean="0"/>
              <a:t>Global foreground and background contrast</a:t>
            </a:r>
          </a:p>
        </p:txBody>
      </p:sp>
      <p:pic>
        <p:nvPicPr>
          <p:cNvPr id="14340" name="Picture 4" descr="D:\Dropbox\SaliencyTutorial\PPT\media\global ill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09800"/>
            <a:ext cx="417312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D:\Dropbox\SaliencyTutorial\PPT\media\distan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97" y="3925330"/>
            <a:ext cx="628356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41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 </a:t>
            </a:r>
            <a:r>
              <a:rPr lang="en-US" dirty="0" smtClean="0"/>
              <a:t>bias </a:t>
            </a:r>
            <a:r>
              <a:rPr lang="en-US" dirty="0"/>
              <a:t>: the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1"/>
            <a:ext cx="8229600" cy="685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Local foreground/background contrast (contour strength)</a:t>
            </a:r>
          </a:p>
        </p:txBody>
      </p:sp>
      <p:pic>
        <p:nvPicPr>
          <p:cNvPr id="16386" name="Picture 2" descr="D:\Dropbox\SaliencyTutorial\PPT\media\local ill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97" y="2180968"/>
            <a:ext cx="4859806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Dropbox\SaliencyTutorial\PPT\media\local Chi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902676"/>
            <a:ext cx="625317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38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数据集的偏差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0455" y="4267200"/>
            <a:ext cx="5867400" cy="21336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latin typeface="+mn-ea"/>
              </a:rPr>
              <a:t>FT </a:t>
            </a:r>
            <a:r>
              <a:rPr lang="zh-CN" altLang="en-US" sz="2400" b="1" dirty="0" smtClean="0">
                <a:latin typeface="+mn-ea"/>
              </a:rPr>
              <a:t>数据集过度强调了视觉显著性的概念</a:t>
            </a:r>
            <a:endParaRPr lang="en-US" altLang="zh-CN" sz="2400" b="1" dirty="0" smtClean="0">
              <a:latin typeface="+mn-ea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显著物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体位于图像中心附近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显著物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体具有清晰的边缘</a:t>
            </a:r>
            <a:endParaRPr lang="en-US" altLang="zh-CN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单个显著物体，背景单一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30825" y="1447800"/>
            <a:ext cx="7098644" cy="2577430"/>
            <a:chOff x="368710" y="1476410"/>
            <a:chExt cx="7098644" cy="2577430"/>
          </a:xfrm>
        </p:grpSpPr>
        <p:grpSp>
          <p:nvGrpSpPr>
            <p:cNvPr id="4" name="Group 3"/>
            <p:cNvGrpSpPr/>
            <p:nvPr/>
          </p:nvGrpSpPr>
          <p:grpSpPr>
            <a:xfrm>
              <a:off x="2072640" y="1476410"/>
              <a:ext cx="5394714" cy="2577430"/>
              <a:chOff x="2072640" y="1476410"/>
              <a:chExt cx="5394714" cy="257743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72640" y="2819400"/>
                <a:ext cx="1645920" cy="123444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1434" y="2819400"/>
                <a:ext cx="1645920" cy="1234440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9540" y="2819400"/>
                <a:ext cx="1645920" cy="1234440"/>
              </a:xfrm>
              <a:prstGeom prst="rect">
                <a:avLst/>
              </a:prstGeom>
            </p:spPr>
          </p:pic>
          <p:pic>
            <p:nvPicPr>
              <p:cNvPr id="6" name="Picture 21" descr="D:\Dropbox\SaliencyTutorial\datasets\voc\val\2008_000075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80260" y="1476410"/>
                <a:ext cx="1645920" cy="12428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47160" y="1476410"/>
                <a:ext cx="1645920" cy="124288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1434" y="1476410"/>
                <a:ext cx="1645920" cy="1234440"/>
              </a:xfrm>
              <a:prstGeom prst="rect">
                <a:avLst/>
              </a:prstGeom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368710" y="1773436"/>
              <a:ext cx="1699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PASCAL-S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73380" y="3251954"/>
              <a:ext cx="16992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FT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76562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从眼动预测到显著物体分割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显著物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体分割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=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动预测</a:t>
            </a:r>
            <a:r>
              <a:rPr 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+ </a:t>
            </a: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图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像分割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367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/>
              <a:t>眼动预</a:t>
            </a:r>
            <a:r>
              <a:rPr lang="zh-CN" altLang="en-US" sz="4000" b="1" dirty="0" smtClean="0"/>
              <a:t>测直接用于显著物体分割？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00200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1200"/>
              </a:spcAft>
            </a:pPr>
            <a:r>
              <a:rPr lang="en-US" sz="3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FT</a:t>
            </a:r>
            <a:r>
              <a:rPr lang="zh-CN" altLang="en-US" sz="3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数据集：结果明显差于显著物体分割算法</a:t>
            </a:r>
            <a:endParaRPr lang="en-US" altLang="zh-CN" sz="3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en-US" altLang="zh-CN" sz="3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PASCAL-S</a:t>
            </a:r>
            <a:r>
              <a:rPr lang="zh-CN" altLang="en-US" sz="3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数据集：结果与</a:t>
            </a: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显著物体分割算</a:t>
            </a:r>
            <a:r>
              <a:rPr lang="zh-CN" altLang="en-US" sz="3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法持平</a:t>
            </a:r>
            <a:endParaRPr lang="en-US" altLang="zh-CN" sz="3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3400" dirty="0">
                <a:latin typeface="黑体" panose="02010609060101010101" pitchFamily="49" charset="-122"/>
                <a:ea typeface="黑体" panose="02010609060101010101" pitchFamily="49" charset="-122"/>
              </a:rPr>
              <a:t>眼动预</a:t>
            </a:r>
            <a:r>
              <a:rPr lang="zh-CN" altLang="en-US" sz="3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测无法给出物体的准确边界 </a:t>
            </a:r>
            <a:r>
              <a:rPr lang="en-US" altLang="zh-CN" sz="3400" dirty="0" smtClean="0">
                <a:latin typeface="黑体" panose="02010609060101010101" pitchFamily="49" charset="-122"/>
                <a:ea typeface="黑体" panose="02010609060101010101" pitchFamily="49" charset="-122"/>
                <a:sym typeface="Wingdings" panose="05000000000000000000" pitchFamily="2" charset="2"/>
              </a:rPr>
              <a:t></a:t>
            </a:r>
            <a:endParaRPr lang="en-US" sz="34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200400"/>
            <a:ext cx="4239351" cy="34896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86400" y="4038600"/>
            <a:ext cx="2667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ea"/>
              </a:rPr>
              <a:t>PCAS </a:t>
            </a:r>
            <a:r>
              <a:rPr lang="zh-CN" altLang="en-US" sz="2000" b="1" dirty="0" smtClean="0">
                <a:latin typeface="+mn-ea"/>
              </a:rPr>
              <a:t>目前最新的显著物体分割算法</a:t>
            </a:r>
            <a:endParaRPr lang="en-US" sz="2000" b="1" dirty="0" smtClean="0">
              <a:latin typeface="+mn-ea"/>
            </a:endParaRP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+mn-ea"/>
              </a:rPr>
              <a:t>AWS, GBVS, AIM, SIG </a:t>
            </a:r>
            <a:r>
              <a:rPr lang="en-US" altLang="zh-CN" sz="2000" b="1" dirty="0" smtClean="0">
                <a:latin typeface="+mn-ea"/>
              </a:rPr>
              <a:t>4</a:t>
            </a:r>
            <a:r>
              <a:rPr lang="zh-CN" altLang="en-US" sz="2000" b="1" dirty="0" smtClean="0">
                <a:latin typeface="+mn-ea"/>
              </a:rPr>
              <a:t>中主流的眼动预测算法</a:t>
            </a:r>
            <a:endParaRPr lang="en-US" sz="2000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658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眼</a:t>
            </a:r>
            <a:r>
              <a:rPr lang="zh-CN" altLang="en-US" sz="4000" b="1" dirty="0" smtClean="0">
                <a:latin typeface="+mj-ea"/>
              </a:rPr>
              <a:t>动预测 </a:t>
            </a:r>
            <a:r>
              <a:rPr lang="en-US" altLang="zh-CN" sz="4000" b="1" dirty="0" smtClean="0">
                <a:latin typeface="+mj-ea"/>
              </a:rPr>
              <a:t>-&gt; </a:t>
            </a:r>
            <a:r>
              <a:rPr lang="zh-CN" altLang="en-US" sz="4000" b="1" dirty="0" smtClean="0">
                <a:latin typeface="+mj-ea"/>
              </a:rPr>
              <a:t>显著物体</a:t>
            </a:r>
            <a:endParaRPr lang="en-US" sz="4000" b="1" dirty="0">
              <a:latin typeface="+mj-e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417638"/>
            <a:ext cx="7391400" cy="464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3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j-ea"/>
              </a:rPr>
              <a:t>PASCAL-S</a:t>
            </a:r>
            <a:r>
              <a:rPr lang="zh-CN" altLang="en-US" sz="4000" b="1" dirty="0" smtClean="0">
                <a:latin typeface="+mj-ea"/>
              </a:rPr>
              <a:t>数据集结果</a:t>
            </a:r>
            <a:endParaRPr lang="en-US" sz="4000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2057399"/>
          </a:xfrm>
        </p:spPr>
        <p:txBody>
          <a:bodyPr>
            <a:normAutofit lnSpcReduction="10000"/>
          </a:bodyPr>
          <a:lstStyle/>
          <a:p>
            <a:pPr lvl="1">
              <a:spcAft>
                <a:spcPts val="1200"/>
              </a:spcAft>
            </a:pPr>
            <a:r>
              <a:rPr lang="zh-CN" altLang="en-US" sz="2400" b="1" dirty="0" smtClean="0">
                <a:latin typeface="+mn-ea"/>
              </a:rPr>
              <a:t>与现有算法相比，我们的方法性能提高了</a:t>
            </a:r>
            <a:r>
              <a:rPr lang="en-US" sz="2400" b="1" i="1" dirty="0" smtClean="0">
                <a:latin typeface="+mn-ea"/>
              </a:rPr>
              <a:t>11%</a:t>
            </a:r>
            <a:r>
              <a:rPr lang="en-US" sz="2400" b="1" dirty="0" smtClean="0">
                <a:latin typeface="+mn-ea"/>
              </a:rPr>
              <a:t> </a:t>
            </a:r>
          </a:p>
          <a:p>
            <a:pPr lvl="1"/>
            <a:r>
              <a:rPr lang="zh-CN" altLang="en-US" sz="2400" b="1" dirty="0">
                <a:latin typeface="+mn-ea"/>
              </a:rPr>
              <a:t>我</a:t>
            </a:r>
            <a:r>
              <a:rPr lang="zh-CN" altLang="en-US" sz="2400" b="1" dirty="0" smtClean="0">
                <a:latin typeface="+mn-ea"/>
              </a:rPr>
              <a:t>们可以继续提高性能（理论上限）</a:t>
            </a:r>
            <a:endParaRPr lang="en-US" sz="2400" b="1" dirty="0" smtClean="0">
              <a:latin typeface="+mn-ea"/>
            </a:endParaRPr>
          </a:p>
          <a:p>
            <a:pPr lvl="2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3% 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（真实眼动数据 </a:t>
            </a:r>
            <a:r>
              <a:rPr 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 CPMC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14%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CPMC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最优分割）</a:t>
            </a:r>
            <a:endParaRPr lang="en-US" sz="20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/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19%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手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工分割 </a:t>
            </a:r>
            <a:r>
              <a:rPr 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真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实眼动数据）</a:t>
            </a:r>
            <a:endParaRPr lang="en-US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8" y="3505200"/>
            <a:ext cx="888368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78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视觉显著性的两种定义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眼动预测与显著物体分割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5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+mj-ea"/>
              </a:rPr>
              <a:t>FT</a:t>
            </a:r>
            <a:r>
              <a:rPr lang="zh-CN" altLang="en-US" sz="4000" b="1" dirty="0" smtClean="0">
                <a:latin typeface="+mj-ea"/>
              </a:rPr>
              <a:t>数据集结果</a:t>
            </a:r>
            <a:endParaRPr lang="en-US" sz="4000" b="1" dirty="0">
              <a:latin typeface="+mj-ea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2057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Aft>
                <a:spcPts val="1200"/>
              </a:spcAft>
            </a:pPr>
            <a:r>
              <a:rPr lang="zh-CN" altLang="en-US" sz="2400" b="1" dirty="0">
                <a:latin typeface="+mn-ea"/>
              </a:rPr>
              <a:t>与现有算法相比，我们的方</a:t>
            </a:r>
            <a:r>
              <a:rPr lang="zh-CN" altLang="en-US" sz="2400" b="1" dirty="0" smtClean="0">
                <a:latin typeface="+mn-ea"/>
              </a:rPr>
              <a:t>法</a:t>
            </a:r>
            <a:r>
              <a:rPr lang="zh-CN" altLang="en-US" sz="2400" b="1" dirty="0">
                <a:latin typeface="+mn-ea"/>
              </a:rPr>
              <a:t>性能</a:t>
            </a:r>
            <a:r>
              <a:rPr lang="zh-CN" altLang="en-US" sz="2400" b="1" dirty="0" smtClean="0">
                <a:latin typeface="+mn-ea"/>
              </a:rPr>
              <a:t>提</a:t>
            </a:r>
            <a:r>
              <a:rPr lang="zh-CN" altLang="en-US" sz="2400" b="1" dirty="0">
                <a:latin typeface="+mn-ea"/>
              </a:rPr>
              <a:t>高</a:t>
            </a:r>
            <a:r>
              <a:rPr lang="zh-CN" altLang="en-US" sz="2400" b="1" dirty="0" smtClean="0">
                <a:latin typeface="+mn-ea"/>
              </a:rPr>
              <a:t>了</a:t>
            </a:r>
            <a:r>
              <a:rPr lang="en-US" altLang="zh-CN" sz="2400" b="1" dirty="0">
                <a:latin typeface="+mn-ea"/>
              </a:rPr>
              <a:t>3</a:t>
            </a:r>
            <a:r>
              <a:rPr lang="en-US" altLang="zh-CN" sz="2400" b="1" dirty="0" smtClean="0">
                <a:latin typeface="+mn-ea"/>
              </a:rPr>
              <a:t>% </a:t>
            </a:r>
            <a:endParaRPr lang="en-US" altLang="zh-CN" sz="2400" b="1" dirty="0">
              <a:latin typeface="+mn-ea"/>
            </a:endParaRPr>
          </a:p>
          <a:p>
            <a:pPr lvl="1"/>
            <a:r>
              <a:rPr lang="zh-CN" altLang="en-US" sz="2400" b="1" dirty="0">
                <a:latin typeface="+mn-ea"/>
              </a:rPr>
              <a:t>理论上</a:t>
            </a:r>
            <a:r>
              <a:rPr lang="zh-CN" altLang="en-US" sz="2400" b="1" dirty="0" smtClean="0">
                <a:latin typeface="+mn-ea"/>
              </a:rPr>
              <a:t>限</a:t>
            </a:r>
            <a:endParaRPr lang="en-US" altLang="zh-CN" sz="2400" b="1" dirty="0" smtClean="0">
              <a:latin typeface="+mn-ea"/>
            </a:endParaRPr>
          </a:p>
          <a:p>
            <a:pPr lvl="2"/>
            <a:r>
              <a:rPr 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3%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CPMC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最优分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割）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58" y="3505200"/>
            <a:ext cx="8883684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3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>
                <a:latin typeface="+mj-ea"/>
              </a:rPr>
              <a:t>小</a:t>
            </a:r>
            <a:r>
              <a:rPr lang="zh-CN" altLang="en-US" sz="4000" b="1" dirty="0" smtClean="0">
                <a:latin typeface="+mj-ea"/>
              </a:rPr>
              <a:t>结与展望</a:t>
            </a:r>
            <a:endParaRPr lang="en-US" sz="4000" b="1" dirty="0">
              <a:latin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显著物</a:t>
            </a:r>
            <a:r>
              <a:rPr lang="zh-CN" alt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体是图像的内蕴属性，其定义在不同被试对象之间高度一致</a:t>
            </a:r>
            <a:r>
              <a:rPr 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FT </a:t>
            </a:r>
            <a:r>
              <a:rPr lang="zh-CN" alt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数据集</a:t>
            </a:r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过</a:t>
            </a:r>
            <a:r>
              <a:rPr lang="zh-CN" alt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分强调了视觉显著性，具有较强的数据偏差</a:t>
            </a:r>
            <a:endParaRPr lang="en-US" sz="28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>
              <a:spcAft>
                <a:spcPts val="1800"/>
              </a:spcAft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勇于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迎接新的挑战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！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800" u="sng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眼动数</a:t>
            </a:r>
            <a:r>
              <a:rPr lang="zh-CN" altLang="en-US" sz="2800" u="sng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据与显著物体具有强相关性，故而可以被用于显著物体分割</a:t>
            </a:r>
            <a:endParaRPr lang="en-US" sz="2800" u="sng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2"/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基于眼动预测的显著物体分割</a:t>
            </a:r>
            <a:endParaRPr 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0192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眼动预测</a:t>
            </a:r>
            <a:endParaRPr lang="en-US" sz="40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使用眼动数据作为真值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/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眼动在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维图像平面上稀疏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457200" lvl="1" indent="0">
              <a:buNone/>
            </a:pPr>
            <a:endParaRPr lang="en-US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评价方法：</a:t>
            </a:r>
            <a:r>
              <a:rPr 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Shuffled Area-Under-the-Curve (</a:t>
            </a:r>
            <a:r>
              <a:rPr lang="en-US" sz="2400" dirty="0" err="1" smtClean="0">
                <a:latin typeface="黑体" panose="02010609060101010101" pitchFamily="49" charset="-122"/>
                <a:ea typeface="黑体" panose="02010609060101010101" pitchFamily="49" charset="-122"/>
              </a:rPr>
              <a:t>sAUC</a:t>
            </a:r>
            <a:r>
              <a:rPr 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) </a:t>
            </a:r>
          </a:p>
          <a:p>
            <a:pPr lvl="1">
              <a:spcAft>
                <a:spcPts val="1200"/>
              </a:spcAft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眼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动数据集中在图像中心（</a:t>
            </a:r>
            <a:r>
              <a:rPr 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center-bias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2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sAUC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提供了一种去除</a:t>
            </a: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center-bias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的方法</a:t>
            </a:r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6800" y="3048455"/>
            <a:ext cx="4038600" cy="3545324"/>
          </a:xfrm>
          <a:prstGeom prst="rect">
            <a:avLst/>
          </a:prstGeom>
        </p:spPr>
      </p:pic>
      <p:pic>
        <p:nvPicPr>
          <p:cNvPr id="15" name="Picture 3" descr="C:\Users\Xiaodi\Desktop\pat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600200"/>
            <a:ext cx="1676400" cy="125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Filestorm\objectSaliency\bruceSet\imgs\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604089"/>
            <a:ext cx="1676400" cy="125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34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显著物体分割</a:t>
            </a:r>
            <a:endParaRPr lang="en-US" sz="4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使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用人工标注的物体轮廓作为真值 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（精确到像素）</a:t>
            </a:r>
            <a:endParaRPr lang="en-US" sz="2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物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体可以占据图像主要部分</a:t>
            </a:r>
            <a:endParaRPr lang="en-US" altLang="zh-CN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endParaRPr lang="en-US" sz="20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评价方法：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Precision-Recall (PR)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曲线的</a:t>
            </a:r>
            <a:r>
              <a:rPr 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F-measure</a:t>
            </a:r>
          </a:p>
          <a:p>
            <a:pPr lvl="1">
              <a:spcAft>
                <a:spcPts val="1200"/>
              </a:spcAft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物体集中在图像中心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center-bias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>
              <a:spcAft>
                <a:spcPts val="1200"/>
              </a:spcAft>
            </a:pPr>
            <a:r>
              <a:rPr lang="en-US" altLang="zh-CN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PR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曲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线未考虑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center-bias</a:t>
            </a:r>
            <a:endParaRPr 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Picture 2" descr="D:\Dropbox\SaliencyTutorial\datasets\FrequencyTuned\imgs\0_5_55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1397794"/>
            <a:ext cx="1895475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ropbox\SaliencyTutorial\datasets\FrequencyTuned\masks\0_5_5528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97794"/>
            <a:ext cx="1895475" cy="1421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D:\Dropbox\SaliencyTutorial\PPT\media\sf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886" y="2971800"/>
            <a:ext cx="4038600" cy="34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91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显著性的两种“定义”</a:t>
            </a:r>
            <a:endParaRPr lang="en-US" sz="4000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B050"/>
                </a:solidFill>
              </a:rPr>
              <a:t>眼动预测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/>
            <a:r>
              <a:rPr lang="zh-CN" altLang="en-US" b="1" dirty="0">
                <a:solidFill>
                  <a:srgbClr val="00B050"/>
                </a:solidFill>
              </a:rPr>
              <a:t>现</a:t>
            </a:r>
            <a:r>
              <a:rPr lang="zh-CN" altLang="en-US" b="1" dirty="0" smtClean="0">
                <a:solidFill>
                  <a:srgbClr val="00B050"/>
                </a:solidFill>
              </a:rPr>
              <a:t>有方法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ITTI [</a:t>
            </a:r>
            <a:r>
              <a:rPr lang="en-US" dirty="0" err="1" smtClean="0">
                <a:solidFill>
                  <a:srgbClr val="00B050"/>
                </a:solidFill>
              </a:rPr>
              <a:t>Itti</a:t>
            </a:r>
            <a:r>
              <a:rPr lang="en-US" dirty="0" smtClean="0">
                <a:solidFill>
                  <a:srgbClr val="00B050"/>
                </a:solidFill>
              </a:rPr>
              <a:t> et al. PAMI 98]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AIM [Bruce et al. NIPS 06]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GBVS [Harel et al. NIPS 07]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DVA [Hou et al. NIPS 08]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SUN [Zhang et al. NIPS 08]</a:t>
            </a: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SIG [Hou et al. PAMI 12]</a:t>
            </a:r>
            <a:endParaRPr lang="en-US" dirty="0">
              <a:solidFill>
                <a:srgbClr val="00B050"/>
              </a:solidFill>
            </a:endParaRPr>
          </a:p>
          <a:p>
            <a:pPr lvl="1"/>
            <a:r>
              <a:rPr lang="zh-CN" altLang="en-US" b="1" dirty="0">
                <a:solidFill>
                  <a:srgbClr val="00B050"/>
                </a:solidFill>
              </a:rPr>
              <a:t>主</a:t>
            </a:r>
            <a:r>
              <a:rPr lang="zh-CN" altLang="en-US" b="1" dirty="0" smtClean="0">
                <a:solidFill>
                  <a:srgbClr val="00B050"/>
                </a:solidFill>
              </a:rPr>
              <a:t>要的数据集</a:t>
            </a:r>
            <a:endParaRPr lang="en-US" b="1" dirty="0" smtClean="0">
              <a:solidFill>
                <a:srgbClr val="00B050"/>
              </a:solidFill>
            </a:endParaRPr>
          </a:p>
          <a:p>
            <a:pPr lvl="2"/>
            <a:r>
              <a:rPr lang="en-US" dirty="0" smtClean="0">
                <a:solidFill>
                  <a:srgbClr val="00B050"/>
                </a:solidFill>
              </a:rPr>
              <a:t>Bruce, Judd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70C0"/>
                </a:solidFill>
              </a:rPr>
              <a:t>显著物</a:t>
            </a:r>
            <a:r>
              <a:rPr lang="zh-CN" altLang="en-US" b="1" dirty="0" smtClean="0">
                <a:solidFill>
                  <a:srgbClr val="0070C0"/>
                </a:solidFill>
              </a:rPr>
              <a:t>体分割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现有方法</a:t>
            </a:r>
            <a:endParaRPr lang="en-US" b="1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FT [</a:t>
            </a:r>
            <a:r>
              <a:rPr lang="en-US" dirty="0" err="1" smtClean="0">
                <a:solidFill>
                  <a:srgbClr val="0070C0"/>
                </a:solidFill>
              </a:rPr>
              <a:t>Achanta</a:t>
            </a:r>
            <a:r>
              <a:rPr lang="en-US" dirty="0" smtClean="0">
                <a:solidFill>
                  <a:srgbClr val="0070C0"/>
                </a:solidFill>
              </a:rPr>
              <a:t> et al. CVPR 09]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GC [Cheng et al. CVPR 11]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SF [</a:t>
            </a:r>
            <a:r>
              <a:rPr lang="en-US" dirty="0" err="1" smtClean="0">
                <a:solidFill>
                  <a:srgbClr val="0070C0"/>
                </a:solidFill>
              </a:rPr>
              <a:t>Perazzi</a:t>
            </a:r>
            <a:r>
              <a:rPr lang="en-US" dirty="0" smtClean="0">
                <a:solidFill>
                  <a:srgbClr val="0070C0"/>
                </a:solidFill>
              </a:rPr>
              <a:t> et al. CVPR 12]</a:t>
            </a:r>
          </a:p>
          <a:p>
            <a:pPr lvl="2">
              <a:spcAft>
                <a:spcPts val="900"/>
              </a:spcAft>
            </a:pPr>
            <a:r>
              <a:rPr lang="en-US" dirty="0" smtClean="0">
                <a:solidFill>
                  <a:srgbClr val="0070C0"/>
                </a:solidFill>
              </a:rPr>
              <a:t>PCA-S [</a:t>
            </a:r>
            <a:r>
              <a:rPr lang="en-US" dirty="0" err="1" smtClean="0">
                <a:solidFill>
                  <a:srgbClr val="0070C0"/>
                </a:solidFill>
              </a:rPr>
              <a:t>Margolin</a:t>
            </a:r>
            <a:r>
              <a:rPr lang="en-US" dirty="0" smtClean="0">
                <a:solidFill>
                  <a:srgbClr val="0070C0"/>
                </a:solidFill>
              </a:rPr>
              <a:t> et al. CVPR 13]</a:t>
            </a:r>
          </a:p>
          <a:p>
            <a:pPr lvl="1"/>
            <a:r>
              <a:rPr lang="zh-CN" altLang="en-US" b="1" dirty="0">
                <a:solidFill>
                  <a:srgbClr val="0070C0"/>
                </a:solidFill>
              </a:rPr>
              <a:t>主</a:t>
            </a:r>
            <a:r>
              <a:rPr lang="zh-CN" altLang="en-US" b="1" dirty="0" smtClean="0">
                <a:solidFill>
                  <a:srgbClr val="0070C0"/>
                </a:solidFill>
              </a:rPr>
              <a:t>要的数据集</a:t>
            </a:r>
            <a:endParaRPr lang="en-US" b="1" dirty="0" smtClean="0">
              <a:solidFill>
                <a:srgbClr val="0070C0"/>
              </a:solidFill>
            </a:endParaRP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FT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7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PASCAL-S </a:t>
            </a:r>
            <a:r>
              <a:rPr lang="zh-CN" altLang="en-US" dirty="0" smtClean="0"/>
              <a:t>数据集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从眼动预测到显著物体分割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387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眼动预测与显著物体分割</a:t>
            </a:r>
            <a:endParaRPr lang="en-US" sz="4000" b="1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0" y="3518818"/>
            <a:ext cx="2288552" cy="1714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9092" y="2667000"/>
            <a:ext cx="1830842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505" y="4681582"/>
            <a:ext cx="1830842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5959" y="4681582"/>
            <a:ext cx="1830841" cy="1371600"/>
          </a:xfrm>
          <a:prstGeom prst="rect">
            <a:avLst/>
          </a:prstGeom>
        </p:spPr>
      </p:pic>
      <p:pic>
        <p:nvPicPr>
          <p:cNvPr id="8" name="Picture 2" descr="http://www.mrn.org/images/miscellaneous/Eyelink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505" y="2667000"/>
            <a:ext cx="182397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74470" y="5367382"/>
            <a:ext cx="228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1" dirty="0"/>
              <a:t>原</a:t>
            </a:r>
            <a:r>
              <a:rPr lang="zh-CN" altLang="en-US" sz="1350" b="1" dirty="0" smtClean="0"/>
              <a:t>始图像（</a:t>
            </a:r>
            <a:r>
              <a:rPr lang="en-US" altLang="zh-CN" sz="1350" b="1" dirty="0" smtClean="0"/>
              <a:t>PASCAL VOC</a:t>
            </a:r>
            <a:r>
              <a:rPr lang="zh-CN" altLang="en-US" sz="1350" b="1" dirty="0" smtClean="0"/>
              <a:t>）</a:t>
            </a:r>
            <a:endParaRPr lang="en-US" sz="13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73650" y="4078918"/>
            <a:ext cx="228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1" dirty="0" smtClean="0"/>
              <a:t>眼动追踪实验</a:t>
            </a:r>
            <a:endParaRPr lang="en-US" sz="13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66783" y="6054075"/>
            <a:ext cx="228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1" dirty="0"/>
              <a:t>人</a:t>
            </a:r>
            <a:r>
              <a:rPr lang="zh-CN" altLang="en-US" sz="1350" b="1" dirty="0" smtClean="0"/>
              <a:t>工</a:t>
            </a:r>
            <a:r>
              <a:rPr lang="zh-CN" altLang="en-US" sz="1350" b="1" dirty="0"/>
              <a:t>图像标注</a:t>
            </a:r>
            <a:endParaRPr lang="en-US" sz="135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627103" y="4078918"/>
            <a:ext cx="228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1" dirty="0" smtClean="0"/>
              <a:t>眼动数据</a:t>
            </a:r>
            <a:endParaRPr lang="en-US" sz="135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20237" y="6054075"/>
            <a:ext cx="228855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350" b="1" dirty="0" smtClean="0"/>
              <a:t>显著物体轮廓</a:t>
            </a:r>
            <a:endParaRPr lang="en-US" sz="1350" b="1" dirty="0"/>
          </a:p>
        </p:txBody>
      </p:sp>
      <p:sp>
        <p:nvSpPr>
          <p:cNvPr id="14" name="Right Arrow 13"/>
          <p:cNvSpPr/>
          <p:nvPr/>
        </p:nvSpPr>
        <p:spPr>
          <a:xfrm rot="18900000">
            <a:off x="3097621" y="3636668"/>
            <a:ext cx="939858" cy="1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ight Arrow 14"/>
          <p:cNvSpPr/>
          <p:nvPr/>
        </p:nvSpPr>
        <p:spPr>
          <a:xfrm rot="1855113">
            <a:off x="3097621" y="5080337"/>
            <a:ext cx="939858" cy="1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Right Arrow 16"/>
          <p:cNvSpPr/>
          <p:nvPr/>
        </p:nvSpPr>
        <p:spPr>
          <a:xfrm>
            <a:off x="6016272" y="3070633"/>
            <a:ext cx="706129" cy="1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Right Arrow 17"/>
          <p:cNvSpPr/>
          <p:nvPr/>
        </p:nvSpPr>
        <p:spPr>
          <a:xfrm>
            <a:off x="6024889" y="5441469"/>
            <a:ext cx="706129" cy="1288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12192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图像来源：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PASCAL VOC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数据集</a:t>
            </a:r>
            <a:endParaRPr lang="en-US" altLang="zh-CN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Aft>
                <a:spcPts val="1200"/>
              </a:spcAft>
            </a:pP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眼动数据 </a:t>
            </a:r>
            <a:r>
              <a:rPr 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+ 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显著物体标注</a:t>
            </a:r>
            <a:endParaRPr lang="en-US" sz="2400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6560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15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/>
              <a:t>眼动预测与显著物体分割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209800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00B050"/>
                </a:solidFill>
              </a:rPr>
              <a:t>眼</a:t>
            </a:r>
            <a:r>
              <a:rPr lang="zh-CN" altLang="en-US" b="1" dirty="0" smtClean="0">
                <a:solidFill>
                  <a:srgbClr val="00B050"/>
                </a:solidFill>
              </a:rPr>
              <a:t>动数据</a:t>
            </a:r>
            <a:endParaRPr lang="en-US" b="1" dirty="0" smtClean="0">
              <a:solidFill>
                <a:srgbClr val="00B05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8 </a:t>
            </a:r>
            <a:r>
              <a:rPr lang="zh-CN" alt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个被试对象</a:t>
            </a:r>
            <a:r>
              <a:rPr 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  <a:p>
            <a:pPr lvl="1">
              <a:spcAft>
                <a:spcPts val="1200"/>
              </a:spcAft>
            </a:pPr>
            <a:r>
              <a:rPr lang="zh-CN" altLang="en-US" sz="20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每</a:t>
            </a:r>
            <a:r>
              <a:rPr lang="zh-CN" alt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人每张图采集</a:t>
            </a:r>
            <a:r>
              <a:rPr 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秒数据</a:t>
            </a:r>
            <a:endParaRPr lang="en-US" sz="2000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Aft>
                <a:spcPts val="1200"/>
              </a:spcAft>
            </a:pPr>
            <a:r>
              <a:rPr lang="zh-CN" altLang="en-US" sz="2000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</a:t>
            </a:r>
            <a:r>
              <a:rPr lang="zh-CN" altLang="en-US" sz="2000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由浏览条件下追踪眼动</a:t>
            </a:r>
            <a:endParaRPr lang="en-US" sz="2000" dirty="0" smtClean="0">
              <a:solidFill>
                <a:srgbClr val="00B05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09801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zh-CN" altLang="en-US" b="1" dirty="0">
                <a:solidFill>
                  <a:srgbClr val="0070C0"/>
                </a:solidFill>
              </a:rPr>
              <a:t>显</a:t>
            </a:r>
            <a:r>
              <a:rPr lang="zh-CN" altLang="en-US" b="1" dirty="0" smtClean="0">
                <a:solidFill>
                  <a:srgbClr val="0070C0"/>
                </a:solidFill>
              </a:rPr>
              <a:t>著物体标注</a:t>
            </a:r>
            <a:endParaRPr lang="en-US" b="1" dirty="0" smtClean="0">
              <a:solidFill>
                <a:srgbClr val="0070C0"/>
              </a:solidFill>
            </a:endParaRPr>
          </a:p>
          <a:p>
            <a:pPr lvl="1">
              <a:spcAft>
                <a:spcPts val="1200"/>
              </a:spcAft>
            </a:pPr>
            <a:r>
              <a:rPr lang="en-US" sz="20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12 </a:t>
            </a:r>
            <a:r>
              <a:rPr lang="zh-CN" altLang="en-US" sz="20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个被试对象</a:t>
            </a:r>
            <a:endParaRPr lang="en-US" sz="2000" dirty="0" smtClean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spcAft>
                <a:spcPts val="1200"/>
              </a:spcAft>
            </a:pPr>
            <a:r>
              <a:rPr lang="zh-CN" altLang="en-US" sz="2000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利</a:t>
            </a:r>
            <a:r>
              <a:rPr lang="zh-CN" altLang="en-US" sz="2000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用图像分割结果点选显著物体轮廓</a:t>
            </a:r>
            <a:endParaRPr lang="en-US" sz="2000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4343400"/>
            <a:ext cx="33528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smtClean="0"/>
              <a:t>PASCAL-VOC</a:t>
            </a:r>
            <a:r>
              <a:rPr lang="zh-CN" altLang="en-US" sz="2400" b="1" dirty="0" smtClean="0"/>
              <a:t>是目前物体检测中最公正的数据集</a:t>
            </a:r>
            <a:endParaRPr lang="en-US" sz="2400" b="1" dirty="0" smtClean="0"/>
          </a:p>
          <a:p>
            <a:r>
              <a:rPr lang="en-US" sz="2400" i="1" dirty="0" smtClean="0"/>
              <a:t>[Unbiased look at dataset bias] CVPR 10</a:t>
            </a:r>
          </a:p>
        </p:txBody>
      </p:sp>
      <p:pic>
        <p:nvPicPr>
          <p:cNvPr id="1028" name="Picture 4" descr="http://web.mit.edu/torralba/www/assets/images/antonioTorralb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343400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s.cmu.edu/~efros/img/rueKel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4343400"/>
            <a:ext cx="1823084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343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数据</a:t>
            </a:r>
            <a:r>
              <a:rPr lang="zh-CN" altLang="en-US" dirty="0" smtClean="0"/>
              <a:t>集</a:t>
            </a:r>
            <a:r>
              <a:rPr lang="zh-CN" altLang="en-US" dirty="0"/>
              <a:t>评</a:t>
            </a:r>
            <a:r>
              <a:rPr lang="zh-CN" altLang="en-US" dirty="0" smtClean="0"/>
              <a:t>测与分析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数据之旅</a:t>
            </a:r>
            <a:endParaRPr 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6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3436</TotalTime>
  <Words>1032</Words>
  <Application>Microsoft Office PowerPoint</Application>
  <PresentationFormat>On-screen Show (4:3)</PresentationFormat>
  <Paragraphs>105</Paragraphs>
  <Slides>21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黑体</vt:lpstr>
      <vt:lpstr>宋体</vt:lpstr>
      <vt:lpstr>微软雅黑</vt:lpstr>
      <vt:lpstr>Arial</vt:lpstr>
      <vt:lpstr>Calibri</vt:lpstr>
      <vt:lpstr>Wingdings</vt:lpstr>
      <vt:lpstr>Office Theme</vt:lpstr>
      <vt:lpstr>显著物体分割 探秘与思考</vt:lpstr>
      <vt:lpstr>视觉显著性的两种定义</vt:lpstr>
      <vt:lpstr>眼动预测</vt:lpstr>
      <vt:lpstr>显著物体分割</vt:lpstr>
      <vt:lpstr>显著性的两种“定义”</vt:lpstr>
      <vt:lpstr>PASCAL-S 数据集</vt:lpstr>
      <vt:lpstr>眼动预测与显著物体分割</vt:lpstr>
      <vt:lpstr>眼动预测与显著物体分割</vt:lpstr>
      <vt:lpstr>数据集评测与分析</vt:lpstr>
      <vt:lpstr>眼动数据 （PASCAL-S）</vt:lpstr>
      <vt:lpstr>显著物体分割（PASCAL-S）</vt:lpstr>
      <vt:lpstr>Dataset bias: the statistics</vt:lpstr>
      <vt:lpstr>Dataset bias : the statistics</vt:lpstr>
      <vt:lpstr>Dataset bias : the statistics</vt:lpstr>
      <vt:lpstr>数据集的偏差</vt:lpstr>
      <vt:lpstr>从眼动预测到显著物体分割</vt:lpstr>
      <vt:lpstr>眼动预测直接用于显著物体分割？</vt:lpstr>
      <vt:lpstr>眼动预测 -&gt; 显著物体</vt:lpstr>
      <vt:lpstr>PASCAL-S数据集结果</vt:lpstr>
      <vt:lpstr>FT数据集结果</vt:lpstr>
      <vt:lpstr>小结与展望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Xiaodi</dc:creator>
  <cp:lastModifiedBy>MingMing Cheng</cp:lastModifiedBy>
  <cp:revision>131</cp:revision>
  <dcterms:created xsi:type="dcterms:W3CDTF">2013-06-21T09:57:46Z</dcterms:created>
  <dcterms:modified xsi:type="dcterms:W3CDTF">2014-09-03T14:46:32Z</dcterms:modified>
</cp:coreProperties>
</file>