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335" r:id="rId2"/>
    <p:sldId id="382" r:id="rId3"/>
    <p:sldId id="336" r:id="rId4"/>
    <p:sldId id="337" r:id="rId5"/>
    <p:sldId id="338" r:id="rId6"/>
    <p:sldId id="339" r:id="rId7"/>
    <p:sldId id="340" r:id="rId8"/>
    <p:sldId id="341" r:id="rId9"/>
    <p:sldId id="384" r:id="rId10"/>
    <p:sldId id="385" r:id="rId11"/>
    <p:sldId id="386" r:id="rId12"/>
    <p:sldId id="383" r:id="rId13"/>
    <p:sldId id="397" r:id="rId14"/>
    <p:sldId id="398" r:id="rId15"/>
    <p:sldId id="356" r:id="rId16"/>
    <p:sldId id="357" r:id="rId17"/>
    <p:sldId id="358" r:id="rId18"/>
    <p:sldId id="359" r:id="rId19"/>
    <p:sldId id="396" r:id="rId20"/>
    <p:sldId id="360" r:id="rId21"/>
    <p:sldId id="362" r:id="rId22"/>
    <p:sldId id="363" r:id="rId23"/>
    <p:sldId id="399" r:id="rId24"/>
    <p:sldId id="364" r:id="rId25"/>
    <p:sldId id="365" r:id="rId26"/>
    <p:sldId id="401" r:id="rId27"/>
    <p:sldId id="402" r:id="rId28"/>
    <p:sldId id="366" r:id="rId29"/>
    <p:sldId id="367" r:id="rId30"/>
    <p:sldId id="368" r:id="rId31"/>
    <p:sldId id="369" r:id="rId32"/>
    <p:sldId id="371" r:id="rId33"/>
    <p:sldId id="372" r:id="rId34"/>
    <p:sldId id="373" r:id="rId35"/>
    <p:sldId id="374" r:id="rId36"/>
    <p:sldId id="375" r:id="rId37"/>
    <p:sldId id="376" r:id="rId38"/>
    <p:sldId id="377" r:id="rId39"/>
    <p:sldId id="378" r:id="rId40"/>
    <p:sldId id="379" r:id="rId41"/>
    <p:sldId id="380" r:id="rId42"/>
    <p:sldId id="400" r:id="rId43"/>
    <p:sldId id="390" r:id="rId44"/>
    <p:sldId id="387" r:id="rId45"/>
    <p:sldId id="389" r:id="rId46"/>
    <p:sldId id="38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847"/>
    <a:srgbClr val="5C126B"/>
    <a:srgbClr val="984378"/>
    <a:srgbClr val="C77FAC"/>
    <a:srgbClr val="22304B"/>
    <a:srgbClr val="0E2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90" autoAdjust="0"/>
    <p:restoredTop sz="83372" autoAdjust="0"/>
  </p:normalViewPr>
  <p:slideViewPr>
    <p:cSldViewPr snapToGrid="0">
      <p:cViewPr varScale="1">
        <p:scale>
          <a:sx n="95" d="100"/>
          <a:sy n="95" d="100"/>
        </p:scale>
        <p:origin x="-2082" y="-78"/>
      </p:cViewPr>
      <p:guideLst>
        <p:guide orient="horz" pos="2160"/>
        <p:guide pos="2880"/>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10/4/2016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extLst>
      <p:ext uri="{BB962C8B-B14F-4D97-AF65-F5344CB8AC3E}">
        <p14:creationId xmlns:p14="http://schemas.microsoft.com/office/powerpoint/2010/main" val="199819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research of</a:t>
            </a:r>
            <a:r>
              <a:rPr lang="en-US" altLang="zh-CN" baseline="0" dirty="0" smtClean="0"/>
              <a:t> visual saliency </a:t>
            </a:r>
            <a:r>
              <a:rPr lang="en-US" altLang="zh-CN" dirty="0" smtClean="0"/>
              <a:t>has been investigated across</a:t>
            </a:r>
            <a:r>
              <a:rPr lang="en-US" altLang="zh-CN" baseline="0" dirty="0" smtClean="0"/>
              <a:t> many disciplines including cognitive psychology, neurobiology, and computer vision. Early research in computationally modeling visual attention mechanism focus on fixation point prediction. Starts from </a:t>
            </a:r>
            <a:r>
              <a:rPr lang="en-US" altLang="zh-CN" baseline="0" dirty="0" err="1" smtClean="0"/>
              <a:t>Itti’s</a:t>
            </a:r>
            <a:r>
              <a:rPr lang="en-US" altLang="zh-CN" baseline="0" dirty="0" smtClean="0"/>
              <a:t> famous work in IEEE TPAMI 1998, a large number of influential methods has been proposed to predict where does human looks.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a:t>
            </a:fld>
            <a:endParaRPr lang="en-US"/>
          </a:p>
        </p:txBody>
      </p:sp>
    </p:spTree>
    <p:extLst>
      <p:ext uri="{BB962C8B-B14F-4D97-AF65-F5344CB8AC3E}">
        <p14:creationId xmlns:p14="http://schemas.microsoft.com/office/powerpoint/2010/main" val="219433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Many</a:t>
            </a:r>
            <a:r>
              <a:rPr kumimoji="1" lang="en-US" altLang="zh-CN" baseline="0" dirty="0" smtClean="0"/>
              <a:t> state of the art salient object detection algorithm have demonstrated promising results on datasets where images contain less ambiguous salient object, which I would like to call them as simple images.</a:t>
            </a:r>
          </a:p>
          <a:p>
            <a:endParaRPr kumimoji="1" lang="en-US" altLang="zh-CN" baseline="0" dirty="0" smtClean="0"/>
          </a:p>
          <a:p>
            <a:r>
              <a:rPr kumimoji="1" lang="en-US" altLang="zh-CN" baseline="0" dirty="0" smtClean="0"/>
              <a:t>Click </a:t>
            </a:r>
            <a:r>
              <a:rPr kumimoji="1" lang="en-US" altLang="zh-CN" baseline="0" dirty="0" smtClean="0">
                <a:sym typeface="Wingdings" panose="05000000000000000000" pitchFamily="2" charset="2"/>
              </a:rPr>
              <a:t></a:t>
            </a:r>
          </a:p>
          <a:p>
            <a:endParaRPr kumimoji="1" lang="en-US" altLang="zh-CN" baseline="0" dirty="0" smtClean="0">
              <a:sym typeface="Wingdings" panose="05000000000000000000" pitchFamily="2" charset="2"/>
            </a:endParaRPr>
          </a:p>
          <a:p>
            <a:r>
              <a:rPr kumimoji="1" lang="en-US" altLang="zh-CN" baseline="0" dirty="0" smtClean="0">
                <a:sym typeface="Wingdings" panose="05000000000000000000" pitchFamily="2" charset="2"/>
              </a:rPr>
              <a:t>For instance, it’s relatively easy to detect and segment the salient object region in this yellow dog image. How about this complicated one? Even humans would found it quite difficult to provide ground truth annotations. People may ask, is it useful to develop a salient object detection method that could only deal with simple images? </a:t>
            </a:r>
          </a:p>
          <a:p>
            <a:endParaRPr kumimoji="1" lang="en-US" altLang="zh-CN" baseline="0" dirty="0" smtClean="0">
              <a:sym typeface="Wingdings" panose="05000000000000000000" pitchFamily="2" charset="2"/>
            </a:endParaRPr>
          </a:p>
          <a:p>
            <a:r>
              <a:rPr kumimoji="1" lang="en-US" altLang="zh-CN" baseline="0" dirty="0" smtClean="0">
                <a:sym typeface="Wingdings" panose="05000000000000000000" pitchFamily="2" charset="2"/>
              </a:rPr>
              <a:t>My suggestion is yes! In many applications, as we are going to shown soon, such ability is crucial important to the success of many real-world applications. </a:t>
            </a:r>
          </a:p>
          <a:p>
            <a:endParaRPr kumimoji="1" lang="en-US" altLang="zh-CN" baseline="0" dirty="0" smtClean="0">
              <a:sym typeface="Wingdings" panose="05000000000000000000" pitchFamily="2" charset="2"/>
            </a:endParaRPr>
          </a:p>
          <a:p>
            <a:r>
              <a:rPr kumimoji="1" lang="en-US" altLang="zh-CN" baseline="0" dirty="0" smtClean="0">
                <a:sym typeface="Wingdings" panose="05000000000000000000" pitchFamily="2" charset="2"/>
              </a:rPr>
              <a:t>Here we demonstrated an image retrieval application. By detecting and segmenting salient object for thousands of internet images, we are able to support shape guided image retrieval. When drawing sketch to describe an object, people tends to draw salient object shapes rather than textures on top of objects. Although state of the art shape matching algorithm could achieve 90+% retrieval rate in the challenging MPEG7 dataset, shape retrieval in nature images is still far worse than that. After salient object segmentation, we can easily achieving promising shape retrieval results, which could intern be used for training appearance model to improve salient object detection and segmentation for those related images.</a:t>
            </a:r>
          </a:p>
        </p:txBody>
      </p:sp>
      <p:sp>
        <p:nvSpPr>
          <p:cNvPr id="4" name="幻灯片编号占位符 3"/>
          <p:cNvSpPr>
            <a:spLocks noGrp="1"/>
          </p:cNvSpPr>
          <p:nvPr>
            <p:ph type="sldNum" sz="quarter" idx="10"/>
          </p:nvPr>
        </p:nvSpPr>
        <p:spPr/>
        <p:txBody>
          <a:bodyPr/>
          <a:lstStyle/>
          <a:p>
            <a:fld id="{8ED3604F-F5C7-412C-AE28-FF961BD94C8A}" type="slidenum">
              <a:rPr lang="en-US" smtClean="0"/>
              <a:t>16</a:t>
            </a:fld>
            <a:endParaRPr lang="en-US"/>
          </a:p>
        </p:txBody>
      </p:sp>
    </p:spTree>
    <p:extLst>
      <p:ext uri="{BB962C8B-B14F-4D97-AF65-F5344CB8AC3E}">
        <p14:creationId xmlns:p14="http://schemas.microsoft.com/office/powerpoint/2010/main" val="1533584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Here,</a:t>
            </a:r>
            <a:r>
              <a:rPr kumimoji="1" lang="en-US" altLang="zh-CN" baseline="0" dirty="0" smtClean="0"/>
              <a:t> we demonstrated several examples of illustrating appearance models of the top ranking salient object shape retrieval results. We download 3000 images for each keywords and perform salient object detection and segmentation on each image. Then a shape retrieval is used to pick up salient shapes which is most close to the user draw sketch. We then illustrated the probability of different color belonging to foreground and background  of those top ranked images. For each illustration, the more left the more likely the corresponding color belong to foreground. These statistical results are quite accord with our understanding of these categories.</a:t>
            </a:r>
          </a:p>
          <a:p>
            <a:endParaRPr kumimoji="1" lang="en-US" altLang="zh-CN" baseline="0" dirty="0" smtClean="0"/>
          </a:p>
          <a:p>
            <a:r>
              <a:rPr kumimoji="1" lang="en-US" altLang="zh-CN" baseline="0" dirty="0" smtClean="0"/>
              <a:t>For instance, the giraffe shows many brown and yellow color in the foreground, which are typical giraffe colors. In the background side, we found green and blue colors. If we take a picture in distance, we can easily capture the green trees as well as the giraffe itself. If we take a photo near the tall giraffe, we can easily capture the blue sky as giraffe is much taller than humans and require up view to </a:t>
            </a:r>
            <a:r>
              <a:rPr kumimoji="1" lang="en-US" altLang="zh-CN" baseline="0" smtClean="0"/>
              <a:t>be captured. </a:t>
            </a:r>
            <a:endParaRPr kumimoji="1" lang="en-US" altLang="zh-CN" baseline="0" dirty="0" smtClean="0"/>
          </a:p>
          <a:p>
            <a:endParaRPr kumimoji="1" lang="en-US" altLang="zh-CN" baseline="0" dirty="0" smtClean="0"/>
          </a:p>
        </p:txBody>
      </p:sp>
      <p:sp>
        <p:nvSpPr>
          <p:cNvPr id="4" name="幻灯片编号占位符 3"/>
          <p:cNvSpPr>
            <a:spLocks noGrp="1"/>
          </p:cNvSpPr>
          <p:nvPr>
            <p:ph type="sldNum" sz="quarter" idx="10"/>
          </p:nvPr>
        </p:nvSpPr>
        <p:spPr/>
        <p:txBody>
          <a:bodyPr/>
          <a:lstStyle/>
          <a:p>
            <a:fld id="{8ED3604F-F5C7-412C-AE28-FF961BD94C8A}" type="slidenum">
              <a:rPr lang="en-US" smtClean="0"/>
              <a:t>17</a:t>
            </a:fld>
            <a:endParaRPr lang="en-US"/>
          </a:p>
        </p:txBody>
      </p:sp>
    </p:spTree>
    <p:extLst>
      <p:ext uri="{BB962C8B-B14F-4D97-AF65-F5344CB8AC3E}">
        <p14:creationId xmlns:p14="http://schemas.microsoft.com/office/powerpoint/2010/main" val="167762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is another application of salient object detection. User input a few keywords and draw some sketch to represent what kind of picture they want to generate. The system automatically generate photorealistic images as shown in the right (top-right one, and the two in bottom right). This could be achieved by segmenting salient objects for images related with user input keyword and them perform shape retrieval to get image components for photo composition.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18</a:t>
            </a:fld>
            <a:endParaRPr lang="en-US"/>
          </a:p>
        </p:txBody>
      </p:sp>
    </p:spTree>
    <p:extLst>
      <p:ext uri="{BB962C8B-B14F-4D97-AF65-F5344CB8AC3E}">
        <p14:creationId xmlns:p14="http://schemas.microsoft.com/office/powerpoint/2010/main" val="67410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Salient shape discover could also be used to automatically</a:t>
            </a:r>
            <a:r>
              <a:rPr lang="en-US" altLang="zh-CN" baseline="0" dirty="0" smtClean="0"/>
              <a:t> select the best view for presenting the 3D models.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20</a:t>
            </a:fld>
            <a:endParaRPr lang="en-US"/>
          </a:p>
        </p:txBody>
      </p:sp>
    </p:spTree>
    <p:extLst>
      <p:ext uri="{BB962C8B-B14F-4D97-AF65-F5344CB8AC3E}">
        <p14:creationId xmlns:p14="http://schemas.microsoft.com/office/powerpoint/2010/main" val="180828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is an example</a:t>
            </a:r>
            <a:r>
              <a:rPr lang="en-US" altLang="zh-CN" baseline="0" dirty="0" smtClean="0"/>
              <a:t> of changing the gray scale image to colored one. This application also follows the salient shape retrieval pipeline to get the best candidate. Color transfer could be used to change the original grayscale image shown in the left side to colored one as shown in the right side.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21</a:t>
            </a:fld>
            <a:endParaRPr lang="en-US"/>
          </a:p>
        </p:txBody>
      </p:sp>
    </p:spTree>
    <p:extLst>
      <p:ext uri="{BB962C8B-B14F-4D97-AF65-F5344CB8AC3E}">
        <p14:creationId xmlns:p14="http://schemas.microsoft.com/office/powerpoint/2010/main" val="2710775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Salient</a:t>
            </a:r>
            <a:r>
              <a:rPr kumimoji="1" lang="en-US" altLang="zh-CN" baseline="0" dirty="0" smtClean="0"/>
              <a:t> object detection and segmentation method could also be used replace expensive human annotation and automatically generating training data for multiple class learning algorithm.</a:t>
            </a:r>
          </a:p>
          <a:p>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22</a:t>
            </a:fld>
            <a:endParaRPr lang="en-US"/>
          </a:p>
        </p:txBody>
      </p:sp>
    </p:spTree>
    <p:extLst>
      <p:ext uri="{BB962C8B-B14F-4D97-AF65-F5344CB8AC3E}">
        <p14:creationId xmlns:p14="http://schemas.microsoft.com/office/powerpoint/2010/main" val="12757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In a very recent work, salient</a:t>
            </a:r>
            <a:r>
              <a:rPr lang="en-US" altLang="zh-CN" baseline="0" dirty="0" smtClean="0"/>
              <a:t> object detection and segmentation is also used to greatly improve weakly supervised semantic segmentation results by a large margin.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24</a:t>
            </a:fld>
            <a:endParaRPr lang="en-US"/>
          </a:p>
        </p:txBody>
      </p:sp>
    </p:spTree>
    <p:extLst>
      <p:ext uri="{BB962C8B-B14F-4D97-AF65-F5344CB8AC3E}">
        <p14:creationId xmlns:p14="http://schemas.microsoft.com/office/powerpoint/2010/main" val="177091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 want to borrow Prof. </a:t>
            </a:r>
            <a:r>
              <a:rPr lang="en-US" altLang="zh-CN" baseline="0" dirty="0" err="1" smtClean="0"/>
              <a:t>Jitendra</a:t>
            </a:r>
            <a:r>
              <a:rPr lang="en-US" altLang="zh-CN" baseline="0" dirty="0" smtClean="0"/>
              <a:t> Malik’s suggestion for segmentation algorithms. </a:t>
            </a:r>
            <a:r>
              <a:rPr lang="en-US" altLang="zh-CN" sz="1200" i="1" dirty="0" smtClean="0">
                <a:ln w="0"/>
                <a:effectLst>
                  <a:outerShdw blurRad="38100" dist="19050" dir="2700000" algn="tl" rotWithShape="0">
                    <a:schemeClr val="dk1">
                      <a:alpha val="40000"/>
                    </a:schemeClr>
                  </a:outerShdw>
                </a:effectLst>
              </a:rPr>
              <a:t>Don’t ask what segments can do for you, ask what you can do for the segments.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i="1" dirty="0" smtClean="0">
              <a:ln w="0"/>
              <a:effectLst>
                <a:outerShdw blurRad="38100" dist="19050" dir="2700000" algn="tl" rotWithShape="0">
                  <a:schemeClr val="dk1">
                    <a:alpha val="40000"/>
                  </a:scheme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1" dirty="0" smtClean="0">
                <a:ln w="0"/>
                <a:effectLst>
                  <a:outerShdw blurRad="38100" dist="19050" dir="2700000" algn="tl" rotWithShape="0">
                    <a:schemeClr val="dk1">
                      <a:alpha val="40000"/>
                    </a:schemeClr>
                  </a:outerShdw>
                </a:effectLst>
              </a:rPr>
              <a:t>It’s less likely</a:t>
            </a:r>
            <a:r>
              <a:rPr lang="en-US" altLang="zh-CN" sz="1200" i="1" baseline="0" dirty="0" smtClean="0">
                <a:ln w="0"/>
                <a:effectLst>
                  <a:outerShdw blurRad="38100" dist="19050" dir="2700000" algn="tl" rotWithShape="0">
                    <a:schemeClr val="dk1">
                      <a:alpha val="40000"/>
                    </a:schemeClr>
                  </a:outerShdw>
                </a:effectLst>
              </a:rPr>
              <a:t> that salient object detection algorithm could generate perfect results for any input image in the near future. However, we can still properly use existing salient object detection methods to build robust applications.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25</a:t>
            </a:fld>
            <a:endParaRPr lang="en-US"/>
          </a:p>
        </p:txBody>
      </p:sp>
    </p:spTree>
    <p:extLst>
      <p:ext uri="{BB962C8B-B14F-4D97-AF65-F5344CB8AC3E}">
        <p14:creationId xmlns:p14="http://schemas.microsoft.com/office/powerpoint/2010/main" val="3496670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predicting the existence and the number of salient objects in a scene using holistic cues</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26</a:t>
            </a:fld>
            <a:endParaRPr lang="en-US"/>
          </a:p>
        </p:txBody>
      </p:sp>
    </p:spTree>
    <p:extLst>
      <p:ext uri="{BB962C8B-B14F-4D97-AF65-F5344CB8AC3E}">
        <p14:creationId xmlns:p14="http://schemas.microsoft.com/office/powerpoint/2010/main" val="92796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How about complicated images.</a:t>
            </a:r>
            <a:r>
              <a:rPr lang="en-US" altLang="zh-CN" baseline="0" dirty="0" smtClean="0"/>
              <a:t> In the image as shown in this slides, or if we take a photo of current lecture room, every people is quite important and salient. How do you think the corresponding saliency map should be? A saliency maps with nearly everywhere salient is less useful for real-world applications. We may suggest that saliency map representation is not suitable for describing salient object detection for such complicated images.</a:t>
            </a:r>
            <a:r>
              <a:rPr lang="en-US" altLang="zh-CN" baseline="0" dirty="0"/>
              <a:t> </a:t>
            </a:r>
            <a:r>
              <a:rPr lang="en-US" altLang="zh-CN" baseline="0" dirty="0" smtClean="0"/>
              <a:t>Instead, overlapping bounding boxes might be a more suitable representation for describing salient objects. </a:t>
            </a:r>
          </a:p>
        </p:txBody>
      </p:sp>
      <p:sp>
        <p:nvSpPr>
          <p:cNvPr id="4" name="Slide Number Placeholder 3"/>
          <p:cNvSpPr>
            <a:spLocks noGrp="1"/>
          </p:cNvSpPr>
          <p:nvPr>
            <p:ph type="sldNum" sz="quarter" idx="10"/>
          </p:nvPr>
        </p:nvSpPr>
        <p:spPr/>
        <p:txBody>
          <a:bodyPr/>
          <a:lstStyle/>
          <a:p>
            <a:fld id="{8ED3604F-F5C7-412C-AE28-FF961BD94C8A}" type="slidenum">
              <a:rPr lang="en-US" smtClean="0"/>
              <a:t>28</a:t>
            </a:fld>
            <a:endParaRPr lang="en-US"/>
          </a:p>
        </p:txBody>
      </p:sp>
    </p:spTree>
    <p:extLst>
      <p:ext uri="{BB962C8B-B14F-4D97-AF65-F5344CB8AC3E}">
        <p14:creationId xmlns:p14="http://schemas.microsoft.com/office/powerpoint/2010/main" val="292666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If you have ever been to a psychology</a:t>
            </a:r>
            <a:r>
              <a:rPr lang="en-US" altLang="zh-CN" baseline="0" dirty="0" smtClean="0"/>
              <a:t> lab, you might have a high chance of seeing an eye tracker device like what is shown in this image. By measuring human fixation point in a given visual stimuli, such eye tracker devices can provide accurate ground truth for evaluating fixation prediction methods. Such experimental setting has achieved great success in advertisement industry and human behavior researches. However, are fixation points all what we want?</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a:t>
            </a:fld>
            <a:endParaRPr lang="en-US"/>
          </a:p>
        </p:txBody>
      </p:sp>
    </p:spTree>
    <p:extLst>
      <p:ext uri="{BB962C8B-B14F-4D97-AF65-F5344CB8AC3E}">
        <p14:creationId xmlns:p14="http://schemas.microsoft.com/office/powerpoint/2010/main" val="6680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visual</a:t>
            </a:r>
            <a:r>
              <a:rPr lang="en-US" baseline="0" dirty="0" smtClean="0"/>
              <a:t> attention mechanism in object detection. What would you expect if someone come in to this room to find his friend? Will him shaking his head in a sliding window fashion from the ceiling to the floor? Humans have a strong ability of picking potential interesting object regions and then recognize it.</a:t>
            </a:r>
          </a:p>
          <a:p>
            <a:endParaRPr lang="en-US" baseline="0" dirty="0" smtClean="0"/>
          </a:p>
          <a:p>
            <a:r>
              <a:rPr lang="en-US" dirty="0" smtClean="0"/>
              <a:t>Generic</a:t>
            </a:r>
            <a:r>
              <a:rPr lang="en-US" baseline="0" dirty="0" smtClean="0"/>
              <a:t> object detection has made great progress in recent years. However, most state-of-the-art method still requires each category specific classifiers to evaluate many image windows in a sliding window fashion. This is both non-intuitive and less efficient. </a:t>
            </a:r>
          </a:p>
          <a:p>
            <a:endParaRPr lang="en-US" baseline="0" dirty="0" smtClean="0"/>
          </a:p>
          <a:p>
            <a:r>
              <a:rPr lang="en-US" baseline="0" dirty="0" smtClean="0"/>
              <a:t>Inspired by visual attention mechanism, object proposal generation algorithms try to find a small number of image windows which contain object of any category. </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29</a:t>
            </a:fld>
            <a:endParaRPr lang="en-US"/>
          </a:p>
        </p:txBody>
      </p:sp>
    </p:spTree>
    <p:extLst>
      <p:ext uri="{BB962C8B-B14F-4D97-AF65-F5344CB8AC3E}">
        <p14:creationId xmlns:p14="http://schemas.microsoft.com/office/powerpoint/2010/main" val="121646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Objectness is usually represented as a value which</a:t>
            </a:r>
            <a:r>
              <a:rPr lang="en-US" baseline="0" dirty="0" smtClean="0"/>
              <a:t> reflects how likely an image window covers an object of any category. E.g. the red boxes contain object should have larger object score than other window which cover part of object or none object.</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30</a:t>
            </a:fld>
            <a:endParaRPr lang="en-US"/>
          </a:p>
        </p:txBody>
      </p:sp>
    </p:spTree>
    <p:extLst>
      <p:ext uri="{BB962C8B-B14F-4D97-AF65-F5344CB8AC3E}">
        <p14:creationId xmlns:p14="http://schemas.microsoft.com/office/powerpoint/2010/main" val="1030187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benefits of measuring</a:t>
            </a:r>
            <a:r>
              <a:rPr lang="en-US" altLang="zh-CN" baseline="0" dirty="0" smtClean="0"/>
              <a:t> the objectness scores have 2 aspects. Firstly, since the number of regions that needs to be verified by a classifier is greatly reduced, the computation efficiency could be largely improved.</a:t>
            </a:r>
          </a:p>
          <a:p>
            <a:endParaRPr lang="en-US" altLang="zh-CN" baseline="0" dirty="0" smtClean="0"/>
          </a:p>
          <a:p>
            <a:r>
              <a:rPr lang="en-US" altLang="zh-CN" baseline="0" dirty="0" smtClean="0"/>
              <a:t>Second, as the number of image windows needs to be verified is relatively much smaller. Strong classifiers, which is typically considered as too much expensive for real word applications, could be used during testing time to improve accuracy. </a:t>
            </a:r>
          </a:p>
          <a:p>
            <a:endParaRPr lang="en-US" altLang="zh-CN" baseline="0" dirty="0" smtClean="0"/>
          </a:p>
          <a:p>
            <a:endParaRPr lang="en-US" altLang="zh-CN" baseline="0" dirty="0" smtClean="0"/>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31</a:t>
            </a:fld>
            <a:endParaRPr lang="en-US"/>
          </a:p>
        </p:txBody>
      </p:sp>
    </p:spTree>
    <p:extLst>
      <p:ext uri="{BB962C8B-B14F-4D97-AF65-F5344CB8AC3E}">
        <p14:creationId xmlns:p14="http://schemas.microsoft.com/office/powerpoint/2010/main" val="2965274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state of the art</a:t>
            </a:r>
            <a:r>
              <a:rPr lang="en-US" baseline="0" dirty="0" smtClean="0"/>
              <a:t> objectness proposal generation methods typically generate a few thousand category independent proposals. There can be miss alarms which will be removed by specific classifiers later on. However, </a:t>
            </a:r>
            <a:r>
              <a:rPr lang="en-US" altLang="zh-CN" baseline="0" dirty="0" smtClean="0"/>
              <a:t>these proposal are expected to cover all objects in an image, as any missing object can’t be detected in the following process.</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32</a:t>
            </a:fld>
            <a:endParaRPr lang="en-US"/>
          </a:p>
        </p:txBody>
      </p:sp>
    </p:spTree>
    <p:extLst>
      <p:ext uri="{BB962C8B-B14F-4D97-AF65-F5344CB8AC3E}">
        <p14:creationId xmlns:p14="http://schemas.microsoft.com/office/powerpoint/2010/main" val="1734808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of the most</a:t>
            </a:r>
            <a:r>
              <a:rPr lang="en-US" baseline="0" dirty="0" smtClean="0"/>
              <a:t> popular object proposal methods is based on region merging using the following two steps: </a:t>
            </a:r>
            <a:r>
              <a:rPr lang="en-US" baseline="0" dirty="0" err="1" smtClean="0"/>
              <a:t>i</a:t>
            </a:r>
            <a:r>
              <a:rPr lang="en-US" baseline="0" dirty="0" smtClean="0"/>
              <a:t>) Merge two most similar regions based on region similarity; ii) Update similarities between the new region  and its neighbors. </a:t>
            </a:r>
          </a:p>
          <a:p>
            <a:endParaRPr lang="en-US" baseline="0" dirty="0" smtClean="0"/>
          </a:p>
          <a:p>
            <a:r>
              <a:rPr lang="en-US" baseline="0" dirty="0" smtClean="0"/>
              <a:t>Multi-color space and segmentation could be used to improve the diversification of the proposals.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33</a:t>
            </a:fld>
            <a:endParaRPr lang="en-US"/>
          </a:p>
        </p:txBody>
      </p:sp>
    </p:spTree>
    <p:extLst>
      <p:ext uri="{BB962C8B-B14F-4D97-AF65-F5344CB8AC3E}">
        <p14:creationId xmlns:p14="http://schemas.microsoft.com/office/powerpoint/2010/main" val="1871545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consider</a:t>
            </a:r>
            <a:r>
              <a:rPr lang="en-US" baseline="0" dirty="0" smtClean="0"/>
              <a:t> previous local region merging approach as a local search process. It has difficulty in finding object with distinct parts. Global search strategy could be used to find complementary proposals. Such global search step contains </a:t>
            </a:r>
            <a:r>
              <a:rPr lang="en-US" baseline="0" dirty="0" err="1" smtClean="0"/>
              <a:t>i</a:t>
            </a:r>
            <a:r>
              <a:rPr lang="en-US" baseline="0" dirty="0" smtClean="0"/>
              <a:t>) Initialize with foreground/background seeds, ii) a global optimization function for each parameter set.</a:t>
            </a:r>
          </a:p>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34</a:t>
            </a:fld>
            <a:endParaRPr lang="en-US"/>
          </a:p>
        </p:txBody>
      </p:sp>
    </p:spTree>
    <p:extLst>
      <p:ext uri="{BB962C8B-B14F-4D97-AF65-F5344CB8AC3E}">
        <p14:creationId xmlns:p14="http://schemas.microsoft.com/office/powerpoint/2010/main" val="1721121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Objectness</a:t>
            </a:r>
            <a:r>
              <a:rPr lang="en-US" altLang="zh-CN" baseline="0" dirty="0" smtClean="0"/>
              <a:t> proposal would also be directly generated in forms of image window rather than region segments. In a recent work, we have proposed a simple and intuitive method for mearing the objectness of image window. To get the underlying idea, lets play a simple game. </a:t>
            </a:r>
          </a:p>
          <a:p>
            <a:endParaRPr lang="en-US" altLang="zh-CN" baseline="0" dirty="0" smtClean="0"/>
          </a:p>
          <a:p>
            <a:r>
              <a:rPr lang="en-US" altLang="zh-CN" baseline="0" dirty="0" smtClean="0"/>
              <a:t>Firstly, think of your most favorite object and imagine you take a photo of it.</a:t>
            </a:r>
          </a:p>
          <a:p>
            <a:r>
              <a:rPr lang="en-US" altLang="zh-CN" dirty="0" smtClean="0"/>
              <a:t>Secondly,</a:t>
            </a:r>
            <a:r>
              <a:rPr lang="en-US" altLang="zh-CN" baseline="0" dirty="0" smtClean="0"/>
              <a:t> imagine what happens if you resize the object bounding box to a tiny fixed size? Notice that the resize does not only change the scale, but also aspect ratio.</a:t>
            </a:r>
          </a:p>
          <a:p>
            <a:endParaRPr lang="en-US" altLang="zh-CN" baseline="0" dirty="0" smtClean="0"/>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35</a:t>
            </a:fld>
            <a:endParaRPr lang="en-US"/>
          </a:p>
        </p:txBody>
      </p:sp>
    </p:spTree>
    <p:extLst>
      <p:ext uri="{BB962C8B-B14F-4D97-AF65-F5344CB8AC3E}">
        <p14:creationId xmlns:p14="http://schemas.microsoft.com/office/powerpoint/2010/main" val="2778719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objects are </a:t>
            </a:r>
            <a:r>
              <a:rPr lang="en-US" altLang="zh-CN" dirty="0" smtClean="0"/>
              <a:t>stand-alone things with well defined </a:t>
            </a:r>
            <a:r>
              <a:rPr lang="en-US" altLang="zh-CN" b="1" dirty="0" smtClean="0"/>
              <a:t>closed boundaries</a:t>
            </a:r>
            <a:r>
              <a:rPr lang="en-US" altLang="zh-CN" dirty="0" smtClean="0"/>
              <a:t> and center. A closed</a:t>
            </a:r>
            <a:r>
              <a:rPr lang="en-US" altLang="zh-CN" baseline="0" dirty="0" smtClean="0"/>
              <a:t> contour with an 8x8 pixel bounding box could present limited variety. As shown in this image, although the ship and the people have very different shape in the original image. Their shape in the tiny fixed 8x8 region looks very similar. Thus we proposed to use the gradient magnitude values in this region as a 64D features for measuring objectness score.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36</a:t>
            </a:fld>
            <a:endParaRPr lang="en-US"/>
          </a:p>
        </p:txBody>
      </p:sp>
    </p:spTree>
    <p:extLst>
      <p:ext uri="{BB962C8B-B14F-4D97-AF65-F5344CB8AC3E}">
        <p14:creationId xmlns:p14="http://schemas.microsoft.com/office/powerpoint/2010/main" val="1170775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Here</a:t>
            </a:r>
            <a:r>
              <a:rPr kumimoji="1" lang="en-US" altLang="zh-CN" baseline="0" dirty="0" smtClean="0"/>
              <a:t> are statistical comparisons on the challenging PASCAL 2007 dataset. </a:t>
            </a:r>
            <a:r>
              <a:rPr kumimoji="1" lang="en-US" altLang="zh-CN" dirty="0" smtClean="0"/>
              <a:t>This simple</a:t>
            </a:r>
            <a:r>
              <a:rPr kumimoji="1" lang="en-US" altLang="zh-CN" baseline="0" dirty="0" smtClean="0"/>
              <a:t> methods enables state of the art results, while been 1000 times faster than existing methods. When generating 1000 proposals, our method achieves 96% recall rate under PASCAL criteria of intersection over union score of 0.5. </a:t>
            </a:r>
          </a:p>
          <a:p>
            <a:endParaRPr kumimoji="1" lang="en-US" altLang="zh-CN" baseline="0" dirty="0" smtClean="0"/>
          </a:p>
          <a:p>
            <a:r>
              <a:rPr kumimoji="1" lang="en-US" altLang="zh-CN" baseline="0" dirty="0" smtClean="0"/>
              <a:t>When requiring larger intersection union scores, this method might be difficult to get good proposals as the 8x8 region lost two much shape details. E.g. the raised arm of a human body could be missed.</a:t>
            </a:r>
          </a:p>
          <a:p>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37</a:t>
            </a:fld>
            <a:endParaRPr lang="en-US"/>
          </a:p>
        </p:txBody>
      </p:sp>
    </p:spTree>
    <p:extLst>
      <p:ext uri="{BB962C8B-B14F-4D97-AF65-F5344CB8AC3E}">
        <p14:creationId xmlns:p14="http://schemas.microsoft.com/office/powerpoint/2010/main" val="1806826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Elegant</a:t>
            </a:r>
            <a:r>
              <a:rPr lang="en-US" altLang="zh-CN" baseline="0" dirty="0" smtClean="0"/>
              <a:t> methods has also been proposed to combine the accuracy of region level proposals and the speed of bounding box proposals. In this work, initial bounding box proposals could be quickly refined by region level information.</a:t>
            </a:r>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38</a:t>
            </a:fld>
            <a:endParaRPr lang="en-US"/>
          </a:p>
        </p:txBody>
      </p:sp>
    </p:spTree>
    <p:extLst>
      <p:ext uri="{BB962C8B-B14F-4D97-AF65-F5344CB8AC3E}">
        <p14:creationId xmlns:p14="http://schemas.microsoft.com/office/powerpoint/2010/main" val="142688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As desired by a huge amount of practical</a:t>
            </a:r>
            <a:r>
              <a:rPr lang="en-US" altLang="zh-CN" baseline="0" dirty="0" smtClean="0"/>
              <a:t> applications, there has been a growing interest of detecting entire salient objects rather than a few fixation locations. We will discuss such applications in later part of this talk. In 2007, Liu et al. tried to detect the most attention grabbing object in an image and formulate the task as a binary labeling problem. </a:t>
            </a:r>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5</a:t>
            </a:fld>
            <a:endParaRPr lang="en-US"/>
          </a:p>
        </p:txBody>
      </p:sp>
    </p:spTree>
    <p:extLst>
      <p:ext uri="{BB962C8B-B14F-4D97-AF65-F5344CB8AC3E}">
        <p14:creationId xmlns:p14="http://schemas.microsoft.com/office/powerpoint/2010/main" val="156531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There are rapid development in the area</a:t>
            </a:r>
            <a:r>
              <a:rPr lang="en-US" altLang="zh-CN" baseline="0" dirty="0" smtClean="0"/>
              <a:t> of object proposal generation. </a:t>
            </a:r>
            <a:r>
              <a:rPr lang="en-US" altLang="zh-CN" dirty="0" smtClean="0"/>
              <a:t>Although</a:t>
            </a:r>
            <a:r>
              <a:rPr lang="en-US" altLang="zh-CN" baseline="0" dirty="0" smtClean="0"/>
              <a:t> high detection rate has been achieved for state of the art object proposal methods, they still suffer from less accurate bounding boxes positions, evidenced by low intersection over union scores.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39</a:t>
            </a:fld>
            <a:endParaRPr lang="en-US"/>
          </a:p>
        </p:txBody>
      </p:sp>
    </p:spTree>
    <p:extLst>
      <p:ext uri="{BB962C8B-B14F-4D97-AF65-F5344CB8AC3E}">
        <p14:creationId xmlns:p14="http://schemas.microsoft.com/office/powerpoint/2010/main" val="1498554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is a slides from a recent CVPR paper to summarize the progress in the task of PASCAL object detection compilation. Every year, the winner will share their experience of developing cutting edge object detection methods. Different teams will get inspired by each other, and there are consistent accuracy improvement in the first few years till sliding window + DPM based framework gets to a place to be difficult to improve. Notice that top competition results in each year are shown in blue.</a:t>
            </a:r>
          </a:p>
          <a:p>
            <a:endParaRPr lang="en-US" altLang="zh-CN" baseline="0" dirty="0" smtClean="0"/>
          </a:p>
          <a:p>
            <a:r>
              <a:rPr lang="en-US" altLang="zh-CN" baseline="0" dirty="0" smtClean="0"/>
              <a:t>The orange color, which demonstrate very impressive results, are all based on object proposals rather than sliding windows. Each of them are object proposals plus </a:t>
            </a:r>
            <a:r>
              <a:rPr lang="en-US" altLang="zh-CN" baseline="0" dirty="0" err="1" smtClean="0"/>
              <a:t>adaboost</a:t>
            </a:r>
            <a:r>
              <a:rPr lang="en-US" altLang="zh-CN" baseline="0" dirty="0" smtClean="0"/>
              <a:t> or plus deep learning. Such significant improvement in detection results suggest that object proposals are not only intuitively sound, but also practically useful. </a:t>
            </a:r>
          </a:p>
        </p:txBody>
      </p:sp>
      <p:sp>
        <p:nvSpPr>
          <p:cNvPr id="4" name="Slide Number Placeholder 3"/>
          <p:cNvSpPr>
            <a:spLocks noGrp="1"/>
          </p:cNvSpPr>
          <p:nvPr>
            <p:ph type="sldNum" sz="quarter" idx="10"/>
          </p:nvPr>
        </p:nvSpPr>
        <p:spPr/>
        <p:txBody>
          <a:bodyPr/>
          <a:lstStyle/>
          <a:p>
            <a:fld id="{8ED3604F-F5C7-412C-AE28-FF961BD94C8A}" type="slidenum">
              <a:rPr lang="en-US" smtClean="0"/>
              <a:t>40</a:t>
            </a:fld>
            <a:endParaRPr lang="en-US"/>
          </a:p>
        </p:txBody>
      </p:sp>
    </p:spTree>
    <p:extLst>
      <p:ext uri="{BB962C8B-B14F-4D97-AF65-F5344CB8AC3E}">
        <p14:creationId xmlns:p14="http://schemas.microsoft.com/office/powerpoint/2010/main" val="1039785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Future work could be focused on improving</a:t>
            </a:r>
            <a:r>
              <a:rPr lang="en-US" altLang="zh-CN" baseline="0" dirty="0" smtClean="0"/>
              <a:t> the </a:t>
            </a:r>
            <a:r>
              <a:rPr lang="en-US" altLang="zh-CN" baseline="0" smtClean="0"/>
              <a:t>following aspect…..</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41</a:t>
            </a:fld>
            <a:endParaRPr lang="en-US"/>
          </a:p>
        </p:txBody>
      </p:sp>
    </p:spTree>
    <p:extLst>
      <p:ext uri="{BB962C8B-B14F-4D97-AF65-F5344CB8AC3E}">
        <p14:creationId xmlns:p14="http://schemas.microsoft.com/office/powerpoint/2010/main" val="1175233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Distractors are the regions of an image that</a:t>
            </a:r>
          </a:p>
          <a:p>
            <a:r>
              <a:rPr lang="en-US" altLang="zh-CN" dirty="0" smtClean="0"/>
              <a:t>draw attention away from the main subjects and reduce the</a:t>
            </a:r>
          </a:p>
          <a:p>
            <a:r>
              <a:rPr lang="en-US" altLang="zh-CN" dirty="0" smtClean="0"/>
              <a:t>overall image quality. Removing distractors — for example, using in-painting — can improve the composition of an image.</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44</a:t>
            </a:fld>
            <a:endParaRPr lang="en-US"/>
          </a:p>
        </p:txBody>
      </p:sp>
    </p:spTree>
    <p:extLst>
      <p:ext uri="{BB962C8B-B14F-4D97-AF65-F5344CB8AC3E}">
        <p14:creationId xmlns:p14="http://schemas.microsoft.com/office/powerpoint/2010/main" val="35077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Distractors are the regions of an image that</a:t>
            </a:r>
          </a:p>
          <a:p>
            <a:r>
              <a:rPr lang="en-US" altLang="zh-CN" dirty="0" smtClean="0"/>
              <a:t>draw attention away from the main subjects and reduce the</a:t>
            </a:r>
          </a:p>
          <a:p>
            <a:r>
              <a:rPr lang="en-US" altLang="zh-CN" dirty="0" smtClean="0"/>
              <a:t>overall image quality. Removing distractors — for example, using in-painting — can improve the composition of an image.</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45</a:t>
            </a:fld>
            <a:endParaRPr lang="en-US"/>
          </a:p>
        </p:txBody>
      </p:sp>
    </p:spTree>
    <p:extLst>
      <p:ext uri="{BB962C8B-B14F-4D97-AF65-F5344CB8AC3E}">
        <p14:creationId xmlns:p14="http://schemas.microsoft.com/office/powerpoint/2010/main" val="3507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is an example for differentiate the two tasks.</a:t>
            </a:r>
            <a:r>
              <a:rPr lang="en-US" altLang="zh-CN" baseline="0" dirty="0" smtClean="0"/>
              <a:t> For this horse image, human fixation points have a high chance of locating at the head part, which is crucial important for the observer to recognized it as a horse rather than a cattle. Thus, the ideal fixation prediction results would looks like the middle image. </a:t>
            </a:r>
          </a:p>
          <a:p>
            <a:endParaRPr lang="en-US" altLang="zh-CN" baseline="0" dirty="0" smtClean="0"/>
          </a:p>
          <a:p>
            <a:r>
              <a:rPr lang="en-US" altLang="zh-CN" baseline="0" dirty="0" smtClean="0"/>
              <a:t>However, in other applications like image retrieval, photo composition, and image manipulation, finding the entire salient object is desired. Thus the right image is a pretty good prediction result for salient object detection task. </a:t>
            </a:r>
          </a:p>
          <a:p>
            <a:endParaRPr lang="en-US" altLang="zh-CN" baseline="0" dirty="0" smtClean="0"/>
          </a:p>
          <a:p>
            <a:r>
              <a:rPr lang="en-US" altLang="zh-CN" baseline="0" dirty="0" smtClean="0"/>
              <a:t>What does salient object detection methods do and how do we define it? Salient object detection is typically considered as computationally identifying such salient object regions, that match the human annotators’ behavior when they are asked to pick salient objects in an image. </a:t>
            </a:r>
          </a:p>
        </p:txBody>
      </p:sp>
      <p:sp>
        <p:nvSpPr>
          <p:cNvPr id="4" name="Slide Number Placeholder 3"/>
          <p:cNvSpPr>
            <a:spLocks noGrp="1"/>
          </p:cNvSpPr>
          <p:nvPr>
            <p:ph type="sldNum" sz="quarter" idx="10"/>
          </p:nvPr>
        </p:nvSpPr>
        <p:spPr/>
        <p:txBody>
          <a:bodyPr/>
          <a:lstStyle/>
          <a:p>
            <a:fld id="{8ED3604F-F5C7-412C-AE28-FF961BD94C8A}" type="slidenum">
              <a:rPr lang="en-US" smtClean="0"/>
              <a:t>6</a:t>
            </a:fld>
            <a:endParaRPr lang="en-US"/>
          </a:p>
        </p:txBody>
      </p:sp>
    </p:spTree>
    <p:extLst>
      <p:ext uri="{BB962C8B-B14F-4D97-AF65-F5344CB8AC3E}">
        <p14:creationId xmlns:p14="http://schemas.microsoft.com/office/powerpoint/2010/main" val="24481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 a recently work by Li et al.,</a:t>
            </a:r>
            <a:r>
              <a:rPr lang="en-US" altLang="zh-CN" baseline="0" dirty="0" smtClean="0"/>
              <a:t> a large scale user experiments shown that </a:t>
            </a:r>
            <a:r>
              <a:rPr lang="en-US" altLang="zh-CN" dirty="0" smtClean="0"/>
              <a:t>salient object segmentation is a valid problem because of the high consistency among labelers. </a:t>
            </a:r>
          </a:p>
          <a:p>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7</a:t>
            </a:fld>
            <a:endParaRPr lang="en-US"/>
          </a:p>
        </p:txBody>
      </p:sp>
    </p:spTree>
    <p:extLst>
      <p:ext uri="{BB962C8B-B14F-4D97-AF65-F5344CB8AC3E}">
        <p14:creationId xmlns:p14="http://schemas.microsoft.com/office/powerpoint/2010/main" val="42931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This is</a:t>
            </a:r>
            <a:r>
              <a:rPr kumimoji="1" lang="en-US" altLang="zh-CN" baseline="0" dirty="0" smtClean="0"/>
              <a:t> a </a:t>
            </a:r>
            <a:r>
              <a:rPr kumimoji="1" lang="en-US" altLang="zh-CN" dirty="0" smtClean="0"/>
              <a:t>simplified chronicle of saliency modeling. Each small shape in the figure</a:t>
            </a:r>
            <a:r>
              <a:rPr kumimoji="1" lang="en-US" altLang="zh-CN" baseline="0" dirty="0" smtClean="0"/>
              <a:t> represents a representative method published in major conferences and journals.</a:t>
            </a:r>
            <a:r>
              <a:rPr kumimoji="1" lang="en-US" altLang="zh-CN" dirty="0" smtClean="0"/>
              <a:t> There are mainly</a:t>
            </a:r>
            <a:r>
              <a:rPr kumimoji="1" lang="en-US" altLang="zh-CN" baseline="0" dirty="0" smtClean="0"/>
              <a:t> two waves of researches in this area. </a:t>
            </a:r>
          </a:p>
          <a:p>
            <a:endParaRPr kumimoji="1" lang="en-US" altLang="zh-CN" baseline="0" dirty="0" smtClean="0"/>
          </a:p>
          <a:p>
            <a:r>
              <a:rPr kumimoji="1" lang="en-US" altLang="zh-CN" dirty="0" smtClean="0"/>
              <a:t>Models in the first wave are mainly dealing with fixation prediction while models in the seconds wave mainly addressed the detection and segmentation of the most salient objects. While both trends are still active research areas in computer vision and cognitive science, salient object detection has attracted more interest recently.</a:t>
            </a:r>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8</a:t>
            </a:fld>
            <a:endParaRPr lang="en-US"/>
          </a:p>
        </p:txBody>
      </p:sp>
    </p:spTree>
    <p:extLst>
      <p:ext uri="{BB962C8B-B14F-4D97-AF65-F5344CB8AC3E}">
        <p14:creationId xmlns:p14="http://schemas.microsoft.com/office/powerpoint/2010/main" val="1219388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What makes</a:t>
            </a:r>
            <a:r>
              <a:rPr lang="en-US" altLang="zh-CN" baseline="0" dirty="0" smtClean="0"/>
              <a:t> an object salient and how can we computationally identify such salient object? In a recent survey paper, we have covered over 200 publications and summarized major hypothesis for salient object detection.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12</a:t>
            </a:fld>
            <a:endParaRPr lang="en-US"/>
          </a:p>
        </p:txBody>
      </p:sp>
    </p:spTree>
    <p:extLst>
      <p:ext uri="{BB962C8B-B14F-4D97-AF65-F5344CB8AC3E}">
        <p14:creationId xmlns:p14="http://schemas.microsoft.com/office/powerpoint/2010/main" val="195917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It could</a:t>
            </a:r>
            <a:r>
              <a:rPr lang="en-US" altLang="zh-CN" baseline="0" dirty="0" smtClean="0"/>
              <a:t> also be used to generate mosaics. </a:t>
            </a:r>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14</a:t>
            </a:fld>
            <a:endParaRPr lang="en-US"/>
          </a:p>
        </p:txBody>
      </p:sp>
    </p:spTree>
    <p:extLst>
      <p:ext uri="{BB962C8B-B14F-4D97-AF65-F5344CB8AC3E}">
        <p14:creationId xmlns:p14="http://schemas.microsoft.com/office/powerpoint/2010/main" val="3867615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Salient</a:t>
            </a:r>
            <a:r>
              <a:rPr lang="en-US" altLang="zh-CN" baseline="0" dirty="0" smtClean="0"/>
              <a:t> object detection and segmentation provides an interaction free mechanism for object segmentation. Even with a fixed thresholding, our method had demonstrated over 80% precision and recall in the largest salient object segmentation benchmarks. That means, the majority of the segmentation results are quite good.</a:t>
            </a:r>
          </a:p>
          <a:p>
            <a:endParaRPr lang="en-US" altLang="zh-CN" baseline="0" dirty="0" smtClean="0"/>
          </a:p>
          <a:p>
            <a:r>
              <a:rPr lang="en-US" altLang="zh-CN" baseline="0" dirty="0" smtClean="0"/>
              <a:t>For challenging examples as shown here, salient object segmentation using fixed thresholding provides quite poor results. However, they can be used to learn foreground and background appearance model. By utilizing morphological operations and iterative GrabCut, our </a:t>
            </a:r>
            <a:r>
              <a:rPr lang="en-US" altLang="zh-CN" baseline="0" dirty="0" err="1" smtClean="0"/>
              <a:t>SaliencyCut</a:t>
            </a:r>
            <a:r>
              <a:rPr lang="en-US" altLang="zh-CN" baseline="0" dirty="0" smtClean="0"/>
              <a:t> methods achieved over 90% precision and 90% recall on the largest benchmark for salient object segmentation. The final </a:t>
            </a:r>
            <a:r>
              <a:rPr lang="en-US" altLang="zh-CN" baseline="0" dirty="0" err="1" smtClean="0"/>
              <a:t>SaliencyCut</a:t>
            </a:r>
            <a:r>
              <a:rPr lang="en-US" altLang="zh-CN" baseline="0" dirty="0" smtClean="0"/>
              <a:t> results for these challenging examples could be found at the right column. </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The interaction</a:t>
            </a:r>
            <a:r>
              <a:rPr kumimoji="1" lang="en-US" altLang="zh-CN" baseline="0" dirty="0" smtClean="0"/>
              <a:t> free salient object segmentation could be used to process billions of internet images, enabling a variety amount of potential applications which is not possible previously. </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15</a:t>
            </a:fld>
            <a:endParaRPr lang="en-US"/>
          </a:p>
        </p:txBody>
      </p:sp>
    </p:spTree>
    <p:extLst>
      <p:ext uri="{BB962C8B-B14F-4D97-AF65-F5344CB8AC3E}">
        <p14:creationId xmlns:p14="http://schemas.microsoft.com/office/powerpoint/2010/main" val="1422588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1250" y="1996240"/>
            <a:ext cx="4381500" cy="4381500"/>
          </a:xfrm>
          <a:prstGeom prst="rect">
            <a:avLst/>
          </a:prstGeom>
        </p:spPr>
      </p:pic>
      <p:sp>
        <p:nvSpPr>
          <p:cNvPr id="2" name="Title 1"/>
          <p:cNvSpPr>
            <a:spLocks noGrp="1"/>
          </p:cNvSpPr>
          <p:nvPr>
            <p:ph type="ctrTitle"/>
          </p:nvPr>
        </p:nvSpPr>
        <p:spPr>
          <a:xfrm>
            <a:off x="0" y="0"/>
            <a:ext cx="9144000" cy="1852551"/>
          </a:xfrm>
          <a:solidFill>
            <a:srgbClr val="984378"/>
          </a:solidFill>
        </p:spPr>
        <p:txBody>
          <a:bodyPr anchor="ctr"/>
          <a:lstStyle>
            <a:lvl1pPr algn="ctr">
              <a:defRPr sz="60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5" name="Rectangle 4"/>
          <p:cNvSpPr/>
          <p:nvPr userDrawn="1"/>
        </p:nvSpPr>
        <p:spPr>
          <a:xfrm>
            <a:off x="2021306" y="1924395"/>
            <a:ext cx="4836694" cy="452518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42689379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69129"/>
          </a:xfrm>
          <a:noFill/>
        </p:spPr>
        <p:txBody>
          <a:bodyPr/>
          <a:lstStyle>
            <a:lvl1pPr>
              <a:defRPr b="0">
                <a:solidFill>
                  <a:schemeClr val="tx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5835" y="789710"/>
            <a:ext cx="8516471" cy="538725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Line 1"/>
          <p:cNvSpPr>
            <a:spLocks noChangeShapeType="1"/>
          </p:cNvSpPr>
          <p:nvPr userDrawn="1"/>
        </p:nvSpPr>
        <p:spPr bwMode="auto">
          <a:xfrm>
            <a:off x="0" y="676026"/>
            <a:ext cx="9144000" cy="0"/>
          </a:xfrm>
          <a:prstGeom prst="line">
            <a:avLst/>
          </a:prstGeom>
          <a:noFill/>
          <a:ln w="38160">
            <a:solidFill>
              <a:srgbClr val="5C126B"/>
            </a:solidFill>
            <a:miter lim="800000"/>
            <a:headEnd/>
            <a:tailEnd/>
          </a:ln>
          <a:effectLst/>
        </p:spPr>
        <p:txBody>
          <a:bodyPr/>
          <a:lstStyle/>
          <a:p>
            <a:pPr>
              <a:buFont typeface="Times New Roman" pitchFamily="16" charset="0"/>
              <a:buNone/>
              <a:defRPr/>
            </a:pPr>
            <a:endParaRPr lang="en-GB">
              <a:latin typeface="Arial" charset="0"/>
              <a:ea typeface="SimSun" charset="-122"/>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73979" y="0"/>
            <a:ext cx="770021" cy="661116"/>
          </a:xfrm>
          <a:prstGeom prst="rect">
            <a:avLst/>
          </a:prstGeom>
        </p:spPr>
      </p:pic>
    </p:spTree>
    <p:extLst>
      <p:ext uri="{BB962C8B-B14F-4D97-AF65-F5344CB8AC3E}">
        <p14:creationId xmlns:p14="http://schemas.microsoft.com/office/powerpoint/2010/main" val="38077665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8033657" y="6580997"/>
            <a:ext cx="1110343" cy="277002"/>
          </a:xfrm>
          <a:prstGeom prst="rect">
            <a:avLst/>
          </a:prstGeom>
          <a:solidFill>
            <a:srgbClr val="5A2847"/>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n>
                <a:noFill/>
              </a:ln>
              <a:solidFill>
                <a:schemeClr val="bg1"/>
              </a:solidFill>
            </a:endParaRPr>
          </a:p>
        </p:txBody>
      </p:sp>
      <p:sp>
        <p:nvSpPr>
          <p:cNvPr id="2" name="Title Placeholder 1"/>
          <p:cNvSpPr>
            <a:spLocks noGrp="1"/>
          </p:cNvSpPr>
          <p:nvPr>
            <p:ph type="title"/>
          </p:nvPr>
        </p:nvSpPr>
        <p:spPr>
          <a:xfrm>
            <a:off x="0" y="1"/>
            <a:ext cx="8383977" cy="890648"/>
          </a:xfrm>
          <a:prstGeom prst="rect">
            <a:avLst/>
          </a:prstGeom>
          <a:solidFill>
            <a:srgbClr val="984378"/>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95835" y="991590"/>
            <a:ext cx="8516471" cy="51853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Box 12"/>
          <p:cNvSpPr txBox="1"/>
          <p:nvPr userDrawn="1"/>
        </p:nvSpPr>
        <p:spPr>
          <a:xfrm>
            <a:off x="935657" y="6581000"/>
            <a:ext cx="7097998" cy="276999"/>
          </a:xfrm>
          <a:prstGeom prst="rect">
            <a:avLst/>
          </a:prstGeom>
          <a:solidFill>
            <a:srgbClr val="5C126B"/>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[ECCV Tutorial]</a:t>
            </a:r>
            <a:r>
              <a:rPr lang="en-US" sz="1200" b="0" baseline="0" dirty="0" smtClean="0">
                <a:solidFill>
                  <a:schemeClr val="bg1"/>
                </a:solidFill>
              </a:rPr>
              <a:t> </a:t>
            </a:r>
            <a:r>
              <a:rPr lang="en-US" sz="1200" b="0" dirty="0" smtClean="0">
                <a:solidFill>
                  <a:schemeClr val="bg1"/>
                </a:solidFill>
              </a:rPr>
              <a:t>New directions in saliency research: Developments in architectures, datasets, and evaluation</a:t>
            </a:r>
            <a:endParaRPr lang="en-US" sz="1200" b="0" dirty="0">
              <a:solidFill>
                <a:schemeClr val="bg1"/>
              </a:solidFill>
            </a:endParaRPr>
          </a:p>
        </p:txBody>
      </p:sp>
      <p:sp>
        <p:nvSpPr>
          <p:cNvPr id="14" name="TextBox 13"/>
          <p:cNvSpPr txBox="1"/>
          <p:nvPr userDrawn="1"/>
        </p:nvSpPr>
        <p:spPr>
          <a:xfrm>
            <a:off x="0" y="6580995"/>
            <a:ext cx="935655" cy="276999"/>
          </a:xfrm>
          <a:prstGeom prst="rect">
            <a:avLst/>
          </a:prstGeom>
          <a:solidFill>
            <a:srgbClr val="984378"/>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8/10/2016</a:t>
            </a:r>
            <a:endParaRPr lang="en-US" dirty="0">
              <a:solidFill>
                <a:schemeClr val="bg1"/>
              </a:solidFill>
            </a:endParaRPr>
          </a:p>
        </p:txBody>
      </p:sp>
      <p:sp>
        <p:nvSpPr>
          <p:cNvPr id="12" name="TextBox 11"/>
          <p:cNvSpPr txBox="1"/>
          <p:nvPr userDrawn="1"/>
        </p:nvSpPr>
        <p:spPr>
          <a:xfrm>
            <a:off x="8259086" y="6580996"/>
            <a:ext cx="673539" cy="276999"/>
          </a:xfrm>
          <a:prstGeom prst="rect">
            <a:avLst/>
          </a:prstGeom>
          <a:noFill/>
        </p:spPr>
        <p:txBody>
          <a:bodyPr wrap="square" rtlCol="0">
            <a:spAutoFit/>
          </a:bodyPr>
          <a:lstStyle/>
          <a:p>
            <a:pPr algn="r"/>
            <a:fld id="{C603BFBC-EF15-48A5-8249-0FEAC4BE5DBB}" type="slidenum">
              <a:rPr lang="en-US" sz="1200" smtClean="0">
                <a:solidFill>
                  <a:schemeClr val="bg1"/>
                </a:solidFill>
              </a:rPr>
              <a:pPr algn="r"/>
              <a:t>‹#›</a:t>
            </a:fld>
            <a:r>
              <a:rPr lang="en-US" sz="1200" dirty="0" smtClean="0">
                <a:solidFill>
                  <a:schemeClr val="bg1"/>
                </a:solidFill>
              </a:rPr>
              <a:t>/35</a:t>
            </a:r>
            <a:endParaRPr lang="en-US" sz="1200" dirty="0">
              <a:solidFill>
                <a:schemeClr val="bg1"/>
              </a:solidFill>
            </a:endParaRPr>
          </a:p>
        </p:txBody>
      </p:sp>
    </p:spTree>
    <p:extLst>
      <p:ext uri="{BB962C8B-B14F-4D97-AF65-F5344CB8AC3E}">
        <p14:creationId xmlns:p14="http://schemas.microsoft.com/office/powerpoint/2010/main" val="2315020142"/>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mmcheng.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groups.inf.ed.ac.uk/calvin/objectnes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hyperlink" Target="http://www.science.uva.nl/research/publications/2013/UijlingsIJCV201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tiff"/></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groups.inf.ed.ac.uk/calvin/objectnes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robotics.stanford.edu/~koller/Papers/Heitz+Koller:ECCV08.pdf" TargetMode="External"/><Relationship Id="rId5" Type="http://schemas.openxmlformats.org/officeDocument/2006/relationships/hyperlink" Target="http://www.eecs.berkeley.edu/Pubs/TechRpts/1996/CSD-96-905.pdf" TargetMode="Externa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3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arxiv.org/abs/1511.04511" TargetMode="External"/><Relationship Id="rId5" Type="http://schemas.openxmlformats.org/officeDocument/2006/relationships/hyperlink" Target="http://www.cs.berkeley.edu/~rbg/" TargetMode="Externa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hyperlink" Target="http://saliency.mit.edu/ECCVTutorial/ECCV_saliency.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tiff"/><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828801"/>
          </a:xfrm>
          <a:ln>
            <a:solidFill>
              <a:srgbClr val="0E2245"/>
            </a:solidFill>
          </a:ln>
        </p:spPr>
        <p:txBody>
          <a:bodyPr anchor="ctr">
            <a:noAutofit/>
          </a:bodyPr>
          <a:lstStyle/>
          <a:p>
            <a:r>
              <a:rPr lang="en-US" sz="4400" dirty="0"/>
              <a:t>Saliency for image understanding and manipulation</a:t>
            </a:r>
            <a:endParaRPr lang="en-US" sz="4400" dirty="0">
              <a:latin typeface="Arial" panose="020B0604020202020204" pitchFamily="34" charset="0"/>
              <a:cs typeface="Arial" panose="020B0604020202020204" pitchFamily="34" charset="0"/>
            </a:endParaRPr>
          </a:p>
        </p:txBody>
      </p:sp>
      <p:sp>
        <p:nvSpPr>
          <p:cNvPr id="8" name="Subtitle 2"/>
          <p:cNvSpPr txBox="1">
            <a:spLocks/>
          </p:cNvSpPr>
          <p:nvPr/>
        </p:nvSpPr>
        <p:spPr>
          <a:xfrm>
            <a:off x="270509" y="3182166"/>
            <a:ext cx="8602980" cy="2083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3600" dirty="0" smtClean="0">
                <a:ln w="0"/>
                <a:effectLst>
                  <a:outerShdw blurRad="38100" dist="19050" dir="2700000" algn="tl" rotWithShape="0">
                    <a:schemeClr val="dk1">
                      <a:alpha val="40000"/>
                    </a:schemeClr>
                  </a:outerShdw>
                </a:effectLst>
                <a:ea typeface="华文楷体" pitchFamily="2" charset="-122"/>
              </a:rPr>
              <a:t>Speaker: Ming-Ming Cheng</a:t>
            </a:r>
          </a:p>
          <a:p>
            <a:pPr>
              <a:spcBef>
                <a:spcPts val="1350"/>
              </a:spcBef>
            </a:pPr>
            <a:r>
              <a:rPr lang="en-US" altLang="zh-CN" sz="3600" dirty="0" err="1" smtClean="0">
                <a:ln w="0"/>
                <a:effectLst>
                  <a:outerShdw blurRad="38100" dist="19050" dir="2700000" algn="tl" rotWithShape="0">
                    <a:schemeClr val="dk1">
                      <a:alpha val="40000"/>
                    </a:schemeClr>
                  </a:outerShdw>
                </a:effectLst>
                <a:ea typeface="华文楷体" pitchFamily="2" charset="-122"/>
              </a:rPr>
              <a:t>Nankai</a:t>
            </a:r>
            <a:r>
              <a:rPr lang="en-US" altLang="zh-CN" sz="3600" dirty="0" smtClean="0">
                <a:ln w="0"/>
                <a:effectLst>
                  <a:outerShdw blurRad="38100" dist="19050" dir="2700000" algn="tl" rotWithShape="0">
                    <a:schemeClr val="dk1">
                      <a:alpha val="40000"/>
                    </a:schemeClr>
                  </a:outerShdw>
                </a:effectLst>
                <a:ea typeface="华文楷体" pitchFamily="2" charset="-122"/>
              </a:rPr>
              <a:t> University</a:t>
            </a:r>
          </a:p>
          <a:p>
            <a:pPr>
              <a:spcBef>
                <a:spcPts val="1350"/>
              </a:spcBef>
            </a:pPr>
            <a:r>
              <a:rPr lang="en-US" sz="3600" dirty="0">
                <a:hlinkClick r:id="rId2"/>
              </a:rPr>
              <a:t>http://mmcheng.net/</a:t>
            </a:r>
            <a:endParaRPr lang="en-US" altLang="zh-CN" sz="3600" dirty="0">
              <a:ln w="0"/>
              <a:effectLst>
                <a:outerShdw blurRad="38100" dist="19050" dir="2700000" algn="tl" rotWithShape="0">
                  <a:schemeClr val="dk1">
                    <a:alpha val="40000"/>
                  </a:schemeClr>
                </a:outerShdw>
              </a:effectLst>
              <a:ea typeface="华文楷体" pitchFamily="2" charset="-122"/>
            </a:endParaRPr>
          </a:p>
        </p:txBody>
      </p:sp>
    </p:spTree>
    <p:extLst>
      <p:ext uri="{BB962C8B-B14F-4D97-AF65-F5344CB8AC3E}">
        <p14:creationId xmlns:p14="http://schemas.microsoft.com/office/powerpoint/2010/main" val="2415639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 contrast </a:t>
            </a:r>
            <a:r>
              <a:rPr lang="en-US" dirty="0"/>
              <a:t>(RC</a:t>
            </a:r>
            <a:r>
              <a:rPr lang="en-US" dirty="0" smtClean="0"/>
              <a:t>)</a:t>
            </a:r>
            <a:endParaRPr lang="en-US" dirty="0"/>
          </a:p>
        </p:txBody>
      </p:sp>
      <p:sp>
        <p:nvSpPr>
          <p:cNvPr id="7" name="Content Placeholder 6"/>
          <p:cNvSpPr>
            <a:spLocks noGrp="1"/>
          </p:cNvSpPr>
          <p:nvPr>
            <p:ph idx="1"/>
          </p:nvPr>
        </p:nvSpPr>
        <p:spPr/>
        <p:txBody>
          <a:bodyPr/>
          <a:lstStyle/>
          <a:p>
            <a:endParaRPr lang="en-US" dirty="0" smtClean="0"/>
          </a:p>
          <a:p>
            <a:endParaRPr lang="en-US" dirty="0"/>
          </a:p>
        </p:txBody>
      </p:sp>
      <p:sp>
        <p:nvSpPr>
          <p:cNvPr id="8" name="圆角矩形标注 131"/>
          <p:cNvSpPr/>
          <p:nvPr/>
        </p:nvSpPr>
        <p:spPr>
          <a:xfrm>
            <a:off x="5027256" y="3855563"/>
            <a:ext cx="2493992" cy="386817"/>
          </a:xfrm>
          <a:prstGeom prst="wedgeRoundRectCallout">
            <a:avLst>
              <a:gd name="adj1" fmla="val -12876"/>
              <a:gd name="adj2" fmla="val 103852"/>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chemeClr val="accent2">
                    <a:lumMod val="75000"/>
                  </a:schemeClr>
                </a:solidFill>
                <a:latin typeface="Arial" charset="0"/>
                <a:ea typeface="ＭＳ Ｐゴシック" charset="-128"/>
                <a:cs typeface="Arial" charset="0"/>
              </a:rPr>
              <a:t>Region size</a:t>
            </a:r>
          </a:p>
        </p:txBody>
      </p:sp>
      <p:pic>
        <p:nvPicPr>
          <p:cNvPr id="9" name="Picture 21" descr="E:\Synchronize\Research Projects\2010 Saliency\Paper\figures\region_contrast\NR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65203" y="1017447"/>
            <a:ext cx="1498502" cy="19980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E:\Synchronize\Research Projects\2010 Saliency\Paper\figures\region_contrast\segmentatio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7219" y="1017447"/>
            <a:ext cx="1498501" cy="19980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3" descr="E:\Synchronize\Research Projects\2010 Saliency\Paper\figures\region_contrast\RC.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33187" y="1013755"/>
            <a:ext cx="1488061" cy="19840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p:cNvSpPr txBox="1"/>
              <p:nvPr/>
            </p:nvSpPr>
            <p:spPr>
              <a:xfrm>
                <a:off x="1643572" y="2986241"/>
                <a:ext cx="5877676" cy="400091"/>
              </a:xfrm>
              <a:prstGeom prst="rect">
                <a:avLst/>
              </a:prstGeom>
              <a:noFill/>
            </p:spPr>
            <p:txBody>
              <a:bodyPr wrap="square" lIns="0" tIns="45711" rIns="0" bIns="45711" rtlCol="0">
                <a:spAutoFit/>
              </a:bodyPr>
              <a:lstStyle/>
              <a:p>
                <a:pPr marL="0" lvl="1" indent="0">
                  <a:spcBef>
                    <a:spcPts val="1200"/>
                  </a:spcBef>
                  <a:defRPr/>
                </a:pPr>
                <a:r>
                  <a:rPr lang="en-US" altLang="zh-CN" sz="2000" dirty="0" smtClean="0">
                    <a:solidFill>
                      <a:srgbClr val="000000"/>
                    </a:solidFill>
                    <a:cs typeface="Arial" charset="0"/>
                  </a:rPr>
                  <a:t>Image           Segmentation       </a:t>
                </a:r>
                <a14:m>
                  <m:oMath xmlns:m="http://schemas.openxmlformats.org/officeDocument/2006/math">
                    <m:sSubSup>
                      <m:sSubSupPr>
                        <m:ctrlPr>
                          <a:rPr lang="en-US" altLang="zh-CN" sz="2000" b="0" i="1" smtClean="0">
                            <a:solidFill>
                              <a:srgbClr val="000000"/>
                            </a:solidFill>
                            <a:latin typeface="Cambria Math"/>
                            <a:cs typeface="Arial" charset="0"/>
                          </a:rPr>
                        </m:ctrlPr>
                      </m:sSubSupPr>
                      <m:e>
                        <m:r>
                          <a:rPr lang="zh-CN" altLang="en-US" sz="2000" i="1" smtClean="0">
                            <a:solidFill>
                              <a:srgbClr val="000000"/>
                            </a:solidFill>
                            <a:latin typeface="Cambria Math"/>
                            <a:cs typeface="Arial" charset="0"/>
                          </a:rPr>
                          <m:t>𝜎</m:t>
                        </m:r>
                      </m:e>
                      <m:sub>
                        <m:r>
                          <a:rPr lang="en-US" altLang="zh-CN" sz="2000" b="0" i="1" smtClean="0">
                            <a:solidFill>
                              <a:srgbClr val="000000"/>
                            </a:solidFill>
                            <a:latin typeface="Cambria Math"/>
                            <a:cs typeface="Arial" charset="0"/>
                          </a:rPr>
                          <m:t>𝑠</m:t>
                        </m:r>
                      </m:sub>
                      <m:sup>
                        <m:r>
                          <a:rPr lang="en-US" altLang="zh-CN" sz="2000" b="0" i="1" smtClean="0">
                            <a:solidFill>
                              <a:srgbClr val="000000"/>
                            </a:solidFill>
                            <a:latin typeface="Cambria Math"/>
                            <a:cs typeface="Arial" charset="0"/>
                          </a:rPr>
                          <m:t>2</m:t>
                        </m:r>
                      </m:sup>
                    </m:sSubSup>
                    <m:r>
                      <a:rPr lang="en-US" altLang="zh-CN" sz="2000" b="0" i="1" smtClean="0">
                        <a:solidFill>
                          <a:srgbClr val="000000"/>
                        </a:solidFill>
                        <a:latin typeface="Cambria Math"/>
                        <a:cs typeface="Arial" charset="0"/>
                      </a:rPr>
                      <m:t>→</m:t>
                    </m:r>
                    <m:r>
                      <a:rPr lang="en-US" altLang="zh-CN" sz="2000" b="0" i="1" smtClean="0">
                        <a:solidFill>
                          <a:srgbClr val="000000"/>
                        </a:solidFill>
                        <a:latin typeface="Cambria Math"/>
                        <a:ea typeface="Cambria Math"/>
                        <a:cs typeface="Arial" charset="0"/>
                      </a:rPr>
                      <m:t>∞</m:t>
                    </m:r>
                  </m:oMath>
                </a14:m>
                <a:r>
                  <a:rPr lang="en-US" altLang="zh-CN" sz="2000" dirty="0" smtClean="0">
                    <a:solidFill>
                      <a:srgbClr val="000000"/>
                    </a:solidFill>
                    <a:cs typeface="Arial" charset="0"/>
                  </a:rPr>
                  <a:t>           </a:t>
                </a:r>
                <a14:m>
                  <m:oMath xmlns:m="http://schemas.openxmlformats.org/officeDocument/2006/math">
                    <m:sSubSup>
                      <m:sSubSupPr>
                        <m:ctrlPr>
                          <a:rPr lang="en-US" altLang="zh-CN" sz="2000" i="1">
                            <a:solidFill>
                              <a:srgbClr val="000000"/>
                            </a:solidFill>
                            <a:latin typeface="Cambria Math"/>
                            <a:cs typeface="Arial" charset="0"/>
                          </a:rPr>
                        </m:ctrlPr>
                      </m:sSubSupPr>
                      <m:e>
                        <m:r>
                          <a:rPr lang="zh-CN" altLang="en-US" sz="2000" i="1">
                            <a:solidFill>
                              <a:srgbClr val="000000"/>
                            </a:solidFill>
                            <a:latin typeface="Cambria Math"/>
                            <a:cs typeface="Arial" charset="0"/>
                          </a:rPr>
                          <m:t>𝜎</m:t>
                        </m:r>
                      </m:e>
                      <m:sub>
                        <m:r>
                          <a:rPr lang="en-US" altLang="zh-CN" sz="2000" i="1">
                            <a:solidFill>
                              <a:srgbClr val="000000"/>
                            </a:solidFill>
                            <a:latin typeface="Cambria Math"/>
                            <a:cs typeface="Arial" charset="0"/>
                          </a:rPr>
                          <m:t>𝑠</m:t>
                        </m:r>
                      </m:sub>
                      <m:sup>
                        <m:r>
                          <a:rPr lang="en-US" altLang="zh-CN" sz="2000" i="1">
                            <a:solidFill>
                              <a:srgbClr val="000000"/>
                            </a:solidFill>
                            <a:latin typeface="Cambria Math"/>
                            <a:cs typeface="Arial" charset="0"/>
                          </a:rPr>
                          <m:t>2</m:t>
                        </m:r>
                      </m:sup>
                    </m:sSubSup>
                    <m:r>
                      <a:rPr lang="en-US" altLang="zh-CN" sz="2000" i="1">
                        <a:solidFill>
                          <a:srgbClr val="000000"/>
                        </a:solidFill>
                        <a:latin typeface="Cambria Math"/>
                        <a:cs typeface="Arial" charset="0"/>
                      </a:rPr>
                      <m:t>→</m:t>
                    </m:r>
                    <m:r>
                      <a:rPr lang="en-US" altLang="zh-CN" sz="2000" b="0" i="1" smtClean="0">
                        <a:solidFill>
                          <a:srgbClr val="000000"/>
                        </a:solidFill>
                        <a:latin typeface="Cambria Math"/>
                        <a:ea typeface="Cambria Math"/>
                        <a:cs typeface="Arial" charset="0"/>
                      </a:rPr>
                      <m:t>0.4</m:t>
                    </m:r>
                  </m:oMath>
                </a14:m>
                <a:r>
                  <a:rPr lang="en-US" altLang="zh-CN" sz="2000" dirty="0" smtClean="0">
                    <a:solidFill>
                      <a:srgbClr val="000000"/>
                    </a:solidFill>
                    <a:cs typeface="Arial" charset="0"/>
                  </a:rPr>
                  <a:t>   </a:t>
                </a:r>
                <a:endParaRPr lang="en-US" altLang="zh-CN" sz="2000" dirty="0">
                  <a:solidFill>
                    <a:srgbClr val="000000"/>
                  </a:solidFill>
                  <a:cs typeface="Arial"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643572" y="2986241"/>
                <a:ext cx="5877676" cy="400091"/>
              </a:xfrm>
              <a:prstGeom prst="rect">
                <a:avLst/>
              </a:prstGeom>
              <a:blipFill rotWithShape="1">
                <a:blip r:embed="rId5"/>
                <a:stretch>
                  <a:fillRect l="-2697" t="-7576" b="-25758"/>
                </a:stretch>
              </a:blipFill>
            </p:spPr>
            <p:txBody>
              <a:bodyPr/>
              <a:lstStyle/>
              <a:p>
                <a:r>
                  <a:rPr lang="zh-CN" altLang="en-US">
                    <a:noFill/>
                  </a:rPr>
                  <a:t> </a:t>
                </a:r>
              </a:p>
            </p:txBody>
          </p:sp>
        </mc:Fallback>
      </mc:AlternateContent>
      <p:sp>
        <p:nvSpPr>
          <p:cNvPr id="13" name="圆角矩形标注 126"/>
          <p:cNvSpPr/>
          <p:nvPr/>
        </p:nvSpPr>
        <p:spPr>
          <a:xfrm>
            <a:off x="1295101" y="3852141"/>
            <a:ext cx="2732889" cy="390239"/>
          </a:xfrm>
          <a:prstGeom prst="wedgeRoundRectCallout">
            <a:avLst>
              <a:gd name="adj1" fmla="val 33642"/>
              <a:gd name="adj2" fmla="val 121026"/>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rgbClr val="0070C0"/>
                </a:solidFill>
                <a:latin typeface="Arial" charset="0"/>
                <a:ea typeface="ＭＳ Ｐゴシック" charset="-128"/>
                <a:cs typeface="Arial" charset="0"/>
              </a:rPr>
              <a:t>Spatial weighting</a:t>
            </a:r>
          </a:p>
        </p:txBody>
      </p:sp>
      <p:pic>
        <p:nvPicPr>
          <p:cNvPr id="14" name="Picture 10" descr="C:\SVNs\Niloy\SaliencyPAMI\Imgs\histogram\inputImg.jp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101" y="1013459"/>
            <a:ext cx="1540629" cy="197278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571351" y="4319579"/>
                <a:ext cx="7445718" cy="854255"/>
              </a:xfrm>
              <a:prstGeom prst="rect">
                <a:avLst/>
              </a:prstGeom>
              <a:noFill/>
            </p:spPr>
            <p:txBody>
              <a:bodyPr wrap="square" lIns="0" tIns="45711" rIns="0" bIns="45711" rtlCol="0">
                <a:spAutoFit/>
              </a:bodyPr>
              <a:lstStyle/>
              <a:p>
                <a:pPr marL="0" lvl="1" indent="0" algn="ctr">
                  <a:spcBef>
                    <a:spcPts val="1200"/>
                  </a:spcBef>
                  <a:defRPr/>
                </a:pPr>
                <a:r>
                  <a:rPr lang="en-US" altLang="zh-CN" sz="2800" dirty="0" smtClean="0">
                    <a:solidFill>
                      <a:srgbClr val="000000"/>
                    </a:solidFill>
                    <a:cs typeface="Arial" charset="0"/>
                  </a:rPr>
                  <a:t> </a:t>
                </a:r>
                <a14:m>
                  <m:oMath xmlns:m="http://schemas.openxmlformats.org/officeDocument/2006/math">
                    <m:r>
                      <a:rPr lang="en-US" altLang="zh-CN" sz="2800" i="1" dirty="0" smtClean="0">
                        <a:solidFill>
                          <a:srgbClr val="000000"/>
                        </a:solidFill>
                        <a:latin typeface="Cambria Math"/>
                        <a:cs typeface="Arial" charset="0"/>
                      </a:rPr>
                      <m:t>𝑆</m:t>
                    </m:r>
                    <m:d>
                      <m:dPr>
                        <m:ctrlPr>
                          <a:rPr lang="en-US" altLang="zh-CN" sz="2800" i="1" dirty="0" smtClean="0">
                            <a:solidFill>
                              <a:schemeClr val="tx1"/>
                            </a:solidFill>
                            <a:latin typeface="Cambria Math"/>
                            <a:cs typeface="Arial" charset="0"/>
                          </a:rPr>
                        </m:ctrlPr>
                      </m:dPr>
                      <m:e>
                        <m:sSub>
                          <m:sSubPr>
                            <m:ctrlPr>
                              <a:rPr lang="en-US" altLang="zh-CN" sz="2800" i="1" dirty="0" err="1" smtClean="0">
                                <a:solidFill>
                                  <a:schemeClr val="tx1"/>
                                </a:solidFill>
                                <a:latin typeface="Cambria Math"/>
                                <a:cs typeface="Arial" charset="0"/>
                              </a:rPr>
                            </m:ctrlPr>
                          </m:sSubPr>
                          <m:e>
                            <m:r>
                              <a:rPr lang="en-US" altLang="zh-CN" sz="2800" i="1" dirty="0" err="1" smtClean="0">
                                <a:solidFill>
                                  <a:schemeClr val="tx1"/>
                                </a:solidFill>
                                <a:latin typeface="Cambria Math"/>
                                <a:cs typeface="Arial" charset="0"/>
                              </a:rPr>
                              <m:t>𝑟</m:t>
                            </m:r>
                          </m:e>
                          <m:sub>
                            <m:r>
                              <a:rPr lang="en-US" altLang="zh-CN" sz="2800" i="1" dirty="0" err="1" smtClean="0">
                                <a:solidFill>
                                  <a:schemeClr val="tx1"/>
                                </a:solidFill>
                                <a:latin typeface="Cambria Math"/>
                                <a:cs typeface="Arial" charset="0"/>
                              </a:rPr>
                              <m:t>𝑘</m:t>
                            </m:r>
                          </m:sub>
                        </m:sSub>
                      </m:e>
                    </m:d>
                    <m:r>
                      <a:rPr lang="en-US" altLang="zh-CN" sz="2800" b="0" i="1" dirty="0" smtClean="0">
                        <a:solidFill>
                          <a:schemeClr val="tx1"/>
                        </a:solidFill>
                        <a:latin typeface="Cambria Math"/>
                        <a:cs typeface="Arial" charset="0"/>
                      </a:rPr>
                      <m:t>=</m:t>
                    </m:r>
                    <m:nary>
                      <m:naryPr>
                        <m:chr m:val="∑"/>
                        <m:limLoc m:val="subSup"/>
                        <m:supHide m:val="on"/>
                        <m:ctrlPr>
                          <a:rPr lang="en-US" altLang="zh-CN" sz="2800" b="0" i="1" dirty="0" smtClean="0">
                            <a:solidFill>
                              <a:schemeClr val="tx1"/>
                            </a:solidFill>
                            <a:latin typeface="Cambria Math"/>
                            <a:cs typeface="Arial" charset="0"/>
                          </a:rPr>
                        </m:ctrlPr>
                      </m:naryPr>
                      <m:sub>
                        <m:sSub>
                          <m:sSubPr>
                            <m:ctrlPr>
                              <a:rPr lang="en-US" altLang="zh-CN" sz="2800" b="0" i="1" dirty="0" smtClean="0">
                                <a:solidFill>
                                  <a:schemeClr val="tx1"/>
                                </a:solidFill>
                                <a:latin typeface="Cambria Math"/>
                                <a:cs typeface="Arial" charset="0"/>
                              </a:rPr>
                            </m:ctrlPr>
                          </m:sSubPr>
                          <m:e>
                            <m:r>
                              <m:rPr>
                                <m:brk m:alnAt="9"/>
                              </m:rPr>
                              <a:rPr lang="en-US" altLang="zh-CN" sz="2800" b="0" i="1" dirty="0" smtClean="0">
                                <a:solidFill>
                                  <a:schemeClr val="tx1"/>
                                </a:solidFill>
                                <a:latin typeface="Cambria Math"/>
                                <a:cs typeface="Arial" charset="0"/>
                              </a:rPr>
                              <m:t>𝑟</m:t>
                            </m:r>
                          </m:e>
                          <m:sub>
                            <m:r>
                              <m:rPr>
                                <m:brk m:alnAt="9"/>
                              </m:rPr>
                              <a:rPr lang="en-US" altLang="zh-CN" sz="2800" b="0" i="1" dirty="0" smtClean="0">
                                <a:solidFill>
                                  <a:schemeClr val="tx1"/>
                                </a:solidFill>
                                <a:latin typeface="Cambria Math"/>
                                <a:cs typeface="Arial" charset="0"/>
                              </a:rPr>
                              <m:t>𝑘</m:t>
                            </m:r>
                          </m:sub>
                        </m:sSub>
                        <m:r>
                          <a:rPr lang="en-US" altLang="zh-CN" sz="2800" b="0" i="1" dirty="0" smtClean="0">
                            <a:solidFill>
                              <a:schemeClr val="tx1"/>
                            </a:solidFill>
                            <a:latin typeface="Cambria Math"/>
                            <a:cs typeface="Arial" charset="0"/>
                          </a:rPr>
                          <m:t>≠</m:t>
                        </m:r>
                        <m:sSub>
                          <m:sSubPr>
                            <m:ctrlPr>
                              <a:rPr lang="en-US" altLang="zh-CN" sz="2800" b="0" i="1" dirty="0" smtClean="0">
                                <a:solidFill>
                                  <a:schemeClr val="tx1"/>
                                </a:solidFill>
                                <a:latin typeface="Cambria Math"/>
                                <a:cs typeface="Arial" charset="0"/>
                              </a:rPr>
                            </m:ctrlPr>
                          </m:sSubPr>
                          <m:e>
                            <m:r>
                              <a:rPr lang="en-US" altLang="zh-CN" sz="2800" b="0" i="1" dirty="0" smtClean="0">
                                <a:solidFill>
                                  <a:schemeClr val="tx1"/>
                                </a:solidFill>
                                <a:latin typeface="Cambria Math"/>
                                <a:cs typeface="Arial" charset="0"/>
                              </a:rPr>
                              <m:t>𝑟</m:t>
                            </m:r>
                          </m:e>
                          <m:sub>
                            <m:r>
                              <a:rPr lang="en-US" altLang="zh-CN" sz="2800" b="0" i="1" dirty="0" smtClean="0">
                                <a:solidFill>
                                  <a:schemeClr val="tx1"/>
                                </a:solidFill>
                                <a:latin typeface="Cambria Math"/>
                                <a:cs typeface="Arial" charset="0"/>
                              </a:rPr>
                              <m:t>𝑖</m:t>
                            </m:r>
                          </m:sub>
                        </m:sSub>
                      </m:sub>
                      <m:sup/>
                      <m:e>
                        <m:func>
                          <m:funcPr>
                            <m:ctrlPr>
                              <a:rPr lang="en-US" altLang="zh-CN" sz="2800" i="1" dirty="0" smtClean="0">
                                <a:solidFill>
                                  <a:srgbClr val="0070C0"/>
                                </a:solidFill>
                                <a:latin typeface="Cambria Math"/>
                                <a:cs typeface="Arial" charset="0"/>
                              </a:rPr>
                            </m:ctrlPr>
                          </m:funcPr>
                          <m:fName>
                            <m:r>
                              <m:rPr>
                                <m:sty m:val="p"/>
                              </m:rPr>
                              <a:rPr lang="en-US" altLang="zh-CN" sz="2800" dirty="0">
                                <a:solidFill>
                                  <a:srgbClr val="0070C0"/>
                                </a:solidFill>
                                <a:latin typeface="Cambria Math"/>
                                <a:cs typeface="Arial" charset="0"/>
                              </a:rPr>
                              <m:t>exp</m:t>
                            </m:r>
                          </m:fName>
                          <m:e>
                            <m:d>
                              <m:dPr>
                                <m:ctrlPr>
                                  <a:rPr lang="en-US" altLang="zh-CN" sz="2800" i="1" dirty="0">
                                    <a:solidFill>
                                      <a:srgbClr val="0070C0"/>
                                    </a:solidFill>
                                    <a:latin typeface="Cambria Math"/>
                                    <a:cs typeface="Arial" charset="0"/>
                                  </a:rPr>
                                </m:ctrlPr>
                              </m:dPr>
                              <m:e>
                                <m:r>
                                  <a:rPr lang="en-US" altLang="zh-CN" sz="2800" i="1" dirty="0">
                                    <a:solidFill>
                                      <a:srgbClr val="0070C0"/>
                                    </a:solidFill>
                                    <a:latin typeface="Cambria Math"/>
                                    <a:cs typeface="Arial" charset="0"/>
                                  </a:rPr>
                                  <m:t>−</m:t>
                                </m:r>
                                <m:f>
                                  <m:fPr>
                                    <m:ctrlPr>
                                      <a:rPr lang="en-US" altLang="zh-CN" sz="2800" i="1" dirty="0">
                                        <a:solidFill>
                                          <a:srgbClr val="0070C0"/>
                                        </a:solidFill>
                                        <a:latin typeface="Cambria Math"/>
                                        <a:cs typeface="Arial" charset="0"/>
                                      </a:rPr>
                                    </m:ctrlPr>
                                  </m:fPr>
                                  <m:num>
                                    <m:sSub>
                                      <m:sSubPr>
                                        <m:ctrlPr>
                                          <a:rPr lang="en-US" altLang="zh-CN" sz="2800" i="1" dirty="0">
                                            <a:solidFill>
                                              <a:srgbClr val="0070C0"/>
                                            </a:solidFill>
                                            <a:latin typeface="Cambria Math"/>
                                            <a:cs typeface="Arial" charset="0"/>
                                          </a:rPr>
                                        </m:ctrlPr>
                                      </m:sSubPr>
                                      <m:e>
                                        <m:r>
                                          <a:rPr lang="en-US" altLang="zh-CN" sz="2800" i="1" dirty="0">
                                            <a:solidFill>
                                              <a:srgbClr val="0070C0"/>
                                            </a:solidFill>
                                            <a:latin typeface="Cambria Math"/>
                                            <a:cs typeface="Arial" charset="0"/>
                                          </a:rPr>
                                          <m:t>𝐷</m:t>
                                        </m:r>
                                      </m:e>
                                      <m:sub>
                                        <m:r>
                                          <a:rPr lang="en-US" altLang="zh-CN" sz="2800" i="1" dirty="0">
                                            <a:solidFill>
                                              <a:srgbClr val="0070C0"/>
                                            </a:solidFill>
                                            <a:latin typeface="Cambria Math"/>
                                            <a:cs typeface="Arial" charset="0"/>
                                          </a:rPr>
                                          <m:t>𝑠</m:t>
                                        </m:r>
                                      </m:sub>
                                    </m:sSub>
                                    <m:d>
                                      <m:dPr>
                                        <m:ctrlPr>
                                          <a:rPr lang="en-US" altLang="zh-CN" sz="2800" i="1" dirty="0">
                                            <a:solidFill>
                                              <a:srgbClr val="0070C0"/>
                                            </a:solidFill>
                                            <a:latin typeface="Cambria Math"/>
                                            <a:cs typeface="Arial" charset="0"/>
                                          </a:rPr>
                                        </m:ctrlPr>
                                      </m:dPr>
                                      <m:e>
                                        <m:sSub>
                                          <m:sSubPr>
                                            <m:ctrlPr>
                                              <a:rPr lang="en-US" altLang="zh-CN" sz="2800" i="1" dirty="0">
                                                <a:solidFill>
                                                  <a:srgbClr val="0070C0"/>
                                                </a:solidFill>
                                                <a:latin typeface="Cambria Math"/>
                                                <a:cs typeface="Arial" charset="0"/>
                                              </a:rPr>
                                            </m:ctrlPr>
                                          </m:sSubPr>
                                          <m:e>
                                            <m:r>
                                              <a:rPr lang="en-US" altLang="zh-CN" sz="2800" i="1" dirty="0">
                                                <a:solidFill>
                                                  <a:srgbClr val="0070C0"/>
                                                </a:solidFill>
                                                <a:latin typeface="Cambria Math"/>
                                                <a:cs typeface="Arial" charset="0"/>
                                              </a:rPr>
                                              <m:t>𝑟</m:t>
                                            </m:r>
                                          </m:e>
                                          <m:sub>
                                            <m:r>
                                              <a:rPr lang="en-US" altLang="zh-CN" sz="2800" i="1" dirty="0">
                                                <a:solidFill>
                                                  <a:srgbClr val="0070C0"/>
                                                </a:solidFill>
                                                <a:latin typeface="Cambria Math"/>
                                                <a:cs typeface="Arial" charset="0"/>
                                              </a:rPr>
                                              <m:t>𝑘</m:t>
                                            </m:r>
                                          </m:sub>
                                        </m:sSub>
                                        <m:r>
                                          <a:rPr lang="en-US" altLang="zh-CN" sz="2800" i="1" dirty="0">
                                            <a:solidFill>
                                              <a:srgbClr val="0070C0"/>
                                            </a:solidFill>
                                            <a:latin typeface="Cambria Math"/>
                                            <a:cs typeface="Arial" charset="0"/>
                                          </a:rPr>
                                          <m:t>,</m:t>
                                        </m:r>
                                        <m:sSub>
                                          <m:sSubPr>
                                            <m:ctrlPr>
                                              <a:rPr lang="en-US" altLang="zh-CN" sz="2800" i="1" dirty="0">
                                                <a:solidFill>
                                                  <a:srgbClr val="0070C0"/>
                                                </a:solidFill>
                                                <a:latin typeface="Cambria Math"/>
                                                <a:cs typeface="Arial" charset="0"/>
                                              </a:rPr>
                                            </m:ctrlPr>
                                          </m:sSubPr>
                                          <m:e>
                                            <m:r>
                                              <a:rPr lang="en-US" altLang="zh-CN" sz="2800" i="1" dirty="0">
                                                <a:solidFill>
                                                  <a:srgbClr val="0070C0"/>
                                                </a:solidFill>
                                                <a:latin typeface="Cambria Math"/>
                                                <a:cs typeface="Arial" charset="0"/>
                                              </a:rPr>
                                              <m:t>𝑟</m:t>
                                            </m:r>
                                          </m:e>
                                          <m:sub>
                                            <m:r>
                                              <a:rPr lang="en-US" altLang="zh-CN" sz="2800" i="1" dirty="0">
                                                <a:solidFill>
                                                  <a:srgbClr val="0070C0"/>
                                                </a:solidFill>
                                                <a:latin typeface="Cambria Math"/>
                                                <a:cs typeface="Arial" charset="0"/>
                                              </a:rPr>
                                              <m:t>𝑖</m:t>
                                            </m:r>
                                          </m:sub>
                                        </m:sSub>
                                      </m:e>
                                    </m:d>
                                  </m:num>
                                  <m:den>
                                    <m:sSubSup>
                                      <m:sSubSupPr>
                                        <m:ctrlPr>
                                          <a:rPr lang="en-US" altLang="zh-CN" sz="2800" i="1">
                                            <a:solidFill>
                                              <a:srgbClr val="0070C0"/>
                                            </a:solidFill>
                                            <a:latin typeface="Cambria Math"/>
                                            <a:cs typeface="Arial" charset="0"/>
                                          </a:rPr>
                                        </m:ctrlPr>
                                      </m:sSubSupPr>
                                      <m:e>
                                        <m:r>
                                          <a:rPr lang="zh-CN" altLang="en-US" sz="2800" i="1">
                                            <a:solidFill>
                                              <a:srgbClr val="0070C0"/>
                                            </a:solidFill>
                                            <a:latin typeface="Cambria Math"/>
                                            <a:cs typeface="Arial" charset="0"/>
                                          </a:rPr>
                                          <m:t>𝜎</m:t>
                                        </m:r>
                                      </m:e>
                                      <m:sub>
                                        <m:r>
                                          <a:rPr lang="en-US" altLang="zh-CN" sz="2800" i="1">
                                            <a:solidFill>
                                              <a:srgbClr val="0070C0"/>
                                            </a:solidFill>
                                            <a:latin typeface="Cambria Math"/>
                                            <a:cs typeface="Arial" charset="0"/>
                                          </a:rPr>
                                          <m:t>𝑠</m:t>
                                        </m:r>
                                      </m:sub>
                                      <m:sup>
                                        <m:r>
                                          <a:rPr lang="en-US" altLang="zh-CN" sz="2800" i="1">
                                            <a:solidFill>
                                              <a:srgbClr val="0070C0"/>
                                            </a:solidFill>
                                            <a:latin typeface="Cambria Math"/>
                                            <a:cs typeface="Arial" charset="0"/>
                                          </a:rPr>
                                          <m:t>2</m:t>
                                        </m:r>
                                      </m:sup>
                                    </m:sSubSup>
                                  </m:den>
                                </m:f>
                              </m:e>
                            </m:d>
                          </m:e>
                        </m:func>
                      </m:e>
                    </m:nary>
                    <m:r>
                      <a:rPr lang="zh-CN" altLang="en-US" sz="2800" b="0" i="1" dirty="0" smtClean="0">
                        <a:solidFill>
                          <a:schemeClr val="accent2">
                            <a:lumMod val="75000"/>
                          </a:schemeClr>
                        </a:solidFill>
                        <a:latin typeface="Cambria Math"/>
                        <a:cs typeface="Arial" charset="0"/>
                      </a:rPr>
                      <m:t>𝜔</m:t>
                    </m:r>
                    <m:d>
                      <m:dPr>
                        <m:ctrlPr>
                          <a:rPr lang="en-US" altLang="zh-CN" sz="2800" b="0" i="1" dirty="0" smtClean="0">
                            <a:solidFill>
                              <a:schemeClr val="accent2">
                                <a:lumMod val="75000"/>
                              </a:schemeClr>
                            </a:solidFill>
                            <a:latin typeface="Cambria Math"/>
                            <a:cs typeface="Arial" charset="0"/>
                          </a:rPr>
                        </m:ctrlPr>
                      </m:dPr>
                      <m:e>
                        <m:sSub>
                          <m:sSubPr>
                            <m:ctrlPr>
                              <a:rPr lang="en-US" altLang="zh-CN" sz="2800" b="0" i="1" dirty="0" smtClean="0">
                                <a:solidFill>
                                  <a:schemeClr val="accent2">
                                    <a:lumMod val="75000"/>
                                  </a:schemeClr>
                                </a:solidFill>
                                <a:latin typeface="Cambria Math"/>
                                <a:cs typeface="Arial" charset="0"/>
                              </a:rPr>
                            </m:ctrlPr>
                          </m:sSubPr>
                          <m:e>
                            <m:r>
                              <a:rPr lang="en-US" altLang="zh-CN" sz="2800" b="0" i="1" dirty="0" smtClean="0">
                                <a:solidFill>
                                  <a:schemeClr val="accent2">
                                    <a:lumMod val="75000"/>
                                  </a:schemeClr>
                                </a:solidFill>
                                <a:latin typeface="Cambria Math"/>
                                <a:cs typeface="Arial" charset="0"/>
                              </a:rPr>
                              <m:t>𝑟</m:t>
                            </m:r>
                          </m:e>
                          <m:sub>
                            <m:r>
                              <a:rPr lang="en-US" altLang="zh-CN" sz="2800" b="0" i="1" dirty="0" smtClean="0">
                                <a:solidFill>
                                  <a:schemeClr val="accent2">
                                    <a:lumMod val="75000"/>
                                  </a:schemeClr>
                                </a:solidFill>
                                <a:latin typeface="Cambria Math"/>
                                <a:cs typeface="Arial" charset="0"/>
                              </a:rPr>
                              <m:t>𝑖</m:t>
                            </m:r>
                          </m:sub>
                        </m:sSub>
                      </m:e>
                    </m:d>
                    <m:sSub>
                      <m:sSubPr>
                        <m:ctrlPr>
                          <a:rPr lang="en-US" altLang="zh-CN" sz="2800" b="0" i="1" dirty="0" smtClean="0">
                            <a:solidFill>
                              <a:schemeClr val="accent6">
                                <a:lumMod val="75000"/>
                              </a:schemeClr>
                            </a:solidFill>
                            <a:latin typeface="Cambria Math"/>
                            <a:cs typeface="Arial" charset="0"/>
                          </a:rPr>
                        </m:ctrlPr>
                      </m:sSubPr>
                      <m:e>
                        <m:r>
                          <a:rPr lang="en-US" altLang="zh-CN" sz="2800" b="0" i="1" dirty="0" smtClean="0">
                            <a:solidFill>
                              <a:schemeClr val="accent6">
                                <a:lumMod val="75000"/>
                              </a:schemeClr>
                            </a:solidFill>
                            <a:latin typeface="Cambria Math"/>
                            <a:cs typeface="Arial" charset="0"/>
                          </a:rPr>
                          <m:t>𝐷</m:t>
                        </m:r>
                      </m:e>
                      <m:sub>
                        <m:r>
                          <a:rPr lang="en-US" altLang="zh-CN" sz="2800" b="0" i="1" dirty="0" smtClean="0">
                            <a:solidFill>
                              <a:schemeClr val="accent6">
                                <a:lumMod val="75000"/>
                              </a:schemeClr>
                            </a:solidFill>
                            <a:latin typeface="Cambria Math"/>
                            <a:cs typeface="Arial" charset="0"/>
                          </a:rPr>
                          <m:t>𝑟</m:t>
                        </m:r>
                      </m:sub>
                    </m:sSub>
                    <m:r>
                      <a:rPr lang="en-US" altLang="zh-CN" sz="2800" b="0" i="1" dirty="0" smtClean="0">
                        <a:solidFill>
                          <a:schemeClr val="accent6">
                            <a:lumMod val="75000"/>
                          </a:schemeClr>
                        </a:solidFill>
                        <a:latin typeface="Cambria Math"/>
                        <a:cs typeface="Arial" charset="0"/>
                      </a:rPr>
                      <m:t>(</m:t>
                    </m:r>
                    <m:sSub>
                      <m:sSubPr>
                        <m:ctrlPr>
                          <a:rPr lang="en-US" altLang="zh-CN" sz="2800" b="0" i="1" dirty="0" smtClean="0">
                            <a:solidFill>
                              <a:schemeClr val="accent6">
                                <a:lumMod val="75000"/>
                              </a:schemeClr>
                            </a:solidFill>
                            <a:latin typeface="Cambria Math"/>
                            <a:cs typeface="Arial" charset="0"/>
                          </a:rPr>
                        </m:ctrlPr>
                      </m:sSubPr>
                      <m:e>
                        <m:r>
                          <a:rPr lang="en-US" altLang="zh-CN" sz="2800" b="0" i="1" dirty="0" smtClean="0">
                            <a:solidFill>
                              <a:schemeClr val="accent6">
                                <a:lumMod val="75000"/>
                              </a:schemeClr>
                            </a:solidFill>
                            <a:latin typeface="Cambria Math"/>
                            <a:cs typeface="Arial" charset="0"/>
                          </a:rPr>
                          <m:t>𝑟</m:t>
                        </m:r>
                      </m:e>
                      <m:sub>
                        <m:r>
                          <a:rPr lang="en-US" altLang="zh-CN" sz="2800" b="0" i="1" dirty="0" smtClean="0">
                            <a:solidFill>
                              <a:schemeClr val="accent6">
                                <a:lumMod val="75000"/>
                              </a:schemeClr>
                            </a:solidFill>
                            <a:latin typeface="Cambria Math"/>
                            <a:cs typeface="Arial" charset="0"/>
                          </a:rPr>
                          <m:t>𝑘</m:t>
                        </m:r>
                      </m:sub>
                    </m:sSub>
                    <m:r>
                      <a:rPr lang="en-US" altLang="zh-CN" sz="2800" b="0" i="1" dirty="0" smtClean="0">
                        <a:solidFill>
                          <a:schemeClr val="accent6">
                            <a:lumMod val="75000"/>
                          </a:schemeClr>
                        </a:solidFill>
                        <a:latin typeface="Cambria Math"/>
                        <a:cs typeface="Arial" charset="0"/>
                      </a:rPr>
                      <m:t>,</m:t>
                    </m:r>
                    <m:sSub>
                      <m:sSubPr>
                        <m:ctrlPr>
                          <a:rPr lang="en-US" altLang="zh-CN" sz="2800" b="0" i="1" dirty="0" smtClean="0">
                            <a:solidFill>
                              <a:schemeClr val="accent6">
                                <a:lumMod val="75000"/>
                              </a:schemeClr>
                            </a:solidFill>
                            <a:latin typeface="Cambria Math"/>
                            <a:cs typeface="Arial" charset="0"/>
                          </a:rPr>
                        </m:ctrlPr>
                      </m:sSubPr>
                      <m:e>
                        <m:r>
                          <a:rPr lang="en-US" altLang="zh-CN" sz="2800" b="0" i="1" dirty="0" smtClean="0">
                            <a:solidFill>
                              <a:schemeClr val="accent6">
                                <a:lumMod val="75000"/>
                              </a:schemeClr>
                            </a:solidFill>
                            <a:latin typeface="Cambria Math"/>
                            <a:cs typeface="Arial" charset="0"/>
                          </a:rPr>
                          <m:t>𝑟</m:t>
                        </m:r>
                      </m:e>
                      <m:sub>
                        <m:r>
                          <a:rPr lang="en-US" altLang="zh-CN" sz="2800" b="0" i="1" dirty="0" smtClean="0">
                            <a:solidFill>
                              <a:schemeClr val="accent6">
                                <a:lumMod val="75000"/>
                              </a:schemeClr>
                            </a:solidFill>
                            <a:latin typeface="Cambria Math"/>
                            <a:cs typeface="Arial" charset="0"/>
                          </a:rPr>
                          <m:t>𝑖</m:t>
                        </m:r>
                      </m:sub>
                    </m:sSub>
                    <m:r>
                      <a:rPr lang="en-US" altLang="zh-CN" sz="2800" b="0" i="1" dirty="0" smtClean="0">
                        <a:solidFill>
                          <a:schemeClr val="accent6">
                            <a:lumMod val="75000"/>
                          </a:schemeClr>
                        </a:solidFill>
                        <a:latin typeface="Cambria Math"/>
                        <a:cs typeface="Arial" charset="0"/>
                      </a:rPr>
                      <m:t>)</m:t>
                    </m:r>
                  </m:oMath>
                </a14:m>
                <a:r>
                  <a:rPr lang="en-US" altLang="zh-CN" sz="2800" dirty="0" smtClean="0">
                    <a:solidFill>
                      <a:schemeClr val="accent6">
                        <a:lumMod val="75000"/>
                      </a:schemeClr>
                    </a:solidFill>
                    <a:cs typeface="Arial" charset="0"/>
                  </a:rPr>
                  <a:t> </a:t>
                </a:r>
                <a:endParaRPr lang="en-US" altLang="zh-CN" sz="2800" dirty="0">
                  <a:solidFill>
                    <a:schemeClr val="tx1"/>
                  </a:solidFill>
                  <a:cs typeface="Arial"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71351" y="4319579"/>
                <a:ext cx="7445718" cy="854255"/>
              </a:xfrm>
              <a:prstGeom prst="rect">
                <a:avLst/>
              </a:prstGeom>
              <a:blipFill rotWithShape="1">
                <a:blip r:embed="rId7"/>
                <a:stretch>
                  <a:fillRect/>
                </a:stretch>
              </a:blipFill>
            </p:spPr>
            <p:txBody>
              <a:bodyPr/>
              <a:lstStyle/>
              <a:p>
                <a:r>
                  <a:rPr lang="zh-CN" altLang="en-US">
                    <a:noFill/>
                  </a:rPr>
                  <a:t> </a:t>
                </a:r>
              </a:p>
            </p:txBody>
          </p:sp>
        </mc:Fallback>
      </mc:AlternateContent>
      <p:sp>
        <p:nvSpPr>
          <p:cNvPr id="16" name="圆角矩形标注 138"/>
          <p:cNvSpPr/>
          <p:nvPr/>
        </p:nvSpPr>
        <p:spPr>
          <a:xfrm>
            <a:off x="1295100" y="5354882"/>
            <a:ext cx="6226147" cy="385073"/>
          </a:xfrm>
          <a:prstGeom prst="wedgeRoundRectCallout">
            <a:avLst>
              <a:gd name="adj1" fmla="val 37113"/>
              <a:gd name="adj2" fmla="val -157750"/>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chemeClr val="accent6">
                    <a:lumMod val="75000"/>
                  </a:schemeClr>
                </a:solidFill>
                <a:latin typeface="Arial" charset="0"/>
                <a:ea typeface="ＭＳ Ｐゴシック" charset="-128"/>
              </a:rPr>
              <a:t>Region contrast by sparse histogram comparison.</a:t>
            </a:r>
            <a:endParaRPr lang="en-US" altLang="zh-CN" sz="2000" dirty="0">
              <a:solidFill>
                <a:schemeClr val="accent6">
                  <a:lumMod val="75000"/>
                </a:schemeClr>
              </a:solidFill>
              <a:latin typeface="Arial" charset="0"/>
              <a:ea typeface="ＭＳ Ｐゴシック" charset="-128"/>
              <a:cs typeface="Arial" charset="0"/>
            </a:endParaRPr>
          </a:p>
        </p:txBody>
      </p:sp>
      <p:sp>
        <p:nvSpPr>
          <p:cNvPr id="17" name="圆角矩形 7"/>
          <p:cNvSpPr/>
          <p:nvPr/>
        </p:nvSpPr>
        <p:spPr>
          <a:xfrm>
            <a:off x="581892" y="5981159"/>
            <a:ext cx="807129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8"/>
              </a:buBlip>
            </a:pPr>
            <a:r>
              <a:rPr lang="en-US" sz="1600" dirty="0">
                <a:solidFill>
                  <a:schemeClr val="tx1"/>
                </a:solidFill>
                <a:latin typeface="Calibri Light" panose="020F0302020204030204" pitchFamily="34" charset="0"/>
              </a:rPr>
              <a:t>Global Contrast based Salient Region detection. </a:t>
            </a:r>
            <a:r>
              <a:rPr lang="en-US" sz="1600" dirty="0" smtClean="0">
                <a:solidFill>
                  <a:schemeClr val="tx1"/>
                </a:solidFill>
                <a:latin typeface="Calibri Light" panose="020F0302020204030204" pitchFamily="34" charset="0"/>
              </a:rPr>
              <a:t>IEEE TPAMI 2015 (CVPR 2011), Cheng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517570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a:t>
            </a:r>
            <a:endParaRPr lang="en-US" dirty="0"/>
          </a:p>
        </p:txBody>
      </p:sp>
      <p:sp>
        <p:nvSpPr>
          <p:cNvPr id="3" name="Content Placeholder 2"/>
          <p:cNvSpPr>
            <a:spLocks noGrp="1"/>
          </p:cNvSpPr>
          <p:nvPr>
            <p:ph idx="1"/>
          </p:nvPr>
        </p:nvSpPr>
        <p:spPr/>
        <p:txBody>
          <a:bodyPr/>
          <a:lstStyle/>
          <a:p>
            <a:r>
              <a:rPr lang="en-US" altLang="zh-CN" dirty="0"/>
              <a:t>Dataset: </a:t>
            </a:r>
            <a:r>
              <a:rPr lang="en-US" altLang="zh-CN" dirty="0" smtClean="0"/>
              <a:t>MSRA1000 [Achanta09]</a:t>
            </a:r>
            <a:endParaRPr lang="en-US" altLang="zh-CN" dirty="0"/>
          </a:p>
          <a:p>
            <a:pPr lvl="1"/>
            <a:r>
              <a:rPr lang="en-US" altLang="zh-CN" dirty="0"/>
              <a:t>Precision vs. </a:t>
            </a:r>
            <a:r>
              <a:rPr lang="en-US" altLang="zh-CN" dirty="0" smtClean="0"/>
              <a:t>recall</a:t>
            </a:r>
            <a:endParaRPr lang="en-US" altLang="zh-CN"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535367" y="1649024"/>
            <a:ext cx="6057626" cy="464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426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What makes an object salient?</a:t>
            </a:r>
            <a:endParaRPr lang="zh-CN" altLang="en-US" dirty="0"/>
          </a:p>
        </p:txBody>
      </p:sp>
      <p:sp>
        <p:nvSpPr>
          <p:cNvPr id="3" name="内容占位符 2"/>
          <p:cNvSpPr>
            <a:spLocks noGrp="1"/>
          </p:cNvSpPr>
          <p:nvPr>
            <p:ph idx="1"/>
          </p:nvPr>
        </p:nvSpPr>
        <p:spPr/>
        <p:txBody>
          <a:bodyPr/>
          <a:lstStyle/>
          <a:p>
            <a:r>
              <a:rPr lang="en-US" altLang="zh-CN" dirty="0" smtClean="0"/>
              <a:t>Contrast</a:t>
            </a:r>
          </a:p>
          <a:p>
            <a:r>
              <a:rPr lang="en-US" altLang="zh-CN" dirty="0" smtClean="0"/>
              <a:t>Spatial distribution</a:t>
            </a:r>
          </a:p>
          <a:p>
            <a:r>
              <a:rPr lang="en-US" altLang="zh-CN" dirty="0" err="1" smtClean="0"/>
              <a:t>Focusness</a:t>
            </a:r>
            <a:endParaRPr lang="en-US" altLang="zh-CN" dirty="0" smtClean="0"/>
          </a:p>
          <a:p>
            <a:r>
              <a:rPr lang="en-US" altLang="zh-CN" dirty="0" err="1" smtClean="0"/>
              <a:t>Backgroundness</a:t>
            </a:r>
            <a:endParaRPr lang="en-US" altLang="zh-CN" dirty="0" smtClean="0"/>
          </a:p>
          <a:p>
            <a:r>
              <a:rPr lang="en-US" altLang="zh-CN" dirty="0" smtClean="0"/>
              <a:t>Center </a:t>
            </a:r>
            <a:r>
              <a:rPr lang="en-US" altLang="zh-CN" dirty="0" err="1" smtClean="0"/>
              <a:t>bais</a:t>
            </a:r>
            <a:r>
              <a:rPr lang="en-US" altLang="zh-CN" dirty="0" smtClean="0"/>
              <a:t>/prior</a:t>
            </a:r>
          </a:p>
          <a:p>
            <a:r>
              <a:rPr lang="en-US" altLang="zh-CN" dirty="0" smtClean="0"/>
              <a:t> etc.</a:t>
            </a:r>
          </a:p>
          <a:p>
            <a:endParaRPr lang="en-US" altLang="zh-CN" dirty="0" smtClean="0"/>
          </a:p>
          <a:p>
            <a:endParaRPr lang="en-US" altLang="zh-CN" dirty="0" smtClean="0"/>
          </a:p>
          <a:p>
            <a:endParaRPr lang="zh-CN" altLang="en-US" dirty="0"/>
          </a:p>
        </p:txBody>
      </p:sp>
      <p:sp>
        <p:nvSpPr>
          <p:cNvPr id="4" name="圆角矩形 7"/>
          <p:cNvSpPr/>
          <p:nvPr/>
        </p:nvSpPr>
        <p:spPr>
          <a:xfrm>
            <a:off x="403473" y="5664821"/>
            <a:ext cx="8305630" cy="64677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600" dirty="0">
                <a:solidFill>
                  <a:schemeClr val="tx1"/>
                </a:solidFill>
                <a:latin typeface="Calibri Light" panose="020F0302020204030204" pitchFamily="34" charset="0"/>
              </a:rPr>
              <a:t>A Model of Saliency-Based Visual Attention for Rapid Scene Analysis, IEEE TPAMI 1998, </a:t>
            </a:r>
            <a:r>
              <a:rPr lang="en-US" altLang="zh-CN" sz="1600" dirty="0" err="1">
                <a:solidFill>
                  <a:schemeClr val="tx1"/>
                </a:solidFill>
                <a:latin typeface="Calibri Light" panose="020F0302020204030204" pitchFamily="34" charset="0"/>
              </a:rPr>
              <a:t>Itti</a:t>
            </a:r>
            <a:r>
              <a:rPr lang="en-US" altLang="zh-CN" sz="1600" dirty="0">
                <a:solidFill>
                  <a:schemeClr val="tx1"/>
                </a:solidFill>
                <a:latin typeface="Calibri Light" panose="020F0302020204030204" pitchFamily="34" charset="0"/>
              </a:rPr>
              <a:t> et al</a:t>
            </a:r>
            <a:r>
              <a:rPr lang="en-US" altLang="zh-CN" sz="1600" dirty="0" smtClean="0">
                <a:solidFill>
                  <a:schemeClr val="tx1"/>
                </a:solidFill>
                <a:latin typeface="Calibri Light" panose="020F0302020204030204" pitchFamily="34" charset="0"/>
              </a:rPr>
              <a:t>.</a:t>
            </a:r>
            <a:endParaRPr lang="en-US" sz="1600" dirty="0" smtClean="0">
              <a:solidFill>
                <a:schemeClr val="tx1"/>
              </a:solidFill>
              <a:latin typeface="Calibri Light" panose="020F0302020204030204" pitchFamily="34" charset="0"/>
            </a:endParaRPr>
          </a:p>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Salient </a:t>
            </a:r>
            <a:r>
              <a:rPr lang="en-US" sz="1600" dirty="0">
                <a:solidFill>
                  <a:schemeClr val="tx1"/>
                </a:solidFill>
                <a:latin typeface="Calibri Light" panose="020F0302020204030204" pitchFamily="34" charset="0"/>
              </a:rPr>
              <a:t>object detection: a </a:t>
            </a:r>
            <a:r>
              <a:rPr lang="en-US" sz="1600" dirty="0" smtClean="0">
                <a:solidFill>
                  <a:schemeClr val="tx1"/>
                </a:solidFill>
                <a:latin typeface="Calibri Light" panose="020F0302020204030204" pitchFamily="34" charset="0"/>
              </a:rPr>
              <a:t>survey,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2014, Ali </a:t>
            </a:r>
            <a:r>
              <a:rPr lang="en-US" sz="1600" dirty="0">
                <a:solidFill>
                  <a:schemeClr val="tx1"/>
                </a:solidFill>
                <a:latin typeface="Calibri Light" panose="020F0302020204030204" pitchFamily="34" charset="0"/>
              </a:rPr>
              <a:t>et. al.</a:t>
            </a: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9382" y="1006175"/>
            <a:ext cx="3839067" cy="4455597"/>
          </a:xfrm>
          <a:prstGeom prst="rect">
            <a:avLst/>
          </a:prstGeom>
        </p:spPr>
      </p:pic>
    </p:spTree>
    <p:extLst>
      <p:ext uri="{BB962C8B-B14F-4D97-AF65-F5344CB8AC3E}">
        <p14:creationId xmlns:p14="http://schemas.microsoft.com/office/powerpoint/2010/main" val="1381775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Content aware image resizing</a:t>
            </a:r>
            <a:endParaRPr lang="zh-CN" altLang="en-US" dirty="0"/>
          </a:p>
        </p:txBody>
      </p:sp>
      <p:sp>
        <p:nvSpPr>
          <p:cNvPr id="4" name="圆角矩形 7"/>
          <p:cNvSpPr/>
          <p:nvPr/>
        </p:nvSpPr>
        <p:spPr>
          <a:xfrm>
            <a:off x="581892" y="5903716"/>
            <a:ext cx="8071291" cy="44382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smtClean="0">
                <a:solidFill>
                  <a:schemeClr val="tx1"/>
                </a:solidFill>
                <a:latin typeface="Calibri Light" panose="020F0302020204030204" pitchFamily="34" charset="0"/>
              </a:rPr>
              <a:t>A </a:t>
            </a:r>
            <a:r>
              <a:rPr lang="en-US" sz="1600" dirty="0">
                <a:solidFill>
                  <a:schemeClr val="tx1"/>
                </a:solidFill>
                <a:latin typeface="Calibri Light" panose="020F0302020204030204" pitchFamily="34" charset="0"/>
              </a:rPr>
              <a:t>Shape‐Preserving Approach to Image Resizing, CGF </a:t>
            </a:r>
            <a:r>
              <a:rPr lang="en-US" sz="1600" dirty="0" smtClean="0">
                <a:solidFill>
                  <a:schemeClr val="tx1"/>
                </a:solidFill>
                <a:latin typeface="Calibri Light" panose="020F0302020204030204" pitchFamily="34" charset="0"/>
              </a:rPr>
              <a:t>2009.</a:t>
            </a:r>
            <a:endParaRPr lang="en-US" sz="1600" dirty="0">
              <a:solidFill>
                <a:schemeClr val="tx1"/>
              </a:solidFill>
              <a:latin typeface="Calibri Light" panose="020F0302020204030204" pitchFamily="34" charset="0"/>
            </a:endParaRPr>
          </a:p>
        </p:txBody>
      </p:sp>
      <p:pic>
        <p:nvPicPr>
          <p:cNvPr id="8" name="Picture 5" descr="09Resizing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3744" y="1339850"/>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0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Image mosaic</a:t>
            </a:r>
            <a:endParaRPr kumimoji="1" lang="zh-CN" altLang="en-US" dirty="0"/>
          </a:p>
        </p:txBody>
      </p:sp>
      <p:sp>
        <p:nvSpPr>
          <p:cNvPr id="5" name="圆角矩形 7"/>
          <p:cNvSpPr/>
          <p:nvPr/>
        </p:nvSpPr>
        <p:spPr>
          <a:xfrm>
            <a:off x="509361" y="576515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Saliency for image </a:t>
            </a:r>
            <a:r>
              <a:rPr lang="en-US" sz="1600" dirty="0" smtClean="0">
                <a:solidFill>
                  <a:schemeClr val="tx1"/>
                </a:solidFill>
                <a:latin typeface="Calibri Light" panose="020F0302020204030204" pitchFamily="34" charset="0"/>
              </a:rPr>
              <a:t>Manipulation, The Visual Computer 2013, </a:t>
            </a:r>
            <a:r>
              <a:rPr lang="en-US" altLang="zh-CN" sz="1600" dirty="0" err="1" smtClean="0">
                <a:solidFill>
                  <a:schemeClr val="tx1"/>
                </a:solidFill>
                <a:latin typeface="Calibri Light" panose="020F0302020204030204" pitchFamily="34" charset="0"/>
              </a:rPr>
              <a:t>Margolin</a:t>
            </a:r>
            <a:r>
              <a:rPr lang="en-US" altLang="zh-CN" sz="1600" dirty="0" smtClean="0">
                <a:solidFill>
                  <a:schemeClr val="tx1"/>
                </a:solidFill>
                <a:latin typeface="Calibri Light" panose="020F0302020204030204" pitchFamily="34" charset="0"/>
              </a:rPr>
              <a:t> et al</a:t>
            </a:r>
            <a:r>
              <a:rPr lang="en-US" sz="1600" dirty="0" smtClean="0">
                <a:solidFill>
                  <a:schemeClr val="tx1"/>
                </a:solidFill>
                <a:latin typeface="Calibri Light" panose="020F0302020204030204" pitchFamily="34" charset="0"/>
              </a:rPr>
              <a:t>.</a:t>
            </a:r>
            <a:endParaRPr lang="en-US" sz="1600" dirty="0">
              <a:solidFill>
                <a:schemeClr val="tx1"/>
              </a:solidFill>
              <a:latin typeface="Calibri Light" panose="020F0302020204030204" pitchFamily="34" charset="0"/>
            </a:endParaRPr>
          </a:p>
        </p:txBody>
      </p:sp>
      <p:pic>
        <p:nvPicPr>
          <p:cNvPr id="6" name="内容占位符 5"/>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082610" y="814224"/>
            <a:ext cx="4815731" cy="4805834"/>
          </a:xfrm>
          <a:prstGeom prst="rect">
            <a:avLst/>
          </a:prstGeom>
        </p:spPr>
      </p:pic>
    </p:spTree>
    <p:extLst>
      <p:ext uri="{BB962C8B-B14F-4D97-AF65-F5344CB8AC3E}">
        <p14:creationId xmlns:p14="http://schemas.microsoft.com/office/powerpoint/2010/main" val="4147847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SaliencyCut</a:t>
            </a:r>
            <a:endParaRPr lang="en-US" dirty="0"/>
          </a:p>
        </p:txBody>
      </p:sp>
      <p:pic>
        <p:nvPicPr>
          <p:cNvPr id="4" name="Picture 1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048415" y="947607"/>
            <a:ext cx="6831561" cy="409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8565" y="5174341"/>
            <a:ext cx="7624482" cy="954089"/>
          </a:xfrm>
          <a:prstGeom prst="rect">
            <a:avLst/>
          </a:prstGeom>
          <a:noFill/>
        </p:spPr>
        <p:txBody>
          <a:bodyPr wrap="square" lIns="0" tIns="45711" rIns="0" bIns="45711" rtlCol="0">
            <a:spAutoFit/>
          </a:bodyPr>
          <a:lstStyle/>
          <a:p>
            <a:pPr marL="0" lvl="1">
              <a:spcBef>
                <a:spcPts val="800"/>
              </a:spcBef>
              <a:defRPr/>
            </a:pPr>
            <a:r>
              <a:rPr lang="en-US" altLang="zh-CN" sz="2800" dirty="0" smtClean="0">
                <a:solidFill>
                  <a:srgbClr val="000000"/>
                </a:solidFill>
                <a:cs typeface="Arial" charset="0"/>
              </a:rPr>
              <a:t>Enables </a:t>
            </a:r>
            <a:r>
              <a:rPr lang="en-US" altLang="zh-CN" sz="2800" dirty="0">
                <a:solidFill>
                  <a:srgbClr val="000000"/>
                </a:solidFill>
                <a:cs typeface="Arial" charset="0"/>
              </a:rPr>
              <a:t>automatic initialization provided by salient object detection.</a:t>
            </a:r>
          </a:p>
        </p:txBody>
      </p:sp>
    </p:spTree>
    <p:extLst>
      <p:ext uri="{BB962C8B-B14F-4D97-AF65-F5344CB8AC3E}">
        <p14:creationId xmlns:p14="http://schemas.microsoft.com/office/powerpoint/2010/main" val="1550640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requirements</a:t>
            </a:r>
            <a:endParaRPr lang="en-US" dirty="0"/>
          </a:p>
        </p:txBody>
      </p:sp>
      <p:sp>
        <p:nvSpPr>
          <p:cNvPr id="3" name="Content Placeholder 2"/>
          <p:cNvSpPr>
            <a:spLocks noGrp="1"/>
          </p:cNvSpPr>
          <p:nvPr>
            <p:ph idx="1"/>
          </p:nvPr>
        </p:nvSpPr>
        <p:spPr>
          <a:xfrm>
            <a:off x="228601" y="910289"/>
            <a:ext cx="8516471" cy="5387254"/>
          </a:xfrm>
        </p:spPr>
        <p:txBody>
          <a:bodyPr/>
          <a:lstStyle/>
          <a:p>
            <a:r>
              <a:rPr lang="en-US" dirty="0" smtClean="0"/>
              <a:t>Is salient object detection for ‘simple’ images useful?</a:t>
            </a:r>
            <a:endParaRPr lang="en-US"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9770" y="1644721"/>
            <a:ext cx="5331835" cy="367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圆角矩形 7"/>
          <p:cNvSpPr/>
          <p:nvPr/>
        </p:nvSpPr>
        <p:spPr>
          <a:xfrm>
            <a:off x="509361" y="568766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err="1">
                <a:solidFill>
                  <a:schemeClr val="tx1"/>
                </a:solidFill>
                <a:latin typeface="Calibri Light" panose="020F0302020204030204" pitchFamily="34" charset="0"/>
              </a:rPr>
              <a:t>SalientShape</a:t>
            </a:r>
            <a:r>
              <a:rPr lang="en-US" sz="1600" dirty="0">
                <a:solidFill>
                  <a:schemeClr val="tx1"/>
                </a:solidFill>
                <a:latin typeface="Calibri Light" panose="020F0302020204030204" pitchFamily="34" charset="0"/>
              </a:rPr>
              <a:t>: Group Saliency in Image Collections, The Visual Computer 2014. Cheng et. al.</a:t>
            </a:r>
          </a:p>
        </p:txBody>
      </p:sp>
      <p:pic>
        <p:nvPicPr>
          <p:cNvPr id="6" name="Picture 5"/>
          <p:cNvPicPr>
            <a:picLocks noChangeAspect="1"/>
          </p:cNvPicPr>
          <p:nvPr/>
        </p:nvPicPr>
        <p:blipFill>
          <a:blip r:embed="rId5"/>
          <a:stretch>
            <a:fillRect/>
          </a:stretch>
        </p:blipFill>
        <p:spPr>
          <a:xfrm>
            <a:off x="4542851" y="2042306"/>
            <a:ext cx="671838" cy="8564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1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81481E-6 L -0.24961 0.20648 " pathEditMode="relative" rAng="0" ptsTypes="AA">
                                      <p:cBhvr>
                                        <p:cTn id="6" dur="500" fill="hold"/>
                                        <p:tgtEl>
                                          <p:spTgt spid="6"/>
                                        </p:tgtEl>
                                        <p:attrNameLst>
                                          <p:attrName>ppt_x</p:attrName>
                                          <p:attrName>ppt_y</p:attrName>
                                        </p:attrNameLst>
                                      </p:cBhvr>
                                      <p:rCtr x="-12487" y="10324"/>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500" fill="hold"/>
                                        <p:tgtEl>
                                          <p:spTgt spid="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Application requirements</a:t>
            </a:r>
            <a:endParaRPr lang="en-US" dirty="0"/>
          </a:p>
        </p:txBody>
      </p:sp>
      <p:sp>
        <p:nvSpPr>
          <p:cNvPr id="3" name="Content Placeholder 2"/>
          <p:cNvSpPr>
            <a:spLocks noGrp="1"/>
          </p:cNvSpPr>
          <p:nvPr>
            <p:ph idx="1"/>
          </p:nvPr>
        </p:nvSpPr>
        <p:spPr/>
        <p:txBody>
          <a:bodyPr/>
          <a:lstStyle/>
          <a:p>
            <a:r>
              <a:rPr lang="en-US" altLang="zh-CN" dirty="0" smtClean="0"/>
              <a:t>Illustration of learned appearance models</a:t>
            </a:r>
          </a:p>
          <a:p>
            <a:pPr lvl="1"/>
            <a:r>
              <a:rPr lang="en-US" dirty="0" smtClean="0"/>
              <a:t>Accords with our understanding of these categories</a:t>
            </a:r>
            <a:endParaRPr lang="en-US" dirty="0"/>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80676" y="2144119"/>
            <a:ext cx="6650418" cy="415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6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5" name="圆角矩形 7"/>
          <p:cNvSpPr/>
          <p:nvPr/>
        </p:nvSpPr>
        <p:spPr>
          <a:xfrm>
            <a:off x="509361" y="576515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Sketch2Photo: internet image </a:t>
            </a:r>
            <a:r>
              <a:rPr lang="en-US" sz="1600" dirty="0" smtClean="0">
                <a:solidFill>
                  <a:schemeClr val="tx1"/>
                </a:solidFill>
                <a:latin typeface="Calibri Light" panose="020F0302020204030204" pitchFamily="34" charset="0"/>
              </a:rPr>
              <a:t>montage, ACM TOG 2009. Chen </a:t>
            </a:r>
            <a:r>
              <a:rPr lang="en-US" sz="1600" dirty="0">
                <a:solidFill>
                  <a:schemeClr val="tx1"/>
                </a:solidFill>
                <a:latin typeface="Calibri Light" panose="020F0302020204030204" pitchFamily="34" charset="0"/>
              </a:rPr>
              <a:t>et. al.</a:t>
            </a:r>
          </a:p>
        </p:txBody>
      </p:sp>
      <p:pic>
        <p:nvPicPr>
          <p:cNvPr id="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2196" y="804582"/>
            <a:ext cx="7143750" cy="4762500"/>
          </a:xfrm>
          <a:prstGeom prst="rect">
            <a:avLst/>
          </a:prstGeom>
        </p:spPr>
      </p:pic>
    </p:spTree>
    <p:extLst>
      <p:ext uri="{BB962C8B-B14F-4D97-AF65-F5344CB8AC3E}">
        <p14:creationId xmlns:p14="http://schemas.microsoft.com/office/powerpoint/2010/main" val="3216953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Image Collage</a:t>
            </a:r>
            <a:endParaRPr lang="zh-CN" altLang="en-US"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275" y="2118366"/>
            <a:ext cx="8516938" cy="2729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7"/>
          <p:cNvSpPr/>
          <p:nvPr/>
        </p:nvSpPr>
        <p:spPr>
          <a:xfrm>
            <a:off x="509361" y="576515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err="1">
                <a:solidFill>
                  <a:schemeClr val="tx1"/>
                </a:solidFill>
                <a:latin typeface="Calibri Light" panose="020F0302020204030204" pitchFamily="34" charset="0"/>
              </a:rPr>
              <a:t>Arcimboldo</a:t>
            </a:r>
            <a:r>
              <a:rPr lang="en-US" sz="1600" dirty="0">
                <a:solidFill>
                  <a:schemeClr val="tx1"/>
                </a:solidFill>
                <a:latin typeface="Calibri Light" panose="020F0302020204030204" pitchFamily="34" charset="0"/>
              </a:rPr>
              <a:t>-like Collage Using Internet Images, </a:t>
            </a:r>
            <a:r>
              <a:rPr lang="en-US" sz="1600" dirty="0" smtClean="0">
                <a:solidFill>
                  <a:schemeClr val="tx1"/>
                </a:solidFill>
                <a:latin typeface="Calibri Light" panose="020F0302020204030204" pitchFamily="34" charset="0"/>
              </a:rPr>
              <a:t>ACM TOG 2011. Huang </a:t>
            </a:r>
            <a:r>
              <a:rPr lang="en-US" sz="1600" dirty="0">
                <a:solidFill>
                  <a:schemeClr val="tx1"/>
                </a:solidFill>
                <a:latin typeface="Calibri Light" panose="020F0302020204030204" pitchFamily="34" charset="0"/>
              </a:rPr>
              <a:t>et. al.</a:t>
            </a:r>
          </a:p>
        </p:txBody>
      </p:sp>
    </p:spTree>
    <p:extLst>
      <p:ext uri="{BB962C8B-B14F-4D97-AF65-F5344CB8AC3E}">
        <p14:creationId xmlns:p14="http://schemas.microsoft.com/office/powerpoint/2010/main" val="1586923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My involvement to the problem</a:t>
            </a:r>
            <a:endParaRPr lang="zh-CN" altLang="en-US" dirty="0"/>
          </a:p>
        </p:txBody>
      </p:sp>
      <p:sp>
        <p:nvSpPr>
          <p:cNvPr id="3" name="内容占位符 2"/>
          <p:cNvSpPr>
            <a:spLocks noGrp="1"/>
          </p:cNvSpPr>
          <p:nvPr>
            <p:ph idx="1"/>
          </p:nvPr>
        </p:nvSpPr>
        <p:spPr/>
        <p:txBody>
          <a:bodyPr/>
          <a:lstStyle/>
          <a:p>
            <a:r>
              <a:rPr lang="en-US" altLang="zh-CN" dirty="0" smtClean="0"/>
              <a:t>Saliency estimation is key to many applications</a:t>
            </a:r>
            <a:endParaRPr lang="zh-CN" altLang="en-US" dirty="0"/>
          </a:p>
        </p:txBody>
      </p:sp>
      <p:sp>
        <p:nvSpPr>
          <p:cNvPr id="4" name="圆角矩形 7"/>
          <p:cNvSpPr/>
          <p:nvPr/>
        </p:nvSpPr>
        <p:spPr>
          <a:xfrm>
            <a:off x="581892" y="5459896"/>
            <a:ext cx="8071291" cy="88764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err="1" smtClean="0">
                <a:solidFill>
                  <a:schemeClr val="tx1"/>
                </a:solidFill>
                <a:latin typeface="Calibri Light" panose="020F0302020204030204" pitchFamily="34" charset="0"/>
              </a:rPr>
              <a:t>Shrinkability</a:t>
            </a:r>
            <a:r>
              <a:rPr lang="en-US" sz="1600" dirty="0" smtClean="0">
                <a:solidFill>
                  <a:schemeClr val="tx1"/>
                </a:solidFill>
                <a:latin typeface="Calibri Light" panose="020F0302020204030204" pitchFamily="34" charset="0"/>
              </a:rPr>
              <a:t> </a:t>
            </a:r>
            <a:r>
              <a:rPr lang="en-US" sz="1600" dirty="0">
                <a:solidFill>
                  <a:schemeClr val="tx1"/>
                </a:solidFill>
                <a:latin typeface="Calibri Light" panose="020F0302020204030204" pitchFamily="34" charset="0"/>
              </a:rPr>
              <a:t>Maps for Content‐Aware Video Resizing, CGF </a:t>
            </a:r>
            <a:r>
              <a:rPr lang="en-US" sz="1600" dirty="0" smtClean="0">
                <a:solidFill>
                  <a:schemeClr val="tx1"/>
                </a:solidFill>
                <a:latin typeface="Calibri Light" panose="020F0302020204030204" pitchFamily="34" charset="0"/>
              </a:rPr>
              <a:t>2008.</a:t>
            </a:r>
            <a:endParaRPr lang="en-US" sz="1600" dirty="0">
              <a:solidFill>
                <a:schemeClr val="tx1"/>
              </a:solidFill>
              <a:latin typeface="Calibri Light" panose="020F0302020204030204" pitchFamily="34" charset="0"/>
            </a:endParaRP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A Shape‐Preserving Approach to Image Resizing, CGF </a:t>
            </a:r>
            <a:r>
              <a:rPr lang="en-US" sz="1600" dirty="0" smtClean="0">
                <a:solidFill>
                  <a:schemeClr val="tx1"/>
                </a:solidFill>
                <a:latin typeface="Calibri Light" panose="020F0302020204030204" pitchFamily="34" charset="0"/>
              </a:rPr>
              <a:t>2009</a:t>
            </a:r>
            <a:r>
              <a:rPr lang="en-US" sz="1600" dirty="0">
                <a:solidFill>
                  <a:schemeClr val="tx1"/>
                </a:solidFill>
                <a:latin typeface="Calibri Light" panose="020F0302020204030204" pitchFamily="34" charset="0"/>
              </a:rPr>
              <a:t>.</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Sketch2Photo: internet image montage, </a:t>
            </a:r>
            <a:r>
              <a:rPr lang="en-US" sz="1600" dirty="0" smtClean="0">
                <a:solidFill>
                  <a:schemeClr val="tx1"/>
                </a:solidFill>
                <a:latin typeface="Calibri Light" panose="020F0302020204030204" pitchFamily="34" charset="0"/>
              </a:rPr>
              <a:t>ACM TOG 2009.</a:t>
            </a:r>
            <a:endParaRPr lang="en-US" sz="1600" dirty="0">
              <a:solidFill>
                <a:schemeClr val="tx1"/>
              </a:solidFill>
              <a:latin typeface="Calibri Light" panose="020F030202020403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022" y="1286314"/>
            <a:ext cx="3513030" cy="171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09Resizing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86" y="3222396"/>
            <a:ext cx="3326538" cy="187117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09Sketch2PhotoSIGGRAPH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7537" y="3222395"/>
            <a:ext cx="3319832" cy="187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48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4000" dirty="0" smtClean="0"/>
              <a:t>View selection</a:t>
            </a:r>
            <a:endParaRPr kumimoji="1" lang="zh-CN" altLang="en-US" sz="4000" dirty="0"/>
          </a:p>
        </p:txBody>
      </p:sp>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18938" y="842777"/>
            <a:ext cx="5542475" cy="4853113"/>
          </a:xfrm>
          <a:prstGeom prst="rect">
            <a:avLst/>
          </a:prstGeom>
        </p:spPr>
      </p:pic>
      <p:sp>
        <p:nvSpPr>
          <p:cNvPr id="5" name="圆角矩形 7"/>
          <p:cNvSpPr/>
          <p:nvPr/>
        </p:nvSpPr>
        <p:spPr>
          <a:xfrm>
            <a:off x="509361" y="576515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Web-image driven </a:t>
            </a:r>
            <a:r>
              <a:rPr lang="en-US" sz="1600" dirty="0" smtClean="0">
                <a:solidFill>
                  <a:schemeClr val="tx1"/>
                </a:solidFill>
                <a:latin typeface="Calibri Light" panose="020F0302020204030204" pitchFamily="34" charset="0"/>
              </a:rPr>
              <a:t>best</a:t>
            </a:r>
            <a:r>
              <a:rPr lang="zh-CN" altLang="en-US" sz="1600" dirty="0" smtClean="0">
                <a:solidFill>
                  <a:schemeClr val="tx1"/>
                </a:solidFill>
                <a:latin typeface="Calibri Light" panose="020F0302020204030204" pitchFamily="34" charset="0"/>
              </a:rPr>
              <a:t> </a:t>
            </a:r>
            <a:r>
              <a:rPr lang="en-US" sz="1600" dirty="0" smtClean="0">
                <a:solidFill>
                  <a:schemeClr val="tx1"/>
                </a:solidFill>
                <a:latin typeface="Calibri Light" panose="020F0302020204030204" pitchFamily="34" charset="0"/>
              </a:rPr>
              <a:t>views </a:t>
            </a:r>
            <a:r>
              <a:rPr lang="en-US" sz="1600" dirty="0">
                <a:solidFill>
                  <a:schemeClr val="tx1"/>
                </a:solidFill>
                <a:latin typeface="Calibri Light" panose="020F0302020204030204" pitchFamily="34" charset="0"/>
              </a:rPr>
              <a:t>of 3d shapes</a:t>
            </a:r>
            <a:r>
              <a:rPr lang="en-US" sz="1600" dirty="0" smtClean="0">
                <a:solidFill>
                  <a:schemeClr val="tx1"/>
                </a:solidFill>
                <a:latin typeface="Calibri Light" panose="020F0302020204030204" pitchFamily="34" charset="0"/>
              </a:rPr>
              <a:t>, </a:t>
            </a:r>
            <a:r>
              <a:rPr lang="en-US" sz="1600" dirty="0">
                <a:solidFill>
                  <a:schemeClr val="tx1"/>
                </a:solidFill>
                <a:latin typeface="Calibri Light" panose="020F0302020204030204" pitchFamily="34" charset="0"/>
              </a:rPr>
              <a:t>The Visual </a:t>
            </a:r>
            <a:r>
              <a:rPr lang="en-US" sz="1600" dirty="0" smtClean="0">
                <a:solidFill>
                  <a:schemeClr val="tx1"/>
                </a:solidFill>
                <a:latin typeface="Calibri Light" panose="020F0302020204030204" pitchFamily="34" charset="0"/>
              </a:rPr>
              <a:t>Computer 2012.</a:t>
            </a:r>
            <a:r>
              <a:rPr lang="zh-CN" altLang="en-US" sz="1600" dirty="0" smtClean="0">
                <a:solidFill>
                  <a:schemeClr val="tx1"/>
                </a:solidFill>
                <a:latin typeface="Calibri Light" panose="020F0302020204030204" pitchFamily="34" charset="0"/>
              </a:rPr>
              <a:t> </a:t>
            </a:r>
            <a:r>
              <a:rPr lang="en-US" altLang="zh-CN" sz="1600" dirty="0" smtClean="0">
                <a:solidFill>
                  <a:schemeClr val="tx1"/>
                </a:solidFill>
                <a:latin typeface="Calibri Light" panose="020F0302020204030204" pitchFamily="34" charset="0"/>
              </a:rPr>
              <a:t>Liu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505286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Colorization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092" y="1050873"/>
            <a:ext cx="7785591" cy="4285863"/>
          </a:xfrm>
          <a:prstGeom prst="rect">
            <a:avLst/>
          </a:prstGeom>
        </p:spPr>
      </p:pic>
      <p:sp>
        <p:nvSpPr>
          <p:cNvPr id="5" name="圆角矩形 7"/>
          <p:cNvSpPr/>
          <p:nvPr/>
        </p:nvSpPr>
        <p:spPr>
          <a:xfrm>
            <a:off x="509361" y="576515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 Semantic Colorization with Internet Images, </a:t>
            </a:r>
            <a:r>
              <a:rPr lang="en-US" sz="1600" dirty="0" smtClean="0">
                <a:solidFill>
                  <a:schemeClr val="tx1"/>
                </a:solidFill>
                <a:latin typeface="Calibri Light" panose="020F0302020204030204" pitchFamily="34" charset="0"/>
              </a:rPr>
              <a:t>ACM TOG 2011. Chia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5951588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Unsupervised object discovery</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p:cNvPicPr>
            <a:picLocks noChangeAspect="1"/>
          </p:cNvPicPr>
          <p:nvPr/>
        </p:nvPicPr>
        <p:blipFill>
          <a:blip r:embed="rId3"/>
          <a:stretch>
            <a:fillRect/>
          </a:stretch>
        </p:blipFill>
        <p:spPr>
          <a:xfrm>
            <a:off x="755626" y="1303539"/>
            <a:ext cx="7596890" cy="3947784"/>
          </a:xfrm>
          <a:prstGeom prst="rect">
            <a:avLst/>
          </a:prstGeom>
        </p:spPr>
      </p:pic>
      <p:sp>
        <p:nvSpPr>
          <p:cNvPr id="5" name="圆角矩形 7"/>
          <p:cNvSpPr/>
          <p:nvPr/>
        </p:nvSpPr>
        <p:spPr>
          <a:xfrm>
            <a:off x="509361" y="576515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smtClean="0">
                <a:solidFill>
                  <a:schemeClr val="tx1"/>
                </a:solidFill>
                <a:latin typeface="Calibri Light" panose="020F0302020204030204" pitchFamily="34" charset="0"/>
              </a:rPr>
              <a:t>Unsupervised </a:t>
            </a:r>
            <a:r>
              <a:rPr lang="en-US" sz="1600" dirty="0">
                <a:solidFill>
                  <a:schemeClr val="tx1"/>
                </a:solidFill>
                <a:latin typeface="Calibri Light" panose="020F0302020204030204" pitchFamily="34" charset="0"/>
              </a:rPr>
              <a:t>Object Discovery via Saliency-Guided Multiple Class </a:t>
            </a:r>
            <a:r>
              <a:rPr lang="en-US" sz="1600" dirty="0" smtClean="0">
                <a:solidFill>
                  <a:schemeClr val="tx1"/>
                </a:solidFill>
                <a:latin typeface="Calibri Light" panose="020F0302020204030204" pitchFamily="34" charset="0"/>
              </a:rPr>
              <a:t>Learning, IEEE CVPR 2012. Zhu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627620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Weakly supervised sematic segmentation</a:t>
            </a:r>
            <a:endParaRPr lang="zh-CN" altLang="en-US" dirty="0"/>
          </a:p>
        </p:txBody>
      </p:sp>
      <p:sp>
        <p:nvSpPr>
          <p:cNvPr id="3" name="内容占位符 2"/>
          <p:cNvSpPr>
            <a:spLocks noGrp="1"/>
          </p:cNvSpPr>
          <p:nvPr>
            <p:ph idx="1"/>
          </p:nvPr>
        </p:nvSpPr>
        <p:spPr/>
        <p:txBody>
          <a:bodyPr/>
          <a:lstStyle/>
          <a:p>
            <a:r>
              <a:rPr lang="en-US" altLang="zh-CN" dirty="0" smtClean="0"/>
              <a:t>Example of simple images in Flickr and saliency maps</a:t>
            </a:r>
            <a:endParaRPr lang="zh-CN"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25" y="2097127"/>
            <a:ext cx="8642195" cy="326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493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Weakly supervised sematic segmentation</a:t>
            </a:r>
            <a:endParaRPr kumimoji="1" lang="zh-CN" altLang="en-US" dirty="0"/>
          </a:p>
        </p:txBody>
      </p:sp>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4033" y="918441"/>
            <a:ext cx="7250601" cy="4597400"/>
          </a:xfrm>
          <a:prstGeom prst="rect">
            <a:avLst/>
          </a:prstGeom>
        </p:spPr>
      </p:pic>
      <p:sp>
        <p:nvSpPr>
          <p:cNvPr id="5" name="圆角矩形 7"/>
          <p:cNvSpPr/>
          <p:nvPr/>
        </p:nvSpPr>
        <p:spPr>
          <a:xfrm>
            <a:off x="509361" y="5765151"/>
            <a:ext cx="8235712"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STC: A Simple to Complex Framework for Weakly-supervised Semantic </a:t>
            </a:r>
            <a:r>
              <a:rPr lang="en-US" sz="1600" dirty="0" smtClean="0">
                <a:solidFill>
                  <a:schemeClr val="tx1"/>
                </a:solidFill>
                <a:latin typeface="Calibri Light" panose="020F0302020204030204" pitchFamily="34" charset="0"/>
              </a:rPr>
              <a:t>Segmentation, Wei et al.,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2015.</a:t>
            </a:r>
            <a:endParaRPr lang="en-US" sz="1600" dirty="0">
              <a:solidFill>
                <a:schemeClr val="tx1"/>
              </a:solidFill>
              <a:latin typeface="Calibri Light" panose="020F0302020204030204" pitchFamily="34" charset="0"/>
            </a:endParaRPr>
          </a:p>
        </p:txBody>
      </p:sp>
      <p:sp>
        <p:nvSpPr>
          <p:cNvPr id="7" name="爆炸形 2 6"/>
          <p:cNvSpPr/>
          <p:nvPr/>
        </p:nvSpPr>
        <p:spPr>
          <a:xfrm>
            <a:off x="188258" y="1932709"/>
            <a:ext cx="8955742" cy="3429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smtClean="0">
                <a:solidFill>
                  <a:srgbClr val="FF0000"/>
                </a:solidFill>
              </a:rPr>
              <a:t>10% improvement over state of the art!</a:t>
            </a:r>
            <a:endParaRPr kumimoji="1" lang="zh-CN" altLang="en-US" sz="3200" dirty="0">
              <a:solidFill>
                <a:srgbClr val="FF0000"/>
              </a:solidFill>
            </a:endParaRPr>
          </a:p>
        </p:txBody>
      </p:sp>
    </p:spTree>
    <p:extLst>
      <p:ext uri="{BB962C8B-B14F-4D97-AF65-F5344CB8AC3E}">
        <p14:creationId xmlns:p14="http://schemas.microsoft.com/office/powerpoint/2010/main" val="160105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Applications: what we learnt?</a:t>
            </a:r>
            <a:endParaRPr kumimoji="1" lang="zh-CN" altLang="en-US" dirty="0"/>
          </a:p>
        </p:txBody>
      </p:sp>
      <p:sp>
        <p:nvSpPr>
          <p:cNvPr id="3" name="内容占位符 2"/>
          <p:cNvSpPr>
            <a:spLocks noGrp="1"/>
          </p:cNvSpPr>
          <p:nvPr>
            <p:ph idx="1"/>
          </p:nvPr>
        </p:nvSpPr>
        <p:spPr/>
        <p:txBody>
          <a:bodyPr/>
          <a:lstStyle/>
          <a:p>
            <a:pPr marL="0" indent="0" algn="just">
              <a:buNone/>
            </a:pPr>
            <a:endParaRPr lang="zh-CN" altLang="en-US" sz="4800" i="1" dirty="0" smtClean="0">
              <a:ln w="0"/>
              <a:effectLst>
                <a:outerShdw blurRad="38100" dist="19050" dir="2700000" algn="tl" rotWithShape="0">
                  <a:schemeClr val="dk1">
                    <a:alpha val="40000"/>
                  </a:schemeClr>
                </a:outerShdw>
              </a:effectLst>
            </a:endParaRPr>
          </a:p>
          <a:p>
            <a:pPr marL="0" indent="0" algn="just">
              <a:buNone/>
            </a:pPr>
            <a:r>
              <a:rPr lang="en-US" altLang="zh-CN" sz="4800" i="1" dirty="0" smtClean="0">
                <a:ln w="0"/>
                <a:effectLst>
                  <a:outerShdw blurRad="38100" dist="19050" dir="2700000" algn="tl" rotWithShape="0">
                    <a:schemeClr val="dk1">
                      <a:alpha val="40000"/>
                    </a:schemeClr>
                  </a:outerShdw>
                </a:effectLst>
              </a:rPr>
              <a:t>Don’t </a:t>
            </a:r>
            <a:r>
              <a:rPr lang="en-US" altLang="zh-CN" sz="4800" i="1" dirty="0">
                <a:ln w="0"/>
                <a:effectLst>
                  <a:outerShdw blurRad="38100" dist="19050" dir="2700000" algn="tl" rotWithShape="0">
                    <a:schemeClr val="dk1">
                      <a:alpha val="40000"/>
                    </a:schemeClr>
                  </a:outerShdw>
                </a:effectLst>
              </a:rPr>
              <a:t>ask what segments can do for you, ask what you can do for the </a:t>
            </a:r>
            <a:r>
              <a:rPr lang="en-US" altLang="zh-CN" sz="4800" i="1" dirty="0" smtClean="0">
                <a:ln w="0"/>
                <a:effectLst>
                  <a:outerShdw blurRad="38100" dist="19050" dir="2700000" algn="tl" rotWithShape="0">
                    <a:schemeClr val="dk1">
                      <a:alpha val="40000"/>
                    </a:schemeClr>
                  </a:outerShdw>
                </a:effectLst>
              </a:rPr>
              <a:t>segments. </a:t>
            </a:r>
            <a:endParaRPr lang="zh-CN" altLang="en-US" sz="4800" i="1" dirty="0" smtClean="0">
              <a:ln w="0"/>
              <a:effectLst>
                <a:outerShdw blurRad="38100" dist="19050" dir="2700000" algn="tl" rotWithShape="0">
                  <a:schemeClr val="dk1">
                    <a:alpha val="40000"/>
                  </a:schemeClr>
                </a:outerShdw>
              </a:effectLst>
            </a:endParaRPr>
          </a:p>
          <a:p>
            <a:pPr marL="0" indent="0" algn="r">
              <a:buNone/>
            </a:pPr>
            <a:r>
              <a:rPr lang="en-US" altLang="zh-CN" sz="4800" i="1" dirty="0" smtClean="0">
                <a:ln w="0"/>
                <a:effectLst>
                  <a:outerShdw blurRad="38100" dist="19050" dir="2700000" algn="tl" rotWithShape="0">
                    <a:schemeClr val="dk1">
                      <a:alpha val="40000"/>
                    </a:schemeClr>
                  </a:outerShdw>
                </a:effectLst>
              </a:rPr>
              <a:t>— </a:t>
            </a:r>
            <a:r>
              <a:rPr lang="en-US" altLang="zh-CN" sz="4800" i="1" dirty="0" err="1">
                <a:ln w="0"/>
                <a:effectLst>
                  <a:outerShdw blurRad="38100" dist="19050" dir="2700000" algn="tl" rotWithShape="0">
                    <a:schemeClr val="dk1">
                      <a:alpha val="40000"/>
                    </a:schemeClr>
                  </a:outerShdw>
                </a:effectLst>
              </a:rPr>
              <a:t>Jitendra</a:t>
            </a:r>
            <a:r>
              <a:rPr lang="en-US" altLang="zh-CN" sz="4800" i="1" dirty="0">
                <a:ln w="0"/>
                <a:effectLst>
                  <a:outerShdw blurRad="38100" dist="19050" dir="2700000" algn="tl" rotWithShape="0">
                    <a:schemeClr val="dk1">
                      <a:alpha val="40000"/>
                    </a:schemeClr>
                  </a:outerShdw>
                </a:effectLst>
              </a:rPr>
              <a:t> Malik </a:t>
            </a:r>
          </a:p>
          <a:p>
            <a:endParaRPr kumimoji="1" lang="zh-CN" altLang="en-US" dirty="0"/>
          </a:p>
        </p:txBody>
      </p:sp>
    </p:spTree>
    <p:extLst>
      <p:ext uri="{BB962C8B-B14F-4D97-AF65-F5344CB8AC3E}">
        <p14:creationId xmlns:p14="http://schemas.microsoft.com/office/powerpoint/2010/main" val="3103958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Salient Object </a:t>
            </a:r>
            <a:r>
              <a:rPr lang="en-US" altLang="zh-CN" dirty="0" err="1"/>
              <a:t>Subitizing</a:t>
            </a:r>
            <a:endParaRPr lang="zh-CN" altLang="en-US" dirty="0"/>
          </a:p>
        </p:txBody>
      </p:sp>
      <p:sp>
        <p:nvSpPr>
          <p:cNvPr id="3" name="内容占位符 2"/>
          <p:cNvSpPr>
            <a:spLocks noGrp="1"/>
          </p:cNvSpPr>
          <p:nvPr>
            <p:ph idx="1"/>
          </p:nvPr>
        </p:nvSpPr>
        <p:spPr/>
        <p:txBody>
          <a:bodyPr/>
          <a:lstStyle/>
          <a:p>
            <a:r>
              <a:rPr lang="en-US" altLang="zh-CN" dirty="0" smtClean="0"/>
              <a:t>Predicting the number </a:t>
            </a:r>
            <a:r>
              <a:rPr lang="en-US" altLang="zh-CN" dirty="0"/>
              <a:t>of salient objects </a:t>
            </a:r>
            <a:endParaRPr lang="en-US" altLang="zh-CN" dirty="0" smtClean="0"/>
          </a:p>
          <a:p>
            <a:pPr lvl="1"/>
            <a:r>
              <a:rPr lang="en-US" altLang="zh-CN" dirty="0" smtClean="0"/>
              <a:t>Is it possible without </a:t>
            </a:r>
            <a:r>
              <a:rPr lang="en-US" altLang="zh-CN" dirty="0"/>
              <a:t>any object localization </a:t>
            </a:r>
            <a:r>
              <a:rPr lang="en-US" altLang="zh-CN" dirty="0" smtClean="0"/>
              <a:t>process?</a:t>
            </a:r>
          </a:p>
          <a:p>
            <a:pPr lvl="1"/>
            <a:r>
              <a:rPr lang="en-US" altLang="zh-CN" dirty="0" smtClean="0"/>
              <a:t>How </a:t>
            </a:r>
            <a:r>
              <a:rPr lang="en-US" altLang="zh-CN" dirty="0"/>
              <a:t>fast can you tell the number of prominent objects in each of these images</a:t>
            </a:r>
            <a:r>
              <a:rPr lang="en-US" altLang="zh-CN" dirty="0" smtClean="0"/>
              <a:t>?</a:t>
            </a:r>
          </a:p>
          <a:p>
            <a:pPr lvl="1"/>
            <a:r>
              <a:rPr lang="en-US" altLang="zh-CN" dirty="0" smtClean="0"/>
              <a:t>Are we able to do it using </a:t>
            </a:r>
            <a:r>
              <a:rPr lang="en-US" altLang="zh-CN" dirty="0"/>
              <a:t>holistic </a:t>
            </a:r>
            <a:r>
              <a:rPr lang="en-US" altLang="zh-CN" dirty="0" smtClean="0"/>
              <a:t>cues only?</a:t>
            </a:r>
            <a:endParaRPr lang="zh-CN"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01" y="2975329"/>
            <a:ext cx="8647671" cy="220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7"/>
          <p:cNvSpPr/>
          <p:nvPr/>
        </p:nvSpPr>
        <p:spPr>
          <a:xfrm>
            <a:off x="327074" y="5990919"/>
            <a:ext cx="8398412" cy="41113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Salient Object </a:t>
            </a:r>
            <a:r>
              <a:rPr lang="en-US" sz="1600" dirty="0" err="1">
                <a:solidFill>
                  <a:schemeClr val="tx1"/>
                </a:solidFill>
                <a:latin typeface="Calibri Light" panose="020F0302020204030204" pitchFamily="34" charset="0"/>
              </a:rPr>
              <a:t>Subitizing</a:t>
            </a:r>
            <a:r>
              <a:rPr lang="en-US" sz="1600" dirty="0">
                <a:solidFill>
                  <a:schemeClr val="tx1"/>
                </a:solidFill>
                <a:latin typeface="Calibri Light" panose="020F0302020204030204" pitchFamily="34" charset="0"/>
              </a:rPr>
              <a:t>, IEEE </a:t>
            </a:r>
            <a:r>
              <a:rPr lang="en-US" altLang="zh-CN" sz="1600" dirty="0" smtClean="0">
                <a:solidFill>
                  <a:schemeClr val="tx1"/>
                </a:solidFill>
                <a:latin typeface="Calibri Light" panose="020F0302020204030204" pitchFamily="34" charset="0"/>
              </a:rPr>
              <a:t>CVPR </a:t>
            </a:r>
            <a:r>
              <a:rPr lang="en-US" sz="1600" dirty="0" smtClean="0">
                <a:solidFill>
                  <a:schemeClr val="tx1"/>
                </a:solidFill>
                <a:latin typeface="Calibri Light" panose="020F0302020204030204" pitchFamily="34" charset="0"/>
              </a:rPr>
              <a:t>2015, Zhang et 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835036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Joint </a:t>
            </a:r>
            <a:r>
              <a:rPr lang="en-US" altLang="zh-CN" dirty="0" smtClean="0"/>
              <a:t>Detection </a:t>
            </a:r>
            <a:r>
              <a:rPr lang="en-US" altLang="zh-CN" dirty="0"/>
              <a:t>and Existence Prediction</a:t>
            </a:r>
            <a:endParaRPr lang="zh-CN" altLang="en-US" dirty="0"/>
          </a:p>
        </p:txBody>
      </p:sp>
      <p:sp>
        <p:nvSpPr>
          <p:cNvPr id="4" name="圆角矩形 7"/>
          <p:cNvSpPr/>
          <p:nvPr/>
        </p:nvSpPr>
        <p:spPr>
          <a:xfrm>
            <a:off x="327074" y="5924659"/>
            <a:ext cx="8398412" cy="41113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Joint Salient Object Detection and Existence Prediction</a:t>
            </a:r>
            <a:r>
              <a:rPr lang="en-US" sz="1600" dirty="0" smtClean="0">
                <a:solidFill>
                  <a:schemeClr val="tx1"/>
                </a:solidFill>
                <a:latin typeface="Calibri Light" panose="020F0302020204030204" pitchFamily="34" charset="0"/>
              </a:rPr>
              <a:t>, Computational Visual Media, Jiang et al.</a:t>
            </a:r>
            <a:endParaRPr lang="en-US" altLang="zh-CN" sz="1600" dirty="0">
              <a:solidFill>
                <a:schemeClr val="tx1"/>
              </a:solidFill>
              <a:latin typeface="Calibri Light" panose="020F0302020204030204" pitchFamily="34" charset="0"/>
            </a:endParaRP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0271" y="1258956"/>
            <a:ext cx="8175215" cy="405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98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How about complicated images?</a:t>
            </a:r>
            <a:endParaRPr kumimoji="1" lang="zh-CN"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74206" y="1053799"/>
            <a:ext cx="7305151" cy="5084324"/>
          </a:xfrm>
        </p:spPr>
      </p:pic>
    </p:spTree>
    <p:extLst>
      <p:ext uri="{BB962C8B-B14F-4D97-AF65-F5344CB8AC3E}">
        <p14:creationId xmlns:p14="http://schemas.microsoft.com/office/powerpoint/2010/main" val="940373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5366" y="1009893"/>
            <a:ext cx="6395130" cy="4926080"/>
          </a:xfrm>
          <a:prstGeom prst="rect">
            <a:avLst/>
          </a:prstGeom>
        </p:spPr>
      </p:pic>
      <p:sp>
        <p:nvSpPr>
          <p:cNvPr id="2" name="Title 1"/>
          <p:cNvSpPr>
            <a:spLocks noGrp="1"/>
          </p:cNvSpPr>
          <p:nvPr>
            <p:ph type="title"/>
          </p:nvPr>
        </p:nvSpPr>
        <p:spPr/>
        <p:txBody>
          <a:bodyPr>
            <a:normAutofit fontScale="90000"/>
          </a:bodyPr>
          <a:lstStyle/>
          <a:p>
            <a:r>
              <a:rPr lang="en-US" altLang="zh-CN" dirty="0" smtClean="0"/>
              <a:t>Objectness</a:t>
            </a:r>
            <a:r>
              <a:rPr lang="zh-CN" altLang="en-US" dirty="0" smtClean="0"/>
              <a:t> </a:t>
            </a:r>
            <a:r>
              <a:rPr lang="en-US" altLang="zh-CN" dirty="0" smtClean="0"/>
              <a:t>proposals</a:t>
            </a:r>
            <a:endParaRPr lang="en-US" dirty="0"/>
          </a:p>
        </p:txBody>
      </p:sp>
      <p:sp>
        <p:nvSpPr>
          <p:cNvPr id="4" name="Rectangle 2"/>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1284388" y="1094558"/>
            <a:ext cx="834501" cy="165686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83229" y="1094557"/>
            <a:ext cx="625823" cy="13179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83228" y="1094558"/>
            <a:ext cx="2273698" cy="74652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endParaRPr lang="en-US" dirty="0" smtClean="0"/>
          </a:p>
          <a:p>
            <a:endParaRPr lang="en-US" dirty="0"/>
          </a:p>
        </p:txBody>
      </p:sp>
    </p:spTree>
    <p:extLst>
      <p:ext uri="{BB962C8B-B14F-4D97-AF65-F5344CB8AC3E}">
        <p14:creationId xmlns:p14="http://schemas.microsoft.com/office/powerpoint/2010/main" val="217102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8.33333E-7 4.44444E-6 L 0.60608 0.003 L 0.60608 0.07963 L 0.00139 0.07476 C 0.00121 0.10185 0.00104 0.12916 0.00069 0.15648 L 0.60382 0.15833 L 0.60382 0.24004 L 0.00208 0.23287 L 0.00208 0.30856 L 0.00295 0.32037 L 0.60295 0.33518 L 0.60295 0.42777 L 0.00365 0.41666 L 0.00434 0.49814 L 0.60295 0.50578 L 0.60295 0.50625 " pathEditMode="relative" rAng="0" ptsTypes="AAAAAAAAAAAAAAAA">
                                      <p:cBhvr>
                                        <p:cTn id="8" dur="2000" fill="hold"/>
                                        <p:tgtEl>
                                          <p:spTgt spid="13"/>
                                        </p:tgtEl>
                                        <p:attrNameLst>
                                          <p:attrName>ppt_x</p:attrName>
                                          <p:attrName>ppt_y</p:attrName>
                                        </p:attrNameLst>
                                      </p:cBhvr>
                                      <p:rCtr x="30295" y="25301"/>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1" presetClass="entr" presetSubtype="0" fill="hold" grpId="2"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0" presetClass="path" presetSubtype="0" accel="50000" decel="50000" fill="hold" grpId="0" nodeType="withEffect">
                                  <p:stCondLst>
                                    <p:cond delay="0"/>
                                  </p:stCondLst>
                                  <p:childTnLst>
                                    <p:animMotion origin="layout" path="M -1.11111E-6 -4.07407E-6 L 0.56979 -4.07407E-6 C 0.5691 0.02315 0.5691 0.04653 0.56892 0.06991 L -1.11111E-6 0.06482 L 0.00052 0.13936 L 0.56597 0.13936 L 0.56754 0.21598 L 0.00191 0.20834 L 0.00139 0.28218 L 0.56528 0.29769 C 0.56528 0.32315 0.56563 0.34838 0.56597 0.37362 L 0.00139 0.36598 L 0.00278 0.44537 L 0.56597 0.45278 " pathEditMode="relative" rAng="0" ptsTypes="AAAAAAAAAAAAAA">
                                      <p:cBhvr>
                                        <p:cTn id="15" dur="2000" fill="hold"/>
                                        <p:tgtEl>
                                          <p:spTgt spid="12"/>
                                        </p:tgtEl>
                                        <p:attrNameLst>
                                          <p:attrName>ppt_x</p:attrName>
                                          <p:attrName>ppt_y</p:attrName>
                                        </p:attrNameLst>
                                      </p:cBhvr>
                                      <p:rCtr x="28490" y="22639"/>
                                    </p:animMotion>
                                  </p:childTnLst>
                                </p:cTn>
                              </p:par>
                            </p:childTnLst>
                          </p:cTn>
                        </p:par>
                        <p:par>
                          <p:cTn id="16" fill="hold">
                            <p:stCondLst>
                              <p:cond delay="4000"/>
                            </p:stCondLst>
                            <p:childTnLst>
                              <p:par>
                                <p:cTn id="17" presetID="1" presetClass="exit" presetSubtype="0" fill="hold" grpId="1" nodeType="after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0" presetClass="path" presetSubtype="0" accel="50000" decel="50000" fill="hold" grpId="0" nodeType="withEffect">
                                  <p:stCondLst>
                                    <p:cond delay="0"/>
                                  </p:stCondLst>
                                  <p:childTnLst>
                                    <p:animMotion origin="layout" path="M -3.33333E-6 1.11111E-6 L 0.43143 0.00139 L 0.43195 0.09977 L 0.00521 0.09861 L 0.00747 0.19653 L 0.43056 0.19583 L 0.43143 0.29167 L 0.00747 0.28912 L 0.01007 0.3875 L 0.43056 0.39421 L 0.43056 0.50069 L 0.01216 0.49028 L 0.01337 0.58264 L 0.4342 0.58727 L 0.4342 0.58819 " pathEditMode="relative" rAng="0" ptsTypes="AAAAAAAAAAAAAAA">
                                      <p:cBhvr>
                                        <p:cTn id="22" dur="2000" fill="hold"/>
                                        <p:tgtEl>
                                          <p:spTgt spid="14"/>
                                        </p:tgtEl>
                                        <p:attrNameLst>
                                          <p:attrName>ppt_x</p:attrName>
                                          <p:attrName>ppt_y</p:attrName>
                                        </p:attrNameLst>
                                      </p:cBhvr>
                                      <p:rCtr x="21701" y="29398"/>
                                    </p:animMotion>
                                  </p:childTnLst>
                                </p:cTn>
                              </p:par>
                            </p:childTnLst>
                          </p:cTn>
                        </p:par>
                        <p:par>
                          <p:cTn id="23" fill="hold">
                            <p:stCondLst>
                              <p:cond delay="6000"/>
                            </p:stCondLst>
                            <p:childTnLst>
                              <p:par>
                                <p:cTn id="24" presetID="1" presetClass="exit" presetSubtype="0" fill="hold" grpId="2" nodeType="after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
            <a:ext cx="9143999" cy="669129"/>
          </a:xfrm>
        </p:spPr>
        <p:txBody>
          <a:bodyPr>
            <a:normAutofit fontScale="90000"/>
          </a:bodyPr>
          <a:lstStyle/>
          <a:p>
            <a:r>
              <a:rPr kumimoji="1" lang="en-US" altLang="zh-CN" dirty="0" smtClean="0"/>
              <a:t>Predict fixation </a:t>
            </a:r>
            <a:r>
              <a:rPr kumimoji="1" lang="en-US" altLang="zh-CN" dirty="0" smtClean="0">
                <a:sym typeface="Wingdings"/>
              </a:rPr>
              <a:t></a:t>
            </a:r>
            <a:r>
              <a:rPr kumimoji="1" lang="en-US" altLang="zh-CN" dirty="0" smtClean="0"/>
              <a:t> detect salient object</a:t>
            </a:r>
            <a:endParaRPr kumimoji="1" lang="zh-CN" altLang="en-US" dirty="0"/>
          </a:p>
        </p:txBody>
      </p:sp>
      <p:sp>
        <p:nvSpPr>
          <p:cNvPr id="3" name="内容占位符 2"/>
          <p:cNvSpPr>
            <a:spLocks noGrp="1"/>
          </p:cNvSpPr>
          <p:nvPr>
            <p:ph idx="1"/>
          </p:nvPr>
        </p:nvSpPr>
        <p:spPr/>
        <p:txBody>
          <a:bodyPr/>
          <a:lstStyle/>
          <a:p>
            <a:r>
              <a:rPr lang="en-US" altLang="zh-CN" dirty="0"/>
              <a:t>Fixation prediction</a:t>
            </a:r>
          </a:p>
          <a:p>
            <a:pPr lvl="1"/>
            <a:r>
              <a:rPr lang="en-US" altLang="zh-CN" dirty="0"/>
              <a:t>Predicting saliency points of human eye movement</a:t>
            </a:r>
          </a:p>
          <a:p>
            <a:pPr marL="0" indent="0">
              <a:buNone/>
            </a:pPr>
            <a:endParaRPr kumimoji="1" lang="zh-CN" altLang="en-US" dirty="0"/>
          </a:p>
        </p:txBody>
      </p:sp>
      <p:grpSp>
        <p:nvGrpSpPr>
          <p:cNvPr id="4" name="Group 6"/>
          <p:cNvGrpSpPr/>
          <p:nvPr/>
        </p:nvGrpSpPr>
        <p:grpSpPr>
          <a:xfrm>
            <a:off x="1779288" y="2000752"/>
            <a:ext cx="4994238" cy="2718037"/>
            <a:chOff x="1228725" y="2593421"/>
            <a:chExt cx="1976290" cy="730970"/>
          </a:xfrm>
        </p:grpSpPr>
        <p:pic>
          <p:nvPicPr>
            <p:cNvPr id="5"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8725" y="2593421"/>
              <a:ext cx="975360" cy="730970"/>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p:cNvPicPr>
            <p:nvPr/>
          </p:nvPicPr>
          <p:blipFill>
            <a:blip r:embed="rId4"/>
            <a:stretch>
              <a:fillRect/>
            </a:stretch>
          </p:blipFill>
          <p:spPr>
            <a:xfrm>
              <a:off x="2230388" y="2593421"/>
              <a:ext cx="974627" cy="730970"/>
            </a:xfrm>
            <a:prstGeom prst="rect">
              <a:avLst/>
            </a:prstGeom>
            <a:ln>
              <a:noFill/>
            </a:ln>
            <a:effectLst>
              <a:outerShdw blurRad="292100" dist="139700" dir="2700000" algn="tl" rotWithShape="0">
                <a:srgbClr val="333333">
                  <a:alpha val="65000"/>
                </a:srgbClr>
              </a:outerShdw>
            </a:effectLst>
          </p:spPr>
        </p:pic>
      </p:grpSp>
      <p:sp>
        <p:nvSpPr>
          <p:cNvPr id="7" name="圆角矩形 7"/>
          <p:cNvSpPr/>
          <p:nvPr/>
        </p:nvSpPr>
        <p:spPr>
          <a:xfrm>
            <a:off x="295835" y="4975413"/>
            <a:ext cx="8516471" cy="1372123"/>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sz="1600" dirty="0" smtClean="0">
                <a:solidFill>
                  <a:schemeClr val="tx1"/>
                </a:solidFill>
                <a:latin typeface="Calibri Light" panose="020F0302020204030204" pitchFamily="34" charset="0"/>
              </a:rPr>
              <a:t>A </a:t>
            </a:r>
            <a:r>
              <a:rPr lang="en-US" sz="1600" dirty="0">
                <a:solidFill>
                  <a:schemeClr val="tx1"/>
                </a:solidFill>
                <a:latin typeface="Calibri Light" panose="020F0302020204030204" pitchFamily="34" charset="0"/>
              </a:rPr>
              <a:t>model of saliency-based visual attention for rapid scene analysis. PAMI 1998, </a:t>
            </a:r>
            <a:r>
              <a:rPr lang="en-US" sz="1600" dirty="0" err="1">
                <a:solidFill>
                  <a:schemeClr val="tx1"/>
                </a:solidFill>
                <a:latin typeface="Calibri Light" panose="020F0302020204030204" pitchFamily="34" charset="0"/>
              </a:rPr>
              <a:t>Itti</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Saliency detection: A spectral residual approach. CVPR 2007, </a:t>
            </a:r>
            <a:r>
              <a:rPr lang="en-US" sz="1600" dirty="0" err="1">
                <a:solidFill>
                  <a:schemeClr val="tx1"/>
                </a:solidFill>
                <a:latin typeface="Calibri Light" panose="020F0302020204030204" pitchFamily="34" charset="0"/>
              </a:rPr>
              <a:t>Hou</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Graph-based visual saliency. NIPS, </a:t>
            </a:r>
            <a:r>
              <a:rPr lang="en-US" sz="1600" dirty="0" err="1">
                <a:solidFill>
                  <a:schemeClr val="tx1"/>
                </a:solidFill>
                <a:latin typeface="Calibri Light" panose="020F0302020204030204" pitchFamily="34" charset="0"/>
              </a:rPr>
              <a:t>Harel</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Quantitative analysis of human-model agreement in visual saliency modeling: A comparative study, IEEE TIP 2012, </a:t>
            </a:r>
            <a:r>
              <a:rPr lang="en-US" sz="1600" dirty="0" err="1">
                <a:solidFill>
                  <a:schemeClr val="tx1"/>
                </a:solidFill>
                <a:latin typeface="Calibri Light" panose="020F0302020204030204" pitchFamily="34" charset="0"/>
              </a:rPr>
              <a:t>Borji</a:t>
            </a:r>
            <a:r>
              <a:rPr lang="en-US" sz="1600" dirty="0">
                <a:solidFill>
                  <a:schemeClr val="tx1"/>
                </a:solidFill>
                <a:latin typeface="Calibri Light" panose="020F0302020204030204" pitchFamily="34" charset="0"/>
              </a:rPr>
              <a:t> et. </a:t>
            </a:r>
            <a:r>
              <a:rPr lang="en-US" sz="1600" dirty="0" smtClean="0">
                <a:solidFill>
                  <a:schemeClr val="tx1"/>
                </a:solidFill>
                <a:latin typeface="Calibri Light" panose="020F0302020204030204" pitchFamily="34" charset="0"/>
              </a:rPr>
              <a:t>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819677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1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35367" y="999758"/>
            <a:ext cx="6325160" cy="4650163"/>
          </a:xfrm>
        </p:spPr>
      </p:pic>
      <p:sp>
        <p:nvSpPr>
          <p:cNvPr id="2" name="Title 1"/>
          <p:cNvSpPr>
            <a:spLocks noGrp="1"/>
          </p:cNvSpPr>
          <p:nvPr>
            <p:ph type="title"/>
          </p:nvPr>
        </p:nvSpPr>
        <p:spPr/>
        <p:txBody>
          <a:bodyPr>
            <a:normAutofit fontScale="90000"/>
          </a:bodyPr>
          <a:lstStyle/>
          <a:p>
            <a:r>
              <a:rPr lang="en-US" dirty="0" smtClean="0"/>
              <a:t>Motivation: What is an object?</a:t>
            </a:r>
            <a:endParaRPr lang="en-US" dirty="0"/>
          </a:p>
        </p:txBody>
      </p:sp>
      <p:sp>
        <p:nvSpPr>
          <p:cNvPr id="4" name="Rectangle 2"/>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组 6"/>
          <p:cNvGrpSpPr/>
          <p:nvPr/>
        </p:nvGrpSpPr>
        <p:grpSpPr>
          <a:xfrm>
            <a:off x="1669863" y="1134264"/>
            <a:ext cx="5005101" cy="4433263"/>
            <a:chOff x="-468563" y="996641"/>
            <a:chExt cx="4910314" cy="4433263"/>
          </a:xfrm>
        </p:grpSpPr>
        <p:sp>
          <p:nvSpPr>
            <p:cNvPr id="12" name="Rectangle 11"/>
            <p:cNvSpPr/>
            <p:nvPr/>
          </p:nvSpPr>
          <p:spPr>
            <a:xfrm>
              <a:off x="593416" y="996641"/>
              <a:ext cx="619558" cy="611702"/>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8563" y="1912545"/>
              <a:ext cx="4910314" cy="12597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12974" y="2647208"/>
              <a:ext cx="636926" cy="108001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78711" y="2872349"/>
              <a:ext cx="1065750" cy="25575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3415" y="3727226"/>
              <a:ext cx="392971" cy="40485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8563" y="4573309"/>
              <a:ext cx="956322" cy="40485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948592" y="5649919"/>
            <a:ext cx="2639059" cy="923330"/>
            <a:chOff x="2407454" y="5649919"/>
            <a:chExt cx="3518745" cy="923330"/>
          </a:xfrm>
        </p:grpSpPr>
        <p:sp>
          <p:nvSpPr>
            <p:cNvPr id="18" name="Rectangle 17"/>
            <p:cNvSpPr/>
            <p:nvPr/>
          </p:nvSpPr>
          <p:spPr>
            <a:xfrm>
              <a:off x="2407454" y="5910934"/>
              <a:ext cx="494918" cy="5145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987370" y="5907393"/>
              <a:ext cx="483790" cy="51455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31281" y="5912914"/>
              <a:ext cx="494918" cy="509032"/>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87811" y="5649919"/>
              <a:ext cx="2853973" cy="923330"/>
            </a:xfrm>
            <a:prstGeom prst="rect">
              <a:avLst/>
            </a:prstGeom>
            <a:noFill/>
          </p:spPr>
          <p:txBody>
            <a:bodyPr wrap="square" rtlCol="0">
              <a:spAutoFit/>
            </a:bodyPr>
            <a:lstStyle/>
            <a:p>
              <a:r>
                <a:rPr lang="en-US" sz="5400" dirty="0"/>
                <a:t>&gt; </a:t>
              </a:r>
              <a:r>
                <a:rPr lang="en-US" sz="5400" dirty="0" smtClean="0"/>
                <a:t>     </a:t>
              </a:r>
              <a:r>
                <a:rPr lang="en-US" sz="5400" dirty="0"/>
                <a:t>&gt;</a:t>
              </a:r>
            </a:p>
          </p:txBody>
        </p:sp>
      </p:grpSp>
    </p:spTree>
    <p:extLst>
      <p:ext uri="{BB962C8B-B14F-4D97-AF65-F5344CB8AC3E}">
        <p14:creationId xmlns:p14="http://schemas.microsoft.com/office/powerpoint/2010/main" val="3120970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835" y="789710"/>
            <a:ext cx="8370183" cy="5387254"/>
          </a:xfrm>
        </p:spPr>
        <p:txBody>
          <a:bodyPr/>
          <a:lstStyle/>
          <a:p>
            <a:r>
              <a:rPr lang="en-US" dirty="0" smtClean="0"/>
              <a:t>An objectness measure</a:t>
            </a:r>
          </a:p>
          <a:p>
            <a:pPr lvl="1"/>
            <a:r>
              <a:rPr lang="en-US" dirty="0" smtClean="0"/>
              <a:t>A value to reflects how likely an image window covers an object of any category.</a:t>
            </a:r>
          </a:p>
          <a:p>
            <a:r>
              <a:rPr lang="en-US" dirty="0" smtClean="0"/>
              <a:t>What’s the benefits?</a:t>
            </a:r>
          </a:p>
          <a:p>
            <a:pPr lvl="1"/>
            <a:r>
              <a:rPr lang="en-US" dirty="0" smtClean="0"/>
              <a:t>Improve computational efficiency, reduce </a:t>
            </a:r>
            <a:r>
              <a:rPr lang="en-US" dirty="0"/>
              <a:t>the </a:t>
            </a:r>
            <a:r>
              <a:rPr lang="en-US" dirty="0" smtClean="0"/>
              <a:t>search space</a:t>
            </a:r>
          </a:p>
          <a:p>
            <a:pPr lvl="1"/>
            <a:r>
              <a:rPr lang="en-US" dirty="0" smtClean="0"/>
              <a:t>Allowing </a:t>
            </a:r>
            <a:r>
              <a:rPr lang="en-US" dirty="0"/>
              <a:t>the </a:t>
            </a:r>
            <a:r>
              <a:rPr lang="en-US" dirty="0" smtClean="0"/>
              <a:t>usage of strong classifiers during testing, improve accuracy</a:t>
            </a:r>
          </a:p>
        </p:txBody>
      </p:sp>
      <p:sp>
        <p:nvSpPr>
          <p:cNvPr id="2" name="Title 1"/>
          <p:cNvSpPr>
            <a:spLocks noGrp="1"/>
          </p:cNvSpPr>
          <p:nvPr>
            <p:ph type="title"/>
          </p:nvPr>
        </p:nvSpPr>
        <p:spPr/>
        <p:txBody>
          <a:bodyPr>
            <a:normAutofit fontScale="90000"/>
          </a:bodyPr>
          <a:lstStyle/>
          <a:p>
            <a:r>
              <a:rPr lang="en-US" dirty="0"/>
              <a:t>Motivation: What is an object?</a:t>
            </a:r>
          </a:p>
        </p:txBody>
      </p:sp>
      <p:sp>
        <p:nvSpPr>
          <p:cNvPr id="13" name="圆角矩形 7"/>
          <p:cNvSpPr/>
          <p:nvPr/>
        </p:nvSpPr>
        <p:spPr>
          <a:xfrm>
            <a:off x="405245" y="5881255"/>
            <a:ext cx="8260773" cy="43955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hlinkClick r:id="rId4"/>
              </a:rPr>
              <a:t>Measuring the objectness of image window</a:t>
            </a:r>
            <a:r>
              <a:rPr lang="en-US" sz="1600" dirty="0">
                <a:solidFill>
                  <a:schemeClr val="tx1"/>
                </a:solidFill>
                <a:latin typeface="Calibri Light" panose="020F0302020204030204" pitchFamily="34" charset="0"/>
              </a:rPr>
              <a:t>, IEEE TPAMI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248092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feature integration approach</a:t>
            </a:r>
            <a:endParaRPr lang="en-US" dirty="0"/>
          </a:p>
        </p:txBody>
      </p:sp>
      <p:sp>
        <p:nvSpPr>
          <p:cNvPr id="3" name="Content Placeholder 2"/>
          <p:cNvSpPr>
            <a:spLocks noGrp="1"/>
          </p:cNvSpPr>
          <p:nvPr>
            <p:ph idx="1"/>
          </p:nvPr>
        </p:nvSpPr>
        <p:spPr>
          <a:xfrm>
            <a:off x="337625" y="861062"/>
            <a:ext cx="8398412" cy="5315903"/>
          </a:xfrm>
        </p:spPr>
        <p:txBody>
          <a:bodyPr/>
          <a:lstStyle/>
          <a:p>
            <a:r>
              <a:rPr lang="en-US" dirty="0" smtClean="0"/>
              <a:t>Objectness proposal generation</a:t>
            </a:r>
          </a:p>
          <a:p>
            <a:pPr lvl="1"/>
            <a:r>
              <a:rPr lang="en-US" dirty="0" smtClean="0"/>
              <a:t>A small number (e.g. 1K) of category-independent proposals</a:t>
            </a:r>
          </a:p>
          <a:p>
            <a:pPr lvl="1"/>
            <a:r>
              <a:rPr lang="en-US" dirty="0" smtClean="0"/>
              <a:t>Expected to cover all objects in an image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7029" y="3482943"/>
            <a:ext cx="5859602" cy="1859991"/>
          </a:xfrm>
          <a:prstGeom prst="rect">
            <a:avLst/>
          </a:prstGeom>
        </p:spPr>
      </p:pic>
      <p:sp>
        <p:nvSpPr>
          <p:cNvPr id="6" name="圆角矩形 7"/>
          <p:cNvSpPr/>
          <p:nvPr/>
        </p:nvSpPr>
        <p:spPr>
          <a:xfrm>
            <a:off x="337624" y="5852161"/>
            <a:ext cx="8398412" cy="516733"/>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Measuring the objectness of image windows. 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t>
            </a:r>
            <a:r>
              <a:rPr lang="en-US" sz="1600" dirty="0" smtClean="0">
                <a:solidFill>
                  <a:schemeClr val="tx1"/>
                </a:solidFill>
                <a:latin typeface="Calibri Light" panose="020F0302020204030204" pitchFamily="34" charset="0"/>
              </a:rPr>
              <a:t>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877667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 merging </a:t>
            </a:r>
            <a:r>
              <a:rPr lang="en-US" dirty="0"/>
              <a:t>&amp; </a:t>
            </a:r>
            <a:r>
              <a:rPr lang="en-US" dirty="0" smtClean="0"/>
              <a:t>Diversification</a:t>
            </a:r>
            <a:endParaRPr lang="en-US" dirty="0"/>
          </a:p>
        </p:txBody>
      </p:sp>
      <p:sp>
        <p:nvSpPr>
          <p:cNvPr id="3" name="Content Placeholder 2"/>
          <p:cNvSpPr>
            <a:spLocks noGrp="1"/>
          </p:cNvSpPr>
          <p:nvPr>
            <p:ph idx="1"/>
          </p:nvPr>
        </p:nvSpPr>
        <p:spPr>
          <a:xfrm>
            <a:off x="337625" y="861062"/>
            <a:ext cx="5127674" cy="5315903"/>
          </a:xfrm>
        </p:spPr>
        <p:txBody>
          <a:bodyPr/>
          <a:lstStyle/>
          <a:p>
            <a:r>
              <a:rPr lang="en-US" dirty="0" smtClean="0"/>
              <a:t>Region merging</a:t>
            </a:r>
          </a:p>
          <a:p>
            <a:pPr lvl="1"/>
            <a:r>
              <a:rPr lang="en-US" dirty="0"/>
              <a:t>Merge two most similar regions based on </a:t>
            </a:r>
            <a:r>
              <a:rPr lang="en-US" dirty="0" smtClean="0"/>
              <a:t>region similarity. </a:t>
            </a:r>
            <a:endParaRPr lang="en-US" dirty="0"/>
          </a:p>
          <a:p>
            <a:pPr lvl="1"/>
            <a:r>
              <a:rPr lang="en-US" dirty="0"/>
              <a:t>Update similarities between the new region </a:t>
            </a:r>
            <a:r>
              <a:rPr lang="en-US" dirty="0" smtClean="0"/>
              <a:t> and </a:t>
            </a:r>
            <a:r>
              <a:rPr lang="en-US" dirty="0"/>
              <a:t>its neighbors. </a:t>
            </a:r>
          </a:p>
          <a:p>
            <a:r>
              <a:rPr lang="en-US" dirty="0"/>
              <a:t>Diversification </a:t>
            </a:r>
          </a:p>
          <a:p>
            <a:pPr lvl="1"/>
            <a:endParaRPr lang="en-US" dirty="0" smtClean="0"/>
          </a:p>
        </p:txBody>
      </p:sp>
      <p:sp>
        <p:nvSpPr>
          <p:cNvPr id="6" name="圆角矩形 7"/>
          <p:cNvSpPr/>
          <p:nvPr/>
        </p:nvSpPr>
        <p:spPr>
          <a:xfrm>
            <a:off x="337624" y="5767755"/>
            <a:ext cx="8398412" cy="601139"/>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hlinkClick r:id="rId4"/>
              </a:rPr>
              <a:t>Selective </a:t>
            </a:r>
            <a:r>
              <a:rPr lang="en-US" sz="1600" dirty="0">
                <a:solidFill>
                  <a:schemeClr val="tx1"/>
                </a:solidFill>
                <a:latin typeface="Calibri Light" panose="020F0302020204030204" pitchFamily="34" charset="0"/>
                <a:hlinkClick r:id="rId4"/>
              </a:rPr>
              <a:t>Search for Object Recognition</a:t>
            </a:r>
            <a:r>
              <a:rPr lang="en-US" sz="1600" dirty="0">
                <a:solidFill>
                  <a:schemeClr val="tx1"/>
                </a:solidFill>
                <a:latin typeface="Calibri Light" panose="020F0302020204030204" pitchFamily="34" charset="0"/>
              </a:rPr>
              <a:t>, IJCV 2013, </a:t>
            </a:r>
            <a:r>
              <a:rPr lang="en-US" sz="1600" dirty="0" err="1">
                <a:solidFill>
                  <a:schemeClr val="tx1"/>
                </a:solidFill>
                <a:latin typeface="Calibri Light" panose="020F0302020204030204" pitchFamily="34" charset="0"/>
              </a:rPr>
              <a:t>Uijlings</a:t>
            </a:r>
            <a:r>
              <a:rPr lang="en-US" sz="1600" dirty="0">
                <a:solidFill>
                  <a:schemeClr val="tx1"/>
                </a:solidFill>
                <a:latin typeface="Calibri Light" panose="020F0302020204030204" pitchFamily="34" charset="0"/>
              </a:rPr>
              <a:t> et. </a:t>
            </a:r>
            <a:r>
              <a:rPr lang="en-US" sz="1600" dirty="0" smtClean="0">
                <a:solidFill>
                  <a:schemeClr val="tx1"/>
                </a:solidFill>
                <a:latin typeface="Calibri Light" panose="020F0302020204030204" pitchFamily="34" charset="0"/>
              </a:rPr>
              <a:t>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0342" y="861062"/>
            <a:ext cx="3589022" cy="4437911"/>
          </a:xfrm>
          <a:prstGeom prst="rect">
            <a:avLst/>
          </a:prstGeom>
        </p:spPr>
      </p:pic>
    </p:spTree>
    <p:extLst>
      <p:ext uri="{BB962C8B-B14F-4D97-AF65-F5344CB8AC3E}">
        <p14:creationId xmlns:p14="http://schemas.microsoft.com/office/powerpoint/2010/main" val="4136125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Local &amp; global search</a:t>
            </a:r>
            <a:endParaRPr lang="en-US" dirty="0"/>
          </a:p>
        </p:txBody>
      </p:sp>
      <p:sp>
        <p:nvSpPr>
          <p:cNvPr id="3" name="Content Placeholder 2"/>
          <p:cNvSpPr>
            <a:spLocks noGrp="1"/>
          </p:cNvSpPr>
          <p:nvPr>
            <p:ph idx="1"/>
          </p:nvPr>
        </p:nvSpPr>
        <p:spPr>
          <a:xfrm>
            <a:off x="337625" y="861062"/>
            <a:ext cx="8398412" cy="5315903"/>
          </a:xfrm>
        </p:spPr>
        <p:txBody>
          <a:bodyPr/>
          <a:lstStyle/>
          <a:p>
            <a:r>
              <a:rPr lang="en-US" dirty="0" smtClean="0"/>
              <a:t>Local search</a:t>
            </a:r>
          </a:p>
          <a:p>
            <a:pPr lvl="1"/>
            <a:r>
              <a:rPr lang="en-US" dirty="0" smtClean="0"/>
              <a:t>Unsuitable for object with distinct parts</a:t>
            </a:r>
          </a:p>
          <a:p>
            <a:r>
              <a:rPr lang="en-US" dirty="0" smtClean="0"/>
              <a:t>Global search</a:t>
            </a:r>
          </a:p>
          <a:p>
            <a:pPr lvl="1"/>
            <a:r>
              <a:rPr lang="en-US" dirty="0" smtClean="0"/>
              <a:t>Initialize with foreground/background seeds</a:t>
            </a:r>
          </a:p>
          <a:p>
            <a:pPr lvl="1"/>
            <a:r>
              <a:rPr lang="en-US" altLang="zh-CN" dirty="0" smtClean="0"/>
              <a:t>A</a:t>
            </a:r>
            <a:r>
              <a:rPr lang="en-US" dirty="0" smtClean="0"/>
              <a:t> global optimization function for each parameter set</a:t>
            </a:r>
            <a:endParaRPr lang="en-US" dirty="0"/>
          </a:p>
        </p:txBody>
      </p:sp>
      <p:sp>
        <p:nvSpPr>
          <p:cNvPr id="6" name="圆角矩形 7"/>
          <p:cNvSpPr/>
          <p:nvPr/>
        </p:nvSpPr>
        <p:spPr>
          <a:xfrm>
            <a:off x="337624" y="5697415"/>
            <a:ext cx="8398412" cy="67147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Generating </a:t>
            </a:r>
            <a:r>
              <a:rPr lang="en-US" sz="1600" dirty="0">
                <a:solidFill>
                  <a:schemeClr val="tx1"/>
                </a:solidFill>
                <a:latin typeface="Calibri Light" panose="020F0302020204030204" pitchFamily="34" charset="0"/>
              </a:rPr>
              <a:t>object segmentation proposals using global and local search, CVPR 2014, </a:t>
            </a:r>
            <a:r>
              <a:rPr lang="en-US" sz="1600" dirty="0" err="1">
                <a:solidFill>
                  <a:schemeClr val="tx1"/>
                </a:solidFill>
                <a:latin typeface="Calibri Light" panose="020F0302020204030204" pitchFamily="34" charset="0"/>
              </a:rPr>
              <a:t>Rantalankila</a:t>
            </a:r>
            <a:r>
              <a:rPr lang="en-US" sz="1600" dirty="0">
                <a:solidFill>
                  <a:schemeClr val="tx1"/>
                </a:solidFill>
                <a:latin typeface="Calibri Light" panose="020F0302020204030204" pitchFamily="34" charset="0"/>
              </a:rPr>
              <a:t> et al.</a:t>
            </a: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3299" y="3825965"/>
            <a:ext cx="1986060" cy="1679521"/>
          </a:xfrm>
          <a:prstGeom prst="rect">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9731" y="3825965"/>
            <a:ext cx="2010731" cy="1679521"/>
          </a:xfrm>
          <a:prstGeom prst="rect">
            <a:avLst/>
          </a:prstGeom>
        </p:spPr>
      </p:pic>
    </p:spTree>
    <p:extLst>
      <p:ext uri="{BB962C8B-B14F-4D97-AF65-F5344CB8AC3E}">
        <p14:creationId xmlns:p14="http://schemas.microsoft.com/office/powerpoint/2010/main" val="33720941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BING method</a:t>
            </a:r>
            <a:endParaRPr lang="en-US" dirty="0"/>
          </a:p>
        </p:txBody>
      </p:sp>
      <p:sp>
        <p:nvSpPr>
          <p:cNvPr id="3" name="Content Placeholder 2"/>
          <p:cNvSpPr>
            <a:spLocks noGrp="1"/>
          </p:cNvSpPr>
          <p:nvPr>
            <p:ph idx="1"/>
          </p:nvPr>
        </p:nvSpPr>
        <p:spPr>
          <a:xfrm>
            <a:off x="358726" y="868680"/>
            <a:ext cx="8525021" cy="5623560"/>
          </a:xfrm>
        </p:spPr>
        <p:txBody>
          <a:bodyPr/>
          <a:lstStyle/>
          <a:p>
            <a:r>
              <a:rPr lang="en-US" dirty="0" smtClean="0"/>
              <a:t>Our observation: a small interactive demo</a:t>
            </a:r>
          </a:p>
          <a:p>
            <a:pPr lvl="1"/>
            <a:r>
              <a:rPr lang="en-US" dirty="0" smtClean="0"/>
              <a:t>Take you pen and paper and draw an object which is current in your mind.</a:t>
            </a:r>
            <a:endParaRPr lang="en-US" dirty="0"/>
          </a:p>
          <a:p>
            <a:pPr lvl="1"/>
            <a:r>
              <a:rPr lang="en-US" dirty="0" smtClean="0"/>
              <a:t>What if we resize it to a tiny fixed size?</a:t>
            </a:r>
          </a:p>
          <a:p>
            <a:pPr lvl="2"/>
            <a:r>
              <a:rPr lang="en-US" dirty="0" smtClean="0"/>
              <a:t>E.g. 8x8. Not only changing the scale, but also aspect ratio.</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2813" y="3301140"/>
            <a:ext cx="2043674" cy="2724898"/>
          </a:xfrm>
          <a:prstGeom prst="rect">
            <a:avLst/>
          </a:prstGeom>
        </p:spPr>
      </p:pic>
      <p:sp>
        <p:nvSpPr>
          <p:cNvPr id="6" name="圆角矩形 7"/>
          <p:cNvSpPr/>
          <p:nvPr/>
        </p:nvSpPr>
        <p:spPr>
          <a:xfrm>
            <a:off x="514350" y="5853008"/>
            <a:ext cx="8104909"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600" dirty="0">
                <a:solidFill>
                  <a:schemeClr val="tx1"/>
                </a:solidFill>
                <a:latin typeface="Calibri Light" panose="020F0302020204030204" pitchFamily="34" charset="0"/>
              </a:rPr>
              <a:t>BING: Binarized Normed Gradients for Objectness Estimation at 300fp, IEEE CVPR 2014 (Oral), M.M. Cheng, et. al.</a:t>
            </a:r>
          </a:p>
        </p:txBody>
      </p:sp>
    </p:spTree>
    <p:extLst>
      <p:ext uri="{BB962C8B-B14F-4D97-AF65-F5344CB8AC3E}">
        <p14:creationId xmlns:p14="http://schemas.microsoft.com/office/powerpoint/2010/main" val="1312859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BING method</a:t>
            </a:r>
            <a:endParaRPr lang="en-US" dirty="0"/>
          </a:p>
        </p:txBody>
      </p:sp>
      <p:sp>
        <p:nvSpPr>
          <p:cNvPr id="3" name="Content Placeholder 2"/>
          <p:cNvSpPr>
            <a:spLocks noGrp="1"/>
          </p:cNvSpPr>
          <p:nvPr>
            <p:ph idx="1"/>
          </p:nvPr>
        </p:nvSpPr>
        <p:spPr>
          <a:xfrm>
            <a:off x="369277" y="791584"/>
            <a:ext cx="8514470" cy="5296796"/>
          </a:xfrm>
        </p:spPr>
        <p:txBody>
          <a:bodyPr/>
          <a:lstStyle/>
          <a:p>
            <a:r>
              <a:rPr lang="en-US" dirty="0" smtClean="0"/>
              <a:t>Objects are stand-alone things with well defined </a:t>
            </a:r>
            <a:r>
              <a:rPr lang="en-US" b="1" dirty="0" smtClean="0"/>
              <a:t>closed boundaries</a:t>
            </a:r>
            <a:r>
              <a:rPr lang="en-US" dirty="0" smtClean="0"/>
              <a:t> and centers.</a:t>
            </a:r>
            <a:endParaRPr lang="en-US" sz="2000" dirty="0"/>
          </a:p>
          <a:p>
            <a:pPr>
              <a:buFont typeface="Wingdings" panose="05000000000000000000" pitchFamily="2" charset="2"/>
              <a:buChar char="v"/>
            </a:pPr>
            <a:endParaRPr lang="en-US" dirty="0"/>
          </a:p>
          <a:p>
            <a:pPr lvl="1">
              <a:buFont typeface="Wingdings" panose="05000000000000000000" pitchFamily="2" charset="2"/>
              <a:buChar char="v"/>
            </a:pPr>
            <a:endParaRPr lang="en-US" sz="2000" dirty="0"/>
          </a:p>
        </p:txBody>
      </p:sp>
      <p:pic>
        <p:nvPicPr>
          <p:cNvPr id="7" name="Picture 6"/>
          <p:cNvPicPr>
            <a:picLocks noChangeAspect="1"/>
          </p:cNvPicPr>
          <p:nvPr/>
        </p:nvPicPr>
        <p:blipFill>
          <a:blip r:embed="rId3"/>
          <a:stretch>
            <a:fillRect/>
          </a:stretch>
        </p:blipFill>
        <p:spPr>
          <a:xfrm>
            <a:off x="1390874" y="3162833"/>
            <a:ext cx="6143625" cy="3048000"/>
          </a:xfrm>
          <a:prstGeom prst="rect">
            <a:avLst/>
          </a:prstGeom>
        </p:spPr>
      </p:pic>
      <p:sp>
        <p:nvSpPr>
          <p:cNvPr id="5" name="圆角矩形 7"/>
          <p:cNvSpPr/>
          <p:nvPr/>
        </p:nvSpPr>
        <p:spPr>
          <a:xfrm>
            <a:off x="625249" y="2026977"/>
            <a:ext cx="7674875" cy="878625"/>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5"/>
              </a:rPr>
              <a:t>Finding pictures of objects in large collections of images</a:t>
            </a:r>
            <a:r>
              <a:rPr lang="en-US" sz="1600" dirty="0">
                <a:solidFill>
                  <a:schemeClr val="tx1"/>
                </a:solidFill>
                <a:latin typeface="Calibri Light" panose="020F0302020204030204" pitchFamily="34" charset="0"/>
              </a:rPr>
              <a:t>. Springer Berlin Heidelberg, 1996, Forsyth et. al.</a:t>
            </a:r>
          </a:p>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6"/>
              </a:rPr>
              <a:t>Using stuff to find things</a:t>
            </a:r>
            <a:r>
              <a:rPr lang="en-US" sz="1600" dirty="0">
                <a:solidFill>
                  <a:schemeClr val="tx1"/>
                </a:solidFill>
                <a:latin typeface="Calibri Light" panose="020F0302020204030204" pitchFamily="34" charset="0"/>
              </a:rPr>
              <a:t>. ECCV 2008, </a:t>
            </a:r>
            <a:r>
              <a:rPr lang="en-US" sz="1600" dirty="0" err="1">
                <a:solidFill>
                  <a:schemeClr val="tx1"/>
                </a:solidFill>
                <a:latin typeface="Calibri Light" panose="020F0302020204030204" pitchFamily="34" charset="0"/>
              </a:rPr>
              <a:t>Heitz</a:t>
            </a:r>
            <a:r>
              <a:rPr lang="en-US" sz="1600" dirty="0">
                <a:solidFill>
                  <a:schemeClr val="tx1"/>
                </a:solidFill>
                <a:latin typeface="Calibri Light" panose="020F0302020204030204" pitchFamily="34" charset="0"/>
              </a:rPr>
              <a:t> et. al.</a:t>
            </a:r>
          </a:p>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7"/>
              </a:rPr>
              <a:t>Measuring the objectness of image window</a:t>
            </a:r>
            <a:r>
              <a:rPr lang="en-US" sz="1600" dirty="0">
                <a:solidFill>
                  <a:schemeClr val="tx1"/>
                </a:solidFill>
                <a:latin typeface="Calibri Light" panose="020F0302020204030204" pitchFamily="34" charset="0"/>
              </a:rPr>
              <a:t>, IEEE TPAMI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al.</a:t>
            </a:r>
          </a:p>
        </p:txBody>
      </p:sp>
    </p:spTree>
    <p:extLst>
      <p:ext uri="{BB962C8B-B14F-4D97-AF65-F5344CB8AC3E}">
        <p14:creationId xmlns:p14="http://schemas.microsoft.com/office/powerpoint/2010/main" val="1164788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of BING method</a:t>
            </a:r>
            <a:endParaRPr lang="en-US" dirty="0"/>
          </a:p>
        </p:txBody>
      </p:sp>
      <p:sp>
        <p:nvSpPr>
          <p:cNvPr id="3" name="Content Placeholder 2"/>
          <p:cNvSpPr>
            <a:spLocks noGrp="1"/>
          </p:cNvSpPr>
          <p:nvPr>
            <p:ph idx="1"/>
          </p:nvPr>
        </p:nvSpPr>
        <p:spPr>
          <a:xfrm>
            <a:off x="464234" y="845820"/>
            <a:ext cx="8071339" cy="5331144"/>
          </a:xfrm>
        </p:spPr>
        <p:txBody>
          <a:bodyPr/>
          <a:lstStyle/>
          <a:p>
            <a:endParaRPr lang="en-US" dirty="0" smtClean="0"/>
          </a:p>
          <a:p>
            <a:endParaRPr lang="en-US" dirty="0"/>
          </a:p>
        </p:txBody>
      </p:sp>
      <p:pic>
        <p:nvPicPr>
          <p:cNvPr id="4" name="Picture 3"/>
          <p:cNvPicPr>
            <a:picLocks noChangeAspect="1"/>
          </p:cNvPicPr>
          <p:nvPr/>
        </p:nvPicPr>
        <p:blipFill>
          <a:blip r:embed="rId3"/>
          <a:stretch>
            <a:fillRect/>
          </a:stretch>
        </p:blipFill>
        <p:spPr>
          <a:xfrm>
            <a:off x="358726" y="1114429"/>
            <a:ext cx="3998742" cy="4253115"/>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8895" y="2349305"/>
            <a:ext cx="4134998" cy="1351708"/>
          </a:xfrm>
          <a:prstGeom prst="rect">
            <a:avLst/>
          </a:prstGeom>
        </p:spPr>
      </p:pic>
    </p:spTree>
    <p:extLst>
      <p:ext uri="{BB962C8B-B14F-4D97-AF65-F5344CB8AC3E}">
        <p14:creationId xmlns:p14="http://schemas.microsoft.com/office/powerpoint/2010/main" val="1153184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Combining boxes and regions</a:t>
            </a:r>
            <a:endParaRPr kumimoji="1" lang="zh-CN" altLang="en-US" dirty="0"/>
          </a:p>
        </p:txBody>
      </p:sp>
      <p:pic>
        <p:nvPicPr>
          <p:cNvPr id="8" name="内容占位符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04453" y="764412"/>
            <a:ext cx="7124700" cy="5130800"/>
          </a:xfrm>
          <a:prstGeom prst="rect">
            <a:avLst/>
          </a:prstGeom>
        </p:spPr>
      </p:pic>
      <p:sp>
        <p:nvSpPr>
          <p:cNvPr id="5" name="圆角矩形 7"/>
          <p:cNvSpPr/>
          <p:nvPr/>
        </p:nvSpPr>
        <p:spPr>
          <a:xfrm>
            <a:off x="514350" y="5909280"/>
            <a:ext cx="8104909"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600" dirty="0">
                <a:solidFill>
                  <a:schemeClr val="tx1"/>
                </a:solidFill>
                <a:latin typeface="Calibri Light" panose="020F0302020204030204" pitchFamily="34" charset="0"/>
              </a:rPr>
              <a:t>Improving Object Proposals with Multi-</a:t>
            </a:r>
            <a:r>
              <a:rPr lang="en-US" altLang="zh-CN" sz="1600" dirty="0" err="1">
                <a:solidFill>
                  <a:schemeClr val="tx1"/>
                </a:solidFill>
                <a:latin typeface="Calibri Light" panose="020F0302020204030204" pitchFamily="34" charset="0"/>
              </a:rPr>
              <a:t>Thresholding</a:t>
            </a:r>
            <a:r>
              <a:rPr lang="en-US" altLang="zh-CN" sz="1600" dirty="0">
                <a:solidFill>
                  <a:schemeClr val="tx1"/>
                </a:solidFill>
                <a:latin typeface="Calibri Light" panose="020F0302020204030204" pitchFamily="34" charset="0"/>
              </a:rPr>
              <a:t> Straddling </a:t>
            </a:r>
            <a:r>
              <a:rPr lang="en-US" altLang="zh-CN" sz="1600" dirty="0" smtClean="0">
                <a:solidFill>
                  <a:schemeClr val="tx1"/>
                </a:solidFill>
                <a:latin typeface="Calibri Light" panose="020F0302020204030204" pitchFamily="34" charset="0"/>
              </a:rPr>
              <a:t>Expansion, </a:t>
            </a:r>
            <a:r>
              <a:rPr lang="en-US" altLang="zh-CN" sz="1600" dirty="0">
                <a:solidFill>
                  <a:schemeClr val="tx1"/>
                </a:solidFill>
                <a:latin typeface="Calibri Light" panose="020F0302020204030204" pitchFamily="34" charset="0"/>
              </a:rPr>
              <a:t>IEEE CVPR </a:t>
            </a:r>
            <a:r>
              <a:rPr lang="en-US" altLang="zh-CN" sz="1600" dirty="0" smtClean="0">
                <a:solidFill>
                  <a:schemeClr val="tx1"/>
                </a:solidFill>
                <a:latin typeface="Calibri Light" panose="020F0302020204030204" pitchFamily="34" charset="0"/>
              </a:rPr>
              <a:t>2015, Chen, </a:t>
            </a:r>
            <a:r>
              <a:rPr lang="en-US" altLang="zh-CN" sz="1600" dirty="0">
                <a:solidFill>
                  <a:schemeClr val="tx1"/>
                </a:solidFill>
                <a:latin typeface="Calibri Light" panose="020F0302020204030204" pitchFamily="34" charset="0"/>
              </a:rPr>
              <a:t>et. al.</a:t>
            </a:r>
          </a:p>
        </p:txBody>
      </p:sp>
    </p:spTree>
    <p:extLst>
      <p:ext uri="{BB962C8B-B14F-4D97-AF65-F5344CB8AC3E}">
        <p14:creationId xmlns:p14="http://schemas.microsoft.com/office/powerpoint/2010/main" val="13356191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Combining boxes and regions</a:t>
            </a:r>
            <a:endParaRPr kumimoji="1" lang="zh-CN" altLang="en-US" dirty="0"/>
          </a:p>
        </p:txBody>
      </p:sp>
      <p:sp>
        <p:nvSpPr>
          <p:cNvPr id="3" name="内容占位符 2"/>
          <p:cNvSpPr>
            <a:spLocks noGrp="1"/>
          </p:cNvSpPr>
          <p:nvPr>
            <p:ph idx="1"/>
          </p:nvPr>
        </p:nvSpPr>
        <p:spPr/>
        <p:txBody>
          <a:bodyPr/>
          <a:lstStyle/>
          <a:p>
            <a:r>
              <a:rPr kumimoji="1" lang="en-US" altLang="zh-CN" dirty="0" smtClean="0"/>
              <a:t>Experimental results</a:t>
            </a:r>
            <a:endParaRPr kumimoji="1" lang="zh-CN" altLang="en-US" dirty="0"/>
          </a:p>
        </p:txBody>
      </p:sp>
      <p:sp>
        <p:nvSpPr>
          <p:cNvPr id="5" name="圆角矩形 7"/>
          <p:cNvSpPr/>
          <p:nvPr/>
        </p:nvSpPr>
        <p:spPr>
          <a:xfrm>
            <a:off x="514350" y="5853008"/>
            <a:ext cx="8104909"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600" dirty="0">
                <a:solidFill>
                  <a:schemeClr val="tx1"/>
                </a:solidFill>
                <a:latin typeface="Calibri Light" panose="020F0302020204030204" pitchFamily="34" charset="0"/>
              </a:rPr>
              <a:t>Improving Object Proposals with Multi-</a:t>
            </a:r>
            <a:r>
              <a:rPr lang="en-US" altLang="zh-CN" sz="1600" dirty="0" err="1">
                <a:solidFill>
                  <a:schemeClr val="tx1"/>
                </a:solidFill>
                <a:latin typeface="Calibri Light" panose="020F0302020204030204" pitchFamily="34" charset="0"/>
              </a:rPr>
              <a:t>Thresholding</a:t>
            </a:r>
            <a:r>
              <a:rPr lang="en-US" altLang="zh-CN" sz="1600" dirty="0">
                <a:solidFill>
                  <a:schemeClr val="tx1"/>
                </a:solidFill>
                <a:latin typeface="Calibri Light" panose="020F0302020204030204" pitchFamily="34" charset="0"/>
              </a:rPr>
              <a:t> Straddling </a:t>
            </a:r>
            <a:r>
              <a:rPr lang="en-US" altLang="zh-CN" sz="1600" dirty="0" smtClean="0">
                <a:solidFill>
                  <a:schemeClr val="tx1"/>
                </a:solidFill>
                <a:latin typeface="Calibri Light" panose="020F0302020204030204" pitchFamily="34" charset="0"/>
              </a:rPr>
              <a:t>Expansion, </a:t>
            </a:r>
            <a:r>
              <a:rPr lang="en-US" altLang="zh-CN" sz="1600" dirty="0">
                <a:solidFill>
                  <a:schemeClr val="tx1"/>
                </a:solidFill>
                <a:latin typeface="Calibri Light" panose="020F0302020204030204" pitchFamily="34" charset="0"/>
              </a:rPr>
              <a:t>IEEE CVPR </a:t>
            </a:r>
            <a:r>
              <a:rPr lang="en-US" altLang="zh-CN" sz="1600" dirty="0" smtClean="0">
                <a:solidFill>
                  <a:schemeClr val="tx1"/>
                </a:solidFill>
                <a:latin typeface="Calibri Light" panose="020F0302020204030204" pitchFamily="34" charset="0"/>
              </a:rPr>
              <a:t>2015, Chen, </a:t>
            </a:r>
            <a:r>
              <a:rPr lang="en-US" altLang="zh-CN" sz="1600" dirty="0">
                <a:solidFill>
                  <a:schemeClr val="tx1"/>
                </a:solidFill>
                <a:latin typeface="Calibri Light" panose="020F0302020204030204" pitchFamily="34" charset="0"/>
              </a:rPr>
              <a:t>et. al.</a:t>
            </a:r>
          </a:p>
        </p:txBody>
      </p:sp>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6472" y="1580066"/>
            <a:ext cx="5840510" cy="3716264"/>
          </a:xfrm>
          <a:prstGeom prst="rect">
            <a:avLst/>
          </a:prstGeom>
        </p:spPr>
      </p:pic>
    </p:spTree>
    <p:extLst>
      <p:ext uri="{BB962C8B-B14F-4D97-AF65-F5344CB8AC3E}">
        <p14:creationId xmlns:p14="http://schemas.microsoft.com/office/powerpoint/2010/main" val="1159549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Predict fixation </a:t>
            </a:r>
            <a:r>
              <a:rPr kumimoji="1" lang="en-US" altLang="zh-CN" dirty="0">
                <a:sym typeface="Wingdings"/>
              </a:rPr>
              <a:t></a:t>
            </a:r>
            <a:r>
              <a:rPr kumimoji="1" lang="en-US" altLang="zh-CN" dirty="0"/>
              <a:t> detect salient object</a:t>
            </a:r>
            <a:endParaRPr kumimoji="1" lang="zh-CN" altLang="en-US" dirty="0"/>
          </a:p>
        </p:txBody>
      </p:sp>
      <p:sp>
        <p:nvSpPr>
          <p:cNvPr id="3" name="内容占位符 2"/>
          <p:cNvSpPr>
            <a:spLocks noGrp="1"/>
          </p:cNvSpPr>
          <p:nvPr>
            <p:ph idx="1"/>
          </p:nvPr>
        </p:nvSpPr>
        <p:spPr/>
        <p:txBody>
          <a:bodyPr/>
          <a:lstStyle/>
          <a:p>
            <a:r>
              <a:rPr kumimoji="1" lang="en-US" altLang="zh-CN" dirty="0" smtClean="0"/>
              <a:t>Eye</a:t>
            </a:r>
            <a:r>
              <a:rPr kumimoji="1" lang="zh-CN" altLang="en-US" dirty="0" smtClean="0"/>
              <a:t> </a:t>
            </a:r>
            <a:r>
              <a:rPr kumimoji="1" lang="en-US" altLang="zh-CN" dirty="0" smtClean="0"/>
              <a:t>tracker</a:t>
            </a:r>
          </a:p>
          <a:p>
            <a:pPr lvl="1"/>
            <a:r>
              <a:rPr kumimoji="1" lang="en-US" altLang="zh-CN" dirty="0" smtClean="0"/>
              <a:t>Cognitive psychology, neurobiology, etc.</a:t>
            </a:r>
            <a:endParaRPr kumimoji="1" lang="zh-CN" altLang="en-US" dirty="0"/>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2737" y="2112377"/>
            <a:ext cx="5045604" cy="4185166"/>
          </a:xfrm>
          <a:prstGeom prst="rect">
            <a:avLst/>
          </a:prstGeom>
        </p:spPr>
      </p:pic>
    </p:spTree>
    <p:extLst>
      <p:ext uri="{BB962C8B-B14F-4D97-AF65-F5344CB8AC3E}">
        <p14:creationId xmlns:p14="http://schemas.microsoft.com/office/powerpoint/2010/main" val="3427948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pic>
        <p:nvPicPr>
          <p:cNvPr id="6" name="内容占位符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108" y="937848"/>
            <a:ext cx="8454055" cy="4780817"/>
          </a:xfrm>
          <a:prstGeom prst="rect">
            <a:avLst/>
          </a:prstGeom>
        </p:spPr>
      </p:pic>
      <p:sp>
        <p:nvSpPr>
          <p:cNvPr id="7" name="圆角矩形 7"/>
          <p:cNvSpPr/>
          <p:nvPr/>
        </p:nvSpPr>
        <p:spPr>
          <a:xfrm>
            <a:off x="524107" y="5774707"/>
            <a:ext cx="8080631" cy="69005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smtClean="0">
                <a:solidFill>
                  <a:schemeClr val="tx1"/>
                </a:solidFill>
                <a:latin typeface="Calibri Light" panose="020F0302020204030204" pitchFamily="34" charset="0"/>
                <a:hlinkClick r:id="rId5"/>
              </a:rPr>
              <a:t>Rich </a:t>
            </a:r>
            <a:r>
              <a:rPr lang="en-US" sz="1600" dirty="0">
                <a:solidFill>
                  <a:schemeClr val="tx1"/>
                </a:solidFill>
                <a:latin typeface="Calibri Light" panose="020F0302020204030204" pitchFamily="34" charset="0"/>
                <a:hlinkClick r:id="rId5"/>
              </a:rPr>
              <a:t>feature hierarchies for accurate object detection and semantic </a:t>
            </a:r>
            <a:r>
              <a:rPr lang="en-US" sz="1600" dirty="0" smtClean="0">
                <a:solidFill>
                  <a:schemeClr val="tx1"/>
                </a:solidFill>
                <a:latin typeface="Calibri Light" panose="020F0302020204030204" pitchFamily="34" charset="0"/>
                <a:hlinkClick r:id="rId5"/>
              </a:rPr>
              <a:t>segmentation</a:t>
            </a:r>
            <a:r>
              <a:rPr lang="en-US" sz="1600" dirty="0" smtClean="0">
                <a:solidFill>
                  <a:schemeClr val="tx1"/>
                </a:solidFill>
                <a:latin typeface="Calibri Light" panose="020F0302020204030204" pitchFamily="34" charset="0"/>
              </a:rPr>
              <a:t>, CVPR 2014 (Oral), </a:t>
            </a:r>
            <a:r>
              <a:rPr lang="en-US" sz="1600" dirty="0" err="1" smtClean="0">
                <a:solidFill>
                  <a:schemeClr val="tx1"/>
                </a:solidFill>
                <a:latin typeface="Calibri Light" panose="020F0302020204030204" pitchFamily="34" charset="0"/>
              </a:rPr>
              <a:t>Girshick</a:t>
            </a:r>
            <a:r>
              <a:rPr lang="en-US" sz="1600" dirty="0" smtClean="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6"/>
              </a:rPr>
              <a:t>BING++: A Fast High Quality Object Proposal Generator at </a:t>
            </a:r>
            <a:r>
              <a:rPr lang="en-US" sz="1600" dirty="0" smtClean="0">
                <a:solidFill>
                  <a:schemeClr val="tx1"/>
                </a:solidFill>
                <a:latin typeface="Calibri Light" panose="020F0302020204030204" pitchFamily="34" charset="0"/>
                <a:hlinkClick r:id="rId6"/>
              </a:rPr>
              <a:t>100fps</a:t>
            </a:r>
            <a:r>
              <a:rPr lang="en-US" sz="1600" dirty="0" smtClean="0">
                <a:solidFill>
                  <a:schemeClr val="tx1"/>
                </a:solidFill>
                <a:latin typeface="Calibri Light" panose="020F0302020204030204" pitchFamily="34" charset="0"/>
              </a:rPr>
              <a:t>,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Zhang et al. </a:t>
            </a:r>
            <a:endParaRPr lang="en-US" sz="1600" dirty="0">
              <a:solidFill>
                <a:schemeClr val="tx1"/>
              </a:solidFill>
              <a:latin typeface="Calibri Light" panose="020F0302020204030204" pitchFamily="34" charset="0"/>
            </a:endParaRPr>
          </a:p>
        </p:txBody>
      </p:sp>
      <p:sp>
        <p:nvSpPr>
          <p:cNvPr id="8" name="三角形 5"/>
          <p:cNvSpPr/>
          <p:nvPr/>
        </p:nvSpPr>
        <p:spPr>
          <a:xfrm>
            <a:off x="1906859" y="1103972"/>
            <a:ext cx="167268" cy="133815"/>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三角形 8"/>
          <p:cNvSpPr/>
          <p:nvPr/>
        </p:nvSpPr>
        <p:spPr>
          <a:xfrm>
            <a:off x="1942029" y="1678402"/>
            <a:ext cx="167268" cy="133815"/>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4474211" y="1912860"/>
            <a:ext cx="167268" cy="133815"/>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三角形 10"/>
          <p:cNvSpPr/>
          <p:nvPr/>
        </p:nvSpPr>
        <p:spPr>
          <a:xfrm>
            <a:off x="6185777" y="1936306"/>
            <a:ext cx="167268" cy="133815"/>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1594624" y="1734444"/>
            <a:ext cx="880947" cy="584775"/>
          </a:xfrm>
          <a:prstGeom prst="rect">
            <a:avLst/>
          </a:prstGeom>
          <a:noFill/>
        </p:spPr>
        <p:txBody>
          <a:bodyPr wrap="square" rtlCol="0">
            <a:spAutoFit/>
          </a:bodyPr>
          <a:lstStyle/>
          <a:p>
            <a:pPr algn="ctr"/>
            <a:r>
              <a:rPr kumimoji="1" lang="en-US" altLang="zh-CN" sz="1600" dirty="0" smtClean="0"/>
              <a:t>R-CNN (2014)</a:t>
            </a:r>
            <a:endParaRPr kumimoji="1" lang="zh-CN" altLang="en-US" sz="1600" dirty="0"/>
          </a:p>
        </p:txBody>
      </p:sp>
      <p:sp>
        <p:nvSpPr>
          <p:cNvPr id="13" name="文本框 12"/>
          <p:cNvSpPr txBox="1"/>
          <p:nvPr/>
        </p:nvSpPr>
        <p:spPr>
          <a:xfrm>
            <a:off x="4532680" y="1773332"/>
            <a:ext cx="880947" cy="584775"/>
          </a:xfrm>
          <a:prstGeom prst="rect">
            <a:avLst/>
          </a:prstGeom>
          <a:noFill/>
        </p:spPr>
        <p:txBody>
          <a:bodyPr wrap="square" rtlCol="0">
            <a:spAutoFit/>
          </a:bodyPr>
          <a:lstStyle/>
          <a:p>
            <a:pPr algn="ctr"/>
            <a:r>
              <a:rPr kumimoji="1" lang="en-US" altLang="zh-CN" sz="1600" dirty="0" smtClean="0"/>
              <a:t>R-CNN (2014)</a:t>
            </a:r>
            <a:endParaRPr kumimoji="1" lang="zh-CN" altLang="en-US" sz="1600" dirty="0"/>
          </a:p>
        </p:txBody>
      </p:sp>
      <p:sp>
        <p:nvSpPr>
          <p:cNvPr id="14" name="文本框 13"/>
          <p:cNvSpPr txBox="1"/>
          <p:nvPr/>
        </p:nvSpPr>
        <p:spPr>
          <a:xfrm>
            <a:off x="6258114" y="1790485"/>
            <a:ext cx="880947" cy="584775"/>
          </a:xfrm>
          <a:prstGeom prst="rect">
            <a:avLst/>
          </a:prstGeom>
          <a:noFill/>
        </p:spPr>
        <p:txBody>
          <a:bodyPr wrap="square" rtlCol="0">
            <a:spAutoFit/>
          </a:bodyPr>
          <a:lstStyle/>
          <a:p>
            <a:pPr algn="ctr"/>
            <a:r>
              <a:rPr kumimoji="1" lang="en-US" altLang="zh-CN" sz="1600" dirty="0" smtClean="0"/>
              <a:t>R-CNN (2014)</a:t>
            </a:r>
            <a:endParaRPr kumimoji="1" lang="zh-CN" altLang="en-US" sz="1600" dirty="0"/>
          </a:p>
        </p:txBody>
      </p:sp>
      <p:sp>
        <p:nvSpPr>
          <p:cNvPr id="15" name="文本框 14"/>
          <p:cNvSpPr txBox="1"/>
          <p:nvPr/>
        </p:nvSpPr>
        <p:spPr>
          <a:xfrm>
            <a:off x="2001644" y="1003612"/>
            <a:ext cx="880947" cy="338554"/>
          </a:xfrm>
          <a:prstGeom prst="rect">
            <a:avLst/>
          </a:prstGeom>
          <a:noFill/>
        </p:spPr>
        <p:txBody>
          <a:bodyPr wrap="square" rtlCol="0">
            <a:spAutoFit/>
          </a:bodyPr>
          <a:lstStyle/>
          <a:p>
            <a:pPr algn="ctr"/>
            <a:r>
              <a:rPr kumimoji="1" lang="en-US" altLang="zh-CN" sz="1600" smtClean="0"/>
              <a:t>BING++</a:t>
            </a:r>
            <a:endParaRPr kumimoji="1" lang="zh-CN" altLang="en-US" sz="1600" dirty="0"/>
          </a:p>
        </p:txBody>
      </p:sp>
    </p:spTree>
    <p:extLst>
      <p:ext uri="{BB962C8B-B14F-4D97-AF65-F5344CB8AC3E}">
        <p14:creationId xmlns:p14="http://schemas.microsoft.com/office/powerpoint/2010/main" val="34987949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Future work in objectness proposals </a:t>
            </a:r>
            <a:endParaRPr kumimoji="1" lang="zh-CN" altLang="en-US" dirty="0"/>
          </a:p>
        </p:txBody>
      </p:sp>
      <p:sp>
        <p:nvSpPr>
          <p:cNvPr id="3" name="内容占位符 2"/>
          <p:cNvSpPr>
            <a:spLocks noGrp="1"/>
          </p:cNvSpPr>
          <p:nvPr>
            <p:ph idx="1"/>
          </p:nvPr>
        </p:nvSpPr>
        <p:spPr/>
        <p:txBody>
          <a:bodyPr/>
          <a:lstStyle/>
          <a:p>
            <a:r>
              <a:rPr kumimoji="1" lang="en-US" altLang="zh-CN" dirty="0" smtClean="0"/>
              <a:t>High detection rate under large </a:t>
            </a:r>
            <a:r>
              <a:rPr kumimoji="1" lang="en-US" altLang="zh-CN" dirty="0" err="1" smtClean="0"/>
              <a:t>IoU</a:t>
            </a:r>
            <a:endParaRPr kumimoji="1" lang="en-US" altLang="zh-CN" dirty="0" smtClean="0"/>
          </a:p>
          <a:p>
            <a:r>
              <a:rPr kumimoji="1" lang="en-US" altLang="zh-CN" dirty="0" smtClean="0"/>
              <a:t>Running speed</a:t>
            </a:r>
          </a:p>
          <a:p>
            <a:r>
              <a:rPr kumimoji="1" lang="en-US" altLang="zh-CN" dirty="0" smtClean="0"/>
              <a:t>Small number of proposals</a:t>
            </a:r>
          </a:p>
          <a:p>
            <a:r>
              <a:rPr kumimoji="1" lang="en-US" altLang="zh-CN" dirty="0" smtClean="0"/>
              <a:t>Exploring more applications</a:t>
            </a:r>
            <a:endParaRPr kumimoji="1" lang="zh-CN" altLang="en-US" dirty="0"/>
          </a:p>
        </p:txBody>
      </p:sp>
    </p:spTree>
    <p:extLst>
      <p:ext uri="{BB962C8B-B14F-4D97-AF65-F5344CB8AC3E}">
        <p14:creationId xmlns:p14="http://schemas.microsoft.com/office/powerpoint/2010/main" val="3734444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Other research problems</a:t>
            </a:r>
            <a:endParaRPr lang="zh-CN" altLang="en-US" dirty="0"/>
          </a:p>
        </p:txBody>
      </p:sp>
      <p:sp>
        <p:nvSpPr>
          <p:cNvPr id="3" name="内容占位符 2"/>
          <p:cNvSpPr>
            <a:spLocks noGrp="1"/>
          </p:cNvSpPr>
          <p:nvPr>
            <p:ph idx="1"/>
          </p:nvPr>
        </p:nvSpPr>
        <p:spPr/>
        <p:txBody>
          <a:bodyPr/>
          <a:lstStyle/>
          <a:p>
            <a:r>
              <a:rPr lang="en-US" altLang="zh-CN" dirty="0" smtClean="0"/>
              <a:t>New research topics lies in the requirements of applications</a:t>
            </a:r>
            <a:endParaRPr lang="zh-CN" altLang="en-US" dirty="0"/>
          </a:p>
        </p:txBody>
      </p:sp>
    </p:spTree>
    <p:extLst>
      <p:ext uri="{BB962C8B-B14F-4D97-AF65-F5344CB8AC3E}">
        <p14:creationId xmlns:p14="http://schemas.microsoft.com/office/powerpoint/2010/main" val="2018674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Primary object auto-segmentation</a:t>
            </a:r>
            <a:endParaRPr lang="zh-CN" altLang="en-US"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7763" y="992712"/>
            <a:ext cx="5677033" cy="456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7"/>
          <p:cNvSpPr/>
          <p:nvPr/>
        </p:nvSpPr>
        <p:spPr>
          <a:xfrm>
            <a:off x="327074" y="5990919"/>
            <a:ext cx="8398412" cy="41113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Fast Appearance Modeling for Automatic </a:t>
            </a:r>
            <a:r>
              <a:rPr lang="en-US" sz="1600" dirty="0" smtClean="0">
                <a:solidFill>
                  <a:schemeClr val="tx1"/>
                </a:solidFill>
                <a:latin typeface="Calibri Light" panose="020F0302020204030204" pitchFamily="34" charset="0"/>
              </a:rPr>
              <a:t>Primary Video </a:t>
            </a:r>
            <a:r>
              <a:rPr lang="en-US" sz="1600" dirty="0">
                <a:solidFill>
                  <a:schemeClr val="tx1"/>
                </a:solidFill>
                <a:latin typeface="Calibri Light" panose="020F0302020204030204" pitchFamily="34" charset="0"/>
              </a:rPr>
              <a:t>Object Segmentation, IEEE </a:t>
            </a:r>
            <a:r>
              <a:rPr lang="en-US" altLang="zh-CN" sz="1600" dirty="0" smtClean="0">
                <a:solidFill>
                  <a:schemeClr val="tx1"/>
                </a:solidFill>
                <a:latin typeface="Calibri Light" panose="020F0302020204030204" pitchFamily="34" charset="0"/>
              </a:rPr>
              <a:t>TIP </a:t>
            </a:r>
            <a:r>
              <a:rPr lang="en-US" sz="1600" dirty="0" smtClean="0">
                <a:solidFill>
                  <a:schemeClr val="tx1"/>
                </a:solidFill>
                <a:latin typeface="Calibri Light" panose="020F0302020204030204" pitchFamily="34" charset="0"/>
              </a:rPr>
              <a:t>2016, Yang et 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7530916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Finding Distractors </a:t>
            </a:r>
            <a:endParaRPr lang="zh-CN" altLang="en-US" dirty="0"/>
          </a:p>
        </p:txBody>
      </p:sp>
      <p:sp>
        <p:nvSpPr>
          <p:cNvPr id="4" name="圆角矩形 7"/>
          <p:cNvSpPr/>
          <p:nvPr/>
        </p:nvSpPr>
        <p:spPr>
          <a:xfrm>
            <a:off x="327074" y="5990919"/>
            <a:ext cx="8398412" cy="41113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Finding Distractors In Images, IEEE </a:t>
            </a:r>
            <a:r>
              <a:rPr lang="en-US" altLang="zh-CN" sz="1600" dirty="0">
                <a:solidFill>
                  <a:schemeClr val="tx1"/>
                </a:solidFill>
                <a:latin typeface="Calibri Light" panose="020F0302020204030204" pitchFamily="34" charset="0"/>
              </a:rPr>
              <a:t>CVPR</a:t>
            </a:r>
            <a:r>
              <a:rPr lang="en-US" sz="1600" dirty="0">
                <a:solidFill>
                  <a:schemeClr val="tx1"/>
                </a:solidFill>
                <a:latin typeface="Calibri Light" panose="020F0302020204030204" pitchFamily="34" charset="0"/>
              </a:rPr>
              <a:t> </a:t>
            </a:r>
            <a:r>
              <a:rPr lang="en-US" sz="1600" dirty="0" smtClean="0">
                <a:solidFill>
                  <a:schemeClr val="tx1"/>
                </a:solidFill>
                <a:latin typeface="Calibri Light" panose="020F0302020204030204" pitchFamily="34" charset="0"/>
              </a:rPr>
              <a:t>2015, Fried et al.</a:t>
            </a:r>
            <a:endParaRPr lang="en-US" altLang="zh-CN" sz="1600" dirty="0">
              <a:solidFill>
                <a:schemeClr val="tx1"/>
              </a:solidFill>
              <a:latin typeface="Calibri Light" panose="020F0302020204030204" pitchFamily="34" charset="0"/>
            </a:endParaRPr>
          </a:p>
        </p:txBody>
      </p:sp>
      <p:pic>
        <p:nvPicPr>
          <p:cNvPr id="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88184" y="855215"/>
            <a:ext cx="6276191" cy="499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54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Finding Distractors </a:t>
            </a:r>
            <a:endParaRPr lang="zh-CN" altLang="en-US" dirty="0"/>
          </a:p>
        </p:txBody>
      </p:sp>
      <p:sp>
        <p:nvSpPr>
          <p:cNvPr id="4" name="圆角矩形 7"/>
          <p:cNvSpPr/>
          <p:nvPr/>
        </p:nvSpPr>
        <p:spPr>
          <a:xfrm>
            <a:off x="327074" y="5990919"/>
            <a:ext cx="8398412" cy="41113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Finding Distractors In Images, IEEE </a:t>
            </a:r>
            <a:r>
              <a:rPr lang="en-US" altLang="zh-CN" sz="1600" dirty="0">
                <a:solidFill>
                  <a:schemeClr val="tx1"/>
                </a:solidFill>
                <a:latin typeface="Calibri Light" panose="020F0302020204030204" pitchFamily="34" charset="0"/>
              </a:rPr>
              <a:t>CVPR</a:t>
            </a:r>
            <a:r>
              <a:rPr lang="en-US" sz="1600" dirty="0">
                <a:solidFill>
                  <a:schemeClr val="tx1"/>
                </a:solidFill>
                <a:latin typeface="Calibri Light" panose="020F0302020204030204" pitchFamily="34" charset="0"/>
              </a:rPr>
              <a:t> </a:t>
            </a:r>
            <a:r>
              <a:rPr lang="en-US" sz="1600" dirty="0" smtClean="0">
                <a:solidFill>
                  <a:schemeClr val="tx1"/>
                </a:solidFill>
                <a:latin typeface="Calibri Light" panose="020F0302020204030204" pitchFamily="34" charset="0"/>
              </a:rPr>
              <a:t>2015, Fried et al.</a:t>
            </a:r>
            <a:endParaRPr lang="en-US" altLang="zh-CN" sz="1600" dirty="0">
              <a:solidFill>
                <a:schemeClr val="tx1"/>
              </a:solidFill>
              <a:latin typeface="Calibri Light" panose="020F0302020204030204" pitchFamily="34" charset="0"/>
            </a:endParaRPr>
          </a:p>
        </p:txBody>
      </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7074" y="1630016"/>
            <a:ext cx="8534047" cy="344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462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 </a:t>
            </a:r>
            <a:endParaRPr lang="zh-CN" altLang="en-US" dirty="0"/>
          </a:p>
        </p:txBody>
      </p:sp>
      <p:sp>
        <p:nvSpPr>
          <p:cNvPr id="3" name="内容占位符 2"/>
          <p:cNvSpPr>
            <a:spLocks noGrp="1"/>
          </p:cNvSpPr>
          <p:nvPr>
            <p:ph idx="1"/>
          </p:nvPr>
        </p:nvSpPr>
        <p:spPr>
          <a:xfrm>
            <a:off x="317305" y="1199438"/>
            <a:ext cx="8516471" cy="2957100"/>
          </a:xfrm>
        </p:spPr>
        <p:txBody>
          <a:bodyPr anchor="ctr"/>
          <a:lstStyle/>
          <a:p>
            <a:pPr marL="0" indent="0" algn="ctr">
              <a:buNone/>
            </a:pPr>
            <a:r>
              <a:rPr lang="en-US" altLang="zh-CN" sz="13800" b="1" dirty="0" smtClean="0">
                <a:ln w="0"/>
                <a:effectLst>
                  <a:outerShdw blurRad="38100" dist="19050" dir="2700000" algn="tl" rotWithShape="0">
                    <a:schemeClr val="dk1">
                      <a:alpha val="40000"/>
                    </a:schemeClr>
                  </a:outerShdw>
                </a:effectLst>
                <a:ea typeface="Adobe 黑体 Std R" panose="020B0400000000000000" pitchFamily="34" charset="-122"/>
              </a:rPr>
              <a:t>Thanks!</a:t>
            </a:r>
            <a:endParaRPr lang="zh-CN" altLang="en-US" sz="13800" b="1" dirty="0">
              <a:ln w="0"/>
              <a:effectLst>
                <a:outerShdw blurRad="38100" dist="19050" dir="2700000" algn="tl" rotWithShape="0">
                  <a:schemeClr val="dk1">
                    <a:alpha val="40000"/>
                  </a:schemeClr>
                </a:outerShdw>
              </a:effectLst>
              <a:ea typeface="Adobe 黑体 Std R" panose="020B0400000000000000" pitchFamily="34" charset="-122"/>
            </a:endParaRPr>
          </a:p>
        </p:txBody>
      </p:sp>
      <p:sp>
        <p:nvSpPr>
          <p:cNvPr id="4" name="矩形 3"/>
          <p:cNvSpPr/>
          <p:nvPr/>
        </p:nvSpPr>
        <p:spPr>
          <a:xfrm>
            <a:off x="329937" y="4411871"/>
            <a:ext cx="8455843" cy="954107"/>
          </a:xfrm>
          <a:prstGeom prst="rect">
            <a:avLst/>
          </a:prstGeom>
        </p:spPr>
        <p:txBody>
          <a:bodyPr wrap="square">
            <a:spAutoFit/>
          </a:bodyPr>
          <a:lstStyle/>
          <a:p>
            <a:pPr algn="ctr"/>
            <a:r>
              <a:rPr lang="en-US" altLang="zh-CN" sz="3200" dirty="0" smtClean="0"/>
              <a:t>Tutorial webpage:</a:t>
            </a:r>
          </a:p>
          <a:p>
            <a:pPr algn="ctr"/>
            <a:r>
              <a:rPr lang="en-US" altLang="zh-CN" sz="2400" dirty="0">
                <a:hlinkClick r:id="rId2"/>
              </a:rPr>
              <a:t>http://</a:t>
            </a:r>
            <a:r>
              <a:rPr lang="en-US" altLang="zh-CN" sz="2400" dirty="0" smtClean="0">
                <a:hlinkClick r:id="rId2"/>
              </a:rPr>
              <a:t>saliency.mit.edu/ECCVTutorial/ECCV_saliency.htm</a:t>
            </a:r>
            <a:r>
              <a:rPr lang="en-US" altLang="zh-CN" sz="2400" dirty="0" smtClean="0"/>
              <a:t> </a:t>
            </a:r>
            <a:endParaRPr lang="zh-CN" altLang="en-US" sz="2400" dirty="0"/>
          </a:p>
        </p:txBody>
      </p:sp>
    </p:spTree>
    <p:extLst>
      <p:ext uri="{BB962C8B-B14F-4D97-AF65-F5344CB8AC3E}">
        <p14:creationId xmlns:p14="http://schemas.microsoft.com/office/powerpoint/2010/main" val="410014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Predict fixation </a:t>
            </a:r>
            <a:r>
              <a:rPr kumimoji="1" lang="en-US" altLang="zh-CN" dirty="0">
                <a:sym typeface="Wingdings"/>
              </a:rPr>
              <a:t></a:t>
            </a:r>
            <a:r>
              <a:rPr kumimoji="1" lang="en-US" altLang="zh-CN" dirty="0"/>
              <a:t> detect salient object</a:t>
            </a:r>
            <a:endParaRPr kumimoji="1" lang="zh-CN" altLang="en-US" dirty="0"/>
          </a:p>
        </p:txBody>
      </p:sp>
      <p:sp>
        <p:nvSpPr>
          <p:cNvPr id="3" name="内容占位符 2"/>
          <p:cNvSpPr>
            <a:spLocks noGrp="1"/>
          </p:cNvSpPr>
          <p:nvPr>
            <p:ph idx="1"/>
          </p:nvPr>
        </p:nvSpPr>
        <p:spPr/>
        <p:txBody>
          <a:bodyPr/>
          <a:lstStyle/>
          <a:p>
            <a:r>
              <a:rPr kumimoji="1" lang="en-US" altLang="zh-CN" dirty="0" smtClean="0"/>
              <a:t>Saliency detection as binary segmentation </a:t>
            </a:r>
            <a:endParaRPr kumimoji="1" lang="zh-CN" altLang="en-US" dirty="0"/>
          </a:p>
        </p:txBody>
      </p:sp>
      <p:sp>
        <p:nvSpPr>
          <p:cNvPr id="4" name="圆角矩形 7"/>
          <p:cNvSpPr/>
          <p:nvPr/>
        </p:nvSpPr>
        <p:spPr>
          <a:xfrm>
            <a:off x="581892" y="5029201"/>
            <a:ext cx="8071291" cy="1318335"/>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Learning </a:t>
            </a:r>
            <a:r>
              <a:rPr lang="en-US" sz="1600" dirty="0">
                <a:solidFill>
                  <a:schemeClr val="tx1"/>
                </a:solidFill>
                <a:latin typeface="Calibri Light" panose="020F0302020204030204" pitchFamily="34" charset="0"/>
              </a:rPr>
              <a:t>to detect a salient object. CVPR 2007, Liu et. al.</a:t>
            </a:r>
          </a:p>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Frequency-tuned salient region detection, CVPR 2009, </a:t>
            </a:r>
            <a:r>
              <a:rPr lang="en-US" sz="1600" dirty="0" err="1">
                <a:solidFill>
                  <a:schemeClr val="tx1"/>
                </a:solidFill>
                <a:latin typeface="Calibri Light" panose="020F0302020204030204" pitchFamily="34" charset="0"/>
              </a:rPr>
              <a:t>Achanta</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Global contrast based salient region detection, CVPR 2011, Cheng et. al.</a:t>
            </a:r>
          </a:p>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Salient object detection: </a:t>
            </a:r>
            <a:r>
              <a:rPr lang="en-US" sz="1600" dirty="0" smtClean="0">
                <a:solidFill>
                  <a:schemeClr val="tx1"/>
                </a:solidFill>
                <a:latin typeface="Calibri Light" panose="020F0302020204030204" pitchFamily="34" charset="0"/>
              </a:rPr>
              <a:t>a benchmark, IEEE TIP 2015, Ali et. 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5255" y="1432335"/>
            <a:ext cx="6157632" cy="3426294"/>
          </a:xfrm>
          <a:prstGeom prst="rect">
            <a:avLst/>
          </a:prstGeom>
        </p:spPr>
      </p:pic>
    </p:spTree>
    <p:extLst>
      <p:ext uri="{BB962C8B-B14F-4D97-AF65-F5344CB8AC3E}">
        <p14:creationId xmlns:p14="http://schemas.microsoft.com/office/powerpoint/2010/main" val="4069092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Salient object detection</a:t>
            </a:r>
            <a:endParaRPr kumimoji="1" lang="zh-CN" altLang="en-US" dirty="0"/>
          </a:p>
        </p:txBody>
      </p:sp>
      <p:sp>
        <p:nvSpPr>
          <p:cNvPr id="3" name="内容占位符 2"/>
          <p:cNvSpPr>
            <a:spLocks noGrp="1"/>
          </p:cNvSpPr>
          <p:nvPr>
            <p:ph idx="1"/>
          </p:nvPr>
        </p:nvSpPr>
        <p:spPr/>
        <p:txBody>
          <a:bodyPr/>
          <a:lstStyle/>
          <a:p>
            <a:r>
              <a:rPr lang="en-US" altLang="zh-CN" dirty="0" smtClean="0"/>
              <a:t>How to define salient objects?</a:t>
            </a:r>
          </a:p>
          <a:p>
            <a:pPr lvl="1"/>
            <a:r>
              <a:rPr lang="en-US" altLang="zh-CN" dirty="0" smtClean="0"/>
              <a:t>Match </a:t>
            </a:r>
            <a:r>
              <a:rPr lang="en-US" altLang="zh-CN" dirty="0"/>
              <a:t>the human annotators’ </a:t>
            </a:r>
            <a:r>
              <a:rPr lang="en-US" altLang="zh-CN" dirty="0" smtClean="0"/>
              <a:t>behavior </a:t>
            </a:r>
            <a:r>
              <a:rPr lang="en-US" altLang="zh-CN" dirty="0"/>
              <a:t>when they have been asked to pick a salient object in an </a:t>
            </a:r>
            <a:r>
              <a:rPr lang="en-US" altLang="zh-CN" dirty="0" smtClean="0"/>
              <a:t>image</a:t>
            </a:r>
            <a:r>
              <a:rPr lang="en-US" altLang="zh-CN" dirty="0"/>
              <a:t>.</a:t>
            </a:r>
            <a:r>
              <a:rPr lang="en-US" altLang="zh-CN" dirty="0" smtClean="0"/>
              <a:t> </a:t>
            </a:r>
            <a:endParaRPr lang="en-US" altLang="zh-CN" dirty="0"/>
          </a:p>
          <a:p>
            <a:endParaRPr kumimoji="1" lang="zh-CN" altLang="en-US" dirty="0"/>
          </a:p>
        </p:txBody>
      </p:sp>
      <p:pic>
        <p:nvPicPr>
          <p:cNvPr id="9" name="图片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121" y="2571476"/>
            <a:ext cx="2855394" cy="2888031"/>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0905" y="2571475"/>
            <a:ext cx="2864359" cy="2888031"/>
          </a:xfrm>
          <a:prstGeom prst="rect">
            <a:avLst/>
          </a:prstGeom>
        </p:spPr>
      </p:pic>
      <p:pic>
        <p:nvPicPr>
          <p:cNvPr id="7" name="图片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51230" y="2571475"/>
            <a:ext cx="2877961" cy="2888031"/>
          </a:xfrm>
          <a:prstGeom prst="rect">
            <a:avLst/>
          </a:prstGeom>
        </p:spPr>
      </p:pic>
      <p:sp>
        <p:nvSpPr>
          <p:cNvPr id="11" name="圆角矩形 7"/>
          <p:cNvSpPr/>
          <p:nvPr/>
        </p:nvSpPr>
        <p:spPr>
          <a:xfrm>
            <a:off x="295835" y="5701553"/>
            <a:ext cx="8516471" cy="6459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6"/>
              </a:buBlip>
            </a:pPr>
            <a:r>
              <a:rPr lang="en-US" sz="1600" dirty="0">
                <a:solidFill>
                  <a:schemeClr val="tx1"/>
                </a:solidFill>
                <a:latin typeface="Calibri Light" panose="020F0302020204030204" pitchFamily="34" charset="0"/>
              </a:rPr>
              <a:t>Global contrast based salient region detection, IEEE </a:t>
            </a:r>
            <a:r>
              <a:rPr lang="en-US" sz="1600" dirty="0" smtClean="0">
                <a:solidFill>
                  <a:schemeClr val="tx1"/>
                </a:solidFill>
                <a:latin typeface="Calibri Light" panose="020F0302020204030204" pitchFamily="34" charset="0"/>
              </a:rPr>
              <a:t>TPAMI 2015 (CVPR 2011), Cheng </a:t>
            </a:r>
            <a:r>
              <a:rPr lang="en-US" sz="1600" dirty="0">
                <a:solidFill>
                  <a:schemeClr val="tx1"/>
                </a:solidFill>
                <a:latin typeface="Calibri Light" panose="020F0302020204030204" pitchFamily="34" charset="0"/>
              </a:rPr>
              <a:t>et. </a:t>
            </a:r>
            <a:r>
              <a:rPr lang="en-US" sz="1600" dirty="0" smtClean="0">
                <a:solidFill>
                  <a:schemeClr val="tx1"/>
                </a:solidFill>
                <a:latin typeface="Calibri Light" panose="020F0302020204030204" pitchFamily="34" charset="0"/>
              </a:rPr>
              <a:t>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950018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Salient object detection</a:t>
            </a:r>
            <a:endParaRPr kumimoji="1" lang="zh-CN" altLang="en-US" dirty="0"/>
          </a:p>
        </p:txBody>
      </p:sp>
      <p:sp>
        <p:nvSpPr>
          <p:cNvPr id="3" name="内容占位符 2"/>
          <p:cNvSpPr>
            <a:spLocks noGrp="1"/>
          </p:cNvSpPr>
          <p:nvPr>
            <p:ph idx="1"/>
          </p:nvPr>
        </p:nvSpPr>
        <p:spPr/>
        <p:txBody>
          <a:bodyPr/>
          <a:lstStyle/>
          <a:p>
            <a:pPr algn="just"/>
            <a:r>
              <a:rPr lang="en-US" altLang="zh-CN" dirty="0" smtClean="0"/>
              <a:t>High consistency </a:t>
            </a:r>
            <a:r>
              <a:rPr lang="en-US" altLang="zh-CN" dirty="0"/>
              <a:t>among labelers. </a:t>
            </a:r>
          </a:p>
        </p:txBody>
      </p:sp>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001" y="1628132"/>
            <a:ext cx="3417382" cy="3425131"/>
          </a:xfrm>
          <a:prstGeom prst="rect">
            <a:avLst/>
          </a:prstGeom>
        </p:spPr>
      </p:pic>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4070" y="1628132"/>
            <a:ext cx="3409771" cy="3425130"/>
          </a:xfrm>
          <a:prstGeom prst="rect">
            <a:avLst/>
          </a:prstGeom>
        </p:spPr>
      </p:pic>
      <p:sp>
        <p:nvSpPr>
          <p:cNvPr id="9" name="圆角矩形 7"/>
          <p:cNvSpPr/>
          <p:nvPr/>
        </p:nvSpPr>
        <p:spPr>
          <a:xfrm>
            <a:off x="295835" y="5701553"/>
            <a:ext cx="8516471" cy="6459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The Secrets of Salient Object </a:t>
            </a:r>
            <a:r>
              <a:rPr lang="en-US" sz="1600" dirty="0" smtClean="0">
                <a:solidFill>
                  <a:schemeClr val="tx1"/>
                </a:solidFill>
                <a:latin typeface="Calibri Light" panose="020F0302020204030204" pitchFamily="34" charset="0"/>
              </a:rPr>
              <a:t>Segmentation, CVPR 2014, Li </a:t>
            </a:r>
            <a:r>
              <a:rPr lang="en-US" sz="1600" dirty="0">
                <a:solidFill>
                  <a:schemeClr val="tx1"/>
                </a:solidFill>
                <a:latin typeface="Calibri Light" panose="020F0302020204030204" pitchFamily="34" charset="0"/>
              </a:rPr>
              <a:t>et. </a:t>
            </a:r>
            <a:r>
              <a:rPr lang="en-US" sz="1600" dirty="0" smtClean="0">
                <a:solidFill>
                  <a:schemeClr val="tx1"/>
                </a:solidFill>
                <a:latin typeface="Calibri Light" panose="020F0302020204030204" pitchFamily="34" charset="0"/>
              </a:rPr>
              <a:t>al.</a:t>
            </a:r>
            <a:endParaRPr lang="en-US" altLang="zh-CN" sz="1600" dirty="0">
              <a:solidFill>
                <a:schemeClr val="tx1"/>
              </a:solidFill>
              <a:latin typeface="Calibri Light" panose="020F0302020204030204" pitchFamily="34" charset="0"/>
            </a:endParaRPr>
          </a:p>
        </p:txBody>
      </p:sp>
      <p:sp>
        <p:nvSpPr>
          <p:cNvPr id="10" name="文本框 9"/>
          <p:cNvSpPr txBox="1"/>
          <p:nvPr/>
        </p:nvSpPr>
        <p:spPr>
          <a:xfrm>
            <a:off x="2490537" y="5053264"/>
            <a:ext cx="3483142" cy="523220"/>
          </a:xfrm>
          <a:prstGeom prst="rect">
            <a:avLst/>
          </a:prstGeom>
          <a:noFill/>
        </p:spPr>
        <p:txBody>
          <a:bodyPr wrap="square" rtlCol="0">
            <a:spAutoFit/>
          </a:bodyPr>
          <a:lstStyle/>
          <a:p>
            <a:pPr algn="ctr"/>
            <a:r>
              <a:rPr kumimoji="1" lang="en-US" altLang="zh-CN" sz="2800" dirty="0" smtClean="0"/>
              <a:t>PASCAL-S</a:t>
            </a:r>
            <a:r>
              <a:rPr kumimoji="1" lang="zh-CN" altLang="en-US" sz="2800" dirty="0" smtClean="0"/>
              <a:t> </a:t>
            </a:r>
            <a:r>
              <a:rPr kumimoji="1" lang="en-US" altLang="zh-CN" sz="2800" dirty="0" smtClean="0"/>
              <a:t>dataset</a:t>
            </a:r>
            <a:endParaRPr kumimoji="1" lang="zh-CN" altLang="en-US" sz="2800" dirty="0"/>
          </a:p>
        </p:txBody>
      </p:sp>
    </p:spTree>
    <p:extLst>
      <p:ext uri="{BB962C8B-B14F-4D97-AF65-F5344CB8AC3E}">
        <p14:creationId xmlns:p14="http://schemas.microsoft.com/office/powerpoint/2010/main" val="732103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Growing interest </a:t>
            </a:r>
            <a:endParaRPr kumimoji="1" lang="zh-CN" altLang="en-US" dirty="0"/>
          </a:p>
        </p:txBody>
      </p:sp>
      <p:sp>
        <p:nvSpPr>
          <p:cNvPr id="3" name="内容占位符 2"/>
          <p:cNvSpPr>
            <a:spLocks noGrp="1"/>
          </p:cNvSpPr>
          <p:nvPr>
            <p:ph idx="1"/>
          </p:nvPr>
        </p:nvSpPr>
        <p:spPr/>
        <p:txBody>
          <a:bodyPr/>
          <a:lstStyle/>
          <a:p>
            <a:endParaRPr kumimoji="1" lang="en-US" altLang="zh-CN" dirty="0" smtClean="0"/>
          </a:p>
          <a:p>
            <a:endParaRPr kumimoji="1" lang="zh-CN" altLang="en-US" dirty="0"/>
          </a:p>
        </p:txBody>
      </p:sp>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4318" y="789711"/>
            <a:ext cx="7175535" cy="4791383"/>
          </a:xfrm>
          <a:prstGeom prst="rect">
            <a:avLst/>
          </a:prstGeom>
        </p:spPr>
      </p:pic>
      <p:sp>
        <p:nvSpPr>
          <p:cNvPr id="6" name="圆角矩形 7"/>
          <p:cNvSpPr/>
          <p:nvPr/>
        </p:nvSpPr>
        <p:spPr>
          <a:xfrm>
            <a:off x="581892" y="5907820"/>
            <a:ext cx="807129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smtClean="0">
                <a:solidFill>
                  <a:schemeClr val="tx1"/>
                </a:solidFill>
                <a:latin typeface="Calibri Light" panose="020F0302020204030204" pitchFamily="34" charset="0"/>
              </a:rPr>
              <a:t>Salient </a:t>
            </a:r>
            <a:r>
              <a:rPr lang="en-US" sz="1600" dirty="0">
                <a:solidFill>
                  <a:schemeClr val="tx1"/>
                </a:solidFill>
                <a:latin typeface="Calibri Light" panose="020F0302020204030204" pitchFamily="34" charset="0"/>
              </a:rPr>
              <a:t>object detection: a </a:t>
            </a:r>
            <a:r>
              <a:rPr lang="en-US" sz="1600" dirty="0" smtClean="0">
                <a:solidFill>
                  <a:schemeClr val="tx1"/>
                </a:solidFill>
                <a:latin typeface="Calibri Light" panose="020F0302020204030204" pitchFamily="34" charset="0"/>
              </a:rPr>
              <a:t>survey,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2014, Ali </a:t>
            </a:r>
            <a:r>
              <a:rPr lang="en-US" sz="1600" dirty="0">
                <a:solidFill>
                  <a:schemeClr val="tx1"/>
                </a:solidFill>
                <a:latin typeface="Calibri Light" panose="020F0302020204030204" pitchFamily="34" charset="0"/>
              </a:rPr>
              <a:t>et. al</a:t>
            </a:r>
            <a:r>
              <a:rPr lang="en-US" sz="1600" dirty="0" smtClean="0">
                <a:solidFill>
                  <a:schemeClr val="tx1"/>
                </a:solidFill>
                <a:latin typeface="Calibri Light" panose="020F0302020204030204" pitchFamily="34" charset="0"/>
              </a:rPr>
              <a:t>.</a:t>
            </a:r>
          </a:p>
          <a:p>
            <a:pPr marL="342900" indent="-342900" algn="just">
              <a:lnSpc>
                <a:spcPct val="80000"/>
              </a:lnSpc>
              <a:spcBef>
                <a:spcPts val="300"/>
              </a:spcBef>
              <a:spcAft>
                <a:spcPts val="300"/>
              </a:spcAft>
              <a:buBlip>
                <a:blip r:embed="rId4"/>
              </a:buBlip>
            </a:pPr>
            <a:r>
              <a:rPr lang="en-US" sz="1600" dirty="0" smtClean="0">
                <a:solidFill>
                  <a:schemeClr val="tx1"/>
                </a:solidFill>
                <a:latin typeface="Calibri Light" panose="020F0302020204030204" pitchFamily="34" charset="0"/>
              </a:rPr>
              <a:t>Salient object detection: a benchmark, IEEE TIP 2015, Ali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489909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Saliency </a:t>
            </a:r>
            <a:r>
              <a:rPr lang="en-US" dirty="0"/>
              <a:t>detection</a:t>
            </a: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altLang="zh-CN" dirty="0"/>
              <a:t>Observations</a:t>
            </a:r>
          </a:p>
          <a:p>
            <a:pPr lvl="1"/>
            <a:r>
              <a:rPr lang="en-US" altLang="zh-CN" dirty="0"/>
              <a:t>In order to uniformly highlight entire object regions, global contrast based method is preferred over local contrast based methods. </a:t>
            </a:r>
          </a:p>
          <a:p>
            <a:pPr lvl="1"/>
            <a:r>
              <a:rPr lang="en-US" altLang="zh-CN" dirty="0"/>
              <a:t>Contrast to near by regions contributes more than far away regions.</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545" y="1444587"/>
            <a:ext cx="8426761" cy="418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8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2.22222E-6 L -0.00226 -0.19236 " pathEditMode="relative" rAng="0" ptsTypes="AA">
                                      <p:cBhvr>
                                        <p:cTn id="6" dur="300" fill="hold"/>
                                        <p:tgtEl>
                                          <p:spTgt spid="7"/>
                                        </p:tgtEl>
                                        <p:attrNameLst>
                                          <p:attrName>ppt_x</p:attrName>
                                          <p:attrName>ppt_y</p:attrName>
                                        </p:attrNameLst>
                                      </p:cBhvr>
                                      <p:rCtr x="-122" y="-9630"/>
                                    </p:animMotion>
                                  </p:childTnLst>
                                </p:cTn>
                              </p:par>
                              <p:par>
                                <p:cTn id="7" presetID="6" presetClass="emph" presetSubtype="0" fill="hold" nodeType="withEffect">
                                  <p:stCondLst>
                                    <p:cond delay="0"/>
                                  </p:stCondLst>
                                  <p:childTnLst>
                                    <p:animScale>
                                      <p:cBhvr>
                                        <p:cTn id="8" dur="300" fill="hold"/>
                                        <p:tgtEl>
                                          <p:spTgt spid="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6227</TotalTime>
  <Words>3950</Words>
  <Application>Microsoft Office PowerPoint</Application>
  <PresentationFormat>全屏显示(4:3)</PresentationFormat>
  <Paragraphs>285</Paragraphs>
  <Slides>46</Slides>
  <Notes>34</Notes>
  <HiddenSlides>0</HiddenSlides>
  <MMClips>0</MMClips>
  <ScaleCrop>false</ScaleCrop>
  <HeadingPairs>
    <vt:vector size="4" baseType="variant">
      <vt:variant>
        <vt:lpstr>主题</vt:lpstr>
      </vt:variant>
      <vt:variant>
        <vt:i4>1</vt:i4>
      </vt:variant>
      <vt:variant>
        <vt:lpstr>幻灯片标题</vt:lpstr>
      </vt:variant>
      <vt:variant>
        <vt:i4>46</vt:i4>
      </vt:variant>
    </vt:vector>
  </HeadingPairs>
  <TitlesOfParts>
    <vt:vector size="47" baseType="lpstr">
      <vt:lpstr>Office Theme</vt:lpstr>
      <vt:lpstr>Saliency for image understanding and manipulation</vt:lpstr>
      <vt:lpstr>My involvement to the problem</vt:lpstr>
      <vt:lpstr>Predict fixation  detect salient object</vt:lpstr>
      <vt:lpstr>Predict fixation  detect salient object</vt:lpstr>
      <vt:lpstr>Predict fixation  detect salient object</vt:lpstr>
      <vt:lpstr>Salient object detection</vt:lpstr>
      <vt:lpstr>Salient object detection</vt:lpstr>
      <vt:lpstr>Growing interest </vt:lpstr>
      <vt:lpstr>Saliency detection</vt:lpstr>
      <vt:lpstr>Region contrast (RC)</vt:lpstr>
      <vt:lpstr>Experimental results</vt:lpstr>
      <vt:lpstr>What makes an object salient?</vt:lpstr>
      <vt:lpstr>Content aware image resizing</vt:lpstr>
      <vt:lpstr>Image mosaic</vt:lpstr>
      <vt:lpstr>SaliencyCut</vt:lpstr>
      <vt:lpstr>Application requirements</vt:lpstr>
      <vt:lpstr>Application requirements</vt:lpstr>
      <vt:lpstr>Applications</vt:lpstr>
      <vt:lpstr>Image Collage</vt:lpstr>
      <vt:lpstr>View selection</vt:lpstr>
      <vt:lpstr>Colorization</vt:lpstr>
      <vt:lpstr>Unsupervised object discovery</vt:lpstr>
      <vt:lpstr>Weakly supervised sematic segmentation</vt:lpstr>
      <vt:lpstr>Weakly supervised sematic segmentation</vt:lpstr>
      <vt:lpstr>Applications: what we learnt?</vt:lpstr>
      <vt:lpstr>Salient Object Subitizing</vt:lpstr>
      <vt:lpstr>Joint Detection and Existence Prediction</vt:lpstr>
      <vt:lpstr>How about complicated images?</vt:lpstr>
      <vt:lpstr>Objectness proposals</vt:lpstr>
      <vt:lpstr>Motivation: What is an object?</vt:lpstr>
      <vt:lpstr>Motivation: What is an object?</vt:lpstr>
      <vt:lpstr>A feature integration approach</vt:lpstr>
      <vt:lpstr>Region merging &amp; Diversification</vt:lpstr>
      <vt:lpstr>Local &amp; global search</vt:lpstr>
      <vt:lpstr>BING method</vt:lpstr>
      <vt:lpstr>BING method</vt:lpstr>
      <vt:lpstr>Experimental results of BING method</vt:lpstr>
      <vt:lpstr>Combining boxes and regions</vt:lpstr>
      <vt:lpstr>Combining boxes and regions</vt:lpstr>
      <vt:lpstr>Applications</vt:lpstr>
      <vt:lpstr>Future work in objectness proposals </vt:lpstr>
      <vt:lpstr>Other research problems</vt:lpstr>
      <vt:lpstr>Primary object auto-segmentation</vt:lpstr>
      <vt:lpstr>Finding Distractors </vt:lpstr>
      <vt:lpstr>Finding Distractors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 Cheng</cp:lastModifiedBy>
  <cp:revision>231</cp:revision>
  <dcterms:created xsi:type="dcterms:W3CDTF">2014-04-15T14:23:17Z</dcterms:created>
  <dcterms:modified xsi:type="dcterms:W3CDTF">2016-10-04T13:26:56Z</dcterms:modified>
</cp:coreProperties>
</file>