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docProps/app.xml" ContentType="application/vnd.openxmlformats-officedocument.extended-properties+xml"/>
  <Override PartName="/docProps/core.xml" ContentType="application/vnd.openxmlformats-package.core-properties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Default Extension="jpg" ContentType="image/jpg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Default Extension="png" ContentType="image/png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officeDocument/2006/relationships/custom-properties" Target="docProps/custom.xml"/></Relationships>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278" r:id="rId28"/>
    <p:sldId id="279" r:id="rId29"/>
    <p:sldId id="280" r:id="rId30"/>
    <p:sldId id="281" r:id="rId31"/>
    <p:sldId id="282" r:id="rId32"/>
    <p:sldId id="283" r:id="rId33"/>
    <p:sldId id="284" r:id="rId34"/>
    <p:sldId id="285" r:id="rId35"/>
    <p:sldId id="286" r:id="rId36"/>
    <p:sldId id="287" r:id="rId37"/>
    <p:sldId id="288" r:id="rId38"/>
    <p:sldId id="289" r:id="rId39"/>
    <p:sldId id="290" r:id="rId40"/>
    <p:sldId id="291" r:id="rId41"/>
    <p:sldId id="292" r:id="rId42"/>
    <p:sldId id="293" r:id="rId43"/>
    <p:sldId id="294" r:id="rId44"/>
    <p:sldId id="295" r:id="rId45"/>
    <p:sldId id="296" r:id="rId46"/>
    <p:sldId id="297" r:id="rId47"/>
    <p:sldId id="298" r:id="rId48"/>
    <p:sldId id="299" r:id="rId49"/>
    <p:sldId id="300" r:id="rId50"/>
    <p:sldId id="301" r:id="rId51"/>
  </p:sldIdLst>
  <p:sldSz cx="5765800" cy="3244850"/>
  <p:notesSz cx="5765800" cy="3244850"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-1536" y="-8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viewProps" Target="viewProps.xml"/><Relationship Id="rId4" Type="http://schemas.openxmlformats.org/officeDocument/2006/relationships/presProps" Target="presProps.xml"/><Relationship Id="rId5" Type="http://schemas.openxmlformats.org/officeDocument/2006/relationships/tableStyles" Target="tableStyles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9" Type="http://schemas.openxmlformats.org/officeDocument/2006/relationships/slide" Target="slides/slide4.xml"/><Relationship Id="rId10" Type="http://schemas.openxmlformats.org/officeDocument/2006/relationships/slide" Target="slides/slide5.xml"/><Relationship Id="rId11" Type="http://schemas.openxmlformats.org/officeDocument/2006/relationships/slide" Target="slides/slide6.xml"/><Relationship Id="rId12" Type="http://schemas.openxmlformats.org/officeDocument/2006/relationships/slide" Target="slides/slide7.xml"/><Relationship Id="rId13" Type="http://schemas.openxmlformats.org/officeDocument/2006/relationships/slide" Target="slides/slide8.xml"/><Relationship Id="rId14" Type="http://schemas.openxmlformats.org/officeDocument/2006/relationships/slide" Target="slides/slide9.xml"/><Relationship Id="rId15" Type="http://schemas.openxmlformats.org/officeDocument/2006/relationships/slide" Target="slides/slide10.xml"/><Relationship Id="rId16" Type="http://schemas.openxmlformats.org/officeDocument/2006/relationships/slide" Target="slides/slide11.xml"/><Relationship Id="rId17" Type="http://schemas.openxmlformats.org/officeDocument/2006/relationships/slide" Target="slides/slide12.xml"/><Relationship Id="rId18" Type="http://schemas.openxmlformats.org/officeDocument/2006/relationships/slide" Target="slides/slide13.xml"/><Relationship Id="rId19" Type="http://schemas.openxmlformats.org/officeDocument/2006/relationships/slide" Target="slides/slide14.xml"/><Relationship Id="rId20" Type="http://schemas.openxmlformats.org/officeDocument/2006/relationships/slide" Target="slides/slide15.xml"/><Relationship Id="rId21" Type="http://schemas.openxmlformats.org/officeDocument/2006/relationships/slide" Target="slides/slide16.xml"/><Relationship Id="rId22" Type="http://schemas.openxmlformats.org/officeDocument/2006/relationships/slide" Target="slides/slide17.xml"/><Relationship Id="rId23" Type="http://schemas.openxmlformats.org/officeDocument/2006/relationships/slide" Target="slides/slide18.xml"/><Relationship Id="rId24" Type="http://schemas.openxmlformats.org/officeDocument/2006/relationships/slide" Target="slides/slide19.xml"/><Relationship Id="rId25" Type="http://schemas.openxmlformats.org/officeDocument/2006/relationships/slide" Target="slides/slide20.xml"/><Relationship Id="rId26" Type="http://schemas.openxmlformats.org/officeDocument/2006/relationships/slide" Target="slides/slide21.xml"/><Relationship Id="rId27" Type="http://schemas.openxmlformats.org/officeDocument/2006/relationships/slide" Target="slides/slide22.xml"/><Relationship Id="rId28" Type="http://schemas.openxmlformats.org/officeDocument/2006/relationships/slide" Target="slides/slide23.xml"/><Relationship Id="rId29" Type="http://schemas.openxmlformats.org/officeDocument/2006/relationships/slide" Target="slides/slide24.xml"/><Relationship Id="rId30" Type="http://schemas.openxmlformats.org/officeDocument/2006/relationships/slide" Target="slides/slide25.xml"/><Relationship Id="rId31" Type="http://schemas.openxmlformats.org/officeDocument/2006/relationships/slide" Target="slides/slide26.xml"/><Relationship Id="rId32" Type="http://schemas.openxmlformats.org/officeDocument/2006/relationships/slide" Target="slides/slide27.xml"/><Relationship Id="rId33" Type="http://schemas.openxmlformats.org/officeDocument/2006/relationships/slide" Target="slides/slide28.xml"/><Relationship Id="rId34" Type="http://schemas.openxmlformats.org/officeDocument/2006/relationships/slide" Target="slides/slide29.xml"/><Relationship Id="rId35" Type="http://schemas.openxmlformats.org/officeDocument/2006/relationships/slide" Target="slides/slide30.xml"/><Relationship Id="rId36" Type="http://schemas.openxmlformats.org/officeDocument/2006/relationships/slide" Target="slides/slide31.xml"/><Relationship Id="rId37" Type="http://schemas.openxmlformats.org/officeDocument/2006/relationships/slide" Target="slides/slide32.xml"/><Relationship Id="rId38" Type="http://schemas.openxmlformats.org/officeDocument/2006/relationships/slide" Target="slides/slide33.xml"/><Relationship Id="rId39" Type="http://schemas.openxmlformats.org/officeDocument/2006/relationships/slide" Target="slides/slide34.xml"/><Relationship Id="rId40" Type="http://schemas.openxmlformats.org/officeDocument/2006/relationships/slide" Target="slides/slide35.xml"/><Relationship Id="rId41" Type="http://schemas.openxmlformats.org/officeDocument/2006/relationships/slide" Target="slides/slide36.xml"/><Relationship Id="rId42" Type="http://schemas.openxmlformats.org/officeDocument/2006/relationships/slide" Target="slides/slide37.xml"/><Relationship Id="rId43" Type="http://schemas.openxmlformats.org/officeDocument/2006/relationships/slide" Target="slides/slide38.xml"/><Relationship Id="rId44" Type="http://schemas.openxmlformats.org/officeDocument/2006/relationships/slide" Target="slides/slide39.xml"/><Relationship Id="rId45" Type="http://schemas.openxmlformats.org/officeDocument/2006/relationships/slide" Target="slides/slide40.xml"/><Relationship Id="rId46" Type="http://schemas.openxmlformats.org/officeDocument/2006/relationships/slide" Target="slides/slide41.xml"/><Relationship Id="rId47" Type="http://schemas.openxmlformats.org/officeDocument/2006/relationships/slide" Target="slides/slide42.xml"/><Relationship Id="rId48" Type="http://schemas.openxmlformats.org/officeDocument/2006/relationships/slide" Target="slides/slide43.xml"/><Relationship Id="rId49" Type="http://schemas.openxmlformats.org/officeDocument/2006/relationships/slide" Target="slides/slide44.xml"/><Relationship Id="rId50" Type="http://schemas.openxmlformats.org/officeDocument/2006/relationships/slide" Target="slides/slide45.xml"/><Relationship Id="rId51" Type="http://schemas.openxmlformats.org/officeDocument/2006/relationships/slide" Target="slides/slide46.xml"/></Relationships>
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 showMasterSp="0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0" y="0"/>
            <a:ext cx="5760085" cy="209550"/>
          </a:xfrm>
          <a:custGeom>
            <a:avLst/>
            <a:gdLst/>
            <a:ahLst/>
            <a:cxnLst/>
            <a:rect l="l" t="t" r="r" b="b"/>
            <a:pathLst>
              <a:path w="5760085" h="209550">
                <a:moveTo>
                  <a:pt x="0" y="209435"/>
                </a:moveTo>
                <a:lnTo>
                  <a:pt x="5759996" y="209435"/>
                </a:lnTo>
                <a:lnTo>
                  <a:pt x="5759996" y="0"/>
                </a:lnTo>
                <a:lnTo>
                  <a:pt x="0" y="0"/>
                </a:lnTo>
                <a:lnTo>
                  <a:pt x="0" y="209435"/>
                </a:lnTo>
                <a:close/>
              </a:path>
            </a:pathLst>
          </a:custGeom>
          <a:solidFill>
            <a:srgbClr val="646464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7" name="bk object 17"/>
          <p:cNvSpPr/>
          <p:nvPr/>
        </p:nvSpPr>
        <p:spPr>
          <a:xfrm>
            <a:off x="120650" y="127561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B1B1B1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8" name="bk object 18"/>
          <p:cNvSpPr/>
          <p:nvPr/>
        </p:nvSpPr>
        <p:spPr>
          <a:xfrm>
            <a:off x="171056" y="127561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B1B1B1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9" name="bk object 19"/>
          <p:cNvSpPr/>
          <p:nvPr/>
        </p:nvSpPr>
        <p:spPr>
          <a:xfrm>
            <a:off x="221449" y="127561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B1B1B1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0" name="bk object 20"/>
          <p:cNvSpPr/>
          <p:nvPr/>
        </p:nvSpPr>
        <p:spPr>
          <a:xfrm>
            <a:off x="271856" y="127561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B1B1B1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1" name="bk object 21"/>
          <p:cNvSpPr/>
          <p:nvPr/>
        </p:nvSpPr>
        <p:spPr>
          <a:xfrm>
            <a:off x="322249" y="127561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B1B1B1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2" name="bk object 22"/>
          <p:cNvSpPr/>
          <p:nvPr/>
        </p:nvSpPr>
        <p:spPr>
          <a:xfrm>
            <a:off x="372656" y="127561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B1B1B1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3" name="bk object 23"/>
          <p:cNvSpPr/>
          <p:nvPr/>
        </p:nvSpPr>
        <p:spPr>
          <a:xfrm>
            <a:off x="423049" y="127561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B1B1B1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4" name="bk object 24"/>
          <p:cNvSpPr/>
          <p:nvPr/>
        </p:nvSpPr>
        <p:spPr>
          <a:xfrm>
            <a:off x="944473" y="127561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B1B1B1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5" name="bk object 25"/>
          <p:cNvSpPr/>
          <p:nvPr/>
        </p:nvSpPr>
        <p:spPr>
          <a:xfrm>
            <a:off x="994867" y="127561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B1B1B1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6" name="bk object 26"/>
          <p:cNvSpPr/>
          <p:nvPr/>
        </p:nvSpPr>
        <p:spPr>
          <a:xfrm>
            <a:off x="1045273" y="127561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B1B1B1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7" name="bk object 27"/>
          <p:cNvSpPr/>
          <p:nvPr/>
        </p:nvSpPr>
        <p:spPr>
          <a:xfrm>
            <a:off x="1095667" y="127561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B1B1B1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8" name="bk object 28"/>
          <p:cNvSpPr/>
          <p:nvPr/>
        </p:nvSpPr>
        <p:spPr>
          <a:xfrm>
            <a:off x="1146073" y="127561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B1B1B1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9" name="bk object 29"/>
          <p:cNvSpPr/>
          <p:nvPr/>
        </p:nvSpPr>
        <p:spPr>
          <a:xfrm>
            <a:off x="1196466" y="127561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B1B1B1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0" name="bk object 30"/>
          <p:cNvSpPr/>
          <p:nvPr/>
        </p:nvSpPr>
        <p:spPr>
          <a:xfrm>
            <a:off x="1246873" y="127561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B1B1B1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1" name="bk object 31"/>
          <p:cNvSpPr/>
          <p:nvPr/>
        </p:nvSpPr>
        <p:spPr>
          <a:xfrm>
            <a:off x="1297266" y="127561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B1B1B1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2" name="bk object 32"/>
          <p:cNvSpPr/>
          <p:nvPr/>
        </p:nvSpPr>
        <p:spPr>
          <a:xfrm>
            <a:off x="1916925" y="127561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B1B1B1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3" name="bk object 33"/>
          <p:cNvSpPr/>
          <p:nvPr/>
        </p:nvSpPr>
        <p:spPr>
          <a:xfrm>
            <a:off x="1967331" y="127561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B1B1B1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4" name="bk object 34"/>
          <p:cNvSpPr/>
          <p:nvPr/>
        </p:nvSpPr>
        <p:spPr>
          <a:xfrm>
            <a:off x="2017725" y="127561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B1B1B1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5" name="bk object 35"/>
          <p:cNvSpPr/>
          <p:nvPr/>
        </p:nvSpPr>
        <p:spPr>
          <a:xfrm>
            <a:off x="2068131" y="127561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B1B1B1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6" name="bk object 36"/>
          <p:cNvSpPr/>
          <p:nvPr/>
        </p:nvSpPr>
        <p:spPr>
          <a:xfrm>
            <a:off x="2118525" y="127561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B1B1B1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7" name="bk object 37"/>
          <p:cNvSpPr/>
          <p:nvPr/>
        </p:nvSpPr>
        <p:spPr>
          <a:xfrm>
            <a:off x="2664752" y="127561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B1B1B1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8" name="bk object 38"/>
          <p:cNvSpPr/>
          <p:nvPr/>
        </p:nvSpPr>
        <p:spPr>
          <a:xfrm>
            <a:off x="2715158" y="127561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B1B1B1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9" name="bk object 39"/>
          <p:cNvSpPr/>
          <p:nvPr/>
        </p:nvSpPr>
        <p:spPr>
          <a:xfrm>
            <a:off x="2765551" y="127561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B1B1B1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0" name="bk object 40"/>
          <p:cNvSpPr/>
          <p:nvPr/>
        </p:nvSpPr>
        <p:spPr>
          <a:xfrm>
            <a:off x="2815958" y="127561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B1B1B1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1" name="bk object 41"/>
          <p:cNvSpPr/>
          <p:nvPr/>
        </p:nvSpPr>
        <p:spPr>
          <a:xfrm>
            <a:off x="2866351" y="127561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B1B1B1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2" name="bk object 42"/>
          <p:cNvSpPr/>
          <p:nvPr/>
        </p:nvSpPr>
        <p:spPr>
          <a:xfrm>
            <a:off x="2916758" y="127561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B1B1B1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3" name="bk object 43"/>
          <p:cNvSpPr/>
          <p:nvPr/>
        </p:nvSpPr>
        <p:spPr>
          <a:xfrm>
            <a:off x="2967151" y="127561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B1B1B1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4" name="bk object 44"/>
          <p:cNvSpPr/>
          <p:nvPr/>
        </p:nvSpPr>
        <p:spPr>
          <a:xfrm>
            <a:off x="3017558" y="127561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B1B1B1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5" name="bk object 45"/>
          <p:cNvSpPr/>
          <p:nvPr/>
        </p:nvSpPr>
        <p:spPr>
          <a:xfrm>
            <a:off x="3067951" y="127561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B1B1B1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6" name="bk object 46"/>
          <p:cNvSpPr/>
          <p:nvPr/>
        </p:nvSpPr>
        <p:spPr>
          <a:xfrm>
            <a:off x="3534955" y="127561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B1B1B1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7" name="bk object 47"/>
          <p:cNvSpPr/>
          <p:nvPr/>
        </p:nvSpPr>
        <p:spPr>
          <a:xfrm>
            <a:off x="3585362" y="127561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B1B1B1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8" name="bk object 48"/>
          <p:cNvSpPr/>
          <p:nvPr/>
        </p:nvSpPr>
        <p:spPr>
          <a:xfrm>
            <a:off x="3635755" y="127561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B1B1B1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9" name="bk object 49"/>
          <p:cNvSpPr/>
          <p:nvPr/>
        </p:nvSpPr>
        <p:spPr>
          <a:xfrm>
            <a:off x="4469536" y="127561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B1B1B1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0" name="bk object 50"/>
          <p:cNvSpPr/>
          <p:nvPr/>
        </p:nvSpPr>
        <p:spPr>
          <a:xfrm>
            <a:off x="4519929" y="127561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B1B1B1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1" name="bk object 51"/>
          <p:cNvSpPr/>
          <p:nvPr/>
        </p:nvSpPr>
        <p:spPr>
          <a:xfrm>
            <a:off x="4570336" y="127561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B1B1B1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2" name="bk object 52"/>
          <p:cNvSpPr/>
          <p:nvPr/>
        </p:nvSpPr>
        <p:spPr>
          <a:xfrm>
            <a:off x="4620729" y="127561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B1B1B1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3" name="bk object 53"/>
          <p:cNvSpPr/>
          <p:nvPr/>
        </p:nvSpPr>
        <p:spPr>
          <a:xfrm>
            <a:off x="5179479" y="127561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4" name="bk object 54"/>
          <p:cNvSpPr/>
          <p:nvPr/>
        </p:nvSpPr>
        <p:spPr>
          <a:xfrm>
            <a:off x="5229885" y="127561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5" name="bk object 55"/>
          <p:cNvSpPr/>
          <p:nvPr/>
        </p:nvSpPr>
        <p:spPr>
          <a:xfrm>
            <a:off x="5280278" y="127561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6" name="bk object 56"/>
          <p:cNvSpPr/>
          <p:nvPr/>
        </p:nvSpPr>
        <p:spPr>
          <a:xfrm>
            <a:off x="5330685" y="127561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18000" y="0"/>
                </a:move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7" name="bk object 57"/>
          <p:cNvSpPr/>
          <p:nvPr/>
        </p:nvSpPr>
        <p:spPr>
          <a:xfrm>
            <a:off x="5330685" y="127561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8" name="bk object 58"/>
          <p:cNvSpPr/>
          <p:nvPr/>
        </p:nvSpPr>
        <p:spPr>
          <a:xfrm>
            <a:off x="5381078" y="127561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9" name="bk object 59"/>
          <p:cNvSpPr/>
          <p:nvPr/>
        </p:nvSpPr>
        <p:spPr>
          <a:xfrm>
            <a:off x="5431485" y="127561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0" y="209435"/>
            <a:ext cx="5765799" cy="3492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864870" y="1817116"/>
            <a:ext cx="4036060" cy="81121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>
              <a:defRPr sz="600" b="0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pPr marL="12700">
              <a:lnSpc>
                <a:spcPct val="100000"/>
              </a:lnSpc>
              <a:spcBef>
                <a:spcPts val="70"/>
              </a:spcBef>
            </a:pPr>
            <a:r>
              <a:rPr dirty="0" spc="-5"/>
              <a:t>Ming-Ming Cheng Nankai</a:t>
            </a:r>
            <a:r>
              <a:rPr dirty="0"/>
              <a:t> </a:t>
            </a:r>
            <a:r>
              <a:rPr dirty="0" spc="-5"/>
              <a:t>University</a:t>
            </a:r>
          </a:p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>
              <a:defRPr sz="600" b="0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pPr marL="12700">
              <a:lnSpc>
                <a:spcPct val="100000"/>
              </a:lnSpc>
              <a:spcBef>
                <a:spcPts val="70"/>
              </a:spcBef>
            </a:pPr>
            <a:r>
              <a:rPr dirty="0" spc="-5"/>
              <a:t>2022/05/18</a:t>
            </a:r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>
              <a:defRPr sz="600" b="0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pPr marL="25400">
              <a:lnSpc>
                <a:spcPct val="100000"/>
              </a:lnSpc>
              <a:spcBef>
                <a:spcPts val="70"/>
              </a:spcBef>
            </a:pPr>
            <a:fld id="{81D60167-4931-47E6-BA6A-407CBD079E47}" type="slidenum">
              <a:rPr dirty="0" spc="-5"/>
              <a:t>#</a:t>
            </a:fld>
            <a:r>
              <a:rPr dirty="0" spc="-5"/>
              <a:t> /</a:t>
            </a:r>
            <a:r>
              <a:rPr dirty="0" spc="-70"/>
              <a:t> </a:t>
            </a:r>
            <a:r>
              <a:rPr dirty="0" spc="-5"/>
              <a:t>46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600" b="0" i="0">
                <a:solidFill>
                  <a:srgbClr val="B1B1B1"/>
                </a:solidFill>
                <a:latin typeface="Arial"/>
                <a:cs typeface="Arial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>
              <a:defRPr sz="600" b="0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pPr marL="12700">
              <a:lnSpc>
                <a:spcPct val="100000"/>
              </a:lnSpc>
              <a:spcBef>
                <a:spcPts val="70"/>
              </a:spcBef>
            </a:pPr>
            <a:r>
              <a:rPr dirty="0" spc="-5"/>
              <a:t>Ming-Ming Cheng Nankai</a:t>
            </a:r>
            <a:r>
              <a:rPr dirty="0"/>
              <a:t> </a:t>
            </a:r>
            <a:r>
              <a:rPr dirty="0" spc="-5"/>
              <a:t>University</a:t>
            </a:r>
          </a:p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>
              <a:defRPr sz="600" b="0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pPr marL="12700">
              <a:lnSpc>
                <a:spcPct val="100000"/>
              </a:lnSpc>
              <a:spcBef>
                <a:spcPts val="70"/>
              </a:spcBef>
            </a:pPr>
            <a:r>
              <a:rPr dirty="0" spc="-5"/>
              <a:t>2022/05/18</a:t>
            </a:r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>
              <a:defRPr sz="600" b="0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pPr marL="25400">
              <a:lnSpc>
                <a:spcPct val="100000"/>
              </a:lnSpc>
              <a:spcBef>
                <a:spcPts val="70"/>
              </a:spcBef>
            </a:pPr>
            <a:fld id="{81D60167-4931-47E6-BA6A-407CBD079E47}" type="slidenum">
              <a:rPr dirty="0" spc="-5"/>
              <a:t>#</a:t>
            </a:fld>
            <a:r>
              <a:rPr dirty="0" spc="-5"/>
              <a:t> /</a:t>
            </a:r>
            <a:r>
              <a:rPr dirty="0" spc="-70"/>
              <a:t> </a:t>
            </a:r>
            <a:r>
              <a:rPr dirty="0" spc="-5"/>
              <a:t>46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600" b="0" i="0">
                <a:solidFill>
                  <a:srgbClr val="B1B1B1"/>
                </a:solidFill>
                <a:latin typeface="Arial"/>
                <a:cs typeface="Arial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idx="2" sz="half"/>
          </p:nvPr>
        </p:nvSpPr>
        <p:spPr>
          <a:xfrm>
            <a:off x="288290" y="746315"/>
            <a:ext cx="2508123" cy="214160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idx="3" sz="half"/>
          </p:nvPr>
        </p:nvSpPr>
        <p:spPr>
          <a:xfrm>
            <a:off x="2969387" y="746315"/>
            <a:ext cx="2508123" cy="214160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>
              <a:defRPr sz="600" b="0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pPr marL="12700">
              <a:lnSpc>
                <a:spcPct val="100000"/>
              </a:lnSpc>
              <a:spcBef>
                <a:spcPts val="70"/>
              </a:spcBef>
            </a:pPr>
            <a:r>
              <a:rPr dirty="0" spc="-5"/>
              <a:t>Ming-Ming Cheng Nankai</a:t>
            </a:r>
            <a:r>
              <a:rPr dirty="0"/>
              <a:t> </a:t>
            </a:r>
            <a:r>
              <a:rPr dirty="0" spc="-5"/>
              <a:t>University</a:t>
            </a:r>
          </a:p>
        </p:txBody>
      </p:sp>
      <p:sp>
        <p:nvSpPr>
          <p:cNvPr id="6" name="Holder 6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>
              <a:defRPr sz="600" b="0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pPr marL="12700">
              <a:lnSpc>
                <a:spcPct val="100000"/>
              </a:lnSpc>
              <a:spcBef>
                <a:spcPts val="70"/>
              </a:spcBef>
            </a:pPr>
            <a:r>
              <a:rPr dirty="0" spc="-5"/>
              <a:t>2022/05/18</a:t>
            </a:r>
          </a:p>
        </p:txBody>
      </p:sp>
      <p:sp>
        <p:nvSpPr>
          <p:cNvPr id="7" name="Holder 7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>
              <a:defRPr sz="600" b="0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pPr marL="25400">
              <a:lnSpc>
                <a:spcPct val="100000"/>
              </a:lnSpc>
              <a:spcBef>
                <a:spcPts val="70"/>
              </a:spcBef>
            </a:pPr>
            <a:fld id="{81D60167-4931-47E6-BA6A-407CBD079E47}" type="slidenum">
              <a:rPr dirty="0" spc="-5"/>
              <a:t>#</a:t>
            </a:fld>
            <a:r>
              <a:rPr dirty="0" spc="-5"/>
              <a:t> /</a:t>
            </a:r>
            <a:r>
              <a:rPr dirty="0" spc="-70"/>
              <a:t> </a:t>
            </a:r>
            <a:r>
              <a:rPr dirty="0" spc="-5"/>
              <a:t>46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 showMasterSp="0">
  <p:cSld name="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0" y="0"/>
            <a:ext cx="5760085" cy="209550"/>
          </a:xfrm>
          <a:custGeom>
            <a:avLst/>
            <a:gdLst/>
            <a:ahLst/>
            <a:cxnLst/>
            <a:rect l="l" t="t" r="r" b="b"/>
            <a:pathLst>
              <a:path w="5760085" h="209550">
                <a:moveTo>
                  <a:pt x="0" y="209435"/>
                </a:moveTo>
                <a:lnTo>
                  <a:pt x="5759996" y="209435"/>
                </a:lnTo>
                <a:lnTo>
                  <a:pt x="5759996" y="0"/>
                </a:lnTo>
                <a:lnTo>
                  <a:pt x="0" y="0"/>
                </a:lnTo>
                <a:lnTo>
                  <a:pt x="0" y="209435"/>
                </a:lnTo>
                <a:close/>
              </a:path>
            </a:pathLst>
          </a:custGeom>
          <a:solidFill>
            <a:srgbClr val="646464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7" name="bk object 17"/>
          <p:cNvSpPr/>
          <p:nvPr/>
        </p:nvSpPr>
        <p:spPr>
          <a:xfrm>
            <a:off x="120650" y="127561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B1B1B1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8" name="bk object 18"/>
          <p:cNvSpPr/>
          <p:nvPr/>
        </p:nvSpPr>
        <p:spPr>
          <a:xfrm>
            <a:off x="171056" y="127561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B1B1B1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9" name="bk object 19"/>
          <p:cNvSpPr/>
          <p:nvPr/>
        </p:nvSpPr>
        <p:spPr>
          <a:xfrm>
            <a:off x="221449" y="127561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B1B1B1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0" name="bk object 20"/>
          <p:cNvSpPr/>
          <p:nvPr/>
        </p:nvSpPr>
        <p:spPr>
          <a:xfrm>
            <a:off x="271856" y="127561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B1B1B1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1" name="bk object 21"/>
          <p:cNvSpPr/>
          <p:nvPr/>
        </p:nvSpPr>
        <p:spPr>
          <a:xfrm>
            <a:off x="322249" y="127561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B1B1B1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2" name="bk object 22"/>
          <p:cNvSpPr/>
          <p:nvPr/>
        </p:nvSpPr>
        <p:spPr>
          <a:xfrm>
            <a:off x="372656" y="127561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B1B1B1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3" name="bk object 23"/>
          <p:cNvSpPr/>
          <p:nvPr/>
        </p:nvSpPr>
        <p:spPr>
          <a:xfrm>
            <a:off x="423049" y="127561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B1B1B1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4" name="bk object 24"/>
          <p:cNvSpPr/>
          <p:nvPr/>
        </p:nvSpPr>
        <p:spPr>
          <a:xfrm>
            <a:off x="944473" y="127561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B1B1B1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600" b="0" i="0">
                <a:solidFill>
                  <a:srgbClr val="B1B1B1"/>
                </a:solidFill>
                <a:latin typeface="Arial"/>
                <a:cs typeface="Arial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>
              <a:defRPr sz="600" b="0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pPr marL="12700">
              <a:lnSpc>
                <a:spcPct val="100000"/>
              </a:lnSpc>
              <a:spcBef>
                <a:spcPts val="70"/>
              </a:spcBef>
            </a:pPr>
            <a:r>
              <a:rPr dirty="0" spc="-5"/>
              <a:t>Ming-Ming Cheng Nankai</a:t>
            </a:r>
            <a:r>
              <a:rPr dirty="0"/>
              <a:t> </a:t>
            </a:r>
            <a:r>
              <a:rPr dirty="0" spc="-5"/>
              <a:t>University</a:t>
            </a:r>
          </a:p>
        </p:txBody>
      </p:sp>
      <p:sp>
        <p:nvSpPr>
          <p:cNvPr id="4" name="Holder 4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>
              <a:defRPr sz="600" b="0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pPr marL="12700">
              <a:lnSpc>
                <a:spcPct val="100000"/>
              </a:lnSpc>
              <a:spcBef>
                <a:spcPts val="70"/>
              </a:spcBef>
            </a:pPr>
            <a:r>
              <a:rPr dirty="0" spc="-5"/>
              <a:t>2022/05/18</a:t>
            </a:r>
          </a:p>
        </p:txBody>
      </p:sp>
      <p:sp>
        <p:nvSpPr>
          <p:cNvPr id="5" name="Holder 5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>
              <a:defRPr sz="600" b="0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pPr marL="25400">
              <a:lnSpc>
                <a:spcPct val="100000"/>
              </a:lnSpc>
              <a:spcBef>
                <a:spcPts val="70"/>
              </a:spcBef>
            </a:pPr>
            <a:fld id="{81D60167-4931-47E6-BA6A-407CBD079E47}" type="slidenum">
              <a:rPr dirty="0" spc="-5"/>
              <a:t>#</a:t>
            </a:fld>
            <a:r>
              <a:rPr dirty="0" spc="-5"/>
              <a:t> /</a:t>
            </a:r>
            <a:r>
              <a:rPr dirty="0" spc="-70"/>
              <a:t> </a:t>
            </a:r>
            <a:r>
              <a:rPr dirty="0" spc="-5"/>
              <a:t>46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 showMasterSp="0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0" y="0"/>
            <a:ext cx="5760085" cy="209550"/>
          </a:xfrm>
          <a:custGeom>
            <a:avLst/>
            <a:gdLst/>
            <a:ahLst/>
            <a:cxnLst/>
            <a:rect l="l" t="t" r="r" b="b"/>
            <a:pathLst>
              <a:path w="5760085" h="209550">
                <a:moveTo>
                  <a:pt x="0" y="209435"/>
                </a:moveTo>
                <a:lnTo>
                  <a:pt x="5759996" y="209435"/>
                </a:lnTo>
                <a:lnTo>
                  <a:pt x="5759996" y="0"/>
                </a:lnTo>
                <a:lnTo>
                  <a:pt x="0" y="0"/>
                </a:lnTo>
                <a:lnTo>
                  <a:pt x="0" y="209435"/>
                </a:lnTo>
                <a:close/>
              </a:path>
            </a:pathLst>
          </a:custGeom>
          <a:solidFill>
            <a:srgbClr val="646464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7" name="bk object 17"/>
          <p:cNvSpPr/>
          <p:nvPr/>
        </p:nvSpPr>
        <p:spPr>
          <a:xfrm>
            <a:off x="120650" y="127561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B1B1B1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8" name="bk object 18"/>
          <p:cNvSpPr/>
          <p:nvPr/>
        </p:nvSpPr>
        <p:spPr>
          <a:xfrm>
            <a:off x="171056" y="127561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B1B1B1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9" name="bk object 19"/>
          <p:cNvSpPr/>
          <p:nvPr/>
        </p:nvSpPr>
        <p:spPr>
          <a:xfrm>
            <a:off x="221449" y="127561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B1B1B1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0" name="bk object 20"/>
          <p:cNvSpPr/>
          <p:nvPr/>
        </p:nvSpPr>
        <p:spPr>
          <a:xfrm>
            <a:off x="271856" y="127561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B1B1B1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1" name="bk object 21"/>
          <p:cNvSpPr/>
          <p:nvPr/>
        </p:nvSpPr>
        <p:spPr>
          <a:xfrm>
            <a:off x="322249" y="127561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B1B1B1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2" name="bk object 22"/>
          <p:cNvSpPr/>
          <p:nvPr/>
        </p:nvSpPr>
        <p:spPr>
          <a:xfrm>
            <a:off x="372656" y="127561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B1B1B1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3" name="bk object 23"/>
          <p:cNvSpPr/>
          <p:nvPr/>
        </p:nvSpPr>
        <p:spPr>
          <a:xfrm>
            <a:off x="423049" y="127561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B1B1B1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" name="Holder 2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>
              <a:defRPr sz="600" b="0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pPr marL="12700">
              <a:lnSpc>
                <a:spcPct val="100000"/>
              </a:lnSpc>
              <a:spcBef>
                <a:spcPts val="70"/>
              </a:spcBef>
            </a:pPr>
            <a:r>
              <a:rPr dirty="0" spc="-5"/>
              <a:t>Ming-Ming Cheng Nankai</a:t>
            </a:r>
            <a:r>
              <a:rPr dirty="0"/>
              <a:t> </a:t>
            </a:r>
            <a:r>
              <a:rPr dirty="0" spc="-5"/>
              <a:t>University</a:t>
            </a:r>
          </a:p>
        </p:txBody>
      </p:sp>
      <p:sp>
        <p:nvSpPr>
          <p:cNvPr id="3" name="Holder 3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>
              <a:defRPr sz="600" b="0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pPr marL="12700">
              <a:lnSpc>
                <a:spcPct val="100000"/>
              </a:lnSpc>
              <a:spcBef>
                <a:spcPts val="70"/>
              </a:spcBef>
            </a:pPr>
            <a:r>
              <a:rPr dirty="0" spc="-5"/>
              <a:t>2022/05/18</a:t>
            </a:r>
          </a:p>
        </p:txBody>
      </p:sp>
      <p:sp>
        <p:nvSpPr>
          <p:cNvPr id="4" name="Holder 4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>
              <a:defRPr sz="600" b="0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pPr marL="25400">
              <a:lnSpc>
                <a:spcPct val="100000"/>
              </a:lnSpc>
              <a:spcBef>
                <a:spcPts val="70"/>
              </a:spcBef>
            </a:pPr>
            <a:fld id="{81D60167-4931-47E6-BA6A-407CBD079E47}" type="slidenum">
              <a:rPr dirty="0" spc="-5"/>
              <a:t>#</a:t>
            </a:fld>
            <a:r>
              <a:rPr dirty="0" spc="-5"/>
              <a:t> /</a:t>
            </a:r>
            <a:r>
              <a:rPr dirty="0" spc="-70"/>
              <a:t> </a:t>
            </a:r>
            <a:r>
              <a:rPr dirty="0" spc="-5"/>
              <a:t>46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theme" Target="../theme/theme1.xml"/></Relationships>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0" y="0"/>
            <a:ext cx="5760085" cy="209550"/>
          </a:xfrm>
          <a:custGeom>
            <a:avLst/>
            <a:gdLst/>
            <a:ahLst/>
            <a:cxnLst/>
            <a:rect l="l" t="t" r="r" b="b"/>
            <a:pathLst>
              <a:path w="5760085" h="209550">
                <a:moveTo>
                  <a:pt x="0" y="209435"/>
                </a:moveTo>
                <a:lnTo>
                  <a:pt x="5759996" y="209435"/>
                </a:lnTo>
                <a:lnTo>
                  <a:pt x="5759996" y="0"/>
                </a:lnTo>
                <a:lnTo>
                  <a:pt x="0" y="0"/>
                </a:lnTo>
                <a:lnTo>
                  <a:pt x="0" y="209435"/>
                </a:lnTo>
                <a:close/>
              </a:path>
            </a:pathLst>
          </a:custGeom>
          <a:solidFill>
            <a:srgbClr val="646464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95300" y="-4249"/>
            <a:ext cx="5575198" cy="11683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600" b="0" i="0">
                <a:solidFill>
                  <a:srgbClr val="B1B1B1"/>
                </a:solidFill>
                <a:latin typeface="Arial"/>
                <a:cs typeface="Arial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167297" y="583689"/>
            <a:ext cx="5431205" cy="17538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2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>
          <a:xfrm>
            <a:off x="225818" y="3115250"/>
            <a:ext cx="1276985" cy="1193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600" b="0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pPr marL="12700">
              <a:lnSpc>
                <a:spcPct val="100000"/>
              </a:lnSpc>
              <a:spcBef>
                <a:spcPts val="70"/>
              </a:spcBef>
            </a:pPr>
            <a:r>
              <a:rPr dirty="0" spc="-5"/>
              <a:t>Ming-Ming Cheng Nankai</a:t>
            </a:r>
            <a:r>
              <a:rPr dirty="0"/>
              <a:t> </a:t>
            </a:r>
            <a:r>
              <a:rPr dirty="0" spc="-5"/>
              <a:t>University</a:t>
            </a:r>
          </a:p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>
          <a:xfrm>
            <a:off x="4882934" y="3115250"/>
            <a:ext cx="405764" cy="1193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600" b="0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pPr marL="12700">
              <a:lnSpc>
                <a:spcPct val="100000"/>
              </a:lnSpc>
              <a:spcBef>
                <a:spcPts val="70"/>
              </a:spcBef>
            </a:pPr>
            <a:r>
              <a:rPr dirty="0" spc="-5"/>
              <a:t>2022/05/18</a:t>
            </a:r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>
          <a:xfrm>
            <a:off x="5423050" y="3115250"/>
            <a:ext cx="270510" cy="1193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600" b="0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pPr marL="25400">
              <a:lnSpc>
                <a:spcPct val="100000"/>
              </a:lnSpc>
              <a:spcBef>
                <a:spcPts val="70"/>
              </a:spcBef>
            </a:pPr>
            <a:fld id="{81D60167-4931-47E6-BA6A-407CBD079E47}" type="slidenum">
              <a:rPr dirty="0" spc="-5"/>
              <a:t>#</a:t>
            </a:fld>
            <a:r>
              <a:rPr dirty="0" spc="-5"/>
              <a:t> /</a:t>
            </a:r>
            <a:r>
              <a:rPr dirty="0" spc="-70"/>
              <a:t> </a:t>
            </a:r>
            <a:r>
              <a:rPr dirty="0" spc="-5"/>
              <a:t>46</a:t>
            </a:r>
          </a:p>
        </p:txBody>
      </p:sp>
    </p:spTree>
  </p:cSld>
  <p:clrMap folHlink="folHlink" hlink="hlink" accent1="accent1" accent2="accent2" accent3="accent3" accent4="accent4" accent5="accent5" accent6="accent6" tx2="dk2" bg2="lt2" tx1="dk1" bg1="lt1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slide" Target="slide5.xml"/><Relationship Id="rId3" Type="http://schemas.openxmlformats.org/officeDocument/2006/relationships/slide" Target="slide12.xml"/><Relationship Id="rId4" Type="http://schemas.openxmlformats.org/officeDocument/2006/relationships/slide" Target="slide20.xml"/><Relationship Id="rId5" Type="http://schemas.openxmlformats.org/officeDocument/2006/relationships/slide" Target="slide25.xml"/><Relationship Id="rId6" Type="http://schemas.openxmlformats.org/officeDocument/2006/relationships/slide" Target="slide34.xml"/><Relationship Id="rId7" Type="http://schemas.openxmlformats.org/officeDocument/2006/relationships/slide" Target="slide37.xml"/><Relationship Id="rId8" Type="http://schemas.openxmlformats.org/officeDocument/2006/relationships/slide" Target="slide41.xml"/></Relationships>
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slide" Target="slide5.xml"/><Relationship Id="rId3" Type="http://schemas.openxmlformats.org/officeDocument/2006/relationships/slide" Target="slide12.xml"/><Relationship Id="rId4" Type="http://schemas.openxmlformats.org/officeDocument/2006/relationships/slide" Target="slide20.xml"/><Relationship Id="rId5" Type="http://schemas.openxmlformats.org/officeDocument/2006/relationships/slide" Target="slide25.xml"/><Relationship Id="rId6" Type="http://schemas.openxmlformats.org/officeDocument/2006/relationships/slide" Target="slide34.xml"/><Relationship Id="rId7" Type="http://schemas.openxmlformats.org/officeDocument/2006/relationships/slide" Target="slide37.xml"/><Relationship Id="rId8" Type="http://schemas.openxmlformats.org/officeDocument/2006/relationships/slide" Target="slide41.xml"/></Relationships>
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slide" Target="slide5.xml"/><Relationship Id="rId3" Type="http://schemas.openxmlformats.org/officeDocument/2006/relationships/slide" Target="slide12.xml"/><Relationship Id="rId4" Type="http://schemas.openxmlformats.org/officeDocument/2006/relationships/slide" Target="slide20.xml"/><Relationship Id="rId5" Type="http://schemas.openxmlformats.org/officeDocument/2006/relationships/slide" Target="slide25.xml"/><Relationship Id="rId6" Type="http://schemas.openxmlformats.org/officeDocument/2006/relationships/slide" Target="slide34.xml"/><Relationship Id="rId7" Type="http://schemas.openxmlformats.org/officeDocument/2006/relationships/slide" Target="slide37.xml"/><Relationship Id="rId8" Type="http://schemas.openxmlformats.org/officeDocument/2006/relationships/slide" Target="slide41.xml"/></Relationships>
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slide" Target="slide5.xml"/><Relationship Id="rId3" Type="http://schemas.openxmlformats.org/officeDocument/2006/relationships/slide" Target="slide12.xml"/><Relationship Id="rId4" Type="http://schemas.openxmlformats.org/officeDocument/2006/relationships/slide" Target="slide20.xml"/><Relationship Id="rId5" Type="http://schemas.openxmlformats.org/officeDocument/2006/relationships/slide" Target="slide25.xml"/><Relationship Id="rId6" Type="http://schemas.openxmlformats.org/officeDocument/2006/relationships/slide" Target="slide34.xml"/><Relationship Id="rId7" Type="http://schemas.openxmlformats.org/officeDocument/2006/relationships/slide" Target="slide37.xml"/><Relationship Id="rId8" Type="http://schemas.openxmlformats.org/officeDocument/2006/relationships/slide" Target="slide41.xml"/></Relationships>
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slide" Target="slide5.xml"/><Relationship Id="rId3" Type="http://schemas.openxmlformats.org/officeDocument/2006/relationships/slide" Target="slide12.xml"/><Relationship Id="rId4" Type="http://schemas.openxmlformats.org/officeDocument/2006/relationships/slide" Target="slide20.xml"/><Relationship Id="rId5" Type="http://schemas.openxmlformats.org/officeDocument/2006/relationships/slide" Target="slide25.xml"/><Relationship Id="rId6" Type="http://schemas.openxmlformats.org/officeDocument/2006/relationships/slide" Target="slide34.xml"/><Relationship Id="rId7" Type="http://schemas.openxmlformats.org/officeDocument/2006/relationships/slide" Target="slide37.xml"/><Relationship Id="rId8" Type="http://schemas.openxmlformats.org/officeDocument/2006/relationships/slide" Target="slide41.xml"/></Relationships>
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slide" Target="slide5.xml"/><Relationship Id="rId3" Type="http://schemas.openxmlformats.org/officeDocument/2006/relationships/slide" Target="slide12.xml"/><Relationship Id="rId4" Type="http://schemas.openxmlformats.org/officeDocument/2006/relationships/slide" Target="slide20.xml"/><Relationship Id="rId5" Type="http://schemas.openxmlformats.org/officeDocument/2006/relationships/slide" Target="slide25.xml"/><Relationship Id="rId6" Type="http://schemas.openxmlformats.org/officeDocument/2006/relationships/slide" Target="slide34.xml"/><Relationship Id="rId7" Type="http://schemas.openxmlformats.org/officeDocument/2006/relationships/slide" Target="slide37.xml"/><Relationship Id="rId8" Type="http://schemas.openxmlformats.org/officeDocument/2006/relationships/slide" Target="slide41.xml"/><Relationship Id="rId9" Type="http://schemas.openxmlformats.org/officeDocument/2006/relationships/image" Target="../media/image2.png"/></Relationships>
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slide" Target="slide5.xml"/><Relationship Id="rId3" Type="http://schemas.openxmlformats.org/officeDocument/2006/relationships/slide" Target="slide12.xml"/><Relationship Id="rId4" Type="http://schemas.openxmlformats.org/officeDocument/2006/relationships/slide" Target="slide20.xml"/><Relationship Id="rId5" Type="http://schemas.openxmlformats.org/officeDocument/2006/relationships/slide" Target="slide25.xml"/><Relationship Id="rId6" Type="http://schemas.openxmlformats.org/officeDocument/2006/relationships/slide" Target="slide34.xml"/><Relationship Id="rId7" Type="http://schemas.openxmlformats.org/officeDocument/2006/relationships/slide" Target="slide37.xml"/><Relationship Id="rId8" Type="http://schemas.openxmlformats.org/officeDocument/2006/relationships/slide" Target="slide41.xml"/></Relationships>
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slide" Target="slide5.xml"/><Relationship Id="rId3" Type="http://schemas.openxmlformats.org/officeDocument/2006/relationships/slide" Target="slide12.xml"/><Relationship Id="rId4" Type="http://schemas.openxmlformats.org/officeDocument/2006/relationships/slide" Target="slide20.xml"/><Relationship Id="rId5" Type="http://schemas.openxmlformats.org/officeDocument/2006/relationships/slide" Target="slide25.xml"/><Relationship Id="rId6" Type="http://schemas.openxmlformats.org/officeDocument/2006/relationships/slide" Target="slide34.xml"/><Relationship Id="rId7" Type="http://schemas.openxmlformats.org/officeDocument/2006/relationships/slide" Target="slide37.xml"/><Relationship Id="rId8" Type="http://schemas.openxmlformats.org/officeDocument/2006/relationships/slide" Target="slide41.xml"/></Relationships>
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slide" Target="slide5.xml"/><Relationship Id="rId3" Type="http://schemas.openxmlformats.org/officeDocument/2006/relationships/slide" Target="slide12.xml"/><Relationship Id="rId4" Type="http://schemas.openxmlformats.org/officeDocument/2006/relationships/slide" Target="slide20.xml"/><Relationship Id="rId5" Type="http://schemas.openxmlformats.org/officeDocument/2006/relationships/slide" Target="slide25.xml"/><Relationship Id="rId6" Type="http://schemas.openxmlformats.org/officeDocument/2006/relationships/slide" Target="slide34.xml"/><Relationship Id="rId7" Type="http://schemas.openxmlformats.org/officeDocument/2006/relationships/slide" Target="slide37.xml"/><Relationship Id="rId8" Type="http://schemas.openxmlformats.org/officeDocument/2006/relationships/slide" Target="slide41.xml"/></Relationships>
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slide" Target="slide5.xml"/><Relationship Id="rId3" Type="http://schemas.openxmlformats.org/officeDocument/2006/relationships/slide" Target="slide12.xml"/><Relationship Id="rId4" Type="http://schemas.openxmlformats.org/officeDocument/2006/relationships/slide" Target="slide20.xml"/><Relationship Id="rId5" Type="http://schemas.openxmlformats.org/officeDocument/2006/relationships/slide" Target="slide25.xml"/><Relationship Id="rId6" Type="http://schemas.openxmlformats.org/officeDocument/2006/relationships/slide" Target="slide34.xml"/><Relationship Id="rId7" Type="http://schemas.openxmlformats.org/officeDocument/2006/relationships/slide" Target="slide37.xml"/><Relationship Id="rId8" Type="http://schemas.openxmlformats.org/officeDocument/2006/relationships/slide" Target="slide41.xml"/></Relationships>
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slide" Target="slide5.xml"/><Relationship Id="rId3" Type="http://schemas.openxmlformats.org/officeDocument/2006/relationships/slide" Target="slide12.xml"/><Relationship Id="rId4" Type="http://schemas.openxmlformats.org/officeDocument/2006/relationships/slide" Target="slide20.xml"/><Relationship Id="rId5" Type="http://schemas.openxmlformats.org/officeDocument/2006/relationships/slide" Target="slide25.xml"/><Relationship Id="rId6" Type="http://schemas.openxmlformats.org/officeDocument/2006/relationships/slide" Target="slide34.xml"/><Relationship Id="rId7" Type="http://schemas.openxmlformats.org/officeDocument/2006/relationships/slide" Target="slide37.xml"/><Relationship Id="rId8" Type="http://schemas.openxmlformats.org/officeDocument/2006/relationships/slide" Target="slide41.xml"/><Relationship Id="rId9" Type="http://schemas.openxmlformats.org/officeDocument/2006/relationships/image" Target="../media/image3.png"/></Relationships>
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slide" Target="slide5.xml"/><Relationship Id="rId3" Type="http://schemas.openxmlformats.org/officeDocument/2006/relationships/slide" Target="slide12.xml"/><Relationship Id="rId4" Type="http://schemas.openxmlformats.org/officeDocument/2006/relationships/slide" Target="slide20.xml"/><Relationship Id="rId5" Type="http://schemas.openxmlformats.org/officeDocument/2006/relationships/slide" Target="slide25.xml"/><Relationship Id="rId6" Type="http://schemas.openxmlformats.org/officeDocument/2006/relationships/slide" Target="slide34.xml"/><Relationship Id="rId7" Type="http://schemas.openxmlformats.org/officeDocument/2006/relationships/slide" Target="slide37.xml"/><Relationship Id="rId8" Type="http://schemas.openxmlformats.org/officeDocument/2006/relationships/slide" Target="slide41.xml"/></Relationships>
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slide" Target="slide5.xml"/><Relationship Id="rId3" Type="http://schemas.openxmlformats.org/officeDocument/2006/relationships/slide" Target="slide12.xml"/><Relationship Id="rId4" Type="http://schemas.openxmlformats.org/officeDocument/2006/relationships/slide" Target="slide20.xml"/><Relationship Id="rId5" Type="http://schemas.openxmlformats.org/officeDocument/2006/relationships/slide" Target="slide25.xml"/><Relationship Id="rId6" Type="http://schemas.openxmlformats.org/officeDocument/2006/relationships/slide" Target="slide34.xml"/><Relationship Id="rId7" Type="http://schemas.openxmlformats.org/officeDocument/2006/relationships/slide" Target="slide37.xml"/><Relationship Id="rId8" Type="http://schemas.openxmlformats.org/officeDocument/2006/relationships/slide" Target="slide41.xml"/></Relationships>
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slide" Target="slide5.xml"/><Relationship Id="rId3" Type="http://schemas.openxmlformats.org/officeDocument/2006/relationships/slide" Target="slide12.xml"/><Relationship Id="rId4" Type="http://schemas.openxmlformats.org/officeDocument/2006/relationships/slide" Target="slide20.xml"/><Relationship Id="rId5" Type="http://schemas.openxmlformats.org/officeDocument/2006/relationships/slide" Target="slide25.xml"/><Relationship Id="rId6" Type="http://schemas.openxmlformats.org/officeDocument/2006/relationships/slide" Target="slide34.xml"/><Relationship Id="rId7" Type="http://schemas.openxmlformats.org/officeDocument/2006/relationships/slide" Target="slide37.xml"/><Relationship Id="rId8" Type="http://schemas.openxmlformats.org/officeDocument/2006/relationships/slide" Target="slide41.xml"/></Relationships>
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slide" Target="slide5.xml"/><Relationship Id="rId3" Type="http://schemas.openxmlformats.org/officeDocument/2006/relationships/slide" Target="slide12.xml"/><Relationship Id="rId4" Type="http://schemas.openxmlformats.org/officeDocument/2006/relationships/slide" Target="slide20.xml"/><Relationship Id="rId5" Type="http://schemas.openxmlformats.org/officeDocument/2006/relationships/slide" Target="slide25.xml"/><Relationship Id="rId6" Type="http://schemas.openxmlformats.org/officeDocument/2006/relationships/slide" Target="slide34.xml"/><Relationship Id="rId7" Type="http://schemas.openxmlformats.org/officeDocument/2006/relationships/slide" Target="slide37.xml"/><Relationship Id="rId8" Type="http://schemas.openxmlformats.org/officeDocument/2006/relationships/slide" Target="slide41.xml"/></Relationships>
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slide" Target="slide5.xml"/><Relationship Id="rId3" Type="http://schemas.openxmlformats.org/officeDocument/2006/relationships/slide" Target="slide12.xml"/><Relationship Id="rId4" Type="http://schemas.openxmlformats.org/officeDocument/2006/relationships/slide" Target="slide20.xml"/><Relationship Id="rId5" Type="http://schemas.openxmlformats.org/officeDocument/2006/relationships/slide" Target="slide25.xml"/><Relationship Id="rId6" Type="http://schemas.openxmlformats.org/officeDocument/2006/relationships/slide" Target="slide34.xml"/><Relationship Id="rId7" Type="http://schemas.openxmlformats.org/officeDocument/2006/relationships/slide" Target="slide37.xml"/><Relationship Id="rId8" Type="http://schemas.openxmlformats.org/officeDocument/2006/relationships/slide" Target="slide41.xml"/></Relationships>
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slide" Target="slide5.xml"/><Relationship Id="rId3" Type="http://schemas.openxmlformats.org/officeDocument/2006/relationships/slide" Target="slide12.xml"/><Relationship Id="rId4" Type="http://schemas.openxmlformats.org/officeDocument/2006/relationships/slide" Target="slide20.xml"/><Relationship Id="rId5" Type="http://schemas.openxmlformats.org/officeDocument/2006/relationships/slide" Target="slide25.xml"/><Relationship Id="rId6" Type="http://schemas.openxmlformats.org/officeDocument/2006/relationships/slide" Target="slide34.xml"/><Relationship Id="rId7" Type="http://schemas.openxmlformats.org/officeDocument/2006/relationships/slide" Target="slide37.xml"/><Relationship Id="rId8" Type="http://schemas.openxmlformats.org/officeDocument/2006/relationships/slide" Target="slide41.xml"/></Relationships>
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slide" Target="slide5.xml"/><Relationship Id="rId3" Type="http://schemas.openxmlformats.org/officeDocument/2006/relationships/slide" Target="slide12.xml"/><Relationship Id="rId4" Type="http://schemas.openxmlformats.org/officeDocument/2006/relationships/slide" Target="slide20.xml"/><Relationship Id="rId5" Type="http://schemas.openxmlformats.org/officeDocument/2006/relationships/slide" Target="slide25.xml"/><Relationship Id="rId6" Type="http://schemas.openxmlformats.org/officeDocument/2006/relationships/slide" Target="slide34.xml"/><Relationship Id="rId7" Type="http://schemas.openxmlformats.org/officeDocument/2006/relationships/slide" Target="slide37.xml"/><Relationship Id="rId8" Type="http://schemas.openxmlformats.org/officeDocument/2006/relationships/slide" Target="slide41.xml"/></Relationships>
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slide" Target="slide5.xml"/><Relationship Id="rId3" Type="http://schemas.openxmlformats.org/officeDocument/2006/relationships/slide" Target="slide12.xml"/><Relationship Id="rId4" Type="http://schemas.openxmlformats.org/officeDocument/2006/relationships/slide" Target="slide20.xml"/><Relationship Id="rId5" Type="http://schemas.openxmlformats.org/officeDocument/2006/relationships/slide" Target="slide25.xml"/><Relationship Id="rId6" Type="http://schemas.openxmlformats.org/officeDocument/2006/relationships/slide" Target="slide34.xml"/><Relationship Id="rId7" Type="http://schemas.openxmlformats.org/officeDocument/2006/relationships/slide" Target="slide37.xml"/><Relationship Id="rId8" Type="http://schemas.openxmlformats.org/officeDocument/2006/relationships/slide" Target="slide41.xml"/></Relationships>
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slide" Target="slide5.xml"/><Relationship Id="rId3" Type="http://schemas.openxmlformats.org/officeDocument/2006/relationships/slide" Target="slide12.xml"/><Relationship Id="rId4" Type="http://schemas.openxmlformats.org/officeDocument/2006/relationships/slide" Target="slide20.xml"/><Relationship Id="rId5" Type="http://schemas.openxmlformats.org/officeDocument/2006/relationships/slide" Target="slide25.xml"/><Relationship Id="rId6" Type="http://schemas.openxmlformats.org/officeDocument/2006/relationships/slide" Target="slide34.xml"/><Relationship Id="rId7" Type="http://schemas.openxmlformats.org/officeDocument/2006/relationships/slide" Target="slide37.xml"/><Relationship Id="rId8" Type="http://schemas.openxmlformats.org/officeDocument/2006/relationships/slide" Target="slide41.xml"/></Relationships>
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slide" Target="slide5.xml"/><Relationship Id="rId3" Type="http://schemas.openxmlformats.org/officeDocument/2006/relationships/slide" Target="slide12.xml"/><Relationship Id="rId4" Type="http://schemas.openxmlformats.org/officeDocument/2006/relationships/slide" Target="slide20.xml"/><Relationship Id="rId5" Type="http://schemas.openxmlformats.org/officeDocument/2006/relationships/slide" Target="slide25.xml"/><Relationship Id="rId6" Type="http://schemas.openxmlformats.org/officeDocument/2006/relationships/slide" Target="slide34.xml"/><Relationship Id="rId7" Type="http://schemas.openxmlformats.org/officeDocument/2006/relationships/slide" Target="slide37.xml"/><Relationship Id="rId8" Type="http://schemas.openxmlformats.org/officeDocument/2006/relationships/slide" Target="slide41.xml"/></Relationships>
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slide" Target="slide5.xml"/><Relationship Id="rId3" Type="http://schemas.openxmlformats.org/officeDocument/2006/relationships/slide" Target="slide12.xml"/><Relationship Id="rId4" Type="http://schemas.openxmlformats.org/officeDocument/2006/relationships/slide" Target="slide20.xml"/><Relationship Id="rId5" Type="http://schemas.openxmlformats.org/officeDocument/2006/relationships/slide" Target="slide25.xml"/><Relationship Id="rId6" Type="http://schemas.openxmlformats.org/officeDocument/2006/relationships/slide" Target="slide34.xml"/><Relationship Id="rId7" Type="http://schemas.openxmlformats.org/officeDocument/2006/relationships/slide" Target="slide37.xml"/><Relationship Id="rId8" Type="http://schemas.openxmlformats.org/officeDocument/2006/relationships/slide" Target="slide41.xml"/></Relationships>
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slide" Target="slide5.xml"/><Relationship Id="rId3" Type="http://schemas.openxmlformats.org/officeDocument/2006/relationships/slide" Target="slide12.xml"/><Relationship Id="rId4" Type="http://schemas.openxmlformats.org/officeDocument/2006/relationships/slide" Target="slide20.xml"/><Relationship Id="rId5" Type="http://schemas.openxmlformats.org/officeDocument/2006/relationships/slide" Target="slide25.xml"/><Relationship Id="rId6" Type="http://schemas.openxmlformats.org/officeDocument/2006/relationships/slide" Target="slide34.xml"/><Relationship Id="rId7" Type="http://schemas.openxmlformats.org/officeDocument/2006/relationships/slide" Target="slide37.xml"/><Relationship Id="rId8" Type="http://schemas.openxmlformats.org/officeDocument/2006/relationships/slide" Target="slide41.xml"/><Relationship Id="rId9" Type="http://schemas.openxmlformats.org/officeDocument/2006/relationships/image" Target="../media/image1.jpg"/></Relationships>
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slide" Target="slide5.xml"/><Relationship Id="rId3" Type="http://schemas.openxmlformats.org/officeDocument/2006/relationships/slide" Target="slide12.xml"/><Relationship Id="rId4" Type="http://schemas.openxmlformats.org/officeDocument/2006/relationships/slide" Target="slide20.xml"/><Relationship Id="rId5" Type="http://schemas.openxmlformats.org/officeDocument/2006/relationships/slide" Target="slide25.xml"/><Relationship Id="rId6" Type="http://schemas.openxmlformats.org/officeDocument/2006/relationships/slide" Target="slide34.xml"/><Relationship Id="rId7" Type="http://schemas.openxmlformats.org/officeDocument/2006/relationships/slide" Target="slide37.xml"/><Relationship Id="rId8" Type="http://schemas.openxmlformats.org/officeDocument/2006/relationships/slide" Target="slide41.xml"/><Relationship Id="rId9" Type="http://schemas.openxmlformats.org/officeDocument/2006/relationships/image" Target="../media/image4.jpg"/></Relationships>
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slide" Target="slide5.xml"/><Relationship Id="rId3" Type="http://schemas.openxmlformats.org/officeDocument/2006/relationships/slide" Target="slide12.xml"/><Relationship Id="rId4" Type="http://schemas.openxmlformats.org/officeDocument/2006/relationships/slide" Target="slide20.xml"/><Relationship Id="rId5" Type="http://schemas.openxmlformats.org/officeDocument/2006/relationships/slide" Target="slide25.xml"/><Relationship Id="rId6" Type="http://schemas.openxmlformats.org/officeDocument/2006/relationships/slide" Target="slide34.xml"/><Relationship Id="rId7" Type="http://schemas.openxmlformats.org/officeDocument/2006/relationships/slide" Target="slide37.xml"/><Relationship Id="rId8" Type="http://schemas.openxmlformats.org/officeDocument/2006/relationships/slide" Target="slide41.xml"/></Relationships>
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slide" Target="slide5.xml"/><Relationship Id="rId3" Type="http://schemas.openxmlformats.org/officeDocument/2006/relationships/slide" Target="slide12.xml"/><Relationship Id="rId4" Type="http://schemas.openxmlformats.org/officeDocument/2006/relationships/slide" Target="slide20.xml"/><Relationship Id="rId5" Type="http://schemas.openxmlformats.org/officeDocument/2006/relationships/slide" Target="slide25.xml"/><Relationship Id="rId6" Type="http://schemas.openxmlformats.org/officeDocument/2006/relationships/slide" Target="slide34.xml"/><Relationship Id="rId7" Type="http://schemas.openxmlformats.org/officeDocument/2006/relationships/slide" Target="slide37.xml"/><Relationship Id="rId8" Type="http://schemas.openxmlformats.org/officeDocument/2006/relationships/slide" Target="slide41.xml"/></Relationships>
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slide" Target="slide5.xml"/><Relationship Id="rId3" Type="http://schemas.openxmlformats.org/officeDocument/2006/relationships/slide" Target="slide12.xml"/><Relationship Id="rId4" Type="http://schemas.openxmlformats.org/officeDocument/2006/relationships/slide" Target="slide20.xml"/><Relationship Id="rId5" Type="http://schemas.openxmlformats.org/officeDocument/2006/relationships/slide" Target="slide25.xml"/><Relationship Id="rId6" Type="http://schemas.openxmlformats.org/officeDocument/2006/relationships/slide" Target="slide34.xml"/><Relationship Id="rId7" Type="http://schemas.openxmlformats.org/officeDocument/2006/relationships/slide" Target="slide37.xml"/><Relationship Id="rId8" Type="http://schemas.openxmlformats.org/officeDocument/2006/relationships/slide" Target="slide41.xml"/></Relationships>
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slide" Target="slide5.xml"/><Relationship Id="rId3" Type="http://schemas.openxmlformats.org/officeDocument/2006/relationships/slide" Target="slide12.xml"/><Relationship Id="rId4" Type="http://schemas.openxmlformats.org/officeDocument/2006/relationships/slide" Target="slide20.xml"/><Relationship Id="rId5" Type="http://schemas.openxmlformats.org/officeDocument/2006/relationships/slide" Target="slide25.xml"/><Relationship Id="rId6" Type="http://schemas.openxmlformats.org/officeDocument/2006/relationships/slide" Target="slide34.xml"/><Relationship Id="rId7" Type="http://schemas.openxmlformats.org/officeDocument/2006/relationships/slide" Target="slide37.xml"/><Relationship Id="rId8" Type="http://schemas.openxmlformats.org/officeDocument/2006/relationships/slide" Target="slide41.xml"/><Relationship Id="rId9" Type="http://schemas.openxmlformats.org/officeDocument/2006/relationships/image" Target="../media/image5.png"/></Relationships>
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slide" Target="slide5.xml"/><Relationship Id="rId3" Type="http://schemas.openxmlformats.org/officeDocument/2006/relationships/slide" Target="slide12.xml"/><Relationship Id="rId4" Type="http://schemas.openxmlformats.org/officeDocument/2006/relationships/slide" Target="slide20.xml"/><Relationship Id="rId5" Type="http://schemas.openxmlformats.org/officeDocument/2006/relationships/slide" Target="slide25.xml"/><Relationship Id="rId6" Type="http://schemas.openxmlformats.org/officeDocument/2006/relationships/slide" Target="slide34.xml"/><Relationship Id="rId7" Type="http://schemas.openxmlformats.org/officeDocument/2006/relationships/slide" Target="slide37.xml"/><Relationship Id="rId8" Type="http://schemas.openxmlformats.org/officeDocument/2006/relationships/slide" Target="slide41.xml"/></Relationships>
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slide" Target="slide5.xml"/><Relationship Id="rId3" Type="http://schemas.openxmlformats.org/officeDocument/2006/relationships/slide" Target="slide12.xml"/><Relationship Id="rId4" Type="http://schemas.openxmlformats.org/officeDocument/2006/relationships/slide" Target="slide20.xml"/><Relationship Id="rId5" Type="http://schemas.openxmlformats.org/officeDocument/2006/relationships/slide" Target="slide25.xml"/><Relationship Id="rId6" Type="http://schemas.openxmlformats.org/officeDocument/2006/relationships/slide" Target="slide34.xml"/><Relationship Id="rId7" Type="http://schemas.openxmlformats.org/officeDocument/2006/relationships/slide" Target="slide37.xml"/><Relationship Id="rId8" Type="http://schemas.openxmlformats.org/officeDocument/2006/relationships/slide" Target="slide41.xml"/></Relationships>
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slide" Target="slide5.xml"/><Relationship Id="rId3" Type="http://schemas.openxmlformats.org/officeDocument/2006/relationships/slide" Target="slide12.xml"/><Relationship Id="rId4" Type="http://schemas.openxmlformats.org/officeDocument/2006/relationships/slide" Target="slide20.xml"/><Relationship Id="rId5" Type="http://schemas.openxmlformats.org/officeDocument/2006/relationships/slide" Target="slide25.xml"/><Relationship Id="rId6" Type="http://schemas.openxmlformats.org/officeDocument/2006/relationships/slide" Target="slide34.xml"/><Relationship Id="rId7" Type="http://schemas.openxmlformats.org/officeDocument/2006/relationships/slide" Target="slide37.xml"/><Relationship Id="rId8" Type="http://schemas.openxmlformats.org/officeDocument/2006/relationships/slide" Target="slide41.xml"/></Relationships>
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slide" Target="slide5.xml"/><Relationship Id="rId3" Type="http://schemas.openxmlformats.org/officeDocument/2006/relationships/slide" Target="slide12.xml"/><Relationship Id="rId4" Type="http://schemas.openxmlformats.org/officeDocument/2006/relationships/slide" Target="slide20.xml"/><Relationship Id="rId5" Type="http://schemas.openxmlformats.org/officeDocument/2006/relationships/slide" Target="slide25.xml"/><Relationship Id="rId6" Type="http://schemas.openxmlformats.org/officeDocument/2006/relationships/slide" Target="slide34.xml"/><Relationship Id="rId7" Type="http://schemas.openxmlformats.org/officeDocument/2006/relationships/slide" Target="slide37.xml"/><Relationship Id="rId8" Type="http://schemas.openxmlformats.org/officeDocument/2006/relationships/slide" Target="slide41.xml"/><Relationship Id="rId9" Type="http://schemas.openxmlformats.org/officeDocument/2006/relationships/image" Target="../media/image6.png"/></Relationships>
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slide" Target="slide5.xml"/><Relationship Id="rId3" Type="http://schemas.openxmlformats.org/officeDocument/2006/relationships/slide" Target="slide12.xml"/><Relationship Id="rId4" Type="http://schemas.openxmlformats.org/officeDocument/2006/relationships/slide" Target="slide20.xml"/><Relationship Id="rId5" Type="http://schemas.openxmlformats.org/officeDocument/2006/relationships/slide" Target="slide25.xml"/><Relationship Id="rId6" Type="http://schemas.openxmlformats.org/officeDocument/2006/relationships/slide" Target="slide34.xml"/><Relationship Id="rId7" Type="http://schemas.openxmlformats.org/officeDocument/2006/relationships/slide" Target="slide37.xml"/><Relationship Id="rId8" Type="http://schemas.openxmlformats.org/officeDocument/2006/relationships/slide" Target="slide41.xml"/></Relationships>
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slide" Target="slide5.xml"/><Relationship Id="rId3" Type="http://schemas.openxmlformats.org/officeDocument/2006/relationships/slide" Target="slide12.xml"/><Relationship Id="rId4" Type="http://schemas.openxmlformats.org/officeDocument/2006/relationships/slide" Target="slide20.xml"/><Relationship Id="rId5" Type="http://schemas.openxmlformats.org/officeDocument/2006/relationships/slide" Target="slide25.xml"/><Relationship Id="rId6" Type="http://schemas.openxmlformats.org/officeDocument/2006/relationships/slide" Target="slide34.xml"/><Relationship Id="rId7" Type="http://schemas.openxmlformats.org/officeDocument/2006/relationships/slide" Target="slide37.xml"/><Relationship Id="rId8" Type="http://schemas.openxmlformats.org/officeDocument/2006/relationships/slide" Target="slide41.xml"/></Relationships>
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slide" Target="slide5.xml"/><Relationship Id="rId3" Type="http://schemas.openxmlformats.org/officeDocument/2006/relationships/slide" Target="slide12.xml"/><Relationship Id="rId4" Type="http://schemas.openxmlformats.org/officeDocument/2006/relationships/slide" Target="slide20.xml"/><Relationship Id="rId5" Type="http://schemas.openxmlformats.org/officeDocument/2006/relationships/slide" Target="slide25.xml"/><Relationship Id="rId6" Type="http://schemas.openxmlformats.org/officeDocument/2006/relationships/slide" Target="slide34.xml"/><Relationship Id="rId7" Type="http://schemas.openxmlformats.org/officeDocument/2006/relationships/slide" Target="slide37.xml"/><Relationship Id="rId8" Type="http://schemas.openxmlformats.org/officeDocument/2006/relationships/slide" Target="slide41.xml"/><Relationship Id="rId9" Type="http://schemas.openxmlformats.org/officeDocument/2006/relationships/image" Target="../media/image7.jpg"/></Relationships>
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slide" Target="slide5.xml"/><Relationship Id="rId3" Type="http://schemas.openxmlformats.org/officeDocument/2006/relationships/slide" Target="slide12.xml"/><Relationship Id="rId4" Type="http://schemas.openxmlformats.org/officeDocument/2006/relationships/slide" Target="slide20.xml"/><Relationship Id="rId5" Type="http://schemas.openxmlformats.org/officeDocument/2006/relationships/slide" Target="slide25.xml"/><Relationship Id="rId6" Type="http://schemas.openxmlformats.org/officeDocument/2006/relationships/slide" Target="slide34.xml"/><Relationship Id="rId7" Type="http://schemas.openxmlformats.org/officeDocument/2006/relationships/slide" Target="slide37.xml"/><Relationship Id="rId8" Type="http://schemas.openxmlformats.org/officeDocument/2006/relationships/slide" Target="slide41.xml"/></Relationships>
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slide" Target="slide5.xml"/><Relationship Id="rId3" Type="http://schemas.openxmlformats.org/officeDocument/2006/relationships/slide" Target="slide12.xml"/><Relationship Id="rId4" Type="http://schemas.openxmlformats.org/officeDocument/2006/relationships/slide" Target="slide20.xml"/><Relationship Id="rId5" Type="http://schemas.openxmlformats.org/officeDocument/2006/relationships/slide" Target="slide25.xml"/><Relationship Id="rId6" Type="http://schemas.openxmlformats.org/officeDocument/2006/relationships/slide" Target="slide34.xml"/><Relationship Id="rId7" Type="http://schemas.openxmlformats.org/officeDocument/2006/relationships/slide" Target="slide37.xml"/><Relationship Id="rId8" Type="http://schemas.openxmlformats.org/officeDocument/2006/relationships/slide" Target="slide41.xml"/></Relationships>
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slide" Target="slide5.xml"/><Relationship Id="rId3" Type="http://schemas.openxmlformats.org/officeDocument/2006/relationships/slide" Target="slide12.xml"/><Relationship Id="rId4" Type="http://schemas.openxmlformats.org/officeDocument/2006/relationships/slide" Target="slide20.xml"/><Relationship Id="rId5" Type="http://schemas.openxmlformats.org/officeDocument/2006/relationships/slide" Target="slide25.xml"/><Relationship Id="rId6" Type="http://schemas.openxmlformats.org/officeDocument/2006/relationships/slide" Target="slide34.xml"/><Relationship Id="rId7" Type="http://schemas.openxmlformats.org/officeDocument/2006/relationships/slide" Target="slide37.xml"/><Relationship Id="rId8" Type="http://schemas.openxmlformats.org/officeDocument/2006/relationships/slide" Target="slide41.xml"/><Relationship Id="rId9" Type="http://schemas.openxmlformats.org/officeDocument/2006/relationships/image" Target="../media/image8.jpg"/></Relationships>
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" Target="slide5.xml"/><Relationship Id="rId3" Type="http://schemas.openxmlformats.org/officeDocument/2006/relationships/slide" Target="slide12.xml"/><Relationship Id="rId4" Type="http://schemas.openxmlformats.org/officeDocument/2006/relationships/slide" Target="slide20.xml"/><Relationship Id="rId5" Type="http://schemas.openxmlformats.org/officeDocument/2006/relationships/slide" Target="slide25.xml"/><Relationship Id="rId6" Type="http://schemas.openxmlformats.org/officeDocument/2006/relationships/slide" Target="slide34.xml"/><Relationship Id="rId7" Type="http://schemas.openxmlformats.org/officeDocument/2006/relationships/slide" Target="slide37.xml"/><Relationship Id="rId8" Type="http://schemas.openxmlformats.org/officeDocument/2006/relationships/slide" Target="slide41.xml"/><Relationship Id="rId9" Type="http://schemas.openxmlformats.org/officeDocument/2006/relationships/image" Target="../media/image9.jpg"/></Relationships>
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slide" Target="slide5.xml"/><Relationship Id="rId3" Type="http://schemas.openxmlformats.org/officeDocument/2006/relationships/slide" Target="slide12.xml"/><Relationship Id="rId4" Type="http://schemas.openxmlformats.org/officeDocument/2006/relationships/slide" Target="slide20.xml"/><Relationship Id="rId5" Type="http://schemas.openxmlformats.org/officeDocument/2006/relationships/slide" Target="slide25.xml"/><Relationship Id="rId6" Type="http://schemas.openxmlformats.org/officeDocument/2006/relationships/slide" Target="slide34.xml"/><Relationship Id="rId7" Type="http://schemas.openxmlformats.org/officeDocument/2006/relationships/slide" Target="slide37.xml"/><Relationship Id="rId8" Type="http://schemas.openxmlformats.org/officeDocument/2006/relationships/slide" Target="slide41.xml"/></Relationships>
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slide" Target="slide5.xml"/><Relationship Id="rId3" Type="http://schemas.openxmlformats.org/officeDocument/2006/relationships/slide" Target="slide12.xml"/><Relationship Id="rId4" Type="http://schemas.openxmlformats.org/officeDocument/2006/relationships/slide" Target="slide20.xml"/><Relationship Id="rId5" Type="http://schemas.openxmlformats.org/officeDocument/2006/relationships/slide" Target="slide25.xml"/><Relationship Id="rId6" Type="http://schemas.openxmlformats.org/officeDocument/2006/relationships/slide" Target="slide34.xml"/><Relationship Id="rId7" Type="http://schemas.openxmlformats.org/officeDocument/2006/relationships/slide" Target="slide37.xml"/><Relationship Id="rId8" Type="http://schemas.openxmlformats.org/officeDocument/2006/relationships/slide" Target="slide41.xml"/></Relationships>
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slide" Target="slide5.xml"/><Relationship Id="rId3" Type="http://schemas.openxmlformats.org/officeDocument/2006/relationships/slide" Target="slide12.xml"/><Relationship Id="rId4" Type="http://schemas.openxmlformats.org/officeDocument/2006/relationships/slide" Target="slide20.xml"/><Relationship Id="rId5" Type="http://schemas.openxmlformats.org/officeDocument/2006/relationships/slide" Target="slide25.xml"/><Relationship Id="rId6" Type="http://schemas.openxmlformats.org/officeDocument/2006/relationships/slide" Target="slide34.xml"/><Relationship Id="rId7" Type="http://schemas.openxmlformats.org/officeDocument/2006/relationships/slide" Target="slide37.xml"/><Relationship Id="rId8" Type="http://schemas.openxmlformats.org/officeDocument/2006/relationships/slide" Target="slide41.xml"/></Relationships>
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slide" Target="slide5.xml"/><Relationship Id="rId3" Type="http://schemas.openxmlformats.org/officeDocument/2006/relationships/slide" Target="slide12.xml"/><Relationship Id="rId4" Type="http://schemas.openxmlformats.org/officeDocument/2006/relationships/slide" Target="slide20.xml"/><Relationship Id="rId5" Type="http://schemas.openxmlformats.org/officeDocument/2006/relationships/slide" Target="slide25.xml"/><Relationship Id="rId6" Type="http://schemas.openxmlformats.org/officeDocument/2006/relationships/slide" Target="slide34.xml"/><Relationship Id="rId7" Type="http://schemas.openxmlformats.org/officeDocument/2006/relationships/slide" Target="slide37.xml"/><Relationship Id="rId8" Type="http://schemas.openxmlformats.org/officeDocument/2006/relationships/slide" Target="slide41.xml"/></Relationships>
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slide" Target="slide5.xml"/><Relationship Id="rId3" Type="http://schemas.openxmlformats.org/officeDocument/2006/relationships/slide" Target="slide12.xml"/><Relationship Id="rId4" Type="http://schemas.openxmlformats.org/officeDocument/2006/relationships/slide" Target="slide20.xml"/><Relationship Id="rId5" Type="http://schemas.openxmlformats.org/officeDocument/2006/relationships/slide" Target="slide25.xml"/><Relationship Id="rId6" Type="http://schemas.openxmlformats.org/officeDocument/2006/relationships/slide" Target="slide34.xml"/><Relationship Id="rId7" Type="http://schemas.openxmlformats.org/officeDocument/2006/relationships/slide" Target="slide37.xml"/><Relationship Id="rId8" Type="http://schemas.openxmlformats.org/officeDocument/2006/relationships/slide" Target="slide41.xml"/></Relationships>
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slide" Target="slide5.xml"/><Relationship Id="rId3" Type="http://schemas.openxmlformats.org/officeDocument/2006/relationships/slide" Target="slide12.xml"/><Relationship Id="rId4" Type="http://schemas.openxmlformats.org/officeDocument/2006/relationships/slide" Target="slide20.xml"/><Relationship Id="rId5" Type="http://schemas.openxmlformats.org/officeDocument/2006/relationships/slide" Target="slide25.xml"/><Relationship Id="rId6" Type="http://schemas.openxmlformats.org/officeDocument/2006/relationships/slide" Target="slide34.xml"/><Relationship Id="rId7" Type="http://schemas.openxmlformats.org/officeDocument/2006/relationships/slide" Target="slide37.xml"/><Relationship Id="rId8" Type="http://schemas.openxmlformats.org/officeDocument/2006/relationships/slide" Target="slide41.xml"/></Relationships>
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slide" Target="slide5.xml"/><Relationship Id="rId3" Type="http://schemas.openxmlformats.org/officeDocument/2006/relationships/slide" Target="slide12.xml"/><Relationship Id="rId4" Type="http://schemas.openxmlformats.org/officeDocument/2006/relationships/slide" Target="slide20.xml"/><Relationship Id="rId5" Type="http://schemas.openxmlformats.org/officeDocument/2006/relationships/slide" Target="slide25.xml"/><Relationship Id="rId6" Type="http://schemas.openxmlformats.org/officeDocument/2006/relationships/slide" Target="slide34.xml"/><Relationship Id="rId7" Type="http://schemas.openxmlformats.org/officeDocument/2006/relationships/slide" Target="slide37.xml"/><Relationship Id="rId8" Type="http://schemas.openxmlformats.org/officeDocument/2006/relationships/slide" Target="slide41.xml"/></Relationships>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95300" y="0"/>
            <a:ext cx="414020" cy="116839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600" spc="-5">
                <a:solidFill>
                  <a:srgbClr val="B1B1B1"/>
                </a:solidFill>
                <a:latin typeface="Arial"/>
                <a:cs typeface="Arial"/>
                <a:hlinkClick r:id="rId2" action="ppaction://hlinksldjump"/>
              </a:rPr>
              <a:t>Readership</a:t>
            </a:r>
            <a:endParaRPr sz="600">
              <a:latin typeface="Arial"/>
              <a:cs typeface="Arial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944473" y="127561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B1B1B1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994867" y="127561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B1B1B1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1045273" y="127561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B1B1B1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1095667" y="127561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B1B1B1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1146073" y="127561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B1B1B1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1196466" y="127561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B1B1B1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1246873" y="127561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B1B1B1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1297266" y="127561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B1B1B1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 txBox="1"/>
          <p:nvPr/>
        </p:nvSpPr>
        <p:spPr>
          <a:xfrm>
            <a:off x="919124" y="0"/>
            <a:ext cx="562610" cy="116839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600" spc="-5">
                <a:solidFill>
                  <a:srgbClr val="B1B1B1"/>
                </a:solidFill>
                <a:latin typeface="Arial"/>
                <a:cs typeface="Arial"/>
                <a:hlinkClick r:id="rId3" action="ppaction://hlinksldjump"/>
              </a:rPr>
              <a:t>Critical</a:t>
            </a:r>
            <a:r>
              <a:rPr dirty="0" sz="600" spc="-25">
                <a:solidFill>
                  <a:srgbClr val="B1B1B1"/>
                </a:solidFill>
                <a:latin typeface="Arial"/>
                <a:cs typeface="Arial"/>
                <a:hlinkClick r:id="rId3" action="ppaction://hlinksldjump"/>
              </a:rPr>
              <a:t> </a:t>
            </a:r>
            <a:r>
              <a:rPr dirty="0" sz="600" spc="-5">
                <a:solidFill>
                  <a:srgbClr val="B1B1B1"/>
                </a:solidFill>
                <a:latin typeface="Arial"/>
                <a:cs typeface="Arial"/>
                <a:hlinkClick r:id="rId3" action="ppaction://hlinksldjump"/>
              </a:rPr>
              <a:t>Analysis</a:t>
            </a:r>
            <a:endParaRPr sz="600">
              <a:latin typeface="Arial"/>
              <a:cs typeface="Arial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1916925" y="127561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B1B1B1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/>
          <p:nvPr/>
        </p:nvSpPr>
        <p:spPr>
          <a:xfrm>
            <a:off x="1967331" y="127561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B1B1B1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4" name="object 14"/>
          <p:cNvSpPr/>
          <p:nvPr/>
        </p:nvSpPr>
        <p:spPr>
          <a:xfrm>
            <a:off x="2017725" y="127561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B1B1B1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5" name="object 15"/>
          <p:cNvSpPr/>
          <p:nvPr/>
        </p:nvSpPr>
        <p:spPr>
          <a:xfrm>
            <a:off x="2068131" y="127561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B1B1B1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6" name="object 16"/>
          <p:cNvSpPr/>
          <p:nvPr/>
        </p:nvSpPr>
        <p:spPr>
          <a:xfrm>
            <a:off x="2118525" y="127561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B1B1B1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7" name="object 17"/>
          <p:cNvSpPr txBox="1"/>
          <p:nvPr/>
        </p:nvSpPr>
        <p:spPr>
          <a:xfrm>
            <a:off x="1891576" y="0"/>
            <a:ext cx="337820" cy="116839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600" spc="-5">
                <a:solidFill>
                  <a:srgbClr val="B1B1B1"/>
                </a:solidFill>
                <a:latin typeface="Arial"/>
                <a:cs typeface="Arial"/>
                <a:hlinkClick r:id="rId4" action="ppaction://hlinksldjump"/>
              </a:rPr>
              <a:t>Precision</a:t>
            </a:r>
            <a:endParaRPr sz="600">
              <a:latin typeface="Arial"/>
              <a:cs typeface="Arial"/>
            </a:endParaRPr>
          </a:p>
        </p:txBody>
      </p:sp>
      <p:sp>
        <p:nvSpPr>
          <p:cNvPr id="18" name="object 18"/>
          <p:cNvSpPr/>
          <p:nvPr/>
        </p:nvSpPr>
        <p:spPr>
          <a:xfrm>
            <a:off x="2664752" y="127561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B1B1B1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9" name="object 19"/>
          <p:cNvSpPr/>
          <p:nvPr/>
        </p:nvSpPr>
        <p:spPr>
          <a:xfrm>
            <a:off x="2715158" y="127561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B1B1B1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0" name="object 20"/>
          <p:cNvSpPr/>
          <p:nvPr/>
        </p:nvSpPr>
        <p:spPr>
          <a:xfrm>
            <a:off x="2765551" y="127561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B1B1B1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1" name="object 21"/>
          <p:cNvSpPr/>
          <p:nvPr/>
        </p:nvSpPr>
        <p:spPr>
          <a:xfrm>
            <a:off x="2815958" y="127561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B1B1B1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2" name="object 22"/>
          <p:cNvSpPr/>
          <p:nvPr/>
        </p:nvSpPr>
        <p:spPr>
          <a:xfrm>
            <a:off x="2866351" y="127561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B1B1B1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3" name="object 23"/>
          <p:cNvSpPr/>
          <p:nvPr/>
        </p:nvSpPr>
        <p:spPr>
          <a:xfrm>
            <a:off x="2916758" y="127561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B1B1B1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4" name="object 24"/>
          <p:cNvSpPr/>
          <p:nvPr/>
        </p:nvSpPr>
        <p:spPr>
          <a:xfrm>
            <a:off x="2967151" y="127561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B1B1B1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5" name="object 25"/>
          <p:cNvSpPr/>
          <p:nvPr/>
        </p:nvSpPr>
        <p:spPr>
          <a:xfrm>
            <a:off x="3017558" y="127561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B1B1B1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6" name="object 26"/>
          <p:cNvSpPr/>
          <p:nvPr/>
        </p:nvSpPr>
        <p:spPr>
          <a:xfrm>
            <a:off x="3067951" y="127561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B1B1B1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7" name="object 27"/>
          <p:cNvSpPr txBox="1"/>
          <p:nvPr/>
        </p:nvSpPr>
        <p:spPr>
          <a:xfrm>
            <a:off x="2639402" y="0"/>
            <a:ext cx="460375" cy="116839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600" spc="-5">
                <a:solidFill>
                  <a:srgbClr val="B1B1B1"/>
                </a:solidFill>
                <a:latin typeface="Arial"/>
                <a:cs typeface="Arial"/>
                <a:hlinkClick r:id="rId5" action="ppaction://hlinksldjump"/>
              </a:rPr>
              <a:t>Conciseness</a:t>
            </a:r>
            <a:endParaRPr sz="600">
              <a:latin typeface="Arial"/>
              <a:cs typeface="Arial"/>
            </a:endParaRPr>
          </a:p>
        </p:txBody>
      </p:sp>
      <p:sp>
        <p:nvSpPr>
          <p:cNvPr id="28" name="object 28"/>
          <p:cNvSpPr/>
          <p:nvPr/>
        </p:nvSpPr>
        <p:spPr>
          <a:xfrm>
            <a:off x="3534955" y="127561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B1B1B1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9" name="object 29"/>
          <p:cNvSpPr/>
          <p:nvPr/>
        </p:nvSpPr>
        <p:spPr>
          <a:xfrm>
            <a:off x="3585362" y="127561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B1B1B1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0" name="object 30"/>
          <p:cNvSpPr/>
          <p:nvPr/>
        </p:nvSpPr>
        <p:spPr>
          <a:xfrm>
            <a:off x="3635755" y="127561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B1B1B1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1" name="object 31"/>
          <p:cNvSpPr txBox="1"/>
          <p:nvPr/>
        </p:nvSpPr>
        <p:spPr>
          <a:xfrm>
            <a:off x="3509606" y="0"/>
            <a:ext cx="524510" cy="116839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600" spc="-5">
                <a:solidFill>
                  <a:srgbClr val="B1B1B1"/>
                </a:solidFill>
                <a:latin typeface="Arial"/>
                <a:cs typeface="Arial"/>
                <a:hlinkClick r:id="rId6" action="ppaction://hlinksldjump"/>
              </a:rPr>
              <a:t>Logical</a:t>
            </a:r>
            <a:r>
              <a:rPr dirty="0" sz="600" spc="-30">
                <a:solidFill>
                  <a:srgbClr val="B1B1B1"/>
                </a:solidFill>
                <a:latin typeface="Arial"/>
                <a:cs typeface="Arial"/>
                <a:hlinkClick r:id="rId6" action="ppaction://hlinksldjump"/>
              </a:rPr>
              <a:t> </a:t>
            </a:r>
            <a:r>
              <a:rPr dirty="0" sz="600" spc="-5">
                <a:solidFill>
                  <a:srgbClr val="B1B1B1"/>
                </a:solidFill>
                <a:latin typeface="Arial"/>
                <a:cs typeface="Arial"/>
                <a:hlinkClick r:id="rId6" action="ppaction://hlinksldjump"/>
              </a:rPr>
              <a:t>Writing</a:t>
            </a:r>
            <a:endParaRPr sz="600">
              <a:latin typeface="Arial"/>
              <a:cs typeface="Arial"/>
            </a:endParaRPr>
          </a:p>
        </p:txBody>
      </p:sp>
      <p:sp>
        <p:nvSpPr>
          <p:cNvPr id="32" name="object 32"/>
          <p:cNvSpPr/>
          <p:nvPr/>
        </p:nvSpPr>
        <p:spPr>
          <a:xfrm>
            <a:off x="4469536" y="127561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B1B1B1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3" name="object 33"/>
          <p:cNvSpPr/>
          <p:nvPr/>
        </p:nvSpPr>
        <p:spPr>
          <a:xfrm>
            <a:off x="4519929" y="127561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B1B1B1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4" name="object 34"/>
          <p:cNvSpPr/>
          <p:nvPr/>
        </p:nvSpPr>
        <p:spPr>
          <a:xfrm>
            <a:off x="4570336" y="127561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B1B1B1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5" name="object 35"/>
          <p:cNvSpPr/>
          <p:nvPr/>
        </p:nvSpPr>
        <p:spPr>
          <a:xfrm>
            <a:off x="4620729" y="127561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B1B1B1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6" name="object 36"/>
          <p:cNvSpPr txBox="1"/>
          <p:nvPr/>
        </p:nvSpPr>
        <p:spPr>
          <a:xfrm>
            <a:off x="4444187" y="0"/>
            <a:ext cx="299720" cy="116839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600" spc="-5">
                <a:solidFill>
                  <a:srgbClr val="B1B1B1"/>
                </a:solidFill>
                <a:latin typeface="Arial"/>
                <a:cs typeface="Arial"/>
                <a:hlinkClick r:id="rId7" action="ppaction://hlinksldjump"/>
              </a:rPr>
              <a:t>Balance</a:t>
            </a:r>
            <a:endParaRPr sz="600">
              <a:latin typeface="Arial"/>
              <a:cs typeface="Arial"/>
            </a:endParaRPr>
          </a:p>
        </p:txBody>
      </p:sp>
      <p:sp>
        <p:nvSpPr>
          <p:cNvPr id="37" name="object 37"/>
          <p:cNvSpPr/>
          <p:nvPr/>
        </p:nvSpPr>
        <p:spPr>
          <a:xfrm>
            <a:off x="5179479" y="127561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B1B1B1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8" name="object 38"/>
          <p:cNvSpPr/>
          <p:nvPr/>
        </p:nvSpPr>
        <p:spPr>
          <a:xfrm>
            <a:off x="5229885" y="127561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B1B1B1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9" name="object 39"/>
          <p:cNvSpPr/>
          <p:nvPr/>
        </p:nvSpPr>
        <p:spPr>
          <a:xfrm>
            <a:off x="5280278" y="127561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B1B1B1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0" name="object 40"/>
          <p:cNvSpPr/>
          <p:nvPr/>
        </p:nvSpPr>
        <p:spPr>
          <a:xfrm>
            <a:off x="5330685" y="127561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B1B1B1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1" name="object 41"/>
          <p:cNvSpPr/>
          <p:nvPr/>
        </p:nvSpPr>
        <p:spPr>
          <a:xfrm>
            <a:off x="5381078" y="127561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B1B1B1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2" name="object 42"/>
          <p:cNvSpPr/>
          <p:nvPr/>
        </p:nvSpPr>
        <p:spPr>
          <a:xfrm>
            <a:off x="5431485" y="127561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B1B1B1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3" name="object 43"/>
          <p:cNvSpPr txBox="1"/>
          <p:nvPr/>
        </p:nvSpPr>
        <p:spPr>
          <a:xfrm>
            <a:off x="5154129" y="0"/>
            <a:ext cx="511175" cy="116839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600" spc="-5">
                <a:solidFill>
                  <a:srgbClr val="B1B1B1"/>
                </a:solidFill>
                <a:latin typeface="Arial"/>
                <a:cs typeface="Arial"/>
                <a:hlinkClick r:id="rId8" action="ppaction://hlinksldjump"/>
              </a:rPr>
              <a:t>Completeness</a:t>
            </a:r>
            <a:endParaRPr sz="600">
              <a:latin typeface="Arial"/>
              <a:cs typeface="Arial"/>
            </a:endParaRPr>
          </a:p>
        </p:txBody>
      </p:sp>
      <p:sp>
        <p:nvSpPr>
          <p:cNvPr id="44" name="object 44"/>
          <p:cNvSpPr txBox="1"/>
          <p:nvPr/>
        </p:nvSpPr>
        <p:spPr>
          <a:xfrm>
            <a:off x="179997" y="757212"/>
            <a:ext cx="5400040" cy="633730"/>
          </a:xfrm>
          <a:prstGeom prst="rect">
            <a:avLst/>
          </a:prstGeom>
          <a:solidFill>
            <a:srgbClr val="0C5A79"/>
          </a:solidFill>
        </p:spPr>
        <p:txBody>
          <a:bodyPr wrap="square" lIns="0" tIns="45720" rIns="0" bIns="0" rtlCol="0" vert="horz">
            <a:spAutoFit/>
          </a:bodyPr>
          <a:lstStyle/>
          <a:p>
            <a:pPr algn="ctr">
              <a:lnSpc>
                <a:spcPct val="100000"/>
              </a:lnSpc>
              <a:spcBef>
                <a:spcPts val="360"/>
              </a:spcBef>
            </a:pPr>
            <a:r>
              <a:rPr dirty="0" sz="1700" spc="5">
                <a:solidFill>
                  <a:srgbClr val="FFFFFF"/>
                </a:solidFill>
                <a:latin typeface="Arial"/>
                <a:cs typeface="Arial"/>
              </a:rPr>
              <a:t>Improving </a:t>
            </a:r>
            <a:r>
              <a:rPr dirty="0" sz="1700" spc="10">
                <a:solidFill>
                  <a:srgbClr val="FFFFFF"/>
                </a:solidFill>
                <a:latin typeface="Arial"/>
                <a:cs typeface="Arial"/>
              </a:rPr>
              <a:t>Writing</a:t>
            </a:r>
            <a:r>
              <a:rPr dirty="0" sz="1700" spc="5">
                <a:solidFill>
                  <a:srgbClr val="FFFFFF"/>
                </a:solidFill>
                <a:latin typeface="Arial"/>
                <a:cs typeface="Arial"/>
              </a:rPr>
              <a:t> Quality–Style</a:t>
            </a:r>
            <a:endParaRPr sz="1700">
              <a:latin typeface="Arial"/>
              <a:cs typeface="Arial"/>
            </a:endParaRPr>
          </a:p>
          <a:p>
            <a:pPr algn="ctr">
              <a:lnSpc>
                <a:spcPct val="100000"/>
              </a:lnSpc>
              <a:spcBef>
                <a:spcPts val="335"/>
              </a:spcBef>
            </a:pPr>
            <a:r>
              <a:rPr dirty="0" sz="1200" spc="-10">
                <a:solidFill>
                  <a:srgbClr val="FFFFFF"/>
                </a:solidFill>
                <a:latin typeface="Arial"/>
                <a:cs typeface="Arial"/>
              </a:rPr>
              <a:t>Readership, </a:t>
            </a:r>
            <a:r>
              <a:rPr dirty="0" sz="1200">
                <a:solidFill>
                  <a:srgbClr val="FFFFFF"/>
                </a:solidFill>
                <a:latin typeface="Arial"/>
                <a:cs typeface="Arial"/>
              </a:rPr>
              <a:t>critical </a:t>
            </a:r>
            <a:r>
              <a:rPr dirty="0" sz="1200" spc="-5">
                <a:solidFill>
                  <a:srgbClr val="FFFFFF"/>
                </a:solidFill>
                <a:latin typeface="Arial"/>
                <a:cs typeface="Arial"/>
              </a:rPr>
              <a:t>analysis, precision,</a:t>
            </a:r>
            <a:r>
              <a:rPr dirty="0" sz="1200" spc="-1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200" spc="-5" i="1">
                <a:solidFill>
                  <a:srgbClr val="FFFFFF"/>
                </a:solidFill>
                <a:latin typeface="Arial"/>
                <a:cs typeface="Arial"/>
              </a:rPr>
              <a:t>etc.</a:t>
            </a:r>
            <a:endParaRPr sz="1200">
              <a:latin typeface="Arial"/>
              <a:cs typeface="Arial"/>
            </a:endParaRPr>
          </a:p>
        </p:txBody>
      </p:sp>
      <p:sp>
        <p:nvSpPr>
          <p:cNvPr id="45" name="object 45"/>
          <p:cNvSpPr txBox="1"/>
          <p:nvPr/>
        </p:nvSpPr>
        <p:spPr>
          <a:xfrm>
            <a:off x="2268258" y="1603385"/>
            <a:ext cx="1223645" cy="207645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200" spc="-5">
                <a:latin typeface="Arial"/>
                <a:cs typeface="Arial"/>
              </a:rPr>
              <a:t>Ming-Ming</a:t>
            </a:r>
            <a:r>
              <a:rPr dirty="0" sz="1200" spc="-60">
                <a:latin typeface="Arial"/>
                <a:cs typeface="Arial"/>
              </a:rPr>
              <a:t> </a:t>
            </a:r>
            <a:r>
              <a:rPr dirty="0" sz="1200" spc="-5">
                <a:latin typeface="Arial"/>
                <a:cs typeface="Arial"/>
              </a:rPr>
              <a:t>Cheng</a:t>
            </a:r>
            <a:endParaRPr sz="1200">
              <a:latin typeface="Arial"/>
              <a:cs typeface="Arial"/>
            </a:endParaRPr>
          </a:p>
        </p:txBody>
      </p:sp>
      <p:sp>
        <p:nvSpPr>
          <p:cNvPr id="46" name="object 46"/>
          <p:cNvSpPr txBox="1"/>
          <p:nvPr/>
        </p:nvSpPr>
        <p:spPr>
          <a:xfrm>
            <a:off x="2223185" y="1977312"/>
            <a:ext cx="1342390" cy="14732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800" spc="-5">
                <a:latin typeface="Arial"/>
                <a:cs typeface="Arial"/>
              </a:rPr>
              <a:t>College of Computer</a:t>
            </a:r>
            <a:r>
              <a:rPr dirty="0" sz="800" spc="-25">
                <a:latin typeface="Arial"/>
                <a:cs typeface="Arial"/>
              </a:rPr>
              <a:t> </a:t>
            </a:r>
            <a:r>
              <a:rPr dirty="0" sz="800" spc="-5">
                <a:latin typeface="Arial"/>
                <a:cs typeface="Arial"/>
              </a:rPr>
              <a:t>Science</a:t>
            </a:r>
            <a:endParaRPr sz="800">
              <a:latin typeface="Arial"/>
              <a:cs typeface="Arial"/>
            </a:endParaRPr>
          </a:p>
        </p:txBody>
      </p:sp>
      <p:sp>
        <p:nvSpPr>
          <p:cNvPr id="47" name="object 47"/>
          <p:cNvSpPr txBox="1"/>
          <p:nvPr/>
        </p:nvSpPr>
        <p:spPr>
          <a:xfrm>
            <a:off x="2487422" y="2275989"/>
            <a:ext cx="785495" cy="207645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200" spc="-5">
                <a:latin typeface="Arial"/>
                <a:cs typeface="Arial"/>
              </a:rPr>
              <a:t>2022/05/18</a:t>
            </a:r>
            <a:endParaRPr sz="1200">
              <a:latin typeface="Arial"/>
              <a:cs typeface="Arial"/>
            </a:endParaRPr>
          </a:p>
        </p:txBody>
      </p:sp>
      <p:sp>
        <p:nvSpPr>
          <p:cNvPr id="48" name="object 48"/>
          <p:cNvSpPr/>
          <p:nvPr/>
        </p:nvSpPr>
        <p:spPr>
          <a:xfrm>
            <a:off x="0" y="3110966"/>
            <a:ext cx="1728470" cy="129539"/>
          </a:xfrm>
          <a:custGeom>
            <a:avLst/>
            <a:gdLst/>
            <a:ahLst/>
            <a:cxnLst/>
            <a:rect l="l" t="t" r="r" b="b"/>
            <a:pathLst>
              <a:path w="1728470" h="129539">
                <a:moveTo>
                  <a:pt x="0" y="129031"/>
                </a:moveTo>
                <a:lnTo>
                  <a:pt x="1728012" y="129031"/>
                </a:lnTo>
                <a:lnTo>
                  <a:pt x="1728012" y="0"/>
                </a:lnTo>
                <a:lnTo>
                  <a:pt x="0" y="0"/>
                </a:lnTo>
                <a:lnTo>
                  <a:pt x="0" y="129031"/>
                </a:lnTo>
                <a:close/>
              </a:path>
            </a:pathLst>
          </a:custGeom>
          <a:solidFill>
            <a:srgbClr val="46464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9" name="object 49"/>
          <p:cNvSpPr/>
          <p:nvPr/>
        </p:nvSpPr>
        <p:spPr>
          <a:xfrm>
            <a:off x="1728012" y="3110966"/>
            <a:ext cx="2741930" cy="129539"/>
          </a:xfrm>
          <a:custGeom>
            <a:avLst/>
            <a:gdLst/>
            <a:ahLst/>
            <a:cxnLst/>
            <a:rect l="l" t="t" r="r" b="b"/>
            <a:pathLst>
              <a:path w="2741929" h="129539">
                <a:moveTo>
                  <a:pt x="0" y="129031"/>
                </a:moveTo>
                <a:lnTo>
                  <a:pt x="2741752" y="129031"/>
                </a:lnTo>
                <a:lnTo>
                  <a:pt x="2741752" y="0"/>
                </a:lnTo>
                <a:lnTo>
                  <a:pt x="0" y="0"/>
                </a:lnTo>
                <a:lnTo>
                  <a:pt x="0" y="129031"/>
                </a:lnTo>
                <a:close/>
              </a:path>
            </a:pathLst>
          </a:custGeom>
          <a:solidFill>
            <a:srgbClr val="60606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0" name="object 50"/>
          <p:cNvSpPr/>
          <p:nvPr/>
        </p:nvSpPr>
        <p:spPr>
          <a:xfrm>
            <a:off x="4469765" y="3110966"/>
            <a:ext cx="1290320" cy="129539"/>
          </a:xfrm>
          <a:custGeom>
            <a:avLst/>
            <a:gdLst/>
            <a:ahLst/>
            <a:cxnLst/>
            <a:rect l="l" t="t" r="r" b="b"/>
            <a:pathLst>
              <a:path w="1290320" h="129539">
                <a:moveTo>
                  <a:pt x="0" y="129031"/>
                </a:moveTo>
                <a:lnTo>
                  <a:pt x="1290231" y="129031"/>
                </a:lnTo>
                <a:lnTo>
                  <a:pt x="1290231" y="0"/>
                </a:lnTo>
                <a:lnTo>
                  <a:pt x="0" y="0"/>
                </a:lnTo>
                <a:lnTo>
                  <a:pt x="0" y="129031"/>
                </a:lnTo>
                <a:close/>
              </a:path>
            </a:pathLst>
          </a:custGeom>
          <a:solidFill>
            <a:srgbClr val="46464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1" name="object 51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889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70"/>
              </a:spcBef>
            </a:pPr>
            <a:r>
              <a:rPr dirty="0" spc="-5"/>
              <a:t>Ming-Ming Cheng Nankai</a:t>
            </a:r>
            <a:r>
              <a:rPr dirty="0"/>
              <a:t> </a:t>
            </a:r>
            <a:r>
              <a:rPr dirty="0" spc="-5"/>
              <a:t>University</a:t>
            </a:r>
          </a:p>
        </p:txBody>
      </p:sp>
      <p:sp>
        <p:nvSpPr>
          <p:cNvPr id="52" name="object 52"/>
          <p:cNvSpPr txBox="1"/>
          <p:nvPr/>
        </p:nvSpPr>
        <p:spPr>
          <a:xfrm>
            <a:off x="3001810" y="3115250"/>
            <a:ext cx="194310" cy="119380"/>
          </a:xfrm>
          <a:prstGeom prst="rect">
            <a:avLst/>
          </a:prstGeom>
        </p:spPr>
        <p:txBody>
          <a:bodyPr wrap="square" lIns="0" tIns="889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70"/>
              </a:spcBef>
            </a:pPr>
            <a:r>
              <a:rPr dirty="0" sz="600" spc="-5">
                <a:solidFill>
                  <a:srgbClr val="FFFFFF"/>
                </a:solidFill>
                <a:latin typeface="Arial"/>
                <a:cs typeface="Arial"/>
              </a:rPr>
              <a:t>Style</a:t>
            </a:r>
            <a:endParaRPr sz="600">
              <a:latin typeface="Arial"/>
              <a:cs typeface="Arial"/>
            </a:endParaRPr>
          </a:p>
        </p:txBody>
      </p:sp>
      <p:sp>
        <p:nvSpPr>
          <p:cNvPr id="53" name="object 53"/>
          <p:cNvSpPr txBox="1">
            <a:spLocks noGrp="1"/>
          </p:cNvSpPr>
          <p:nvPr>
            <p:ph type="dt" idx="6" sz="half"/>
          </p:nvPr>
        </p:nvSpPr>
        <p:spPr>
          <a:prstGeom prst="rect"/>
        </p:spPr>
        <p:txBody>
          <a:bodyPr wrap="square" lIns="0" tIns="889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70"/>
              </a:spcBef>
            </a:pPr>
            <a:r>
              <a:rPr dirty="0" spc="-5"/>
              <a:t>2022/05/18</a:t>
            </a:r>
          </a:p>
        </p:txBody>
      </p:sp>
      <p:sp>
        <p:nvSpPr>
          <p:cNvPr id="54" name="object 54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8890" rIns="0" bIns="0" rtlCol="0" vert="horz">
            <a:spAutoFit/>
          </a:bodyPr>
          <a:lstStyle/>
          <a:p>
            <a:pPr marL="25400">
              <a:lnSpc>
                <a:spcPct val="100000"/>
              </a:lnSpc>
              <a:spcBef>
                <a:spcPts val="70"/>
              </a:spcBef>
            </a:pPr>
            <a:fld id="{81D60167-4931-47E6-BA6A-407CBD079E47}" type="slidenum">
              <a:rPr dirty="0" spc="-5"/>
              <a:t>10</a:t>
            </a:fld>
            <a:r>
              <a:rPr dirty="0" spc="-5"/>
              <a:t> /</a:t>
            </a:r>
            <a:r>
              <a:rPr dirty="0" spc="-70"/>
              <a:t> </a:t>
            </a:r>
            <a:r>
              <a:rPr dirty="0" spc="-5"/>
              <a:t>46</a:t>
            </a:r>
          </a:p>
        </p:txBody>
      </p:sp>
    </p:spTree>
  </p:cSld>
  <p:clrMapOvr>
    <a:masterClrMapping/>
  </p:clrMapOvr>
  <p:transition spd="fast">
    <p:cut thruBlk="0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20650" y="127561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171056" y="127561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221449" y="127561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271856" y="127561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322249" y="127561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372656" y="127561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18000" y="0"/>
                </a:move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372656" y="127561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423049" y="127561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944473" y="127561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B1B1B1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/>
          <p:nvPr/>
        </p:nvSpPr>
        <p:spPr>
          <a:xfrm>
            <a:off x="994867" y="127561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B1B1B1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/>
          <p:nvPr/>
        </p:nvSpPr>
        <p:spPr>
          <a:xfrm>
            <a:off x="1045273" y="127561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B1B1B1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/>
          <p:nvPr/>
        </p:nvSpPr>
        <p:spPr>
          <a:xfrm>
            <a:off x="1095667" y="127561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B1B1B1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4" name="object 14"/>
          <p:cNvSpPr/>
          <p:nvPr/>
        </p:nvSpPr>
        <p:spPr>
          <a:xfrm>
            <a:off x="1146073" y="127561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B1B1B1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5" name="object 15"/>
          <p:cNvSpPr/>
          <p:nvPr/>
        </p:nvSpPr>
        <p:spPr>
          <a:xfrm>
            <a:off x="1196466" y="127561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B1B1B1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6" name="object 16"/>
          <p:cNvSpPr/>
          <p:nvPr/>
        </p:nvSpPr>
        <p:spPr>
          <a:xfrm>
            <a:off x="1246873" y="127561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B1B1B1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7" name="object 17"/>
          <p:cNvSpPr/>
          <p:nvPr/>
        </p:nvSpPr>
        <p:spPr>
          <a:xfrm>
            <a:off x="1297266" y="127561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B1B1B1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8" name="object 18"/>
          <p:cNvSpPr/>
          <p:nvPr/>
        </p:nvSpPr>
        <p:spPr>
          <a:xfrm>
            <a:off x="1916925" y="127561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B1B1B1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9" name="object 19"/>
          <p:cNvSpPr/>
          <p:nvPr/>
        </p:nvSpPr>
        <p:spPr>
          <a:xfrm>
            <a:off x="1967331" y="127561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B1B1B1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0" name="object 20"/>
          <p:cNvSpPr/>
          <p:nvPr/>
        </p:nvSpPr>
        <p:spPr>
          <a:xfrm>
            <a:off x="2017725" y="127561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B1B1B1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1" name="object 21"/>
          <p:cNvSpPr/>
          <p:nvPr/>
        </p:nvSpPr>
        <p:spPr>
          <a:xfrm>
            <a:off x="2068131" y="127561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B1B1B1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2" name="object 22"/>
          <p:cNvSpPr/>
          <p:nvPr/>
        </p:nvSpPr>
        <p:spPr>
          <a:xfrm>
            <a:off x="2118525" y="127561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B1B1B1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3" name="object 23"/>
          <p:cNvSpPr/>
          <p:nvPr/>
        </p:nvSpPr>
        <p:spPr>
          <a:xfrm>
            <a:off x="2664752" y="127561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B1B1B1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4" name="object 24"/>
          <p:cNvSpPr/>
          <p:nvPr/>
        </p:nvSpPr>
        <p:spPr>
          <a:xfrm>
            <a:off x="2715158" y="127561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B1B1B1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5" name="object 25"/>
          <p:cNvSpPr/>
          <p:nvPr/>
        </p:nvSpPr>
        <p:spPr>
          <a:xfrm>
            <a:off x="2765551" y="127561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B1B1B1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6" name="object 26"/>
          <p:cNvSpPr/>
          <p:nvPr/>
        </p:nvSpPr>
        <p:spPr>
          <a:xfrm>
            <a:off x="2815958" y="127561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B1B1B1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7" name="object 27"/>
          <p:cNvSpPr/>
          <p:nvPr/>
        </p:nvSpPr>
        <p:spPr>
          <a:xfrm>
            <a:off x="2866351" y="127561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B1B1B1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8" name="object 28"/>
          <p:cNvSpPr/>
          <p:nvPr/>
        </p:nvSpPr>
        <p:spPr>
          <a:xfrm>
            <a:off x="2916758" y="127561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B1B1B1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9" name="object 29"/>
          <p:cNvSpPr/>
          <p:nvPr/>
        </p:nvSpPr>
        <p:spPr>
          <a:xfrm>
            <a:off x="2967151" y="127561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B1B1B1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0" name="object 30"/>
          <p:cNvSpPr/>
          <p:nvPr/>
        </p:nvSpPr>
        <p:spPr>
          <a:xfrm>
            <a:off x="3017558" y="127561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B1B1B1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1" name="object 31"/>
          <p:cNvSpPr/>
          <p:nvPr/>
        </p:nvSpPr>
        <p:spPr>
          <a:xfrm>
            <a:off x="3067951" y="127561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B1B1B1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2" name="object 32"/>
          <p:cNvSpPr/>
          <p:nvPr/>
        </p:nvSpPr>
        <p:spPr>
          <a:xfrm>
            <a:off x="3534955" y="127561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B1B1B1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3" name="object 33"/>
          <p:cNvSpPr/>
          <p:nvPr/>
        </p:nvSpPr>
        <p:spPr>
          <a:xfrm>
            <a:off x="3585362" y="127561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B1B1B1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4" name="object 34"/>
          <p:cNvSpPr/>
          <p:nvPr/>
        </p:nvSpPr>
        <p:spPr>
          <a:xfrm>
            <a:off x="3635755" y="127561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B1B1B1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5" name="object 35"/>
          <p:cNvSpPr/>
          <p:nvPr/>
        </p:nvSpPr>
        <p:spPr>
          <a:xfrm>
            <a:off x="4469536" y="127561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B1B1B1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6" name="object 36"/>
          <p:cNvSpPr/>
          <p:nvPr/>
        </p:nvSpPr>
        <p:spPr>
          <a:xfrm>
            <a:off x="4519929" y="127561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B1B1B1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7" name="object 37"/>
          <p:cNvSpPr/>
          <p:nvPr/>
        </p:nvSpPr>
        <p:spPr>
          <a:xfrm>
            <a:off x="4570336" y="127561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B1B1B1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8" name="object 38"/>
          <p:cNvSpPr/>
          <p:nvPr/>
        </p:nvSpPr>
        <p:spPr>
          <a:xfrm>
            <a:off x="4620729" y="127561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B1B1B1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9" name="object 39"/>
          <p:cNvSpPr/>
          <p:nvPr/>
        </p:nvSpPr>
        <p:spPr>
          <a:xfrm>
            <a:off x="5179479" y="127561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B1B1B1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0" name="object 40"/>
          <p:cNvSpPr/>
          <p:nvPr/>
        </p:nvSpPr>
        <p:spPr>
          <a:xfrm>
            <a:off x="5229885" y="127561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B1B1B1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1" name="object 41"/>
          <p:cNvSpPr/>
          <p:nvPr/>
        </p:nvSpPr>
        <p:spPr>
          <a:xfrm>
            <a:off x="5280278" y="127561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B1B1B1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2" name="object 42"/>
          <p:cNvSpPr/>
          <p:nvPr/>
        </p:nvSpPr>
        <p:spPr>
          <a:xfrm>
            <a:off x="5330685" y="127561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B1B1B1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3" name="object 43"/>
          <p:cNvSpPr/>
          <p:nvPr/>
        </p:nvSpPr>
        <p:spPr>
          <a:xfrm>
            <a:off x="5381078" y="127561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B1B1B1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4" name="object 44"/>
          <p:cNvSpPr/>
          <p:nvPr/>
        </p:nvSpPr>
        <p:spPr>
          <a:xfrm>
            <a:off x="5431485" y="127561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B1B1B1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5" name="object 45"/>
          <p:cNvSpPr txBox="1"/>
          <p:nvPr/>
        </p:nvSpPr>
        <p:spPr>
          <a:xfrm>
            <a:off x="108000" y="0"/>
            <a:ext cx="5556885" cy="116839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>
              <a:lnSpc>
                <a:spcPct val="100000"/>
              </a:lnSpc>
              <a:spcBef>
                <a:spcPts val="95"/>
              </a:spcBef>
              <a:tabLst>
                <a:tab pos="823594" algn="l"/>
                <a:tab pos="1795780" algn="l"/>
                <a:tab pos="2543810" algn="l"/>
                <a:tab pos="3413760" algn="l"/>
                <a:tab pos="4348480" algn="l"/>
                <a:tab pos="5058410" algn="l"/>
              </a:tabLst>
            </a:pPr>
            <a:r>
              <a:rPr dirty="0" sz="600" spc="-5">
                <a:solidFill>
                  <a:srgbClr val="FFFFFF"/>
                </a:solidFill>
                <a:latin typeface="Arial"/>
                <a:cs typeface="Arial"/>
                <a:hlinkClick r:id="rId2" action="ppaction://hlinksldjump"/>
              </a:rPr>
              <a:t>Readership</a:t>
            </a:r>
            <a:r>
              <a:rPr dirty="0" sz="600" spc="-5">
                <a:solidFill>
                  <a:srgbClr val="FFFFFF"/>
                </a:solidFill>
                <a:latin typeface="Arial"/>
                <a:cs typeface="Arial"/>
              </a:rPr>
              <a:t>	</a:t>
            </a:r>
            <a:r>
              <a:rPr dirty="0" sz="600" spc="-5">
                <a:solidFill>
                  <a:srgbClr val="B1B1B1"/>
                </a:solidFill>
                <a:latin typeface="Arial"/>
                <a:cs typeface="Arial"/>
                <a:hlinkClick r:id="rId3" action="ppaction://hlinksldjump"/>
              </a:rPr>
              <a:t>Critical</a:t>
            </a:r>
            <a:r>
              <a:rPr dirty="0" sz="600" spc="15">
                <a:solidFill>
                  <a:srgbClr val="B1B1B1"/>
                </a:solidFill>
                <a:latin typeface="Arial"/>
                <a:cs typeface="Arial"/>
                <a:hlinkClick r:id="rId3" action="ppaction://hlinksldjump"/>
              </a:rPr>
              <a:t> </a:t>
            </a:r>
            <a:r>
              <a:rPr dirty="0" sz="600" spc="-5">
                <a:solidFill>
                  <a:srgbClr val="B1B1B1"/>
                </a:solidFill>
                <a:latin typeface="Arial"/>
                <a:cs typeface="Arial"/>
                <a:hlinkClick r:id="rId3" action="ppaction://hlinksldjump"/>
              </a:rPr>
              <a:t>Analysis</a:t>
            </a:r>
            <a:r>
              <a:rPr dirty="0" sz="600" spc="-5">
                <a:solidFill>
                  <a:srgbClr val="B1B1B1"/>
                </a:solidFill>
                <a:latin typeface="Arial"/>
                <a:cs typeface="Arial"/>
              </a:rPr>
              <a:t>	</a:t>
            </a:r>
            <a:r>
              <a:rPr dirty="0" sz="600" spc="-5">
                <a:solidFill>
                  <a:srgbClr val="B1B1B1"/>
                </a:solidFill>
                <a:latin typeface="Arial"/>
                <a:cs typeface="Arial"/>
                <a:hlinkClick r:id="rId4" action="ppaction://hlinksldjump"/>
              </a:rPr>
              <a:t>Precision</a:t>
            </a:r>
            <a:r>
              <a:rPr dirty="0" sz="600" spc="-5">
                <a:solidFill>
                  <a:srgbClr val="B1B1B1"/>
                </a:solidFill>
                <a:latin typeface="Arial"/>
                <a:cs typeface="Arial"/>
              </a:rPr>
              <a:t>	</a:t>
            </a:r>
            <a:r>
              <a:rPr dirty="0" sz="600" spc="-5">
                <a:solidFill>
                  <a:srgbClr val="B1B1B1"/>
                </a:solidFill>
                <a:latin typeface="Arial"/>
                <a:cs typeface="Arial"/>
                <a:hlinkClick r:id="rId5" action="ppaction://hlinksldjump"/>
              </a:rPr>
              <a:t>Conciseness</a:t>
            </a:r>
            <a:r>
              <a:rPr dirty="0" sz="600" spc="-5">
                <a:solidFill>
                  <a:srgbClr val="B1B1B1"/>
                </a:solidFill>
                <a:latin typeface="Arial"/>
                <a:cs typeface="Arial"/>
              </a:rPr>
              <a:t>	</a:t>
            </a:r>
            <a:r>
              <a:rPr dirty="0" sz="600" spc="-5">
                <a:solidFill>
                  <a:srgbClr val="B1B1B1"/>
                </a:solidFill>
                <a:latin typeface="Arial"/>
                <a:cs typeface="Arial"/>
                <a:hlinkClick r:id="rId6" action="ppaction://hlinksldjump"/>
              </a:rPr>
              <a:t>Logical</a:t>
            </a:r>
            <a:r>
              <a:rPr dirty="0" sz="600" spc="15">
                <a:solidFill>
                  <a:srgbClr val="B1B1B1"/>
                </a:solidFill>
                <a:latin typeface="Arial"/>
                <a:cs typeface="Arial"/>
                <a:hlinkClick r:id="rId6" action="ppaction://hlinksldjump"/>
              </a:rPr>
              <a:t> </a:t>
            </a:r>
            <a:r>
              <a:rPr dirty="0" sz="600" spc="-5">
                <a:solidFill>
                  <a:srgbClr val="B1B1B1"/>
                </a:solidFill>
                <a:latin typeface="Arial"/>
                <a:cs typeface="Arial"/>
                <a:hlinkClick r:id="rId6" action="ppaction://hlinksldjump"/>
              </a:rPr>
              <a:t>Writing</a:t>
            </a:r>
            <a:r>
              <a:rPr dirty="0" sz="600" spc="-5">
                <a:solidFill>
                  <a:srgbClr val="B1B1B1"/>
                </a:solidFill>
                <a:latin typeface="Arial"/>
                <a:cs typeface="Arial"/>
              </a:rPr>
              <a:t>	</a:t>
            </a:r>
            <a:r>
              <a:rPr dirty="0" sz="600" spc="-5">
                <a:solidFill>
                  <a:srgbClr val="B1B1B1"/>
                </a:solidFill>
                <a:latin typeface="Arial"/>
                <a:cs typeface="Arial"/>
                <a:hlinkClick r:id="rId7" action="ppaction://hlinksldjump"/>
              </a:rPr>
              <a:t>Balance</a:t>
            </a:r>
            <a:r>
              <a:rPr dirty="0" sz="600" spc="-5">
                <a:solidFill>
                  <a:srgbClr val="B1B1B1"/>
                </a:solidFill>
                <a:latin typeface="Arial"/>
                <a:cs typeface="Arial"/>
              </a:rPr>
              <a:t>	</a:t>
            </a:r>
            <a:r>
              <a:rPr dirty="0" sz="600" spc="-5">
                <a:solidFill>
                  <a:srgbClr val="B1B1B1"/>
                </a:solidFill>
                <a:latin typeface="Arial"/>
                <a:cs typeface="Arial"/>
                <a:hlinkClick r:id="rId8" action="ppaction://hlinksldjump"/>
              </a:rPr>
              <a:t>Completeness</a:t>
            </a:r>
            <a:endParaRPr sz="600">
              <a:latin typeface="Arial"/>
              <a:cs typeface="Arial"/>
            </a:endParaRPr>
          </a:p>
        </p:txBody>
      </p:sp>
      <p:sp>
        <p:nvSpPr>
          <p:cNvPr id="46" name="object 46"/>
          <p:cNvSpPr txBox="1">
            <a:spLocks noGrp="1"/>
          </p:cNvSpPr>
          <p:nvPr>
            <p:ph type="title"/>
          </p:nvPr>
        </p:nvSpPr>
        <p:spPr>
          <a:xfrm>
            <a:off x="0" y="209435"/>
            <a:ext cx="5760085" cy="349250"/>
          </a:xfrm>
          <a:prstGeom prst="rect"/>
          <a:solidFill>
            <a:srgbClr val="0C5A79"/>
          </a:solidFill>
        </p:spPr>
        <p:txBody>
          <a:bodyPr wrap="square" lIns="0" tIns="55880" rIns="0" bIns="0" rtlCol="0" vert="horz">
            <a:spAutoFit/>
          </a:bodyPr>
          <a:lstStyle/>
          <a:p>
            <a:pPr marL="107950">
              <a:lnSpc>
                <a:spcPct val="100000"/>
              </a:lnSpc>
              <a:spcBef>
                <a:spcPts val="440"/>
              </a:spcBef>
            </a:pPr>
            <a:r>
              <a:rPr dirty="0" sz="1700" spc="10">
                <a:solidFill>
                  <a:srgbClr val="FFFFFF"/>
                </a:solidFill>
              </a:rPr>
              <a:t>Readership: consider </a:t>
            </a:r>
            <a:r>
              <a:rPr dirty="0" sz="1700" spc="5">
                <a:solidFill>
                  <a:srgbClr val="FFFFFF"/>
                </a:solidFill>
              </a:rPr>
              <a:t>the readers’</a:t>
            </a:r>
            <a:r>
              <a:rPr dirty="0" sz="1700" spc="95">
                <a:solidFill>
                  <a:srgbClr val="FFFFFF"/>
                </a:solidFill>
              </a:rPr>
              <a:t> </a:t>
            </a:r>
            <a:r>
              <a:rPr dirty="0" sz="1700" spc="5">
                <a:solidFill>
                  <a:srgbClr val="FFFFFF"/>
                </a:solidFill>
              </a:rPr>
              <a:t>familarity</a:t>
            </a:r>
            <a:endParaRPr sz="1700"/>
          </a:p>
        </p:txBody>
      </p:sp>
      <p:sp>
        <p:nvSpPr>
          <p:cNvPr id="47" name="object 47"/>
          <p:cNvSpPr/>
          <p:nvPr/>
        </p:nvSpPr>
        <p:spPr>
          <a:xfrm>
            <a:off x="323595" y="1263141"/>
            <a:ext cx="80010" cy="80010"/>
          </a:xfrm>
          <a:custGeom>
            <a:avLst/>
            <a:gdLst/>
            <a:ahLst/>
            <a:cxnLst/>
            <a:rect l="l" t="t" r="r" b="b"/>
            <a:pathLst>
              <a:path w="80010" h="80009">
                <a:moveTo>
                  <a:pt x="0" y="79413"/>
                </a:moveTo>
                <a:lnTo>
                  <a:pt x="79413" y="79413"/>
                </a:lnTo>
                <a:lnTo>
                  <a:pt x="79413" y="0"/>
                </a:lnTo>
                <a:lnTo>
                  <a:pt x="0" y="0"/>
                </a:lnTo>
                <a:lnTo>
                  <a:pt x="0" y="79413"/>
                </a:lnTo>
                <a:close/>
              </a:path>
            </a:pathLst>
          </a:custGeom>
          <a:solidFill>
            <a:srgbClr val="548CA1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8" name="object 48"/>
          <p:cNvSpPr/>
          <p:nvPr/>
        </p:nvSpPr>
        <p:spPr>
          <a:xfrm>
            <a:off x="323595" y="1484566"/>
            <a:ext cx="80010" cy="80010"/>
          </a:xfrm>
          <a:custGeom>
            <a:avLst/>
            <a:gdLst/>
            <a:ahLst/>
            <a:cxnLst/>
            <a:rect l="l" t="t" r="r" b="b"/>
            <a:pathLst>
              <a:path w="80010" h="80009">
                <a:moveTo>
                  <a:pt x="0" y="79413"/>
                </a:moveTo>
                <a:lnTo>
                  <a:pt x="79413" y="79413"/>
                </a:lnTo>
                <a:lnTo>
                  <a:pt x="79413" y="0"/>
                </a:lnTo>
                <a:lnTo>
                  <a:pt x="0" y="0"/>
                </a:lnTo>
                <a:lnTo>
                  <a:pt x="0" y="79413"/>
                </a:lnTo>
                <a:close/>
              </a:path>
            </a:pathLst>
          </a:custGeom>
          <a:solidFill>
            <a:srgbClr val="548CA1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9" name="object 49"/>
          <p:cNvSpPr/>
          <p:nvPr/>
        </p:nvSpPr>
        <p:spPr>
          <a:xfrm>
            <a:off x="323595" y="1705978"/>
            <a:ext cx="80010" cy="80010"/>
          </a:xfrm>
          <a:custGeom>
            <a:avLst/>
            <a:gdLst/>
            <a:ahLst/>
            <a:cxnLst/>
            <a:rect l="l" t="t" r="r" b="b"/>
            <a:pathLst>
              <a:path w="80010" h="80010">
                <a:moveTo>
                  <a:pt x="0" y="79413"/>
                </a:moveTo>
                <a:lnTo>
                  <a:pt x="79413" y="79413"/>
                </a:lnTo>
                <a:lnTo>
                  <a:pt x="79413" y="0"/>
                </a:lnTo>
                <a:lnTo>
                  <a:pt x="0" y="0"/>
                </a:lnTo>
                <a:lnTo>
                  <a:pt x="0" y="79413"/>
                </a:lnTo>
                <a:close/>
              </a:path>
            </a:pathLst>
          </a:custGeom>
          <a:solidFill>
            <a:srgbClr val="548CA1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0" name="object 50"/>
          <p:cNvSpPr txBox="1"/>
          <p:nvPr/>
        </p:nvSpPr>
        <p:spPr>
          <a:xfrm>
            <a:off x="167297" y="773147"/>
            <a:ext cx="5292090" cy="193548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 marR="17780">
              <a:lnSpc>
                <a:spcPct val="100000"/>
              </a:lnSpc>
              <a:spcBef>
                <a:spcPts val="95"/>
              </a:spcBef>
            </a:pPr>
            <a:r>
              <a:rPr dirty="0" sz="1200" spc="-5">
                <a:latin typeface="Arial"/>
                <a:cs typeface="Arial"/>
              </a:rPr>
              <a:t>Consider the </a:t>
            </a:r>
            <a:r>
              <a:rPr dirty="0" sz="1200" spc="-10">
                <a:latin typeface="Arial"/>
                <a:cs typeface="Arial"/>
              </a:rPr>
              <a:t>extent </a:t>
            </a:r>
            <a:r>
              <a:rPr dirty="0" sz="1200" spc="-5">
                <a:latin typeface="Arial"/>
                <a:cs typeface="Arial"/>
              </a:rPr>
              <a:t>to which readers are </a:t>
            </a:r>
            <a:r>
              <a:rPr dirty="0" sz="1200" spc="-10">
                <a:latin typeface="Arial"/>
                <a:cs typeface="Arial"/>
              </a:rPr>
              <a:t>likely </a:t>
            </a:r>
            <a:r>
              <a:rPr dirty="0" sz="1200" spc="-5">
                <a:latin typeface="Arial"/>
                <a:cs typeface="Arial"/>
              </a:rPr>
              <a:t>to be </a:t>
            </a:r>
            <a:r>
              <a:rPr dirty="0" sz="1200" spc="-10">
                <a:latin typeface="Arial"/>
                <a:cs typeface="Arial"/>
              </a:rPr>
              <a:t>familiar </a:t>
            </a:r>
            <a:r>
              <a:rPr dirty="0" sz="1200" spc="-5">
                <a:latin typeface="Arial"/>
                <a:cs typeface="Arial"/>
              </a:rPr>
              <a:t>with the approach  </a:t>
            </a:r>
            <a:r>
              <a:rPr dirty="0" sz="1200" spc="-15">
                <a:latin typeface="Arial"/>
                <a:cs typeface="Arial"/>
              </a:rPr>
              <a:t>you </a:t>
            </a:r>
            <a:r>
              <a:rPr dirty="0" sz="1200" spc="-10">
                <a:latin typeface="Arial"/>
                <a:cs typeface="Arial"/>
              </a:rPr>
              <a:t>take </a:t>
            </a:r>
            <a:r>
              <a:rPr dirty="0" sz="1200" spc="-5">
                <a:latin typeface="Arial"/>
                <a:cs typeface="Arial"/>
              </a:rPr>
              <a:t>in </a:t>
            </a:r>
            <a:r>
              <a:rPr dirty="0" sz="1200" spc="-10">
                <a:latin typeface="Arial"/>
                <a:cs typeface="Arial"/>
              </a:rPr>
              <a:t>your</a:t>
            </a:r>
            <a:r>
              <a:rPr dirty="0" sz="1200" spc="5">
                <a:latin typeface="Arial"/>
                <a:cs typeface="Arial"/>
              </a:rPr>
              <a:t> </a:t>
            </a:r>
            <a:r>
              <a:rPr dirty="0" sz="1200" spc="-15">
                <a:latin typeface="Arial"/>
                <a:cs typeface="Arial"/>
              </a:rPr>
              <a:t>paper.</a:t>
            </a:r>
            <a:endParaRPr sz="1200">
              <a:latin typeface="Arial"/>
              <a:cs typeface="Arial"/>
            </a:endParaRPr>
          </a:p>
          <a:p>
            <a:pPr marL="309880" marR="1016000">
              <a:lnSpc>
                <a:spcPct val="121100"/>
              </a:lnSpc>
              <a:spcBef>
                <a:spcPts val="5"/>
              </a:spcBef>
            </a:pPr>
            <a:r>
              <a:rPr dirty="0" sz="1200" spc="-5">
                <a:latin typeface="Arial"/>
                <a:cs typeface="Arial"/>
              </a:rPr>
              <a:t>Are similar approaches </a:t>
            </a:r>
            <a:r>
              <a:rPr dirty="0" sz="1200" spc="-5" b="1">
                <a:solidFill>
                  <a:srgbClr val="EB7239"/>
                </a:solidFill>
                <a:latin typeface="Arial"/>
                <a:cs typeface="Arial"/>
              </a:rPr>
              <a:t>common </a:t>
            </a:r>
            <a:r>
              <a:rPr dirty="0" sz="1200" spc="-20">
                <a:latin typeface="Arial"/>
                <a:cs typeface="Arial"/>
              </a:rPr>
              <a:t>for </a:t>
            </a:r>
            <a:r>
              <a:rPr dirty="0" sz="1200" spc="-10">
                <a:latin typeface="Arial"/>
                <a:cs typeface="Arial"/>
              </a:rPr>
              <a:t>problems </a:t>
            </a:r>
            <a:r>
              <a:rPr dirty="0" sz="1200" spc="-5">
                <a:latin typeface="Arial"/>
                <a:cs typeface="Arial"/>
              </a:rPr>
              <a:t>of this kind?  Or do </a:t>
            </a:r>
            <a:r>
              <a:rPr dirty="0" sz="1200" spc="-15">
                <a:latin typeface="Arial"/>
                <a:cs typeface="Arial"/>
              </a:rPr>
              <a:t>you </a:t>
            </a:r>
            <a:r>
              <a:rPr dirty="0" sz="1200" spc="-20">
                <a:latin typeface="Arial"/>
                <a:cs typeface="Arial"/>
              </a:rPr>
              <a:t>have </a:t>
            </a:r>
            <a:r>
              <a:rPr dirty="0" sz="1200" spc="-5">
                <a:latin typeface="Arial"/>
                <a:cs typeface="Arial"/>
              </a:rPr>
              <a:t>a </a:t>
            </a:r>
            <a:r>
              <a:rPr dirty="0" sz="1200" spc="-10" b="1">
                <a:solidFill>
                  <a:srgbClr val="EB7239"/>
                </a:solidFill>
                <a:latin typeface="Arial"/>
                <a:cs typeface="Arial"/>
              </a:rPr>
              <a:t>new</a:t>
            </a:r>
            <a:r>
              <a:rPr dirty="0" sz="1200" spc="15" b="1">
                <a:solidFill>
                  <a:srgbClr val="EB7239"/>
                </a:solidFill>
                <a:latin typeface="Arial"/>
                <a:cs typeface="Arial"/>
              </a:rPr>
              <a:t> </a:t>
            </a:r>
            <a:r>
              <a:rPr dirty="0" sz="1200" spc="-5">
                <a:latin typeface="Arial"/>
                <a:cs typeface="Arial"/>
              </a:rPr>
              <a:t>approach?</a:t>
            </a:r>
            <a:endParaRPr sz="1200">
              <a:latin typeface="Arial"/>
              <a:cs typeface="Arial"/>
            </a:endParaRPr>
          </a:p>
          <a:p>
            <a:pPr marL="309880">
              <a:lnSpc>
                <a:spcPct val="100000"/>
              </a:lnSpc>
              <a:spcBef>
                <a:spcPts val="300"/>
              </a:spcBef>
            </a:pPr>
            <a:r>
              <a:rPr dirty="0" sz="1200" spc="-20">
                <a:latin typeface="Arial"/>
                <a:cs typeface="Arial"/>
              </a:rPr>
              <a:t>Have </a:t>
            </a:r>
            <a:r>
              <a:rPr dirty="0" sz="1200" spc="-15">
                <a:latin typeface="Arial"/>
                <a:cs typeface="Arial"/>
              </a:rPr>
              <a:t>you </a:t>
            </a:r>
            <a:r>
              <a:rPr dirty="0" sz="1200" spc="-10">
                <a:latin typeface="Arial"/>
                <a:cs typeface="Arial"/>
              </a:rPr>
              <a:t>taken </a:t>
            </a:r>
            <a:r>
              <a:rPr dirty="0" sz="1200" spc="-5">
                <a:latin typeface="Arial"/>
                <a:cs typeface="Arial"/>
              </a:rPr>
              <a:t>an approach which is </a:t>
            </a:r>
            <a:r>
              <a:rPr dirty="0" sz="1200" spc="-5" b="1">
                <a:solidFill>
                  <a:srgbClr val="EB7239"/>
                </a:solidFill>
                <a:latin typeface="Arial"/>
                <a:cs typeface="Arial"/>
              </a:rPr>
              <a:t>well-known </a:t>
            </a:r>
            <a:r>
              <a:rPr dirty="0" sz="1200" spc="-5">
                <a:latin typeface="Arial"/>
                <a:cs typeface="Arial"/>
              </a:rPr>
              <a:t>in some other area,</a:t>
            </a:r>
            <a:r>
              <a:rPr dirty="0" sz="1200" spc="70">
                <a:latin typeface="Arial"/>
                <a:cs typeface="Arial"/>
              </a:rPr>
              <a:t> </a:t>
            </a:r>
            <a:r>
              <a:rPr dirty="0" sz="1200" spc="-15">
                <a:latin typeface="Arial"/>
                <a:cs typeface="Arial"/>
              </a:rPr>
              <a:t>but</a:t>
            </a:r>
            <a:endParaRPr sz="1200">
              <a:latin typeface="Arial"/>
              <a:cs typeface="Arial"/>
            </a:endParaRPr>
          </a:p>
          <a:p>
            <a:pPr marL="309880">
              <a:lnSpc>
                <a:spcPct val="100000"/>
              </a:lnSpc>
              <a:spcBef>
                <a:spcPts val="5"/>
              </a:spcBef>
            </a:pPr>
            <a:r>
              <a:rPr dirty="0" sz="1200" spc="-5" b="1">
                <a:solidFill>
                  <a:srgbClr val="EB7239"/>
                </a:solidFill>
                <a:latin typeface="Arial"/>
                <a:cs typeface="Arial"/>
              </a:rPr>
              <a:t>not </a:t>
            </a:r>
            <a:r>
              <a:rPr dirty="0" sz="1200" spc="-5">
                <a:latin typeface="Arial"/>
                <a:cs typeface="Arial"/>
              </a:rPr>
              <a:t>to the current</a:t>
            </a:r>
            <a:r>
              <a:rPr dirty="0" sz="1200" spc="-10">
                <a:latin typeface="Arial"/>
                <a:cs typeface="Arial"/>
              </a:rPr>
              <a:t> </a:t>
            </a:r>
            <a:r>
              <a:rPr dirty="0" sz="1200" spc="-5">
                <a:latin typeface="Arial"/>
                <a:cs typeface="Arial"/>
              </a:rPr>
              <a:t>readership?</a:t>
            </a:r>
            <a:endParaRPr sz="1200">
              <a:latin typeface="Arial"/>
              <a:cs typeface="Arial"/>
            </a:endParaRPr>
          </a:p>
          <a:p>
            <a:pPr marL="1756410" marR="12065" indent="-1603375">
              <a:lnSpc>
                <a:spcPct val="107400"/>
              </a:lnSpc>
              <a:spcBef>
                <a:spcPts val="1100"/>
              </a:spcBef>
            </a:pPr>
            <a:r>
              <a:rPr dirty="0" sz="1700" spc="10" b="1">
                <a:solidFill>
                  <a:srgbClr val="EB7239"/>
                </a:solidFill>
                <a:latin typeface="Arial"/>
                <a:cs typeface="Arial"/>
              </a:rPr>
              <a:t>Make sure </a:t>
            </a:r>
            <a:r>
              <a:rPr dirty="0" sz="1700" b="1">
                <a:solidFill>
                  <a:srgbClr val="EB7239"/>
                </a:solidFill>
                <a:latin typeface="Arial"/>
                <a:cs typeface="Arial"/>
              </a:rPr>
              <a:t>your </a:t>
            </a:r>
            <a:r>
              <a:rPr dirty="0" sz="1700" spc="10" b="1">
                <a:solidFill>
                  <a:srgbClr val="EB7239"/>
                </a:solidFill>
                <a:latin typeface="Arial"/>
                <a:cs typeface="Arial"/>
              </a:rPr>
              <a:t>paper </a:t>
            </a:r>
            <a:r>
              <a:rPr dirty="0" sz="1700" spc="5" b="1">
                <a:solidFill>
                  <a:srgbClr val="EB7239"/>
                </a:solidFill>
                <a:latin typeface="Arial"/>
                <a:cs typeface="Arial"/>
              </a:rPr>
              <a:t>is innovative. Plagiarism is  strictly</a:t>
            </a:r>
            <a:r>
              <a:rPr dirty="0" sz="1700" b="1">
                <a:solidFill>
                  <a:srgbClr val="EB7239"/>
                </a:solidFill>
                <a:latin typeface="Arial"/>
                <a:cs typeface="Arial"/>
              </a:rPr>
              <a:t> </a:t>
            </a:r>
            <a:r>
              <a:rPr dirty="0" sz="1700" spc="5" b="1">
                <a:solidFill>
                  <a:srgbClr val="EB7239"/>
                </a:solidFill>
                <a:latin typeface="Arial"/>
                <a:cs typeface="Arial"/>
              </a:rPr>
              <a:t>prohibited!</a:t>
            </a:r>
            <a:endParaRPr sz="1700">
              <a:latin typeface="Arial"/>
              <a:cs typeface="Arial"/>
            </a:endParaRPr>
          </a:p>
        </p:txBody>
      </p:sp>
      <p:sp>
        <p:nvSpPr>
          <p:cNvPr id="51" name="object 51"/>
          <p:cNvSpPr/>
          <p:nvPr/>
        </p:nvSpPr>
        <p:spPr>
          <a:xfrm>
            <a:off x="0" y="3110966"/>
            <a:ext cx="1728470" cy="129539"/>
          </a:xfrm>
          <a:custGeom>
            <a:avLst/>
            <a:gdLst/>
            <a:ahLst/>
            <a:cxnLst/>
            <a:rect l="l" t="t" r="r" b="b"/>
            <a:pathLst>
              <a:path w="1728470" h="129539">
                <a:moveTo>
                  <a:pt x="0" y="129031"/>
                </a:moveTo>
                <a:lnTo>
                  <a:pt x="1728012" y="129031"/>
                </a:lnTo>
                <a:lnTo>
                  <a:pt x="1728012" y="0"/>
                </a:lnTo>
                <a:lnTo>
                  <a:pt x="0" y="0"/>
                </a:lnTo>
                <a:lnTo>
                  <a:pt x="0" y="129031"/>
                </a:lnTo>
                <a:close/>
              </a:path>
            </a:pathLst>
          </a:custGeom>
          <a:solidFill>
            <a:srgbClr val="46464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2" name="object 52"/>
          <p:cNvSpPr/>
          <p:nvPr/>
        </p:nvSpPr>
        <p:spPr>
          <a:xfrm>
            <a:off x="1728012" y="3110966"/>
            <a:ext cx="2741930" cy="129539"/>
          </a:xfrm>
          <a:custGeom>
            <a:avLst/>
            <a:gdLst/>
            <a:ahLst/>
            <a:cxnLst/>
            <a:rect l="l" t="t" r="r" b="b"/>
            <a:pathLst>
              <a:path w="2741929" h="129539">
                <a:moveTo>
                  <a:pt x="0" y="129031"/>
                </a:moveTo>
                <a:lnTo>
                  <a:pt x="2741752" y="129031"/>
                </a:lnTo>
                <a:lnTo>
                  <a:pt x="2741752" y="0"/>
                </a:lnTo>
                <a:lnTo>
                  <a:pt x="0" y="0"/>
                </a:lnTo>
                <a:lnTo>
                  <a:pt x="0" y="129031"/>
                </a:lnTo>
                <a:close/>
              </a:path>
            </a:pathLst>
          </a:custGeom>
          <a:solidFill>
            <a:srgbClr val="60606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3" name="object 53"/>
          <p:cNvSpPr/>
          <p:nvPr/>
        </p:nvSpPr>
        <p:spPr>
          <a:xfrm>
            <a:off x="4469765" y="3110966"/>
            <a:ext cx="1290320" cy="129539"/>
          </a:xfrm>
          <a:custGeom>
            <a:avLst/>
            <a:gdLst/>
            <a:ahLst/>
            <a:cxnLst/>
            <a:rect l="l" t="t" r="r" b="b"/>
            <a:pathLst>
              <a:path w="1290320" h="129539">
                <a:moveTo>
                  <a:pt x="0" y="129031"/>
                </a:moveTo>
                <a:lnTo>
                  <a:pt x="1290231" y="129031"/>
                </a:lnTo>
                <a:lnTo>
                  <a:pt x="1290231" y="0"/>
                </a:lnTo>
                <a:lnTo>
                  <a:pt x="0" y="0"/>
                </a:lnTo>
                <a:lnTo>
                  <a:pt x="0" y="129031"/>
                </a:lnTo>
                <a:close/>
              </a:path>
            </a:pathLst>
          </a:custGeom>
          <a:solidFill>
            <a:srgbClr val="46464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4" name="object 54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889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70"/>
              </a:spcBef>
            </a:pPr>
            <a:r>
              <a:rPr dirty="0" spc="-5"/>
              <a:t>Ming-Ming Cheng Nankai</a:t>
            </a:r>
            <a:r>
              <a:rPr dirty="0"/>
              <a:t> </a:t>
            </a:r>
            <a:r>
              <a:rPr dirty="0" spc="-5"/>
              <a:t>University</a:t>
            </a:r>
          </a:p>
        </p:txBody>
      </p:sp>
      <p:sp>
        <p:nvSpPr>
          <p:cNvPr id="55" name="object 55"/>
          <p:cNvSpPr txBox="1"/>
          <p:nvPr/>
        </p:nvSpPr>
        <p:spPr>
          <a:xfrm>
            <a:off x="3001810" y="3115250"/>
            <a:ext cx="194310" cy="119380"/>
          </a:xfrm>
          <a:prstGeom prst="rect">
            <a:avLst/>
          </a:prstGeom>
        </p:spPr>
        <p:txBody>
          <a:bodyPr wrap="square" lIns="0" tIns="889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70"/>
              </a:spcBef>
            </a:pPr>
            <a:r>
              <a:rPr dirty="0" sz="600" spc="-5">
                <a:solidFill>
                  <a:srgbClr val="FFFFFF"/>
                </a:solidFill>
                <a:latin typeface="Arial"/>
                <a:cs typeface="Arial"/>
              </a:rPr>
              <a:t>Style</a:t>
            </a:r>
            <a:endParaRPr sz="600">
              <a:latin typeface="Arial"/>
              <a:cs typeface="Arial"/>
            </a:endParaRPr>
          </a:p>
        </p:txBody>
      </p:sp>
      <p:sp>
        <p:nvSpPr>
          <p:cNvPr id="56" name="object 56"/>
          <p:cNvSpPr txBox="1">
            <a:spLocks noGrp="1"/>
          </p:cNvSpPr>
          <p:nvPr>
            <p:ph type="dt" idx="6" sz="half"/>
          </p:nvPr>
        </p:nvSpPr>
        <p:spPr>
          <a:prstGeom prst="rect"/>
        </p:spPr>
        <p:txBody>
          <a:bodyPr wrap="square" lIns="0" tIns="889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70"/>
              </a:spcBef>
            </a:pPr>
            <a:r>
              <a:rPr dirty="0" spc="-5"/>
              <a:t>2022/05/18</a:t>
            </a:r>
          </a:p>
        </p:txBody>
      </p:sp>
      <p:sp>
        <p:nvSpPr>
          <p:cNvPr id="57" name="object 57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8890" rIns="0" bIns="0" rtlCol="0" vert="horz">
            <a:spAutoFit/>
          </a:bodyPr>
          <a:lstStyle/>
          <a:p>
            <a:pPr marL="25400">
              <a:lnSpc>
                <a:spcPct val="100000"/>
              </a:lnSpc>
              <a:spcBef>
                <a:spcPts val="70"/>
              </a:spcBef>
            </a:pPr>
            <a:fld id="{81D60167-4931-47E6-BA6A-407CBD079E47}" type="slidenum">
              <a:rPr dirty="0" spc="-5"/>
              <a:t>10</a:t>
            </a:fld>
            <a:r>
              <a:rPr dirty="0" spc="-5"/>
              <a:t> /</a:t>
            </a:r>
            <a:r>
              <a:rPr dirty="0" spc="-70"/>
              <a:t> </a:t>
            </a:r>
            <a:r>
              <a:rPr dirty="0" spc="-5"/>
              <a:t>46</a:t>
            </a:r>
          </a:p>
        </p:txBody>
      </p:sp>
    </p:spTree>
  </p:cSld>
  <p:clrMapOvr>
    <a:masterClrMapping/>
  </p:clrMapOvr>
  <p:transition spd="fast">
    <p:cut thruBlk="0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20650" y="127561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171056" y="127561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221449" y="127561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271856" y="127561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322249" y="127561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372656" y="127561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423049" y="127561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18000" y="0"/>
                </a:move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423049" y="127561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944473" y="127561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B1B1B1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/>
          <p:nvPr/>
        </p:nvSpPr>
        <p:spPr>
          <a:xfrm>
            <a:off x="994867" y="127561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B1B1B1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/>
          <p:nvPr/>
        </p:nvSpPr>
        <p:spPr>
          <a:xfrm>
            <a:off x="1045273" y="127561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B1B1B1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/>
          <p:nvPr/>
        </p:nvSpPr>
        <p:spPr>
          <a:xfrm>
            <a:off x="1095667" y="127561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B1B1B1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4" name="object 14"/>
          <p:cNvSpPr/>
          <p:nvPr/>
        </p:nvSpPr>
        <p:spPr>
          <a:xfrm>
            <a:off x="1146073" y="127561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B1B1B1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5" name="object 15"/>
          <p:cNvSpPr/>
          <p:nvPr/>
        </p:nvSpPr>
        <p:spPr>
          <a:xfrm>
            <a:off x="1196466" y="127561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B1B1B1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6" name="object 16"/>
          <p:cNvSpPr/>
          <p:nvPr/>
        </p:nvSpPr>
        <p:spPr>
          <a:xfrm>
            <a:off x="1246873" y="127561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B1B1B1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7" name="object 17"/>
          <p:cNvSpPr/>
          <p:nvPr/>
        </p:nvSpPr>
        <p:spPr>
          <a:xfrm>
            <a:off x="1297266" y="127561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B1B1B1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8" name="object 18"/>
          <p:cNvSpPr/>
          <p:nvPr/>
        </p:nvSpPr>
        <p:spPr>
          <a:xfrm>
            <a:off x="1916925" y="127561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B1B1B1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9" name="object 19"/>
          <p:cNvSpPr/>
          <p:nvPr/>
        </p:nvSpPr>
        <p:spPr>
          <a:xfrm>
            <a:off x="1967331" y="127561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B1B1B1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0" name="object 20"/>
          <p:cNvSpPr/>
          <p:nvPr/>
        </p:nvSpPr>
        <p:spPr>
          <a:xfrm>
            <a:off x="2017725" y="127561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B1B1B1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1" name="object 21"/>
          <p:cNvSpPr/>
          <p:nvPr/>
        </p:nvSpPr>
        <p:spPr>
          <a:xfrm>
            <a:off x="2068131" y="127561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B1B1B1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2" name="object 22"/>
          <p:cNvSpPr/>
          <p:nvPr/>
        </p:nvSpPr>
        <p:spPr>
          <a:xfrm>
            <a:off x="2118525" y="127561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B1B1B1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3" name="object 23"/>
          <p:cNvSpPr/>
          <p:nvPr/>
        </p:nvSpPr>
        <p:spPr>
          <a:xfrm>
            <a:off x="2664752" y="127561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B1B1B1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4" name="object 24"/>
          <p:cNvSpPr/>
          <p:nvPr/>
        </p:nvSpPr>
        <p:spPr>
          <a:xfrm>
            <a:off x="2715158" y="127561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B1B1B1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5" name="object 25"/>
          <p:cNvSpPr/>
          <p:nvPr/>
        </p:nvSpPr>
        <p:spPr>
          <a:xfrm>
            <a:off x="2765551" y="127561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B1B1B1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6" name="object 26"/>
          <p:cNvSpPr/>
          <p:nvPr/>
        </p:nvSpPr>
        <p:spPr>
          <a:xfrm>
            <a:off x="2815958" y="127561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B1B1B1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7" name="object 27"/>
          <p:cNvSpPr/>
          <p:nvPr/>
        </p:nvSpPr>
        <p:spPr>
          <a:xfrm>
            <a:off x="2866351" y="127561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B1B1B1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8" name="object 28"/>
          <p:cNvSpPr/>
          <p:nvPr/>
        </p:nvSpPr>
        <p:spPr>
          <a:xfrm>
            <a:off x="2916758" y="127561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B1B1B1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9" name="object 29"/>
          <p:cNvSpPr/>
          <p:nvPr/>
        </p:nvSpPr>
        <p:spPr>
          <a:xfrm>
            <a:off x="2967151" y="127561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B1B1B1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0" name="object 30"/>
          <p:cNvSpPr/>
          <p:nvPr/>
        </p:nvSpPr>
        <p:spPr>
          <a:xfrm>
            <a:off x="3017558" y="127561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B1B1B1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1" name="object 31"/>
          <p:cNvSpPr/>
          <p:nvPr/>
        </p:nvSpPr>
        <p:spPr>
          <a:xfrm>
            <a:off x="3067951" y="127561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B1B1B1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2" name="object 32"/>
          <p:cNvSpPr/>
          <p:nvPr/>
        </p:nvSpPr>
        <p:spPr>
          <a:xfrm>
            <a:off x="3534955" y="127561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B1B1B1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3" name="object 33"/>
          <p:cNvSpPr/>
          <p:nvPr/>
        </p:nvSpPr>
        <p:spPr>
          <a:xfrm>
            <a:off x="3585362" y="127561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B1B1B1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4" name="object 34"/>
          <p:cNvSpPr/>
          <p:nvPr/>
        </p:nvSpPr>
        <p:spPr>
          <a:xfrm>
            <a:off x="3635755" y="127561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B1B1B1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5" name="object 35"/>
          <p:cNvSpPr/>
          <p:nvPr/>
        </p:nvSpPr>
        <p:spPr>
          <a:xfrm>
            <a:off x="4469536" y="127561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B1B1B1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6" name="object 36"/>
          <p:cNvSpPr/>
          <p:nvPr/>
        </p:nvSpPr>
        <p:spPr>
          <a:xfrm>
            <a:off x="4519929" y="127561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B1B1B1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7" name="object 37"/>
          <p:cNvSpPr/>
          <p:nvPr/>
        </p:nvSpPr>
        <p:spPr>
          <a:xfrm>
            <a:off x="4570336" y="127561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B1B1B1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8" name="object 38"/>
          <p:cNvSpPr/>
          <p:nvPr/>
        </p:nvSpPr>
        <p:spPr>
          <a:xfrm>
            <a:off x="4620729" y="127561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B1B1B1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9" name="object 39"/>
          <p:cNvSpPr/>
          <p:nvPr/>
        </p:nvSpPr>
        <p:spPr>
          <a:xfrm>
            <a:off x="5179479" y="127561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B1B1B1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0" name="object 40"/>
          <p:cNvSpPr/>
          <p:nvPr/>
        </p:nvSpPr>
        <p:spPr>
          <a:xfrm>
            <a:off x="5229885" y="127561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B1B1B1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1" name="object 41"/>
          <p:cNvSpPr/>
          <p:nvPr/>
        </p:nvSpPr>
        <p:spPr>
          <a:xfrm>
            <a:off x="5280278" y="127561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B1B1B1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2" name="object 42"/>
          <p:cNvSpPr/>
          <p:nvPr/>
        </p:nvSpPr>
        <p:spPr>
          <a:xfrm>
            <a:off x="5330685" y="127561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B1B1B1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3" name="object 43"/>
          <p:cNvSpPr/>
          <p:nvPr/>
        </p:nvSpPr>
        <p:spPr>
          <a:xfrm>
            <a:off x="5381078" y="127561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B1B1B1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4" name="object 44"/>
          <p:cNvSpPr/>
          <p:nvPr/>
        </p:nvSpPr>
        <p:spPr>
          <a:xfrm>
            <a:off x="5431485" y="127561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B1B1B1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5" name="object 45"/>
          <p:cNvSpPr txBox="1"/>
          <p:nvPr/>
        </p:nvSpPr>
        <p:spPr>
          <a:xfrm>
            <a:off x="108000" y="0"/>
            <a:ext cx="5556885" cy="116839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>
              <a:lnSpc>
                <a:spcPct val="100000"/>
              </a:lnSpc>
              <a:spcBef>
                <a:spcPts val="95"/>
              </a:spcBef>
              <a:tabLst>
                <a:tab pos="823594" algn="l"/>
                <a:tab pos="1795780" algn="l"/>
                <a:tab pos="2543810" algn="l"/>
                <a:tab pos="3413760" algn="l"/>
                <a:tab pos="4348480" algn="l"/>
                <a:tab pos="5058410" algn="l"/>
              </a:tabLst>
            </a:pPr>
            <a:r>
              <a:rPr dirty="0" sz="600" spc="-5">
                <a:solidFill>
                  <a:srgbClr val="FFFFFF"/>
                </a:solidFill>
                <a:latin typeface="Arial"/>
                <a:cs typeface="Arial"/>
                <a:hlinkClick r:id="rId2" action="ppaction://hlinksldjump"/>
              </a:rPr>
              <a:t>Readership</a:t>
            </a:r>
            <a:r>
              <a:rPr dirty="0" sz="600" spc="-5">
                <a:solidFill>
                  <a:srgbClr val="FFFFFF"/>
                </a:solidFill>
                <a:latin typeface="Arial"/>
                <a:cs typeface="Arial"/>
              </a:rPr>
              <a:t>	</a:t>
            </a:r>
            <a:r>
              <a:rPr dirty="0" sz="600" spc="-5">
                <a:solidFill>
                  <a:srgbClr val="B1B1B1"/>
                </a:solidFill>
                <a:latin typeface="Arial"/>
                <a:cs typeface="Arial"/>
                <a:hlinkClick r:id="rId3" action="ppaction://hlinksldjump"/>
              </a:rPr>
              <a:t>Critical</a:t>
            </a:r>
            <a:r>
              <a:rPr dirty="0" sz="600" spc="15">
                <a:solidFill>
                  <a:srgbClr val="B1B1B1"/>
                </a:solidFill>
                <a:latin typeface="Arial"/>
                <a:cs typeface="Arial"/>
                <a:hlinkClick r:id="rId3" action="ppaction://hlinksldjump"/>
              </a:rPr>
              <a:t> </a:t>
            </a:r>
            <a:r>
              <a:rPr dirty="0" sz="600" spc="-5">
                <a:solidFill>
                  <a:srgbClr val="B1B1B1"/>
                </a:solidFill>
                <a:latin typeface="Arial"/>
                <a:cs typeface="Arial"/>
                <a:hlinkClick r:id="rId3" action="ppaction://hlinksldjump"/>
              </a:rPr>
              <a:t>Analysis</a:t>
            </a:r>
            <a:r>
              <a:rPr dirty="0" sz="600" spc="-5">
                <a:solidFill>
                  <a:srgbClr val="B1B1B1"/>
                </a:solidFill>
                <a:latin typeface="Arial"/>
                <a:cs typeface="Arial"/>
              </a:rPr>
              <a:t>	</a:t>
            </a:r>
            <a:r>
              <a:rPr dirty="0" sz="600" spc="-5">
                <a:solidFill>
                  <a:srgbClr val="B1B1B1"/>
                </a:solidFill>
                <a:latin typeface="Arial"/>
                <a:cs typeface="Arial"/>
                <a:hlinkClick r:id="rId4" action="ppaction://hlinksldjump"/>
              </a:rPr>
              <a:t>Precision</a:t>
            </a:r>
            <a:r>
              <a:rPr dirty="0" sz="600" spc="-5">
                <a:solidFill>
                  <a:srgbClr val="B1B1B1"/>
                </a:solidFill>
                <a:latin typeface="Arial"/>
                <a:cs typeface="Arial"/>
              </a:rPr>
              <a:t>	</a:t>
            </a:r>
            <a:r>
              <a:rPr dirty="0" sz="600" spc="-5">
                <a:solidFill>
                  <a:srgbClr val="B1B1B1"/>
                </a:solidFill>
                <a:latin typeface="Arial"/>
                <a:cs typeface="Arial"/>
                <a:hlinkClick r:id="rId5" action="ppaction://hlinksldjump"/>
              </a:rPr>
              <a:t>Conciseness</a:t>
            </a:r>
            <a:r>
              <a:rPr dirty="0" sz="600" spc="-5">
                <a:solidFill>
                  <a:srgbClr val="B1B1B1"/>
                </a:solidFill>
                <a:latin typeface="Arial"/>
                <a:cs typeface="Arial"/>
              </a:rPr>
              <a:t>	</a:t>
            </a:r>
            <a:r>
              <a:rPr dirty="0" sz="600" spc="-5">
                <a:solidFill>
                  <a:srgbClr val="B1B1B1"/>
                </a:solidFill>
                <a:latin typeface="Arial"/>
                <a:cs typeface="Arial"/>
                <a:hlinkClick r:id="rId6" action="ppaction://hlinksldjump"/>
              </a:rPr>
              <a:t>Logical</a:t>
            </a:r>
            <a:r>
              <a:rPr dirty="0" sz="600" spc="15">
                <a:solidFill>
                  <a:srgbClr val="B1B1B1"/>
                </a:solidFill>
                <a:latin typeface="Arial"/>
                <a:cs typeface="Arial"/>
                <a:hlinkClick r:id="rId6" action="ppaction://hlinksldjump"/>
              </a:rPr>
              <a:t> </a:t>
            </a:r>
            <a:r>
              <a:rPr dirty="0" sz="600" spc="-5">
                <a:solidFill>
                  <a:srgbClr val="B1B1B1"/>
                </a:solidFill>
                <a:latin typeface="Arial"/>
                <a:cs typeface="Arial"/>
                <a:hlinkClick r:id="rId6" action="ppaction://hlinksldjump"/>
              </a:rPr>
              <a:t>Writing</a:t>
            </a:r>
            <a:r>
              <a:rPr dirty="0" sz="600" spc="-5">
                <a:solidFill>
                  <a:srgbClr val="B1B1B1"/>
                </a:solidFill>
                <a:latin typeface="Arial"/>
                <a:cs typeface="Arial"/>
              </a:rPr>
              <a:t>	</a:t>
            </a:r>
            <a:r>
              <a:rPr dirty="0" sz="600" spc="-5">
                <a:solidFill>
                  <a:srgbClr val="B1B1B1"/>
                </a:solidFill>
                <a:latin typeface="Arial"/>
                <a:cs typeface="Arial"/>
                <a:hlinkClick r:id="rId7" action="ppaction://hlinksldjump"/>
              </a:rPr>
              <a:t>Balance</a:t>
            </a:r>
            <a:r>
              <a:rPr dirty="0" sz="600" spc="-5">
                <a:solidFill>
                  <a:srgbClr val="B1B1B1"/>
                </a:solidFill>
                <a:latin typeface="Arial"/>
                <a:cs typeface="Arial"/>
              </a:rPr>
              <a:t>	</a:t>
            </a:r>
            <a:r>
              <a:rPr dirty="0" sz="600" spc="-5">
                <a:solidFill>
                  <a:srgbClr val="B1B1B1"/>
                </a:solidFill>
                <a:latin typeface="Arial"/>
                <a:cs typeface="Arial"/>
                <a:hlinkClick r:id="rId8" action="ppaction://hlinksldjump"/>
              </a:rPr>
              <a:t>Completeness</a:t>
            </a:r>
            <a:endParaRPr sz="600">
              <a:latin typeface="Arial"/>
              <a:cs typeface="Arial"/>
            </a:endParaRPr>
          </a:p>
        </p:txBody>
      </p:sp>
      <p:sp>
        <p:nvSpPr>
          <p:cNvPr id="46" name="object 46"/>
          <p:cNvSpPr txBox="1">
            <a:spLocks noGrp="1"/>
          </p:cNvSpPr>
          <p:nvPr>
            <p:ph type="title"/>
          </p:nvPr>
        </p:nvSpPr>
        <p:spPr>
          <a:xfrm>
            <a:off x="0" y="209435"/>
            <a:ext cx="5760085" cy="349250"/>
          </a:xfrm>
          <a:prstGeom prst="rect"/>
          <a:solidFill>
            <a:srgbClr val="0C5A79"/>
          </a:solidFill>
        </p:spPr>
        <p:txBody>
          <a:bodyPr wrap="square" lIns="0" tIns="55880" rIns="0" bIns="0" rtlCol="0" vert="horz">
            <a:spAutoFit/>
          </a:bodyPr>
          <a:lstStyle/>
          <a:p>
            <a:pPr marL="107950">
              <a:lnSpc>
                <a:spcPct val="100000"/>
              </a:lnSpc>
              <a:spcBef>
                <a:spcPts val="440"/>
              </a:spcBef>
            </a:pPr>
            <a:r>
              <a:rPr dirty="0" sz="1700" spc="10">
                <a:solidFill>
                  <a:srgbClr val="FFFFFF"/>
                </a:solidFill>
              </a:rPr>
              <a:t>Readership: </a:t>
            </a:r>
            <a:r>
              <a:rPr dirty="0" sz="1700">
                <a:solidFill>
                  <a:srgbClr val="FFFFFF"/>
                </a:solidFill>
              </a:rPr>
              <a:t>your</a:t>
            </a:r>
            <a:r>
              <a:rPr dirty="0" sz="1700" spc="105">
                <a:solidFill>
                  <a:srgbClr val="FFFFFF"/>
                </a:solidFill>
              </a:rPr>
              <a:t> </a:t>
            </a:r>
            <a:r>
              <a:rPr dirty="0" sz="1700" spc="5">
                <a:solidFill>
                  <a:srgbClr val="FFFFFF"/>
                </a:solidFill>
              </a:rPr>
              <a:t>gain</a:t>
            </a:r>
            <a:endParaRPr sz="1700"/>
          </a:p>
        </p:txBody>
      </p:sp>
      <p:sp>
        <p:nvSpPr>
          <p:cNvPr id="47" name="object 47"/>
          <p:cNvSpPr/>
          <p:nvPr/>
        </p:nvSpPr>
        <p:spPr>
          <a:xfrm>
            <a:off x="323595" y="1353540"/>
            <a:ext cx="80010" cy="80010"/>
          </a:xfrm>
          <a:custGeom>
            <a:avLst/>
            <a:gdLst/>
            <a:ahLst/>
            <a:cxnLst/>
            <a:rect l="l" t="t" r="r" b="b"/>
            <a:pathLst>
              <a:path w="80010" h="80009">
                <a:moveTo>
                  <a:pt x="0" y="79413"/>
                </a:moveTo>
                <a:lnTo>
                  <a:pt x="79413" y="79413"/>
                </a:lnTo>
                <a:lnTo>
                  <a:pt x="79413" y="0"/>
                </a:lnTo>
                <a:lnTo>
                  <a:pt x="0" y="0"/>
                </a:lnTo>
                <a:lnTo>
                  <a:pt x="0" y="79413"/>
                </a:lnTo>
                <a:close/>
              </a:path>
            </a:pathLst>
          </a:custGeom>
          <a:solidFill>
            <a:srgbClr val="548CA1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8" name="object 48"/>
          <p:cNvSpPr/>
          <p:nvPr/>
        </p:nvSpPr>
        <p:spPr>
          <a:xfrm>
            <a:off x="323595" y="1574965"/>
            <a:ext cx="80010" cy="80010"/>
          </a:xfrm>
          <a:custGeom>
            <a:avLst/>
            <a:gdLst/>
            <a:ahLst/>
            <a:cxnLst/>
            <a:rect l="l" t="t" r="r" b="b"/>
            <a:pathLst>
              <a:path w="80010" h="80010">
                <a:moveTo>
                  <a:pt x="0" y="79413"/>
                </a:moveTo>
                <a:lnTo>
                  <a:pt x="79413" y="79413"/>
                </a:lnTo>
                <a:lnTo>
                  <a:pt x="79413" y="0"/>
                </a:lnTo>
                <a:lnTo>
                  <a:pt x="0" y="0"/>
                </a:lnTo>
                <a:lnTo>
                  <a:pt x="0" y="79413"/>
                </a:lnTo>
                <a:close/>
              </a:path>
            </a:pathLst>
          </a:custGeom>
          <a:solidFill>
            <a:srgbClr val="548CA1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9" name="object 49"/>
          <p:cNvSpPr/>
          <p:nvPr/>
        </p:nvSpPr>
        <p:spPr>
          <a:xfrm>
            <a:off x="323595" y="1796376"/>
            <a:ext cx="80010" cy="80010"/>
          </a:xfrm>
          <a:custGeom>
            <a:avLst/>
            <a:gdLst/>
            <a:ahLst/>
            <a:cxnLst/>
            <a:rect l="l" t="t" r="r" b="b"/>
            <a:pathLst>
              <a:path w="80010" h="80010">
                <a:moveTo>
                  <a:pt x="0" y="79413"/>
                </a:moveTo>
                <a:lnTo>
                  <a:pt x="79413" y="79413"/>
                </a:lnTo>
                <a:lnTo>
                  <a:pt x="79413" y="0"/>
                </a:lnTo>
                <a:lnTo>
                  <a:pt x="0" y="0"/>
                </a:lnTo>
                <a:lnTo>
                  <a:pt x="0" y="79413"/>
                </a:lnTo>
                <a:close/>
              </a:path>
            </a:pathLst>
          </a:custGeom>
          <a:solidFill>
            <a:srgbClr val="548CA1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0" name="object 50"/>
          <p:cNvSpPr txBox="1"/>
          <p:nvPr/>
        </p:nvSpPr>
        <p:spPr>
          <a:xfrm>
            <a:off x="167297" y="863533"/>
            <a:ext cx="5128260" cy="1751964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 marR="53340">
              <a:lnSpc>
                <a:spcPct val="100000"/>
              </a:lnSpc>
              <a:spcBef>
                <a:spcPts val="95"/>
              </a:spcBef>
            </a:pPr>
            <a:r>
              <a:rPr dirty="0" sz="1200" spc="-5">
                <a:latin typeface="Arial"/>
                <a:cs typeface="Arial"/>
              </a:rPr>
              <a:t>Establishing what readers are </a:t>
            </a:r>
            <a:r>
              <a:rPr dirty="0" sz="1200" spc="-10">
                <a:latin typeface="Arial"/>
                <a:cs typeface="Arial"/>
              </a:rPr>
              <a:t>likely </a:t>
            </a:r>
            <a:r>
              <a:rPr dirty="0" sz="1200" spc="-5">
                <a:latin typeface="Arial"/>
                <a:cs typeface="Arial"/>
              </a:rPr>
              <a:t>to be </a:t>
            </a:r>
            <a:r>
              <a:rPr dirty="0" sz="1200" spc="-10">
                <a:latin typeface="Arial"/>
                <a:cs typeface="Arial"/>
              </a:rPr>
              <a:t>familiar </a:t>
            </a:r>
            <a:r>
              <a:rPr dirty="0" sz="1200" spc="-5">
                <a:latin typeface="Arial"/>
                <a:cs typeface="Arial"/>
              </a:rPr>
              <a:t>with should </a:t>
            </a:r>
            <a:r>
              <a:rPr dirty="0" sz="1200" spc="-10">
                <a:latin typeface="Arial"/>
                <a:cs typeface="Arial"/>
              </a:rPr>
              <a:t>give </a:t>
            </a:r>
            <a:r>
              <a:rPr dirty="0" sz="1200" spc="-15">
                <a:latin typeface="Arial"/>
                <a:cs typeface="Arial"/>
              </a:rPr>
              <a:t>you </a:t>
            </a:r>
            <a:r>
              <a:rPr dirty="0" sz="1200" spc="-5">
                <a:latin typeface="Arial"/>
                <a:cs typeface="Arial"/>
              </a:rPr>
              <a:t>clear  guidance:</a:t>
            </a:r>
            <a:endParaRPr sz="1200">
              <a:latin typeface="Arial"/>
              <a:cs typeface="Arial"/>
            </a:endParaRPr>
          </a:p>
          <a:p>
            <a:pPr marL="309880" marR="3672840">
              <a:lnSpc>
                <a:spcPct val="121100"/>
              </a:lnSpc>
              <a:spcBef>
                <a:spcPts val="5"/>
              </a:spcBef>
            </a:pPr>
            <a:r>
              <a:rPr dirty="0" sz="1200" spc="-5">
                <a:latin typeface="Arial"/>
                <a:cs typeface="Arial"/>
              </a:rPr>
              <a:t>What to</a:t>
            </a:r>
            <a:r>
              <a:rPr dirty="0" sz="1200" spc="-55">
                <a:latin typeface="Arial"/>
                <a:cs typeface="Arial"/>
              </a:rPr>
              <a:t> </a:t>
            </a:r>
            <a:r>
              <a:rPr dirty="0" sz="1200" spc="-10">
                <a:latin typeface="Arial"/>
                <a:cs typeface="Arial"/>
              </a:rPr>
              <a:t>assume.  </a:t>
            </a:r>
            <a:r>
              <a:rPr dirty="0" sz="1200" spc="-5">
                <a:latin typeface="Arial"/>
                <a:cs typeface="Arial"/>
              </a:rPr>
              <a:t>What to</a:t>
            </a:r>
            <a:r>
              <a:rPr dirty="0" sz="1200" spc="-45">
                <a:latin typeface="Arial"/>
                <a:cs typeface="Arial"/>
              </a:rPr>
              <a:t> </a:t>
            </a:r>
            <a:r>
              <a:rPr dirty="0" sz="1200" spc="-10">
                <a:latin typeface="Arial"/>
                <a:cs typeface="Arial"/>
              </a:rPr>
              <a:t>explain.</a:t>
            </a:r>
            <a:endParaRPr sz="1200">
              <a:latin typeface="Arial"/>
              <a:cs typeface="Arial"/>
            </a:endParaRPr>
          </a:p>
          <a:p>
            <a:pPr marL="309880">
              <a:lnSpc>
                <a:spcPct val="100000"/>
              </a:lnSpc>
              <a:spcBef>
                <a:spcPts val="300"/>
              </a:spcBef>
            </a:pPr>
            <a:r>
              <a:rPr dirty="0" sz="1200" spc="-10">
                <a:latin typeface="Arial"/>
                <a:cs typeface="Arial"/>
              </a:rPr>
              <a:t>How much explanation </a:t>
            </a:r>
            <a:r>
              <a:rPr dirty="0" sz="1200" spc="-5">
                <a:latin typeface="Arial"/>
                <a:cs typeface="Arial"/>
              </a:rPr>
              <a:t>is</a:t>
            </a:r>
            <a:r>
              <a:rPr dirty="0" sz="1200" spc="5">
                <a:latin typeface="Arial"/>
                <a:cs typeface="Arial"/>
              </a:rPr>
              <a:t> </a:t>
            </a:r>
            <a:r>
              <a:rPr dirty="0" sz="1200" spc="-5">
                <a:latin typeface="Arial"/>
                <a:cs typeface="Arial"/>
              </a:rPr>
              <a:t>needed.</a:t>
            </a:r>
            <a:endParaRPr sz="1200">
              <a:latin typeface="Arial"/>
              <a:cs typeface="Arial"/>
            </a:endParaRPr>
          </a:p>
          <a:p>
            <a:pPr marL="1579245" marR="5080" indent="-1269365">
              <a:lnSpc>
                <a:spcPct val="107400"/>
              </a:lnSpc>
              <a:spcBef>
                <a:spcPts val="1100"/>
              </a:spcBef>
            </a:pPr>
            <a:r>
              <a:rPr dirty="0" sz="1700" spc="10" b="1">
                <a:solidFill>
                  <a:srgbClr val="EB7239"/>
                </a:solidFill>
                <a:latin typeface="Arial"/>
                <a:cs typeface="Arial"/>
              </a:rPr>
              <a:t>Things </a:t>
            </a:r>
            <a:r>
              <a:rPr dirty="0" sz="1700" spc="5" b="1">
                <a:solidFill>
                  <a:srgbClr val="EB7239"/>
                </a:solidFill>
                <a:latin typeface="Arial"/>
                <a:cs typeface="Arial"/>
              </a:rPr>
              <a:t>that </a:t>
            </a:r>
            <a:r>
              <a:rPr dirty="0" sz="1700" b="1">
                <a:solidFill>
                  <a:srgbClr val="EB7239"/>
                </a:solidFill>
                <a:latin typeface="Arial"/>
                <a:cs typeface="Arial"/>
              </a:rPr>
              <a:t>may </a:t>
            </a:r>
            <a:r>
              <a:rPr dirty="0" sz="1700" spc="10" b="1">
                <a:solidFill>
                  <a:srgbClr val="EB7239"/>
                </a:solidFill>
                <a:latin typeface="Arial"/>
                <a:cs typeface="Arial"/>
              </a:rPr>
              <a:t>be </a:t>
            </a:r>
            <a:r>
              <a:rPr dirty="0" sz="1700" spc="5" b="1">
                <a:solidFill>
                  <a:srgbClr val="EB7239"/>
                </a:solidFill>
                <a:latin typeface="Arial"/>
                <a:cs typeface="Arial"/>
              </a:rPr>
              <a:t>obvious </a:t>
            </a:r>
            <a:r>
              <a:rPr dirty="0" sz="1700" spc="10" b="1">
                <a:solidFill>
                  <a:srgbClr val="EB7239"/>
                </a:solidFill>
                <a:latin typeface="Arial"/>
                <a:cs typeface="Arial"/>
              </a:rPr>
              <a:t>to </a:t>
            </a:r>
            <a:r>
              <a:rPr dirty="0" sz="1700" spc="-5" b="1">
                <a:solidFill>
                  <a:srgbClr val="EB7239"/>
                </a:solidFill>
                <a:latin typeface="Arial"/>
                <a:cs typeface="Arial"/>
              </a:rPr>
              <a:t>you </a:t>
            </a:r>
            <a:r>
              <a:rPr dirty="0" sz="1700" b="1">
                <a:solidFill>
                  <a:srgbClr val="EB7239"/>
                </a:solidFill>
                <a:latin typeface="Arial"/>
                <a:cs typeface="Arial"/>
              </a:rPr>
              <a:t>may </a:t>
            </a:r>
            <a:r>
              <a:rPr dirty="0" sz="1700" spc="10" b="1">
                <a:solidFill>
                  <a:srgbClr val="EB7239"/>
                </a:solidFill>
                <a:latin typeface="Arial"/>
                <a:cs typeface="Arial"/>
              </a:rPr>
              <a:t>not be  </a:t>
            </a:r>
            <a:r>
              <a:rPr dirty="0" sz="1700" spc="5" b="1">
                <a:solidFill>
                  <a:srgbClr val="EB7239"/>
                </a:solidFill>
                <a:latin typeface="Arial"/>
                <a:cs typeface="Arial"/>
              </a:rPr>
              <a:t>obvious </a:t>
            </a:r>
            <a:r>
              <a:rPr dirty="0" sz="1700" spc="10" b="1">
                <a:solidFill>
                  <a:srgbClr val="EB7239"/>
                </a:solidFill>
                <a:latin typeface="Arial"/>
                <a:cs typeface="Arial"/>
              </a:rPr>
              <a:t>to the</a:t>
            </a:r>
            <a:r>
              <a:rPr dirty="0" sz="1700" spc="-15" b="1">
                <a:solidFill>
                  <a:srgbClr val="EB7239"/>
                </a:solidFill>
                <a:latin typeface="Arial"/>
                <a:cs typeface="Arial"/>
              </a:rPr>
              <a:t> </a:t>
            </a:r>
            <a:r>
              <a:rPr dirty="0" sz="1700" spc="-5" b="1">
                <a:solidFill>
                  <a:srgbClr val="EB7239"/>
                </a:solidFill>
                <a:latin typeface="Arial"/>
                <a:cs typeface="Arial"/>
              </a:rPr>
              <a:t>reader.</a:t>
            </a:r>
            <a:endParaRPr sz="1700">
              <a:latin typeface="Arial"/>
              <a:cs typeface="Arial"/>
            </a:endParaRPr>
          </a:p>
        </p:txBody>
      </p:sp>
      <p:sp>
        <p:nvSpPr>
          <p:cNvPr id="51" name="object 51"/>
          <p:cNvSpPr/>
          <p:nvPr/>
        </p:nvSpPr>
        <p:spPr>
          <a:xfrm>
            <a:off x="0" y="3110966"/>
            <a:ext cx="1728470" cy="129539"/>
          </a:xfrm>
          <a:custGeom>
            <a:avLst/>
            <a:gdLst/>
            <a:ahLst/>
            <a:cxnLst/>
            <a:rect l="l" t="t" r="r" b="b"/>
            <a:pathLst>
              <a:path w="1728470" h="129539">
                <a:moveTo>
                  <a:pt x="0" y="129031"/>
                </a:moveTo>
                <a:lnTo>
                  <a:pt x="1728012" y="129031"/>
                </a:lnTo>
                <a:lnTo>
                  <a:pt x="1728012" y="0"/>
                </a:lnTo>
                <a:lnTo>
                  <a:pt x="0" y="0"/>
                </a:lnTo>
                <a:lnTo>
                  <a:pt x="0" y="129031"/>
                </a:lnTo>
                <a:close/>
              </a:path>
            </a:pathLst>
          </a:custGeom>
          <a:solidFill>
            <a:srgbClr val="46464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2" name="object 52"/>
          <p:cNvSpPr/>
          <p:nvPr/>
        </p:nvSpPr>
        <p:spPr>
          <a:xfrm>
            <a:off x="1728012" y="3110966"/>
            <a:ext cx="2741930" cy="129539"/>
          </a:xfrm>
          <a:custGeom>
            <a:avLst/>
            <a:gdLst/>
            <a:ahLst/>
            <a:cxnLst/>
            <a:rect l="l" t="t" r="r" b="b"/>
            <a:pathLst>
              <a:path w="2741929" h="129539">
                <a:moveTo>
                  <a:pt x="0" y="129031"/>
                </a:moveTo>
                <a:lnTo>
                  <a:pt x="2741752" y="129031"/>
                </a:lnTo>
                <a:lnTo>
                  <a:pt x="2741752" y="0"/>
                </a:lnTo>
                <a:lnTo>
                  <a:pt x="0" y="0"/>
                </a:lnTo>
                <a:lnTo>
                  <a:pt x="0" y="129031"/>
                </a:lnTo>
                <a:close/>
              </a:path>
            </a:pathLst>
          </a:custGeom>
          <a:solidFill>
            <a:srgbClr val="60606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3" name="object 53"/>
          <p:cNvSpPr/>
          <p:nvPr/>
        </p:nvSpPr>
        <p:spPr>
          <a:xfrm>
            <a:off x="4469765" y="3110966"/>
            <a:ext cx="1290320" cy="129539"/>
          </a:xfrm>
          <a:custGeom>
            <a:avLst/>
            <a:gdLst/>
            <a:ahLst/>
            <a:cxnLst/>
            <a:rect l="l" t="t" r="r" b="b"/>
            <a:pathLst>
              <a:path w="1290320" h="129539">
                <a:moveTo>
                  <a:pt x="0" y="129031"/>
                </a:moveTo>
                <a:lnTo>
                  <a:pt x="1290231" y="129031"/>
                </a:lnTo>
                <a:lnTo>
                  <a:pt x="1290231" y="0"/>
                </a:lnTo>
                <a:lnTo>
                  <a:pt x="0" y="0"/>
                </a:lnTo>
                <a:lnTo>
                  <a:pt x="0" y="129031"/>
                </a:lnTo>
                <a:close/>
              </a:path>
            </a:pathLst>
          </a:custGeom>
          <a:solidFill>
            <a:srgbClr val="46464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4" name="object 54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889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70"/>
              </a:spcBef>
            </a:pPr>
            <a:r>
              <a:rPr dirty="0" spc="-5"/>
              <a:t>Ming-Ming Cheng Nankai</a:t>
            </a:r>
            <a:r>
              <a:rPr dirty="0"/>
              <a:t> </a:t>
            </a:r>
            <a:r>
              <a:rPr dirty="0" spc="-5"/>
              <a:t>University</a:t>
            </a:r>
          </a:p>
        </p:txBody>
      </p:sp>
      <p:sp>
        <p:nvSpPr>
          <p:cNvPr id="55" name="object 55"/>
          <p:cNvSpPr txBox="1"/>
          <p:nvPr/>
        </p:nvSpPr>
        <p:spPr>
          <a:xfrm>
            <a:off x="3001810" y="3115250"/>
            <a:ext cx="194310" cy="119380"/>
          </a:xfrm>
          <a:prstGeom prst="rect">
            <a:avLst/>
          </a:prstGeom>
        </p:spPr>
        <p:txBody>
          <a:bodyPr wrap="square" lIns="0" tIns="889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70"/>
              </a:spcBef>
            </a:pPr>
            <a:r>
              <a:rPr dirty="0" sz="600" spc="-5">
                <a:solidFill>
                  <a:srgbClr val="FFFFFF"/>
                </a:solidFill>
                <a:latin typeface="Arial"/>
                <a:cs typeface="Arial"/>
              </a:rPr>
              <a:t>Style</a:t>
            </a:r>
            <a:endParaRPr sz="600">
              <a:latin typeface="Arial"/>
              <a:cs typeface="Arial"/>
            </a:endParaRPr>
          </a:p>
        </p:txBody>
      </p:sp>
      <p:sp>
        <p:nvSpPr>
          <p:cNvPr id="56" name="object 56"/>
          <p:cNvSpPr txBox="1">
            <a:spLocks noGrp="1"/>
          </p:cNvSpPr>
          <p:nvPr>
            <p:ph type="dt" idx="6" sz="half"/>
          </p:nvPr>
        </p:nvSpPr>
        <p:spPr>
          <a:prstGeom prst="rect"/>
        </p:spPr>
        <p:txBody>
          <a:bodyPr wrap="square" lIns="0" tIns="889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70"/>
              </a:spcBef>
            </a:pPr>
            <a:r>
              <a:rPr dirty="0" spc="-5"/>
              <a:t>2022/05/18</a:t>
            </a:r>
          </a:p>
        </p:txBody>
      </p:sp>
      <p:sp>
        <p:nvSpPr>
          <p:cNvPr id="57" name="object 57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8890" rIns="0" bIns="0" rtlCol="0" vert="horz">
            <a:spAutoFit/>
          </a:bodyPr>
          <a:lstStyle/>
          <a:p>
            <a:pPr marL="25400">
              <a:lnSpc>
                <a:spcPct val="100000"/>
              </a:lnSpc>
              <a:spcBef>
                <a:spcPts val="70"/>
              </a:spcBef>
            </a:pPr>
            <a:fld id="{81D60167-4931-47E6-BA6A-407CBD079E47}" type="slidenum">
              <a:rPr dirty="0" spc="-5"/>
              <a:t>10</a:t>
            </a:fld>
            <a:r>
              <a:rPr dirty="0" spc="-5"/>
              <a:t> /</a:t>
            </a:r>
            <a:r>
              <a:rPr dirty="0" spc="-70"/>
              <a:t> </a:t>
            </a:r>
            <a:r>
              <a:rPr dirty="0" spc="-5"/>
              <a:t>46</a:t>
            </a:r>
          </a:p>
        </p:txBody>
      </p:sp>
    </p:spTree>
  </p:cSld>
  <p:clrMapOvr>
    <a:masterClrMapping/>
  </p:clrMapOvr>
  <p:transition spd="fast">
    <p:cut thruBlk="0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20650" y="127561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B1B1B1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171056" y="127561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B1B1B1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221449" y="127561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B1B1B1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271856" y="127561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B1B1B1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322249" y="127561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B1B1B1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372656" y="127561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B1B1B1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423049" y="127561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B1B1B1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944473" y="127561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4">
                <a:moveTo>
                  <a:pt x="18000" y="0"/>
                </a:move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944473" y="127561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/>
          <p:nvPr/>
        </p:nvSpPr>
        <p:spPr>
          <a:xfrm>
            <a:off x="994867" y="127561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/>
          <p:nvPr/>
        </p:nvSpPr>
        <p:spPr>
          <a:xfrm>
            <a:off x="1045273" y="127561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/>
          <p:nvPr/>
        </p:nvSpPr>
        <p:spPr>
          <a:xfrm>
            <a:off x="1095667" y="127561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4" name="object 14"/>
          <p:cNvSpPr/>
          <p:nvPr/>
        </p:nvSpPr>
        <p:spPr>
          <a:xfrm>
            <a:off x="1146073" y="127561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5" name="object 15"/>
          <p:cNvSpPr/>
          <p:nvPr/>
        </p:nvSpPr>
        <p:spPr>
          <a:xfrm>
            <a:off x="1196466" y="127561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6" name="object 16"/>
          <p:cNvSpPr/>
          <p:nvPr/>
        </p:nvSpPr>
        <p:spPr>
          <a:xfrm>
            <a:off x="1246873" y="127561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7" name="object 17"/>
          <p:cNvSpPr/>
          <p:nvPr/>
        </p:nvSpPr>
        <p:spPr>
          <a:xfrm>
            <a:off x="1297266" y="127561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8" name="object 18"/>
          <p:cNvSpPr/>
          <p:nvPr/>
        </p:nvSpPr>
        <p:spPr>
          <a:xfrm>
            <a:off x="1916925" y="127561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B1B1B1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9" name="object 19"/>
          <p:cNvSpPr/>
          <p:nvPr/>
        </p:nvSpPr>
        <p:spPr>
          <a:xfrm>
            <a:off x="1967331" y="127561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B1B1B1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0" name="object 20"/>
          <p:cNvSpPr/>
          <p:nvPr/>
        </p:nvSpPr>
        <p:spPr>
          <a:xfrm>
            <a:off x="2017725" y="127561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B1B1B1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1" name="object 21"/>
          <p:cNvSpPr/>
          <p:nvPr/>
        </p:nvSpPr>
        <p:spPr>
          <a:xfrm>
            <a:off x="2068131" y="127561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B1B1B1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2" name="object 22"/>
          <p:cNvSpPr/>
          <p:nvPr/>
        </p:nvSpPr>
        <p:spPr>
          <a:xfrm>
            <a:off x="2118525" y="127561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B1B1B1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3" name="object 23"/>
          <p:cNvSpPr/>
          <p:nvPr/>
        </p:nvSpPr>
        <p:spPr>
          <a:xfrm>
            <a:off x="2664752" y="127561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B1B1B1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4" name="object 24"/>
          <p:cNvSpPr/>
          <p:nvPr/>
        </p:nvSpPr>
        <p:spPr>
          <a:xfrm>
            <a:off x="2715158" y="127561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B1B1B1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5" name="object 25"/>
          <p:cNvSpPr/>
          <p:nvPr/>
        </p:nvSpPr>
        <p:spPr>
          <a:xfrm>
            <a:off x="2765551" y="127561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B1B1B1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6" name="object 26"/>
          <p:cNvSpPr/>
          <p:nvPr/>
        </p:nvSpPr>
        <p:spPr>
          <a:xfrm>
            <a:off x="2815958" y="127561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B1B1B1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7" name="object 27"/>
          <p:cNvSpPr/>
          <p:nvPr/>
        </p:nvSpPr>
        <p:spPr>
          <a:xfrm>
            <a:off x="2866351" y="127561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B1B1B1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8" name="object 28"/>
          <p:cNvSpPr/>
          <p:nvPr/>
        </p:nvSpPr>
        <p:spPr>
          <a:xfrm>
            <a:off x="2916758" y="127561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B1B1B1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9" name="object 29"/>
          <p:cNvSpPr/>
          <p:nvPr/>
        </p:nvSpPr>
        <p:spPr>
          <a:xfrm>
            <a:off x="2967151" y="127561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B1B1B1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0" name="object 30"/>
          <p:cNvSpPr/>
          <p:nvPr/>
        </p:nvSpPr>
        <p:spPr>
          <a:xfrm>
            <a:off x="3017558" y="127561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B1B1B1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1" name="object 31"/>
          <p:cNvSpPr/>
          <p:nvPr/>
        </p:nvSpPr>
        <p:spPr>
          <a:xfrm>
            <a:off x="3067951" y="127561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B1B1B1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2" name="object 32"/>
          <p:cNvSpPr/>
          <p:nvPr/>
        </p:nvSpPr>
        <p:spPr>
          <a:xfrm>
            <a:off x="3534955" y="127561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B1B1B1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3" name="object 33"/>
          <p:cNvSpPr/>
          <p:nvPr/>
        </p:nvSpPr>
        <p:spPr>
          <a:xfrm>
            <a:off x="3585362" y="127561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B1B1B1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4" name="object 34"/>
          <p:cNvSpPr/>
          <p:nvPr/>
        </p:nvSpPr>
        <p:spPr>
          <a:xfrm>
            <a:off x="3635755" y="127561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B1B1B1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5" name="object 35"/>
          <p:cNvSpPr/>
          <p:nvPr/>
        </p:nvSpPr>
        <p:spPr>
          <a:xfrm>
            <a:off x="4469536" y="127561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B1B1B1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6" name="object 36"/>
          <p:cNvSpPr/>
          <p:nvPr/>
        </p:nvSpPr>
        <p:spPr>
          <a:xfrm>
            <a:off x="4519929" y="127561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B1B1B1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7" name="object 37"/>
          <p:cNvSpPr/>
          <p:nvPr/>
        </p:nvSpPr>
        <p:spPr>
          <a:xfrm>
            <a:off x="4570336" y="127561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B1B1B1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8" name="object 38"/>
          <p:cNvSpPr/>
          <p:nvPr/>
        </p:nvSpPr>
        <p:spPr>
          <a:xfrm>
            <a:off x="4620729" y="127561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B1B1B1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9" name="object 39"/>
          <p:cNvSpPr/>
          <p:nvPr/>
        </p:nvSpPr>
        <p:spPr>
          <a:xfrm>
            <a:off x="5179479" y="127561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B1B1B1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0" name="object 40"/>
          <p:cNvSpPr/>
          <p:nvPr/>
        </p:nvSpPr>
        <p:spPr>
          <a:xfrm>
            <a:off x="5229885" y="127561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B1B1B1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1" name="object 41"/>
          <p:cNvSpPr/>
          <p:nvPr/>
        </p:nvSpPr>
        <p:spPr>
          <a:xfrm>
            <a:off x="5280278" y="127561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B1B1B1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2" name="object 42"/>
          <p:cNvSpPr/>
          <p:nvPr/>
        </p:nvSpPr>
        <p:spPr>
          <a:xfrm>
            <a:off x="5330685" y="127561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B1B1B1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3" name="object 43"/>
          <p:cNvSpPr/>
          <p:nvPr/>
        </p:nvSpPr>
        <p:spPr>
          <a:xfrm>
            <a:off x="5381078" y="127561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B1B1B1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4" name="object 44"/>
          <p:cNvSpPr/>
          <p:nvPr/>
        </p:nvSpPr>
        <p:spPr>
          <a:xfrm>
            <a:off x="5431485" y="127561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B1B1B1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5" name="object 45"/>
          <p:cNvSpPr txBox="1"/>
          <p:nvPr/>
        </p:nvSpPr>
        <p:spPr>
          <a:xfrm>
            <a:off x="108000" y="0"/>
            <a:ext cx="5556885" cy="116839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>
              <a:lnSpc>
                <a:spcPct val="100000"/>
              </a:lnSpc>
              <a:spcBef>
                <a:spcPts val="95"/>
              </a:spcBef>
              <a:tabLst>
                <a:tab pos="823594" algn="l"/>
                <a:tab pos="1795780" algn="l"/>
                <a:tab pos="2543810" algn="l"/>
                <a:tab pos="3413760" algn="l"/>
                <a:tab pos="4348480" algn="l"/>
                <a:tab pos="5058410" algn="l"/>
              </a:tabLst>
            </a:pPr>
            <a:r>
              <a:rPr dirty="0" sz="600" spc="-5">
                <a:solidFill>
                  <a:srgbClr val="B1B1B1"/>
                </a:solidFill>
                <a:latin typeface="Arial"/>
                <a:cs typeface="Arial"/>
                <a:hlinkClick r:id="rId2" action="ppaction://hlinksldjump"/>
              </a:rPr>
              <a:t>Readership</a:t>
            </a:r>
            <a:r>
              <a:rPr dirty="0" sz="600" spc="-5">
                <a:solidFill>
                  <a:srgbClr val="B1B1B1"/>
                </a:solidFill>
                <a:latin typeface="Arial"/>
                <a:cs typeface="Arial"/>
              </a:rPr>
              <a:t>	</a:t>
            </a:r>
            <a:r>
              <a:rPr dirty="0" sz="600" spc="-5">
                <a:solidFill>
                  <a:srgbClr val="FFFFFF"/>
                </a:solidFill>
                <a:latin typeface="Arial"/>
                <a:cs typeface="Arial"/>
                <a:hlinkClick r:id="rId3" action="ppaction://hlinksldjump"/>
              </a:rPr>
              <a:t>Critical</a:t>
            </a:r>
            <a:r>
              <a:rPr dirty="0" sz="600" spc="15">
                <a:solidFill>
                  <a:srgbClr val="FFFFFF"/>
                </a:solidFill>
                <a:latin typeface="Arial"/>
                <a:cs typeface="Arial"/>
                <a:hlinkClick r:id="rId3" action="ppaction://hlinksldjump"/>
              </a:rPr>
              <a:t> </a:t>
            </a:r>
            <a:r>
              <a:rPr dirty="0" sz="600" spc="-5">
                <a:solidFill>
                  <a:srgbClr val="FFFFFF"/>
                </a:solidFill>
                <a:latin typeface="Arial"/>
                <a:cs typeface="Arial"/>
                <a:hlinkClick r:id="rId3" action="ppaction://hlinksldjump"/>
              </a:rPr>
              <a:t>Analysis</a:t>
            </a:r>
            <a:r>
              <a:rPr dirty="0" sz="600" spc="-5">
                <a:solidFill>
                  <a:srgbClr val="FFFFFF"/>
                </a:solidFill>
                <a:latin typeface="Arial"/>
                <a:cs typeface="Arial"/>
              </a:rPr>
              <a:t>	</a:t>
            </a:r>
            <a:r>
              <a:rPr dirty="0" sz="600" spc="-5">
                <a:solidFill>
                  <a:srgbClr val="B1B1B1"/>
                </a:solidFill>
                <a:latin typeface="Arial"/>
                <a:cs typeface="Arial"/>
                <a:hlinkClick r:id="rId4" action="ppaction://hlinksldjump"/>
              </a:rPr>
              <a:t>Precision</a:t>
            </a:r>
            <a:r>
              <a:rPr dirty="0" sz="600" spc="-5">
                <a:solidFill>
                  <a:srgbClr val="B1B1B1"/>
                </a:solidFill>
                <a:latin typeface="Arial"/>
                <a:cs typeface="Arial"/>
              </a:rPr>
              <a:t>	</a:t>
            </a:r>
            <a:r>
              <a:rPr dirty="0" sz="600" spc="-5">
                <a:solidFill>
                  <a:srgbClr val="B1B1B1"/>
                </a:solidFill>
                <a:latin typeface="Arial"/>
                <a:cs typeface="Arial"/>
                <a:hlinkClick r:id="rId5" action="ppaction://hlinksldjump"/>
              </a:rPr>
              <a:t>Conciseness</a:t>
            </a:r>
            <a:r>
              <a:rPr dirty="0" sz="600" spc="-5">
                <a:solidFill>
                  <a:srgbClr val="B1B1B1"/>
                </a:solidFill>
                <a:latin typeface="Arial"/>
                <a:cs typeface="Arial"/>
              </a:rPr>
              <a:t>	</a:t>
            </a:r>
            <a:r>
              <a:rPr dirty="0" sz="600" spc="-5">
                <a:solidFill>
                  <a:srgbClr val="B1B1B1"/>
                </a:solidFill>
                <a:latin typeface="Arial"/>
                <a:cs typeface="Arial"/>
                <a:hlinkClick r:id="rId6" action="ppaction://hlinksldjump"/>
              </a:rPr>
              <a:t>Logical</a:t>
            </a:r>
            <a:r>
              <a:rPr dirty="0" sz="600" spc="15">
                <a:solidFill>
                  <a:srgbClr val="B1B1B1"/>
                </a:solidFill>
                <a:latin typeface="Arial"/>
                <a:cs typeface="Arial"/>
                <a:hlinkClick r:id="rId6" action="ppaction://hlinksldjump"/>
              </a:rPr>
              <a:t> </a:t>
            </a:r>
            <a:r>
              <a:rPr dirty="0" sz="600" spc="-5">
                <a:solidFill>
                  <a:srgbClr val="B1B1B1"/>
                </a:solidFill>
                <a:latin typeface="Arial"/>
                <a:cs typeface="Arial"/>
                <a:hlinkClick r:id="rId6" action="ppaction://hlinksldjump"/>
              </a:rPr>
              <a:t>Writing</a:t>
            </a:r>
            <a:r>
              <a:rPr dirty="0" sz="600" spc="-5">
                <a:solidFill>
                  <a:srgbClr val="B1B1B1"/>
                </a:solidFill>
                <a:latin typeface="Arial"/>
                <a:cs typeface="Arial"/>
              </a:rPr>
              <a:t>	</a:t>
            </a:r>
            <a:r>
              <a:rPr dirty="0" sz="600" spc="-5">
                <a:solidFill>
                  <a:srgbClr val="B1B1B1"/>
                </a:solidFill>
                <a:latin typeface="Arial"/>
                <a:cs typeface="Arial"/>
                <a:hlinkClick r:id="rId7" action="ppaction://hlinksldjump"/>
              </a:rPr>
              <a:t>Balance</a:t>
            </a:r>
            <a:r>
              <a:rPr dirty="0" sz="600" spc="-5">
                <a:solidFill>
                  <a:srgbClr val="B1B1B1"/>
                </a:solidFill>
                <a:latin typeface="Arial"/>
                <a:cs typeface="Arial"/>
              </a:rPr>
              <a:t>	</a:t>
            </a:r>
            <a:r>
              <a:rPr dirty="0" sz="600" spc="-5">
                <a:solidFill>
                  <a:srgbClr val="B1B1B1"/>
                </a:solidFill>
                <a:latin typeface="Arial"/>
                <a:cs typeface="Arial"/>
                <a:hlinkClick r:id="rId8" action="ppaction://hlinksldjump"/>
              </a:rPr>
              <a:t>Completeness</a:t>
            </a:r>
            <a:endParaRPr sz="600">
              <a:latin typeface="Arial"/>
              <a:cs typeface="Arial"/>
            </a:endParaRPr>
          </a:p>
        </p:txBody>
      </p:sp>
      <p:sp>
        <p:nvSpPr>
          <p:cNvPr id="46" name="object 46"/>
          <p:cNvSpPr txBox="1">
            <a:spLocks noGrp="1"/>
          </p:cNvSpPr>
          <p:nvPr>
            <p:ph type="title"/>
          </p:nvPr>
        </p:nvSpPr>
        <p:spPr>
          <a:xfrm>
            <a:off x="0" y="209435"/>
            <a:ext cx="5760085" cy="349250"/>
          </a:xfrm>
          <a:prstGeom prst="rect"/>
          <a:solidFill>
            <a:srgbClr val="0C5A79"/>
          </a:solidFill>
        </p:spPr>
        <p:txBody>
          <a:bodyPr wrap="square" lIns="0" tIns="55880" rIns="0" bIns="0" rtlCol="0" vert="horz">
            <a:spAutoFit/>
          </a:bodyPr>
          <a:lstStyle/>
          <a:p>
            <a:pPr marL="107950">
              <a:lnSpc>
                <a:spcPct val="100000"/>
              </a:lnSpc>
              <a:spcBef>
                <a:spcPts val="440"/>
              </a:spcBef>
            </a:pPr>
            <a:r>
              <a:rPr dirty="0" sz="1700" spc="10">
                <a:solidFill>
                  <a:srgbClr val="FFFFFF"/>
                </a:solidFill>
              </a:rPr>
              <a:t>Critical</a:t>
            </a:r>
            <a:r>
              <a:rPr dirty="0" sz="1700">
                <a:solidFill>
                  <a:srgbClr val="FFFFFF"/>
                </a:solidFill>
              </a:rPr>
              <a:t> </a:t>
            </a:r>
            <a:r>
              <a:rPr dirty="0" sz="1700" spc="5">
                <a:solidFill>
                  <a:srgbClr val="FFFFFF"/>
                </a:solidFill>
              </a:rPr>
              <a:t>Analysis</a:t>
            </a:r>
            <a:endParaRPr sz="1700"/>
          </a:p>
        </p:txBody>
      </p:sp>
      <p:sp>
        <p:nvSpPr>
          <p:cNvPr id="47" name="object 47"/>
          <p:cNvSpPr/>
          <p:nvPr/>
        </p:nvSpPr>
        <p:spPr>
          <a:xfrm>
            <a:off x="323595" y="1414500"/>
            <a:ext cx="80010" cy="80010"/>
          </a:xfrm>
          <a:custGeom>
            <a:avLst/>
            <a:gdLst/>
            <a:ahLst/>
            <a:cxnLst/>
            <a:rect l="l" t="t" r="r" b="b"/>
            <a:pathLst>
              <a:path w="80010" h="80009">
                <a:moveTo>
                  <a:pt x="0" y="79413"/>
                </a:moveTo>
                <a:lnTo>
                  <a:pt x="79413" y="79413"/>
                </a:lnTo>
                <a:lnTo>
                  <a:pt x="79413" y="0"/>
                </a:lnTo>
                <a:lnTo>
                  <a:pt x="0" y="0"/>
                </a:lnTo>
                <a:lnTo>
                  <a:pt x="0" y="79413"/>
                </a:lnTo>
                <a:close/>
              </a:path>
            </a:pathLst>
          </a:custGeom>
          <a:solidFill>
            <a:srgbClr val="548CA1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8" name="object 48"/>
          <p:cNvSpPr/>
          <p:nvPr/>
        </p:nvSpPr>
        <p:spPr>
          <a:xfrm>
            <a:off x="323595" y="1819389"/>
            <a:ext cx="80010" cy="80010"/>
          </a:xfrm>
          <a:custGeom>
            <a:avLst/>
            <a:gdLst/>
            <a:ahLst/>
            <a:cxnLst/>
            <a:rect l="l" t="t" r="r" b="b"/>
            <a:pathLst>
              <a:path w="80010" h="80010">
                <a:moveTo>
                  <a:pt x="0" y="79413"/>
                </a:moveTo>
                <a:lnTo>
                  <a:pt x="79413" y="79413"/>
                </a:lnTo>
                <a:lnTo>
                  <a:pt x="79413" y="0"/>
                </a:lnTo>
                <a:lnTo>
                  <a:pt x="0" y="0"/>
                </a:lnTo>
                <a:lnTo>
                  <a:pt x="0" y="79413"/>
                </a:lnTo>
                <a:close/>
              </a:path>
            </a:pathLst>
          </a:custGeom>
          <a:solidFill>
            <a:srgbClr val="548CA1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9" name="object 49"/>
          <p:cNvSpPr/>
          <p:nvPr/>
        </p:nvSpPr>
        <p:spPr>
          <a:xfrm>
            <a:off x="323595" y="2040801"/>
            <a:ext cx="80010" cy="80010"/>
          </a:xfrm>
          <a:custGeom>
            <a:avLst/>
            <a:gdLst/>
            <a:ahLst/>
            <a:cxnLst/>
            <a:rect l="l" t="t" r="r" b="b"/>
            <a:pathLst>
              <a:path w="80010" h="80010">
                <a:moveTo>
                  <a:pt x="0" y="79413"/>
                </a:moveTo>
                <a:lnTo>
                  <a:pt x="79413" y="79413"/>
                </a:lnTo>
                <a:lnTo>
                  <a:pt x="79413" y="0"/>
                </a:lnTo>
                <a:lnTo>
                  <a:pt x="0" y="0"/>
                </a:lnTo>
                <a:lnTo>
                  <a:pt x="0" y="79413"/>
                </a:lnTo>
                <a:close/>
              </a:path>
            </a:pathLst>
          </a:custGeom>
          <a:solidFill>
            <a:srgbClr val="548CA1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0" name="object 50"/>
          <p:cNvSpPr/>
          <p:nvPr/>
        </p:nvSpPr>
        <p:spPr>
          <a:xfrm>
            <a:off x="323595" y="2445689"/>
            <a:ext cx="80010" cy="80010"/>
          </a:xfrm>
          <a:custGeom>
            <a:avLst/>
            <a:gdLst/>
            <a:ahLst/>
            <a:cxnLst/>
            <a:rect l="l" t="t" r="r" b="b"/>
            <a:pathLst>
              <a:path w="80010" h="80010">
                <a:moveTo>
                  <a:pt x="0" y="79413"/>
                </a:moveTo>
                <a:lnTo>
                  <a:pt x="79413" y="79413"/>
                </a:lnTo>
                <a:lnTo>
                  <a:pt x="79413" y="0"/>
                </a:lnTo>
                <a:lnTo>
                  <a:pt x="0" y="0"/>
                </a:lnTo>
                <a:lnTo>
                  <a:pt x="0" y="79413"/>
                </a:lnTo>
                <a:close/>
              </a:path>
            </a:pathLst>
          </a:custGeom>
          <a:solidFill>
            <a:srgbClr val="548CA1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1" name="object 51"/>
          <p:cNvSpPr txBox="1"/>
          <p:nvPr/>
        </p:nvSpPr>
        <p:spPr>
          <a:xfrm>
            <a:off x="167297" y="924506"/>
            <a:ext cx="5319395" cy="1644014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200" spc="-5">
                <a:latin typeface="Arial"/>
                <a:cs typeface="Arial"/>
              </a:rPr>
              <a:t>When </a:t>
            </a:r>
            <a:r>
              <a:rPr dirty="0" sz="1200">
                <a:latin typeface="Arial"/>
                <a:cs typeface="Arial"/>
              </a:rPr>
              <a:t>writing </a:t>
            </a:r>
            <a:r>
              <a:rPr dirty="0" sz="1200" spc="-10">
                <a:latin typeface="Arial"/>
                <a:cs typeface="Arial"/>
              </a:rPr>
              <a:t>your </a:t>
            </a:r>
            <a:r>
              <a:rPr dirty="0" sz="1200" spc="-15">
                <a:latin typeface="Arial"/>
                <a:cs typeface="Arial"/>
              </a:rPr>
              <a:t>paper, </a:t>
            </a:r>
            <a:r>
              <a:rPr dirty="0" sz="1200" spc="-10">
                <a:latin typeface="Arial"/>
                <a:cs typeface="Arial"/>
              </a:rPr>
              <a:t>your </a:t>
            </a:r>
            <a:r>
              <a:rPr dirty="0" sz="1200" spc="-5">
                <a:latin typeface="Arial"/>
                <a:cs typeface="Arial"/>
              </a:rPr>
              <a:t>aim should be to </a:t>
            </a:r>
            <a:r>
              <a:rPr dirty="0" sz="1200" spc="-10">
                <a:latin typeface="Arial"/>
                <a:cs typeface="Arial"/>
              </a:rPr>
              <a:t>provide </a:t>
            </a:r>
            <a:r>
              <a:rPr dirty="0" sz="1200" spc="-5">
                <a:latin typeface="Arial"/>
                <a:cs typeface="Arial"/>
              </a:rPr>
              <a:t>the reader with</a:t>
            </a:r>
            <a:r>
              <a:rPr dirty="0" sz="1200" spc="75">
                <a:latin typeface="Arial"/>
                <a:cs typeface="Arial"/>
              </a:rPr>
              <a:t> </a:t>
            </a:r>
            <a:r>
              <a:rPr dirty="0" sz="1200" spc="-5" b="1">
                <a:solidFill>
                  <a:srgbClr val="EB7239"/>
                </a:solidFill>
                <a:latin typeface="Arial"/>
                <a:cs typeface="Arial"/>
              </a:rPr>
              <a:t>insight</a:t>
            </a:r>
            <a:endParaRPr sz="12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dirty="0" sz="1200" spc="-5">
                <a:latin typeface="Arial"/>
                <a:cs typeface="Arial"/>
              </a:rPr>
              <a:t>and</a:t>
            </a:r>
            <a:r>
              <a:rPr dirty="0" sz="1200" spc="-10">
                <a:latin typeface="Arial"/>
                <a:cs typeface="Arial"/>
              </a:rPr>
              <a:t> </a:t>
            </a:r>
            <a:r>
              <a:rPr dirty="0" sz="1200" spc="-5" b="1">
                <a:solidFill>
                  <a:srgbClr val="EB7239"/>
                </a:solidFill>
                <a:latin typeface="Arial"/>
                <a:cs typeface="Arial"/>
              </a:rPr>
              <a:t>understanding</a:t>
            </a:r>
            <a:r>
              <a:rPr dirty="0" sz="1200" spc="-5">
                <a:latin typeface="Arial"/>
                <a:cs typeface="Arial"/>
              </a:rPr>
              <a:t>.</a:t>
            </a:r>
            <a:endParaRPr sz="1200">
              <a:latin typeface="Arial"/>
              <a:cs typeface="Arial"/>
            </a:endParaRPr>
          </a:p>
          <a:p>
            <a:pPr marL="309880">
              <a:lnSpc>
                <a:spcPct val="100000"/>
              </a:lnSpc>
              <a:spcBef>
                <a:spcPts val="300"/>
              </a:spcBef>
            </a:pPr>
            <a:r>
              <a:rPr dirty="0" sz="1200" spc="-5">
                <a:latin typeface="Arial"/>
                <a:cs typeface="Arial"/>
              </a:rPr>
              <a:t>The most significant </a:t>
            </a:r>
            <a:r>
              <a:rPr dirty="0" sz="1200" spc="-10">
                <a:latin typeface="Arial"/>
                <a:cs typeface="Arial"/>
              </a:rPr>
              <a:t>difference </a:t>
            </a:r>
            <a:r>
              <a:rPr dirty="0" sz="1200" spc="-5">
                <a:latin typeface="Arial"/>
                <a:cs typeface="Arial"/>
              </a:rPr>
              <a:t>between good papers and </a:t>
            </a:r>
            <a:r>
              <a:rPr dirty="0" sz="1200" spc="-10">
                <a:latin typeface="Arial"/>
                <a:cs typeface="Arial"/>
              </a:rPr>
              <a:t>weak </a:t>
            </a:r>
            <a:r>
              <a:rPr dirty="0" sz="1200" spc="-5">
                <a:latin typeface="Arial"/>
                <a:cs typeface="Arial"/>
              </a:rPr>
              <a:t>papers</a:t>
            </a:r>
            <a:r>
              <a:rPr dirty="0" sz="1200" spc="50">
                <a:latin typeface="Arial"/>
                <a:cs typeface="Arial"/>
              </a:rPr>
              <a:t> </a:t>
            </a:r>
            <a:r>
              <a:rPr dirty="0" sz="1200" spc="-5">
                <a:latin typeface="Arial"/>
                <a:cs typeface="Arial"/>
              </a:rPr>
              <a:t>is</a:t>
            </a:r>
            <a:endParaRPr sz="1200">
              <a:latin typeface="Arial"/>
              <a:cs typeface="Arial"/>
            </a:endParaRPr>
          </a:p>
          <a:p>
            <a:pPr marL="309880">
              <a:lnSpc>
                <a:spcPct val="100000"/>
              </a:lnSpc>
              <a:spcBef>
                <a:spcPts val="5"/>
              </a:spcBef>
            </a:pPr>
            <a:r>
              <a:rPr dirty="0" sz="1200" spc="-5" b="1">
                <a:solidFill>
                  <a:srgbClr val="EB7239"/>
                </a:solidFill>
                <a:latin typeface="Arial"/>
                <a:cs typeface="Arial"/>
              </a:rPr>
              <a:t>critical</a:t>
            </a:r>
            <a:r>
              <a:rPr dirty="0" sz="1200" spc="-10" b="1">
                <a:solidFill>
                  <a:srgbClr val="EB7239"/>
                </a:solidFill>
                <a:latin typeface="Arial"/>
                <a:cs typeface="Arial"/>
              </a:rPr>
              <a:t> </a:t>
            </a:r>
            <a:r>
              <a:rPr dirty="0" sz="1200" spc="-5" b="1">
                <a:solidFill>
                  <a:srgbClr val="EB7239"/>
                </a:solidFill>
                <a:latin typeface="Arial"/>
                <a:cs typeface="Arial"/>
              </a:rPr>
              <a:t>analysis</a:t>
            </a:r>
            <a:r>
              <a:rPr dirty="0" sz="1200" spc="-5">
                <a:latin typeface="Arial"/>
                <a:cs typeface="Arial"/>
              </a:rPr>
              <a:t>.</a:t>
            </a:r>
            <a:endParaRPr sz="1200">
              <a:latin typeface="Arial"/>
              <a:cs typeface="Arial"/>
            </a:endParaRPr>
          </a:p>
          <a:p>
            <a:pPr marL="309880">
              <a:lnSpc>
                <a:spcPct val="100000"/>
              </a:lnSpc>
              <a:spcBef>
                <a:spcPts val="305"/>
              </a:spcBef>
            </a:pPr>
            <a:r>
              <a:rPr dirty="0" sz="1200" spc="-5">
                <a:latin typeface="Arial"/>
                <a:cs typeface="Arial"/>
              </a:rPr>
              <a:t>The </a:t>
            </a:r>
            <a:r>
              <a:rPr dirty="0" sz="1200" spc="-10">
                <a:latin typeface="Arial"/>
                <a:cs typeface="Arial"/>
              </a:rPr>
              <a:t>difference </a:t>
            </a:r>
            <a:r>
              <a:rPr dirty="0" sz="1200" spc="-5">
                <a:latin typeface="Arial"/>
                <a:cs typeface="Arial"/>
              </a:rPr>
              <a:t>can </a:t>
            </a:r>
            <a:r>
              <a:rPr dirty="0" sz="1200">
                <a:latin typeface="Arial"/>
                <a:cs typeface="Arial"/>
              </a:rPr>
              <a:t>run right </a:t>
            </a:r>
            <a:r>
              <a:rPr dirty="0" sz="1200" spc="-5">
                <a:latin typeface="Arial"/>
                <a:cs typeface="Arial"/>
              </a:rPr>
              <a:t>through the</a:t>
            </a:r>
            <a:r>
              <a:rPr dirty="0" sz="1200" spc="-10">
                <a:latin typeface="Arial"/>
                <a:cs typeface="Arial"/>
              </a:rPr>
              <a:t> </a:t>
            </a:r>
            <a:r>
              <a:rPr dirty="0" sz="1200" spc="-15">
                <a:latin typeface="Arial"/>
                <a:cs typeface="Arial"/>
              </a:rPr>
              <a:t>paper.</a:t>
            </a:r>
            <a:endParaRPr sz="1200">
              <a:latin typeface="Arial"/>
              <a:cs typeface="Arial"/>
            </a:endParaRPr>
          </a:p>
          <a:p>
            <a:pPr marL="309880" marR="483870">
              <a:lnSpc>
                <a:spcPct val="100000"/>
              </a:lnSpc>
              <a:spcBef>
                <a:spcPts val="305"/>
              </a:spcBef>
            </a:pPr>
            <a:r>
              <a:rPr dirty="0" sz="1200" spc="-5">
                <a:latin typeface="Arial"/>
                <a:cs typeface="Arial"/>
              </a:rPr>
              <a:t>Do not just state what has been done </a:t>
            </a:r>
            <a:r>
              <a:rPr dirty="0" sz="1200" spc="-20">
                <a:latin typeface="Arial"/>
                <a:cs typeface="Arial"/>
              </a:rPr>
              <a:t>previously, </a:t>
            </a:r>
            <a:r>
              <a:rPr dirty="0" sz="1200" spc="-15">
                <a:latin typeface="Arial"/>
                <a:cs typeface="Arial"/>
              </a:rPr>
              <a:t>but </a:t>
            </a:r>
            <a:r>
              <a:rPr dirty="0" sz="1200" spc="-5" b="1">
                <a:solidFill>
                  <a:srgbClr val="EB7239"/>
                </a:solidFill>
                <a:latin typeface="Arial"/>
                <a:cs typeface="Arial"/>
              </a:rPr>
              <a:t>compare </a:t>
            </a:r>
            <a:r>
              <a:rPr dirty="0" sz="1200" spc="-5">
                <a:latin typeface="Arial"/>
                <a:cs typeface="Arial"/>
              </a:rPr>
              <a:t>their  approach to </a:t>
            </a:r>
            <a:r>
              <a:rPr dirty="0" sz="1200" spc="-10">
                <a:latin typeface="Arial"/>
                <a:cs typeface="Arial"/>
              </a:rPr>
              <a:t>your own </a:t>
            </a:r>
            <a:r>
              <a:rPr dirty="0" sz="1200" spc="-5">
                <a:latin typeface="Arial"/>
                <a:cs typeface="Arial"/>
              </a:rPr>
              <a:t>work and that of others.</a:t>
            </a:r>
            <a:endParaRPr sz="1200">
              <a:latin typeface="Arial"/>
              <a:cs typeface="Arial"/>
            </a:endParaRPr>
          </a:p>
          <a:p>
            <a:pPr marL="309880">
              <a:lnSpc>
                <a:spcPct val="100000"/>
              </a:lnSpc>
              <a:spcBef>
                <a:spcPts val="305"/>
              </a:spcBef>
            </a:pPr>
            <a:r>
              <a:rPr dirty="0" sz="1200" spc="-5">
                <a:latin typeface="Arial"/>
                <a:cs typeface="Arial"/>
              </a:rPr>
              <a:t>Discuss the </a:t>
            </a:r>
            <a:r>
              <a:rPr dirty="0" sz="1200" spc="-10" b="1">
                <a:solidFill>
                  <a:srgbClr val="EB7239"/>
                </a:solidFill>
                <a:latin typeface="Arial"/>
                <a:cs typeface="Arial"/>
              </a:rPr>
              <a:t>strong </a:t>
            </a:r>
            <a:r>
              <a:rPr dirty="0" sz="1200" spc="-5">
                <a:latin typeface="Arial"/>
                <a:cs typeface="Arial"/>
              </a:rPr>
              <a:t>and </a:t>
            </a:r>
            <a:r>
              <a:rPr dirty="0" sz="1200" spc="-5" b="1">
                <a:solidFill>
                  <a:srgbClr val="EB7239"/>
                </a:solidFill>
                <a:latin typeface="Arial"/>
                <a:cs typeface="Arial"/>
              </a:rPr>
              <a:t>weak </a:t>
            </a:r>
            <a:r>
              <a:rPr dirty="0" sz="1200" spc="-5">
                <a:latin typeface="Arial"/>
                <a:cs typeface="Arial"/>
              </a:rPr>
              <a:t>points of other authors’</a:t>
            </a:r>
            <a:r>
              <a:rPr dirty="0" sz="1200" spc="10">
                <a:latin typeface="Arial"/>
                <a:cs typeface="Arial"/>
              </a:rPr>
              <a:t> </a:t>
            </a:r>
            <a:r>
              <a:rPr dirty="0" sz="1200" spc="-5">
                <a:latin typeface="Arial"/>
                <a:cs typeface="Arial"/>
              </a:rPr>
              <a:t>work.</a:t>
            </a:r>
            <a:endParaRPr sz="1200">
              <a:latin typeface="Arial"/>
              <a:cs typeface="Arial"/>
            </a:endParaRPr>
          </a:p>
        </p:txBody>
      </p:sp>
      <p:sp>
        <p:nvSpPr>
          <p:cNvPr id="52" name="object 52"/>
          <p:cNvSpPr/>
          <p:nvPr/>
        </p:nvSpPr>
        <p:spPr>
          <a:xfrm>
            <a:off x="0" y="3110966"/>
            <a:ext cx="1728470" cy="129539"/>
          </a:xfrm>
          <a:custGeom>
            <a:avLst/>
            <a:gdLst/>
            <a:ahLst/>
            <a:cxnLst/>
            <a:rect l="l" t="t" r="r" b="b"/>
            <a:pathLst>
              <a:path w="1728470" h="129539">
                <a:moveTo>
                  <a:pt x="0" y="129031"/>
                </a:moveTo>
                <a:lnTo>
                  <a:pt x="1728012" y="129031"/>
                </a:lnTo>
                <a:lnTo>
                  <a:pt x="1728012" y="0"/>
                </a:lnTo>
                <a:lnTo>
                  <a:pt x="0" y="0"/>
                </a:lnTo>
                <a:lnTo>
                  <a:pt x="0" y="129031"/>
                </a:lnTo>
                <a:close/>
              </a:path>
            </a:pathLst>
          </a:custGeom>
          <a:solidFill>
            <a:srgbClr val="46464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3" name="object 53"/>
          <p:cNvSpPr/>
          <p:nvPr/>
        </p:nvSpPr>
        <p:spPr>
          <a:xfrm>
            <a:off x="1728012" y="3110966"/>
            <a:ext cx="2741930" cy="129539"/>
          </a:xfrm>
          <a:custGeom>
            <a:avLst/>
            <a:gdLst/>
            <a:ahLst/>
            <a:cxnLst/>
            <a:rect l="l" t="t" r="r" b="b"/>
            <a:pathLst>
              <a:path w="2741929" h="129539">
                <a:moveTo>
                  <a:pt x="0" y="129031"/>
                </a:moveTo>
                <a:lnTo>
                  <a:pt x="2741752" y="129031"/>
                </a:lnTo>
                <a:lnTo>
                  <a:pt x="2741752" y="0"/>
                </a:lnTo>
                <a:lnTo>
                  <a:pt x="0" y="0"/>
                </a:lnTo>
                <a:lnTo>
                  <a:pt x="0" y="129031"/>
                </a:lnTo>
                <a:close/>
              </a:path>
            </a:pathLst>
          </a:custGeom>
          <a:solidFill>
            <a:srgbClr val="60606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4" name="object 54"/>
          <p:cNvSpPr/>
          <p:nvPr/>
        </p:nvSpPr>
        <p:spPr>
          <a:xfrm>
            <a:off x="4469765" y="3110966"/>
            <a:ext cx="1290320" cy="129539"/>
          </a:xfrm>
          <a:custGeom>
            <a:avLst/>
            <a:gdLst/>
            <a:ahLst/>
            <a:cxnLst/>
            <a:rect l="l" t="t" r="r" b="b"/>
            <a:pathLst>
              <a:path w="1290320" h="129539">
                <a:moveTo>
                  <a:pt x="0" y="129031"/>
                </a:moveTo>
                <a:lnTo>
                  <a:pt x="1290231" y="129031"/>
                </a:lnTo>
                <a:lnTo>
                  <a:pt x="1290231" y="0"/>
                </a:lnTo>
                <a:lnTo>
                  <a:pt x="0" y="0"/>
                </a:lnTo>
                <a:lnTo>
                  <a:pt x="0" y="129031"/>
                </a:lnTo>
                <a:close/>
              </a:path>
            </a:pathLst>
          </a:custGeom>
          <a:solidFill>
            <a:srgbClr val="46464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5" name="object 55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889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70"/>
              </a:spcBef>
            </a:pPr>
            <a:r>
              <a:rPr dirty="0" spc="-5"/>
              <a:t>Ming-Ming Cheng Nankai</a:t>
            </a:r>
            <a:r>
              <a:rPr dirty="0"/>
              <a:t> </a:t>
            </a:r>
            <a:r>
              <a:rPr dirty="0" spc="-5"/>
              <a:t>University</a:t>
            </a:r>
          </a:p>
        </p:txBody>
      </p:sp>
      <p:sp>
        <p:nvSpPr>
          <p:cNvPr id="56" name="object 56"/>
          <p:cNvSpPr txBox="1"/>
          <p:nvPr/>
        </p:nvSpPr>
        <p:spPr>
          <a:xfrm>
            <a:off x="3001810" y="3115250"/>
            <a:ext cx="194310" cy="119380"/>
          </a:xfrm>
          <a:prstGeom prst="rect">
            <a:avLst/>
          </a:prstGeom>
        </p:spPr>
        <p:txBody>
          <a:bodyPr wrap="square" lIns="0" tIns="889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70"/>
              </a:spcBef>
            </a:pPr>
            <a:r>
              <a:rPr dirty="0" sz="600" spc="-5">
                <a:solidFill>
                  <a:srgbClr val="FFFFFF"/>
                </a:solidFill>
                <a:latin typeface="Arial"/>
                <a:cs typeface="Arial"/>
              </a:rPr>
              <a:t>Style</a:t>
            </a:r>
            <a:endParaRPr sz="600">
              <a:latin typeface="Arial"/>
              <a:cs typeface="Arial"/>
            </a:endParaRPr>
          </a:p>
        </p:txBody>
      </p:sp>
      <p:sp>
        <p:nvSpPr>
          <p:cNvPr id="57" name="object 57"/>
          <p:cNvSpPr txBox="1">
            <a:spLocks noGrp="1"/>
          </p:cNvSpPr>
          <p:nvPr>
            <p:ph type="dt" idx="6" sz="half"/>
          </p:nvPr>
        </p:nvSpPr>
        <p:spPr>
          <a:prstGeom prst="rect"/>
        </p:spPr>
        <p:txBody>
          <a:bodyPr wrap="square" lIns="0" tIns="889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70"/>
              </a:spcBef>
            </a:pPr>
            <a:r>
              <a:rPr dirty="0" spc="-5"/>
              <a:t>2022/05/18</a:t>
            </a:r>
          </a:p>
        </p:txBody>
      </p:sp>
      <p:sp>
        <p:nvSpPr>
          <p:cNvPr id="58" name="object 58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8890" rIns="0" bIns="0" rtlCol="0" vert="horz">
            <a:spAutoFit/>
          </a:bodyPr>
          <a:lstStyle/>
          <a:p>
            <a:pPr marL="25400">
              <a:lnSpc>
                <a:spcPct val="100000"/>
              </a:lnSpc>
              <a:spcBef>
                <a:spcPts val="70"/>
              </a:spcBef>
            </a:pPr>
            <a:fld id="{81D60167-4931-47E6-BA6A-407CBD079E47}" type="slidenum">
              <a:rPr dirty="0" spc="-5"/>
              <a:t>10</a:t>
            </a:fld>
            <a:r>
              <a:rPr dirty="0" spc="-5"/>
              <a:t> /</a:t>
            </a:r>
            <a:r>
              <a:rPr dirty="0" spc="-70"/>
              <a:t> </a:t>
            </a:r>
            <a:r>
              <a:rPr dirty="0" spc="-5"/>
              <a:t>46</a:t>
            </a:r>
          </a:p>
        </p:txBody>
      </p:sp>
    </p:spTree>
  </p:cSld>
  <p:clrMapOvr>
    <a:masterClrMapping/>
  </p:clrMapOvr>
  <p:transition spd="fast">
    <p:cut thruBlk="0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994867" y="127561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4">
                <a:moveTo>
                  <a:pt x="18000" y="0"/>
                </a:move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994867" y="127561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1045273" y="127561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1095667" y="127561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1146073" y="127561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1196466" y="127561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1246873" y="127561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1297266" y="127561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1916925" y="127561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B1B1B1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/>
          <p:nvPr/>
        </p:nvSpPr>
        <p:spPr>
          <a:xfrm>
            <a:off x="1967331" y="127561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B1B1B1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/>
          <p:nvPr/>
        </p:nvSpPr>
        <p:spPr>
          <a:xfrm>
            <a:off x="2017725" y="127561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B1B1B1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/>
          <p:nvPr/>
        </p:nvSpPr>
        <p:spPr>
          <a:xfrm>
            <a:off x="2068131" y="127561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B1B1B1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4" name="object 14"/>
          <p:cNvSpPr/>
          <p:nvPr/>
        </p:nvSpPr>
        <p:spPr>
          <a:xfrm>
            <a:off x="2118525" y="127561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B1B1B1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5" name="object 15"/>
          <p:cNvSpPr/>
          <p:nvPr/>
        </p:nvSpPr>
        <p:spPr>
          <a:xfrm>
            <a:off x="2664752" y="127561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B1B1B1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6" name="object 16"/>
          <p:cNvSpPr/>
          <p:nvPr/>
        </p:nvSpPr>
        <p:spPr>
          <a:xfrm>
            <a:off x="2715158" y="127561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B1B1B1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7" name="object 17"/>
          <p:cNvSpPr/>
          <p:nvPr/>
        </p:nvSpPr>
        <p:spPr>
          <a:xfrm>
            <a:off x="2765551" y="127561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B1B1B1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8" name="object 18"/>
          <p:cNvSpPr/>
          <p:nvPr/>
        </p:nvSpPr>
        <p:spPr>
          <a:xfrm>
            <a:off x="2815958" y="127561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B1B1B1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9" name="object 19"/>
          <p:cNvSpPr/>
          <p:nvPr/>
        </p:nvSpPr>
        <p:spPr>
          <a:xfrm>
            <a:off x="2866351" y="127561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B1B1B1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0" name="object 20"/>
          <p:cNvSpPr/>
          <p:nvPr/>
        </p:nvSpPr>
        <p:spPr>
          <a:xfrm>
            <a:off x="2916758" y="127561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B1B1B1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1" name="object 21"/>
          <p:cNvSpPr/>
          <p:nvPr/>
        </p:nvSpPr>
        <p:spPr>
          <a:xfrm>
            <a:off x="2967151" y="127561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B1B1B1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2" name="object 22"/>
          <p:cNvSpPr/>
          <p:nvPr/>
        </p:nvSpPr>
        <p:spPr>
          <a:xfrm>
            <a:off x="3017558" y="127561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B1B1B1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3" name="object 23"/>
          <p:cNvSpPr/>
          <p:nvPr/>
        </p:nvSpPr>
        <p:spPr>
          <a:xfrm>
            <a:off x="3067951" y="127561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B1B1B1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4" name="object 24"/>
          <p:cNvSpPr/>
          <p:nvPr/>
        </p:nvSpPr>
        <p:spPr>
          <a:xfrm>
            <a:off x="3534955" y="127561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B1B1B1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5" name="object 25"/>
          <p:cNvSpPr/>
          <p:nvPr/>
        </p:nvSpPr>
        <p:spPr>
          <a:xfrm>
            <a:off x="3585362" y="127561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B1B1B1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6" name="object 26"/>
          <p:cNvSpPr/>
          <p:nvPr/>
        </p:nvSpPr>
        <p:spPr>
          <a:xfrm>
            <a:off x="3635755" y="127561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B1B1B1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7" name="object 27"/>
          <p:cNvSpPr/>
          <p:nvPr/>
        </p:nvSpPr>
        <p:spPr>
          <a:xfrm>
            <a:off x="4469536" y="127561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B1B1B1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8" name="object 28"/>
          <p:cNvSpPr/>
          <p:nvPr/>
        </p:nvSpPr>
        <p:spPr>
          <a:xfrm>
            <a:off x="4519929" y="127561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B1B1B1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9" name="object 29"/>
          <p:cNvSpPr/>
          <p:nvPr/>
        </p:nvSpPr>
        <p:spPr>
          <a:xfrm>
            <a:off x="4570336" y="127561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B1B1B1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0" name="object 30"/>
          <p:cNvSpPr/>
          <p:nvPr/>
        </p:nvSpPr>
        <p:spPr>
          <a:xfrm>
            <a:off x="4620729" y="127561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B1B1B1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1" name="object 31"/>
          <p:cNvSpPr/>
          <p:nvPr/>
        </p:nvSpPr>
        <p:spPr>
          <a:xfrm>
            <a:off x="5179479" y="127561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B1B1B1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2" name="object 32"/>
          <p:cNvSpPr/>
          <p:nvPr/>
        </p:nvSpPr>
        <p:spPr>
          <a:xfrm>
            <a:off x="5229885" y="127561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B1B1B1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3" name="object 33"/>
          <p:cNvSpPr/>
          <p:nvPr/>
        </p:nvSpPr>
        <p:spPr>
          <a:xfrm>
            <a:off x="5280278" y="127561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B1B1B1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4" name="object 34"/>
          <p:cNvSpPr/>
          <p:nvPr/>
        </p:nvSpPr>
        <p:spPr>
          <a:xfrm>
            <a:off x="5330685" y="127561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B1B1B1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5" name="object 35"/>
          <p:cNvSpPr/>
          <p:nvPr/>
        </p:nvSpPr>
        <p:spPr>
          <a:xfrm>
            <a:off x="5381078" y="127561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B1B1B1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6" name="object 36"/>
          <p:cNvSpPr/>
          <p:nvPr/>
        </p:nvSpPr>
        <p:spPr>
          <a:xfrm>
            <a:off x="5431485" y="127561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B1B1B1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7" name="object 37"/>
          <p:cNvSpPr txBox="1"/>
          <p:nvPr/>
        </p:nvSpPr>
        <p:spPr>
          <a:xfrm>
            <a:off x="108000" y="0"/>
            <a:ext cx="5556885" cy="116839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>
              <a:lnSpc>
                <a:spcPct val="100000"/>
              </a:lnSpc>
              <a:spcBef>
                <a:spcPts val="95"/>
              </a:spcBef>
              <a:tabLst>
                <a:tab pos="823594" algn="l"/>
                <a:tab pos="1795780" algn="l"/>
                <a:tab pos="2543810" algn="l"/>
                <a:tab pos="3413760" algn="l"/>
                <a:tab pos="4348480" algn="l"/>
                <a:tab pos="5058410" algn="l"/>
              </a:tabLst>
            </a:pPr>
            <a:r>
              <a:rPr dirty="0" sz="600" spc="-5">
                <a:solidFill>
                  <a:srgbClr val="B1B1B1"/>
                </a:solidFill>
                <a:latin typeface="Arial"/>
                <a:cs typeface="Arial"/>
                <a:hlinkClick r:id="rId2" action="ppaction://hlinksldjump"/>
              </a:rPr>
              <a:t>Readership</a:t>
            </a:r>
            <a:r>
              <a:rPr dirty="0" sz="600" spc="-5">
                <a:solidFill>
                  <a:srgbClr val="B1B1B1"/>
                </a:solidFill>
                <a:latin typeface="Arial"/>
                <a:cs typeface="Arial"/>
              </a:rPr>
              <a:t>	</a:t>
            </a:r>
            <a:r>
              <a:rPr dirty="0" sz="600" spc="-5">
                <a:solidFill>
                  <a:srgbClr val="FFFFFF"/>
                </a:solidFill>
                <a:latin typeface="Arial"/>
                <a:cs typeface="Arial"/>
                <a:hlinkClick r:id="rId3" action="ppaction://hlinksldjump"/>
              </a:rPr>
              <a:t>Critical</a:t>
            </a:r>
            <a:r>
              <a:rPr dirty="0" sz="600" spc="15">
                <a:solidFill>
                  <a:srgbClr val="FFFFFF"/>
                </a:solidFill>
                <a:latin typeface="Arial"/>
                <a:cs typeface="Arial"/>
                <a:hlinkClick r:id="rId3" action="ppaction://hlinksldjump"/>
              </a:rPr>
              <a:t> </a:t>
            </a:r>
            <a:r>
              <a:rPr dirty="0" sz="600" spc="-5">
                <a:solidFill>
                  <a:srgbClr val="FFFFFF"/>
                </a:solidFill>
                <a:latin typeface="Arial"/>
                <a:cs typeface="Arial"/>
                <a:hlinkClick r:id="rId3" action="ppaction://hlinksldjump"/>
              </a:rPr>
              <a:t>Analysis</a:t>
            </a:r>
            <a:r>
              <a:rPr dirty="0" sz="600" spc="-5">
                <a:solidFill>
                  <a:srgbClr val="FFFFFF"/>
                </a:solidFill>
                <a:latin typeface="Arial"/>
                <a:cs typeface="Arial"/>
              </a:rPr>
              <a:t>	</a:t>
            </a:r>
            <a:r>
              <a:rPr dirty="0" sz="600" spc="-5">
                <a:solidFill>
                  <a:srgbClr val="B1B1B1"/>
                </a:solidFill>
                <a:latin typeface="Arial"/>
                <a:cs typeface="Arial"/>
                <a:hlinkClick r:id="rId4" action="ppaction://hlinksldjump"/>
              </a:rPr>
              <a:t>Precision</a:t>
            </a:r>
            <a:r>
              <a:rPr dirty="0" sz="600" spc="-5">
                <a:solidFill>
                  <a:srgbClr val="B1B1B1"/>
                </a:solidFill>
                <a:latin typeface="Arial"/>
                <a:cs typeface="Arial"/>
              </a:rPr>
              <a:t>	</a:t>
            </a:r>
            <a:r>
              <a:rPr dirty="0" sz="600" spc="-5">
                <a:solidFill>
                  <a:srgbClr val="B1B1B1"/>
                </a:solidFill>
                <a:latin typeface="Arial"/>
                <a:cs typeface="Arial"/>
                <a:hlinkClick r:id="rId5" action="ppaction://hlinksldjump"/>
              </a:rPr>
              <a:t>Conciseness</a:t>
            </a:r>
            <a:r>
              <a:rPr dirty="0" sz="600" spc="-5">
                <a:solidFill>
                  <a:srgbClr val="B1B1B1"/>
                </a:solidFill>
                <a:latin typeface="Arial"/>
                <a:cs typeface="Arial"/>
              </a:rPr>
              <a:t>	</a:t>
            </a:r>
            <a:r>
              <a:rPr dirty="0" sz="600" spc="-5">
                <a:solidFill>
                  <a:srgbClr val="B1B1B1"/>
                </a:solidFill>
                <a:latin typeface="Arial"/>
                <a:cs typeface="Arial"/>
                <a:hlinkClick r:id="rId6" action="ppaction://hlinksldjump"/>
              </a:rPr>
              <a:t>Logical</a:t>
            </a:r>
            <a:r>
              <a:rPr dirty="0" sz="600" spc="15">
                <a:solidFill>
                  <a:srgbClr val="B1B1B1"/>
                </a:solidFill>
                <a:latin typeface="Arial"/>
                <a:cs typeface="Arial"/>
                <a:hlinkClick r:id="rId6" action="ppaction://hlinksldjump"/>
              </a:rPr>
              <a:t> </a:t>
            </a:r>
            <a:r>
              <a:rPr dirty="0" sz="600" spc="-5">
                <a:solidFill>
                  <a:srgbClr val="B1B1B1"/>
                </a:solidFill>
                <a:latin typeface="Arial"/>
                <a:cs typeface="Arial"/>
                <a:hlinkClick r:id="rId6" action="ppaction://hlinksldjump"/>
              </a:rPr>
              <a:t>Writing</a:t>
            </a:r>
            <a:r>
              <a:rPr dirty="0" sz="600" spc="-5">
                <a:solidFill>
                  <a:srgbClr val="B1B1B1"/>
                </a:solidFill>
                <a:latin typeface="Arial"/>
                <a:cs typeface="Arial"/>
              </a:rPr>
              <a:t>	</a:t>
            </a:r>
            <a:r>
              <a:rPr dirty="0" sz="600" spc="-5">
                <a:solidFill>
                  <a:srgbClr val="B1B1B1"/>
                </a:solidFill>
                <a:latin typeface="Arial"/>
                <a:cs typeface="Arial"/>
                <a:hlinkClick r:id="rId7" action="ppaction://hlinksldjump"/>
              </a:rPr>
              <a:t>Balance</a:t>
            </a:r>
            <a:r>
              <a:rPr dirty="0" sz="600" spc="-5">
                <a:solidFill>
                  <a:srgbClr val="B1B1B1"/>
                </a:solidFill>
                <a:latin typeface="Arial"/>
                <a:cs typeface="Arial"/>
              </a:rPr>
              <a:t>	</a:t>
            </a:r>
            <a:r>
              <a:rPr dirty="0" sz="600" spc="-5">
                <a:solidFill>
                  <a:srgbClr val="B1B1B1"/>
                </a:solidFill>
                <a:latin typeface="Arial"/>
                <a:cs typeface="Arial"/>
                <a:hlinkClick r:id="rId8" action="ppaction://hlinksldjump"/>
              </a:rPr>
              <a:t>Completeness</a:t>
            </a:r>
            <a:endParaRPr sz="600">
              <a:latin typeface="Arial"/>
              <a:cs typeface="Arial"/>
            </a:endParaRPr>
          </a:p>
        </p:txBody>
      </p:sp>
      <p:sp>
        <p:nvSpPr>
          <p:cNvPr id="38" name="object 38"/>
          <p:cNvSpPr txBox="1">
            <a:spLocks noGrp="1"/>
          </p:cNvSpPr>
          <p:nvPr>
            <p:ph type="title"/>
          </p:nvPr>
        </p:nvSpPr>
        <p:spPr>
          <a:xfrm>
            <a:off x="0" y="209435"/>
            <a:ext cx="5760085" cy="349250"/>
          </a:xfrm>
          <a:prstGeom prst="rect"/>
          <a:solidFill>
            <a:srgbClr val="0C5A79"/>
          </a:solidFill>
        </p:spPr>
        <p:txBody>
          <a:bodyPr wrap="square" lIns="0" tIns="55880" rIns="0" bIns="0" rtlCol="0" vert="horz">
            <a:spAutoFit/>
          </a:bodyPr>
          <a:lstStyle/>
          <a:p>
            <a:pPr marL="107950">
              <a:lnSpc>
                <a:spcPct val="100000"/>
              </a:lnSpc>
              <a:spcBef>
                <a:spcPts val="440"/>
              </a:spcBef>
            </a:pPr>
            <a:r>
              <a:rPr dirty="0" sz="1700" spc="10">
                <a:solidFill>
                  <a:srgbClr val="FFFFFF"/>
                </a:solidFill>
              </a:rPr>
              <a:t>Critical </a:t>
            </a:r>
            <a:r>
              <a:rPr dirty="0" sz="1700" spc="5">
                <a:solidFill>
                  <a:srgbClr val="FFFFFF"/>
                </a:solidFill>
              </a:rPr>
              <a:t>Analysis: </a:t>
            </a:r>
            <a:r>
              <a:rPr dirty="0" sz="1700" spc="10">
                <a:solidFill>
                  <a:srgbClr val="FFFFFF"/>
                </a:solidFill>
              </a:rPr>
              <a:t>an</a:t>
            </a:r>
            <a:r>
              <a:rPr dirty="0" sz="1700" spc="105">
                <a:solidFill>
                  <a:srgbClr val="FFFFFF"/>
                </a:solidFill>
              </a:rPr>
              <a:t> </a:t>
            </a:r>
            <a:r>
              <a:rPr dirty="0" sz="1700">
                <a:solidFill>
                  <a:srgbClr val="FFFFFF"/>
                </a:solidFill>
              </a:rPr>
              <a:t>example</a:t>
            </a:r>
            <a:endParaRPr sz="1700"/>
          </a:p>
        </p:txBody>
      </p:sp>
      <p:sp>
        <p:nvSpPr>
          <p:cNvPr id="39" name="object 39"/>
          <p:cNvSpPr txBox="1"/>
          <p:nvPr/>
        </p:nvSpPr>
        <p:spPr>
          <a:xfrm>
            <a:off x="167297" y="1221305"/>
            <a:ext cx="5425440" cy="941705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algn="just" marL="12700" marR="5080">
              <a:lnSpc>
                <a:spcPct val="100000"/>
              </a:lnSpc>
              <a:spcBef>
                <a:spcPts val="95"/>
              </a:spcBef>
            </a:pPr>
            <a:r>
              <a:rPr dirty="0" sz="1200" spc="-15">
                <a:latin typeface="Arial"/>
                <a:cs typeface="Arial"/>
              </a:rPr>
              <a:t>Smith’s text </a:t>
            </a:r>
            <a:r>
              <a:rPr dirty="0" sz="1200" spc="-5">
                <a:latin typeface="Arial"/>
                <a:cs typeface="Arial"/>
              </a:rPr>
              <a:t>detector [3] is </a:t>
            </a:r>
            <a:r>
              <a:rPr dirty="0" sz="1200" spc="-10">
                <a:solidFill>
                  <a:srgbClr val="FF0000"/>
                </a:solidFill>
                <a:latin typeface="Arial"/>
                <a:cs typeface="Arial"/>
              </a:rPr>
              <a:t>fast</a:t>
            </a:r>
            <a:r>
              <a:rPr dirty="0" sz="1200" spc="-10">
                <a:latin typeface="Arial"/>
                <a:cs typeface="Arial"/>
              </a:rPr>
              <a:t>, </a:t>
            </a:r>
            <a:r>
              <a:rPr dirty="0" sz="1200" spc="-15">
                <a:latin typeface="Arial"/>
                <a:cs typeface="Arial"/>
              </a:rPr>
              <a:t>but </a:t>
            </a:r>
            <a:r>
              <a:rPr dirty="0" sz="1200" spc="-5">
                <a:solidFill>
                  <a:srgbClr val="0000FF"/>
                </a:solidFill>
                <a:latin typeface="Arial"/>
                <a:cs typeface="Arial"/>
              </a:rPr>
              <a:t>only </a:t>
            </a:r>
            <a:r>
              <a:rPr dirty="0" sz="1200" spc="-5">
                <a:latin typeface="Arial"/>
                <a:cs typeface="Arial"/>
              </a:rPr>
              <a:t>works </a:t>
            </a:r>
            <a:r>
              <a:rPr dirty="0" sz="1200" spc="-20">
                <a:latin typeface="Arial"/>
                <a:cs typeface="Arial"/>
              </a:rPr>
              <a:t>for </a:t>
            </a:r>
            <a:r>
              <a:rPr dirty="0" sz="1200" spc="-5">
                <a:latin typeface="Arial"/>
                <a:cs typeface="Arial"/>
              </a:rPr>
              <a:t>Roman </a:t>
            </a:r>
            <a:r>
              <a:rPr dirty="0" sz="1200" spc="-10">
                <a:latin typeface="Arial"/>
                <a:cs typeface="Arial"/>
              </a:rPr>
              <a:t>characters. </a:t>
            </a:r>
            <a:r>
              <a:rPr dirty="0" sz="1200" spc="-20">
                <a:latin typeface="Arial"/>
                <a:cs typeface="Arial"/>
              </a:rPr>
              <a:t>Li’s </a:t>
            </a:r>
            <a:r>
              <a:rPr dirty="0" sz="1200" spc="-15">
                <a:latin typeface="Arial"/>
                <a:cs typeface="Arial"/>
              </a:rPr>
              <a:t>text  </a:t>
            </a:r>
            <a:r>
              <a:rPr dirty="0" sz="1200" spc="-5">
                <a:latin typeface="Arial"/>
                <a:cs typeface="Arial"/>
              </a:rPr>
              <a:t>detector</a:t>
            </a:r>
            <a:r>
              <a:rPr dirty="0" sz="1200" spc="-65">
                <a:latin typeface="Arial"/>
                <a:cs typeface="Arial"/>
              </a:rPr>
              <a:t> </a:t>
            </a:r>
            <a:r>
              <a:rPr dirty="0" sz="1200" spc="-5">
                <a:latin typeface="Arial"/>
                <a:cs typeface="Arial"/>
              </a:rPr>
              <a:t>[4]</a:t>
            </a:r>
            <a:r>
              <a:rPr dirty="0" sz="1200" spc="-60">
                <a:latin typeface="Arial"/>
                <a:cs typeface="Arial"/>
              </a:rPr>
              <a:t> </a:t>
            </a:r>
            <a:r>
              <a:rPr dirty="0" sz="1200" spc="-5">
                <a:latin typeface="Arial"/>
                <a:cs typeface="Arial"/>
              </a:rPr>
              <a:t>is</a:t>
            </a:r>
            <a:r>
              <a:rPr dirty="0" sz="1200" spc="-60">
                <a:latin typeface="Arial"/>
                <a:cs typeface="Arial"/>
              </a:rPr>
              <a:t> </a:t>
            </a:r>
            <a:r>
              <a:rPr dirty="0" sz="1200" spc="-5">
                <a:latin typeface="Arial"/>
                <a:cs typeface="Arial"/>
              </a:rPr>
              <a:t>more</a:t>
            </a:r>
            <a:r>
              <a:rPr dirty="0" sz="1200" spc="-60">
                <a:latin typeface="Arial"/>
                <a:cs typeface="Arial"/>
              </a:rPr>
              <a:t> </a:t>
            </a:r>
            <a:r>
              <a:rPr dirty="0" sz="1200" spc="-5">
                <a:solidFill>
                  <a:srgbClr val="0000FF"/>
                </a:solidFill>
                <a:latin typeface="Arial"/>
                <a:cs typeface="Arial"/>
              </a:rPr>
              <a:t>general</a:t>
            </a:r>
            <a:r>
              <a:rPr dirty="0" sz="1200" spc="-60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dirty="0" sz="1200" spc="-5">
                <a:latin typeface="Arial"/>
                <a:cs typeface="Arial"/>
              </a:rPr>
              <a:t>and</a:t>
            </a:r>
            <a:r>
              <a:rPr dirty="0" sz="1200" spc="-60">
                <a:latin typeface="Arial"/>
                <a:cs typeface="Arial"/>
              </a:rPr>
              <a:t> </a:t>
            </a:r>
            <a:r>
              <a:rPr dirty="0" sz="1200" spc="-5">
                <a:latin typeface="Arial"/>
                <a:cs typeface="Arial"/>
              </a:rPr>
              <a:t>can</a:t>
            </a:r>
            <a:r>
              <a:rPr dirty="0" sz="1200" spc="-60">
                <a:latin typeface="Arial"/>
                <a:cs typeface="Arial"/>
              </a:rPr>
              <a:t> </a:t>
            </a:r>
            <a:r>
              <a:rPr dirty="0" sz="1200" spc="-5">
                <a:latin typeface="Arial"/>
                <a:cs typeface="Arial"/>
              </a:rPr>
              <a:t>also</a:t>
            </a:r>
            <a:r>
              <a:rPr dirty="0" sz="1200" spc="-55">
                <a:latin typeface="Arial"/>
                <a:cs typeface="Arial"/>
              </a:rPr>
              <a:t> </a:t>
            </a:r>
            <a:r>
              <a:rPr dirty="0" sz="1200" spc="-5">
                <a:latin typeface="Arial"/>
                <a:cs typeface="Arial"/>
              </a:rPr>
              <a:t>handle</a:t>
            </a:r>
            <a:r>
              <a:rPr dirty="0" sz="1200" spc="-60">
                <a:latin typeface="Arial"/>
                <a:cs typeface="Arial"/>
              </a:rPr>
              <a:t> </a:t>
            </a:r>
            <a:r>
              <a:rPr dirty="0" sz="1200" spc="-5">
                <a:latin typeface="Arial"/>
                <a:cs typeface="Arial"/>
              </a:rPr>
              <a:t>Chinese</a:t>
            </a:r>
            <a:r>
              <a:rPr dirty="0" sz="1200" spc="-60">
                <a:latin typeface="Arial"/>
                <a:cs typeface="Arial"/>
              </a:rPr>
              <a:t> </a:t>
            </a:r>
            <a:r>
              <a:rPr dirty="0" sz="1200" spc="-10">
                <a:latin typeface="Arial"/>
                <a:cs typeface="Arial"/>
              </a:rPr>
              <a:t>text,</a:t>
            </a:r>
            <a:r>
              <a:rPr dirty="0" sz="1200" spc="-45">
                <a:latin typeface="Arial"/>
                <a:cs typeface="Arial"/>
              </a:rPr>
              <a:t> </a:t>
            </a:r>
            <a:r>
              <a:rPr dirty="0" sz="1200" spc="-15">
                <a:latin typeface="Arial"/>
                <a:cs typeface="Arial"/>
              </a:rPr>
              <a:t>but</a:t>
            </a:r>
            <a:r>
              <a:rPr dirty="0" sz="1200" spc="-60">
                <a:latin typeface="Arial"/>
                <a:cs typeface="Arial"/>
              </a:rPr>
              <a:t> </a:t>
            </a:r>
            <a:r>
              <a:rPr dirty="0" sz="1200" spc="-5">
                <a:latin typeface="Arial"/>
                <a:cs typeface="Arial"/>
              </a:rPr>
              <a:t>is</a:t>
            </a:r>
            <a:r>
              <a:rPr dirty="0" sz="1200" spc="-60">
                <a:latin typeface="Arial"/>
                <a:cs typeface="Arial"/>
              </a:rPr>
              <a:t> </a:t>
            </a:r>
            <a:r>
              <a:rPr dirty="0" sz="1200" spc="-10">
                <a:latin typeface="Arial"/>
                <a:cs typeface="Arial"/>
              </a:rPr>
              <a:t>much</a:t>
            </a:r>
            <a:r>
              <a:rPr dirty="0" sz="1200" spc="-60">
                <a:latin typeface="Arial"/>
                <a:cs typeface="Arial"/>
              </a:rPr>
              <a:t> </a:t>
            </a:r>
            <a:r>
              <a:rPr dirty="0" sz="1200" spc="-10">
                <a:solidFill>
                  <a:srgbClr val="FF0000"/>
                </a:solidFill>
                <a:latin typeface="Arial"/>
                <a:cs typeface="Arial"/>
              </a:rPr>
              <a:t>slower</a:t>
            </a:r>
            <a:r>
              <a:rPr dirty="0" sz="1200" spc="-10">
                <a:latin typeface="Arial"/>
                <a:cs typeface="Arial"/>
              </a:rPr>
              <a:t>.  </a:t>
            </a:r>
            <a:r>
              <a:rPr dirty="0" sz="1200" spc="-5">
                <a:latin typeface="Arial"/>
                <a:cs typeface="Arial"/>
              </a:rPr>
              <a:t>Our </a:t>
            </a:r>
            <a:r>
              <a:rPr dirty="0" sz="1200" spc="-15">
                <a:latin typeface="Arial"/>
                <a:cs typeface="Arial"/>
              </a:rPr>
              <a:t>novel </a:t>
            </a:r>
            <a:r>
              <a:rPr dirty="0" sz="1200" spc="-5">
                <a:latin typeface="Arial"/>
                <a:cs typeface="Arial"/>
              </a:rPr>
              <a:t>approach is almost </a:t>
            </a:r>
            <a:r>
              <a:rPr dirty="0" sz="1200" spc="-5" b="1">
                <a:solidFill>
                  <a:srgbClr val="EB7239"/>
                </a:solidFill>
                <a:latin typeface="Arial"/>
                <a:cs typeface="Arial"/>
              </a:rPr>
              <a:t>as fast as </a:t>
            </a:r>
            <a:r>
              <a:rPr dirty="0" sz="1200" spc="-15">
                <a:latin typeface="Arial"/>
                <a:cs typeface="Arial"/>
              </a:rPr>
              <a:t>Smith’s </a:t>
            </a:r>
            <a:r>
              <a:rPr dirty="0" sz="1200" spc="-5">
                <a:latin typeface="Arial"/>
                <a:cs typeface="Arial"/>
              </a:rPr>
              <a:t>method, can handle Chinese  </a:t>
            </a:r>
            <a:r>
              <a:rPr dirty="0" sz="1200" spc="-15">
                <a:latin typeface="Arial"/>
                <a:cs typeface="Arial"/>
              </a:rPr>
              <a:t>text </a:t>
            </a:r>
            <a:r>
              <a:rPr dirty="0" sz="1200" spc="-10">
                <a:latin typeface="Arial"/>
                <a:cs typeface="Arial"/>
              </a:rPr>
              <a:t>like </a:t>
            </a:r>
            <a:r>
              <a:rPr dirty="0" sz="1200" spc="-20">
                <a:latin typeface="Arial"/>
                <a:cs typeface="Arial"/>
              </a:rPr>
              <a:t>Li’s </a:t>
            </a:r>
            <a:r>
              <a:rPr dirty="0" sz="1200" spc="-5">
                <a:latin typeface="Arial"/>
                <a:cs typeface="Arial"/>
              </a:rPr>
              <a:t>method, and can </a:t>
            </a:r>
            <a:r>
              <a:rPr dirty="0" sz="1200" spc="-5" b="1">
                <a:solidFill>
                  <a:srgbClr val="EB7239"/>
                </a:solidFill>
                <a:latin typeface="Arial"/>
                <a:cs typeface="Arial"/>
              </a:rPr>
              <a:t>also </a:t>
            </a:r>
            <a:r>
              <a:rPr dirty="0" sz="1200" spc="-5">
                <a:latin typeface="Arial"/>
                <a:cs typeface="Arial"/>
              </a:rPr>
              <a:t>handle a wide </a:t>
            </a:r>
            <a:r>
              <a:rPr dirty="0" sz="1200" spc="-10">
                <a:latin typeface="Arial"/>
                <a:cs typeface="Arial"/>
              </a:rPr>
              <a:t>range </a:t>
            </a:r>
            <a:r>
              <a:rPr dirty="0" sz="1200" spc="-5">
                <a:latin typeface="Arial"/>
                <a:cs typeface="Arial"/>
              </a:rPr>
              <a:t>of special mathematical  symbols.</a:t>
            </a:r>
            <a:endParaRPr sz="1200">
              <a:latin typeface="Arial"/>
              <a:cs typeface="Arial"/>
            </a:endParaRPr>
          </a:p>
        </p:txBody>
      </p:sp>
      <p:sp>
        <p:nvSpPr>
          <p:cNvPr id="40" name="object 40"/>
          <p:cNvSpPr/>
          <p:nvPr/>
        </p:nvSpPr>
        <p:spPr>
          <a:xfrm>
            <a:off x="0" y="3110966"/>
            <a:ext cx="1728470" cy="129539"/>
          </a:xfrm>
          <a:custGeom>
            <a:avLst/>
            <a:gdLst/>
            <a:ahLst/>
            <a:cxnLst/>
            <a:rect l="l" t="t" r="r" b="b"/>
            <a:pathLst>
              <a:path w="1728470" h="129539">
                <a:moveTo>
                  <a:pt x="0" y="129031"/>
                </a:moveTo>
                <a:lnTo>
                  <a:pt x="1728012" y="129031"/>
                </a:lnTo>
                <a:lnTo>
                  <a:pt x="1728012" y="0"/>
                </a:lnTo>
                <a:lnTo>
                  <a:pt x="0" y="0"/>
                </a:lnTo>
                <a:lnTo>
                  <a:pt x="0" y="129031"/>
                </a:lnTo>
                <a:close/>
              </a:path>
            </a:pathLst>
          </a:custGeom>
          <a:solidFill>
            <a:srgbClr val="46464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1" name="object 41"/>
          <p:cNvSpPr/>
          <p:nvPr/>
        </p:nvSpPr>
        <p:spPr>
          <a:xfrm>
            <a:off x="1728012" y="3110966"/>
            <a:ext cx="2741930" cy="129539"/>
          </a:xfrm>
          <a:custGeom>
            <a:avLst/>
            <a:gdLst/>
            <a:ahLst/>
            <a:cxnLst/>
            <a:rect l="l" t="t" r="r" b="b"/>
            <a:pathLst>
              <a:path w="2741929" h="129539">
                <a:moveTo>
                  <a:pt x="0" y="129031"/>
                </a:moveTo>
                <a:lnTo>
                  <a:pt x="2741752" y="129031"/>
                </a:lnTo>
                <a:lnTo>
                  <a:pt x="2741752" y="0"/>
                </a:lnTo>
                <a:lnTo>
                  <a:pt x="0" y="0"/>
                </a:lnTo>
                <a:lnTo>
                  <a:pt x="0" y="129031"/>
                </a:lnTo>
                <a:close/>
              </a:path>
            </a:pathLst>
          </a:custGeom>
          <a:solidFill>
            <a:srgbClr val="60606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2" name="object 42"/>
          <p:cNvSpPr/>
          <p:nvPr/>
        </p:nvSpPr>
        <p:spPr>
          <a:xfrm>
            <a:off x="4469765" y="3110966"/>
            <a:ext cx="1290320" cy="129539"/>
          </a:xfrm>
          <a:custGeom>
            <a:avLst/>
            <a:gdLst/>
            <a:ahLst/>
            <a:cxnLst/>
            <a:rect l="l" t="t" r="r" b="b"/>
            <a:pathLst>
              <a:path w="1290320" h="129539">
                <a:moveTo>
                  <a:pt x="0" y="129031"/>
                </a:moveTo>
                <a:lnTo>
                  <a:pt x="1290231" y="129031"/>
                </a:lnTo>
                <a:lnTo>
                  <a:pt x="1290231" y="0"/>
                </a:lnTo>
                <a:lnTo>
                  <a:pt x="0" y="0"/>
                </a:lnTo>
                <a:lnTo>
                  <a:pt x="0" y="129031"/>
                </a:lnTo>
                <a:close/>
              </a:path>
            </a:pathLst>
          </a:custGeom>
          <a:solidFill>
            <a:srgbClr val="46464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3" name="object 43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889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70"/>
              </a:spcBef>
            </a:pPr>
            <a:r>
              <a:rPr dirty="0" spc="-5"/>
              <a:t>Ming-Ming Cheng Nankai</a:t>
            </a:r>
            <a:r>
              <a:rPr dirty="0"/>
              <a:t> </a:t>
            </a:r>
            <a:r>
              <a:rPr dirty="0" spc="-5"/>
              <a:t>University</a:t>
            </a:r>
          </a:p>
        </p:txBody>
      </p:sp>
      <p:sp>
        <p:nvSpPr>
          <p:cNvPr id="44" name="object 44"/>
          <p:cNvSpPr txBox="1"/>
          <p:nvPr/>
        </p:nvSpPr>
        <p:spPr>
          <a:xfrm>
            <a:off x="3001810" y="3115250"/>
            <a:ext cx="194310" cy="119380"/>
          </a:xfrm>
          <a:prstGeom prst="rect">
            <a:avLst/>
          </a:prstGeom>
        </p:spPr>
        <p:txBody>
          <a:bodyPr wrap="square" lIns="0" tIns="889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70"/>
              </a:spcBef>
            </a:pPr>
            <a:r>
              <a:rPr dirty="0" sz="600" spc="-5">
                <a:solidFill>
                  <a:srgbClr val="FFFFFF"/>
                </a:solidFill>
                <a:latin typeface="Arial"/>
                <a:cs typeface="Arial"/>
              </a:rPr>
              <a:t>Style</a:t>
            </a:r>
            <a:endParaRPr sz="600">
              <a:latin typeface="Arial"/>
              <a:cs typeface="Arial"/>
            </a:endParaRPr>
          </a:p>
        </p:txBody>
      </p:sp>
      <p:sp>
        <p:nvSpPr>
          <p:cNvPr id="45" name="object 45"/>
          <p:cNvSpPr txBox="1">
            <a:spLocks noGrp="1"/>
          </p:cNvSpPr>
          <p:nvPr>
            <p:ph type="dt" idx="6" sz="half"/>
          </p:nvPr>
        </p:nvSpPr>
        <p:spPr>
          <a:prstGeom prst="rect"/>
        </p:spPr>
        <p:txBody>
          <a:bodyPr wrap="square" lIns="0" tIns="889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70"/>
              </a:spcBef>
            </a:pPr>
            <a:r>
              <a:rPr dirty="0" spc="-5"/>
              <a:t>2022/05/18</a:t>
            </a:r>
          </a:p>
        </p:txBody>
      </p:sp>
      <p:sp>
        <p:nvSpPr>
          <p:cNvPr id="46" name="object 46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8890" rIns="0" bIns="0" rtlCol="0" vert="horz">
            <a:spAutoFit/>
          </a:bodyPr>
          <a:lstStyle/>
          <a:p>
            <a:pPr marL="25400">
              <a:lnSpc>
                <a:spcPct val="100000"/>
              </a:lnSpc>
              <a:spcBef>
                <a:spcPts val="70"/>
              </a:spcBef>
            </a:pPr>
            <a:fld id="{81D60167-4931-47E6-BA6A-407CBD079E47}" type="slidenum">
              <a:rPr dirty="0" spc="-5"/>
              <a:t>10</a:t>
            </a:fld>
            <a:r>
              <a:rPr dirty="0" spc="-5"/>
              <a:t> /</a:t>
            </a:r>
            <a:r>
              <a:rPr dirty="0" spc="-70"/>
              <a:t> </a:t>
            </a:r>
            <a:r>
              <a:rPr dirty="0" spc="-5"/>
              <a:t>46</a:t>
            </a:r>
          </a:p>
        </p:txBody>
      </p:sp>
    </p:spTree>
  </p:cSld>
  <p:clrMapOvr>
    <a:masterClrMapping/>
  </p:clrMapOvr>
  <p:transition spd="fast">
    <p:cut thruBlk="0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20650" y="127561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B1B1B1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171056" y="127561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B1B1B1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221449" y="127561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B1B1B1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271856" y="127561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B1B1B1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322249" y="127561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B1B1B1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372656" y="127561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B1B1B1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423049" y="127561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B1B1B1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944473" y="127561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994867" y="127561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/>
          <p:nvPr/>
        </p:nvSpPr>
        <p:spPr>
          <a:xfrm>
            <a:off x="1045273" y="127561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4">
                <a:moveTo>
                  <a:pt x="18000" y="0"/>
                </a:move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/>
          <p:nvPr/>
        </p:nvSpPr>
        <p:spPr>
          <a:xfrm>
            <a:off x="1045273" y="127561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/>
          <p:nvPr/>
        </p:nvSpPr>
        <p:spPr>
          <a:xfrm>
            <a:off x="1095667" y="127561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4" name="object 14"/>
          <p:cNvSpPr/>
          <p:nvPr/>
        </p:nvSpPr>
        <p:spPr>
          <a:xfrm>
            <a:off x="1146073" y="127561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5" name="object 15"/>
          <p:cNvSpPr/>
          <p:nvPr/>
        </p:nvSpPr>
        <p:spPr>
          <a:xfrm>
            <a:off x="1196466" y="127561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6" name="object 16"/>
          <p:cNvSpPr/>
          <p:nvPr/>
        </p:nvSpPr>
        <p:spPr>
          <a:xfrm>
            <a:off x="1246873" y="127561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7" name="object 17"/>
          <p:cNvSpPr/>
          <p:nvPr/>
        </p:nvSpPr>
        <p:spPr>
          <a:xfrm>
            <a:off x="1297266" y="127561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8" name="object 18"/>
          <p:cNvSpPr/>
          <p:nvPr/>
        </p:nvSpPr>
        <p:spPr>
          <a:xfrm>
            <a:off x="1916925" y="127561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B1B1B1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9" name="object 19"/>
          <p:cNvSpPr/>
          <p:nvPr/>
        </p:nvSpPr>
        <p:spPr>
          <a:xfrm>
            <a:off x="1967331" y="127561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B1B1B1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0" name="object 20"/>
          <p:cNvSpPr/>
          <p:nvPr/>
        </p:nvSpPr>
        <p:spPr>
          <a:xfrm>
            <a:off x="2017725" y="127561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B1B1B1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1" name="object 21"/>
          <p:cNvSpPr/>
          <p:nvPr/>
        </p:nvSpPr>
        <p:spPr>
          <a:xfrm>
            <a:off x="2068131" y="127561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B1B1B1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2" name="object 22"/>
          <p:cNvSpPr/>
          <p:nvPr/>
        </p:nvSpPr>
        <p:spPr>
          <a:xfrm>
            <a:off x="2118525" y="127561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B1B1B1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3" name="object 23"/>
          <p:cNvSpPr/>
          <p:nvPr/>
        </p:nvSpPr>
        <p:spPr>
          <a:xfrm>
            <a:off x="2664752" y="127561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B1B1B1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4" name="object 24"/>
          <p:cNvSpPr/>
          <p:nvPr/>
        </p:nvSpPr>
        <p:spPr>
          <a:xfrm>
            <a:off x="2715158" y="127561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B1B1B1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5" name="object 25"/>
          <p:cNvSpPr/>
          <p:nvPr/>
        </p:nvSpPr>
        <p:spPr>
          <a:xfrm>
            <a:off x="2765551" y="127561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B1B1B1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6" name="object 26"/>
          <p:cNvSpPr/>
          <p:nvPr/>
        </p:nvSpPr>
        <p:spPr>
          <a:xfrm>
            <a:off x="2815958" y="127561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B1B1B1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7" name="object 27"/>
          <p:cNvSpPr/>
          <p:nvPr/>
        </p:nvSpPr>
        <p:spPr>
          <a:xfrm>
            <a:off x="2866351" y="127561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B1B1B1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8" name="object 28"/>
          <p:cNvSpPr/>
          <p:nvPr/>
        </p:nvSpPr>
        <p:spPr>
          <a:xfrm>
            <a:off x="2916758" y="127561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B1B1B1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9" name="object 29"/>
          <p:cNvSpPr/>
          <p:nvPr/>
        </p:nvSpPr>
        <p:spPr>
          <a:xfrm>
            <a:off x="2967151" y="127561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B1B1B1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0" name="object 30"/>
          <p:cNvSpPr/>
          <p:nvPr/>
        </p:nvSpPr>
        <p:spPr>
          <a:xfrm>
            <a:off x="3017558" y="127561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B1B1B1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1" name="object 31"/>
          <p:cNvSpPr/>
          <p:nvPr/>
        </p:nvSpPr>
        <p:spPr>
          <a:xfrm>
            <a:off x="3067951" y="127561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B1B1B1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2" name="object 32"/>
          <p:cNvSpPr/>
          <p:nvPr/>
        </p:nvSpPr>
        <p:spPr>
          <a:xfrm>
            <a:off x="3534955" y="127561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B1B1B1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3" name="object 33"/>
          <p:cNvSpPr/>
          <p:nvPr/>
        </p:nvSpPr>
        <p:spPr>
          <a:xfrm>
            <a:off x="3585362" y="127561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B1B1B1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4" name="object 34"/>
          <p:cNvSpPr/>
          <p:nvPr/>
        </p:nvSpPr>
        <p:spPr>
          <a:xfrm>
            <a:off x="3635755" y="127561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B1B1B1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5" name="object 35"/>
          <p:cNvSpPr/>
          <p:nvPr/>
        </p:nvSpPr>
        <p:spPr>
          <a:xfrm>
            <a:off x="4469536" y="127561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B1B1B1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6" name="object 36"/>
          <p:cNvSpPr/>
          <p:nvPr/>
        </p:nvSpPr>
        <p:spPr>
          <a:xfrm>
            <a:off x="4519929" y="127561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B1B1B1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7" name="object 37"/>
          <p:cNvSpPr/>
          <p:nvPr/>
        </p:nvSpPr>
        <p:spPr>
          <a:xfrm>
            <a:off x="4570336" y="127561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B1B1B1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8" name="object 38"/>
          <p:cNvSpPr/>
          <p:nvPr/>
        </p:nvSpPr>
        <p:spPr>
          <a:xfrm>
            <a:off x="4620729" y="127561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B1B1B1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9" name="object 39"/>
          <p:cNvSpPr/>
          <p:nvPr/>
        </p:nvSpPr>
        <p:spPr>
          <a:xfrm>
            <a:off x="5179479" y="127561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B1B1B1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0" name="object 40"/>
          <p:cNvSpPr/>
          <p:nvPr/>
        </p:nvSpPr>
        <p:spPr>
          <a:xfrm>
            <a:off x="5229885" y="127561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B1B1B1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1" name="object 41"/>
          <p:cNvSpPr/>
          <p:nvPr/>
        </p:nvSpPr>
        <p:spPr>
          <a:xfrm>
            <a:off x="5280278" y="127561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B1B1B1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2" name="object 42"/>
          <p:cNvSpPr/>
          <p:nvPr/>
        </p:nvSpPr>
        <p:spPr>
          <a:xfrm>
            <a:off x="5330685" y="127561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B1B1B1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3" name="object 43"/>
          <p:cNvSpPr/>
          <p:nvPr/>
        </p:nvSpPr>
        <p:spPr>
          <a:xfrm>
            <a:off x="5381078" y="127561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B1B1B1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4" name="object 44"/>
          <p:cNvSpPr/>
          <p:nvPr/>
        </p:nvSpPr>
        <p:spPr>
          <a:xfrm>
            <a:off x="5431485" y="127561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B1B1B1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5" name="object 45"/>
          <p:cNvSpPr txBox="1"/>
          <p:nvPr/>
        </p:nvSpPr>
        <p:spPr>
          <a:xfrm>
            <a:off x="108000" y="0"/>
            <a:ext cx="5556885" cy="116839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>
              <a:lnSpc>
                <a:spcPct val="100000"/>
              </a:lnSpc>
              <a:spcBef>
                <a:spcPts val="95"/>
              </a:spcBef>
              <a:tabLst>
                <a:tab pos="823594" algn="l"/>
                <a:tab pos="1795780" algn="l"/>
                <a:tab pos="2543810" algn="l"/>
                <a:tab pos="3413760" algn="l"/>
                <a:tab pos="4348480" algn="l"/>
                <a:tab pos="5058410" algn="l"/>
              </a:tabLst>
            </a:pPr>
            <a:r>
              <a:rPr dirty="0" sz="600" spc="-5">
                <a:solidFill>
                  <a:srgbClr val="B1B1B1"/>
                </a:solidFill>
                <a:latin typeface="Arial"/>
                <a:cs typeface="Arial"/>
                <a:hlinkClick r:id="rId2" action="ppaction://hlinksldjump"/>
              </a:rPr>
              <a:t>Readership</a:t>
            </a:r>
            <a:r>
              <a:rPr dirty="0" sz="600" spc="-5">
                <a:solidFill>
                  <a:srgbClr val="B1B1B1"/>
                </a:solidFill>
                <a:latin typeface="Arial"/>
                <a:cs typeface="Arial"/>
              </a:rPr>
              <a:t>	</a:t>
            </a:r>
            <a:r>
              <a:rPr dirty="0" sz="600" spc="-5">
                <a:solidFill>
                  <a:srgbClr val="FFFFFF"/>
                </a:solidFill>
                <a:latin typeface="Arial"/>
                <a:cs typeface="Arial"/>
                <a:hlinkClick r:id="rId3" action="ppaction://hlinksldjump"/>
              </a:rPr>
              <a:t>Critical</a:t>
            </a:r>
            <a:r>
              <a:rPr dirty="0" sz="600" spc="15">
                <a:solidFill>
                  <a:srgbClr val="FFFFFF"/>
                </a:solidFill>
                <a:latin typeface="Arial"/>
                <a:cs typeface="Arial"/>
                <a:hlinkClick r:id="rId3" action="ppaction://hlinksldjump"/>
              </a:rPr>
              <a:t> </a:t>
            </a:r>
            <a:r>
              <a:rPr dirty="0" sz="600" spc="-5">
                <a:solidFill>
                  <a:srgbClr val="FFFFFF"/>
                </a:solidFill>
                <a:latin typeface="Arial"/>
                <a:cs typeface="Arial"/>
                <a:hlinkClick r:id="rId3" action="ppaction://hlinksldjump"/>
              </a:rPr>
              <a:t>Analysis</a:t>
            </a:r>
            <a:r>
              <a:rPr dirty="0" sz="600" spc="-5">
                <a:solidFill>
                  <a:srgbClr val="FFFFFF"/>
                </a:solidFill>
                <a:latin typeface="Arial"/>
                <a:cs typeface="Arial"/>
              </a:rPr>
              <a:t>	</a:t>
            </a:r>
            <a:r>
              <a:rPr dirty="0" sz="600" spc="-5">
                <a:solidFill>
                  <a:srgbClr val="B1B1B1"/>
                </a:solidFill>
                <a:latin typeface="Arial"/>
                <a:cs typeface="Arial"/>
                <a:hlinkClick r:id="rId4" action="ppaction://hlinksldjump"/>
              </a:rPr>
              <a:t>Precision</a:t>
            </a:r>
            <a:r>
              <a:rPr dirty="0" sz="600" spc="-5">
                <a:solidFill>
                  <a:srgbClr val="B1B1B1"/>
                </a:solidFill>
                <a:latin typeface="Arial"/>
                <a:cs typeface="Arial"/>
              </a:rPr>
              <a:t>	</a:t>
            </a:r>
            <a:r>
              <a:rPr dirty="0" sz="600" spc="-5">
                <a:solidFill>
                  <a:srgbClr val="B1B1B1"/>
                </a:solidFill>
                <a:latin typeface="Arial"/>
                <a:cs typeface="Arial"/>
                <a:hlinkClick r:id="rId5" action="ppaction://hlinksldjump"/>
              </a:rPr>
              <a:t>Conciseness</a:t>
            </a:r>
            <a:r>
              <a:rPr dirty="0" sz="600" spc="-5">
                <a:solidFill>
                  <a:srgbClr val="B1B1B1"/>
                </a:solidFill>
                <a:latin typeface="Arial"/>
                <a:cs typeface="Arial"/>
              </a:rPr>
              <a:t>	</a:t>
            </a:r>
            <a:r>
              <a:rPr dirty="0" sz="600" spc="-5">
                <a:solidFill>
                  <a:srgbClr val="B1B1B1"/>
                </a:solidFill>
                <a:latin typeface="Arial"/>
                <a:cs typeface="Arial"/>
                <a:hlinkClick r:id="rId6" action="ppaction://hlinksldjump"/>
              </a:rPr>
              <a:t>Logical</a:t>
            </a:r>
            <a:r>
              <a:rPr dirty="0" sz="600" spc="15">
                <a:solidFill>
                  <a:srgbClr val="B1B1B1"/>
                </a:solidFill>
                <a:latin typeface="Arial"/>
                <a:cs typeface="Arial"/>
                <a:hlinkClick r:id="rId6" action="ppaction://hlinksldjump"/>
              </a:rPr>
              <a:t> </a:t>
            </a:r>
            <a:r>
              <a:rPr dirty="0" sz="600" spc="-5">
                <a:solidFill>
                  <a:srgbClr val="B1B1B1"/>
                </a:solidFill>
                <a:latin typeface="Arial"/>
                <a:cs typeface="Arial"/>
                <a:hlinkClick r:id="rId6" action="ppaction://hlinksldjump"/>
              </a:rPr>
              <a:t>Writing</a:t>
            </a:r>
            <a:r>
              <a:rPr dirty="0" sz="600" spc="-5">
                <a:solidFill>
                  <a:srgbClr val="B1B1B1"/>
                </a:solidFill>
                <a:latin typeface="Arial"/>
                <a:cs typeface="Arial"/>
              </a:rPr>
              <a:t>	</a:t>
            </a:r>
            <a:r>
              <a:rPr dirty="0" sz="600" spc="-5">
                <a:solidFill>
                  <a:srgbClr val="B1B1B1"/>
                </a:solidFill>
                <a:latin typeface="Arial"/>
                <a:cs typeface="Arial"/>
                <a:hlinkClick r:id="rId7" action="ppaction://hlinksldjump"/>
              </a:rPr>
              <a:t>Balance</a:t>
            </a:r>
            <a:r>
              <a:rPr dirty="0" sz="600" spc="-5">
                <a:solidFill>
                  <a:srgbClr val="B1B1B1"/>
                </a:solidFill>
                <a:latin typeface="Arial"/>
                <a:cs typeface="Arial"/>
              </a:rPr>
              <a:t>	</a:t>
            </a:r>
            <a:r>
              <a:rPr dirty="0" sz="600" spc="-5">
                <a:solidFill>
                  <a:srgbClr val="B1B1B1"/>
                </a:solidFill>
                <a:latin typeface="Arial"/>
                <a:cs typeface="Arial"/>
                <a:hlinkClick r:id="rId8" action="ppaction://hlinksldjump"/>
              </a:rPr>
              <a:t>Completeness</a:t>
            </a:r>
            <a:endParaRPr sz="600">
              <a:latin typeface="Arial"/>
              <a:cs typeface="Arial"/>
            </a:endParaRPr>
          </a:p>
        </p:txBody>
      </p:sp>
      <p:sp>
        <p:nvSpPr>
          <p:cNvPr id="46" name="object 46"/>
          <p:cNvSpPr txBox="1">
            <a:spLocks noGrp="1"/>
          </p:cNvSpPr>
          <p:nvPr>
            <p:ph type="title"/>
          </p:nvPr>
        </p:nvSpPr>
        <p:spPr>
          <a:xfrm>
            <a:off x="0" y="209435"/>
            <a:ext cx="5760085" cy="349250"/>
          </a:xfrm>
          <a:prstGeom prst="rect"/>
          <a:solidFill>
            <a:srgbClr val="0C5A79"/>
          </a:solidFill>
        </p:spPr>
        <p:txBody>
          <a:bodyPr wrap="square" lIns="0" tIns="55880" rIns="0" bIns="0" rtlCol="0" vert="horz">
            <a:spAutoFit/>
          </a:bodyPr>
          <a:lstStyle/>
          <a:p>
            <a:pPr marL="107950">
              <a:lnSpc>
                <a:spcPct val="100000"/>
              </a:lnSpc>
              <a:spcBef>
                <a:spcPts val="440"/>
              </a:spcBef>
            </a:pPr>
            <a:r>
              <a:rPr dirty="0" sz="1700" spc="10">
                <a:solidFill>
                  <a:srgbClr val="FFFFFF"/>
                </a:solidFill>
              </a:rPr>
              <a:t>Critical </a:t>
            </a:r>
            <a:r>
              <a:rPr dirty="0" sz="1700" spc="5">
                <a:solidFill>
                  <a:srgbClr val="FFFFFF"/>
                </a:solidFill>
              </a:rPr>
              <a:t>Analysis: </a:t>
            </a:r>
            <a:r>
              <a:rPr dirty="0" sz="1700" spc="10">
                <a:solidFill>
                  <a:srgbClr val="FFFFFF"/>
                </a:solidFill>
              </a:rPr>
              <a:t>describe </a:t>
            </a:r>
            <a:r>
              <a:rPr dirty="0" sz="1700">
                <a:solidFill>
                  <a:srgbClr val="FFFFFF"/>
                </a:solidFill>
              </a:rPr>
              <a:t>your</a:t>
            </a:r>
            <a:r>
              <a:rPr dirty="0" sz="1700" spc="100">
                <a:solidFill>
                  <a:srgbClr val="FFFFFF"/>
                </a:solidFill>
              </a:rPr>
              <a:t> </a:t>
            </a:r>
            <a:r>
              <a:rPr dirty="0" sz="1700" spc="10">
                <a:solidFill>
                  <a:srgbClr val="FFFFFF"/>
                </a:solidFill>
              </a:rPr>
              <a:t>work</a:t>
            </a:r>
            <a:endParaRPr sz="1700"/>
          </a:p>
        </p:txBody>
      </p:sp>
      <p:sp>
        <p:nvSpPr>
          <p:cNvPr id="47" name="object 47"/>
          <p:cNvSpPr/>
          <p:nvPr/>
        </p:nvSpPr>
        <p:spPr>
          <a:xfrm>
            <a:off x="323595" y="920343"/>
            <a:ext cx="80010" cy="80010"/>
          </a:xfrm>
          <a:custGeom>
            <a:avLst/>
            <a:gdLst/>
            <a:ahLst/>
            <a:cxnLst/>
            <a:rect l="l" t="t" r="r" b="b"/>
            <a:pathLst>
              <a:path w="80010" h="80009">
                <a:moveTo>
                  <a:pt x="0" y="79413"/>
                </a:moveTo>
                <a:lnTo>
                  <a:pt x="79413" y="79413"/>
                </a:lnTo>
                <a:lnTo>
                  <a:pt x="79413" y="0"/>
                </a:lnTo>
                <a:lnTo>
                  <a:pt x="0" y="0"/>
                </a:lnTo>
                <a:lnTo>
                  <a:pt x="0" y="79413"/>
                </a:lnTo>
                <a:close/>
              </a:path>
            </a:pathLst>
          </a:custGeom>
          <a:solidFill>
            <a:srgbClr val="548CA1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8" name="object 48"/>
          <p:cNvSpPr/>
          <p:nvPr/>
        </p:nvSpPr>
        <p:spPr>
          <a:xfrm>
            <a:off x="323595" y="1141768"/>
            <a:ext cx="80010" cy="80010"/>
          </a:xfrm>
          <a:custGeom>
            <a:avLst/>
            <a:gdLst/>
            <a:ahLst/>
            <a:cxnLst/>
            <a:rect l="l" t="t" r="r" b="b"/>
            <a:pathLst>
              <a:path w="80010" h="80009">
                <a:moveTo>
                  <a:pt x="0" y="79413"/>
                </a:moveTo>
                <a:lnTo>
                  <a:pt x="79413" y="79413"/>
                </a:lnTo>
                <a:lnTo>
                  <a:pt x="79413" y="0"/>
                </a:lnTo>
                <a:lnTo>
                  <a:pt x="0" y="0"/>
                </a:lnTo>
                <a:lnTo>
                  <a:pt x="0" y="79413"/>
                </a:lnTo>
                <a:close/>
              </a:path>
            </a:pathLst>
          </a:custGeom>
          <a:solidFill>
            <a:srgbClr val="548CA1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9" name="object 49"/>
          <p:cNvSpPr/>
          <p:nvPr/>
        </p:nvSpPr>
        <p:spPr>
          <a:xfrm>
            <a:off x="323595" y="1363192"/>
            <a:ext cx="80010" cy="80010"/>
          </a:xfrm>
          <a:custGeom>
            <a:avLst/>
            <a:gdLst/>
            <a:ahLst/>
            <a:cxnLst/>
            <a:rect l="l" t="t" r="r" b="b"/>
            <a:pathLst>
              <a:path w="80010" h="80009">
                <a:moveTo>
                  <a:pt x="0" y="79413"/>
                </a:moveTo>
                <a:lnTo>
                  <a:pt x="79413" y="79413"/>
                </a:lnTo>
                <a:lnTo>
                  <a:pt x="79413" y="0"/>
                </a:lnTo>
                <a:lnTo>
                  <a:pt x="0" y="0"/>
                </a:lnTo>
                <a:lnTo>
                  <a:pt x="0" y="79413"/>
                </a:lnTo>
                <a:close/>
              </a:path>
            </a:pathLst>
          </a:custGeom>
          <a:solidFill>
            <a:srgbClr val="548CA1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0" name="object 50"/>
          <p:cNvSpPr txBox="1">
            <a:spLocks noGrp="1"/>
          </p:cNvSpPr>
          <p:nvPr>
            <p:ph type="body" idx="1"/>
          </p:nvPr>
        </p:nvSpPr>
        <p:spPr>
          <a:prstGeom prst="rect"/>
        </p:spPr>
        <p:txBody>
          <a:bodyPr wrap="square" lIns="0" tIns="225008" rIns="0" bIns="0" rtlCol="0" vert="horz">
            <a:spAutoFit/>
          </a:bodyPr>
          <a:lstStyle/>
          <a:p>
            <a:pPr marL="309880" marR="5080">
              <a:lnSpc>
                <a:spcPct val="121100"/>
              </a:lnSpc>
              <a:spcBef>
                <a:spcPts val="100"/>
              </a:spcBef>
            </a:pPr>
            <a:r>
              <a:rPr dirty="0" spc="-5"/>
              <a:t>Do not just </a:t>
            </a:r>
            <a:r>
              <a:rPr dirty="0" spc="-20"/>
              <a:t>say </a:t>
            </a:r>
            <a:r>
              <a:rPr dirty="0" spc="-5" b="1">
                <a:solidFill>
                  <a:srgbClr val="EB7239"/>
                </a:solidFill>
                <a:latin typeface="Arial"/>
                <a:cs typeface="Arial"/>
              </a:rPr>
              <a:t>what </a:t>
            </a:r>
            <a:r>
              <a:rPr dirty="0" spc="-15"/>
              <a:t>you </a:t>
            </a:r>
            <a:r>
              <a:rPr dirty="0" spc="-5"/>
              <a:t>did, </a:t>
            </a:r>
            <a:r>
              <a:rPr dirty="0" spc="-15"/>
              <a:t>but </a:t>
            </a:r>
            <a:r>
              <a:rPr dirty="0" spc="5"/>
              <a:t>start </a:t>
            </a:r>
            <a:r>
              <a:rPr dirty="0" spc="-15"/>
              <a:t>by </a:t>
            </a:r>
            <a:r>
              <a:rPr dirty="0" spc="-10"/>
              <a:t>saying </a:t>
            </a:r>
            <a:r>
              <a:rPr dirty="0" spc="-5"/>
              <a:t>what the aims are and</a:t>
            </a:r>
            <a:r>
              <a:rPr dirty="0" spc="-220"/>
              <a:t> </a:t>
            </a:r>
            <a:r>
              <a:rPr dirty="0" spc="-10" b="1">
                <a:solidFill>
                  <a:srgbClr val="EB7239"/>
                </a:solidFill>
                <a:latin typeface="Arial"/>
                <a:cs typeface="Arial"/>
              </a:rPr>
              <a:t>why</a:t>
            </a:r>
            <a:r>
              <a:rPr dirty="0" spc="-10"/>
              <a:t>.  </a:t>
            </a:r>
            <a:r>
              <a:rPr dirty="0" spc="-20"/>
              <a:t>Say </a:t>
            </a:r>
            <a:r>
              <a:rPr dirty="0" spc="-5"/>
              <a:t>what </a:t>
            </a:r>
            <a:r>
              <a:rPr dirty="0" spc="-5" b="1">
                <a:solidFill>
                  <a:srgbClr val="EB7239"/>
                </a:solidFill>
                <a:latin typeface="Arial"/>
                <a:cs typeface="Arial"/>
              </a:rPr>
              <a:t>alternatives </a:t>
            </a:r>
            <a:r>
              <a:rPr dirty="0" spc="-15"/>
              <a:t>you</a:t>
            </a:r>
            <a:r>
              <a:rPr dirty="0" spc="10"/>
              <a:t> </a:t>
            </a:r>
            <a:r>
              <a:rPr dirty="0" spc="-5"/>
              <a:t>considered.</a:t>
            </a:r>
          </a:p>
          <a:p>
            <a:pPr marL="309880" marR="544830">
              <a:lnSpc>
                <a:spcPct val="100000"/>
              </a:lnSpc>
              <a:spcBef>
                <a:spcPts val="305"/>
              </a:spcBef>
            </a:pPr>
            <a:r>
              <a:rPr dirty="0" spc="-20"/>
              <a:t>Say </a:t>
            </a:r>
            <a:r>
              <a:rPr dirty="0" spc="-15" b="1">
                <a:solidFill>
                  <a:srgbClr val="EB7239"/>
                </a:solidFill>
                <a:latin typeface="Arial"/>
                <a:cs typeface="Arial"/>
              </a:rPr>
              <a:t>why </a:t>
            </a:r>
            <a:r>
              <a:rPr dirty="0" spc="-15"/>
              <a:t>you </a:t>
            </a:r>
            <a:r>
              <a:rPr dirty="0" spc="-5"/>
              <a:t>chose the alternatives </a:t>
            </a:r>
            <a:r>
              <a:rPr dirty="0" spc="-15"/>
              <a:t>you </a:t>
            </a:r>
            <a:r>
              <a:rPr dirty="0" spc="-10"/>
              <a:t>did–you </a:t>
            </a:r>
            <a:r>
              <a:rPr dirty="0" spc="-5"/>
              <a:t>should </a:t>
            </a:r>
            <a:r>
              <a:rPr dirty="0" spc="-5" b="1">
                <a:solidFill>
                  <a:srgbClr val="EB7239"/>
                </a:solidFill>
                <a:latin typeface="Arial"/>
                <a:cs typeface="Arial"/>
              </a:rPr>
              <a:t>justify </a:t>
            </a:r>
            <a:r>
              <a:rPr dirty="0" spc="-10"/>
              <a:t>your  </a:t>
            </a:r>
            <a:r>
              <a:rPr dirty="0" spc="-5"/>
              <a:t>approach.</a:t>
            </a:r>
          </a:p>
        </p:txBody>
      </p:sp>
      <p:sp>
        <p:nvSpPr>
          <p:cNvPr id="51" name="object 51"/>
          <p:cNvSpPr/>
          <p:nvPr/>
        </p:nvSpPr>
        <p:spPr>
          <a:xfrm>
            <a:off x="990003" y="1835157"/>
            <a:ext cx="3780003" cy="826000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2" name="object 52"/>
          <p:cNvSpPr/>
          <p:nvPr/>
        </p:nvSpPr>
        <p:spPr>
          <a:xfrm>
            <a:off x="0" y="3110966"/>
            <a:ext cx="1728470" cy="129539"/>
          </a:xfrm>
          <a:custGeom>
            <a:avLst/>
            <a:gdLst/>
            <a:ahLst/>
            <a:cxnLst/>
            <a:rect l="l" t="t" r="r" b="b"/>
            <a:pathLst>
              <a:path w="1728470" h="129539">
                <a:moveTo>
                  <a:pt x="0" y="129031"/>
                </a:moveTo>
                <a:lnTo>
                  <a:pt x="1728012" y="129031"/>
                </a:lnTo>
                <a:lnTo>
                  <a:pt x="1728012" y="0"/>
                </a:lnTo>
                <a:lnTo>
                  <a:pt x="0" y="0"/>
                </a:lnTo>
                <a:lnTo>
                  <a:pt x="0" y="129031"/>
                </a:lnTo>
                <a:close/>
              </a:path>
            </a:pathLst>
          </a:custGeom>
          <a:solidFill>
            <a:srgbClr val="46464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3" name="object 53"/>
          <p:cNvSpPr/>
          <p:nvPr/>
        </p:nvSpPr>
        <p:spPr>
          <a:xfrm>
            <a:off x="1728012" y="3110966"/>
            <a:ext cx="2741930" cy="129539"/>
          </a:xfrm>
          <a:custGeom>
            <a:avLst/>
            <a:gdLst/>
            <a:ahLst/>
            <a:cxnLst/>
            <a:rect l="l" t="t" r="r" b="b"/>
            <a:pathLst>
              <a:path w="2741929" h="129539">
                <a:moveTo>
                  <a:pt x="0" y="129031"/>
                </a:moveTo>
                <a:lnTo>
                  <a:pt x="2741752" y="129031"/>
                </a:lnTo>
                <a:lnTo>
                  <a:pt x="2741752" y="0"/>
                </a:lnTo>
                <a:lnTo>
                  <a:pt x="0" y="0"/>
                </a:lnTo>
                <a:lnTo>
                  <a:pt x="0" y="129031"/>
                </a:lnTo>
                <a:close/>
              </a:path>
            </a:pathLst>
          </a:custGeom>
          <a:solidFill>
            <a:srgbClr val="60606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4" name="object 54"/>
          <p:cNvSpPr/>
          <p:nvPr/>
        </p:nvSpPr>
        <p:spPr>
          <a:xfrm>
            <a:off x="4469765" y="3110966"/>
            <a:ext cx="1290320" cy="129539"/>
          </a:xfrm>
          <a:custGeom>
            <a:avLst/>
            <a:gdLst/>
            <a:ahLst/>
            <a:cxnLst/>
            <a:rect l="l" t="t" r="r" b="b"/>
            <a:pathLst>
              <a:path w="1290320" h="129539">
                <a:moveTo>
                  <a:pt x="0" y="129031"/>
                </a:moveTo>
                <a:lnTo>
                  <a:pt x="1290231" y="129031"/>
                </a:lnTo>
                <a:lnTo>
                  <a:pt x="1290231" y="0"/>
                </a:lnTo>
                <a:lnTo>
                  <a:pt x="0" y="0"/>
                </a:lnTo>
                <a:lnTo>
                  <a:pt x="0" y="129031"/>
                </a:lnTo>
                <a:close/>
              </a:path>
            </a:pathLst>
          </a:custGeom>
          <a:solidFill>
            <a:srgbClr val="46464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5" name="object 55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889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70"/>
              </a:spcBef>
            </a:pPr>
            <a:r>
              <a:rPr dirty="0" spc="-5"/>
              <a:t>Ming-Ming Cheng Nankai</a:t>
            </a:r>
            <a:r>
              <a:rPr dirty="0"/>
              <a:t> </a:t>
            </a:r>
            <a:r>
              <a:rPr dirty="0" spc="-5"/>
              <a:t>University</a:t>
            </a:r>
          </a:p>
        </p:txBody>
      </p:sp>
      <p:sp>
        <p:nvSpPr>
          <p:cNvPr id="56" name="object 56"/>
          <p:cNvSpPr txBox="1"/>
          <p:nvPr/>
        </p:nvSpPr>
        <p:spPr>
          <a:xfrm>
            <a:off x="3001810" y="3115250"/>
            <a:ext cx="194310" cy="119380"/>
          </a:xfrm>
          <a:prstGeom prst="rect">
            <a:avLst/>
          </a:prstGeom>
        </p:spPr>
        <p:txBody>
          <a:bodyPr wrap="square" lIns="0" tIns="889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70"/>
              </a:spcBef>
            </a:pPr>
            <a:r>
              <a:rPr dirty="0" sz="600" spc="-5">
                <a:solidFill>
                  <a:srgbClr val="FFFFFF"/>
                </a:solidFill>
                <a:latin typeface="Arial"/>
                <a:cs typeface="Arial"/>
              </a:rPr>
              <a:t>Style</a:t>
            </a:r>
            <a:endParaRPr sz="600">
              <a:latin typeface="Arial"/>
              <a:cs typeface="Arial"/>
            </a:endParaRPr>
          </a:p>
        </p:txBody>
      </p:sp>
      <p:sp>
        <p:nvSpPr>
          <p:cNvPr id="57" name="object 57"/>
          <p:cNvSpPr txBox="1">
            <a:spLocks noGrp="1"/>
          </p:cNvSpPr>
          <p:nvPr>
            <p:ph type="dt" idx="6" sz="half"/>
          </p:nvPr>
        </p:nvSpPr>
        <p:spPr>
          <a:prstGeom prst="rect"/>
        </p:spPr>
        <p:txBody>
          <a:bodyPr wrap="square" lIns="0" tIns="889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70"/>
              </a:spcBef>
            </a:pPr>
            <a:r>
              <a:rPr dirty="0" spc="-5"/>
              <a:t>2022/05/18</a:t>
            </a:r>
          </a:p>
        </p:txBody>
      </p:sp>
      <p:sp>
        <p:nvSpPr>
          <p:cNvPr id="58" name="object 58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8890" rIns="0" bIns="0" rtlCol="0" vert="horz">
            <a:spAutoFit/>
          </a:bodyPr>
          <a:lstStyle/>
          <a:p>
            <a:pPr marL="25400">
              <a:lnSpc>
                <a:spcPct val="100000"/>
              </a:lnSpc>
              <a:spcBef>
                <a:spcPts val="70"/>
              </a:spcBef>
            </a:pPr>
            <a:fld id="{81D60167-4931-47E6-BA6A-407CBD079E47}" type="slidenum">
              <a:rPr dirty="0" spc="-5"/>
              <a:t>10</a:t>
            </a:fld>
            <a:r>
              <a:rPr dirty="0" spc="-5"/>
              <a:t> /</a:t>
            </a:r>
            <a:r>
              <a:rPr dirty="0" spc="-70"/>
              <a:t> </a:t>
            </a:r>
            <a:r>
              <a:rPr dirty="0" spc="-5"/>
              <a:t>46</a:t>
            </a:r>
          </a:p>
        </p:txBody>
      </p:sp>
    </p:spTree>
  </p:cSld>
  <p:clrMapOvr>
    <a:masterClrMapping/>
  </p:clrMapOvr>
  <p:transition spd="fast">
    <p:cut thruBlk="0"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994867" y="127561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1045273" y="127561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1095667" y="127561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4">
                <a:moveTo>
                  <a:pt x="18000" y="0"/>
                </a:move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1095667" y="127561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1146073" y="127561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1196466" y="127561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1246873" y="127561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1297266" y="127561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1916925" y="127561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B1B1B1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/>
          <p:nvPr/>
        </p:nvSpPr>
        <p:spPr>
          <a:xfrm>
            <a:off x="1967331" y="127561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B1B1B1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/>
          <p:nvPr/>
        </p:nvSpPr>
        <p:spPr>
          <a:xfrm>
            <a:off x="2017725" y="127561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B1B1B1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/>
          <p:nvPr/>
        </p:nvSpPr>
        <p:spPr>
          <a:xfrm>
            <a:off x="2068131" y="127561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B1B1B1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4" name="object 14"/>
          <p:cNvSpPr/>
          <p:nvPr/>
        </p:nvSpPr>
        <p:spPr>
          <a:xfrm>
            <a:off x="2118525" y="127561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B1B1B1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5" name="object 15"/>
          <p:cNvSpPr/>
          <p:nvPr/>
        </p:nvSpPr>
        <p:spPr>
          <a:xfrm>
            <a:off x="2664752" y="127561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B1B1B1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6" name="object 16"/>
          <p:cNvSpPr/>
          <p:nvPr/>
        </p:nvSpPr>
        <p:spPr>
          <a:xfrm>
            <a:off x="2715158" y="127561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B1B1B1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7" name="object 17"/>
          <p:cNvSpPr/>
          <p:nvPr/>
        </p:nvSpPr>
        <p:spPr>
          <a:xfrm>
            <a:off x="2765551" y="127561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B1B1B1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8" name="object 18"/>
          <p:cNvSpPr/>
          <p:nvPr/>
        </p:nvSpPr>
        <p:spPr>
          <a:xfrm>
            <a:off x="2815958" y="127561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B1B1B1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9" name="object 19"/>
          <p:cNvSpPr/>
          <p:nvPr/>
        </p:nvSpPr>
        <p:spPr>
          <a:xfrm>
            <a:off x="2866351" y="127561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B1B1B1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0" name="object 20"/>
          <p:cNvSpPr/>
          <p:nvPr/>
        </p:nvSpPr>
        <p:spPr>
          <a:xfrm>
            <a:off x="2916758" y="127561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B1B1B1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1" name="object 21"/>
          <p:cNvSpPr/>
          <p:nvPr/>
        </p:nvSpPr>
        <p:spPr>
          <a:xfrm>
            <a:off x="2967151" y="127561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B1B1B1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2" name="object 22"/>
          <p:cNvSpPr/>
          <p:nvPr/>
        </p:nvSpPr>
        <p:spPr>
          <a:xfrm>
            <a:off x="3017558" y="127561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B1B1B1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3" name="object 23"/>
          <p:cNvSpPr/>
          <p:nvPr/>
        </p:nvSpPr>
        <p:spPr>
          <a:xfrm>
            <a:off x="3067951" y="127561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B1B1B1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4" name="object 24"/>
          <p:cNvSpPr/>
          <p:nvPr/>
        </p:nvSpPr>
        <p:spPr>
          <a:xfrm>
            <a:off x="3534955" y="127561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B1B1B1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5" name="object 25"/>
          <p:cNvSpPr/>
          <p:nvPr/>
        </p:nvSpPr>
        <p:spPr>
          <a:xfrm>
            <a:off x="3585362" y="127561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B1B1B1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6" name="object 26"/>
          <p:cNvSpPr/>
          <p:nvPr/>
        </p:nvSpPr>
        <p:spPr>
          <a:xfrm>
            <a:off x="3635755" y="127561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B1B1B1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7" name="object 27"/>
          <p:cNvSpPr/>
          <p:nvPr/>
        </p:nvSpPr>
        <p:spPr>
          <a:xfrm>
            <a:off x="4469536" y="127561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B1B1B1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8" name="object 28"/>
          <p:cNvSpPr/>
          <p:nvPr/>
        </p:nvSpPr>
        <p:spPr>
          <a:xfrm>
            <a:off x="4519929" y="127561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B1B1B1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9" name="object 29"/>
          <p:cNvSpPr/>
          <p:nvPr/>
        </p:nvSpPr>
        <p:spPr>
          <a:xfrm>
            <a:off x="4570336" y="127561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B1B1B1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0" name="object 30"/>
          <p:cNvSpPr/>
          <p:nvPr/>
        </p:nvSpPr>
        <p:spPr>
          <a:xfrm>
            <a:off x="4620729" y="127561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B1B1B1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1" name="object 31"/>
          <p:cNvSpPr/>
          <p:nvPr/>
        </p:nvSpPr>
        <p:spPr>
          <a:xfrm>
            <a:off x="5179479" y="127561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B1B1B1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2" name="object 32"/>
          <p:cNvSpPr/>
          <p:nvPr/>
        </p:nvSpPr>
        <p:spPr>
          <a:xfrm>
            <a:off x="5229885" y="127561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B1B1B1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3" name="object 33"/>
          <p:cNvSpPr/>
          <p:nvPr/>
        </p:nvSpPr>
        <p:spPr>
          <a:xfrm>
            <a:off x="5280278" y="127561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B1B1B1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4" name="object 34"/>
          <p:cNvSpPr/>
          <p:nvPr/>
        </p:nvSpPr>
        <p:spPr>
          <a:xfrm>
            <a:off x="5330685" y="127561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B1B1B1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5" name="object 35"/>
          <p:cNvSpPr/>
          <p:nvPr/>
        </p:nvSpPr>
        <p:spPr>
          <a:xfrm>
            <a:off x="5381078" y="127561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B1B1B1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6" name="object 36"/>
          <p:cNvSpPr/>
          <p:nvPr/>
        </p:nvSpPr>
        <p:spPr>
          <a:xfrm>
            <a:off x="5431485" y="127561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B1B1B1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7" name="object 37"/>
          <p:cNvSpPr txBox="1"/>
          <p:nvPr/>
        </p:nvSpPr>
        <p:spPr>
          <a:xfrm>
            <a:off x="108000" y="0"/>
            <a:ext cx="5556885" cy="116839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>
              <a:lnSpc>
                <a:spcPct val="100000"/>
              </a:lnSpc>
              <a:spcBef>
                <a:spcPts val="95"/>
              </a:spcBef>
              <a:tabLst>
                <a:tab pos="823594" algn="l"/>
                <a:tab pos="1795780" algn="l"/>
                <a:tab pos="2543810" algn="l"/>
                <a:tab pos="3413760" algn="l"/>
                <a:tab pos="4348480" algn="l"/>
                <a:tab pos="5058410" algn="l"/>
              </a:tabLst>
            </a:pPr>
            <a:r>
              <a:rPr dirty="0" sz="600" spc="-5">
                <a:solidFill>
                  <a:srgbClr val="B1B1B1"/>
                </a:solidFill>
                <a:latin typeface="Arial"/>
                <a:cs typeface="Arial"/>
                <a:hlinkClick r:id="rId2" action="ppaction://hlinksldjump"/>
              </a:rPr>
              <a:t>Readership</a:t>
            </a:r>
            <a:r>
              <a:rPr dirty="0" sz="600" spc="-5">
                <a:solidFill>
                  <a:srgbClr val="B1B1B1"/>
                </a:solidFill>
                <a:latin typeface="Arial"/>
                <a:cs typeface="Arial"/>
              </a:rPr>
              <a:t>	</a:t>
            </a:r>
            <a:r>
              <a:rPr dirty="0" sz="600" spc="-5">
                <a:solidFill>
                  <a:srgbClr val="FFFFFF"/>
                </a:solidFill>
                <a:latin typeface="Arial"/>
                <a:cs typeface="Arial"/>
                <a:hlinkClick r:id="rId3" action="ppaction://hlinksldjump"/>
              </a:rPr>
              <a:t>Critical</a:t>
            </a:r>
            <a:r>
              <a:rPr dirty="0" sz="600" spc="15">
                <a:solidFill>
                  <a:srgbClr val="FFFFFF"/>
                </a:solidFill>
                <a:latin typeface="Arial"/>
                <a:cs typeface="Arial"/>
                <a:hlinkClick r:id="rId3" action="ppaction://hlinksldjump"/>
              </a:rPr>
              <a:t> </a:t>
            </a:r>
            <a:r>
              <a:rPr dirty="0" sz="600" spc="-5">
                <a:solidFill>
                  <a:srgbClr val="FFFFFF"/>
                </a:solidFill>
                <a:latin typeface="Arial"/>
                <a:cs typeface="Arial"/>
                <a:hlinkClick r:id="rId3" action="ppaction://hlinksldjump"/>
              </a:rPr>
              <a:t>Analysis</a:t>
            </a:r>
            <a:r>
              <a:rPr dirty="0" sz="600" spc="-5">
                <a:solidFill>
                  <a:srgbClr val="FFFFFF"/>
                </a:solidFill>
                <a:latin typeface="Arial"/>
                <a:cs typeface="Arial"/>
              </a:rPr>
              <a:t>	</a:t>
            </a:r>
            <a:r>
              <a:rPr dirty="0" sz="600" spc="-5">
                <a:solidFill>
                  <a:srgbClr val="B1B1B1"/>
                </a:solidFill>
                <a:latin typeface="Arial"/>
                <a:cs typeface="Arial"/>
                <a:hlinkClick r:id="rId4" action="ppaction://hlinksldjump"/>
              </a:rPr>
              <a:t>Precision</a:t>
            </a:r>
            <a:r>
              <a:rPr dirty="0" sz="600" spc="-5">
                <a:solidFill>
                  <a:srgbClr val="B1B1B1"/>
                </a:solidFill>
                <a:latin typeface="Arial"/>
                <a:cs typeface="Arial"/>
              </a:rPr>
              <a:t>	</a:t>
            </a:r>
            <a:r>
              <a:rPr dirty="0" sz="600" spc="-5">
                <a:solidFill>
                  <a:srgbClr val="B1B1B1"/>
                </a:solidFill>
                <a:latin typeface="Arial"/>
                <a:cs typeface="Arial"/>
                <a:hlinkClick r:id="rId5" action="ppaction://hlinksldjump"/>
              </a:rPr>
              <a:t>Conciseness</a:t>
            </a:r>
            <a:r>
              <a:rPr dirty="0" sz="600" spc="-5">
                <a:solidFill>
                  <a:srgbClr val="B1B1B1"/>
                </a:solidFill>
                <a:latin typeface="Arial"/>
                <a:cs typeface="Arial"/>
              </a:rPr>
              <a:t>	</a:t>
            </a:r>
            <a:r>
              <a:rPr dirty="0" sz="600" spc="-5">
                <a:solidFill>
                  <a:srgbClr val="B1B1B1"/>
                </a:solidFill>
                <a:latin typeface="Arial"/>
                <a:cs typeface="Arial"/>
                <a:hlinkClick r:id="rId6" action="ppaction://hlinksldjump"/>
              </a:rPr>
              <a:t>Logical</a:t>
            </a:r>
            <a:r>
              <a:rPr dirty="0" sz="600" spc="15">
                <a:solidFill>
                  <a:srgbClr val="B1B1B1"/>
                </a:solidFill>
                <a:latin typeface="Arial"/>
                <a:cs typeface="Arial"/>
                <a:hlinkClick r:id="rId6" action="ppaction://hlinksldjump"/>
              </a:rPr>
              <a:t> </a:t>
            </a:r>
            <a:r>
              <a:rPr dirty="0" sz="600" spc="-5">
                <a:solidFill>
                  <a:srgbClr val="B1B1B1"/>
                </a:solidFill>
                <a:latin typeface="Arial"/>
                <a:cs typeface="Arial"/>
                <a:hlinkClick r:id="rId6" action="ppaction://hlinksldjump"/>
              </a:rPr>
              <a:t>Writing</a:t>
            </a:r>
            <a:r>
              <a:rPr dirty="0" sz="600" spc="-5">
                <a:solidFill>
                  <a:srgbClr val="B1B1B1"/>
                </a:solidFill>
                <a:latin typeface="Arial"/>
                <a:cs typeface="Arial"/>
              </a:rPr>
              <a:t>	</a:t>
            </a:r>
            <a:r>
              <a:rPr dirty="0" sz="600" spc="-5">
                <a:solidFill>
                  <a:srgbClr val="B1B1B1"/>
                </a:solidFill>
                <a:latin typeface="Arial"/>
                <a:cs typeface="Arial"/>
                <a:hlinkClick r:id="rId7" action="ppaction://hlinksldjump"/>
              </a:rPr>
              <a:t>Balance</a:t>
            </a:r>
            <a:r>
              <a:rPr dirty="0" sz="600" spc="-5">
                <a:solidFill>
                  <a:srgbClr val="B1B1B1"/>
                </a:solidFill>
                <a:latin typeface="Arial"/>
                <a:cs typeface="Arial"/>
              </a:rPr>
              <a:t>	</a:t>
            </a:r>
            <a:r>
              <a:rPr dirty="0" sz="600" spc="-5">
                <a:solidFill>
                  <a:srgbClr val="B1B1B1"/>
                </a:solidFill>
                <a:latin typeface="Arial"/>
                <a:cs typeface="Arial"/>
                <a:hlinkClick r:id="rId8" action="ppaction://hlinksldjump"/>
              </a:rPr>
              <a:t>Completeness</a:t>
            </a:r>
            <a:endParaRPr sz="600">
              <a:latin typeface="Arial"/>
              <a:cs typeface="Arial"/>
            </a:endParaRPr>
          </a:p>
        </p:txBody>
      </p:sp>
      <p:sp>
        <p:nvSpPr>
          <p:cNvPr id="38" name="object 38"/>
          <p:cNvSpPr txBox="1">
            <a:spLocks noGrp="1"/>
          </p:cNvSpPr>
          <p:nvPr>
            <p:ph type="title"/>
          </p:nvPr>
        </p:nvSpPr>
        <p:spPr>
          <a:xfrm>
            <a:off x="0" y="209435"/>
            <a:ext cx="5760085" cy="349250"/>
          </a:xfrm>
          <a:prstGeom prst="rect"/>
          <a:solidFill>
            <a:srgbClr val="0C5A79"/>
          </a:solidFill>
        </p:spPr>
        <p:txBody>
          <a:bodyPr wrap="square" lIns="0" tIns="55880" rIns="0" bIns="0" rtlCol="0" vert="horz">
            <a:spAutoFit/>
          </a:bodyPr>
          <a:lstStyle/>
          <a:p>
            <a:pPr marL="107950">
              <a:lnSpc>
                <a:spcPct val="100000"/>
              </a:lnSpc>
              <a:spcBef>
                <a:spcPts val="440"/>
              </a:spcBef>
            </a:pPr>
            <a:r>
              <a:rPr dirty="0" sz="1700" spc="10">
                <a:solidFill>
                  <a:srgbClr val="FFFFFF"/>
                </a:solidFill>
              </a:rPr>
              <a:t>Critical </a:t>
            </a:r>
            <a:r>
              <a:rPr dirty="0" sz="1700" spc="5">
                <a:solidFill>
                  <a:srgbClr val="FFFFFF"/>
                </a:solidFill>
              </a:rPr>
              <a:t>Analysis: </a:t>
            </a:r>
            <a:r>
              <a:rPr dirty="0" sz="1700" spc="10">
                <a:solidFill>
                  <a:srgbClr val="FFFFFF"/>
                </a:solidFill>
              </a:rPr>
              <a:t>an</a:t>
            </a:r>
            <a:r>
              <a:rPr dirty="0" sz="1700" spc="105">
                <a:solidFill>
                  <a:srgbClr val="FFFFFF"/>
                </a:solidFill>
              </a:rPr>
              <a:t> </a:t>
            </a:r>
            <a:r>
              <a:rPr dirty="0" sz="1700">
                <a:solidFill>
                  <a:srgbClr val="FFFFFF"/>
                </a:solidFill>
              </a:rPr>
              <a:t>example</a:t>
            </a:r>
            <a:endParaRPr sz="1700"/>
          </a:p>
        </p:txBody>
      </p:sp>
      <p:sp>
        <p:nvSpPr>
          <p:cNvPr id="39" name="object 39"/>
          <p:cNvSpPr txBox="1"/>
          <p:nvPr/>
        </p:nvSpPr>
        <p:spPr>
          <a:xfrm>
            <a:off x="167297" y="1147912"/>
            <a:ext cx="5426075" cy="112522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algn="just" marL="12700" marR="5080">
              <a:lnSpc>
                <a:spcPct val="100000"/>
              </a:lnSpc>
              <a:spcBef>
                <a:spcPts val="95"/>
              </a:spcBef>
            </a:pPr>
            <a:r>
              <a:rPr dirty="0" sz="1200" spc="-5">
                <a:latin typeface="Arial"/>
                <a:cs typeface="Arial"/>
              </a:rPr>
              <a:t>The first step of our </a:t>
            </a:r>
            <a:r>
              <a:rPr dirty="0" sz="1200" spc="-15">
                <a:latin typeface="Arial"/>
                <a:cs typeface="Arial"/>
              </a:rPr>
              <a:t>text </a:t>
            </a:r>
            <a:r>
              <a:rPr dirty="0" sz="1200" spc="-5">
                <a:latin typeface="Arial"/>
                <a:cs typeface="Arial"/>
              </a:rPr>
              <a:t>detector looks </a:t>
            </a:r>
            <a:r>
              <a:rPr dirty="0" sz="1200" spc="-20">
                <a:latin typeface="Arial"/>
                <a:cs typeface="Arial"/>
              </a:rPr>
              <a:t>for </a:t>
            </a:r>
            <a:r>
              <a:rPr dirty="0" sz="1200" spc="-10">
                <a:latin typeface="Arial"/>
                <a:cs typeface="Arial"/>
              </a:rPr>
              <a:t>strokes </a:t>
            </a:r>
            <a:r>
              <a:rPr dirty="0" sz="1200" spc="-5">
                <a:latin typeface="Arial"/>
                <a:cs typeface="Arial"/>
              </a:rPr>
              <a:t>which </a:t>
            </a:r>
            <a:r>
              <a:rPr dirty="0" sz="1200" spc="-10">
                <a:latin typeface="Arial"/>
                <a:cs typeface="Arial"/>
              </a:rPr>
              <a:t>make </a:t>
            </a:r>
            <a:r>
              <a:rPr dirty="0" sz="1200" spc="-5">
                <a:latin typeface="Arial"/>
                <a:cs typeface="Arial"/>
              </a:rPr>
              <a:t>up a </a:t>
            </a:r>
            <a:r>
              <a:rPr dirty="0" sz="1200" spc="-10">
                <a:latin typeface="Arial"/>
                <a:cs typeface="Arial"/>
              </a:rPr>
              <a:t>character.  </a:t>
            </a:r>
            <a:r>
              <a:rPr dirty="0" sz="1200" spc="-5">
                <a:latin typeface="Arial"/>
                <a:cs typeface="Arial"/>
              </a:rPr>
              <a:t>Although a </a:t>
            </a:r>
            <a:r>
              <a:rPr dirty="0" sz="1200" spc="-5">
                <a:solidFill>
                  <a:srgbClr val="0000FF"/>
                </a:solidFill>
                <a:latin typeface="Arial"/>
                <a:cs typeface="Arial"/>
              </a:rPr>
              <a:t>general </a:t>
            </a:r>
            <a:r>
              <a:rPr dirty="0" sz="1200" spc="-5">
                <a:latin typeface="Arial"/>
                <a:cs typeface="Arial"/>
              </a:rPr>
              <a:t>approach </a:t>
            </a:r>
            <a:r>
              <a:rPr dirty="0" sz="1200" spc="-10">
                <a:latin typeface="Arial"/>
                <a:cs typeface="Arial"/>
              </a:rPr>
              <a:t>would </a:t>
            </a:r>
            <a:r>
              <a:rPr dirty="0" sz="1200" spc="10">
                <a:latin typeface="Arial"/>
                <a:cs typeface="Arial"/>
              </a:rPr>
              <a:t>try </a:t>
            </a:r>
            <a:r>
              <a:rPr dirty="0" sz="1200" spc="-5">
                <a:latin typeface="Arial"/>
                <a:cs typeface="Arial"/>
              </a:rPr>
              <a:t>to find </a:t>
            </a:r>
            <a:r>
              <a:rPr dirty="0" sz="1200">
                <a:latin typeface="Arial"/>
                <a:cs typeface="Arial"/>
              </a:rPr>
              <a:t>arbitrary </a:t>
            </a:r>
            <a:r>
              <a:rPr dirty="0" sz="1200" spc="-5">
                <a:latin typeface="Arial"/>
                <a:cs typeface="Arial"/>
              </a:rPr>
              <a:t>polynomial curves, this  </a:t>
            </a:r>
            <a:r>
              <a:rPr dirty="0" sz="1200" spc="-10">
                <a:latin typeface="Arial"/>
                <a:cs typeface="Arial"/>
              </a:rPr>
              <a:t>would </a:t>
            </a:r>
            <a:r>
              <a:rPr dirty="0" sz="1200" spc="-5">
                <a:latin typeface="Arial"/>
                <a:cs typeface="Arial"/>
              </a:rPr>
              <a:t>both be </a:t>
            </a:r>
            <a:r>
              <a:rPr dirty="0" sz="1200" spc="-10" b="1">
                <a:solidFill>
                  <a:srgbClr val="EB7239"/>
                </a:solidFill>
                <a:latin typeface="Arial"/>
                <a:cs typeface="Arial"/>
              </a:rPr>
              <a:t>slow</a:t>
            </a:r>
            <a:r>
              <a:rPr dirty="0" sz="1200" spc="-10">
                <a:latin typeface="Arial"/>
                <a:cs typeface="Arial"/>
              </a:rPr>
              <a:t>, </a:t>
            </a:r>
            <a:r>
              <a:rPr dirty="0" sz="1200" spc="-5">
                <a:latin typeface="Arial"/>
                <a:cs typeface="Arial"/>
              </a:rPr>
              <a:t>and </a:t>
            </a:r>
            <a:r>
              <a:rPr dirty="0" sz="1200" spc="-5" b="1">
                <a:solidFill>
                  <a:srgbClr val="EB7239"/>
                </a:solidFill>
                <a:latin typeface="Arial"/>
                <a:cs typeface="Arial"/>
              </a:rPr>
              <a:t>unreliable </a:t>
            </a:r>
            <a:r>
              <a:rPr dirty="0" sz="1200" spc="-5">
                <a:solidFill>
                  <a:srgbClr val="0000FF"/>
                </a:solidFill>
                <a:latin typeface="Arial"/>
                <a:cs typeface="Arial"/>
              </a:rPr>
              <a:t>due to ambiguity of shape</a:t>
            </a:r>
            <a:r>
              <a:rPr dirty="0" sz="1200" spc="-5">
                <a:latin typeface="Arial"/>
                <a:cs typeface="Arial"/>
              </a:rPr>
              <a:t>. Instead, </a:t>
            </a:r>
            <a:r>
              <a:rPr dirty="0" sz="1200" spc="-15">
                <a:latin typeface="Arial"/>
                <a:cs typeface="Arial"/>
              </a:rPr>
              <a:t>we  </a:t>
            </a:r>
            <a:r>
              <a:rPr dirty="0" sz="1200" spc="-5">
                <a:latin typeface="Arial"/>
                <a:cs typeface="Arial"/>
              </a:rPr>
              <a:t>simply</a:t>
            </a:r>
            <a:r>
              <a:rPr dirty="0" sz="1200" spc="-70">
                <a:latin typeface="Arial"/>
                <a:cs typeface="Arial"/>
              </a:rPr>
              <a:t> </a:t>
            </a:r>
            <a:r>
              <a:rPr dirty="0" sz="1200" spc="-5">
                <a:latin typeface="Arial"/>
                <a:cs typeface="Arial"/>
              </a:rPr>
              <a:t>look</a:t>
            </a:r>
            <a:r>
              <a:rPr dirty="0" sz="1200" spc="-65">
                <a:latin typeface="Arial"/>
                <a:cs typeface="Arial"/>
              </a:rPr>
              <a:t> </a:t>
            </a:r>
            <a:r>
              <a:rPr dirty="0" sz="1200" spc="-20">
                <a:latin typeface="Arial"/>
                <a:cs typeface="Arial"/>
              </a:rPr>
              <a:t>for</a:t>
            </a:r>
            <a:r>
              <a:rPr dirty="0" sz="1200" spc="-65">
                <a:latin typeface="Arial"/>
                <a:cs typeface="Arial"/>
              </a:rPr>
              <a:t> </a:t>
            </a:r>
            <a:r>
              <a:rPr dirty="0" sz="1200" spc="-5">
                <a:latin typeface="Arial"/>
                <a:cs typeface="Arial"/>
              </a:rPr>
              <a:t>straight</a:t>
            </a:r>
            <a:r>
              <a:rPr dirty="0" sz="1200" spc="-65">
                <a:latin typeface="Arial"/>
                <a:cs typeface="Arial"/>
              </a:rPr>
              <a:t> </a:t>
            </a:r>
            <a:r>
              <a:rPr dirty="0" sz="1200" spc="-5">
                <a:latin typeface="Arial"/>
                <a:cs typeface="Arial"/>
              </a:rPr>
              <a:t>lines</a:t>
            </a:r>
            <a:r>
              <a:rPr dirty="0" sz="1200" spc="-65">
                <a:latin typeface="Arial"/>
                <a:cs typeface="Arial"/>
              </a:rPr>
              <a:t> </a:t>
            </a:r>
            <a:r>
              <a:rPr dirty="0" sz="1200" spc="-5">
                <a:latin typeface="Arial"/>
                <a:cs typeface="Arial"/>
              </a:rPr>
              <a:t>and</a:t>
            </a:r>
            <a:r>
              <a:rPr dirty="0" sz="1200" spc="-65">
                <a:latin typeface="Arial"/>
                <a:cs typeface="Arial"/>
              </a:rPr>
              <a:t> </a:t>
            </a:r>
            <a:r>
              <a:rPr dirty="0" sz="1200" spc="-5">
                <a:latin typeface="Arial"/>
                <a:cs typeface="Arial"/>
              </a:rPr>
              <a:t>circular</a:t>
            </a:r>
            <a:r>
              <a:rPr dirty="0" sz="1200" spc="-65">
                <a:latin typeface="Arial"/>
                <a:cs typeface="Arial"/>
              </a:rPr>
              <a:t> </a:t>
            </a:r>
            <a:r>
              <a:rPr dirty="0" sz="1200" spc="-10">
                <a:latin typeface="Arial"/>
                <a:cs typeface="Arial"/>
              </a:rPr>
              <a:t>arcs.</a:t>
            </a:r>
            <a:r>
              <a:rPr dirty="0" sz="1200" spc="65">
                <a:latin typeface="Arial"/>
                <a:cs typeface="Arial"/>
              </a:rPr>
              <a:t> </a:t>
            </a:r>
            <a:r>
              <a:rPr dirty="0" sz="1200" spc="-20">
                <a:latin typeface="Arial"/>
                <a:cs typeface="Arial"/>
              </a:rPr>
              <a:t>For</a:t>
            </a:r>
            <a:r>
              <a:rPr dirty="0" sz="1200" spc="-65">
                <a:latin typeface="Arial"/>
                <a:cs typeface="Arial"/>
              </a:rPr>
              <a:t> </a:t>
            </a:r>
            <a:r>
              <a:rPr dirty="0" sz="1200" spc="-5">
                <a:latin typeface="Arial"/>
                <a:cs typeface="Arial"/>
              </a:rPr>
              <a:t>recognition</a:t>
            </a:r>
            <a:r>
              <a:rPr dirty="0" sz="1200" spc="-65">
                <a:latin typeface="Arial"/>
                <a:cs typeface="Arial"/>
              </a:rPr>
              <a:t> </a:t>
            </a:r>
            <a:r>
              <a:rPr dirty="0" sz="1200" spc="-5">
                <a:latin typeface="Arial"/>
                <a:cs typeface="Arial"/>
              </a:rPr>
              <a:t>purposes,</a:t>
            </a:r>
            <a:r>
              <a:rPr dirty="0" sz="1200" spc="-50">
                <a:latin typeface="Arial"/>
                <a:cs typeface="Arial"/>
              </a:rPr>
              <a:t> </a:t>
            </a:r>
            <a:r>
              <a:rPr dirty="0" sz="1200" spc="-5">
                <a:latin typeface="Arial"/>
                <a:cs typeface="Arial"/>
              </a:rPr>
              <a:t>these</a:t>
            </a:r>
            <a:r>
              <a:rPr dirty="0" sz="1200" spc="-65">
                <a:latin typeface="Arial"/>
                <a:cs typeface="Arial"/>
              </a:rPr>
              <a:t> </a:t>
            </a:r>
            <a:r>
              <a:rPr dirty="0" sz="1200" spc="-5">
                <a:latin typeface="Arial"/>
                <a:cs typeface="Arial"/>
              </a:rPr>
              <a:t>are  adequate</a:t>
            </a:r>
            <a:r>
              <a:rPr dirty="0" sz="1200" spc="-50">
                <a:latin typeface="Arial"/>
                <a:cs typeface="Arial"/>
              </a:rPr>
              <a:t> </a:t>
            </a:r>
            <a:r>
              <a:rPr dirty="0" sz="1200" spc="-5">
                <a:latin typeface="Arial"/>
                <a:cs typeface="Arial"/>
              </a:rPr>
              <a:t>to</a:t>
            </a:r>
            <a:r>
              <a:rPr dirty="0" sz="1200" spc="-50">
                <a:latin typeface="Arial"/>
                <a:cs typeface="Arial"/>
              </a:rPr>
              <a:t> </a:t>
            </a:r>
            <a:r>
              <a:rPr dirty="0" sz="1200" spc="-5">
                <a:latin typeface="Arial"/>
                <a:cs typeface="Arial"/>
              </a:rPr>
              <a:t>distinguish</a:t>
            </a:r>
            <a:r>
              <a:rPr dirty="0" sz="1200" spc="-45">
                <a:latin typeface="Arial"/>
                <a:cs typeface="Arial"/>
              </a:rPr>
              <a:t> </a:t>
            </a:r>
            <a:r>
              <a:rPr dirty="0" sz="1200" spc="-5">
                <a:latin typeface="Arial"/>
                <a:cs typeface="Arial"/>
              </a:rPr>
              <a:t>one</a:t>
            </a:r>
            <a:r>
              <a:rPr dirty="0" sz="1200" spc="-50">
                <a:latin typeface="Arial"/>
                <a:cs typeface="Arial"/>
              </a:rPr>
              <a:t> </a:t>
            </a:r>
            <a:r>
              <a:rPr dirty="0" sz="1200" spc="-5">
                <a:latin typeface="Arial"/>
                <a:cs typeface="Arial"/>
              </a:rPr>
              <a:t>character</a:t>
            </a:r>
            <a:r>
              <a:rPr dirty="0" sz="1200" spc="-50">
                <a:latin typeface="Arial"/>
                <a:cs typeface="Arial"/>
              </a:rPr>
              <a:t> </a:t>
            </a:r>
            <a:r>
              <a:rPr dirty="0" sz="1200" spc="-5">
                <a:latin typeface="Arial"/>
                <a:cs typeface="Arial"/>
              </a:rPr>
              <a:t>from</a:t>
            </a:r>
            <a:r>
              <a:rPr dirty="0" sz="1200" spc="-45">
                <a:latin typeface="Arial"/>
                <a:cs typeface="Arial"/>
              </a:rPr>
              <a:t> </a:t>
            </a:r>
            <a:r>
              <a:rPr dirty="0" sz="1200" spc="-5">
                <a:latin typeface="Arial"/>
                <a:cs typeface="Arial"/>
              </a:rPr>
              <a:t>another</a:t>
            </a:r>
            <a:r>
              <a:rPr dirty="0" sz="1200" spc="-50">
                <a:latin typeface="Arial"/>
                <a:cs typeface="Arial"/>
              </a:rPr>
              <a:t> </a:t>
            </a:r>
            <a:r>
              <a:rPr dirty="0" sz="1200" spc="-5">
                <a:latin typeface="Arial"/>
                <a:cs typeface="Arial"/>
              </a:rPr>
              <a:t>in</a:t>
            </a:r>
            <a:r>
              <a:rPr dirty="0" sz="1200" spc="-45">
                <a:latin typeface="Arial"/>
                <a:cs typeface="Arial"/>
              </a:rPr>
              <a:t> </a:t>
            </a:r>
            <a:r>
              <a:rPr dirty="0" sz="1200" spc="-5">
                <a:latin typeface="Arial"/>
                <a:cs typeface="Arial"/>
              </a:rPr>
              <a:t>most</a:t>
            </a:r>
            <a:r>
              <a:rPr dirty="0" sz="1200" spc="-50">
                <a:latin typeface="Arial"/>
                <a:cs typeface="Arial"/>
              </a:rPr>
              <a:t> </a:t>
            </a:r>
            <a:r>
              <a:rPr dirty="0" sz="1200" spc="-10">
                <a:latin typeface="Arial"/>
                <a:cs typeface="Arial"/>
              </a:rPr>
              <a:t>cases.</a:t>
            </a:r>
            <a:r>
              <a:rPr dirty="0" sz="1200" spc="70">
                <a:latin typeface="Arial"/>
                <a:cs typeface="Arial"/>
              </a:rPr>
              <a:t> </a:t>
            </a:r>
            <a:r>
              <a:rPr dirty="0" sz="1200" spc="-5">
                <a:latin typeface="Arial"/>
                <a:cs typeface="Arial"/>
              </a:rPr>
              <a:t>The</a:t>
            </a:r>
            <a:r>
              <a:rPr dirty="0" sz="1200" spc="-50">
                <a:latin typeface="Arial"/>
                <a:cs typeface="Arial"/>
              </a:rPr>
              <a:t> </a:t>
            </a:r>
            <a:r>
              <a:rPr dirty="0" sz="1200" spc="-5">
                <a:latin typeface="Arial"/>
                <a:cs typeface="Arial"/>
              </a:rPr>
              <a:t>remaining  cases are </a:t>
            </a:r>
            <a:r>
              <a:rPr dirty="0" sz="1200" spc="-5">
                <a:solidFill>
                  <a:srgbClr val="0000FF"/>
                </a:solidFill>
                <a:latin typeface="Arial"/>
                <a:cs typeface="Arial"/>
              </a:rPr>
              <a:t>handled </a:t>
            </a:r>
            <a:r>
              <a:rPr dirty="0" sz="1200" spc="-15">
                <a:latin typeface="Arial"/>
                <a:cs typeface="Arial"/>
              </a:rPr>
              <a:t>by </a:t>
            </a:r>
            <a:r>
              <a:rPr dirty="0" sz="1200" spc="-5">
                <a:latin typeface="Arial"/>
                <a:cs typeface="Arial"/>
              </a:rPr>
              <a:t>a separate procedure described</a:t>
            </a:r>
            <a:r>
              <a:rPr dirty="0" sz="1200" spc="10">
                <a:latin typeface="Arial"/>
                <a:cs typeface="Arial"/>
              </a:rPr>
              <a:t> </a:t>
            </a:r>
            <a:r>
              <a:rPr dirty="0" sz="1200" spc="-15">
                <a:latin typeface="Arial"/>
                <a:cs typeface="Arial"/>
              </a:rPr>
              <a:t>later.</a:t>
            </a:r>
            <a:endParaRPr sz="1200">
              <a:latin typeface="Arial"/>
              <a:cs typeface="Arial"/>
            </a:endParaRPr>
          </a:p>
        </p:txBody>
      </p:sp>
      <p:sp>
        <p:nvSpPr>
          <p:cNvPr id="40" name="object 40"/>
          <p:cNvSpPr/>
          <p:nvPr/>
        </p:nvSpPr>
        <p:spPr>
          <a:xfrm>
            <a:off x="0" y="3110966"/>
            <a:ext cx="1728470" cy="129539"/>
          </a:xfrm>
          <a:custGeom>
            <a:avLst/>
            <a:gdLst/>
            <a:ahLst/>
            <a:cxnLst/>
            <a:rect l="l" t="t" r="r" b="b"/>
            <a:pathLst>
              <a:path w="1728470" h="129539">
                <a:moveTo>
                  <a:pt x="0" y="129031"/>
                </a:moveTo>
                <a:lnTo>
                  <a:pt x="1728012" y="129031"/>
                </a:lnTo>
                <a:lnTo>
                  <a:pt x="1728012" y="0"/>
                </a:lnTo>
                <a:lnTo>
                  <a:pt x="0" y="0"/>
                </a:lnTo>
                <a:lnTo>
                  <a:pt x="0" y="129031"/>
                </a:lnTo>
                <a:close/>
              </a:path>
            </a:pathLst>
          </a:custGeom>
          <a:solidFill>
            <a:srgbClr val="46464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1" name="object 41"/>
          <p:cNvSpPr/>
          <p:nvPr/>
        </p:nvSpPr>
        <p:spPr>
          <a:xfrm>
            <a:off x="1728012" y="3110966"/>
            <a:ext cx="2741930" cy="129539"/>
          </a:xfrm>
          <a:custGeom>
            <a:avLst/>
            <a:gdLst/>
            <a:ahLst/>
            <a:cxnLst/>
            <a:rect l="l" t="t" r="r" b="b"/>
            <a:pathLst>
              <a:path w="2741929" h="129539">
                <a:moveTo>
                  <a:pt x="0" y="129031"/>
                </a:moveTo>
                <a:lnTo>
                  <a:pt x="2741752" y="129031"/>
                </a:lnTo>
                <a:lnTo>
                  <a:pt x="2741752" y="0"/>
                </a:lnTo>
                <a:lnTo>
                  <a:pt x="0" y="0"/>
                </a:lnTo>
                <a:lnTo>
                  <a:pt x="0" y="129031"/>
                </a:lnTo>
                <a:close/>
              </a:path>
            </a:pathLst>
          </a:custGeom>
          <a:solidFill>
            <a:srgbClr val="60606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2" name="object 42"/>
          <p:cNvSpPr/>
          <p:nvPr/>
        </p:nvSpPr>
        <p:spPr>
          <a:xfrm>
            <a:off x="4469765" y="3110966"/>
            <a:ext cx="1290320" cy="129539"/>
          </a:xfrm>
          <a:custGeom>
            <a:avLst/>
            <a:gdLst/>
            <a:ahLst/>
            <a:cxnLst/>
            <a:rect l="l" t="t" r="r" b="b"/>
            <a:pathLst>
              <a:path w="1290320" h="129539">
                <a:moveTo>
                  <a:pt x="0" y="129031"/>
                </a:moveTo>
                <a:lnTo>
                  <a:pt x="1290231" y="129031"/>
                </a:lnTo>
                <a:lnTo>
                  <a:pt x="1290231" y="0"/>
                </a:lnTo>
                <a:lnTo>
                  <a:pt x="0" y="0"/>
                </a:lnTo>
                <a:lnTo>
                  <a:pt x="0" y="129031"/>
                </a:lnTo>
                <a:close/>
              </a:path>
            </a:pathLst>
          </a:custGeom>
          <a:solidFill>
            <a:srgbClr val="46464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3" name="object 43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889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70"/>
              </a:spcBef>
            </a:pPr>
            <a:r>
              <a:rPr dirty="0" spc="-5"/>
              <a:t>Ming-Ming Cheng Nankai</a:t>
            </a:r>
            <a:r>
              <a:rPr dirty="0"/>
              <a:t> </a:t>
            </a:r>
            <a:r>
              <a:rPr dirty="0" spc="-5"/>
              <a:t>University</a:t>
            </a:r>
          </a:p>
        </p:txBody>
      </p:sp>
      <p:sp>
        <p:nvSpPr>
          <p:cNvPr id="44" name="object 44"/>
          <p:cNvSpPr txBox="1"/>
          <p:nvPr/>
        </p:nvSpPr>
        <p:spPr>
          <a:xfrm>
            <a:off x="3001810" y="3115250"/>
            <a:ext cx="194310" cy="119380"/>
          </a:xfrm>
          <a:prstGeom prst="rect">
            <a:avLst/>
          </a:prstGeom>
        </p:spPr>
        <p:txBody>
          <a:bodyPr wrap="square" lIns="0" tIns="889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70"/>
              </a:spcBef>
            </a:pPr>
            <a:r>
              <a:rPr dirty="0" sz="600" spc="-5">
                <a:solidFill>
                  <a:srgbClr val="FFFFFF"/>
                </a:solidFill>
                <a:latin typeface="Arial"/>
                <a:cs typeface="Arial"/>
              </a:rPr>
              <a:t>Style</a:t>
            </a:r>
            <a:endParaRPr sz="600">
              <a:latin typeface="Arial"/>
              <a:cs typeface="Arial"/>
            </a:endParaRPr>
          </a:p>
        </p:txBody>
      </p:sp>
      <p:sp>
        <p:nvSpPr>
          <p:cNvPr id="45" name="object 45"/>
          <p:cNvSpPr txBox="1">
            <a:spLocks noGrp="1"/>
          </p:cNvSpPr>
          <p:nvPr>
            <p:ph type="dt" idx="6" sz="half"/>
          </p:nvPr>
        </p:nvSpPr>
        <p:spPr>
          <a:prstGeom prst="rect"/>
        </p:spPr>
        <p:txBody>
          <a:bodyPr wrap="square" lIns="0" tIns="889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70"/>
              </a:spcBef>
            </a:pPr>
            <a:r>
              <a:rPr dirty="0" spc="-5"/>
              <a:t>2022/05/18</a:t>
            </a:r>
          </a:p>
        </p:txBody>
      </p:sp>
      <p:sp>
        <p:nvSpPr>
          <p:cNvPr id="46" name="object 46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8890" rIns="0" bIns="0" rtlCol="0" vert="horz">
            <a:spAutoFit/>
          </a:bodyPr>
          <a:lstStyle/>
          <a:p>
            <a:pPr marL="25400">
              <a:lnSpc>
                <a:spcPct val="100000"/>
              </a:lnSpc>
              <a:spcBef>
                <a:spcPts val="70"/>
              </a:spcBef>
            </a:pPr>
            <a:fld id="{81D60167-4931-47E6-BA6A-407CBD079E47}" type="slidenum">
              <a:rPr dirty="0" spc="-5"/>
              <a:t>10</a:t>
            </a:fld>
            <a:r>
              <a:rPr dirty="0" spc="-5"/>
              <a:t> /</a:t>
            </a:r>
            <a:r>
              <a:rPr dirty="0" spc="-70"/>
              <a:t> </a:t>
            </a:r>
            <a:r>
              <a:rPr dirty="0" spc="-5"/>
              <a:t>46</a:t>
            </a:r>
          </a:p>
        </p:txBody>
      </p:sp>
    </p:spTree>
  </p:cSld>
  <p:clrMapOvr>
    <a:masterClrMapping/>
  </p:clrMapOvr>
  <p:transition spd="fast">
    <p:cut thruBlk="0"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20650" y="127561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B1B1B1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171056" y="127561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B1B1B1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221449" y="127561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B1B1B1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271856" y="127561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B1B1B1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322249" y="127561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B1B1B1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372656" y="127561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B1B1B1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423049" y="127561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B1B1B1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944473" y="127561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994867" y="127561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/>
          <p:nvPr/>
        </p:nvSpPr>
        <p:spPr>
          <a:xfrm>
            <a:off x="1045273" y="127561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/>
          <p:nvPr/>
        </p:nvSpPr>
        <p:spPr>
          <a:xfrm>
            <a:off x="1095667" y="127561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/>
          <p:nvPr/>
        </p:nvSpPr>
        <p:spPr>
          <a:xfrm>
            <a:off x="1146073" y="127561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4">
                <a:moveTo>
                  <a:pt x="18000" y="0"/>
                </a:move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4" name="object 14"/>
          <p:cNvSpPr/>
          <p:nvPr/>
        </p:nvSpPr>
        <p:spPr>
          <a:xfrm>
            <a:off x="1146073" y="127561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5" name="object 15"/>
          <p:cNvSpPr/>
          <p:nvPr/>
        </p:nvSpPr>
        <p:spPr>
          <a:xfrm>
            <a:off x="1196466" y="127561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6" name="object 16"/>
          <p:cNvSpPr/>
          <p:nvPr/>
        </p:nvSpPr>
        <p:spPr>
          <a:xfrm>
            <a:off x="1246873" y="127561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7" name="object 17"/>
          <p:cNvSpPr/>
          <p:nvPr/>
        </p:nvSpPr>
        <p:spPr>
          <a:xfrm>
            <a:off x="1297266" y="127561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8" name="object 18"/>
          <p:cNvSpPr/>
          <p:nvPr/>
        </p:nvSpPr>
        <p:spPr>
          <a:xfrm>
            <a:off x="1916925" y="127561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B1B1B1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9" name="object 19"/>
          <p:cNvSpPr/>
          <p:nvPr/>
        </p:nvSpPr>
        <p:spPr>
          <a:xfrm>
            <a:off x="1967331" y="127561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B1B1B1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0" name="object 20"/>
          <p:cNvSpPr/>
          <p:nvPr/>
        </p:nvSpPr>
        <p:spPr>
          <a:xfrm>
            <a:off x="2017725" y="127561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B1B1B1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1" name="object 21"/>
          <p:cNvSpPr/>
          <p:nvPr/>
        </p:nvSpPr>
        <p:spPr>
          <a:xfrm>
            <a:off x="2068131" y="127561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B1B1B1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2" name="object 22"/>
          <p:cNvSpPr/>
          <p:nvPr/>
        </p:nvSpPr>
        <p:spPr>
          <a:xfrm>
            <a:off x="2118525" y="127561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B1B1B1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3" name="object 23"/>
          <p:cNvSpPr/>
          <p:nvPr/>
        </p:nvSpPr>
        <p:spPr>
          <a:xfrm>
            <a:off x="2664752" y="127561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B1B1B1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4" name="object 24"/>
          <p:cNvSpPr/>
          <p:nvPr/>
        </p:nvSpPr>
        <p:spPr>
          <a:xfrm>
            <a:off x="2715158" y="127561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B1B1B1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5" name="object 25"/>
          <p:cNvSpPr/>
          <p:nvPr/>
        </p:nvSpPr>
        <p:spPr>
          <a:xfrm>
            <a:off x="2765551" y="127561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B1B1B1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6" name="object 26"/>
          <p:cNvSpPr/>
          <p:nvPr/>
        </p:nvSpPr>
        <p:spPr>
          <a:xfrm>
            <a:off x="2815958" y="127561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B1B1B1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7" name="object 27"/>
          <p:cNvSpPr/>
          <p:nvPr/>
        </p:nvSpPr>
        <p:spPr>
          <a:xfrm>
            <a:off x="2866351" y="127561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B1B1B1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8" name="object 28"/>
          <p:cNvSpPr/>
          <p:nvPr/>
        </p:nvSpPr>
        <p:spPr>
          <a:xfrm>
            <a:off x="2916758" y="127561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B1B1B1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9" name="object 29"/>
          <p:cNvSpPr/>
          <p:nvPr/>
        </p:nvSpPr>
        <p:spPr>
          <a:xfrm>
            <a:off x="2967151" y="127561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B1B1B1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0" name="object 30"/>
          <p:cNvSpPr/>
          <p:nvPr/>
        </p:nvSpPr>
        <p:spPr>
          <a:xfrm>
            <a:off x="3017558" y="127561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B1B1B1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1" name="object 31"/>
          <p:cNvSpPr/>
          <p:nvPr/>
        </p:nvSpPr>
        <p:spPr>
          <a:xfrm>
            <a:off x="3067951" y="127561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B1B1B1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2" name="object 32"/>
          <p:cNvSpPr/>
          <p:nvPr/>
        </p:nvSpPr>
        <p:spPr>
          <a:xfrm>
            <a:off x="3534955" y="127561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B1B1B1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3" name="object 33"/>
          <p:cNvSpPr/>
          <p:nvPr/>
        </p:nvSpPr>
        <p:spPr>
          <a:xfrm>
            <a:off x="3585362" y="127561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B1B1B1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4" name="object 34"/>
          <p:cNvSpPr/>
          <p:nvPr/>
        </p:nvSpPr>
        <p:spPr>
          <a:xfrm>
            <a:off x="3635755" y="127561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B1B1B1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5" name="object 35"/>
          <p:cNvSpPr/>
          <p:nvPr/>
        </p:nvSpPr>
        <p:spPr>
          <a:xfrm>
            <a:off x="4469536" y="127561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B1B1B1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6" name="object 36"/>
          <p:cNvSpPr/>
          <p:nvPr/>
        </p:nvSpPr>
        <p:spPr>
          <a:xfrm>
            <a:off x="4519929" y="127561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B1B1B1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7" name="object 37"/>
          <p:cNvSpPr/>
          <p:nvPr/>
        </p:nvSpPr>
        <p:spPr>
          <a:xfrm>
            <a:off x="4570336" y="127561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B1B1B1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8" name="object 38"/>
          <p:cNvSpPr/>
          <p:nvPr/>
        </p:nvSpPr>
        <p:spPr>
          <a:xfrm>
            <a:off x="4620729" y="127561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B1B1B1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9" name="object 39"/>
          <p:cNvSpPr/>
          <p:nvPr/>
        </p:nvSpPr>
        <p:spPr>
          <a:xfrm>
            <a:off x="5179479" y="127561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B1B1B1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0" name="object 40"/>
          <p:cNvSpPr/>
          <p:nvPr/>
        </p:nvSpPr>
        <p:spPr>
          <a:xfrm>
            <a:off x="5229885" y="127561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B1B1B1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1" name="object 41"/>
          <p:cNvSpPr/>
          <p:nvPr/>
        </p:nvSpPr>
        <p:spPr>
          <a:xfrm>
            <a:off x="5280278" y="127561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B1B1B1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2" name="object 42"/>
          <p:cNvSpPr/>
          <p:nvPr/>
        </p:nvSpPr>
        <p:spPr>
          <a:xfrm>
            <a:off x="5330685" y="127561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B1B1B1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3" name="object 43"/>
          <p:cNvSpPr/>
          <p:nvPr/>
        </p:nvSpPr>
        <p:spPr>
          <a:xfrm>
            <a:off x="5381078" y="127561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B1B1B1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4" name="object 44"/>
          <p:cNvSpPr/>
          <p:nvPr/>
        </p:nvSpPr>
        <p:spPr>
          <a:xfrm>
            <a:off x="5431485" y="127561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B1B1B1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5" name="object 45"/>
          <p:cNvSpPr txBox="1"/>
          <p:nvPr/>
        </p:nvSpPr>
        <p:spPr>
          <a:xfrm>
            <a:off x="108000" y="0"/>
            <a:ext cx="5556885" cy="116839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>
              <a:lnSpc>
                <a:spcPct val="100000"/>
              </a:lnSpc>
              <a:spcBef>
                <a:spcPts val="95"/>
              </a:spcBef>
              <a:tabLst>
                <a:tab pos="823594" algn="l"/>
                <a:tab pos="1795780" algn="l"/>
                <a:tab pos="2543810" algn="l"/>
                <a:tab pos="3413760" algn="l"/>
                <a:tab pos="4348480" algn="l"/>
                <a:tab pos="5058410" algn="l"/>
              </a:tabLst>
            </a:pPr>
            <a:r>
              <a:rPr dirty="0" sz="600" spc="-5">
                <a:solidFill>
                  <a:srgbClr val="B1B1B1"/>
                </a:solidFill>
                <a:latin typeface="Arial"/>
                <a:cs typeface="Arial"/>
                <a:hlinkClick r:id="rId2" action="ppaction://hlinksldjump"/>
              </a:rPr>
              <a:t>Readership</a:t>
            </a:r>
            <a:r>
              <a:rPr dirty="0" sz="600" spc="-5">
                <a:solidFill>
                  <a:srgbClr val="B1B1B1"/>
                </a:solidFill>
                <a:latin typeface="Arial"/>
                <a:cs typeface="Arial"/>
              </a:rPr>
              <a:t>	</a:t>
            </a:r>
            <a:r>
              <a:rPr dirty="0" sz="600" spc="-5">
                <a:solidFill>
                  <a:srgbClr val="FFFFFF"/>
                </a:solidFill>
                <a:latin typeface="Arial"/>
                <a:cs typeface="Arial"/>
                <a:hlinkClick r:id="rId3" action="ppaction://hlinksldjump"/>
              </a:rPr>
              <a:t>Critical</a:t>
            </a:r>
            <a:r>
              <a:rPr dirty="0" sz="600" spc="15">
                <a:solidFill>
                  <a:srgbClr val="FFFFFF"/>
                </a:solidFill>
                <a:latin typeface="Arial"/>
                <a:cs typeface="Arial"/>
                <a:hlinkClick r:id="rId3" action="ppaction://hlinksldjump"/>
              </a:rPr>
              <a:t> </a:t>
            </a:r>
            <a:r>
              <a:rPr dirty="0" sz="600" spc="-5">
                <a:solidFill>
                  <a:srgbClr val="FFFFFF"/>
                </a:solidFill>
                <a:latin typeface="Arial"/>
                <a:cs typeface="Arial"/>
                <a:hlinkClick r:id="rId3" action="ppaction://hlinksldjump"/>
              </a:rPr>
              <a:t>Analysis</a:t>
            </a:r>
            <a:r>
              <a:rPr dirty="0" sz="600" spc="-5">
                <a:solidFill>
                  <a:srgbClr val="FFFFFF"/>
                </a:solidFill>
                <a:latin typeface="Arial"/>
                <a:cs typeface="Arial"/>
              </a:rPr>
              <a:t>	</a:t>
            </a:r>
            <a:r>
              <a:rPr dirty="0" sz="600" spc="-5">
                <a:solidFill>
                  <a:srgbClr val="B1B1B1"/>
                </a:solidFill>
                <a:latin typeface="Arial"/>
                <a:cs typeface="Arial"/>
                <a:hlinkClick r:id="rId4" action="ppaction://hlinksldjump"/>
              </a:rPr>
              <a:t>Precision</a:t>
            </a:r>
            <a:r>
              <a:rPr dirty="0" sz="600" spc="-5">
                <a:solidFill>
                  <a:srgbClr val="B1B1B1"/>
                </a:solidFill>
                <a:latin typeface="Arial"/>
                <a:cs typeface="Arial"/>
              </a:rPr>
              <a:t>	</a:t>
            </a:r>
            <a:r>
              <a:rPr dirty="0" sz="600" spc="-5">
                <a:solidFill>
                  <a:srgbClr val="B1B1B1"/>
                </a:solidFill>
                <a:latin typeface="Arial"/>
                <a:cs typeface="Arial"/>
                <a:hlinkClick r:id="rId5" action="ppaction://hlinksldjump"/>
              </a:rPr>
              <a:t>Conciseness</a:t>
            </a:r>
            <a:r>
              <a:rPr dirty="0" sz="600" spc="-5">
                <a:solidFill>
                  <a:srgbClr val="B1B1B1"/>
                </a:solidFill>
                <a:latin typeface="Arial"/>
                <a:cs typeface="Arial"/>
              </a:rPr>
              <a:t>	</a:t>
            </a:r>
            <a:r>
              <a:rPr dirty="0" sz="600" spc="-5">
                <a:solidFill>
                  <a:srgbClr val="B1B1B1"/>
                </a:solidFill>
                <a:latin typeface="Arial"/>
                <a:cs typeface="Arial"/>
                <a:hlinkClick r:id="rId6" action="ppaction://hlinksldjump"/>
              </a:rPr>
              <a:t>Logical</a:t>
            </a:r>
            <a:r>
              <a:rPr dirty="0" sz="600" spc="15">
                <a:solidFill>
                  <a:srgbClr val="B1B1B1"/>
                </a:solidFill>
                <a:latin typeface="Arial"/>
                <a:cs typeface="Arial"/>
                <a:hlinkClick r:id="rId6" action="ppaction://hlinksldjump"/>
              </a:rPr>
              <a:t> </a:t>
            </a:r>
            <a:r>
              <a:rPr dirty="0" sz="600" spc="-5">
                <a:solidFill>
                  <a:srgbClr val="B1B1B1"/>
                </a:solidFill>
                <a:latin typeface="Arial"/>
                <a:cs typeface="Arial"/>
                <a:hlinkClick r:id="rId6" action="ppaction://hlinksldjump"/>
              </a:rPr>
              <a:t>Writing</a:t>
            </a:r>
            <a:r>
              <a:rPr dirty="0" sz="600" spc="-5">
                <a:solidFill>
                  <a:srgbClr val="B1B1B1"/>
                </a:solidFill>
                <a:latin typeface="Arial"/>
                <a:cs typeface="Arial"/>
              </a:rPr>
              <a:t>	</a:t>
            </a:r>
            <a:r>
              <a:rPr dirty="0" sz="600" spc="-5">
                <a:solidFill>
                  <a:srgbClr val="B1B1B1"/>
                </a:solidFill>
                <a:latin typeface="Arial"/>
                <a:cs typeface="Arial"/>
                <a:hlinkClick r:id="rId7" action="ppaction://hlinksldjump"/>
              </a:rPr>
              <a:t>Balance</a:t>
            </a:r>
            <a:r>
              <a:rPr dirty="0" sz="600" spc="-5">
                <a:solidFill>
                  <a:srgbClr val="B1B1B1"/>
                </a:solidFill>
                <a:latin typeface="Arial"/>
                <a:cs typeface="Arial"/>
              </a:rPr>
              <a:t>	</a:t>
            </a:r>
            <a:r>
              <a:rPr dirty="0" sz="600" spc="-5">
                <a:solidFill>
                  <a:srgbClr val="B1B1B1"/>
                </a:solidFill>
                <a:latin typeface="Arial"/>
                <a:cs typeface="Arial"/>
                <a:hlinkClick r:id="rId8" action="ppaction://hlinksldjump"/>
              </a:rPr>
              <a:t>Completeness</a:t>
            </a:r>
            <a:endParaRPr sz="600">
              <a:latin typeface="Arial"/>
              <a:cs typeface="Arial"/>
            </a:endParaRPr>
          </a:p>
        </p:txBody>
      </p:sp>
      <p:sp>
        <p:nvSpPr>
          <p:cNvPr id="46" name="object 46"/>
          <p:cNvSpPr txBox="1">
            <a:spLocks noGrp="1"/>
          </p:cNvSpPr>
          <p:nvPr>
            <p:ph type="title"/>
          </p:nvPr>
        </p:nvSpPr>
        <p:spPr>
          <a:xfrm>
            <a:off x="0" y="209435"/>
            <a:ext cx="5760085" cy="349250"/>
          </a:xfrm>
          <a:prstGeom prst="rect"/>
          <a:solidFill>
            <a:srgbClr val="0C5A79"/>
          </a:solidFill>
        </p:spPr>
        <p:txBody>
          <a:bodyPr wrap="square" lIns="0" tIns="55880" rIns="0" bIns="0" rtlCol="0" vert="horz">
            <a:spAutoFit/>
          </a:bodyPr>
          <a:lstStyle/>
          <a:p>
            <a:pPr marL="107950">
              <a:lnSpc>
                <a:spcPct val="100000"/>
              </a:lnSpc>
              <a:spcBef>
                <a:spcPts val="440"/>
              </a:spcBef>
            </a:pPr>
            <a:r>
              <a:rPr dirty="0" sz="1700" spc="10">
                <a:solidFill>
                  <a:srgbClr val="FFFFFF"/>
                </a:solidFill>
              </a:rPr>
              <a:t>Critical </a:t>
            </a:r>
            <a:r>
              <a:rPr dirty="0" sz="1700" spc="5">
                <a:solidFill>
                  <a:srgbClr val="FFFFFF"/>
                </a:solidFill>
              </a:rPr>
              <a:t>Analysis: </a:t>
            </a:r>
            <a:r>
              <a:rPr dirty="0" sz="1700" spc="10">
                <a:solidFill>
                  <a:srgbClr val="FFFFFF"/>
                </a:solidFill>
              </a:rPr>
              <a:t>an</a:t>
            </a:r>
            <a:r>
              <a:rPr dirty="0" sz="1700" spc="105">
                <a:solidFill>
                  <a:srgbClr val="FFFFFF"/>
                </a:solidFill>
              </a:rPr>
              <a:t> </a:t>
            </a:r>
            <a:r>
              <a:rPr dirty="0" sz="1700">
                <a:solidFill>
                  <a:srgbClr val="FFFFFF"/>
                </a:solidFill>
              </a:rPr>
              <a:t>example</a:t>
            </a:r>
            <a:endParaRPr sz="1700"/>
          </a:p>
        </p:txBody>
      </p:sp>
      <p:sp>
        <p:nvSpPr>
          <p:cNvPr id="47" name="object 47"/>
          <p:cNvSpPr txBox="1"/>
          <p:nvPr/>
        </p:nvSpPr>
        <p:spPr>
          <a:xfrm>
            <a:off x="167297" y="1080348"/>
            <a:ext cx="5425440" cy="39116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95"/>
              </a:spcBef>
            </a:pPr>
            <a:r>
              <a:rPr dirty="0" sz="1200" spc="-5">
                <a:latin typeface="Arial"/>
                <a:cs typeface="Arial"/>
              </a:rPr>
              <a:t>Remember that </a:t>
            </a:r>
            <a:r>
              <a:rPr dirty="0" sz="1200" spc="-5" b="1">
                <a:solidFill>
                  <a:srgbClr val="EB7239"/>
                </a:solidFill>
                <a:latin typeface="Arial"/>
                <a:cs typeface="Arial"/>
              </a:rPr>
              <a:t>stating </a:t>
            </a:r>
            <a:r>
              <a:rPr dirty="0" sz="1200" spc="-5">
                <a:latin typeface="Arial"/>
                <a:cs typeface="Arial"/>
              </a:rPr>
              <a:t>something, and </a:t>
            </a:r>
            <a:r>
              <a:rPr dirty="0" sz="1200" spc="-5" b="1">
                <a:solidFill>
                  <a:srgbClr val="EB7239"/>
                </a:solidFill>
                <a:latin typeface="Arial"/>
                <a:cs typeface="Arial"/>
              </a:rPr>
              <a:t>explaining </a:t>
            </a:r>
            <a:r>
              <a:rPr dirty="0" sz="1200" spc="-5">
                <a:latin typeface="Arial"/>
                <a:cs typeface="Arial"/>
              </a:rPr>
              <a:t>it, are quite </a:t>
            </a:r>
            <a:r>
              <a:rPr dirty="0" sz="1200" spc="-10">
                <a:solidFill>
                  <a:srgbClr val="FF0000"/>
                </a:solidFill>
                <a:latin typeface="Arial"/>
                <a:cs typeface="Arial"/>
              </a:rPr>
              <a:t>different</a:t>
            </a:r>
            <a:r>
              <a:rPr dirty="0" sz="1200" spc="-10">
                <a:latin typeface="Arial"/>
                <a:cs typeface="Arial"/>
              </a:rPr>
              <a:t>. </a:t>
            </a:r>
            <a:r>
              <a:rPr dirty="0" sz="1200" spc="-5">
                <a:latin typeface="Arial"/>
                <a:cs typeface="Arial"/>
              </a:rPr>
              <a:t>As </a:t>
            </a:r>
            <a:r>
              <a:rPr dirty="0" sz="1200" spc="-10">
                <a:latin typeface="Arial"/>
                <a:cs typeface="Arial"/>
              </a:rPr>
              <a:t>well  </a:t>
            </a:r>
            <a:r>
              <a:rPr dirty="0" sz="1200" spc="-5">
                <a:latin typeface="Arial"/>
                <a:cs typeface="Arial"/>
              </a:rPr>
              <a:t>as giving the approach, </a:t>
            </a:r>
            <a:r>
              <a:rPr dirty="0" sz="1200" spc="-15">
                <a:latin typeface="Arial"/>
                <a:cs typeface="Arial"/>
              </a:rPr>
              <a:t>you </a:t>
            </a:r>
            <a:r>
              <a:rPr dirty="0" sz="1200" spc="-5">
                <a:latin typeface="Arial"/>
                <a:cs typeface="Arial"/>
              </a:rPr>
              <a:t>should </a:t>
            </a:r>
            <a:r>
              <a:rPr dirty="0" sz="1200" spc="-5" b="1">
                <a:solidFill>
                  <a:srgbClr val="EB7239"/>
                </a:solidFill>
                <a:latin typeface="Arial"/>
                <a:cs typeface="Arial"/>
              </a:rPr>
              <a:t>explain the reasoning </a:t>
            </a:r>
            <a:r>
              <a:rPr dirty="0" sz="1200" spc="-5">
                <a:latin typeface="Arial"/>
                <a:cs typeface="Arial"/>
              </a:rPr>
              <a:t>behind</a:t>
            </a:r>
            <a:r>
              <a:rPr dirty="0" sz="1200" spc="15">
                <a:latin typeface="Arial"/>
                <a:cs typeface="Arial"/>
              </a:rPr>
              <a:t> </a:t>
            </a:r>
            <a:r>
              <a:rPr dirty="0" sz="1200" spc="-5">
                <a:latin typeface="Arial"/>
                <a:cs typeface="Arial"/>
              </a:rPr>
              <a:t>it.</a:t>
            </a:r>
            <a:endParaRPr sz="1200">
              <a:latin typeface="Arial"/>
              <a:cs typeface="Arial"/>
            </a:endParaRPr>
          </a:p>
        </p:txBody>
      </p:sp>
      <p:sp>
        <p:nvSpPr>
          <p:cNvPr id="48" name="object 48"/>
          <p:cNvSpPr txBox="1"/>
          <p:nvPr/>
        </p:nvSpPr>
        <p:spPr>
          <a:xfrm>
            <a:off x="120446" y="1681390"/>
            <a:ext cx="5519420" cy="643890"/>
          </a:xfrm>
          <a:prstGeom prst="rect">
            <a:avLst/>
          </a:prstGeom>
          <a:solidFill>
            <a:srgbClr val="E3EBC7"/>
          </a:solidFill>
        </p:spPr>
        <p:txBody>
          <a:bodyPr wrap="square" lIns="0" tIns="31114" rIns="0" bIns="0" rtlCol="0" vert="horz">
            <a:spAutoFit/>
          </a:bodyPr>
          <a:lstStyle/>
          <a:p>
            <a:pPr algn="just" marL="59055" marR="51435">
              <a:lnSpc>
                <a:spcPct val="100000"/>
              </a:lnSpc>
              <a:spcBef>
                <a:spcPts val="244"/>
              </a:spcBef>
            </a:pPr>
            <a:r>
              <a:rPr dirty="0" sz="1200" spc="-5">
                <a:latin typeface="Arial"/>
                <a:cs typeface="Arial"/>
              </a:rPr>
              <a:t>The shapes seen in the </a:t>
            </a:r>
            <a:r>
              <a:rPr dirty="0" sz="1200" spc="-10">
                <a:latin typeface="Arial"/>
                <a:cs typeface="Arial"/>
              </a:rPr>
              <a:t>two </a:t>
            </a:r>
            <a:r>
              <a:rPr dirty="0" sz="1200" spc="-5">
                <a:latin typeface="Arial"/>
                <a:cs typeface="Arial"/>
              </a:rPr>
              <a:t>images are </a:t>
            </a:r>
            <a:r>
              <a:rPr dirty="0" sz="1200" spc="-5">
                <a:solidFill>
                  <a:srgbClr val="0000FF"/>
                </a:solidFill>
                <a:latin typeface="Arial"/>
                <a:cs typeface="Arial"/>
              </a:rPr>
              <a:t>identical</a:t>
            </a:r>
            <a:r>
              <a:rPr dirty="0" sz="1200" spc="-5">
                <a:latin typeface="Arial"/>
                <a:cs typeface="Arial"/>
              </a:rPr>
              <a:t>. </a:t>
            </a:r>
            <a:r>
              <a:rPr dirty="0" sz="1200" spc="-10">
                <a:solidFill>
                  <a:srgbClr val="0000FF"/>
                </a:solidFill>
                <a:latin typeface="Arial"/>
                <a:cs typeface="Arial"/>
              </a:rPr>
              <a:t>Therefore </a:t>
            </a:r>
            <a:r>
              <a:rPr dirty="0" sz="1200" spc="-5">
                <a:latin typeface="Arial"/>
                <a:cs typeface="Arial"/>
              </a:rPr>
              <a:t>at most one point  in image A can correspond to one point in image </a:t>
            </a:r>
            <a:r>
              <a:rPr dirty="0" sz="1200" spc="-15">
                <a:latin typeface="Arial"/>
                <a:cs typeface="Arial"/>
              </a:rPr>
              <a:t>B. </a:t>
            </a:r>
            <a:r>
              <a:rPr dirty="0" sz="1200" spc="-25">
                <a:latin typeface="Arial"/>
                <a:cs typeface="Arial"/>
              </a:rPr>
              <a:t>We </a:t>
            </a:r>
            <a:r>
              <a:rPr dirty="0" sz="1200" spc="-5">
                <a:latin typeface="Arial"/>
                <a:cs typeface="Arial"/>
              </a:rPr>
              <a:t>thus find a </a:t>
            </a:r>
            <a:r>
              <a:rPr dirty="0" sz="1200" spc="-20">
                <a:latin typeface="Arial"/>
                <a:cs typeface="Arial"/>
              </a:rPr>
              <a:t>key </a:t>
            </a:r>
            <a:r>
              <a:rPr dirty="0" sz="1200" spc="-5">
                <a:latin typeface="Arial"/>
                <a:cs typeface="Arial"/>
              </a:rPr>
              <a:t>point in  image A </a:t>
            </a:r>
            <a:r>
              <a:rPr dirty="0" sz="1200" spc="-15">
                <a:latin typeface="Arial"/>
                <a:cs typeface="Arial"/>
              </a:rPr>
              <a:t>by </a:t>
            </a:r>
            <a:r>
              <a:rPr dirty="0" sz="1200" spc="-5">
                <a:latin typeface="Arial"/>
                <a:cs typeface="Arial"/>
              </a:rPr>
              <a:t>..., and then find the corresponding point in image B</a:t>
            </a:r>
            <a:r>
              <a:rPr dirty="0" sz="1200" spc="30">
                <a:latin typeface="Arial"/>
                <a:cs typeface="Arial"/>
              </a:rPr>
              <a:t> </a:t>
            </a:r>
            <a:r>
              <a:rPr dirty="0" sz="1200" spc="-30">
                <a:latin typeface="Arial"/>
                <a:cs typeface="Arial"/>
              </a:rPr>
              <a:t>by....</a:t>
            </a:r>
            <a:endParaRPr sz="1200">
              <a:latin typeface="Arial"/>
              <a:cs typeface="Arial"/>
            </a:endParaRPr>
          </a:p>
        </p:txBody>
      </p:sp>
      <p:sp>
        <p:nvSpPr>
          <p:cNvPr id="49" name="object 49"/>
          <p:cNvSpPr/>
          <p:nvPr/>
        </p:nvSpPr>
        <p:spPr>
          <a:xfrm>
            <a:off x="0" y="3110966"/>
            <a:ext cx="1728470" cy="129539"/>
          </a:xfrm>
          <a:custGeom>
            <a:avLst/>
            <a:gdLst/>
            <a:ahLst/>
            <a:cxnLst/>
            <a:rect l="l" t="t" r="r" b="b"/>
            <a:pathLst>
              <a:path w="1728470" h="129539">
                <a:moveTo>
                  <a:pt x="0" y="129032"/>
                </a:moveTo>
                <a:lnTo>
                  <a:pt x="1728012" y="129032"/>
                </a:lnTo>
                <a:lnTo>
                  <a:pt x="1728012" y="0"/>
                </a:lnTo>
                <a:lnTo>
                  <a:pt x="0" y="0"/>
                </a:lnTo>
                <a:lnTo>
                  <a:pt x="0" y="129032"/>
                </a:lnTo>
                <a:close/>
              </a:path>
            </a:pathLst>
          </a:custGeom>
          <a:solidFill>
            <a:srgbClr val="46464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0" name="object 50"/>
          <p:cNvSpPr/>
          <p:nvPr/>
        </p:nvSpPr>
        <p:spPr>
          <a:xfrm>
            <a:off x="1728012" y="3110966"/>
            <a:ext cx="2741930" cy="129539"/>
          </a:xfrm>
          <a:custGeom>
            <a:avLst/>
            <a:gdLst/>
            <a:ahLst/>
            <a:cxnLst/>
            <a:rect l="l" t="t" r="r" b="b"/>
            <a:pathLst>
              <a:path w="2741929" h="129539">
                <a:moveTo>
                  <a:pt x="0" y="129032"/>
                </a:moveTo>
                <a:lnTo>
                  <a:pt x="2741752" y="129032"/>
                </a:lnTo>
                <a:lnTo>
                  <a:pt x="2741752" y="0"/>
                </a:lnTo>
                <a:lnTo>
                  <a:pt x="0" y="0"/>
                </a:lnTo>
                <a:lnTo>
                  <a:pt x="0" y="129032"/>
                </a:lnTo>
                <a:close/>
              </a:path>
            </a:pathLst>
          </a:custGeom>
          <a:solidFill>
            <a:srgbClr val="60606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1" name="object 51"/>
          <p:cNvSpPr/>
          <p:nvPr/>
        </p:nvSpPr>
        <p:spPr>
          <a:xfrm>
            <a:off x="4469765" y="3110966"/>
            <a:ext cx="1290320" cy="129539"/>
          </a:xfrm>
          <a:custGeom>
            <a:avLst/>
            <a:gdLst/>
            <a:ahLst/>
            <a:cxnLst/>
            <a:rect l="l" t="t" r="r" b="b"/>
            <a:pathLst>
              <a:path w="1290320" h="129539">
                <a:moveTo>
                  <a:pt x="0" y="129032"/>
                </a:moveTo>
                <a:lnTo>
                  <a:pt x="1290231" y="129032"/>
                </a:lnTo>
                <a:lnTo>
                  <a:pt x="1290231" y="0"/>
                </a:lnTo>
                <a:lnTo>
                  <a:pt x="0" y="0"/>
                </a:lnTo>
                <a:lnTo>
                  <a:pt x="0" y="129032"/>
                </a:lnTo>
                <a:close/>
              </a:path>
            </a:pathLst>
          </a:custGeom>
          <a:solidFill>
            <a:srgbClr val="46464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2" name="object 52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889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70"/>
              </a:spcBef>
            </a:pPr>
            <a:r>
              <a:rPr dirty="0" spc="-5"/>
              <a:t>Ming-Ming Cheng Nankai</a:t>
            </a:r>
            <a:r>
              <a:rPr dirty="0"/>
              <a:t> </a:t>
            </a:r>
            <a:r>
              <a:rPr dirty="0" spc="-5"/>
              <a:t>University</a:t>
            </a:r>
          </a:p>
        </p:txBody>
      </p:sp>
      <p:sp>
        <p:nvSpPr>
          <p:cNvPr id="53" name="object 53"/>
          <p:cNvSpPr txBox="1"/>
          <p:nvPr/>
        </p:nvSpPr>
        <p:spPr>
          <a:xfrm>
            <a:off x="3001810" y="3115250"/>
            <a:ext cx="194310" cy="119380"/>
          </a:xfrm>
          <a:prstGeom prst="rect">
            <a:avLst/>
          </a:prstGeom>
        </p:spPr>
        <p:txBody>
          <a:bodyPr wrap="square" lIns="0" tIns="889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70"/>
              </a:spcBef>
            </a:pPr>
            <a:r>
              <a:rPr dirty="0" sz="600" spc="-5">
                <a:solidFill>
                  <a:srgbClr val="FFFFFF"/>
                </a:solidFill>
                <a:latin typeface="Arial"/>
                <a:cs typeface="Arial"/>
              </a:rPr>
              <a:t>Style</a:t>
            </a:r>
            <a:endParaRPr sz="600">
              <a:latin typeface="Arial"/>
              <a:cs typeface="Arial"/>
            </a:endParaRPr>
          </a:p>
        </p:txBody>
      </p:sp>
      <p:sp>
        <p:nvSpPr>
          <p:cNvPr id="54" name="object 54"/>
          <p:cNvSpPr txBox="1">
            <a:spLocks noGrp="1"/>
          </p:cNvSpPr>
          <p:nvPr>
            <p:ph type="dt" idx="6" sz="half"/>
          </p:nvPr>
        </p:nvSpPr>
        <p:spPr>
          <a:prstGeom prst="rect"/>
        </p:spPr>
        <p:txBody>
          <a:bodyPr wrap="square" lIns="0" tIns="889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70"/>
              </a:spcBef>
            </a:pPr>
            <a:r>
              <a:rPr dirty="0" spc="-5"/>
              <a:t>2022/05/18</a:t>
            </a:r>
          </a:p>
        </p:txBody>
      </p:sp>
      <p:sp>
        <p:nvSpPr>
          <p:cNvPr id="55" name="object 55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8890" rIns="0" bIns="0" rtlCol="0" vert="horz">
            <a:spAutoFit/>
          </a:bodyPr>
          <a:lstStyle/>
          <a:p>
            <a:pPr marL="25400">
              <a:lnSpc>
                <a:spcPct val="100000"/>
              </a:lnSpc>
              <a:spcBef>
                <a:spcPts val="70"/>
              </a:spcBef>
            </a:pPr>
            <a:fld id="{81D60167-4931-47E6-BA6A-407CBD079E47}" type="slidenum">
              <a:rPr dirty="0" spc="-5"/>
              <a:t>10</a:t>
            </a:fld>
            <a:r>
              <a:rPr dirty="0" spc="-5"/>
              <a:t> /</a:t>
            </a:r>
            <a:r>
              <a:rPr dirty="0" spc="-70"/>
              <a:t> </a:t>
            </a:r>
            <a:r>
              <a:rPr dirty="0" spc="-5"/>
              <a:t>46</a:t>
            </a:r>
          </a:p>
        </p:txBody>
      </p:sp>
    </p:spTree>
  </p:cSld>
  <p:clrMapOvr>
    <a:masterClrMapping/>
  </p:clrMapOvr>
  <p:transition spd="fast">
    <p:cut thruBlk="0"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20650" y="127561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B1B1B1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171056" y="127561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B1B1B1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221449" y="127561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B1B1B1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271856" y="127561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B1B1B1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322249" y="127561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B1B1B1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372656" y="127561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B1B1B1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423049" y="127561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B1B1B1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944473" y="127561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994867" y="127561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/>
          <p:nvPr/>
        </p:nvSpPr>
        <p:spPr>
          <a:xfrm>
            <a:off x="1045273" y="127561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/>
          <p:nvPr/>
        </p:nvSpPr>
        <p:spPr>
          <a:xfrm>
            <a:off x="1095667" y="127561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/>
          <p:nvPr/>
        </p:nvSpPr>
        <p:spPr>
          <a:xfrm>
            <a:off x="1146073" y="127561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4" name="object 14"/>
          <p:cNvSpPr/>
          <p:nvPr/>
        </p:nvSpPr>
        <p:spPr>
          <a:xfrm>
            <a:off x="1196466" y="127561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4">
                <a:moveTo>
                  <a:pt x="18000" y="0"/>
                </a:move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5" name="object 15"/>
          <p:cNvSpPr/>
          <p:nvPr/>
        </p:nvSpPr>
        <p:spPr>
          <a:xfrm>
            <a:off x="1196466" y="127561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6" name="object 16"/>
          <p:cNvSpPr/>
          <p:nvPr/>
        </p:nvSpPr>
        <p:spPr>
          <a:xfrm>
            <a:off x="1246873" y="127561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7" name="object 17"/>
          <p:cNvSpPr/>
          <p:nvPr/>
        </p:nvSpPr>
        <p:spPr>
          <a:xfrm>
            <a:off x="1297266" y="127561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8" name="object 18"/>
          <p:cNvSpPr/>
          <p:nvPr/>
        </p:nvSpPr>
        <p:spPr>
          <a:xfrm>
            <a:off x="1916925" y="127561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B1B1B1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9" name="object 19"/>
          <p:cNvSpPr/>
          <p:nvPr/>
        </p:nvSpPr>
        <p:spPr>
          <a:xfrm>
            <a:off x="1967331" y="127561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B1B1B1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0" name="object 20"/>
          <p:cNvSpPr/>
          <p:nvPr/>
        </p:nvSpPr>
        <p:spPr>
          <a:xfrm>
            <a:off x="2017725" y="127561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B1B1B1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1" name="object 21"/>
          <p:cNvSpPr/>
          <p:nvPr/>
        </p:nvSpPr>
        <p:spPr>
          <a:xfrm>
            <a:off x="2068131" y="127561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B1B1B1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2" name="object 22"/>
          <p:cNvSpPr/>
          <p:nvPr/>
        </p:nvSpPr>
        <p:spPr>
          <a:xfrm>
            <a:off x="2118525" y="127561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B1B1B1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3" name="object 23"/>
          <p:cNvSpPr/>
          <p:nvPr/>
        </p:nvSpPr>
        <p:spPr>
          <a:xfrm>
            <a:off x="2664752" y="127561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B1B1B1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4" name="object 24"/>
          <p:cNvSpPr/>
          <p:nvPr/>
        </p:nvSpPr>
        <p:spPr>
          <a:xfrm>
            <a:off x="2715158" y="127561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B1B1B1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5" name="object 25"/>
          <p:cNvSpPr/>
          <p:nvPr/>
        </p:nvSpPr>
        <p:spPr>
          <a:xfrm>
            <a:off x="2765551" y="127561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B1B1B1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6" name="object 26"/>
          <p:cNvSpPr/>
          <p:nvPr/>
        </p:nvSpPr>
        <p:spPr>
          <a:xfrm>
            <a:off x="2815958" y="127561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B1B1B1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7" name="object 27"/>
          <p:cNvSpPr/>
          <p:nvPr/>
        </p:nvSpPr>
        <p:spPr>
          <a:xfrm>
            <a:off x="2866351" y="127561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B1B1B1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8" name="object 28"/>
          <p:cNvSpPr/>
          <p:nvPr/>
        </p:nvSpPr>
        <p:spPr>
          <a:xfrm>
            <a:off x="2916758" y="127561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B1B1B1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9" name="object 29"/>
          <p:cNvSpPr/>
          <p:nvPr/>
        </p:nvSpPr>
        <p:spPr>
          <a:xfrm>
            <a:off x="2967151" y="127561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B1B1B1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0" name="object 30"/>
          <p:cNvSpPr/>
          <p:nvPr/>
        </p:nvSpPr>
        <p:spPr>
          <a:xfrm>
            <a:off x="3017558" y="127561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B1B1B1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1" name="object 31"/>
          <p:cNvSpPr/>
          <p:nvPr/>
        </p:nvSpPr>
        <p:spPr>
          <a:xfrm>
            <a:off x="3067951" y="127561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B1B1B1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2" name="object 32"/>
          <p:cNvSpPr/>
          <p:nvPr/>
        </p:nvSpPr>
        <p:spPr>
          <a:xfrm>
            <a:off x="3534955" y="127561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B1B1B1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3" name="object 33"/>
          <p:cNvSpPr/>
          <p:nvPr/>
        </p:nvSpPr>
        <p:spPr>
          <a:xfrm>
            <a:off x="3585362" y="127561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B1B1B1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4" name="object 34"/>
          <p:cNvSpPr/>
          <p:nvPr/>
        </p:nvSpPr>
        <p:spPr>
          <a:xfrm>
            <a:off x="3635755" y="127561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B1B1B1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5" name="object 35"/>
          <p:cNvSpPr/>
          <p:nvPr/>
        </p:nvSpPr>
        <p:spPr>
          <a:xfrm>
            <a:off x="4469536" y="127561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B1B1B1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6" name="object 36"/>
          <p:cNvSpPr/>
          <p:nvPr/>
        </p:nvSpPr>
        <p:spPr>
          <a:xfrm>
            <a:off x="4519929" y="127561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B1B1B1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7" name="object 37"/>
          <p:cNvSpPr/>
          <p:nvPr/>
        </p:nvSpPr>
        <p:spPr>
          <a:xfrm>
            <a:off x="4570336" y="127561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B1B1B1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8" name="object 38"/>
          <p:cNvSpPr/>
          <p:nvPr/>
        </p:nvSpPr>
        <p:spPr>
          <a:xfrm>
            <a:off x="4620729" y="127561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B1B1B1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9" name="object 39"/>
          <p:cNvSpPr/>
          <p:nvPr/>
        </p:nvSpPr>
        <p:spPr>
          <a:xfrm>
            <a:off x="5179479" y="127561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B1B1B1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0" name="object 40"/>
          <p:cNvSpPr/>
          <p:nvPr/>
        </p:nvSpPr>
        <p:spPr>
          <a:xfrm>
            <a:off x="5229885" y="127561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B1B1B1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1" name="object 41"/>
          <p:cNvSpPr/>
          <p:nvPr/>
        </p:nvSpPr>
        <p:spPr>
          <a:xfrm>
            <a:off x="5280278" y="127561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B1B1B1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2" name="object 42"/>
          <p:cNvSpPr/>
          <p:nvPr/>
        </p:nvSpPr>
        <p:spPr>
          <a:xfrm>
            <a:off x="5330685" y="127561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B1B1B1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3" name="object 43"/>
          <p:cNvSpPr/>
          <p:nvPr/>
        </p:nvSpPr>
        <p:spPr>
          <a:xfrm>
            <a:off x="5381078" y="127561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B1B1B1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4" name="object 44"/>
          <p:cNvSpPr/>
          <p:nvPr/>
        </p:nvSpPr>
        <p:spPr>
          <a:xfrm>
            <a:off x="5431485" y="127561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B1B1B1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5" name="object 45"/>
          <p:cNvSpPr txBox="1"/>
          <p:nvPr/>
        </p:nvSpPr>
        <p:spPr>
          <a:xfrm>
            <a:off x="108000" y="0"/>
            <a:ext cx="5556885" cy="116839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>
              <a:lnSpc>
                <a:spcPct val="100000"/>
              </a:lnSpc>
              <a:spcBef>
                <a:spcPts val="95"/>
              </a:spcBef>
              <a:tabLst>
                <a:tab pos="823594" algn="l"/>
                <a:tab pos="1795780" algn="l"/>
                <a:tab pos="2543810" algn="l"/>
                <a:tab pos="3413760" algn="l"/>
                <a:tab pos="4348480" algn="l"/>
                <a:tab pos="5058410" algn="l"/>
              </a:tabLst>
            </a:pPr>
            <a:r>
              <a:rPr dirty="0" sz="600" spc="-5">
                <a:solidFill>
                  <a:srgbClr val="B1B1B1"/>
                </a:solidFill>
                <a:latin typeface="Arial"/>
                <a:cs typeface="Arial"/>
                <a:hlinkClick r:id="rId2" action="ppaction://hlinksldjump"/>
              </a:rPr>
              <a:t>Readership</a:t>
            </a:r>
            <a:r>
              <a:rPr dirty="0" sz="600" spc="-5">
                <a:solidFill>
                  <a:srgbClr val="B1B1B1"/>
                </a:solidFill>
                <a:latin typeface="Arial"/>
                <a:cs typeface="Arial"/>
              </a:rPr>
              <a:t>	</a:t>
            </a:r>
            <a:r>
              <a:rPr dirty="0" sz="600" spc="-5">
                <a:solidFill>
                  <a:srgbClr val="FFFFFF"/>
                </a:solidFill>
                <a:latin typeface="Arial"/>
                <a:cs typeface="Arial"/>
                <a:hlinkClick r:id="rId3" action="ppaction://hlinksldjump"/>
              </a:rPr>
              <a:t>Critical</a:t>
            </a:r>
            <a:r>
              <a:rPr dirty="0" sz="600" spc="15">
                <a:solidFill>
                  <a:srgbClr val="FFFFFF"/>
                </a:solidFill>
                <a:latin typeface="Arial"/>
                <a:cs typeface="Arial"/>
                <a:hlinkClick r:id="rId3" action="ppaction://hlinksldjump"/>
              </a:rPr>
              <a:t> </a:t>
            </a:r>
            <a:r>
              <a:rPr dirty="0" sz="600" spc="-5">
                <a:solidFill>
                  <a:srgbClr val="FFFFFF"/>
                </a:solidFill>
                <a:latin typeface="Arial"/>
                <a:cs typeface="Arial"/>
                <a:hlinkClick r:id="rId3" action="ppaction://hlinksldjump"/>
              </a:rPr>
              <a:t>Analysis</a:t>
            </a:r>
            <a:r>
              <a:rPr dirty="0" sz="600" spc="-5">
                <a:solidFill>
                  <a:srgbClr val="FFFFFF"/>
                </a:solidFill>
                <a:latin typeface="Arial"/>
                <a:cs typeface="Arial"/>
              </a:rPr>
              <a:t>	</a:t>
            </a:r>
            <a:r>
              <a:rPr dirty="0" sz="600" spc="-5">
                <a:solidFill>
                  <a:srgbClr val="B1B1B1"/>
                </a:solidFill>
                <a:latin typeface="Arial"/>
                <a:cs typeface="Arial"/>
                <a:hlinkClick r:id="rId4" action="ppaction://hlinksldjump"/>
              </a:rPr>
              <a:t>Precision</a:t>
            </a:r>
            <a:r>
              <a:rPr dirty="0" sz="600" spc="-5">
                <a:solidFill>
                  <a:srgbClr val="B1B1B1"/>
                </a:solidFill>
                <a:latin typeface="Arial"/>
                <a:cs typeface="Arial"/>
              </a:rPr>
              <a:t>	</a:t>
            </a:r>
            <a:r>
              <a:rPr dirty="0" sz="600" spc="-5">
                <a:solidFill>
                  <a:srgbClr val="B1B1B1"/>
                </a:solidFill>
                <a:latin typeface="Arial"/>
                <a:cs typeface="Arial"/>
                <a:hlinkClick r:id="rId5" action="ppaction://hlinksldjump"/>
              </a:rPr>
              <a:t>Conciseness</a:t>
            </a:r>
            <a:r>
              <a:rPr dirty="0" sz="600" spc="-5">
                <a:solidFill>
                  <a:srgbClr val="B1B1B1"/>
                </a:solidFill>
                <a:latin typeface="Arial"/>
                <a:cs typeface="Arial"/>
              </a:rPr>
              <a:t>	</a:t>
            </a:r>
            <a:r>
              <a:rPr dirty="0" sz="600" spc="-5">
                <a:solidFill>
                  <a:srgbClr val="B1B1B1"/>
                </a:solidFill>
                <a:latin typeface="Arial"/>
                <a:cs typeface="Arial"/>
                <a:hlinkClick r:id="rId6" action="ppaction://hlinksldjump"/>
              </a:rPr>
              <a:t>Logical</a:t>
            </a:r>
            <a:r>
              <a:rPr dirty="0" sz="600" spc="15">
                <a:solidFill>
                  <a:srgbClr val="B1B1B1"/>
                </a:solidFill>
                <a:latin typeface="Arial"/>
                <a:cs typeface="Arial"/>
                <a:hlinkClick r:id="rId6" action="ppaction://hlinksldjump"/>
              </a:rPr>
              <a:t> </a:t>
            </a:r>
            <a:r>
              <a:rPr dirty="0" sz="600" spc="-5">
                <a:solidFill>
                  <a:srgbClr val="B1B1B1"/>
                </a:solidFill>
                <a:latin typeface="Arial"/>
                <a:cs typeface="Arial"/>
                <a:hlinkClick r:id="rId6" action="ppaction://hlinksldjump"/>
              </a:rPr>
              <a:t>Writing</a:t>
            </a:r>
            <a:r>
              <a:rPr dirty="0" sz="600" spc="-5">
                <a:solidFill>
                  <a:srgbClr val="B1B1B1"/>
                </a:solidFill>
                <a:latin typeface="Arial"/>
                <a:cs typeface="Arial"/>
              </a:rPr>
              <a:t>	</a:t>
            </a:r>
            <a:r>
              <a:rPr dirty="0" sz="600" spc="-5">
                <a:solidFill>
                  <a:srgbClr val="B1B1B1"/>
                </a:solidFill>
                <a:latin typeface="Arial"/>
                <a:cs typeface="Arial"/>
                <a:hlinkClick r:id="rId7" action="ppaction://hlinksldjump"/>
              </a:rPr>
              <a:t>Balance</a:t>
            </a:r>
            <a:r>
              <a:rPr dirty="0" sz="600" spc="-5">
                <a:solidFill>
                  <a:srgbClr val="B1B1B1"/>
                </a:solidFill>
                <a:latin typeface="Arial"/>
                <a:cs typeface="Arial"/>
              </a:rPr>
              <a:t>	</a:t>
            </a:r>
            <a:r>
              <a:rPr dirty="0" sz="600" spc="-5">
                <a:solidFill>
                  <a:srgbClr val="B1B1B1"/>
                </a:solidFill>
                <a:latin typeface="Arial"/>
                <a:cs typeface="Arial"/>
                <a:hlinkClick r:id="rId8" action="ppaction://hlinksldjump"/>
              </a:rPr>
              <a:t>Completeness</a:t>
            </a:r>
            <a:endParaRPr sz="600">
              <a:latin typeface="Arial"/>
              <a:cs typeface="Arial"/>
            </a:endParaRPr>
          </a:p>
        </p:txBody>
      </p:sp>
      <p:sp>
        <p:nvSpPr>
          <p:cNvPr id="46" name="object 46"/>
          <p:cNvSpPr txBox="1">
            <a:spLocks noGrp="1"/>
          </p:cNvSpPr>
          <p:nvPr>
            <p:ph type="title"/>
          </p:nvPr>
        </p:nvSpPr>
        <p:spPr>
          <a:xfrm>
            <a:off x="0" y="209435"/>
            <a:ext cx="5760085" cy="349250"/>
          </a:xfrm>
          <a:prstGeom prst="rect"/>
          <a:solidFill>
            <a:srgbClr val="0C5A79"/>
          </a:solidFill>
        </p:spPr>
        <p:txBody>
          <a:bodyPr wrap="square" lIns="0" tIns="55880" rIns="0" bIns="0" rtlCol="0" vert="horz">
            <a:spAutoFit/>
          </a:bodyPr>
          <a:lstStyle/>
          <a:p>
            <a:pPr marL="107950">
              <a:lnSpc>
                <a:spcPct val="100000"/>
              </a:lnSpc>
              <a:spcBef>
                <a:spcPts val="440"/>
              </a:spcBef>
            </a:pPr>
            <a:r>
              <a:rPr dirty="0" sz="1700" spc="10">
                <a:solidFill>
                  <a:srgbClr val="FFFFFF"/>
                </a:solidFill>
              </a:rPr>
              <a:t>Critical </a:t>
            </a:r>
            <a:r>
              <a:rPr dirty="0" sz="1700" spc="5">
                <a:solidFill>
                  <a:srgbClr val="FFFFFF"/>
                </a:solidFill>
              </a:rPr>
              <a:t>Analysis: </a:t>
            </a:r>
            <a:r>
              <a:rPr dirty="0" sz="1700" spc="10">
                <a:solidFill>
                  <a:srgbClr val="FFFFFF"/>
                </a:solidFill>
              </a:rPr>
              <a:t>compare </a:t>
            </a:r>
            <a:r>
              <a:rPr dirty="0" sz="1700" spc="5">
                <a:solidFill>
                  <a:srgbClr val="FFFFFF"/>
                </a:solidFill>
              </a:rPr>
              <a:t>in</a:t>
            </a:r>
            <a:r>
              <a:rPr dirty="0" sz="1700" spc="100">
                <a:solidFill>
                  <a:srgbClr val="FFFFFF"/>
                </a:solidFill>
              </a:rPr>
              <a:t> </a:t>
            </a:r>
            <a:r>
              <a:rPr dirty="0" sz="1700" spc="5">
                <a:solidFill>
                  <a:srgbClr val="FFFFFF"/>
                </a:solidFill>
              </a:rPr>
              <a:t>results</a:t>
            </a:r>
            <a:endParaRPr sz="1700"/>
          </a:p>
        </p:txBody>
      </p:sp>
      <p:sp>
        <p:nvSpPr>
          <p:cNvPr id="47" name="object 47"/>
          <p:cNvSpPr txBox="1"/>
          <p:nvPr/>
        </p:nvSpPr>
        <p:spPr>
          <a:xfrm>
            <a:off x="167297" y="666747"/>
            <a:ext cx="5425440" cy="39116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95"/>
              </a:spcBef>
            </a:pPr>
            <a:r>
              <a:rPr dirty="0" sz="1200" spc="-5">
                <a:latin typeface="Arial"/>
                <a:cs typeface="Arial"/>
              </a:rPr>
              <a:t>Do </a:t>
            </a:r>
            <a:r>
              <a:rPr dirty="0" sz="1200" spc="-5" b="1">
                <a:solidFill>
                  <a:srgbClr val="EB7239"/>
                </a:solidFill>
                <a:latin typeface="Arial"/>
                <a:cs typeface="Arial"/>
              </a:rPr>
              <a:t>not </a:t>
            </a:r>
            <a:r>
              <a:rPr dirty="0" sz="1200" spc="-5">
                <a:latin typeface="Arial"/>
                <a:cs typeface="Arial"/>
              </a:rPr>
              <a:t>just state the results obtained </a:t>
            </a:r>
            <a:r>
              <a:rPr dirty="0" sz="1200" spc="-15">
                <a:latin typeface="Arial"/>
                <a:cs typeface="Arial"/>
              </a:rPr>
              <a:t>by </a:t>
            </a:r>
            <a:r>
              <a:rPr dirty="0" sz="1200" spc="-10">
                <a:latin typeface="Arial"/>
                <a:cs typeface="Arial"/>
              </a:rPr>
              <a:t>your </a:t>
            </a:r>
            <a:r>
              <a:rPr dirty="0" sz="1200" spc="-5">
                <a:latin typeface="Arial"/>
                <a:cs typeface="Arial"/>
              </a:rPr>
              <a:t>method, </a:t>
            </a:r>
            <a:r>
              <a:rPr dirty="0" sz="1200" spc="-15">
                <a:latin typeface="Arial"/>
                <a:cs typeface="Arial"/>
              </a:rPr>
              <a:t>but </a:t>
            </a:r>
            <a:r>
              <a:rPr dirty="0" sz="1200" spc="-5" b="1">
                <a:solidFill>
                  <a:srgbClr val="EB7239"/>
                </a:solidFill>
                <a:latin typeface="Arial"/>
                <a:cs typeface="Arial"/>
              </a:rPr>
              <a:t>compare </a:t>
            </a:r>
            <a:r>
              <a:rPr dirty="0" sz="1200" spc="-5">
                <a:latin typeface="Arial"/>
                <a:cs typeface="Arial"/>
              </a:rPr>
              <a:t>them to the  results of other</a:t>
            </a:r>
            <a:r>
              <a:rPr dirty="0" sz="1200" spc="-10">
                <a:latin typeface="Arial"/>
                <a:cs typeface="Arial"/>
              </a:rPr>
              <a:t> </a:t>
            </a:r>
            <a:r>
              <a:rPr dirty="0" sz="1200" spc="-5">
                <a:latin typeface="Arial"/>
                <a:cs typeface="Arial"/>
              </a:rPr>
              <a:t>methods.</a:t>
            </a:r>
            <a:endParaRPr sz="1200">
              <a:latin typeface="Arial"/>
              <a:cs typeface="Arial"/>
            </a:endParaRPr>
          </a:p>
        </p:txBody>
      </p:sp>
      <p:sp>
        <p:nvSpPr>
          <p:cNvPr id="48" name="object 48"/>
          <p:cNvSpPr txBox="1"/>
          <p:nvPr/>
        </p:nvSpPr>
        <p:spPr>
          <a:xfrm>
            <a:off x="120446" y="1105052"/>
            <a:ext cx="5519420" cy="256540"/>
          </a:xfrm>
          <a:prstGeom prst="rect">
            <a:avLst/>
          </a:prstGeom>
          <a:solidFill>
            <a:srgbClr val="8D9B47"/>
          </a:solidFill>
        </p:spPr>
        <p:txBody>
          <a:bodyPr wrap="square" lIns="0" tIns="18415" rIns="0" bIns="0" rtlCol="0" vert="horz">
            <a:spAutoFit/>
          </a:bodyPr>
          <a:lstStyle/>
          <a:p>
            <a:pPr marL="59055">
              <a:lnSpc>
                <a:spcPct val="100000"/>
              </a:lnSpc>
              <a:spcBef>
                <a:spcPts val="145"/>
              </a:spcBef>
            </a:pPr>
            <a:r>
              <a:rPr dirty="0" sz="1200" spc="-5">
                <a:solidFill>
                  <a:srgbClr val="FFFFFF"/>
                </a:solidFill>
                <a:latin typeface="Arial"/>
                <a:cs typeface="Arial"/>
              </a:rPr>
              <a:t>If the results are </a:t>
            </a:r>
            <a:r>
              <a:rPr dirty="0" sz="1200" spc="-15">
                <a:solidFill>
                  <a:srgbClr val="FFFFFF"/>
                </a:solidFill>
                <a:latin typeface="Arial"/>
                <a:cs typeface="Arial"/>
              </a:rPr>
              <a:t>better, </a:t>
            </a:r>
            <a:r>
              <a:rPr dirty="0" sz="1200" spc="-10">
                <a:solidFill>
                  <a:srgbClr val="FFFFFF"/>
                </a:solidFill>
                <a:latin typeface="Arial"/>
                <a:cs typeface="Arial"/>
              </a:rPr>
              <a:t>explain</a:t>
            </a:r>
            <a:r>
              <a:rPr dirty="0" sz="1200" spc="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200" spc="-20">
                <a:solidFill>
                  <a:srgbClr val="FFFFFF"/>
                </a:solidFill>
                <a:latin typeface="Arial"/>
                <a:cs typeface="Arial"/>
              </a:rPr>
              <a:t>why</a:t>
            </a:r>
            <a:endParaRPr sz="1200">
              <a:latin typeface="Arial"/>
              <a:cs typeface="Arial"/>
            </a:endParaRPr>
          </a:p>
        </p:txBody>
      </p:sp>
      <p:sp>
        <p:nvSpPr>
          <p:cNvPr id="49" name="object 49"/>
          <p:cNvSpPr txBox="1"/>
          <p:nvPr/>
        </p:nvSpPr>
        <p:spPr>
          <a:xfrm>
            <a:off x="120446" y="1361452"/>
            <a:ext cx="5519420" cy="429895"/>
          </a:xfrm>
          <a:prstGeom prst="rect">
            <a:avLst/>
          </a:prstGeom>
          <a:solidFill>
            <a:srgbClr val="E3EBC7"/>
          </a:solidFill>
        </p:spPr>
        <p:txBody>
          <a:bodyPr wrap="square" lIns="0" tIns="27940" rIns="0" bIns="0" rtlCol="0" vert="horz">
            <a:spAutoFit/>
          </a:bodyPr>
          <a:lstStyle/>
          <a:p>
            <a:pPr marL="59055" marR="51435">
              <a:lnSpc>
                <a:spcPct val="102600"/>
              </a:lnSpc>
              <a:spcBef>
                <a:spcPts val="220"/>
              </a:spcBef>
            </a:pPr>
            <a:r>
              <a:rPr dirty="0" sz="1100" spc="-10">
                <a:latin typeface="Arial"/>
                <a:cs typeface="Arial"/>
              </a:rPr>
              <a:t>The </a:t>
            </a:r>
            <a:r>
              <a:rPr dirty="0" sz="1100" spc="-15">
                <a:latin typeface="Arial"/>
                <a:cs typeface="Arial"/>
              </a:rPr>
              <a:t>novel </a:t>
            </a:r>
            <a:r>
              <a:rPr dirty="0" sz="1100" spc="-5">
                <a:latin typeface="Arial"/>
                <a:cs typeface="Arial"/>
              </a:rPr>
              <a:t>use of gold in our </a:t>
            </a:r>
            <a:r>
              <a:rPr dirty="0" sz="1100" spc="-10">
                <a:latin typeface="Arial"/>
                <a:cs typeface="Arial"/>
              </a:rPr>
              <a:t>mechanism allows </a:t>
            </a:r>
            <a:r>
              <a:rPr dirty="0" sz="1100" spc="-5">
                <a:latin typeface="Arial"/>
                <a:cs typeface="Arial"/>
              </a:rPr>
              <a:t>it to </a:t>
            </a:r>
            <a:r>
              <a:rPr dirty="0" sz="1100" spc="-10">
                <a:latin typeface="Arial"/>
                <a:cs typeface="Arial"/>
              </a:rPr>
              <a:t>be </a:t>
            </a:r>
            <a:r>
              <a:rPr dirty="0" sz="1100" spc="-10">
                <a:solidFill>
                  <a:srgbClr val="0000FF"/>
                </a:solidFill>
                <a:latin typeface="Arial"/>
                <a:cs typeface="Arial"/>
              </a:rPr>
              <a:t>heavier </a:t>
            </a:r>
            <a:r>
              <a:rPr dirty="0" sz="1100" spc="-5">
                <a:latin typeface="Arial"/>
                <a:cs typeface="Arial"/>
              </a:rPr>
              <a:t>than </a:t>
            </a:r>
            <a:r>
              <a:rPr dirty="0" sz="1100" spc="-10">
                <a:latin typeface="Arial"/>
                <a:cs typeface="Arial"/>
              </a:rPr>
              <a:t>one made </a:t>
            </a:r>
            <a:r>
              <a:rPr dirty="0" sz="1100" spc="-5">
                <a:latin typeface="Arial"/>
                <a:cs typeface="Arial"/>
              </a:rPr>
              <a:t>of </a:t>
            </a:r>
            <a:r>
              <a:rPr dirty="0" sz="1100" spc="-10">
                <a:latin typeface="Arial"/>
                <a:cs typeface="Arial"/>
              </a:rPr>
              <a:t>plastic,  </a:t>
            </a:r>
            <a:r>
              <a:rPr dirty="0" sz="1100" spc="-5">
                <a:solidFill>
                  <a:srgbClr val="0000FF"/>
                </a:solidFill>
                <a:latin typeface="Arial"/>
                <a:cs typeface="Arial"/>
              </a:rPr>
              <a:t>increasing </a:t>
            </a:r>
            <a:r>
              <a:rPr dirty="0" sz="1100" spc="-5">
                <a:latin typeface="Arial"/>
                <a:cs typeface="Arial"/>
              </a:rPr>
              <a:t>frictional</a:t>
            </a:r>
            <a:r>
              <a:rPr dirty="0" sz="1100" spc="-10">
                <a:latin typeface="Arial"/>
                <a:cs typeface="Arial"/>
              </a:rPr>
              <a:t> </a:t>
            </a:r>
            <a:r>
              <a:rPr dirty="0" sz="1100" spc="-15">
                <a:latin typeface="Arial"/>
                <a:cs typeface="Arial"/>
              </a:rPr>
              <a:t>forces.</a:t>
            </a:r>
            <a:endParaRPr sz="1100">
              <a:latin typeface="Arial"/>
              <a:cs typeface="Arial"/>
            </a:endParaRPr>
          </a:p>
        </p:txBody>
      </p:sp>
      <p:sp>
        <p:nvSpPr>
          <p:cNvPr id="50" name="object 50"/>
          <p:cNvSpPr/>
          <p:nvPr/>
        </p:nvSpPr>
        <p:spPr>
          <a:xfrm>
            <a:off x="120446" y="1917306"/>
            <a:ext cx="5519420" cy="256540"/>
          </a:xfrm>
          <a:custGeom>
            <a:avLst/>
            <a:gdLst/>
            <a:ahLst/>
            <a:cxnLst/>
            <a:rect l="l" t="t" r="r" b="b"/>
            <a:pathLst>
              <a:path w="5519420" h="256539">
                <a:moveTo>
                  <a:pt x="0" y="256412"/>
                </a:moveTo>
                <a:lnTo>
                  <a:pt x="5519115" y="256412"/>
                </a:lnTo>
                <a:lnTo>
                  <a:pt x="5519115" y="0"/>
                </a:lnTo>
                <a:lnTo>
                  <a:pt x="0" y="0"/>
                </a:lnTo>
                <a:lnTo>
                  <a:pt x="0" y="256412"/>
                </a:lnTo>
                <a:close/>
              </a:path>
            </a:pathLst>
          </a:custGeom>
          <a:solidFill>
            <a:srgbClr val="CC2C1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1" name="object 51"/>
          <p:cNvSpPr/>
          <p:nvPr/>
        </p:nvSpPr>
        <p:spPr>
          <a:xfrm>
            <a:off x="120446" y="2173719"/>
            <a:ext cx="5519420" cy="772160"/>
          </a:xfrm>
          <a:custGeom>
            <a:avLst/>
            <a:gdLst/>
            <a:ahLst/>
            <a:cxnLst/>
            <a:rect l="l" t="t" r="r" b="b"/>
            <a:pathLst>
              <a:path w="5519420" h="772160">
                <a:moveTo>
                  <a:pt x="0" y="771804"/>
                </a:moveTo>
                <a:lnTo>
                  <a:pt x="5519115" y="771804"/>
                </a:lnTo>
                <a:lnTo>
                  <a:pt x="5519115" y="0"/>
                </a:lnTo>
                <a:lnTo>
                  <a:pt x="0" y="0"/>
                </a:lnTo>
                <a:lnTo>
                  <a:pt x="0" y="771804"/>
                </a:lnTo>
                <a:close/>
              </a:path>
            </a:pathLst>
          </a:custGeom>
          <a:solidFill>
            <a:srgbClr val="F8BDBB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2" name="object 52"/>
          <p:cNvSpPr txBox="1"/>
          <p:nvPr/>
        </p:nvSpPr>
        <p:spPr>
          <a:xfrm>
            <a:off x="167297" y="1827172"/>
            <a:ext cx="5425440" cy="1075690"/>
          </a:xfrm>
          <a:prstGeom prst="rect">
            <a:avLst/>
          </a:prstGeom>
        </p:spPr>
        <p:txBody>
          <a:bodyPr wrap="square" lIns="0" tIns="108585" rIns="0" bIns="0" rtlCol="0" vert="horz">
            <a:spAutoFit/>
          </a:bodyPr>
          <a:lstStyle/>
          <a:p>
            <a:pPr algn="just" marL="12700">
              <a:lnSpc>
                <a:spcPct val="100000"/>
              </a:lnSpc>
              <a:spcBef>
                <a:spcPts val="855"/>
              </a:spcBef>
            </a:pPr>
            <a:r>
              <a:rPr dirty="0" sz="1200" spc="-5">
                <a:solidFill>
                  <a:srgbClr val="FFFFFF"/>
                </a:solidFill>
                <a:latin typeface="Arial"/>
                <a:cs typeface="Arial"/>
              </a:rPr>
              <a:t>If the results are </a:t>
            </a:r>
            <a:r>
              <a:rPr dirty="0" sz="1200" spc="-10">
                <a:solidFill>
                  <a:srgbClr val="FFFFFF"/>
                </a:solidFill>
                <a:latin typeface="Arial"/>
                <a:cs typeface="Arial"/>
              </a:rPr>
              <a:t>unexpectedly </a:t>
            </a:r>
            <a:r>
              <a:rPr dirty="0" sz="1200" spc="-15">
                <a:solidFill>
                  <a:srgbClr val="FFFFFF"/>
                </a:solidFill>
                <a:latin typeface="Arial"/>
                <a:cs typeface="Arial"/>
              </a:rPr>
              <a:t>inferior, </a:t>
            </a:r>
            <a:r>
              <a:rPr dirty="0" sz="1200" spc="-10">
                <a:solidFill>
                  <a:srgbClr val="FFFFFF"/>
                </a:solidFill>
                <a:latin typeface="Arial"/>
                <a:cs typeface="Arial"/>
              </a:rPr>
              <a:t>explain</a:t>
            </a:r>
            <a:r>
              <a:rPr dirty="0" sz="1200" spc="1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200" spc="-20">
                <a:solidFill>
                  <a:srgbClr val="FFFFFF"/>
                </a:solidFill>
                <a:latin typeface="Arial"/>
                <a:cs typeface="Arial"/>
              </a:rPr>
              <a:t>why</a:t>
            </a:r>
            <a:endParaRPr sz="1200">
              <a:latin typeface="Arial"/>
              <a:cs typeface="Arial"/>
            </a:endParaRPr>
          </a:p>
          <a:p>
            <a:pPr algn="just" marL="12700" marR="5080">
              <a:lnSpc>
                <a:spcPct val="102600"/>
              </a:lnSpc>
              <a:spcBef>
                <a:spcPts val="655"/>
              </a:spcBef>
            </a:pPr>
            <a:r>
              <a:rPr dirty="0" sz="1100" spc="-15">
                <a:latin typeface="Arial"/>
                <a:cs typeface="Arial"/>
              </a:rPr>
              <a:t>Unfortunately, </a:t>
            </a:r>
            <a:r>
              <a:rPr dirty="0" sz="1100" spc="-5">
                <a:latin typeface="Arial"/>
                <a:cs typeface="Arial"/>
              </a:rPr>
              <a:t>dilithium </a:t>
            </a:r>
            <a:r>
              <a:rPr dirty="0" sz="1100" spc="-10">
                <a:solidFill>
                  <a:srgbClr val="0000FF"/>
                </a:solidFill>
                <a:latin typeface="Arial"/>
                <a:cs typeface="Arial"/>
              </a:rPr>
              <a:t>failed </a:t>
            </a:r>
            <a:r>
              <a:rPr dirty="0" sz="1100" spc="-5">
                <a:latin typeface="Arial"/>
                <a:cs typeface="Arial"/>
              </a:rPr>
              <a:t>to catalyse the reaction as </a:t>
            </a:r>
            <a:r>
              <a:rPr dirty="0" sz="1100" spc="-10">
                <a:latin typeface="Arial"/>
                <a:cs typeface="Arial"/>
              </a:rPr>
              <a:t>expected. </a:t>
            </a:r>
            <a:r>
              <a:rPr dirty="0" sz="1100" spc="-5">
                <a:latin typeface="Arial"/>
                <a:cs typeface="Arial"/>
              </a:rPr>
              <a:t>Although initial </a:t>
            </a:r>
            <a:r>
              <a:rPr dirty="0" sz="1100" spc="-15">
                <a:latin typeface="Arial"/>
                <a:cs typeface="Arial"/>
              </a:rPr>
              <a:t>exper-  </a:t>
            </a:r>
            <a:r>
              <a:rPr dirty="0" sz="1100" spc="-5">
                <a:latin typeface="Arial"/>
                <a:cs typeface="Arial"/>
              </a:rPr>
              <a:t>iments </a:t>
            </a:r>
            <a:r>
              <a:rPr dirty="0" sz="1100" spc="-10">
                <a:latin typeface="Arial"/>
                <a:cs typeface="Arial"/>
              </a:rPr>
              <a:t>were </a:t>
            </a:r>
            <a:r>
              <a:rPr dirty="0" sz="1100" spc="-5">
                <a:latin typeface="Arial"/>
                <a:cs typeface="Arial"/>
              </a:rPr>
              <a:t>promising, alternative sources of dilithium </a:t>
            </a:r>
            <a:r>
              <a:rPr dirty="0" sz="1100" spc="-10">
                <a:latin typeface="Arial"/>
                <a:cs typeface="Arial"/>
              </a:rPr>
              <a:t>failed </a:t>
            </a:r>
            <a:r>
              <a:rPr dirty="0" sz="1100" spc="-5">
                <a:latin typeface="Arial"/>
                <a:cs typeface="Arial"/>
              </a:rPr>
              <a:t>to </a:t>
            </a:r>
            <a:r>
              <a:rPr dirty="0" sz="1100" spc="-15">
                <a:latin typeface="Arial"/>
                <a:cs typeface="Arial"/>
              </a:rPr>
              <a:t>give </a:t>
            </a:r>
            <a:r>
              <a:rPr dirty="0" sz="1100" spc="-5">
                <a:latin typeface="Arial"/>
                <a:cs typeface="Arial"/>
              </a:rPr>
              <a:t>such </a:t>
            </a:r>
            <a:r>
              <a:rPr dirty="0" sz="1100" spc="-10">
                <a:latin typeface="Arial"/>
                <a:cs typeface="Arial"/>
              </a:rPr>
              <a:t>good results.  </a:t>
            </a:r>
            <a:r>
              <a:rPr dirty="0" sz="1100" spc="-5">
                <a:latin typeface="Arial"/>
                <a:cs typeface="Arial"/>
              </a:rPr>
              <a:t>Ultimately</a:t>
            </a:r>
            <a:r>
              <a:rPr dirty="0" sz="1100" spc="-35">
                <a:latin typeface="Arial"/>
                <a:cs typeface="Arial"/>
              </a:rPr>
              <a:t> </a:t>
            </a:r>
            <a:r>
              <a:rPr dirty="0" sz="1100" spc="-5">
                <a:latin typeface="Arial"/>
                <a:cs typeface="Arial"/>
              </a:rPr>
              <a:t>it</a:t>
            </a:r>
            <a:r>
              <a:rPr dirty="0" sz="1100" spc="-35">
                <a:latin typeface="Arial"/>
                <a:cs typeface="Arial"/>
              </a:rPr>
              <a:t> </a:t>
            </a:r>
            <a:r>
              <a:rPr dirty="0" sz="1100" spc="-15">
                <a:latin typeface="Arial"/>
                <a:cs typeface="Arial"/>
              </a:rPr>
              <a:t>was</a:t>
            </a:r>
            <a:r>
              <a:rPr dirty="0" sz="1100" spc="-30">
                <a:latin typeface="Arial"/>
                <a:cs typeface="Arial"/>
              </a:rPr>
              <a:t> </a:t>
            </a:r>
            <a:r>
              <a:rPr dirty="0" sz="1100" spc="-10">
                <a:latin typeface="Arial"/>
                <a:cs typeface="Arial"/>
              </a:rPr>
              <a:t>established</a:t>
            </a:r>
            <a:r>
              <a:rPr dirty="0" sz="1100" spc="-35">
                <a:latin typeface="Arial"/>
                <a:cs typeface="Arial"/>
              </a:rPr>
              <a:t> </a:t>
            </a:r>
            <a:r>
              <a:rPr dirty="0" sz="1100" spc="-5">
                <a:latin typeface="Arial"/>
                <a:cs typeface="Arial"/>
              </a:rPr>
              <a:t>that</a:t>
            </a:r>
            <a:r>
              <a:rPr dirty="0" sz="1100" spc="-30">
                <a:latin typeface="Arial"/>
                <a:cs typeface="Arial"/>
              </a:rPr>
              <a:t> </a:t>
            </a:r>
            <a:r>
              <a:rPr dirty="0" sz="1100" spc="-10">
                <a:latin typeface="Arial"/>
                <a:cs typeface="Arial"/>
              </a:rPr>
              <a:t>an</a:t>
            </a:r>
            <a:r>
              <a:rPr dirty="0" sz="1100" spc="-35">
                <a:latin typeface="Arial"/>
                <a:cs typeface="Arial"/>
              </a:rPr>
              <a:t> </a:t>
            </a:r>
            <a:r>
              <a:rPr dirty="0" sz="1100" spc="-5">
                <a:latin typeface="Arial"/>
                <a:cs typeface="Arial"/>
              </a:rPr>
              <a:t>im-purity</a:t>
            </a:r>
            <a:r>
              <a:rPr dirty="0" sz="1100" spc="-30">
                <a:latin typeface="Arial"/>
                <a:cs typeface="Arial"/>
              </a:rPr>
              <a:t> </a:t>
            </a:r>
            <a:r>
              <a:rPr dirty="0" sz="1100" spc="-5">
                <a:latin typeface="Arial"/>
                <a:cs typeface="Arial"/>
              </a:rPr>
              <a:t>within</a:t>
            </a:r>
            <a:r>
              <a:rPr dirty="0" sz="1100" spc="-35">
                <a:latin typeface="Arial"/>
                <a:cs typeface="Arial"/>
              </a:rPr>
              <a:t> </a:t>
            </a:r>
            <a:r>
              <a:rPr dirty="0" sz="1100" spc="-5">
                <a:latin typeface="Arial"/>
                <a:cs typeface="Arial"/>
              </a:rPr>
              <a:t>the</a:t>
            </a:r>
            <a:r>
              <a:rPr dirty="0" sz="1100" spc="-30">
                <a:latin typeface="Arial"/>
                <a:cs typeface="Arial"/>
              </a:rPr>
              <a:t> </a:t>
            </a:r>
            <a:r>
              <a:rPr dirty="0" sz="1100" spc="-5">
                <a:latin typeface="Arial"/>
                <a:cs typeface="Arial"/>
              </a:rPr>
              <a:t>original</a:t>
            </a:r>
            <a:r>
              <a:rPr dirty="0" sz="1100" spc="-35">
                <a:latin typeface="Arial"/>
                <a:cs typeface="Arial"/>
              </a:rPr>
              <a:t> </a:t>
            </a:r>
            <a:r>
              <a:rPr dirty="0" sz="1100" spc="-5">
                <a:latin typeface="Arial"/>
                <a:cs typeface="Arial"/>
              </a:rPr>
              <a:t>dilithium</a:t>
            </a:r>
            <a:r>
              <a:rPr dirty="0" sz="1100" spc="-30">
                <a:latin typeface="Arial"/>
                <a:cs typeface="Arial"/>
              </a:rPr>
              <a:t> </a:t>
            </a:r>
            <a:r>
              <a:rPr dirty="0" sz="1100" spc="-15">
                <a:latin typeface="Arial"/>
                <a:cs typeface="Arial"/>
              </a:rPr>
              <a:t>was</a:t>
            </a:r>
            <a:r>
              <a:rPr dirty="0" sz="1100" spc="-35">
                <a:latin typeface="Arial"/>
                <a:cs typeface="Arial"/>
              </a:rPr>
              <a:t> </a:t>
            </a:r>
            <a:r>
              <a:rPr dirty="0" sz="1100" spc="-10">
                <a:solidFill>
                  <a:srgbClr val="0000FF"/>
                </a:solidFill>
                <a:latin typeface="Arial"/>
                <a:cs typeface="Arial"/>
              </a:rPr>
              <a:t>responsible  </a:t>
            </a:r>
            <a:r>
              <a:rPr dirty="0" sz="1100" spc="-20">
                <a:latin typeface="Arial"/>
                <a:cs typeface="Arial"/>
              </a:rPr>
              <a:t>for </a:t>
            </a:r>
            <a:r>
              <a:rPr dirty="0" sz="1100" spc="-5">
                <a:latin typeface="Arial"/>
                <a:cs typeface="Arial"/>
              </a:rPr>
              <a:t>the </a:t>
            </a:r>
            <a:r>
              <a:rPr dirty="0" sz="1100" spc="-10">
                <a:latin typeface="Arial"/>
                <a:cs typeface="Arial"/>
              </a:rPr>
              <a:t>catalysis, </a:t>
            </a:r>
            <a:r>
              <a:rPr dirty="0" sz="1100" spc="-5">
                <a:latin typeface="Arial"/>
                <a:cs typeface="Arial"/>
              </a:rPr>
              <a:t>not the dilithium</a:t>
            </a:r>
            <a:r>
              <a:rPr dirty="0" sz="1100" spc="10">
                <a:latin typeface="Arial"/>
                <a:cs typeface="Arial"/>
              </a:rPr>
              <a:t> </a:t>
            </a:r>
            <a:r>
              <a:rPr dirty="0" sz="1100" spc="-10">
                <a:latin typeface="Arial"/>
                <a:cs typeface="Arial"/>
              </a:rPr>
              <a:t>itself.</a:t>
            </a:r>
            <a:endParaRPr sz="1100">
              <a:latin typeface="Arial"/>
              <a:cs typeface="Arial"/>
            </a:endParaRPr>
          </a:p>
        </p:txBody>
      </p:sp>
      <p:sp>
        <p:nvSpPr>
          <p:cNvPr id="53" name="object 53"/>
          <p:cNvSpPr/>
          <p:nvPr/>
        </p:nvSpPr>
        <p:spPr>
          <a:xfrm>
            <a:off x="0" y="3110966"/>
            <a:ext cx="1728470" cy="129539"/>
          </a:xfrm>
          <a:custGeom>
            <a:avLst/>
            <a:gdLst/>
            <a:ahLst/>
            <a:cxnLst/>
            <a:rect l="l" t="t" r="r" b="b"/>
            <a:pathLst>
              <a:path w="1728470" h="129539">
                <a:moveTo>
                  <a:pt x="0" y="129032"/>
                </a:moveTo>
                <a:lnTo>
                  <a:pt x="1728012" y="129032"/>
                </a:lnTo>
                <a:lnTo>
                  <a:pt x="1728012" y="0"/>
                </a:lnTo>
                <a:lnTo>
                  <a:pt x="0" y="0"/>
                </a:lnTo>
                <a:lnTo>
                  <a:pt x="0" y="129032"/>
                </a:lnTo>
                <a:close/>
              </a:path>
            </a:pathLst>
          </a:custGeom>
          <a:solidFill>
            <a:srgbClr val="46464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4" name="object 54"/>
          <p:cNvSpPr/>
          <p:nvPr/>
        </p:nvSpPr>
        <p:spPr>
          <a:xfrm>
            <a:off x="1728012" y="3110966"/>
            <a:ext cx="2741930" cy="129539"/>
          </a:xfrm>
          <a:custGeom>
            <a:avLst/>
            <a:gdLst/>
            <a:ahLst/>
            <a:cxnLst/>
            <a:rect l="l" t="t" r="r" b="b"/>
            <a:pathLst>
              <a:path w="2741929" h="129539">
                <a:moveTo>
                  <a:pt x="0" y="129032"/>
                </a:moveTo>
                <a:lnTo>
                  <a:pt x="2741752" y="129032"/>
                </a:lnTo>
                <a:lnTo>
                  <a:pt x="2741752" y="0"/>
                </a:lnTo>
                <a:lnTo>
                  <a:pt x="0" y="0"/>
                </a:lnTo>
                <a:lnTo>
                  <a:pt x="0" y="129032"/>
                </a:lnTo>
                <a:close/>
              </a:path>
            </a:pathLst>
          </a:custGeom>
          <a:solidFill>
            <a:srgbClr val="60606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5" name="object 55"/>
          <p:cNvSpPr/>
          <p:nvPr/>
        </p:nvSpPr>
        <p:spPr>
          <a:xfrm>
            <a:off x="4469765" y="3110966"/>
            <a:ext cx="1290320" cy="129539"/>
          </a:xfrm>
          <a:custGeom>
            <a:avLst/>
            <a:gdLst/>
            <a:ahLst/>
            <a:cxnLst/>
            <a:rect l="l" t="t" r="r" b="b"/>
            <a:pathLst>
              <a:path w="1290320" h="129539">
                <a:moveTo>
                  <a:pt x="0" y="129032"/>
                </a:moveTo>
                <a:lnTo>
                  <a:pt x="1290231" y="129032"/>
                </a:lnTo>
                <a:lnTo>
                  <a:pt x="1290231" y="0"/>
                </a:lnTo>
                <a:lnTo>
                  <a:pt x="0" y="0"/>
                </a:lnTo>
                <a:lnTo>
                  <a:pt x="0" y="129032"/>
                </a:lnTo>
                <a:close/>
              </a:path>
            </a:pathLst>
          </a:custGeom>
          <a:solidFill>
            <a:srgbClr val="46464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6" name="object 56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889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70"/>
              </a:spcBef>
            </a:pPr>
            <a:r>
              <a:rPr dirty="0" spc="-5"/>
              <a:t>Ming-Ming Cheng Nankai</a:t>
            </a:r>
            <a:r>
              <a:rPr dirty="0"/>
              <a:t> </a:t>
            </a:r>
            <a:r>
              <a:rPr dirty="0" spc="-5"/>
              <a:t>University</a:t>
            </a:r>
          </a:p>
        </p:txBody>
      </p:sp>
      <p:sp>
        <p:nvSpPr>
          <p:cNvPr id="57" name="object 57"/>
          <p:cNvSpPr txBox="1"/>
          <p:nvPr/>
        </p:nvSpPr>
        <p:spPr>
          <a:xfrm>
            <a:off x="3001810" y="3115250"/>
            <a:ext cx="194310" cy="119380"/>
          </a:xfrm>
          <a:prstGeom prst="rect">
            <a:avLst/>
          </a:prstGeom>
        </p:spPr>
        <p:txBody>
          <a:bodyPr wrap="square" lIns="0" tIns="889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70"/>
              </a:spcBef>
            </a:pPr>
            <a:r>
              <a:rPr dirty="0" sz="600" spc="-5">
                <a:solidFill>
                  <a:srgbClr val="FFFFFF"/>
                </a:solidFill>
                <a:latin typeface="Arial"/>
                <a:cs typeface="Arial"/>
              </a:rPr>
              <a:t>Style</a:t>
            </a:r>
            <a:endParaRPr sz="600">
              <a:latin typeface="Arial"/>
              <a:cs typeface="Arial"/>
            </a:endParaRPr>
          </a:p>
        </p:txBody>
      </p:sp>
      <p:sp>
        <p:nvSpPr>
          <p:cNvPr id="58" name="object 58"/>
          <p:cNvSpPr txBox="1">
            <a:spLocks noGrp="1"/>
          </p:cNvSpPr>
          <p:nvPr>
            <p:ph type="dt" idx="6" sz="half"/>
          </p:nvPr>
        </p:nvSpPr>
        <p:spPr>
          <a:prstGeom prst="rect"/>
        </p:spPr>
        <p:txBody>
          <a:bodyPr wrap="square" lIns="0" tIns="889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70"/>
              </a:spcBef>
            </a:pPr>
            <a:r>
              <a:rPr dirty="0" spc="-5"/>
              <a:t>2022/05/18</a:t>
            </a:r>
          </a:p>
        </p:txBody>
      </p:sp>
      <p:sp>
        <p:nvSpPr>
          <p:cNvPr id="59" name="object 59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8890" rIns="0" bIns="0" rtlCol="0" vert="horz">
            <a:spAutoFit/>
          </a:bodyPr>
          <a:lstStyle/>
          <a:p>
            <a:pPr marL="25400">
              <a:lnSpc>
                <a:spcPct val="100000"/>
              </a:lnSpc>
              <a:spcBef>
                <a:spcPts val="70"/>
              </a:spcBef>
            </a:pPr>
            <a:fld id="{81D60167-4931-47E6-BA6A-407CBD079E47}" type="slidenum">
              <a:rPr dirty="0" spc="-5"/>
              <a:t>10</a:t>
            </a:fld>
            <a:r>
              <a:rPr dirty="0" spc="-5"/>
              <a:t> /</a:t>
            </a:r>
            <a:r>
              <a:rPr dirty="0" spc="-70"/>
              <a:t> </a:t>
            </a:r>
            <a:r>
              <a:rPr dirty="0" spc="-5"/>
              <a:t>46</a:t>
            </a:r>
          </a:p>
        </p:txBody>
      </p:sp>
    </p:spTree>
  </p:cSld>
  <p:clrMapOvr>
    <a:masterClrMapping/>
  </p:clrMapOvr>
  <p:transition spd="fast">
    <p:cut thruBlk="0"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20650" y="127561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B1B1B1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171056" y="127561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B1B1B1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221449" y="127561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B1B1B1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271856" y="127561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B1B1B1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322249" y="127561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B1B1B1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372656" y="127561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B1B1B1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423049" y="127561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B1B1B1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944473" y="127561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994867" y="127561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/>
          <p:nvPr/>
        </p:nvSpPr>
        <p:spPr>
          <a:xfrm>
            <a:off x="1045273" y="127561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/>
          <p:nvPr/>
        </p:nvSpPr>
        <p:spPr>
          <a:xfrm>
            <a:off x="1095667" y="127561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/>
          <p:nvPr/>
        </p:nvSpPr>
        <p:spPr>
          <a:xfrm>
            <a:off x="1146073" y="127561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4" name="object 14"/>
          <p:cNvSpPr/>
          <p:nvPr/>
        </p:nvSpPr>
        <p:spPr>
          <a:xfrm>
            <a:off x="1196466" y="127561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5" name="object 15"/>
          <p:cNvSpPr/>
          <p:nvPr/>
        </p:nvSpPr>
        <p:spPr>
          <a:xfrm>
            <a:off x="1246873" y="127561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4">
                <a:moveTo>
                  <a:pt x="18000" y="0"/>
                </a:move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6" name="object 16"/>
          <p:cNvSpPr/>
          <p:nvPr/>
        </p:nvSpPr>
        <p:spPr>
          <a:xfrm>
            <a:off x="1246873" y="127561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7" name="object 17"/>
          <p:cNvSpPr/>
          <p:nvPr/>
        </p:nvSpPr>
        <p:spPr>
          <a:xfrm>
            <a:off x="1297266" y="127561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8" name="object 18"/>
          <p:cNvSpPr/>
          <p:nvPr/>
        </p:nvSpPr>
        <p:spPr>
          <a:xfrm>
            <a:off x="1916925" y="127561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B1B1B1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9" name="object 19"/>
          <p:cNvSpPr/>
          <p:nvPr/>
        </p:nvSpPr>
        <p:spPr>
          <a:xfrm>
            <a:off x="1967331" y="127561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B1B1B1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0" name="object 20"/>
          <p:cNvSpPr/>
          <p:nvPr/>
        </p:nvSpPr>
        <p:spPr>
          <a:xfrm>
            <a:off x="2017725" y="127561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B1B1B1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1" name="object 21"/>
          <p:cNvSpPr/>
          <p:nvPr/>
        </p:nvSpPr>
        <p:spPr>
          <a:xfrm>
            <a:off x="2068131" y="127561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B1B1B1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2" name="object 22"/>
          <p:cNvSpPr/>
          <p:nvPr/>
        </p:nvSpPr>
        <p:spPr>
          <a:xfrm>
            <a:off x="2118525" y="127561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B1B1B1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3" name="object 23"/>
          <p:cNvSpPr/>
          <p:nvPr/>
        </p:nvSpPr>
        <p:spPr>
          <a:xfrm>
            <a:off x="2664752" y="127561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B1B1B1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4" name="object 24"/>
          <p:cNvSpPr/>
          <p:nvPr/>
        </p:nvSpPr>
        <p:spPr>
          <a:xfrm>
            <a:off x="2715158" y="127561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B1B1B1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5" name="object 25"/>
          <p:cNvSpPr/>
          <p:nvPr/>
        </p:nvSpPr>
        <p:spPr>
          <a:xfrm>
            <a:off x="2765551" y="127561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B1B1B1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6" name="object 26"/>
          <p:cNvSpPr/>
          <p:nvPr/>
        </p:nvSpPr>
        <p:spPr>
          <a:xfrm>
            <a:off x="2815958" y="127561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B1B1B1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7" name="object 27"/>
          <p:cNvSpPr/>
          <p:nvPr/>
        </p:nvSpPr>
        <p:spPr>
          <a:xfrm>
            <a:off x="2866351" y="127561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B1B1B1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8" name="object 28"/>
          <p:cNvSpPr/>
          <p:nvPr/>
        </p:nvSpPr>
        <p:spPr>
          <a:xfrm>
            <a:off x="2916758" y="127561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B1B1B1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9" name="object 29"/>
          <p:cNvSpPr/>
          <p:nvPr/>
        </p:nvSpPr>
        <p:spPr>
          <a:xfrm>
            <a:off x="2967151" y="127561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B1B1B1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0" name="object 30"/>
          <p:cNvSpPr/>
          <p:nvPr/>
        </p:nvSpPr>
        <p:spPr>
          <a:xfrm>
            <a:off x="3017558" y="127561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B1B1B1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1" name="object 31"/>
          <p:cNvSpPr/>
          <p:nvPr/>
        </p:nvSpPr>
        <p:spPr>
          <a:xfrm>
            <a:off x="3067951" y="127561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B1B1B1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2" name="object 32"/>
          <p:cNvSpPr/>
          <p:nvPr/>
        </p:nvSpPr>
        <p:spPr>
          <a:xfrm>
            <a:off x="3534955" y="127561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B1B1B1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3" name="object 33"/>
          <p:cNvSpPr/>
          <p:nvPr/>
        </p:nvSpPr>
        <p:spPr>
          <a:xfrm>
            <a:off x="3585362" y="127561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B1B1B1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4" name="object 34"/>
          <p:cNvSpPr/>
          <p:nvPr/>
        </p:nvSpPr>
        <p:spPr>
          <a:xfrm>
            <a:off x="3635755" y="127561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B1B1B1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5" name="object 35"/>
          <p:cNvSpPr/>
          <p:nvPr/>
        </p:nvSpPr>
        <p:spPr>
          <a:xfrm>
            <a:off x="4469536" y="127561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B1B1B1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6" name="object 36"/>
          <p:cNvSpPr/>
          <p:nvPr/>
        </p:nvSpPr>
        <p:spPr>
          <a:xfrm>
            <a:off x="4519929" y="127561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B1B1B1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7" name="object 37"/>
          <p:cNvSpPr/>
          <p:nvPr/>
        </p:nvSpPr>
        <p:spPr>
          <a:xfrm>
            <a:off x="4570336" y="127561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B1B1B1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8" name="object 38"/>
          <p:cNvSpPr/>
          <p:nvPr/>
        </p:nvSpPr>
        <p:spPr>
          <a:xfrm>
            <a:off x="4620729" y="127561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B1B1B1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9" name="object 39"/>
          <p:cNvSpPr/>
          <p:nvPr/>
        </p:nvSpPr>
        <p:spPr>
          <a:xfrm>
            <a:off x="5179479" y="127561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B1B1B1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0" name="object 40"/>
          <p:cNvSpPr/>
          <p:nvPr/>
        </p:nvSpPr>
        <p:spPr>
          <a:xfrm>
            <a:off x="5229885" y="127561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B1B1B1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1" name="object 41"/>
          <p:cNvSpPr/>
          <p:nvPr/>
        </p:nvSpPr>
        <p:spPr>
          <a:xfrm>
            <a:off x="5280278" y="127561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B1B1B1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2" name="object 42"/>
          <p:cNvSpPr/>
          <p:nvPr/>
        </p:nvSpPr>
        <p:spPr>
          <a:xfrm>
            <a:off x="5330685" y="127561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B1B1B1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3" name="object 43"/>
          <p:cNvSpPr/>
          <p:nvPr/>
        </p:nvSpPr>
        <p:spPr>
          <a:xfrm>
            <a:off x="5381078" y="127561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B1B1B1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4" name="object 44"/>
          <p:cNvSpPr/>
          <p:nvPr/>
        </p:nvSpPr>
        <p:spPr>
          <a:xfrm>
            <a:off x="5431485" y="127561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B1B1B1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5" name="object 45"/>
          <p:cNvSpPr txBox="1"/>
          <p:nvPr/>
        </p:nvSpPr>
        <p:spPr>
          <a:xfrm>
            <a:off x="108000" y="0"/>
            <a:ext cx="5556885" cy="116839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>
              <a:lnSpc>
                <a:spcPct val="100000"/>
              </a:lnSpc>
              <a:spcBef>
                <a:spcPts val="95"/>
              </a:spcBef>
              <a:tabLst>
                <a:tab pos="823594" algn="l"/>
                <a:tab pos="1795780" algn="l"/>
                <a:tab pos="2543810" algn="l"/>
                <a:tab pos="3413760" algn="l"/>
                <a:tab pos="4348480" algn="l"/>
                <a:tab pos="5058410" algn="l"/>
              </a:tabLst>
            </a:pPr>
            <a:r>
              <a:rPr dirty="0" sz="600" spc="-5">
                <a:solidFill>
                  <a:srgbClr val="B1B1B1"/>
                </a:solidFill>
                <a:latin typeface="Arial"/>
                <a:cs typeface="Arial"/>
                <a:hlinkClick r:id="rId2" action="ppaction://hlinksldjump"/>
              </a:rPr>
              <a:t>Readership</a:t>
            </a:r>
            <a:r>
              <a:rPr dirty="0" sz="600" spc="-5">
                <a:solidFill>
                  <a:srgbClr val="B1B1B1"/>
                </a:solidFill>
                <a:latin typeface="Arial"/>
                <a:cs typeface="Arial"/>
              </a:rPr>
              <a:t>	</a:t>
            </a:r>
            <a:r>
              <a:rPr dirty="0" sz="600" spc="-5">
                <a:solidFill>
                  <a:srgbClr val="FFFFFF"/>
                </a:solidFill>
                <a:latin typeface="Arial"/>
                <a:cs typeface="Arial"/>
                <a:hlinkClick r:id="rId3" action="ppaction://hlinksldjump"/>
              </a:rPr>
              <a:t>Critical</a:t>
            </a:r>
            <a:r>
              <a:rPr dirty="0" sz="600" spc="15">
                <a:solidFill>
                  <a:srgbClr val="FFFFFF"/>
                </a:solidFill>
                <a:latin typeface="Arial"/>
                <a:cs typeface="Arial"/>
                <a:hlinkClick r:id="rId3" action="ppaction://hlinksldjump"/>
              </a:rPr>
              <a:t> </a:t>
            </a:r>
            <a:r>
              <a:rPr dirty="0" sz="600" spc="-5">
                <a:solidFill>
                  <a:srgbClr val="FFFFFF"/>
                </a:solidFill>
                <a:latin typeface="Arial"/>
                <a:cs typeface="Arial"/>
                <a:hlinkClick r:id="rId3" action="ppaction://hlinksldjump"/>
              </a:rPr>
              <a:t>Analysis</a:t>
            </a:r>
            <a:r>
              <a:rPr dirty="0" sz="600" spc="-5">
                <a:solidFill>
                  <a:srgbClr val="FFFFFF"/>
                </a:solidFill>
                <a:latin typeface="Arial"/>
                <a:cs typeface="Arial"/>
              </a:rPr>
              <a:t>	</a:t>
            </a:r>
            <a:r>
              <a:rPr dirty="0" sz="600" spc="-5">
                <a:solidFill>
                  <a:srgbClr val="B1B1B1"/>
                </a:solidFill>
                <a:latin typeface="Arial"/>
                <a:cs typeface="Arial"/>
                <a:hlinkClick r:id="rId4" action="ppaction://hlinksldjump"/>
              </a:rPr>
              <a:t>Precision</a:t>
            </a:r>
            <a:r>
              <a:rPr dirty="0" sz="600" spc="-5">
                <a:solidFill>
                  <a:srgbClr val="B1B1B1"/>
                </a:solidFill>
                <a:latin typeface="Arial"/>
                <a:cs typeface="Arial"/>
              </a:rPr>
              <a:t>	</a:t>
            </a:r>
            <a:r>
              <a:rPr dirty="0" sz="600" spc="-5">
                <a:solidFill>
                  <a:srgbClr val="B1B1B1"/>
                </a:solidFill>
                <a:latin typeface="Arial"/>
                <a:cs typeface="Arial"/>
                <a:hlinkClick r:id="rId5" action="ppaction://hlinksldjump"/>
              </a:rPr>
              <a:t>Conciseness</a:t>
            </a:r>
            <a:r>
              <a:rPr dirty="0" sz="600" spc="-5">
                <a:solidFill>
                  <a:srgbClr val="B1B1B1"/>
                </a:solidFill>
                <a:latin typeface="Arial"/>
                <a:cs typeface="Arial"/>
              </a:rPr>
              <a:t>	</a:t>
            </a:r>
            <a:r>
              <a:rPr dirty="0" sz="600" spc="-5">
                <a:solidFill>
                  <a:srgbClr val="B1B1B1"/>
                </a:solidFill>
                <a:latin typeface="Arial"/>
                <a:cs typeface="Arial"/>
                <a:hlinkClick r:id="rId6" action="ppaction://hlinksldjump"/>
              </a:rPr>
              <a:t>Logical</a:t>
            </a:r>
            <a:r>
              <a:rPr dirty="0" sz="600" spc="15">
                <a:solidFill>
                  <a:srgbClr val="B1B1B1"/>
                </a:solidFill>
                <a:latin typeface="Arial"/>
                <a:cs typeface="Arial"/>
                <a:hlinkClick r:id="rId6" action="ppaction://hlinksldjump"/>
              </a:rPr>
              <a:t> </a:t>
            </a:r>
            <a:r>
              <a:rPr dirty="0" sz="600" spc="-5">
                <a:solidFill>
                  <a:srgbClr val="B1B1B1"/>
                </a:solidFill>
                <a:latin typeface="Arial"/>
                <a:cs typeface="Arial"/>
                <a:hlinkClick r:id="rId6" action="ppaction://hlinksldjump"/>
              </a:rPr>
              <a:t>Writing</a:t>
            </a:r>
            <a:r>
              <a:rPr dirty="0" sz="600" spc="-5">
                <a:solidFill>
                  <a:srgbClr val="B1B1B1"/>
                </a:solidFill>
                <a:latin typeface="Arial"/>
                <a:cs typeface="Arial"/>
              </a:rPr>
              <a:t>	</a:t>
            </a:r>
            <a:r>
              <a:rPr dirty="0" sz="600" spc="-5">
                <a:solidFill>
                  <a:srgbClr val="B1B1B1"/>
                </a:solidFill>
                <a:latin typeface="Arial"/>
                <a:cs typeface="Arial"/>
                <a:hlinkClick r:id="rId7" action="ppaction://hlinksldjump"/>
              </a:rPr>
              <a:t>Balance</a:t>
            </a:r>
            <a:r>
              <a:rPr dirty="0" sz="600" spc="-5">
                <a:solidFill>
                  <a:srgbClr val="B1B1B1"/>
                </a:solidFill>
                <a:latin typeface="Arial"/>
                <a:cs typeface="Arial"/>
              </a:rPr>
              <a:t>	</a:t>
            </a:r>
            <a:r>
              <a:rPr dirty="0" sz="600" spc="-5">
                <a:solidFill>
                  <a:srgbClr val="B1B1B1"/>
                </a:solidFill>
                <a:latin typeface="Arial"/>
                <a:cs typeface="Arial"/>
                <a:hlinkClick r:id="rId8" action="ppaction://hlinksldjump"/>
              </a:rPr>
              <a:t>Completeness</a:t>
            </a:r>
            <a:endParaRPr sz="600">
              <a:latin typeface="Arial"/>
              <a:cs typeface="Arial"/>
            </a:endParaRPr>
          </a:p>
        </p:txBody>
      </p:sp>
      <p:sp>
        <p:nvSpPr>
          <p:cNvPr id="46" name="object 46"/>
          <p:cNvSpPr txBox="1">
            <a:spLocks noGrp="1"/>
          </p:cNvSpPr>
          <p:nvPr>
            <p:ph type="title"/>
          </p:nvPr>
        </p:nvSpPr>
        <p:spPr>
          <a:xfrm>
            <a:off x="0" y="209435"/>
            <a:ext cx="5760085" cy="349250"/>
          </a:xfrm>
          <a:prstGeom prst="rect"/>
          <a:solidFill>
            <a:srgbClr val="0C5A79"/>
          </a:solidFill>
        </p:spPr>
        <p:txBody>
          <a:bodyPr wrap="square" lIns="0" tIns="55880" rIns="0" bIns="0" rtlCol="0" vert="horz">
            <a:spAutoFit/>
          </a:bodyPr>
          <a:lstStyle/>
          <a:p>
            <a:pPr marL="107950">
              <a:lnSpc>
                <a:spcPct val="100000"/>
              </a:lnSpc>
              <a:spcBef>
                <a:spcPts val="440"/>
              </a:spcBef>
            </a:pPr>
            <a:r>
              <a:rPr dirty="0" sz="1700" spc="10">
                <a:solidFill>
                  <a:srgbClr val="FFFFFF"/>
                </a:solidFill>
              </a:rPr>
              <a:t>Critical </a:t>
            </a:r>
            <a:r>
              <a:rPr dirty="0" sz="1700" spc="5">
                <a:solidFill>
                  <a:srgbClr val="FFFFFF"/>
                </a:solidFill>
              </a:rPr>
              <a:t>Analysis: </a:t>
            </a:r>
            <a:r>
              <a:rPr dirty="0" sz="1700" spc="10">
                <a:solidFill>
                  <a:srgbClr val="FFFFFF"/>
                </a:solidFill>
              </a:rPr>
              <a:t>compare </a:t>
            </a:r>
            <a:r>
              <a:rPr dirty="0" sz="1700" spc="5">
                <a:solidFill>
                  <a:srgbClr val="FFFFFF"/>
                </a:solidFill>
              </a:rPr>
              <a:t>in</a:t>
            </a:r>
            <a:r>
              <a:rPr dirty="0" sz="1700" spc="100">
                <a:solidFill>
                  <a:srgbClr val="FFFFFF"/>
                </a:solidFill>
              </a:rPr>
              <a:t> </a:t>
            </a:r>
            <a:r>
              <a:rPr dirty="0" sz="1700" spc="5">
                <a:solidFill>
                  <a:srgbClr val="FFFFFF"/>
                </a:solidFill>
              </a:rPr>
              <a:t>results</a:t>
            </a:r>
            <a:endParaRPr sz="1700"/>
          </a:p>
        </p:txBody>
      </p:sp>
      <p:sp>
        <p:nvSpPr>
          <p:cNvPr id="47" name="object 47"/>
          <p:cNvSpPr txBox="1"/>
          <p:nvPr/>
        </p:nvSpPr>
        <p:spPr>
          <a:xfrm>
            <a:off x="167297" y="741652"/>
            <a:ext cx="4322445" cy="207645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200" spc="-5">
                <a:latin typeface="Arial"/>
                <a:cs typeface="Arial"/>
              </a:rPr>
              <a:t>Carefully </a:t>
            </a:r>
            <a:r>
              <a:rPr dirty="0" sz="1200" spc="-5" b="1">
                <a:solidFill>
                  <a:srgbClr val="EB7239"/>
                </a:solidFill>
                <a:latin typeface="Arial"/>
                <a:cs typeface="Arial"/>
              </a:rPr>
              <a:t>justify </a:t>
            </a:r>
            <a:r>
              <a:rPr dirty="0" sz="1200" spc="-20">
                <a:latin typeface="Arial"/>
                <a:cs typeface="Arial"/>
              </a:rPr>
              <a:t>why </a:t>
            </a:r>
            <a:r>
              <a:rPr dirty="0" sz="1200" spc="-15">
                <a:latin typeface="Arial"/>
                <a:cs typeface="Arial"/>
              </a:rPr>
              <a:t>you </a:t>
            </a:r>
            <a:r>
              <a:rPr dirty="0" sz="1200">
                <a:latin typeface="Arial"/>
                <a:cs typeface="Arial"/>
              </a:rPr>
              <a:t>carried </a:t>
            </a:r>
            <a:r>
              <a:rPr dirty="0" sz="1200" spc="-5">
                <a:latin typeface="Arial"/>
                <a:cs typeface="Arial"/>
              </a:rPr>
              <a:t>out the test in the </a:t>
            </a:r>
            <a:r>
              <a:rPr dirty="0" sz="1200" spc="-25">
                <a:latin typeface="Arial"/>
                <a:cs typeface="Arial"/>
              </a:rPr>
              <a:t>way </a:t>
            </a:r>
            <a:r>
              <a:rPr dirty="0" sz="1200" spc="-15">
                <a:latin typeface="Arial"/>
                <a:cs typeface="Arial"/>
              </a:rPr>
              <a:t>you</a:t>
            </a:r>
            <a:r>
              <a:rPr dirty="0" sz="1200" spc="75">
                <a:latin typeface="Arial"/>
                <a:cs typeface="Arial"/>
              </a:rPr>
              <a:t> </a:t>
            </a:r>
            <a:r>
              <a:rPr dirty="0" sz="1200" spc="-5" b="1">
                <a:solidFill>
                  <a:srgbClr val="EB7239"/>
                </a:solidFill>
                <a:latin typeface="Arial"/>
                <a:cs typeface="Arial"/>
              </a:rPr>
              <a:t>did</a:t>
            </a:r>
            <a:r>
              <a:rPr dirty="0" sz="1200" spc="-5">
                <a:latin typeface="Arial"/>
                <a:cs typeface="Arial"/>
              </a:rPr>
              <a:t>.</a:t>
            </a:r>
            <a:endParaRPr sz="1200">
              <a:latin typeface="Arial"/>
              <a:cs typeface="Arial"/>
            </a:endParaRPr>
          </a:p>
        </p:txBody>
      </p:sp>
      <p:sp>
        <p:nvSpPr>
          <p:cNvPr id="48" name="object 48"/>
          <p:cNvSpPr txBox="1"/>
          <p:nvPr/>
        </p:nvSpPr>
        <p:spPr>
          <a:xfrm>
            <a:off x="120446" y="1159230"/>
            <a:ext cx="5519420" cy="600075"/>
          </a:xfrm>
          <a:prstGeom prst="rect">
            <a:avLst/>
          </a:prstGeom>
          <a:solidFill>
            <a:srgbClr val="E3EBC7"/>
          </a:solidFill>
        </p:spPr>
        <p:txBody>
          <a:bodyPr wrap="square" lIns="0" tIns="27940" rIns="0" bIns="0" rtlCol="0" vert="horz">
            <a:spAutoFit/>
          </a:bodyPr>
          <a:lstStyle/>
          <a:p>
            <a:pPr algn="just" marL="59055" marR="51435">
              <a:lnSpc>
                <a:spcPct val="102600"/>
              </a:lnSpc>
              <a:spcBef>
                <a:spcPts val="220"/>
              </a:spcBef>
            </a:pPr>
            <a:r>
              <a:rPr dirty="0" sz="1100" spc="-75">
                <a:latin typeface="Arial"/>
                <a:cs typeface="Arial"/>
              </a:rPr>
              <a:t>To </a:t>
            </a:r>
            <a:r>
              <a:rPr dirty="0" sz="1100" spc="-5">
                <a:solidFill>
                  <a:srgbClr val="0000FF"/>
                </a:solidFill>
                <a:latin typeface="Arial"/>
                <a:cs typeface="Arial"/>
              </a:rPr>
              <a:t>ensure </a:t>
            </a:r>
            <a:r>
              <a:rPr dirty="0" sz="1100" spc="-5">
                <a:latin typeface="Arial"/>
                <a:cs typeface="Arial"/>
              </a:rPr>
              <a:t>that our system </a:t>
            </a:r>
            <a:r>
              <a:rPr dirty="0" sz="1100" spc="-10">
                <a:latin typeface="Arial"/>
                <a:cs typeface="Arial"/>
              </a:rPr>
              <a:t>would be </a:t>
            </a:r>
            <a:r>
              <a:rPr dirty="0" sz="1100" spc="-10">
                <a:solidFill>
                  <a:srgbClr val="0000FF"/>
                </a:solidFill>
                <a:latin typeface="Arial"/>
                <a:cs typeface="Arial"/>
              </a:rPr>
              <a:t>suitable </a:t>
            </a:r>
            <a:r>
              <a:rPr dirty="0" sz="1100" spc="-20">
                <a:latin typeface="Arial"/>
                <a:cs typeface="Arial"/>
              </a:rPr>
              <a:t>for </a:t>
            </a:r>
            <a:r>
              <a:rPr dirty="0" sz="1100" spc="-5">
                <a:latin typeface="Arial"/>
                <a:cs typeface="Arial"/>
              </a:rPr>
              <a:t>both </a:t>
            </a:r>
            <a:r>
              <a:rPr dirty="0" sz="1100" spc="-15">
                <a:latin typeface="Arial"/>
                <a:cs typeface="Arial"/>
              </a:rPr>
              <a:t>law </a:t>
            </a:r>
            <a:r>
              <a:rPr dirty="0" sz="1100" spc="-10">
                <a:latin typeface="Arial"/>
                <a:cs typeface="Arial"/>
              </a:rPr>
              <a:t>enforcement and </a:t>
            </a:r>
            <a:r>
              <a:rPr dirty="0" sz="1100">
                <a:latin typeface="Arial"/>
                <a:cs typeface="Arial"/>
              </a:rPr>
              <a:t>sports </a:t>
            </a:r>
            <a:r>
              <a:rPr dirty="0" sz="1100" spc="-5">
                <a:latin typeface="Arial"/>
                <a:cs typeface="Arial"/>
              </a:rPr>
              <a:t>broad-  cast </a:t>
            </a:r>
            <a:r>
              <a:rPr dirty="0" sz="1100" spc="-10">
                <a:latin typeface="Arial"/>
                <a:cs typeface="Arial"/>
              </a:rPr>
              <a:t>tasks, </a:t>
            </a:r>
            <a:r>
              <a:rPr dirty="0" sz="1100" spc="-15">
                <a:latin typeface="Arial"/>
                <a:cs typeface="Arial"/>
              </a:rPr>
              <a:t>we </a:t>
            </a:r>
            <a:r>
              <a:rPr dirty="0" sz="1100" spc="-5">
                <a:latin typeface="Arial"/>
                <a:cs typeface="Arial"/>
              </a:rPr>
              <a:t>tested our system </a:t>
            </a:r>
            <a:r>
              <a:rPr dirty="0" sz="1100" spc="-10">
                <a:latin typeface="Arial"/>
                <a:cs typeface="Arial"/>
              </a:rPr>
              <a:t>on </a:t>
            </a:r>
            <a:r>
              <a:rPr dirty="0" sz="1100" spc="-5">
                <a:latin typeface="Arial"/>
                <a:cs typeface="Arial"/>
              </a:rPr>
              <a:t>cars </a:t>
            </a:r>
            <a:r>
              <a:rPr dirty="0" sz="1100" spc="-10">
                <a:latin typeface="Arial"/>
                <a:cs typeface="Arial"/>
              </a:rPr>
              <a:t>moving </a:t>
            </a:r>
            <a:r>
              <a:rPr dirty="0" sz="1100" spc="-5">
                <a:latin typeface="Arial"/>
                <a:cs typeface="Arial"/>
              </a:rPr>
              <a:t>at speeds </a:t>
            </a:r>
            <a:r>
              <a:rPr dirty="0" sz="1100" spc="-10">
                <a:latin typeface="Arial"/>
                <a:cs typeface="Arial"/>
              </a:rPr>
              <a:t>between 20 and 200 </a:t>
            </a:r>
            <a:r>
              <a:rPr dirty="0" sz="1100" spc="-5">
                <a:latin typeface="Arial"/>
                <a:cs typeface="Arial"/>
              </a:rPr>
              <a:t>miles  per</a:t>
            </a:r>
            <a:r>
              <a:rPr dirty="0" sz="1100" spc="-10">
                <a:latin typeface="Arial"/>
                <a:cs typeface="Arial"/>
              </a:rPr>
              <a:t> </a:t>
            </a:r>
            <a:r>
              <a:rPr dirty="0" sz="1100" spc="-20">
                <a:latin typeface="Arial"/>
                <a:cs typeface="Arial"/>
              </a:rPr>
              <a:t>hour.</a:t>
            </a:r>
            <a:endParaRPr sz="1100">
              <a:latin typeface="Arial"/>
              <a:cs typeface="Arial"/>
            </a:endParaRPr>
          </a:p>
        </p:txBody>
      </p:sp>
      <p:sp>
        <p:nvSpPr>
          <p:cNvPr id="49" name="object 49"/>
          <p:cNvSpPr txBox="1"/>
          <p:nvPr/>
        </p:nvSpPr>
        <p:spPr>
          <a:xfrm>
            <a:off x="167297" y="1815856"/>
            <a:ext cx="3600450" cy="207645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200" spc="-5">
                <a:latin typeface="Arial"/>
                <a:cs typeface="Arial"/>
              </a:rPr>
              <a:t>Discuss </a:t>
            </a:r>
            <a:r>
              <a:rPr dirty="0" sz="1200" spc="-5" b="1">
                <a:solidFill>
                  <a:srgbClr val="EB7239"/>
                </a:solidFill>
                <a:latin typeface="Arial"/>
                <a:cs typeface="Arial"/>
              </a:rPr>
              <a:t>what </a:t>
            </a:r>
            <a:r>
              <a:rPr dirty="0" sz="1200" spc="-5">
                <a:latin typeface="Arial"/>
                <a:cs typeface="Arial"/>
              </a:rPr>
              <a:t>could be done to </a:t>
            </a:r>
            <a:r>
              <a:rPr dirty="0" sz="1200" spc="-10" b="1">
                <a:solidFill>
                  <a:srgbClr val="EB7239"/>
                </a:solidFill>
                <a:latin typeface="Arial"/>
                <a:cs typeface="Arial"/>
              </a:rPr>
              <a:t>improve </a:t>
            </a:r>
            <a:r>
              <a:rPr dirty="0" sz="1200" spc="-10">
                <a:latin typeface="Arial"/>
                <a:cs typeface="Arial"/>
              </a:rPr>
              <a:t>your</a:t>
            </a:r>
            <a:r>
              <a:rPr dirty="0" sz="1200" spc="-25">
                <a:latin typeface="Arial"/>
                <a:cs typeface="Arial"/>
              </a:rPr>
              <a:t> </a:t>
            </a:r>
            <a:r>
              <a:rPr dirty="0" sz="1200" spc="-5">
                <a:latin typeface="Arial"/>
                <a:cs typeface="Arial"/>
              </a:rPr>
              <a:t>results.</a:t>
            </a:r>
            <a:endParaRPr sz="1200">
              <a:latin typeface="Arial"/>
              <a:cs typeface="Arial"/>
            </a:endParaRPr>
          </a:p>
        </p:txBody>
      </p:sp>
      <p:sp>
        <p:nvSpPr>
          <p:cNvPr id="50" name="object 50"/>
          <p:cNvSpPr txBox="1"/>
          <p:nvPr/>
        </p:nvSpPr>
        <p:spPr>
          <a:xfrm>
            <a:off x="120446" y="2233434"/>
            <a:ext cx="5519420" cy="600075"/>
          </a:xfrm>
          <a:prstGeom prst="rect">
            <a:avLst/>
          </a:prstGeom>
          <a:solidFill>
            <a:srgbClr val="E3EBC7"/>
          </a:solidFill>
        </p:spPr>
        <p:txBody>
          <a:bodyPr wrap="square" lIns="0" tIns="27940" rIns="0" bIns="0" rtlCol="0" vert="horz">
            <a:spAutoFit/>
          </a:bodyPr>
          <a:lstStyle/>
          <a:p>
            <a:pPr algn="just" marL="59055" marR="51435">
              <a:lnSpc>
                <a:spcPct val="102600"/>
              </a:lnSpc>
              <a:spcBef>
                <a:spcPts val="220"/>
              </a:spcBef>
            </a:pPr>
            <a:r>
              <a:rPr dirty="0" sz="1100" spc="-5">
                <a:latin typeface="Arial"/>
                <a:cs typeface="Arial"/>
              </a:rPr>
              <a:t>While our </a:t>
            </a:r>
            <a:r>
              <a:rPr dirty="0" sz="1100" spc="-10">
                <a:latin typeface="Arial"/>
                <a:cs typeface="Arial"/>
              </a:rPr>
              <a:t>speed measurement </a:t>
            </a:r>
            <a:r>
              <a:rPr dirty="0" sz="1100" spc="-5">
                <a:latin typeface="Arial"/>
                <a:cs typeface="Arial"/>
              </a:rPr>
              <a:t>system works </a:t>
            </a:r>
            <a:r>
              <a:rPr dirty="0" sz="1100" spc="-10">
                <a:latin typeface="Arial"/>
                <a:cs typeface="Arial"/>
              </a:rPr>
              <a:t>well </a:t>
            </a:r>
            <a:r>
              <a:rPr dirty="0" sz="1100" spc="-20">
                <a:latin typeface="Arial"/>
                <a:cs typeface="Arial"/>
              </a:rPr>
              <a:t>for </a:t>
            </a:r>
            <a:r>
              <a:rPr dirty="0" sz="1100" spc="-5">
                <a:latin typeface="Arial"/>
                <a:cs typeface="Arial"/>
              </a:rPr>
              <a:t>most </a:t>
            </a:r>
            <a:r>
              <a:rPr dirty="0" sz="1100" spc="-15">
                <a:latin typeface="Arial"/>
                <a:cs typeface="Arial"/>
              </a:rPr>
              <a:t>video, </a:t>
            </a:r>
            <a:r>
              <a:rPr dirty="0" sz="1100" spc="-5">
                <a:latin typeface="Arial"/>
                <a:cs typeface="Arial"/>
              </a:rPr>
              <a:t>it </a:t>
            </a:r>
            <a:r>
              <a:rPr dirty="0" sz="1100" spc="-5">
                <a:solidFill>
                  <a:srgbClr val="0000FF"/>
                </a:solidFill>
                <a:latin typeface="Arial"/>
                <a:cs typeface="Arial"/>
              </a:rPr>
              <a:t>can </a:t>
            </a:r>
            <a:r>
              <a:rPr dirty="0" sz="1100" spc="-15">
                <a:solidFill>
                  <a:srgbClr val="0000FF"/>
                </a:solidFill>
                <a:latin typeface="Arial"/>
                <a:cs typeface="Arial"/>
              </a:rPr>
              <a:t>fail </a:t>
            </a:r>
            <a:r>
              <a:rPr dirty="0" sz="1100" spc="-20">
                <a:latin typeface="Arial"/>
                <a:cs typeface="Arial"/>
              </a:rPr>
              <a:t>for </a:t>
            </a:r>
            <a:r>
              <a:rPr dirty="0" sz="1100" spc="-15">
                <a:latin typeface="Arial"/>
                <a:cs typeface="Arial"/>
              </a:rPr>
              <a:t>grey </a:t>
            </a:r>
            <a:r>
              <a:rPr dirty="0" sz="1100" spc="-5">
                <a:latin typeface="Arial"/>
                <a:cs typeface="Arial"/>
              </a:rPr>
              <a:t>cars  which </a:t>
            </a:r>
            <a:r>
              <a:rPr dirty="0" sz="1100" spc="-20">
                <a:latin typeface="Arial"/>
                <a:cs typeface="Arial"/>
              </a:rPr>
              <a:t>have </a:t>
            </a:r>
            <a:r>
              <a:rPr dirty="0" sz="1100" spc="-5">
                <a:latin typeface="Arial"/>
                <a:cs typeface="Arial"/>
              </a:rPr>
              <a:t>too similar </a:t>
            </a:r>
            <a:r>
              <a:rPr dirty="0" sz="1100" spc="-10">
                <a:latin typeface="Arial"/>
                <a:cs typeface="Arial"/>
              </a:rPr>
              <a:t>a </a:t>
            </a:r>
            <a:r>
              <a:rPr dirty="0" sz="1100" spc="-5">
                <a:latin typeface="Arial"/>
                <a:cs typeface="Arial"/>
              </a:rPr>
              <a:t>colour to the road. </a:t>
            </a:r>
            <a:r>
              <a:rPr dirty="0" sz="1100" spc="-10">
                <a:latin typeface="Arial"/>
                <a:cs typeface="Arial"/>
              </a:rPr>
              <a:t>An </a:t>
            </a:r>
            <a:r>
              <a:rPr dirty="0" sz="1100" spc="-15">
                <a:solidFill>
                  <a:srgbClr val="0000FF"/>
                </a:solidFill>
                <a:latin typeface="Arial"/>
                <a:cs typeface="Arial"/>
              </a:rPr>
              <a:t>improved </a:t>
            </a:r>
            <a:r>
              <a:rPr dirty="0" sz="1100" spc="-10">
                <a:latin typeface="Arial"/>
                <a:cs typeface="Arial"/>
              </a:rPr>
              <a:t>gradient </a:t>
            </a:r>
            <a:r>
              <a:rPr dirty="0" sz="1100" spc="-5">
                <a:latin typeface="Arial"/>
                <a:cs typeface="Arial"/>
              </a:rPr>
              <a:t>detector could </a:t>
            </a:r>
            <a:r>
              <a:rPr dirty="0" sz="1100" spc="-10">
                <a:latin typeface="Arial"/>
                <a:cs typeface="Arial"/>
              </a:rPr>
              <a:t>be a  more sensitive </a:t>
            </a:r>
            <a:r>
              <a:rPr dirty="0" sz="1100" spc="-25">
                <a:latin typeface="Arial"/>
                <a:cs typeface="Arial"/>
              </a:rPr>
              <a:t>way </a:t>
            </a:r>
            <a:r>
              <a:rPr dirty="0" sz="1100" spc="-5">
                <a:latin typeface="Arial"/>
                <a:cs typeface="Arial"/>
              </a:rPr>
              <a:t>to determine the </a:t>
            </a:r>
            <a:r>
              <a:rPr dirty="0" sz="1100" spc="-20">
                <a:latin typeface="Arial"/>
                <a:cs typeface="Arial"/>
              </a:rPr>
              <a:t>car’s </a:t>
            </a:r>
            <a:r>
              <a:rPr dirty="0" sz="1100" spc="-5">
                <a:latin typeface="Arial"/>
                <a:cs typeface="Arial"/>
              </a:rPr>
              <a:t>location in such</a:t>
            </a:r>
            <a:r>
              <a:rPr dirty="0" sz="1100" spc="45">
                <a:latin typeface="Arial"/>
                <a:cs typeface="Arial"/>
              </a:rPr>
              <a:t> </a:t>
            </a:r>
            <a:r>
              <a:rPr dirty="0" sz="1100" spc="-10">
                <a:latin typeface="Arial"/>
                <a:cs typeface="Arial"/>
              </a:rPr>
              <a:t>cases.</a:t>
            </a:r>
            <a:endParaRPr sz="1100">
              <a:latin typeface="Arial"/>
              <a:cs typeface="Arial"/>
            </a:endParaRPr>
          </a:p>
        </p:txBody>
      </p:sp>
      <p:sp>
        <p:nvSpPr>
          <p:cNvPr id="51" name="object 51"/>
          <p:cNvSpPr/>
          <p:nvPr/>
        </p:nvSpPr>
        <p:spPr>
          <a:xfrm>
            <a:off x="0" y="3110966"/>
            <a:ext cx="1728470" cy="129539"/>
          </a:xfrm>
          <a:custGeom>
            <a:avLst/>
            <a:gdLst/>
            <a:ahLst/>
            <a:cxnLst/>
            <a:rect l="l" t="t" r="r" b="b"/>
            <a:pathLst>
              <a:path w="1728470" h="129539">
                <a:moveTo>
                  <a:pt x="0" y="129031"/>
                </a:moveTo>
                <a:lnTo>
                  <a:pt x="1728012" y="129031"/>
                </a:lnTo>
                <a:lnTo>
                  <a:pt x="1728012" y="0"/>
                </a:lnTo>
                <a:lnTo>
                  <a:pt x="0" y="0"/>
                </a:lnTo>
                <a:lnTo>
                  <a:pt x="0" y="129031"/>
                </a:lnTo>
                <a:close/>
              </a:path>
            </a:pathLst>
          </a:custGeom>
          <a:solidFill>
            <a:srgbClr val="46464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2" name="object 52"/>
          <p:cNvSpPr/>
          <p:nvPr/>
        </p:nvSpPr>
        <p:spPr>
          <a:xfrm>
            <a:off x="1728012" y="3110966"/>
            <a:ext cx="2741930" cy="129539"/>
          </a:xfrm>
          <a:custGeom>
            <a:avLst/>
            <a:gdLst/>
            <a:ahLst/>
            <a:cxnLst/>
            <a:rect l="l" t="t" r="r" b="b"/>
            <a:pathLst>
              <a:path w="2741929" h="129539">
                <a:moveTo>
                  <a:pt x="0" y="129032"/>
                </a:moveTo>
                <a:lnTo>
                  <a:pt x="2741752" y="129032"/>
                </a:lnTo>
                <a:lnTo>
                  <a:pt x="2741752" y="0"/>
                </a:lnTo>
                <a:lnTo>
                  <a:pt x="0" y="0"/>
                </a:lnTo>
                <a:lnTo>
                  <a:pt x="0" y="129032"/>
                </a:lnTo>
                <a:close/>
              </a:path>
            </a:pathLst>
          </a:custGeom>
          <a:solidFill>
            <a:srgbClr val="60606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3" name="object 53"/>
          <p:cNvSpPr/>
          <p:nvPr/>
        </p:nvSpPr>
        <p:spPr>
          <a:xfrm>
            <a:off x="4469765" y="3110966"/>
            <a:ext cx="1290320" cy="129539"/>
          </a:xfrm>
          <a:custGeom>
            <a:avLst/>
            <a:gdLst/>
            <a:ahLst/>
            <a:cxnLst/>
            <a:rect l="l" t="t" r="r" b="b"/>
            <a:pathLst>
              <a:path w="1290320" h="129539">
                <a:moveTo>
                  <a:pt x="0" y="129032"/>
                </a:moveTo>
                <a:lnTo>
                  <a:pt x="1290231" y="129032"/>
                </a:lnTo>
                <a:lnTo>
                  <a:pt x="1290231" y="0"/>
                </a:lnTo>
                <a:lnTo>
                  <a:pt x="0" y="0"/>
                </a:lnTo>
                <a:lnTo>
                  <a:pt x="0" y="129032"/>
                </a:lnTo>
                <a:close/>
              </a:path>
            </a:pathLst>
          </a:custGeom>
          <a:solidFill>
            <a:srgbClr val="46464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4" name="object 54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889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70"/>
              </a:spcBef>
            </a:pPr>
            <a:r>
              <a:rPr dirty="0" spc="-5"/>
              <a:t>Ming-Ming Cheng Nankai</a:t>
            </a:r>
            <a:r>
              <a:rPr dirty="0"/>
              <a:t> </a:t>
            </a:r>
            <a:r>
              <a:rPr dirty="0" spc="-5"/>
              <a:t>University</a:t>
            </a:r>
          </a:p>
        </p:txBody>
      </p:sp>
      <p:sp>
        <p:nvSpPr>
          <p:cNvPr id="55" name="object 55"/>
          <p:cNvSpPr txBox="1"/>
          <p:nvPr/>
        </p:nvSpPr>
        <p:spPr>
          <a:xfrm>
            <a:off x="3001810" y="3115250"/>
            <a:ext cx="194310" cy="119380"/>
          </a:xfrm>
          <a:prstGeom prst="rect">
            <a:avLst/>
          </a:prstGeom>
        </p:spPr>
        <p:txBody>
          <a:bodyPr wrap="square" lIns="0" tIns="889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70"/>
              </a:spcBef>
            </a:pPr>
            <a:r>
              <a:rPr dirty="0" sz="600" spc="-5">
                <a:solidFill>
                  <a:srgbClr val="FFFFFF"/>
                </a:solidFill>
                <a:latin typeface="Arial"/>
                <a:cs typeface="Arial"/>
              </a:rPr>
              <a:t>Style</a:t>
            </a:r>
            <a:endParaRPr sz="600">
              <a:latin typeface="Arial"/>
              <a:cs typeface="Arial"/>
            </a:endParaRPr>
          </a:p>
        </p:txBody>
      </p:sp>
      <p:sp>
        <p:nvSpPr>
          <p:cNvPr id="56" name="object 56"/>
          <p:cNvSpPr txBox="1">
            <a:spLocks noGrp="1"/>
          </p:cNvSpPr>
          <p:nvPr>
            <p:ph type="dt" idx="6" sz="half"/>
          </p:nvPr>
        </p:nvSpPr>
        <p:spPr>
          <a:prstGeom prst="rect"/>
        </p:spPr>
        <p:txBody>
          <a:bodyPr wrap="square" lIns="0" tIns="889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70"/>
              </a:spcBef>
            </a:pPr>
            <a:r>
              <a:rPr dirty="0" spc="-5"/>
              <a:t>2022/05/18</a:t>
            </a:r>
          </a:p>
        </p:txBody>
      </p:sp>
      <p:sp>
        <p:nvSpPr>
          <p:cNvPr id="57" name="object 57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8890" rIns="0" bIns="0" rtlCol="0" vert="horz">
            <a:spAutoFit/>
          </a:bodyPr>
          <a:lstStyle/>
          <a:p>
            <a:pPr marL="25400">
              <a:lnSpc>
                <a:spcPct val="100000"/>
              </a:lnSpc>
              <a:spcBef>
                <a:spcPts val="70"/>
              </a:spcBef>
            </a:pPr>
            <a:fld id="{81D60167-4931-47E6-BA6A-407CBD079E47}" type="slidenum">
              <a:rPr dirty="0" spc="-5"/>
              <a:t>10</a:t>
            </a:fld>
            <a:r>
              <a:rPr dirty="0" spc="-5"/>
              <a:t> /</a:t>
            </a:r>
            <a:r>
              <a:rPr dirty="0" spc="-70"/>
              <a:t> </a:t>
            </a:r>
            <a:r>
              <a:rPr dirty="0" spc="-5"/>
              <a:t>46</a:t>
            </a:r>
          </a:p>
        </p:txBody>
      </p:sp>
    </p:spTree>
  </p:cSld>
  <p:clrMapOvr>
    <a:masterClrMapping/>
  </p:clrMapOvr>
  <p:transition spd="fast">
    <p:cut thruBlk="0"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20650" y="127561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B1B1B1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171056" y="127561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B1B1B1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221449" y="127561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B1B1B1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271856" y="127561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B1B1B1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322249" y="127561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B1B1B1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372656" y="127561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B1B1B1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423049" y="127561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B1B1B1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944473" y="127561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994867" y="127561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/>
          <p:nvPr/>
        </p:nvSpPr>
        <p:spPr>
          <a:xfrm>
            <a:off x="1045273" y="127561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/>
          <p:nvPr/>
        </p:nvSpPr>
        <p:spPr>
          <a:xfrm>
            <a:off x="1095667" y="127561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/>
          <p:nvPr/>
        </p:nvSpPr>
        <p:spPr>
          <a:xfrm>
            <a:off x="1146073" y="127561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4" name="object 14"/>
          <p:cNvSpPr/>
          <p:nvPr/>
        </p:nvSpPr>
        <p:spPr>
          <a:xfrm>
            <a:off x="1196466" y="127561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5" name="object 15"/>
          <p:cNvSpPr/>
          <p:nvPr/>
        </p:nvSpPr>
        <p:spPr>
          <a:xfrm>
            <a:off x="1246873" y="127561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6" name="object 16"/>
          <p:cNvSpPr/>
          <p:nvPr/>
        </p:nvSpPr>
        <p:spPr>
          <a:xfrm>
            <a:off x="1297266" y="127561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4">
                <a:moveTo>
                  <a:pt x="18000" y="0"/>
                </a:move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7" name="object 17"/>
          <p:cNvSpPr/>
          <p:nvPr/>
        </p:nvSpPr>
        <p:spPr>
          <a:xfrm>
            <a:off x="1297266" y="127561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8" name="object 18"/>
          <p:cNvSpPr/>
          <p:nvPr/>
        </p:nvSpPr>
        <p:spPr>
          <a:xfrm>
            <a:off x="1916925" y="127561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B1B1B1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9" name="object 19"/>
          <p:cNvSpPr/>
          <p:nvPr/>
        </p:nvSpPr>
        <p:spPr>
          <a:xfrm>
            <a:off x="1967331" y="127561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B1B1B1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0" name="object 20"/>
          <p:cNvSpPr/>
          <p:nvPr/>
        </p:nvSpPr>
        <p:spPr>
          <a:xfrm>
            <a:off x="2017725" y="127561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B1B1B1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1" name="object 21"/>
          <p:cNvSpPr/>
          <p:nvPr/>
        </p:nvSpPr>
        <p:spPr>
          <a:xfrm>
            <a:off x="2068131" y="127561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B1B1B1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2" name="object 22"/>
          <p:cNvSpPr/>
          <p:nvPr/>
        </p:nvSpPr>
        <p:spPr>
          <a:xfrm>
            <a:off x="2118525" y="127561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B1B1B1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3" name="object 23"/>
          <p:cNvSpPr/>
          <p:nvPr/>
        </p:nvSpPr>
        <p:spPr>
          <a:xfrm>
            <a:off x="2664752" y="127561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B1B1B1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4" name="object 24"/>
          <p:cNvSpPr/>
          <p:nvPr/>
        </p:nvSpPr>
        <p:spPr>
          <a:xfrm>
            <a:off x="2715158" y="127561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B1B1B1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5" name="object 25"/>
          <p:cNvSpPr/>
          <p:nvPr/>
        </p:nvSpPr>
        <p:spPr>
          <a:xfrm>
            <a:off x="2765551" y="127561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B1B1B1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6" name="object 26"/>
          <p:cNvSpPr/>
          <p:nvPr/>
        </p:nvSpPr>
        <p:spPr>
          <a:xfrm>
            <a:off x="2815958" y="127561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B1B1B1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7" name="object 27"/>
          <p:cNvSpPr/>
          <p:nvPr/>
        </p:nvSpPr>
        <p:spPr>
          <a:xfrm>
            <a:off x="2866351" y="127561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B1B1B1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8" name="object 28"/>
          <p:cNvSpPr/>
          <p:nvPr/>
        </p:nvSpPr>
        <p:spPr>
          <a:xfrm>
            <a:off x="2916758" y="127561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B1B1B1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9" name="object 29"/>
          <p:cNvSpPr/>
          <p:nvPr/>
        </p:nvSpPr>
        <p:spPr>
          <a:xfrm>
            <a:off x="2967151" y="127561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B1B1B1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0" name="object 30"/>
          <p:cNvSpPr/>
          <p:nvPr/>
        </p:nvSpPr>
        <p:spPr>
          <a:xfrm>
            <a:off x="3017558" y="127561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B1B1B1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1" name="object 31"/>
          <p:cNvSpPr/>
          <p:nvPr/>
        </p:nvSpPr>
        <p:spPr>
          <a:xfrm>
            <a:off x="3067951" y="127561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B1B1B1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2" name="object 32"/>
          <p:cNvSpPr/>
          <p:nvPr/>
        </p:nvSpPr>
        <p:spPr>
          <a:xfrm>
            <a:off x="3534955" y="127561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B1B1B1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3" name="object 33"/>
          <p:cNvSpPr/>
          <p:nvPr/>
        </p:nvSpPr>
        <p:spPr>
          <a:xfrm>
            <a:off x="3585362" y="127561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B1B1B1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4" name="object 34"/>
          <p:cNvSpPr/>
          <p:nvPr/>
        </p:nvSpPr>
        <p:spPr>
          <a:xfrm>
            <a:off x="3635755" y="127561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B1B1B1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5" name="object 35"/>
          <p:cNvSpPr/>
          <p:nvPr/>
        </p:nvSpPr>
        <p:spPr>
          <a:xfrm>
            <a:off x="4469536" y="127561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B1B1B1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6" name="object 36"/>
          <p:cNvSpPr/>
          <p:nvPr/>
        </p:nvSpPr>
        <p:spPr>
          <a:xfrm>
            <a:off x="4519929" y="127561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B1B1B1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7" name="object 37"/>
          <p:cNvSpPr/>
          <p:nvPr/>
        </p:nvSpPr>
        <p:spPr>
          <a:xfrm>
            <a:off x="4570336" y="127561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B1B1B1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8" name="object 38"/>
          <p:cNvSpPr/>
          <p:nvPr/>
        </p:nvSpPr>
        <p:spPr>
          <a:xfrm>
            <a:off x="4620729" y="127561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B1B1B1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9" name="object 39"/>
          <p:cNvSpPr/>
          <p:nvPr/>
        </p:nvSpPr>
        <p:spPr>
          <a:xfrm>
            <a:off x="5179479" y="127561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B1B1B1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0" name="object 40"/>
          <p:cNvSpPr/>
          <p:nvPr/>
        </p:nvSpPr>
        <p:spPr>
          <a:xfrm>
            <a:off x="5229885" y="127561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B1B1B1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1" name="object 41"/>
          <p:cNvSpPr/>
          <p:nvPr/>
        </p:nvSpPr>
        <p:spPr>
          <a:xfrm>
            <a:off x="5280278" y="127561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B1B1B1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2" name="object 42"/>
          <p:cNvSpPr/>
          <p:nvPr/>
        </p:nvSpPr>
        <p:spPr>
          <a:xfrm>
            <a:off x="5330685" y="127561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B1B1B1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3" name="object 43"/>
          <p:cNvSpPr/>
          <p:nvPr/>
        </p:nvSpPr>
        <p:spPr>
          <a:xfrm>
            <a:off x="5381078" y="127561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B1B1B1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4" name="object 44"/>
          <p:cNvSpPr/>
          <p:nvPr/>
        </p:nvSpPr>
        <p:spPr>
          <a:xfrm>
            <a:off x="5431485" y="127561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B1B1B1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5" name="object 45"/>
          <p:cNvSpPr txBox="1"/>
          <p:nvPr/>
        </p:nvSpPr>
        <p:spPr>
          <a:xfrm>
            <a:off x="108000" y="0"/>
            <a:ext cx="5556885" cy="116839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>
              <a:lnSpc>
                <a:spcPct val="100000"/>
              </a:lnSpc>
              <a:spcBef>
                <a:spcPts val="95"/>
              </a:spcBef>
              <a:tabLst>
                <a:tab pos="823594" algn="l"/>
                <a:tab pos="1795780" algn="l"/>
                <a:tab pos="2543810" algn="l"/>
                <a:tab pos="3413760" algn="l"/>
                <a:tab pos="4348480" algn="l"/>
                <a:tab pos="5058410" algn="l"/>
              </a:tabLst>
            </a:pPr>
            <a:r>
              <a:rPr dirty="0" sz="600" spc="-5">
                <a:solidFill>
                  <a:srgbClr val="B1B1B1"/>
                </a:solidFill>
                <a:latin typeface="Arial"/>
                <a:cs typeface="Arial"/>
                <a:hlinkClick r:id="rId2" action="ppaction://hlinksldjump"/>
              </a:rPr>
              <a:t>Readership</a:t>
            </a:r>
            <a:r>
              <a:rPr dirty="0" sz="600" spc="-5">
                <a:solidFill>
                  <a:srgbClr val="B1B1B1"/>
                </a:solidFill>
                <a:latin typeface="Arial"/>
                <a:cs typeface="Arial"/>
              </a:rPr>
              <a:t>	</a:t>
            </a:r>
            <a:r>
              <a:rPr dirty="0" sz="600" spc="-5">
                <a:solidFill>
                  <a:srgbClr val="FFFFFF"/>
                </a:solidFill>
                <a:latin typeface="Arial"/>
                <a:cs typeface="Arial"/>
                <a:hlinkClick r:id="rId3" action="ppaction://hlinksldjump"/>
              </a:rPr>
              <a:t>Critical</a:t>
            </a:r>
            <a:r>
              <a:rPr dirty="0" sz="600" spc="15">
                <a:solidFill>
                  <a:srgbClr val="FFFFFF"/>
                </a:solidFill>
                <a:latin typeface="Arial"/>
                <a:cs typeface="Arial"/>
                <a:hlinkClick r:id="rId3" action="ppaction://hlinksldjump"/>
              </a:rPr>
              <a:t> </a:t>
            </a:r>
            <a:r>
              <a:rPr dirty="0" sz="600" spc="-5">
                <a:solidFill>
                  <a:srgbClr val="FFFFFF"/>
                </a:solidFill>
                <a:latin typeface="Arial"/>
                <a:cs typeface="Arial"/>
                <a:hlinkClick r:id="rId3" action="ppaction://hlinksldjump"/>
              </a:rPr>
              <a:t>Analysis</a:t>
            </a:r>
            <a:r>
              <a:rPr dirty="0" sz="600" spc="-5">
                <a:solidFill>
                  <a:srgbClr val="FFFFFF"/>
                </a:solidFill>
                <a:latin typeface="Arial"/>
                <a:cs typeface="Arial"/>
              </a:rPr>
              <a:t>	</a:t>
            </a:r>
            <a:r>
              <a:rPr dirty="0" sz="600" spc="-5">
                <a:solidFill>
                  <a:srgbClr val="B1B1B1"/>
                </a:solidFill>
                <a:latin typeface="Arial"/>
                <a:cs typeface="Arial"/>
                <a:hlinkClick r:id="rId4" action="ppaction://hlinksldjump"/>
              </a:rPr>
              <a:t>Precision</a:t>
            </a:r>
            <a:r>
              <a:rPr dirty="0" sz="600" spc="-5">
                <a:solidFill>
                  <a:srgbClr val="B1B1B1"/>
                </a:solidFill>
                <a:latin typeface="Arial"/>
                <a:cs typeface="Arial"/>
              </a:rPr>
              <a:t>	</a:t>
            </a:r>
            <a:r>
              <a:rPr dirty="0" sz="600" spc="-5">
                <a:solidFill>
                  <a:srgbClr val="B1B1B1"/>
                </a:solidFill>
                <a:latin typeface="Arial"/>
                <a:cs typeface="Arial"/>
                <a:hlinkClick r:id="rId5" action="ppaction://hlinksldjump"/>
              </a:rPr>
              <a:t>Conciseness</a:t>
            </a:r>
            <a:r>
              <a:rPr dirty="0" sz="600" spc="-5">
                <a:solidFill>
                  <a:srgbClr val="B1B1B1"/>
                </a:solidFill>
                <a:latin typeface="Arial"/>
                <a:cs typeface="Arial"/>
              </a:rPr>
              <a:t>	</a:t>
            </a:r>
            <a:r>
              <a:rPr dirty="0" sz="600" spc="-5">
                <a:solidFill>
                  <a:srgbClr val="B1B1B1"/>
                </a:solidFill>
                <a:latin typeface="Arial"/>
                <a:cs typeface="Arial"/>
                <a:hlinkClick r:id="rId6" action="ppaction://hlinksldjump"/>
              </a:rPr>
              <a:t>Logical</a:t>
            </a:r>
            <a:r>
              <a:rPr dirty="0" sz="600" spc="15">
                <a:solidFill>
                  <a:srgbClr val="B1B1B1"/>
                </a:solidFill>
                <a:latin typeface="Arial"/>
                <a:cs typeface="Arial"/>
                <a:hlinkClick r:id="rId6" action="ppaction://hlinksldjump"/>
              </a:rPr>
              <a:t> </a:t>
            </a:r>
            <a:r>
              <a:rPr dirty="0" sz="600" spc="-5">
                <a:solidFill>
                  <a:srgbClr val="B1B1B1"/>
                </a:solidFill>
                <a:latin typeface="Arial"/>
                <a:cs typeface="Arial"/>
                <a:hlinkClick r:id="rId6" action="ppaction://hlinksldjump"/>
              </a:rPr>
              <a:t>Writing</a:t>
            </a:r>
            <a:r>
              <a:rPr dirty="0" sz="600" spc="-5">
                <a:solidFill>
                  <a:srgbClr val="B1B1B1"/>
                </a:solidFill>
                <a:latin typeface="Arial"/>
                <a:cs typeface="Arial"/>
              </a:rPr>
              <a:t>	</a:t>
            </a:r>
            <a:r>
              <a:rPr dirty="0" sz="600" spc="-5">
                <a:solidFill>
                  <a:srgbClr val="B1B1B1"/>
                </a:solidFill>
                <a:latin typeface="Arial"/>
                <a:cs typeface="Arial"/>
                <a:hlinkClick r:id="rId7" action="ppaction://hlinksldjump"/>
              </a:rPr>
              <a:t>Balance</a:t>
            </a:r>
            <a:r>
              <a:rPr dirty="0" sz="600" spc="-5">
                <a:solidFill>
                  <a:srgbClr val="B1B1B1"/>
                </a:solidFill>
                <a:latin typeface="Arial"/>
                <a:cs typeface="Arial"/>
              </a:rPr>
              <a:t>	</a:t>
            </a:r>
            <a:r>
              <a:rPr dirty="0" sz="600" spc="-5">
                <a:solidFill>
                  <a:srgbClr val="B1B1B1"/>
                </a:solidFill>
                <a:latin typeface="Arial"/>
                <a:cs typeface="Arial"/>
                <a:hlinkClick r:id="rId8" action="ppaction://hlinksldjump"/>
              </a:rPr>
              <a:t>Completeness</a:t>
            </a:r>
            <a:endParaRPr sz="600">
              <a:latin typeface="Arial"/>
              <a:cs typeface="Arial"/>
            </a:endParaRPr>
          </a:p>
        </p:txBody>
      </p:sp>
      <p:sp>
        <p:nvSpPr>
          <p:cNvPr id="46" name="object 46"/>
          <p:cNvSpPr txBox="1">
            <a:spLocks noGrp="1"/>
          </p:cNvSpPr>
          <p:nvPr>
            <p:ph type="title"/>
          </p:nvPr>
        </p:nvSpPr>
        <p:spPr>
          <a:xfrm>
            <a:off x="0" y="209435"/>
            <a:ext cx="5760085" cy="349250"/>
          </a:xfrm>
          <a:prstGeom prst="rect"/>
          <a:solidFill>
            <a:srgbClr val="0C5A79"/>
          </a:solidFill>
        </p:spPr>
        <p:txBody>
          <a:bodyPr wrap="square" lIns="0" tIns="55880" rIns="0" bIns="0" rtlCol="0" vert="horz">
            <a:spAutoFit/>
          </a:bodyPr>
          <a:lstStyle/>
          <a:p>
            <a:pPr marL="107950">
              <a:lnSpc>
                <a:spcPct val="100000"/>
              </a:lnSpc>
              <a:spcBef>
                <a:spcPts val="440"/>
              </a:spcBef>
            </a:pPr>
            <a:r>
              <a:rPr dirty="0" sz="1700" spc="10">
                <a:solidFill>
                  <a:srgbClr val="FFFFFF"/>
                </a:solidFill>
              </a:rPr>
              <a:t>Critical </a:t>
            </a:r>
            <a:r>
              <a:rPr dirty="0" sz="1700" spc="5">
                <a:solidFill>
                  <a:srgbClr val="FFFFFF"/>
                </a:solidFill>
              </a:rPr>
              <a:t>Analysis:</a:t>
            </a:r>
            <a:r>
              <a:rPr dirty="0" sz="1700" spc="105">
                <a:solidFill>
                  <a:srgbClr val="FFFFFF"/>
                </a:solidFill>
              </a:rPr>
              <a:t> </a:t>
            </a:r>
            <a:r>
              <a:rPr dirty="0" sz="1700" spc="5">
                <a:solidFill>
                  <a:srgbClr val="FFFFFF"/>
                </a:solidFill>
              </a:rPr>
              <a:t>tips</a:t>
            </a:r>
            <a:endParaRPr sz="1700"/>
          </a:p>
        </p:txBody>
      </p:sp>
      <p:sp>
        <p:nvSpPr>
          <p:cNvPr id="47" name="object 47"/>
          <p:cNvSpPr txBox="1"/>
          <p:nvPr/>
        </p:nvSpPr>
        <p:spPr>
          <a:xfrm>
            <a:off x="167297" y="662405"/>
            <a:ext cx="5425440" cy="363855"/>
          </a:xfrm>
          <a:prstGeom prst="rect">
            <a:avLst/>
          </a:prstGeom>
        </p:spPr>
        <p:txBody>
          <a:bodyPr wrap="square" lIns="0" tIns="6985" rIns="0" bIns="0" rtlCol="0" vert="horz">
            <a:spAutoFit/>
          </a:bodyPr>
          <a:lstStyle/>
          <a:p>
            <a:pPr marL="12700" marR="5080">
              <a:lnSpc>
                <a:spcPct val="102699"/>
              </a:lnSpc>
              <a:spcBef>
                <a:spcPts val="55"/>
              </a:spcBef>
            </a:pPr>
            <a:r>
              <a:rPr dirty="0" sz="1100" spc="-40">
                <a:latin typeface="Arial"/>
                <a:cs typeface="Arial"/>
              </a:rPr>
              <a:t>Try </a:t>
            </a:r>
            <a:r>
              <a:rPr dirty="0" sz="1100" spc="-5">
                <a:latin typeface="Arial"/>
                <a:cs typeface="Arial"/>
              </a:rPr>
              <a:t>to </a:t>
            </a:r>
            <a:r>
              <a:rPr dirty="0" sz="1100" spc="-10" b="1">
                <a:solidFill>
                  <a:srgbClr val="EB7239"/>
                </a:solidFill>
                <a:latin typeface="Arial"/>
                <a:cs typeface="Arial"/>
              </a:rPr>
              <a:t>imagine </a:t>
            </a:r>
            <a:r>
              <a:rPr dirty="0" sz="1100" spc="-10">
                <a:latin typeface="Arial"/>
                <a:cs typeface="Arial"/>
              </a:rPr>
              <a:t>a </a:t>
            </a:r>
            <a:r>
              <a:rPr dirty="0" sz="1100" spc="-15">
                <a:solidFill>
                  <a:srgbClr val="BF003F"/>
                </a:solidFill>
                <a:latin typeface="Arial"/>
                <a:cs typeface="Arial"/>
              </a:rPr>
              <a:t>reviewer</a:t>
            </a:r>
            <a:r>
              <a:rPr dirty="0" sz="1100" spc="-15">
                <a:latin typeface="Arial"/>
                <a:cs typeface="Arial"/>
              </a:rPr>
              <a:t>, </a:t>
            </a:r>
            <a:r>
              <a:rPr dirty="0" sz="1100" spc="-5">
                <a:latin typeface="Arial"/>
                <a:cs typeface="Arial"/>
              </a:rPr>
              <a:t>or </a:t>
            </a:r>
            <a:r>
              <a:rPr dirty="0" sz="1100" spc="-10">
                <a:latin typeface="Arial"/>
                <a:cs typeface="Arial"/>
              </a:rPr>
              <a:t>an </a:t>
            </a:r>
            <a:r>
              <a:rPr dirty="0" sz="1100" spc="-10">
                <a:solidFill>
                  <a:srgbClr val="BF003F"/>
                </a:solidFill>
                <a:latin typeface="Arial"/>
                <a:cs typeface="Arial"/>
              </a:rPr>
              <a:t>examiner</a:t>
            </a:r>
            <a:r>
              <a:rPr dirty="0" sz="1100" spc="-10">
                <a:latin typeface="Arial"/>
                <a:cs typeface="Arial"/>
              </a:rPr>
              <a:t>, </a:t>
            </a:r>
            <a:r>
              <a:rPr dirty="0" sz="1100" spc="-5">
                <a:latin typeface="Arial"/>
                <a:cs typeface="Arial"/>
              </a:rPr>
              <a:t>or perhaps </a:t>
            </a:r>
            <a:r>
              <a:rPr dirty="0" sz="1100" spc="-10">
                <a:latin typeface="Arial"/>
                <a:cs typeface="Arial"/>
              </a:rPr>
              <a:t>an </a:t>
            </a:r>
            <a:r>
              <a:rPr dirty="0" sz="1100" spc="-5">
                <a:solidFill>
                  <a:srgbClr val="BF003F"/>
                </a:solidFill>
                <a:latin typeface="Arial"/>
                <a:cs typeface="Arial"/>
              </a:rPr>
              <a:t>intelligent </a:t>
            </a:r>
            <a:r>
              <a:rPr dirty="0" sz="1100" spc="-10">
                <a:solidFill>
                  <a:srgbClr val="BF003F"/>
                </a:solidFill>
                <a:latin typeface="Arial"/>
                <a:cs typeface="Arial"/>
              </a:rPr>
              <a:t>layman</a:t>
            </a:r>
            <a:r>
              <a:rPr dirty="0" sz="1100" spc="-10">
                <a:latin typeface="Arial"/>
                <a:cs typeface="Arial"/>
              </a:rPr>
              <a:t>, </a:t>
            </a:r>
            <a:r>
              <a:rPr dirty="0" sz="1100" spc="-5">
                <a:latin typeface="Arial"/>
                <a:cs typeface="Arial"/>
              </a:rPr>
              <a:t>sitting </a:t>
            </a:r>
            <a:r>
              <a:rPr dirty="0" sz="1100" spc="-15">
                <a:latin typeface="Arial"/>
                <a:cs typeface="Arial"/>
              </a:rPr>
              <a:t>next  </a:t>
            </a:r>
            <a:r>
              <a:rPr dirty="0" sz="1100" spc="-5">
                <a:latin typeface="Arial"/>
                <a:cs typeface="Arial"/>
              </a:rPr>
              <a:t>to </a:t>
            </a:r>
            <a:r>
              <a:rPr dirty="0" sz="1100" spc="-15">
                <a:latin typeface="Arial"/>
                <a:cs typeface="Arial"/>
              </a:rPr>
              <a:t>you </a:t>
            </a:r>
            <a:r>
              <a:rPr dirty="0" sz="1100" spc="-5">
                <a:latin typeface="Arial"/>
                <a:cs typeface="Arial"/>
              </a:rPr>
              <a:t>as write, </a:t>
            </a:r>
            <a:r>
              <a:rPr dirty="0" sz="1100" spc="-10">
                <a:latin typeface="Arial"/>
                <a:cs typeface="Arial"/>
              </a:rPr>
              <a:t>who keeps </a:t>
            </a:r>
            <a:r>
              <a:rPr dirty="0" sz="1100" spc="-5">
                <a:latin typeface="Arial"/>
                <a:cs typeface="Arial"/>
              </a:rPr>
              <a:t>asking </a:t>
            </a:r>
            <a:r>
              <a:rPr dirty="0" sz="1100" spc="-15">
                <a:latin typeface="Arial"/>
                <a:cs typeface="Arial"/>
              </a:rPr>
              <a:t>you</a:t>
            </a:r>
            <a:r>
              <a:rPr dirty="0" sz="1100" spc="10">
                <a:latin typeface="Arial"/>
                <a:cs typeface="Arial"/>
              </a:rPr>
              <a:t> </a:t>
            </a:r>
            <a:r>
              <a:rPr dirty="0" sz="1100" spc="-15">
                <a:latin typeface="Arial"/>
                <a:cs typeface="Arial"/>
              </a:rPr>
              <a:t>‘</a:t>
            </a:r>
            <a:r>
              <a:rPr dirty="0" sz="1100" spc="-15" b="1">
                <a:solidFill>
                  <a:srgbClr val="EB7239"/>
                </a:solidFill>
                <a:latin typeface="Arial"/>
                <a:cs typeface="Arial"/>
              </a:rPr>
              <a:t>why</a:t>
            </a:r>
            <a:r>
              <a:rPr dirty="0" sz="1100" spc="-15">
                <a:latin typeface="Arial"/>
                <a:cs typeface="Arial"/>
              </a:rPr>
              <a:t>’?</a:t>
            </a:r>
            <a:endParaRPr sz="1100">
              <a:latin typeface="Arial"/>
              <a:cs typeface="Arial"/>
            </a:endParaRPr>
          </a:p>
        </p:txBody>
      </p:sp>
      <p:sp>
        <p:nvSpPr>
          <p:cNvPr id="48" name="object 48"/>
          <p:cNvSpPr/>
          <p:nvPr/>
        </p:nvSpPr>
        <p:spPr>
          <a:xfrm>
            <a:off x="1994890" y="1155739"/>
            <a:ext cx="1770210" cy="1710561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9" name="object 49"/>
          <p:cNvSpPr/>
          <p:nvPr/>
        </p:nvSpPr>
        <p:spPr>
          <a:xfrm>
            <a:off x="0" y="3110966"/>
            <a:ext cx="1728470" cy="129539"/>
          </a:xfrm>
          <a:custGeom>
            <a:avLst/>
            <a:gdLst/>
            <a:ahLst/>
            <a:cxnLst/>
            <a:rect l="l" t="t" r="r" b="b"/>
            <a:pathLst>
              <a:path w="1728470" h="129539">
                <a:moveTo>
                  <a:pt x="0" y="129031"/>
                </a:moveTo>
                <a:lnTo>
                  <a:pt x="1728012" y="129031"/>
                </a:lnTo>
                <a:lnTo>
                  <a:pt x="1728012" y="0"/>
                </a:lnTo>
                <a:lnTo>
                  <a:pt x="0" y="0"/>
                </a:lnTo>
                <a:lnTo>
                  <a:pt x="0" y="129031"/>
                </a:lnTo>
                <a:close/>
              </a:path>
            </a:pathLst>
          </a:custGeom>
          <a:solidFill>
            <a:srgbClr val="46464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0" name="object 50"/>
          <p:cNvSpPr/>
          <p:nvPr/>
        </p:nvSpPr>
        <p:spPr>
          <a:xfrm>
            <a:off x="1728012" y="3110966"/>
            <a:ext cx="2741930" cy="129539"/>
          </a:xfrm>
          <a:custGeom>
            <a:avLst/>
            <a:gdLst/>
            <a:ahLst/>
            <a:cxnLst/>
            <a:rect l="l" t="t" r="r" b="b"/>
            <a:pathLst>
              <a:path w="2741929" h="129539">
                <a:moveTo>
                  <a:pt x="0" y="129031"/>
                </a:moveTo>
                <a:lnTo>
                  <a:pt x="2741752" y="129031"/>
                </a:lnTo>
                <a:lnTo>
                  <a:pt x="2741752" y="0"/>
                </a:lnTo>
                <a:lnTo>
                  <a:pt x="0" y="0"/>
                </a:lnTo>
                <a:lnTo>
                  <a:pt x="0" y="129031"/>
                </a:lnTo>
                <a:close/>
              </a:path>
            </a:pathLst>
          </a:custGeom>
          <a:solidFill>
            <a:srgbClr val="60606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1" name="object 51"/>
          <p:cNvSpPr/>
          <p:nvPr/>
        </p:nvSpPr>
        <p:spPr>
          <a:xfrm>
            <a:off x="4469765" y="3110966"/>
            <a:ext cx="1290320" cy="129539"/>
          </a:xfrm>
          <a:custGeom>
            <a:avLst/>
            <a:gdLst/>
            <a:ahLst/>
            <a:cxnLst/>
            <a:rect l="l" t="t" r="r" b="b"/>
            <a:pathLst>
              <a:path w="1290320" h="129539">
                <a:moveTo>
                  <a:pt x="0" y="129031"/>
                </a:moveTo>
                <a:lnTo>
                  <a:pt x="1290231" y="129031"/>
                </a:lnTo>
                <a:lnTo>
                  <a:pt x="1290231" y="0"/>
                </a:lnTo>
                <a:lnTo>
                  <a:pt x="0" y="0"/>
                </a:lnTo>
                <a:lnTo>
                  <a:pt x="0" y="129031"/>
                </a:lnTo>
                <a:close/>
              </a:path>
            </a:pathLst>
          </a:custGeom>
          <a:solidFill>
            <a:srgbClr val="46464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2" name="object 52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889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70"/>
              </a:spcBef>
            </a:pPr>
            <a:r>
              <a:rPr dirty="0" spc="-5"/>
              <a:t>Ming-Ming Cheng Nankai</a:t>
            </a:r>
            <a:r>
              <a:rPr dirty="0"/>
              <a:t> </a:t>
            </a:r>
            <a:r>
              <a:rPr dirty="0" spc="-5"/>
              <a:t>University</a:t>
            </a:r>
          </a:p>
        </p:txBody>
      </p:sp>
      <p:sp>
        <p:nvSpPr>
          <p:cNvPr id="53" name="object 53"/>
          <p:cNvSpPr txBox="1"/>
          <p:nvPr/>
        </p:nvSpPr>
        <p:spPr>
          <a:xfrm>
            <a:off x="3001810" y="3115250"/>
            <a:ext cx="194310" cy="119380"/>
          </a:xfrm>
          <a:prstGeom prst="rect">
            <a:avLst/>
          </a:prstGeom>
        </p:spPr>
        <p:txBody>
          <a:bodyPr wrap="square" lIns="0" tIns="889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70"/>
              </a:spcBef>
            </a:pPr>
            <a:r>
              <a:rPr dirty="0" sz="600" spc="-5">
                <a:solidFill>
                  <a:srgbClr val="FFFFFF"/>
                </a:solidFill>
                <a:latin typeface="Arial"/>
                <a:cs typeface="Arial"/>
              </a:rPr>
              <a:t>Style</a:t>
            </a:r>
            <a:endParaRPr sz="600">
              <a:latin typeface="Arial"/>
              <a:cs typeface="Arial"/>
            </a:endParaRPr>
          </a:p>
        </p:txBody>
      </p:sp>
      <p:sp>
        <p:nvSpPr>
          <p:cNvPr id="54" name="object 54"/>
          <p:cNvSpPr txBox="1">
            <a:spLocks noGrp="1"/>
          </p:cNvSpPr>
          <p:nvPr>
            <p:ph type="dt" idx="6" sz="half"/>
          </p:nvPr>
        </p:nvSpPr>
        <p:spPr>
          <a:prstGeom prst="rect"/>
        </p:spPr>
        <p:txBody>
          <a:bodyPr wrap="square" lIns="0" tIns="889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70"/>
              </a:spcBef>
            </a:pPr>
            <a:r>
              <a:rPr dirty="0" spc="-5"/>
              <a:t>2022/05/18</a:t>
            </a:r>
          </a:p>
        </p:txBody>
      </p:sp>
      <p:sp>
        <p:nvSpPr>
          <p:cNvPr id="55" name="object 55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8890" rIns="0" bIns="0" rtlCol="0" vert="horz">
            <a:spAutoFit/>
          </a:bodyPr>
          <a:lstStyle/>
          <a:p>
            <a:pPr marL="25400">
              <a:lnSpc>
                <a:spcPct val="100000"/>
              </a:lnSpc>
              <a:spcBef>
                <a:spcPts val="70"/>
              </a:spcBef>
            </a:pPr>
            <a:fld id="{81D60167-4931-47E6-BA6A-407CBD079E47}" type="slidenum">
              <a:rPr dirty="0" spc="-5"/>
              <a:t>10</a:t>
            </a:fld>
            <a:r>
              <a:rPr dirty="0" spc="-5"/>
              <a:t> /</a:t>
            </a:r>
            <a:r>
              <a:rPr dirty="0" spc="-70"/>
              <a:t> </a:t>
            </a:r>
            <a:r>
              <a:rPr dirty="0" spc="-5"/>
              <a:t>46</a:t>
            </a:r>
          </a:p>
        </p:txBody>
      </p:sp>
    </p:spTree>
  </p:cSld>
  <p:clrMapOvr>
    <a:masterClrMapping/>
  </p:clrMapOvr>
  <p:transition spd="fast">
    <p:cut thruBlk="0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20650" y="127561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B1B1B1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171056" y="127561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B1B1B1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221449" y="127561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B1B1B1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271856" y="127561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B1B1B1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322249" y="127561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B1B1B1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372656" y="127561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B1B1B1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423049" y="127561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B1B1B1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944473" y="127561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B1B1B1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994867" y="127561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B1B1B1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/>
          <p:nvPr/>
        </p:nvSpPr>
        <p:spPr>
          <a:xfrm>
            <a:off x="1045273" y="127561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B1B1B1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/>
          <p:nvPr/>
        </p:nvSpPr>
        <p:spPr>
          <a:xfrm>
            <a:off x="1095667" y="127561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B1B1B1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/>
          <p:nvPr/>
        </p:nvSpPr>
        <p:spPr>
          <a:xfrm>
            <a:off x="1146073" y="127561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B1B1B1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4" name="object 14"/>
          <p:cNvSpPr/>
          <p:nvPr/>
        </p:nvSpPr>
        <p:spPr>
          <a:xfrm>
            <a:off x="1196466" y="127561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B1B1B1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5" name="object 15"/>
          <p:cNvSpPr/>
          <p:nvPr/>
        </p:nvSpPr>
        <p:spPr>
          <a:xfrm>
            <a:off x="1246873" y="127561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B1B1B1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6" name="object 16"/>
          <p:cNvSpPr/>
          <p:nvPr/>
        </p:nvSpPr>
        <p:spPr>
          <a:xfrm>
            <a:off x="1297266" y="127561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B1B1B1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7" name="object 17"/>
          <p:cNvSpPr/>
          <p:nvPr/>
        </p:nvSpPr>
        <p:spPr>
          <a:xfrm>
            <a:off x="1916925" y="127561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B1B1B1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8" name="object 18"/>
          <p:cNvSpPr/>
          <p:nvPr/>
        </p:nvSpPr>
        <p:spPr>
          <a:xfrm>
            <a:off x="1967331" y="127561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B1B1B1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9" name="object 19"/>
          <p:cNvSpPr/>
          <p:nvPr/>
        </p:nvSpPr>
        <p:spPr>
          <a:xfrm>
            <a:off x="2017725" y="127561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B1B1B1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0" name="object 20"/>
          <p:cNvSpPr/>
          <p:nvPr/>
        </p:nvSpPr>
        <p:spPr>
          <a:xfrm>
            <a:off x="2068131" y="127561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B1B1B1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1" name="object 21"/>
          <p:cNvSpPr/>
          <p:nvPr/>
        </p:nvSpPr>
        <p:spPr>
          <a:xfrm>
            <a:off x="2118525" y="127561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B1B1B1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2" name="object 22"/>
          <p:cNvSpPr/>
          <p:nvPr/>
        </p:nvSpPr>
        <p:spPr>
          <a:xfrm>
            <a:off x="2664752" y="127561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B1B1B1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3" name="object 23"/>
          <p:cNvSpPr/>
          <p:nvPr/>
        </p:nvSpPr>
        <p:spPr>
          <a:xfrm>
            <a:off x="2715158" y="127561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B1B1B1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4" name="object 24"/>
          <p:cNvSpPr/>
          <p:nvPr/>
        </p:nvSpPr>
        <p:spPr>
          <a:xfrm>
            <a:off x="2765551" y="127561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B1B1B1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5" name="object 25"/>
          <p:cNvSpPr/>
          <p:nvPr/>
        </p:nvSpPr>
        <p:spPr>
          <a:xfrm>
            <a:off x="2815958" y="127561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B1B1B1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6" name="object 26"/>
          <p:cNvSpPr/>
          <p:nvPr/>
        </p:nvSpPr>
        <p:spPr>
          <a:xfrm>
            <a:off x="2866351" y="127561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B1B1B1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7" name="object 27"/>
          <p:cNvSpPr/>
          <p:nvPr/>
        </p:nvSpPr>
        <p:spPr>
          <a:xfrm>
            <a:off x="2916758" y="127561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B1B1B1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8" name="object 28"/>
          <p:cNvSpPr/>
          <p:nvPr/>
        </p:nvSpPr>
        <p:spPr>
          <a:xfrm>
            <a:off x="2967151" y="127561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B1B1B1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9" name="object 29"/>
          <p:cNvSpPr/>
          <p:nvPr/>
        </p:nvSpPr>
        <p:spPr>
          <a:xfrm>
            <a:off x="3017558" y="127561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B1B1B1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0" name="object 30"/>
          <p:cNvSpPr/>
          <p:nvPr/>
        </p:nvSpPr>
        <p:spPr>
          <a:xfrm>
            <a:off x="3067951" y="127561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B1B1B1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1" name="object 31"/>
          <p:cNvSpPr/>
          <p:nvPr/>
        </p:nvSpPr>
        <p:spPr>
          <a:xfrm>
            <a:off x="3534955" y="127561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B1B1B1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2" name="object 32"/>
          <p:cNvSpPr/>
          <p:nvPr/>
        </p:nvSpPr>
        <p:spPr>
          <a:xfrm>
            <a:off x="3585362" y="127561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B1B1B1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3" name="object 33"/>
          <p:cNvSpPr/>
          <p:nvPr/>
        </p:nvSpPr>
        <p:spPr>
          <a:xfrm>
            <a:off x="3635755" y="127561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B1B1B1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4" name="object 34"/>
          <p:cNvSpPr/>
          <p:nvPr/>
        </p:nvSpPr>
        <p:spPr>
          <a:xfrm>
            <a:off x="4469536" y="127561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B1B1B1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5" name="object 35"/>
          <p:cNvSpPr/>
          <p:nvPr/>
        </p:nvSpPr>
        <p:spPr>
          <a:xfrm>
            <a:off x="4519929" y="127561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B1B1B1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6" name="object 36"/>
          <p:cNvSpPr/>
          <p:nvPr/>
        </p:nvSpPr>
        <p:spPr>
          <a:xfrm>
            <a:off x="4570336" y="127561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B1B1B1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7" name="object 37"/>
          <p:cNvSpPr/>
          <p:nvPr/>
        </p:nvSpPr>
        <p:spPr>
          <a:xfrm>
            <a:off x="4620729" y="127561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B1B1B1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8" name="object 38"/>
          <p:cNvSpPr/>
          <p:nvPr/>
        </p:nvSpPr>
        <p:spPr>
          <a:xfrm>
            <a:off x="5179479" y="127561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B1B1B1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9" name="object 39"/>
          <p:cNvSpPr/>
          <p:nvPr/>
        </p:nvSpPr>
        <p:spPr>
          <a:xfrm>
            <a:off x="5229885" y="127561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B1B1B1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0" name="object 40"/>
          <p:cNvSpPr/>
          <p:nvPr/>
        </p:nvSpPr>
        <p:spPr>
          <a:xfrm>
            <a:off x="5280278" y="127561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B1B1B1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1" name="object 41"/>
          <p:cNvSpPr/>
          <p:nvPr/>
        </p:nvSpPr>
        <p:spPr>
          <a:xfrm>
            <a:off x="5330685" y="127561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B1B1B1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2" name="object 42"/>
          <p:cNvSpPr/>
          <p:nvPr/>
        </p:nvSpPr>
        <p:spPr>
          <a:xfrm>
            <a:off x="5381078" y="127561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B1B1B1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3" name="object 43"/>
          <p:cNvSpPr/>
          <p:nvPr/>
        </p:nvSpPr>
        <p:spPr>
          <a:xfrm>
            <a:off x="5431485" y="127561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B1B1B1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4" name="object 44"/>
          <p:cNvSpPr txBox="1"/>
          <p:nvPr/>
        </p:nvSpPr>
        <p:spPr>
          <a:xfrm>
            <a:off x="108000" y="0"/>
            <a:ext cx="5556885" cy="116839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>
              <a:lnSpc>
                <a:spcPct val="100000"/>
              </a:lnSpc>
              <a:spcBef>
                <a:spcPts val="95"/>
              </a:spcBef>
              <a:tabLst>
                <a:tab pos="823594" algn="l"/>
                <a:tab pos="1795780" algn="l"/>
                <a:tab pos="2543810" algn="l"/>
                <a:tab pos="3413760" algn="l"/>
                <a:tab pos="4348480" algn="l"/>
                <a:tab pos="5058410" algn="l"/>
              </a:tabLst>
            </a:pPr>
            <a:r>
              <a:rPr dirty="0" sz="600" spc="-5">
                <a:solidFill>
                  <a:srgbClr val="B1B1B1"/>
                </a:solidFill>
                <a:latin typeface="Arial"/>
                <a:cs typeface="Arial"/>
                <a:hlinkClick r:id="rId2" action="ppaction://hlinksldjump"/>
              </a:rPr>
              <a:t>Readership</a:t>
            </a:r>
            <a:r>
              <a:rPr dirty="0" sz="600" spc="-5">
                <a:solidFill>
                  <a:srgbClr val="B1B1B1"/>
                </a:solidFill>
                <a:latin typeface="Arial"/>
                <a:cs typeface="Arial"/>
              </a:rPr>
              <a:t>	</a:t>
            </a:r>
            <a:r>
              <a:rPr dirty="0" sz="600" spc="-5">
                <a:solidFill>
                  <a:srgbClr val="B1B1B1"/>
                </a:solidFill>
                <a:latin typeface="Arial"/>
                <a:cs typeface="Arial"/>
                <a:hlinkClick r:id="rId3" action="ppaction://hlinksldjump"/>
              </a:rPr>
              <a:t>Critical</a:t>
            </a:r>
            <a:r>
              <a:rPr dirty="0" sz="600" spc="15">
                <a:solidFill>
                  <a:srgbClr val="B1B1B1"/>
                </a:solidFill>
                <a:latin typeface="Arial"/>
                <a:cs typeface="Arial"/>
                <a:hlinkClick r:id="rId3" action="ppaction://hlinksldjump"/>
              </a:rPr>
              <a:t> </a:t>
            </a:r>
            <a:r>
              <a:rPr dirty="0" sz="600" spc="-5">
                <a:solidFill>
                  <a:srgbClr val="B1B1B1"/>
                </a:solidFill>
                <a:latin typeface="Arial"/>
                <a:cs typeface="Arial"/>
                <a:hlinkClick r:id="rId3" action="ppaction://hlinksldjump"/>
              </a:rPr>
              <a:t>Analysis</a:t>
            </a:r>
            <a:r>
              <a:rPr dirty="0" sz="600" spc="-5">
                <a:solidFill>
                  <a:srgbClr val="B1B1B1"/>
                </a:solidFill>
                <a:latin typeface="Arial"/>
                <a:cs typeface="Arial"/>
              </a:rPr>
              <a:t>	</a:t>
            </a:r>
            <a:r>
              <a:rPr dirty="0" sz="600" spc="-5">
                <a:solidFill>
                  <a:srgbClr val="B1B1B1"/>
                </a:solidFill>
                <a:latin typeface="Arial"/>
                <a:cs typeface="Arial"/>
                <a:hlinkClick r:id="rId4" action="ppaction://hlinksldjump"/>
              </a:rPr>
              <a:t>Precision</a:t>
            </a:r>
            <a:r>
              <a:rPr dirty="0" sz="600" spc="-5">
                <a:solidFill>
                  <a:srgbClr val="B1B1B1"/>
                </a:solidFill>
                <a:latin typeface="Arial"/>
                <a:cs typeface="Arial"/>
              </a:rPr>
              <a:t>	</a:t>
            </a:r>
            <a:r>
              <a:rPr dirty="0" sz="600" spc="-5">
                <a:solidFill>
                  <a:srgbClr val="B1B1B1"/>
                </a:solidFill>
                <a:latin typeface="Arial"/>
                <a:cs typeface="Arial"/>
                <a:hlinkClick r:id="rId5" action="ppaction://hlinksldjump"/>
              </a:rPr>
              <a:t>Conciseness</a:t>
            </a:r>
            <a:r>
              <a:rPr dirty="0" sz="600" spc="-5">
                <a:solidFill>
                  <a:srgbClr val="B1B1B1"/>
                </a:solidFill>
                <a:latin typeface="Arial"/>
                <a:cs typeface="Arial"/>
              </a:rPr>
              <a:t>	</a:t>
            </a:r>
            <a:r>
              <a:rPr dirty="0" sz="600" spc="-5">
                <a:solidFill>
                  <a:srgbClr val="B1B1B1"/>
                </a:solidFill>
                <a:latin typeface="Arial"/>
                <a:cs typeface="Arial"/>
                <a:hlinkClick r:id="rId6" action="ppaction://hlinksldjump"/>
              </a:rPr>
              <a:t>Logical</a:t>
            </a:r>
            <a:r>
              <a:rPr dirty="0" sz="600" spc="15">
                <a:solidFill>
                  <a:srgbClr val="B1B1B1"/>
                </a:solidFill>
                <a:latin typeface="Arial"/>
                <a:cs typeface="Arial"/>
                <a:hlinkClick r:id="rId6" action="ppaction://hlinksldjump"/>
              </a:rPr>
              <a:t> </a:t>
            </a:r>
            <a:r>
              <a:rPr dirty="0" sz="600" spc="-5">
                <a:solidFill>
                  <a:srgbClr val="B1B1B1"/>
                </a:solidFill>
                <a:latin typeface="Arial"/>
                <a:cs typeface="Arial"/>
                <a:hlinkClick r:id="rId6" action="ppaction://hlinksldjump"/>
              </a:rPr>
              <a:t>Writing</a:t>
            </a:r>
            <a:r>
              <a:rPr dirty="0" sz="600" spc="-5">
                <a:solidFill>
                  <a:srgbClr val="B1B1B1"/>
                </a:solidFill>
                <a:latin typeface="Arial"/>
                <a:cs typeface="Arial"/>
              </a:rPr>
              <a:t>	</a:t>
            </a:r>
            <a:r>
              <a:rPr dirty="0" sz="600" spc="-5">
                <a:solidFill>
                  <a:srgbClr val="B1B1B1"/>
                </a:solidFill>
                <a:latin typeface="Arial"/>
                <a:cs typeface="Arial"/>
                <a:hlinkClick r:id="rId7" action="ppaction://hlinksldjump"/>
              </a:rPr>
              <a:t>Balance</a:t>
            </a:r>
            <a:r>
              <a:rPr dirty="0" sz="600" spc="-5">
                <a:solidFill>
                  <a:srgbClr val="B1B1B1"/>
                </a:solidFill>
                <a:latin typeface="Arial"/>
                <a:cs typeface="Arial"/>
              </a:rPr>
              <a:t>	</a:t>
            </a:r>
            <a:r>
              <a:rPr dirty="0" sz="600" spc="-5">
                <a:solidFill>
                  <a:srgbClr val="B1B1B1"/>
                </a:solidFill>
                <a:latin typeface="Arial"/>
                <a:cs typeface="Arial"/>
                <a:hlinkClick r:id="rId8" action="ppaction://hlinksldjump"/>
              </a:rPr>
              <a:t>Completeness</a:t>
            </a:r>
            <a:endParaRPr sz="600">
              <a:latin typeface="Arial"/>
              <a:cs typeface="Arial"/>
            </a:endParaRPr>
          </a:p>
        </p:txBody>
      </p:sp>
      <p:sp>
        <p:nvSpPr>
          <p:cNvPr id="45" name="object 45"/>
          <p:cNvSpPr txBox="1">
            <a:spLocks noGrp="1"/>
          </p:cNvSpPr>
          <p:nvPr>
            <p:ph type="title"/>
          </p:nvPr>
        </p:nvSpPr>
        <p:spPr>
          <a:xfrm>
            <a:off x="0" y="209435"/>
            <a:ext cx="5760085" cy="349250"/>
          </a:xfrm>
          <a:prstGeom prst="rect"/>
          <a:solidFill>
            <a:srgbClr val="0C5A79"/>
          </a:solidFill>
        </p:spPr>
        <p:txBody>
          <a:bodyPr wrap="square" lIns="0" tIns="55880" rIns="0" bIns="0" rtlCol="0" vert="horz">
            <a:spAutoFit/>
          </a:bodyPr>
          <a:lstStyle/>
          <a:p>
            <a:pPr marL="107950">
              <a:lnSpc>
                <a:spcPct val="100000"/>
              </a:lnSpc>
              <a:spcBef>
                <a:spcPts val="440"/>
              </a:spcBef>
            </a:pPr>
            <a:r>
              <a:rPr dirty="0" sz="1700" spc="-40">
                <a:solidFill>
                  <a:srgbClr val="FFFFFF"/>
                </a:solidFill>
              </a:rPr>
              <a:t>Table </a:t>
            </a:r>
            <a:r>
              <a:rPr dirty="0" sz="1700" spc="5">
                <a:solidFill>
                  <a:srgbClr val="FFFFFF"/>
                </a:solidFill>
              </a:rPr>
              <a:t>of</a:t>
            </a:r>
            <a:r>
              <a:rPr dirty="0" sz="1700" spc="45">
                <a:solidFill>
                  <a:srgbClr val="FFFFFF"/>
                </a:solidFill>
              </a:rPr>
              <a:t> </a:t>
            </a:r>
            <a:r>
              <a:rPr dirty="0" sz="1700" spc="10">
                <a:solidFill>
                  <a:srgbClr val="FFFFFF"/>
                </a:solidFill>
              </a:rPr>
              <a:t>Contents</a:t>
            </a:r>
            <a:endParaRPr sz="1700"/>
          </a:p>
        </p:txBody>
      </p:sp>
      <p:sp>
        <p:nvSpPr>
          <p:cNvPr id="46" name="object 46"/>
          <p:cNvSpPr/>
          <p:nvPr/>
        </p:nvSpPr>
        <p:spPr>
          <a:xfrm>
            <a:off x="155930" y="803109"/>
            <a:ext cx="163195" cy="163195"/>
          </a:xfrm>
          <a:custGeom>
            <a:avLst/>
            <a:gdLst/>
            <a:ahLst/>
            <a:cxnLst/>
            <a:rect l="l" t="t" r="r" b="b"/>
            <a:pathLst>
              <a:path w="163195" h="163194">
                <a:moveTo>
                  <a:pt x="0" y="163029"/>
                </a:moveTo>
                <a:lnTo>
                  <a:pt x="163029" y="163029"/>
                </a:lnTo>
                <a:lnTo>
                  <a:pt x="163029" y="0"/>
                </a:lnTo>
                <a:lnTo>
                  <a:pt x="0" y="0"/>
                </a:lnTo>
                <a:lnTo>
                  <a:pt x="0" y="163029"/>
                </a:lnTo>
                <a:close/>
              </a:path>
            </a:pathLst>
          </a:custGeom>
          <a:solidFill>
            <a:srgbClr val="0C5A79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7" name="object 47"/>
          <p:cNvSpPr/>
          <p:nvPr/>
        </p:nvSpPr>
        <p:spPr>
          <a:xfrm>
            <a:off x="155930" y="1103096"/>
            <a:ext cx="163195" cy="163195"/>
          </a:xfrm>
          <a:custGeom>
            <a:avLst/>
            <a:gdLst/>
            <a:ahLst/>
            <a:cxnLst/>
            <a:rect l="l" t="t" r="r" b="b"/>
            <a:pathLst>
              <a:path w="163195" h="163194">
                <a:moveTo>
                  <a:pt x="0" y="163029"/>
                </a:moveTo>
                <a:lnTo>
                  <a:pt x="163029" y="163029"/>
                </a:lnTo>
                <a:lnTo>
                  <a:pt x="163029" y="0"/>
                </a:lnTo>
                <a:lnTo>
                  <a:pt x="0" y="0"/>
                </a:lnTo>
                <a:lnTo>
                  <a:pt x="0" y="163029"/>
                </a:lnTo>
                <a:close/>
              </a:path>
            </a:pathLst>
          </a:custGeom>
          <a:solidFill>
            <a:srgbClr val="0C5A79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8" name="object 48"/>
          <p:cNvSpPr/>
          <p:nvPr/>
        </p:nvSpPr>
        <p:spPr>
          <a:xfrm>
            <a:off x="155930" y="1403083"/>
            <a:ext cx="163195" cy="163195"/>
          </a:xfrm>
          <a:custGeom>
            <a:avLst/>
            <a:gdLst/>
            <a:ahLst/>
            <a:cxnLst/>
            <a:rect l="l" t="t" r="r" b="b"/>
            <a:pathLst>
              <a:path w="163195" h="163194">
                <a:moveTo>
                  <a:pt x="0" y="163029"/>
                </a:moveTo>
                <a:lnTo>
                  <a:pt x="163029" y="163029"/>
                </a:lnTo>
                <a:lnTo>
                  <a:pt x="163029" y="0"/>
                </a:lnTo>
                <a:lnTo>
                  <a:pt x="0" y="0"/>
                </a:lnTo>
                <a:lnTo>
                  <a:pt x="0" y="163029"/>
                </a:lnTo>
                <a:close/>
              </a:path>
            </a:pathLst>
          </a:custGeom>
          <a:solidFill>
            <a:srgbClr val="0C5A79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9" name="object 49"/>
          <p:cNvSpPr/>
          <p:nvPr/>
        </p:nvSpPr>
        <p:spPr>
          <a:xfrm>
            <a:off x="155930" y="1703069"/>
            <a:ext cx="163195" cy="163195"/>
          </a:xfrm>
          <a:custGeom>
            <a:avLst/>
            <a:gdLst/>
            <a:ahLst/>
            <a:cxnLst/>
            <a:rect l="l" t="t" r="r" b="b"/>
            <a:pathLst>
              <a:path w="163195" h="163194">
                <a:moveTo>
                  <a:pt x="0" y="163029"/>
                </a:moveTo>
                <a:lnTo>
                  <a:pt x="163029" y="163029"/>
                </a:lnTo>
                <a:lnTo>
                  <a:pt x="163029" y="0"/>
                </a:lnTo>
                <a:lnTo>
                  <a:pt x="0" y="0"/>
                </a:lnTo>
                <a:lnTo>
                  <a:pt x="0" y="163029"/>
                </a:lnTo>
                <a:close/>
              </a:path>
            </a:pathLst>
          </a:custGeom>
          <a:solidFill>
            <a:srgbClr val="0C5A79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0" name="object 50"/>
          <p:cNvSpPr/>
          <p:nvPr/>
        </p:nvSpPr>
        <p:spPr>
          <a:xfrm>
            <a:off x="155930" y="2003056"/>
            <a:ext cx="163195" cy="163195"/>
          </a:xfrm>
          <a:custGeom>
            <a:avLst/>
            <a:gdLst/>
            <a:ahLst/>
            <a:cxnLst/>
            <a:rect l="l" t="t" r="r" b="b"/>
            <a:pathLst>
              <a:path w="163195" h="163194">
                <a:moveTo>
                  <a:pt x="0" y="163029"/>
                </a:moveTo>
                <a:lnTo>
                  <a:pt x="163029" y="163029"/>
                </a:lnTo>
                <a:lnTo>
                  <a:pt x="163029" y="0"/>
                </a:lnTo>
                <a:lnTo>
                  <a:pt x="0" y="0"/>
                </a:lnTo>
                <a:lnTo>
                  <a:pt x="0" y="163029"/>
                </a:lnTo>
                <a:close/>
              </a:path>
            </a:pathLst>
          </a:custGeom>
          <a:solidFill>
            <a:srgbClr val="0C5A79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1" name="object 51"/>
          <p:cNvSpPr/>
          <p:nvPr/>
        </p:nvSpPr>
        <p:spPr>
          <a:xfrm>
            <a:off x="155930" y="2303043"/>
            <a:ext cx="163195" cy="163195"/>
          </a:xfrm>
          <a:custGeom>
            <a:avLst/>
            <a:gdLst/>
            <a:ahLst/>
            <a:cxnLst/>
            <a:rect l="l" t="t" r="r" b="b"/>
            <a:pathLst>
              <a:path w="163195" h="163194">
                <a:moveTo>
                  <a:pt x="0" y="163029"/>
                </a:moveTo>
                <a:lnTo>
                  <a:pt x="163029" y="163029"/>
                </a:lnTo>
                <a:lnTo>
                  <a:pt x="163029" y="0"/>
                </a:lnTo>
                <a:lnTo>
                  <a:pt x="0" y="0"/>
                </a:lnTo>
                <a:lnTo>
                  <a:pt x="0" y="163029"/>
                </a:lnTo>
                <a:close/>
              </a:path>
            </a:pathLst>
          </a:custGeom>
          <a:solidFill>
            <a:srgbClr val="0C5A79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2" name="object 52"/>
          <p:cNvSpPr/>
          <p:nvPr/>
        </p:nvSpPr>
        <p:spPr>
          <a:xfrm>
            <a:off x="155930" y="2603030"/>
            <a:ext cx="163195" cy="163195"/>
          </a:xfrm>
          <a:custGeom>
            <a:avLst/>
            <a:gdLst/>
            <a:ahLst/>
            <a:cxnLst/>
            <a:rect l="l" t="t" r="r" b="b"/>
            <a:pathLst>
              <a:path w="163195" h="163194">
                <a:moveTo>
                  <a:pt x="0" y="163029"/>
                </a:moveTo>
                <a:lnTo>
                  <a:pt x="163029" y="163029"/>
                </a:lnTo>
                <a:lnTo>
                  <a:pt x="163029" y="0"/>
                </a:lnTo>
                <a:lnTo>
                  <a:pt x="0" y="0"/>
                </a:lnTo>
                <a:lnTo>
                  <a:pt x="0" y="163029"/>
                </a:lnTo>
                <a:close/>
              </a:path>
            </a:pathLst>
          </a:custGeom>
          <a:solidFill>
            <a:srgbClr val="0C5A79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3" name="object 53"/>
          <p:cNvSpPr txBox="1"/>
          <p:nvPr/>
        </p:nvSpPr>
        <p:spPr>
          <a:xfrm>
            <a:off x="186232" y="772627"/>
            <a:ext cx="1318895" cy="200787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231775" indent="-219710">
              <a:lnSpc>
                <a:spcPct val="100000"/>
              </a:lnSpc>
              <a:spcBef>
                <a:spcPts val="95"/>
              </a:spcBef>
              <a:buClr>
                <a:srgbClr val="FFFFFF"/>
              </a:buClr>
              <a:buSzPct val="91666"/>
              <a:buAutoNum type="arabicPlain"/>
              <a:tabLst>
                <a:tab pos="231775" algn="l"/>
                <a:tab pos="232410" algn="l"/>
              </a:tabLst>
            </a:pPr>
            <a:r>
              <a:rPr dirty="0" sz="1200" spc="-5">
                <a:solidFill>
                  <a:srgbClr val="0C5A79"/>
                </a:solidFill>
                <a:latin typeface="Arial"/>
                <a:cs typeface="Arial"/>
                <a:hlinkClick r:id="rId2" action="ppaction://hlinksldjump"/>
              </a:rPr>
              <a:t>Readership</a:t>
            </a:r>
            <a:endParaRPr sz="1200">
              <a:latin typeface="Arial"/>
              <a:cs typeface="Arial"/>
            </a:endParaRPr>
          </a:p>
          <a:p>
            <a:pPr marL="231775" indent="-219710">
              <a:lnSpc>
                <a:spcPct val="100000"/>
              </a:lnSpc>
              <a:spcBef>
                <a:spcPts val="919"/>
              </a:spcBef>
              <a:buClr>
                <a:srgbClr val="FFFFFF"/>
              </a:buClr>
              <a:buSzPct val="91666"/>
              <a:buAutoNum type="arabicPlain"/>
              <a:tabLst>
                <a:tab pos="231775" algn="l"/>
                <a:tab pos="232410" algn="l"/>
              </a:tabLst>
            </a:pPr>
            <a:r>
              <a:rPr dirty="0" sz="1200">
                <a:solidFill>
                  <a:srgbClr val="0C5A79"/>
                </a:solidFill>
                <a:latin typeface="Arial"/>
                <a:cs typeface="Arial"/>
                <a:hlinkClick r:id="rId3" action="ppaction://hlinksldjump"/>
              </a:rPr>
              <a:t>Critical</a:t>
            </a:r>
            <a:r>
              <a:rPr dirty="0" sz="1200" spc="-65">
                <a:solidFill>
                  <a:srgbClr val="0C5A79"/>
                </a:solidFill>
                <a:latin typeface="Arial"/>
                <a:cs typeface="Arial"/>
                <a:hlinkClick r:id="rId3" action="ppaction://hlinksldjump"/>
              </a:rPr>
              <a:t> </a:t>
            </a:r>
            <a:r>
              <a:rPr dirty="0" sz="1200" spc="-5">
                <a:solidFill>
                  <a:srgbClr val="0C5A79"/>
                </a:solidFill>
                <a:latin typeface="Arial"/>
                <a:cs typeface="Arial"/>
                <a:hlinkClick r:id="rId3" action="ppaction://hlinksldjump"/>
              </a:rPr>
              <a:t>Analysis</a:t>
            </a:r>
            <a:endParaRPr sz="1200">
              <a:latin typeface="Arial"/>
              <a:cs typeface="Arial"/>
            </a:endParaRPr>
          </a:p>
          <a:p>
            <a:pPr marL="231775" indent="-219710">
              <a:lnSpc>
                <a:spcPct val="100000"/>
              </a:lnSpc>
              <a:spcBef>
                <a:spcPts val="925"/>
              </a:spcBef>
              <a:buClr>
                <a:srgbClr val="FFFFFF"/>
              </a:buClr>
              <a:buSzPct val="91666"/>
              <a:buAutoNum type="arabicPlain"/>
              <a:tabLst>
                <a:tab pos="231775" algn="l"/>
                <a:tab pos="232410" algn="l"/>
              </a:tabLst>
            </a:pPr>
            <a:r>
              <a:rPr dirty="0" sz="1200" spc="-5">
                <a:solidFill>
                  <a:srgbClr val="0C5A79"/>
                </a:solidFill>
                <a:latin typeface="Arial"/>
                <a:cs typeface="Arial"/>
                <a:hlinkClick r:id="rId4" action="ppaction://hlinksldjump"/>
              </a:rPr>
              <a:t>Precision</a:t>
            </a:r>
            <a:endParaRPr sz="1200">
              <a:latin typeface="Arial"/>
              <a:cs typeface="Arial"/>
            </a:endParaRPr>
          </a:p>
          <a:p>
            <a:pPr marL="231775" indent="-219710">
              <a:lnSpc>
                <a:spcPct val="100000"/>
              </a:lnSpc>
              <a:spcBef>
                <a:spcPts val="919"/>
              </a:spcBef>
              <a:buClr>
                <a:srgbClr val="FFFFFF"/>
              </a:buClr>
              <a:buSzPct val="91666"/>
              <a:buAutoNum type="arabicPlain"/>
              <a:tabLst>
                <a:tab pos="231775" algn="l"/>
                <a:tab pos="232410" algn="l"/>
              </a:tabLst>
            </a:pPr>
            <a:r>
              <a:rPr dirty="0" sz="1200" spc="-5">
                <a:solidFill>
                  <a:srgbClr val="0C5A79"/>
                </a:solidFill>
                <a:latin typeface="Arial"/>
                <a:cs typeface="Arial"/>
                <a:hlinkClick r:id="rId5" action="ppaction://hlinksldjump"/>
              </a:rPr>
              <a:t>Conciseness</a:t>
            </a:r>
            <a:endParaRPr sz="1200">
              <a:latin typeface="Arial"/>
              <a:cs typeface="Arial"/>
            </a:endParaRPr>
          </a:p>
          <a:p>
            <a:pPr marL="231775" indent="-219710">
              <a:lnSpc>
                <a:spcPct val="100000"/>
              </a:lnSpc>
              <a:spcBef>
                <a:spcPts val="919"/>
              </a:spcBef>
              <a:buClr>
                <a:srgbClr val="FFFFFF"/>
              </a:buClr>
              <a:buSzPct val="91666"/>
              <a:buAutoNum type="arabicPlain"/>
              <a:tabLst>
                <a:tab pos="231775" algn="l"/>
                <a:tab pos="232410" algn="l"/>
              </a:tabLst>
            </a:pPr>
            <a:r>
              <a:rPr dirty="0" sz="1200" spc="-5">
                <a:solidFill>
                  <a:srgbClr val="0C5A79"/>
                </a:solidFill>
                <a:latin typeface="Arial"/>
                <a:cs typeface="Arial"/>
                <a:hlinkClick r:id="rId6" action="ppaction://hlinksldjump"/>
              </a:rPr>
              <a:t>Logical</a:t>
            </a:r>
            <a:r>
              <a:rPr dirty="0" sz="1200" spc="-35">
                <a:solidFill>
                  <a:srgbClr val="0C5A79"/>
                </a:solidFill>
                <a:latin typeface="Arial"/>
                <a:cs typeface="Arial"/>
                <a:hlinkClick r:id="rId6" action="ppaction://hlinksldjump"/>
              </a:rPr>
              <a:t> </a:t>
            </a:r>
            <a:r>
              <a:rPr dirty="0" sz="1200">
                <a:solidFill>
                  <a:srgbClr val="0C5A79"/>
                </a:solidFill>
                <a:latin typeface="Arial"/>
                <a:cs typeface="Arial"/>
                <a:hlinkClick r:id="rId6" action="ppaction://hlinksldjump"/>
              </a:rPr>
              <a:t>Writing</a:t>
            </a:r>
            <a:endParaRPr sz="1200">
              <a:latin typeface="Arial"/>
              <a:cs typeface="Arial"/>
            </a:endParaRPr>
          </a:p>
          <a:p>
            <a:pPr marL="231775" indent="-219710">
              <a:lnSpc>
                <a:spcPct val="100000"/>
              </a:lnSpc>
              <a:spcBef>
                <a:spcPts val="925"/>
              </a:spcBef>
              <a:buClr>
                <a:srgbClr val="FFFFFF"/>
              </a:buClr>
              <a:buSzPct val="91666"/>
              <a:buAutoNum type="arabicPlain"/>
              <a:tabLst>
                <a:tab pos="231775" algn="l"/>
                <a:tab pos="232410" algn="l"/>
              </a:tabLst>
            </a:pPr>
            <a:r>
              <a:rPr dirty="0" sz="1200" spc="-5">
                <a:solidFill>
                  <a:srgbClr val="0C5A79"/>
                </a:solidFill>
                <a:latin typeface="Arial"/>
                <a:cs typeface="Arial"/>
                <a:hlinkClick r:id="rId7" action="ppaction://hlinksldjump"/>
              </a:rPr>
              <a:t>Balance</a:t>
            </a:r>
            <a:endParaRPr sz="1200">
              <a:latin typeface="Arial"/>
              <a:cs typeface="Arial"/>
            </a:endParaRPr>
          </a:p>
          <a:p>
            <a:pPr marL="231775" indent="-219710">
              <a:lnSpc>
                <a:spcPct val="100000"/>
              </a:lnSpc>
              <a:spcBef>
                <a:spcPts val="919"/>
              </a:spcBef>
              <a:buClr>
                <a:srgbClr val="FFFFFF"/>
              </a:buClr>
              <a:buSzPct val="91666"/>
              <a:buAutoNum type="arabicPlain"/>
              <a:tabLst>
                <a:tab pos="231775" algn="l"/>
                <a:tab pos="232410" algn="l"/>
              </a:tabLst>
            </a:pPr>
            <a:r>
              <a:rPr dirty="0" sz="1200" spc="-5">
                <a:solidFill>
                  <a:srgbClr val="0C5A79"/>
                </a:solidFill>
                <a:latin typeface="Arial"/>
                <a:cs typeface="Arial"/>
                <a:hlinkClick r:id="rId8" action="ppaction://hlinksldjump"/>
              </a:rPr>
              <a:t>Completeness</a:t>
            </a:r>
            <a:endParaRPr sz="1200">
              <a:latin typeface="Arial"/>
              <a:cs typeface="Arial"/>
            </a:endParaRPr>
          </a:p>
        </p:txBody>
      </p:sp>
      <p:sp>
        <p:nvSpPr>
          <p:cNvPr id="54" name="object 54"/>
          <p:cNvSpPr/>
          <p:nvPr/>
        </p:nvSpPr>
        <p:spPr>
          <a:xfrm>
            <a:off x="0" y="3110966"/>
            <a:ext cx="1728470" cy="129539"/>
          </a:xfrm>
          <a:custGeom>
            <a:avLst/>
            <a:gdLst/>
            <a:ahLst/>
            <a:cxnLst/>
            <a:rect l="l" t="t" r="r" b="b"/>
            <a:pathLst>
              <a:path w="1728470" h="129539">
                <a:moveTo>
                  <a:pt x="0" y="129032"/>
                </a:moveTo>
                <a:lnTo>
                  <a:pt x="1728012" y="129032"/>
                </a:lnTo>
                <a:lnTo>
                  <a:pt x="1728012" y="0"/>
                </a:lnTo>
                <a:lnTo>
                  <a:pt x="0" y="0"/>
                </a:lnTo>
                <a:lnTo>
                  <a:pt x="0" y="129032"/>
                </a:lnTo>
                <a:close/>
              </a:path>
            </a:pathLst>
          </a:custGeom>
          <a:solidFill>
            <a:srgbClr val="46464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5" name="object 55"/>
          <p:cNvSpPr/>
          <p:nvPr/>
        </p:nvSpPr>
        <p:spPr>
          <a:xfrm>
            <a:off x="1728012" y="3110966"/>
            <a:ext cx="2741930" cy="129539"/>
          </a:xfrm>
          <a:custGeom>
            <a:avLst/>
            <a:gdLst/>
            <a:ahLst/>
            <a:cxnLst/>
            <a:rect l="l" t="t" r="r" b="b"/>
            <a:pathLst>
              <a:path w="2741929" h="129539">
                <a:moveTo>
                  <a:pt x="0" y="129031"/>
                </a:moveTo>
                <a:lnTo>
                  <a:pt x="2741752" y="129031"/>
                </a:lnTo>
                <a:lnTo>
                  <a:pt x="2741752" y="0"/>
                </a:lnTo>
                <a:lnTo>
                  <a:pt x="0" y="0"/>
                </a:lnTo>
                <a:lnTo>
                  <a:pt x="0" y="129031"/>
                </a:lnTo>
                <a:close/>
              </a:path>
            </a:pathLst>
          </a:custGeom>
          <a:solidFill>
            <a:srgbClr val="60606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6" name="object 56"/>
          <p:cNvSpPr/>
          <p:nvPr/>
        </p:nvSpPr>
        <p:spPr>
          <a:xfrm>
            <a:off x="4469765" y="3110966"/>
            <a:ext cx="1290320" cy="129539"/>
          </a:xfrm>
          <a:custGeom>
            <a:avLst/>
            <a:gdLst/>
            <a:ahLst/>
            <a:cxnLst/>
            <a:rect l="l" t="t" r="r" b="b"/>
            <a:pathLst>
              <a:path w="1290320" h="129539">
                <a:moveTo>
                  <a:pt x="0" y="129031"/>
                </a:moveTo>
                <a:lnTo>
                  <a:pt x="1290231" y="129031"/>
                </a:lnTo>
                <a:lnTo>
                  <a:pt x="1290231" y="0"/>
                </a:lnTo>
                <a:lnTo>
                  <a:pt x="0" y="0"/>
                </a:lnTo>
                <a:lnTo>
                  <a:pt x="0" y="129031"/>
                </a:lnTo>
                <a:close/>
              </a:path>
            </a:pathLst>
          </a:custGeom>
          <a:solidFill>
            <a:srgbClr val="46464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7" name="object 57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889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70"/>
              </a:spcBef>
            </a:pPr>
            <a:r>
              <a:rPr dirty="0" spc="-5"/>
              <a:t>Ming-Ming Cheng Nankai</a:t>
            </a:r>
            <a:r>
              <a:rPr dirty="0"/>
              <a:t> </a:t>
            </a:r>
            <a:r>
              <a:rPr dirty="0" spc="-5"/>
              <a:t>University</a:t>
            </a:r>
          </a:p>
        </p:txBody>
      </p:sp>
      <p:sp>
        <p:nvSpPr>
          <p:cNvPr id="58" name="object 58"/>
          <p:cNvSpPr txBox="1"/>
          <p:nvPr/>
        </p:nvSpPr>
        <p:spPr>
          <a:xfrm>
            <a:off x="3001810" y="3115250"/>
            <a:ext cx="194310" cy="119380"/>
          </a:xfrm>
          <a:prstGeom prst="rect">
            <a:avLst/>
          </a:prstGeom>
        </p:spPr>
        <p:txBody>
          <a:bodyPr wrap="square" lIns="0" tIns="889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70"/>
              </a:spcBef>
            </a:pPr>
            <a:r>
              <a:rPr dirty="0" sz="600" spc="-5">
                <a:solidFill>
                  <a:srgbClr val="FFFFFF"/>
                </a:solidFill>
                <a:latin typeface="Arial"/>
                <a:cs typeface="Arial"/>
              </a:rPr>
              <a:t>Style</a:t>
            </a:r>
            <a:endParaRPr sz="600">
              <a:latin typeface="Arial"/>
              <a:cs typeface="Arial"/>
            </a:endParaRPr>
          </a:p>
        </p:txBody>
      </p:sp>
      <p:sp>
        <p:nvSpPr>
          <p:cNvPr id="59" name="object 59"/>
          <p:cNvSpPr txBox="1">
            <a:spLocks noGrp="1"/>
          </p:cNvSpPr>
          <p:nvPr>
            <p:ph type="dt" idx="6" sz="half"/>
          </p:nvPr>
        </p:nvSpPr>
        <p:spPr>
          <a:prstGeom prst="rect"/>
        </p:spPr>
        <p:txBody>
          <a:bodyPr wrap="square" lIns="0" tIns="889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70"/>
              </a:spcBef>
            </a:pPr>
            <a:r>
              <a:rPr dirty="0" spc="-5"/>
              <a:t>2022/05/18</a:t>
            </a:r>
          </a:p>
        </p:txBody>
      </p:sp>
      <p:sp>
        <p:nvSpPr>
          <p:cNvPr id="60" name="object 60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8890" rIns="0" bIns="0" rtlCol="0" vert="horz">
            <a:spAutoFit/>
          </a:bodyPr>
          <a:lstStyle/>
          <a:p>
            <a:pPr marL="25400">
              <a:lnSpc>
                <a:spcPct val="100000"/>
              </a:lnSpc>
              <a:spcBef>
                <a:spcPts val="70"/>
              </a:spcBef>
            </a:pPr>
            <a:fld id="{81D60167-4931-47E6-BA6A-407CBD079E47}" type="slidenum">
              <a:rPr dirty="0" spc="-5"/>
              <a:t>10</a:t>
            </a:fld>
            <a:r>
              <a:rPr dirty="0" spc="-5"/>
              <a:t> /</a:t>
            </a:r>
            <a:r>
              <a:rPr dirty="0" spc="-70"/>
              <a:t> </a:t>
            </a:r>
            <a:r>
              <a:rPr dirty="0" spc="-5"/>
              <a:t>46</a:t>
            </a:r>
          </a:p>
        </p:txBody>
      </p:sp>
    </p:spTree>
  </p:cSld>
  <p:clrMapOvr>
    <a:masterClrMapping/>
  </p:clrMapOvr>
  <p:transition spd="fast">
    <p:cut thruBlk="0"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20650" y="127561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B1B1B1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171056" y="127561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B1B1B1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221449" y="127561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B1B1B1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271856" y="127561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B1B1B1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322249" y="127561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B1B1B1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372656" y="127561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B1B1B1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423049" y="127561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B1B1B1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944473" y="127561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B1B1B1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994867" y="127561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B1B1B1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/>
          <p:nvPr/>
        </p:nvSpPr>
        <p:spPr>
          <a:xfrm>
            <a:off x="1045273" y="127561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B1B1B1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/>
          <p:nvPr/>
        </p:nvSpPr>
        <p:spPr>
          <a:xfrm>
            <a:off x="1095667" y="127561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B1B1B1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/>
          <p:nvPr/>
        </p:nvSpPr>
        <p:spPr>
          <a:xfrm>
            <a:off x="1146073" y="127561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B1B1B1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4" name="object 14"/>
          <p:cNvSpPr/>
          <p:nvPr/>
        </p:nvSpPr>
        <p:spPr>
          <a:xfrm>
            <a:off x="1196466" y="127561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B1B1B1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5" name="object 15"/>
          <p:cNvSpPr/>
          <p:nvPr/>
        </p:nvSpPr>
        <p:spPr>
          <a:xfrm>
            <a:off x="1246873" y="127561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B1B1B1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6" name="object 16"/>
          <p:cNvSpPr/>
          <p:nvPr/>
        </p:nvSpPr>
        <p:spPr>
          <a:xfrm>
            <a:off x="1297266" y="127561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B1B1B1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7" name="object 17"/>
          <p:cNvSpPr/>
          <p:nvPr/>
        </p:nvSpPr>
        <p:spPr>
          <a:xfrm>
            <a:off x="1916925" y="127561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4">
                <a:moveTo>
                  <a:pt x="18000" y="0"/>
                </a:move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8" name="object 18"/>
          <p:cNvSpPr/>
          <p:nvPr/>
        </p:nvSpPr>
        <p:spPr>
          <a:xfrm>
            <a:off x="1916925" y="127561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9" name="object 19"/>
          <p:cNvSpPr/>
          <p:nvPr/>
        </p:nvSpPr>
        <p:spPr>
          <a:xfrm>
            <a:off x="1967331" y="127561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0" name="object 20"/>
          <p:cNvSpPr/>
          <p:nvPr/>
        </p:nvSpPr>
        <p:spPr>
          <a:xfrm>
            <a:off x="2017725" y="127561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1" name="object 21"/>
          <p:cNvSpPr/>
          <p:nvPr/>
        </p:nvSpPr>
        <p:spPr>
          <a:xfrm>
            <a:off x="2068131" y="127561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2" name="object 22"/>
          <p:cNvSpPr/>
          <p:nvPr/>
        </p:nvSpPr>
        <p:spPr>
          <a:xfrm>
            <a:off x="2118525" y="127561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3" name="object 23"/>
          <p:cNvSpPr/>
          <p:nvPr/>
        </p:nvSpPr>
        <p:spPr>
          <a:xfrm>
            <a:off x="2664752" y="127561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B1B1B1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4" name="object 24"/>
          <p:cNvSpPr/>
          <p:nvPr/>
        </p:nvSpPr>
        <p:spPr>
          <a:xfrm>
            <a:off x="2715158" y="127561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B1B1B1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5" name="object 25"/>
          <p:cNvSpPr/>
          <p:nvPr/>
        </p:nvSpPr>
        <p:spPr>
          <a:xfrm>
            <a:off x="2765551" y="127561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B1B1B1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6" name="object 26"/>
          <p:cNvSpPr/>
          <p:nvPr/>
        </p:nvSpPr>
        <p:spPr>
          <a:xfrm>
            <a:off x="2815958" y="127561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B1B1B1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7" name="object 27"/>
          <p:cNvSpPr/>
          <p:nvPr/>
        </p:nvSpPr>
        <p:spPr>
          <a:xfrm>
            <a:off x="2866351" y="127561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B1B1B1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8" name="object 28"/>
          <p:cNvSpPr/>
          <p:nvPr/>
        </p:nvSpPr>
        <p:spPr>
          <a:xfrm>
            <a:off x="2916758" y="127561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B1B1B1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9" name="object 29"/>
          <p:cNvSpPr/>
          <p:nvPr/>
        </p:nvSpPr>
        <p:spPr>
          <a:xfrm>
            <a:off x="2967151" y="127561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B1B1B1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0" name="object 30"/>
          <p:cNvSpPr/>
          <p:nvPr/>
        </p:nvSpPr>
        <p:spPr>
          <a:xfrm>
            <a:off x="3017558" y="127561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B1B1B1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1" name="object 31"/>
          <p:cNvSpPr/>
          <p:nvPr/>
        </p:nvSpPr>
        <p:spPr>
          <a:xfrm>
            <a:off x="3067951" y="127561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B1B1B1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2" name="object 32"/>
          <p:cNvSpPr/>
          <p:nvPr/>
        </p:nvSpPr>
        <p:spPr>
          <a:xfrm>
            <a:off x="3534955" y="127561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B1B1B1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3" name="object 33"/>
          <p:cNvSpPr/>
          <p:nvPr/>
        </p:nvSpPr>
        <p:spPr>
          <a:xfrm>
            <a:off x="3585362" y="127561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B1B1B1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4" name="object 34"/>
          <p:cNvSpPr/>
          <p:nvPr/>
        </p:nvSpPr>
        <p:spPr>
          <a:xfrm>
            <a:off x="3635755" y="127561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B1B1B1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5" name="object 35"/>
          <p:cNvSpPr/>
          <p:nvPr/>
        </p:nvSpPr>
        <p:spPr>
          <a:xfrm>
            <a:off x="4469536" y="127561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B1B1B1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6" name="object 36"/>
          <p:cNvSpPr/>
          <p:nvPr/>
        </p:nvSpPr>
        <p:spPr>
          <a:xfrm>
            <a:off x="4519929" y="127561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B1B1B1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7" name="object 37"/>
          <p:cNvSpPr/>
          <p:nvPr/>
        </p:nvSpPr>
        <p:spPr>
          <a:xfrm>
            <a:off x="4570336" y="127561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B1B1B1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8" name="object 38"/>
          <p:cNvSpPr/>
          <p:nvPr/>
        </p:nvSpPr>
        <p:spPr>
          <a:xfrm>
            <a:off x="4620729" y="127561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B1B1B1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9" name="object 39"/>
          <p:cNvSpPr/>
          <p:nvPr/>
        </p:nvSpPr>
        <p:spPr>
          <a:xfrm>
            <a:off x="5179479" y="127561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B1B1B1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0" name="object 40"/>
          <p:cNvSpPr/>
          <p:nvPr/>
        </p:nvSpPr>
        <p:spPr>
          <a:xfrm>
            <a:off x="5229885" y="127561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B1B1B1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1" name="object 41"/>
          <p:cNvSpPr/>
          <p:nvPr/>
        </p:nvSpPr>
        <p:spPr>
          <a:xfrm>
            <a:off x="5280278" y="127561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B1B1B1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2" name="object 42"/>
          <p:cNvSpPr/>
          <p:nvPr/>
        </p:nvSpPr>
        <p:spPr>
          <a:xfrm>
            <a:off x="5330685" y="127561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B1B1B1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3" name="object 43"/>
          <p:cNvSpPr/>
          <p:nvPr/>
        </p:nvSpPr>
        <p:spPr>
          <a:xfrm>
            <a:off x="5381078" y="127561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B1B1B1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4" name="object 44"/>
          <p:cNvSpPr/>
          <p:nvPr/>
        </p:nvSpPr>
        <p:spPr>
          <a:xfrm>
            <a:off x="5431485" y="127561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B1B1B1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5" name="object 45"/>
          <p:cNvSpPr txBox="1"/>
          <p:nvPr/>
        </p:nvSpPr>
        <p:spPr>
          <a:xfrm>
            <a:off x="108000" y="0"/>
            <a:ext cx="5556885" cy="116839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>
              <a:lnSpc>
                <a:spcPct val="100000"/>
              </a:lnSpc>
              <a:spcBef>
                <a:spcPts val="95"/>
              </a:spcBef>
              <a:tabLst>
                <a:tab pos="823594" algn="l"/>
                <a:tab pos="1795780" algn="l"/>
                <a:tab pos="2543810" algn="l"/>
                <a:tab pos="3413760" algn="l"/>
                <a:tab pos="4348480" algn="l"/>
                <a:tab pos="5058410" algn="l"/>
              </a:tabLst>
            </a:pPr>
            <a:r>
              <a:rPr dirty="0" sz="600" spc="-5">
                <a:solidFill>
                  <a:srgbClr val="B1B1B1"/>
                </a:solidFill>
                <a:latin typeface="Arial"/>
                <a:cs typeface="Arial"/>
                <a:hlinkClick r:id="rId2" action="ppaction://hlinksldjump"/>
              </a:rPr>
              <a:t>Readership</a:t>
            </a:r>
            <a:r>
              <a:rPr dirty="0" sz="600" spc="-5">
                <a:solidFill>
                  <a:srgbClr val="B1B1B1"/>
                </a:solidFill>
                <a:latin typeface="Arial"/>
                <a:cs typeface="Arial"/>
              </a:rPr>
              <a:t>	</a:t>
            </a:r>
            <a:r>
              <a:rPr dirty="0" sz="600" spc="-5">
                <a:solidFill>
                  <a:srgbClr val="B1B1B1"/>
                </a:solidFill>
                <a:latin typeface="Arial"/>
                <a:cs typeface="Arial"/>
                <a:hlinkClick r:id="rId3" action="ppaction://hlinksldjump"/>
              </a:rPr>
              <a:t>Critical</a:t>
            </a:r>
            <a:r>
              <a:rPr dirty="0" sz="600" spc="15">
                <a:solidFill>
                  <a:srgbClr val="B1B1B1"/>
                </a:solidFill>
                <a:latin typeface="Arial"/>
                <a:cs typeface="Arial"/>
                <a:hlinkClick r:id="rId3" action="ppaction://hlinksldjump"/>
              </a:rPr>
              <a:t> </a:t>
            </a:r>
            <a:r>
              <a:rPr dirty="0" sz="600" spc="-5">
                <a:solidFill>
                  <a:srgbClr val="B1B1B1"/>
                </a:solidFill>
                <a:latin typeface="Arial"/>
                <a:cs typeface="Arial"/>
                <a:hlinkClick r:id="rId3" action="ppaction://hlinksldjump"/>
              </a:rPr>
              <a:t>Analysis</a:t>
            </a:r>
            <a:r>
              <a:rPr dirty="0" sz="600" spc="-5">
                <a:solidFill>
                  <a:srgbClr val="B1B1B1"/>
                </a:solidFill>
                <a:latin typeface="Arial"/>
                <a:cs typeface="Arial"/>
              </a:rPr>
              <a:t>	</a:t>
            </a:r>
            <a:r>
              <a:rPr dirty="0" sz="600" spc="-5">
                <a:solidFill>
                  <a:srgbClr val="FFFFFF"/>
                </a:solidFill>
                <a:latin typeface="Arial"/>
                <a:cs typeface="Arial"/>
                <a:hlinkClick r:id="rId4" action="ppaction://hlinksldjump"/>
              </a:rPr>
              <a:t>Precision</a:t>
            </a:r>
            <a:r>
              <a:rPr dirty="0" sz="600" spc="-5">
                <a:solidFill>
                  <a:srgbClr val="FFFFFF"/>
                </a:solidFill>
                <a:latin typeface="Arial"/>
                <a:cs typeface="Arial"/>
              </a:rPr>
              <a:t>	</a:t>
            </a:r>
            <a:r>
              <a:rPr dirty="0" sz="600" spc="-5">
                <a:solidFill>
                  <a:srgbClr val="B1B1B1"/>
                </a:solidFill>
                <a:latin typeface="Arial"/>
                <a:cs typeface="Arial"/>
                <a:hlinkClick r:id="rId5" action="ppaction://hlinksldjump"/>
              </a:rPr>
              <a:t>Conciseness</a:t>
            </a:r>
            <a:r>
              <a:rPr dirty="0" sz="600" spc="-5">
                <a:solidFill>
                  <a:srgbClr val="B1B1B1"/>
                </a:solidFill>
                <a:latin typeface="Arial"/>
                <a:cs typeface="Arial"/>
              </a:rPr>
              <a:t>	</a:t>
            </a:r>
            <a:r>
              <a:rPr dirty="0" sz="600" spc="-5">
                <a:solidFill>
                  <a:srgbClr val="B1B1B1"/>
                </a:solidFill>
                <a:latin typeface="Arial"/>
                <a:cs typeface="Arial"/>
                <a:hlinkClick r:id="rId6" action="ppaction://hlinksldjump"/>
              </a:rPr>
              <a:t>Logical</a:t>
            </a:r>
            <a:r>
              <a:rPr dirty="0" sz="600" spc="15">
                <a:solidFill>
                  <a:srgbClr val="B1B1B1"/>
                </a:solidFill>
                <a:latin typeface="Arial"/>
                <a:cs typeface="Arial"/>
                <a:hlinkClick r:id="rId6" action="ppaction://hlinksldjump"/>
              </a:rPr>
              <a:t> </a:t>
            </a:r>
            <a:r>
              <a:rPr dirty="0" sz="600" spc="-5">
                <a:solidFill>
                  <a:srgbClr val="B1B1B1"/>
                </a:solidFill>
                <a:latin typeface="Arial"/>
                <a:cs typeface="Arial"/>
                <a:hlinkClick r:id="rId6" action="ppaction://hlinksldjump"/>
              </a:rPr>
              <a:t>Writing</a:t>
            </a:r>
            <a:r>
              <a:rPr dirty="0" sz="600" spc="-5">
                <a:solidFill>
                  <a:srgbClr val="B1B1B1"/>
                </a:solidFill>
                <a:latin typeface="Arial"/>
                <a:cs typeface="Arial"/>
              </a:rPr>
              <a:t>	</a:t>
            </a:r>
            <a:r>
              <a:rPr dirty="0" sz="600" spc="-5">
                <a:solidFill>
                  <a:srgbClr val="B1B1B1"/>
                </a:solidFill>
                <a:latin typeface="Arial"/>
                <a:cs typeface="Arial"/>
                <a:hlinkClick r:id="rId7" action="ppaction://hlinksldjump"/>
              </a:rPr>
              <a:t>Balance</a:t>
            </a:r>
            <a:r>
              <a:rPr dirty="0" sz="600" spc="-5">
                <a:solidFill>
                  <a:srgbClr val="B1B1B1"/>
                </a:solidFill>
                <a:latin typeface="Arial"/>
                <a:cs typeface="Arial"/>
              </a:rPr>
              <a:t>	</a:t>
            </a:r>
            <a:r>
              <a:rPr dirty="0" sz="600" spc="-5">
                <a:solidFill>
                  <a:srgbClr val="B1B1B1"/>
                </a:solidFill>
                <a:latin typeface="Arial"/>
                <a:cs typeface="Arial"/>
                <a:hlinkClick r:id="rId8" action="ppaction://hlinksldjump"/>
              </a:rPr>
              <a:t>Completeness</a:t>
            </a:r>
            <a:endParaRPr sz="600">
              <a:latin typeface="Arial"/>
              <a:cs typeface="Arial"/>
            </a:endParaRPr>
          </a:p>
        </p:txBody>
      </p:sp>
      <p:sp>
        <p:nvSpPr>
          <p:cNvPr id="46" name="object 46"/>
          <p:cNvSpPr txBox="1">
            <a:spLocks noGrp="1"/>
          </p:cNvSpPr>
          <p:nvPr>
            <p:ph type="title"/>
          </p:nvPr>
        </p:nvSpPr>
        <p:spPr>
          <a:xfrm>
            <a:off x="0" y="209435"/>
            <a:ext cx="5760085" cy="349250"/>
          </a:xfrm>
          <a:prstGeom prst="rect"/>
          <a:solidFill>
            <a:srgbClr val="0C5A79"/>
          </a:solidFill>
        </p:spPr>
        <p:txBody>
          <a:bodyPr wrap="square" lIns="0" tIns="55880" rIns="0" bIns="0" rtlCol="0" vert="horz">
            <a:spAutoFit/>
          </a:bodyPr>
          <a:lstStyle/>
          <a:p>
            <a:pPr marL="107950">
              <a:lnSpc>
                <a:spcPct val="100000"/>
              </a:lnSpc>
              <a:spcBef>
                <a:spcPts val="440"/>
              </a:spcBef>
            </a:pPr>
            <a:r>
              <a:rPr dirty="0" sz="1700" spc="5">
                <a:solidFill>
                  <a:srgbClr val="FFFFFF"/>
                </a:solidFill>
              </a:rPr>
              <a:t>Precision: </a:t>
            </a:r>
            <a:r>
              <a:rPr dirty="0" sz="1700" spc="10">
                <a:solidFill>
                  <a:srgbClr val="FFFFFF"/>
                </a:solidFill>
              </a:rPr>
              <a:t>be</a:t>
            </a:r>
            <a:r>
              <a:rPr dirty="0" sz="1700" spc="110">
                <a:solidFill>
                  <a:srgbClr val="FFFFFF"/>
                </a:solidFill>
              </a:rPr>
              <a:t> </a:t>
            </a:r>
            <a:r>
              <a:rPr dirty="0" sz="1700" spc="5">
                <a:solidFill>
                  <a:srgbClr val="FFFFFF"/>
                </a:solidFill>
              </a:rPr>
              <a:t>careful</a:t>
            </a:r>
            <a:endParaRPr sz="1700"/>
          </a:p>
        </p:txBody>
      </p:sp>
      <p:sp>
        <p:nvSpPr>
          <p:cNvPr id="47" name="object 47"/>
          <p:cNvSpPr/>
          <p:nvPr/>
        </p:nvSpPr>
        <p:spPr>
          <a:xfrm>
            <a:off x="323595" y="706945"/>
            <a:ext cx="80010" cy="80010"/>
          </a:xfrm>
          <a:custGeom>
            <a:avLst/>
            <a:gdLst/>
            <a:ahLst/>
            <a:cxnLst/>
            <a:rect l="l" t="t" r="r" b="b"/>
            <a:pathLst>
              <a:path w="80010" h="80009">
                <a:moveTo>
                  <a:pt x="0" y="79413"/>
                </a:moveTo>
                <a:lnTo>
                  <a:pt x="79413" y="79413"/>
                </a:lnTo>
                <a:lnTo>
                  <a:pt x="79413" y="0"/>
                </a:lnTo>
                <a:lnTo>
                  <a:pt x="0" y="0"/>
                </a:lnTo>
                <a:lnTo>
                  <a:pt x="0" y="79413"/>
                </a:lnTo>
                <a:close/>
              </a:path>
            </a:pathLst>
          </a:custGeom>
          <a:solidFill>
            <a:srgbClr val="548CA1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8" name="object 48"/>
          <p:cNvSpPr/>
          <p:nvPr/>
        </p:nvSpPr>
        <p:spPr>
          <a:xfrm>
            <a:off x="323595" y="890396"/>
            <a:ext cx="80010" cy="80010"/>
          </a:xfrm>
          <a:custGeom>
            <a:avLst/>
            <a:gdLst/>
            <a:ahLst/>
            <a:cxnLst/>
            <a:rect l="l" t="t" r="r" b="b"/>
            <a:pathLst>
              <a:path w="80010" h="80009">
                <a:moveTo>
                  <a:pt x="0" y="79413"/>
                </a:moveTo>
                <a:lnTo>
                  <a:pt x="79413" y="79413"/>
                </a:lnTo>
                <a:lnTo>
                  <a:pt x="79413" y="0"/>
                </a:lnTo>
                <a:lnTo>
                  <a:pt x="0" y="0"/>
                </a:lnTo>
                <a:lnTo>
                  <a:pt x="0" y="79413"/>
                </a:lnTo>
                <a:close/>
              </a:path>
            </a:pathLst>
          </a:custGeom>
          <a:solidFill>
            <a:srgbClr val="548CA1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9" name="object 49"/>
          <p:cNvSpPr/>
          <p:nvPr/>
        </p:nvSpPr>
        <p:spPr>
          <a:xfrm>
            <a:off x="323595" y="1073861"/>
            <a:ext cx="80010" cy="80010"/>
          </a:xfrm>
          <a:custGeom>
            <a:avLst/>
            <a:gdLst/>
            <a:ahLst/>
            <a:cxnLst/>
            <a:rect l="l" t="t" r="r" b="b"/>
            <a:pathLst>
              <a:path w="80010" h="80009">
                <a:moveTo>
                  <a:pt x="0" y="79413"/>
                </a:moveTo>
                <a:lnTo>
                  <a:pt x="79413" y="79413"/>
                </a:lnTo>
                <a:lnTo>
                  <a:pt x="79413" y="0"/>
                </a:lnTo>
                <a:lnTo>
                  <a:pt x="0" y="0"/>
                </a:lnTo>
                <a:lnTo>
                  <a:pt x="0" y="79413"/>
                </a:lnTo>
                <a:close/>
              </a:path>
            </a:pathLst>
          </a:custGeom>
          <a:solidFill>
            <a:srgbClr val="548CA1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0" name="object 50"/>
          <p:cNvSpPr txBox="1"/>
          <p:nvPr/>
        </p:nvSpPr>
        <p:spPr>
          <a:xfrm>
            <a:off x="167297" y="621827"/>
            <a:ext cx="5156200" cy="948055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309880" marR="1108710">
              <a:lnSpc>
                <a:spcPct val="100000"/>
              </a:lnSpc>
              <a:spcBef>
                <a:spcPts val="95"/>
              </a:spcBef>
            </a:pPr>
            <a:r>
              <a:rPr dirty="0" sz="1200" spc="-5">
                <a:latin typeface="Arial"/>
                <a:cs typeface="Arial"/>
              </a:rPr>
              <a:t>Precision means making careful use of </a:t>
            </a:r>
            <a:r>
              <a:rPr dirty="0" sz="1200" spc="-5" b="1">
                <a:solidFill>
                  <a:srgbClr val="EB7239"/>
                </a:solidFill>
                <a:latin typeface="Arial"/>
                <a:cs typeface="Arial"/>
              </a:rPr>
              <a:t>language</a:t>
            </a:r>
            <a:r>
              <a:rPr dirty="0" sz="1200" spc="-5">
                <a:latin typeface="Arial"/>
                <a:cs typeface="Arial"/>
              </a:rPr>
              <a:t>.  </a:t>
            </a:r>
            <a:r>
              <a:rPr dirty="0" sz="1200" spc="-10">
                <a:latin typeface="Arial"/>
                <a:cs typeface="Arial"/>
              </a:rPr>
              <a:t>Make </a:t>
            </a:r>
            <a:r>
              <a:rPr dirty="0" sz="1200" spc="-5">
                <a:latin typeface="Arial"/>
                <a:cs typeface="Arial"/>
              </a:rPr>
              <a:t>sure that what </a:t>
            </a:r>
            <a:r>
              <a:rPr dirty="0" sz="1200" spc="-15">
                <a:latin typeface="Arial"/>
                <a:cs typeface="Arial"/>
              </a:rPr>
              <a:t>you </a:t>
            </a:r>
            <a:r>
              <a:rPr dirty="0" sz="1200" spc="-5" b="1">
                <a:solidFill>
                  <a:srgbClr val="EB7239"/>
                </a:solidFill>
                <a:latin typeface="Arial"/>
                <a:cs typeface="Arial"/>
              </a:rPr>
              <a:t>write </a:t>
            </a:r>
            <a:r>
              <a:rPr dirty="0" sz="1200" spc="-5">
                <a:latin typeface="Arial"/>
                <a:cs typeface="Arial"/>
              </a:rPr>
              <a:t>is what </a:t>
            </a:r>
            <a:r>
              <a:rPr dirty="0" sz="1200" spc="-15">
                <a:latin typeface="Arial"/>
                <a:cs typeface="Arial"/>
              </a:rPr>
              <a:t>you </a:t>
            </a:r>
            <a:r>
              <a:rPr dirty="0" sz="1200" spc="-5">
                <a:latin typeface="Arial"/>
                <a:cs typeface="Arial"/>
              </a:rPr>
              <a:t>really </a:t>
            </a:r>
            <a:r>
              <a:rPr dirty="0" sz="1200" spc="-5" b="1">
                <a:solidFill>
                  <a:srgbClr val="EB7239"/>
                </a:solidFill>
                <a:latin typeface="Arial"/>
                <a:cs typeface="Arial"/>
              </a:rPr>
              <a:t>mean</a:t>
            </a:r>
            <a:r>
              <a:rPr dirty="0" sz="1200" spc="-5">
                <a:latin typeface="Arial"/>
                <a:cs typeface="Arial"/>
              </a:rPr>
              <a:t>.  </a:t>
            </a:r>
            <a:r>
              <a:rPr dirty="0" sz="1200" spc="-25" b="1">
                <a:solidFill>
                  <a:srgbClr val="EB7239"/>
                </a:solidFill>
                <a:latin typeface="Arial"/>
                <a:cs typeface="Arial"/>
              </a:rPr>
              <a:t>Avoid </a:t>
            </a:r>
            <a:r>
              <a:rPr dirty="0" sz="1200" spc="-5">
                <a:latin typeface="Arial"/>
                <a:cs typeface="Arial"/>
              </a:rPr>
              <a:t>ambiguous or </a:t>
            </a:r>
            <a:r>
              <a:rPr dirty="0" sz="1200" spc="-10">
                <a:latin typeface="Arial"/>
                <a:cs typeface="Arial"/>
              </a:rPr>
              <a:t>vague</a:t>
            </a:r>
            <a:r>
              <a:rPr dirty="0" sz="1200" spc="10">
                <a:latin typeface="Arial"/>
                <a:cs typeface="Arial"/>
              </a:rPr>
              <a:t> </a:t>
            </a:r>
            <a:r>
              <a:rPr dirty="0" sz="1200" spc="-5">
                <a:latin typeface="Arial"/>
                <a:cs typeface="Arial"/>
              </a:rPr>
              <a:t>statements.</a:t>
            </a:r>
            <a:endParaRPr sz="1200">
              <a:latin typeface="Arial"/>
              <a:cs typeface="Arial"/>
            </a:endParaRPr>
          </a:p>
          <a:p>
            <a:pPr marL="12700" marR="5080">
              <a:lnSpc>
                <a:spcPct val="100000"/>
              </a:lnSpc>
              <a:spcBef>
                <a:spcPts val="65"/>
              </a:spcBef>
            </a:pPr>
            <a:r>
              <a:rPr dirty="0" sz="1200" spc="-20">
                <a:latin typeface="Arial"/>
                <a:cs typeface="Arial"/>
              </a:rPr>
              <a:t>For </a:t>
            </a:r>
            <a:r>
              <a:rPr dirty="0" sz="1200" spc="-10">
                <a:latin typeface="Arial"/>
                <a:cs typeface="Arial"/>
              </a:rPr>
              <a:t>example, </a:t>
            </a:r>
            <a:r>
              <a:rPr dirty="0" sz="1200" spc="-5">
                <a:latin typeface="Arial"/>
                <a:cs typeface="Arial"/>
              </a:rPr>
              <a:t>do not use ‘</a:t>
            </a:r>
            <a:r>
              <a:rPr dirty="0" sz="1200" spc="-5" b="1" i="1">
                <a:solidFill>
                  <a:srgbClr val="EB7239"/>
                </a:solidFill>
                <a:latin typeface="Arial"/>
                <a:cs typeface="Arial"/>
              </a:rPr>
              <a:t>etc.</a:t>
            </a:r>
            <a:r>
              <a:rPr dirty="0" sz="1200" spc="-5">
                <a:latin typeface="Arial"/>
                <a:cs typeface="Arial"/>
              </a:rPr>
              <a:t>’ unless the items </a:t>
            </a:r>
            <a:r>
              <a:rPr dirty="0" sz="1200" spc="-10">
                <a:latin typeface="Arial"/>
                <a:cs typeface="Arial"/>
              </a:rPr>
              <a:t>referred </a:t>
            </a:r>
            <a:r>
              <a:rPr dirty="0" sz="1200" spc="-5">
                <a:latin typeface="Arial"/>
                <a:cs typeface="Arial"/>
              </a:rPr>
              <a:t>to are </a:t>
            </a:r>
            <a:r>
              <a:rPr dirty="0" sz="1200" spc="-10">
                <a:solidFill>
                  <a:srgbClr val="FF0000"/>
                </a:solidFill>
                <a:latin typeface="Arial"/>
                <a:cs typeface="Arial"/>
              </a:rPr>
              <a:t>obvious </a:t>
            </a:r>
            <a:r>
              <a:rPr dirty="0" sz="1200" spc="-5">
                <a:latin typeface="Arial"/>
                <a:cs typeface="Arial"/>
              </a:rPr>
              <a:t>to the  </a:t>
            </a:r>
            <a:r>
              <a:rPr dirty="0" sz="1200" spc="-15">
                <a:latin typeface="Arial"/>
                <a:cs typeface="Arial"/>
              </a:rPr>
              <a:t>reader.</a:t>
            </a:r>
            <a:endParaRPr sz="1200">
              <a:latin typeface="Arial"/>
              <a:cs typeface="Arial"/>
            </a:endParaRPr>
          </a:p>
        </p:txBody>
      </p:sp>
      <p:sp>
        <p:nvSpPr>
          <p:cNvPr id="51" name="object 51"/>
          <p:cNvSpPr txBox="1"/>
          <p:nvPr/>
        </p:nvSpPr>
        <p:spPr>
          <a:xfrm>
            <a:off x="120446" y="1591538"/>
            <a:ext cx="5519420" cy="259715"/>
          </a:xfrm>
          <a:prstGeom prst="rect">
            <a:avLst/>
          </a:prstGeom>
          <a:solidFill>
            <a:srgbClr val="E8A5BC"/>
          </a:solidFill>
        </p:spPr>
        <p:txBody>
          <a:bodyPr wrap="square" lIns="0" tIns="15240" rIns="0" bIns="0" rtlCol="0" vert="horz">
            <a:spAutoFit/>
          </a:bodyPr>
          <a:lstStyle/>
          <a:p>
            <a:pPr marL="59055">
              <a:lnSpc>
                <a:spcPct val="100000"/>
              </a:lnSpc>
              <a:spcBef>
                <a:spcPts val="120"/>
              </a:spcBef>
            </a:pPr>
            <a:r>
              <a:rPr dirty="0" sz="1200" spc="-5">
                <a:solidFill>
                  <a:srgbClr val="FFFFFF"/>
                </a:solidFill>
                <a:latin typeface="Arial"/>
                <a:cs typeface="Arial"/>
              </a:rPr>
              <a:t>It is acceptable to</a:t>
            </a:r>
            <a:r>
              <a:rPr dirty="0" sz="1200" spc="-1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FFFFFF"/>
                </a:solidFill>
                <a:latin typeface="Arial"/>
                <a:cs typeface="Arial"/>
              </a:rPr>
              <a:t>write</a:t>
            </a:r>
            <a:endParaRPr sz="1200">
              <a:latin typeface="Arial"/>
              <a:cs typeface="Arial"/>
            </a:endParaRPr>
          </a:p>
        </p:txBody>
      </p:sp>
      <p:sp>
        <p:nvSpPr>
          <p:cNvPr id="52" name="object 52"/>
          <p:cNvSpPr txBox="1"/>
          <p:nvPr/>
        </p:nvSpPr>
        <p:spPr>
          <a:xfrm>
            <a:off x="167297" y="1863392"/>
            <a:ext cx="3244850" cy="207645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200" spc="-5">
                <a:latin typeface="Arial"/>
                <a:cs typeface="Arial"/>
              </a:rPr>
              <a:t>The </a:t>
            </a:r>
            <a:r>
              <a:rPr dirty="0" sz="1200" spc="-15">
                <a:latin typeface="Arial"/>
                <a:cs typeface="Arial"/>
              </a:rPr>
              <a:t>days </a:t>
            </a:r>
            <a:r>
              <a:rPr dirty="0" sz="1200" spc="-5">
                <a:latin typeface="Arial"/>
                <a:cs typeface="Arial"/>
              </a:rPr>
              <a:t>of the </a:t>
            </a:r>
            <a:r>
              <a:rPr dirty="0" sz="1200" spc="-10">
                <a:latin typeface="Arial"/>
                <a:cs typeface="Arial"/>
              </a:rPr>
              <a:t>week </a:t>
            </a:r>
            <a:r>
              <a:rPr dirty="0" sz="1200" spc="-5">
                <a:latin typeface="Arial"/>
                <a:cs typeface="Arial"/>
              </a:rPr>
              <a:t>are </a:t>
            </a:r>
            <a:r>
              <a:rPr dirty="0" sz="1200" spc="-30">
                <a:latin typeface="Arial"/>
                <a:cs typeface="Arial"/>
              </a:rPr>
              <a:t>Monday, </a:t>
            </a:r>
            <a:r>
              <a:rPr dirty="0" sz="1200" spc="-45">
                <a:latin typeface="Arial"/>
                <a:cs typeface="Arial"/>
              </a:rPr>
              <a:t>Tuesday,</a:t>
            </a:r>
            <a:r>
              <a:rPr dirty="0" sz="1200" spc="65">
                <a:latin typeface="Arial"/>
                <a:cs typeface="Arial"/>
              </a:rPr>
              <a:t> </a:t>
            </a:r>
            <a:r>
              <a:rPr dirty="0" sz="1200" spc="-5" i="1">
                <a:solidFill>
                  <a:srgbClr val="FF0000"/>
                </a:solidFill>
                <a:latin typeface="Arial"/>
                <a:cs typeface="Arial"/>
              </a:rPr>
              <a:t>etc.</a:t>
            </a:r>
            <a:endParaRPr sz="1200">
              <a:latin typeface="Arial"/>
              <a:cs typeface="Arial"/>
            </a:endParaRPr>
          </a:p>
        </p:txBody>
      </p:sp>
      <p:sp>
        <p:nvSpPr>
          <p:cNvPr id="53" name="object 53"/>
          <p:cNvSpPr txBox="1"/>
          <p:nvPr/>
        </p:nvSpPr>
        <p:spPr>
          <a:xfrm>
            <a:off x="120446" y="2208009"/>
            <a:ext cx="5519420" cy="259715"/>
          </a:xfrm>
          <a:prstGeom prst="rect">
            <a:avLst/>
          </a:prstGeom>
          <a:solidFill>
            <a:srgbClr val="A5A5A5"/>
          </a:solidFill>
        </p:spPr>
        <p:txBody>
          <a:bodyPr wrap="square" lIns="0" tIns="15240" rIns="0" bIns="0" rtlCol="0" vert="horz">
            <a:spAutoFit/>
          </a:bodyPr>
          <a:lstStyle/>
          <a:p>
            <a:pPr marL="59055">
              <a:lnSpc>
                <a:spcPct val="100000"/>
              </a:lnSpc>
              <a:spcBef>
                <a:spcPts val="120"/>
              </a:spcBef>
            </a:pPr>
            <a:r>
              <a:rPr dirty="0" sz="1200" spc="-5">
                <a:solidFill>
                  <a:srgbClr val="FFFFFF"/>
                </a:solidFill>
                <a:latin typeface="Arial"/>
                <a:cs typeface="Arial"/>
              </a:rPr>
              <a:t>It is </a:t>
            </a:r>
            <a:r>
              <a:rPr dirty="0" sz="1200" spc="-5">
                <a:solidFill>
                  <a:srgbClr val="0000FF"/>
                </a:solidFill>
                <a:latin typeface="Arial"/>
                <a:cs typeface="Arial"/>
              </a:rPr>
              <a:t>not </a:t>
            </a:r>
            <a:r>
              <a:rPr dirty="0" sz="1200" spc="-5">
                <a:solidFill>
                  <a:srgbClr val="FFFFFF"/>
                </a:solidFill>
                <a:latin typeface="Arial"/>
                <a:cs typeface="Arial"/>
              </a:rPr>
              <a:t>acceptable to</a:t>
            </a:r>
            <a:r>
              <a:rPr dirty="0" sz="1200" spc="-1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FFFFFF"/>
                </a:solidFill>
                <a:latin typeface="Arial"/>
                <a:cs typeface="Arial"/>
              </a:rPr>
              <a:t>write</a:t>
            </a:r>
            <a:endParaRPr sz="1200">
              <a:latin typeface="Arial"/>
              <a:cs typeface="Arial"/>
            </a:endParaRPr>
          </a:p>
        </p:txBody>
      </p:sp>
      <p:sp>
        <p:nvSpPr>
          <p:cNvPr id="54" name="object 54"/>
          <p:cNvSpPr txBox="1"/>
          <p:nvPr/>
        </p:nvSpPr>
        <p:spPr>
          <a:xfrm>
            <a:off x="167297" y="2479850"/>
            <a:ext cx="3903979" cy="64389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200" spc="-25">
                <a:latin typeface="Arial"/>
                <a:cs typeface="Arial"/>
              </a:rPr>
              <a:t>We </a:t>
            </a:r>
            <a:r>
              <a:rPr dirty="0" sz="1200" spc="-20">
                <a:latin typeface="Arial"/>
                <a:cs typeface="Arial"/>
              </a:rPr>
              <a:t>have </a:t>
            </a:r>
            <a:r>
              <a:rPr dirty="0" sz="1200" spc="-5">
                <a:latin typeface="Arial"/>
                <a:cs typeface="Arial"/>
              </a:rPr>
              <a:t>tested our algorithm </a:t>
            </a:r>
            <a:r>
              <a:rPr dirty="0" sz="1200" spc="-20">
                <a:latin typeface="Arial"/>
                <a:cs typeface="Arial"/>
              </a:rPr>
              <a:t>for </a:t>
            </a:r>
            <a:r>
              <a:rPr dirty="0" sz="1200" spc="-5">
                <a:latin typeface="Arial"/>
                <a:cs typeface="Arial"/>
              </a:rPr>
              <a:t>speed, </a:t>
            </a:r>
            <a:r>
              <a:rPr dirty="0" sz="1200" spc="-10">
                <a:latin typeface="Arial"/>
                <a:cs typeface="Arial"/>
              </a:rPr>
              <a:t>robustness,</a:t>
            </a:r>
            <a:r>
              <a:rPr dirty="0" sz="1200" spc="95">
                <a:latin typeface="Arial"/>
                <a:cs typeface="Arial"/>
              </a:rPr>
              <a:t> </a:t>
            </a:r>
            <a:r>
              <a:rPr dirty="0" sz="1200" spc="-5" i="1">
                <a:solidFill>
                  <a:srgbClr val="FF0000"/>
                </a:solidFill>
                <a:latin typeface="Arial"/>
                <a:cs typeface="Arial"/>
              </a:rPr>
              <a:t>etc.</a:t>
            </a:r>
            <a:endParaRPr sz="12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sz="1200">
              <a:latin typeface="Times New Roman"/>
              <a:cs typeface="Times New Roman"/>
            </a:endParaRPr>
          </a:p>
          <a:p>
            <a:pPr marL="1534160">
              <a:lnSpc>
                <a:spcPct val="100000"/>
              </a:lnSpc>
            </a:pPr>
            <a:r>
              <a:rPr dirty="0" sz="1700" spc="10" b="1">
                <a:solidFill>
                  <a:srgbClr val="EB7239"/>
                </a:solidFill>
                <a:latin typeface="Arial"/>
                <a:cs typeface="Arial"/>
              </a:rPr>
              <a:t>Do not write </a:t>
            </a:r>
            <a:r>
              <a:rPr dirty="0" sz="1700" spc="5" b="1">
                <a:solidFill>
                  <a:srgbClr val="EB7239"/>
                </a:solidFill>
                <a:latin typeface="Arial"/>
                <a:cs typeface="Arial"/>
              </a:rPr>
              <a:t>like</a:t>
            </a:r>
            <a:r>
              <a:rPr dirty="0" sz="1700" spc="-65" b="1">
                <a:solidFill>
                  <a:srgbClr val="EB7239"/>
                </a:solidFill>
                <a:latin typeface="Arial"/>
                <a:cs typeface="Arial"/>
              </a:rPr>
              <a:t> </a:t>
            </a:r>
            <a:r>
              <a:rPr dirty="0" sz="1700" spc="95" b="1">
                <a:solidFill>
                  <a:srgbClr val="EB7239"/>
                </a:solidFill>
                <a:latin typeface="Arial"/>
                <a:cs typeface="Arial"/>
              </a:rPr>
              <a:t>this</a:t>
            </a:r>
            <a:r>
              <a:rPr dirty="0" sz="1700" spc="95">
                <a:solidFill>
                  <a:srgbClr val="EB7239"/>
                </a:solidFill>
                <a:latin typeface="Lucida Sans Unicode"/>
                <a:cs typeface="Lucida Sans Unicode"/>
              </a:rPr>
              <a:t>↗</a:t>
            </a:r>
            <a:endParaRPr sz="1700">
              <a:latin typeface="Lucida Sans Unicode"/>
              <a:cs typeface="Lucida Sans Unicode"/>
            </a:endParaRPr>
          </a:p>
        </p:txBody>
      </p:sp>
      <p:sp>
        <p:nvSpPr>
          <p:cNvPr id="55" name="object 55"/>
          <p:cNvSpPr/>
          <p:nvPr/>
        </p:nvSpPr>
        <p:spPr>
          <a:xfrm>
            <a:off x="0" y="3110966"/>
            <a:ext cx="1728470" cy="129539"/>
          </a:xfrm>
          <a:custGeom>
            <a:avLst/>
            <a:gdLst/>
            <a:ahLst/>
            <a:cxnLst/>
            <a:rect l="l" t="t" r="r" b="b"/>
            <a:pathLst>
              <a:path w="1728470" h="129539">
                <a:moveTo>
                  <a:pt x="0" y="129032"/>
                </a:moveTo>
                <a:lnTo>
                  <a:pt x="1728012" y="129032"/>
                </a:lnTo>
                <a:lnTo>
                  <a:pt x="1728012" y="0"/>
                </a:lnTo>
                <a:lnTo>
                  <a:pt x="0" y="0"/>
                </a:lnTo>
                <a:lnTo>
                  <a:pt x="0" y="129032"/>
                </a:lnTo>
                <a:close/>
              </a:path>
            </a:pathLst>
          </a:custGeom>
          <a:solidFill>
            <a:srgbClr val="46464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6" name="object 56"/>
          <p:cNvSpPr txBox="1"/>
          <p:nvPr/>
        </p:nvSpPr>
        <p:spPr>
          <a:xfrm>
            <a:off x="225818" y="3111682"/>
            <a:ext cx="1276985" cy="116839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600" spc="-5">
                <a:solidFill>
                  <a:srgbClr val="FFFFFF"/>
                </a:solidFill>
                <a:latin typeface="Arial"/>
                <a:cs typeface="Arial"/>
              </a:rPr>
              <a:t>Ming-Ming Cheng Nankai</a:t>
            </a:r>
            <a:r>
              <a:rPr dirty="0" sz="60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600" spc="-5">
                <a:solidFill>
                  <a:srgbClr val="FFFFFF"/>
                </a:solidFill>
                <a:latin typeface="Arial"/>
                <a:cs typeface="Arial"/>
              </a:rPr>
              <a:t>University</a:t>
            </a:r>
            <a:endParaRPr sz="600">
              <a:latin typeface="Arial"/>
              <a:cs typeface="Arial"/>
            </a:endParaRPr>
          </a:p>
        </p:txBody>
      </p:sp>
      <p:sp>
        <p:nvSpPr>
          <p:cNvPr id="57" name="object 57"/>
          <p:cNvSpPr/>
          <p:nvPr/>
        </p:nvSpPr>
        <p:spPr>
          <a:xfrm>
            <a:off x="1728012" y="3110966"/>
            <a:ext cx="2741930" cy="129539"/>
          </a:xfrm>
          <a:custGeom>
            <a:avLst/>
            <a:gdLst/>
            <a:ahLst/>
            <a:cxnLst/>
            <a:rect l="l" t="t" r="r" b="b"/>
            <a:pathLst>
              <a:path w="2741929" h="129539">
                <a:moveTo>
                  <a:pt x="0" y="129031"/>
                </a:moveTo>
                <a:lnTo>
                  <a:pt x="2741752" y="129031"/>
                </a:lnTo>
                <a:lnTo>
                  <a:pt x="2741752" y="0"/>
                </a:lnTo>
                <a:lnTo>
                  <a:pt x="0" y="0"/>
                </a:lnTo>
                <a:lnTo>
                  <a:pt x="0" y="129031"/>
                </a:lnTo>
                <a:close/>
              </a:path>
            </a:pathLst>
          </a:custGeom>
          <a:solidFill>
            <a:srgbClr val="60606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8" name="object 58"/>
          <p:cNvSpPr txBox="1"/>
          <p:nvPr/>
        </p:nvSpPr>
        <p:spPr>
          <a:xfrm>
            <a:off x="3001810" y="3111682"/>
            <a:ext cx="194310" cy="116839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600" spc="-5">
                <a:solidFill>
                  <a:srgbClr val="FFFFFF"/>
                </a:solidFill>
                <a:latin typeface="Arial"/>
                <a:cs typeface="Arial"/>
              </a:rPr>
              <a:t>Style</a:t>
            </a:r>
            <a:endParaRPr sz="600">
              <a:latin typeface="Arial"/>
              <a:cs typeface="Arial"/>
            </a:endParaRPr>
          </a:p>
        </p:txBody>
      </p:sp>
      <p:sp>
        <p:nvSpPr>
          <p:cNvPr id="59" name="object 59"/>
          <p:cNvSpPr/>
          <p:nvPr/>
        </p:nvSpPr>
        <p:spPr>
          <a:xfrm>
            <a:off x="4469765" y="3110966"/>
            <a:ext cx="1290320" cy="129539"/>
          </a:xfrm>
          <a:custGeom>
            <a:avLst/>
            <a:gdLst/>
            <a:ahLst/>
            <a:cxnLst/>
            <a:rect l="l" t="t" r="r" b="b"/>
            <a:pathLst>
              <a:path w="1290320" h="129539">
                <a:moveTo>
                  <a:pt x="0" y="129031"/>
                </a:moveTo>
                <a:lnTo>
                  <a:pt x="1290231" y="129031"/>
                </a:lnTo>
                <a:lnTo>
                  <a:pt x="1290231" y="0"/>
                </a:lnTo>
                <a:lnTo>
                  <a:pt x="0" y="0"/>
                </a:lnTo>
                <a:lnTo>
                  <a:pt x="0" y="129031"/>
                </a:lnTo>
                <a:close/>
              </a:path>
            </a:pathLst>
          </a:custGeom>
          <a:solidFill>
            <a:srgbClr val="46464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0" name="object 60"/>
          <p:cNvSpPr txBox="1"/>
          <p:nvPr/>
        </p:nvSpPr>
        <p:spPr>
          <a:xfrm>
            <a:off x="4882934" y="3111682"/>
            <a:ext cx="405765" cy="116839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600" spc="-5">
                <a:solidFill>
                  <a:srgbClr val="FFFFFF"/>
                </a:solidFill>
                <a:latin typeface="Arial"/>
                <a:cs typeface="Arial"/>
              </a:rPr>
              <a:t>2022/05/18</a:t>
            </a:r>
            <a:endParaRPr sz="600">
              <a:latin typeface="Arial"/>
              <a:cs typeface="Arial"/>
            </a:endParaRPr>
          </a:p>
        </p:txBody>
      </p:sp>
      <p:sp>
        <p:nvSpPr>
          <p:cNvPr id="61" name="object 61"/>
          <p:cNvSpPr txBox="1"/>
          <p:nvPr/>
        </p:nvSpPr>
        <p:spPr>
          <a:xfrm>
            <a:off x="5435750" y="3111682"/>
            <a:ext cx="257810" cy="116839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600" spc="-5">
                <a:solidFill>
                  <a:srgbClr val="FFFFFF"/>
                </a:solidFill>
                <a:latin typeface="Arial"/>
                <a:cs typeface="Arial"/>
              </a:rPr>
              <a:t>20 /</a:t>
            </a:r>
            <a:r>
              <a:rPr dirty="0" sz="600" spc="-7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600" spc="-5">
                <a:solidFill>
                  <a:srgbClr val="FFFFFF"/>
                </a:solidFill>
                <a:latin typeface="Arial"/>
                <a:cs typeface="Arial"/>
              </a:rPr>
              <a:t>46</a:t>
            </a:r>
            <a:endParaRPr sz="600">
              <a:latin typeface="Arial"/>
              <a:cs typeface="Arial"/>
            </a:endParaRPr>
          </a:p>
        </p:txBody>
      </p:sp>
    </p:spTree>
  </p:cSld>
  <p:clrMapOvr>
    <a:masterClrMapping/>
  </p:clrMapOvr>
  <p:transition spd="fast">
    <p:cut thruBlk="0"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20650" y="127561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B1B1B1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171056" y="127561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B1B1B1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221449" y="127561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B1B1B1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271856" y="127561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B1B1B1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322249" y="127561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B1B1B1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372656" y="127561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B1B1B1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423049" y="127561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B1B1B1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944473" y="127561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B1B1B1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994867" y="127561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B1B1B1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/>
          <p:nvPr/>
        </p:nvSpPr>
        <p:spPr>
          <a:xfrm>
            <a:off x="1045273" y="127561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B1B1B1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/>
          <p:nvPr/>
        </p:nvSpPr>
        <p:spPr>
          <a:xfrm>
            <a:off x="1095667" y="127561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B1B1B1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/>
          <p:nvPr/>
        </p:nvSpPr>
        <p:spPr>
          <a:xfrm>
            <a:off x="1146073" y="127561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B1B1B1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4" name="object 14"/>
          <p:cNvSpPr/>
          <p:nvPr/>
        </p:nvSpPr>
        <p:spPr>
          <a:xfrm>
            <a:off x="1196466" y="127561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B1B1B1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5" name="object 15"/>
          <p:cNvSpPr/>
          <p:nvPr/>
        </p:nvSpPr>
        <p:spPr>
          <a:xfrm>
            <a:off x="1246873" y="127561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B1B1B1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6" name="object 16"/>
          <p:cNvSpPr/>
          <p:nvPr/>
        </p:nvSpPr>
        <p:spPr>
          <a:xfrm>
            <a:off x="1297266" y="127561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B1B1B1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7" name="object 17"/>
          <p:cNvSpPr/>
          <p:nvPr/>
        </p:nvSpPr>
        <p:spPr>
          <a:xfrm>
            <a:off x="1916925" y="127561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8" name="object 18"/>
          <p:cNvSpPr/>
          <p:nvPr/>
        </p:nvSpPr>
        <p:spPr>
          <a:xfrm>
            <a:off x="1967331" y="127561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4">
                <a:moveTo>
                  <a:pt x="18000" y="0"/>
                </a:move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9" name="object 19"/>
          <p:cNvSpPr/>
          <p:nvPr/>
        </p:nvSpPr>
        <p:spPr>
          <a:xfrm>
            <a:off x="1967331" y="127561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0" name="object 20"/>
          <p:cNvSpPr/>
          <p:nvPr/>
        </p:nvSpPr>
        <p:spPr>
          <a:xfrm>
            <a:off x="2017725" y="127561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1" name="object 21"/>
          <p:cNvSpPr/>
          <p:nvPr/>
        </p:nvSpPr>
        <p:spPr>
          <a:xfrm>
            <a:off x="2068131" y="127561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2" name="object 22"/>
          <p:cNvSpPr/>
          <p:nvPr/>
        </p:nvSpPr>
        <p:spPr>
          <a:xfrm>
            <a:off x="2118525" y="127561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3" name="object 23"/>
          <p:cNvSpPr/>
          <p:nvPr/>
        </p:nvSpPr>
        <p:spPr>
          <a:xfrm>
            <a:off x="2664752" y="127561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B1B1B1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4" name="object 24"/>
          <p:cNvSpPr/>
          <p:nvPr/>
        </p:nvSpPr>
        <p:spPr>
          <a:xfrm>
            <a:off x="2715158" y="127561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B1B1B1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5" name="object 25"/>
          <p:cNvSpPr/>
          <p:nvPr/>
        </p:nvSpPr>
        <p:spPr>
          <a:xfrm>
            <a:off x="2765551" y="127561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B1B1B1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6" name="object 26"/>
          <p:cNvSpPr/>
          <p:nvPr/>
        </p:nvSpPr>
        <p:spPr>
          <a:xfrm>
            <a:off x="2815958" y="127561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B1B1B1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7" name="object 27"/>
          <p:cNvSpPr/>
          <p:nvPr/>
        </p:nvSpPr>
        <p:spPr>
          <a:xfrm>
            <a:off x="2866351" y="127561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B1B1B1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8" name="object 28"/>
          <p:cNvSpPr/>
          <p:nvPr/>
        </p:nvSpPr>
        <p:spPr>
          <a:xfrm>
            <a:off x="2916758" y="127561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B1B1B1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9" name="object 29"/>
          <p:cNvSpPr/>
          <p:nvPr/>
        </p:nvSpPr>
        <p:spPr>
          <a:xfrm>
            <a:off x="2967151" y="127561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B1B1B1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0" name="object 30"/>
          <p:cNvSpPr/>
          <p:nvPr/>
        </p:nvSpPr>
        <p:spPr>
          <a:xfrm>
            <a:off x="3017558" y="127561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B1B1B1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1" name="object 31"/>
          <p:cNvSpPr/>
          <p:nvPr/>
        </p:nvSpPr>
        <p:spPr>
          <a:xfrm>
            <a:off x="3067951" y="127561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B1B1B1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2" name="object 32"/>
          <p:cNvSpPr/>
          <p:nvPr/>
        </p:nvSpPr>
        <p:spPr>
          <a:xfrm>
            <a:off x="3534955" y="127561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B1B1B1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3" name="object 33"/>
          <p:cNvSpPr/>
          <p:nvPr/>
        </p:nvSpPr>
        <p:spPr>
          <a:xfrm>
            <a:off x="3585362" y="127561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B1B1B1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4" name="object 34"/>
          <p:cNvSpPr/>
          <p:nvPr/>
        </p:nvSpPr>
        <p:spPr>
          <a:xfrm>
            <a:off x="3635755" y="127561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B1B1B1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5" name="object 35"/>
          <p:cNvSpPr/>
          <p:nvPr/>
        </p:nvSpPr>
        <p:spPr>
          <a:xfrm>
            <a:off x="4469536" y="127561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B1B1B1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6" name="object 36"/>
          <p:cNvSpPr/>
          <p:nvPr/>
        </p:nvSpPr>
        <p:spPr>
          <a:xfrm>
            <a:off x="4519929" y="127561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B1B1B1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7" name="object 37"/>
          <p:cNvSpPr/>
          <p:nvPr/>
        </p:nvSpPr>
        <p:spPr>
          <a:xfrm>
            <a:off x="4570336" y="127561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B1B1B1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8" name="object 38"/>
          <p:cNvSpPr/>
          <p:nvPr/>
        </p:nvSpPr>
        <p:spPr>
          <a:xfrm>
            <a:off x="4620729" y="127561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B1B1B1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9" name="object 39"/>
          <p:cNvSpPr/>
          <p:nvPr/>
        </p:nvSpPr>
        <p:spPr>
          <a:xfrm>
            <a:off x="5179479" y="127561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B1B1B1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0" name="object 40"/>
          <p:cNvSpPr/>
          <p:nvPr/>
        </p:nvSpPr>
        <p:spPr>
          <a:xfrm>
            <a:off x="5229885" y="127561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B1B1B1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1" name="object 41"/>
          <p:cNvSpPr/>
          <p:nvPr/>
        </p:nvSpPr>
        <p:spPr>
          <a:xfrm>
            <a:off x="5280278" y="127561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B1B1B1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2" name="object 42"/>
          <p:cNvSpPr/>
          <p:nvPr/>
        </p:nvSpPr>
        <p:spPr>
          <a:xfrm>
            <a:off x="5330685" y="127561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B1B1B1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3" name="object 43"/>
          <p:cNvSpPr/>
          <p:nvPr/>
        </p:nvSpPr>
        <p:spPr>
          <a:xfrm>
            <a:off x="5381078" y="127561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B1B1B1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4" name="object 44"/>
          <p:cNvSpPr/>
          <p:nvPr/>
        </p:nvSpPr>
        <p:spPr>
          <a:xfrm>
            <a:off x="5431485" y="127561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B1B1B1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5" name="object 45"/>
          <p:cNvSpPr txBox="1"/>
          <p:nvPr/>
        </p:nvSpPr>
        <p:spPr>
          <a:xfrm>
            <a:off x="108000" y="0"/>
            <a:ext cx="5556885" cy="116839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>
              <a:lnSpc>
                <a:spcPct val="100000"/>
              </a:lnSpc>
              <a:spcBef>
                <a:spcPts val="95"/>
              </a:spcBef>
              <a:tabLst>
                <a:tab pos="823594" algn="l"/>
                <a:tab pos="1795780" algn="l"/>
                <a:tab pos="2543810" algn="l"/>
                <a:tab pos="3413760" algn="l"/>
                <a:tab pos="4348480" algn="l"/>
                <a:tab pos="5058410" algn="l"/>
              </a:tabLst>
            </a:pPr>
            <a:r>
              <a:rPr dirty="0" sz="600" spc="-5">
                <a:solidFill>
                  <a:srgbClr val="B1B1B1"/>
                </a:solidFill>
                <a:latin typeface="Arial"/>
                <a:cs typeface="Arial"/>
                <a:hlinkClick r:id="rId2" action="ppaction://hlinksldjump"/>
              </a:rPr>
              <a:t>Readership</a:t>
            </a:r>
            <a:r>
              <a:rPr dirty="0" sz="600" spc="-5">
                <a:solidFill>
                  <a:srgbClr val="B1B1B1"/>
                </a:solidFill>
                <a:latin typeface="Arial"/>
                <a:cs typeface="Arial"/>
              </a:rPr>
              <a:t>	</a:t>
            </a:r>
            <a:r>
              <a:rPr dirty="0" sz="600" spc="-5">
                <a:solidFill>
                  <a:srgbClr val="B1B1B1"/>
                </a:solidFill>
                <a:latin typeface="Arial"/>
                <a:cs typeface="Arial"/>
                <a:hlinkClick r:id="rId3" action="ppaction://hlinksldjump"/>
              </a:rPr>
              <a:t>Critical</a:t>
            </a:r>
            <a:r>
              <a:rPr dirty="0" sz="600" spc="15">
                <a:solidFill>
                  <a:srgbClr val="B1B1B1"/>
                </a:solidFill>
                <a:latin typeface="Arial"/>
                <a:cs typeface="Arial"/>
                <a:hlinkClick r:id="rId3" action="ppaction://hlinksldjump"/>
              </a:rPr>
              <a:t> </a:t>
            </a:r>
            <a:r>
              <a:rPr dirty="0" sz="600" spc="-5">
                <a:solidFill>
                  <a:srgbClr val="B1B1B1"/>
                </a:solidFill>
                <a:latin typeface="Arial"/>
                <a:cs typeface="Arial"/>
                <a:hlinkClick r:id="rId3" action="ppaction://hlinksldjump"/>
              </a:rPr>
              <a:t>Analysis</a:t>
            </a:r>
            <a:r>
              <a:rPr dirty="0" sz="600" spc="-5">
                <a:solidFill>
                  <a:srgbClr val="B1B1B1"/>
                </a:solidFill>
                <a:latin typeface="Arial"/>
                <a:cs typeface="Arial"/>
              </a:rPr>
              <a:t>	</a:t>
            </a:r>
            <a:r>
              <a:rPr dirty="0" sz="600" spc="-5">
                <a:solidFill>
                  <a:srgbClr val="FFFFFF"/>
                </a:solidFill>
                <a:latin typeface="Arial"/>
                <a:cs typeface="Arial"/>
                <a:hlinkClick r:id="rId4" action="ppaction://hlinksldjump"/>
              </a:rPr>
              <a:t>Precision</a:t>
            </a:r>
            <a:r>
              <a:rPr dirty="0" sz="600" spc="-5">
                <a:solidFill>
                  <a:srgbClr val="FFFFFF"/>
                </a:solidFill>
                <a:latin typeface="Arial"/>
                <a:cs typeface="Arial"/>
              </a:rPr>
              <a:t>	</a:t>
            </a:r>
            <a:r>
              <a:rPr dirty="0" sz="600" spc="-5">
                <a:solidFill>
                  <a:srgbClr val="B1B1B1"/>
                </a:solidFill>
                <a:latin typeface="Arial"/>
                <a:cs typeface="Arial"/>
                <a:hlinkClick r:id="rId5" action="ppaction://hlinksldjump"/>
              </a:rPr>
              <a:t>Conciseness</a:t>
            </a:r>
            <a:r>
              <a:rPr dirty="0" sz="600" spc="-5">
                <a:solidFill>
                  <a:srgbClr val="B1B1B1"/>
                </a:solidFill>
                <a:latin typeface="Arial"/>
                <a:cs typeface="Arial"/>
              </a:rPr>
              <a:t>	</a:t>
            </a:r>
            <a:r>
              <a:rPr dirty="0" sz="600" spc="-5">
                <a:solidFill>
                  <a:srgbClr val="B1B1B1"/>
                </a:solidFill>
                <a:latin typeface="Arial"/>
                <a:cs typeface="Arial"/>
                <a:hlinkClick r:id="rId6" action="ppaction://hlinksldjump"/>
              </a:rPr>
              <a:t>Logical</a:t>
            </a:r>
            <a:r>
              <a:rPr dirty="0" sz="600" spc="15">
                <a:solidFill>
                  <a:srgbClr val="B1B1B1"/>
                </a:solidFill>
                <a:latin typeface="Arial"/>
                <a:cs typeface="Arial"/>
                <a:hlinkClick r:id="rId6" action="ppaction://hlinksldjump"/>
              </a:rPr>
              <a:t> </a:t>
            </a:r>
            <a:r>
              <a:rPr dirty="0" sz="600" spc="-5">
                <a:solidFill>
                  <a:srgbClr val="B1B1B1"/>
                </a:solidFill>
                <a:latin typeface="Arial"/>
                <a:cs typeface="Arial"/>
                <a:hlinkClick r:id="rId6" action="ppaction://hlinksldjump"/>
              </a:rPr>
              <a:t>Writing</a:t>
            </a:r>
            <a:r>
              <a:rPr dirty="0" sz="600" spc="-5">
                <a:solidFill>
                  <a:srgbClr val="B1B1B1"/>
                </a:solidFill>
                <a:latin typeface="Arial"/>
                <a:cs typeface="Arial"/>
              </a:rPr>
              <a:t>	</a:t>
            </a:r>
            <a:r>
              <a:rPr dirty="0" sz="600" spc="-5">
                <a:solidFill>
                  <a:srgbClr val="B1B1B1"/>
                </a:solidFill>
                <a:latin typeface="Arial"/>
                <a:cs typeface="Arial"/>
                <a:hlinkClick r:id="rId7" action="ppaction://hlinksldjump"/>
              </a:rPr>
              <a:t>Balance</a:t>
            </a:r>
            <a:r>
              <a:rPr dirty="0" sz="600" spc="-5">
                <a:solidFill>
                  <a:srgbClr val="B1B1B1"/>
                </a:solidFill>
                <a:latin typeface="Arial"/>
                <a:cs typeface="Arial"/>
              </a:rPr>
              <a:t>	</a:t>
            </a:r>
            <a:r>
              <a:rPr dirty="0" sz="600" spc="-5">
                <a:solidFill>
                  <a:srgbClr val="B1B1B1"/>
                </a:solidFill>
                <a:latin typeface="Arial"/>
                <a:cs typeface="Arial"/>
                <a:hlinkClick r:id="rId8" action="ppaction://hlinksldjump"/>
              </a:rPr>
              <a:t>Completeness</a:t>
            </a:r>
            <a:endParaRPr sz="600">
              <a:latin typeface="Arial"/>
              <a:cs typeface="Arial"/>
            </a:endParaRPr>
          </a:p>
        </p:txBody>
      </p:sp>
      <p:sp>
        <p:nvSpPr>
          <p:cNvPr id="46" name="object 46"/>
          <p:cNvSpPr txBox="1">
            <a:spLocks noGrp="1"/>
          </p:cNvSpPr>
          <p:nvPr>
            <p:ph type="title"/>
          </p:nvPr>
        </p:nvSpPr>
        <p:spPr>
          <a:xfrm>
            <a:off x="0" y="209435"/>
            <a:ext cx="5760085" cy="349250"/>
          </a:xfrm>
          <a:prstGeom prst="rect"/>
          <a:solidFill>
            <a:srgbClr val="0C5A79"/>
          </a:solidFill>
        </p:spPr>
        <p:txBody>
          <a:bodyPr wrap="square" lIns="0" tIns="55880" rIns="0" bIns="0" rtlCol="0" vert="horz">
            <a:spAutoFit/>
          </a:bodyPr>
          <a:lstStyle/>
          <a:p>
            <a:pPr marL="107950">
              <a:lnSpc>
                <a:spcPct val="100000"/>
              </a:lnSpc>
              <a:spcBef>
                <a:spcPts val="440"/>
              </a:spcBef>
            </a:pPr>
            <a:r>
              <a:rPr dirty="0" sz="1700" spc="5">
                <a:solidFill>
                  <a:srgbClr val="FFFFFF"/>
                </a:solidFill>
              </a:rPr>
              <a:t>Precision: </a:t>
            </a:r>
            <a:r>
              <a:rPr dirty="0" sz="1700" spc="10">
                <a:solidFill>
                  <a:srgbClr val="FFFFFF"/>
                </a:solidFill>
              </a:rPr>
              <a:t>be</a:t>
            </a:r>
            <a:r>
              <a:rPr dirty="0" sz="1700" spc="110">
                <a:solidFill>
                  <a:srgbClr val="FFFFFF"/>
                </a:solidFill>
              </a:rPr>
              <a:t> </a:t>
            </a:r>
            <a:r>
              <a:rPr dirty="0" sz="1700" spc="5">
                <a:solidFill>
                  <a:srgbClr val="FFFFFF"/>
                </a:solidFill>
              </a:rPr>
              <a:t>careful</a:t>
            </a:r>
            <a:endParaRPr sz="1700"/>
          </a:p>
        </p:txBody>
      </p:sp>
      <p:sp>
        <p:nvSpPr>
          <p:cNvPr id="47" name="object 47"/>
          <p:cNvSpPr/>
          <p:nvPr/>
        </p:nvSpPr>
        <p:spPr>
          <a:xfrm>
            <a:off x="323595" y="897559"/>
            <a:ext cx="80010" cy="80010"/>
          </a:xfrm>
          <a:custGeom>
            <a:avLst/>
            <a:gdLst/>
            <a:ahLst/>
            <a:cxnLst/>
            <a:rect l="l" t="t" r="r" b="b"/>
            <a:pathLst>
              <a:path w="80010" h="80009">
                <a:moveTo>
                  <a:pt x="0" y="79413"/>
                </a:moveTo>
                <a:lnTo>
                  <a:pt x="79413" y="79413"/>
                </a:lnTo>
                <a:lnTo>
                  <a:pt x="79413" y="0"/>
                </a:lnTo>
                <a:lnTo>
                  <a:pt x="0" y="0"/>
                </a:lnTo>
                <a:lnTo>
                  <a:pt x="0" y="79413"/>
                </a:lnTo>
                <a:close/>
              </a:path>
            </a:pathLst>
          </a:custGeom>
          <a:solidFill>
            <a:srgbClr val="548CA1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8" name="object 48"/>
          <p:cNvSpPr/>
          <p:nvPr/>
        </p:nvSpPr>
        <p:spPr>
          <a:xfrm>
            <a:off x="323595" y="1089621"/>
            <a:ext cx="80010" cy="80010"/>
          </a:xfrm>
          <a:custGeom>
            <a:avLst/>
            <a:gdLst/>
            <a:ahLst/>
            <a:cxnLst/>
            <a:rect l="l" t="t" r="r" b="b"/>
            <a:pathLst>
              <a:path w="80010" h="80009">
                <a:moveTo>
                  <a:pt x="0" y="79413"/>
                </a:moveTo>
                <a:lnTo>
                  <a:pt x="79413" y="79413"/>
                </a:lnTo>
                <a:lnTo>
                  <a:pt x="79413" y="0"/>
                </a:lnTo>
                <a:lnTo>
                  <a:pt x="0" y="0"/>
                </a:lnTo>
                <a:lnTo>
                  <a:pt x="0" y="79413"/>
                </a:lnTo>
                <a:close/>
              </a:path>
            </a:pathLst>
          </a:custGeom>
          <a:solidFill>
            <a:srgbClr val="548CA1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9" name="object 49"/>
          <p:cNvSpPr/>
          <p:nvPr/>
        </p:nvSpPr>
        <p:spPr>
          <a:xfrm>
            <a:off x="323595" y="1281683"/>
            <a:ext cx="80010" cy="80010"/>
          </a:xfrm>
          <a:custGeom>
            <a:avLst/>
            <a:gdLst/>
            <a:ahLst/>
            <a:cxnLst/>
            <a:rect l="l" t="t" r="r" b="b"/>
            <a:pathLst>
              <a:path w="80010" h="80009">
                <a:moveTo>
                  <a:pt x="0" y="79413"/>
                </a:moveTo>
                <a:lnTo>
                  <a:pt x="79413" y="79413"/>
                </a:lnTo>
                <a:lnTo>
                  <a:pt x="79413" y="0"/>
                </a:lnTo>
                <a:lnTo>
                  <a:pt x="0" y="0"/>
                </a:lnTo>
                <a:lnTo>
                  <a:pt x="0" y="79413"/>
                </a:lnTo>
                <a:close/>
              </a:path>
            </a:pathLst>
          </a:custGeom>
          <a:solidFill>
            <a:srgbClr val="548CA1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0" name="object 50"/>
          <p:cNvSpPr txBox="1"/>
          <p:nvPr/>
        </p:nvSpPr>
        <p:spPr>
          <a:xfrm>
            <a:off x="167297" y="600735"/>
            <a:ext cx="4198620" cy="803910"/>
          </a:xfrm>
          <a:prstGeom prst="rect">
            <a:avLst/>
          </a:prstGeom>
        </p:spPr>
        <p:txBody>
          <a:bodyPr wrap="square" lIns="0" tIns="2667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210"/>
              </a:spcBef>
            </a:pPr>
            <a:r>
              <a:rPr dirty="0" sz="1200" spc="-5">
                <a:latin typeface="Arial"/>
                <a:cs typeface="Arial"/>
              </a:rPr>
              <a:t>Being precise also means </a:t>
            </a:r>
            <a:r>
              <a:rPr dirty="0" sz="1200" spc="-5" b="1">
                <a:solidFill>
                  <a:srgbClr val="EB7239"/>
                </a:solidFill>
                <a:latin typeface="Arial"/>
                <a:cs typeface="Arial"/>
              </a:rPr>
              <a:t>not omitting </a:t>
            </a:r>
            <a:r>
              <a:rPr dirty="0" sz="1200" spc="-10" b="1">
                <a:solidFill>
                  <a:srgbClr val="EB7239"/>
                </a:solidFill>
                <a:latin typeface="Arial"/>
                <a:cs typeface="Arial"/>
              </a:rPr>
              <a:t>anything</a:t>
            </a:r>
            <a:r>
              <a:rPr dirty="0" sz="1200" spc="45" b="1">
                <a:solidFill>
                  <a:srgbClr val="EB7239"/>
                </a:solidFill>
                <a:latin typeface="Arial"/>
                <a:cs typeface="Arial"/>
              </a:rPr>
              <a:t> </a:t>
            </a:r>
            <a:r>
              <a:rPr dirty="0" sz="1200" spc="-5" b="1">
                <a:solidFill>
                  <a:srgbClr val="EB7239"/>
                </a:solidFill>
                <a:latin typeface="Arial"/>
                <a:cs typeface="Arial"/>
              </a:rPr>
              <a:t>significant</a:t>
            </a:r>
            <a:r>
              <a:rPr dirty="0" sz="1200" spc="-5">
                <a:latin typeface="Arial"/>
                <a:cs typeface="Arial"/>
              </a:rPr>
              <a:t>.</a:t>
            </a:r>
            <a:endParaRPr sz="1200">
              <a:latin typeface="Arial"/>
              <a:cs typeface="Arial"/>
            </a:endParaRPr>
          </a:p>
          <a:p>
            <a:pPr marL="309880">
              <a:lnSpc>
                <a:spcPct val="100000"/>
              </a:lnSpc>
              <a:spcBef>
                <a:spcPts val="110"/>
              </a:spcBef>
            </a:pPr>
            <a:r>
              <a:rPr dirty="0" sz="1200" spc="-5" b="1">
                <a:solidFill>
                  <a:srgbClr val="EB7239"/>
                </a:solidFill>
                <a:latin typeface="Arial"/>
                <a:cs typeface="Arial"/>
              </a:rPr>
              <a:t>Definitions </a:t>
            </a:r>
            <a:r>
              <a:rPr dirty="0" sz="1200" spc="-5">
                <a:latin typeface="Arial"/>
                <a:cs typeface="Arial"/>
              </a:rPr>
              <a:t>of concepts specific to </a:t>
            </a:r>
            <a:r>
              <a:rPr dirty="0" sz="1200" spc="-10">
                <a:latin typeface="Arial"/>
                <a:cs typeface="Arial"/>
              </a:rPr>
              <a:t>your</a:t>
            </a:r>
            <a:r>
              <a:rPr dirty="0" sz="1200" spc="-5">
                <a:latin typeface="Arial"/>
                <a:cs typeface="Arial"/>
              </a:rPr>
              <a:t> </a:t>
            </a:r>
            <a:r>
              <a:rPr dirty="0" sz="1200" spc="-15">
                <a:latin typeface="Arial"/>
                <a:cs typeface="Arial"/>
              </a:rPr>
              <a:t>paper.</a:t>
            </a:r>
            <a:endParaRPr sz="1200">
              <a:latin typeface="Arial"/>
              <a:cs typeface="Arial"/>
            </a:endParaRPr>
          </a:p>
          <a:p>
            <a:pPr marL="309880">
              <a:lnSpc>
                <a:spcPct val="100000"/>
              </a:lnSpc>
              <a:spcBef>
                <a:spcPts val="75"/>
              </a:spcBef>
            </a:pPr>
            <a:r>
              <a:rPr dirty="0" sz="1200" spc="-5" b="1">
                <a:solidFill>
                  <a:srgbClr val="EB7239"/>
                </a:solidFill>
                <a:latin typeface="Arial"/>
                <a:cs typeface="Arial"/>
              </a:rPr>
              <a:t>Units </a:t>
            </a:r>
            <a:r>
              <a:rPr dirty="0" sz="1200" spc="-5">
                <a:latin typeface="Arial"/>
                <a:cs typeface="Arial"/>
              </a:rPr>
              <a:t>when giving a</a:t>
            </a:r>
            <a:r>
              <a:rPr dirty="0" sz="1200" spc="-10">
                <a:latin typeface="Arial"/>
                <a:cs typeface="Arial"/>
              </a:rPr>
              <a:t> </a:t>
            </a:r>
            <a:r>
              <a:rPr dirty="0" sz="1200" spc="-5">
                <a:latin typeface="Arial"/>
                <a:cs typeface="Arial"/>
              </a:rPr>
              <a:t>measurement.</a:t>
            </a:r>
            <a:endParaRPr sz="1200">
              <a:latin typeface="Arial"/>
              <a:cs typeface="Arial"/>
            </a:endParaRPr>
          </a:p>
          <a:p>
            <a:pPr marL="309880">
              <a:lnSpc>
                <a:spcPct val="100000"/>
              </a:lnSpc>
              <a:spcBef>
                <a:spcPts val="70"/>
              </a:spcBef>
            </a:pPr>
            <a:r>
              <a:rPr dirty="0" sz="1200" spc="-5">
                <a:latin typeface="Arial"/>
                <a:cs typeface="Arial"/>
              </a:rPr>
              <a:t>Be careful </a:t>
            </a:r>
            <a:r>
              <a:rPr dirty="0" sz="1200" spc="-5" b="1">
                <a:solidFill>
                  <a:srgbClr val="EB7239"/>
                </a:solidFill>
                <a:latin typeface="Arial"/>
                <a:cs typeface="Arial"/>
              </a:rPr>
              <a:t>not </a:t>
            </a:r>
            <a:r>
              <a:rPr dirty="0" sz="1200" spc="-5">
                <a:latin typeface="Arial"/>
                <a:cs typeface="Arial"/>
              </a:rPr>
              <a:t>to state conjectures as </a:t>
            </a:r>
            <a:r>
              <a:rPr dirty="0" sz="1200" spc="-15">
                <a:latin typeface="Arial"/>
                <a:cs typeface="Arial"/>
              </a:rPr>
              <a:t>facts.</a:t>
            </a:r>
            <a:endParaRPr sz="1200">
              <a:latin typeface="Arial"/>
              <a:cs typeface="Arial"/>
            </a:endParaRPr>
          </a:p>
        </p:txBody>
      </p:sp>
      <p:sp>
        <p:nvSpPr>
          <p:cNvPr id="51" name="object 51"/>
          <p:cNvSpPr txBox="1"/>
          <p:nvPr/>
        </p:nvSpPr>
        <p:spPr>
          <a:xfrm>
            <a:off x="120446" y="1475524"/>
            <a:ext cx="5519420" cy="261620"/>
          </a:xfrm>
          <a:prstGeom prst="rect">
            <a:avLst/>
          </a:prstGeom>
          <a:solidFill>
            <a:srgbClr val="A5A5A5"/>
          </a:solidFill>
        </p:spPr>
        <p:txBody>
          <a:bodyPr wrap="square" lIns="0" tIns="15240" rIns="0" bIns="0" rtlCol="0" vert="horz">
            <a:spAutoFit/>
          </a:bodyPr>
          <a:lstStyle/>
          <a:p>
            <a:pPr marL="59055">
              <a:lnSpc>
                <a:spcPct val="100000"/>
              </a:lnSpc>
              <a:spcBef>
                <a:spcPts val="120"/>
              </a:spcBef>
            </a:pPr>
            <a:r>
              <a:rPr dirty="0" sz="1200" spc="-5">
                <a:solidFill>
                  <a:srgbClr val="FFFFFF"/>
                </a:solidFill>
                <a:latin typeface="Arial"/>
                <a:cs typeface="Arial"/>
              </a:rPr>
              <a:t>Precise </a:t>
            </a:r>
            <a:r>
              <a:rPr dirty="0" sz="1200">
                <a:solidFill>
                  <a:srgbClr val="FFFFFF"/>
                </a:solidFill>
                <a:latin typeface="Arial"/>
                <a:cs typeface="Arial"/>
              </a:rPr>
              <a:t>writing </a:t>
            </a:r>
            <a:r>
              <a:rPr dirty="0" sz="1200" spc="-5">
                <a:solidFill>
                  <a:srgbClr val="FFFFFF"/>
                </a:solidFill>
                <a:latin typeface="Arial"/>
                <a:cs typeface="Arial"/>
              </a:rPr>
              <a:t>should </a:t>
            </a:r>
            <a:r>
              <a:rPr dirty="0" sz="1200" spc="-10">
                <a:solidFill>
                  <a:srgbClr val="0000FF"/>
                </a:solidFill>
                <a:latin typeface="Arial"/>
                <a:cs typeface="Arial"/>
              </a:rPr>
              <a:t>advoid </a:t>
            </a:r>
            <a:r>
              <a:rPr dirty="0" sz="1200" spc="-5">
                <a:solidFill>
                  <a:srgbClr val="FFFFFF"/>
                </a:solidFill>
                <a:latin typeface="Arial"/>
                <a:cs typeface="Arial"/>
              </a:rPr>
              <a:t>phrases</a:t>
            </a:r>
            <a:r>
              <a:rPr dirty="0" sz="1200" spc="-10">
                <a:solidFill>
                  <a:srgbClr val="FFFFFF"/>
                </a:solidFill>
                <a:latin typeface="Arial"/>
                <a:cs typeface="Arial"/>
              </a:rPr>
              <a:t> like</a:t>
            </a:r>
            <a:endParaRPr sz="1200">
              <a:latin typeface="Arial"/>
              <a:cs typeface="Arial"/>
            </a:endParaRPr>
          </a:p>
        </p:txBody>
      </p:sp>
      <p:sp>
        <p:nvSpPr>
          <p:cNvPr id="52" name="object 52"/>
          <p:cNvSpPr txBox="1"/>
          <p:nvPr/>
        </p:nvSpPr>
        <p:spPr>
          <a:xfrm>
            <a:off x="167297" y="1749206"/>
            <a:ext cx="1246505" cy="207645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200" spc="-5">
                <a:latin typeface="Arial"/>
                <a:cs typeface="Arial"/>
              </a:rPr>
              <a:t>It is </a:t>
            </a:r>
            <a:r>
              <a:rPr dirty="0" sz="1200" spc="-10">
                <a:solidFill>
                  <a:srgbClr val="FF0000"/>
                </a:solidFill>
                <a:latin typeface="Arial"/>
                <a:cs typeface="Arial"/>
              </a:rPr>
              <a:t>obvious</a:t>
            </a:r>
            <a:r>
              <a:rPr dirty="0" sz="1200" spc="-35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dirty="0" sz="1200" spc="-5">
                <a:latin typeface="Arial"/>
                <a:cs typeface="Arial"/>
              </a:rPr>
              <a:t>that...</a:t>
            </a:r>
            <a:endParaRPr sz="1200">
              <a:latin typeface="Arial"/>
              <a:cs typeface="Arial"/>
            </a:endParaRPr>
          </a:p>
        </p:txBody>
      </p:sp>
      <p:sp>
        <p:nvSpPr>
          <p:cNvPr id="53" name="object 53"/>
          <p:cNvSpPr txBox="1"/>
          <p:nvPr/>
        </p:nvSpPr>
        <p:spPr>
          <a:xfrm>
            <a:off x="182524" y="2018398"/>
            <a:ext cx="5457825" cy="408305"/>
          </a:xfrm>
          <a:prstGeom prst="rect">
            <a:avLst/>
          </a:prstGeom>
          <a:solidFill>
            <a:srgbClr val="D7CCC8"/>
          </a:solidFill>
          <a:ln w="5054">
            <a:solidFill>
              <a:srgbClr val="A0877F"/>
            </a:solidFill>
          </a:ln>
        </p:spPr>
        <p:txBody>
          <a:bodyPr wrap="square" lIns="0" tIns="5715" rIns="0" bIns="0" rtlCol="0" vert="horz">
            <a:spAutoFit/>
          </a:bodyPr>
          <a:lstStyle/>
          <a:p>
            <a:pPr marL="82550" marR="74930">
              <a:lnSpc>
                <a:spcPts val="1440"/>
              </a:lnSpc>
              <a:spcBef>
                <a:spcPts val="45"/>
              </a:spcBef>
            </a:pPr>
            <a:r>
              <a:rPr dirty="0" sz="1200" spc="-5">
                <a:latin typeface="Arial"/>
                <a:cs typeface="Arial"/>
              </a:rPr>
              <a:t>which often means ‘I </a:t>
            </a:r>
            <a:r>
              <a:rPr dirty="0" sz="1200" spc="-5" b="1">
                <a:solidFill>
                  <a:srgbClr val="EB7239"/>
                </a:solidFill>
                <a:latin typeface="Arial"/>
                <a:cs typeface="Arial"/>
              </a:rPr>
              <a:t>cannot </a:t>
            </a:r>
            <a:r>
              <a:rPr dirty="0" sz="1200" spc="-5">
                <a:latin typeface="Arial"/>
                <a:cs typeface="Arial"/>
              </a:rPr>
              <a:t>be bothered to </a:t>
            </a:r>
            <a:r>
              <a:rPr dirty="0" sz="1200" spc="-10">
                <a:latin typeface="Arial"/>
                <a:cs typeface="Arial"/>
              </a:rPr>
              <a:t>explain </a:t>
            </a:r>
            <a:r>
              <a:rPr dirty="0" sz="1200" spc="-45">
                <a:latin typeface="Arial"/>
                <a:cs typeface="Arial"/>
              </a:rPr>
              <a:t>why...’ </a:t>
            </a:r>
            <a:r>
              <a:rPr dirty="0" sz="1200" spc="-5">
                <a:latin typeface="Arial"/>
                <a:cs typeface="Arial"/>
              </a:rPr>
              <a:t>or </a:t>
            </a:r>
            <a:r>
              <a:rPr dirty="0" sz="1200" spc="-15" b="1">
                <a:solidFill>
                  <a:srgbClr val="EB7239"/>
                </a:solidFill>
                <a:latin typeface="Arial"/>
                <a:cs typeface="Arial"/>
              </a:rPr>
              <a:t>worse </a:t>
            </a:r>
            <a:r>
              <a:rPr dirty="0" sz="1200" spc="-5">
                <a:latin typeface="Arial"/>
                <a:cs typeface="Arial"/>
              </a:rPr>
              <a:t>‘I </a:t>
            </a:r>
            <a:r>
              <a:rPr dirty="0" sz="1200" spc="-5" b="1">
                <a:solidFill>
                  <a:srgbClr val="EB7239"/>
                </a:solidFill>
                <a:latin typeface="Arial"/>
                <a:cs typeface="Arial"/>
              </a:rPr>
              <a:t>do not  </a:t>
            </a:r>
            <a:r>
              <a:rPr dirty="0" sz="1200" spc="-10" b="1">
                <a:solidFill>
                  <a:srgbClr val="EB7239"/>
                </a:solidFill>
                <a:latin typeface="Arial"/>
                <a:cs typeface="Arial"/>
              </a:rPr>
              <a:t>know how </a:t>
            </a:r>
            <a:r>
              <a:rPr dirty="0" sz="1200" spc="-5">
                <a:latin typeface="Arial"/>
                <a:cs typeface="Arial"/>
              </a:rPr>
              <a:t>to </a:t>
            </a:r>
            <a:r>
              <a:rPr dirty="0" sz="1200" spc="-10">
                <a:latin typeface="Arial"/>
                <a:cs typeface="Arial"/>
              </a:rPr>
              <a:t>convince </a:t>
            </a:r>
            <a:r>
              <a:rPr dirty="0" sz="1200" spc="-15">
                <a:latin typeface="Arial"/>
                <a:cs typeface="Arial"/>
              </a:rPr>
              <a:t>you</a:t>
            </a:r>
            <a:r>
              <a:rPr dirty="0" sz="1200" spc="5">
                <a:latin typeface="Arial"/>
                <a:cs typeface="Arial"/>
              </a:rPr>
              <a:t> </a:t>
            </a:r>
            <a:r>
              <a:rPr dirty="0" sz="1200" spc="-15">
                <a:latin typeface="Arial"/>
                <a:cs typeface="Arial"/>
              </a:rPr>
              <a:t>that...’.</a:t>
            </a:r>
            <a:endParaRPr sz="1200">
              <a:latin typeface="Arial"/>
              <a:cs typeface="Arial"/>
            </a:endParaRPr>
          </a:p>
        </p:txBody>
      </p:sp>
      <p:sp>
        <p:nvSpPr>
          <p:cNvPr id="54" name="object 54"/>
          <p:cNvSpPr txBox="1"/>
          <p:nvPr/>
        </p:nvSpPr>
        <p:spPr>
          <a:xfrm>
            <a:off x="493699" y="2421611"/>
            <a:ext cx="4772660" cy="582295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506220" marR="5080" indent="-1494155">
              <a:lnSpc>
                <a:spcPct val="107400"/>
              </a:lnSpc>
              <a:spcBef>
                <a:spcPts val="95"/>
              </a:spcBef>
            </a:pPr>
            <a:r>
              <a:rPr dirty="0" sz="1700" spc="10" b="1">
                <a:solidFill>
                  <a:srgbClr val="EB7239"/>
                </a:solidFill>
                <a:latin typeface="Arial"/>
                <a:cs typeface="Arial"/>
              </a:rPr>
              <a:t>Statements should be based on </a:t>
            </a:r>
            <a:r>
              <a:rPr dirty="0" sz="1700" spc="5" b="1">
                <a:solidFill>
                  <a:srgbClr val="FF0000"/>
                </a:solidFill>
                <a:latin typeface="Arial"/>
                <a:cs typeface="Arial"/>
              </a:rPr>
              <a:t>evidence</a:t>
            </a:r>
            <a:r>
              <a:rPr dirty="0" sz="1700" spc="5" b="1">
                <a:solidFill>
                  <a:srgbClr val="EB7239"/>
                </a:solidFill>
                <a:latin typeface="Arial"/>
                <a:cs typeface="Arial"/>
              </a:rPr>
              <a:t>,</a:t>
            </a:r>
            <a:r>
              <a:rPr dirty="0" sz="1700" spc="-45" b="1">
                <a:solidFill>
                  <a:srgbClr val="EB7239"/>
                </a:solidFill>
                <a:latin typeface="Arial"/>
                <a:cs typeface="Arial"/>
              </a:rPr>
              <a:t> </a:t>
            </a:r>
            <a:r>
              <a:rPr dirty="0" sz="1700" spc="10" b="1">
                <a:solidFill>
                  <a:srgbClr val="EB7239"/>
                </a:solidFill>
                <a:latin typeface="Arial"/>
                <a:cs typeface="Arial"/>
              </a:rPr>
              <a:t>not  opinion or</a:t>
            </a:r>
            <a:r>
              <a:rPr dirty="0" sz="1700" spc="-10" b="1">
                <a:solidFill>
                  <a:srgbClr val="EB7239"/>
                </a:solidFill>
                <a:latin typeface="Arial"/>
                <a:cs typeface="Arial"/>
              </a:rPr>
              <a:t> </a:t>
            </a:r>
            <a:r>
              <a:rPr dirty="0" sz="1700" spc="5" b="1">
                <a:solidFill>
                  <a:srgbClr val="EB7239"/>
                </a:solidFill>
                <a:latin typeface="Arial"/>
                <a:cs typeface="Arial"/>
              </a:rPr>
              <a:t>belief.</a:t>
            </a:r>
            <a:endParaRPr sz="1700">
              <a:latin typeface="Arial"/>
              <a:cs typeface="Arial"/>
            </a:endParaRPr>
          </a:p>
        </p:txBody>
      </p:sp>
      <p:sp>
        <p:nvSpPr>
          <p:cNvPr id="55" name="object 55"/>
          <p:cNvSpPr/>
          <p:nvPr/>
        </p:nvSpPr>
        <p:spPr>
          <a:xfrm>
            <a:off x="0" y="3110966"/>
            <a:ext cx="1728470" cy="129539"/>
          </a:xfrm>
          <a:custGeom>
            <a:avLst/>
            <a:gdLst/>
            <a:ahLst/>
            <a:cxnLst/>
            <a:rect l="l" t="t" r="r" b="b"/>
            <a:pathLst>
              <a:path w="1728470" h="129539">
                <a:moveTo>
                  <a:pt x="0" y="129032"/>
                </a:moveTo>
                <a:lnTo>
                  <a:pt x="1728012" y="129032"/>
                </a:lnTo>
                <a:lnTo>
                  <a:pt x="1728012" y="0"/>
                </a:lnTo>
                <a:lnTo>
                  <a:pt x="0" y="0"/>
                </a:lnTo>
                <a:lnTo>
                  <a:pt x="0" y="129032"/>
                </a:lnTo>
                <a:close/>
              </a:path>
            </a:pathLst>
          </a:custGeom>
          <a:solidFill>
            <a:srgbClr val="46464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6" name="object 56"/>
          <p:cNvSpPr/>
          <p:nvPr/>
        </p:nvSpPr>
        <p:spPr>
          <a:xfrm>
            <a:off x="1728012" y="3110966"/>
            <a:ext cx="2741930" cy="129539"/>
          </a:xfrm>
          <a:custGeom>
            <a:avLst/>
            <a:gdLst/>
            <a:ahLst/>
            <a:cxnLst/>
            <a:rect l="l" t="t" r="r" b="b"/>
            <a:pathLst>
              <a:path w="2741929" h="129539">
                <a:moveTo>
                  <a:pt x="0" y="129032"/>
                </a:moveTo>
                <a:lnTo>
                  <a:pt x="2741752" y="129032"/>
                </a:lnTo>
                <a:lnTo>
                  <a:pt x="2741752" y="0"/>
                </a:lnTo>
                <a:lnTo>
                  <a:pt x="0" y="0"/>
                </a:lnTo>
                <a:lnTo>
                  <a:pt x="0" y="129032"/>
                </a:lnTo>
                <a:close/>
              </a:path>
            </a:pathLst>
          </a:custGeom>
          <a:solidFill>
            <a:srgbClr val="60606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7" name="object 57"/>
          <p:cNvSpPr/>
          <p:nvPr/>
        </p:nvSpPr>
        <p:spPr>
          <a:xfrm>
            <a:off x="4469765" y="3110966"/>
            <a:ext cx="1290320" cy="129539"/>
          </a:xfrm>
          <a:custGeom>
            <a:avLst/>
            <a:gdLst/>
            <a:ahLst/>
            <a:cxnLst/>
            <a:rect l="l" t="t" r="r" b="b"/>
            <a:pathLst>
              <a:path w="1290320" h="129539">
                <a:moveTo>
                  <a:pt x="0" y="129032"/>
                </a:moveTo>
                <a:lnTo>
                  <a:pt x="1290231" y="129032"/>
                </a:lnTo>
                <a:lnTo>
                  <a:pt x="1290231" y="0"/>
                </a:lnTo>
                <a:lnTo>
                  <a:pt x="0" y="0"/>
                </a:lnTo>
                <a:lnTo>
                  <a:pt x="0" y="129032"/>
                </a:lnTo>
                <a:close/>
              </a:path>
            </a:pathLst>
          </a:custGeom>
          <a:solidFill>
            <a:srgbClr val="46464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8" name="object 58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889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70"/>
              </a:spcBef>
            </a:pPr>
            <a:r>
              <a:rPr dirty="0" spc="-5"/>
              <a:t>Ming-Ming Cheng Nankai</a:t>
            </a:r>
            <a:r>
              <a:rPr dirty="0"/>
              <a:t> </a:t>
            </a:r>
            <a:r>
              <a:rPr dirty="0" spc="-5"/>
              <a:t>University</a:t>
            </a:r>
          </a:p>
        </p:txBody>
      </p:sp>
      <p:sp>
        <p:nvSpPr>
          <p:cNvPr id="59" name="object 59"/>
          <p:cNvSpPr txBox="1"/>
          <p:nvPr/>
        </p:nvSpPr>
        <p:spPr>
          <a:xfrm>
            <a:off x="3001810" y="3115250"/>
            <a:ext cx="194310" cy="119380"/>
          </a:xfrm>
          <a:prstGeom prst="rect">
            <a:avLst/>
          </a:prstGeom>
        </p:spPr>
        <p:txBody>
          <a:bodyPr wrap="square" lIns="0" tIns="889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70"/>
              </a:spcBef>
            </a:pPr>
            <a:r>
              <a:rPr dirty="0" sz="600" spc="-5">
                <a:solidFill>
                  <a:srgbClr val="FFFFFF"/>
                </a:solidFill>
                <a:latin typeface="Arial"/>
                <a:cs typeface="Arial"/>
              </a:rPr>
              <a:t>Style</a:t>
            </a:r>
            <a:endParaRPr sz="600">
              <a:latin typeface="Arial"/>
              <a:cs typeface="Arial"/>
            </a:endParaRPr>
          </a:p>
        </p:txBody>
      </p:sp>
      <p:sp>
        <p:nvSpPr>
          <p:cNvPr id="60" name="object 60"/>
          <p:cNvSpPr txBox="1">
            <a:spLocks noGrp="1"/>
          </p:cNvSpPr>
          <p:nvPr>
            <p:ph type="dt" idx="6" sz="half"/>
          </p:nvPr>
        </p:nvSpPr>
        <p:spPr>
          <a:prstGeom prst="rect"/>
        </p:spPr>
        <p:txBody>
          <a:bodyPr wrap="square" lIns="0" tIns="889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70"/>
              </a:spcBef>
            </a:pPr>
            <a:r>
              <a:rPr dirty="0" spc="-5"/>
              <a:t>2022/05/18</a:t>
            </a:r>
          </a:p>
        </p:txBody>
      </p:sp>
      <p:sp>
        <p:nvSpPr>
          <p:cNvPr id="61" name="object 61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8890" rIns="0" bIns="0" rtlCol="0" vert="horz">
            <a:spAutoFit/>
          </a:bodyPr>
          <a:lstStyle/>
          <a:p>
            <a:pPr marL="25400">
              <a:lnSpc>
                <a:spcPct val="100000"/>
              </a:lnSpc>
              <a:spcBef>
                <a:spcPts val="70"/>
              </a:spcBef>
            </a:pPr>
            <a:fld id="{81D60167-4931-47E6-BA6A-407CBD079E47}" type="slidenum">
              <a:rPr dirty="0" spc="-5"/>
              <a:t>21</a:t>
            </a:fld>
            <a:r>
              <a:rPr dirty="0" spc="-5"/>
              <a:t> /</a:t>
            </a:r>
            <a:r>
              <a:rPr dirty="0" spc="-70"/>
              <a:t> </a:t>
            </a:r>
            <a:r>
              <a:rPr dirty="0" spc="-5"/>
              <a:t>46</a:t>
            </a:r>
          </a:p>
        </p:txBody>
      </p:sp>
    </p:spTree>
  </p:cSld>
  <p:clrMapOvr>
    <a:masterClrMapping/>
  </p:clrMapOvr>
  <p:transition spd="fast">
    <p:cut thruBlk="0"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20650" y="127561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B1B1B1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171056" y="127561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B1B1B1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221449" y="127561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B1B1B1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271856" y="127561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B1B1B1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322249" y="127561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B1B1B1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372656" y="127561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B1B1B1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423049" y="127561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B1B1B1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944473" y="127561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B1B1B1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994867" y="127561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B1B1B1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/>
          <p:nvPr/>
        </p:nvSpPr>
        <p:spPr>
          <a:xfrm>
            <a:off x="1045273" y="127561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B1B1B1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/>
          <p:nvPr/>
        </p:nvSpPr>
        <p:spPr>
          <a:xfrm>
            <a:off x="1095667" y="127561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B1B1B1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/>
          <p:nvPr/>
        </p:nvSpPr>
        <p:spPr>
          <a:xfrm>
            <a:off x="1146073" y="127561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B1B1B1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4" name="object 14"/>
          <p:cNvSpPr/>
          <p:nvPr/>
        </p:nvSpPr>
        <p:spPr>
          <a:xfrm>
            <a:off x="1196466" y="127561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B1B1B1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5" name="object 15"/>
          <p:cNvSpPr/>
          <p:nvPr/>
        </p:nvSpPr>
        <p:spPr>
          <a:xfrm>
            <a:off x="1246873" y="127561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B1B1B1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6" name="object 16"/>
          <p:cNvSpPr/>
          <p:nvPr/>
        </p:nvSpPr>
        <p:spPr>
          <a:xfrm>
            <a:off x="1297266" y="127561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B1B1B1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7" name="object 17"/>
          <p:cNvSpPr/>
          <p:nvPr/>
        </p:nvSpPr>
        <p:spPr>
          <a:xfrm>
            <a:off x="1916925" y="127561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8" name="object 18"/>
          <p:cNvSpPr/>
          <p:nvPr/>
        </p:nvSpPr>
        <p:spPr>
          <a:xfrm>
            <a:off x="1967331" y="127561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9" name="object 19"/>
          <p:cNvSpPr/>
          <p:nvPr/>
        </p:nvSpPr>
        <p:spPr>
          <a:xfrm>
            <a:off x="2017725" y="127561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4">
                <a:moveTo>
                  <a:pt x="18000" y="0"/>
                </a:move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0" name="object 20"/>
          <p:cNvSpPr/>
          <p:nvPr/>
        </p:nvSpPr>
        <p:spPr>
          <a:xfrm>
            <a:off x="2017725" y="127561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1" name="object 21"/>
          <p:cNvSpPr/>
          <p:nvPr/>
        </p:nvSpPr>
        <p:spPr>
          <a:xfrm>
            <a:off x="2068131" y="127561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2" name="object 22"/>
          <p:cNvSpPr/>
          <p:nvPr/>
        </p:nvSpPr>
        <p:spPr>
          <a:xfrm>
            <a:off x="2118525" y="127561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3" name="object 23"/>
          <p:cNvSpPr/>
          <p:nvPr/>
        </p:nvSpPr>
        <p:spPr>
          <a:xfrm>
            <a:off x="2664752" y="127561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B1B1B1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4" name="object 24"/>
          <p:cNvSpPr/>
          <p:nvPr/>
        </p:nvSpPr>
        <p:spPr>
          <a:xfrm>
            <a:off x="2715158" y="127561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B1B1B1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5" name="object 25"/>
          <p:cNvSpPr/>
          <p:nvPr/>
        </p:nvSpPr>
        <p:spPr>
          <a:xfrm>
            <a:off x="2765551" y="127561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B1B1B1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6" name="object 26"/>
          <p:cNvSpPr/>
          <p:nvPr/>
        </p:nvSpPr>
        <p:spPr>
          <a:xfrm>
            <a:off x="2815958" y="127561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B1B1B1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7" name="object 27"/>
          <p:cNvSpPr/>
          <p:nvPr/>
        </p:nvSpPr>
        <p:spPr>
          <a:xfrm>
            <a:off x="2866351" y="127561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B1B1B1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8" name="object 28"/>
          <p:cNvSpPr/>
          <p:nvPr/>
        </p:nvSpPr>
        <p:spPr>
          <a:xfrm>
            <a:off x="2916758" y="127561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B1B1B1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9" name="object 29"/>
          <p:cNvSpPr/>
          <p:nvPr/>
        </p:nvSpPr>
        <p:spPr>
          <a:xfrm>
            <a:off x="2967151" y="127561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B1B1B1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0" name="object 30"/>
          <p:cNvSpPr/>
          <p:nvPr/>
        </p:nvSpPr>
        <p:spPr>
          <a:xfrm>
            <a:off x="3017558" y="127561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B1B1B1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1" name="object 31"/>
          <p:cNvSpPr/>
          <p:nvPr/>
        </p:nvSpPr>
        <p:spPr>
          <a:xfrm>
            <a:off x="3067951" y="127561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B1B1B1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2" name="object 32"/>
          <p:cNvSpPr/>
          <p:nvPr/>
        </p:nvSpPr>
        <p:spPr>
          <a:xfrm>
            <a:off x="3534955" y="127561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B1B1B1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3" name="object 33"/>
          <p:cNvSpPr/>
          <p:nvPr/>
        </p:nvSpPr>
        <p:spPr>
          <a:xfrm>
            <a:off x="3585362" y="127561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B1B1B1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4" name="object 34"/>
          <p:cNvSpPr/>
          <p:nvPr/>
        </p:nvSpPr>
        <p:spPr>
          <a:xfrm>
            <a:off x="3635755" y="127561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B1B1B1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5" name="object 35"/>
          <p:cNvSpPr/>
          <p:nvPr/>
        </p:nvSpPr>
        <p:spPr>
          <a:xfrm>
            <a:off x="4469536" y="127561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B1B1B1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6" name="object 36"/>
          <p:cNvSpPr/>
          <p:nvPr/>
        </p:nvSpPr>
        <p:spPr>
          <a:xfrm>
            <a:off x="4519929" y="127561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B1B1B1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7" name="object 37"/>
          <p:cNvSpPr/>
          <p:nvPr/>
        </p:nvSpPr>
        <p:spPr>
          <a:xfrm>
            <a:off x="4570336" y="127561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B1B1B1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8" name="object 38"/>
          <p:cNvSpPr/>
          <p:nvPr/>
        </p:nvSpPr>
        <p:spPr>
          <a:xfrm>
            <a:off x="4620729" y="127561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B1B1B1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9" name="object 39"/>
          <p:cNvSpPr/>
          <p:nvPr/>
        </p:nvSpPr>
        <p:spPr>
          <a:xfrm>
            <a:off x="5179479" y="127561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B1B1B1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0" name="object 40"/>
          <p:cNvSpPr/>
          <p:nvPr/>
        </p:nvSpPr>
        <p:spPr>
          <a:xfrm>
            <a:off x="5229885" y="127561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B1B1B1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1" name="object 41"/>
          <p:cNvSpPr/>
          <p:nvPr/>
        </p:nvSpPr>
        <p:spPr>
          <a:xfrm>
            <a:off x="5280278" y="127561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B1B1B1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2" name="object 42"/>
          <p:cNvSpPr/>
          <p:nvPr/>
        </p:nvSpPr>
        <p:spPr>
          <a:xfrm>
            <a:off x="5330685" y="127561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B1B1B1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3" name="object 43"/>
          <p:cNvSpPr/>
          <p:nvPr/>
        </p:nvSpPr>
        <p:spPr>
          <a:xfrm>
            <a:off x="5381078" y="127561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B1B1B1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4" name="object 44"/>
          <p:cNvSpPr/>
          <p:nvPr/>
        </p:nvSpPr>
        <p:spPr>
          <a:xfrm>
            <a:off x="5431485" y="127561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B1B1B1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5" name="object 45"/>
          <p:cNvSpPr txBox="1"/>
          <p:nvPr/>
        </p:nvSpPr>
        <p:spPr>
          <a:xfrm>
            <a:off x="108000" y="0"/>
            <a:ext cx="5556885" cy="116839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>
              <a:lnSpc>
                <a:spcPct val="100000"/>
              </a:lnSpc>
              <a:spcBef>
                <a:spcPts val="95"/>
              </a:spcBef>
              <a:tabLst>
                <a:tab pos="823594" algn="l"/>
                <a:tab pos="1795780" algn="l"/>
                <a:tab pos="2543810" algn="l"/>
                <a:tab pos="3413760" algn="l"/>
                <a:tab pos="4348480" algn="l"/>
                <a:tab pos="5058410" algn="l"/>
              </a:tabLst>
            </a:pPr>
            <a:r>
              <a:rPr dirty="0" sz="600" spc="-5">
                <a:solidFill>
                  <a:srgbClr val="B1B1B1"/>
                </a:solidFill>
                <a:latin typeface="Arial"/>
                <a:cs typeface="Arial"/>
                <a:hlinkClick r:id="rId2" action="ppaction://hlinksldjump"/>
              </a:rPr>
              <a:t>Readership</a:t>
            </a:r>
            <a:r>
              <a:rPr dirty="0" sz="600" spc="-5">
                <a:solidFill>
                  <a:srgbClr val="B1B1B1"/>
                </a:solidFill>
                <a:latin typeface="Arial"/>
                <a:cs typeface="Arial"/>
              </a:rPr>
              <a:t>	</a:t>
            </a:r>
            <a:r>
              <a:rPr dirty="0" sz="600" spc="-5">
                <a:solidFill>
                  <a:srgbClr val="B1B1B1"/>
                </a:solidFill>
                <a:latin typeface="Arial"/>
                <a:cs typeface="Arial"/>
                <a:hlinkClick r:id="rId3" action="ppaction://hlinksldjump"/>
              </a:rPr>
              <a:t>Critical</a:t>
            </a:r>
            <a:r>
              <a:rPr dirty="0" sz="600" spc="15">
                <a:solidFill>
                  <a:srgbClr val="B1B1B1"/>
                </a:solidFill>
                <a:latin typeface="Arial"/>
                <a:cs typeface="Arial"/>
                <a:hlinkClick r:id="rId3" action="ppaction://hlinksldjump"/>
              </a:rPr>
              <a:t> </a:t>
            </a:r>
            <a:r>
              <a:rPr dirty="0" sz="600" spc="-5">
                <a:solidFill>
                  <a:srgbClr val="B1B1B1"/>
                </a:solidFill>
                <a:latin typeface="Arial"/>
                <a:cs typeface="Arial"/>
                <a:hlinkClick r:id="rId3" action="ppaction://hlinksldjump"/>
              </a:rPr>
              <a:t>Analysis</a:t>
            </a:r>
            <a:r>
              <a:rPr dirty="0" sz="600" spc="-5">
                <a:solidFill>
                  <a:srgbClr val="B1B1B1"/>
                </a:solidFill>
                <a:latin typeface="Arial"/>
                <a:cs typeface="Arial"/>
              </a:rPr>
              <a:t>	</a:t>
            </a:r>
            <a:r>
              <a:rPr dirty="0" sz="600" spc="-5">
                <a:solidFill>
                  <a:srgbClr val="FFFFFF"/>
                </a:solidFill>
                <a:latin typeface="Arial"/>
                <a:cs typeface="Arial"/>
                <a:hlinkClick r:id="rId4" action="ppaction://hlinksldjump"/>
              </a:rPr>
              <a:t>Precision</a:t>
            </a:r>
            <a:r>
              <a:rPr dirty="0" sz="600" spc="-5">
                <a:solidFill>
                  <a:srgbClr val="FFFFFF"/>
                </a:solidFill>
                <a:latin typeface="Arial"/>
                <a:cs typeface="Arial"/>
              </a:rPr>
              <a:t>	</a:t>
            </a:r>
            <a:r>
              <a:rPr dirty="0" sz="600" spc="-5">
                <a:solidFill>
                  <a:srgbClr val="B1B1B1"/>
                </a:solidFill>
                <a:latin typeface="Arial"/>
                <a:cs typeface="Arial"/>
                <a:hlinkClick r:id="rId5" action="ppaction://hlinksldjump"/>
              </a:rPr>
              <a:t>Conciseness</a:t>
            </a:r>
            <a:r>
              <a:rPr dirty="0" sz="600" spc="-5">
                <a:solidFill>
                  <a:srgbClr val="B1B1B1"/>
                </a:solidFill>
                <a:latin typeface="Arial"/>
                <a:cs typeface="Arial"/>
              </a:rPr>
              <a:t>	</a:t>
            </a:r>
            <a:r>
              <a:rPr dirty="0" sz="600" spc="-5">
                <a:solidFill>
                  <a:srgbClr val="B1B1B1"/>
                </a:solidFill>
                <a:latin typeface="Arial"/>
                <a:cs typeface="Arial"/>
                <a:hlinkClick r:id="rId6" action="ppaction://hlinksldjump"/>
              </a:rPr>
              <a:t>Logical</a:t>
            </a:r>
            <a:r>
              <a:rPr dirty="0" sz="600" spc="15">
                <a:solidFill>
                  <a:srgbClr val="B1B1B1"/>
                </a:solidFill>
                <a:latin typeface="Arial"/>
                <a:cs typeface="Arial"/>
                <a:hlinkClick r:id="rId6" action="ppaction://hlinksldjump"/>
              </a:rPr>
              <a:t> </a:t>
            </a:r>
            <a:r>
              <a:rPr dirty="0" sz="600" spc="-5">
                <a:solidFill>
                  <a:srgbClr val="B1B1B1"/>
                </a:solidFill>
                <a:latin typeface="Arial"/>
                <a:cs typeface="Arial"/>
                <a:hlinkClick r:id="rId6" action="ppaction://hlinksldjump"/>
              </a:rPr>
              <a:t>Writing</a:t>
            </a:r>
            <a:r>
              <a:rPr dirty="0" sz="600" spc="-5">
                <a:solidFill>
                  <a:srgbClr val="B1B1B1"/>
                </a:solidFill>
                <a:latin typeface="Arial"/>
                <a:cs typeface="Arial"/>
              </a:rPr>
              <a:t>	</a:t>
            </a:r>
            <a:r>
              <a:rPr dirty="0" sz="600" spc="-5">
                <a:solidFill>
                  <a:srgbClr val="B1B1B1"/>
                </a:solidFill>
                <a:latin typeface="Arial"/>
                <a:cs typeface="Arial"/>
                <a:hlinkClick r:id="rId7" action="ppaction://hlinksldjump"/>
              </a:rPr>
              <a:t>Balance</a:t>
            </a:r>
            <a:r>
              <a:rPr dirty="0" sz="600" spc="-5">
                <a:solidFill>
                  <a:srgbClr val="B1B1B1"/>
                </a:solidFill>
                <a:latin typeface="Arial"/>
                <a:cs typeface="Arial"/>
              </a:rPr>
              <a:t>	</a:t>
            </a:r>
            <a:r>
              <a:rPr dirty="0" sz="600" spc="-5">
                <a:solidFill>
                  <a:srgbClr val="B1B1B1"/>
                </a:solidFill>
                <a:latin typeface="Arial"/>
                <a:cs typeface="Arial"/>
                <a:hlinkClick r:id="rId8" action="ppaction://hlinksldjump"/>
              </a:rPr>
              <a:t>Completeness</a:t>
            </a:r>
            <a:endParaRPr sz="600">
              <a:latin typeface="Arial"/>
              <a:cs typeface="Arial"/>
            </a:endParaRPr>
          </a:p>
        </p:txBody>
      </p:sp>
      <p:sp>
        <p:nvSpPr>
          <p:cNvPr id="46" name="object 46"/>
          <p:cNvSpPr txBox="1">
            <a:spLocks noGrp="1"/>
          </p:cNvSpPr>
          <p:nvPr>
            <p:ph type="title"/>
          </p:nvPr>
        </p:nvSpPr>
        <p:spPr>
          <a:xfrm>
            <a:off x="0" y="209435"/>
            <a:ext cx="5760085" cy="349250"/>
          </a:xfrm>
          <a:prstGeom prst="rect"/>
          <a:solidFill>
            <a:srgbClr val="0C5A79"/>
          </a:solidFill>
        </p:spPr>
        <p:txBody>
          <a:bodyPr wrap="square" lIns="0" tIns="55880" rIns="0" bIns="0" rtlCol="0" vert="horz">
            <a:spAutoFit/>
          </a:bodyPr>
          <a:lstStyle/>
          <a:p>
            <a:pPr marL="107950">
              <a:lnSpc>
                <a:spcPct val="100000"/>
              </a:lnSpc>
              <a:spcBef>
                <a:spcPts val="440"/>
              </a:spcBef>
            </a:pPr>
            <a:r>
              <a:rPr dirty="0" sz="1700" spc="5">
                <a:solidFill>
                  <a:srgbClr val="FFFFFF"/>
                </a:solidFill>
              </a:rPr>
              <a:t>Precision: </a:t>
            </a:r>
            <a:r>
              <a:rPr dirty="0" sz="1700" spc="-10">
                <a:solidFill>
                  <a:srgbClr val="FFFFFF"/>
                </a:solidFill>
              </a:rPr>
              <a:t>avoid </a:t>
            </a:r>
            <a:r>
              <a:rPr dirty="0" sz="1700">
                <a:solidFill>
                  <a:srgbClr val="FFFFFF"/>
                </a:solidFill>
              </a:rPr>
              <a:t>vague</a:t>
            </a:r>
            <a:r>
              <a:rPr dirty="0" sz="1700" spc="125">
                <a:solidFill>
                  <a:srgbClr val="FFFFFF"/>
                </a:solidFill>
              </a:rPr>
              <a:t> </a:t>
            </a:r>
            <a:r>
              <a:rPr dirty="0" sz="1700" spc="5">
                <a:solidFill>
                  <a:srgbClr val="FFFFFF"/>
                </a:solidFill>
              </a:rPr>
              <a:t>phrases</a:t>
            </a:r>
            <a:endParaRPr sz="1700"/>
          </a:p>
        </p:txBody>
      </p:sp>
      <p:sp>
        <p:nvSpPr>
          <p:cNvPr id="47" name="object 47"/>
          <p:cNvSpPr/>
          <p:nvPr/>
        </p:nvSpPr>
        <p:spPr>
          <a:xfrm>
            <a:off x="323595" y="957465"/>
            <a:ext cx="80010" cy="80010"/>
          </a:xfrm>
          <a:custGeom>
            <a:avLst/>
            <a:gdLst/>
            <a:ahLst/>
            <a:cxnLst/>
            <a:rect l="l" t="t" r="r" b="b"/>
            <a:pathLst>
              <a:path w="80010" h="80009">
                <a:moveTo>
                  <a:pt x="0" y="79413"/>
                </a:moveTo>
                <a:lnTo>
                  <a:pt x="79413" y="79413"/>
                </a:lnTo>
                <a:lnTo>
                  <a:pt x="79413" y="0"/>
                </a:lnTo>
                <a:lnTo>
                  <a:pt x="0" y="0"/>
                </a:lnTo>
                <a:lnTo>
                  <a:pt x="0" y="79413"/>
                </a:lnTo>
                <a:close/>
              </a:path>
            </a:pathLst>
          </a:custGeom>
          <a:solidFill>
            <a:srgbClr val="548CA1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8" name="object 48"/>
          <p:cNvSpPr/>
          <p:nvPr/>
        </p:nvSpPr>
        <p:spPr>
          <a:xfrm>
            <a:off x="323595" y="1178877"/>
            <a:ext cx="80010" cy="80010"/>
          </a:xfrm>
          <a:custGeom>
            <a:avLst/>
            <a:gdLst/>
            <a:ahLst/>
            <a:cxnLst/>
            <a:rect l="l" t="t" r="r" b="b"/>
            <a:pathLst>
              <a:path w="80010" h="80009">
                <a:moveTo>
                  <a:pt x="0" y="79413"/>
                </a:moveTo>
                <a:lnTo>
                  <a:pt x="79413" y="79413"/>
                </a:lnTo>
                <a:lnTo>
                  <a:pt x="79413" y="0"/>
                </a:lnTo>
                <a:lnTo>
                  <a:pt x="0" y="0"/>
                </a:lnTo>
                <a:lnTo>
                  <a:pt x="0" y="79413"/>
                </a:lnTo>
                <a:close/>
              </a:path>
            </a:pathLst>
          </a:custGeom>
          <a:solidFill>
            <a:srgbClr val="548CA1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9" name="object 49"/>
          <p:cNvSpPr/>
          <p:nvPr/>
        </p:nvSpPr>
        <p:spPr>
          <a:xfrm>
            <a:off x="323595" y="1400301"/>
            <a:ext cx="80010" cy="80010"/>
          </a:xfrm>
          <a:custGeom>
            <a:avLst/>
            <a:gdLst/>
            <a:ahLst/>
            <a:cxnLst/>
            <a:rect l="l" t="t" r="r" b="b"/>
            <a:pathLst>
              <a:path w="80010" h="80009">
                <a:moveTo>
                  <a:pt x="0" y="79413"/>
                </a:moveTo>
                <a:lnTo>
                  <a:pt x="79413" y="79413"/>
                </a:lnTo>
                <a:lnTo>
                  <a:pt x="79413" y="0"/>
                </a:lnTo>
                <a:lnTo>
                  <a:pt x="0" y="0"/>
                </a:lnTo>
                <a:lnTo>
                  <a:pt x="0" y="79413"/>
                </a:lnTo>
                <a:close/>
              </a:path>
            </a:pathLst>
          </a:custGeom>
          <a:solidFill>
            <a:srgbClr val="548CA1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0" name="object 50"/>
          <p:cNvSpPr txBox="1"/>
          <p:nvPr/>
        </p:nvSpPr>
        <p:spPr>
          <a:xfrm>
            <a:off x="167297" y="611696"/>
            <a:ext cx="3937000" cy="132969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309880" marR="5080" indent="-297815">
              <a:lnSpc>
                <a:spcPct val="121100"/>
              </a:lnSpc>
              <a:spcBef>
                <a:spcPts val="100"/>
              </a:spcBef>
            </a:pPr>
            <a:r>
              <a:rPr dirty="0" sz="1200" spc="-15">
                <a:latin typeface="Arial"/>
                <a:cs typeface="Arial"/>
              </a:rPr>
              <a:t>‘</a:t>
            </a:r>
            <a:r>
              <a:rPr dirty="0" sz="1200" spc="-15" b="1">
                <a:solidFill>
                  <a:srgbClr val="EB7239"/>
                </a:solidFill>
                <a:latin typeface="Arial"/>
                <a:cs typeface="Arial"/>
              </a:rPr>
              <a:t>Possibly</a:t>
            </a:r>
            <a:r>
              <a:rPr dirty="0" sz="1200" spc="-15">
                <a:latin typeface="Arial"/>
                <a:cs typeface="Arial"/>
              </a:rPr>
              <a:t>’ </a:t>
            </a:r>
            <a:r>
              <a:rPr dirty="0" sz="1200" spc="-5">
                <a:latin typeface="Arial"/>
                <a:cs typeface="Arial"/>
              </a:rPr>
              <a:t>or </a:t>
            </a:r>
            <a:r>
              <a:rPr dirty="0" sz="1200" spc="-10">
                <a:latin typeface="Arial"/>
                <a:cs typeface="Arial"/>
              </a:rPr>
              <a:t>‘</a:t>
            </a:r>
            <a:r>
              <a:rPr dirty="0" sz="1200" spc="-10" b="1">
                <a:solidFill>
                  <a:srgbClr val="EB7239"/>
                </a:solidFill>
                <a:latin typeface="Arial"/>
                <a:cs typeface="Arial"/>
              </a:rPr>
              <a:t>maybe</a:t>
            </a:r>
            <a:r>
              <a:rPr dirty="0" sz="1200" spc="-10">
                <a:latin typeface="Arial"/>
                <a:cs typeface="Arial"/>
              </a:rPr>
              <a:t>’ </a:t>
            </a:r>
            <a:r>
              <a:rPr dirty="0" sz="1200" spc="-5">
                <a:latin typeface="Arial"/>
                <a:cs typeface="Arial"/>
              </a:rPr>
              <a:t>is often an indication that something  has </a:t>
            </a:r>
            <a:r>
              <a:rPr dirty="0" sz="1200" spc="-5" b="1">
                <a:solidFill>
                  <a:srgbClr val="EB7239"/>
                </a:solidFill>
                <a:latin typeface="Arial"/>
                <a:cs typeface="Arial"/>
              </a:rPr>
              <a:t>not </a:t>
            </a:r>
            <a:r>
              <a:rPr dirty="0" sz="1200" spc="-5">
                <a:latin typeface="Arial"/>
                <a:cs typeface="Arial"/>
              </a:rPr>
              <a:t>been thought through</a:t>
            </a:r>
            <a:r>
              <a:rPr dirty="0" sz="1200" spc="-10">
                <a:latin typeface="Arial"/>
                <a:cs typeface="Arial"/>
              </a:rPr>
              <a:t> </a:t>
            </a:r>
            <a:r>
              <a:rPr dirty="0" sz="1200" spc="-15">
                <a:latin typeface="Arial"/>
                <a:cs typeface="Arial"/>
              </a:rPr>
              <a:t>properly,</a:t>
            </a:r>
            <a:endParaRPr sz="1200">
              <a:latin typeface="Arial"/>
              <a:cs typeface="Arial"/>
            </a:endParaRPr>
          </a:p>
          <a:p>
            <a:pPr marL="309880">
              <a:lnSpc>
                <a:spcPct val="100000"/>
              </a:lnSpc>
              <a:spcBef>
                <a:spcPts val="300"/>
              </a:spcBef>
            </a:pPr>
            <a:r>
              <a:rPr dirty="0" sz="1200" spc="-5">
                <a:latin typeface="Arial"/>
                <a:cs typeface="Arial"/>
              </a:rPr>
              <a:t>or is </a:t>
            </a:r>
            <a:r>
              <a:rPr dirty="0" sz="1200" spc="-10" b="1">
                <a:solidFill>
                  <a:srgbClr val="EB7239"/>
                </a:solidFill>
                <a:latin typeface="Arial"/>
                <a:cs typeface="Arial"/>
              </a:rPr>
              <a:t>lacking </a:t>
            </a:r>
            <a:r>
              <a:rPr dirty="0" sz="1200" spc="-5">
                <a:latin typeface="Arial"/>
                <a:cs typeface="Arial"/>
              </a:rPr>
              <a:t>in justification,</a:t>
            </a:r>
            <a:endParaRPr sz="1200">
              <a:latin typeface="Arial"/>
              <a:cs typeface="Arial"/>
            </a:endParaRPr>
          </a:p>
          <a:p>
            <a:pPr marL="309880">
              <a:lnSpc>
                <a:spcPct val="100000"/>
              </a:lnSpc>
              <a:spcBef>
                <a:spcPts val="305"/>
              </a:spcBef>
            </a:pPr>
            <a:r>
              <a:rPr dirty="0" sz="1200" spc="-5">
                <a:latin typeface="Arial"/>
                <a:cs typeface="Arial"/>
              </a:rPr>
              <a:t>or has </a:t>
            </a:r>
            <a:r>
              <a:rPr dirty="0" sz="1200" spc="-5" b="1">
                <a:solidFill>
                  <a:srgbClr val="EB7239"/>
                </a:solidFill>
                <a:latin typeface="Arial"/>
                <a:cs typeface="Arial"/>
              </a:rPr>
              <a:t>not </a:t>
            </a:r>
            <a:r>
              <a:rPr dirty="0" sz="1200" spc="-5">
                <a:latin typeface="Arial"/>
                <a:cs typeface="Arial"/>
              </a:rPr>
              <a:t>been adequately</a:t>
            </a:r>
            <a:r>
              <a:rPr dirty="0" sz="1200" spc="-10">
                <a:latin typeface="Arial"/>
                <a:cs typeface="Arial"/>
              </a:rPr>
              <a:t> </a:t>
            </a:r>
            <a:r>
              <a:rPr dirty="0" sz="1200" spc="-5">
                <a:latin typeface="Arial"/>
                <a:cs typeface="Arial"/>
              </a:rPr>
              <a:t>tested.</a:t>
            </a:r>
            <a:endParaRPr sz="1200">
              <a:latin typeface="Arial"/>
              <a:cs typeface="Arial"/>
            </a:endParaRPr>
          </a:p>
          <a:p>
            <a:pPr marL="1588770">
              <a:lnSpc>
                <a:spcPct val="100000"/>
              </a:lnSpc>
              <a:spcBef>
                <a:spcPts val="1250"/>
              </a:spcBef>
            </a:pPr>
            <a:r>
              <a:rPr dirty="0" sz="1700" spc="10" b="1">
                <a:solidFill>
                  <a:srgbClr val="EB7239"/>
                </a:solidFill>
                <a:latin typeface="Arial"/>
                <a:cs typeface="Arial"/>
              </a:rPr>
              <a:t>Do not write </a:t>
            </a:r>
            <a:r>
              <a:rPr dirty="0" sz="1700" spc="5" b="1">
                <a:solidFill>
                  <a:srgbClr val="EB7239"/>
                </a:solidFill>
                <a:latin typeface="Arial"/>
                <a:cs typeface="Arial"/>
              </a:rPr>
              <a:t>like</a:t>
            </a:r>
            <a:r>
              <a:rPr dirty="0" sz="1700" spc="-50" b="1">
                <a:solidFill>
                  <a:srgbClr val="EB7239"/>
                </a:solidFill>
                <a:latin typeface="Arial"/>
                <a:cs typeface="Arial"/>
              </a:rPr>
              <a:t> </a:t>
            </a:r>
            <a:r>
              <a:rPr dirty="0" sz="1700" spc="-5" b="1">
                <a:solidFill>
                  <a:srgbClr val="EB7239"/>
                </a:solidFill>
                <a:latin typeface="Arial"/>
                <a:cs typeface="Arial"/>
              </a:rPr>
              <a:t>this</a:t>
            </a:r>
            <a:r>
              <a:rPr dirty="0" sz="1700" spc="-5">
                <a:solidFill>
                  <a:srgbClr val="EB7239"/>
                </a:solidFill>
                <a:latin typeface="Lucida Sans Unicode"/>
                <a:cs typeface="Lucida Sans Unicode"/>
              </a:rPr>
              <a:t>↓</a:t>
            </a:r>
            <a:endParaRPr sz="1700">
              <a:latin typeface="Lucida Sans Unicode"/>
              <a:cs typeface="Lucida Sans Unicode"/>
            </a:endParaRPr>
          </a:p>
        </p:txBody>
      </p:sp>
      <p:sp>
        <p:nvSpPr>
          <p:cNvPr id="51" name="object 51"/>
          <p:cNvSpPr txBox="1"/>
          <p:nvPr/>
        </p:nvSpPr>
        <p:spPr>
          <a:xfrm>
            <a:off x="120446" y="2142197"/>
            <a:ext cx="5519420" cy="259715"/>
          </a:xfrm>
          <a:prstGeom prst="rect">
            <a:avLst/>
          </a:prstGeom>
          <a:solidFill>
            <a:srgbClr val="A5A5A5"/>
          </a:solidFill>
        </p:spPr>
        <p:txBody>
          <a:bodyPr wrap="square" lIns="0" tIns="15240" rIns="0" bIns="0" rtlCol="0" vert="horz">
            <a:spAutoFit/>
          </a:bodyPr>
          <a:lstStyle/>
          <a:p>
            <a:pPr marL="59055">
              <a:lnSpc>
                <a:spcPct val="100000"/>
              </a:lnSpc>
              <a:spcBef>
                <a:spcPts val="120"/>
              </a:spcBef>
            </a:pPr>
            <a:r>
              <a:rPr dirty="0" sz="1200" spc="-5">
                <a:solidFill>
                  <a:srgbClr val="FFFFFF"/>
                </a:solidFill>
                <a:latin typeface="Arial"/>
                <a:cs typeface="Arial"/>
              </a:rPr>
              <a:t>Examples</a:t>
            </a:r>
            <a:endParaRPr sz="1200">
              <a:latin typeface="Arial"/>
              <a:cs typeface="Arial"/>
            </a:endParaRPr>
          </a:p>
        </p:txBody>
      </p:sp>
      <p:sp>
        <p:nvSpPr>
          <p:cNvPr id="52" name="object 52"/>
          <p:cNvSpPr/>
          <p:nvPr/>
        </p:nvSpPr>
        <p:spPr>
          <a:xfrm>
            <a:off x="323595" y="2537129"/>
            <a:ext cx="80010" cy="80010"/>
          </a:xfrm>
          <a:custGeom>
            <a:avLst/>
            <a:gdLst/>
            <a:ahLst/>
            <a:cxnLst/>
            <a:rect l="l" t="t" r="r" b="b"/>
            <a:pathLst>
              <a:path w="80010" h="80010">
                <a:moveTo>
                  <a:pt x="0" y="79413"/>
                </a:moveTo>
                <a:lnTo>
                  <a:pt x="79413" y="79413"/>
                </a:lnTo>
                <a:lnTo>
                  <a:pt x="79413" y="0"/>
                </a:lnTo>
                <a:lnTo>
                  <a:pt x="0" y="0"/>
                </a:lnTo>
                <a:lnTo>
                  <a:pt x="0" y="79413"/>
                </a:lnTo>
                <a:close/>
              </a:path>
            </a:pathLst>
          </a:custGeom>
          <a:solidFill>
            <a:srgbClr val="548CA1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3" name="object 53"/>
          <p:cNvSpPr/>
          <p:nvPr/>
        </p:nvSpPr>
        <p:spPr>
          <a:xfrm>
            <a:off x="323595" y="2758541"/>
            <a:ext cx="80010" cy="80010"/>
          </a:xfrm>
          <a:custGeom>
            <a:avLst/>
            <a:gdLst/>
            <a:ahLst/>
            <a:cxnLst/>
            <a:rect l="l" t="t" r="r" b="b"/>
            <a:pathLst>
              <a:path w="80010" h="80010">
                <a:moveTo>
                  <a:pt x="0" y="79413"/>
                </a:moveTo>
                <a:lnTo>
                  <a:pt x="79413" y="79413"/>
                </a:lnTo>
                <a:lnTo>
                  <a:pt x="79413" y="0"/>
                </a:lnTo>
                <a:lnTo>
                  <a:pt x="0" y="0"/>
                </a:lnTo>
                <a:lnTo>
                  <a:pt x="0" y="79413"/>
                </a:lnTo>
                <a:close/>
              </a:path>
            </a:pathLst>
          </a:custGeom>
          <a:solidFill>
            <a:srgbClr val="548CA1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4" name="object 54"/>
          <p:cNvSpPr txBox="1"/>
          <p:nvPr/>
        </p:nvSpPr>
        <p:spPr>
          <a:xfrm>
            <a:off x="464629" y="2412797"/>
            <a:ext cx="4693920" cy="46863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5080">
              <a:lnSpc>
                <a:spcPct val="121100"/>
              </a:lnSpc>
              <a:spcBef>
                <a:spcPts val="100"/>
              </a:spcBef>
            </a:pPr>
            <a:r>
              <a:rPr dirty="0" sz="1200" spc="-25">
                <a:latin typeface="Arial"/>
                <a:cs typeface="Arial"/>
              </a:rPr>
              <a:t>We </a:t>
            </a:r>
            <a:r>
              <a:rPr dirty="0" sz="1200" spc="-5">
                <a:latin typeface="Arial"/>
                <a:cs typeface="Arial"/>
              </a:rPr>
              <a:t>use </a:t>
            </a:r>
            <a:r>
              <a:rPr dirty="0" sz="1200" spc="-15">
                <a:latin typeface="Arial"/>
                <a:cs typeface="Arial"/>
              </a:rPr>
              <a:t>Ding’s </a:t>
            </a:r>
            <a:r>
              <a:rPr dirty="0" sz="1200" spc="-5">
                <a:latin typeface="Arial"/>
                <a:cs typeface="Arial"/>
              </a:rPr>
              <a:t>algorithm as it is </a:t>
            </a:r>
            <a:r>
              <a:rPr dirty="0" sz="1200" spc="-10">
                <a:solidFill>
                  <a:srgbClr val="FF0000"/>
                </a:solidFill>
                <a:latin typeface="Arial"/>
                <a:cs typeface="Arial"/>
              </a:rPr>
              <a:t>possibly </a:t>
            </a:r>
            <a:r>
              <a:rPr dirty="0" sz="1200" spc="-10">
                <a:latin typeface="Arial"/>
                <a:cs typeface="Arial"/>
              </a:rPr>
              <a:t>faster </a:t>
            </a:r>
            <a:r>
              <a:rPr dirty="0" sz="1200" spc="-5">
                <a:latin typeface="Arial"/>
                <a:cs typeface="Arial"/>
              </a:rPr>
              <a:t>than </a:t>
            </a:r>
            <a:r>
              <a:rPr dirty="0" sz="1200" spc="-15">
                <a:latin typeface="Arial"/>
                <a:cs typeface="Arial"/>
              </a:rPr>
              <a:t>Dong’s </a:t>
            </a:r>
            <a:r>
              <a:rPr dirty="0" sz="1200" spc="-5">
                <a:latin typeface="Arial"/>
                <a:cs typeface="Arial"/>
              </a:rPr>
              <a:t>algorithm.  This segmentation procedure </a:t>
            </a:r>
            <a:r>
              <a:rPr dirty="0" sz="1200">
                <a:solidFill>
                  <a:srgbClr val="FF0000"/>
                </a:solidFill>
                <a:latin typeface="Arial"/>
                <a:cs typeface="Arial"/>
              </a:rPr>
              <a:t>normally</a:t>
            </a:r>
            <a:r>
              <a:rPr dirty="0" sz="1200" spc="-5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dirty="0" sz="1200" spc="-10">
                <a:latin typeface="Arial"/>
                <a:cs typeface="Arial"/>
              </a:rPr>
              <a:t>works.</a:t>
            </a:r>
            <a:endParaRPr sz="1200">
              <a:latin typeface="Arial"/>
              <a:cs typeface="Arial"/>
            </a:endParaRPr>
          </a:p>
        </p:txBody>
      </p:sp>
      <p:sp>
        <p:nvSpPr>
          <p:cNvPr id="55" name="object 55"/>
          <p:cNvSpPr/>
          <p:nvPr/>
        </p:nvSpPr>
        <p:spPr>
          <a:xfrm>
            <a:off x="0" y="3110966"/>
            <a:ext cx="1728470" cy="129539"/>
          </a:xfrm>
          <a:custGeom>
            <a:avLst/>
            <a:gdLst/>
            <a:ahLst/>
            <a:cxnLst/>
            <a:rect l="l" t="t" r="r" b="b"/>
            <a:pathLst>
              <a:path w="1728470" h="129539">
                <a:moveTo>
                  <a:pt x="0" y="129031"/>
                </a:moveTo>
                <a:lnTo>
                  <a:pt x="1728012" y="129031"/>
                </a:lnTo>
                <a:lnTo>
                  <a:pt x="1728012" y="0"/>
                </a:lnTo>
                <a:lnTo>
                  <a:pt x="0" y="0"/>
                </a:lnTo>
                <a:lnTo>
                  <a:pt x="0" y="129031"/>
                </a:lnTo>
                <a:close/>
              </a:path>
            </a:pathLst>
          </a:custGeom>
          <a:solidFill>
            <a:srgbClr val="46464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6" name="object 56"/>
          <p:cNvSpPr/>
          <p:nvPr/>
        </p:nvSpPr>
        <p:spPr>
          <a:xfrm>
            <a:off x="1728012" y="3110966"/>
            <a:ext cx="2741930" cy="129539"/>
          </a:xfrm>
          <a:custGeom>
            <a:avLst/>
            <a:gdLst/>
            <a:ahLst/>
            <a:cxnLst/>
            <a:rect l="l" t="t" r="r" b="b"/>
            <a:pathLst>
              <a:path w="2741929" h="129539">
                <a:moveTo>
                  <a:pt x="0" y="129031"/>
                </a:moveTo>
                <a:lnTo>
                  <a:pt x="2741752" y="129031"/>
                </a:lnTo>
                <a:lnTo>
                  <a:pt x="2741752" y="0"/>
                </a:lnTo>
                <a:lnTo>
                  <a:pt x="0" y="0"/>
                </a:lnTo>
                <a:lnTo>
                  <a:pt x="0" y="129031"/>
                </a:lnTo>
                <a:close/>
              </a:path>
            </a:pathLst>
          </a:custGeom>
          <a:solidFill>
            <a:srgbClr val="60606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7" name="object 57"/>
          <p:cNvSpPr/>
          <p:nvPr/>
        </p:nvSpPr>
        <p:spPr>
          <a:xfrm>
            <a:off x="4469765" y="3110966"/>
            <a:ext cx="1290320" cy="129539"/>
          </a:xfrm>
          <a:custGeom>
            <a:avLst/>
            <a:gdLst/>
            <a:ahLst/>
            <a:cxnLst/>
            <a:rect l="l" t="t" r="r" b="b"/>
            <a:pathLst>
              <a:path w="1290320" h="129539">
                <a:moveTo>
                  <a:pt x="0" y="129031"/>
                </a:moveTo>
                <a:lnTo>
                  <a:pt x="1290231" y="129031"/>
                </a:lnTo>
                <a:lnTo>
                  <a:pt x="1290231" y="0"/>
                </a:lnTo>
                <a:lnTo>
                  <a:pt x="0" y="0"/>
                </a:lnTo>
                <a:lnTo>
                  <a:pt x="0" y="129031"/>
                </a:lnTo>
                <a:close/>
              </a:path>
            </a:pathLst>
          </a:custGeom>
          <a:solidFill>
            <a:srgbClr val="46464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8" name="object 58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889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70"/>
              </a:spcBef>
            </a:pPr>
            <a:r>
              <a:rPr dirty="0" spc="-5"/>
              <a:t>Ming-Ming Cheng Nankai</a:t>
            </a:r>
            <a:r>
              <a:rPr dirty="0"/>
              <a:t> </a:t>
            </a:r>
            <a:r>
              <a:rPr dirty="0" spc="-5"/>
              <a:t>University</a:t>
            </a:r>
          </a:p>
        </p:txBody>
      </p:sp>
      <p:sp>
        <p:nvSpPr>
          <p:cNvPr id="59" name="object 59"/>
          <p:cNvSpPr txBox="1"/>
          <p:nvPr/>
        </p:nvSpPr>
        <p:spPr>
          <a:xfrm>
            <a:off x="3001810" y="3115250"/>
            <a:ext cx="194310" cy="119380"/>
          </a:xfrm>
          <a:prstGeom prst="rect">
            <a:avLst/>
          </a:prstGeom>
        </p:spPr>
        <p:txBody>
          <a:bodyPr wrap="square" lIns="0" tIns="889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70"/>
              </a:spcBef>
            </a:pPr>
            <a:r>
              <a:rPr dirty="0" sz="600" spc="-5">
                <a:solidFill>
                  <a:srgbClr val="FFFFFF"/>
                </a:solidFill>
                <a:latin typeface="Arial"/>
                <a:cs typeface="Arial"/>
              </a:rPr>
              <a:t>Style</a:t>
            </a:r>
            <a:endParaRPr sz="600">
              <a:latin typeface="Arial"/>
              <a:cs typeface="Arial"/>
            </a:endParaRPr>
          </a:p>
        </p:txBody>
      </p:sp>
      <p:sp>
        <p:nvSpPr>
          <p:cNvPr id="60" name="object 60"/>
          <p:cNvSpPr txBox="1">
            <a:spLocks noGrp="1"/>
          </p:cNvSpPr>
          <p:nvPr>
            <p:ph type="dt" idx="6" sz="half"/>
          </p:nvPr>
        </p:nvSpPr>
        <p:spPr>
          <a:prstGeom prst="rect"/>
        </p:spPr>
        <p:txBody>
          <a:bodyPr wrap="square" lIns="0" tIns="889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70"/>
              </a:spcBef>
            </a:pPr>
            <a:r>
              <a:rPr dirty="0" spc="-5"/>
              <a:t>2022/05/18</a:t>
            </a:r>
          </a:p>
        </p:txBody>
      </p:sp>
      <p:sp>
        <p:nvSpPr>
          <p:cNvPr id="61" name="object 61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8890" rIns="0" bIns="0" rtlCol="0" vert="horz">
            <a:spAutoFit/>
          </a:bodyPr>
          <a:lstStyle/>
          <a:p>
            <a:pPr marL="25400">
              <a:lnSpc>
                <a:spcPct val="100000"/>
              </a:lnSpc>
              <a:spcBef>
                <a:spcPts val="70"/>
              </a:spcBef>
            </a:pPr>
            <a:fld id="{81D60167-4931-47E6-BA6A-407CBD079E47}" type="slidenum">
              <a:rPr dirty="0" spc="-5"/>
              <a:t>21</a:t>
            </a:fld>
            <a:r>
              <a:rPr dirty="0" spc="-5"/>
              <a:t> /</a:t>
            </a:r>
            <a:r>
              <a:rPr dirty="0" spc="-70"/>
              <a:t> </a:t>
            </a:r>
            <a:r>
              <a:rPr dirty="0" spc="-5"/>
              <a:t>46</a:t>
            </a:r>
          </a:p>
        </p:txBody>
      </p:sp>
    </p:spTree>
  </p:cSld>
  <p:clrMapOvr>
    <a:masterClrMapping/>
  </p:clrMapOvr>
  <p:transition spd="fast">
    <p:cut thruBlk="0"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20650" y="127561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B1B1B1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171056" y="127561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B1B1B1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221449" y="127561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B1B1B1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271856" y="127561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B1B1B1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322249" y="127561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B1B1B1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372656" y="127561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B1B1B1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423049" y="127561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B1B1B1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944473" y="127561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B1B1B1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994867" y="127561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B1B1B1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/>
          <p:nvPr/>
        </p:nvSpPr>
        <p:spPr>
          <a:xfrm>
            <a:off x="1045273" y="127561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B1B1B1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/>
          <p:nvPr/>
        </p:nvSpPr>
        <p:spPr>
          <a:xfrm>
            <a:off x="1095667" y="127561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B1B1B1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/>
          <p:nvPr/>
        </p:nvSpPr>
        <p:spPr>
          <a:xfrm>
            <a:off x="1146073" y="127561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B1B1B1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4" name="object 14"/>
          <p:cNvSpPr/>
          <p:nvPr/>
        </p:nvSpPr>
        <p:spPr>
          <a:xfrm>
            <a:off x="1196466" y="127561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B1B1B1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5" name="object 15"/>
          <p:cNvSpPr/>
          <p:nvPr/>
        </p:nvSpPr>
        <p:spPr>
          <a:xfrm>
            <a:off x="1246873" y="127561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B1B1B1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6" name="object 16"/>
          <p:cNvSpPr/>
          <p:nvPr/>
        </p:nvSpPr>
        <p:spPr>
          <a:xfrm>
            <a:off x="1297266" y="127561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B1B1B1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7" name="object 17"/>
          <p:cNvSpPr/>
          <p:nvPr/>
        </p:nvSpPr>
        <p:spPr>
          <a:xfrm>
            <a:off x="1916925" y="127561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8" name="object 18"/>
          <p:cNvSpPr/>
          <p:nvPr/>
        </p:nvSpPr>
        <p:spPr>
          <a:xfrm>
            <a:off x="1967331" y="127561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9" name="object 19"/>
          <p:cNvSpPr/>
          <p:nvPr/>
        </p:nvSpPr>
        <p:spPr>
          <a:xfrm>
            <a:off x="2017725" y="127561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0" name="object 20"/>
          <p:cNvSpPr/>
          <p:nvPr/>
        </p:nvSpPr>
        <p:spPr>
          <a:xfrm>
            <a:off x="2068131" y="127561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4">
                <a:moveTo>
                  <a:pt x="18000" y="0"/>
                </a:move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1" name="object 21"/>
          <p:cNvSpPr/>
          <p:nvPr/>
        </p:nvSpPr>
        <p:spPr>
          <a:xfrm>
            <a:off x="2068131" y="127561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2" name="object 22"/>
          <p:cNvSpPr/>
          <p:nvPr/>
        </p:nvSpPr>
        <p:spPr>
          <a:xfrm>
            <a:off x="2118525" y="127561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3" name="object 23"/>
          <p:cNvSpPr/>
          <p:nvPr/>
        </p:nvSpPr>
        <p:spPr>
          <a:xfrm>
            <a:off x="2664752" y="127561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B1B1B1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4" name="object 24"/>
          <p:cNvSpPr/>
          <p:nvPr/>
        </p:nvSpPr>
        <p:spPr>
          <a:xfrm>
            <a:off x="2715158" y="127561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B1B1B1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5" name="object 25"/>
          <p:cNvSpPr/>
          <p:nvPr/>
        </p:nvSpPr>
        <p:spPr>
          <a:xfrm>
            <a:off x="2765551" y="127561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B1B1B1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6" name="object 26"/>
          <p:cNvSpPr/>
          <p:nvPr/>
        </p:nvSpPr>
        <p:spPr>
          <a:xfrm>
            <a:off x="2815958" y="127561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B1B1B1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7" name="object 27"/>
          <p:cNvSpPr/>
          <p:nvPr/>
        </p:nvSpPr>
        <p:spPr>
          <a:xfrm>
            <a:off x="2866351" y="127561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B1B1B1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8" name="object 28"/>
          <p:cNvSpPr/>
          <p:nvPr/>
        </p:nvSpPr>
        <p:spPr>
          <a:xfrm>
            <a:off x="2916758" y="127561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B1B1B1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9" name="object 29"/>
          <p:cNvSpPr/>
          <p:nvPr/>
        </p:nvSpPr>
        <p:spPr>
          <a:xfrm>
            <a:off x="2967151" y="127561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B1B1B1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0" name="object 30"/>
          <p:cNvSpPr/>
          <p:nvPr/>
        </p:nvSpPr>
        <p:spPr>
          <a:xfrm>
            <a:off x="3017558" y="127561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B1B1B1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1" name="object 31"/>
          <p:cNvSpPr/>
          <p:nvPr/>
        </p:nvSpPr>
        <p:spPr>
          <a:xfrm>
            <a:off x="3067951" y="127561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B1B1B1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2" name="object 32"/>
          <p:cNvSpPr/>
          <p:nvPr/>
        </p:nvSpPr>
        <p:spPr>
          <a:xfrm>
            <a:off x="3534955" y="127561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B1B1B1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3" name="object 33"/>
          <p:cNvSpPr/>
          <p:nvPr/>
        </p:nvSpPr>
        <p:spPr>
          <a:xfrm>
            <a:off x="3585362" y="127561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B1B1B1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4" name="object 34"/>
          <p:cNvSpPr/>
          <p:nvPr/>
        </p:nvSpPr>
        <p:spPr>
          <a:xfrm>
            <a:off x="3635755" y="127561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B1B1B1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5" name="object 35"/>
          <p:cNvSpPr/>
          <p:nvPr/>
        </p:nvSpPr>
        <p:spPr>
          <a:xfrm>
            <a:off x="4469536" y="127561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B1B1B1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6" name="object 36"/>
          <p:cNvSpPr/>
          <p:nvPr/>
        </p:nvSpPr>
        <p:spPr>
          <a:xfrm>
            <a:off x="4519929" y="127561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B1B1B1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7" name="object 37"/>
          <p:cNvSpPr/>
          <p:nvPr/>
        </p:nvSpPr>
        <p:spPr>
          <a:xfrm>
            <a:off x="4570336" y="127561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B1B1B1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8" name="object 38"/>
          <p:cNvSpPr/>
          <p:nvPr/>
        </p:nvSpPr>
        <p:spPr>
          <a:xfrm>
            <a:off x="4620729" y="127561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B1B1B1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9" name="object 39"/>
          <p:cNvSpPr/>
          <p:nvPr/>
        </p:nvSpPr>
        <p:spPr>
          <a:xfrm>
            <a:off x="5179479" y="127561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B1B1B1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0" name="object 40"/>
          <p:cNvSpPr/>
          <p:nvPr/>
        </p:nvSpPr>
        <p:spPr>
          <a:xfrm>
            <a:off x="5229885" y="127561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B1B1B1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1" name="object 41"/>
          <p:cNvSpPr/>
          <p:nvPr/>
        </p:nvSpPr>
        <p:spPr>
          <a:xfrm>
            <a:off x="5280278" y="127561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B1B1B1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2" name="object 42"/>
          <p:cNvSpPr/>
          <p:nvPr/>
        </p:nvSpPr>
        <p:spPr>
          <a:xfrm>
            <a:off x="5330685" y="127561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B1B1B1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3" name="object 43"/>
          <p:cNvSpPr/>
          <p:nvPr/>
        </p:nvSpPr>
        <p:spPr>
          <a:xfrm>
            <a:off x="5381078" y="127561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B1B1B1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4" name="object 44"/>
          <p:cNvSpPr/>
          <p:nvPr/>
        </p:nvSpPr>
        <p:spPr>
          <a:xfrm>
            <a:off x="5431485" y="127561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B1B1B1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5" name="object 45"/>
          <p:cNvSpPr txBox="1"/>
          <p:nvPr/>
        </p:nvSpPr>
        <p:spPr>
          <a:xfrm>
            <a:off x="108000" y="0"/>
            <a:ext cx="5556885" cy="116839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>
              <a:lnSpc>
                <a:spcPct val="100000"/>
              </a:lnSpc>
              <a:spcBef>
                <a:spcPts val="95"/>
              </a:spcBef>
              <a:tabLst>
                <a:tab pos="823594" algn="l"/>
                <a:tab pos="1795780" algn="l"/>
                <a:tab pos="2543810" algn="l"/>
                <a:tab pos="3413760" algn="l"/>
                <a:tab pos="4348480" algn="l"/>
                <a:tab pos="5058410" algn="l"/>
              </a:tabLst>
            </a:pPr>
            <a:r>
              <a:rPr dirty="0" sz="600" spc="-5">
                <a:solidFill>
                  <a:srgbClr val="B1B1B1"/>
                </a:solidFill>
                <a:latin typeface="Arial"/>
                <a:cs typeface="Arial"/>
                <a:hlinkClick r:id="rId2" action="ppaction://hlinksldjump"/>
              </a:rPr>
              <a:t>Readership</a:t>
            </a:r>
            <a:r>
              <a:rPr dirty="0" sz="600" spc="-5">
                <a:solidFill>
                  <a:srgbClr val="B1B1B1"/>
                </a:solidFill>
                <a:latin typeface="Arial"/>
                <a:cs typeface="Arial"/>
              </a:rPr>
              <a:t>	</a:t>
            </a:r>
            <a:r>
              <a:rPr dirty="0" sz="600" spc="-5">
                <a:solidFill>
                  <a:srgbClr val="B1B1B1"/>
                </a:solidFill>
                <a:latin typeface="Arial"/>
                <a:cs typeface="Arial"/>
                <a:hlinkClick r:id="rId3" action="ppaction://hlinksldjump"/>
              </a:rPr>
              <a:t>Critical</a:t>
            </a:r>
            <a:r>
              <a:rPr dirty="0" sz="600" spc="15">
                <a:solidFill>
                  <a:srgbClr val="B1B1B1"/>
                </a:solidFill>
                <a:latin typeface="Arial"/>
                <a:cs typeface="Arial"/>
                <a:hlinkClick r:id="rId3" action="ppaction://hlinksldjump"/>
              </a:rPr>
              <a:t> </a:t>
            </a:r>
            <a:r>
              <a:rPr dirty="0" sz="600" spc="-5">
                <a:solidFill>
                  <a:srgbClr val="B1B1B1"/>
                </a:solidFill>
                <a:latin typeface="Arial"/>
                <a:cs typeface="Arial"/>
                <a:hlinkClick r:id="rId3" action="ppaction://hlinksldjump"/>
              </a:rPr>
              <a:t>Analysis</a:t>
            </a:r>
            <a:r>
              <a:rPr dirty="0" sz="600" spc="-5">
                <a:solidFill>
                  <a:srgbClr val="B1B1B1"/>
                </a:solidFill>
                <a:latin typeface="Arial"/>
                <a:cs typeface="Arial"/>
              </a:rPr>
              <a:t>	</a:t>
            </a:r>
            <a:r>
              <a:rPr dirty="0" sz="600" spc="-5">
                <a:solidFill>
                  <a:srgbClr val="FFFFFF"/>
                </a:solidFill>
                <a:latin typeface="Arial"/>
                <a:cs typeface="Arial"/>
                <a:hlinkClick r:id="rId4" action="ppaction://hlinksldjump"/>
              </a:rPr>
              <a:t>Precision</a:t>
            </a:r>
            <a:r>
              <a:rPr dirty="0" sz="600" spc="-5">
                <a:solidFill>
                  <a:srgbClr val="FFFFFF"/>
                </a:solidFill>
                <a:latin typeface="Arial"/>
                <a:cs typeface="Arial"/>
              </a:rPr>
              <a:t>	</a:t>
            </a:r>
            <a:r>
              <a:rPr dirty="0" sz="600" spc="-5">
                <a:solidFill>
                  <a:srgbClr val="B1B1B1"/>
                </a:solidFill>
                <a:latin typeface="Arial"/>
                <a:cs typeface="Arial"/>
                <a:hlinkClick r:id="rId5" action="ppaction://hlinksldjump"/>
              </a:rPr>
              <a:t>Conciseness</a:t>
            </a:r>
            <a:r>
              <a:rPr dirty="0" sz="600" spc="-5">
                <a:solidFill>
                  <a:srgbClr val="B1B1B1"/>
                </a:solidFill>
                <a:latin typeface="Arial"/>
                <a:cs typeface="Arial"/>
              </a:rPr>
              <a:t>	</a:t>
            </a:r>
            <a:r>
              <a:rPr dirty="0" sz="600" spc="-5">
                <a:solidFill>
                  <a:srgbClr val="B1B1B1"/>
                </a:solidFill>
                <a:latin typeface="Arial"/>
                <a:cs typeface="Arial"/>
                <a:hlinkClick r:id="rId6" action="ppaction://hlinksldjump"/>
              </a:rPr>
              <a:t>Logical</a:t>
            </a:r>
            <a:r>
              <a:rPr dirty="0" sz="600" spc="15">
                <a:solidFill>
                  <a:srgbClr val="B1B1B1"/>
                </a:solidFill>
                <a:latin typeface="Arial"/>
                <a:cs typeface="Arial"/>
                <a:hlinkClick r:id="rId6" action="ppaction://hlinksldjump"/>
              </a:rPr>
              <a:t> </a:t>
            </a:r>
            <a:r>
              <a:rPr dirty="0" sz="600" spc="-5">
                <a:solidFill>
                  <a:srgbClr val="B1B1B1"/>
                </a:solidFill>
                <a:latin typeface="Arial"/>
                <a:cs typeface="Arial"/>
                <a:hlinkClick r:id="rId6" action="ppaction://hlinksldjump"/>
              </a:rPr>
              <a:t>Writing</a:t>
            </a:r>
            <a:r>
              <a:rPr dirty="0" sz="600" spc="-5">
                <a:solidFill>
                  <a:srgbClr val="B1B1B1"/>
                </a:solidFill>
                <a:latin typeface="Arial"/>
                <a:cs typeface="Arial"/>
              </a:rPr>
              <a:t>	</a:t>
            </a:r>
            <a:r>
              <a:rPr dirty="0" sz="600" spc="-5">
                <a:solidFill>
                  <a:srgbClr val="B1B1B1"/>
                </a:solidFill>
                <a:latin typeface="Arial"/>
                <a:cs typeface="Arial"/>
                <a:hlinkClick r:id="rId7" action="ppaction://hlinksldjump"/>
              </a:rPr>
              <a:t>Balance</a:t>
            </a:r>
            <a:r>
              <a:rPr dirty="0" sz="600" spc="-5">
                <a:solidFill>
                  <a:srgbClr val="B1B1B1"/>
                </a:solidFill>
                <a:latin typeface="Arial"/>
                <a:cs typeface="Arial"/>
              </a:rPr>
              <a:t>	</a:t>
            </a:r>
            <a:r>
              <a:rPr dirty="0" sz="600" spc="-5">
                <a:solidFill>
                  <a:srgbClr val="B1B1B1"/>
                </a:solidFill>
                <a:latin typeface="Arial"/>
                <a:cs typeface="Arial"/>
                <a:hlinkClick r:id="rId8" action="ppaction://hlinksldjump"/>
              </a:rPr>
              <a:t>Completeness</a:t>
            </a:r>
            <a:endParaRPr sz="600">
              <a:latin typeface="Arial"/>
              <a:cs typeface="Arial"/>
            </a:endParaRPr>
          </a:p>
        </p:txBody>
      </p:sp>
      <p:sp>
        <p:nvSpPr>
          <p:cNvPr id="46" name="object 46"/>
          <p:cNvSpPr txBox="1">
            <a:spLocks noGrp="1"/>
          </p:cNvSpPr>
          <p:nvPr>
            <p:ph type="title"/>
          </p:nvPr>
        </p:nvSpPr>
        <p:spPr>
          <a:xfrm>
            <a:off x="0" y="209435"/>
            <a:ext cx="5760085" cy="349250"/>
          </a:xfrm>
          <a:prstGeom prst="rect"/>
          <a:solidFill>
            <a:srgbClr val="0C5A79"/>
          </a:solidFill>
        </p:spPr>
        <p:txBody>
          <a:bodyPr wrap="square" lIns="0" tIns="55880" rIns="0" bIns="0" rtlCol="0" vert="horz">
            <a:spAutoFit/>
          </a:bodyPr>
          <a:lstStyle/>
          <a:p>
            <a:pPr marL="107950">
              <a:lnSpc>
                <a:spcPct val="100000"/>
              </a:lnSpc>
              <a:spcBef>
                <a:spcPts val="440"/>
              </a:spcBef>
            </a:pPr>
            <a:r>
              <a:rPr dirty="0" sz="1700" spc="5">
                <a:solidFill>
                  <a:srgbClr val="FFFFFF"/>
                </a:solidFill>
              </a:rPr>
              <a:t>Precision: quantitative</a:t>
            </a:r>
            <a:r>
              <a:rPr dirty="0" sz="1700" spc="110">
                <a:solidFill>
                  <a:srgbClr val="FFFFFF"/>
                </a:solidFill>
              </a:rPr>
              <a:t> </a:t>
            </a:r>
            <a:r>
              <a:rPr dirty="0" sz="1700" spc="10">
                <a:solidFill>
                  <a:srgbClr val="FFFFFF"/>
                </a:solidFill>
              </a:rPr>
              <a:t>description</a:t>
            </a:r>
            <a:endParaRPr sz="1700"/>
          </a:p>
        </p:txBody>
      </p:sp>
      <p:sp>
        <p:nvSpPr>
          <p:cNvPr id="47" name="object 47"/>
          <p:cNvSpPr txBox="1"/>
          <p:nvPr/>
        </p:nvSpPr>
        <p:spPr>
          <a:xfrm>
            <a:off x="167297" y="737791"/>
            <a:ext cx="5425440" cy="39116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95"/>
              </a:spcBef>
            </a:pPr>
            <a:r>
              <a:rPr dirty="0" sz="1200" spc="-5">
                <a:latin typeface="Arial"/>
                <a:cs typeface="Arial"/>
              </a:rPr>
              <a:t>Statements</a:t>
            </a:r>
            <a:r>
              <a:rPr dirty="0" sz="1200" spc="-35">
                <a:latin typeface="Arial"/>
                <a:cs typeface="Arial"/>
              </a:rPr>
              <a:t> </a:t>
            </a:r>
            <a:r>
              <a:rPr dirty="0" sz="1200" spc="-5">
                <a:latin typeface="Arial"/>
                <a:cs typeface="Arial"/>
              </a:rPr>
              <a:t>and</a:t>
            </a:r>
            <a:r>
              <a:rPr dirty="0" sz="1200" spc="-35">
                <a:latin typeface="Arial"/>
                <a:cs typeface="Arial"/>
              </a:rPr>
              <a:t> </a:t>
            </a:r>
            <a:r>
              <a:rPr dirty="0" sz="1200" spc="-5">
                <a:latin typeface="Arial"/>
                <a:cs typeface="Arial"/>
              </a:rPr>
              <a:t>ideas</a:t>
            </a:r>
            <a:r>
              <a:rPr dirty="0" sz="1200" spc="-35">
                <a:latin typeface="Arial"/>
                <a:cs typeface="Arial"/>
              </a:rPr>
              <a:t> </a:t>
            </a:r>
            <a:r>
              <a:rPr dirty="0" sz="1200" spc="-5">
                <a:latin typeface="Arial"/>
                <a:cs typeface="Arial"/>
              </a:rPr>
              <a:t>should</a:t>
            </a:r>
            <a:r>
              <a:rPr dirty="0" sz="1200" spc="-35">
                <a:latin typeface="Arial"/>
                <a:cs typeface="Arial"/>
              </a:rPr>
              <a:t> </a:t>
            </a:r>
            <a:r>
              <a:rPr dirty="0" sz="1200" spc="-5">
                <a:latin typeface="Arial"/>
                <a:cs typeface="Arial"/>
              </a:rPr>
              <a:t>be</a:t>
            </a:r>
            <a:r>
              <a:rPr dirty="0" sz="1200" spc="-35">
                <a:latin typeface="Arial"/>
                <a:cs typeface="Arial"/>
              </a:rPr>
              <a:t> </a:t>
            </a:r>
            <a:r>
              <a:rPr dirty="0" sz="1200" spc="-5">
                <a:latin typeface="Arial"/>
                <a:cs typeface="Arial"/>
              </a:rPr>
              <a:t>presented</a:t>
            </a:r>
            <a:r>
              <a:rPr dirty="0" sz="1200" spc="-35">
                <a:latin typeface="Arial"/>
                <a:cs typeface="Arial"/>
              </a:rPr>
              <a:t> </a:t>
            </a:r>
            <a:r>
              <a:rPr dirty="0" sz="1200" spc="-5" b="1">
                <a:solidFill>
                  <a:srgbClr val="EB7239"/>
                </a:solidFill>
                <a:latin typeface="Arial"/>
                <a:cs typeface="Arial"/>
              </a:rPr>
              <a:t>quantitatively</a:t>
            </a:r>
            <a:r>
              <a:rPr dirty="0" sz="1200" spc="-5">
                <a:latin typeface="Arial"/>
                <a:cs typeface="Arial"/>
              </a:rPr>
              <a:t>,</a:t>
            </a:r>
            <a:r>
              <a:rPr dirty="0" sz="1200" spc="-20">
                <a:latin typeface="Arial"/>
                <a:cs typeface="Arial"/>
              </a:rPr>
              <a:t> </a:t>
            </a:r>
            <a:r>
              <a:rPr dirty="0" sz="1200" spc="-5">
                <a:latin typeface="Arial"/>
                <a:cs typeface="Arial"/>
              </a:rPr>
              <a:t>not</a:t>
            </a:r>
            <a:r>
              <a:rPr dirty="0" sz="1200" spc="-35">
                <a:latin typeface="Arial"/>
                <a:cs typeface="Arial"/>
              </a:rPr>
              <a:t> </a:t>
            </a:r>
            <a:r>
              <a:rPr dirty="0" sz="1200" spc="-5">
                <a:latin typeface="Arial"/>
                <a:cs typeface="Arial"/>
              </a:rPr>
              <a:t>just</a:t>
            </a:r>
            <a:r>
              <a:rPr dirty="0" sz="1200" spc="-35">
                <a:latin typeface="Arial"/>
                <a:cs typeface="Arial"/>
              </a:rPr>
              <a:t> </a:t>
            </a:r>
            <a:r>
              <a:rPr dirty="0" sz="1200" spc="-5" b="1">
                <a:solidFill>
                  <a:srgbClr val="EB7239"/>
                </a:solidFill>
                <a:latin typeface="Arial"/>
                <a:cs typeface="Arial"/>
              </a:rPr>
              <a:t>qualitatively</a:t>
            </a:r>
            <a:r>
              <a:rPr dirty="0" sz="1200" spc="-5">
                <a:latin typeface="Arial"/>
                <a:cs typeface="Arial"/>
              </a:rPr>
              <a:t>,  to add to</a:t>
            </a:r>
            <a:r>
              <a:rPr dirty="0" sz="1200" spc="-10">
                <a:latin typeface="Arial"/>
                <a:cs typeface="Arial"/>
              </a:rPr>
              <a:t> </a:t>
            </a:r>
            <a:r>
              <a:rPr dirty="0" sz="1200" spc="-5">
                <a:latin typeface="Arial"/>
                <a:cs typeface="Arial"/>
              </a:rPr>
              <a:t>precision.</a:t>
            </a:r>
            <a:endParaRPr sz="1200">
              <a:latin typeface="Arial"/>
              <a:cs typeface="Arial"/>
            </a:endParaRPr>
          </a:p>
        </p:txBody>
      </p:sp>
      <p:sp>
        <p:nvSpPr>
          <p:cNvPr id="48" name="object 48"/>
          <p:cNvSpPr txBox="1"/>
          <p:nvPr/>
        </p:nvSpPr>
        <p:spPr>
          <a:xfrm>
            <a:off x="120446" y="1206309"/>
            <a:ext cx="5519420" cy="259715"/>
          </a:xfrm>
          <a:prstGeom prst="rect">
            <a:avLst/>
          </a:prstGeom>
          <a:solidFill>
            <a:srgbClr val="A5A5A5"/>
          </a:solidFill>
        </p:spPr>
        <p:txBody>
          <a:bodyPr wrap="square" lIns="0" tIns="15240" rIns="0" bIns="0" rtlCol="0" vert="horz">
            <a:spAutoFit/>
          </a:bodyPr>
          <a:lstStyle/>
          <a:p>
            <a:pPr marL="59055">
              <a:lnSpc>
                <a:spcPct val="100000"/>
              </a:lnSpc>
              <a:spcBef>
                <a:spcPts val="120"/>
              </a:spcBef>
            </a:pPr>
            <a:r>
              <a:rPr dirty="0" sz="1200" spc="-5">
                <a:solidFill>
                  <a:srgbClr val="FFFFFF"/>
                </a:solidFill>
                <a:latin typeface="Arial"/>
                <a:cs typeface="Arial"/>
              </a:rPr>
              <a:t>An</a:t>
            </a:r>
            <a:r>
              <a:rPr dirty="0" sz="1200" spc="-10">
                <a:solidFill>
                  <a:srgbClr val="FFFFFF"/>
                </a:solidFill>
                <a:latin typeface="Arial"/>
                <a:cs typeface="Arial"/>
              </a:rPr>
              <a:t> example</a:t>
            </a:r>
            <a:endParaRPr sz="1200">
              <a:latin typeface="Arial"/>
              <a:cs typeface="Arial"/>
            </a:endParaRPr>
          </a:p>
        </p:txBody>
      </p:sp>
      <p:sp>
        <p:nvSpPr>
          <p:cNvPr id="49" name="object 49"/>
          <p:cNvSpPr/>
          <p:nvPr/>
        </p:nvSpPr>
        <p:spPr>
          <a:xfrm>
            <a:off x="323595" y="2282913"/>
            <a:ext cx="80010" cy="80010"/>
          </a:xfrm>
          <a:custGeom>
            <a:avLst/>
            <a:gdLst/>
            <a:ahLst/>
            <a:cxnLst/>
            <a:rect l="l" t="t" r="r" b="b"/>
            <a:pathLst>
              <a:path w="80010" h="80010">
                <a:moveTo>
                  <a:pt x="0" y="79413"/>
                </a:moveTo>
                <a:lnTo>
                  <a:pt x="79413" y="79413"/>
                </a:lnTo>
                <a:lnTo>
                  <a:pt x="79413" y="0"/>
                </a:lnTo>
                <a:lnTo>
                  <a:pt x="0" y="0"/>
                </a:lnTo>
                <a:lnTo>
                  <a:pt x="0" y="79413"/>
                </a:lnTo>
                <a:close/>
              </a:path>
            </a:pathLst>
          </a:custGeom>
          <a:solidFill>
            <a:srgbClr val="548CA1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0" name="object 50"/>
          <p:cNvSpPr/>
          <p:nvPr/>
        </p:nvSpPr>
        <p:spPr>
          <a:xfrm>
            <a:off x="323595" y="2504338"/>
            <a:ext cx="80010" cy="80010"/>
          </a:xfrm>
          <a:custGeom>
            <a:avLst/>
            <a:gdLst/>
            <a:ahLst/>
            <a:cxnLst/>
            <a:rect l="l" t="t" r="r" b="b"/>
            <a:pathLst>
              <a:path w="80010" h="80010">
                <a:moveTo>
                  <a:pt x="0" y="79413"/>
                </a:moveTo>
                <a:lnTo>
                  <a:pt x="79413" y="79413"/>
                </a:lnTo>
                <a:lnTo>
                  <a:pt x="79413" y="0"/>
                </a:lnTo>
                <a:lnTo>
                  <a:pt x="0" y="0"/>
                </a:lnTo>
                <a:lnTo>
                  <a:pt x="0" y="79413"/>
                </a:lnTo>
                <a:close/>
              </a:path>
            </a:pathLst>
          </a:custGeom>
          <a:solidFill>
            <a:srgbClr val="548CA1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1" name="object 51"/>
          <p:cNvSpPr/>
          <p:nvPr/>
        </p:nvSpPr>
        <p:spPr>
          <a:xfrm>
            <a:off x="323595" y="2725762"/>
            <a:ext cx="80010" cy="80010"/>
          </a:xfrm>
          <a:custGeom>
            <a:avLst/>
            <a:gdLst/>
            <a:ahLst/>
            <a:cxnLst/>
            <a:rect l="l" t="t" r="r" b="b"/>
            <a:pathLst>
              <a:path w="80010" h="80010">
                <a:moveTo>
                  <a:pt x="0" y="79413"/>
                </a:moveTo>
                <a:lnTo>
                  <a:pt x="79413" y="79413"/>
                </a:lnTo>
                <a:lnTo>
                  <a:pt x="79413" y="0"/>
                </a:lnTo>
                <a:lnTo>
                  <a:pt x="0" y="0"/>
                </a:lnTo>
                <a:lnTo>
                  <a:pt x="0" y="79413"/>
                </a:lnTo>
                <a:close/>
              </a:path>
            </a:pathLst>
          </a:custGeom>
          <a:solidFill>
            <a:srgbClr val="548CA1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2" name="object 52"/>
          <p:cNvSpPr txBox="1"/>
          <p:nvPr/>
        </p:nvSpPr>
        <p:spPr>
          <a:xfrm>
            <a:off x="167297" y="1478163"/>
            <a:ext cx="5425440" cy="137033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algn="just" marL="12700" marR="5080">
              <a:lnSpc>
                <a:spcPct val="100000"/>
              </a:lnSpc>
              <a:spcBef>
                <a:spcPts val="95"/>
              </a:spcBef>
            </a:pPr>
            <a:r>
              <a:rPr dirty="0" sz="1200" spc="-20">
                <a:latin typeface="Arial"/>
                <a:cs typeface="Arial"/>
              </a:rPr>
              <a:t>For </a:t>
            </a:r>
            <a:r>
              <a:rPr dirty="0" sz="1200" spc="-5">
                <a:latin typeface="Arial"/>
                <a:cs typeface="Arial"/>
              </a:rPr>
              <a:t>images of </a:t>
            </a:r>
            <a:r>
              <a:rPr dirty="0" sz="1200" spc="-10">
                <a:latin typeface="Arial"/>
                <a:cs typeface="Arial"/>
              </a:rPr>
              <a:t>size 1024</a:t>
            </a:r>
            <a:r>
              <a:rPr dirty="0" sz="1200" spc="-10">
                <a:latin typeface="Lucida Sans Unicode"/>
                <a:cs typeface="Lucida Sans Unicode"/>
              </a:rPr>
              <a:t>×</a:t>
            </a:r>
            <a:r>
              <a:rPr dirty="0" sz="1200" spc="-10">
                <a:latin typeface="Arial"/>
                <a:cs typeface="Arial"/>
              </a:rPr>
              <a:t>1024, </a:t>
            </a:r>
            <a:r>
              <a:rPr dirty="0" sz="1200" spc="-5">
                <a:latin typeface="Arial"/>
                <a:cs typeface="Arial"/>
              </a:rPr>
              <a:t>our C++ implementation of </a:t>
            </a:r>
            <a:r>
              <a:rPr dirty="0" sz="1200" spc="-15">
                <a:latin typeface="Arial"/>
                <a:cs typeface="Arial"/>
              </a:rPr>
              <a:t>Ding’s </a:t>
            </a:r>
            <a:r>
              <a:rPr dirty="0" sz="1200" spc="-5">
                <a:latin typeface="Arial"/>
                <a:cs typeface="Arial"/>
              </a:rPr>
              <a:t>algorithm, on</a:t>
            </a:r>
            <a:r>
              <a:rPr dirty="0" sz="1200" spc="-204">
                <a:latin typeface="Arial"/>
                <a:cs typeface="Arial"/>
              </a:rPr>
              <a:t> </a:t>
            </a:r>
            <a:r>
              <a:rPr dirty="0" sz="1200" spc="-5">
                <a:latin typeface="Arial"/>
                <a:cs typeface="Arial"/>
              </a:rPr>
              <a:t>a  4GHz</a:t>
            </a:r>
            <a:r>
              <a:rPr dirty="0" sz="1200" spc="-40">
                <a:latin typeface="Arial"/>
                <a:cs typeface="Arial"/>
              </a:rPr>
              <a:t> </a:t>
            </a:r>
            <a:r>
              <a:rPr dirty="0" sz="1200" spc="-5">
                <a:latin typeface="Arial"/>
                <a:cs typeface="Arial"/>
              </a:rPr>
              <a:t>PC</a:t>
            </a:r>
            <a:r>
              <a:rPr dirty="0" sz="1200" spc="-35">
                <a:latin typeface="Arial"/>
                <a:cs typeface="Arial"/>
              </a:rPr>
              <a:t> </a:t>
            </a:r>
            <a:r>
              <a:rPr dirty="0" sz="1200" spc="-5">
                <a:latin typeface="Arial"/>
                <a:cs typeface="Arial"/>
              </a:rPr>
              <a:t>with</a:t>
            </a:r>
            <a:r>
              <a:rPr dirty="0" sz="1200" spc="-35">
                <a:latin typeface="Arial"/>
                <a:cs typeface="Arial"/>
              </a:rPr>
              <a:t> </a:t>
            </a:r>
            <a:r>
              <a:rPr dirty="0" sz="1200" spc="-5">
                <a:latin typeface="Arial"/>
                <a:cs typeface="Arial"/>
              </a:rPr>
              <a:t>an</a:t>
            </a:r>
            <a:r>
              <a:rPr dirty="0" sz="1200" spc="-35">
                <a:latin typeface="Arial"/>
                <a:cs typeface="Arial"/>
              </a:rPr>
              <a:t> </a:t>
            </a:r>
            <a:r>
              <a:rPr dirty="0" sz="1200" spc="-5">
                <a:latin typeface="Arial"/>
                <a:cs typeface="Arial"/>
              </a:rPr>
              <a:t>AX23</a:t>
            </a:r>
            <a:r>
              <a:rPr dirty="0" sz="1200" spc="-35">
                <a:latin typeface="Arial"/>
                <a:cs typeface="Arial"/>
              </a:rPr>
              <a:t> </a:t>
            </a:r>
            <a:r>
              <a:rPr dirty="0" sz="1200" spc="-5">
                <a:latin typeface="Arial"/>
                <a:cs typeface="Arial"/>
              </a:rPr>
              <a:t>processor</a:t>
            </a:r>
            <a:r>
              <a:rPr dirty="0" sz="1200" spc="-35">
                <a:latin typeface="Arial"/>
                <a:cs typeface="Arial"/>
              </a:rPr>
              <a:t> </a:t>
            </a:r>
            <a:r>
              <a:rPr dirty="0" sz="1200" spc="-5">
                <a:latin typeface="Arial"/>
                <a:cs typeface="Arial"/>
              </a:rPr>
              <a:t>(running</a:t>
            </a:r>
            <a:r>
              <a:rPr dirty="0" sz="1200" spc="-35">
                <a:latin typeface="Arial"/>
                <a:cs typeface="Arial"/>
              </a:rPr>
              <a:t> </a:t>
            </a:r>
            <a:r>
              <a:rPr dirty="0" sz="1200" spc="-5">
                <a:latin typeface="Arial"/>
                <a:cs typeface="Arial"/>
              </a:rPr>
              <a:t>Linux),</a:t>
            </a:r>
            <a:r>
              <a:rPr dirty="0" sz="1200" spc="-25">
                <a:latin typeface="Arial"/>
                <a:cs typeface="Arial"/>
              </a:rPr>
              <a:t> </a:t>
            </a:r>
            <a:r>
              <a:rPr dirty="0" sz="1200" spc="-5">
                <a:latin typeface="Arial"/>
                <a:cs typeface="Arial"/>
              </a:rPr>
              <a:t>is</a:t>
            </a:r>
            <a:r>
              <a:rPr dirty="0" sz="1200" spc="-35">
                <a:latin typeface="Arial"/>
                <a:cs typeface="Arial"/>
              </a:rPr>
              <a:t> </a:t>
            </a:r>
            <a:r>
              <a:rPr dirty="0" sz="1200" spc="-5">
                <a:latin typeface="Arial"/>
                <a:cs typeface="Arial"/>
              </a:rPr>
              <a:t>2.7</a:t>
            </a:r>
            <a:r>
              <a:rPr dirty="0" sz="1200" spc="-35">
                <a:latin typeface="Arial"/>
                <a:cs typeface="Arial"/>
              </a:rPr>
              <a:t> </a:t>
            </a:r>
            <a:r>
              <a:rPr dirty="0" sz="1200" spc="-5">
                <a:latin typeface="Arial"/>
                <a:cs typeface="Arial"/>
              </a:rPr>
              <a:t>times</a:t>
            </a:r>
            <a:r>
              <a:rPr dirty="0" sz="1200" spc="-35">
                <a:latin typeface="Arial"/>
                <a:cs typeface="Arial"/>
              </a:rPr>
              <a:t> </a:t>
            </a:r>
            <a:r>
              <a:rPr dirty="0" sz="1200" spc="-10">
                <a:latin typeface="Arial"/>
                <a:cs typeface="Arial"/>
              </a:rPr>
              <a:t>faster</a:t>
            </a:r>
            <a:r>
              <a:rPr dirty="0" sz="1200" spc="-35">
                <a:latin typeface="Arial"/>
                <a:cs typeface="Arial"/>
              </a:rPr>
              <a:t> </a:t>
            </a:r>
            <a:r>
              <a:rPr dirty="0" sz="1200" spc="-5">
                <a:latin typeface="Arial"/>
                <a:cs typeface="Arial"/>
              </a:rPr>
              <a:t>than</a:t>
            </a:r>
            <a:r>
              <a:rPr dirty="0" sz="1200" spc="-35">
                <a:latin typeface="Arial"/>
                <a:cs typeface="Arial"/>
              </a:rPr>
              <a:t> </a:t>
            </a:r>
            <a:r>
              <a:rPr dirty="0" sz="1200" spc="-15">
                <a:latin typeface="Arial"/>
                <a:cs typeface="Arial"/>
              </a:rPr>
              <a:t>Dong’s  </a:t>
            </a:r>
            <a:r>
              <a:rPr dirty="0" sz="1200" spc="-5">
                <a:latin typeface="Arial"/>
                <a:cs typeface="Arial"/>
              </a:rPr>
              <a:t>algorithm.</a:t>
            </a:r>
            <a:endParaRPr sz="1200">
              <a:latin typeface="Arial"/>
              <a:cs typeface="Arial"/>
            </a:endParaRPr>
          </a:p>
          <a:p>
            <a:pPr marL="309880">
              <a:lnSpc>
                <a:spcPct val="100000"/>
              </a:lnSpc>
              <a:spcBef>
                <a:spcPts val="1345"/>
              </a:spcBef>
            </a:pPr>
            <a:r>
              <a:rPr dirty="0" sz="1200" spc="-10">
                <a:latin typeface="Arial"/>
                <a:cs typeface="Arial"/>
              </a:rPr>
              <a:t>Make </a:t>
            </a:r>
            <a:r>
              <a:rPr dirty="0" sz="1200" spc="-5">
                <a:latin typeface="Arial"/>
                <a:cs typeface="Arial"/>
              </a:rPr>
              <a:t>full and clear </a:t>
            </a:r>
            <a:r>
              <a:rPr dirty="0" sz="1200" spc="-5" b="1">
                <a:solidFill>
                  <a:srgbClr val="EB7239"/>
                </a:solidFill>
                <a:latin typeface="Arial"/>
                <a:cs typeface="Arial"/>
              </a:rPr>
              <a:t>notes </a:t>
            </a:r>
            <a:r>
              <a:rPr dirty="0" sz="1200" spc="-5">
                <a:latin typeface="Arial"/>
                <a:cs typeface="Arial"/>
              </a:rPr>
              <a:t>(on </a:t>
            </a:r>
            <a:r>
              <a:rPr dirty="0" sz="1200" spc="-10">
                <a:latin typeface="Arial"/>
                <a:cs typeface="Arial"/>
              </a:rPr>
              <a:t>any papers, </a:t>
            </a:r>
            <a:r>
              <a:rPr dirty="0" sz="1200" spc="-5">
                <a:latin typeface="Arial"/>
                <a:cs typeface="Arial"/>
              </a:rPr>
              <a:t>decisions,</a:t>
            </a:r>
            <a:r>
              <a:rPr dirty="0" sz="1200" spc="20">
                <a:latin typeface="Arial"/>
                <a:cs typeface="Arial"/>
              </a:rPr>
              <a:t> </a:t>
            </a:r>
            <a:r>
              <a:rPr dirty="0" sz="1200" spc="-5">
                <a:latin typeface="Arial"/>
                <a:cs typeface="Arial"/>
              </a:rPr>
              <a:t>alternatives...).</a:t>
            </a:r>
            <a:endParaRPr sz="1200">
              <a:latin typeface="Arial"/>
              <a:cs typeface="Arial"/>
            </a:endParaRPr>
          </a:p>
          <a:p>
            <a:pPr marL="309880">
              <a:lnSpc>
                <a:spcPct val="100000"/>
              </a:lnSpc>
              <a:spcBef>
                <a:spcPts val="305"/>
              </a:spcBef>
            </a:pPr>
            <a:r>
              <a:rPr dirty="0" sz="1200" spc="-5" b="1">
                <a:solidFill>
                  <a:srgbClr val="EB7239"/>
                </a:solidFill>
                <a:latin typeface="Arial"/>
                <a:cs typeface="Arial"/>
              </a:rPr>
              <a:t>Document </a:t>
            </a:r>
            <a:r>
              <a:rPr dirty="0" sz="1200" spc="-10">
                <a:latin typeface="Arial"/>
                <a:cs typeface="Arial"/>
              </a:rPr>
              <a:t>any </a:t>
            </a:r>
            <a:r>
              <a:rPr dirty="0" sz="1200" spc="-5">
                <a:latin typeface="Arial"/>
                <a:cs typeface="Arial"/>
              </a:rPr>
              <a:t>computer </a:t>
            </a:r>
            <a:r>
              <a:rPr dirty="0" sz="1200" spc="-10">
                <a:latin typeface="Arial"/>
                <a:cs typeface="Arial"/>
              </a:rPr>
              <a:t>programs </a:t>
            </a:r>
            <a:r>
              <a:rPr dirty="0" sz="1200" spc="-5">
                <a:latin typeface="Arial"/>
                <a:cs typeface="Arial"/>
              </a:rPr>
              <a:t>that </a:t>
            </a:r>
            <a:r>
              <a:rPr dirty="0" sz="1200" spc="-15">
                <a:latin typeface="Arial"/>
                <a:cs typeface="Arial"/>
              </a:rPr>
              <a:t>you</a:t>
            </a:r>
            <a:r>
              <a:rPr dirty="0" sz="1200" spc="5">
                <a:latin typeface="Arial"/>
                <a:cs typeface="Arial"/>
              </a:rPr>
              <a:t> </a:t>
            </a:r>
            <a:r>
              <a:rPr dirty="0" sz="1200" spc="-5">
                <a:latin typeface="Arial"/>
                <a:cs typeface="Arial"/>
              </a:rPr>
              <a:t>write.</a:t>
            </a:r>
            <a:endParaRPr sz="1200">
              <a:latin typeface="Arial"/>
              <a:cs typeface="Arial"/>
            </a:endParaRPr>
          </a:p>
          <a:p>
            <a:pPr marL="309880">
              <a:lnSpc>
                <a:spcPct val="100000"/>
              </a:lnSpc>
              <a:spcBef>
                <a:spcPts val="300"/>
              </a:spcBef>
            </a:pPr>
            <a:r>
              <a:rPr dirty="0" sz="1200" spc="-5" b="1">
                <a:solidFill>
                  <a:srgbClr val="EB7239"/>
                </a:solidFill>
                <a:latin typeface="Arial"/>
                <a:cs typeface="Arial"/>
              </a:rPr>
              <a:t>Collect </a:t>
            </a:r>
            <a:r>
              <a:rPr dirty="0" sz="1200" spc="-5">
                <a:latin typeface="Arial"/>
                <a:cs typeface="Arial"/>
              </a:rPr>
              <a:t>information as </a:t>
            </a:r>
            <a:r>
              <a:rPr dirty="0" sz="1200" spc="-15">
                <a:latin typeface="Arial"/>
                <a:cs typeface="Arial"/>
              </a:rPr>
              <a:t>you </a:t>
            </a:r>
            <a:r>
              <a:rPr dirty="0" sz="1200" spc="-5">
                <a:latin typeface="Arial"/>
                <a:cs typeface="Arial"/>
              </a:rPr>
              <a:t>go along, and </a:t>
            </a:r>
            <a:r>
              <a:rPr dirty="0" sz="1200" spc="-10" b="1">
                <a:solidFill>
                  <a:srgbClr val="EB7239"/>
                </a:solidFill>
                <a:latin typeface="Arial"/>
                <a:cs typeface="Arial"/>
              </a:rPr>
              <a:t>recording </a:t>
            </a:r>
            <a:r>
              <a:rPr dirty="0" sz="1200" spc="-5">
                <a:latin typeface="Arial"/>
                <a:cs typeface="Arial"/>
              </a:rPr>
              <a:t>it</a:t>
            </a:r>
            <a:r>
              <a:rPr dirty="0" sz="1200" spc="20">
                <a:latin typeface="Arial"/>
                <a:cs typeface="Arial"/>
              </a:rPr>
              <a:t> </a:t>
            </a:r>
            <a:r>
              <a:rPr dirty="0" sz="1200" spc="-15">
                <a:latin typeface="Arial"/>
                <a:cs typeface="Arial"/>
              </a:rPr>
              <a:t>carefully.</a:t>
            </a:r>
            <a:endParaRPr sz="1200">
              <a:latin typeface="Arial"/>
              <a:cs typeface="Arial"/>
            </a:endParaRPr>
          </a:p>
        </p:txBody>
      </p:sp>
      <p:sp>
        <p:nvSpPr>
          <p:cNvPr id="53" name="object 53"/>
          <p:cNvSpPr/>
          <p:nvPr/>
        </p:nvSpPr>
        <p:spPr>
          <a:xfrm>
            <a:off x="0" y="3110966"/>
            <a:ext cx="1728470" cy="129539"/>
          </a:xfrm>
          <a:custGeom>
            <a:avLst/>
            <a:gdLst/>
            <a:ahLst/>
            <a:cxnLst/>
            <a:rect l="l" t="t" r="r" b="b"/>
            <a:pathLst>
              <a:path w="1728470" h="129539">
                <a:moveTo>
                  <a:pt x="0" y="129032"/>
                </a:moveTo>
                <a:lnTo>
                  <a:pt x="1728012" y="129032"/>
                </a:lnTo>
                <a:lnTo>
                  <a:pt x="1728012" y="0"/>
                </a:lnTo>
                <a:lnTo>
                  <a:pt x="0" y="0"/>
                </a:lnTo>
                <a:lnTo>
                  <a:pt x="0" y="129032"/>
                </a:lnTo>
                <a:close/>
              </a:path>
            </a:pathLst>
          </a:custGeom>
          <a:solidFill>
            <a:srgbClr val="46464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4" name="object 54"/>
          <p:cNvSpPr/>
          <p:nvPr/>
        </p:nvSpPr>
        <p:spPr>
          <a:xfrm>
            <a:off x="1728012" y="3110966"/>
            <a:ext cx="2741930" cy="129539"/>
          </a:xfrm>
          <a:custGeom>
            <a:avLst/>
            <a:gdLst/>
            <a:ahLst/>
            <a:cxnLst/>
            <a:rect l="l" t="t" r="r" b="b"/>
            <a:pathLst>
              <a:path w="2741929" h="129539">
                <a:moveTo>
                  <a:pt x="0" y="129031"/>
                </a:moveTo>
                <a:lnTo>
                  <a:pt x="2741752" y="129031"/>
                </a:lnTo>
                <a:lnTo>
                  <a:pt x="2741752" y="0"/>
                </a:lnTo>
                <a:lnTo>
                  <a:pt x="0" y="0"/>
                </a:lnTo>
                <a:lnTo>
                  <a:pt x="0" y="129031"/>
                </a:lnTo>
                <a:close/>
              </a:path>
            </a:pathLst>
          </a:custGeom>
          <a:solidFill>
            <a:srgbClr val="60606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5" name="object 55"/>
          <p:cNvSpPr/>
          <p:nvPr/>
        </p:nvSpPr>
        <p:spPr>
          <a:xfrm>
            <a:off x="4469765" y="3110966"/>
            <a:ext cx="1290320" cy="129539"/>
          </a:xfrm>
          <a:custGeom>
            <a:avLst/>
            <a:gdLst/>
            <a:ahLst/>
            <a:cxnLst/>
            <a:rect l="l" t="t" r="r" b="b"/>
            <a:pathLst>
              <a:path w="1290320" h="129539">
                <a:moveTo>
                  <a:pt x="0" y="129031"/>
                </a:moveTo>
                <a:lnTo>
                  <a:pt x="1290231" y="129031"/>
                </a:lnTo>
                <a:lnTo>
                  <a:pt x="1290231" y="0"/>
                </a:lnTo>
                <a:lnTo>
                  <a:pt x="0" y="0"/>
                </a:lnTo>
                <a:lnTo>
                  <a:pt x="0" y="129031"/>
                </a:lnTo>
                <a:close/>
              </a:path>
            </a:pathLst>
          </a:custGeom>
          <a:solidFill>
            <a:srgbClr val="46464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6" name="object 56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889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70"/>
              </a:spcBef>
            </a:pPr>
            <a:r>
              <a:rPr dirty="0" spc="-5"/>
              <a:t>Ming-Ming Cheng Nankai</a:t>
            </a:r>
            <a:r>
              <a:rPr dirty="0"/>
              <a:t> </a:t>
            </a:r>
            <a:r>
              <a:rPr dirty="0" spc="-5"/>
              <a:t>University</a:t>
            </a:r>
          </a:p>
        </p:txBody>
      </p:sp>
      <p:sp>
        <p:nvSpPr>
          <p:cNvPr id="57" name="object 57"/>
          <p:cNvSpPr txBox="1"/>
          <p:nvPr/>
        </p:nvSpPr>
        <p:spPr>
          <a:xfrm>
            <a:off x="3001810" y="3115250"/>
            <a:ext cx="194310" cy="119380"/>
          </a:xfrm>
          <a:prstGeom prst="rect">
            <a:avLst/>
          </a:prstGeom>
        </p:spPr>
        <p:txBody>
          <a:bodyPr wrap="square" lIns="0" tIns="889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70"/>
              </a:spcBef>
            </a:pPr>
            <a:r>
              <a:rPr dirty="0" sz="600" spc="-5">
                <a:solidFill>
                  <a:srgbClr val="FFFFFF"/>
                </a:solidFill>
                <a:latin typeface="Arial"/>
                <a:cs typeface="Arial"/>
              </a:rPr>
              <a:t>Style</a:t>
            </a:r>
            <a:endParaRPr sz="600">
              <a:latin typeface="Arial"/>
              <a:cs typeface="Arial"/>
            </a:endParaRPr>
          </a:p>
        </p:txBody>
      </p:sp>
      <p:sp>
        <p:nvSpPr>
          <p:cNvPr id="58" name="object 58"/>
          <p:cNvSpPr txBox="1">
            <a:spLocks noGrp="1"/>
          </p:cNvSpPr>
          <p:nvPr>
            <p:ph type="dt" idx="6" sz="half"/>
          </p:nvPr>
        </p:nvSpPr>
        <p:spPr>
          <a:prstGeom prst="rect"/>
        </p:spPr>
        <p:txBody>
          <a:bodyPr wrap="square" lIns="0" tIns="889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70"/>
              </a:spcBef>
            </a:pPr>
            <a:r>
              <a:rPr dirty="0" spc="-5"/>
              <a:t>2022/05/18</a:t>
            </a:r>
          </a:p>
        </p:txBody>
      </p:sp>
      <p:sp>
        <p:nvSpPr>
          <p:cNvPr id="59" name="object 59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8890" rIns="0" bIns="0" rtlCol="0" vert="horz">
            <a:spAutoFit/>
          </a:bodyPr>
          <a:lstStyle/>
          <a:p>
            <a:pPr marL="25400">
              <a:lnSpc>
                <a:spcPct val="100000"/>
              </a:lnSpc>
              <a:spcBef>
                <a:spcPts val="70"/>
              </a:spcBef>
            </a:pPr>
            <a:fld id="{81D60167-4931-47E6-BA6A-407CBD079E47}" type="slidenum">
              <a:rPr dirty="0" spc="-5"/>
              <a:t>21</a:t>
            </a:fld>
            <a:r>
              <a:rPr dirty="0" spc="-5"/>
              <a:t> /</a:t>
            </a:r>
            <a:r>
              <a:rPr dirty="0" spc="-70"/>
              <a:t> </a:t>
            </a:r>
            <a:r>
              <a:rPr dirty="0" spc="-5"/>
              <a:t>46</a:t>
            </a:r>
          </a:p>
        </p:txBody>
      </p:sp>
    </p:spTree>
  </p:cSld>
  <p:clrMapOvr>
    <a:masterClrMapping/>
  </p:clrMapOvr>
  <p:transition spd="fast">
    <p:cut thruBlk="0"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20650" y="127561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B1B1B1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171056" y="127561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B1B1B1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221449" y="127561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B1B1B1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271856" y="127561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B1B1B1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322249" y="127561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B1B1B1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372656" y="127561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B1B1B1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423049" y="127561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B1B1B1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944473" y="127561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B1B1B1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994867" y="127561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B1B1B1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/>
          <p:nvPr/>
        </p:nvSpPr>
        <p:spPr>
          <a:xfrm>
            <a:off x="1045273" y="127561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B1B1B1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/>
          <p:nvPr/>
        </p:nvSpPr>
        <p:spPr>
          <a:xfrm>
            <a:off x="1095667" y="127561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B1B1B1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/>
          <p:nvPr/>
        </p:nvSpPr>
        <p:spPr>
          <a:xfrm>
            <a:off x="1146073" y="127561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B1B1B1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4" name="object 14"/>
          <p:cNvSpPr/>
          <p:nvPr/>
        </p:nvSpPr>
        <p:spPr>
          <a:xfrm>
            <a:off x="1196466" y="127561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B1B1B1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5" name="object 15"/>
          <p:cNvSpPr/>
          <p:nvPr/>
        </p:nvSpPr>
        <p:spPr>
          <a:xfrm>
            <a:off x="1246873" y="127561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B1B1B1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6" name="object 16"/>
          <p:cNvSpPr/>
          <p:nvPr/>
        </p:nvSpPr>
        <p:spPr>
          <a:xfrm>
            <a:off x="1297266" y="127561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B1B1B1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7" name="object 17"/>
          <p:cNvSpPr/>
          <p:nvPr/>
        </p:nvSpPr>
        <p:spPr>
          <a:xfrm>
            <a:off x="1916925" y="127561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8" name="object 18"/>
          <p:cNvSpPr/>
          <p:nvPr/>
        </p:nvSpPr>
        <p:spPr>
          <a:xfrm>
            <a:off x="1967331" y="127561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9" name="object 19"/>
          <p:cNvSpPr/>
          <p:nvPr/>
        </p:nvSpPr>
        <p:spPr>
          <a:xfrm>
            <a:off x="2017725" y="127561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0" name="object 20"/>
          <p:cNvSpPr/>
          <p:nvPr/>
        </p:nvSpPr>
        <p:spPr>
          <a:xfrm>
            <a:off x="2068131" y="127561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1" name="object 21"/>
          <p:cNvSpPr/>
          <p:nvPr/>
        </p:nvSpPr>
        <p:spPr>
          <a:xfrm>
            <a:off x="2118525" y="127561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4">
                <a:moveTo>
                  <a:pt x="18000" y="0"/>
                </a:move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2" name="object 22"/>
          <p:cNvSpPr/>
          <p:nvPr/>
        </p:nvSpPr>
        <p:spPr>
          <a:xfrm>
            <a:off x="2118525" y="127561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3" name="object 23"/>
          <p:cNvSpPr/>
          <p:nvPr/>
        </p:nvSpPr>
        <p:spPr>
          <a:xfrm>
            <a:off x="2664752" y="127561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B1B1B1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4" name="object 24"/>
          <p:cNvSpPr/>
          <p:nvPr/>
        </p:nvSpPr>
        <p:spPr>
          <a:xfrm>
            <a:off x="2715158" y="127561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B1B1B1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5" name="object 25"/>
          <p:cNvSpPr/>
          <p:nvPr/>
        </p:nvSpPr>
        <p:spPr>
          <a:xfrm>
            <a:off x="2765551" y="127561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B1B1B1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6" name="object 26"/>
          <p:cNvSpPr/>
          <p:nvPr/>
        </p:nvSpPr>
        <p:spPr>
          <a:xfrm>
            <a:off x="2815958" y="127561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B1B1B1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7" name="object 27"/>
          <p:cNvSpPr/>
          <p:nvPr/>
        </p:nvSpPr>
        <p:spPr>
          <a:xfrm>
            <a:off x="2866351" y="127561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B1B1B1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8" name="object 28"/>
          <p:cNvSpPr/>
          <p:nvPr/>
        </p:nvSpPr>
        <p:spPr>
          <a:xfrm>
            <a:off x="2916758" y="127561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B1B1B1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9" name="object 29"/>
          <p:cNvSpPr/>
          <p:nvPr/>
        </p:nvSpPr>
        <p:spPr>
          <a:xfrm>
            <a:off x="2967151" y="127561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B1B1B1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0" name="object 30"/>
          <p:cNvSpPr/>
          <p:nvPr/>
        </p:nvSpPr>
        <p:spPr>
          <a:xfrm>
            <a:off x="3017558" y="127561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B1B1B1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1" name="object 31"/>
          <p:cNvSpPr/>
          <p:nvPr/>
        </p:nvSpPr>
        <p:spPr>
          <a:xfrm>
            <a:off x="3067951" y="127561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B1B1B1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2" name="object 32"/>
          <p:cNvSpPr/>
          <p:nvPr/>
        </p:nvSpPr>
        <p:spPr>
          <a:xfrm>
            <a:off x="3534955" y="127561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B1B1B1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3" name="object 33"/>
          <p:cNvSpPr/>
          <p:nvPr/>
        </p:nvSpPr>
        <p:spPr>
          <a:xfrm>
            <a:off x="3585362" y="127561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B1B1B1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4" name="object 34"/>
          <p:cNvSpPr/>
          <p:nvPr/>
        </p:nvSpPr>
        <p:spPr>
          <a:xfrm>
            <a:off x="3635755" y="127561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B1B1B1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5" name="object 35"/>
          <p:cNvSpPr/>
          <p:nvPr/>
        </p:nvSpPr>
        <p:spPr>
          <a:xfrm>
            <a:off x="4469536" y="127561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B1B1B1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6" name="object 36"/>
          <p:cNvSpPr/>
          <p:nvPr/>
        </p:nvSpPr>
        <p:spPr>
          <a:xfrm>
            <a:off x="4519929" y="127561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B1B1B1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7" name="object 37"/>
          <p:cNvSpPr/>
          <p:nvPr/>
        </p:nvSpPr>
        <p:spPr>
          <a:xfrm>
            <a:off x="4570336" y="127561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B1B1B1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8" name="object 38"/>
          <p:cNvSpPr/>
          <p:nvPr/>
        </p:nvSpPr>
        <p:spPr>
          <a:xfrm>
            <a:off x="4620729" y="127561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B1B1B1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9" name="object 39"/>
          <p:cNvSpPr/>
          <p:nvPr/>
        </p:nvSpPr>
        <p:spPr>
          <a:xfrm>
            <a:off x="5179479" y="127561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B1B1B1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0" name="object 40"/>
          <p:cNvSpPr/>
          <p:nvPr/>
        </p:nvSpPr>
        <p:spPr>
          <a:xfrm>
            <a:off x="5229885" y="127561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B1B1B1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1" name="object 41"/>
          <p:cNvSpPr/>
          <p:nvPr/>
        </p:nvSpPr>
        <p:spPr>
          <a:xfrm>
            <a:off x="5280278" y="127561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B1B1B1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2" name="object 42"/>
          <p:cNvSpPr/>
          <p:nvPr/>
        </p:nvSpPr>
        <p:spPr>
          <a:xfrm>
            <a:off x="5330685" y="127561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B1B1B1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3" name="object 43"/>
          <p:cNvSpPr/>
          <p:nvPr/>
        </p:nvSpPr>
        <p:spPr>
          <a:xfrm>
            <a:off x="5381078" y="127561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B1B1B1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4" name="object 44"/>
          <p:cNvSpPr/>
          <p:nvPr/>
        </p:nvSpPr>
        <p:spPr>
          <a:xfrm>
            <a:off x="5431485" y="127561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B1B1B1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5" name="object 45"/>
          <p:cNvSpPr txBox="1"/>
          <p:nvPr/>
        </p:nvSpPr>
        <p:spPr>
          <a:xfrm>
            <a:off x="108000" y="0"/>
            <a:ext cx="5556885" cy="116839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>
              <a:lnSpc>
                <a:spcPct val="100000"/>
              </a:lnSpc>
              <a:spcBef>
                <a:spcPts val="95"/>
              </a:spcBef>
              <a:tabLst>
                <a:tab pos="823594" algn="l"/>
                <a:tab pos="1795780" algn="l"/>
                <a:tab pos="2543810" algn="l"/>
                <a:tab pos="3413760" algn="l"/>
                <a:tab pos="4348480" algn="l"/>
                <a:tab pos="5058410" algn="l"/>
              </a:tabLst>
            </a:pPr>
            <a:r>
              <a:rPr dirty="0" sz="600" spc="-5">
                <a:solidFill>
                  <a:srgbClr val="B1B1B1"/>
                </a:solidFill>
                <a:latin typeface="Arial"/>
                <a:cs typeface="Arial"/>
                <a:hlinkClick r:id="rId2" action="ppaction://hlinksldjump"/>
              </a:rPr>
              <a:t>Readership</a:t>
            </a:r>
            <a:r>
              <a:rPr dirty="0" sz="600" spc="-5">
                <a:solidFill>
                  <a:srgbClr val="B1B1B1"/>
                </a:solidFill>
                <a:latin typeface="Arial"/>
                <a:cs typeface="Arial"/>
              </a:rPr>
              <a:t>	</a:t>
            </a:r>
            <a:r>
              <a:rPr dirty="0" sz="600" spc="-5">
                <a:solidFill>
                  <a:srgbClr val="B1B1B1"/>
                </a:solidFill>
                <a:latin typeface="Arial"/>
                <a:cs typeface="Arial"/>
                <a:hlinkClick r:id="rId3" action="ppaction://hlinksldjump"/>
              </a:rPr>
              <a:t>Critical</a:t>
            </a:r>
            <a:r>
              <a:rPr dirty="0" sz="600" spc="15">
                <a:solidFill>
                  <a:srgbClr val="B1B1B1"/>
                </a:solidFill>
                <a:latin typeface="Arial"/>
                <a:cs typeface="Arial"/>
                <a:hlinkClick r:id="rId3" action="ppaction://hlinksldjump"/>
              </a:rPr>
              <a:t> </a:t>
            </a:r>
            <a:r>
              <a:rPr dirty="0" sz="600" spc="-5">
                <a:solidFill>
                  <a:srgbClr val="B1B1B1"/>
                </a:solidFill>
                <a:latin typeface="Arial"/>
                <a:cs typeface="Arial"/>
                <a:hlinkClick r:id="rId3" action="ppaction://hlinksldjump"/>
              </a:rPr>
              <a:t>Analysis</a:t>
            </a:r>
            <a:r>
              <a:rPr dirty="0" sz="600" spc="-5">
                <a:solidFill>
                  <a:srgbClr val="B1B1B1"/>
                </a:solidFill>
                <a:latin typeface="Arial"/>
                <a:cs typeface="Arial"/>
              </a:rPr>
              <a:t>	</a:t>
            </a:r>
            <a:r>
              <a:rPr dirty="0" sz="600" spc="-5">
                <a:solidFill>
                  <a:srgbClr val="FFFFFF"/>
                </a:solidFill>
                <a:latin typeface="Arial"/>
                <a:cs typeface="Arial"/>
                <a:hlinkClick r:id="rId4" action="ppaction://hlinksldjump"/>
              </a:rPr>
              <a:t>Precision</a:t>
            </a:r>
            <a:r>
              <a:rPr dirty="0" sz="600" spc="-5">
                <a:solidFill>
                  <a:srgbClr val="FFFFFF"/>
                </a:solidFill>
                <a:latin typeface="Arial"/>
                <a:cs typeface="Arial"/>
              </a:rPr>
              <a:t>	</a:t>
            </a:r>
            <a:r>
              <a:rPr dirty="0" sz="600" spc="-5">
                <a:solidFill>
                  <a:srgbClr val="B1B1B1"/>
                </a:solidFill>
                <a:latin typeface="Arial"/>
                <a:cs typeface="Arial"/>
                <a:hlinkClick r:id="rId5" action="ppaction://hlinksldjump"/>
              </a:rPr>
              <a:t>Conciseness</a:t>
            </a:r>
            <a:r>
              <a:rPr dirty="0" sz="600" spc="-5">
                <a:solidFill>
                  <a:srgbClr val="B1B1B1"/>
                </a:solidFill>
                <a:latin typeface="Arial"/>
                <a:cs typeface="Arial"/>
              </a:rPr>
              <a:t>	</a:t>
            </a:r>
            <a:r>
              <a:rPr dirty="0" sz="600" spc="-5">
                <a:solidFill>
                  <a:srgbClr val="B1B1B1"/>
                </a:solidFill>
                <a:latin typeface="Arial"/>
                <a:cs typeface="Arial"/>
                <a:hlinkClick r:id="rId6" action="ppaction://hlinksldjump"/>
              </a:rPr>
              <a:t>Logical</a:t>
            </a:r>
            <a:r>
              <a:rPr dirty="0" sz="600" spc="15">
                <a:solidFill>
                  <a:srgbClr val="B1B1B1"/>
                </a:solidFill>
                <a:latin typeface="Arial"/>
                <a:cs typeface="Arial"/>
                <a:hlinkClick r:id="rId6" action="ppaction://hlinksldjump"/>
              </a:rPr>
              <a:t> </a:t>
            </a:r>
            <a:r>
              <a:rPr dirty="0" sz="600" spc="-5">
                <a:solidFill>
                  <a:srgbClr val="B1B1B1"/>
                </a:solidFill>
                <a:latin typeface="Arial"/>
                <a:cs typeface="Arial"/>
                <a:hlinkClick r:id="rId6" action="ppaction://hlinksldjump"/>
              </a:rPr>
              <a:t>Writing</a:t>
            </a:r>
            <a:r>
              <a:rPr dirty="0" sz="600" spc="-5">
                <a:solidFill>
                  <a:srgbClr val="B1B1B1"/>
                </a:solidFill>
                <a:latin typeface="Arial"/>
                <a:cs typeface="Arial"/>
              </a:rPr>
              <a:t>	</a:t>
            </a:r>
            <a:r>
              <a:rPr dirty="0" sz="600" spc="-5">
                <a:solidFill>
                  <a:srgbClr val="B1B1B1"/>
                </a:solidFill>
                <a:latin typeface="Arial"/>
                <a:cs typeface="Arial"/>
                <a:hlinkClick r:id="rId7" action="ppaction://hlinksldjump"/>
              </a:rPr>
              <a:t>Balance</a:t>
            </a:r>
            <a:r>
              <a:rPr dirty="0" sz="600" spc="-5">
                <a:solidFill>
                  <a:srgbClr val="B1B1B1"/>
                </a:solidFill>
                <a:latin typeface="Arial"/>
                <a:cs typeface="Arial"/>
              </a:rPr>
              <a:t>	</a:t>
            </a:r>
            <a:r>
              <a:rPr dirty="0" sz="600" spc="-5">
                <a:solidFill>
                  <a:srgbClr val="B1B1B1"/>
                </a:solidFill>
                <a:latin typeface="Arial"/>
                <a:cs typeface="Arial"/>
                <a:hlinkClick r:id="rId8" action="ppaction://hlinksldjump"/>
              </a:rPr>
              <a:t>Completeness</a:t>
            </a:r>
            <a:endParaRPr sz="600">
              <a:latin typeface="Arial"/>
              <a:cs typeface="Arial"/>
            </a:endParaRPr>
          </a:p>
        </p:txBody>
      </p:sp>
      <p:sp>
        <p:nvSpPr>
          <p:cNvPr id="46" name="object 46"/>
          <p:cNvSpPr txBox="1">
            <a:spLocks noGrp="1"/>
          </p:cNvSpPr>
          <p:nvPr>
            <p:ph type="title"/>
          </p:nvPr>
        </p:nvSpPr>
        <p:spPr>
          <a:xfrm>
            <a:off x="0" y="209435"/>
            <a:ext cx="5760085" cy="349250"/>
          </a:xfrm>
          <a:prstGeom prst="rect"/>
          <a:solidFill>
            <a:srgbClr val="0C5A79"/>
          </a:solidFill>
        </p:spPr>
        <p:txBody>
          <a:bodyPr wrap="square" lIns="0" tIns="55880" rIns="0" bIns="0" rtlCol="0" vert="horz">
            <a:spAutoFit/>
          </a:bodyPr>
          <a:lstStyle/>
          <a:p>
            <a:pPr marL="107950">
              <a:lnSpc>
                <a:spcPct val="100000"/>
              </a:lnSpc>
              <a:spcBef>
                <a:spcPts val="440"/>
              </a:spcBef>
            </a:pPr>
            <a:r>
              <a:rPr dirty="0" sz="1700" spc="5">
                <a:solidFill>
                  <a:srgbClr val="FFFFFF"/>
                </a:solidFill>
              </a:rPr>
              <a:t>Precision: </a:t>
            </a:r>
            <a:r>
              <a:rPr dirty="0" sz="1700" spc="-5">
                <a:solidFill>
                  <a:srgbClr val="FFFFFF"/>
                </a:solidFill>
              </a:rPr>
              <a:t>you </a:t>
            </a:r>
            <a:r>
              <a:rPr dirty="0" sz="1700" spc="10">
                <a:solidFill>
                  <a:srgbClr val="FFFFFF"/>
                </a:solidFill>
              </a:rPr>
              <a:t>should</a:t>
            </a:r>
            <a:r>
              <a:rPr dirty="0" sz="1700" spc="120">
                <a:solidFill>
                  <a:srgbClr val="FFFFFF"/>
                </a:solidFill>
              </a:rPr>
              <a:t> </a:t>
            </a:r>
            <a:r>
              <a:rPr dirty="0" sz="1700">
                <a:solidFill>
                  <a:srgbClr val="FFFFFF"/>
                </a:solidFill>
              </a:rPr>
              <a:t>know</a:t>
            </a:r>
            <a:endParaRPr sz="1700"/>
          </a:p>
        </p:txBody>
      </p:sp>
      <p:sp>
        <p:nvSpPr>
          <p:cNvPr id="47" name="object 47"/>
          <p:cNvSpPr/>
          <p:nvPr/>
        </p:nvSpPr>
        <p:spPr>
          <a:xfrm>
            <a:off x="323595" y="760056"/>
            <a:ext cx="80010" cy="80010"/>
          </a:xfrm>
          <a:custGeom>
            <a:avLst/>
            <a:gdLst/>
            <a:ahLst/>
            <a:cxnLst/>
            <a:rect l="l" t="t" r="r" b="b"/>
            <a:pathLst>
              <a:path w="80010" h="80009">
                <a:moveTo>
                  <a:pt x="0" y="79413"/>
                </a:moveTo>
                <a:lnTo>
                  <a:pt x="79413" y="79413"/>
                </a:lnTo>
                <a:lnTo>
                  <a:pt x="79413" y="0"/>
                </a:lnTo>
                <a:lnTo>
                  <a:pt x="0" y="0"/>
                </a:lnTo>
                <a:lnTo>
                  <a:pt x="0" y="79413"/>
                </a:lnTo>
                <a:close/>
              </a:path>
            </a:pathLst>
          </a:custGeom>
          <a:solidFill>
            <a:srgbClr val="548CA1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8" name="object 48"/>
          <p:cNvSpPr/>
          <p:nvPr/>
        </p:nvSpPr>
        <p:spPr>
          <a:xfrm>
            <a:off x="323595" y="981481"/>
            <a:ext cx="80010" cy="80010"/>
          </a:xfrm>
          <a:custGeom>
            <a:avLst/>
            <a:gdLst/>
            <a:ahLst/>
            <a:cxnLst/>
            <a:rect l="l" t="t" r="r" b="b"/>
            <a:pathLst>
              <a:path w="80010" h="80009">
                <a:moveTo>
                  <a:pt x="0" y="79413"/>
                </a:moveTo>
                <a:lnTo>
                  <a:pt x="79413" y="79413"/>
                </a:lnTo>
                <a:lnTo>
                  <a:pt x="79413" y="0"/>
                </a:lnTo>
                <a:lnTo>
                  <a:pt x="0" y="0"/>
                </a:lnTo>
                <a:lnTo>
                  <a:pt x="0" y="79413"/>
                </a:lnTo>
                <a:close/>
              </a:path>
            </a:pathLst>
          </a:custGeom>
          <a:solidFill>
            <a:srgbClr val="548CA1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9" name="object 49"/>
          <p:cNvSpPr/>
          <p:nvPr/>
        </p:nvSpPr>
        <p:spPr>
          <a:xfrm>
            <a:off x="323595" y="1386357"/>
            <a:ext cx="80010" cy="80010"/>
          </a:xfrm>
          <a:custGeom>
            <a:avLst/>
            <a:gdLst/>
            <a:ahLst/>
            <a:cxnLst/>
            <a:rect l="l" t="t" r="r" b="b"/>
            <a:pathLst>
              <a:path w="80010" h="80009">
                <a:moveTo>
                  <a:pt x="0" y="79413"/>
                </a:moveTo>
                <a:lnTo>
                  <a:pt x="79413" y="79413"/>
                </a:lnTo>
                <a:lnTo>
                  <a:pt x="79413" y="0"/>
                </a:lnTo>
                <a:lnTo>
                  <a:pt x="0" y="0"/>
                </a:lnTo>
                <a:lnTo>
                  <a:pt x="0" y="79413"/>
                </a:lnTo>
                <a:close/>
              </a:path>
            </a:pathLst>
          </a:custGeom>
          <a:solidFill>
            <a:srgbClr val="548CA1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0" name="object 50"/>
          <p:cNvSpPr/>
          <p:nvPr/>
        </p:nvSpPr>
        <p:spPr>
          <a:xfrm>
            <a:off x="323595" y="1974710"/>
            <a:ext cx="80010" cy="80010"/>
          </a:xfrm>
          <a:custGeom>
            <a:avLst/>
            <a:gdLst/>
            <a:ahLst/>
            <a:cxnLst/>
            <a:rect l="l" t="t" r="r" b="b"/>
            <a:pathLst>
              <a:path w="80010" h="80010">
                <a:moveTo>
                  <a:pt x="0" y="79413"/>
                </a:moveTo>
                <a:lnTo>
                  <a:pt x="79413" y="79413"/>
                </a:lnTo>
                <a:lnTo>
                  <a:pt x="79413" y="0"/>
                </a:lnTo>
                <a:lnTo>
                  <a:pt x="0" y="0"/>
                </a:lnTo>
                <a:lnTo>
                  <a:pt x="0" y="79413"/>
                </a:lnTo>
                <a:close/>
              </a:path>
            </a:pathLst>
          </a:custGeom>
          <a:solidFill>
            <a:srgbClr val="548CA1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1" name="object 51"/>
          <p:cNvSpPr/>
          <p:nvPr/>
        </p:nvSpPr>
        <p:spPr>
          <a:xfrm>
            <a:off x="323595" y="2196121"/>
            <a:ext cx="80010" cy="80010"/>
          </a:xfrm>
          <a:custGeom>
            <a:avLst/>
            <a:gdLst/>
            <a:ahLst/>
            <a:cxnLst/>
            <a:rect l="l" t="t" r="r" b="b"/>
            <a:pathLst>
              <a:path w="80010" h="80010">
                <a:moveTo>
                  <a:pt x="0" y="79413"/>
                </a:moveTo>
                <a:lnTo>
                  <a:pt x="79413" y="79413"/>
                </a:lnTo>
                <a:lnTo>
                  <a:pt x="79413" y="0"/>
                </a:lnTo>
                <a:lnTo>
                  <a:pt x="0" y="0"/>
                </a:lnTo>
                <a:lnTo>
                  <a:pt x="0" y="79413"/>
                </a:lnTo>
                <a:close/>
              </a:path>
            </a:pathLst>
          </a:custGeom>
          <a:solidFill>
            <a:srgbClr val="548CA1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2" name="object 52"/>
          <p:cNvSpPr txBox="1"/>
          <p:nvPr/>
        </p:nvSpPr>
        <p:spPr>
          <a:xfrm>
            <a:off x="464629" y="635711"/>
            <a:ext cx="5128260" cy="2277745"/>
          </a:xfrm>
          <a:prstGeom prst="rect">
            <a:avLst/>
          </a:prstGeom>
        </p:spPr>
        <p:txBody>
          <a:bodyPr wrap="square" lIns="0" tIns="51435" rIns="0" bIns="0" rtlCol="0" vert="horz">
            <a:spAutoFit/>
          </a:bodyPr>
          <a:lstStyle/>
          <a:p>
            <a:pPr algn="just" marL="12700">
              <a:lnSpc>
                <a:spcPct val="100000"/>
              </a:lnSpc>
              <a:spcBef>
                <a:spcPts val="405"/>
              </a:spcBef>
            </a:pPr>
            <a:r>
              <a:rPr dirty="0" sz="1200" spc="-5">
                <a:latin typeface="Arial"/>
                <a:cs typeface="Arial"/>
              </a:rPr>
              <a:t>It is </a:t>
            </a:r>
            <a:r>
              <a:rPr dirty="0" sz="1200" spc="-10" b="1">
                <a:solidFill>
                  <a:srgbClr val="EB7239"/>
                </a:solidFill>
                <a:latin typeface="Arial"/>
                <a:cs typeface="Arial"/>
              </a:rPr>
              <a:t>your </a:t>
            </a:r>
            <a:r>
              <a:rPr dirty="0" sz="1200" spc="-5" b="1">
                <a:solidFill>
                  <a:srgbClr val="EB7239"/>
                </a:solidFill>
                <a:latin typeface="Arial"/>
                <a:cs typeface="Arial"/>
              </a:rPr>
              <a:t>responsibility </a:t>
            </a:r>
            <a:r>
              <a:rPr dirty="0" sz="1200" spc="-5">
                <a:latin typeface="Arial"/>
                <a:cs typeface="Arial"/>
              </a:rPr>
              <a:t>to </a:t>
            </a:r>
            <a:r>
              <a:rPr dirty="0" sz="1200" spc="-10">
                <a:latin typeface="Arial"/>
                <a:cs typeface="Arial"/>
              </a:rPr>
              <a:t>make </a:t>
            </a:r>
            <a:r>
              <a:rPr dirty="0" sz="1200" spc="-5">
                <a:latin typeface="Arial"/>
                <a:cs typeface="Arial"/>
              </a:rPr>
              <a:t>sure </a:t>
            </a:r>
            <a:r>
              <a:rPr dirty="0" sz="1200" spc="-15">
                <a:latin typeface="Arial"/>
                <a:cs typeface="Arial"/>
              </a:rPr>
              <a:t>you </a:t>
            </a:r>
            <a:r>
              <a:rPr dirty="0" sz="1200" spc="-5">
                <a:latin typeface="Arial"/>
                <a:cs typeface="Arial"/>
              </a:rPr>
              <a:t>are</a:t>
            </a:r>
            <a:r>
              <a:rPr dirty="0" sz="1200" spc="20">
                <a:latin typeface="Arial"/>
                <a:cs typeface="Arial"/>
              </a:rPr>
              <a:t> </a:t>
            </a:r>
            <a:r>
              <a:rPr dirty="0" sz="1200" spc="-5">
                <a:latin typeface="Arial"/>
                <a:cs typeface="Arial"/>
              </a:rPr>
              <a:t>understood.</a:t>
            </a:r>
            <a:endParaRPr sz="1200">
              <a:latin typeface="Arial"/>
              <a:cs typeface="Arial"/>
            </a:endParaRPr>
          </a:p>
          <a:p>
            <a:pPr algn="just" marL="12700" marR="5080">
              <a:lnSpc>
                <a:spcPct val="100000"/>
              </a:lnSpc>
              <a:spcBef>
                <a:spcPts val="300"/>
              </a:spcBef>
            </a:pPr>
            <a:r>
              <a:rPr dirty="0" sz="1200" spc="-5">
                <a:latin typeface="Arial"/>
                <a:cs typeface="Arial"/>
              </a:rPr>
              <a:t>If </a:t>
            </a:r>
            <a:r>
              <a:rPr dirty="0" sz="1200" spc="-15">
                <a:latin typeface="Arial"/>
                <a:cs typeface="Arial"/>
              </a:rPr>
              <a:t>reviewers </a:t>
            </a:r>
            <a:r>
              <a:rPr dirty="0" sz="1200" spc="-5" b="1">
                <a:solidFill>
                  <a:srgbClr val="EB7239"/>
                </a:solidFill>
                <a:latin typeface="Arial"/>
                <a:cs typeface="Arial"/>
              </a:rPr>
              <a:t>misunderstand </a:t>
            </a:r>
            <a:r>
              <a:rPr dirty="0" sz="1200" spc="-10">
                <a:latin typeface="Arial"/>
                <a:cs typeface="Arial"/>
              </a:rPr>
              <a:t>you, your </a:t>
            </a:r>
            <a:r>
              <a:rPr dirty="0" sz="1200" spc="-5">
                <a:latin typeface="Arial"/>
                <a:cs typeface="Arial"/>
              </a:rPr>
              <a:t>paper </a:t>
            </a:r>
            <a:r>
              <a:rPr dirty="0" sz="1200" spc="-20">
                <a:latin typeface="Arial"/>
                <a:cs typeface="Arial"/>
              </a:rPr>
              <a:t>may </a:t>
            </a:r>
            <a:r>
              <a:rPr dirty="0" sz="1200" spc="-5">
                <a:latin typeface="Arial"/>
                <a:cs typeface="Arial"/>
              </a:rPr>
              <a:t>be </a:t>
            </a:r>
            <a:r>
              <a:rPr dirty="0" sz="1200" spc="-5">
                <a:solidFill>
                  <a:srgbClr val="FF0000"/>
                </a:solidFill>
                <a:latin typeface="Arial"/>
                <a:cs typeface="Arial"/>
              </a:rPr>
              <a:t>rejected </a:t>
            </a:r>
            <a:r>
              <a:rPr dirty="0" sz="1200" spc="-25">
                <a:latin typeface="Arial"/>
                <a:cs typeface="Arial"/>
              </a:rPr>
              <a:t>even </a:t>
            </a:r>
            <a:r>
              <a:rPr dirty="0" sz="1200" spc="-5">
                <a:latin typeface="Arial"/>
                <a:cs typeface="Arial"/>
              </a:rPr>
              <a:t>if the  underlying work is</a:t>
            </a:r>
            <a:r>
              <a:rPr dirty="0" sz="1200" spc="-10">
                <a:latin typeface="Arial"/>
                <a:cs typeface="Arial"/>
              </a:rPr>
              <a:t> </a:t>
            </a:r>
            <a:r>
              <a:rPr dirty="0" sz="1200" spc="-5">
                <a:latin typeface="Arial"/>
                <a:cs typeface="Arial"/>
              </a:rPr>
              <a:t>good.</a:t>
            </a:r>
            <a:endParaRPr sz="1200">
              <a:latin typeface="Arial"/>
              <a:cs typeface="Arial"/>
            </a:endParaRPr>
          </a:p>
          <a:p>
            <a:pPr algn="just" marL="12700" marR="5080">
              <a:lnSpc>
                <a:spcPct val="100000"/>
              </a:lnSpc>
              <a:spcBef>
                <a:spcPts val="310"/>
              </a:spcBef>
            </a:pPr>
            <a:r>
              <a:rPr dirty="0" sz="1200" spc="-5">
                <a:latin typeface="Arial"/>
                <a:cs typeface="Arial"/>
              </a:rPr>
              <a:t>If readers of </a:t>
            </a:r>
            <a:r>
              <a:rPr dirty="0" sz="1200" spc="-10">
                <a:latin typeface="Arial"/>
                <a:cs typeface="Arial"/>
              </a:rPr>
              <a:t>your </a:t>
            </a:r>
            <a:r>
              <a:rPr dirty="0" sz="1200" spc="-5">
                <a:latin typeface="Arial"/>
                <a:cs typeface="Arial"/>
              </a:rPr>
              <a:t>paper </a:t>
            </a:r>
            <a:r>
              <a:rPr dirty="0" sz="1200" spc="-5" b="1">
                <a:solidFill>
                  <a:srgbClr val="EB7239"/>
                </a:solidFill>
                <a:latin typeface="Arial"/>
                <a:cs typeface="Arial"/>
              </a:rPr>
              <a:t>misunderstand </a:t>
            </a:r>
            <a:r>
              <a:rPr dirty="0" sz="1200" spc="-10">
                <a:latin typeface="Arial"/>
                <a:cs typeface="Arial"/>
              </a:rPr>
              <a:t>you, they </a:t>
            </a:r>
            <a:r>
              <a:rPr dirty="0" sz="1200" spc="-20">
                <a:latin typeface="Arial"/>
                <a:cs typeface="Arial"/>
              </a:rPr>
              <a:t>may </a:t>
            </a:r>
            <a:r>
              <a:rPr dirty="0" sz="1200" spc="-5" b="1">
                <a:solidFill>
                  <a:srgbClr val="EB7239"/>
                </a:solidFill>
                <a:latin typeface="Arial"/>
                <a:cs typeface="Arial"/>
              </a:rPr>
              <a:t>misjudge </a:t>
            </a:r>
            <a:r>
              <a:rPr dirty="0" sz="1200" spc="-15">
                <a:latin typeface="Arial"/>
                <a:cs typeface="Arial"/>
              </a:rPr>
              <a:t>you </a:t>
            </a:r>
            <a:r>
              <a:rPr dirty="0" sz="1200" spc="-5">
                <a:latin typeface="Arial"/>
                <a:cs typeface="Arial"/>
              </a:rPr>
              <a:t>when  summarising </a:t>
            </a:r>
            <a:r>
              <a:rPr dirty="0" sz="1200" spc="-10">
                <a:latin typeface="Arial"/>
                <a:cs typeface="Arial"/>
              </a:rPr>
              <a:t>your </a:t>
            </a:r>
            <a:r>
              <a:rPr dirty="0" sz="1200" spc="-5">
                <a:latin typeface="Arial"/>
                <a:cs typeface="Arial"/>
              </a:rPr>
              <a:t>work in their </a:t>
            </a:r>
            <a:r>
              <a:rPr dirty="0" sz="1200" spc="-10">
                <a:latin typeface="Arial"/>
                <a:cs typeface="Arial"/>
              </a:rPr>
              <a:t>papers, </a:t>
            </a:r>
            <a:r>
              <a:rPr dirty="0" sz="1200" spc="-5">
                <a:latin typeface="Arial"/>
                <a:cs typeface="Arial"/>
              </a:rPr>
              <a:t>or </a:t>
            </a:r>
            <a:r>
              <a:rPr dirty="0" sz="1200" spc="-10">
                <a:latin typeface="Arial"/>
                <a:cs typeface="Arial"/>
              </a:rPr>
              <a:t>build </a:t>
            </a:r>
            <a:r>
              <a:rPr dirty="0" sz="1200" spc="-5" b="1">
                <a:solidFill>
                  <a:srgbClr val="EB7239"/>
                </a:solidFill>
                <a:latin typeface="Arial"/>
                <a:cs typeface="Arial"/>
              </a:rPr>
              <a:t>faulty </a:t>
            </a:r>
            <a:r>
              <a:rPr dirty="0" sz="1200" spc="-5">
                <a:latin typeface="Arial"/>
                <a:cs typeface="Arial"/>
              </a:rPr>
              <a:t>solutions to real world  </a:t>
            </a:r>
            <a:r>
              <a:rPr dirty="0" sz="1200" spc="-10">
                <a:latin typeface="Arial"/>
                <a:cs typeface="Arial"/>
              </a:rPr>
              <a:t>problems.</a:t>
            </a:r>
            <a:endParaRPr sz="1200">
              <a:latin typeface="Arial"/>
              <a:cs typeface="Arial"/>
            </a:endParaRPr>
          </a:p>
          <a:p>
            <a:pPr algn="just" marL="12700">
              <a:lnSpc>
                <a:spcPct val="100000"/>
              </a:lnSpc>
              <a:spcBef>
                <a:spcPts val="310"/>
              </a:spcBef>
            </a:pPr>
            <a:r>
              <a:rPr dirty="0" sz="1200" spc="-10">
                <a:latin typeface="Arial"/>
                <a:cs typeface="Arial"/>
              </a:rPr>
              <a:t>Make </a:t>
            </a:r>
            <a:r>
              <a:rPr dirty="0" sz="1200" spc="-5">
                <a:latin typeface="Arial"/>
                <a:cs typeface="Arial"/>
              </a:rPr>
              <a:t>sure </a:t>
            </a:r>
            <a:r>
              <a:rPr dirty="0" sz="1200" spc="-15">
                <a:latin typeface="Arial"/>
                <a:cs typeface="Arial"/>
              </a:rPr>
              <a:t>you </a:t>
            </a:r>
            <a:r>
              <a:rPr dirty="0" sz="1200" spc="-5">
                <a:latin typeface="Arial"/>
                <a:cs typeface="Arial"/>
              </a:rPr>
              <a:t>do </a:t>
            </a:r>
            <a:r>
              <a:rPr dirty="0" sz="1200" spc="-5" b="1">
                <a:solidFill>
                  <a:srgbClr val="EB7239"/>
                </a:solidFill>
                <a:latin typeface="Arial"/>
                <a:cs typeface="Arial"/>
              </a:rPr>
              <a:t>not misrepresent </a:t>
            </a:r>
            <a:r>
              <a:rPr dirty="0" sz="1200" spc="-5">
                <a:latin typeface="Arial"/>
                <a:cs typeface="Arial"/>
              </a:rPr>
              <a:t>the work of</a:t>
            </a:r>
            <a:r>
              <a:rPr dirty="0" sz="1200" spc="5">
                <a:latin typeface="Arial"/>
                <a:cs typeface="Arial"/>
              </a:rPr>
              <a:t> </a:t>
            </a:r>
            <a:r>
              <a:rPr dirty="0" sz="1200" spc="-5">
                <a:latin typeface="Arial"/>
                <a:cs typeface="Arial"/>
              </a:rPr>
              <a:t>others.</a:t>
            </a:r>
            <a:endParaRPr sz="1200">
              <a:latin typeface="Arial"/>
              <a:cs typeface="Arial"/>
            </a:endParaRPr>
          </a:p>
          <a:p>
            <a:pPr algn="just" marL="12700" marR="5080">
              <a:lnSpc>
                <a:spcPct val="100000"/>
              </a:lnSpc>
              <a:spcBef>
                <a:spcPts val="305"/>
              </a:spcBef>
            </a:pPr>
            <a:r>
              <a:rPr dirty="0" sz="1200" spc="-10">
                <a:latin typeface="Arial"/>
                <a:cs typeface="Arial"/>
              </a:rPr>
              <a:t>Make </a:t>
            </a:r>
            <a:r>
              <a:rPr dirty="0" sz="1200" spc="-5">
                <a:latin typeface="Arial"/>
                <a:cs typeface="Arial"/>
              </a:rPr>
              <a:t>sure </a:t>
            </a:r>
            <a:r>
              <a:rPr dirty="0" sz="1200" spc="-15">
                <a:latin typeface="Arial"/>
                <a:cs typeface="Arial"/>
              </a:rPr>
              <a:t>you </a:t>
            </a:r>
            <a:r>
              <a:rPr dirty="0" sz="1200" spc="-5">
                <a:latin typeface="Arial"/>
                <a:cs typeface="Arial"/>
              </a:rPr>
              <a:t>read their work </a:t>
            </a:r>
            <a:r>
              <a:rPr dirty="0" sz="1200" spc="-15">
                <a:latin typeface="Arial"/>
                <a:cs typeface="Arial"/>
              </a:rPr>
              <a:t>carefully, </a:t>
            </a:r>
            <a:r>
              <a:rPr dirty="0" sz="1200" spc="-5">
                <a:latin typeface="Arial"/>
                <a:cs typeface="Arial"/>
              </a:rPr>
              <a:t>and </a:t>
            </a:r>
            <a:r>
              <a:rPr dirty="0" sz="1200" spc="-5" b="1">
                <a:solidFill>
                  <a:srgbClr val="EB7239"/>
                </a:solidFill>
                <a:latin typeface="Arial"/>
                <a:cs typeface="Arial"/>
              </a:rPr>
              <a:t>understand </a:t>
            </a:r>
            <a:r>
              <a:rPr dirty="0" sz="1200" spc="-5">
                <a:latin typeface="Arial"/>
                <a:cs typeface="Arial"/>
              </a:rPr>
              <a:t>it </a:t>
            </a:r>
            <a:r>
              <a:rPr dirty="0" sz="1200">
                <a:latin typeface="Arial"/>
                <a:cs typeface="Arial"/>
              </a:rPr>
              <a:t>clearly </a:t>
            </a:r>
            <a:r>
              <a:rPr dirty="0" sz="1200" spc="-10">
                <a:latin typeface="Arial"/>
                <a:cs typeface="Arial"/>
              </a:rPr>
              <a:t>before  </a:t>
            </a:r>
            <a:r>
              <a:rPr dirty="0" sz="1200" spc="-5">
                <a:latin typeface="Arial"/>
                <a:cs typeface="Arial"/>
              </a:rPr>
              <a:t>describing or summarising it.</a:t>
            </a:r>
            <a:endParaRPr sz="120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1350">
              <a:latin typeface="Times New Roman"/>
              <a:cs typeface="Times New Roman"/>
            </a:endParaRPr>
          </a:p>
          <a:p>
            <a:pPr marL="547370">
              <a:lnSpc>
                <a:spcPct val="100000"/>
              </a:lnSpc>
            </a:pPr>
            <a:r>
              <a:rPr dirty="0" sz="1400" spc="-30" b="1">
                <a:solidFill>
                  <a:srgbClr val="EB7239"/>
                </a:solidFill>
                <a:latin typeface="Arial"/>
                <a:cs typeface="Arial"/>
              </a:rPr>
              <a:t>You </a:t>
            </a:r>
            <a:r>
              <a:rPr dirty="0" sz="1400" spc="15" b="1">
                <a:solidFill>
                  <a:srgbClr val="EB7239"/>
                </a:solidFill>
                <a:latin typeface="Arial"/>
                <a:cs typeface="Arial"/>
              </a:rPr>
              <a:t>are </a:t>
            </a:r>
            <a:r>
              <a:rPr dirty="0" sz="1400" spc="10" b="1">
                <a:solidFill>
                  <a:srgbClr val="EB7239"/>
                </a:solidFill>
                <a:latin typeface="Arial"/>
                <a:cs typeface="Arial"/>
              </a:rPr>
              <a:t>directly </a:t>
            </a:r>
            <a:r>
              <a:rPr dirty="0" sz="1400" spc="15" b="1">
                <a:solidFill>
                  <a:srgbClr val="EB7239"/>
                </a:solidFill>
                <a:latin typeface="Arial"/>
                <a:cs typeface="Arial"/>
              </a:rPr>
              <a:t>responsible </a:t>
            </a:r>
            <a:r>
              <a:rPr dirty="0" sz="1400" spc="5" b="1">
                <a:solidFill>
                  <a:srgbClr val="EB7239"/>
                </a:solidFill>
                <a:latin typeface="Arial"/>
                <a:cs typeface="Arial"/>
              </a:rPr>
              <a:t>for your </a:t>
            </a:r>
            <a:r>
              <a:rPr dirty="0" sz="1400" b="1">
                <a:solidFill>
                  <a:srgbClr val="EB7239"/>
                </a:solidFill>
                <a:latin typeface="Arial"/>
                <a:cs typeface="Arial"/>
              </a:rPr>
              <a:t>paper.</a:t>
            </a:r>
            <a:endParaRPr sz="1400">
              <a:latin typeface="Arial"/>
              <a:cs typeface="Arial"/>
            </a:endParaRPr>
          </a:p>
        </p:txBody>
      </p:sp>
      <p:sp>
        <p:nvSpPr>
          <p:cNvPr id="53" name="object 53"/>
          <p:cNvSpPr/>
          <p:nvPr/>
        </p:nvSpPr>
        <p:spPr>
          <a:xfrm>
            <a:off x="0" y="3110966"/>
            <a:ext cx="1728470" cy="129539"/>
          </a:xfrm>
          <a:custGeom>
            <a:avLst/>
            <a:gdLst/>
            <a:ahLst/>
            <a:cxnLst/>
            <a:rect l="l" t="t" r="r" b="b"/>
            <a:pathLst>
              <a:path w="1728470" h="129539">
                <a:moveTo>
                  <a:pt x="0" y="129031"/>
                </a:moveTo>
                <a:lnTo>
                  <a:pt x="1728012" y="129031"/>
                </a:lnTo>
                <a:lnTo>
                  <a:pt x="1728012" y="0"/>
                </a:lnTo>
                <a:lnTo>
                  <a:pt x="0" y="0"/>
                </a:lnTo>
                <a:lnTo>
                  <a:pt x="0" y="129031"/>
                </a:lnTo>
                <a:close/>
              </a:path>
            </a:pathLst>
          </a:custGeom>
          <a:solidFill>
            <a:srgbClr val="46464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4" name="object 54"/>
          <p:cNvSpPr/>
          <p:nvPr/>
        </p:nvSpPr>
        <p:spPr>
          <a:xfrm>
            <a:off x="1728012" y="3110966"/>
            <a:ext cx="2741930" cy="129539"/>
          </a:xfrm>
          <a:custGeom>
            <a:avLst/>
            <a:gdLst/>
            <a:ahLst/>
            <a:cxnLst/>
            <a:rect l="l" t="t" r="r" b="b"/>
            <a:pathLst>
              <a:path w="2741929" h="129539">
                <a:moveTo>
                  <a:pt x="0" y="129031"/>
                </a:moveTo>
                <a:lnTo>
                  <a:pt x="2741752" y="129031"/>
                </a:lnTo>
                <a:lnTo>
                  <a:pt x="2741752" y="0"/>
                </a:lnTo>
                <a:lnTo>
                  <a:pt x="0" y="0"/>
                </a:lnTo>
                <a:lnTo>
                  <a:pt x="0" y="129031"/>
                </a:lnTo>
                <a:close/>
              </a:path>
            </a:pathLst>
          </a:custGeom>
          <a:solidFill>
            <a:srgbClr val="60606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5" name="object 55"/>
          <p:cNvSpPr/>
          <p:nvPr/>
        </p:nvSpPr>
        <p:spPr>
          <a:xfrm>
            <a:off x="4469765" y="3110966"/>
            <a:ext cx="1290320" cy="129539"/>
          </a:xfrm>
          <a:custGeom>
            <a:avLst/>
            <a:gdLst/>
            <a:ahLst/>
            <a:cxnLst/>
            <a:rect l="l" t="t" r="r" b="b"/>
            <a:pathLst>
              <a:path w="1290320" h="129539">
                <a:moveTo>
                  <a:pt x="0" y="129031"/>
                </a:moveTo>
                <a:lnTo>
                  <a:pt x="1290231" y="129031"/>
                </a:lnTo>
                <a:lnTo>
                  <a:pt x="1290231" y="0"/>
                </a:lnTo>
                <a:lnTo>
                  <a:pt x="0" y="0"/>
                </a:lnTo>
                <a:lnTo>
                  <a:pt x="0" y="129031"/>
                </a:lnTo>
                <a:close/>
              </a:path>
            </a:pathLst>
          </a:custGeom>
          <a:solidFill>
            <a:srgbClr val="46464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6" name="object 56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889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70"/>
              </a:spcBef>
            </a:pPr>
            <a:r>
              <a:rPr dirty="0" spc="-5"/>
              <a:t>Ming-Ming Cheng Nankai</a:t>
            </a:r>
            <a:r>
              <a:rPr dirty="0"/>
              <a:t> </a:t>
            </a:r>
            <a:r>
              <a:rPr dirty="0" spc="-5"/>
              <a:t>University</a:t>
            </a:r>
          </a:p>
        </p:txBody>
      </p:sp>
      <p:sp>
        <p:nvSpPr>
          <p:cNvPr id="57" name="object 57"/>
          <p:cNvSpPr txBox="1"/>
          <p:nvPr/>
        </p:nvSpPr>
        <p:spPr>
          <a:xfrm>
            <a:off x="3001810" y="3115250"/>
            <a:ext cx="194310" cy="119380"/>
          </a:xfrm>
          <a:prstGeom prst="rect">
            <a:avLst/>
          </a:prstGeom>
        </p:spPr>
        <p:txBody>
          <a:bodyPr wrap="square" lIns="0" tIns="889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70"/>
              </a:spcBef>
            </a:pPr>
            <a:r>
              <a:rPr dirty="0" sz="600" spc="-5">
                <a:solidFill>
                  <a:srgbClr val="FFFFFF"/>
                </a:solidFill>
                <a:latin typeface="Arial"/>
                <a:cs typeface="Arial"/>
              </a:rPr>
              <a:t>Style</a:t>
            </a:r>
            <a:endParaRPr sz="600">
              <a:latin typeface="Arial"/>
              <a:cs typeface="Arial"/>
            </a:endParaRPr>
          </a:p>
        </p:txBody>
      </p:sp>
      <p:sp>
        <p:nvSpPr>
          <p:cNvPr id="58" name="object 58"/>
          <p:cNvSpPr txBox="1">
            <a:spLocks noGrp="1"/>
          </p:cNvSpPr>
          <p:nvPr>
            <p:ph type="dt" idx="6" sz="half"/>
          </p:nvPr>
        </p:nvSpPr>
        <p:spPr>
          <a:prstGeom prst="rect"/>
        </p:spPr>
        <p:txBody>
          <a:bodyPr wrap="square" lIns="0" tIns="889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70"/>
              </a:spcBef>
            </a:pPr>
            <a:r>
              <a:rPr dirty="0" spc="-5"/>
              <a:t>2022/05/18</a:t>
            </a:r>
          </a:p>
        </p:txBody>
      </p:sp>
      <p:sp>
        <p:nvSpPr>
          <p:cNvPr id="59" name="object 59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8890" rIns="0" bIns="0" rtlCol="0" vert="horz">
            <a:spAutoFit/>
          </a:bodyPr>
          <a:lstStyle/>
          <a:p>
            <a:pPr marL="25400">
              <a:lnSpc>
                <a:spcPct val="100000"/>
              </a:lnSpc>
              <a:spcBef>
                <a:spcPts val="70"/>
              </a:spcBef>
            </a:pPr>
            <a:fld id="{81D60167-4931-47E6-BA6A-407CBD079E47}" type="slidenum">
              <a:rPr dirty="0" spc="-5"/>
              <a:t>21</a:t>
            </a:fld>
            <a:r>
              <a:rPr dirty="0" spc="-5"/>
              <a:t> /</a:t>
            </a:r>
            <a:r>
              <a:rPr dirty="0" spc="-70"/>
              <a:t> </a:t>
            </a:r>
            <a:r>
              <a:rPr dirty="0" spc="-5"/>
              <a:t>46</a:t>
            </a:r>
          </a:p>
        </p:txBody>
      </p:sp>
    </p:spTree>
  </p:cSld>
  <p:clrMapOvr>
    <a:masterClrMapping/>
  </p:clrMapOvr>
  <p:transition spd="fast">
    <p:cut thruBlk="0"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20650" y="127561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B1B1B1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171056" y="127561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B1B1B1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221449" y="127561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B1B1B1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271856" y="127561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B1B1B1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322249" y="127561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B1B1B1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372656" y="127561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B1B1B1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423049" y="127561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B1B1B1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944473" y="127561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B1B1B1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994867" y="127561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B1B1B1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/>
          <p:nvPr/>
        </p:nvSpPr>
        <p:spPr>
          <a:xfrm>
            <a:off x="1045273" y="127561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B1B1B1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/>
          <p:nvPr/>
        </p:nvSpPr>
        <p:spPr>
          <a:xfrm>
            <a:off x="1095667" y="127561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B1B1B1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/>
          <p:nvPr/>
        </p:nvSpPr>
        <p:spPr>
          <a:xfrm>
            <a:off x="1146073" y="127561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B1B1B1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4" name="object 14"/>
          <p:cNvSpPr/>
          <p:nvPr/>
        </p:nvSpPr>
        <p:spPr>
          <a:xfrm>
            <a:off x="1196466" y="127561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B1B1B1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5" name="object 15"/>
          <p:cNvSpPr/>
          <p:nvPr/>
        </p:nvSpPr>
        <p:spPr>
          <a:xfrm>
            <a:off x="1246873" y="127561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B1B1B1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6" name="object 16"/>
          <p:cNvSpPr/>
          <p:nvPr/>
        </p:nvSpPr>
        <p:spPr>
          <a:xfrm>
            <a:off x="1297266" y="127561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B1B1B1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7" name="object 17"/>
          <p:cNvSpPr/>
          <p:nvPr/>
        </p:nvSpPr>
        <p:spPr>
          <a:xfrm>
            <a:off x="1916925" y="127561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B1B1B1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8" name="object 18"/>
          <p:cNvSpPr/>
          <p:nvPr/>
        </p:nvSpPr>
        <p:spPr>
          <a:xfrm>
            <a:off x="1967331" y="127561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B1B1B1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9" name="object 19"/>
          <p:cNvSpPr/>
          <p:nvPr/>
        </p:nvSpPr>
        <p:spPr>
          <a:xfrm>
            <a:off x="2017725" y="127561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B1B1B1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0" name="object 20"/>
          <p:cNvSpPr/>
          <p:nvPr/>
        </p:nvSpPr>
        <p:spPr>
          <a:xfrm>
            <a:off x="2068131" y="127561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B1B1B1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1" name="object 21"/>
          <p:cNvSpPr/>
          <p:nvPr/>
        </p:nvSpPr>
        <p:spPr>
          <a:xfrm>
            <a:off x="2118525" y="127561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B1B1B1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2" name="object 22"/>
          <p:cNvSpPr/>
          <p:nvPr/>
        </p:nvSpPr>
        <p:spPr>
          <a:xfrm>
            <a:off x="2664752" y="127561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4">
                <a:moveTo>
                  <a:pt x="18000" y="0"/>
                </a:move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3" name="object 23"/>
          <p:cNvSpPr/>
          <p:nvPr/>
        </p:nvSpPr>
        <p:spPr>
          <a:xfrm>
            <a:off x="2664752" y="127561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4" name="object 24"/>
          <p:cNvSpPr/>
          <p:nvPr/>
        </p:nvSpPr>
        <p:spPr>
          <a:xfrm>
            <a:off x="2715158" y="127561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5" name="object 25"/>
          <p:cNvSpPr/>
          <p:nvPr/>
        </p:nvSpPr>
        <p:spPr>
          <a:xfrm>
            <a:off x="2765551" y="127561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6" name="object 26"/>
          <p:cNvSpPr/>
          <p:nvPr/>
        </p:nvSpPr>
        <p:spPr>
          <a:xfrm>
            <a:off x="2815958" y="127561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7" name="object 27"/>
          <p:cNvSpPr/>
          <p:nvPr/>
        </p:nvSpPr>
        <p:spPr>
          <a:xfrm>
            <a:off x="2866351" y="127561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8" name="object 28"/>
          <p:cNvSpPr/>
          <p:nvPr/>
        </p:nvSpPr>
        <p:spPr>
          <a:xfrm>
            <a:off x="2916758" y="127561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9" name="object 29"/>
          <p:cNvSpPr/>
          <p:nvPr/>
        </p:nvSpPr>
        <p:spPr>
          <a:xfrm>
            <a:off x="2967151" y="127561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0" name="object 30"/>
          <p:cNvSpPr/>
          <p:nvPr/>
        </p:nvSpPr>
        <p:spPr>
          <a:xfrm>
            <a:off x="3017558" y="127561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1" name="object 31"/>
          <p:cNvSpPr/>
          <p:nvPr/>
        </p:nvSpPr>
        <p:spPr>
          <a:xfrm>
            <a:off x="3067951" y="127561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2" name="object 32"/>
          <p:cNvSpPr/>
          <p:nvPr/>
        </p:nvSpPr>
        <p:spPr>
          <a:xfrm>
            <a:off x="3534955" y="127561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B1B1B1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3" name="object 33"/>
          <p:cNvSpPr/>
          <p:nvPr/>
        </p:nvSpPr>
        <p:spPr>
          <a:xfrm>
            <a:off x="3585362" y="127561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B1B1B1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4" name="object 34"/>
          <p:cNvSpPr/>
          <p:nvPr/>
        </p:nvSpPr>
        <p:spPr>
          <a:xfrm>
            <a:off x="3635755" y="127561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B1B1B1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5" name="object 35"/>
          <p:cNvSpPr/>
          <p:nvPr/>
        </p:nvSpPr>
        <p:spPr>
          <a:xfrm>
            <a:off x="4469536" y="127561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B1B1B1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6" name="object 36"/>
          <p:cNvSpPr/>
          <p:nvPr/>
        </p:nvSpPr>
        <p:spPr>
          <a:xfrm>
            <a:off x="4519929" y="127561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B1B1B1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7" name="object 37"/>
          <p:cNvSpPr/>
          <p:nvPr/>
        </p:nvSpPr>
        <p:spPr>
          <a:xfrm>
            <a:off x="4570336" y="127561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B1B1B1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8" name="object 38"/>
          <p:cNvSpPr/>
          <p:nvPr/>
        </p:nvSpPr>
        <p:spPr>
          <a:xfrm>
            <a:off x="4620729" y="127561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B1B1B1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9" name="object 39"/>
          <p:cNvSpPr/>
          <p:nvPr/>
        </p:nvSpPr>
        <p:spPr>
          <a:xfrm>
            <a:off x="5179479" y="127561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B1B1B1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0" name="object 40"/>
          <p:cNvSpPr/>
          <p:nvPr/>
        </p:nvSpPr>
        <p:spPr>
          <a:xfrm>
            <a:off x="5229885" y="127561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B1B1B1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1" name="object 41"/>
          <p:cNvSpPr/>
          <p:nvPr/>
        </p:nvSpPr>
        <p:spPr>
          <a:xfrm>
            <a:off x="5280278" y="127561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B1B1B1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2" name="object 42"/>
          <p:cNvSpPr/>
          <p:nvPr/>
        </p:nvSpPr>
        <p:spPr>
          <a:xfrm>
            <a:off x="5330685" y="127561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B1B1B1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3" name="object 43"/>
          <p:cNvSpPr/>
          <p:nvPr/>
        </p:nvSpPr>
        <p:spPr>
          <a:xfrm>
            <a:off x="5381078" y="127561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B1B1B1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4" name="object 44"/>
          <p:cNvSpPr/>
          <p:nvPr/>
        </p:nvSpPr>
        <p:spPr>
          <a:xfrm>
            <a:off x="5431485" y="127561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B1B1B1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5" name="object 45"/>
          <p:cNvSpPr txBox="1"/>
          <p:nvPr/>
        </p:nvSpPr>
        <p:spPr>
          <a:xfrm>
            <a:off x="108000" y="0"/>
            <a:ext cx="5556885" cy="116839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>
              <a:lnSpc>
                <a:spcPct val="100000"/>
              </a:lnSpc>
              <a:spcBef>
                <a:spcPts val="95"/>
              </a:spcBef>
              <a:tabLst>
                <a:tab pos="823594" algn="l"/>
                <a:tab pos="1795780" algn="l"/>
                <a:tab pos="2543810" algn="l"/>
                <a:tab pos="3413760" algn="l"/>
                <a:tab pos="4348480" algn="l"/>
                <a:tab pos="5058410" algn="l"/>
              </a:tabLst>
            </a:pPr>
            <a:r>
              <a:rPr dirty="0" sz="600" spc="-5">
                <a:solidFill>
                  <a:srgbClr val="B1B1B1"/>
                </a:solidFill>
                <a:latin typeface="Arial"/>
                <a:cs typeface="Arial"/>
                <a:hlinkClick r:id="rId2" action="ppaction://hlinksldjump"/>
              </a:rPr>
              <a:t>Readership</a:t>
            </a:r>
            <a:r>
              <a:rPr dirty="0" sz="600" spc="-5">
                <a:solidFill>
                  <a:srgbClr val="B1B1B1"/>
                </a:solidFill>
                <a:latin typeface="Arial"/>
                <a:cs typeface="Arial"/>
              </a:rPr>
              <a:t>	</a:t>
            </a:r>
            <a:r>
              <a:rPr dirty="0" sz="600" spc="-5">
                <a:solidFill>
                  <a:srgbClr val="B1B1B1"/>
                </a:solidFill>
                <a:latin typeface="Arial"/>
                <a:cs typeface="Arial"/>
                <a:hlinkClick r:id="rId3" action="ppaction://hlinksldjump"/>
              </a:rPr>
              <a:t>Critical</a:t>
            </a:r>
            <a:r>
              <a:rPr dirty="0" sz="600" spc="15">
                <a:solidFill>
                  <a:srgbClr val="B1B1B1"/>
                </a:solidFill>
                <a:latin typeface="Arial"/>
                <a:cs typeface="Arial"/>
                <a:hlinkClick r:id="rId3" action="ppaction://hlinksldjump"/>
              </a:rPr>
              <a:t> </a:t>
            </a:r>
            <a:r>
              <a:rPr dirty="0" sz="600" spc="-5">
                <a:solidFill>
                  <a:srgbClr val="B1B1B1"/>
                </a:solidFill>
                <a:latin typeface="Arial"/>
                <a:cs typeface="Arial"/>
                <a:hlinkClick r:id="rId3" action="ppaction://hlinksldjump"/>
              </a:rPr>
              <a:t>Analysis</a:t>
            </a:r>
            <a:r>
              <a:rPr dirty="0" sz="600" spc="-5">
                <a:solidFill>
                  <a:srgbClr val="B1B1B1"/>
                </a:solidFill>
                <a:latin typeface="Arial"/>
                <a:cs typeface="Arial"/>
              </a:rPr>
              <a:t>	</a:t>
            </a:r>
            <a:r>
              <a:rPr dirty="0" sz="600" spc="-5">
                <a:solidFill>
                  <a:srgbClr val="B1B1B1"/>
                </a:solidFill>
                <a:latin typeface="Arial"/>
                <a:cs typeface="Arial"/>
                <a:hlinkClick r:id="rId4" action="ppaction://hlinksldjump"/>
              </a:rPr>
              <a:t>Precision</a:t>
            </a:r>
            <a:r>
              <a:rPr dirty="0" sz="600" spc="-5">
                <a:solidFill>
                  <a:srgbClr val="B1B1B1"/>
                </a:solidFill>
                <a:latin typeface="Arial"/>
                <a:cs typeface="Arial"/>
              </a:rPr>
              <a:t>	</a:t>
            </a:r>
            <a:r>
              <a:rPr dirty="0" sz="600" spc="-5">
                <a:solidFill>
                  <a:srgbClr val="FFFFFF"/>
                </a:solidFill>
                <a:latin typeface="Arial"/>
                <a:cs typeface="Arial"/>
                <a:hlinkClick r:id="rId5" action="ppaction://hlinksldjump"/>
              </a:rPr>
              <a:t>Conciseness</a:t>
            </a:r>
            <a:r>
              <a:rPr dirty="0" sz="600" spc="-5">
                <a:solidFill>
                  <a:srgbClr val="FFFFFF"/>
                </a:solidFill>
                <a:latin typeface="Arial"/>
                <a:cs typeface="Arial"/>
              </a:rPr>
              <a:t>	</a:t>
            </a:r>
            <a:r>
              <a:rPr dirty="0" sz="600" spc="-5">
                <a:solidFill>
                  <a:srgbClr val="B1B1B1"/>
                </a:solidFill>
                <a:latin typeface="Arial"/>
                <a:cs typeface="Arial"/>
                <a:hlinkClick r:id="rId6" action="ppaction://hlinksldjump"/>
              </a:rPr>
              <a:t>Logical</a:t>
            </a:r>
            <a:r>
              <a:rPr dirty="0" sz="600" spc="15">
                <a:solidFill>
                  <a:srgbClr val="B1B1B1"/>
                </a:solidFill>
                <a:latin typeface="Arial"/>
                <a:cs typeface="Arial"/>
                <a:hlinkClick r:id="rId6" action="ppaction://hlinksldjump"/>
              </a:rPr>
              <a:t> </a:t>
            </a:r>
            <a:r>
              <a:rPr dirty="0" sz="600" spc="-5">
                <a:solidFill>
                  <a:srgbClr val="B1B1B1"/>
                </a:solidFill>
                <a:latin typeface="Arial"/>
                <a:cs typeface="Arial"/>
                <a:hlinkClick r:id="rId6" action="ppaction://hlinksldjump"/>
              </a:rPr>
              <a:t>Writing</a:t>
            </a:r>
            <a:r>
              <a:rPr dirty="0" sz="600" spc="-5">
                <a:solidFill>
                  <a:srgbClr val="B1B1B1"/>
                </a:solidFill>
                <a:latin typeface="Arial"/>
                <a:cs typeface="Arial"/>
              </a:rPr>
              <a:t>	</a:t>
            </a:r>
            <a:r>
              <a:rPr dirty="0" sz="600" spc="-5">
                <a:solidFill>
                  <a:srgbClr val="B1B1B1"/>
                </a:solidFill>
                <a:latin typeface="Arial"/>
                <a:cs typeface="Arial"/>
                <a:hlinkClick r:id="rId7" action="ppaction://hlinksldjump"/>
              </a:rPr>
              <a:t>Balance</a:t>
            </a:r>
            <a:r>
              <a:rPr dirty="0" sz="600" spc="-5">
                <a:solidFill>
                  <a:srgbClr val="B1B1B1"/>
                </a:solidFill>
                <a:latin typeface="Arial"/>
                <a:cs typeface="Arial"/>
              </a:rPr>
              <a:t>	</a:t>
            </a:r>
            <a:r>
              <a:rPr dirty="0" sz="600" spc="-5">
                <a:solidFill>
                  <a:srgbClr val="B1B1B1"/>
                </a:solidFill>
                <a:latin typeface="Arial"/>
                <a:cs typeface="Arial"/>
                <a:hlinkClick r:id="rId8" action="ppaction://hlinksldjump"/>
              </a:rPr>
              <a:t>Completeness</a:t>
            </a:r>
            <a:endParaRPr sz="600">
              <a:latin typeface="Arial"/>
              <a:cs typeface="Arial"/>
            </a:endParaRPr>
          </a:p>
        </p:txBody>
      </p:sp>
      <p:sp>
        <p:nvSpPr>
          <p:cNvPr id="46" name="object 46"/>
          <p:cNvSpPr txBox="1">
            <a:spLocks noGrp="1"/>
          </p:cNvSpPr>
          <p:nvPr>
            <p:ph type="title"/>
          </p:nvPr>
        </p:nvSpPr>
        <p:spPr>
          <a:xfrm>
            <a:off x="0" y="209435"/>
            <a:ext cx="5760085" cy="349250"/>
          </a:xfrm>
          <a:prstGeom prst="rect"/>
          <a:solidFill>
            <a:srgbClr val="0C5A79"/>
          </a:solidFill>
        </p:spPr>
        <p:txBody>
          <a:bodyPr wrap="square" lIns="0" tIns="55880" rIns="0" bIns="0" rtlCol="0" vert="horz">
            <a:spAutoFit/>
          </a:bodyPr>
          <a:lstStyle/>
          <a:p>
            <a:pPr marL="107950">
              <a:lnSpc>
                <a:spcPct val="100000"/>
              </a:lnSpc>
              <a:spcBef>
                <a:spcPts val="440"/>
              </a:spcBef>
            </a:pPr>
            <a:r>
              <a:rPr dirty="0" sz="1700" spc="10">
                <a:solidFill>
                  <a:srgbClr val="FFFFFF"/>
                </a:solidFill>
              </a:rPr>
              <a:t>Conciseness: enough, </a:t>
            </a:r>
            <a:r>
              <a:rPr dirty="0" sz="1700" spc="5">
                <a:solidFill>
                  <a:srgbClr val="FFFFFF"/>
                </a:solidFill>
              </a:rPr>
              <a:t>not</a:t>
            </a:r>
            <a:r>
              <a:rPr dirty="0" sz="1700" spc="95">
                <a:solidFill>
                  <a:srgbClr val="FFFFFF"/>
                </a:solidFill>
              </a:rPr>
              <a:t> </a:t>
            </a:r>
            <a:r>
              <a:rPr dirty="0" sz="1700" spc="10">
                <a:solidFill>
                  <a:srgbClr val="FFFFFF"/>
                </a:solidFill>
              </a:rPr>
              <a:t>redundant</a:t>
            </a:r>
            <a:endParaRPr sz="1700"/>
          </a:p>
        </p:txBody>
      </p:sp>
      <p:sp>
        <p:nvSpPr>
          <p:cNvPr id="47" name="object 47"/>
          <p:cNvSpPr txBox="1"/>
          <p:nvPr/>
        </p:nvSpPr>
        <p:spPr>
          <a:xfrm>
            <a:off x="167297" y="698281"/>
            <a:ext cx="5142865" cy="809625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95"/>
              </a:spcBef>
            </a:pPr>
            <a:r>
              <a:rPr dirty="0" sz="1200" spc="-5">
                <a:latin typeface="Arial"/>
                <a:cs typeface="Arial"/>
              </a:rPr>
              <a:t>Conciseness means using </a:t>
            </a:r>
            <a:r>
              <a:rPr dirty="0" sz="1200" spc="-5" b="1">
                <a:solidFill>
                  <a:srgbClr val="EB7239"/>
                </a:solidFill>
                <a:latin typeface="Arial"/>
                <a:cs typeface="Arial"/>
              </a:rPr>
              <a:t>just enough </a:t>
            </a:r>
            <a:r>
              <a:rPr dirty="0" sz="1200" spc="-10">
                <a:latin typeface="Arial"/>
                <a:cs typeface="Arial"/>
              </a:rPr>
              <a:t>words </a:t>
            </a:r>
            <a:r>
              <a:rPr dirty="0" sz="1200" spc="-5">
                <a:latin typeface="Arial"/>
                <a:cs typeface="Arial"/>
              </a:rPr>
              <a:t>to get the information across,  while not </a:t>
            </a:r>
            <a:r>
              <a:rPr dirty="0" sz="1200" spc="-10">
                <a:latin typeface="Arial"/>
                <a:cs typeface="Arial"/>
              </a:rPr>
              <a:t>leaving </a:t>
            </a:r>
            <a:r>
              <a:rPr dirty="0" sz="1200" spc="-5">
                <a:latin typeface="Arial"/>
                <a:cs typeface="Arial"/>
              </a:rPr>
              <a:t>anything out.</a:t>
            </a:r>
            <a:endParaRPr sz="1200">
              <a:latin typeface="Arial"/>
              <a:cs typeface="Arial"/>
            </a:endParaRPr>
          </a:p>
          <a:p>
            <a:pPr algn="ctr" marL="282575">
              <a:lnSpc>
                <a:spcPct val="100000"/>
              </a:lnSpc>
              <a:spcBef>
                <a:spcPts val="1250"/>
              </a:spcBef>
            </a:pPr>
            <a:r>
              <a:rPr dirty="0" sz="1700" spc="10" b="1">
                <a:solidFill>
                  <a:srgbClr val="EB7239"/>
                </a:solidFill>
                <a:latin typeface="Arial"/>
                <a:cs typeface="Arial"/>
              </a:rPr>
              <a:t>Do not write </a:t>
            </a:r>
            <a:r>
              <a:rPr dirty="0" sz="1700" spc="5" b="1">
                <a:solidFill>
                  <a:srgbClr val="EB7239"/>
                </a:solidFill>
                <a:latin typeface="Arial"/>
                <a:cs typeface="Arial"/>
              </a:rPr>
              <a:t>like</a:t>
            </a:r>
            <a:r>
              <a:rPr dirty="0" sz="1700" spc="-20" b="1">
                <a:solidFill>
                  <a:srgbClr val="EB7239"/>
                </a:solidFill>
                <a:latin typeface="Arial"/>
                <a:cs typeface="Arial"/>
              </a:rPr>
              <a:t> </a:t>
            </a:r>
            <a:r>
              <a:rPr dirty="0" sz="1700" spc="-5" b="1">
                <a:solidFill>
                  <a:srgbClr val="EB7239"/>
                </a:solidFill>
                <a:latin typeface="Arial"/>
                <a:cs typeface="Arial"/>
              </a:rPr>
              <a:t>this</a:t>
            </a:r>
            <a:r>
              <a:rPr dirty="0" sz="1700" spc="-5">
                <a:solidFill>
                  <a:srgbClr val="EB7239"/>
                </a:solidFill>
                <a:latin typeface="Lucida Sans Unicode"/>
                <a:cs typeface="Lucida Sans Unicode"/>
              </a:rPr>
              <a:t>↓</a:t>
            </a:r>
            <a:endParaRPr sz="1700">
              <a:latin typeface="Lucida Sans Unicode"/>
              <a:cs typeface="Lucida Sans Unicode"/>
            </a:endParaRPr>
          </a:p>
        </p:txBody>
      </p:sp>
      <p:sp>
        <p:nvSpPr>
          <p:cNvPr id="48" name="object 48"/>
          <p:cNvSpPr txBox="1"/>
          <p:nvPr/>
        </p:nvSpPr>
        <p:spPr>
          <a:xfrm>
            <a:off x="120446" y="1708759"/>
            <a:ext cx="5519420" cy="259715"/>
          </a:xfrm>
          <a:prstGeom prst="rect">
            <a:avLst/>
          </a:prstGeom>
          <a:solidFill>
            <a:srgbClr val="A5A5A5"/>
          </a:solidFill>
        </p:spPr>
        <p:txBody>
          <a:bodyPr wrap="square" lIns="0" tIns="15240" rIns="0" bIns="0" rtlCol="0" vert="horz">
            <a:spAutoFit/>
          </a:bodyPr>
          <a:lstStyle/>
          <a:p>
            <a:pPr marL="59055">
              <a:lnSpc>
                <a:spcPct val="100000"/>
              </a:lnSpc>
              <a:spcBef>
                <a:spcPts val="120"/>
              </a:spcBef>
            </a:pPr>
            <a:r>
              <a:rPr dirty="0" sz="1200" spc="-20">
                <a:solidFill>
                  <a:srgbClr val="FFFFFF"/>
                </a:solidFill>
                <a:latin typeface="Arial"/>
                <a:cs typeface="Arial"/>
              </a:rPr>
              <a:t>For </a:t>
            </a:r>
            <a:r>
              <a:rPr dirty="0" sz="1200" spc="-10">
                <a:solidFill>
                  <a:srgbClr val="FFFFFF"/>
                </a:solidFill>
                <a:latin typeface="Arial"/>
                <a:cs typeface="Arial"/>
              </a:rPr>
              <a:t>example, </a:t>
            </a:r>
            <a:r>
              <a:rPr dirty="0" sz="1200" spc="-5">
                <a:solidFill>
                  <a:srgbClr val="FFFFFF"/>
                </a:solidFill>
                <a:latin typeface="Arial"/>
                <a:cs typeface="Arial"/>
              </a:rPr>
              <a:t>the</a:t>
            </a:r>
            <a:r>
              <a:rPr dirty="0" sz="1200" spc="1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200" spc="-15">
                <a:solidFill>
                  <a:srgbClr val="FFFFFF"/>
                </a:solidFill>
                <a:latin typeface="Arial"/>
                <a:cs typeface="Arial"/>
              </a:rPr>
              <a:t>text</a:t>
            </a:r>
            <a:endParaRPr sz="1200">
              <a:latin typeface="Arial"/>
              <a:cs typeface="Arial"/>
            </a:endParaRPr>
          </a:p>
        </p:txBody>
      </p:sp>
      <p:sp>
        <p:nvSpPr>
          <p:cNvPr id="49" name="object 49"/>
          <p:cNvSpPr txBox="1"/>
          <p:nvPr/>
        </p:nvSpPr>
        <p:spPr>
          <a:xfrm>
            <a:off x="167297" y="1980613"/>
            <a:ext cx="4094479" cy="207645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200" spc="-5">
                <a:latin typeface="Arial"/>
                <a:cs typeface="Arial"/>
              </a:rPr>
              <a:t>Let us look at </a:t>
            </a:r>
            <a:r>
              <a:rPr dirty="0" sz="1200" spc="-5">
                <a:solidFill>
                  <a:srgbClr val="FF0000"/>
                </a:solidFill>
                <a:latin typeface="Arial"/>
                <a:cs typeface="Arial"/>
              </a:rPr>
              <a:t>Figure 1</a:t>
            </a:r>
            <a:r>
              <a:rPr dirty="0" sz="1200" spc="-5">
                <a:latin typeface="Arial"/>
                <a:cs typeface="Arial"/>
              </a:rPr>
              <a:t>. </a:t>
            </a:r>
            <a:r>
              <a:rPr dirty="0" sz="1200" spc="-20">
                <a:latin typeface="Arial"/>
                <a:cs typeface="Arial"/>
              </a:rPr>
              <a:t>From </a:t>
            </a:r>
            <a:r>
              <a:rPr dirty="0" sz="1200" spc="-5">
                <a:latin typeface="Arial"/>
                <a:cs typeface="Arial"/>
              </a:rPr>
              <a:t>the figure, </a:t>
            </a:r>
            <a:r>
              <a:rPr dirty="0" sz="1200" spc="-5">
                <a:solidFill>
                  <a:srgbClr val="0000FF"/>
                </a:solidFill>
                <a:latin typeface="Arial"/>
                <a:cs typeface="Arial"/>
              </a:rPr>
              <a:t>it can be seen</a:t>
            </a:r>
            <a:r>
              <a:rPr dirty="0" sz="1200" spc="120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dirty="0" sz="1200" spc="-5">
                <a:solidFill>
                  <a:srgbClr val="0000FF"/>
                </a:solidFill>
                <a:latin typeface="Arial"/>
                <a:cs typeface="Arial"/>
              </a:rPr>
              <a:t>that</a:t>
            </a:r>
            <a:r>
              <a:rPr dirty="0" sz="1200" spc="-5">
                <a:latin typeface="Arial"/>
                <a:cs typeface="Arial"/>
              </a:rPr>
              <a:t>...</a:t>
            </a:r>
            <a:endParaRPr sz="1200">
              <a:latin typeface="Arial"/>
              <a:cs typeface="Arial"/>
            </a:endParaRPr>
          </a:p>
        </p:txBody>
      </p:sp>
      <p:sp>
        <p:nvSpPr>
          <p:cNvPr id="50" name="object 50"/>
          <p:cNvSpPr txBox="1"/>
          <p:nvPr/>
        </p:nvSpPr>
        <p:spPr>
          <a:xfrm>
            <a:off x="120446" y="2365006"/>
            <a:ext cx="5519420" cy="262890"/>
          </a:xfrm>
          <a:prstGeom prst="rect">
            <a:avLst/>
          </a:prstGeom>
          <a:solidFill>
            <a:srgbClr val="E8A5BC"/>
          </a:solidFill>
        </p:spPr>
        <p:txBody>
          <a:bodyPr wrap="square" lIns="0" tIns="18415" rIns="0" bIns="0" rtlCol="0" vert="horz">
            <a:spAutoFit/>
          </a:bodyPr>
          <a:lstStyle/>
          <a:p>
            <a:pPr marL="59055">
              <a:lnSpc>
                <a:spcPct val="100000"/>
              </a:lnSpc>
              <a:spcBef>
                <a:spcPts val="145"/>
              </a:spcBef>
            </a:pPr>
            <a:r>
              <a:rPr dirty="0" sz="1200" spc="-5">
                <a:solidFill>
                  <a:srgbClr val="FFFFFF"/>
                </a:solidFill>
                <a:latin typeface="Arial"/>
                <a:cs typeface="Arial"/>
              </a:rPr>
              <a:t>could </a:t>
            </a:r>
            <a:r>
              <a:rPr dirty="0" sz="1200" spc="-10">
                <a:solidFill>
                  <a:srgbClr val="FFFFFF"/>
                </a:solidFill>
                <a:latin typeface="Arial"/>
                <a:cs typeface="Arial"/>
              </a:rPr>
              <a:t>much </a:t>
            </a:r>
            <a:r>
              <a:rPr dirty="0" sz="1200" spc="-5">
                <a:solidFill>
                  <a:srgbClr val="FFFFFF"/>
                </a:solidFill>
                <a:latin typeface="Arial"/>
                <a:cs typeface="Arial"/>
              </a:rPr>
              <a:t>more </a:t>
            </a:r>
            <a:r>
              <a:rPr dirty="0" sz="1200">
                <a:solidFill>
                  <a:srgbClr val="FFFFFF"/>
                </a:solidFill>
                <a:latin typeface="Arial"/>
                <a:cs typeface="Arial"/>
              </a:rPr>
              <a:t>briefly </a:t>
            </a:r>
            <a:r>
              <a:rPr dirty="0" sz="1200" spc="-5">
                <a:solidFill>
                  <a:srgbClr val="FFFFFF"/>
                </a:solidFill>
                <a:latin typeface="Arial"/>
                <a:cs typeface="Arial"/>
              </a:rPr>
              <a:t>be</a:t>
            </a:r>
            <a:r>
              <a:rPr dirty="0" sz="1200" spc="-1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FFFFFF"/>
                </a:solidFill>
                <a:latin typeface="Arial"/>
                <a:cs typeface="Arial"/>
              </a:rPr>
              <a:t>written</a:t>
            </a:r>
            <a:endParaRPr sz="1200">
              <a:latin typeface="Arial"/>
              <a:cs typeface="Arial"/>
            </a:endParaRPr>
          </a:p>
        </p:txBody>
      </p:sp>
      <p:sp>
        <p:nvSpPr>
          <p:cNvPr id="51" name="object 51"/>
          <p:cNvSpPr txBox="1"/>
          <p:nvPr/>
        </p:nvSpPr>
        <p:spPr>
          <a:xfrm>
            <a:off x="167297" y="2640352"/>
            <a:ext cx="1475105" cy="207645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200" spc="-5">
                <a:solidFill>
                  <a:srgbClr val="FF0000"/>
                </a:solidFill>
                <a:latin typeface="Arial"/>
                <a:cs typeface="Arial"/>
              </a:rPr>
              <a:t>Figure 1 </a:t>
            </a:r>
            <a:r>
              <a:rPr dirty="0" sz="1200" spc="-10">
                <a:solidFill>
                  <a:srgbClr val="0000FF"/>
                </a:solidFill>
                <a:latin typeface="Arial"/>
                <a:cs typeface="Arial"/>
              </a:rPr>
              <a:t>shows</a:t>
            </a:r>
            <a:r>
              <a:rPr dirty="0" sz="1200" spc="-45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dirty="0" sz="1200" spc="-5">
                <a:solidFill>
                  <a:srgbClr val="0000FF"/>
                </a:solidFill>
                <a:latin typeface="Arial"/>
                <a:cs typeface="Arial"/>
              </a:rPr>
              <a:t>that</a:t>
            </a:r>
            <a:r>
              <a:rPr dirty="0" sz="1200" spc="-5">
                <a:latin typeface="Arial"/>
                <a:cs typeface="Arial"/>
              </a:rPr>
              <a:t>...</a:t>
            </a:r>
            <a:endParaRPr sz="1200">
              <a:latin typeface="Arial"/>
              <a:cs typeface="Arial"/>
            </a:endParaRPr>
          </a:p>
        </p:txBody>
      </p:sp>
      <p:sp>
        <p:nvSpPr>
          <p:cNvPr id="52" name="object 52"/>
          <p:cNvSpPr/>
          <p:nvPr/>
        </p:nvSpPr>
        <p:spPr>
          <a:xfrm>
            <a:off x="0" y="3110966"/>
            <a:ext cx="1728470" cy="129539"/>
          </a:xfrm>
          <a:custGeom>
            <a:avLst/>
            <a:gdLst/>
            <a:ahLst/>
            <a:cxnLst/>
            <a:rect l="l" t="t" r="r" b="b"/>
            <a:pathLst>
              <a:path w="1728470" h="129539">
                <a:moveTo>
                  <a:pt x="0" y="129032"/>
                </a:moveTo>
                <a:lnTo>
                  <a:pt x="1728012" y="129032"/>
                </a:lnTo>
                <a:lnTo>
                  <a:pt x="1728012" y="0"/>
                </a:lnTo>
                <a:lnTo>
                  <a:pt x="0" y="0"/>
                </a:lnTo>
                <a:lnTo>
                  <a:pt x="0" y="129032"/>
                </a:lnTo>
                <a:close/>
              </a:path>
            </a:pathLst>
          </a:custGeom>
          <a:solidFill>
            <a:srgbClr val="46464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3" name="object 53"/>
          <p:cNvSpPr/>
          <p:nvPr/>
        </p:nvSpPr>
        <p:spPr>
          <a:xfrm>
            <a:off x="1728012" y="3110966"/>
            <a:ext cx="2741930" cy="129539"/>
          </a:xfrm>
          <a:custGeom>
            <a:avLst/>
            <a:gdLst/>
            <a:ahLst/>
            <a:cxnLst/>
            <a:rect l="l" t="t" r="r" b="b"/>
            <a:pathLst>
              <a:path w="2741929" h="129539">
                <a:moveTo>
                  <a:pt x="0" y="129031"/>
                </a:moveTo>
                <a:lnTo>
                  <a:pt x="2741752" y="129031"/>
                </a:lnTo>
                <a:lnTo>
                  <a:pt x="2741752" y="0"/>
                </a:lnTo>
                <a:lnTo>
                  <a:pt x="0" y="0"/>
                </a:lnTo>
                <a:lnTo>
                  <a:pt x="0" y="129031"/>
                </a:lnTo>
                <a:close/>
              </a:path>
            </a:pathLst>
          </a:custGeom>
          <a:solidFill>
            <a:srgbClr val="60606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4" name="object 54"/>
          <p:cNvSpPr/>
          <p:nvPr/>
        </p:nvSpPr>
        <p:spPr>
          <a:xfrm>
            <a:off x="4469765" y="3110966"/>
            <a:ext cx="1290320" cy="129539"/>
          </a:xfrm>
          <a:custGeom>
            <a:avLst/>
            <a:gdLst/>
            <a:ahLst/>
            <a:cxnLst/>
            <a:rect l="l" t="t" r="r" b="b"/>
            <a:pathLst>
              <a:path w="1290320" h="129539">
                <a:moveTo>
                  <a:pt x="0" y="129031"/>
                </a:moveTo>
                <a:lnTo>
                  <a:pt x="1290231" y="129031"/>
                </a:lnTo>
                <a:lnTo>
                  <a:pt x="1290231" y="0"/>
                </a:lnTo>
                <a:lnTo>
                  <a:pt x="0" y="0"/>
                </a:lnTo>
                <a:lnTo>
                  <a:pt x="0" y="129031"/>
                </a:lnTo>
                <a:close/>
              </a:path>
            </a:pathLst>
          </a:custGeom>
          <a:solidFill>
            <a:srgbClr val="46464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5" name="object 55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889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70"/>
              </a:spcBef>
            </a:pPr>
            <a:r>
              <a:rPr dirty="0" spc="-5"/>
              <a:t>Ming-Ming Cheng Nankai</a:t>
            </a:r>
            <a:r>
              <a:rPr dirty="0"/>
              <a:t> </a:t>
            </a:r>
            <a:r>
              <a:rPr dirty="0" spc="-5"/>
              <a:t>University</a:t>
            </a:r>
          </a:p>
        </p:txBody>
      </p:sp>
      <p:sp>
        <p:nvSpPr>
          <p:cNvPr id="56" name="object 56"/>
          <p:cNvSpPr txBox="1"/>
          <p:nvPr/>
        </p:nvSpPr>
        <p:spPr>
          <a:xfrm>
            <a:off x="3001810" y="3115250"/>
            <a:ext cx="194310" cy="119380"/>
          </a:xfrm>
          <a:prstGeom prst="rect">
            <a:avLst/>
          </a:prstGeom>
        </p:spPr>
        <p:txBody>
          <a:bodyPr wrap="square" lIns="0" tIns="889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70"/>
              </a:spcBef>
            </a:pPr>
            <a:r>
              <a:rPr dirty="0" sz="600" spc="-5">
                <a:solidFill>
                  <a:srgbClr val="FFFFFF"/>
                </a:solidFill>
                <a:latin typeface="Arial"/>
                <a:cs typeface="Arial"/>
              </a:rPr>
              <a:t>Style</a:t>
            </a:r>
            <a:endParaRPr sz="600">
              <a:latin typeface="Arial"/>
              <a:cs typeface="Arial"/>
            </a:endParaRPr>
          </a:p>
        </p:txBody>
      </p:sp>
      <p:sp>
        <p:nvSpPr>
          <p:cNvPr id="57" name="object 57"/>
          <p:cNvSpPr txBox="1">
            <a:spLocks noGrp="1"/>
          </p:cNvSpPr>
          <p:nvPr>
            <p:ph type="dt" idx="6" sz="half"/>
          </p:nvPr>
        </p:nvSpPr>
        <p:spPr>
          <a:prstGeom prst="rect"/>
        </p:spPr>
        <p:txBody>
          <a:bodyPr wrap="square" lIns="0" tIns="889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70"/>
              </a:spcBef>
            </a:pPr>
            <a:r>
              <a:rPr dirty="0" spc="-5"/>
              <a:t>2022/05/18</a:t>
            </a:r>
          </a:p>
        </p:txBody>
      </p:sp>
      <p:sp>
        <p:nvSpPr>
          <p:cNvPr id="58" name="object 58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8890" rIns="0" bIns="0" rtlCol="0" vert="horz">
            <a:spAutoFit/>
          </a:bodyPr>
          <a:lstStyle/>
          <a:p>
            <a:pPr marL="25400">
              <a:lnSpc>
                <a:spcPct val="100000"/>
              </a:lnSpc>
              <a:spcBef>
                <a:spcPts val="70"/>
              </a:spcBef>
            </a:pPr>
            <a:fld id="{81D60167-4931-47E6-BA6A-407CBD079E47}" type="slidenum">
              <a:rPr dirty="0" spc="-5"/>
              <a:t>21</a:t>
            </a:fld>
            <a:r>
              <a:rPr dirty="0" spc="-5"/>
              <a:t> /</a:t>
            </a:r>
            <a:r>
              <a:rPr dirty="0" spc="-70"/>
              <a:t> </a:t>
            </a:r>
            <a:r>
              <a:rPr dirty="0" spc="-5"/>
              <a:t>46</a:t>
            </a:r>
          </a:p>
        </p:txBody>
      </p:sp>
    </p:spTree>
  </p:cSld>
  <p:clrMapOvr>
    <a:masterClrMapping/>
  </p:clrMapOvr>
  <p:transition spd="fast">
    <p:cut thruBlk="0"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20650" y="127561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B1B1B1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171056" y="127561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B1B1B1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221449" y="127561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B1B1B1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271856" y="127561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B1B1B1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322249" y="127561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B1B1B1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372656" y="127561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B1B1B1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423049" y="127561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B1B1B1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944473" y="127561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B1B1B1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994867" y="127561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B1B1B1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/>
          <p:nvPr/>
        </p:nvSpPr>
        <p:spPr>
          <a:xfrm>
            <a:off x="1045273" y="127561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B1B1B1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/>
          <p:nvPr/>
        </p:nvSpPr>
        <p:spPr>
          <a:xfrm>
            <a:off x="1095667" y="127561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B1B1B1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/>
          <p:nvPr/>
        </p:nvSpPr>
        <p:spPr>
          <a:xfrm>
            <a:off x="1146073" y="127561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B1B1B1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4" name="object 14"/>
          <p:cNvSpPr/>
          <p:nvPr/>
        </p:nvSpPr>
        <p:spPr>
          <a:xfrm>
            <a:off x="1196466" y="127561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B1B1B1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5" name="object 15"/>
          <p:cNvSpPr/>
          <p:nvPr/>
        </p:nvSpPr>
        <p:spPr>
          <a:xfrm>
            <a:off x="1246873" y="127561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B1B1B1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6" name="object 16"/>
          <p:cNvSpPr/>
          <p:nvPr/>
        </p:nvSpPr>
        <p:spPr>
          <a:xfrm>
            <a:off x="1297266" y="127561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B1B1B1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7" name="object 17"/>
          <p:cNvSpPr/>
          <p:nvPr/>
        </p:nvSpPr>
        <p:spPr>
          <a:xfrm>
            <a:off x="1916925" y="127561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B1B1B1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8" name="object 18"/>
          <p:cNvSpPr/>
          <p:nvPr/>
        </p:nvSpPr>
        <p:spPr>
          <a:xfrm>
            <a:off x="1967331" y="127561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B1B1B1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9" name="object 19"/>
          <p:cNvSpPr/>
          <p:nvPr/>
        </p:nvSpPr>
        <p:spPr>
          <a:xfrm>
            <a:off x="2017725" y="127561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B1B1B1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0" name="object 20"/>
          <p:cNvSpPr/>
          <p:nvPr/>
        </p:nvSpPr>
        <p:spPr>
          <a:xfrm>
            <a:off x="2068131" y="127561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B1B1B1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1" name="object 21"/>
          <p:cNvSpPr/>
          <p:nvPr/>
        </p:nvSpPr>
        <p:spPr>
          <a:xfrm>
            <a:off x="2118525" y="127561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B1B1B1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2" name="object 22"/>
          <p:cNvSpPr/>
          <p:nvPr/>
        </p:nvSpPr>
        <p:spPr>
          <a:xfrm>
            <a:off x="2664752" y="127561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3" name="object 23"/>
          <p:cNvSpPr/>
          <p:nvPr/>
        </p:nvSpPr>
        <p:spPr>
          <a:xfrm>
            <a:off x="2715158" y="127561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4">
                <a:moveTo>
                  <a:pt x="18000" y="0"/>
                </a:move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4" name="object 24"/>
          <p:cNvSpPr/>
          <p:nvPr/>
        </p:nvSpPr>
        <p:spPr>
          <a:xfrm>
            <a:off x="2715158" y="127561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5" name="object 25"/>
          <p:cNvSpPr/>
          <p:nvPr/>
        </p:nvSpPr>
        <p:spPr>
          <a:xfrm>
            <a:off x="2765551" y="127561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6" name="object 26"/>
          <p:cNvSpPr/>
          <p:nvPr/>
        </p:nvSpPr>
        <p:spPr>
          <a:xfrm>
            <a:off x="2815958" y="127561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7" name="object 27"/>
          <p:cNvSpPr/>
          <p:nvPr/>
        </p:nvSpPr>
        <p:spPr>
          <a:xfrm>
            <a:off x="2866351" y="127561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8" name="object 28"/>
          <p:cNvSpPr/>
          <p:nvPr/>
        </p:nvSpPr>
        <p:spPr>
          <a:xfrm>
            <a:off x="2916758" y="127561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9" name="object 29"/>
          <p:cNvSpPr/>
          <p:nvPr/>
        </p:nvSpPr>
        <p:spPr>
          <a:xfrm>
            <a:off x="2967151" y="127561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0" name="object 30"/>
          <p:cNvSpPr/>
          <p:nvPr/>
        </p:nvSpPr>
        <p:spPr>
          <a:xfrm>
            <a:off x="3017558" y="127561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1" name="object 31"/>
          <p:cNvSpPr/>
          <p:nvPr/>
        </p:nvSpPr>
        <p:spPr>
          <a:xfrm>
            <a:off x="3067951" y="127561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2" name="object 32"/>
          <p:cNvSpPr/>
          <p:nvPr/>
        </p:nvSpPr>
        <p:spPr>
          <a:xfrm>
            <a:off x="3534955" y="127561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B1B1B1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3" name="object 33"/>
          <p:cNvSpPr/>
          <p:nvPr/>
        </p:nvSpPr>
        <p:spPr>
          <a:xfrm>
            <a:off x="3585362" y="127561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B1B1B1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4" name="object 34"/>
          <p:cNvSpPr/>
          <p:nvPr/>
        </p:nvSpPr>
        <p:spPr>
          <a:xfrm>
            <a:off x="3635755" y="127561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B1B1B1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5" name="object 35"/>
          <p:cNvSpPr/>
          <p:nvPr/>
        </p:nvSpPr>
        <p:spPr>
          <a:xfrm>
            <a:off x="4469536" y="127561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B1B1B1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6" name="object 36"/>
          <p:cNvSpPr/>
          <p:nvPr/>
        </p:nvSpPr>
        <p:spPr>
          <a:xfrm>
            <a:off x="4519929" y="127561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B1B1B1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7" name="object 37"/>
          <p:cNvSpPr/>
          <p:nvPr/>
        </p:nvSpPr>
        <p:spPr>
          <a:xfrm>
            <a:off x="4570336" y="127561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B1B1B1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8" name="object 38"/>
          <p:cNvSpPr/>
          <p:nvPr/>
        </p:nvSpPr>
        <p:spPr>
          <a:xfrm>
            <a:off x="4620729" y="127561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B1B1B1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9" name="object 39"/>
          <p:cNvSpPr/>
          <p:nvPr/>
        </p:nvSpPr>
        <p:spPr>
          <a:xfrm>
            <a:off x="5179479" y="127561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B1B1B1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0" name="object 40"/>
          <p:cNvSpPr/>
          <p:nvPr/>
        </p:nvSpPr>
        <p:spPr>
          <a:xfrm>
            <a:off x="5229885" y="127561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B1B1B1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1" name="object 41"/>
          <p:cNvSpPr/>
          <p:nvPr/>
        </p:nvSpPr>
        <p:spPr>
          <a:xfrm>
            <a:off x="5280278" y="127561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B1B1B1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2" name="object 42"/>
          <p:cNvSpPr/>
          <p:nvPr/>
        </p:nvSpPr>
        <p:spPr>
          <a:xfrm>
            <a:off x="5330685" y="127561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B1B1B1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3" name="object 43"/>
          <p:cNvSpPr/>
          <p:nvPr/>
        </p:nvSpPr>
        <p:spPr>
          <a:xfrm>
            <a:off x="5381078" y="127561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B1B1B1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4" name="object 44"/>
          <p:cNvSpPr/>
          <p:nvPr/>
        </p:nvSpPr>
        <p:spPr>
          <a:xfrm>
            <a:off x="5431485" y="127561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B1B1B1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5" name="object 45"/>
          <p:cNvSpPr txBox="1"/>
          <p:nvPr/>
        </p:nvSpPr>
        <p:spPr>
          <a:xfrm>
            <a:off x="108000" y="0"/>
            <a:ext cx="5556885" cy="116839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>
              <a:lnSpc>
                <a:spcPct val="100000"/>
              </a:lnSpc>
              <a:spcBef>
                <a:spcPts val="95"/>
              </a:spcBef>
              <a:tabLst>
                <a:tab pos="823594" algn="l"/>
                <a:tab pos="1795780" algn="l"/>
                <a:tab pos="2543810" algn="l"/>
                <a:tab pos="3413760" algn="l"/>
                <a:tab pos="4348480" algn="l"/>
                <a:tab pos="5058410" algn="l"/>
              </a:tabLst>
            </a:pPr>
            <a:r>
              <a:rPr dirty="0" sz="600" spc="-5">
                <a:solidFill>
                  <a:srgbClr val="B1B1B1"/>
                </a:solidFill>
                <a:latin typeface="Arial"/>
                <a:cs typeface="Arial"/>
                <a:hlinkClick r:id="rId2" action="ppaction://hlinksldjump"/>
              </a:rPr>
              <a:t>Readership</a:t>
            </a:r>
            <a:r>
              <a:rPr dirty="0" sz="600" spc="-5">
                <a:solidFill>
                  <a:srgbClr val="B1B1B1"/>
                </a:solidFill>
                <a:latin typeface="Arial"/>
                <a:cs typeface="Arial"/>
              </a:rPr>
              <a:t>	</a:t>
            </a:r>
            <a:r>
              <a:rPr dirty="0" sz="600" spc="-5">
                <a:solidFill>
                  <a:srgbClr val="B1B1B1"/>
                </a:solidFill>
                <a:latin typeface="Arial"/>
                <a:cs typeface="Arial"/>
                <a:hlinkClick r:id="rId3" action="ppaction://hlinksldjump"/>
              </a:rPr>
              <a:t>Critical</a:t>
            </a:r>
            <a:r>
              <a:rPr dirty="0" sz="600" spc="15">
                <a:solidFill>
                  <a:srgbClr val="B1B1B1"/>
                </a:solidFill>
                <a:latin typeface="Arial"/>
                <a:cs typeface="Arial"/>
                <a:hlinkClick r:id="rId3" action="ppaction://hlinksldjump"/>
              </a:rPr>
              <a:t> </a:t>
            </a:r>
            <a:r>
              <a:rPr dirty="0" sz="600" spc="-5">
                <a:solidFill>
                  <a:srgbClr val="B1B1B1"/>
                </a:solidFill>
                <a:latin typeface="Arial"/>
                <a:cs typeface="Arial"/>
                <a:hlinkClick r:id="rId3" action="ppaction://hlinksldjump"/>
              </a:rPr>
              <a:t>Analysis</a:t>
            </a:r>
            <a:r>
              <a:rPr dirty="0" sz="600" spc="-5">
                <a:solidFill>
                  <a:srgbClr val="B1B1B1"/>
                </a:solidFill>
                <a:latin typeface="Arial"/>
                <a:cs typeface="Arial"/>
              </a:rPr>
              <a:t>	</a:t>
            </a:r>
            <a:r>
              <a:rPr dirty="0" sz="600" spc="-5">
                <a:solidFill>
                  <a:srgbClr val="B1B1B1"/>
                </a:solidFill>
                <a:latin typeface="Arial"/>
                <a:cs typeface="Arial"/>
                <a:hlinkClick r:id="rId4" action="ppaction://hlinksldjump"/>
              </a:rPr>
              <a:t>Precision</a:t>
            </a:r>
            <a:r>
              <a:rPr dirty="0" sz="600" spc="-5">
                <a:solidFill>
                  <a:srgbClr val="B1B1B1"/>
                </a:solidFill>
                <a:latin typeface="Arial"/>
                <a:cs typeface="Arial"/>
              </a:rPr>
              <a:t>	</a:t>
            </a:r>
            <a:r>
              <a:rPr dirty="0" sz="600" spc="-5">
                <a:solidFill>
                  <a:srgbClr val="FFFFFF"/>
                </a:solidFill>
                <a:latin typeface="Arial"/>
                <a:cs typeface="Arial"/>
                <a:hlinkClick r:id="rId5" action="ppaction://hlinksldjump"/>
              </a:rPr>
              <a:t>Conciseness</a:t>
            </a:r>
            <a:r>
              <a:rPr dirty="0" sz="600" spc="-5">
                <a:solidFill>
                  <a:srgbClr val="FFFFFF"/>
                </a:solidFill>
                <a:latin typeface="Arial"/>
                <a:cs typeface="Arial"/>
              </a:rPr>
              <a:t>	</a:t>
            </a:r>
            <a:r>
              <a:rPr dirty="0" sz="600" spc="-5">
                <a:solidFill>
                  <a:srgbClr val="B1B1B1"/>
                </a:solidFill>
                <a:latin typeface="Arial"/>
                <a:cs typeface="Arial"/>
                <a:hlinkClick r:id="rId6" action="ppaction://hlinksldjump"/>
              </a:rPr>
              <a:t>Logical</a:t>
            </a:r>
            <a:r>
              <a:rPr dirty="0" sz="600" spc="15">
                <a:solidFill>
                  <a:srgbClr val="B1B1B1"/>
                </a:solidFill>
                <a:latin typeface="Arial"/>
                <a:cs typeface="Arial"/>
                <a:hlinkClick r:id="rId6" action="ppaction://hlinksldjump"/>
              </a:rPr>
              <a:t> </a:t>
            </a:r>
            <a:r>
              <a:rPr dirty="0" sz="600" spc="-5">
                <a:solidFill>
                  <a:srgbClr val="B1B1B1"/>
                </a:solidFill>
                <a:latin typeface="Arial"/>
                <a:cs typeface="Arial"/>
                <a:hlinkClick r:id="rId6" action="ppaction://hlinksldjump"/>
              </a:rPr>
              <a:t>Writing</a:t>
            </a:r>
            <a:r>
              <a:rPr dirty="0" sz="600" spc="-5">
                <a:solidFill>
                  <a:srgbClr val="B1B1B1"/>
                </a:solidFill>
                <a:latin typeface="Arial"/>
                <a:cs typeface="Arial"/>
              </a:rPr>
              <a:t>	</a:t>
            </a:r>
            <a:r>
              <a:rPr dirty="0" sz="600" spc="-5">
                <a:solidFill>
                  <a:srgbClr val="B1B1B1"/>
                </a:solidFill>
                <a:latin typeface="Arial"/>
                <a:cs typeface="Arial"/>
                <a:hlinkClick r:id="rId7" action="ppaction://hlinksldjump"/>
              </a:rPr>
              <a:t>Balance</a:t>
            </a:r>
            <a:r>
              <a:rPr dirty="0" sz="600" spc="-5">
                <a:solidFill>
                  <a:srgbClr val="B1B1B1"/>
                </a:solidFill>
                <a:latin typeface="Arial"/>
                <a:cs typeface="Arial"/>
              </a:rPr>
              <a:t>	</a:t>
            </a:r>
            <a:r>
              <a:rPr dirty="0" sz="600" spc="-5">
                <a:solidFill>
                  <a:srgbClr val="B1B1B1"/>
                </a:solidFill>
                <a:latin typeface="Arial"/>
                <a:cs typeface="Arial"/>
                <a:hlinkClick r:id="rId8" action="ppaction://hlinksldjump"/>
              </a:rPr>
              <a:t>Completeness</a:t>
            </a:r>
            <a:endParaRPr sz="600">
              <a:latin typeface="Arial"/>
              <a:cs typeface="Arial"/>
            </a:endParaRPr>
          </a:p>
        </p:txBody>
      </p:sp>
      <p:sp>
        <p:nvSpPr>
          <p:cNvPr id="46" name="object 46"/>
          <p:cNvSpPr txBox="1">
            <a:spLocks noGrp="1"/>
          </p:cNvSpPr>
          <p:nvPr>
            <p:ph type="title"/>
          </p:nvPr>
        </p:nvSpPr>
        <p:spPr>
          <a:xfrm>
            <a:off x="0" y="209435"/>
            <a:ext cx="5760085" cy="349250"/>
          </a:xfrm>
          <a:prstGeom prst="rect"/>
          <a:solidFill>
            <a:srgbClr val="0C5A79"/>
          </a:solidFill>
        </p:spPr>
        <p:txBody>
          <a:bodyPr wrap="square" lIns="0" tIns="55880" rIns="0" bIns="0" rtlCol="0" vert="horz">
            <a:spAutoFit/>
          </a:bodyPr>
          <a:lstStyle/>
          <a:p>
            <a:pPr marL="107950">
              <a:lnSpc>
                <a:spcPct val="100000"/>
              </a:lnSpc>
              <a:spcBef>
                <a:spcPts val="440"/>
              </a:spcBef>
            </a:pPr>
            <a:r>
              <a:rPr dirty="0" sz="1700" spc="10">
                <a:solidFill>
                  <a:srgbClr val="FFFFFF"/>
                </a:solidFill>
              </a:rPr>
              <a:t>Conciseness: enough, </a:t>
            </a:r>
            <a:r>
              <a:rPr dirty="0" sz="1700" spc="5">
                <a:solidFill>
                  <a:srgbClr val="FFFFFF"/>
                </a:solidFill>
              </a:rPr>
              <a:t>not</a:t>
            </a:r>
            <a:r>
              <a:rPr dirty="0" sz="1700" spc="95">
                <a:solidFill>
                  <a:srgbClr val="FFFFFF"/>
                </a:solidFill>
              </a:rPr>
              <a:t> </a:t>
            </a:r>
            <a:r>
              <a:rPr dirty="0" sz="1700" spc="10">
                <a:solidFill>
                  <a:srgbClr val="FFFFFF"/>
                </a:solidFill>
              </a:rPr>
              <a:t>redundant</a:t>
            </a:r>
            <a:endParaRPr sz="1700"/>
          </a:p>
        </p:txBody>
      </p:sp>
      <p:sp>
        <p:nvSpPr>
          <p:cNvPr id="47" name="object 47"/>
          <p:cNvSpPr/>
          <p:nvPr/>
        </p:nvSpPr>
        <p:spPr>
          <a:xfrm>
            <a:off x="330542" y="1069441"/>
            <a:ext cx="73025" cy="73025"/>
          </a:xfrm>
          <a:custGeom>
            <a:avLst/>
            <a:gdLst/>
            <a:ahLst/>
            <a:cxnLst/>
            <a:rect l="l" t="t" r="r" b="b"/>
            <a:pathLst>
              <a:path w="73025" h="73025">
                <a:moveTo>
                  <a:pt x="0" y="72453"/>
                </a:moveTo>
                <a:lnTo>
                  <a:pt x="72453" y="72453"/>
                </a:lnTo>
                <a:lnTo>
                  <a:pt x="72453" y="0"/>
                </a:lnTo>
                <a:lnTo>
                  <a:pt x="0" y="0"/>
                </a:lnTo>
                <a:lnTo>
                  <a:pt x="0" y="72453"/>
                </a:lnTo>
                <a:close/>
              </a:path>
            </a:pathLst>
          </a:custGeom>
          <a:solidFill>
            <a:srgbClr val="548CA1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8" name="object 48"/>
          <p:cNvSpPr txBox="1"/>
          <p:nvPr/>
        </p:nvSpPr>
        <p:spPr>
          <a:xfrm>
            <a:off x="167297" y="615490"/>
            <a:ext cx="5426075" cy="125603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algn="just" marL="12700" marR="526415">
              <a:lnSpc>
                <a:spcPct val="100000"/>
              </a:lnSpc>
              <a:spcBef>
                <a:spcPts val="95"/>
              </a:spcBef>
            </a:pPr>
            <a:r>
              <a:rPr dirty="0" sz="1200" spc="-20">
                <a:latin typeface="Arial"/>
                <a:cs typeface="Arial"/>
              </a:rPr>
              <a:t>Avoid </a:t>
            </a:r>
            <a:r>
              <a:rPr dirty="0" sz="1200" spc="-5">
                <a:latin typeface="Arial"/>
                <a:cs typeface="Arial"/>
              </a:rPr>
              <a:t>using </a:t>
            </a:r>
            <a:r>
              <a:rPr dirty="0" sz="1200" spc="-5" b="1">
                <a:solidFill>
                  <a:srgbClr val="EB7239"/>
                </a:solidFill>
                <a:latin typeface="Arial"/>
                <a:cs typeface="Arial"/>
              </a:rPr>
              <a:t>long</a:t>
            </a:r>
            <a:r>
              <a:rPr dirty="0" sz="1200" spc="-5">
                <a:latin typeface="Arial"/>
                <a:cs typeface="Arial"/>
              </a:rPr>
              <a:t>, </a:t>
            </a:r>
            <a:r>
              <a:rPr dirty="0" sz="1200" spc="-5" b="1">
                <a:solidFill>
                  <a:srgbClr val="EB7239"/>
                </a:solidFill>
                <a:latin typeface="Arial"/>
                <a:cs typeface="Arial"/>
              </a:rPr>
              <a:t>rambling </a:t>
            </a:r>
            <a:r>
              <a:rPr dirty="0" sz="1200" spc="-10">
                <a:latin typeface="Arial"/>
                <a:cs typeface="Arial"/>
              </a:rPr>
              <a:t>paragraphs </a:t>
            </a:r>
            <a:r>
              <a:rPr dirty="0" sz="1200" spc="-5">
                <a:latin typeface="Arial"/>
                <a:cs typeface="Arial"/>
              </a:rPr>
              <a:t>or sentences, the </a:t>
            </a:r>
            <a:r>
              <a:rPr dirty="0" sz="1200" spc="-20">
                <a:latin typeface="Arial"/>
                <a:cs typeface="Arial"/>
              </a:rPr>
              <a:t>key </a:t>
            </a:r>
            <a:r>
              <a:rPr dirty="0" sz="1200" spc="-5">
                <a:latin typeface="Arial"/>
                <a:cs typeface="Arial"/>
              </a:rPr>
              <a:t>points can  become hard to </a:t>
            </a:r>
            <a:r>
              <a:rPr dirty="0" sz="1200" spc="-15">
                <a:latin typeface="Arial"/>
                <a:cs typeface="Arial"/>
              </a:rPr>
              <a:t>follow </a:t>
            </a:r>
            <a:r>
              <a:rPr dirty="0" sz="1200" spc="-5">
                <a:latin typeface="Arial"/>
                <a:cs typeface="Arial"/>
              </a:rPr>
              <a:t>in amongst all the </a:t>
            </a:r>
            <a:r>
              <a:rPr dirty="0" sz="1200" spc="-15">
                <a:latin typeface="Arial"/>
                <a:cs typeface="Arial"/>
              </a:rPr>
              <a:t>extra</a:t>
            </a:r>
            <a:r>
              <a:rPr dirty="0" sz="1200" spc="5">
                <a:latin typeface="Arial"/>
                <a:cs typeface="Arial"/>
              </a:rPr>
              <a:t> </a:t>
            </a:r>
            <a:r>
              <a:rPr dirty="0" sz="1200" spc="-10">
                <a:latin typeface="Arial"/>
                <a:cs typeface="Arial"/>
              </a:rPr>
              <a:t>words.</a:t>
            </a:r>
            <a:endParaRPr sz="1200">
              <a:latin typeface="Arial"/>
              <a:cs typeface="Arial"/>
            </a:endParaRPr>
          </a:p>
          <a:p>
            <a:pPr algn="just" marL="309880" marR="5080">
              <a:lnSpc>
                <a:spcPct val="102600"/>
              </a:lnSpc>
              <a:spcBef>
                <a:spcPts val="35"/>
              </a:spcBef>
            </a:pPr>
            <a:r>
              <a:rPr dirty="0" sz="1100" spc="-10">
                <a:latin typeface="Arial"/>
                <a:cs typeface="Arial"/>
              </a:rPr>
              <a:t>One </a:t>
            </a:r>
            <a:r>
              <a:rPr dirty="0" sz="1100" spc="-5">
                <a:latin typeface="Arial"/>
                <a:cs typeface="Arial"/>
              </a:rPr>
              <a:t>of the </a:t>
            </a:r>
            <a:r>
              <a:rPr dirty="0" sz="1100" spc="-10">
                <a:latin typeface="Arial"/>
                <a:cs typeface="Arial"/>
              </a:rPr>
              <a:t>main </a:t>
            </a:r>
            <a:r>
              <a:rPr dirty="0" sz="1100" spc="-5">
                <a:latin typeface="Arial"/>
                <a:cs typeface="Arial"/>
              </a:rPr>
              <a:t>causes of </a:t>
            </a:r>
            <a:r>
              <a:rPr dirty="0" sz="1100" spc="-10">
                <a:latin typeface="Arial"/>
                <a:cs typeface="Arial"/>
              </a:rPr>
              <a:t>overlong </a:t>
            </a:r>
            <a:r>
              <a:rPr dirty="0" sz="1100" spc="-5">
                <a:latin typeface="Arial"/>
                <a:cs typeface="Arial"/>
              </a:rPr>
              <a:t>sentences is </a:t>
            </a:r>
            <a:r>
              <a:rPr dirty="0" sz="1100" spc="-10">
                <a:latin typeface="Arial"/>
                <a:cs typeface="Arial"/>
              </a:rPr>
              <a:t>a </a:t>
            </a:r>
            <a:r>
              <a:rPr dirty="0" sz="1100" spc="-15" b="1">
                <a:solidFill>
                  <a:srgbClr val="EB7239"/>
                </a:solidFill>
                <a:latin typeface="Arial"/>
                <a:cs typeface="Arial"/>
              </a:rPr>
              <a:t>lack </a:t>
            </a:r>
            <a:r>
              <a:rPr dirty="0" sz="1100" spc="-5">
                <a:latin typeface="Arial"/>
                <a:cs typeface="Arial"/>
              </a:rPr>
              <a:t>of clear thinking–the re-  sulting </a:t>
            </a:r>
            <a:r>
              <a:rPr dirty="0" sz="1100" spc="-10">
                <a:latin typeface="Arial"/>
                <a:cs typeface="Arial"/>
              </a:rPr>
              <a:t>vagueness </a:t>
            </a:r>
            <a:r>
              <a:rPr dirty="0" sz="1100" spc="-5">
                <a:latin typeface="Arial"/>
                <a:cs typeface="Arial"/>
              </a:rPr>
              <a:t>is often </a:t>
            </a:r>
            <a:r>
              <a:rPr dirty="0" sz="1100" spc="-10">
                <a:latin typeface="Arial"/>
                <a:cs typeface="Arial"/>
              </a:rPr>
              <a:t>embodied </a:t>
            </a:r>
            <a:r>
              <a:rPr dirty="0" sz="1100" spc="-5">
                <a:latin typeface="Arial"/>
                <a:cs typeface="Arial"/>
              </a:rPr>
              <a:t>in </a:t>
            </a:r>
            <a:r>
              <a:rPr dirty="0" sz="1100" spc="-15">
                <a:latin typeface="Arial"/>
                <a:cs typeface="Arial"/>
              </a:rPr>
              <a:t>extra </a:t>
            </a:r>
            <a:r>
              <a:rPr dirty="0" sz="1100" spc="-10">
                <a:latin typeface="Arial"/>
                <a:cs typeface="Arial"/>
              </a:rPr>
              <a:t>words like </a:t>
            </a:r>
            <a:r>
              <a:rPr dirty="0" sz="1100" spc="-5">
                <a:latin typeface="Arial"/>
                <a:cs typeface="Arial"/>
              </a:rPr>
              <a:t>‘</a:t>
            </a:r>
            <a:r>
              <a:rPr dirty="0" sz="1100" spc="-5">
                <a:solidFill>
                  <a:srgbClr val="FF0000"/>
                </a:solidFill>
                <a:latin typeface="Arial"/>
                <a:cs typeface="Arial"/>
              </a:rPr>
              <a:t>essentially</a:t>
            </a:r>
            <a:r>
              <a:rPr dirty="0" sz="1100" spc="-5">
                <a:latin typeface="Arial"/>
                <a:cs typeface="Arial"/>
              </a:rPr>
              <a:t>’, </a:t>
            </a:r>
            <a:r>
              <a:rPr dirty="0" sz="1100" spc="-10">
                <a:latin typeface="Arial"/>
                <a:cs typeface="Arial"/>
              </a:rPr>
              <a:t>‘</a:t>
            </a:r>
            <a:r>
              <a:rPr dirty="0" sz="1100" spc="-10">
                <a:solidFill>
                  <a:srgbClr val="FF0000"/>
                </a:solidFill>
                <a:latin typeface="Arial"/>
                <a:cs typeface="Arial"/>
              </a:rPr>
              <a:t>probably</a:t>
            </a:r>
            <a:r>
              <a:rPr dirty="0" sz="1100" spc="-10">
                <a:latin typeface="Arial"/>
                <a:cs typeface="Arial"/>
              </a:rPr>
              <a:t>’ and  ‘</a:t>
            </a:r>
            <a:r>
              <a:rPr dirty="0" sz="1100" spc="-10">
                <a:solidFill>
                  <a:srgbClr val="FF0000"/>
                </a:solidFill>
                <a:latin typeface="Arial"/>
                <a:cs typeface="Arial"/>
              </a:rPr>
              <a:t>generally</a:t>
            </a:r>
            <a:r>
              <a:rPr dirty="0" sz="1100" spc="-10">
                <a:latin typeface="Arial"/>
                <a:cs typeface="Arial"/>
              </a:rPr>
              <a:t>’.</a:t>
            </a:r>
            <a:endParaRPr sz="1100">
              <a:latin typeface="Arial"/>
              <a:cs typeface="Arial"/>
            </a:endParaRPr>
          </a:p>
          <a:p>
            <a:pPr algn="ctr">
              <a:lnSpc>
                <a:spcPct val="100000"/>
              </a:lnSpc>
              <a:spcBef>
                <a:spcPts val="670"/>
              </a:spcBef>
            </a:pPr>
            <a:r>
              <a:rPr dirty="0" sz="1700" spc="10" b="1">
                <a:solidFill>
                  <a:srgbClr val="EB7239"/>
                </a:solidFill>
                <a:latin typeface="Arial"/>
                <a:cs typeface="Arial"/>
              </a:rPr>
              <a:t>Do not write </a:t>
            </a:r>
            <a:r>
              <a:rPr dirty="0" sz="1700" spc="5" b="1">
                <a:solidFill>
                  <a:srgbClr val="EB7239"/>
                </a:solidFill>
                <a:latin typeface="Arial"/>
                <a:cs typeface="Arial"/>
              </a:rPr>
              <a:t>like</a:t>
            </a:r>
            <a:r>
              <a:rPr dirty="0" sz="1700" spc="-20" b="1">
                <a:solidFill>
                  <a:srgbClr val="EB7239"/>
                </a:solidFill>
                <a:latin typeface="Arial"/>
                <a:cs typeface="Arial"/>
              </a:rPr>
              <a:t> </a:t>
            </a:r>
            <a:r>
              <a:rPr dirty="0" sz="1700" spc="-5" b="1">
                <a:solidFill>
                  <a:srgbClr val="EB7239"/>
                </a:solidFill>
                <a:latin typeface="Arial"/>
                <a:cs typeface="Arial"/>
              </a:rPr>
              <a:t>this</a:t>
            </a:r>
            <a:r>
              <a:rPr dirty="0" sz="1700" spc="-5">
                <a:solidFill>
                  <a:srgbClr val="EB7239"/>
                </a:solidFill>
                <a:latin typeface="Lucida Sans Unicode"/>
                <a:cs typeface="Lucida Sans Unicode"/>
              </a:rPr>
              <a:t>↓</a:t>
            </a:r>
            <a:endParaRPr sz="1700">
              <a:latin typeface="Lucida Sans Unicode"/>
              <a:cs typeface="Lucida Sans Unicode"/>
            </a:endParaRPr>
          </a:p>
        </p:txBody>
      </p:sp>
      <p:sp>
        <p:nvSpPr>
          <p:cNvPr id="49" name="object 49"/>
          <p:cNvSpPr txBox="1"/>
          <p:nvPr/>
        </p:nvSpPr>
        <p:spPr>
          <a:xfrm>
            <a:off x="120446" y="1971395"/>
            <a:ext cx="5519420" cy="259715"/>
          </a:xfrm>
          <a:prstGeom prst="rect">
            <a:avLst/>
          </a:prstGeom>
          <a:solidFill>
            <a:srgbClr val="A5A5A5"/>
          </a:solidFill>
        </p:spPr>
        <p:txBody>
          <a:bodyPr wrap="square" lIns="0" tIns="15240" rIns="0" bIns="0" rtlCol="0" vert="horz">
            <a:spAutoFit/>
          </a:bodyPr>
          <a:lstStyle/>
          <a:p>
            <a:pPr marL="59055">
              <a:lnSpc>
                <a:spcPct val="100000"/>
              </a:lnSpc>
              <a:spcBef>
                <a:spcPts val="120"/>
              </a:spcBef>
            </a:pPr>
            <a:r>
              <a:rPr dirty="0" sz="1200" spc="-20">
                <a:solidFill>
                  <a:srgbClr val="FFFFFF"/>
                </a:solidFill>
                <a:latin typeface="Arial"/>
                <a:cs typeface="Arial"/>
              </a:rPr>
              <a:t>For</a:t>
            </a:r>
            <a:r>
              <a:rPr dirty="0" sz="1200" spc="-10">
                <a:solidFill>
                  <a:srgbClr val="FFFFFF"/>
                </a:solidFill>
                <a:latin typeface="Arial"/>
                <a:cs typeface="Arial"/>
              </a:rPr>
              <a:t> example,</a:t>
            </a:r>
            <a:endParaRPr sz="1200">
              <a:latin typeface="Arial"/>
              <a:cs typeface="Arial"/>
            </a:endParaRPr>
          </a:p>
        </p:txBody>
      </p:sp>
      <p:sp>
        <p:nvSpPr>
          <p:cNvPr id="50" name="object 50"/>
          <p:cNvSpPr txBox="1"/>
          <p:nvPr/>
        </p:nvSpPr>
        <p:spPr>
          <a:xfrm>
            <a:off x="167297" y="2243249"/>
            <a:ext cx="2597150" cy="207645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200" spc="-5">
                <a:solidFill>
                  <a:srgbClr val="FF0000"/>
                </a:solidFill>
                <a:latin typeface="Arial"/>
                <a:cs typeface="Arial"/>
              </a:rPr>
              <a:t>Essentially</a:t>
            </a:r>
            <a:r>
              <a:rPr dirty="0" sz="1200" spc="-5">
                <a:latin typeface="Arial"/>
                <a:cs typeface="Arial"/>
              </a:rPr>
              <a:t>, the optimisation</a:t>
            </a:r>
            <a:r>
              <a:rPr dirty="0" sz="1200" spc="-15">
                <a:latin typeface="Arial"/>
                <a:cs typeface="Arial"/>
              </a:rPr>
              <a:t> </a:t>
            </a:r>
            <a:r>
              <a:rPr dirty="0" sz="1200" spc="-5">
                <a:latin typeface="Arial"/>
                <a:cs typeface="Arial"/>
              </a:rPr>
              <a:t>process...</a:t>
            </a:r>
            <a:endParaRPr sz="1200">
              <a:latin typeface="Arial"/>
              <a:cs typeface="Arial"/>
            </a:endParaRPr>
          </a:p>
        </p:txBody>
      </p:sp>
      <p:sp>
        <p:nvSpPr>
          <p:cNvPr id="51" name="object 51"/>
          <p:cNvSpPr txBox="1"/>
          <p:nvPr/>
        </p:nvSpPr>
        <p:spPr>
          <a:xfrm>
            <a:off x="120446" y="2587866"/>
            <a:ext cx="5519420" cy="262890"/>
          </a:xfrm>
          <a:prstGeom prst="rect">
            <a:avLst/>
          </a:prstGeom>
          <a:solidFill>
            <a:srgbClr val="E8A5BC"/>
          </a:solidFill>
        </p:spPr>
        <p:txBody>
          <a:bodyPr wrap="square" lIns="0" tIns="18415" rIns="0" bIns="0" rtlCol="0" vert="horz">
            <a:spAutoFit/>
          </a:bodyPr>
          <a:lstStyle/>
          <a:p>
            <a:pPr marL="59055">
              <a:lnSpc>
                <a:spcPct val="100000"/>
              </a:lnSpc>
              <a:spcBef>
                <a:spcPts val="145"/>
              </a:spcBef>
            </a:pPr>
            <a:r>
              <a:rPr dirty="0" sz="1200" spc="-5">
                <a:solidFill>
                  <a:srgbClr val="FFFFFF"/>
                </a:solidFill>
                <a:latin typeface="Arial"/>
                <a:cs typeface="Arial"/>
              </a:rPr>
              <a:t>could more </a:t>
            </a:r>
            <a:r>
              <a:rPr dirty="0" sz="1200">
                <a:solidFill>
                  <a:srgbClr val="FFFFFF"/>
                </a:solidFill>
                <a:latin typeface="Arial"/>
                <a:cs typeface="Arial"/>
              </a:rPr>
              <a:t>briefly </a:t>
            </a:r>
            <a:r>
              <a:rPr dirty="0" sz="1200" spc="-5">
                <a:solidFill>
                  <a:srgbClr val="FFFFFF"/>
                </a:solidFill>
                <a:latin typeface="Arial"/>
                <a:cs typeface="Arial"/>
              </a:rPr>
              <a:t>be</a:t>
            </a:r>
            <a:r>
              <a:rPr dirty="0" sz="1200" spc="-1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FFFFFF"/>
                </a:solidFill>
                <a:latin typeface="Arial"/>
                <a:cs typeface="Arial"/>
              </a:rPr>
              <a:t>written</a:t>
            </a:r>
            <a:endParaRPr sz="1200">
              <a:latin typeface="Arial"/>
              <a:cs typeface="Arial"/>
            </a:endParaRPr>
          </a:p>
        </p:txBody>
      </p:sp>
      <p:sp>
        <p:nvSpPr>
          <p:cNvPr id="52" name="object 52"/>
          <p:cNvSpPr txBox="1"/>
          <p:nvPr/>
        </p:nvSpPr>
        <p:spPr>
          <a:xfrm>
            <a:off x="167297" y="2863199"/>
            <a:ext cx="2590165" cy="207645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200" spc="-15" strike="sngStrike">
                <a:solidFill>
                  <a:srgbClr val="7F7F68"/>
                </a:solidFill>
                <a:latin typeface="Arial"/>
                <a:cs typeface="Arial"/>
              </a:rPr>
              <a:t>Essentially,</a:t>
            </a:r>
            <a:r>
              <a:rPr dirty="0" sz="1200" spc="-15" strike="noStrike">
                <a:latin typeface="Arial"/>
                <a:cs typeface="Arial"/>
              </a:rPr>
              <a:t>The </a:t>
            </a:r>
            <a:r>
              <a:rPr dirty="0" sz="1200" spc="-5" strike="noStrike">
                <a:latin typeface="Arial"/>
                <a:cs typeface="Arial"/>
              </a:rPr>
              <a:t>optimisation</a:t>
            </a:r>
            <a:r>
              <a:rPr dirty="0" sz="1200" spc="20" strike="noStrike">
                <a:latin typeface="Arial"/>
                <a:cs typeface="Arial"/>
              </a:rPr>
              <a:t> </a:t>
            </a:r>
            <a:r>
              <a:rPr dirty="0" sz="1200" spc="-5" strike="noStrike">
                <a:latin typeface="Arial"/>
                <a:cs typeface="Arial"/>
              </a:rPr>
              <a:t>process...</a:t>
            </a:r>
            <a:endParaRPr sz="1200">
              <a:latin typeface="Arial"/>
              <a:cs typeface="Arial"/>
            </a:endParaRPr>
          </a:p>
        </p:txBody>
      </p:sp>
      <p:sp>
        <p:nvSpPr>
          <p:cNvPr id="53" name="object 53"/>
          <p:cNvSpPr/>
          <p:nvPr/>
        </p:nvSpPr>
        <p:spPr>
          <a:xfrm>
            <a:off x="0" y="3110966"/>
            <a:ext cx="1728470" cy="129539"/>
          </a:xfrm>
          <a:custGeom>
            <a:avLst/>
            <a:gdLst/>
            <a:ahLst/>
            <a:cxnLst/>
            <a:rect l="l" t="t" r="r" b="b"/>
            <a:pathLst>
              <a:path w="1728470" h="129539">
                <a:moveTo>
                  <a:pt x="0" y="129031"/>
                </a:moveTo>
                <a:lnTo>
                  <a:pt x="1728012" y="129031"/>
                </a:lnTo>
                <a:lnTo>
                  <a:pt x="1728012" y="0"/>
                </a:lnTo>
                <a:lnTo>
                  <a:pt x="0" y="0"/>
                </a:lnTo>
                <a:lnTo>
                  <a:pt x="0" y="129031"/>
                </a:lnTo>
                <a:close/>
              </a:path>
            </a:pathLst>
          </a:custGeom>
          <a:solidFill>
            <a:srgbClr val="46464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4" name="object 54"/>
          <p:cNvSpPr/>
          <p:nvPr/>
        </p:nvSpPr>
        <p:spPr>
          <a:xfrm>
            <a:off x="1728012" y="3110966"/>
            <a:ext cx="2741930" cy="129539"/>
          </a:xfrm>
          <a:custGeom>
            <a:avLst/>
            <a:gdLst/>
            <a:ahLst/>
            <a:cxnLst/>
            <a:rect l="l" t="t" r="r" b="b"/>
            <a:pathLst>
              <a:path w="2741929" h="129539">
                <a:moveTo>
                  <a:pt x="0" y="129031"/>
                </a:moveTo>
                <a:lnTo>
                  <a:pt x="2741752" y="129031"/>
                </a:lnTo>
                <a:lnTo>
                  <a:pt x="2741752" y="0"/>
                </a:lnTo>
                <a:lnTo>
                  <a:pt x="0" y="0"/>
                </a:lnTo>
                <a:lnTo>
                  <a:pt x="0" y="129031"/>
                </a:lnTo>
                <a:close/>
              </a:path>
            </a:pathLst>
          </a:custGeom>
          <a:solidFill>
            <a:srgbClr val="60606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5" name="object 55"/>
          <p:cNvSpPr/>
          <p:nvPr/>
        </p:nvSpPr>
        <p:spPr>
          <a:xfrm>
            <a:off x="4469765" y="3110966"/>
            <a:ext cx="1290320" cy="129539"/>
          </a:xfrm>
          <a:custGeom>
            <a:avLst/>
            <a:gdLst/>
            <a:ahLst/>
            <a:cxnLst/>
            <a:rect l="l" t="t" r="r" b="b"/>
            <a:pathLst>
              <a:path w="1290320" h="129539">
                <a:moveTo>
                  <a:pt x="0" y="129031"/>
                </a:moveTo>
                <a:lnTo>
                  <a:pt x="1290231" y="129031"/>
                </a:lnTo>
                <a:lnTo>
                  <a:pt x="1290231" y="0"/>
                </a:lnTo>
                <a:lnTo>
                  <a:pt x="0" y="0"/>
                </a:lnTo>
                <a:lnTo>
                  <a:pt x="0" y="129031"/>
                </a:lnTo>
                <a:close/>
              </a:path>
            </a:pathLst>
          </a:custGeom>
          <a:solidFill>
            <a:srgbClr val="46464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6" name="object 56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889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70"/>
              </a:spcBef>
            </a:pPr>
            <a:r>
              <a:rPr dirty="0" spc="-5"/>
              <a:t>Ming-Ming Cheng Nankai</a:t>
            </a:r>
            <a:r>
              <a:rPr dirty="0"/>
              <a:t> </a:t>
            </a:r>
            <a:r>
              <a:rPr dirty="0" spc="-5"/>
              <a:t>University</a:t>
            </a:r>
          </a:p>
        </p:txBody>
      </p:sp>
      <p:sp>
        <p:nvSpPr>
          <p:cNvPr id="57" name="object 57"/>
          <p:cNvSpPr txBox="1"/>
          <p:nvPr/>
        </p:nvSpPr>
        <p:spPr>
          <a:xfrm>
            <a:off x="3001810" y="3115250"/>
            <a:ext cx="194310" cy="119380"/>
          </a:xfrm>
          <a:prstGeom prst="rect">
            <a:avLst/>
          </a:prstGeom>
        </p:spPr>
        <p:txBody>
          <a:bodyPr wrap="square" lIns="0" tIns="889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70"/>
              </a:spcBef>
            </a:pPr>
            <a:r>
              <a:rPr dirty="0" sz="600" spc="-5">
                <a:solidFill>
                  <a:srgbClr val="FFFFFF"/>
                </a:solidFill>
                <a:latin typeface="Arial"/>
                <a:cs typeface="Arial"/>
              </a:rPr>
              <a:t>Style</a:t>
            </a:r>
            <a:endParaRPr sz="600">
              <a:latin typeface="Arial"/>
              <a:cs typeface="Arial"/>
            </a:endParaRPr>
          </a:p>
        </p:txBody>
      </p:sp>
      <p:sp>
        <p:nvSpPr>
          <p:cNvPr id="58" name="object 58"/>
          <p:cNvSpPr txBox="1">
            <a:spLocks noGrp="1"/>
          </p:cNvSpPr>
          <p:nvPr>
            <p:ph type="dt" idx="6" sz="half"/>
          </p:nvPr>
        </p:nvSpPr>
        <p:spPr>
          <a:prstGeom prst="rect"/>
        </p:spPr>
        <p:txBody>
          <a:bodyPr wrap="square" lIns="0" tIns="889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70"/>
              </a:spcBef>
            </a:pPr>
            <a:r>
              <a:rPr dirty="0" spc="-5"/>
              <a:t>2022/05/18</a:t>
            </a:r>
          </a:p>
        </p:txBody>
      </p:sp>
      <p:sp>
        <p:nvSpPr>
          <p:cNvPr id="59" name="object 59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8890" rIns="0" bIns="0" rtlCol="0" vert="horz">
            <a:spAutoFit/>
          </a:bodyPr>
          <a:lstStyle/>
          <a:p>
            <a:pPr marL="25400">
              <a:lnSpc>
                <a:spcPct val="100000"/>
              </a:lnSpc>
              <a:spcBef>
                <a:spcPts val="70"/>
              </a:spcBef>
            </a:pPr>
            <a:fld id="{81D60167-4931-47E6-BA6A-407CBD079E47}" type="slidenum">
              <a:rPr dirty="0" spc="-5"/>
              <a:t>21</a:t>
            </a:fld>
            <a:r>
              <a:rPr dirty="0" spc="-5"/>
              <a:t> /</a:t>
            </a:r>
            <a:r>
              <a:rPr dirty="0" spc="-70"/>
              <a:t> </a:t>
            </a:r>
            <a:r>
              <a:rPr dirty="0" spc="-5"/>
              <a:t>46</a:t>
            </a:r>
          </a:p>
        </p:txBody>
      </p:sp>
    </p:spTree>
  </p:cSld>
  <p:clrMapOvr>
    <a:masterClrMapping/>
  </p:clrMapOvr>
  <p:transition spd="fast">
    <p:cut thruBlk="0"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20650" y="127561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B1B1B1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171056" y="127561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B1B1B1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221449" y="127561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B1B1B1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271856" y="127561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B1B1B1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322249" y="127561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B1B1B1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372656" y="127561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B1B1B1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423049" y="127561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B1B1B1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944473" y="127561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B1B1B1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994867" y="127561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B1B1B1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/>
          <p:nvPr/>
        </p:nvSpPr>
        <p:spPr>
          <a:xfrm>
            <a:off x="1045273" y="127561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B1B1B1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/>
          <p:nvPr/>
        </p:nvSpPr>
        <p:spPr>
          <a:xfrm>
            <a:off x="1095667" y="127561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B1B1B1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/>
          <p:nvPr/>
        </p:nvSpPr>
        <p:spPr>
          <a:xfrm>
            <a:off x="1146073" y="127561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B1B1B1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4" name="object 14"/>
          <p:cNvSpPr/>
          <p:nvPr/>
        </p:nvSpPr>
        <p:spPr>
          <a:xfrm>
            <a:off x="1196466" y="127561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B1B1B1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5" name="object 15"/>
          <p:cNvSpPr/>
          <p:nvPr/>
        </p:nvSpPr>
        <p:spPr>
          <a:xfrm>
            <a:off x="1246873" y="127561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B1B1B1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6" name="object 16"/>
          <p:cNvSpPr/>
          <p:nvPr/>
        </p:nvSpPr>
        <p:spPr>
          <a:xfrm>
            <a:off x="1297266" y="127561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B1B1B1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7" name="object 17"/>
          <p:cNvSpPr/>
          <p:nvPr/>
        </p:nvSpPr>
        <p:spPr>
          <a:xfrm>
            <a:off x="1916925" y="127561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B1B1B1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8" name="object 18"/>
          <p:cNvSpPr/>
          <p:nvPr/>
        </p:nvSpPr>
        <p:spPr>
          <a:xfrm>
            <a:off x="1967331" y="127561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B1B1B1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9" name="object 19"/>
          <p:cNvSpPr/>
          <p:nvPr/>
        </p:nvSpPr>
        <p:spPr>
          <a:xfrm>
            <a:off x="2017725" y="127561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B1B1B1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0" name="object 20"/>
          <p:cNvSpPr/>
          <p:nvPr/>
        </p:nvSpPr>
        <p:spPr>
          <a:xfrm>
            <a:off x="2068131" y="127561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B1B1B1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1" name="object 21"/>
          <p:cNvSpPr/>
          <p:nvPr/>
        </p:nvSpPr>
        <p:spPr>
          <a:xfrm>
            <a:off x="2118525" y="127561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B1B1B1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2" name="object 22"/>
          <p:cNvSpPr/>
          <p:nvPr/>
        </p:nvSpPr>
        <p:spPr>
          <a:xfrm>
            <a:off x="2664752" y="127561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3" name="object 23"/>
          <p:cNvSpPr/>
          <p:nvPr/>
        </p:nvSpPr>
        <p:spPr>
          <a:xfrm>
            <a:off x="2715158" y="127561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4" name="object 24"/>
          <p:cNvSpPr/>
          <p:nvPr/>
        </p:nvSpPr>
        <p:spPr>
          <a:xfrm>
            <a:off x="2765551" y="127561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4">
                <a:moveTo>
                  <a:pt x="18000" y="0"/>
                </a:move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5" name="object 25"/>
          <p:cNvSpPr/>
          <p:nvPr/>
        </p:nvSpPr>
        <p:spPr>
          <a:xfrm>
            <a:off x="2765551" y="127561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6" name="object 26"/>
          <p:cNvSpPr/>
          <p:nvPr/>
        </p:nvSpPr>
        <p:spPr>
          <a:xfrm>
            <a:off x="2815958" y="127561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7" name="object 27"/>
          <p:cNvSpPr/>
          <p:nvPr/>
        </p:nvSpPr>
        <p:spPr>
          <a:xfrm>
            <a:off x="2866351" y="127561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8" name="object 28"/>
          <p:cNvSpPr/>
          <p:nvPr/>
        </p:nvSpPr>
        <p:spPr>
          <a:xfrm>
            <a:off x="2916758" y="127561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9" name="object 29"/>
          <p:cNvSpPr/>
          <p:nvPr/>
        </p:nvSpPr>
        <p:spPr>
          <a:xfrm>
            <a:off x="2967151" y="127561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0" name="object 30"/>
          <p:cNvSpPr/>
          <p:nvPr/>
        </p:nvSpPr>
        <p:spPr>
          <a:xfrm>
            <a:off x="3017558" y="127561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1" name="object 31"/>
          <p:cNvSpPr/>
          <p:nvPr/>
        </p:nvSpPr>
        <p:spPr>
          <a:xfrm>
            <a:off x="3067951" y="127561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2" name="object 32"/>
          <p:cNvSpPr/>
          <p:nvPr/>
        </p:nvSpPr>
        <p:spPr>
          <a:xfrm>
            <a:off x="3534955" y="127561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B1B1B1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3" name="object 33"/>
          <p:cNvSpPr/>
          <p:nvPr/>
        </p:nvSpPr>
        <p:spPr>
          <a:xfrm>
            <a:off x="3585362" y="127561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B1B1B1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4" name="object 34"/>
          <p:cNvSpPr/>
          <p:nvPr/>
        </p:nvSpPr>
        <p:spPr>
          <a:xfrm>
            <a:off x="3635755" y="127561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B1B1B1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5" name="object 35"/>
          <p:cNvSpPr/>
          <p:nvPr/>
        </p:nvSpPr>
        <p:spPr>
          <a:xfrm>
            <a:off x="4469536" y="127561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B1B1B1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6" name="object 36"/>
          <p:cNvSpPr/>
          <p:nvPr/>
        </p:nvSpPr>
        <p:spPr>
          <a:xfrm>
            <a:off x="4519929" y="127561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B1B1B1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7" name="object 37"/>
          <p:cNvSpPr/>
          <p:nvPr/>
        </p:nvSpPr>
        <p:spPr>
          <a:xfrm>
            <a:off x="4570336" y="127561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B1B1B1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8" name="object 38"/>
          <p:cNvSpPr/>
          <p:nvPr/>
        </p:nvSpPr>
        <p:spPr>
          <a:xfrm>
            <a:off x="4620729" y="127561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B1B1B1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9" name="object 39"/>
          <p:cNvSpPr/>
          <p:nvPr/>
        </p:nvSpPr>
        <p:spPr>
          <a:xfrm>
            <a:off x="5179479" y="127561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B1B1B1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0" name="object 40"/>
          <p:cNvSpPr/>
          <p:nvPr/>
        </p:nvSpPr>
        <p:spPr>
          <a:xfrm>
            <a:off x="5229885" y="127561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B1B1B1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1" name="object 41"/>
          <p:cNvSpPr/>
          <p:nvPr/>
        </p:nvSpPr>
        <p:spPr>
          <a:xfrm>
            <a:off x="5280278" y="127561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B1B1B1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2" name="object 42"/>
          <p:cNvSpPr/>
          <p:nvPr/>
        </p:nvSpPr>
        <p:spPr>
          <a:xfrm>
            <a:off x="5330685" y="127561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B1B1B1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3" name="object 43"/>
          <p:cNvSpPr/>
          <p:nvPr/>
        </p:nvSpPr>
        <p:spPr>
          <a:xfrm>
            <a:off x="5381078" y="127561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B1B1B1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4" name="object 44"/>
          <p:cNvSpPr/>
          <p:nvPr/>
        </p:nvSpPr>
        <p:spPr>
          <a:xfrm>
            <a:off x="5431485" y="127561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B1B1B1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5" name="object 45"/>
          <p:cNvSpPr txBox="1"/>
          <p:nvPr/>
        </p:nvSpPr>
        <p:spPr>
          <a:xfrm>
            <a:off x="108000" y="0"/>
            <a:ext cx="5556885" cy="116839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>
              <a:lnSpc>
                <a:spcPct val="100000"/>
              </a:lnSpc>
              <a:spcBef>
                <a:spcPts val="95"/>
              </a:spcBef>
              <a:tabLst>
                <a:tab pos="823594" algn="l"/>
                <a:tab pos="1795780" algn="l"/>
                <a:tab pos="2543810" algn="l"/>
                <a:tab pos="3413760" algn="l"/>
                <a:tab pos="4348480" algn="l"/>
                <a:tab pos="5058410" algn="l"/>
              </a:tabLst>
            </a:pPr>
            <a:r>
              <a:rPr dirty="0" sz="600" spc="-5">
                <a:solidFill>
                  <a:srgbClr val="B1B1B1"/>
                </a:solidFill>
                <a:latin typeface="Arial"/>
                <a:cs typeface="Arial"/>
                <a:hlinkClick r:id="rId2" action="ppaction://hlinksldjump"/>
              </a:rPr>
              <a:t>Readership</a:t>
            </a:r>
            <a:r>
              <a:rPr dirty="0" sz="600" spc="-5">
                <a:solidFill>
                  <a:srgbClr val="B1B1B1"/>
                </a:solidFill>
                <a:latin typeface="Arial"/>
                <a:cs typeface="Arial"/>
              </a:rPr>
              <a:t>	</a:t>
            </a:r>
            <a:r>
              <a:rPr dirty="0" sz="600" spc="-5">
                <a:solidFill>
                  <a:srgbClr val="B1B1B1"/>
                </a:solidFill>
                <a:latin typeface="Arial"/>
                <a:cs typeface="Arial"/>
                <a:hlinkClick r:id="rId3" action="ppaction://hlinksldjump"/>
              </a:rPr>
              <a:t>Critical</a:t>
            </a:r>
            <a:r>
              <a:rPr dirty="0" sz="600" spc="15">
                <a:solidFill>
                  <a:srgbClr val="B1B1B1"/>
                </a:solidFill>
                <a:latin typeface="Arial"/>
                <a:cs typeface="Arial"/>
                <a:hlinkClick r:id="rId3" action="ppaction://hlinksldjump"/>
              </a:rPr>
              <a:t> </a:t>
            </a:r>
            <a:r>
              <a:rPr dirty="0" sz="600" spc="-5">
                <a:solidFill>
                  <a:srgbClr val="B1B1B1"/>
                </a:solidFill>
                <a:latin typeface="Arial"/>
                <a:cs typeface="Arial"/>
                <a:hlinkClick r:id="rId3" action="ppaction://hlinksldjump"/>
              </a:rPr>
              <a:t>Analysis</a:t>
            </a:r>
            <a:r>
              <a:rPr dirty="0" sz="600" spc="-5">
                <a:solidFill>
                  <a:srgbClr val="B1B1B1"/>
                </a:solidFill>
                <a:latin typeface="Arial"/>
                <a:cs typeface="Arial"/>
              </a:rPr>
              <a:t>	</a:t>
            </a:r>
            <a:r>
              <a:rPr dirty="0" sz="600" spc="-5">
                <a:solidFill>
                  <a:srgbClr val="B1B1B1"/>
                </a:solidFill>
                <a:latin typeface="Arial"/>
                <a:cs typeface="Arial"/>
                <a:hlinkClick r:id="rId4" action="ppaction://hlinksldjump"/>
              </a:rPr>
              <a:t>Precision</a:t>
            </a:r>
            <a:r>
              <a:rPr dirty="0" sz="600" spc="-5">
                <a:solidFill>
                  <a:srgbClr val="B1B1B1"/>
                </a:solidFill>
                <a:latin typeface="Arial"/>
                <a:cs typeface="Arial"/>
              </a:rPr>
              <a:t>	</a:t>
            </a:r>
            <a:r>
              <a:rPr dirty="0" sz="600" spc="-5">
                <a:solidFill>
                  <a:srgbClr val="FFFFFF"/>
                </a:solidFill>
                <a:latin typeface="Arial"/>
                <a:cs typeface="Arial"/>
                <a:hlinkClick r:id="rId5" action="ppaction://hlinksldjump"/>
              </a:rPr>
              <a:t>Conciseness</a:t>
            </a:r>
            <a:r>
              <a:rPr dirty="0" sz="600" spc="-5">
                <a:solidFill>
                  <a:srgbClr val="FFFFFF"/>
                </a:solidFill>
                <a:latin typeface="Arial"/>
                <a:cs typeface="Arial"/>
              </a:rPr>
              <a:t>	</a:t>
            </a:r>
            <a:r>
              <a:rPr dirty="0" sz="600" spc="-5">
                <a:solidFill>
                  <a:srgbClr val="B1B1B1"/>
                </a:solidFill>
                <a:latin typeface="Arial"/>
                <a:cs typeface="Arial"/>
                <a:hlinkClick r:id="rId6" action="ppaction://hlinksldjump"/>
              </a:rPr>
              <a:t>Logical</a:t>
            </a:r>
            <a:r>
              <a:rPr dirty="0" sz="600" spc="15">
                <a:solidFill>
                  <a:srgbClr val="B1B1B1"/>
                </a:solidFill>
                <a:latin typeface="Arial"/>
                <a:cs typeface="Arial"/>
                <a:hlinkClick r:id="rId6" action="ppaction://hlinksldjump"/>
              </a:rPr>
              <a:t> </a:t>
            </a:r>
            <a:r>
              <a:rPr dirty="0" sz="600" spc="-5">
                <a:solidFill>
                  <a:srgbClr val="B1B1B1"/>
                </a:solidFill>
                <a:latin typeface="Arial"/>
                <a:cs typeface="Arial"/>
                <a:hlinkClick r:id="rId6" action="ppaction://hlinksldjump"/>
              </a:rPr>
              <a:t>Writing</a:t>
            </a:r>
            <a:r>
              <a:rPr dirty="0" sz="600" spc="-5">
                <a:solidFill>
                  <a:srgbClr val="B1B1B1"/>
                </a:solidFill>
                <a:latin typeface="Arial"/>
                <a:cs typeface="Arial"/>
              </a:rPr>
              <a:t>	</a:t>
            </a:r>
            <a:r>
              <a:rPr dirty="0" sz="600" spc="-5">
                <a:solidFill>
                  <a:srgbClr val="B1B1B1"/>
                </a:solidFill>
                <a:latin typeface="Arial"/>
                <a:cs typeface="Arial"/>
                <a:hlinkClick r:id="rId7" action="ppaction://hlinksldjump"/>
              </a:rPr>
              <a:t>Balance</a:t>
            </a:r>
            <a:r>
              <a:rPr dirty="0" sz="600" spc="-5">
                <a:solidFill>
                  <a:srgbClr val="B1B1B1"/>
                </a:solidFill>
                <a:latin typeface="Arial"/>
                <a:cs typeface="Arial"/>
              </a:rPr>
              <a:t>	</a:t>
            </a:r>
            <a:r>
              <a:rPr dirty="0" sz="600" spc="-5">
                <a:solidFill>
                  <a:srgbClr val="B1B1B1"/>
                </a:solidFill>
                <a:latin typeface="Arial"/>
                <a:cs typeface="Arial"/>
                <a:hlinkClick r:id="rId8" action="ppaction://hlinksldjump"/>
              </a:rPr>
              <a:t>Completeness</a:t>
            </a:r>
            <a:endParaRPr sz="600">
              <a:latin typeface="Arial"/>
              <a:cs typeface="Arial"/>
            </a:endParaRPr>
          </a:p>
        </p:txBody>
      </p:sp>
      <p:sp>
        <p:nvSpPr>
          <p:cNvPr id="46" name="object 46"/>
          <p:cNvSpPr txBox="1">
            <a:spLocks noGrp="1"/>
          </p:cNvSpPr>
          <p:nvPr>
            <p:ph type="title"/>
          </p:nvPr>
        </p:nvSpPr>
        <p:spPr>
          <a:xfrm>
            <a:off x="0" y="209435"/>
            <a:ext cx="5760085" cy="349250"/>
          </a:xfrm>
          <a:prstGeom prst="rect"/>
          <a:solidFill>
            <a:srgbClr val="0C5A79"/>
          </a:solidFill>
        </p:spPr>
        <p:txBody>
          <a:bodyPr wrap="square" lIns="0" tIns="55880" rIns="0" bIns="0" rtlCol="0" vert="horz">
            <a:spAutoFit/>
          </a:bodyPr>
          <a:lstStyle/>
          <a:p>
            <a:pPr marL="107950">
              <a:lnSpc>
                <a:spcPct val="100000"/>
              </a:lnSpc>
              <a:spcBef>
                <a:spcPts val="440"/>
              </a:spcBef>
            </a:pPr>
            <a:r>
              <a:rPr dirty="0" sz="1700" spc="10">
                <a:solidFill>
                  <a:srgbClr val="FFFFFF"/>
                </a:solidFill>
              </a:rPr>
              <a:t>Conciseness: enough, </a:t>
            </a:r>
            <a:r>
              <a:rPr dirty="0" sz="1700" spc="5">
                <a:solidFill>
                  <a:srgbClr val="FFFFFF"/>
                </a:solidFill>
              </a:rPr>
              <a:t>not</a:t>
            </a:r>
            <a:r>
              <a:rPr dirty="0" sz="1700" spc="95">
                <a:solidFill>
                  <a:srgbClr val="FFFFFF"/>
                </a:solidFill>
              </a:rPr>
              <a:t> </a:t>
            </a:r>
            <a:r>
              <a:rPr dirty="0" sz="1700" spc="10">
                <a:solidFill>
                  <a:srgbClr val="FFFFFF"/>
                </a:solidFill>
              </a:rPr>
              <a:t>redundant</a:t>
            </a:r>
            <a:endParaRPr sz="1700"/>
          </a:p>
        </p:txBody>
      </p:sp>
      <p:sp>
        <p:nvSpPr>
          <p:cNvPr id="47" name="object 47"/>
          <p:cNvSpPr/>
          <p:nvPr/>
        </p:nvSpPr>
        <p:spPr>
          <a:xfrm>
            <a:off x="323595" y="706945"/>
            <a:ext cx="80010" cy="80010"/>
          </a:xfrm>
          <a:custGeom>
            <a:avLst/>
            <a:gdLst/>
            <a:ahLst/>
            <a:cxnLst/>
            <a:rect l="l" t="t" r="r" b="b"/>
            <a:pathLst>
              <a:path w="80010" h="80009">
                <a:moveTo>
                  <a:pt x="0" y="79413"/>
                </a:moveTo>
                <a:lnTo>
                  <a:pt x="79413" y="79413"/>
                </a:lnTo>
                <a:lnTo>
                  <a:pt x="79413" y="0"/>
                </a:lnTo>
                <a:lnTo>
                  <a:pt x="0" y="0"/>
                </a:lnTo>
                <a:lnTo>
                  <a:pt x="0" y="79413"/>
                </a:lnTo>
                <a:close/>
              </a:path>
            </a:pathLst>
          </a:custGeom>
          <a:solidFill>
            <a:srgbClr val="548CA1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8" name="object 48"/>
          <p:cNvSpPr/>
          <p:nvPr/>
        </p:nvSpPr>
        <p:spPr>
          <a:xfrm>
            <a:off x="323595" y="1073861"/>
            <a:ext cx="80010" cy="80010"/>
          </a:xfrm>
          <a:custGeom>
            <a:avLst/>
            <a:gdLst/>
            <a:ahLst/>
            <a:cxnLst/>
            <a:rect l="l" t="t" r="r" b="b"/>
            <a:pathLst>
              <a:path w="80010" h="80009">
                <a:moveTo>
                  <a:pt x="0" y="79413"/>
                </a:moveTo>
                <a:lnTo>
                  <a:pt x="79413" y="79413"/>
                </a:lnTo>
                <a:lnTo>
                  <a:pt x="79413" y="0"/>
                </a:lnTo>
                <a:lnTo>
                  <a:pt x="0" y="0"/>
                </a:lnTo>
                <a:lnTo>
                  <a:pt x="0" y="79413"/>
                </a:lnTo>
                <a:close/>
              </a:path>
            </a:pathLst>
          </a:custGeom>
          <a:solidFill>
            <a:srgbClr val="548CA1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9" name="object 49"/>
          <p:cNvSpPr txBox="1">
            <a:spLocks noGrp="1"/>
          </p:cNvSpPr>
          <p:nvPr>
            <p:ph type="body" idx="1"/>
          </p:nvPr>
        </p:nvSpPr>
        <p:spPr>
          <a:prstGeom prst="rect"/>
        </p:spPr>
        <p:txBody>
          <a:bodyPr wrap="square" lIns="0" tIns="50202" rIns="0" bIns="0" rtlCol="0" vert="horz">
            <a:spAutoFit/>
          </a:bodyPr>
          <a:lstStyle/>
          <a:p>
            <a:pPr marL="309880" marR="36830">
              <a:lnSpc>
                <a:spcPct val="100000"/>
              </a:lnSpc>
              <a:spcBef>
                <a:spcPts val="95"/>
              </a:spcBef>
            </a:pPr>
            <a:r>
              <a:rPr dirty="0" spc="-40"/>
              <a:t>Try </a:t>
            </a:r>
            <a:r>
              <a:rPr dirty="0" spc="-5"/>
              <a:t>to get </a:t>
            </a:r>
            <a:r>
              <a:rPr dirty="0" spc="-10" b="1">
                <a:solidFill>
                  <a:srgbClr val="EB7239"/>
                </a:solidFill>
                <a:latin typeface="Arial"/>
                <a:cs typeface="Arial"/>
              </a:rPr>
              <a:t>clear </a:t>
            </a:r>
            <a:r>
              <a:rPr dirty="0" spc="-5"/>
              <a:t>in </a:t>
            </a:r>
            <a:r>
              <a:rPr dirty="0" spc="-10"/>
              <a:t>your </a:t>
            </a:r>
            <a:r>
              <a:rPr dirty="0" spc="-5"/>
              <a:t>mind what </a:t>
            </a:r>
            <a:r>
              <a:rPr dirty="0" spc="-15"/>
              <a:t>you </a:t>
            </a:r>
            <a:r>
              <a:rPr dirty="0" spc="-5" b="1">
                <a:solidFill>
                  <a:srgbClr val="EB7239"/>
                </a:solidFill>
                <a:latin typeface="Arial"/>
                <a:cs typeface="Arial"/>
              </a:rPr>
              <a:t>want </a:t>
            </a:r>
            <a:r>
              <a:rPr dirty="0" spc="-5"/>
              <a:t>to </a:t>
            </a:r>
            <a:r>
              <a:rPr dirty="0" spc="-20"/>
              <a:t>say </a:t>
            </a:r>
            <a:r>
              <a:rPr dirty="0" spc="-5"/>
              <a:t>and </a:t>
            </a:r>
            <a:r>
              <a:rPr dirty="0" spc="-5" b="1">
                <a:solidFill>
                  <a:srgbClr val="EB7239"/>
                </a:solidFill>
                <a:latin typeface="Arial"/>
                <a:cs typeface="Arial"/>
              </a:rPr>
              <a:t>need </a:t>
            </a:r>
            <a:r>
              <a:rPr dirty="0" spc="-5"/>
              <a:t>to </a:t>
            </a:r>
            <a:r>
              <a:rPr dirty="0" spc="-20"/>
              <a:t>say </a:t>
            </a:r>
            <a:r>
              <a:rPr dirty="0" spc="-10"/>
              <a:t>before  </a:t>
            </a:r>
            <a:r>
              <a:rPr dirty="0"/>
              <a:t>starting </a:t>
            </a:r>
            <a:r>
              <a:rPr dirty="0" spc="-5"/>
              <a:t>to</a:t>
            </a:r>
            <a:r>
              <a:rPr dirty="0" spc="-15"/>
              <a:t> </a:t>
            </a:r>
            <a:r>
              <a:rPr dirty="0" spc="-5"/>
              <a:t>write.</a:t>
            </a:r>
          </a:p>
          <a:p>
            <a:pPr marL="309880" marR="5080">
              <a:lnSpc>
                <a:spcPct val="100000"/>
              </a:lnSpc>
              <a:spcBef>
                <a:spcPts val="10"/>
              </a:spcBef>
            </a:pPr>
            <a:r>
              <a:rPr dirty="0" spc="-5"/>
              <a:t>Other redundant </a:t>
            </a:r>
            <a:r>
              <a:rPr dirty="0" spc="-10"/>
              <a:t>words </a:t>
            </a:r>
            <a:r>
              <a:rPr dirty="0" spc="-5"/>
              <a:t>which can be </a:t>
            </a:r>
            <a:r>
              <a:rPr dirty="0" spc="-5" b="1">
                <a:solidFill>
                  <a:srgbClr val="EB7239"/>
                </a:solidFill>
                <a:latin typeface="Arial"/>
                <a:cs typeface="Arial"/>
              </a:rPr>
              <a:t>omitted </a:t>
            </a:r>
            <a:r>
              <a:rPr dirty="0" spc="-5"/>
              <a:t>are those which add no </a:t>
            </a:r>
            <a:r>
              <a:rPr dirty="0" spc="-15"/>
              <a:t>new  </a:t>
            </a:r>
            <a:r>
              <a:rPr dirty="0" spc="-5"/>
              <a:t>information.</a:t>
            </a:r>
          </a:p>
        </p:txBody>
      </p:sp>
      <p:sp>
        <p:nvSpPr>
          <p:cNvPr id="50" name="object 50"/>
          <p:cNvSpPr txBox="1"/>
          <p:nvPr/>
        </p:nvSpPr>
        <p:spPr>
          <a:xfrm>
            <a:off x="120446" y="1408074"/>
            <a:ext cx="5519420" cy="259715"/>
          </a:xfrm>
          <a:prstGeom prst="rect">
            <a:avLst/>
          </a:prstGeom>
          <a:solidFill>
            <a:srgbClr val="A5A5A5"/>
          </a:solidFill>
        </p:spPr>
        <p:txBody>
          <a:bodyPr wrap="square" lIns="0" tIns="15240" rIns="0" bIns="0" rtlCol="0" vert="horz">
            <a:spAutoFit/>
          </a:bodyPr>
          <a:lstStyle/>
          <a:p>
            <a:pPr marL="59055">
              <a:lnSpc>
                <a:spcPct val="100000"/>
              </a:lnSpc>
              <a:spcBef>
                <a:spcPts val="120"/>
              </a:spcBef>
            </a:pPr>
            <a:r>
              <a:rPr dirty="0" sz="1200" spc="-20">
                <a:solidFill>
                  <a:srgbClr val="FFFFFF"/>
                </a:solidFill>
                <a:latin typeface="Arial"/>
                <a:cs typeface="Arial"/>
              </a:rPr>
              <a:t>For</a:t>
            </a:r>
            <a:r>
              <a:rPr dirty="0" sz="1200" spc="-10">
                <a:solidFill>
                  <a:srgbClr val="FFFFFF"/>
                </a:solidFill>
                <a:latin typeface="Arial"/>
                <a:cs typeface="Arial"/>
              </a:rPr>
              <a:t> example,</a:t>
            </a:r>
            <a:endParaRPr sz="1200">
              <a:latin typeface="Arial"/>
              <a:cs typeface="Arial"/>
            </a:endParaRPr>
          </a:p>
        </p:txBody>
      </p:sp>
      <p:sp>
        <p:nvSpPr>
          <p:cNvPr id="51" name="object 51"/>
          <p:cNvSpPr/>
          <p:nvPr/>
        </p:nvSpPr>
        <p:spPr>
          <a:xfrm>
            <a:off x="323595" y="2073478"/>
            <a:ext cx="80010" cy="80010"/>
          </a:xfrm>
          <a:custGeom>
            <a:avLst/>
            <a:gdLst/>
            <a:ahLst/>
            <a:cxnLst/>
            <a:rect l="l" t="t" r="r" b="b"/>
            <a:pathLst>
              <a:path w="80010" h="80010">
                <a:moveTo>
                  <a:pt x="0" y="79413"/>
                </a:moveTo>
                <a:lnTo>
                  <a:pt x="79413" y="79413"/>
                </a:lnTo>
                <a:lnTo>
                  <a:pt x="79413" y="0"/>
                </a:lnTo>
                <a:lnTo>
                  <a:pt x="0" y="0"/>
                </a:lnTo>
                <a:lnTo>
                  <a:pt x="0" y="79413"/>
                </a:lnTo>
                <a:close/>
              </a:path>
            </a:pathLst>
          </a:custGeom>
          <a:solidFill>
            <a:srgbClr val="548CA1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2" name="object 52"/>
          <p:cNvSpPr txBox="1"/>
          <p:nvPr/>
        </p:nvSpPr>
        <p:spPr>
          <a:xfrm>
            <a:off x="167297" y="1679928"/>
            <a:ext cx="5426075" cy="69977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200" spc="-5">
                <a:solidFill>
                  <a:srgbClr val="FF0000"/>
                </a:solidFill>
                <a:latin typeface="Arial"/>
                <a:cs typeface="Arial"/>
              </a:rPr>
              <a:t>large </a:t>
            </a:r>
            <a:r>
              <a:rPr dirty="0" sz="1200">
                <a:solidFill>
                  <a:srgbClr val="0000FF"/>
                </a:solidFill>
                <a:latin typeface="Arial"/>
                <a:cs typeface="Arial"/>
              </a:rPr>
              <a:t>size</a:t>
            </a:r>
            <a:r>
              <a:rPr dirty="0" sz="1200">
                <a:latin typeface="Lucida Sans Unicode"/>
                <a:cs typeface="Lucida Sans Unicode"/>
              </a:rPr>
              <a:t>⇒</a:t>
            </a:r>
            <a:r>
              <a:rPr dirty="0" sz="1200">
                <a:solidFill>
                  <a:srgbClr val="0000FF"/>
                </a:solidFill>
                <a:latin typeface="Arial"/>
                <a:cs typeface="Arial"/>
              </a:rPr>
              <a:t>large</a:t>
            </a:r>
            <a:r>
              <a:rPr dirty="0" sz="1200">
                <a:latin typeface="Arial"/>
                <a:cs typeface="Arial"/>
              </a:rPr>
              <a:t>, </a:t>
            </a:r>
            <a:r>
              <a:rPr dirty="0" sz="1200" spc="-5">
                <a:latin typeface="Arial"/>
                <a:cs typeface="Arial"/>
              </a:rPr>
              <a:t>as </a:t>
            </a:r>
            <a:r>
              <a:rPr dirty="0" sz="1200" spc="-5">
                <a:solidFill>
                  <a:srgbClr val="FF0000"/>
                </a:solidFill>
                <a:latin typeface="Arial"/>
                <a:cs typeface="Arial"/>
              </a:rPr>
              <a:t>large </a:t>
            </a:r>
            <a:r>
              <a:rPr dirty="0" sz="1200" spc="-10">
                <a:latin typeface="Arial"/>
                <a:cs typeface="Arial"/>
              </a:rPr>
              <a:t>refers </a:t>
            </a:r>
            <a:r>
              <a:rPr dirty="0" sz="1200" spc="-5">
                <a:latin typeface="Arial"/>
                <a:cs typeface="Arial"/>
              </a:rPr>
              <a:t>to</a:t>
            </a:r>
            <a:r>
              <a:rPr dirty="0" sz="1200" spc="-10">
                <a:latin typeface="Arial"/>
                <a:cs typeface="Arial"/>
              </a:rPr>
              <a:t> </a:t>
            </a:r>
            <a:r>
              <a:rPr dirty="0" sz="1200" spc="-10">
                <a:solidFill>
                  <a:srgbClr val="0000FF"/>
                </a:solidFill>
                <a:latin typeface="Arial"/>
                <a:cs typeface="Arial"/>
              </a:rPr>
              <a:t>size</a:t>
            </a:r>
            <a:r>
              <a:rPr dirty="0" sz="1200" spc="-10">
                <a:latin typeface="Arial"/>
                <a:cs typeface="Arial"/>
              </a:rPr>
              <a:t>.</a:t>
            </a:r>
            <a:endParaRPr sz="1200">
              <a:latin typeface="Arial"/>
              <a:cs typeface="Arial"/>
            </a:endParaRPr>
          </a:p>
          <a:p>
            <a:pPr marL="309880" marR="5080">
              <a:lnSpc>
                <a:spcPct val="100000"/>
              </a:lnSpc>
              <a:spcBef>
                <a:spcPts val="990"/>
              </a:spcBef>
            </a:pPr>
            <a:r>
              <a:rPr dirty="0" sz="1200" spc="-5">
                <a:latin typeface="Arial"/>
                <a:cs typeface="Arial"/>
              </a:rPr>
              <a:t>Conciseness also means </a:t>
            </a:r>
            <a:r>
              <a:rPr dirty="0" sz="1200" spc="-5">
                <a:solidFill>
                  <a:srgbClr val="FF0000"/>
                </a:solidFill>
                <a:latin typeface="Arial"/>
                <a:cs typeface="Arial"/>
              </a:rPr>
              <a:t>not </a:t>
            </a:r>
            <a:r>
              <a:rPr dirty="0" sz="1200" spc="-10">
                <a:latin typeface="Arial"/>
                <a:cs typeface="Arial"/>
              </a:rPr>
              <a:t>explaining </a:t>
            </a:r>
            <a:r>
              <a:rPr dirty="0" sz="1200" spc="-5">
                <a:latin typeface="Arial"/>
                <a:cs typeface="Arial"/>
              </a:rPr>
              <a:t>concepts which are already </a:t>
            </a:r>
            <a:r>
              <a:rPr dirty="0" sz="1200" spc="-10">
                <a:solidFill>
                  <a:srgbClr val="FF0000"/>
                </a:solidFill>
                <a:latin typeface="Arial"/>
                <a:cs typeface="Arial"/>
              </a:rPr>
              <a:t>familiar  </a:t>
            </a:r>
            <a:r>
              <a:rPr dirty="0" sz="1200" spc="-5">
                <a:latin typeface="Arial"/>
                <a:cs typeface="Arial"/>
              </a:rPr>
              <a:t>to the intended</a:t>
            </a:r>
            <a:r>
              <a:rPr dirty="0" sz="1200" spc="-10">
                <a:latin typeface="Arial"/>
                <a:cs typeface="Arial"/>
              </a:rPr>
              <a:t> readership.</a:t>
            </a:r>
            <a:endParaRPr sz="1200">
              <a:latin typeface="Arial"/>
              <a:cs typeface="Arial"/>
            </a:endParaRPr>
          </a:p>
        </p:txBody>
      </p:sp>
      <p:sp>
        <p:nvSpPr>
          <p:cNvPr id="53" name="object 53"/>
          <p:cNvSpPr txBox="1"/>
          <p:nvPr/>
        </p:nvSpPr>
        <p:spPr>
          <a:xfrm>
            <a:off x="120446" y="2437904"/>
            <a:ext cx="5519420" cy="259715"/>
          </a:xfrm>
          <a:prstGeom prst="rect">
            <a:avLst/>
          </a:prstGeom>
          <a:solidFill>
            <a:srgbClr val="E8A5BC"/>
          </a:solidFill>
        </p:spPr>
        <p:txBody>
          <a:bodyPr wrap="square" lIns="0" tIns="15240" rIns="0" bIns="0" rtlCol="0" vert="horz">
            <a:spAutoFit/>
          </a:bodyPr>
          <a:lstStyle/>
          <a:p>
            <a:pPr marL="59055">
              <a:lnSpc>
                <a:spcPct val="100000"/>
              </a:lnSpc>
              <a:spcBef>
                <a:spcPts val="120"/>
              </a:spcBef>
            </a:pPr>
            <a:r>
              <a:rPr dirty="0" sz="1200" spc="-20">
                <a:solidFill>
                  <a:srgbClr val="FFFFFF"/>
                </a:solidFill>
                <a:latin typeface="Arial"/>
                <a:cs typeface="Arial"/>
              </a:rPr>
              <a:t>For</a:t>
            </a:r>
            <a:r>
              <a:rPr dirty="0" sz="1200" spc="-10">
                <a:solidFill>
                  <a:srgbClr val="FFFFFF"/>
                </a:solidFill>
                <a:latin typeface="Arial"/>
                <a:cs typeface="Arial"/>
              </a:rPr>
              <a:t> example,</a:t>
            </a:r>
            <a:endParaRPr sz="1200">
              <a:latin typeface="Arial"/>
              <a:cs typeface="Arial"/>
            </a:endParaRPr>
          </a:p>
        </p:txBody>
      </p:sp>
      <p:sp>
        <p:nvSpPr>
          <p:cNvPr id="54" name="object 54"/>
          <p:cNvSpPr txBox="1"/>
          <p:nvPr/>
        </p:nvSpPr>
        <p:spPr>
          <a:xfrm>
            <a:off x="167297" y="2709745"/>
            <a:ext cx="5251450" cy="39116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95"/>
              </a:spcBef>
            </a:pPr>
            <a:r>
              <a:rPr dirty="0" sz="1200" spc="-5">
                <a:solidFill>
                  <a:srgbClr val="7F7F68"/>
                </a:solidFill>
                <a:latin typeface="Arial"/>
                <a:cs typeface="Arial"/>
              </a:rPr>
              <a:t>no need to </a:t>
            </a:r>
            <a:r>
              <a:rPr dirty="0" sz="1200" spc="-10">
                <a:solidFill>
                  <a:srgbClr val="7F7F68"/>
                </a:solidFill>
                <a:latin typeface="Arial"/>
                <a:cs typeface="Arial"/>
              </a:rPr>
              <a:t>explain </a:t>
            </a:r>
            <a:r>
              <a:rPr dirty="0" sz="1200" spc="-5">
                <a:solidFill>
                  <a:srgbClr val="7F7F68"/>
                </a:solidFill>
                <a:latin typeface="Arial"/>
                <a:cs typeface="Arial"/>
              </a:rPr>
              <a:t>the definition of </a:t>
            </a:r>
            <a:r>
              <a:rPr dirty="0" sz="1200" spc="-15">
                <a:solidFill>
                  <a:srgbClr val="0000FF"/>
                </a:solidFill>
                <a:latin typeface="Arial"/>
                <a:cs typeface="Arial"/>
              </a:rPr>
              <a:t>Lagrange’s </a:t>
            </a:r>
            <a:r>
              <a:rPr dirty="0" sz="1200" spc="-5">
                <a:solidFill>
                  <a:srgbClr val="0000FF"/>
                </a:solidFill>
                <a:latin typeface="Arial"/>
                <a:cs typeface="Arial"/>
              </a:rPr>
              <a:t>method </a:t>
            </a:r>
            <a:r>
              <a:rPr dirty="0" sz="1200" spc="-5">
                <a:solidFill>
                  <a:srgbClr val="7F7F68"/>
                </a:solidFill>
                <a:latin typeface="Arial"/>
                <a:cs typeface="Arial"/>
              </a:rPr>
              <a:t>in detail, just mention it  </a:t>
            </a:r>
            <a:r>
              <a:rPr dirty="0" sz="1200">
                <a:solidFill>
                  <a:srgbClr val="7F7F68"/>
                </a:solidFill>
                <a:latin typeface="Arial"/>
                <a:cs typeface="Arial"/>
              </a:rPr>
              <a:t>briefly: </a:t>
            </a:r>
            <a:r>
              <a:rPr dirty="0" sz="1200" spc="-5">
                <a:latin typeface="Arial"/>
                <a:cs typeface="Arial"/>
              </a:rPr>
              <a:t>By using </a:t>
            </a:r>
            <a:r>
              <a:rPr dirty="0" sz="1200" spc="-15">
                <a:latin typeface="Arial"/>
                <a:cs typeface="Arial"/>
              </a:rPr>
              <a:t>Lagrange’s </a:t>
            </a:r>
            <a:r>
              <a:rPr dirty="0" sz="1200" spc="-5">
                <a:latin typeface="Arial"/>
                <a:cs typeface="Arial"/>
              </a:rPr>
              <a:t>method, it can be derived</a:t>
            </a:r>
            <a:r>
              <a:rPr dirty="0" sz="1200" spc="80">
                <a:latin typeface="Arial"/>
                <a:cs typeface="Arial"/>
              </a:rPr>
              <a:t> </a:t>
            </a:r>
            <a:r>
              <a:rPr dirty="0" sz="1200" spc="-10">
                <a:latin typeface="Arial"/>
                <a:cs typeface="Arial"/>
              </a:rPr>
              <a:t>as...</a:t>
            </a:r>
            <a:endParaRPr sz="1200">
              <a:latin typeface="Arial"/>
              <a:cs typeface="Arial"/>
            </a:endParaRPr>
          </a:p>
        </p:txBody>
      </p:sp>
      <p:sp>
        <p:nvSpPr>
          <p:cNvPr id="55" name="object 55"/>
          <p:cNvSpPr/>
          <p:nvPr/>
        </p:nvSpPr>
        <p:spPr>
          <a:xfrm>
            <a:off x="0" y="3110966"/>
            <a:ext cx="1728470" cy="129539"/>
          </a:xfrm>
          <a:custGeom>
            <a:avLst/>
            <a:gdLst/>
            <a:ahLst/>
            <a:cxnLst/>
            <a:rect l="l" t="t" r="r" b="b"/>
            <a:pathLst>
              <a:path w="1728470" h="129539">
                <a:moveTo>
                  <a:pt x="0" y="129032"/>
                </a:moveTo>
                <a:lnTo>
                  <a:pt x="1728012" y="129032"/>
                </a:lnTo>
                <a:lnTo>
                  <a:pt x="1728012" y="0"/>
                </a:lnTo>
                <a:lnTo>
                  <a:pt x="0" y="0"/>
                </a:lnTo>
                <a:lnTo>
                  <a:pt x="0" y="129032"/>
                </a:lnTo>
                <a:close/>
              </a:path>
            </a:pathLst>
          </a:custGeom>
          <a:solidFill>
            <a:srgbClr val="46464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6" name="object 56"/>
          <p:cNvSpPr/>
          <p:nvPr/>
        </p:nvSpPr>
        <p:spPr>
          <a:xfrm>
            <a:off x="1728012" y="3110966"/>
            <a:ext cx="2741930" cy="129539"/>
          </a:xfrm>
          <a:custGeom>
            <a:avLst/>
            <a:gdLst/>
            <a:ahLst/>
            <a:cxnLst/>
            <a:rect l="l" t="t" r="r" b="b"/>
            <a:pathLst>
              <a:path w="2741929" h="129539">
                <a:moveTo>
                  <a:pt x="0" y="129031"/>
                </a:moveTo>
                <a:lnTo>
                  <a:pt x="2741752" y="129031"/>
                </a:lnTo>
                <a:lnTo>
                  <a:pt x="2741752" y="0"/>
                </a:lnTo>
                <a:lnTo>
                  <a:pt x="0" y="0"/>
                </a:lnTo>
                <a:lnTo>
                  <a:pt x="0" y="129031"/>
                </a:lnTo>
                <a:close/>
              </a:path>
            </a:pathLst>
          </a:custGeom>
          <a:solidFill>
            <a:srgbClr val="60606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7" name="object 57"/>
          <p:cNvSpPr/>
          <p:nvPr/>
        </p:nvSpPr>
        <p:spPr>
          <a:xfrm>
            <a:off x="4469765" y="3110966"/>
            <a:ext cx="1290320" cy="129539"/>
          </a:xfrm>
          <a:custGeom>
            <a:avLst/>
            <a:gdLst/>
            <a:ahLst/>
            <a:cxnLst/>
            <a:rect l="l" t="t" r="r" b="b"/>
            <a:pathLst>
              <a:path w="1290320" h="129539">
                <a:moveTo>
                  <a:pt x="0" y="129031"/>
                </a:moveTo>
                <a:lnTo>
                  <a:pt x="1290231" y="129031"/>
                </a:lnTo>
                <a:lnTo>
                  <a:pt x="1290231" y="0"/>
                </a:lnTo>
                <a:lnTo>
                  <a:pt x="0" y="0"/>
                </a:lnTo>
                <a:lnTo>
                  <a:pt x="0" y="129031"/>
                </a:lnTo>
                <a:close/>
              </a:path>
            </a:pathLst>
          </a:custGeom>
          <a:solidFill>
            <a:srgbClr val="46464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8" name="object 58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889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70"/>
              </a:spcBef>
            </a:pPr>
            <a:r>
              <a:rPr dirty="0" spc="-5"/>
              <a:t>Ming-Ming Cheng Nankai</a:t>
            </a:r>
            <a:r>
              <a:rPr dirty="0"/>
              <a:t> </a:t>
            </a:r>
            <a:r>
              <a:rPr dirty="0" spc="-5"/>
              <a:t>University</a:t>
            </a:r>
          </a:p>
        </p:txBody>
      </p:sp>
      <p:sp>
        <p:nvSpPr>
          <p:cNvPr id="59" name="object 59"/>
          <p:cNvSpPr txBox="1"/>
          <p:nvPr/>
        </p:nvSpPr>
        <p:spPr>
          <a:xfrm>
            <a:off x="3001810" y="3115250"/>
            <a:ext cx="194310" cy="119380"/>
          </a:xfrm>
          <a:prstGeom prst="rect">
            <a:avLst/>
          </a:prstGeom>
        </p:spPr>
        <p:txBody>
          <a:bodyPr wrap="square" lIns="0" tIns="889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70"/>
              </a:spcBef>
            </a:pPr>
            <a:r>
              <a:rPr dirty="0" sz="600" spc="-5">
                <a:solidFill>
                  <a:srgbClr val="FFFFFF"/>
                </a:solidFill>
                <a:latin typeface="Arial"/>
                <a:cs typeface="Arial"/>
              </a:rPr>
              <a:t>Style</a:t>
            </a:r>
            <a:endParaRPr sz="600">
              <a:latin typeface="Arial"/>
              <a:cs typeface="Arial"/>
            </a:endParaRPr>
          </a:p>
        </p:txBody>
      </p:sp>
      <p:sp>
        <p:nvSpPr>
          <p:cNvPr id="60" name="object 60"/>
          <p:cNvSpPr txBox="1">
            <a:spLocks noGrp="1"/>
          </p:cNvSpPr>
          <p:nvPr>
            <p:ph type="dt" idx="6" sz="half"/>
          </p:nvPr>
        </p:nvSpPr>
        <p:spPr>
          <a:prstGeom prst="rect"/>
        </p:spPr>
        <p:txBody>
          <a:bodyPr wrap="square" lIns="0" tIns="889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70"/>
              </a:spcBef>
            </a:pPr>
            <a:r>
              <a:rPr dirty="0" spc="-5"/>
              <a:t>2022/05/18</a:t>
            </a:r>
          </a:p>
        </p:txBody>
      </p:sp>
      <p:sp>
        <p:nvSpPr>
          <p:cNvPr id="61" name="object 61"/>
          <p:cNvSpPr txBox="1"/>
          <p:nvPr/>
        </p:nvSpPr>
        <p:spPr>
          <a:xfrm>
            <a:off x="5435750" y="3115250"/>
            <a:ext cx="257810" cy="119380"/>
          </a:xfrm>
          <a:prstGeom prst="rect">
            <a:avLst/>
          </a:prstGeom>
        </p:spPr>
        <p:txBody>
          <a:bodyPr wrap="square" lIns="0" tIns="889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70"/>
              </a:spcBef>
            </a:pPr>
            <a:r>
              <a:rPr dirty="0" sz="600" spc="-5">
                <a:solidFill>
                  <a:srgbClr val="FFFFFF"/>
                </a:solidFill>
                <a:latin typeface="Arial"/>
                <a:cs typeface="Arial"/>
              </a:rPr>
              <a:t>27 /</a:t>
            </a:r>
            <a:r>
              <a:rPr dirty="0" sz="600" spc="-7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600" spc="-5">
                <a:solidFill>
                  <a:srgbClr val="FFFFFF"/>
                </a:solidFill>
                <a:latin typeface="Arial"/>
                <a:cs typeface="Arial"/>
              </a:rPr>
              <a:t>46</a:t>
            </a:r>
            <a:endParaRPr sz="600">
              <a:latin typeface="Arial"/>
              <a:cs typeface="Arial"/>
            </a:endParaRPr>
          </a:p>
        </p:txBody>
      </p:sp>
    </p:spTree>
  </p:cSld>
  <p:clrMapOvr>
    <a:masterClrMapping/>
  </p:clrMapOvr>
  <p:transition spd="fast">
    <p:cut thruBlk="0"/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20650" y="127561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B1B1B1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171056" y="127561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B1B1B1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221449" y="127561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B1B1B1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271856" y="127561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B1B1B1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322249" y="127561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B1B1B1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372656" y="127561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B1B1B1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423049" y="127561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B1B1B1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944473" y="127561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B1B1B1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994867" y="127561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B1B1B1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/>
          <p:nvPr/>
        </p:nvSpPr>
        <p:spPr>
          <a:xfrm>
            <a:off x="1045273" y="127561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B1B1B1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/>
          <p:nvPr/>
        </p:nvSpPr>
        <p:spPr>
          <a:xfrm>
            <a:off x="1095667" y="127561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B1B1B1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/>
          <p:nvPr/>
        </p:nvSpPr>
        <p:spPr>
          <a:xfrm>
            <a:off x="1146073" y="127561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B1B1B1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4" name="object 14"/>
          <p:cNvSpPr/>
          <p:nvPr/>
        </p:nvSpPr>
        <p:spPr>
          <a:xfrm>
            <a:off x="1196466" y="127561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B1B1B1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5" name="object 15"/>
          <p:cNvSpPr/>
          <p:nvPr/>
        </p:nvSpPr>
        <p:spPr>
          <a:xfrm>
            <a:off x="1246873" y="127561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B1B1B1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6" name="object 16"/>
          <p:cNvSpPr/>
          <p:nvPr/>
        </p:nvSpPr>
        <p:spPr>
          <a:xfrm>
            <a:off x="1297266" y="127561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B1B1B1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7" name="object 17"/>
          <p:cNvSpPr/>
          <p:nvPr/>
        </p:nvSpPr>
        <p:spPr>
          <a:xfrm>
            <a:off x="1916925" y="127561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B1B1B1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8" name="object 18"/>
          <p:cNvSpPr/>
          <p:nvPr/>
        </p:nvSpPr>
        <p:spPr>
          <a:xfrm>
            <a:off x="1967331" y="127561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B1B1B1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9" name="object 19"/>
          <p:cNvSpPr/>
          <p:nvPr/>
        </p:nvSpPr>
        <p:spPr>
          <a:xfrm>
            <a:off x="2017725" y="127561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B1B1B1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0" name="object 20"/>
          <p:cNvSpPr/>
          <p:nvPr/>
        </p:nvSpPr>
        <p:spPr>
          <a:xfrm>
            <a:off x="2068131" y="127561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B1B1B1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1" name="object 21"/>
          <p:cNvSpPr/>
          <p:nvPr/>
        </p:nvSpPr>
        <p:spPr>
          <a:xfrm>
            <a:off x="2118525" y="127561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B1B1B1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2" name="object 22"/>
          <p:cNvSpPr/>
          <p:nvPr/>
        </p:nvSpPr>
        <p:spPr>
          <a:xfrm>
            <a:off x="2664752" y="127561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3" name="object 23"/>
          <p:cNvSpPr/>
          <p:nvPr/>
        </p:nvSpPr>
        <p:spPr>
          <a:xfrm>
            <a:off x="2715158" y="127561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4" name="object 24"/>
          <p:cNvSpPr/>
          <p:nvPr/>
        </p:nvSpPr>
        <p:spPr>
          <a:xfrm>
            <a:off x="2765551" y="127561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5" name="object 25"/>
          <p:cNvSpPr/>
          <p:nvPr/>
        </p:nvSpPr>
        <p:spPr>
          <a:xfrm>
            <a:off x="2815958" y="127561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4">
                <a:moveTo>
                  <a:pt x="18000" y="0"/>
                </a:move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6" name="object 26"/>
          <p:cNvSpPr/>
          <p:nvPr/>
        </p:nvSpPr>
        <p:spPr>
          <a:xfrm>
            <a:off x="2815958" y="127561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7" name="object 27"/>
          <p:cNvSpPr/>
          <p:nvPr/>
        </p:nvSpPr>
        <p:spPr>
          <a:xfrm>
            <a:off x="2866351" y="127561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8" name="object 28"/>
          <p:cNvSpPr/>
          <p:nvPr/>
        </p:nvSpPr>
        <p:spPr>
          <a:xfrm>
            <a:off x="2916758" y="127561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9" name="object 29"/>
          <p:cNvSpPr/>
          <p:nvPr/>
        </p:nvSpPr>
        <p:spPr>
          <a:xfrm>
            <a:off x="2967151" y="127561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0" name="object 30"/>
          <p:cNvSpPr/>
          <p:nvPr/>
        </p:nvSpPr>
        <p:spPr>
          <a:xfrm>
            <a:off x="3017558" y="127561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1" name="object 31"/>
          <p:cNvSpPr/>
          <p:nvPr/>
        </p:nvSpPr>
        <p:spPr>
          <a:xfrm>
            <a:off x="3067951" y="127561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2" name="object 32"/>
          <p:cNvSpPr/>
          <p:nvPr/>
        </p:nvSpPr>
        <p:spPr>
          <a:xfrm>
            <a:off x="3534955" y="127561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B1B1B1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3" name="object 33"/>
          <p:cNvSpPr/>
          <p:nvPr/>
        </p:nvSpPr>
        <p:spPr>
          <a:xfrm>
            <a:off x="3585362" y="127561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B1B1B1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4" name="object 34"/>
          <p:cNvSpPr/>
          <p:nvPr/>
        </p:nvSpPr>
        <p:spPr>
          <a:xfrm>
            <a:off x="3635755" y="127561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B1B1B1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5" name="object 35"/>
          <p:cNvSpPr/>
          <p:nvPr/>
        </p:nvSpPr>
        <p:spPr>
          <a:xfrm>
            <a:off x="4469536" y="127561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B1B1B1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6" name="object 36"/>
          <p:cNvSpPr/>
          <p:nvPr/>
        </p:nvSpPr>
        <p:spPr>
          <a:xfrm>
            <a:off x="4519929" y="127561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B1B1B1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7" name="object 37"/>
          <p:cNvSpPr/>
          <p:nvPr/>
        </p:nvSpPr>
        <p:spPr>
          <a:xfrm>
            <a:off x="4570336" y="127561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B1B1B1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8" name="object 38"/>
          <p:cNvSpPr/>
          <p:nvPr/>
        </p:nvSpPr>
        <p:spPr>
          <a:xfrm>
            <a:off x="4620729" y="127561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B1B1B1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9" name="object 39"/>
          <p:cNvSpPr/>
          <p:nvPr/>
        </p:nvSpPr>
        <p:spPr>
          <a:xfrm>
            <a:off x="5179479" y="127561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B1B1B1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0" name="object 40"/>
          <p:cNvSpPr/>
          <p:nvPr/>
        </p:nvSpPr>
        <p:spPr>
          <a:xfrm>
            <a:off x="5229885" y="127561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B1B1B1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1" name="object 41"/>
          <p:cNvSpPr/>
          <p:nvPr/>
        </p:nvSpPr>
        <p:spPr>
          <a:xfrm>
            <a:off x="5280278" y="127561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B1B1B1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2" name="object 42"/>
          <p:cNvSpPr/>
          <p:nvPr/>
        </p:nvSpPr>
        <p:spPr>
          <a:xfrm>
            <a:off x="5330685" y="127561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B1B1B1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3" name="object 43"/>
          <p:cNvSpPr/>
          <p:nvPr/>
        </p:nvSpPr>
        <p:spPr>
          <a:xfrm>
            <a:off x="5381078" y="127561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B1B1B1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4" name="object 44"/>
          <p:cNvSpPr/>
          <p:nvPr/>
        </p:nvSpPr>
        <p:spPr>
          <a:xfrm>
            <a:off x="5431485" y="127561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B1B1B1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5" name="object 45"/>
          <p:cNvSpPr txBox="1"/>
          <p:nvPr/>
        </p:nvSpPr>
        <p:spPr>
          <a:xfrm>
            <a:off x="108000" y="0"/>
            <a:ext cx="5556885" cy="116839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>
              <a:lnSpc>
                <a:spcPct val="100000"/>
              </a:lnSpc>
              <a:spcBef>
                <a:spcPts val="95"/>
              </a:spcBef>
              <a:tabLst>
                <a:tab pos="823594" algn="l"/>
                <a:tab pos="1795780" algn="l"/>
                <a:tab pos="2543810" algn="l"/>
                <a:tab pos="3413760" algn="l"/>
                <a:tab pos="4348480" algn="l"/>
                <a:tab pos="5058410" algn="l"/>
              </a:tabLst>
            </a:pPr>
            <a:r>
              <a:rPr dirty="0" sz="600" spc="-5">
                <a:solidFill>
                  <a:srgbClr val="B1B1B1"/>
                </a:solidFill>
                <a:latin typeface="Arial"/>
                <a:cs typeface="Arial"/>
                <a:hlinkClick r:id="rId2" action="ppaction://hlinksldjump"/>
              </a:rPr>
              <a:t>Readership</a:t>
            </a:r>
            <a:r>
              <a:rPr dirty="0" sz="600" spc="-5">
                <a:solidFill>
                  <a:srgbClr val="B1B1B1"/>
                </a:solidFill>
                <a:latin typeface="Arial"/>
                <a:cs typeface="Arial"/>
              </a:rPr>
              <a:t>	</a:t>
            </a:r>
            <a:r>
              <a:rPr dirty="0" sz="600" spc="-5">
                <a:solidFill>
                  <a:srgbClr val="B1B1B1"/>
                </a:solidFill>
                <a:latin typeface="Arial"/>
                <a:cs typeface="Arial"/>
                <a:hlinkClick r:id="rId3" action="ppaction://hlinksldjump"/>
              </a:rPr>
              <a:t>Critical</a:t>
            </a:r>
            <a:r>
              <a:rPr dirty="0" sz="600" spc="15">
                <a:solidFill>
                  <a:srgbClr val="B1B1B1"/>
                </a:solidFill>
                <a:latin typeface="Arial"/>
                <a:cs typeface="Arial"/>
                <a:hlinkClick r:id="rId3" action="ppaction://hlinksldjump"/>
              </a:rPr>
              <a:t> </a:t>
            </a:r>
            <a:r>
              <a:rPr dirty="0" sz="600" spc="-5">
                <a:solidFill>
                  <a:srgbClr val="B1B1B1"/>
                </a:solidFill>
                <a:latin typeface="Arial"/>
                <a:cs typeface="Arial"/>
                <a:hlinkClick r:id="rId3" action="ppaction://hlinksldjump"/>
              </a:rPr>
              <a:t>Analysis</a:t>
            </a:r>
            <a:r>
              <a:rPr dirty="0" sz="600" spc="-5">
                <a:solidFill>
                  <a:srgbClr val="B1B1B1"/>
                </a:solidFill>
                <a:latin typeface="Arial"/>
                <a:cs typeface="Arial"/>
              </a:rPr>
              <a:t>	</a:t>
            </a:r>
            <a:r>
              <a:rPr dirty="0" sz="600" spc="-5">
                <a:solidFill>
                  <a:srgbClr val="B1B1B1"/>
                </a:solidFill>
                <a:latin typeface="Arial"/>
                <a:cs typeface="Arial"/>
                <a:hlinkClick r:id="rId4" action="ppaction://hlinksldjump"/>
              </a:rPr>
              <a:t>Precision</a:t>
            </a:r>
            <a:r>
              <a:rPr dirty="0" sz="600" spc="-5">
                <a:solidFill>
                  <a:srgbClr val="B1B1B1"/>
                </a:solidFill>
                <a:latin typeface="Arial"/>
                <a:cs typeface="Arial"/>
              </a:rPr>
              <a:t>	</a:t>
            </a:r>
            <a:r>
              <a:rPr dirty="0" sz="600" spc="-5">
                <a:solidFill>
                  <a:srgbClr val="FFFFFF"/>
                </a:solidFill>
                <a:latin typeface="Arial"/>
                <a:cs typeface="Arial"/>
                <a:hlinkClick r:id="rId5" action="ppaction://hlinksldjump"/>
              </a:rPr>
              <a:t>Conciseness</a:t>
            </a:r>
            <a:r>
              <a:rPr dirty="0" sz="600" spc="-5">
                <a:solidFill>
                  <a:srgbClr val="FFFFFF"/>
                </a:solidFill>
                <a:latin typeface="Arial"/>
                <a:cs typeface="Arial"/>
              </a:rPr>
              <a:t>	</a:t>
            </a:r>
            <a:r>
              <a:rPr dirty="0" sz="600" spc="-5">
                <a:solidFill>
                  <a:srgbClr val="B1B1B1"/>
                </a:solidFill>
                <a:latin typeface="Arial"/>
                <a:cs typeface="Arial"/>
                <a:hlinkClick r:id="rId6" action="ppaction://hlinksldjump"/>
              </a:rPr>
              <a:t>Logical</a:t>
            </a:r>
            <a:r>
              <a:rPr dirty="0" sz="600" spc="15">
                <a:solidFill>
                  <a:srgbClr val="B1B1B1"/>
                </a:solidFill>
                <a:latin typeface="Arial"/>
                <a:cs typeface="Arial"/>
                <a:hlinkClick r:id="rId6" action="ppaction://hlinksldjump"/>
              </a:rPr>
              <a:t> </a:t>
            </a:r>
            <a:r>
              <a:rPr dirty="0" sz="600" spc="-5">
                <a:solidFill>
                  <a:srgbClr val="B1B1B1"/>
                </a:solidFill>
                <a:latin typeface="Arial"/>
                <a:cs typeface="Arial"/>
                <a:hlinkClick r:id="rId6" action="ppaction://hlinksldjump"/>
              </a:rPr>
              <a:t>Writing</a:t>
            </a:r>
            <a:r>
              <a:rPr dirty="0" sz="600" spc="-5">
                <a:solidFill>
                  <a:srgbClr val="B1B1B1"/>
                </a:solidFill>
                <a:latin typeface="Arial"/>
                <a:cs typeface="Arial"/>
              </a:rPr>
              <a:t>	</a:t>
            </a:r>
            <a:r>
              <a:rPr dirty="0" sz="600" spc="-5">
                <a:solidFill>
                  <a:srgbClr val="B1B1B1"/>
                </a:solidFill>
                <a:latin typeface="Arial"/>
                <a:cs typeface="Arial"/>
                <a:hlinkClick r:id="rId7" action="ppaction://hlinksldjump"/>
              </a:rPr>
              <a:t>Balance</a:t>
            </a:r>
            <a:r>
              <a:rPr dirty="0" sz="600" spc="-5">
                <a:solidFill>
                  <a:srgbClr val="B1B1B1"/>
                </a:solidFill>
                <a:latin typeface="Arial"/>
                <a:cs typeface="Arial"/>
              </a:rPr>
              <a:t>	</a:t>
            </a:r>
            <a:r>
              <a:rPr dirty="0" sz="600" spc="-5">
                <a:solidFill>
                  <a:srgbClr val="B1B1B1"/>
                </a:solidFill>
                <a:latin typeface="Arial"/>
                <a:cs typeface="Arial"/>
                <a:hlinkClick r:id="rId8" action="ppaction://hlinksldjump"/>
              </a:rPr>
              <a:t>Completeness</a:t>
            </a:r>
            <a:endParaRPr sz="600">
              <a:latin typeface="Arial"/>
              <a:cs typeface="Arial"/>
            </a:endParaRPr>
          </a:p>
        </p:txBody>
      </p:sp>
      <p:sp>
        <p:nvSpPr>
          <p:cNvPr id="46" name="object 46"/>
          <p:cNvSpPr txBox="1">
            <a:spLocks noGrp="1"/>
          </p:cNvSpPr>
          <p:nvPr>
            <p:ph type="title"/>
          </p:nvPr>
        </p:nvSpPr>
        <p:spPr>
          <a:xfrm>
            <a:off x="0" y="209435"/>
            <a:ext cx="5760085" cy="349250"/>
          </a:xfrm>
          <a:prstGeom prst="rect"/>
          <a:solidFill>
            <a:srgbClr val="0C5A79"/>
          </a:solidFill>
        </p:spPr>
        <p:txBody>
          <a:bodyPr wrap="square" lIns="0" tIns="55880" rIns="0" bIns="0" rtlCol="0" vert="horz">
            <a:spAutoFit/>
          </a:bodyPr>
          <a:lstStyle/>
          <a:p>
            <a:pPr marL="107950">
              <a:lnSpc>
                <a:spcPct val="100000"/>
              </a:lnSpc>
              <a:spcBef>
                <a:spcPts val="440"/>
              </a:spcBef>
            </a:pPr>
            <a:r>
              <a:rPr dirty="0" sz="1700" spc="10">
                <a:solidFill>
                  <a:srgbClr val="FFFFFF"/>
                </a:solidFill>
              </a:rPr>
              <a:t>Conciseness: enough, </a:t>
            </a:r>
            <a:r>
              <a:rPr dirty="0" sz="1700" spc="5">
                <a:solidFill>
                  <a:srgbClr val="FFFFFF"/>
                </a:solidFill>
              </a:rPr>
              <a:t>not</a:t>
            </a:r>
            <a:r>
              <a:rPr dirty="0" sz="1700" spc="95">
                <a:solidFill>
                  <a:srgbClr val="FFFFFF"/>
                </a:solidFill>
              </a:rPr>
              <a:t> </a:t>
            </a:r>
            <a:r>
              <a:rPr dirty="0" sz="1700" spc="10">
                <a:solidFill>
                  <a:srgbClr val="FFFFFF"/>
                </a:solidFill>
              </a:rPr>
              <a:t>redundant</a:t>
            </a:r>
            <a:endParaRPr sz="1700"/>
          </a:p>
        </p:txBody>
      </p:sp>
      <p:sp>
        <p:nvSpPr>
          <p:cNvPr id="47" name="object 47"/>
          <p:cNvSpPr/>
          <p:nvPr/>
        </p:nvSpPr>
        <p:spPr>
          <a:xfrm>
            <a:off x="330542" y="1088555"/>
            <a:ext cx="73025" cy="73025"/>
          </a:xfrm>
          <a:custGeom>
            <a:avLst/>
            <a:gdLst/>
            <a:ahLst/>
            <a:cxnLst/>
            <a:rect l="l" t="t" r="r" b="b"/>
            <a:pathLst>
              <a:path w="73025" h="73025">
                <a:moveTo>
                  <a:pt x="0" y="72453"/>
                </a:moveTo>
                <a:lnTo>
                  <a:pt x="72453" y="72453"/>
                </a:lnTo>
                <a:lnTo>
                  <a:pt x="72453" y="0"/>
                </a:lnTo>
                <a:lnTo>
                  <a:pt x="0" y="0"/>
                </a:lnTo>
                <a:lnTo>
                  <a:pt x="0" y="72453"/>
                </a:lnTo>
                <a:close/>
              </a:path>
            </a:pathLst>
          </a:custGeom>
          <a:solidFill>
            <a:srgbClr val="548CA1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8" name="object 48"/>
          <p:cNvSpPr/>
          <p:nvPr/>
        </p:nvSpPr>
        <p:spPr>
          <a:xfrm>
            <a:off x="330542" y="1283563"/>
            <a:ext cx="73025" cy="73025"/>
          </a:xfrm>
          <a:custGeom>
            <a:avLst/>
            <a:gdLst/>
            <a:ahLst/>
            <a:cxnLst/>
            <a:rect l="l" t="t" r="r" b="b"/>
            <a:pathLst>
              <a:path w="73025" h="73025">
                <a:moveTo>
                  <a:pt x="0" y="72453"/>
                </a:moveTo>
                <a:lnTo>
                  <a:pt x="72453" y="72453"/>
                </a:lnTo>
                <a:lnTo>
                  <a:pt x="72453" y="0"/>
                </a:lnTo>
                <a:lnTo>
                  <a:pt x="0" y="0"/>
                </a:lnTo>
                <a:lnTo>
                  <a:pt x="0" y="72453"/>
                </a:lnTo>
                <a:close/>
              </a:path>
            </a:pathLst>
          </a:custGeom>
          <a:solidFill>
            <a:srgbClr val="548CA1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9" name="object 49"/>
          <p:cNvSpPr/>
          <p:nvPr/>
        </p:nvSpPr>
        <p:spPr>
          <a:xfrm>
            <a:off x="120446" y="1677263"/>
            <a:ext cx="5519420" cy="250825"/>
          </a:xfrm>
          <a:custGeom>
            <a:avLst/>
            <a:gdLst/>
            <a:ahLst/>
            <a:cxnLst/>
            <a:rect l="l" t="t" r="r" b="b"/>
            <a:pathLst>
              <a:path w="5519420" h="250825">
                <a:moveTo>
                  <a:pt x="0" y="250482"/>
                </a:moveTo>
                <a:lnTo>
                  <a:pt x="5519115" y="250482"/>
                </a:lnTo>
                <a:lnTo>
                  <a:pt x="5519115" y="0"/>
                </a:lnTo>
                <a:lnTo>
                  <a:pt x="0" y="0"/>
                </a:lnTo>
                <a:lnTo>
                  <a:pt x="0" y="250482"/>
                </a:lnTo>
                <a:close/>
              </a:path>
            </a:pathLst>
          </a:custGeom>
          <a:solidFill>
            <a:srgbClr val="A5A5A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0" name="object 50"/>
          <p:cNvSpPr/>
          <p:nvPr/>
        </p:nvSpPr>
        <p:spPr>
          <a:xfrm>
            <a:off x="120446" y="1927745"/>
            <a:ext cx="5519420" cy="276860"/>
          </a:xfrm>
          <a:custGeom>
            <a:avLst/>
            <a:gdLst/>
            <a:ahLst/>
            <a:cxnLst/>
            <a:rect l="l" t="t" r="r" b="b"/>
            <a:pathLst>
              <a:path w="5519420" h="276860">
                <a:moveTo>
                  <a:pt x="0" y="276796"/>
                </a:moveTo>
                <a:lnTo>
                  <a:pt x="5519115" y="276796"/>
                </a:lnTo>
                <a:lnTo>
                  <a:pt x="5519115" y="0"/>
                </a:lnTo>
                <a:lnTo>
                  <a:pt x="0" y="0"/>
                </a:lnTo>
                <a:lnTo>
                  <a:pt x="0" y="276796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1" name="object 51"/>
          <p:cNvSpPr txBox="1"/>
          <p:nvPr/>
        </p:nvSpPr>
        <p:spPr>
          <a:xfrm>
            <a:off x="167297" y="615490"/>
            <a:ext cx="5425440" cy="153924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200" spc="-5">
                <a:latin typeface="Arial"/>
                <a:cs typeface="Arial"/>
              </a:rPr>
              <a:t>When </a:t>
            </a:r>
            <a:r>
              <a:rPr dirty="0" sz="1200" spc="-15">
                <a:latin typeface="Arial"/>
                <a:cs typeface="Arial"/>
              </a:rPr>
              <a:t>you </a:t>
            </a:r>
            <a:r>
              <a:rPr dirty="0" sz="1200" spc="-5">
                <a:latin typeface="Arial"/>
                <a:cs typeface="Arial"/>
              </a:rPr>
              <a:t>do </a:t>
            </a:r>
            <a:r>
              <a:rPr dirty="0" sz="1200" spc="-5" b="1">
                <a:solidFill>
                  <a:srgbClr val="EB7239"/>
                </a:solidFill>
                <a:latin typeface="Arial"/>
                <a:cs typeface="Arial"/>
              </a:rPr>
              <a:t>need to explain </a:t>
            </a:r>
            <a:r>
              <a:rPr dirty="0" sz="1200" spc="-5">
                <a:latin typeface="Arial"/>
                <a:cs typeface="Arial"/>
              </a:rPr>
              <a:t>something, </a:t>
            </a:r>
            <a:r>
              <a:rPr dirty="0" sz="1200" spc="-10">
                <a:latin typeface="Arial"/>
                <a:cs typeface="Arial"/>
              </a:rPr>
              <a:t>make </a:t>
            </a:r>
            <a:r>
              <a:rPr dirty="0" sz="1200" spc="-5">
                <a:latin typeface="Arial"/>
                <a:cs typeface="Arial"/>
              </a:rPr>
              <a:t>sure </a:t>
            </a:r>
            <a:r>
              <a:rPr dirty="0" sz="1200" spc="-15">
                <a:latin typeface="Arial"/>
                <a:cs typeface="Arial"/>
              </a:rPr>
              <a:t>you </a:t>
            </a:r>
            <a:r>
              <a:rPr dirty="0" sz="1200" spc="-5">
                <a:latin typeface="Arial"/>
                <a:cs typeface="Arial"/>
              </a:rPr>
              <a:t>really do </a:t>
            </a:r>
            <a:r>
              <a:rPr dirty="0" sz="1200" spc="-10">
                <a:latin typeface="Arial"/>
                <a:cs typeface="Arial"/>
              </a:rPr>
              <a:t>give</a:t>
            </a:r>
            <a:r>
              <a:rPr dirty="0" sz="1200" spc="30">
                <a:latin typeface="Arial"/>
                <a:cs typeface="Arial"/>
              </a:rPr>
              <a:t> </a:t>
            </a:r>
            <a:r>
              <a:rPr dirty="0" sz="1200" spc="-5">
                <a:latin typeface="Arial"/>
                <a:cs typeface="Arial"/>
              </a:rPr>
              <a:t>an</a:t>
            </a:r>
            <a:endParaRPr sz="12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dirty="0" sz="1200" spc="-5" b="1">
                <a:solidFill>
                  <a:srgbClr val="EB7239"/>
                </a:solidFill>
                <a:latin typeface="Arial"/>
                <a:cs typeface="Arial"/>
              </a:rPr>
              <a:t>explanation</a:t>
            </a:r>
            <a:r>
              <a:rPr dirty="0" sz="1200" spc="-5">
                <a:latin typeface="Arial"/>
                <a:cs typeface="Arial"/>
              </a:rPr>
              <a:t>.</a:t>
            </a:r>
            <a:endParaRPr sz="1200">
              <a:latin typeface="Arial"/>
              <a:cs typeface="Arial"/>
            </a:endParaRPr>
          </a:p>
          <a:p>
            <a:pPr marL="309880" marR="1646555">
              <a:lnSpc>
                <a:spcPct val="116300"/>
              </a:lnSpc>
            </a:pPr>
            <a:r>
              <a:rPr dirty="0" sz="1100" spc="-5">
                <a:latin typeface="Arial"/>
                <a:cs typeface="Arial"/>
              </a:rPr>
              <a:t>State something at </a:t>
            </a:r>
            <a:r>
              <a:rPr dirty="0" sz="1100" spc="-5" b="1">
                <a:solidFill>
                  <a:srgbClr val="EB7239"/>
                </a:solidFill>
                <a:latin typeface="Arial"/>
                <a:cs typeface="Arial"/>
              </a:rPr>
              <a:t>greater length </a:t>
            </a:r>
            <a:r>
              <a:rPr dirty="0" sz="1100" spc="-5">
                <a:latin typeface="Arial"/>
                <a:cs typeface="Arial"/>
              </a:rPr>
              <a:t>is </a:t>
            </a:r>
            <a:r>
              <a:rPr dirty="0" sz="1100" spc="-5">
                <a:solidFill>
                  <a:srgbClr val="FF0000"/>
                </a:solidFill>
                <a:latin typeface="Arial"/>
                <a:cs typeface="Arial"/>
              </a:rPr>
              <a:t>not </a:t>
            </a:r>
            <a:r>
              <a:rPr dirty="0" sz="1100" spc="-10">
                <a:latin typeface="Arial"/>
                <a:cs typeface="Arial"/>
              </a:rPr>
              <a:t>an</a:t>
            </a:r>
            <a:r>
              <a:rPr dirty="0" sz="1100" spc="-40">
                <a:latin typeface="Arial"/>
                <a:cs typeface="Arial"/>
              </a:rPr>
              <a:t> </a:t>
            </a:r>
            <a:r>
              <a:rPr dirty="0" sz="1100" spc="-10">
                <a:latin typeface="Arial"/>
                <a:cs typeface="Arial"/>
              </a:rPr>
              <a:t>explanation.  Do </a:t>
            </a:r>
            <a:r>
              <a:rPr dirty="0" sz="1100" spc="-5">
                <a:latin typeface="Arial"/>
                <a:cs typeface="Arial"/>
              </a:rPr>
              <a:t>not repeat </a:t>
            </a:r>
            <a:r>
              <a:rPr dirty="0" sz="1100" spc="-10">
                <a:latin typeface="Arial"/>
                <a:cs typeface="Arial"/>
              </a:rPr>
              <a:t>an </a:t>
            </a:r>
            <a:r>
              <a:rPr dirty="0" sz="1100" spc="-5">
                <a:latin typeface="Arial"/>
                <a:cs typeface="Arial"/>
              </a:rPr>
              <a:t>idea in </a:t>
            </a:r>
            <a:r>
              <a:rPr dirty="0" sz="1100" spc="-10">
                <a:latin typeface="Arial"/>
                <a:cs typeface="Arial"/>
              </a:rPr>
              <a:t>different</a:t>
            </a:r>
            <a:r>
              <a:rPr dirty="0" sz="1100">
                <a:latin typeface="Arial"/>
                <a:cs typeface="Arial"/>
              </a:rPr>
              <a:t> </a:t>
            </a:r>
            <a:r>
              <a:rPr dirty="0" sz="1100" spc="-15">
                <a:latin typeface="Arial"/>
                <a:cs typeface="Arial"/>
              </a:rPr>
              <a:t>words.</a:t>
            </a:r>
            <a:endParaRPr sz="11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225"/>
              </a:spcBef>
            </a:pPr>
            <a:r>
              <a:rPr dirty="0" sz="1200" spc="-5">
                <a:latin typeface="Arial"/>
                <a:cs typeface="Arial"/>
              </a:rPr>
              <a:t>Both </a:t>
            </a:r>
            <a:r>
              <a:rPr dirty="0" sz="1200" spc="-10">
                <a:latin typeface="Arial"/>
                <a:cs typeface="Arial"/>
              </a:rPr>
              <a:t>make </a:t>
            </a:r>
            <a:r>
              <a:rPr dirty="0" sz="1200" spc="-5">
                <a:latin typeface="Arial"/>
                <a:cs typeface="Arial"/>
              </a:rPr>
              <a:t>the paper </a:t>
            </a:r>
            <a:r>
              <a:rPr dirty="0" sz="1200" spc="-5" b="1">
                <a:solidFill>
                  <a:srgbClr val="EB7239"/>
                </a:solidFill>
                <a:latin typeface="Arial"/>
                <a:cs typeface="Arial"/>
              </a:rPr>
              <a:t>longer </a:t>
            </a:r>
            <a:r>
              <a:rPr dirty="0" sz="1200" spc="-15">
                <a:latin typeface="Arial"/>
                <a:cs typeface="Arial"/>
              </a:rPr>
              <a:t>but </a:t>
            </a:r>
            <a:r>
              <a:rPr dirty="0" sz="1200" spc="-5" b="1">
                <a:solidFill>
                  <a:srgbClr val="EB7239"/>
                </a:solidFill>
                <a:latin typeface="Arial"/>
                <a:cs typeface="Arial"/>
              </a:rPr>
              <a:t>not</a:t>
            </a:r>
            <a:r>
              <a:rPr dirty="0" sz="1200" spc="10" b="1">
                <a:solidFill>
                  <a:srgbClr val="EB7239"/>
                </a:solidFill>
                <a:latin typeface="Arial"/>
                <a:cs typeface="Arial"/>
              </a:rPr>
              <a:t> </a:t>
            </a:r>
            <a:r>
              <a:rPr dirty="0" sz="1200" spc="-10" b="1">
                <a:solidFill>
                  <a:srgbClr val="EB7239"/>
                </a:solidFill>
                <a:latin typeface="Arial"/>
                <a:cs typeface="Arial"/>
              </a:rPr>
              <a:t>clearer</a:t>
            </a:r>
            <a:r>
              <a:rPr dirty="0" sz="1200" spc="-10">
                <a:latin typeface="Arial"/>
                <a:cs typeface="Arial"/>
              </a:rPr>
              <a:t>.</a:t>
            </a:r>
            <a:endParaRPr sz="12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765"/>
              </a:spcBef>
            </a:pPr>
            <a:r>
              <a:rPr dirty="0" sz="1200" spc="-5">
                <a:solidFill>
                  <a:srgbClr val="FFFFFF"/>
                </a:solidFill>
                <a:latin typeface="Arial"/>
                <a:cs typeface="Arial"/>
              </a:rPr>
              <a:t>Do not </a:t>
            </a:r>
            <a:r>
              <a:rPr dirty="0" sz="1200">
                <a:solidFill>
                  <a:srgbClr val="FFFFFF"/>
                </a:solidFill>
                <a:latin typeface="Arial"/>
                <a:cs typeface="Arial"/>
              </a:rPr>
              <a:t>write </a:t>
            </a:r>
            <a:r>
              <a:rPr dirty="0" sz="1200" spc="-10">
                <a:solidFill>
                  <a:srgbClr val="FFFFFF"/>
                </a:solidFill>
                <a:latin typeface="Arial"/>
                <a:cs typeface="Arial"/>
              </a:rPr>
              <a:t>like</a:t>
            </a:r>
            <a:r>
              <a:rPr dirty="0" sz="1200" spc="-1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200" spc="-10">
                <a:solidFill>
                  <a:srgbClr val="FFFFFF"/>
                </a:solidFill>
                <a:latin typeface="Arial"/>
                <a:cs typeface="Arial"/>
              </a:rPr>
              <a:t>this</a:t>
            </a:r>
            <a:r>
              <a:rPr dirty="0" sz="1200" spc="-10">
                <a:solidFill>
                  <a:srgbClr val="FFFFFF"/>
                </a:solidFill>
                <a:latin typeface="Lucida Sans Unicode"/>
                <a:cs typeface="Lucida Sans Unicode"/>
              </a:rPr>
              <a:t>↓</a:t>
            </a:r>
            <a:endParaRPr sz="1200">
              <a:latin typeface="Lucida Sans Unicode"/>
              <a:cs typeface="Lucida Sans Unicode"/>
            </a:endParaRPr>
          </a:p>
          <a:p>
            <a:pPr marL="12700">
              <a:lnSpc>
                <a:spcPct val="100000"/>
              </a:lnSpc>
              <a:spcBef>
                <a:spcPts val="655"/>
              </a:spcBef>
            </a:pPr>
            <a:r>
              <a:rPr dirty="0" sz="1200" spc="-5">
                <a:latin typeface="Arial"/>
                <a:cs typeface="Arial"/>
              </a:rPr>
              <a:t>The</a:t>
            </a:r>
            <a:r>
              <a:rPr dirty="0" sz="1200" spc="-35">
                <a:latin typeface="Arial"/>
                <a:cs typeface="Arial"/>
              </a:rPr>
              <a:t> </a:t>
            </a:r>
            <a:r>
              <a:rPr dirty="0" sz="1200" spc="-5">
                <a:latin typeface="Arial"/>
                <a:cs typeface="Arial"/>
              </a:rPr>
              <a:t>image</a:t>
            </a:r>
            <a:r>
              <a:rPr dirty="0" sz="1200" spc="-35">
                <a:latin typeface="Arial"/>
                <a:cs typeface="Arial"/>
              </a:rPr>
              <a:t> </a:t>
            </a:r>
            <a:r>
              <a:rPr dirty="0" sz="1200" spc="-5">
                <a:latin typeface="Arial"/>
                <a:cs typeface="Arial"/>
              </a:rPr>
              <a:t>should</a:t>
            </a:r>
            <a:r>
              <a:rPr dirty="0" sz="1200" spc="-35">
                <a:latin typeface="Arial"/>
                <a:cs typeface="Arial"/>
              </a:rPr>
              <a:t> </a:t>
            </a:r>
            <a:r>
              <a:rPr dirty="0" sz="1200" spc="-5">
                <a:latin typeface="Arial"/>
                <a:cs typeface="Arial"/>
              </a:rPr>
              <a:t>be</a:t>
            </a:r>
            <a:r>
              <a:rPr dirty="0" sz="1200" spc="-30">
                <a:latin typeface="Arial"/>
                <a:cs typeface="Arial"/>
              </a:rPr>
              <a:t> </a:t>
            </a:r>
            <a:r>
              <a:rPr dirty="0" sz="1200" spc="-5">
                <a:solidFill>
                  <a:srgbClr val="FF0000"/>
                </a:solidFill>
                <a:latin typeface="Arial"/>
                <a:cs typeface="Arial"/>
              </a:rPr>
              <a:t>large</a:t>
            </a:r>
            <a:r>
              <a:rPr dirty="0" sz="1200" spc="-5">
                <a:latin typeface="Arial"/>
                <a:cs typeface="Arial"/>
              </a:rPr>
              <a:t>.</a:t>
            </a:r>
            <a:r>
              <a:rPr dirty="0" sz="1200" spc="70">
                <a:latin typeface="Arial"/>
                <a:cs typeface="Arial"/>
              </a:rPr>
              <a:t> </a:t>
            </a:r>
            <a:r>
              <a:rPr dirty="0" sz="1200" spc="-5">
                <a:solidFill>
                  <a:srgbClr val="0000FF"/>
                </a:solidFill>
                <a:latin typeface="Arial"/>
                <a:cs typeface="Arial"/>
              </a:rPr>
              <a:t>In</a:t>
            </a:r>
            <a:r>
              <a:rPr dirty="0" sz="1200" spc="-35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dirty="0" sz="1200" spc="-5">
                <a:solidFill>
                  <a:srgbClr val="0000FF"/>
                </a:solidFill>
                <a:latin typeface="Arial"/>
                <a:cs typeface="Arial"/>
              </a:rPr>
              <a:t>other</a:t>
            </a:r>
            <a:r>
              <a:rPr dirty="0" sz="1200" spc="-35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dirty="0" sz="1200" spc="-5">
                <a:solidFill>
                  <a:srgbClr val="0000FF"/>
                </a:solidFill>
                <a:latin typeface="Arial"/>
                <a:cs typeface="Arial"/>
              </a:rPr>
              <a:t>words</a:t>
            </a:r>
            <a:r>
              <a:rPr dirty="0" sz="1200" spc="-5">
                <a:latin typeface="Arial"/>
                <a:cs typeface="Arial"/>
              </a:rPr>
              <a:t>,</a:t>
            </a:r>
            <a:r>
              <a:rPr dirty="0" sz="1200" spc="-25">
                <a:latin typeface="Arial"/>
                <a:cs typeface="Arial"/>
              </a:rPr>
              <a:t> </a:t>
            </a:r>
            <a:r>
              <a:rPr dirty="0" sz="1200" spc="-5">
                <a:latin typeface="Arial"/>
                <a:cs typeface="Arial"/>
              </a:rPr>
              <a:t>it</a:t>
            </a:r>
            <a:r>
              <a:rPr dirty="0" sz="1200" spc="-35">
                <a:latin typeface="Arial"/>
                <a:cs typeface="Arial"/>
              </a:rPr>
              <a:t> </a:t>
            </a:r>
            <a:r>
              <a:rPr dirty="0" sz="1200" spc="-5">
                <a:latin typeface="Arial"/>
                <a:cs typeface="Arial"/>
              </a:rPr>
              <a:t>should</a:t>
            </a:r>
            <a:r>
              <a:rPr dirty="0" sz="1200" spc="-35">
                <a:latin typeface="Arial"/>
                <a:cs typeface="Arial"/>
              </a:rPr>
              <a:t> </a:t>
            </a:r>
            <a:r>
              <a:rPr dirty="0" sz="1200" spc="-5">
                <a:latin typeface="Arial"/>
                <a:cs typeface="Arial"/>
              </a:rPr>
              <a:t>be</a:t>
            </a:r>
            <a:r>
              <a:rPr dirty="0" sz="1200" spc="-35">
                <a:latin typeface="Arial"/>
                <a:cs typeface="Arial"/>
              </a:rPr>
              <a:t> </a:t>
            </a:r>
            <a:r>
              <a:rPr dirty="0" sz="1200" spc="-5">
                <a:solidFill>
                  <a:srgbClr val="FF0000"/>
                </a:solidFill>
                <a:latin typeface="Arial"/>
                <a:cs typeface="Arial"/>
              </a:rPr>
              <a:t>at</a:t>
            </a:r>
            <a:r>
              <a:rPr dirty="0" sz="1200" spc="-3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dirty="0" sz="1200" spc="-5">
                <a:solidFill>
                  <a:srgbClr val="FF0000"/>
                </a:solidFill>
                <a:latin typeface="Arial"/>
                <a:cs typeface="Arial"/>
              </a:rPr>
              <a:t>least</a:t>
            </a:r>
            <a:r>
              <a:rPr dirty="0" sz="1200" spc="-35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dirty="0" sz="1200" spc="-10">
                <a:latin typeface="Arial"/>
                <a:cs typeface="Arial"/>
              </a:rPr>
              <a:t>1024</a:t>
            </a:r>
            <a:r>
              <a:rPr dirty="0" sz="1200" spc="-10">
                <a:latin typeface="Lucida Sans Unicode"/>
                <a:cs typeface="Lucida Sans Unicode"/>
              </a:rPr>
              <a:t>×</a:t>
            </a:r>
            <a:r>
              <a:rPr dirty="0" sz="1200" spc="-10">
                <a:latin typeface="Arial"/>
                <a:cs typeface="Arial"/>
              </a:rPr>
              <a:t>768</a:t>
            </a:r>
            <a:r>
              <a:rPr dirty="0" sz="1200" spc="-35">
                <a:latin typeface="Arial"/>
                <a:cs typeface="Arial"/>
              </a:rPr>
              <a:t> </a:t>
            </a:r>
            <a:r>
              <a:rPr dirty="0" sz="1200" spc="-15">
                <a:latin typeface="Arial"/>
                <a:cs typeface="Arial"/>
              </a:rPr>
              <a:t>pixels.</a:t>
            </a:r>
            <a:endParaRPr sz="1200">
              <a:latin typeface="Arial"/>
              <a:cs typeface="Arial"/>
            </a:endParaRPr>
          </a:p>
        </p:txBody>
      </p:sp>
      <p:sp>
        <p:nvSpPr>
          <p:cNvPr id="52" name="object 52"/>
          <p:cNvSpPr txBox="1"/>
          <p:nvPr/>
        </p:nvSpPr>
        <p:spPr>
          <a:xfrm>
            <a:off x="120446" y="2316048"/>
            <a:ext cx="5519420" cy="259715"/>
          </a:xfrm>
          <a:prstGeom prst="rect">
            <a:avLst/>
          </a:prstGeom>
          <a:solidFill>
            <a:srgbClr val="E8A5BC"/>
          </a:solidFill>
        </p:spPr>
        <p:txBody>
          <a:bodyPr wrap="square" lIns="0" tIns="15240" rIns="0" bIns="0" rtlCol="0" vert="horz">
            <a:spAutoFit/>
          </a:bodyPr>
          <a:lstStyle/>
          <a:p>
            <a:pPr marL="59055">
              <a:lnSpc>
                <a:spcPct val="100000"/>
              </a:lnSpc>
              <a:spcBef>
                <a:spcPts val="120"/>
              </a:spcBef>
            </a:pPr>
            <a:r>
              <a:rPr dirty="0" sz="1200" spc="-5">
                <a:solidFill>
                  <a:srgbClr val="FFFFFF"/>
                </a:solidFill>
                <a:latin typeface="Arial"/>
                <a:cs typeface="Arial"/>
              </a:rPr>
              <a:t>should be replaced</a:t>
            </a:r>
            <a:r>
              <a:rPr dirty="0" sz="1200" spc="-1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200" spc="-15">
                <a:solidFill>
                  <a:srgbClr val="FFFFFF"/>
                </a:solidFill>
                <a:latin typeface="Arial"/>
                <a:cs typeface="Arial"/>
              </a:rPr>
              <a:t>by</a:t>
            </a:r>
            <a:endParaRPr sz="1200">
              <a:latin typeface="Arial"/>
              <a:cs typeface="Arial"/>
            </a:endParaRPr>
          </a:p>
        </p:txBody>
      </p:sp>
      <p:sp>
        <p:nvSpPr>
          <p:cNvPr id="53" name="object 53"/>
          <p:cNvSpPr txBox="1"/>
          <p:nvPr/>
        </p:nvSpPr>
        <p:spPr>
          <a:xfrm>
            <a:off x="167297" y="2587889"/>
            <a:ext cx="5425440" cy="39116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95"/>
              </a:spcBef>
            </a:pPr>
            <a:r>
              <a:rPr dirty="0" sz="1200" spc="-5">
                <a:latin typeface="Arial"/>
                <a:cs typeface="Arial"/>
              </a:rPr>
              <a:t>The image should be </a:t>
            </a:r>
            <a:r>
              <a:rPr dirty="0" sz="1200" spc="-5">
                <a:solidFill>
                  <a:srgbClr val="FF0000"/>
                </a:solidFill>
                <a:latin typeface="Arial"/>
                <a:cs typeface="Arial"/>
              </a:rPr>
              <a:t>at least </a:t>
            </a:r>
            <a:r>
              <a:rPr dirty="0" sz="1200" spc="-10">
                <a:latin typeface="Arial"/>
                <a:cs typeface="Arial"/>
              </a:rPr>
              <a:t>1024</a:t>
            </a:r>
            <a:r>
              <a:rPr dirty="0" sz="1200" spc="-10">
                <a:latin typeface="Lucida Sans Unicode"/>
                <a:cs typeface="Lucida Sans Unicode"/>
              </a:rPr>
              <a:t>×</a:t>
            </a:r>
            <a:r>
              <a:rPr dirty="0" sz="1200" spc="-10">
                <a:latin typeface="Arial"/>
                <a:cs typeface="Arial"/>
              </a:rPr>
              <a:t>768 pixels </a:t>
            </a:r>
            <a:r>
              <a:rPr dirty="0" sz="1200" spc="-5">
                <a:solidFill>
                  <a:srgbClr val="0000FF"/>
                </a:solidFill>
                <a:latin typeface="Arial"/>
                <a:cs typeface="Arial"/>
              </a:rPr>
              <a:t>in order that </a:t>
            </a:r>
            <a:r>
              <a:rPr dirty="0" sz="1200" spc="-10">
                <a:latin typeface="Arial"/>
                <a:cs typeface="Arial"/>
              </a:rPr>
              <a:t>any </a:t>
            </a:r>
            <a:r>
              <a:rPr dirty="0" sz="1200" spc="-15">
                <a:latin typeface="Arial"/>
                <a:cs typeface="Arial"/>
              </a:rPr>
              <a:t>text </a:t>
            </a:r>
            <a:r>
              <a:rPr dirty="0" sz="1200" spc="-5">
                <a:latin typeface="Arial"/>
                <a:cs typeface="Arial"/>
              </a:rPr>
              <a:t>within it is  </a:t>
            </a:r>
            <a:r>
              <a:rPr dirty="0" sz="1200">
                <a:latin typeface="Arial"/>
                <a:cs typeface="Arial"/>
              </a:rPr>
              <a:t>clearly</a:t>
            </a:r>
            <a:r>
              <a:rPr dirty="0" sz="1200" spc="-10">
                <a:latin typeface="Arial"/>
                <a:cs typeface="Arial"/>
              </a:rPr>
              <a:t> readable.</a:t>
            </a:r>
            <a:endParaRPr sz="1200">
              <a:latin typeface="Arial"/>
              <a:cs typeface="Arial"/>
            </a:endParaRPr>
          </a:p>
        </p:txBody>
      </p:sp>
      <p:sp>
        <p:nvSpPr>
          <p:cNvPr id="54" name="object 54"/>
          <p:cNvSpPr/>
          <p:nvPr/>
        </p:nvSpPr>
        <p:spPr>
          <a:xfrm>
            <a:off x="0" y="3110966"/>
            <a:ext cx="1728470" cy="129539"/>
          </a:xfrm>
          <a:custGeom>
            <a:avLst/>
            <a:gdLst/>
            <a:ahLst/>
            <a:cxnLst/>
            <a:rect l="l" t="t" r="r" b="b"/>
            <a:pathLst>
              <a:path w="1728470" h="129539">
                <a:moveTo>
                  <a:pt x="0" y="129031"/>
                </a:moveTo>
                <a:lnTo>
                  <a:pt x="1728012" y="129031"/>
                </a:lnTo>
                <a:lnTo>
                  <a:pt x="1728012" y="0"/>
                </a:lnTo>
                <a:lnTo>
                  <a:pt x="0" y="0"/>
                </a:lnTo>
                <a:lnTo>
                  <a:pt x="0" y="129031"/>
                </a:lnTo>
                <a:close/>
              </a:path>
            </a:pathLst>
          </a:custGeom>
          <a:solidFill>
            <a:srgbClr val="46464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5" name="object 55"/>
          <p:cNvSpPr/>
          <p:nvPr/>
        </p:nvSpPr>
        <p:spPr>
          <a:xfrm>
            <a:off x="1728012" y="3110966"/>
            <a:ext cx="2741930" cy="129539"/>
          </a:xfrm>
          <a:custGeom>
            <a:avLst/>
            <a:gdLst/>
            <a:ahLst/>
            <a:cxnLst/>
            <a:rect l="l" t="t" r="r" b="b"/>
            <a:pathLst>
              <a:path w="2741929" h="129539">
                <a:moveTo>
                  <a:pt x="0" y="129032"/>
                </a:moveTo>
                <a:lnTo>
                  <a:pt x="2741752" y="129032"/>
                </a:lnTo>
                <a:lnTo>
                  <a:pt x="2741752" y="0"/>
                </a:lnTo>
                <a:lnTo>
                  <a:pt x="0" y="0"/>
                </a:lnTo>
                <a:lnTo>
                  <a:pt x="0" y="129032"/>
                </a:lnTo>
                <a:close/>
              </a:path>
            </a:pathLst>
          </a:custGeom>
          <a:solidFill>
            <a:srgbClr val="60606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6" name="object 56"/>
          <p:cNvSpPr/>
          <p:nvPr/>
        </p:nvSpPr>
        <p:spPr>
          <a:xfrm>
            <a:off x="4469765" y="3110966"/>
            <a:ext cx="1290320" cy="129539"/>
          </a:xfrm>
          <a:custGeom>
            <a:avLst/>
            <a:gdLst/>
            <a:ahLst/>
            <a:cxnLst/>
            <a:rect l="l" t="t" r="r" b="b"/>
            <a:pathLst>
              <a:path w="1290320" h="129539">
                <a:moveTo>
                  <a:pt x="0" y="129032"/>
                </a:moveTo>
                <a:lnTo>
                  <a:pt x="1290231" y="129032"/>
                </a:lnTo>
                <a:lnTo>
                  <a:pt x="1290231" y="0"/>
                </a:lnTo>
                <a:lnTo>
                  <a:pt x="0" y="0"/>
                </a:lnTo>
                <a:lnTo>
                  <a:pt x="0" y="129032"/>
                </a:lnTo>
                <a:close/>
              </a:path>
            </a:pathLst>
          </a:custGeom>
          <a:solidFill>
            <a:srgbClr val="46464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7" name="object 57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889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70"/>
              </a:spcBef>
            </a:pPr>
            <a:r>
              <a:rPr dirty="0" spc="-5"/>
              <a:t>Ming-Ming Cheng Nankai</a:t>
            </a:r>
            <a:r>
              <a:rPr dirty="0"/>
              <a:t> </a:t>
            </a:r>
            <a:r>
              <a:rPr dirty="0" spc="-5"/>
              <a:t>University</a:t>
            </a:r>
          </a:p>
        </p:txBody>
      </p:sp>
      <p:sp>
        <p:nvSpPr>
          <p:cNvPr id="58" name="object 58"/>
          <p:cNvSpPr txBox="1"/>
          <p:nvPr/>
        </p:nvSpPr>
        <p:spPr>
          <a:xfrm>
            <a:off x="3001810" y="3115250"/>
            <a:ext cx="194310" cy="119380"/>
          </a:xfrm>
          <a:prstGeom prst="rect">
            <a:avLst/>
          </a:prstGeom>
        </p:spPr>
        <p:txBody>
          <a:bodyPr wrap="square" lIns="0" tIns="889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70"/>
              </a:spcBef>
            </a:pPr>
            <a:r>
              <a:rPr dirty="0" sz="600" spc="-5">
                <a:solidFill>
                  <a:srgbClr val="FFFFFF"/>
                </a:solidFill>
                <a:latin typeface="Arial"/>
                <a:cs typeface="Arial"/>
              </a:rPr>
              <a:t>Style</a:t>
            </a:r>
            <a:endParaRPr sz="600">
              <a:latin typeface="Arial"/>
              <a:cs typeface="Arial"/>
            </a:endParaRPr>
          </a:p>
        </p:txBody>
      </p:sp>
      <p:sp>
        <p:nvSpPr>
          <p:cNvPr id="59" name="object 59"/>
          <p:cNvSpPr txBox="1">
            <a:spLocks noGrp="1"/>
          </p:cNvSpPr>
          <p:nvPr>
            <p:ph type="dt" idx="6" sz="half"/>
          </p:nvPr>
        </p:nvSpPr>
        <p:spPr>
          <a:prstGeom prst="rect"/>
        </p:spPr>
        <p:txBody>
          <a:bodyPr wrap="square" lIns="0" tIns="889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70"/>
              </a:spcBef>
            </a:pPr>
            <a:r>
              <a:rPr dirty="0" spc="-5"/>
              <a:t>2022/05/18</a:t>
            </a:r>
          </a:p>
        </p:txBody>
      </p:sp>
      <p:sp>
        <p:nvSpPr>
          <p:cNvPr id="60" name="object 60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8890" rIns="0" bIns="0" rtlCol="0" vert="horz">
            <a:spAutoFit/>
          </a:bodyPr>
          <a:lstStyle/>
          <a:p>
            <a:pPr marL="25400">
              <a:lnSpc>
                <a:spcPct val="100000"/>
              </a:lnSpc>
              <a:spcBef>
                <a:spcPts val="70"/>
              </a:spcBef>
            </a:pPr>
            <a:fld id="{81D60167-4931-47E6-BA6A-407CBD079E47}" type="slidenum">
              <a:rPr dirty="0" spc="-5"/>
              <a:t>30</a:t>
            </a:fld>
            <a:r>
              <a:rPr dirty="0" spc="-5"/>
              <a:t> /</a:t>
            </a:r>
            <a:r>
              <a:rPr dirty="0" spc="-70"/>
              <a:t> </a:t>
            </a:r>
            <a:r>
              <a:rPr dirty="0" spc="-5"/>
              <a:t>46</a:t>
            </a:r>
          </a:p>
        </p:txBody>
      </p:sp>
    </p:spTree>
  </p:cSld>
  <p:clrMapOvr>
    <a:masterClrMapping/>
  </p:clrMapOvr>
  <p:transition spd="fast">
    <p:cut thruBlk="0"/>
  </p:transition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20650" y="127561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B1B1B1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171056" y="127561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B1B1B1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221449" y="127561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B1B1B1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271856" y="127561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B1B1B1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322249" y="127561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B1B1B1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372656" y="127561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B1B1B1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423049" y="127561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B1B1B1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944473" y="127561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B1B1B1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994867" y="127561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B1B1B1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/>
          <p:nvPr/>
        </p:nvSpPr>
        <p:spPr>
          <a:xfrm>
            <a:off x="1045273" y="127561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B1B1B1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/>
          <p:nvPr/>
        </p:nvSpPr>
        <p:spPr>
          <a:xfrm>
            <a:off x="1095667" y="127561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B1B1B1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/>
          <p:nvPr/>
        </p:nvSpPr>
        <p:spPr>
          <a:xfrm>
            <a:off x="1146073" y="127561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B1B1B1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4" name="object 14"/>
          <p:cNvSpPr/>
          <p:nvPr/>
        </p:nvSpPr>
        <p:spPr>
          <a:xfrm>
            <a:off x="1196466" y="127561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B1B1B1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5" name="object 15"/>
          <p:cNvSpPr/>
          <p:nvPr/>
        </p:nvSpPr>
        <p:spPr>
          <a:xfrm>
            <a:off x="1246873" y="127561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B1B1B1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6" name="object 16"/>
          <p:cNvSpPr/>
          <p:nvPr/>
        </p:nvSpPr>
        <p:spPr>
          <a:xfrm>
            <a:off x="1297266" y="127561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B1B1B1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7" name="object 17"/>
          <p:cNvSpPr/>
          <p:nvPr/>
        </p:nvSpPr>
        <p:spPr>
          <a:xfrm>
            <a:off x="1916925" y="127561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B1B1B1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8" name="object 18"/>
          <p:cNvSpPr/>
          <p:nvPr/>
        </p:nvSpPr>
        <p:spPr>
          <a:xfrm>
            <a:off x="1967331" y="127561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B1B1B1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9" name="object 19"/>
          <p:cNvSpPr/>
          <p:nvPr/>
        </p:nvSpPr>
        <p:spPr>
          <a:xfrm>
            <a:off x="2017725" y="127561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B1B1B1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0" name="object 20"/>
          <p:cNvSpPr/>
          <p:nvPr/>
        </p:nvSpPr>
        <p:spPr>
          <a:xfrm>
            <a:off x="2068131" y="127561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B1B1B1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1" name="object 21"/>
          <p:cNvSpPr/>
          <p:nvPr/>
        </p:nvSpPr>
        <p:spPr>
          <a:xfrm>
            <a:off x="2118525" y="127561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B1B1B1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2" name="object 22"/>
          <p:cNvSpPr/>
          <p:nvPr/>
        </p:nvSpPr>
        <p:spPr>
          <a:xfrm>
            <a:off x="2664752" y="127561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3" name="object 23"/>
          <p:cNvSpPr/>
          <p:nvPr/>
        </p:nvSpPr>
        <p:spPr>
          <a:xfrm>
            <a:off x="2715158" y="127561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4" name="object 24"/>
          <p:cNvSpPr/>
          <p:nvPr/>
        </p:nvSpPr>
        <p:spPr>
          <a:xfrm>
            <a:off x="2765551" y="127561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5" name="object 25"/>
          <p:cNvSpPr/>
          <p:nvPr/>
        </p:nvSpPr>
        <p:spPr>
          <a:xfrm>
            <a:off x="2815958" y="127561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6" name="object 26"/>
          <p:cNvSpPr/>
          <p:nvPr/>
        </p:nvSpPr>
        <p:spPr>
          <a:xfrm>
            <a:off x="2866351" y="127561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4">
                <a:moveTo>
                  <a:pt x="18000" y="0"/>
                </a:move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7" name="object 27"/>
          <p:cNvSpPr/>
          <p:nvPr/>
        </p:nvSpPr>
        <p:spPr>
          <a:xfrm>
            <a:off x="2866351" y="127561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8" name="object 28"/>
          <p:cNvSpPr/>
          <p:nvPr/>
        </p:nvSpPr>
        <p:spPr>
          <a:xfrm>
            <a:off x="2916758" y="127561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9" name="object 29"/>
          <p:cNvSpPr/>
          <p:nvPr/>
        </p:nvSpPr>
        <p:spPr>
          <a:xfrm>
            <a:off x="2967151" y="127561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0" name="object 30"/>
          <p:cNvSpPr/>
          <p:nvPr/>
        </p:nvSpPr>
        <p:spPr>
          <a:xfrm>
            <a:off x="3017558" y="127561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1" name="object 31"/>
          <p:cNvSpPr/>
          <p:nvPr/>
        </p:nvSpPr>
        <p:spPr>
          <a:xfrm>
            <a:off x="3067951" y="127561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2" name="object 32"/>
          <p:cNvSpPr/>
          <p:nvPr/>
        </p:nvSpPr>
        <p:spPr>
          <a:xfrm>
            <a:off x="3534955" y="127561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B1B1B1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3" name="object 33"/>
          <p:cNvSpPr/>
          <p:nvPr/>
        </p:nvSpPr>
        <p:spPr>
          <a:xfrm>
            <a:off x="3585362" y="127561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B1B1B1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4" name="object 34"/>
          <p:cNvSpPr/>
          <p:nvPr/>
        </p:nvSpPr>
        <p:spPr>
          <a:xfrm>
            <a:off x="3635755" y="127561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B1B1B1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5" name="object 35"/>
          <p:cNvSpPr/>
          <p:nvPr/>
        </p:nvSpPr>
        <p:spPr>
          <a:xfrm>
            <a:off x="4469536" y="127561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B1B1B1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6" name="object 36"/>
          <p:cNvSpPr/>
          <p:nvPr/>
        </p:nvSpPr>
        <p:spPr>
          <a:xfrm>
            <a:off x="4519929" y="127561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B1B1B1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7" name="object 37"/>
          <p:cNvSpPr/>
          <p:nvPr/>
        </p:nvSpPr>
        <p:spPr>
          <a:xfrm>
            <a:off x="4570336" y="127561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B1B1B1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8" name="object 38"/>
          <p:cNvSpPr/>
          <p:nvPr/>
        </p:nvSpPr>
        <p:spPr>
          <a:xfrm>
            <a:off x="4620729" y="127561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B1B1B1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9" name="object 39"/>
          <p:cNvSpPr/>
          <p:nvPr/>
        </p:nvSpPr>
        <p:spPr>
          <a:xfrm>
            <a:off x="5179479" y="127561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B1B1B1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0" name="object 40"/>
          <p:cNvSpPr/>
          <p:nvPr/>
        </p:nvSpPr>
        <p:spPr>
          <a:xfrm>
            <a:off x="5229885" y="127561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B1B1B1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1" name="object 41"/>
          <p:cNvSpPr/>
          <p:nvPr/>
        </p:nvSpPr>
        <p:spPr>
          <a:xfrm>
            <a:off x="5280278" y="127561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B1B1B1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2" name="object 42"/>
          <p:cNvSpPr/>
          <p:nvPr/>
        </p:nvSpPr>
        <p:spPr>
          <a:xfrm>
            <a:off x="5330685" y="127561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B1B1B1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3" name="object 43"/>
          <p:cNvSpPr/>
          <p:nvPr/>
        </p:nvSpPr>
        <p:spPr>
          <a:xfrm>
            <a:off x="5381078" y="127561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B1B1B1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4" name="object 44"/>
          <p:cNvSpPr/>
          <p:nvPr/>
        </p:nvSpPr>
        <p:spPr>
          <a:xfrm>
            <a:off x="5431485" y="127561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B1B1B1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5" name="object 45"/>
          <p:cNvSpPr txBox="1"/>
          <p:nvPr/>
        </p:nvSpPr>
        <p:spPr>
          <a:xfrm>
            <a:off x="108000" y="0"/>
            <a:ext cx="5556885" cy="116839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>
              <a:lnSpc>
                <a:spcPct val="100000"/>
              </a:lnSpc>
              <a:spcBef>
                <a:spcPts val="95"/>
              </a:spcBef>
              <a:tabLst>
                <a:tab pos="823594" algn="l"/>
                <a:tab pos="1795780" algn="l"/>
                <a:tab pos="2543810" algn="l"/>
                <a:tab pos="3413760" algn="l"/>
                <a:tab pos="4348480" algn="l"/>
                <a:tab pos="5058410" algn="l"/>
              </a:tabLst>
            </a:pPr>
            <a:r>
              <a:rPr dirty="0" sz="600" spc="-5">
                <a:solidFill>
                  <a:srgbClr val="B1B1B1"/>
                </a:solidFill>
                <a:latin typeface="Arial"/>
                <a:cs typeface="Arial"/>
                <a:hlinkClick r:id="rId2" action="ppaction://hlinksldjump"/>
              </a:rPr>
              <a:t>Readership</a:t>
            </a:r>
            <a:r>
              <a:rPr dirty="0" sz="600" spc="-5">
                <a:solidFill>
                  <a:srgbClr val="B1B1B1"/>
                </a:solidFill>
                <a:latin typeface="Arial"/>
                <a:cs typeface="Arial"/>
              </a:rPr>
              <a:t>	</a:t>
            </a:r>
            <a:r>
              <a:rPr dirty="0" sz="600" spc="-5">
                <a:solidFill>
                  <a:srgbClr val="B1B1B1"/>
                </a:solidFill>
                <a:latin typeface="Arial"/>
                <a:cs typeface="Arial"/>
                <a:hlinkClick r:id="rId3" action="ppaction://hlinksldjump"/>
              </a:rPr>
              <a:t>Critical</a:t>
            </a:r>
            <a:r>
              <a:rPr dirty="0" sz="600" spc="15">
                <a:solidFill>
                  <a:srgbClr val="B1B1B1"/>
                </a:solidFill>
                <a:latin typeface="Arial"/>
                <a:cs typeface="Arial"/>
                <a:hlinkClick r:id="rId3" action="ppaction://hlinksldjump"/>
              </a:rPr>
              <a:t> </a:t>
            </a:r>
            <a:r>
              <a:rPr dirty="0" sz="600" spc="-5">
                <a:solidFill>
                  <a:srgbClr val="B1B1B1"/>
                </a:solidFill>
                <a:latin typeface="Arial"/>
                <a:cs typeface="Arial"/>
                <a:hlinkClick r:id="rId3" action="ppaction://hlinksldjump"/>
              </a:rPr>
              <a:t>Analysis</a:t>
            </a:r>
            <a:r>
              <a:rPr dirty="0" sz="600" spc="-5">
                <a:solidFill>
                  <a:srgbClr val="B1B1B1"/>
                </a:solidFill>
                <a:latin typeface="Arial"/>
                <a:cs typeface="Arial"/>
              </a:rPr>
              <a:t>	</a:t>
            </a:r>
            <a:r>
              <a:rPr dirty="0" sz="600" spc="-5">
                <a:solidFill>
                  <a:srgbClr val="B1B1B1"/>
                </a:solidFill>
                <a:latin typeface="Arial"/>
                <a:cs typeface="Arial"/>
                <a:hlinkClick r:id="rId4" action="ppaction://hlinksldjump"/>
              </a:rPr>
              <a:t>Precision</a:t>
            </a:r>
            <a:r>
              <a:rPr dirty="0" sz="600" spc="-5">
                <a:solidFill>
                  <a:srgbClr val="B1B1B1"/>
                </a:solidFill>
                <a:latin typeface="Arial"/>
                <a:cs typeface="Arial"/>
              </a:rPr>
              <a:t>	</a:t>
            </a:r>
            <a:r>
              <a:rPr dirty="0" sz="600" spc="-5">
                <a:solidFill>
                  <a:srgbClr val="FFFFFF"/>
                </a:solidFill>
                <a:latin typeface="Arial"/>
                <a:cs typeface="Arial"/>
                <a:hlinkClick r:id="rId5" action="ppaction://hlinksldjump"/>
              </a:rPr>
              <a:t>Conciseness</a:t>
            </a:r>
            <a:r>
              <a:rPr dirty="0" sz="600" spc="-5">
                <a:solidFill>
                  <a:srgbClr val="FFFFFF"/>
                </a:solidFill>
                <a:latin typeface="Arial"/>
                <a:cs typeface="Arial"/>
              </a:rPr>
              <a:t>	</a:t>
            </a:r>
            <a:r>
              <a:rPr dirty="0" sz="600" spc="-5">
                <a:solidFill>
                  <a:srgbClr val="B1B1B1"/>
                </a:solidFill>
                <a:latin typeface="Arial"/>
                <a:cs typeface="Arial"/>
                <a:hlinkClick r:id="rId6" action="ppaction://hlinksldjump"/>
              </a:rPr>
              <a:t>Logical</a:t>
            </a:r>
            <a:r>
              <a:rPr dirty="0" sz="600" spc="15">
                <a:solidFill>
                  <a:srgbClr val="B1B1B1"/>
                </a:solidFill>
                <a:latin typeface="Arial"/>
                <a:cs typeface="Arial"/>
                <a:hlinkClick r:id="rId6" action="ppaction://hlinksldjump"/>
              </a:rPr>
              <a:t> </a:t>
            </a:r>
            <a:r>
              <a:rPr dirty="0" sz="600" spc="-5">
                <a:solidFill>
                  <a:srgbClr val="B1B1B1"/>
                </a:solidFill>
                <a:latin typeface="Arial"/>
                <a:cs typeface="Arial"/>
                <a:hlinkClick r:id="rId6" action="ppaction://hlinksldjump"/>
              </a:rPr>
              <a:t>Writing</a:t>
            </a:r>
            <a:r>
              <a:rPr dirty="0" sz="600" spc="-5">
                <a:solidFill>
                  <a:srgbClr val="B1B1B1"/>
                </a:solidFill>
                <a:latin typeface="Arial"/>
                <a:cs typeface="Arial"/>
              </a:rPr>
              <a:t>	</a:t>
            </a:r>
            <a:r>
              <a:rPr dirty="0" sz="600" spc="-5">
                <a:solidFill>
                  <a:srgbClr val="B1B1B1"/>
                </a:solidFill>
                <a:latin typeface="Arial"/>
                <a:cs typeface="Arial"/>
                <a:hlinkClick r:id="rId7" action="ppaction://hlinksldjump"/>
              </a:rPr>
              <a:t>Balance</a:t>
            </a:r>
            <a:r>
              <a:rPr dirty="0" sz="600" spc="-5">
                <a:solidFill>
                  <a:srgbClr val="B1B1B1"/>
                </a:solidFill>
                <a:latin typeface="Arial"/>
                <a:cs typeface="Arial"/>
              </a:rPr>
              <a:t>	</a:t>
            </a:r>
            <a:r>
              <a:rPr dirty="0" sz="600" spc="-5">
                <a:solidFill>
                  <a:srgbClr val="B1B1B1"/>
                </a:solidFill>
                <a:latin typeface="Arial"/>
                <a:cs typeface="Arial"/>
                <a:hlinkClick r:id="rId8" action="ppaction://hlinksldjump"/>
              </a:rPr>
              <a:t>Completeness</a:t>
            </a:r>
            <a:endParaRPr sz="600">
              <a:latin typeface="Arial"/>
              <a:cs typeface="Arial"/>
            </a:endParaRPr>
          </a:p>
        </p:txBody>
      </p:sp>
      <p:sp>
        <p:nvSpPr>
          <p:cNvPr id="46" name="object 46"/>
          <p:cNvSpPr txBox="1">
            <a:spLocks noGrp="1"/>
          </p:cNvSpPr>
          <p:nvPr>
            <p:ph type="title"/>
          </p:nvPr>
        </p:nvSpPr>
        <p:spPr>
          <a:xfrm>
            <a:off x="0" y="209435"/>
            <a:ext cx="5760085" cy="349250"/>
          </a:xfrm>
          <a:prstGeom prst="rect"/>
          <a:solidFill>
            <a:srgbClr val="0C5A79"/>
          </a:solidFill>
        </p:spPr>
        <p:txBody>
          <a:bodyPr wrap="square" lIns="0" tIns="55880" rIns="0" bIns="0" rtlCol="0" vert="horz">
            <a:spAutoFit/>
          </a:bodyPr>
          <a:lstStyle/>
          <a:p>
            <a:pPr marL="107950">
              <a:lnSpc>
                <a:spcPct val="100000"/>
              </a:lnSpc>
              <a:spcBef>
                <a:spcPts val="440"/>
              </a:spcBef>
            </a:pPr>
            <a:r>
              <a:rPr dirty="0" sz="1700" spc="10">
                <a:solidFill>
                  <a:srgbClr val="FFFFFF"/>
                </a:solidFill>
              </a:rPr>
              <a:t>Conciseness: enough, </a:t>
            </a:r>
            <a:r>
              <a:rPr dirty="0" sz="1700" spc="5">
                <a:solidFill>
                  <a:srgbClr val="FFFFFF"/>
                </a:solidFill>
              </a:rPr>
              <a:t>not</a:t>
            </a:r>
            <a:r>
              <a:rPr dirty="0" sz="1700" spc="95">
                <a:solidFill>
                  <a:srgbClr val="FFFFFF"/>
                </a:solidFill>
              </a:rPr>
              <a:t> </a:t>
            </a:r>
            <a:r>
              <a:rPr dirty="0" sz="1700" spc="10">
                <a:solidFill>
                  <a:srgbClr val="FFFFFF"/>
                </a:solidFill>
              </a:rPr>
              <a:t>redundant</a:t>
            </a:r>
            <a:endParaRPr sz="1700"/>
          </a:p>
        </p:txBody>
      </p:sp>
      <p:sp>
        <p:nvSpPr>
          <p:cNvPr id="47" name="object 47"/>
          <p:cNvSpPr/>
          <p:nvPr/>
        </p:nvSpPr>
        <p:spPr>
          <a:xfrm>
            <a:off x="120446" y="877074"/>
            <a:ext cx="5519420" cy="257810"/>
          </a:xfrm>
          <a:custGeom>
            <a:avLst/>
            <a:gdLst/>
            <a:ahLst/>
            <a:cxnLst/>
            <a:rect l="l" t="t" r="r" b="b"/>
            <a:pathLst>
              <a:path w="5519420" h="257809">
                <a:moveTo>
                  <a:pt x="0" y="257314"/>
                </a:moveTo>
                <a:lnTo>
                  <a:pt x="5519115" y="257314"/>
                </a:lnTo>
                <a:lnTo>
                  <a:pt x="5519115" y="0"/>
                </a:lnTo>
                <a:lnTo>
                  <a:pt x="0" y="0"/>
                </a:lnTo>
                <a:lnTo>
                  <a:pt x="0" y="257314"/>
                </a:lnTo>
                <a:close/>
              </a:path>
            </a:pathLst>
          </a:custGeom>
          <a:solidFill>
            <a:srgbClr val="8D9B47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8" name="object 48"/>
          <p:cNvSpPr/>
          <p:nvPr/>
        </p:nvSpPr>
        <p:spPr>
          <a:xfrm>
            <a:off x="120446" y="1134389"/>
            <a:ext cx="5519420" cy="1907539"/>
          </a:xfrm>
          <a:custGeom>
            <a:avLst/>
            <a:gdLst/>
            <a:ahLst/>
            <a:cxnLst/>
            <a:rect l="l" t="t" r="r" b="b"/>
            <a:pathLst>
              <a:path w="5519420" h="1907539">
                <a:moveTo>
                  <a:pt x="0" y="1906943"/>
                </a:moveTo>
                <a:lnTo>
                  <a:pt x="5519115" y="1906943"/>
                </a:lnTo>
                <a:lnTo>
                  <a:pt x="5519115" y="0"/>
                </a:lnTo>
                <a:lnTo>
                  <a:pt x="0" y="0"/>
                </a:lnTo>
                <a:lnTo>
                  <a:pt x="0" y="1906943"/>
                </a:lnTo>
                <a:close/>
              </a:path>
            </a:pathLst>
          </a:custGeom>
          <a:solidFill>
            <a:srgbClr val="E3EBC7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9" name="object 49"/>
          <p:cNvSpPr/>
          <p:nvPr/>
        </p:nvSpPr>
        <p:spPr>
          <a:xfrm>
            <a:off x="330542" y="1519961"/>
            <a:ext cx="73025" cy="73025"/>
          </a:xfrm>
          <a:custGeom>
            <a:avLst/>
            <a:gdLst/>
            <a:ahLst/>
            <a:cxnLst/>
            <a:rect l="l" t="t" r="r" b="b"/>
            <a:pathLst>
              <a:path w="73025" h="73025">
                <a:moveTo>
                  <a:pt x="0" y="72453"/>
                </a:moveTo>
                <a:lnTo>
                  <a:pt x="72453" y="72453"/>
                </a:lnTo>
                <a:lnTo>
                  <a:pt x="72453" y="0"/>
                </a:lnTo>
                <a:lnTo>
                  <a:pt x="0" y="0"/>
                </a:lnTo>
                <a:lnTo>
                  <a:pt x="0" y="72453"/>
                </a:lnTo>
                <a:close/>
              </a:path>
            </a:pathLst>
          </a:custGeom>
          <a:solidFill>
            <a:srgbClr val="AFB97E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0" name="object 50"/>
          <p:cNvSpPr/>
          <p:nvPr/>
        </p:nvSpPr>
        <p:spPr>
          <a:xfrm>
            <a:off x="330542" y="1977986"/>
            <a:ext cx="73025" cy="73025"/>
          </a:xfrm>
          <a:custGeom>
            <a:avLst/>
            <a:gdLst/>
            <a:ahLst/>
            <a:cxnLst/>
            <a:rect l="l" t="t" r="r" b="b"/>
            <a:pathLst>
              <a:path w="73025" h="73025">
                <a:moveTo>
                  <a:pt x="0" y="72453"/>
                </a:moveTo>
                <a:lnTo>
                  <a:pt x="72453" y="72453"/>
                </a:lnTo>
                <a:lnTo>
                  <a:pt x="72453" y="0"/>
                </a:lnTo>
                <a:lnTo>
                  <a:pt x="0" y="0"/>
                </a:lnTo>
                <a:lnTo>
                  <a:pt x="0" y="72453"/>
                </a:lnTo>
                <a:close/>
              </a:path>
            </a:pathLst>
          </a:custGeom>
          <a:solidFill>
            <a:srgbClr val="AFB97E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1" name="object 51"/>
          <p:cNvSpPr/>
          <p:nvPr/>
        </p:nvSpPr>
        <p:spPr>
          <a:xfrm>
            <a:off x="330542" y="2608084"/>
            <a:ext cx="73025" cy="73025"/>
          </a:xfrm>
          <a:custGeom>
            <a:avLst/>
            <a:gdLst/>
            <a:ahLst/>
            <a:cxnLst/>
            <a:rect l="l" t="t" r="r" b="b"/>
            <a:pathLst>
              <a:path w="73025" h="73025">
                <a:moveTo>
                  <a:pt x="0" y="72453"/>
                </a:moveTo>
                <a:lnTo>
                  <a:pt x="72453" y="72453"/>
                </a:lnTo>
                <a:lnTo>
                  <a:pt x="72453" y="0"/>
                </a:lnTo>
                <a:lnTo>
                  <a:pt x="0" y="0"/>
                </a:lnTo>
                <a:lnTo>
                  <a:pt x="0" y="72453"/>
                </a:lnTo>
                <a:close/>
              </a:path>
            </a:pathLst>
          </a:custGeom>
          <a:solidFill>
            <a:srgbClr val="AFB97E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2" name="object 52"/>
          <p:cNvSpPr txBox="1"/>
          <p:nvPr/>
        </p:nvSpPr>
        <p:spPr>
          <a:xfrm>
            <a:off x="129197" y="530326"/>
            <a:ext cx="5501640" cy="236283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50800" marR="344805">
              <a:lnSpc>
                <a:spcPct val="146200"/>
              </a:lnSpc>
              <a:spcBef>
                <a:spcPts val="100"/>
              </a:spcBef>
            </a:pPr>
            <a:r>
              <a:rPr dirty="0" sz="1200" spc="-20">
                <a:latin typeface="Arial"/>
                <a:cs typeface="Arial"/>
              </a:rPr>
              <a:t>Avoid </a:t>
            </a:r>
            <a:r>
              <a:rPr dirty="0" sz="1200" spc="-10" b="1">
                <a:solidFill>
                  <a:srgbClr val="EB7239"/>
                </a:solidFill>
                <a:latin typeface="Arial"/>
                <a:cs typeface="Arial"/>
              </a:rPr>
              <a:t>prose </a:t>
            </a:r>
            <a:r>
              <a:rPr dirty="0" sz="1200" spc="-5">
                <a:latin typeface="Arial"/>
                <a:cs typeface="Arial"/>
              </a:rPr>
              <a:t>where a </a:t>
            </a:r>
            <a:r>
              <a:rPr dirty="0" sz="1200" b="1">
                <a:solidFill>
                  <a:srgbClr val="EB7239"/>
                </a:solidFill>
                <a:latin typeface="Arial"/>
                <a:cs typeface="Arial"/>
              </a:rPr>
              <a:t>shorter </a:t>
            </a:r>
            <a:r>
              <a:rPr dirty="0" sz="1200" spc="-25">
                <a:latin typeface="Arial"/>
                <a:cs typeface="Arial"/>
              </a:rPr>
              <a:t>way </a:t>
            </a:r>
            <a:r>
              <a:rPr dirty="0" sz="1200" spc="-5">
                <a:latin typeface="Arial"/>
                <a:cs typeface="Arial"/>
              </a:rPr>
              <a:t>of </a:t>
            </a:r>
            <a:r>
              <a:rPr dirty="0" sz="1200" spc="-15">
                <a:latin typeface="Arial"/>
                <a:cs typeface="Arial"/>
              </a:rPr>
              <a:t>conveying </a:t>
            </a:r>
            <a:r>
              <a:rPr dirty="0" sz="1200" spc="-5">
                <a:latin typeface="Arial"/>
                <a:cs typeface="Arial"/>
              </a:rPr>
              <a:t>information is more </a:t>
            </a:r>
            <a:r>
              <a:rPr dirty="0" sz="1200" spc="-10">
                <a:latin typeface="Arial"/>
                <a:cs typeface="Arial"/>
              </a:rPr>
              <a:t>suitable.  </a:t>
            </a:r>
            <a:r>
              <a:rPr dirty="0" sz="1200" spc="-5">
                <a:solidFill>
                  <a:srgbClr val="FFFFFF"/>
                </a:solidFill>
                <a:latin typeface="Arial"/>
                <a:cs typeface="Arial"/>
              </a:rPr>
              <a:t>Use a </a:t>
            </a:r>
            <a:r>
              <a:rPr dirty="0" sz="1200" spc="-5">
                <a:solidFill>
                  <a:srgbClr val="0000FF"/>
                </a:solidFill>
                <a:latin typeface="Arial"/>
                <a:cs typeface="Arial"/>
              </a:rPr>
              <a:t>bullet-pointed </a:t>
            </a:r>
            <a:r>
              <a:rPr dirty="0" sz="1200" spc="-5" b="1">
                <a:solidFill>
                  <a:srgbClr val="EB7239"/>
                </a:solidFill>
                <a:latin typeface="Arial"/>
                <a:cs typeface="Arial"/>
              </a:rPr>
              <a:t>list</a:t>
            </a:r>
            <a:r>
              <a:rPr dirty="0" sz="1200" spc="-5">
                <a:solidFill>
                  <a:srgbClr val="FFFFFF"/>
                </a:solidFill>
                <a:latin typeface="Arial"/>
                <a:cs typeface="Arial"/>
              </a:rPr>
              <a:t>, which </a:t>
            </a:r>
            <a:r>
              <a:rPr dirty="0" sz="1200" spc="-10">
                <a:solidFill>
                  <a:srgbClr val="FFFFFF"/>
                </a:solidFill>
                <a:latin typeface="Arial"/>
                <a:cs typeface="Arial"/>
              </a:rPr>
              <a:t>makes </a:t>
            </a:r>
            <a:r>
              <a:rPr dirty="0" sz="1200" spc="-5">
                <a:solidFill>
                  <a:srgbClr val="FFFFFF"/>
                </a:solidFill>
                <a:latin typeface="Arial"/>
                <a:cs typeface="Arial"/>
              </a:rPr>
              <a:t>the distinct ideas clear at a</a:t>
            </a:r>
            <a:r>
              <a:rPr dirty="0" sz="1200" spc="2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200" spc="-5">
                <a:solidFill>
                  <a:srgbClr val="FFFFFF"/>
                </a:solidFill>
                <a:latin typeface="Arial"/>
                <a:cs typeface="Arial"/>
              </a:rPr>
              <a:t>glance.</a:t>
            </a:r>
            <a:endParaRPr sz="1200">
              <a:latin typeface="Arial"/>
              <a:cs typeface="Arial"/>
            </a:endParaRPr>
          </a:p>
          <a:p>
            <a:pPr marL="50800">
              <a:lnSpc>
                <a:spcPct val="100000"/>
              </a:lnSpc>
              <a:spcBef>
                <a:spcPts val="700"/>
              </a:spcBef>
            </a:pPr>
            <a:r>
              <a:rPr dirty="0" sz="1100" spc="-5">
                <a:latin typeface="Arial"/>
                <a:cs typeface="Arial"/>
              </a:rPr>
              <a:t>Three </a:t>
            </a:r>
            <a:r>
              <a:rPr dirty="0" sz="1100" spc="-10">
                <a:latin typeface="Arial"/>
                <a:cs typeface="Arial"/>
              </a:rPr>
              <a:t>groups </a:t>
            </a:r>
            <a:r>
              <a:rPr dirty="0" sz="1100" spc="-5">
                <a:latin typeface="Arial"/>
                <a:cs typeface="Arial"/>
              </a:rPr>
              <a:t>of </a:t>
            </a:r>
            <a:r>
              <a:rPr dirty="0" sz="1100" spc="-10">
                <a:latin typeface="Arial"/>
                <a:cs typeface="Arial"/>
              </a:rPr>
              <a:t>experiments </a:t>
            </a:r>
            <a:r>
              <a:rPr dirty="0" sz="1100" spc="-5">
                <a:latin typeface="Arial"/>
                <a:cs typeface="Arial"/>
              </a:rPr>
              <a:t>are implemented </a:t>
            </a:r>
            <a:r>
              <a:rPr dirty="0" sz="1100" spc="-20">
                <a:latin typeface="Arial"/>
                <a:cs typeface="Arial"/>
              </a:rPr>
              <a:t>by </a:t>
            </a:r>
            <a:r>
              <a:rPr dirty="0" sz="1100" spc="-5">
                <a:latin typeface="Arial"/>
                <a:cs typeface="Arial"/>
              </a:rPr>
              <a:t>considering the </a:t>
            </a:r>
            <a:r>
              <a:rPr dirty="0" sz="1100" spc="-15">
                <a:latin typeface="Arial"/>
                <a:cs typeface="Arial"/>
              </a:rPr>
              <a:t>following</a:t>
            </a:r>
            <a:r>
              <a:rPr dirty="0" sz="1100" spc="50">
                <a:latin typeface="Arial"/>
                <a:cs typeface="Arial"/>
              </a:rPr>
              <a:t> </a:t>
            </a:r>
            <a:r>
              <a:rPr dirty="0" sz="1100" spc="-5">
                <a:latin typeface="Arial"/>
                <a:cs typeface="Arial"/>
              </a:rPr>
              <a:t>conditions:</a:t>
            </a:r>
            <a:endParaRPr sz="1100">
              <a:latin typeface="Arial"/>
              <a:cs typeface="Arial"/>
            </a:endParaRPr>
          </a:p>
          <a:p>
            <a:pPr marL="347980">
              <a:lnSpc>
                <a:spcPct val="100000"/>
              </a:lnSpc>
              <a:spcBef>
                <a:spcPts val="930"/>
              </a:spcBef>
            </a:pPr>
            <a:r>
              <a:rPr dirty="0" sz="1100" spc="-10" b="1">
                <a:latin typeface="Arial"/>
                <a:cs typeface="Arial"/>
              </a:rPr>
              <a:t>Case </a:t>
            </a:r>
            <a:r>
              <a:rPr dirty="0" sz="1100" spc="-5" b="1">
                <a:latin typeface="Arial"/>
                <a:cs typeface="Arial"/>
              </a:rPr>
              <a:t>1: </a:t>
            </a:r>
            <a:r>
              <a:rPr dirty="0" sz="1100" spc="-10">
                <a:latin typeface="Arial"/>
                <a:cs typeface="Arial"/>
              </a:rPr>
              <a:t>Nonzero </a:t>
            </a:r>
            <a:r>
              <a:rPr dirty="0" sz="1100" spc="-5">
                <a:latin typeface="Arial"/>
                <a:cs typeface="Arial"/>
              </a:rPr>
              <a:t>initial </a:t>
            </a:r>
            <a:r>
              <a:rPr dirty="0" sz="1100" spc="-10">
                <a:latin typeface="Arial"/>
                <a:cs typeface="Arial"/>
              </a:rPr>
              <a:t>conditions. The </a:t>
            </a:r>
            <a:r>
              <a:rPr dirty="0" sz="1100" spc="-5">
                <a:latin typeface="Arial"/>
                <a:cs typeface="Arial"/>
              </a:rPr>
              <a:t>initial </a:t>
            </a:r>
            <a:r>
              <a:rPr dirty="0" sz="1100" spc="-10">
                <a:latin typeface="Arial"/>
                <a:cs typeface="Arial"/>
              </a:rPr>
              <a:t>values </a:t>
            </a:r>
            <a:r>
              <a:rPr dirty="0" sz="1100" spc="-5">
                <a:latin typeface="Arial"/>
                <a:cs typeface="Arial"/>
              </a:rPr>
              <a:t>of the </a:t>
            </a:r>
            <a:r>
              <a:rPr dirty="0" sz="1100" spc="-10">
                <a:latin typeface="Arial"/>
                <a:cs typeface="Arial"/>
              </a:rPr>
              <a:t>two </a:t>
            </a:r>
            <a:r>
              <a:rPr dirty="0" sz="1100" spc="-15">
                <a:latin typeface="Arial"/>
                <a:cs typeface="Arial"/>
              </a:rPr>
              <a:t>TORAs</a:t>
            </a:r>
            <a:r>
              <a:rPr dirty="0" sz="1100" spc="175">
                <a:latin typeface="Arial"/>
                <a:cs typeface="Arial"/>
              </a:rPr>
              <a:t> </a:t>
            </a:r>
            <a:r>
              <a:rPr dirty="0" sz="1100" spc="-5">
                <a:latin typeface="Arial"/>
                <a:cs typeface="Arial"/>
              </a:rPr>
              <a:t>are</a:t>
            </a:r>
            <a:endParaRPr sz="1100">
              <a:latin typeface="Arial"/>
              <a:cs typeface="Arial"/>
            </a:endParaRPr>
          </a:p>
          <a:p>
            <a:pPr marL="347980">
              <a:lnSpc>
                <a:spcPct val="100000"/>
              </a:lnSpc>
              <a:spcBef>
                <a:spcPts val="35"/>
              </a:spcBef>
            </a:pPr>
            <a:r>
              <a:rPr dirty="0" sz="1100" spc="5" i="1">
                <a:latin typeface="Arial"/>
                <a:cs typeface="Arial"/>
              </a:rPr>
              <a:t>x</a:t>
            </a:r>
            <a:r>
              <a:rPr dirty="0" baseline="-13888" sz="1200" spc="7">
                <a:latin typeface="Arial"/>
                <a:cs typeface="Arial"/>
              </a:rPr>
              <a:t>1</a:t>
            </a:r>
            <a:r>
              <a:rPr dirty="0" sz="1100" spc="5">
                <a:latin typeface="Tahoma"/>
                <a:cs typeface="Tahoma"/>
              </a:rPr>
              <a:t>(</a:t>
            </a:r>
            <a:r>
              <a:rPr dirty="0" sz="1100" spc="5">
                <a:latin typeface="Arial"/>
                <a:cs typeface="Arial"/>
              </a:rPr>
              <a:t>0</a:t>
            </a:r>
            <a:r>
              <a:rPr dirty="0" sz="1100" spc="5">
                <a:latin typeface="Tahoma"/>
                <a:cs typeface="Tahoma"/>
              </a:rPr>
              <a:t>)</a:t>
            </a:r>
            <a:r>
              <a:rPr dirty="0" sz="1100" spc="-45">
                <a:latin typeface="Tahoma"/>
                <a:cs typeface="Tahoma"/>
              </a:rPr>
              <a:t> </a:t>
            </a:r>
            <a:r>
              <a:rPr dirty="0" sz="1100" spc="45">
                <a:latin typeface="Tahoma"/>
                <a:cs typeface="Tahoma"/>
              </a:rPr>
              <a:t>=</a:t>
            </a:r>
            <a:r>
              <a:rPr dirty="0" sz="1100" spc="-45">
                <a:latin typeface="Tahoma"/>
                <a:cs typeface="Tahoma"/>
              </a:rPr>
              <a:t> </a:t>
            </a:r>
            <a:r>
              <a:rPr dirty="0" sz="1100" spc="-10">
                <a:latin typeface="Lucida Sans Unicode"/>
                <a:cs typeface="Lucida Sans Unicode"/>
              </a:rPr>
              <a:t>−</a:t>
            </a:r>
            <a:r>
              <a:rPr dirty="0" sz="1100" spc="-10">
                <a:latin typeface="Arial"/>
                <a:cs typeface="Arial"/>
              </a:rPr>
              <a:t>0</a:t>
            </a:r>
            <a:r>
              <a:rPr dirty="0" sz="1100" spc="-10" i="1">
                <a:latin typeface="Arial"/>
                <a:cs typeface="Arial"/>
              </a:rPr>
              <a:t>.</a:t>
            </a:r>
            <a:r>
              <a:rPr dirty="0" sz="1100" spc="-10">
                <a:latin typeface="Arial"/>
                <a:cs typeface="Arial"/>
              </a:rPr>
              <a:t>14m,</a:t>
            </a:r>
            <a:r>
              <a:rPr dirty="0" sz="1100" spc="-5">
                <a:latin typeface="Arial"/>
                <a:cs typeface="Arial"/>
              </a:rPr>
              <a:t> </a:t>
            </a:r>
            <a:r>
              <a:rPr dirty="0" sz="1100" spc="5" i="1">
                <a:latin typeface="Arial"/>
                <a:cs typeface="Arial"/>
              </a:rPr>
              <a:t>x</a:t>
            </a:r>
            <a:r>
              <a:rPr dirty="0" baseline="-13888" sz="1200" spc="7">
                <a:latin typeface="Arial"/>
                <a:cs typeface="Arial"/>
              </a:rPr>
              <a:t>2</a:t>
            </a:r>
            <a:r>
              <a:rPr dirty="0" sz="1100" spc="5">
                <a:latin typeface="Tahoma"/>
                <a:cs typeface="Tahoma"/>
              </a:rPr>
              <a:t>(</a:t>
            </a:r>
            <a:r>
              <a:rPr dirty="0" sz="1100" spc="5">
                <a:latin typeface="Arial"/>
                <a:cs typeface="Arial"/>
              </a:rPr>
              <a:t>0</a:t>
            </a:r>
            <a:r>
              <a:rPr dirty="0" sz="1100" spc="5">
                <a:latin typeface="Tahoma"/>
                <a:cs typeface="Tahoma"/>
              </a:rPr>
              <a:t>)</a:t>
            </a:r>
            <a:r>
              <a:rPr dirty="0" sz="1100" spc="-40">
                <a:latin typeface="Tahoma"/>
                <a:cs typeface="Tahoma"/>
              </a:rPr>
              <a:t> </a:t>
            </a:r>
            <a:r>
              <a:rPr dirty="0" sz="1100" spc="45">
                <a:latin typeface="Tahoma"/>
                <a:cs typeface="Tahoma"/>
              </a:rPr>
              <a:t>=</a:t>
            </a:r>
            <a:r>
              <a:rPr dirty="0" sz="1100" spc="-45">
                <a:latin typeface="Tahoma"/>
                <a:cs typeface="Tahoma"/>
              </a:rPr>
              <a:t> </a:t>
            </a:r>
            <a:r>
              <a:rPr dirty="0" sz="1100" spc="-10">
                <a:latin typeface="Lucida Sans Unicode"/>
                <a:cs typeface="Lucida Sans Unicode"/>
              </a:rPr>
              <a:t>−</a:t>
            </a:r>
            <a:r>
              <a:rPr dirty="0" sz="1100" spc="-10">
                <a:latin typeface="Arial"/>
                <a:cs typeface="Arial"/>
              </a:rPr>
              <a:t>0</a:t>
            </a:r>
            <a:r>
              <a:rPr dirty="0" sz="1100" spc="-10" i="1">
                <a:latin typeface="Arial"/>
                <a:cs typeface="Arial"/>
              </a:rPr>
              <a:t>.</a:t>
            </a:r>
            <a:r>
              <a:rPr dirty="0" sz="1100" spc="-10">
                <a:latin typeface="Arial"/>
                <a:cs typeface="Arial"/>
              </a:rPr>
              <a:t>03m,</a:t>
            </a:r>
            <a:r>
              <a:rPr dirty="0" sz="1100" spc="-5">
                <a:latin typeface="Arial"/>
                <a:cs typeface="Arial"/>
              </a:rPr>
              <a:t> </a:t>
            </a:r>
            <a:r>
              <a:rPr dirty="0" sz="1100" spc="-10" i="1">
                <a:latin typeface="Arial"/>
                <a:cs typeface="Arial"/>
              </a:rPr>
              <a:t>θ</a:t>
            </a:r>
            <a:r>
              <a:rPr dirty="0" baseline="-13888" sz="1200" spc="-15">
                <a:latin typeface="Arial"/>
                <a:cs typeface="Arial"/>
              </a:rPr>
              <a:t>1</a:t>
            </a:r>
            <a:r>
              <a:rPr dirty="0" sz="1100" spc="-10">
                <a:latin typeface="Tahoma"/>
                <a:cs typeface="Tahoma"/>
              </a:rPr>
              <a:t>(</a:t>
            </a:r>
            <a:r>
              <a:rPr dirty="0" sz="1100" spc="-10">
                <a:latin typeface="Arial"/>
                <a:cs typeface="Arial"/>
              </a:rPr>
              <a:t>0</a:t>
            </a:r>
            <a:r>
              <a:rPr dirty="0" sz="1100" spc="-10">
                <a:latin typeface="Tahoma"/>
                <a:cs typeface="Tahoma"/>
              </a:rPr>
              <a:t>)</a:t>
            </a:r>
            <a:r>
              <a:rPr dirty="0" sz="1100" spc="-40">
                <a:latin typeface="Tahoma"/>
                <a:cs typeface="Tahoma"/>
              </a:rPr>
              <a:t> </a:t>
            </a:r>
            <a:r>
              <a:rPr dirty="0" sz="1100" spc="45">
                <a:latin typeface="Tahoma"/>
                <a:cs typeface="Tahoma"/>
              </a:rPr>
              <a:t>=</a:t>
            </a:r>
            <a:r>
              <a:rPr dirty="0" sz="1100" spc="-45">
                <a:latin typeface="Tahoma"/>
                <a:cs typeface="Tahoma"/>
              </a:rPr>
              <a:t> </a:t>
            </a:r>
            <a:r>
              <a:rPr dirty="0" sz="1100" spc="-10">
                <a:latin typeface="Lucida Sans Unicode"/>
                <a:cs typeface="Lucida Sans Unicode"/>
              </a:rPr>
              <a:t>−</a:t>
            </a:r>
            <a:r>
              <a:rPr dirty="0" sz="1100" spc="-10">
                <a:latin typeface="Arial"/>
                <a:cs typeface="Arial"/>
              </a:rPr>
              <a:t>30deg,</a:t>
            </a:r>
            <a:r>
              <a:rPr dirty="0" sz="1100" spc="-5">
                <a:latin typeface="Arial"/>
                <a:cs typeface="Arial"/>
              </a:rPr>
              <a:t> </a:t>
            </a:r>
            <a:r>
              <a:rPr dirty="0" sz="1100" spc="-10" i="1">
                <a:latin typeface="Arial"/>
                <a:cs typeface="Arial"/>
              </a:rPr>
              <a:t>θ</a:t>
            </a:r>
            <a:r>
              <a:rPr dirty="0" baseline="-13888" sz="1200" spc="-15">
                <a:latin typeface="Arial"/>
                <a:cs typeface="Arial"/>
              </a:rPr>
              <a:t>2</a:t>
            </a:r>
            <a:r>
              <a:rPr dirty="0" sz="1100" spc="-10">
                <a:latin typeface="Tahoma"/>
                <a:cs typeface="Tahoma"/>
              </a:rPr>
              <a:t>(</a:t>
            </a:r>
            <a:r>
              <a:rPr dirty="0" sz="1100" spc="-10">
                <a:latin typeface="Arial"/>
                <a:cs typeface="Arial"/>
              </a:rPr>
              <a:t>0</a:t>
            </a:r>
            <a:r>
              <a:rPr dirty="0" sz="1100" spc="-10">
                <a:latin typeface="Tahoma"/>
                <a:cs typeface="Tahoma"/>
              </a:rPr>
              <a:t>)</a:t>
            </a:r>
            <a:r>
              <a:rPr dirty="0" sz="1100" spc="-40">
                <a:latin typeface="Tahoma"/>
                <a:cs typeface="Tahoma"/>
              </a:rPr>
              <a:t> </a:t>
            </a:r>
            <a:r>
              <a:rPr dirty="0" sz="1100" spc="45">
                <a:latin typeface="Tahoma"/>
                <a:cs typeface="Tahoma"/>
              </a:rPr>
              <a:t>=</a:t>
            </a:r>
            <a:r>
              <a:rPr dirty="0" sz="1100" spc="-45">
                <a:latin typeface="Tahoma"/>
                <a:cs typeface="Tahoma"/>
              </a:rPr>
              <a:t> </a:t>
            </a:r>
            <a:r>
              <a:rPr dirty="0" sz="1100" spc="-5">
                <a:latin typeface="Arial"/>
                <a:cs typeface="Arial"/>
              </a:rPr>
              <a:t>45deg.</a:t>
            </a:r>
            <a:endParaRPr sz="1100">
              <a:latin typeface="Arial"/>
              <a:cs typeface="Arial"/>
            </a:endParaRPr>
          </a:p>
          <a:p>
            <a:pPr marL="347980" marR="138430">
              <a:lnSpc>
                <a:spcPct val="102600"/>
              </a:lnSpc>
              <a:spcBef>
                <a:spcPts val="900"/>
              </a:spcBef>
            </a:pPr>
            <a:r>
              <a:rPr dirty="0" sz="1100" spc="-10" b="1">
                <a:latin typeface="Arial"/>
                <a:cs typeface="Arial"/>
              </a:rPr>
              <a:t>Case </a:t>
            </a:r>
            <a:r>
              <a:rPr dirty="0" sz="1100" spc="-5" b="1">
                <a:latin typeface="Arial"/>
                <a:cs typeface="Arial"/>
              </a:rPr>
              <a:t>2: </a:t>
            </a:r>
            <a:r>
              <a:rPr dirty="0" sz="1100" spc="-5">
                <a:latin typeface="Arial"/>
                <a:cs typeface="Arial"/>
              </a:rPr>
              <a:t>External disturbances to the translational displacement of </a:t>
            </a:r>
            <a:r>
              <a:rPr dirty="0" sz="1100" spc="-10">
                <a:latin typeface="Arial"/>
                <a:cs typeface="Arial"/>
              </a:rPr>
              <a:t>each </a:t>
            </a:r>
            <a:r>
              <a:rPr dirty="0" sz="1100">
                <a:latin typeface="Arial"/>
                <a:cs typeface="Arial"/>
              </a:rPr>
              <a:t>cart. </a:t>
            </a:r>
            <a:r>
              <a:rPr dirty="0" sz="1100" spc="-10">
                <a:latin typeface="Arial"/>
                <a:cs typeface="Arial"/>
              </a:rPr>
              <a:t>As  shown</a:t>
            </a:r>
            <a:r>
              <a:rPr dirty="0" sz="1100" spc="-5">
                <a:latin typeface="Arial"/>
                <a:cs typeface="Arial"/>
              </a:rPr>
              <a:t> in</a:t>
            </a:r>
            <a:r>
              <a:rPr dirty="0" sz="1100">
                <a:latin typeface="Arial"/>
                <a:cs typeface="Arial"/>
              </a:rPr>
              <a:t> </a:t>
            </a:r>
            <a:r>
              <a:rPr dirty="0" sz="1100" spc="-5">
                <a:latin typeface="Arial"/>
                <a:cs typeface="Arial"/>
              </a:rPr>
              <a:t>Fig.</a:t>
            </a:r>
            <a:r>
              <a:rPr dirty="0" sz="1100" spc="70">
                <a:latin typeface="Arial"/>
                <a:cs typeface="Arial"/>
              </a:rPr>
              <a:t> </a:t>
            </a:r>
            <a:r>
              <a:rPr dirty="0" sz="1100" spc="-5">
                <a:latin typeface="Arial"/>
                <a:cs typeface="Arial"/>
              </a:rPr>
              <a:t>4,</a:t>
            </a:r>
            <a:r>
              <a:rPr dirty="0" sz="1100">
                <a:latin typeface="Arial"/>
                <a:cs typeface="Arial"/>
              </a:rPr>
              <a:t> </a:t>
            </a:r>
            <a:r>
              <a:rPr dirty="0" sz="1100" spc="-5">
                <a:latin typeface="Arial"/>
                <a:cs typeface="Arial"/>
              </a:rPr>
              <a:t>three</a:t>
            </a:r>
            <a:r>
              <a:rPr dirty="0" sz="1100">
                <a:latin typeface="Arial"/>
                <a:cs typeface="Arial"/>
              </a:rPr>
              <a:t> </a:t>
            </a:r>
            <a:r>
              <a:rPr dirty="0" sz="1100" spc="-25">
                <a:latin typeface="Arial"/>
                <a:cs typeface="Arial"/>
              </a:rPr>
              <a:t>waves</a:t>
            </a:r>
            <a:r>
              <a:rPr dirty="0" sz="1100">
                <a:latin typeface="Arial"/>
                <a:cs typeface="Arial"/>
              </a:rPr>
              <a:t> </a:t>
            </a:r>
            <a:r>
              <a:rPr dirty="0" sz="1100" spc="-5">
                <a:latin typeface="Arial"/>
                <a:cs typeface="Arial"/>
              </a:rPr>
              <a:t>of</a:t>
            </a:r>
            <a:r>
              <a:rPr dirty="0" sz="1100">
                <a:latin typeface="Arial"/>
                <a:cs typeface="Arial"/>
              </a:rPr>
              <a:t> </a:t>
            </a:r>
            <a:r>
              <a:rPr dirty="0" sz="1100" spc="-10">
                <a:latin typeface="Arial"/>
                <a:cs typeface="Arial"/>
              </a:rPr>
              <a:t>external</a:t>
            </a:r>
            <a:r>
              <a:rPr dirty="0" sz="1100">
                <a:latin typeface="Arial"/>
                <a:cs typeface="Arial"/>
              </a:rPr>
              <a:t> </a:t>
            </a:r>
            <a:r>
              <a:rPr dirty="0" sz="1100" spc="-5">
                <a:latin typeface="Arial"/>
                <a:cs typeface="Arial"/>
              </a:rPr>
              <a:t>disturbances</a:t>
            </a:r>
            <a:r>
              <a:rPr dirty="0" sz="1100">
                <a:latin typeface="Arial"/>
                <a:cs typeface="Arial"/>
              </a:rPr>
              <a:t> </a:t>
            </a:r>
            <a:r>
              <a:rPr dirty="0" sz="1100" spc="-5">
                <a:latin typeface="Arial"/>
                <a:cs typeface="Arial"/>
              </a:rPr>
              <a:t>are </a:t>
            </a:r>
            <a:r>
              <a:rPr dirty="0" sz="1100" spc="-10">
                <a:latin typeface="Arial"/>
                <a:cs typeface="Arial"/>
              </a:rPr>
              <a:t>added</a:t>
            </a:r>
            <a:r>
              <a:rPr dirty="0" sz="1100">
                <a:latin typeface="Arial"/>
                <a:cs typeface="Arial"/>
              </a:rPr>
              <a:t> </a:t>
            </a:r>
            <a:r>
              <a:rPr dirty="0" sz="1100" spc="-5">
                <a:latin typeface="Arial"/>
                <a:cs typeface="Arial"/>
              </a:rPr>
              <a:t>to</a:t>
            </a:r>
            <a:r>
              <a:rPr dirty="0" sz="1100">
                <a:latin typeface="Arial"/>
                <a:cs typeface="Arial"/>
              </a:rPr>
              <a:t> </a:t>
            </a:r>
            <a:r>
              <a:rPr dirty="0" sz="1100" spc="5" i="1">
                <a:latin typeface="Arial"/>
                <a:cs typeface="Arial"/>
              </a:rPr>
              <a:t>x</a:t>
            </a:r>
            <a:r>
              <a:rPr dirty="0" baseline="-13888" sz="1200" spc="7">
                <a:latin typeface="Arial"/>
                <a:cs typeface="Arial"/>
              </a:rPr>
              <a:t>1</a:t>
            </a:r>
            <a:r>
              <a:rPr dirty="0" sz="1100" spc="5">
                <a:latin typeface="Tahoma"/>
                <a:cs typeface="Tahoma"/>
              </a:rPr>
              <a:t>(</a:t>
            </a:r>
            <a:r>
              <a:rPr dirty="0" sz="1100" spc="5" i="1">
                <a:latin typeface="Arial"/>
                <a:cs typeface="Arial"/>
              </a:rPr>
              <a:t>t</a:t>
            </a:r>
            <a:r>
              <a:rPr dirty="0" sz="1100" spc="-210" i="1">
                <a:latin typeface="Arial"/>
                <a:cs typeface="Arial"/>
              </a:rPr>
              <a:t> </a:t>
            </a:r>
            <a:r>
              <a:rPr dirty="0" sz="1100">
                <a:latin typeface="Tahoma"/>
                <a:cs typeface="Tahoma"/>
              </a:rPr>
              <a:t>)</a:t>
            </a:r>
            <a:r>
              <a:rPr dirty="0" sz="1100" spc="-35">
                <a:latin typeface="Tahoma"/>
                <a:cs typeface="Tahoma"/>
              </a:rPr>
              <a:t> </a:t>
            </a:r>
            <a:r>
              <a:rPr dirty="0" sz="1100" spc="-10">
                <a:latin typeface="Arial"/>
                <a:cs typeface="Arial"/>
              </a:rPr>
              <a:t>and</a:t>
            </a:r>
            <a:r>
              <a:rPr dirty="0" sz="1100">
                <a:latin typeface="Arial"/>
                <a:cs typeface="Arial"/>
              </a:rPr>
              <a:t> </a:t>
            </a:r>
            <a:r>
              <a:rPr dirty="0" sz="1100" spc="5" i="1">
                <a:latin typeface="Arial"/>
                <a:cs typeface="Arial"/>
              </a:rPr>
              <a:t>x</a:t>
            </a:r>
            <a:r>
              <a:rPr dirty="0" baseline="-13888" sz="1200" spc="7">
                <a:latin typeface="Arial"/>
                <a:cs typeface="Arial"/>
              </a:rPr>
              <a:t>2</a:t>
            </a:r>
            <a:r>
              <a:rPr dirty="0" sz="1100" spc="5">
                <a:latin typeface="Tahoma"/>
                <a:cs typeface="Tahoma"/>
              </a:rPr>
              <a:t>(</a:t>
            </a:r>
            <a:r>
              <a:rPr dirty="0" sz="1100" spc="5" i="1">
                <a:latin typeface="Arial"/>
                <a:cs typeface="Arial"/>
              </a:rPr>
              <a:t>t</a:t>
            </a:r>
            <a:r>
              <a:rPr dirty="0" sz="1100" spc="-210" i="1">
                <a:latin typeface="Arial"/>
                <a:cs typeface="Arial"/>
              </a:rPr>
              <a:t> </a:t>
            </a:r>
            <a:r>
              <a:rPr dirty="0" sz="1100">
                <a:latin typeface="Tahoma"/>
                <a:cs typeface="Tahoma"/>
              </a:rPr>
              <a:t>)  </a:t>
            </a:r>
            <a:r>
              <a:rPr dirty="0" sz="1100" spc="-5">
                <a:latin typeface="Arial"/>
                <a:cs typeface="Arial"/>
              </a:rPr>
              <a:t>at about </a:t>
            </a:r>
            <a:r>
              <a:rPr dirty="0" sz="1100" spc="-10">
                <a:latin typeface="Arial"/>
                <a:cs typeface="Arial"/>
              </a:rPr>
              <a:t>1.5s, 3.1s, and</a:t>
            </a:r>
            <a:r>
              <a:rPr dirty="0" sz="1100">
                <a:latin typeface="Arial"/>
                <a:cs typeface="Arial"/>
              </a:rPr>
              <a:t> </a:t>
            </a:r>
            <a:r>
              <a:rPr dirty="0" sz="1100" spc="-10">
                <a:latin typeface="Arial"/>
                <a:cs typeface="Arial"/>
              </a:rPr>
              <a:t>5.2s.</a:t>
            </a:r>
            <a:endParaRPr sz="1100">
              <a:latin typeface="Arial"/>
              <a:cs typeface="Arial"/>
            </a:endParaRPr>
          </a:p>
          <a:p>
            <a:pPr marL="347980" marR="43180">
              <a:lnSpc>
                <a:spcPct val="102600"/>
              </a:lnSpc>
              <a:spcBef>
                <a:spcPts val="894"/>
              </a:spcBef>
            </a:pPr>
            <a:r>
              <a:rPr dirty="0" sz="1100" spc="-10" b="1">
                <a:latin typeface="Arial"/>
                <a:cs typeface="Arial"/>
              </a:rPr>
              <a:t>Case </a:t>
            </a:r>
            <a:r>
              <a:rPr dirty="0" sz="1100" spc="-5" b="1">
                <a:latin typeface="Arial"/>
                <a:cs typeface="Arial"/>
              </a:rPr>
              <a:t>3: </a:t>
            </a:r>
            <a:r>
              <a:rPr dirty="0" sz="1100" spc="-5">
                <a:latin typeface="Arial"/>
                <a:cs typeface="Arial"/>
              </a:rPr>
              <a:t>External disurbances to the rotational angle of </a:t>
            </a:r>
            <a:r>
              <a:rPr dirty="0" sz="1100" spc="-10">
                <a:latin typeface="Arial"/>
                <a:cs typeface="Arial"/>
              </a:rPr>
              <a:t>each </a:t>
            </a:r>
            <a:r>
              <a:rPr dirty="0" sz="1100" spc="-15">
                <a:latin typeface="Arial"/>
                <a:cs typeface="Arial"/>
              </a:rPr>
              <a:t>rotor. </a:t>
            </a:r>
            <a:r>
              <a:rPr dirty="0" sz="1100" spc="-10">
                <a:latin typeface="Arial"/>
                <a:cs typeface="Arial"/>
              </a:rPr>
              <a:t>As shown </a:t>
            </a:r>
            <a:r>
              <a:rPr dirty="0" sz="1100" spc="-5">
                <a:latin typeface="Arial"/>
                <a:cs typeface="Arial"/>
              </a:rPr>
              <a:t>in Fig.  5, </a:t>
            </a:r>
            <a:r>
              <a:rPr dirty="0" sz="1100" spc="-15">
                <a:latin typeface="Arial"/>
                <a:cs typeface="Arial"/>
              </a:rPr>
              <a:t>four </a:t>
            </a:r>
            <a:r>
              <a:rPr dirty="0" sz="1100" spc="-25">
                <a:latin typeface="Arial"/>
                <a:cs typeface="Arial"/>
              </a:rPr>
              <a:t>waves </a:t>
            </a:r>
            <a:r>
              <a:rPr dirty="0" sz="1100" spc="-5">
                <a:latin typeface="Arial"/>
                <a:cs typeface="Arial"/>
              </a:rPr>
              <a:t>of the </a:t>
            </a:r>
            <a:r>
              <a:rPr dirty="0" sz="1100" spc="-10">
                <a:latin typeface="Arial"/>
                <a:cs typeface="Arial"/>
              </a:rPr>
              <a:t>external</a:t>
            </a:r>
            <a:r>
              <a:rPr dirty="0" sz="1100" spc="20">
                <a:latin typeface="Arial"/>
                <a:cs typeface="Arial"/>
              </a:rPr>
              <a:t> </a:t>
            </a:r>
            <a:r>
              <a:rPr dirty="0" sz="1100" spc="-395">
                <a:latin typeface="Lucida Sans Unicode"/>
                <a:cs typeface="Lucida Sans Unicode"/>
              </a:rPr>
              <a:t>·</a:t>
            </a:r>
            <a:r>
              <a:rPr dirty="0" sz="1100" spc="-165">
                <a:latin typeface="Lucida Sans Unicode"/>
                <a:cs typeface="Lucida Sans Unicode"/>
              </a:rPr>
              <a:t> </a:t>
            </a:r>
            <a:r>
              <a:rPr dirty="0" sz="1100" spc="-395">
                <a:latin typeface="Lucida Sans Unicode"/>
                <a:cs typeface="Lucida Sans Unicode"/>
              </a:rPr>
              <a:t>·</a:t>
            </a:r>
            <a:r>
              <a:rPr dirty="0" sz="1100" spc="-170">
                <a:latin typeface="Lucida Sans Unicode"/>
                <a:cs typeface="Lucida Sans Unicode"/>
              </a:rPr>
              <a:t> </a:t>
            </a:r>
            <a:r>
              <a:rPr dirty="0" sz="1100" spc="-395">
                <a:latin typeface="Lucida Sans Unicode"/>
                <a:cs typeface="Lucida Sans Unicode"/>
              </a:rPr>
              <a:t>·</a:t>
            </a:r>
            <a:endParaRPr sz="1100">
              <a:latin typeface="Lucida Sans Unicode"/>
              <a:cs typeface="Lucida Sans Unicode"/>
            </a:endParaRPr>
          </a:p>
        </p:txBody>
      </p:sp>
      <p:sp>
        <p:nvSpPr>
          <p:cNvPr id="53" name="object 53"/>
          <p:cNvSpPr/>
          <p:nvPr/>
        </p:nvSpPr>
        <p:spPr>
          <a:xfrm>
            <a:off x="0" y="3110966"/>
            <a:ext cx="1728470" cy="129539"/>
          </a:xfrm>
          <a:custGeom>
            <a:avLst/>
            <a:gdLst/>
            <a:ahLst/>
            <a:cxnLst/>
            <a:rect l="l" t="t" r="r" b="b"/>
            <a:pathLst>
              <a:path w="1728470" h="129539">
                <a:moveTo>
                  <a:pt x="0" y="129032"/>
                </a:moveTo>
                <a:lnTo>
                  <a:pt x="1728012" y="129032"/>
                </a:lnTo>
                <a:lnTo>
                  <a:pt x="1728012" y="0"/>
                </a:lnTo>
                <a:lnTo>
                  <a:pt x="0" y="0"/>
                </a:lnTo>
                <a:lnTo>
                  <a:pt x="0" y="129032"/>
                </a:lnTo>
                <a:close/>
              </a:path>
            </a:pathLst>
          </a:custGeom>
          <a:solidFill>
            <a:srgbClr val="46464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4" name="object 54"/>
          <p:cNvSpPr/>
          <p:nvPr/>
        </p:nvSpPr>
        <p:spPr>
          <a:xfrm>
            <a:off x="1728012" y="3110966"/>
            <a:ext cx="2741930" cy="129539"/>
          </a:xfrm>
          <a:custGeom>
            <a:avLst/>
            <a:gdLst/>
            <a:ahLst/>
            <a:cxnLst/>
            <a:rect l="l" t="t" r="r" b="b"/>
            <a:pathLst>
              <a:path w="2741929" h="129539">
                <a:moveTo>
                  <a:pt x="0" y="129031"/>
                </a:moveTo>
                <a:lnTo>
                  <a:pt x="2741752" y="129031"/>
                </a:lnTo>
                <a:lnTo>
                  <a:pt x="2741752" y="0"/>
                </a:lnTo>
                <a:lnTo>
                  <a:pt x="0" y="0"/>
                </a:lnTo>
                <a:lnTo>
                  <a:pt x="0" y="129031"/>
                </a:lnTo>
                <a:close/>
              </a:path>
            </a:pathLst>
          </a:custGeom>
          <a:solidFill>
            <a:srgbClr val="60606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5" name="object 55"/>
          <p:cNvSpPr/>
          <p:nvPr/>
        </p:nvSpPr>
        <p:spPr>
          <a:xfrm>
            <a:off x="4469765" y="3110966"/>
            <a:ext cx="1290320" cy="129539"/>
          </a:xfrm>
          <a:custGeom>
            <a:avLst/>
            <a:gdLst/>
            <a:ahLst/>
            <a:cxnLst/>
            <a:rect l="l" t="t" r="r" b="b"/>
            <a:pathLst>
              <a:path w="1290320" h="129539">
                <a:moveTo>
                  <a:pt x="0" y="129031"/>
                </a:moveTo>
                <a:lnTo>
                  <a:pt x="1290231" y="129031"/>
                </a:lnTo>
                <a:lnTo>
                  <a:pt x="1290231" y="0"/>
                </a:lnTo>
                <a:lnTo>
                  <a:pt x="0" y="0"/>
                </a:lnTo>
                <a:lnTo>
                  <a:pt x="0" y="129031"/>
                </a:lnTo>
                <a:close/>
              </a:path>
            </a:pathLst>
          </a:custGeom>
          <a:solidFill>
            <a:srgbClr val="46464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6" name="object 56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889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70"/>
              </a:spcBef>
            </a:pPr>
            <a:r>
              <a:rPr dirty="0" spc="-5"/>
              <a:t>Ming-Ming Cheng Nankai</a:t>
            </a:r>
            <a:r>
              <a:rPr dirty="0"/>
              <a:t> </a:t>
            </a:r>
            <a:r>
              <a:rPr dirty="0" spc="-5"/>
              <a:t>University</a:t>
            </a:r>
          </a:p>
        </p:txBody>
      </p:sp>
      <p:sp>
        <p:nvSpPr>
          <p:cNvPr id="57" name="object 57"/>
          <p:cNvSpPr txBox="1"/>
          <p:nvPr/>
        </p:nvSpPr>
        <p:spPr>
          <a:xfrm>
            <a:off x="3001810" y="3115250"/>
            <a:ext cx="194310" cy="119380"/>
          </a:xfrm>
          <a:prstGeom prst="rect">
            <a:avLst/>
          </a:prstGeom>
        </p:spPr>
        <p:txBody>
          <a:bodyPr wrap="square" lIns="0" tIns="889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70"/>
              </a:spcBef>
            </a:pPr>
            <a:r>
              <a:rPr dirty="0" sz="600" spc="-5">
                <a:solidFill>
                  <a:srgbClr val="FFFFFF"/>
                </a:solidFill>
                <a:latin typeface="Arial"/>
                <a:cs typeface="Arial"/>
              </a:rPr>
              <a:t>Style</a:t>
            </a:r>
            <a:endParaRPr sz="600">
              <a:latin typeface="Arial"/>
              <a:cs typeface="Arial"/>
            </a:endParaRPr>
          </a:p>
        </p:txBody>
      </p:sp>
      <p:sp>
        <p:nvSpPr>
          <p:cNvPr id="58" name="object 58"/>
          <p:cNvSpPr txBox="1">
            <a:spLocks noGrp="1"/>
          </p:cNvSpPr>
          <p:nvPr>
            <p:ph type="dt" idx="6" sz="half"/>
          </p:nvPr>
        </p:nvSpPr>
        <p:spPr>
          <a:prstGeom prst="rect"/>
        </p:spPr>
        <p:txBody>
          <a:bodyPr wrap="square" lIns="0" tIns="889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70"/>
              </a:spcBef>
            </a:pPr>
            <a:r>
              <a:rPr dirty="0" spc="-5"/>
              <a:t>2022/05/18</a:t>
            </a:r>
          </a:p>
        </p:txBody>
      </p:sp>
      <p:sp>
        <p:nvSpPr>
          <p:cNvPr id="59" name="object 59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8890" rIns="0" bIns="0" rtlCol="0" vert="horz">
            <a:spAutoFit/>
          </a:bodyPr>
          <a:lstStyle/>
          <a:p>
            <a:pPr marL="25400">
              <a:lnSpc>
                <a:spcPct val="100000"/>
              </a:lnSpc>
              <a:spcBef>
                <a:spcPts val="70"/>
              </a:spcBef>
            </a:pPr>
            <a:fld id="{81D60167-4931-47E6-BA6A-407CBD079E47}" type="slidenum">
              <a:rPr dirty="0" spc="-5"/>
              <a:t>30</a:t>
            </a:fld>
            <a:r>
              <a:rPr dirty="0" spc="-5"/>
              <a:t> /</a:t>
            </a:r>
            <a:r>
              <a:rPr dirty="0" spc="-70"/>
              <a:t> </a:t>
            </a:r>
            <a:r>
              <a:rPr dirty="0" spc="-5"/>
              <a:t>46</a:t>
            </a:r>
          </a:p>
        </p:txBody>
      </p:sp>
    </p:spTree>
  </p:cSld>
  <p:clrMapOvr>
    <a:masterClrMapping/>
  </p:clrMapOvr>
  <p:transition spd="fast">
    <p:cut thruBlk="0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95300" y="0"/>
            <a:ext cx="414020" cy="116839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600" spc="-5">
                <a:solidFill>
                  <a:srgbClr val="B1B1B1"/>
                </a:solidFill>
                <a:latin typeface="Arial"/>
                <a:cs typeface="Arial"/>
                <a:hlinkClick r:id="rId2" action="ppaction://hlinksldjump"/>
              </a:rPr>
              <a:t>Readership</a:t>
            </a:r>
            <a:endParaRPr sz="600">
              <a:latin typeface="Arial"/>
              <a:cs typeface="Arial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944473" y="127561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B1B1B1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994867" y="127561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B1B1B1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1045273" y="127561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B1B1B1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1095667" y="127561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B1B1B1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1146073" y="127561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B1B1B1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1196466" y="127561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B1B1B1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1246873" y="127561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B1B1B1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1297266" y="127561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B1B1B1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 txBox="1"/>
          <p:nvPr/>
        </p:nvSpPr>
        <p:spPr>
          <a:xfrm>
            <a:off x="919124" y="0"/>
            <a:ext cx="562610" cy="116839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600" spc="-5">
                <a:solidFill>
                  <a:srgbClr val="B1B1B1"/>
                </a:solidFill>
                <a:latin typeface="Arial"/>
                <a:cs typeface="Arial"/>
                <a:hlinkClick r:id="rId3" action="ppaction://hlinksldjump"/>
              </a:rPr>
              <a:t>Critical</a:t>
            </a:r>
            <a:r>
              <a:rPr dirty="0" sz="600" spc="-25">
                <a:solidFill>
                  <a:srgbClr val="B1B1B1"/>
                </a:solidFill>
                <a:latin typeface="Arial"/>
                <a:cs typeface="Arial"/>
                <a:hlinkClick r:id="rId3" action="ppaction://hlinksldjump"/>
              </a:rPr>
              <a:t> </a:t>
            </a:r>
            <a:r>
              <a:rPr dirty="0" sz="600" spc="-5">
                <a:solidFill>
                  <a:srgbClr val="B1B1B1"/>
                </a:solidFill>
                <a:latin typeface="Arial"/>
                <a:cs typeface="Arial"/>
                <a:hlinkClick r:id="rId3" action="ppaction://hlinksldjump"/>
              </a:rPr>
              <a:t>Analysis</a:t>
            </a:r>
            <a:endParaRPr sz="600">
              <a:latin typeface="Arial"/>
              <a:cs typeface="Arial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1916925" y="127561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B1B1B1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/>
          <p:nvPr/>
        </p:nvSpPr>
        <p:spPr>
          <a:xfrm>
            <a:off x="1967331" y="127561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B1B1B1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4" name="object 14"/>
          <p:cNvSpPr/>
          <p:nvPr/>
        </p:nvSpPr>
        <p:spPr>
          <a:xfrm>
            <a:off x="2017725" y="127561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B1B1B1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5" name="object 15"/>
          <p:cNvSpPr/>
          <p:nvPr/>
        </p:nvSpPr>
        <p:spPr>
          <a:xfrm>
            <a:off x="2068131" y="127561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B1B1B1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6" name="object 16"/>
          <p:cNvSpPr/>
          <p:nvPr/>
        </p:nvSpPr>
        <p:spPr>
          <a:xfrm>
            <a:off x="2118525" y="127561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B1B1B1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7" name="object 17"/>
          <p:cNvSpPr txBox="1"/>
          <p:nvPr/>
        </p:nvSpPr>
        <p:spPr>
          <a:xfrm>
            <a:off x="1891576" y="0"/>
            <a:ext cx="337820" cy="116839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600" spc="-5">
                <a:solidFill>
                  <a:srgbClr val="B1B1B1"/>
                </a:solidFill>
                <a:latin typeface="Arial"/>
                <a:cs typeface="Arial"/>
                <a:hlinkClick r:id="rId4" action="ppaction://hlinksldjump"/>
              </a:rPr>
              <a:t>Precision</a:t>
            </a:r>
            <a:endParaRPr sz="600">
              <a:latin typeface="Arial"/>
              <a:cs typeface="Arial"/>
            </a:endParaRPr>
          </a:p>
        </p:txBody>
      </p:sp>
      <p:sp>
        <p:nvSpPr>
          <p:cNvPr id="18" name="object 18"/>
          <p:cNvSpPr/>
          <p:nvPr/>
        </p:nvSpPr>
        <p:spPr>
          <a:xfrm>
            <a:off x="2664752" y="127561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B1B1B1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9" name="object 19"/>
          <p:cNvSpPr/>
          <p:nvPr/>
        </p:nvSpPr>
        <p:spPr>
          <a:xfrm>
            <a:off x="2715158" y="127561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B1B1B1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0" name="object 20"/>
          <p:cNvSpPr/>
          <p:nvPr/>
        </p:nvSpPr>
        <p:spPr>
          <a:xfrm>
            <a:off x="2765551" y="127561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B1B1B1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1" name="object 21"/>
          <p:cNvSpPr/>
          <p:nvPr/>
        </p:nvSpPr>
        <p:spPr>
          <a:xfrm>
            <a:off x="2815958" y="127561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B1B1B1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2" name="object 22"/>
          <p:cNvSpPr/>
          <p:nvPr/>
        </p:nvSpPr>
        <p:spPr>
          <a:xfrm>
            <a:off x="2866351" y="127561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B1B1B1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3" name="object 23"/>
          <p:cNvSpPr/>
          <p:nvPr/>
        </p:nvSpPr>
        <p:spPr>
          <a:xfrm>
            <a:off x="2916758" y="127561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B1B1B1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4" name="object 24"/>
          <p:cNvSpPr/>
          <p:nvPr/>
        </p:nvSpPr>
        <p:spPr>
          <a:xfrm>
            <a:off x="2967151" y="127561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B1B1B1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5" name="object 25"/>
          <p:cNvSpPr/>
          <p:nvPr/>
        </p:nvSpPr>
        <p:spPr>
          <a:xfrm>
            <a:off x="3017558" y="127561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B1B1B1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6" name="object 26"/>
          <p:cNvSpPr/>
          <p:nvPr/>
        </p:nvSpPr>
        <p:spPr>
          <a:xfrm>
            <a:off x="3067951" y="127561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B1B1B1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7" name="object 27"/>
          <p:cNvSpPr txBox="1"/>
          <p:nvPr/>
        </p:nvSpPr>
        <p:spPr>
          <a:xfrm>
            <a:off x="2639402" y="0"/>
            <a:ext cx="460375" cy="116839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600" spc="-5">
                <a:solidFill>
                  <a:srgbClr val="B1B1B1"/>
                </a:solidFill>
                <a:latin typeface="Arial"/>
                <a:cs typeface="Arial"/>
                <a:hlinkClick r:id="rId5" action="ppaction://hlinksldjump"/>
              </a:rPr>
              <a:t>Conciseness</a:t>
            </a:r>
            <a:endParaRPr sz="600">
              <a:latin typeface="Arial"/>
              <a:cs typeface="Arial"/>
            </a:endParaRPr>
          </a:p>
        </p:txBody>
      </p:sp>
      <p:sp>
        <p:nvSpPr>
          <p:cNvPr id="28" name="object 28"/>
          <p:cNvSpPr/>
          <p:nvPr/>
        </p:nvSpPr>
        <p:spPr>
          <a:xfrm>
            <a:off x="3534955" y="127561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B1B1B1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9" name="object 29"/>
          <p:cNvSpPr/>
          <p:nvPr/>
        </p:nvSpPr>
        <p:spPr>
          <a:xfrm>
            <a:off x="3585362" y="127561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B1B1B1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0" name="object 30"/>
          <p:cNvSpPr/>
          <p:nvPr/>
        </p:nvSpPr>
        <p:spPr>
          <a:xfrm>
            <a:off x="3635755" y="127561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B1B1B1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1" name="object 31"/>
          <p:cNvSpPr txBox="1"/>
          <p:nvPr/>
        </p:nvSpPr>
        <p:spPr>
          <a:xfrm>
            <a:off x="3509606" y="0"/>
            <a:ext cx="524510" cy="116839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600" spc="-5">
                <a:solidFill>
                  <a:srgbClr val="B1B1B1"/>
                </a:solidFill>
                <a:latin typeface="Arial"/>
                <a:cs typeface="Arial"/>
                <a:hlinkClick r:id="rId6" action="ppaction://hlinksldjump"/>
              </a:rPr>
              <a:t>Logical</a:t>
            </a:r>
            <a:r>
              <a:rPr dirty="0" sz="600" spc="-30">
                <a:solidFill>
                  <a:srgbClr val="B1B1B1"/>
                </a:solidFill>
                <a:latin typeface="Arial"/>
                <a:cs typeface="Arial"/>
                <a:hlinkClick r:id="rId6" action="ppaction://hlinksldjump"/>
              </a:rPr>
              <a:t> </a:t>
            </a:r>
            <a:r>
              <a:rPr dirty="0" sz="600" spc="-5">
                <a:solidFill>
                  <a:srgbClr val="B1B1B1"/>
                </a:solidFill>
                <a:latin typeface="Arial"/>
                <a:cs typeface="Arial"/>
                <a:hlinkClick r:id="rId6" action="ppaction://hlinksldjump"/>
              </a:rPr>
              <a:t>Writing</a:t>
            </a:r>
            <a:endParaRPr sz="600">
              <a:latin typeface="Arial"/>
              <a:cs typeface="Arial"/>
            </a:endParaRPr>
          </a:p>
        </p:txBody>
      </p:sp>
      <p:sp>
        <p:nvSpPr>
          <p:cNvPr id="32" name="object 32"/>
          <p:cNvSpPr/>
          <p:nvPr/>
        </p:nvSpPr>
        <p:spPr>
          <a:xfrm>
            <a:off x="4469536" y="127561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B1B1B1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3" name="object 33"/>
          <p:cNvSpPr/>
          <p:nvPr/>
        </p:nvSpPr>
        <p:spPr>
          <a:xfrm>
            <a:off x="4519929" y="127561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B1B1B1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4" name="object 34"/>
          <p:cNvSpPr/>
          <p:nvPr/>
        </p:nvSpPr>
        <p:spPr>
          <a:xfrm>
            <a:off x="4570336" y="127561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B1B1B1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5" name="object 35"/>
          <p:cNvSpPr/>
          <p:nvPr/>
        </p:nvSpPr>
        <p:spPr>
          <a:xfrm>
            <a:off x="4620729" y="127561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B1B1B1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6" name="object 36"/>
          <p:cNvSpPr txBox="1"/>
          <p:nvPr/>
        </p:nvSpPr>
        <p:spPr>
          <a:xfrm>
            <a:off x="4444187" y="0"/>
            <a:ext cx="299720" cy="116839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600" spc="-5">
                <a:solidFill>
                  <a:srgbClr val="B1B1B1"/>
                </a:solidFill>
                <a:latin typeface="Arial"/>
                <a:cs typeface="Arial"/>
                <a:hlinkClick r:id="rId7" action="ppaction://hlinksldjump"/>
              </a:rPr>
              <a:t>Balance</a:t>
            </a:r>
            <a:endParaRPr sz="600">
              <a:latin typeface="Arial"/>
              <a:cs typeface="Arial"/>
            </a:endParaRPr>
          </a:p>
        </p:txBody>
      </p:sp>
      <p:sp>
        <p:nvSpPr>
          <p:cNvPr id="37" name="object 37"/>
          <p:cNvSpPr/>
          <p:nvPr/>
        </p:nvSpPr>
        <p:spPr>
          <a:xfrm>
            <a:off x="5179479" y="127561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B1B1B1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8" name="object 38"/>
          <p:cNvSpPr/>
          <p:nvPr/>
        </p:nvSpPr>
        <p:spPr>
          <a:xfrm>
            <a:off x="5229885" y="127561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B1B1B1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9" name="object 39"/>
          <p:cNvSpPr/>
          <p:nvPr/>
        </p:nvSpPr>
        <p:spPr>
          <a:xfrm>
            <a:off x="5280278" y="127561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B1B1B1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0" name="object 40"/>
          <p:cNvSpPr/>
          <p:nvPr/>
        </p:nvSpPr>
        <p:spPr>
          <a:xfrm>
            <a:off x="5330685" y="127561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B1B1B1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1" name="object 41"/>
          <p:cNvSpPr/>
          <p:nvPr/>
        </p:nvSpPr>
        <p:spPr>
          <a:xfrm>
            <a:off x="5381078" y="127561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B1B1B1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2" name="object 42"/>
          <p:cNvSpPr/>
          <p:nvPr/>
        </p:nvSpPr>
        <p:spPr>
          <a:xfrm>
            <a:off x="5431485" y="127561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B1B1B1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3" name="object 43"/>
          <p:cNvSpPr txBox="1"/>
          <p:nvPr/>
        </p:nvSpPr>
        <p:spPr>
          <a:xfrm>
            <a:off x="5154129" y="0"/>
            <a:ext cx="511175" cy="116839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600" spc="-5">
                <a:solidFill>
                  <a:srgbClr val="B1B1B1"/>
                </a:solidFill>
                <a:latin typeface="Arial"/>
                <a:cs typeface="Arial"/>
                <a:hlinkClick r:id="rId8" action="ppaction://hlinksldjump"/>
              </a:rPr>
              <a:t>Completeness</a:t>
            </a:r>
            <a:endParaRPr sz="600">
              <a:latin typeface="Arial"/>
              <a:cs typeface="Arial"/>
            </a:endParaRPr>
          </a:p>
        </p:txBody>
      </p:sp>
      <p:sp>
        <p:nvSpPr>
          <p:cNvPr id="44" name="object 44"/>
          <p:cNvSpPr/>
          <p:nvPr/>
        </p:nvSpPr>
        <p:spPr>
          <a:xfrm>
            <a:off x="2082520" y="336321"/>
            <a:ext cx="1594951" cy="2280780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5" name="object 45"/>
          <p:cNvSpPr txBox="1"/>
          <p:nvPr/>
        </p:nvSpPr>
        <p:spPr>
          <a:xfrm>
            <a:off x="2247773" y="2672732"/>
            <a:ext cx="1264920" cy="17780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000" spc="-5">
                <a:solidFill>
                  <a:srgbClr val="0C5A79"/>
                </a:solidFill>
                <a:latin typeface="Arial"/>
                <a:cs typeface="Arial"/>
              </a:rPr>
              <a:t>Fig.: </a:t>
            </a:r>
            <a:r>
              <a:rPr dirty="0" sz="1000" spc="-5">
                <a:latin typeface="Arial"/>
                <a:cs typeface="Arial"/>
              </a:rPr>
              <a:t>Sections</a:t>
            </a:r>
            <a:r>
              <a:rPr dirty="0" sz="1000" spc="30">
                <a:latin typeface="Arial"/>
                <a:cs typeface="Arial"/>
              </a:rPr>
              <a:t> </a:t>
            </a:r>
            <a:r>
              <a:rPr dirty="0" sz="1000" spc="-5">
                <a:latin typeface="Arial"/>
                <a:cs typeface="Arial"/>
              </a:rPr>
              <a:t>4.1-4.7.</a:t>
            </a:r>
            <a:endParaRPr sz="1000">
              <a:latin typeface="Arial"/>
              <a:cs typeface="Arial"/>
            </a:endParaRPr>
          </a:p>
        </p:txBody>
      </p:sp>
      <p:sp>
        <p:nvSpPr>
          <p:cNvPr id="46" name="object 46"/>
          <p:cNvSpPr/>
          <p:nvPr/>
        </p:nvSpPr>
        <p:spPr>
          <a:xfrm>
            <a:off x="0" y="3110966"/>
            <a:ext cx="1728470" cy="129539"/>
          </a:xfrm>
          <a:custGeom>
            <a:avLst/>
            <a:gdLst/>
            <a:ahLst/>
            <a:cxnLst/>
            <a:rect l="l" t="t" r="r" b="b"/>
            <a:pathLst>
              <a:path w="1728470" h="129539">
                <a:moveTo>
                  <a:pt x="0" y="129031"/>
                </a:moveTo>
                <a:lnTo>
                  <a:pt x="1728012" y="129031"/>
                </a:lnTo>
                <a:lnTo>
                  <a:pt x="1728012" y="0"/>
                </a:lnTo>
                <a:lnTo>
                  <a:pt x="0" y="0"/>
                </a:lnTo>
                <a:lnTo>
                  <a:pt x="0" y="129031"/>
                </a:lnTo>
                <a:close/>
              </a:path>
            </a:pathLst>
          </a:custGeom>
          <a:solidFill>
            <a:srgbClr val="46464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7" name="object 47"/>
          <p:cNvSpPr/>
          <p:nvPr/>
        </p:nvSpPr>
        <p:spPr>
          <a:xfrm>
            <a:off x="1728012" y="3110966"/>
            <a:ext cx="2741930" cy="129539"/>
          </a:xfrm>
          <a:custGeom>
            <a:avLst/>
            <a:gdLst/>
            <a:ahLst/>
            <a:cxnLst/>
            <a:rect l="l" t="t" r="r" b="b"/>
            <a:pathLst>
              <a:path w="2741929" h="129539">
                <a:moveTo>
                  <a:pt x="0" y="129031"/>
                </a:moveTo>
                <a:lnTo>
                  <a:pt x="2741752" y="129031"/>
                </a:lnTo>
                <a:lnTo>
                  <a:pt x="2741752" y="0"/>
                </a:lnTo>
                <a:lnTo>
                  <a:pt x="0" y="0"/>
                </a:lnTo>
                <a:lnTo>
                  <a:pt x="0" y="129031"/>
                </a:lnTo>
                <a:close/>
              </a:path>
            </a:pathLst>
          </a:custGeom>
          <a:solidFill>
            <a:srgbClr val="60606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8" name="object 48"/>
          <p:cNvSpPr/>
          <p:nvPr/>
        </p:nvSpPr>
        <p:spPr>
          <a:xfrm>
            <a:off x="4469765" y="3110966"/>
            <a:ext cx="1290320" cy="129539"/>
          </a:xfrm>
          <a:custGeom>
            <a:avLst/>
            <a:gdLst/>
            <a:ahLst/>
            <a:cxnLst/>
            <a:rect l="l" t="t" r="r" b="b"/>
            <a:pathLst>
              <a:path w="1290320" h="129539">
                <a:moveTo>
                  <a:pt x="0" y="129031"/>
                </a:moveTo>
                <a:lnTo>
                  <a:pt x="1290231" y="129031"/>
                </a:lnTo>
                <a:lnTo>
                  <a:pt x="1290231" y="0"/>
                </a:lnTo>
                <a:lnTo>
                  <a:pt x="0" y="0"/>
                </a:lnTo>
                <a:lnTo>
                  <a:pt x="0" y="129031"/>
                </a:lnTo>
                <a:close/>
              </a:path>
            </a:pathLst>
          </a:custGeom>
          <a:solidFill>
            <a:srgbClr val="46464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9" name="object 49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889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70"/>
              </a:spcBef>
            </a:pPr>
            <a:r>
              <a:rPr dirty="0" spc="-5"/>
              <a:t>Ming-Ming Cheng Nankai</a:t>
            </a:r>
            <a:r>
              <a:rPr dirty="0"/>
              <a:t> </a:t>
            </a:r>
            <a:r>
              <a:rPr dirty="0" spc="-5"/>
              <a:t>University</a:t>
            </a:r>
          </a:p>
        </p:txBody>
      </p:sp>
      <p:sp>
        <p:nvSpPr>
          <p:cNvPr id="50" name="object 50"/>
          <p:cNvSpPr txBox="1"/>
          <p:nvPr/>
        </p:nvSpPr>
        <p:spPr>
          <a:xfrm>
            <a:off x="3001810" y="3115250"/>
            <a:ext cx="194310" cy="119380"/>
          </a:xfrm>
          <a:prstGeom prst="rect">
            <a:avLst/>
          </a:prstGeom>
        </p:spPr>
        <p:txBody>
          <a:bodyPr wrap="square" lIns="0" tIns="889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70"/>
              </a:spcBef>
            </a:pPr>
            <a:r>
              <a:rPr dirty="0" sz="600" spc="-5">
                <a:solidFill>
                  <a:srgbClr val="FFFFFF"/>
                </a:solidFill>
                <a:latin typeface="Arial"/>
                <a:cs typeface="Arial"/>
              </a:rPr>
              <a:t>Style</a:t>
            </a:r>
            <a:endParaRPr sz="600">
              <a:latin typeface="Arial"/>
              <a:cs typeface="Arial"/>
            </a:endParaRPr>
          </a:p>
        </p:txBody>
      </p:sp>
      <p:sp>
        <p:nvSpPr>
          <p:cNvPr id="51" name="object 51"/>
          <p:cNvSpPr txBox="1">
            <a:spLocks noGrp="1"/>
          </p:cNvSpPr>
          <p:nvPr>
            <p:ph type="dt" idx="6" sz="half"/>
          </p:nvPr>
        </p:nvSpPr>
        <p:spPr>
          <a:prstGeom prst="rect"/>
        </p:spPr>
        <p:txBody>
          <a:bodyPr wrap="square" lIns="0" tIns="889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70"/>
              </a:spcBef>
            </a:pPr>
            <a:r>
              <a:rPr dirty="0" spc="-5"/>
              <a:t>2022/05/18</a:t>
            </a:r>
          </a:p>
        </p:txBody>
      </p:sp>
      <p:sp>
        <p:nvSpPr>
          <p:cNvPr id="52" name="object 52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8890" rIns="0" bIns="0" rtlCol="0" vert="horz">
            <a:spAutoFit/>
          </a:bodyPr>
          <a:lstStyle/>
          <a:p>
            <a:pPr marL="25400">
              <a:lnSpc>
                <a:spcPct val="100000"/>
              </a:lnSpc>
              <a:spcBef>
                <a:spcPts val="70"/>
              </a:spcBef>
            </a:pPr>
            <a:fld id="{81D60167-4931-47E6-BA6A-407CBD079E47}" type="slidenum">
              <a:rPr dirty="0" spc="-5"/>
              <a:t>10</a:t>
            </a:fld>
            <a:r>
              <a:rPr dirty="0" spc="-5"/>
              <a:t> /</a:t>
            </a:r>
            <a:r>
              <a:rPr dirty="0" spc="-70"/>
              <a:t> </a:t>
            </a:r>
            <a:r>
              <a:rPr dirty="0" spc="-5"/>
              <a:t>46</a:t>
            </a:r>
          </a:p>
        </p:txBody>
      </p:sp>
    </p:spTree>
  </p:cSld>
  <p:clrMapOvr>
    <a:masterClrMapping/>
  </p:clrMapOvr>
  <p:transition spd="fast">
    <p:cut thruBlk="0"/>
  </p:transition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20650" y="127561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B1B1B1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171056" y="127561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B1B1B1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221449" y="127561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B1B1B1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271856" y="127561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B1B1B1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322249" y="127561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B1B1B1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372656" y="127561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B1B1B1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423049" y="127561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B1B1B1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944473" y="127561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B1B1B1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994867" y="127561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B1B1B1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/>
          <p:nvPr/>
        </p:nvSpPr>
        <p:spPr>
          <a:xfrm>
            <a:off x="1045273" y="127561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B1B1B1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/>
          <p:nvPr/>
        </p:nvSpPr>
        <p:spPr>
          <a:xfrm>
            <a:off x="1095667" y="127561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B1B1B1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/>
          <p:nvPr/>
        </p:nvSpPr>
        <p:spPr>
          <a:xfrm>
            <a:off x="1146073" y="127561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B1B1B1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4" name="object 14"/>
          <p:cNvSpPr/>
          <p:nvPr/>
        </p:nvSpPr>
        <p:spPr>
          <a:xfrm>
            <a:off x="1196466" y="127561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B1B1B1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5" name="object 15"/>
          <p:cNvSpPr/>
          <p:nvPr/>
        </p:nvSpPr>
        <p:spPr>
          <a:xfrm>
            <a:off x="1246873" y="127561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B1B1B1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6" name="object 16"/>
          <p:cNvSpPr/>
          <p:nvPr/>
        </p:nvSpPr>
        <p:spPr>
          <a:xfrm>
            <a:off x="1297266" y="127561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B1B1B1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7" name="object 17"/>
          <p:cNvSpPr/>
          <p:nvPr/>
        </p:nvSpPr>
        <p:spPr>
          <a:xfrm>
            <a:off x="1916925" y="127561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B1B1B1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8" name="object 18"/>
          <p:cNvSpPr/>
          <p:nvPr/>
        </p:nvSpPr>
        <p:spPr>
          <a:xfrm>
            <a:off x="1967331" y="127561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B1B1B1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9" name="object 19"/>
          <p:cNvSpPr/>
          <p:nvPr/>
        </p:nvSpPr>
        <p:spPr>
          <a:xfrm>
            <a:off x="2017725" y="127561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B1B1B1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0" name="object 20"/>
          <p:cNvSpPr/>
          <p:nvPr/>
        </p:nvSpPr>
        <p:spPr>
          <a:xfrm>
            <a:off x="2068131" y="127561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B1B1B1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1" name="object 21"/>
          <p:cNvSpPr/>
          <p:nvPr/>
        </p:nvSpPr>
        <p:spPr>
          <a:xfrm>
            <a:off x="2118525" y="127561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B1B1B1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2" name="object 22"/>
          <p:cNvSpPr/>
          <p:nvPr/>
        </p:nvSpPr>
        <p:spPr>
          <a:xfrm>
            <a:off x="2664752" y="127561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3" name="object 23"/>
          <p:cNvSpPr/>
          <p:nvPr/>
        </p:nvSpPr>
        <p:spPr>
          <a:xfrm>
            <a:off x="2715158" y="127561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4" name="object 24"/>
          <p:cNvSpPr/>
          <p:nvPr/>
        </p:nvSpPr>
        <p:spPr>
          <a:xfrm>
            <a:off x="2765551" y="127561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5" name="object 25"/>
          <p:cNvSpPr/>
          <p:nvPr/>
        </p:nvSpPr>
        <p:spPr>
          <a:xfrm>
            <a:off x="2815958" y="127561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6" name="object 26"/>
          <p:cNvSpPr/>
          <p:nvPr/>
        </p:nvSpPr>
        <p:spPr>
          <a:xfrm>
            <a:off x="2866351" y="127561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7" name="object 27"/>
          <p:cNvSpPr/>
          <p:nvPr/>
        </p:nvSpPr>
        <p:spPr>
          <a:xfrm>
            <a:off x="2916758" y="127561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4">
                <a:moveTo>
                  <a:pt x="18000" y="0"/>
                </a:move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8" name="object 28"/>
          <p:cNvSpPr/>
          <p:nvPr/>
        </p:nvSpPr>
        <p:spPr>
          <a:xfrm>
            <a:off x="2916758" y="127561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9" name="object 29"/>
          <p:cNvSpPr/>
          <p:nvPr/>
        </p:nvSpPr>
        <p:spPr>
          <a:xfrm>
            <a:off x="2967151" y="127561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0" name="object 30"/>
          <p:cNvSpPr/>
          <p:nvPr/>
        </p:nvSpPr>
        <p:spPr>
          <a:xfrm>
            <a:off x="3017558" y="127561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1" name="object 31"/>
          <p:cNvSpPr/>
          <p:nvPr/>
        </p:nvSpPr>
        <p:spPr>
          <a:xfrm>
            <a:off x="3067951" y="127561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2" name="object 32"/>
          <p:cNvSpPr/>
          <p:nvPr/>
        </p:nvSpPr>
        <p:spPr>
          <a:xfrm>
            <a:off x="3534955" y="127561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B1B1B1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3" name="object 33"/>
          <p:cNvSpPr/>
          <p:nvPr/>
        </p:nvSpPr>
        <p:spPr>
          <a:xfrm>
            <a:off x="3585362" y="127561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B1B1B1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4" name="object 34"/>
          <p:cNvSpPr/>
          <p:nvPr/>
        </p:nvSpPr>
        <p:spPr>
          <a:xfrm>
            <a:off x="3635755" y="127561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B1B1B1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5" name="object 35"/>
          <p:cNvSpPr/>
          <p:nvPr/>
        </p:nvSpPr>
        <p:spPr>
          <a:xfrm>
            <a:off x="4469536" y="127561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B1B1B1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6" name="object 36"/>
          <p:cNvSpPr/>
          <p:nvPr/>
        </p:nvSpPr>
        <p:spPr>
          <a:xfrm>
            <a:off x="4519929" y="127561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B1B1B1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7" name="object 37"/>
          <p:cNvSpPr/>
          <p:nvPr/>
        </p:nvSpPr>
        <p:spPr>
          <a:xfrm>
            <a:off x="4570336" y="127561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B1B1B1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8" name="object 38"/>
          <p:cNvSpPr/>
          <p:nvPr/>
        </p:nvSpPr>
        <p:spPr>
          <a:xfrm>
            <a:off x="4620729" y="127561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B1B1B1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9" name="object 39"/>
          <p:cNvSpPr/>
          <p:nvPr/>
        </p:nvSpPr>
        <p:spPr>
          <a:xfrm>
            <a:off x="5179479" y="127561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B1B1B1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0" name="object 40"/>
          <p:cNvSpPr/>
          <p:nvPr/>
        </p:nvSpPr>
        <p:spPr>
          <a:xfrm>
            <a:off x="5229885" y="127561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B1B1B1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1" name="object 41"/>
          <p:cNvSpPr/>
          <p:nvPr/>
        </p:nvSpPr>
        <p:spPr>
          <a:xfrm>
            <a:off x="5280278" y="127561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B1B1B1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2" name="object 42"/>
          <p:cNvSpPr/>
          <p:nvPr/>
        </p:nvSpPr>
        <p:spPr>
          <a:xfrm>
            <a:off x="5330685" y="127561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B1B1B1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3" name="object 43"/>
          <p:cNvSpPr/>
          <p:nvPr/>
        </p:nvSpPr>
        <p:spPr>
          <a:xfrm>
            <a:off x="5381078" y="127561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B1B1B1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4" name="object 44"/>
          <p:cNvSpPr/>
          <p:nvPr/>
        </p:nvSpPr>
        <p:spPr>
          <a:xfrm>
            <a:off x="5431485" y="127561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B1B1B1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5" name="object 45"/>
          <p:cNvSpPr txBox="1"/>
          <p:nvPr/>
        </p:nvSpPr>
        <p:spPr>
          <a:xfrm>
            <a:off x="108000" y="0"/>
            <a:ext cx="5556885" cy="116839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>
              <a:lnSpc>
                <a:spcPct val="100000"/>
              </a:lnSpc>
              <a:spcBef>
                <a:spcPts val="95"/>
              </a:spcBef>
              <a:tabLst>
                <a:tab pos="823594" algn="l"/>
                <a:tab pos="1795780" algn="l"/>
                <a:tab pos="2543810" algn="l"/>
                <a:tab pos="3413760" algn="l"/>
                <a:tab pos="4348480" algn="l"/>
                <a:tab pos="5058410" algn="l"/>
              </a:tabLst>
            </a:pPr>
            <a:r>
              <a:rPr dirty="0" sz="600" spc="-5">
                <a:solidFill>
                  <a:srgbClr val="B1B1B1"/>
                </a:solidFill>
                <a:latin typeface="Arial"/>
                <a:cs typeface="Arial"/>
                <a:hlinkClick r:id="rId2" action="ppaction://hlinksldjump"/>
              </a:rPr>
              <a:t>Readership</a:t>
            </a:r>
            <a:r>
              <a:rPr dirty="0" sz="600" spc="-5">
                <a:solidFill>
                  <a:srgbClr val="B1B1B1"/>
                </a:solidFill>
                <a:latin typeface="Arial"/>
                <a:cs typeface="Arial"/>
              </a:rPr>
              <a:t>	</a:t>
            </a:r>
            <a:r>
              <a:rPr dirty="0" sz="600" spc="-5">
                <a:solidFill>
                  <a:srgbClr val="B1B1B1"/>
                </a:solidFill>
                <a:latin typeface="Arial"/>
                <a:cs typeface="Arial"/>
                <a:hlinkClick r:id="rId3" action="ppaction://hlinksldjump"/>
              </a:rPr>
              <a:t>Critical</a:t>
            </a:r>
            <a:r>
              <a:rPr dirty="0" sz="600" spc="15">
                <a:solidFill>
                  <a:srgbClr val="B1B1B1"/>
                </a:solidFill>
                <a:latin typeface="Arial"/>
                <a:cs typeface="Arial"/>
                <a:hlinkClick r:id="rId3" action="ppaction://hlinksldjump"/>
              </a:rPr>
              <a:t> </a:t>
            </a:r>
            <a:r>
              <a:rPr dirty="0" sz="600" spc="-5">
                <a:solidFill>
                  <a:srgbClr val="B1B1B1"/>
                </a:solidFill>
                <a:latin typeface="Arial"/>
                <a:cs typeface="Arial"/>
                <a:hlinkClick r:id="rId3" action="ppaction://hlinksldjump"/>
              </a:rPr>
              <a:t>Analysis</a:t>
            </a:r>
            <a:r>
              <a:rPr dirty="0" sz="600" spc="-5">
                <a:solidFill>
                  <a:srgbClr val="B1B1B1"/>
                </a:solidFill>
                <a:latin typeface="Arial"/>
                <a:cs typeface="Arial"/>
              </a:rPr>
              <a:t>	</a:t>
            </a:r>
            <a:r>
              <a:rPr dirty="0" sz="600" spc="-5">
                <a:solidFill>
                  <a:srgbClr val="B1B1B1"/>
                </a:solidFill>
                <a:latin typeface="Arial"/>
                <a:cs typeface="Arial"/>
                <a:hlinkClick r:id="rId4" action="ppaction://hlinksldjump"/>
              </a:rPr>
              <a:t>Precision</a:t>
            </a:r>
            <a:r>
              <a:rPr dirty="0" sz="600" spc="-5">
                <a:solidFill>
                  <a:srgbClr val="B1B1B1"/>
                </a:solidFill>
                <a:latin typeface="Arial"/>
                <a:cs typeface="Arial"/>
              </a:rPr>
              <a:t>	</a:t>
            </a:r>
            <a:r>
              <a:rPr dirty="0" sz="600" spc="-5">
                <a:solidFill>
                  <a:srgbClr val="FFFFFF"/>
                </a:solidFill>
                <a:latin typeface="Arial"/>
                <a:cs typeface="Arial"/>
                <a:hlinkClick r:id="rId5" action="ppaction://hlinksldjump"/>
              </a:rPr>
              <a:t>Conciseness</a:t>
            </a:r>
            <a:r>
              <a:rPr dirty="0" sz="600" spc="-5">
                <a:solidFill>
                  <a:srgbClr val="FFFFFF"/>
                </a:solidFill>
                <a:latin typeface="Arial"/>
                <a:cs typeface="Arial"/>
              </a:rPr>
              <a:t>	</a:t>
            </a:r>
            <a:r>
              <a:rPr dirty="0" sz="600" spc="-5">
                <a:solidFill>
                  <a:srgbClr val="B1B1B1"/>
                </a:solidFill>
                <a:latin typeface="Arial"/>
                <a:cs typeface="Arial"/>
                <a:hlinkClick r:id="rId6" action="ppaction://hlinksldjump"/>
              </a:rPr>
              <a:t>Logical</a:t>
            </a:r>
            <a:r>
              <a:rPr dirty="0" sz="600" spc="15">
                <a:solidFill>
                  <a:srgbClr val="B1B1B1"/>
                </a:solidFill>
                <a:latin typeface="Arial"/>
                <a:cs typeface="Arial"/>
                <a:hlinkClick r:id="rId6" action="ppaction://hlinksldjump"/>
              </a:rPr>
              <a:t> </a:t>
            </a:r>
            <a:r>
              <a:rPr dirty="0" sz="600" spc="-5">
                <a:solidFill>
                  <a:srgbClr val="B1B1B1"/>
                </a:solidFill>
                <a:latin typeface="Arial"/>
                <a:cs typeface="Arial"/>
                <a:hlinkClick r:id="rId6" action="ppaction://hlinksldjump"/>
              </a:rPr>
              <a:t>Writing</a:t>
            </a:r>
            <a:r>
              <a:rPr dirty="0" sz="600" spc="-5">
                <a:solidFill>
                  <a:srgbClr val="B1B1B1"/>
                </a:solidFill>
                <a:latin typeface="Arial"/>
                <a:cs typeface="Arial"/>
              </a:rPr>
              <a:t>	</a:t>
            </a:r>
            <a:r>
              <a:rPr dirty="0" sz="600" spc="-5">
                <a:solidFill>
                  <a:srgbClr val="B1B1B1"/>
                </a:solidFill>
                <a:latin typeface="Arial"/>
                <a:cs typeface="Arial"/>
                <a:hlinkClick r:id="rId7" action="ppaction://hlinksldjump"/>
              </a:rPr>
              <a:t>Balance</a:t>
            </a:r>
            <a:r>
              <a:rPr dirty="0" sz="600" spc="-5">
                <a:solidFill>
                  <a:srgbClr val="B1B1B1"/>
                </a:solidFill>
                <a:latin typeface="Arial"/>
                <a:cs typeface="Arial"/>
              </a:rPr>
              <a:t>	</a:t>
            </a:r>
            <a:r>
              <a:rPr dirty="0" sz="600" spc="-5">
                <a:solidFill>
                  <a:srgbClr val="B1B1B1"/>
                </a:solidFill>
                <a:latin typeface="Arial"/>
                <a:cs typeface="Arial"/>
                <a:hlinkClick r:id="rId8" action="ppaction://hlinksldjump"/>
              </a:rPr>
              <a:t>Completeness</a:t>
            </a:r>
            <a:endParaRPr sz="600">
              <a:latin typeface="Arial"/>
              <a:cs typeface="Arial"/>
            </a:endParaRPr>
          </a:p>
        </p:txBody>
      </p:sp>
      <p:sp>
        <p:nvSpPr>
          <p:cNvPr id="46" name="object 46"/>
          <p:cNvSpPr txBox="1">
            <a:spLocks noGrp="1"/>
          </p:cNvSpPr>
          <p:nvPr>
            <p:ph type="title"/>
          </p:nvPr>
        </p:nvSpPr>
        <p:spPr>
          <a:xfrm>
            <a:off x="0" y="209435"/>
            <a:ext cx="5760085" cy="349250"/>
          </a:xfrm>
          <a:prstGeom prst="rect"/>
          <a:solidFill>
            <a:srgbClr val="0C5A79"/>
          </a:solidFill>
        </p:spPr>
        <p:txBody>
          <a:bodyPr wrap="square" lIns="0" tIns="55880" rIns="0" bIns="0" rtlCol="0" vert="horz">
            <a:spAutoFit/>
          </a:bodyPr>
          <a:lstStyle/>
          <a:p>
            <a:pPr marL="107950">
              <a:lnSpc>
                <a:spcPct val="100000"/>
              </a:lnSpc>
              <a:spcBef>
                <a:spcPts val="440"/>
              </a:spcBef>
            </a:pPr>
            <a:r>
              <a:rPr dirty="0" sz="1700" spc="10">
                <a:solidFill>
                  <a:srgbClr val="FFFFFF"/>
                </a:solidFill>
              </a:rPr>
              <a:t>Conciseness: enough, </a:t>
            </a:r>
            <a:r>
              <a:rPr dirty="0" sz="1700" spc="5">
                <a:solidFill>
                  <a:srgbClr val="FFFFFF"/>
                </a:solidFill>
              </a:rPr>
              <a:t>not</a:t>
            </a:r>
            <a:r>
              <a:rPr dirty="0" sz="1700" spc="95">
                <a:solidFill>
                  <a:srgbClr val="FFFFFF"/>
                </a:solidFill>
              </a:rPr>
              <a:t> </a:t>
            </a:r>
            <a:r>
              <a:rPr dirty="0" sz="1700" spc="10">
                <a:solidFill>
                  <a:srgbClr val="FFFFFF"/>
                </a:solidFill>
              </a:rPr>
              <a:t>redundant</a:t>
            </a:r>
            <a:endParaRPr sz="1700"/>
          </a:p>
        </p:txBody>
      </p:sp>
      <p:sp>
        <p:nvSpPr>
          <p:cNvPr id="47" name="object 47"/>
          <p:cNvSpPr/>
          <p:nvPr/>
        </p:nvSpPr>
        <p:spPr>
          <a:xfrm>
            <a:off x="323595" y="706945"/>
            <a:ext cx="80010" cy="80010"/>
          </a:xfrm>
          <a:custGeom>
            <a:avLst/>
            <a:gdLst/>
            <a:ahLst/>
            <a:cxnLst/>
            <a:rect l="l" t="t" r="r" b="b"/>
            <a:pathLst>
              <a:path w="80010" h="80009">
                <a:moveTo>
                  <a:pt x="0" y="79413"/>
                </a:moveTo>
                <a:lnTo>
                  <a:pt x="79413" y="79413"/>
                </a:lnTo>
                <a:lnTo>
                  <a:pt x="79413" y="0"/>
                </a:lnTo>
                <a:lnTo>
                  <a:pt x="0" y="0"/>
                </a:lnTo>
                <a:lnTo>
                  <a:pt x="0" y="79413"/>
                </a:lnTo>
                <a:close/>
              </a:path>
            </a:pathLst>
          </a:custGeom>
          <a:solidFill>
            <a:srgbClr val="548CA1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8" name="object 48"/>
          <p:cNvSpPr/>
          <p:nvPr/>
        </p:nvSpPr>
        <p:spPr>
          <a:xfrm>
            <a:off x="323595" y="1073861"/>
            <a:ext cx="80010" cy="80010"/>
          </a:xfrm>
          <a:custGeom>
            <a:avLst/>
            <a:gdLst/>
            <a:ahLst/>
            <a:cxnLst/>
            <a:rect l="l" t="t" r="r" b="b"/>
            <a:pathLst>
              <a:path w="80010" h="80009">
                <a:moveTo>
                  <a:pt x="0" y="79413"/>
                </a:moveTo>
                <a:lnTo>
                  <a:pt x="79413" y="79413"/>
                </a:lnTo>
                <a:lnTo>
                  <a:pt x="79413" y="0"/>
                </a:lnTo>
                <a:lnTo>
                  <a:pt x="0" y="0"/>
                </a:lnTo>
                <a:lnTo>
                  <a:pt x="0" y="79413"/>
                </a:lnTo>
                <a:close/>
              </a:path>
            </a:pathLst>
          </a:custGeom>
          <a:solidFill>
            <a:srgbClr val="548CA1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9" name="object 49"/>
          <p:cNvSpPr txBox="1"/>
          <p:nvPr/>
        </p:nvSpPr>
        <p:spPr>
          <a:xfrm>
            <a:off x="464629" y="621827"/>
            <a:ext cx="5128260" cy="574675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95"/>
              </a:spcBef>
            </a:pPr>
            <a:r>
              <a:rPr dirty="0" sz="1200" spc="-5">
                <a:latin typeface="Arial"/>
                <a:cs typeface="Arial"/>
              </a:rPr>
              <a:t>A </a:t>
            </a:r>
            <a:r>
              <a:rPr dirty="0" sz="1200" spc="-10" b="1">
                <a:solidFill>
                  <a:srgbClr val="EB7239"/>
                </a:solidFill>
                <a:latin typeface="Arial"/>
                <a:cs typeface="Arial"/>
              </a:rPr>
              <a:t>table </a:t>
            </a:r>
            <a:r>
              <a:rPr dirty="0" sz="1200" spc="-5" b="1">
                <a:solidFill>
                  <a:srgbClr val="EB7239"/>
                </a:solidFill>
                <a:latin typeface="Arial"/>
                <a:cs typeface="Arial"/>
              </a:rPr>
              <a:t>(or graph) </a:t>
            </a:r>
            <a:r>
              <a:rPr dirty="0" sz="1200" spc="-5">
                <a:latin typeface="Arial"/>
                <a:cs typeface="Arial"/>
              </a:rPr>
              <a:t>can often be the </a:t>
            </a:r>
            <a:r>
              <a:rPr dirty="0" sz="1200" b="1">
                <a:solidFill>
                  <a:srgbClr val="EB7239"/>
                </a:solidFill>
                <a:latin typeface="Arial"/>
                <a:cs typeface="Arial"/>
              </a:rPr>
              <a:t>shortest </a:t>
            </a:r>
            <a:r>
              <a:rPr dirty="0" sz="1200" spc="-5" b="1">
                <a:solidFill>
                  <a:srgbClr val="EB7239"/>
                </a:solidFill>
                <a:latin typeface="Arial"/>
                <a:cs typeface="Arial"/>
              </a:rPr>
              <a:t>and best </a:t>
            </a:r>
            <a:r>
              <a:rPr dirty="0" sz="1200" spc="-25">
                <a:latin typeface="Arial"/>
                <a:cs typeface="Arial"/>
              </a:rPr>
              <a:t>way </a:t>
            </a:r>
            <a:r>
              <a:rPr dirty="0" sz="1200" spc="-5">
                <a:latin typeface="Arial"/>
                <a:cs typeface="Arial"/>
              </a:rPr>
              <a:t>of presenting  numerical results, with additional </a:t>
            </a:r>
            <a:r>
              <a:rPr dirty="0" sz="1200" spc="-10">
                <a:latin typeface="Arial"/>
                <a:cs typeface="Arial"/>
              </a:rPr>
              <a:t>explanation </a:t>
            </a:r>
            <a:r>
              <a:rPr dirty="0" sz="1200" spc="-5">
                <a:latin typeface="Arial"/>
                <a:cs typeface="Arial"/>
              </a:rPr>
              <a:t>in the</a:t>
            </a:r>
            <a:r>
              <a:rPr dirty="0" sz="1200" spc="5">
                <a:latin typeface="Arial"/>
                <a:cs typeface="Arial"/>
              </a:rPr>
              <a:t> </a:t>
            </a:r>
            <a:r>
              <a:rPr dirty="0" sz="1200" spc="-10">
                <a:latin typeface="Arial"/>
                <a:cs typeface="Arial"/>
              </a:rPr>
              <a:t>text.</a:t>
            </a:r>
            <a:endParaRPr sz="12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0"/>
              </a:spcBef>
            </a:pPr>
            <a:r>
              <a:rPr dirty="0" sz="1200" spc="-15">
                <a:latin typeface="Arial"/>
                <a:cs typeface="Arial"/>
              </a:rPr>
              <a:t>Similarly, </a:t>
            </a:r>
            <a:r>
              <a:rPr dirty="0" sz="1200" spc="-5">
                <a:latin typeface="Arial"/>
                <a:cs typeface="Arial"/>
              </a:rPr>
              <a:t>a </a:t>
            </a:r>
            <a:r>
              <a:rPr dirty="0" sz="1200" spc="-5" b="1">
                <a:solidFill>
                  <a:srgbClr val="EB7239"/>
                </a:solidFill>
                <a:latin typeface="Arial"/>
                <a:cs typeface="Arial"/>
              </a:rPr>
              <a:t>pseudocode </a:t>
            </a:r>
            <a:r>
              <a:rPr dirty="0" sz="1200" spc="-5">
                <a:latin typeface="Arial"/>
                <a:cs typeface="Arial"/>
              </a:rPr>
              <a:t>listing can be the best </a:t>
            </a:r>
            <a:r>
              <a:rPr dirty="0" sz="1200" spc="-25">
                <a:latin typeface="Arial"/>
                <a:cs typeface="Arial"/>
              </a:rPr>
              <a:t>way </a:t>
            </a:r>
            <a:r>
              <a:rPr dirty="0" sz="1200" spc="-5">
                <a:latin typeface="Arial"/>
                <a:cs typeface="Arial"/>
              </a:rPr>
              <a:t>to present an</a:t>
            </a:r>
            <a:r>
              <a:rPr dirty="0" sz="1200" spc="-15">
                <a:latin typeface="Arial"/>
                <a:cs typeface="Arial"/>
              </a:rPr>
              <a:t> </a:t>
            </a:r>
            <a:r>
              <a:rPr dirty="0" sz="1200" spc="-5">
                <a:latin typeface="Arial"/>
                <a:cs typeface="Arial"/>
              </a:rPr>
              <a:t>algorithm.</a:t>
            </a:r>
            <a:endParaRPr sz="1200">
              <a:latin typeface="Arial"/>
              <a:cs typeface="Arial"/>
            </a:endParaRPr>
          </a:p>
        </p:txBody>
      </p:sp>
      <p:sp>
        <p:nvSpPr>
          <p:cNvPr id="50" name="object 50"/>
          <p:cNvSpPr/>
          <p:nvPr/>
        </p:nvSpPr>
        <p:spPr>
          <a:xfrm>
            <a:off x="965260" y="1256709"/>
            <a:ext cx="3826195" cy="1556865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1" name="object 51"/>
          <p:cNvSpPr txBox="1"/>
          <p:nvPr/>
        </p:nvSpPr>
        <p:spPr>
          <a:xfrm>
            <a:off x="1504391" y="2908774"/>
            <a:ext cx="2751455" cy="17780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000" spc="-5">
                <a:solidFill>
                  <a:srgbClr val="0C5A79"/>
                </a:solidFill>
                <a:latin typeface="Arial"/>
                <a:cs typeface="Arial"/>
              </a:rPr>
              <a:t>Fig.: </a:t>
            </a:r>
            <a:r>
              <a:rPr dirty="0" sz="1000" spc="-5">
                <a:latin typeface="Arial"/>
                <a:cs typeface="Arial"/>
              </a:rPr>
              <a:t>Use a </a:t>
            </a:r>
            <a:r>
              <a:rPr dirty="0" sz="1000" spc="-10">
                <a:latin typeface="Arial"/>
                <a:cs typeface="Arial"/>
              </a:rPr>
              <a:t>table </a:t>
            </a:r>
            <a:r>
              <a:rPr dirty="0" sz="1000" spc="-5">
                <a:latin typeface="Arial"/>
                <a:cs typeface="Arial"/>
              </a:rPr>
              <a:t>to describe system</a:t>
            </a:r>
            <a:r>
              <a:rPr dirty="0" sz="1000" spc="80">
                <a:latin typeface="Arial"/>
                <a:cs typeface="Arial"/>
              </a:rPr>
              <a:t> </a:t>
            </a:r>
            <a:r>
              <a:rPr dirty="0" sz="1000" spc="-5">
                <a:latin typeface="Arial"/>
                <a:cs typeface="Arial"/>
              </a:rPr>
              <a:t>parameters.</a:t>
            </a:r>
            <a:endParaRPr sz="1000">
              <a:latin typeface="Arial"/>
              <a:cs typeface="Arial"/>
            </a:endParaRPr>
          </a:p>
        </p:txBody>
      </p:sp>
      <p:sp>
        <p:nvSpPr>
          <p:cNvPr id="52" name="object 52"/>
          <p:cNvSpPr/>
          <p:nvPr/>
        </p:nvSpPr>
        <p:spPr>
          <a:xfrm>
            <a:off x="0" y="3110966"/>
            <a:ext cx="1728470" cy="129539"/>
          </a:xfrm>
          <a:custGeom>
            <a:avLst/>
            <a:gdLst/>
            <a:ahLst/>
            <a:cxnLst/>
            <a:rect l="l" t="t" r="r" b="b"/>
            <a:pathLst>
              <a:path w="1728470" h="129539">
                <a:moveTo>
                  <a:pt x="0" y="129031"/>
                </a:moveTo>
                <a:lnTo>
                  <a:pt x="1728012" y="129031"/>
                </a:lnTo>
                <a:lnTo>
                  <a:pt x="1728012" y="0"/>
                </a:lnTo>
                <a:lnTo>
                  <a:pt x="0" y="0"/>
                </a:lnTo>
                <a:lnTo>
                  <a:pt x="0" y="129031"/>
                </a:lnTo>
                <a:close/>
              </a:path>
            </a:pathLst>
          </a:custGeom>
          <a:solidFill>
            <a:srgbClr val="46464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3" name="object 53"/>
          <p:cNvSpPr/>
          <p:nvPr/>
        </p:nvSpPr>
        <p:spPr>
          <a:xfrm>
            <a:off x="1728012" y="3110966"/>
            <a:ext cx="2741930" cy="129539"/>
          </a:xfrm>
          <a:custGeom>
            <a:avLst/>
            <a:gdLst/>
            <a:ahLst/>
            <a:cxnLst/>
            <a:rect l="l" t="t" r="r" b="b"/>
            <a:pathLst>
              <a:path w="2741929" h="129539">
                <a:moveTo>
                  <a:pt x="0" y="129031"/>
                </a:moveTo>
                <a:lnTo>
                  <a:pt x="2741752" y="129031"/>
                </a:lnTo>
                <a:lnTo>
                  <a:pt x="2741752" y="0"/>
                </a:lnTo>
                <a:lnTo>
                  <a:pt x="0" y="0"/>
                </a:lnTo>
                <a:lnTo>
                  <a:pt x="0" y="129031"/>
                </a:lnTo>
                <a:close/>
              </a:path>
            </a:pathLst>
          </a:custGeom>
          <a:solidFill>
            <a:srgbClr val="60606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4" name="object 54"/>
          <p:cNvSpPr/>
          <p:nvPr/>
        </p:nvSpPr>
        <p:spPr>
          <a:xfrm>
            <a:off x="4469765" y="3110966"/>
            <a:ext cx="1290320" cy="129539"/>
          </a:xfrm>
          <a:custGeom>
            <a:avLst/>
            <a:gdLst/>
            <a:ahLst/>
            <a:cxnLst/>
            <a:rect l="l" t="t" r="r" b="b"/>
            <a:pathLst>
              <a:path w="1290320" h="129539">
                <a:moveTo>
                  <a:pt x="0" y="129031"/>
                </a:moveTo>
                <a:lnTo>
                  <a:pt x="1290231" y="129031"/>
                </a:lnTo>
                <a:lnTo>
                  <a:pt x="1290231" y="0"/>
                </a:lnTo>
                <a:lnTo>
                  <a:pt x="0" y="0"/>
                </a:lnTo>
                <a:lnTo>
                  <a:pt x="0" y="129031"/>
                </a:lnTo>
                <a:close/>
              </a:path>
            </a:pathLst>
          </a:custGeom>
          <a:solidFill>
            <a:srgbClr val="46464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5" name="object 55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889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70"/>
              </a:spcBef>
            </a:pPr>
            <a:r>
              <a:rPr dirty="0" spc="-5"/>
              <a:t>Ming-Ming Cheng Nankai</a:t>
            </a:r>
            <a:r>
              <a:rPr dirty="0"/>
              <a:t> </a:t>
            </a:r>
            <a:r>
              <a:rPr dirty="0" spc="-5"/>
              <a:t>University</a:t>
            </a:r>
          </a:p>
        </p:txBody>
      </p:sp>
      <p:sp>
        <p:nvSpPr>
          <p:cNvPr id="56" name="object 56"/>
          <p:cNvSpPr txBox="1"/>
          <p:nvPr/>
        </p:nvSpPr>
        <p:spPr>
          <a:xfrm>
            <a:off x="3001810" y="3115250"/>
            <a:ext cx="194310" cy="119380"/>
          </a:xfrm>
          <a:prstGeom prst="rect">
            <a:avLst/>
          </a:prstGeom>
        </p:spPr>
        <p:txBody>
          <a:bodyPr wrap="square" lIns="0" tIns="889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70"/>
              </a:spcBef>
            </a:pPr>
            <a:r>
              <a:rPr dirty="0" sz="600" spc="-5">
                <a:solidFill>
                  <a:srgbClr val="FFFFFF"/>
                </a:solidFill>
                <a:latin typeface="Arial"/>
                <a:cs typeface="Arial"/>
              </a:rPr>
              <a:t>Style</a:t>
            </a:r>
            <a:endParaRPr sz="600">
              <a:latin typeface="Arial"/>
              <a:cs typeface="Arial"/>
            </a:endParaRPr>
          </a:p>
        </p:txBody>
      </p:sp>
      <p:sp>
        <p:nvSpPr>
          <p:cNvPr id="57" name="object 57"/>
          <p:cNvSpPr txBox="1">
            <a:spLocks noGrp="1"/>
          </p:cNvSpPr>
          <p:nvPr>
            <p:ph type="dt" idx="6" sz="half"/>
          </p:nvPr>
        </p:nvSpPr>
        <p:spPr>
          <a:prstGeom prst="rect"/>
        </p:spPr>
        <p:txBody>
          <a:bodyPr wrap="square" lIns="0" tIns="889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70"/>
              </a:spcBef>
            </a:pPr>
            <a:r>
              <a:rPr dirty="0" spc="-5"/>
              <a:t>2022/05/18</a:t>
            </a:r>
          </a:p>
        </p:txBody>
      </p:sp>
      <p:sp>
        <p:nvSpPr>
          <p:cNvPr id="58" name="object 58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8890" rIns="0" bIns="0" rtlCol="0" vert="horz">
            <a:spAutoFit/>
          </a:bodyPr>
          <a:lstStyle/>
          <a:p>
            <a:pPr marL="25400">
              <a:lnSpc>
                <a:spcPct val="100000"/>
              </a:lnSpc>
              <a:spcBef>
                <a:spcPts val="70"/>
              </a:spcBef>
            </a:pPr>
            <a:fld id="{81D60167-4931-47E6-BA6A-407CBD079E47}" type="slidenum">
              <a:rPr dirty="0" spc="-5"/>
              <a:t>30</a:t>
            </a:fld>
            <a:r>
              <a:rPr dirty="0" spc="-5"/>
              <a:t> /</a:t>
            </a:r>
            <a:r>
              <a:rPr dirty="0" spc="-70"/>
              <a:t> </a:t>
            </a:r>
            <a:r>
              <a:rPr dirty="0" spc="-5"/>
              <a:t>46</a:t>
            </a:r>
          </a:p>
        </p:txBody>
      </p:sp>
    </p:spTree>
  </p:cSld>
  <p:clrMapOvr>
    <a:masterClrMapping/>
  </p:clrMapOvr>
  <p:transition spd="fast">
    <p:cut thruBlk="0"/>
  </p:transition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20650" y="127561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B1B1B1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171056" y="127561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B1B1B1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221449" y="127561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B1B1B1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271856" y="127561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B1B1B1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322249" y="127561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B1B1B1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372656" y="127561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B1B1B1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423049" y="127561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B1B1B1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944473" y="127561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B1B1B1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994867" y="127561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B1B1B1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/>
          <p:nvPr/>
        </p:nvSpPr>
        <p:spPr>
          <a:xfrm>
            <a:off x="1045273" y="127561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B1B1B1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/>
          <p:nvPr/>
        </p:nvSpPr>
        <p:spPr>
          <a:xfrm>
            <a:off x="1095667" y="127561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B1B1B1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/>
          <p:nvPr/>
        </p:nvSpPr>
        <p:spPr>
          <a:xfrm>
            <a:off x="1146073" y="127561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B1B1B1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4" name="object 14"/>
          <p:cNvSpPr/>
          <p:nvPr/>
        </p:nvSpPr>
        <p:spPr>
          <a:xfrm>
            <a:off x="1196466" y="127561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B1B1B1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5" name="object 15"/>
          <p:cNvSpPr/>
          <p:nvPr/>
        </p:nvSpPr>
        <p:spPr>
          <a:xfrm>
            <a:off x="1246873" y="127561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B1B1B1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6" name="object 16"/>
          <p:cNvSpPr/>
          <p:nvPr/>
        </p:nvSpPr>
        <p:spPr>
          <a:xfrm>
            <a:off x="1297266" y="127561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B1B1B1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7" name="object 17"/>
          <p:cNvSpPr/>
          <p:nvPr/>
        </p:nvSpPr>
        <p:spPr>
          <a:xfrm>
            <a:off x="1916925" y="127561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B1B1B1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8" name="object 18"/>
          <p:cNvSpPr/>
          <p:nvPr/>
        </p:nvSpPr>
        <p:spPr>
          <a:xfrm>
            <a:off x="1967331" y="127561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B1B1B1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9" name="object 19"/>
          <p:cNvSpPr/>
          <p:nvPr/>
        </p:nvSpPr>
        <p:spPr>
          <a:xfrm>
            <a:off x="2017725" y="127561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B1B1B1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0" name="object 20"/>
          <p:cNvSpPr/>
          <p:nvPr/>
        </p:nvSpPr>
        <p:spPr>
          <a:xfrm>
            <a:off x="2068131" y="127561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B1B1B1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1" name="object 21"/>
          <p:cNvSpPr/>
          <p:nvPr/>
        </p:nvSpPr>
        <p:spPr>
          <a:xfrm>
            <a:off x="2118525" y="127561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B1B1B1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2" name="object 22"/>
          <p:cNvSpPr/>
          <p:nvPr/>
        </p:nvSpPr>
        <p:spPr>
          <a:xfrm>
            <a:off x="2664752" y="127561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3" name="object 23"/>
          <p:cNvSpPr/>
          <p:nvPr/>
        </p:nvSpPr>
        <p:spPr>
          <a:xfrm>
            <a:off x="2715158" y="127561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4" name="object 24"/>
          <p:cNvSpPr/>
          <p:nvPr/>
        </p:nvSpPr>
        <p:spPr>
          <a:xfrm>
            <a:off x="2765551" y="127561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5" name="object 25"/>
          <p:cNvSpPr/>
          <p:nvPr/>
        </p:nvSpPr>
        <p:spPr>
          <a:xfrm>
            <a:off x="2815958" y="127561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6" name="object 26"/>
          <p:cNvSpPr/>
          <p:nvPr/>
        </p:nvSpPr>
        <p:spPr>
          <a:xfrm>
            <a:off x="2866351" y="127561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7" name="object 27"/>
          <p:cNvSpPr/>
          <p:nvPr/>
        </p:nvSpPr>
        <p:spPr>
          <a:xfrm>
            <a:off x="2916758" y="127561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8" name="object 28"/>
          <p:cNvSpPr/>
          <p:nvPr/>
        </p:nvSpPr>
        <p:spPr>
          <a:xfrm>
            <a:off x="2967151" y="127561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4">
                <a:moveTo>
                  <a:pt x="18000" y="0"/>
                </a:move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9" name="object 29"/>
          <p:cNvSpPr/>
          <p:nvPr/>
        </p:nvSpPr>
        <p:spPr>
          <a:xfrm>
            <a:off x="2967151" y="127561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0" name="object 30"/>
          <p:cNvSpPr/>
          <p:nvPr/>
        </p:nvSpPr>
        <p:spPr>
          <a:xfrm>
            <a:off x="3017558" y="127561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1" name="object 31"/>
          <p:cNvSpPr/>
          <p:nvPr/>
        </p:nvSpPr>
        <p:spPr>
          <a:xfrm>
            <a:off x="3067951" y="127561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2" name="object 32"/>
          <p:cNvSpPr/>
          <p:nvPr/>
        </p:nvSpPr>
        <p:spPr>
          <a:xfrm>
            <a:off x="3534955" y="127561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B1B1B1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3" name="object 33"/>
          <p:cNvSpPr/>
          <p:nvPr/>
        </p:nvSpPr>
        <p:spPr>
          <a:xfrm>
            <a:off x="3585362" y="127561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B1B1B1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4" name="object 34"/>
          <p:cNvSpPr/>
          <p:nvPr/>
        </p:nvSpPr>
        <p:spPr>
          <a:xfrm>
            <a:off x="3635755" y="127561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B1B1B1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5" name="object 35"/>
          <p:cNvSpPr/>
          <p:nvPr/>
        </p:nvSpPr>
        <p:spPr>
          <a:xfrm>
            <a:off x="4469536" y="127561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B1B1B1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6" name="object 36"/>
          <p:cNvSpPr/>
          <p:nvPr/>
        </p:nvSpPr>
        <p:spPr>
          <a:xfrm>
            <a:off x="4519929" y="127561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B1B1B1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7" name="object 37"/>
          <p:cNvSpPr/>
          <p:nvPr/>
        </p:nvSpPr>
        <p:spPr>
          <a:xfrm>
            <a:off x="4570336" y="127561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B1B1B1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8" name="object 38"/>
          <p:cNvSpPr/>
          <p:nvPr/>
        </p:nvSpPr>
        <p:spPr>
          <a:xfrm>
            <a:off x="4620729" y="127561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B1B1B1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9" name="object 39"/>
          <p:cNvSpPr/>
          <p:nvPr/>
        </p:nvSpPr>
        <p:spPr>
          <a:xfrm>
            <a:off x="5179479" y="127561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B1B1B1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0" name="object 40"/>
          <p:cNvSpPr/>
          <p:nvPr/>
        </p:nvSpPr>
        <p:spPr>
          <a:xfrm>
            <a:off x="5229885" y="127561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B1B1B1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1" name="object 41"/>
          <p:cNvSpPr/>
          <p:nvPr/>
        </p:nvSpPr>
        <p:spPr>
          <a:xfrm>
            <a:off x="5280278" y="127561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B1B1B1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2" name="object 42"/>
          <p:cNvSpPr/>
          <p:nvPr/>
        </p:nvSpPr>
        <p:spPr>
          <a:xfrm>
            <a:off x="5330685" y="127561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B1B1B1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3" name="object 43"/>
          <p:cNvSpPr/>
          <p:nvPr/>
        </p:nvSpPr>
        <p:spPr>
          <a:xfrm>
            <a:off x="5381078" y="127561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B1B1B1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4" name="object 44"/>
          <p:cNvSpPr/>
          <p:nvPr/>
        </p:nvSpPr>
        <p:spPr>
          <a:xfrm>
            <a:off x="5431485" y="127561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B1B1B1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5" name="object 45"/>
          <p:cNvSpPr txBox="1"/>
          <p:nvPr/>
        </p:nvSpPr>
        <p:spPr>
          <a:xfrm>
            <a:off x="108000" y="0"/>
            <a:ext cx="5556885" cy="116839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>
              <a:lnSpc>
                <a:spcPct val="100000"/>
              </a:lnSpc>
              <a:spcBef>
                <a:spcPts val="95"/>
              </a:spcBef>
              <a:tabLst>
                <a:tab pos="823594" algn="l"/>
                <a:tab pos="1795780" algn="l"/>
                <a:tab pos="2543810" algn="l"/>
                <a:tab pos="3413760" algn="l"/>
                <a:tab pos="4348480" algn="l"/>
                <a:tab pos="5058410" algn="l"/>
              </a:tabLst>
            </a:pPr>
            <a:r>
              <a:rPr dirty="0" sz="600" spc="-5">
                <a:solidFill>
                  <a:srgbClr val="B1B1B1"/>
                </a:solidFill>
                <a:latin typeface="Arial"/>
                <a:cs typeface="Arial"/>
                <a:hlinkClick r:id="rId2" action="ppaction://hlinksldjump"/>
              </a:rPr>
              <a:t>Readership</a:t>
            </a:r>
            <a:r>
              <a:rPr dirty="0" sz="600" spc="-5">
                <a:solidFill>
                  <a:srgbClr val="B1B1B1"/>
                </a:solidFill>
                <a:latin typeface="Arial"/>
                <a:cs typeface="Arial"/>
              </a:rPr>
              <a:t>	</a:t>
            </a:r>
            <a:r>
              <a:rPr dirty="0" sz="600" spc="-5">
                <a:solidFill>
                  <a:srgbClr val="B1B1B1"/>
                </a:solidFill>
                <a:latin typeface="Arial"/>
                <a:cs typeface="Arial"/>
                <a:hlinkClick r:id="rId3" action="ppaction://hlinksldjump"/>
              </a:rPr>
              <a:t>Critical</a:t>
            </a:r>
            <a:r>
              <a:rPr dirty="0" sz="600" spc="15">
                <a:solidFill>
                  <a:srgbClr val="B1B1B1"/>
                </a:solidFill>
                <a:latin typeface="Arial"/>
                <a:cs typeface="Arial"/>
                <a:hlinkClick r:id="rId3" action="ppaction://hlinksldjump"/>
              </a:rPr>
              <a:t> </a:t>
            </a:r>
            <a:r>
              <a:rPr dirty="0" sz="600" spc="-5">
                <a:solidFill>
                  <a:srgbClr val="B1B1B1"/>
                </a:solidFill>
                <a:latin typeface="Arial"/>
                <a:cs typeface="Arial"/>
                <a:hlinkClick r:id="rId3" action="ppaction://hlinksldjump"/>
              </a:rPr>
              <a:t>Analysis</a:t>
            </a:r>
            <a:r>
              <a:rPr dirty="0" sz="600" spc="-5">
                <a:solidFill>
                  <a:srgbClr val="B1B1B1"/>
                </a:solidFill>
                <a:latin typeface="Arial"/>
                <a:cs typeface="Arial"/>
              </a:rPr>
              <a:t>	</a:t>
            </a:r>
            <a:r>
              <a:rPr dirty="0" sz="600" spc="-5">
                <a:solidFill>
                  <a:srgbClr val="B1B1B1"/>
                </a:solidFill>
                <a:latin typeface="Arial"/>
                <a:cs typeface="Arial"/>
                <a:hlinkClick r:id="rId4" action="ppaction://hlinksldjump"/>
              </a:rPr>
              <a:t>Precision</a:t>
            </a:r>
            <a:r>
              <a:rPr dirty="0" sz="600" spc="-5">
                <a:solidFill>
                  <a:srgbClr val="B1B1B1"/>
                </a:solidFill>
                <a:latin typeface="Arial"/>
                <a:cs typeface="Arial"/>
              </a:rPr>
              <a:t>	</a:t>
            </a:r>
            <a:r>
              <a:rPr dirty="0" sz="600" spc="-5">
                <a:solidFill>
                  <a:srgbClr val="FFFFFF"/>
                </a:solidFill>
                <a:latin typeface="Arial"/>
                <a:cs typeface="Arial"/>
                <a:hlinkClick r:id="rId5" action="ppaction://hlinksldjump"/>
              </a:rPr>
              <a:t>Conciseness</a:t>
            </a:r>
            <a:r>
              <a:rPr dirty="0" sz="600" spc="-5">
                <a:solidFill>
                  <a:srgbClr val="FFFFFF"/>
                </a:solidFill>
                <a:latin typeface="Arial"/>
                <a:cs typeface="Arial"/>
              </a:rPr>
              <a:t>	</a:t>
            </a:r>
            <a:r>
              <a:rPr dirty="0" sz="600" spc="-5">
                <a:solidFill>
                  <a:srgbClr val="B1B1B1"/>
                </a:solidFill>
                <a:latin typeface="Arial"/>
                <a:cs typeface="Arial"/>
                <a:hlinkClick r:id="rId6" action="ppaction://hlinksldjump"/>
              </a:rPr>
              <a:t>Logical</a:t>
            </a:r>
            <a:r>
              <a:rPr dirty="0" sz="600" spc="15">
                <a:solidFill>
                  <a:srgbClr val="B1B1B1"/>
                </a:solidFill>
                <a:latin typeface="Arial"/>
                <a:cs typeface="Arial"/>
                <a:hlinkClick r:id="rId6" action="ppaction://hlinksldjump"/>
              </a:rPr>
              <a:t> </a:t>
            </a:r>
            <a:r>
              <a:rPr dirty="0" sz="600" spc="-5">
                <a:solidFill>
                  <a:srgbClr val="B1B1B1"/>
                </a:solidFill>
                <a:latin typeface="Arial"/>
                <a:cs typeface="Arial"/>
                <a:hlinkClick r:id="rId6" action="ppaction://hlinksldjump"/>
              </a:rPr>
              <a:t>Writing</a:t>
            </a:r>
            <a:r>
              <a:rPr dirty="0" sz="600" spc="-5">
                <a:solidFill>
                  <a:srgbClr val="B1B1B1"/>
                </a:solidFill>
                <a:latin typeface="Arial"/>
                <a:cs typeface="Arial"/>
              </a:rPr>
              <a:t>	</a:t>
            </a:r>
            <a:r>
              <a:rPr dirty="0" sz="600" spc="-5">
                <a:solidFill>
                  <a:srgbClr val="B1B1B1"/>
                </a:solidFill>
                <a:latin typeface="Arial"/>
                <a:cs typeface="Arial"/>
                <a:hlinkClick r:id="rId7" action="ppaction://hlinksldjump"/>
              </a:rPr>
              <a:t>Balance</a:t>
            </a:r>
            <a:r>
              <a:rPr dirty="0" sz="600" spc="-5">
                <a:solidFill>
                  <a:srgbClr val="B1B1B1"/>
                </a:solidFill>
                <a:latin typeface="Arial"/>
                <a:cs typeface="Arial"/>
              </a:rPr>
              <a:t>	</a:t>
            </a:r>
            <a:r>
              <a:rPr dirty="0" sz="600" spc="-5">
                <a:solidFill>
                  <a:srgbClr val="B1B1B1"/>
                </a:solidFill>
                <a:latin typeface="Arial"/>
                <a:cs typeface="Arial"/>
                <a:hlinkClick r:id="rId8" action="ppaction://hlinksldjump"/>
              </a:rPr>
              <a:t>Completeness</a:t>
            </a:r>
            <a:endParaRPr sz="600">
              <a:latin typeface="Arial"/>
              <a:cs typeface="Arial"/>
            </a:endParaRPr>
          </a:p>
        </p:txBody>
      </p:sp>
      <p:sp>
        <p:nvSpPr>
          <p:cNvPr id="46" name="object 46"/>
          <p:cNvSpPr txBox="1">
            <a:spLocks noGrp="1"/>
          </p:cNvSpPr>
          <p:nvPr>
            <p:ph type="title"/>
          </p:nvPr>
        </p:nvSpPr>
        <p:spPr>
          <a:xfrm>
            <a:off x="0" y="209435"/>
            <a:ext cx="5760085" cy="349250"/>
          </a:xfrm>
          <a:prstGeom prst="rect"/>
          <a:solidFill>
            <a:srgbClr val="0C5A79"/>
          </a:solidFill>
        </p:spPr>
        <p:txBody>
          <a:bodyPr wrap="square" lIns="0" tIns="55880" rIns="0" bIns="0" rtlCol="0" vert="horz">
            <a:spAutoFit/>
          </a:bodyPr>
          <a:lstStyle/>
          <a:p>
            <a:pPr marL="107950">
              <a:lnSpc>
                <a:spcPct val="100000"/>
              </a:lnSpc>
              <a:spcBef>
                <a:spcPts val="440"/>
              </a:spcBef>
            </a:pPr>
            <a:r>
              <a:rPr dirty="0" sz="1700" spc="10">
                <a:solidFill>
                  <a:srgbClr val="FFFFFF"/>
                </a:solidFill>
              </a:rPr>
              <a:t>Conciseness: no more</a:t>
            </a:r>
            <a:r>
              <a:rPr dirty="0" sz="1700" spc="95">
                <a:solidFill>
                  <a:srgbClr val="FFFFFF"/>
                </a:solidFill>
              </a:rPr>
              <a:t> </a:t>
            </a:r>
            <a:r>
              <a:rPr dirty="0" sz="1700" spc="10">
                <a:solidFill>
                  <a:srgbClr val="FFFFFF"/>
                </a:solidFill>
              </a:rPr>
              <a:t>complicated</a:t>
            </a:r>
            <a:endParaRPr sz="1700"/>
          </a:p>
        </p:txBody>
      </p:sp>
      <p:sp>
        <p:nvSpPr>
          <p:cNvPr id="47" name="object 47"/>
          <p:cNvSpPr/>
          <p:nvPr/>
        </p:nvSpPr>
        <p:spPr>
          <a:xfrm>
            <a:off x="330542" y="905497"/>
            <a:ext cx="73025" cy="73025"/>
          </a:xfrm>
          <a:custGeom>
            <a:avLst/>
            <a:gdLst/>
            <a:ahLst/>
            <a:cxnLst/>
            <a:rect l="l" t="t" r="r" b="b"/>
            <a:pathLst>
              <a:path w="73025" h="73025">
                <a:moveTo>
                  <a:pt x="0" y="72453"/>
                </a:moveTo>
                <a:lnTo>
                  <a:pt x="72453" y="72453"/>
                </a:lnTo>
                <a:lnTo>
                  <a:pt x="72453" y="0"/>
                </a:lnTo>
                <a:lnTo>
                  <a:pt x="0" y="0"/>
                </a:lnTo>
                <a:lnTo>
                  <a:pt x="0" y="72453"/>
                </a:lnTo>
                <a:close/>
              </a:path>
            </a:pathLst>
          </a:custGeom>
          <a:solidFill>
            <a:srgbClr val="548CA1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8" name="object 48"/>
          <p:cNvSpPr/>
          <p:nvPr/>
        </p:nvSpPr>
        <p:spPr>
          <a:xfrm>
            <a:off x="330542" y="1101001"/>
            <a:ext cx="73025" cy="73025"/>
          </a:xfrm>
          <a:custGeom>
            <a:avLst/>
            <a:gdLst/>
            <a:ahLst/>
            <a:cxnLst/>
            <a:rect l="l" t="t" r="r" b="b"/>
            <a:pathLst>
              <a:path w="73025" h="73025">
                <a:moveTo>
                  <a:pt x="0" y="72453"/>
                </a:moveTo>
                <a:lnTo>
                  <a:pt x="72453" y="72453"/>
                </a:lnTo>
                <a:lnTo>
                  <a:pt x="72453" y="0"/>
                </a:lnTo>
                <a:lnTo>
                  <a:pt x="0" y="0"/>
                </a:lnTo>
                <a:lnTo>
                  <a:pt x="0" y="72453"/>
                </a:lnTo>
                <a:close/>
              </a:path>
            </a:pathLst>
          </a:custGeom>
          <a:solidFill>
            <a:srgbClr val="548CA1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9" name="object 49"/>
          <p:cNvSpPr/>
          <p:nvPr/>
        </p:nvSpPr>
        <p:spPr>
          <a:xfrm>
            <a:off x="330542" y="1468577"/>
            <a:ext cx="73025" cy="73025"/>
          </a:xfrm>
          <a:custGeom>
            <a:avLst/>
            <a:gdLst/>
            <a:ahLst/>
            <a:cxnLst/>
            <a:rect l="l" t="t" r="r" b="b"/>
            <a:pathLst>
              <a:path w="73025" h="73025">
                <a:moveTo>
                  <a:pt x="0" y="72453"/>
                </a:moveTo>
                <a:lnTo>
                  <a:pt x="72453" y="72453"/>
                </a:lnTo>
                <a:lnTo>
                  <a:pt x="72453" y="0"/>
                </a:lnTo>
                <a:lnTo>
                  <a:pt x="0" y="0"/>
                </a:lnTo>
                <a:lnTo>
                  <a:pt x="0" y="72453"/>
                </a:lnTo>
                <a:close/>
              </a:path>
            </a:pathLst>
          </a:custGeom>
          <a:solidFill>
            <a:srgbClr val="548CA1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0" name="object 50"/>
          <p:cNvSpPr/>
          <p:nvPr/>
        </p:nvSpPr>
        <p:spPr>
          <a:xfrm>
            <a:off x="120446" y="1676603"/>
            <a:ext cx="5519420" cy="250825"/>
          </a:xfrm>
          <a:custGeom>
            <a:avLst/>
            <a:gdLst/>
            <a:ahLst/>
            <a:cxnLst/>
            <a:rect l="l" t="t" r="r" b="b"/>
            <a:pathLst>
              <a:path w="5519420" h="250825">
                <a:moveTo>
                  <a:pt x="0" y="250482"/>
                </a:moveTo>
                <a:lnTo>
                  <a:pt x="5519115" y="250482"/>
                </a:lnTo>
                <a:lnTo>
                  <a:pt x="5519115" y="0"/>
                </a:lnTo>
                <a:lnTo>
                  <a:pt x="0" y="0"/>
                </a:lnTo>
                <a:lnTo>
                  <a:pt x="0" y="250482"/>
                </a:lnTo>
                <a:close/>
              </a:path>
            </a:pathLst>
          </a:custGeom>
          <a:solidFill>
            <a:srgbClr val="A5A5A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1" name="object 51"/>
          <p:cNvSpPr/>
          <p:nvPr/>
        </p:nvSpPr>
        <p:spPr>
          <a:xfrm>
            <a:off x="120446" y="1927085"/>
            <a:ext cx="5519420" cy="458470"/>
          </a:xfrm>
          <a:custGeom>
            <a:avLst/>
            <a:gdLst/>
            <a:ahLst/>
            <a:cxnLst/>
            <a:rect l="l" t="t" r="r" b="b"/>
            <a:pathLst>
              <a:path w="5519420" h="458469">
                <a:moveTo>
                  <a:pt x="0" y="458431"/>
                </a:moveTo>
                <a:lnTo>
                  <a:pt x="5519115" y="458431"/>
                </a:lnTo>
                <a:lnTo>
                  <a:pt x="5519115" y="0"/>
                </a:lnTo>
                <a:lnTo>
                  <a:pt x="0" y="0"/>
                </a:lnTo>
                <a:lnTo>
                  <a:pt x="0" y="458431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2" name="object 52"/>
          <p:cNvSpPr txBox="1">
            <a:spLocks noGrp="1"/>
          </p:cNvSpPr>
          <p:nvPr>
            <p:ph type="body" idx="1"/>
          </p:nvPr>
        </p:nvSpPr>
        <p:spPr>
          <a:prstGeom prst="rect"/>
        </p:spPr>
        <p:txBody>
          <a:bodyPr wrap="square" lIns="0" tIns="4381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345"/>
              </a:spcBef>
            </a:pPr>
            <a:r>
              <a:rPr dirty="0" spc="-5"/>
              <a:t>Conciseness </a:t>
            </a:r>
            <a:r>
              <a:rPr dirty="0" spc="-20"/>
              <a:t>may </a:t>
            </a:r>
            <a:r>
              <a:rPr dirty="0" spc="-5"/>
              <a:t>also be </a:t>
            </a:r>
            <a:r>
              <a:rPr dirty="0"/>
              <a:t>interpreted </a:t>
            </a:r>
            <a:r>
              <a:rPr dirty="0" spc="-5"/>
              <a:t>at a </a:t>
            </a:r>
            <a:r>
              <a:rPr dirty="0" spc="-5" b="1">
                <a:solidFill>
                  <a:srgbClr val="EB7239"/>
                </a:solidFill>
                <a:latin typeface="Arial"/>
                <a:cs typeface="Arial"/>
              </a:rPr>
              <a:t>higher</a:t>
            </a:r>
            <a:r>
              <a:rPr dirty="0" spc="5" b="1">
                <a:solidFill>
                  <a:srgbClr val="EB7239"/>
                </a:solidFill>
                <a:latin typeface="Arial"/>
                <a:cs typeface="Arial"/>
              </a:rPr>
              <a:t> </a:t>
            </a:r>
            <a:r>
              <a:rPr dirty="0" spc="-10" b="1">
                <a:solidFill>
                  <a:srgbClr val="EB7239"/>
                </a:solidFill>
                <a:latin typeface="Arial"/>
                <a:cs typeface="Arial"/>
              </a:rPr>
              <a:t>level</a:t>
            </a:r>
            <a:r>
              <a:rPr dirty="0" spc="-10"/>
              <a:t>.</a:t>
            </a:r>
          </a:p>
          <a:p>
            <a:pPr marL="309880">
              <a:lnSpc>
                <a:spcPct val="100000"/>
              </a:lnSpc>
              <a:spcBef>
                <a:spcPts val="219"/>
              </a:spcBef>
            </a:pPr>
            <a:r>
              <a:rPr dirty="0" sz="1100" spc="-15"/>
              <a:t>Make </a:t>
            </a:r>
            <a:r>
              <a:rPr dirty="0" sz="1100" spc="-5"/>
              <a:t>things </a:t>
            </a:r>
            <a:r>
              <a:rPr dirty="0" sz="1100" spc="-10" b="1">
                <a:solidFill>
                  <a:srgbClr val="EB7239"/>
                </a:solidFill>
                <a:latin typeface="Arial"/>
                <a:cs typeface="Arial"/>
              </a:rPr>
              <a:t>no more </a:t>
            </a:r>
            <a:r>
              <a:rPr dirty="0" sz="1100" spc="-5" b="1">
                <a:solidFill>
                  <a:srgbClr val="EB7239"/>
                </a:solidFill>
                <a:latin typeface="Arial"/>
                <a:cs typeface="Arial"/>
              </a:rPr>
              <a:t>complicated </a:t>
            </a:r>
            <a:r>
              <a:rPr dirty="0" sz="1100" spc="-5"/>
              <a:t>than </a:t>
            </a:r>
            <a:r>
              <a:rPr dirty="0" sz="1100" spc="-15"/>
              <a:t>they </a:t>
            </a:r>
            <a:r>
              <a:rPr dirty="0" sz="1100" spc="-10"/>
              <a:t>need </a:t>
            </a:r>
            <a:r>
              <a:rPr dirty="0" sz="1100" spc="-5"/>
              <a:t>to</a:t>
            </a:r>
            <a:r>
              <a:rPr dirty="0" sz="1100" spc="25"/>
              <a:t> </a:t>
            </a:r>
            <a:r>
              <a:rPr dirty="0" sz="1100" spc="-15"/>
              <a:t>be.</a:t>
            </a:r>
            <a:endParaRPr sz="1100">
              <a:latin typeface="Arial"/>
              <a:cs typeface="Arial"/>
            </a:endParaRPr>
          </a:p>
          <a:p>
            <a:pPr marL="309880" marR="596265">
              <a:lnSpc>
                <a:spcPct val="102600"/>
              </a:lnSpc>
              <a:spcBef>
                <a:spcPts val="185"/>
              </a:spcBef>
            </a:pPr>
            <a:r>
              <a:rPr dirty="0" sz="1100" spc="-20"/>
              <a:t>Avoid </a:t>
            </a:r>
            <a:r>
              <a:rPr dirty="0" sz="1100" spc="-5"/>
              <a:t>present what are actually quite </a:t>
            </a:r>
            <a:r>
              <a:rPr dirty="0" sz="1100" spc="-5" b="1">
                <a:solidFill>
                  <a:srgbClr val="EB7239"/>
                </a:solidFill>
                <a:latin typeface="Arial"/>
                <a:cs typeface="Arial"/>
              </a:rPr>
              <a:t>simple </a:t>
            </a:r>
            <a:r>
              <a:rPr dirty="0" sz="1100" spc="-5"/>
              <a:t>ideas in</a:t>
            </a:r>
            <a:r>
              <a:rPr dirty="0" sz="1100" spc="-50"/>
              <a:t> </a:t>
            </a:r>
            <a:r>
              <a:rPr dirty="0" sz="1100" spc="-5">
                <a:solidFill>
                  <a:srgbClr val="FF0000"/>
                </a:solidFill>
              </a:rPr>
              <a:t>complicated-looking  </a:t>
            </a:r>
            <a:r>
              <a:rPr dirty="0" sz="1100" spc="-5"/>
              <a:t>mathematical</a:t>
            </a:r>
            <a:r>
              <a:rPr dirty="0" sz="1100" spc="-10"/>
              <a:t> </a:t>
            </a:r>
            <a:r>
              <a:rPr dirty="0" sz="1100" spc="-5"/>
              <a:t>notation.</a:t>
            </a:r>
            <a:endParaRPr sz="1100">
              <a:latin typeface="Arial"/>
              <a:cs typeface="Arial"/>
            </a:endParaRPr>
          </a:p>
          <a:p>
            <a:pPr marL="309880">
              <a:lnSpc>
                <a:spcPct val="100000"/>
              </a:lnSpc>
              <a:spcBef>
                <a:spcPts val="215"/>
              </a:spcBef>
            </a:pPr>
            <a:r>
              <a:rPr dirty="0" sz="1100" spc="-20"/>
              <a:t>Avoid </a:t>
            </a:r>
            <a:r>
              <a:rPr dirty="0" sz="1100" spc="-5"/>
              <a:t>using </a:t>
            </a:r>
            <a:r>
              <a:rPr dirty="0" sz="1100" spc="-5" b="1">
                <a:solidFill>
                  <a:srgbClr val="EB7239"/>
                </a:solidFill>
                <a:latin typeface="Arial"/>
                <a:cs typeface="Arial"/>
              </a:rPr>
              <a:t>long </a:t>
            </a:r>
            <a:r>
              <a:rPr dirty="0" sz="1100" spc="-15"/>
              <a:t>words, </a:t>
            </a:r>
            <a:r>
              <a:rPr dirty="0" sz="1100" spc="-10"/>
              <a:t>prefer </a:t>
            </a:r>
            <a:r>
              <a:rPr dirty="0" sz="1100" spc="-5" b="1">
                <a:solidFill>
                  <a:srgbClr val="EB7239"/>
                </a:solidFill>
                <a:latin typeface="Arial"/>
                <a:cs typeface="Arial"/>
              </a:rPr>
              <a:t>simpler </a:t>
            </a:r>
            <a:r>
              <a:rPr dirty="0" sz="1100" spc="-10" b="1">
                <a:solidFill>
                  <a:srgbClr val="EB7239"/>
                </a:solidFill>
                <a:latin typeface="Arial"/>
                <a:cs typeface="Arial"/>
              </a:rPr>
              <a:t>and </a:t>
            </a:r>
            <a:r>
              <a:rPr dirty="0" sz="1100" spc="-5" b="1">
                <a:solidFill>
                  <a:srgbClr val="EB7239"/>
                </a:solidFill>
                <a:latin typeface="Arial"/>
                <a:cs typeface="Arial"/>
              </a:rPr>
              <a:t>shorter</a:t>
            </a:r>
            <a:r>
              <a:rPr dirty="0" sz="1100" spc="30" b="1">
                <a:solidFill>
                  <a:srgbClr val="EB7239"/>
                </a:solidFill>
                <a:latin typeface="Arial"/>
                <a:cs typeface="Arial"/>
              </a:rPr>
              <a:t> </a:t>
            </a:r>
            <a:r>
              <a:rPr dirty="0" sz="1100" spc="-15"/>
              <a:t>words.</a:t>
            </a:r>
            <a:endParaRPr sz="11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969"/>
              </a:spcBef>
            </a:pPr>
            <a:r>
              <a:rPr dirty="0" spc="-5">
                <a:solidFill>
                  <a:srgbClr val="FFFFFF"/>
                </a:solidFill>
              </a:rPr>
              <a:t>Do not </a:t>
            </a:r>
            <a:r>
              <a:rPr dirty="0">
                <a:solidFill>
                  <a:srgbClr val="FFFFFF"/>
                </a:solidFill>
              </a:rPr>
              <a:t>write </a:t>
            </a:r>
            <a:r>
              <a:rPr dirty="0" spc="-10">
                <a:solidFill>
                  <a:srgbClr val="FFFFFF"/>
                </a:solidFill>
              </a:rPr>
              <a:t>like</a:t>
            </a:r>
            <a:r>
              <a:rPr dirty="0" spc="-15">
                <a:solidFill>
                  <a:srgbClr val="FFFFFF"/>
                </a:solidFill>
              </a:rPr>
              <a:t> </a:t>
            </a:r>
            <a:r>
              <a:rPr dirty="0" spc="-10">
                <a:solidFill>
                  <a:srgbClr val="FFFFFF"/>
                </a:solidFill>
              </a:rPr>
              <a:t>this</a:t>
            </a:r>
            <a:r>
              <a:rPr dirty="0" spc="-10">
                <a:solidFill>
                  <a:srgbClr val="FFFFFF"/>
                </a:solidFill>
                <a:latin typeface="Lucida Sans Unicode"/>
                <a:cs typeface="Lucida Sans Unicode"/>
              </a:rPr>
              <a:t>↓</a:t>
            </a:r>
          </a:p>
          <a:p>
            <a:pPr marL="12700" marR="5080">
              <a:lnSpc>
                <a:spcPct val="100000"/>
              </a:lnSpc>
              <a:spcBef>
                <a:spcPts val="655"/>
              </a:spcBef>
            </a:pPr>
            <a:r>
              <a:rPr dirty="0"/>
              <a:t>Carry </a:t>
            </a:r>
            <a:r>
              <a:rPr dirty="0" spc="-5"/>
              <a:t>out the </a:t>
            </a:r>
            <a:r>
              <a:rPr dirty="0"/>
              <a:t>necessary </a:t>
            </a:r>
            <a:r>
              <a:rPr dirty="0" spc="-5"/>
              <a:t>modifications to the </a:t>
            </a:r>
            <a:r>
              <a:rPr dirty="0" spc="-5">
                <a:solidFill>
                  <a:srgbClr val="FF0000"/>
                </a:solidFill>
              </a:rPr>
              <a:t>settings </a:t>
            </a:r>
            <a:r>
              <a:rPr dirty="0" spc="-5"/>
              <a:t>to </a:t>
            </a:r>
            <a:r>
              <a:rPr dirty="0" spc="-15"/>
              <a:t>achieve </a:t>
            </a:r>
            <a:r>
              <a:rPr dirty="0" spc="-5"/>
              <a:t>the greatest</a:t>
            </a:r>
            <a:r>
              <a:rPr dirty="0" spc="-229"/>
              <a:t> </a:t>
            </a:r>
            <a:r>
              <a:rPr dirty="0" spc="-5"/>
              <a:t>pos-  </a:t>
            </a:r>
            <a:r>
              <a:rPr dirty="0" spc="-10"/>
              <a:t>sible </a:t>
            </a:r>
            <a:r>
              <a:rPr dirty="0" spc="-5">
                <a:solidFill>
                  <a:srgbClr val="0000FF"/>
                </a:solidFill>
              </a:rPr>
              <a:t>intensity</a:t>
            </a:r>
            <a:r>
              <a:rPr dirty="0" spc="-5"/>
              <a:t>.</a:t>
            </a:r>
          </a:p>
        </p:txBody>
      </p:sp>
      <p:sp>
        <p:nvSpPr>
          <p:cNvPr id="53" name="object 53"/>
          <p:cNvSpPr txBox="1"/>
          <p:nvPr/>
        </p:nvSpPr>
        <p:spPr>
          <a:xfrm>
            <a:off x="120446" y="2497518"/>
            <a:ext cx="5519420" cy="259715"/>
          </a:xfrm>
          <a:prstGeom prst="rect">
            <a:avLst/>
          </a:prstGeom>
          <a:solidFill>
            <a:srgbClr val="E8A5BC"/>
          </a:solidFill>
        </p:spPr>
        <p:txBody>
          <a:bodyPr wrap="square" lIns="0" tIns="15240" rIns="0" bIns="0" rtlCol="0" vert="horz">
            <a:spAutoFit/>
          </a:bodyPr>
          <a:lstStyle/>
          <a:p>
            <a:pPr marL="59055">
              <a:lnSpc>
                <a:spcPct val="100000"/>
              </a:lnSpc>
              <a:spcBef>
                <a:spcPts val="120"/>
              </a:spcBef>
            </a:pPr>
            <a:r>
              <a:rPr dirty="0" sz="1200" spc="-5">
                <a:solidFill>
                  <a:srgbClr val="FFFFFF"/>
                </a:solidFill>
                <a:latin typeface="Arial"/>
                <a:cs typeface="Arial"/>
              </a:rPr>
              <a:t>can be </a:t>
            </a:r>
            <a:r>
              <a:rPr dirty="0" sz="1200">
                <a:solidFill>
                  <a:srgbClr val="FFFFFF"/>
                </a:solidFill>
                <a:latin typeface="Arial"/>
                <a:cs typeface="Arial"/>
              </a:rPr>
              <a:t>written </a:t>
            </a:r>
            <a:r>
              <a:rPr dirty="0" sz="1200" spc="-10">
                <a:solidFill>
                  <a:srgbClr val="FFFFFF"/>
                </a:solidFill>
                <a:latin typeface="Arial"/>
                <a:cs typeface="Arial"/>
              </a:rPr>
              <a:t>much </a:t>
            </a:r>
            <a:r>
              <a:rPr dirty="0" sz="1200" spc="-5">
                <a:solidFill>
                  <a:srgbClr val="FFFFFF"/>
                </a:solidFill>
                <a:latin typeface="Arial"/>
                <a:cs typeface="Arial"/>
              </a:rPr>
              <a:t>more simply</a:t>
            </a:r>
            <a:r>
              <a:rPr dirty="0" sz="1200" spc="-1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200" spc="-5">
                <a:solidFill>
                  <a:srgbClr val="FFFFFF"/>
                </a:solidFill>
                <a:latin typeface="Arial"/>
                <a:cs typeface="Arial"/>
              </a:rPr>
              <a:t>as</a:t>
            </a:r>
            <a:endParaRPr sz="1200">
              <a:latin typeface="Arial"/>
              <a:cs typeface="Arial"/>
            </a:endParaRPr>
          </a:p>
        </p:txBody>
      </p:sp>
      <p:sp>
        <p:nvSpPr>
          <p:cNvPr id="54" name="object 54"/>
          <p:cNvSpPr txBox="1"/>
          <p:nvPr/>
        </p:nvSpPr>
        <p:spPr>
          <a:xfrm>
            <a:off x="167297" y="2769372"/>
            <a:ext cx="3347720" cy="207645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200" spc="-5">
                <a:latin typeface="Arial"/>
                <a:cs typeface="Arial"/>
              </a:rPr>
              <a:t>Change the </a:t>
            </a:r>
            <a:r>
              <a:rPr dirty="0" sz="1200" spc="-5">
                <a:solidFill>
                  <a:srgbClr val="FF0000"/>
                </a:solidFill>
                <a:latin typeface="Arial"/>
                <a:cs typeface="Arial"/>
              </a:rPr>
              <a:t>settings </a:t>
            </a:r>
            <a:r>
              <a:rPr dirty="0" sz="1200" spc="-5">
                <a:latin typeface="Arial"/>
                <a:cs typeface="Arial"/>
              </a:rPr>
              <a:t>to </a:t>
            </a:r>
            <a:r>
              <a:rPr dirty="0" sz="1200" spc="-10">
                <a:latin typeface="Arial"/>
                <a:cs typeface="Arial"/>
              </a:rPr>
              <a:t>give </a:t>
            </a:r>
            <a:r>
              <a:rPr dirty="0" sz="1200" spc="-5">
                <a:latin typeface="Arial"/>
                <a:cs typeface="Arial"/>
              </a:rPr>
              <a:t>maximum</a:t>
            </a:r>
            <a:r>
              <a:rPr dirty="0" sz="1200">
                <a:latin typeface="Arial"/>
                <a:cs typeface="Arial"/>
              </a:rPr>
              <a:t> </a:t>
            </a:r>
            <a:r>
              <a:rPr dirty="0" sz="1200" spc="-5">
                <a:solidFill>
                  <a:srgbClr val="0000FF"/>
                </a:solidFill>
                <a:latin typeface="Arial"/>
                <a:cs typeface="Arial"/>
              </a:rPr>
              <a:t>brightness</a:t>
            </a:r>
            <a:r>
              <a:rPr dirty="0" sz="1200" spc="-5">
                <a:latin typeface="Arial"/>
                <a:cs typeface="Arial"/>
              </a:rPr>
              <a:t>.</a:t>
            </a:r>
            <a:endParaRPr sz="1200">
              <a:latin typeface="Arial"/>
              <a:cs typeface="Arial"/>
            </a:endParaRPr>
          </a:p>
        </p:txBody>
      </p:sp>
      <p:sp>
        <p:nvSpPr>
          <p:cNvPr id="55" name="object 55"/>
          <p:cNvSpPr/>
          <p:nvPr/>
        </p:nvSpPr>
        <p:spPr>
          <a:xfrm>
            <a:off x="0" y="3110966"/>
            <a:ext cx="1728470" cy="129539"/>
          </a:xfrm>
          <a:custGeom>
            <a:avLst/>
            <a:gdLst/>
            <a:ahLst/>
            <a:cxnLst/>
            <a:rect l="l" t="t" r="r" b="b"/>
            <a:pathLst>
              <a:path w="1728470" h="129539">
                <a:moveTo>
                  <a:pt x="0" y="129032"/>
                </a:moveTo>
                <a:lnTo>
                  <a:pt x="1728012" y="129032"/>
                </a:lnTo>
                <a:lnTo>
                  <a:pt x="1728012" y="0"/>
                </a:lnTo>
                <a:lnTo>
                  <a:pt x="0" y="0"/>
                </a:lnTo>
                <a:lnTo>
                  <a:pt x="0" y="129032"/>
                </a:lnTo>
                <a:close/>
              </a:path>
            </a:pathLst>
          </a:custGeom>
          <a:solidFill>
            <a:srgbClr val="46464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6" name="object 56"/>
          <p:cNvSpPr/>
          <p:nvPr/>
        </p:nvSpPr>
        <p:spPr>
          <a:xfrm>
            <a:off x="1728012" y="3110966"/>
            <a:ext cx="2741930" cy="129539"/>
          </a:xfrm>
          <a:custGeom>
            <a:avLst/>
            <a:gdLst/>
            <a:ahLst/>
            <a:cxnLst/>
            <a:rect l="l" t="t" r="r" b="b"/>
            <a:pathLst>
              <a:path w="2741929" h="129539">
                <a:moveTo>
                  <a:pt x="0" y="129032"/>
                </a:moveTo>
                <a:lnTo>
                  <a:pt x="2741752" y="129032"/>
                </a:lnTo>
                <a:lnTo>
                  <a:pt x="2741752" y="0"/>
                </a:lnTo>
                <a:lnTo>
                  <a:pt x="0" y="0"/>
                </a:lnTo>
                <a:lnTo>
                  <a:pt x="0" y="129032"/>
                </a:lnTo>
                <a:close/>
              </a:path>
            </a:pathLst>
          </a:custGeom>
          <a:solidFill>
            <a:srgbClr val="60606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7" name="object 57"/>
          <p:cNvSpPr/>
          <p:nvPr/>
        </p:nvSpPr>
        <p:spPr>
          <a:xfrm>
            <a:off x="4469765" y="3110966"/>
            <a:ext cx="1290320" cy="129539"/>
          </a:xfrm>
          <a:custGeom>
            <a:avLst/>
            <a:gdLst/>
            <a:ahLst/>
            <a:cxnLst/>
            <a:rect l="l" t="t" r="r" b="b"/>
            <a:pathLst>
              <a:path w="1290320" h="129539">
                <a:moveTo>
                  <a:pt x="0" y="129032"/>
                </a:moveTo>
                <a:lnTo>
                  <a:pt x="1290231" y="129032"/>
                </a:lnTo>
                <a:lnTo>
                  <a:pt x="1290231" y="0"/>
                </a:lnTo>
                <a:lnTo>
                  <a:pt x="0" y="0"/>
                </a:lnTo>
                <a:lnTo>
                  <a:pt x="0" y="129032"/>
                </a:lnTo>
                <a:close/>
              </a:path>
            </a:pathLst>
          </a:custGeom>
          <a:solidFill>
            <a:srgbClr val="46464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8" name="object 58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889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70"/>
              </a:spcBef>
            </a:pPr>
            <a:r>
              <a:rPr dirty="0" spc="-5"/>
              <a:t>Ming-Ming Cheng Nankai</a:t>
            </a:r>
            <a:r>
              <a:rPr dirty="0"/>
              <a:t> </a:t>
            </a:r>
            <a:r>
              <a:rPr dirty="0" spc="-5"/>
              <a:t>University</a:t>
            </a:r>
          </a:p>
        </p:txBody>
      </p:sp>
      <p:sp>
        <p:nvSpPr>
          <p:cNvPr id="59" name="object 59"/>
          <p:cNvSpPr txBox="1"/>
          <p:nvPr/>
        </p:nvSpPr>
        <p:spPr>
          <a:xfrm>
            <a:off x="3001810" y="3115250"/>
            <a:ext cx="194310" cy="119380"/>
          </a:xfrm>
          <a:prstGeom prst="rect">
            <a:avLst/>
          </a:prstGeom>
        </p:spPr>
        <p:txBody>
          <a:bodyPr wrap="square" lIns="0" tIns="889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70"/>
              </a:spcBef>
            </a:pPr>
            <a:r>
              <a:rPr dirty="0" sz="600" spc="-5">
                <a:solidFill>
                  <a:srgbClr val="FFFFFF"/>
                </a:solidFill>
                <a:latin typeface="Arial"/>
                <a:cs typeface="Arial"/>
              </a:rPr>
              <a:t>Style</a:t>
            </a:r>
            <a:endParaRPr sz="600">
              <a:latin typeface="Arial"/>
              <a:cs typeface="Arial"/>
            </a:endParaRPr>
          </a:p>
        </p:txBody>
      </p:sp>
      <p:sp>
        <p:nvSpPr>
          <p:cNvPr id="60" name="object 60"/>
          <p:cNvSpPr txBox="1">
            <a:spLocks noGrp="1"/>
          </p:cNvSpPr>
          <p:nvPr>
            <p:ph type="dt" idx="6" sz="half"/>
          </p:nvPr>
        </p:nvSpPr>
        <p:spPr>
          <a:prstGeom prst="rect"/>
        </p:spPr>
        <p:txBody>
          <a:bodyPr wrap="square" lIns="0" tIns="889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70"/>
              </a:spcBef>
            </a:pPr>
            <a:r>
              <a:rPr dirty="0" spc="-5"/>
              <a:t>2022/05/18</a:t>
            </a:r>
          </a:p>
        </p:txBody>
      </p:sp>
      <p:sp>
        <p:nvSpPr>
          <p:cNvPr id="61" name="object 61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8890" rIns="0" bIns="0" rtlCol="0" vert="horz">
            <a:spAutoFit/>
          </a:bodyPr>
          <a:lstStyle/>
          <a:p>
            <a:pPr marL="25400">
              <a:lnSpc>
                <a:spcPct val="100000"/>
              </a:lnSpc>
              <a:spcBef>
                <a:spcPts val="70"/>
              </a:spcBef>
            </a:pPr>
            <a:fld id="{81D60167-4931-47E6-BA6A-407CBD079E47}" type="slidenum">
              <a:rPr dirty="0" spc="-5"/>
              <a:t>30</a:t>
            </a:fld>
            <a:r>
              <a:rPr dirty="0" spc="-5"/>
              <a:t> /</a:t>
            </a:r>
            <a:r>
              <a:rPr dirty="0" spc="-70"/>
              <a:t> </a:t>
            </a:r>
            <a:r>
              <a:rPr dirty="0" spc="-5"/>
              <a:t>46</a:t>
            </a:r>
          </a:p>
        </p:txBody>
      </p:sp>
    </p:spTree>
  </p:cSld>
  <p:clrMapOvr>
    <a:masterClrMapping/>
  </p:clrMapOvr>
  <p:transition spd="fast">
    <p:cut thruBlk="0"/>
  </p:transition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20650" y="127561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B1B1B1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171056" y="127561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B1B1B1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221449" y="127561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B1B1B1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271856" y="127561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B1B1B1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322249" y="127561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B1B1B1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372656" y="127561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B1B1B1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423049" y="127561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B1B1B1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944473" y="127561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B1B1B1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994867" y="127561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B1B1B1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/>
          <p:nvPr/>
        </p:nvSpPr>
        <p:spPr>
          <a:xfrm>
            <a:off x="1045273" y="127561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B1B1B1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/>
          <p:nvPr/>
        </p:nvSpPr>
        <p:spPr>
          <a:xfrm>
            <a:off x="1095667" y="127561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B1B1B1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/>
          <p:nvPr/>
        </p:nvSpPr>
        <p:spPr>
          <a:xfrm>
            <a:off x="1146073" y="127561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B1B1B1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4" name="object 14"/>
          <p:cNvSpPr/>
          <p:nvPr/>
        </p:nvSpPr>
        <p:spPr>
          <a:xfrm>
            <a:off x="1196466" y="127561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B1B1B1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5" name="object 15"/>
          <p:cNvSpPr/>
          <p:nvPr/>
        </p:nvSpPr>
        <p:spPr>
          <a:xfrm>
            <a:off x="1246873" y="127561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B1B1B1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6" name="object 16"/>
          <p:cNvSpPr/>
          <p:nvPr/>
        </p:nvSpPr>
        <p:spPr>
          <a:xfrm>
            <a:off x="1297266" y="127561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B1B1B1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7" name="object 17"/>
          <p:cNvSpPr/>
          <p:nvPr/>
        </p:nvSpPr>
        <p:spPr>
          <a:xfrm>
            <a:off x="1916925" y="127561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B1B1B1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8" name="object 18"/>
          <p:cNvSpPr/>
          <p:nvPr/>
        </p:nvSpPr>
        <p:spPr>
          <a:xfrm>
            <a:off x="1967331" y="127561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B1B1B1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9" name="object 19"/>
          <p:cNvSpPr/>
          <p:nvPr/>
        </p:nvSpPr>
        <p:spPr>
          <a:xfrm>
            <a:off x="2017725" y="127561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B1B1B1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0" name="object 20"/>
          <p:cNvSpPr/>
          <p:nvPr/>
        </p:nvSpPr>
        <p:spPr>
          <a:xfrm>
            <a:off x="2068131" y="127561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B1B1B1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1" name="object 21"/>
          <p:cNvSpPr/>
          <p:nvPr/>
        </p:nvSpPr>
        <p:spPr>
          <a:xfrm>
            <a:off x="2118525" y="127561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B1B1B1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2" name="object 22"/>
          <p:cNvSpPr/>
          <p:nvPr/>
        </p:nvSpPr>
        <p:spPr>
          <a:xfrm>
            <a:off x="2664752" y="127561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3" name="object 23"/>
          <p:cNvSpPr/>
          <p:nvPr/>
        </p:nvSpPr>
        <p:spPr>
          <a:xfrm>
            <a:off x="2715158" y="127561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4" name="object 24"/>
          <p:cNvSpPr/>
          <p:nvPr/>
        </p:nvSpPr>
        <p:spPr>
          <a:xfrm>
            <a:off x="2765551" y="127561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5" name="object 25"/>
          <p:cNvSpPr/>
          <p:nvPr/>
        </p:nvSpPr>
        <p:spPr>
          <a:xfrm>
            <a:off x="2815958" y="127561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6" name="object 26"/>
          <p:cNvSpPr/>
          <p:nvPr/>
        </p:nvSpPr>
        <p:spPr>
          <a:xfrm>
            <a:off x="2866351" y="127561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7" name="object 27"/>
          <p:cNvSpPr/>
          <p:nvPr/>
        </p:nvSpPr>
        <p:spPr>
          <a:xfrm>
            <a:off x="2916758" y="127561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8" name="object 28"/>
          <p:cNvSpPr/>
          <p:nvPr/>
        </p:nvSpPr>
        <p:spPr>
          <a:xfrm>
            <a:off x="2967151" y="127561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9" name="object 29"/>
          <p:cNvSpPr/>
          <p:nvPr/>
        </p:nvSpPr>
        <p:spPr>
          <a:xfrm>
            <a:off x="3017558" y="127561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4">
                <a:moveTo>
                  <a:pt x="18000" y="0"/>
                </a:move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0" name="object 30"/>
          <p:cNvSpPr/>
          <p:nvPr/>
        </p:nvSpPr>
        <p:spPr>
          <a:xfrm>
            <a:off x="3017558" y="127561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1" name="object 31"/>
          <p:cNvSpPr/>
          <p:nvPr/>
        </p:nvSpPr>
        <p:spPr>
          <a:xfrm>
            <a:off x="3067951" y="127561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2" name="object 32"/>
          <p:cNvSpPr/>
          <p:nvPr/>
        </p:nvSpPr>
        <p:spPr>
          <a:xfrm>
            <a:off x="3534955" y="127561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B1B1B1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3" name="object 33"/>
          <p:cNvSpPr/>
          <p:nvPr/>
        </p:nvSpPr>
        <p:spPr>
          <a:xfrm>
            <a:off x="3585362" y="127561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B1B1B1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4" name="object 34"/>
          <p:cNvSpPr/>
          <p:nvPr/>
        </p:nvSpPr>
        <p:spPr>
          <a:xfrm>
            <a:off x="3635755" y="127561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B1B1B1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5" name="object 35"/>
          <p:cNvSpPr/>
          <p:nvPr/>
        </p:nvSpPr>
        <p:spPr>
          <a:xfrm>
            <a:off x="4469536" y="127561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B1B1B1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6" name="object 36"/>
          <p:cNvSpPr/>
          <p:nvPr/>
        </p:nvSpPr>
        <p:spPr>
          <a:xfrm>
            <a:off x="4519929" y="127561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B1B1B1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7" name="object 37"/>
          <p:cNvSpPr/>
          <p:nvPr/>
        </p:nvSpPr>
        <p:spPr>
          <a:xfrm>
            <a:off x="4570336" y="127561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B1B1B1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8" name="object 38"/>
          <p:cNvSpPr/>
          <p:nvPr/>
        </p:nvSpPr>
        <p:spPr>
          <a:xfrm>
            <a:off x="4620729" y="127561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B1B1B1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9" name="object 39"/>
          <p:cNvSpPr/>
          <p:nvPr/>
        </p:nvSpPr>
        <p:spPr>
          <a:xfrm>
            <a:off x="5179479" y="127561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B1B1B1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0" name="object 40"/>
          <p:cNvSpPr/>
          <p:nvPr/>
        </p:nvSpPr>
        <p:spPr>
          <a:xfrm>
            <a:off x="5229885" y="127561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B1B1B1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1" name="object 41"/>
          <p:cNvSpPr/>
          <p:nvPr/>
        </p:nvSpPr>
        <p:spPr>
          <a:xfrm>
            <a:off x="5280278" y="127561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B1B1B1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2" name="object 42"/>
          <p:cNvSpPr/>
          <p:nvPr/>
        </p:nvSpPr>
        <p:spPr>
          <a:xfrm>
            <a:off x="5330685" y="127561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B1B1B1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3" name="object 43"/>
          <p:cNvSpPr/>
          <p:nvPr/>
        </p:nvSpPr>
        <p:spPr>
          <a:xfrm>
            <a:off x="5381078" y="127561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B1B1B1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4" name="object 44"/>
          <p:cNvSpPr/>
          <p:nvPr/>
        </p:nvSpPr>
        <p:spPr>
          <a:xfrm>
            <a:off x="5431485" y="127561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B1B1B1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5" name="object 45"/>
          <p:cNvSpPr txBox="1"/>
          <p:nvPr/>
        </p:nvSpPr>
        <p:spPr>
          <a:xfrm>
            <a:off x="108000" y="0"/>
            <a:ext cx="5556885" cy="116839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>
              <a:lnSpc>
                <a:spcPct val="100000"/>
              </a:lnSpc>
              <a:spcBef>
                <a:spcPts val="95"/>
              </a:spcBef>
              <a:tabLst>
                <a:tab pos="823594" algn="l"/>
                <a:tab pos="1795780" algn="l"/>
                <a:tab pos="2543810" algn="l"/>
                <a:tab pos="3413760" algn="l"/>
                <a:tab pos="4348480" algn="l"/>
                <a:tab pos="5058410" algn="l"/>
              </a:tabLst>
            </a:pPr>
            <a:r>
              <a:rPr dirty="0" sz="600" spc="-5">
                <a:solidFill>
                  <a:srgbClr val="B1B1B1"/>
                </a:solidFill>
                <a:latin typeface="Arial"/>
                <a:cs typeface="Arial"/>
                <a:hlinkClick r:id="rId2" action="ppaction://hlinksldjump"/>
              </a:rPr>
              <a:t>Readership</a:t>
            </a:r>
            <a:r>
              <a:rPr dirty="0" sz="600" spc="-5">
                <a:solidFill>
                  <a:srgbClr val="B1B1B1"/>
                </a:solidFill>
                <a:latin typeface="Arial"/>
                <a:cs typeface="Arial"/>
              </a:rPr>
              <a:t>	</a:t>
            </a:r>
            <a:r>
              <a:rPr dirty="0" sz="600" spc="-5">
                <a:solidFill>
                  <a:srgbClr val="B1B1B1"/>
                </a:solidFill>
                <a:latin typeface="Arial"/>
                <a:cs typeface="Arial"/>
                <a:hlinkClick r:id="rId3" action="ppaction://hlinksldjump"/>
              </a:rPr>
              <a:t>Critical</a:t>
            </a:r>
            <a:r>
              <a:rPr dirty="0" sz="600" spc="15">
                <a:solidFill>
                  <a:srgbClr val="B1B1B1"/>
                </a:solidFill>
                <a:latin typeface="Arial"/>
                <a:cs typeface="Arial"/>
                <a:hlinkClick r:id="rId3" action="ppaction://hlinksldjump"/>
              </a:rPr>
              <a:t> </a:t>
            </a:r>
            <a:r>
              <a:rPr dirty="0" sz="600" spc="-5">
                <a:solidFill>
                  <a:srgbClr val="B1B1B1"/>
                </a:solidFill>
                <a:latin typeface="Arial"/>
                <a:cs typeface="Arial"/>
                <a:hlinkClick r:id="rId3" action="ppaction://hlinksldjump"/>
              </a:rPr>
              <a:t>Analysis</a:t>
            </a:r>
            <a:r>
              <a:rPr dirty="0" sz="600" spc="-5">
                <a:solidFill>
                  <a:srgbClr val="B1B1B1"/>
                </a:solidFill>
                <a:latin typeface="Arial"/>
                <a:cs typeface="Arial"/>
              </a:rPr>
              <a:t>	</a:t>
            </a:r>
            <a:r>
              <a:rPr dirty="0" sz="600" spc="-5">
                <a:solidFill>
                  <a:srgbClr val="B1B1B1"/>
                </a:solidFill>
                <a:latin typeface="Arial"/>
                <a:cs typeface="Arial"/>
                <a:hlinkClick r:id="rId4" action="ppaction://hlinksldjump"/>
              </a:rPr>
              <a:t>Precision</a:t>
            </a:r>
            <a:r>
              <a:rPr dirty="0" sz="600" spc="-5">
                <a:solidFill>
                  <a:srgbClr val="B1B1B1"/>
                </a:solidFill>
                <a:latin typeface="Arial"/>
                <a:cs typeface="Arial"/>
              </a:rPr>
              <a:t>	</a:t>
            </a:r>
            <a:r>
              <a:rPr dirty="0" sz="600" spc="-5">
                <a:solidFill>
                  <a:srgbClr val="FFFFFF"/>
                </a:solidFill>
                <a:latin typeface="Arial"/>
                <a:cs typeface="Arial"/>
                <a:hlinkClick r:id="rId5" action="ppaction://hlinksldjump"/>
              </a:rPr>
              <a:t>Conciseness</a:t>
            </a:r>
            <a:r>
              <a:rPr dirty="0" sz="600" spc="-5">
                <a:solidFill>
                  <a:srgbClr val="FFFFFF"/>
                </a:solidFill>
                <a:latin typeface="Arial"/>
                <a:cs typeface="Arial"/>
              </a:rPr>
              <a:t>	</a:t>
            </a:r>
            <a:r>
              <a:rPr dirty="0" sz="600" spc="-5">
                <a:solidFill>
                  <a:srgbClr val="B1B1B1"/>
                </a:solidFill>
                <a:latin typeface="Arial"/>
                <a:cs typeface="Arial"/>
                <a:hlinkClick r:id="rId6" action="ppaction://hlinksldjump"/>
              </a:rPr>
              <a:t>Logical</a:t>
            </a:r>
            <a:r>
              <a:rPr dirty="0" sz="600" spc="15">
                <a:solidFill>
                  <a:srgbClr val="B1B1B1"/>
                </a:solidFill>
                <a:latin typeface="Arial"/>
                <a:cs typeface="Arial"/>
                <a:hlinkClick r:id="rId6" action="ppaction://hlinksldjump"/>
              </a:rPr>
              <a:t> </a:t>
            </a:r>
            <a:r>
              <a:rPr dirty="0" sz="600" spc="-5">
                <a:solidFill>
                  <a:srgbClr val="B1B1B1"/>
                </a:solidFill>
                <a:latin typeface="Arial"/>
                <a:cs typeface="Arial"/>
                <a:hlinkClick r:id="rId6" action="ppaction://hlinksldjump"/>
              </a:rPr>
              <a:t>Writing</a:t>
            </a:r>
            <a:r>
              <a:rPr dirty="0" sz="600" spc="-5">
                <a:solidFill>
                  <a:srgbClr val="B1B1B1"/>
                </a:solidFill>
                <a:latin typeface="Arial"/>
                <a:cs typeface="Arial"/>
              </a:rPr>
              <a:t>	</a:t>
            </a:r>
            <a:r>
              <a:rPr dirty="0" sz="600" spc="-5">
                <a:solidFill>
                  <a:srgbClr val="B1B1B1"/>
                </a:solidFill>
                <a:latin typeface="Arial"/>
                <a:cs typeface="Arial"/>
                <a:hlinkClick r:id="rId7" action="ppaction://hlinksldjump"/>
              </a:rPr>
              <a:t>Balance</a:t>
            </a:r>
            <a:r>
              <a:rPr dirty="0" sz="600" spc="-5">
                <a:solidFill>
                  <a:srgbClr val="B1B1B1"/>
                </a:solidFill>
                <a:latin typeface="Arial"/>
                <a:cs typeface="Arial"/>
              </a:rPr>
              <a:t>	</a:t>
            </a:r>
            <a:r>
              <a:rPr dirty="0" sz="600" spc="-5">
                <a:solidFill>
                  <a:srgbClr val="B1B1B1"/>
                </a:solidFill>
                <a:latin typeface="Arial"/>
                <a:cs typeface="Arial"/>
                <a:hlinkClick r:id="rId8" action="ppaction://hlinksldjump"/>
              </a:rPr>
              <a:t>Completeness</a:t>
            </a:r>
            <a:endParaRPr sz="600">
              <a:latin typeface="Arial"/>
              <a:cs typeface="Arial"/>
            </a:endParaRPr>
          </a:p>
        </p:txBody>
      </p:sp>
      <p:sp>
        <p:nvSpPr>
          <p:cNvPr id="46" name="object 46"/>
          <p:cNvSpPr txBox="1">
            <a:spLocks noGrp="1"/>
          </p:cNvSpPr>
          <p:nvPr>
            <p:ph type="title"/>
          </p:nvPr>
        </p:nvSpPr>
        <p:spPr>
          <a:xfrm>
            <a:off x="0" y="209435"/>
            <a:ext cx="5760085" cy="349250"/>
          </a:xfrm>
          <a:prstGeom prst="rect"/>
          <a:solidFill>
            <a:srgbClr val="0C5A79"/>
          </a:solidFill>
        </p:spPr>
        <p:txBody>
          <a:bodyPr wrap="square" lIns="0" tIns="55880" rIns="0" bIns="0" rtlCol="0" vert="horz">
            <a:spAutoFit/>
          </a:bodyPr>
          <a:lstStyle/>
          <a:p>
            <a:pPr marL="107950">
              <a:lnSpc>
                <a:spcPct val="100000"/>
              </a:lnSpc>
              <a:spcBef>
                <a:spcPts val="440"/>
              </a:spcBef>
            </a:pPr>
            <a:r>
              <a:rPr dirty="0" sz="1700" spc="10">
                <a:solidFill>
                  <a:srgbClr val="FFFFFF"/>
                </a:solidFill>
              </a:rPr>
              <a:t>Conciseness:</a:t>
            </a:r>
            <a:r>
              <a:rPr dirty="0" sz="1700" spc="110">
                <a:solidFill>
                  <a:srgbClr val="FFFFFF"/>
                </a:solidFill>
              </a:rPr>
              <a:t> </a:t>
            </a:r>
            <a:r>
              <a:rPr dirty="0" sz="1700" spc="5">
                <a:solidFill>
                  <a:srgbClr val="FFFFFF"/>
                </a:solidFill>
              </a:rPr>
              <a:t>jargon</a:t>
            </a:r>
            <a:endParaRPr sz="1700"/>
          </a:p>
        </p:txBody>
      </p:sp>
      <p:sp>
        <p:nvSpPr>
          <p:cNvPr id="47" name="object 47"/>
          <p:cNvSpPr/>
          <p:nvPr/>
        </p:nvSpPr>
        <p:spPr>
          <a:xfrm>
            <a:off x="323595" y="1329143"/>
            <a:ext cx="80010" cy="80010"/>
          </a:xfrm>
          <a:custGeom>
            <a:avLst/>
            <a:gdLst/>
            <a:ahLst/>
            <a:cxnLst/>
            <a:rect l="l" t="t" r="r" b="b"/>
            <a:pathLst>
              <a:path w="80010" h="80009">
                <a:moveTo>
                  <a:pt x="0" y="79413"/>
                </a:moveTo>
                <a:lnTo>
                  <a:pt x="79413" y="79413"/>
                </a:lnTo>
                <a:lnTo>
                  <a:pt x="79413" y="0"/>
                </a:lnTo>
                <a:lnTo>
                  <a:pt x="0" y="0"/>
                </a:lnTo>
                <a:lnTo>
                  <a:pt x="0" y="79413"/>
                </a:lnTo>
                <a:close/>
              </a:path>
            </a:pathLst>
          </a:custGeom>
          <a:solidFill>
            <a:srgbClr val="548CA1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8" name="object 48"/>
          <p:cNvSpPr/>
          <p:nvPr/>
        </p:nvSpPr>
        <p:spPr>
          <a:xfrm>
            <a:off x="323595" y="1550555"/>
            <a:ext cx="80010" cy="80010"/>
          </a:xfrm>
          <a:custGeom>
            <a:avLst/>
            <a:gdLst/>
            <a:ahLst/>
            <a:cxnLst/>
            <a:rect l="l" t="t" r="r" b="b"/>
            <a:pathLst>
              <a:path w="80010" h="80010">
                <a:moveTo>
                  <a:pt x="0" y="79413"/>
                </a:moveTo>
                <a:lnTo>
                  <a:pt x="79413" y="79413"/>
                </a:lnTo>
                <a:lnTo>
                  <a:pt x="79413" y="0"/>
                </a:lnTo>
                <a:lnTo>
                  <a:pt x="0" y="0"/>
                </a:lnTo>
                <a:lnTo>
                  <a:pt x="0" y="79413"/>
                </a:lnTo>
                <a:close/>
              </a:path>
            </a:pathLst>
          </a:custGeom>
          <a:solidFill>
            <a:srgbClr val="548CA1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9" name="object 49"/>
          <p:cNvSpPr txBox="1">
            <a:spLocks noGrp="1"/>
          </p:cNvSpPr>
          <p:nvPr>
            <p:ph type="body" idx="1"/>
          </p:nvPr>
        </p:nvSpPr>
        <p:spPr>
          <a:prstGeom prst="rect"/>
        </p:spPr>
        <p:txBody>
          <a:bodyPr wrap="square" lIns="0" tIns="267512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95"/>
              </a:spcBef>
            </a:pPr>
            <a:r>
              <a:rPr dirty="0" spc="-5"/>
              <a:t>Some papers use </a:t>
            </a:r>
            <a:r>
              <a:rPr dirty="0" spc="-10" b="1">
                <a:solidFill>
                  <a:srgbClr val="EB7239"/>
                </a:solidFill>
                <a:latin typeface="Arial"/>
                <a:cs typeface="Arial"/>
              </a:rPr>
              <a:t>jargon </a:t>
            </a:r>
            <a:r>
              <a:rPr dirty="0" spc="-5"/>
              <a:t>to </a:t>
            </a:r>
            <a:r>
              <a:rPr dirty="0" spc="-10"/>
              <a:t>make </a:t>
            </a:r>
            <a:r>
              <a:rPr dirty="0" spc="-5"/>
              <a:t>simple ideas sound more academic. </a:t>
            </a:r>
            <a:r>
              <a:rPr dirty="0" spc="-10"/>
              <a:t>Jargon  </a:t>
            </a:r>
            <a:r>
              <a:rPr dirty="0" spc="-5"/>
              <a:t>should only be used if </a:t>
            </a:r>
            <a:r>
              <a:rPr dirty="0" spc="-15"/>
              <a:t>everyday</a:t>
            </a:r>
            <a:r>
              <a:rPr dirty="0" spc="-10"/>
              <a:t> </a:t>
            </a:r>
            <a:r>
              <a:rPr dirty="0" spc="-5"/>
              <a:t>language</a:t>
            </a:r>
          </a:p>
          <a:p>
            <a:pPr marL="309880" marR="1812289">
              <a:lnSpc>
                <a:spcPct val="121100"/>
              </a:lnSpc>
              <a:spcBef>
                <a:spcPts val="5"/>
              </a:spcBef>
            </a:pPr>
            <a:r>
              <a:rPr dirty="0" spc="-10"/>
              <a:t>would </a:t>
            </a:r>
            <a:r>
              <a:rPr dirty="0" spc="-5"/>
              <a:t>require a </a:t>
            </a:r>
            <a:r>
              <a:rPr dirty="0" spc="-10"/>
              <a:t>much </a:t>
            </a:r>
            <a:r>
              <a:rPr dirty="0" spc="-5" b="1">
                <a:solidFill>
                  <a:srgbClr val="EB7239"/>
                </a:solidFill>
                <a:latin typeface="Arial"/>
                <a:cs typeface="Arial"/>
              </a:rPr>
              <a:t>longer phrase </a:t>
            </a:r>
            <a:r>
              <a:rPr dirty="0" spc="-5"/>
              <a:t>in its </a:t>
            </a:r>
            <a:r>
              <a:rPr dirty="0" spc="-10"/>
              <a:t>place,  </a:t>
            </a:r>
            <a:r>
              <a:rPr dirty="0" spc="-5"/>
              <a:t>or could be </a:t>
            </a:r>
            <a:r>
              <a:rPr dirty="0" spc="-5" b="1">
                <a:solidFill>
                  <a:srgbClr val="EB7239"/>
                </a:solidFill>
                <a:latin typeface="Arial"/>
                <a:cs typeface="Arial"/>
              </a:rPr>
              <a:t>misleading </a:t>
            </a:r>
            <a:r>
              <a:rPr dirty="0" spc="-5"/>
              <a:t>or</a:t>
            </a:r>
            <a:r>
              <a:rPr dirty="0" spc="-15"/>
              <a:t> </a:t>
            </a:r>
            <a:r>
              <a:rPr dirty="0" spc="-5" b="1">
                <a:solidFill>
                  <a:srgbClr val="EB7239"/>
                </a:solidFill>
                <a:latin typeface="Arial"/>
                <a:cs typeface="Arial"/>
              </a:rPr>
              <a:t>ambiguous</a:t>
            </a:r>
            <a:r>
              <a:rPr dirty="0" spc="-5"/>
              <a:t>.</a:t>
            </a:r>
          </a:p>
        </p:txBody>
      </p:sp>
      <p:sp>
        <p:nvSpPr>
          <p:cNvPr id="50" name="object 50"/>
          <p:cNvSpPr txBox="1"/>
          <p:nvPr/>
        </p:nvSpPr>
        <p:spPr>
          <a:xfrm>
            <a:off x="120446" y="1790280"/>
            <a:ext cx="5519420" cy="253365"/>
          </a:xfrm>
          <a:prstGeom prst="rect">
            <a:avLst/>
          </a:prstGeom>
          <a:solidFill>
            <a:srgbClr val="8D9B47"/>
          </a:solidFill>
        </p:spPr>
        <p:txBody>
          <a:bodyPr wrap="square" lIns="0" tIns="15240" rIns="0" bIns="0" rtlCol="0" vert="horz">
            <a:spAutoFit/>
          </a:bodyPr>
          <a:lstStyle/>
          <a:p>
            <a:pPr marL="59055">
              <a:lnSpc>
                <a:spcPct val="100000"/>
              </a:lnSpc>
              <a:spcBef>
                <a:spcPts val="120"/>
              </a:spcBef>
            </a:pPr>
            <a:r>
              <a:rPr dirty="0" sz="1200" spc="-5">
                <a:solidFill>
                  <a:srgbClr val="FFFFFF"/>
                </a:solidFill>
                <a:latin typeface="Arial"/>
                <a:cs typeface="Arial"/>
              </a:rPr>
              <a:t>Example</a:t>
            </a:r>
            <a:r>
              <a:rPr dirty="0" sz="1200" spc="-1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200" spc="-5">
                <a:solidFill>
                  <a:srgbClr val="FFFFFF"/>
                </a:solidFill>
                <a:latin typeface="Arial"/>
                <a:cs typeface="Arial"/>
              </a:rPr>
              <a:t>1–codec</a:t>
            </a:r>
            <a:endParaRPr sz="1200">
              <a:latin typeface="Arial"/>
              <a:cs typeface="Arial"/>
            </a:endParaRPr>
          </a:p>
        </p:txBody>
      </p:sp>
      <p:sp>
        <p:nvSpPr>
          <p:cNvPr id="51" name="object 51"/>
          <p:cNvSpPr txBox="1"/>
          <p:nvPr/>
        </p:nvSpPr>
        <p:spPr>
          <a:xfrm>
            <a:off x="120446" y="2043201"/>
            <a:ext cx="5519420" cy="643890"/>
          </a:xfrm>
          <a:prstGeom prst="rect">
            <a:avLst/>
          </a:prstGeom>
          <a:solidFill>
            <a:srgbClr val="E3EBC7"/>
          </a:solidFill>
        </p:spPr>
        <p:txBody>
          <a:bodyPr wrap="square" lIns="0" tIns="31114" rIns="0" bIns="0" rtlCol="0" vert="horz">
            <a:spAutoFit/>
          </a:bodyPr>
          <a:lstStyle/>
          <a:p>
            <a:pPr algn="just" marL="59055" marR="51435">
              <a:lnSpc>
                <a:spcPct val="100000"/>
              </a:lnSpc>
              <a:spcBef>
                <a:spcPts val="244"/>
              </a:spcBef>
            </a:pPr>
            <a:r>
              <a:rPr dirty="0" sz="1200" spc="-5">
                <a:latin typeface="Arial"/>
                <a:cs typeface="Arial"/>
              </a:rPr>
              <a:t>A ‘</a:t>
            </a:r>
            <a:r>
              <a:rPr dirty="0" sz="1200" spc="-5" b="1">
                <a:solidFill>
                  <a:srgbClr val="EB7239"/>
                </a:solidFill>
                <a:latin typeface="Arial"/>
                <a:cs typeface="Arial"/>
              </a:rPr>
              <a:t>codec</a:t>
            </a:r>
            <a:r>
              <a:rPr dirty="0" sz="1200" spc="-5">
                <a:latin typeface="Arial"/>
                <a:cs typeface="Arial"/>
              </a:rPr>
              <a:t>’ is a </a:t>
            </a:r>
            <a:r>
              <a:rPr dirty="0" sz="1200" spc="-10">
                <a:latin typeface="Arial"/>
                <a:cs typeface="Arial"/>
              </a:rPr>
              <a:t>device </a:t>
            </a:r>
            <a:r>
              <a:rPr dirty="0" sz="1200" spc="-5">
                <a:latin typeface="Arial"/>
                <a:cs typeface="Arial"/>
              </a:rPr>
              <a:t>or computer </a:t>
            </a:r>
            <a:r>
              <a:rPr dirty="0" sz="1200" spc="-10">
                <a:latin typeface="Arial"/>
                <a:cs typeface="Arial"/>
              </a:rPr>
              <a:t>program capable </a:t>
            </a:r>
            <a:r>
              <a:rPr dirty="0" sz="1200" spc="-5">
                <a:latin typeface="Arial"/>
                <a:cs typeface="Arial"/>
              </a:rPr>
              <a:t>of encoding or decoding a  data stream or signal. There is </a:t>
            </a:r>
            <a:r>
              <a:rPr dirty="0" sz="1200" spc="-5" b="1">
                <a:solidFill>
                  <a:srgbClr val="EB7239"/>
                </a:solidFill>
                <a:latin typeface="Arial"/>
                <a:cs typeface="Arial"/>
              </a:rPr>
              <a:t>no good </a:t>
            </a:r>
            <a:r>
              <a:rPr dirty="0" sz="1200" spc="-15">
                <a:latin typeface="Arial"/>
                <a:cs typeface="Arial"/>
              </a:rPr>
              <a:t>everyday </a:t>
            </a:r>
            <a:r>
              <a:rPr dirty="0" sz="1200" spc="-10">
                <a:latin typeface="Arial"/>
                <a:cs typeface="Arial"/>
              </a:rPr>
              <a:t>word </a:t>
            </a:r>
            <a:r>
              <a:rPr dirty="0" sz="1200" spc="-20">
                <a:latin typeface="Arial"/>
                <a:cs typeface="Arial"/>
              </a:rPr>
              <a:t>for </a:t>
            </a:r>
            <a:r>
              <a:rPr dirty="0" sz="1200" spc="-5">
                <a:latin typeface="Arial"/>
                <a:cs typeface="Arial"/>
              </a:rPr>
              <a:t>this concept, and a  phrase </a:t>
            </a:r>
            <a:r>
              <a:rPr dirty="0" sz="1200" spc="-10">
                <a:latin typeface="Arial"/>
                <a:cs typeface="Arial"/>
              </a:rPr>
              <a:t>would </a:t>
            </a:r>
            <a:r>
              <a:rPr dirty="0" sz="1200">
                <a:latin typeface="Arial"/>
                <a:cs typeface="Arial"/>
              </a:rPr>
              <a:t>clearly </a:t>
            </a:r>
            <a:r>
              <a:rPr dirty="0" sz="1200" spc="-5">
                <a:latin typeface="Arial"/>
                <a:cs typeface="Arial"/>
              </a:rPr>
              <a:t>be</a:t>
            </a:r>
            <a:r>
              <a:rPr dirty="0" sz="1200" spc="-10">
                <a:latin typeface="Arial"/>
                <a:cs typeface="Arial"/>
              </a:rPr>
              <a:t> </a:t>
            </a:r>
            <a:r>
              <a:rPr dirty="0" sz="1200" spc="-15">
                <a:latin typeface="Arial"/>
                <a:cs typeface="Arial"/>
              </a:rPr>
              <a:t>longer.</a:t>
            </a:r>
            <a:endParaRPr sz="1200">
              <a:latin typeface="Arial"/>
              <a:cs typeface="Arial"/>
            </a:endParaRPr>
          </a:p>
        </p:txBody>
      </p:sp>
      <p:sp>
        <p:nvSpPr>
          <p:cNvPr id="52" name="object 52"/>
          <p:cNvSpPr/>
          <p:nvPr/>
        </p:nvSpPr>
        <p:spPr>
          <a:xfrm>
            <a:off x="0" y="3110966"/>
            <a:ext cx="1728470" cy="129539"/>
          </a:xfrm>
          <a:custGeom>
            <a:avLst/>
            <a:gdLst/>
            <a:ahLst/>
            <a:cxnLst/>
            <a:rect l="l" t="t" r="r" b="b"/>
            <a:pathLst>
              <a:path w="1728470" h="129539">
                <a:moveTo>
                  <a:pt x="0" y="129032"/>
                </a:moveTo>
                <a:lnTo>
                  <a:pt x="1728012" y="129032"/>
                </a:lnTo>
                <a:lnTo>
                  <a:pt x="1728012" y="0"/>
                </a:lnTo>
                <a:lnTo>
                  <a:pt x="0" y="0"/>
                </a:lnTo>
                <a:lnTo>
                  <a:pt x="0" y="129032"/>
                </a:lnTo>
                <a:close/>
              </a:path>
            </a:pathLst>
          </a:custGeom>
          <a:solidFill>
            <a:srgbClr val="46464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3" name="object 53"/>
          <p:cNvSpPr/>
          <p:nvPr/>
        </p:nvSpPr>
        <p:spPr>
          <a:xfrm>
            <a:off x="1728012" y="3110966"/>
            <a:ext cx="2741930" cy="129539"/>
          </a:xfrm>
          <a:custGeom>
            <a:avLst/>
            <a:gdLst/>
            <a:ahLst/>
            <a:cxnLst/>
            <a:rect l="l" t="t" r="r" b="b"/>
            <a:pathLst>
              <a:path w="2741929" h="129539">
                <a:moveTo>
                  <a:pt x="0" y="129031"/>
                </a:moveTo>
                <a:lnTo>
                  <a:pt x="2741752" y="129031"/>
                </a:lnTo>
                <a:lnTo>
                  <a:pt x="2741752" y="0"/>
                </a:lnTo>
                <a:lnTo>
                  <a:pt x="0" y="0"/>
                </a:lnTo>
                <a:lnTo>
                  <a:pt x="0" y="129031"/>
                </a:lnTo>
                <a:close/>
              </a:path>
            </a:pathLst>
          </a:custGeom>
          <a:solidFill>
            <a:srgbClr val="60606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4" name="object 54"/>
          <p:cNvSpPr/>
          <p:nvPr/>
        </p:nvSpPr>
        <p:spPr>
          <a:xfrm>
            <a:off x="4469765" y="3110966"/>
            <a:ext cx="1290320" cy="129539"/>
          </a:xfrm>
          <a:custGeom>
            <a:avLst/>
            <a:gdLst/>
            <a:ahLst/>
            <a:cxnLst/>
            <a:rect l="l" t="t" r="r" b="b"/>
            <a:pathLst>
              <a:path w="1290320" h="129539">
                <a:moveTo>
                  <a:pt x="0" y="129031"/>
                </a:moveTo>
                <a:lnTo>
                  <a:pt x="1290231" y="129031"/>
                </a:lnTo>
                <a:lnTo>
                  <a:pt x="1290231" y="0"/>
                </a:lnTo>
                <a:lnTo>
                  <a:pt x="0" y="0"/>
                </a:lnTo>
                <a:lnTo>
                  <a:pt x="0" y="129031"/>
                </a:lnTo>
                <a:close/>
              </a:path>
            </a:pathLst>
          </a:custGeom>
          <a:solidFill>
            <a:srgbClr val="46464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5" name="object 55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889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70"/>
              </a:spcBef>
            </a:pPr>
            <a:r>
              <a:rPr dirty="0" spc="-5"/>
              <a:t>Ming-Ming Cheng Nankai</a:t>
            </a:r>
            <a:r>
              <a:rPr dirty="0"/>
              <a:t> </a:t>
            </a:r>
            <a:r>
              <a:rPr dirty="0" spc="-5"/>
              <a:t>University</a:t>
            </a:r>
          </a:p>
        </p:txBody>
      </p:sp>
      <p:sp>
        <p:nvSpPr>
          <p:cNvPr id="56" name="object 56"/>
          <p:cNvSpPr txBox="1"/>
          <p:nvPr/>
        </p:nvSpPr>
        <p:spPr>
          <a:xfrm>
            <a:off x="3001810" y="3115250"/>
            <a:ext cx="194310" cy="119380"/>
          </a:xfrm>
          <a:prstGeom prst="rect">
            <a:avLst/>
          </a:prstGeom>
        </p:spPr>
        <p:txBody>
          <a:bodyPr wrap="square" lIns="0" tIns="889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70"/>
              </a:spcBef>
            </a:pPr>
            <a:r>
              <a:rPr dirty="0" sz="600" spc="-5">
                <a:solidFill>
                  <a:srgbClr val="FFFFFF"/>
                </a:solidFill>
                <a:latin typeface="Arial"/>
                <a:cs typeface="Arial"/>
              </a:rPr>
              <a:t>Style</a:t>
            </a:r>
            <a:endParaRPr sz="600">
              <a:latin typeface="Arial"/>
              <a:cs typeface="Arial"/>
            </a:endParaRPr>
          </a:p>
        </p:txBody>
      </p:sp>
      <p:sp>
        <p:nvSpPr>
          <p:cNvPr id="57" name="object 57"/>
          <p:cNvSpPr txBox="1">
            <a:spLocks noGrp="1"/>
          </p:cNvSpPr>
          <p:nvPr>
            <p:ph type="dt" idx="6" sz="half"/>
          </p:nvPr>
        </p:nvSpPr>
        <p:spPr>
          <a:prstGeom prst="rect"/>
        </p:spPr>
        <p:txBody>
          <a:bodyPr wrap="square" lIns="0" tIns="889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70"/>
              </a:spcBef>
            </a:pPr>
            <a:r>
              <a:rPr dirty="0" spc="-5"/>
              <a:t>2022/05/18</a:t>
            </a:r>
          </a:p>
        </p:txBody>
      </p:sp>
      <p:sp>
        <p:nvSpPr>
          <p:cNvPr id="58" name="object 58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8890" rIns="0" bIns="0" rtlCol="0" vert="horz">
            <a:spAutoFit/>
          </a:bodyPr>
          <a:lstStyle/>
          <a:p>
            <a:pPr marL="25400">
              <a:lnSpc>
                <a:spcPct val="100000"/>
              </a:lnSpc>
              <a:spcBef>
                <a:spcPts val="70"/>
              </a:spcBef>
            </a:pPr>
            <a:fld id="{81D60167-4931-47E6-BA6A-407CBD079E47}" type="slidenum">
              <a:rPr dirty="0" spc="-5"/>
              <a:t>30</a:t>
            </a:fld>
            <a:r>
              <a:rPr dirty="0" spc="-5"/>
              <a:t> /</a:t>
            </a:r>
            <a:r>
              <a:rPr dirty="0" spc="-70"/>
              <a:t> </a:t>
            </a:r>
            <a:r>
              <a:rPr dirty="0" spc="-5"/>
              <a:t>46</a:t>
            </a:r>
          </a:p>
        </p:txBody>
      </p:sp>
    </p:spTree>
  </p:cSld>
  <p:clrMapOvr>
    <a:masterClrMapping/>
  </p:clrMapOvr>
  <p:transition spd="fast">
    <p:cut thruBlk="0"/>
  </p:transition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20650" y="127561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B1B1B1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171056" y="127561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B1B1B1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221449" y="127561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B1B1B1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271856" y="127561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B1B1B1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322249" y="127561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B1B1B1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372656" y="127561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B1B1B1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423049" y="127561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B1B1B1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944473" y="127561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B1B1B1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994867" y="127561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B1B1B1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/>
          <p:nvPr/>
        </p:nvSpPr>
        <p:spPr>
          <a:xfrm>
            <a:off x="1045273" y="127561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B1B1B1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/>
          <p:nvPr/>
        </p:nvSpPr>
        <p:spPr>
          <a:xfrm>
            <a:off x="1095667" y="127561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B1B1B1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/>
          <p:nvPr/>
        </p:nvSpPr>
        <p:spPr>
          <a:xfrm>
            <a:off x="1146073" y="127561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B1B1B1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4" name="object 14"/>
          <p:cNvSpPr/>
          <p:nvPr/>
        </p:nvSpPr>
        <p:spPr>
          <a:xfrm>
            <a:off x="1196466" y="127561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B1B1B1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5" name="object 15"/>
          <p:cNvSpPr/>
          <p:nvPr/>
        </p:nvSpPr>
        <p:spPr>
          <a:xfrm>
            <a:off x="1246873" y="127561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B1B1B1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6" name="object 16"/>
          <p:cNvSpPr/>
          <p:nvPr/>
        </p:nvSpPr>
        <p:spPr>
          <a:xfrm>
            <a:off x="1297266" y="127561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B1B1B1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7" name="object 17"/>
          <p:cNvSpPr/>
          <p:nvPr/>
        </p:nvSpPr>
        <p:spPr>
          <a:xfrm>
            <a:off x="1916925" y="127561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B1B1B1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8" name="object 18"/>
          <p:cNvSpPr/>
          <p:nvPr/>
        </p:nvSpPr>
        <p:spPr>
          <a:xfrm>
            <a:off x="1967331" y="127561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B1B1B1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9" name="object 19"/>
          <p:cNvSpPr/>
          <p:nvPr/>
        </p:nvSpPr>
        <p:spPr>
          <a:xfrm>
            <a:off x="2017725" y="127561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B1B1B1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0" name="object 20"/>
          <p:cNvSpPr/>
          <p:nvPr/>
        </p:nvSpPr>
        <p:spPr>
          <a:xfrm>
            <a:off x="2068131" y="127561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B1B1B1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1" name="object 21"/>
          <p:cNvSpPr/>
          <p:nvPr/>
        </p:nvSpPr>
        <p:spPr>
          <a:xfrm>
            <a:off x="2118525" y="127561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B1B1B1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2" name="object 22"/>
          <p:cNvSpPr/>
          <p:nvPr/>
        </p:nvSpPr>
        <p:spPr>
          <a:xfrm>
            <a:off x="2664752" y="127561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3" name="object 23"/>
          <p:cNvSpPr/>
          <p:nvPr/>
        </p:nvSpPr>
        <p:spPr>
          <a:xfrm>
            <a:off x="2715158" y="127561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4" name="object 24"/>
          <p:cNvSpPr/>
          <p:nvPr/>
        </p:nvSpPr>
        <p:spPr>
          <a:xfrm>
            <a:off x="2765551" y="127561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5" name="object 25"/>
          <p:cNvSpPr/>
          <p:nvPr/>
        </p:nvSpPr>
        <p:spPr>
          <a:xfrm>
            <a:off x="2815958" y="127561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6" name="object 26"/>
          <p:cNvSpPr/>
          <p:nvPr/>
        </p:nvSpPr>
        <p:spPr>
          <a:xfrm>
            <a:off x="2866351" y="127561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7" name="object 27"/>
          <p:cNvSpPr/>
          <p:nvPr/>
        </p:nvSpPr>
        <p:spPr>
          <a:xfrm>
            <a:off x="2916758" y="127561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8" name="object 28"/>
          <p:cNvSpPr/>
          <p:nvPr/>
        </p:nvSpPr>
        <p:spPr>
          <a:xfrm>
            <a:off x="2967151" y="127561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9" name="object 29"/>
          <p:cNvSpPr/>
          <p:nvPr/>
        </p:nvSpPr>
        <p:spPr>
          <a:xfrm>
            <a:off x="3017558" y="127561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0" name="object 30"/>
          <p:cNvSpPr/>
          <p:nvPr/>
        </p:nvSpPr>
        <p:spPr>
          <a:xfrm>
            <a:off x="3067951" y="127561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4">
                <a:moveTo>
                  <a:pt x="18000" y="0"/>
                </a:move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1" name="object 31"/>
          <p:cNvSpPr/>
          <p:nvPr/>
        </p:nvSpPr>
        <p:spPr>
          <a:xfrm>
            <a:off x="3067951" y="127561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2" name="object 32"/>
          <p:cNvSpPr/>
          <p:nvPr/>
        </p:nvSpPr>
        <p:spPr>
          <a:xfrm>
            <a:off x="3534955" y="127561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B1B1B1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3" name="object 33"/>
          <p:cNvSpPr/>
          <p:nvPr/>
        </p:nvSpPr>
        <p:spPr>
          <a:xfrm>
            <a:off x="3585362" y="127561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B1B1B1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4" name="object 34"/>
          <p:cNvSpPr/>
          <p:nvPr/>
        </p:nvSpPr>
        <p:spPr>
          <a:xfrm>
            <a:off x="3635755" y="127561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B1B1B1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5" name="object 35"/>
          <p:cNvSpPr/>
          <p:nvPr/>
        </p:nvSpPr>
        <p:spPr>
          <a:xfrm>
            <a:off x="4469536" y="127561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B1B1B1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6" name="object 36"/>
          <p:cNvSpPr/>
          <p:nvPr/>
        </p:nvSpPr>
        <p:spPr>
          <a:xfrm>
            <a:off x="4519929" y="127561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B1B1B1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7" name="object 37"/>
          <p:cNvSpPr/>
          <p:nvPr/>
        </p:nvSpPr>
        <p:spPr>
          <a:xfrm>
            <a:off x="4570336" y="127561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B1B1B1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8" name="object 38"/>
          <p:cNvSpPr/>
          <p:nvPr/>
        </p:nvSpPr>
        <p:spPr>
          <a:xfrm>
            <a:off x="4620729" y="127561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B1B1B1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9" name="object 39"/>
          <p:cNvSpPr/>
          <p:nvPr/>
        </p:nvSpPr>
        <p:spPr>
          <a:xfrm>
            <a:off x="5179479" y="127561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B1B1B1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0" name="object 40"/>
          <p:cNvSpPr/>
          <p:nvPr/>
        </p:nvSpPr>
        <p:spPr>
          <a:xfrm>
            <a:off x="5229885" y="127561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B1B1B1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1" name="object 41"/>
          <p:cNvSpPr/>
          <p:nvPr/>
        </p:nvSpPr>
        <p:spPr>
          <a:xfrm>
            <a:off x="5280278" y="127561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B1B1B1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2" name="object 42"/>
          <p:cNvSpPr/>
          <p:nvPr/>
        </p:nvSpPr>
        <p:spPr>
          <a:xfrm>
            <a:off x="5330685" y="127561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B1B1B1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3" name="object 43"/>
          <p:cNvSpPr/>
          <p:nvPr/>
        </p:nvSpPr>
        <p:spPr>
          <a:xfrm>
            <a:off x="5381078" y="127561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B1B1B1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4" name="object 44"/>
          <p:cNvSpPr/>
          <p:nvPr/>
        </p:nvSpPr>
        <p:spPr>
          <a:xfrm>
            <a:off x="5431485" y="127561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B1B1B1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5" name="object 45"/>
          <p:cNvSpPr txBox="1"/>
          <p:nvPr/>
        </p:nvSpPr>
        <p:spPr>
          <a:xfrm>
            <a:off x="108000" y="0"/>
            <a:ext cx="5556885" cy="116839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>
              <a:lnSpc>
                <a:spcPct val="100000"/>
              </a:lnSpc>
              <a:spcBef>
                <a:spcPts val="95"/>
              </a:spcBef>
              <a:tabLst>
                <a:tab pos="823594" algn="l"/>
                <a:tab pos="1795780" algn="l"/>
                <a:tab pos="2543810" algn="l"/>
                <a:tab pos="3413760" algn="l"/>
                <a:tab pos="4348480" algn="l"/>
                <a:tab pos="5058410" algn="l"/>
              </a:tabLst>
            </a:pPr>
            <a:r>
              <a:rPr dirty="0" sz="600" spc="-5">
                <a:solidFill>
                  <a:srgbClr val="B1B1B1"/>
                </a:solidFill>
                <a:latin typeface="Arial"/>
                <a:cs typeface="Arial"/>
                <a:hlinkClick r:id="rId2" action="ppaction://hlinksldjump"/>
              </a:rPr>
              <a:t>Readership</a:t>
            </a:r>
            <a:r>
              <a:rPr dirty="0" sz="600" spc="-5">
                <a:solidFill>
                  <a:srgbClr val="B1B1B1"/>
                </a:solidFill>
                <a:latin typeface="Arial"/>
                <a:cs typeface="Arial"/>
              </a:rPr>
              <a:t>	</a:t>
            </a:r>
            <a:r>
              <a:rPr dirty="0" sz="600" spc="-5">
                <a:solidFill>
                  <a:srgbClr val="B1B1B1"/>
                </a:solidFill>
                <a:latin typeface="Arial"/>
                <a:cs typeface="Arial"/>
                <a:hlinkClick r:id="rId3" action="ppaction://hlinksldjump"/>
              </a:rPr>
              <a:t>Critical</a:t>
            </a:r>
            <a:r>
              <a:rPr dirty="0" sz="600" spc="15">
                <a:solidFill>
                  <a:srgbClr val="B1B1B1"/>
                </a:solidFill>
                <a:latin typeface="Arial"/>
                <a:cs typeface="Arial"/>
                <a:hlinkClick r:id="rId3" action="ppaction://hlinksldjump"/>
              </a:rPr>
              <a:t> </a:t>
            </a:r>
            <a:r>
              <a:rPr dirty="0" sz="600" spc="-5">
                <a:solidFill>
                  <a:srgbClr val="B1B1B1"/>
                </a:solidFill>
                <a:latin typeface="Arial"/>
                <a:cs typeface="Arial"/>
                <a:hlinkClick r:id="rId3" action="ppaction://hlinksldjump"/>
              </a:rPr>
              <a:t>Analysis</a:t>
            </a:r>
            <a:r>
              <a:rPr dirty="0" sz="600" spc="-5">
                <a:solidFill>
                  <a:srgbClr val="B1B1B1"/>
                </a:solidFill>
                <a:latin typeface="Arial"/>
                <a:cs typeface="Arial"/>
              </a:rPr>
              <a:t>	</a:t>
            </a:r>
            <a:r>
              <a:rPr dirty="0" sz="600" spc="-5">
                <a:solidFill>
                  <a:srgbClr val="B1B1B1"/>
                </a:solidFill>
                <a:latin typeface="Arial"/>
                <a:cs typeface="Arial"/>
                <a:hlinkClick r:id="rId4" action="ppaction://hlinksldjump"/>
              </a:rPr>
              <a:t>Precision</a:t>
            </a:r>
            <a:r>
              <a:rPr dirty="0" sz="600" spc="-5">
                <a:solidFill>
                  <a:srgbClr val="B1B1B1"/>
                </a:solidFill>
                <a:latin typeface="Arial"/>
                <a:cs typeface="Arial"/>
              </a:rPr>
              <a:t>	</a:t>
            </a:r>
            <a:r>
              <a:rPr dirty="0" sz="600" spc="-5">
                <a:solidFill>
                  <a:srgbClr val="FFFFFF"/>
                </a:solidFill>
                <a:latin typeface="Arial"/>
                <a:cs typeface="Arial"/>
                <a:hlinkClick r:id="rId5" action="ppaction://hlinksldjump"/>
              </a:rPr>
              <a:t>Conciseness</a:t>
            </a:r>
            <a:r>
              <a:rPr dirty="0" sz="600" spc="-5">
                <a:solidFill>
                  <a:srgbClr val="FFFFFF"/>
                </a:solidFill>
                <a:latin typeface="Arial"/>
                <a:cs typeface="Arial"/>
              </a:rPr>
              <a:t>	</a:t>
            </a:r>
            <a:r>
              <a:rPr dirty="0" sz="600" spc="-5">
                <a:solidFill>
                  <a:srgbClr val="B1B1B1"/>
                </a:solidFill>
                <a:latin typeface="Arial"/>
                <a:cs typeface="Arial"/>
                <a:hlinkClick r:id="rId6" action="ppaction://hlinksldjump"/>
              </a:rPr>
              <a:t>Logical</a:t>
            </a:r>
            <a:r>
              <a:rPr dirty="0" sz="600" spc="15">
                <a:solidFill>
                  <a:srgbClr val="B1B1B1"/>
                </a:solidFill>
                <a:latin typeface="Arial"/>
                <a:cs typeface="Arial"/>
                <a:hlinkClick r:id="rId6" action="ppaction://hlinksldjump"/>
              </a:rPr>
              <a:t> </a:t>
            </a:r>
            <a:r>
              <a:rPr dirty="0" sz="600" spc="-5">
                <a:solidFill>
                  <a:srgbClr val="B1B1B1"/>
                </a:solidFill>
                <a:latin typeface="Arial"/>
                <a:cs typeface="Arial"/>
                <a:hlinkClick r:id="rId6" action="ppaction://hlinksldjump"/>
              </a:rPr>
              <a:t>Writing</a:t>
            </a:r>
            <a:r>
              <a:rPr dirty="0" sz="600" spc="-5">
                <a:solidFill>
                  <a:srgbClr val="B1B1B1"/>
                </a:solidFill>
                <a:latin typeface="Arial"/>
                <a:cs typeface="Arial"/>
              </a:rPr>
              <a:t>	</a:t>
            </a:r>
            <a:r>
              <a:rPr dirty="0" sz="600" spc="-5">
                <a:solidFill>
                  <a:srgbClr val="B1B1B1"/>
                </a:solidFill>
                <a:latin typeface="Arial"/>
                <a:cs typeface="Arial"/>
                <a:hlinkClick r:id="rId7" action="ppaction://hlinksldjump"/>
              </a:rPr>
              <a:t>Balance</a:t>
            </a:r>
            <a:r>
              <a:rPr dirty="0" sz="600" spc="-5">
                <a:solidFill>
                  <a:srgbClr val="B1B1B1"/>
                </a:solidFill>
                <a:latin typeface="Arial"/>
                <a:cs typeface="Arial"/>
              </a:rPr>
              <a:t>	</a:t>
            </a:r>
            <a:r>
              <a:rPr dirty="0" sz="600" spc="-5">
                <a:solidFill>
                  <a:srgbClr val="B1B1B1"/>
                </a:solidFill>
                <a:latin typeface="Arial"/>
                <a:cs typeface="Arial"/>
                <a:hlinkClick r:id="rId8" action="ppaction://hlinksldjump"/>
              </a:rPr>
              <a:t>Completeness</a:t>
            </a:r>
            <a:endParaRPr sz="600">
              <a:latin typeface="Arial"/>
              <a:cs typeface="Arial"/>
            </a:endParaRPr>
          </a:p>
        </p:txBody>
      </p:sp>
      <p:sp>
        <p:nvSpPr>
          <p:cNvPr id="46" name="object 46"/>
          <p:cNvSpPr txBox="1">
            <a:spLocks noGrp="1"/>
          </p:cNvSpPr>
          <p:nvPr>
            <p:ph type="title"/>
          </p:nvPr>
        </p:nvSpPr>
        <p:spPr>
          <a:xfrm>
            <a:off x="0" y="209435"/>
            <a:ext cx="5760085" cy="349250"/>
          </a:xfrm>
          <a:prstGeom prst="rect"/>
          <a:solidFill>
            <a:srgbClr val="0C5A79"/>
          </a:solidFill>
        </p:spPr>
        <p:txBody>
          <a:bodyPr wrap="square" lIns="0" tIns="55880" rIns="0" bIns="0" rtlCol="0" vert="horz">
            <a:spAutoFit/>
          </a:bodyPr>
          <a:lstStyle/>
          <a:p>
            <a:pPr marL="107950">
              <a:lnSpc>
                <a:spcPct val="100000"/>
              </a:lnSpc>
              <a:spcBef>
                <a:spcPts val="440"/>
              </a:spcBef>
            </a:pPr>
            <a:r>
              <a:rPr dirty="0" sz="1700" spc="10">
                <a:solidFill>
                  <a:srgbClr val="FFFFFF"/>
                </a:solidFill>
              </a:rPr>
              <a:t>Conciseness:</a:t>
            </a:r>
            <a:r>
              <a:rPr dirty="0" sz="1700" spc="110">
                <a:solidFill>
                  <a:srgbClr val="FFFFFF"/>
                </a:solidFill>
              </a:rPr>
              <a:t> </a:t>
            </a:r>
            <a:r>
              <a:rPr dirty="0" sz="1700" spc="5">
                <a:solidFill>
                  <a:srgbClr val="FFFFFF"/>
                </a:solidFill>
              </a:rPr>
              <a:t>jargon</a:t>
            </a:r>
            <a:endParaRPr sz="1700"/>
          </a:p>
        </p:txBody>
      </p:sp>
      <p:sp>
        <p:nvSpPr>
          <p:cNvPr id="47" name="object 47"/>
          <p:cNvSpPr/>
          <p:nvPr/>
        </p:nvSpPr>
        <p:spPr>
          <a:xfrm>
            <a:off x="323595" y="1255763"/>
            <a:ext cx="80010" cy="80010"/>
          </a:xfrm>
          <a:custGeom>
            <a:avLst/>
            <a:gdLst/>
            <a:ahLst/>
            <a:cxnLst/>
            <a:rect l="l" t="t" r="r" b="b"/>
            <a:pathLst>
              <a:path w="80010" h="80009">
                <a:moveTo>
                  <a:pt x="0" y="79413"/>
                </a:moveTo>
                <a:lnTo>
                  <a:pt x="79413" y="79413"/>
                </a:lnTo>
                <a:lnTo>
                  <a:pt x="79413" y="0"/>
                </a:lnTo>
                <a:lnTo>
                  <a:pt x="0" y="0"/>
                </a:lnTo>
                <a:lnTo>
                  <a:pt x="0" y="79413"/>
                </a:lnTo>
                <a:close/>
              </a:path>
            </a:pathLst>
          </a:custGeom>
          <a:solidFill>
            <a:srgbClr val="548CA1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8" name="object 48"/>
          <p:cNvSpPr/>
          <p:nvPr/>
        </p:nvSpPr>
        <p:spPr>
          <a:xfrm>
            <a:off x="323595" y="1477175"/>
            <a:ext cx="80010" cy="80010"/>
          </a:xfrm>
          <a:custGeom>
            <a:avLst/>
            <a:gdLst/>
            <a:ahLst/>
            <a:cxnLst/>
            <a:rect l="l" t="t" r="r" b="b"/>
            <a:pathLst>
              <a:path w="80010" h="80009">
                <a:moveTo>
                  <a:pt x="0" y="79413"/>
                </a:moveTo>
                <a:lnTo>
                  <a:pt x="79413" y="79413"/>
                </a:lnTo>
                <a:lnTo>
                  <a:pt x="79413" y="0"/>
                </a:lnTo>
                <a:lnTo>
                  <a:pt x="0" y="0"/>
                </a:lnTo>
                <a:lnTo>
                  <a:pt x="0" y="79413"/>
                </a:lnTo>
                <a:close/>
              </a:path>
            </a:pathLst>
          </a:custGeom>
          <a:solidFill>
            <a:srgbClr val="548CA1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9" name="object 49"/>
          <p:cNvSpPr/>
          <p:nvPr/>
        </p:nvSpPr>
        <p:spPr>
          <a:xfrm>
            <a:off x="120446" y="1716900"/>
            <a:ext cx="5519420" cy="253365"/>
          </a:xfrm>
          <a:custGeom>
            <a:avLst/>
            <a:gdLst/>
            <a:ahLst/>
            <a:cxnLst/>
            <a:rect l="l" t="t" r="r" b="b"/>
            <a:pathLst>
              <a:path w="5519420" h="253364">
                <a:moveTo>
                  <a:pt x="0" y="252907"/>
                </a:moveTo>
                <a:lnTo>
                  <a:pt x="5519115" y="252907"/>
                </a:lnTo>
                <a:lnTo>
                  <a:pt x="5519115" y="0"/>
                </a:lnTo>
                <a:lnTo>
                  <a:pt x="0" y="0"/>
                </a:lnTo>
                <a:lnTo>
                  <a:pt x="0" y="252907"/>
                </a:lnTo>
                <a:close/>
              </a:path>
            </a:pathLst>
          </a:custGeom>
          <a:solidFill>
            <a:srgbClr val="8D9B47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0" name="object 50"/>
          <p:cNvSpPr/>
          <p:nvPr/>
        </p:nvSpPr>
        <p:spPr>
          <a:xfrm>
            <a:off x="120446" y="1969808"/>
            <a:ext cx="5519420" cy="827405"/>
          </a:xfrm>
          <a:custGeom>
            <a:avLst/>
            <a:gdLst/>
            <a:ahLst/>
            <a:cxnLst/>
            <a:rect l="l" t="t" r="r" b="b"/>
            <a:pathLst>
              <a:path w="5519420" h="827405">
                <a:moveTo>
                  <a:pt x="0" y="827189"/>
                </a:moveTo>
                <a:lnTo>
                  <a:pt x="5519115" y="827189"/>
                </a:lnTo>
                <a:lnTo>
                  <a:pt x="5519115" y="0"/>
                </a:lnTo>
                <a:lnTo>
                  <a:pt x="0" y="0"/>
                </a:lnTo>
                <a:lnTo>
                  <a:pt x="0" y="827189"/>
                </a:lnTo>
                <a:close/>
              </a:path>
            </a:pathLst>
          </a:custGeom>
          <a:solidFill>
            <a:srgbClr val="E3EBC7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1" name="object 51"/>
          <p:cNvSpPr txBox="1"/>
          <p:nvPr/>
        </p:nvSpPr>
        <p:spPr>
          <a:xfrm>
            <a:off x="167297" y="765756"/>
            <a:ext cx="5426075" cy="198120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algn="just" marL="12700" marR="5080">
              <a:lnSpc>
                <a:spcPct val="100000"/>
              </a:lnSpc>
              <a:spcBef>
                <a:spcPts val="95"/>
              </a:spcBef>
            </a:pPr>
            <a:r>
              <a:rPr dirty="0" sz="1200" spc="-5">
                <a:latin typeface="Arial"/>
                <a:cs typeface="Arial"/>
              </a:rPr>
              <a:t>Some papers use </a:t>
            </a:r>
            <a:r>
              <a:rPr dirty="0" sz="1200" spc="-10" b="1">
                <a:solidFill>
                  <a:srgbClr val="EB7239"/>
                </a:solidFill>
                <a:latin typeface="Arial"/>
                <a:cs typeface="Arial"/>
              </a:rPr>
              <a:t>jargon </a:t>
            </a:r>
            <a:r>
              <a:rPr dirty="0" sz="1200" spc="-5">
                <a:latin typeface="Arial"/>
                <a:cs typeface="Arial"/>
              </a:rPr>
              <a:t>to </a:t>
            </a:r>
            <a:r>
              <a:rPr dirty="0" sz="1200" spc="-10">
                <a:latin typeface="Arial"/>
                <a:cs typeface="Arial"/>
              </a:rPr>
              <a:t>make </a:t>
            </a:r>
            <a:r>
              <a:rPr dirty="0" sz="1200" spc="-5">
                <a:latin typeface="Arial"/>
                <a:cs typeface="Arial"/>
              </a:rPr>
              <a:t>simple ideas sound more academic. </a:t>
            </a:r>
            <a:r>
              <a:rPr dirty="0" sz="1200" spc="-10">
                <a:latin typeface="Arial"/>
                <a:cs typeface="Arial"/>
              </a:rPr>
              <a:t>Jargon  </a:t>
            </a:r>
            <a:r>
              <a:rPr dirty="0" sz="1200" spc="-5">
                <a:latin typeface="Arial"/>
                <a:cs typeface="Arial"/>
              </a:rPr>
              <a:t>should only be used if </a:t>
            </a:r>
            <a:r>
              <a:rPr dirty="0" sz="1200" spc="-15">
                <a:latin typeface="Arial"/>
                <a:cs typeface="Arial"/>
              </a:rPr>
              <a:t>everyday</a:t>
            </a:r>
            <a:r>
              <a:rPr dirty="0" sz="1200" spc="-10">
                <a:latin typeface="Arial"/>
                <a:cs typeface="Arial"/>
              </a:rPr>
              <a:t> </a:t>
            </a:r>
            <a:r>
              <a:rPr dirty="0" sz="1200" spc="-5">
                <a:latin typeface="Arial"/>
                <a:cs typeface="Arial"/>
              </a:rPr>
              <a:t>language</a:t>
            </a:r>
            <a:endParaRPr sz="1200">
              <a:latin typeface="Arial"/>
              <a:cs typeface="Arial"/>
            </a:endParaRPr>
          </a:p>
          <a:p>
            <a:pPr marL="309880" marR="1812289">
              <a:lnSpc>
                <a:spcPct val="121100"/>
              </a:lnSpc>
              <a:spcBef>
                <a:spcPts val="5"/>
              </a:spcBef>
            </a:pPr>
            <a:r>
              <a:rPr dirty="0" sz="1200" spc="-10">
                <a:latin typeface="Arial"/>
                <a:cs typeface="Arial"/>
              </a:rPr>
              <a:t>would </a:t>
            </a:r>
            <a:r>
              <a:rPr dirty="0" sz="1200" spc="-5">
                <a:latin typeface="Arial"/>
                <a:cs typeface="Arial"/>
              </a:rPr>
              <a:t>require a </a:t>
            </a:r>
            <a:r>
              <a:rPr dirty="0" sz="1200" spc="-10">
                <a:latin typeface="Arial"/>
                <a:cs typeface="Arial"/>
              </a:rPr>
              <a:t>much </a:t>
            </a:r>
            <a:r>
              <a:rPr dirty="0" sz="1200" spc="-5" b="1">
                <a:solidFill>
                  <a:srgbClr val="EB7239"/>
                </a:solidFill>
                <a:latin typeface="Arial"/>
                <a:cs typeface="Arial"/>
              </a:rPr>
              <a:t>longer phrase </a:t>
            </a:r>
            <a:r>
              <a:rPr dirty="0" sz="1200" spc="-5">
                <a:latin typeface="Arial"/>
                <a:cs typeface="Arial"/>
              </a:rPr>
              <a:t>in its </a:t>
            </a:r>
            <a:r>
              <a:rPr dirty="0" sz="1200" spc="-10">
                <a:latin typeface="Arial"/>
                <a:cs typeface="Arial"/>
              </a:rPr>
              <a:t>place,  </a:t>
            </a:r>
            <a:r>
              <a:rPr dirty="0" sz="1200" spc="-5">
                <a:latin typeface="Arial"/>
                <a:cs typeface="Arial"/>
              </a:rPr>
              <a:t>or could be </a:t>
            </a:r>
            <a:r>
              <a:rPr dirty="0" sz="1200" spc="-5" b="1">
                <a:solidFill>
                  <a:srgbClr val="EB7239"/>
                </a:solidFill>
                <a:latin typeface="Arial"/>
                <a:cs typeface="Arial"/>
              </a:rPr>
              <a:t>misleading </a:t>
            </a:r>
            <a:r>
              <a:rPr dirty="0" sz="1200" spc="-5">
                <a:latin typeface="Arial"/>
                <a:cs typeface="Arial"/>
              </a:rPr>
              <a:t>or</a:t>
            </a:r>
            <a:r>
              <a:rPr dirty="0" sz="1200" spc="-15">
                <a:latin typeface="Arial"/>
                <a:cs typeface="Arial"/>
              </a:rPr>
              <a:t> </a:t>
            </a:r>
            <a:r>
              <a:rPr dirty="0" sz="1200" spc="-5" b="1">
                <a:solidFill>
                  <a:srgbClr val="EB7239"/>
                </a:solidFill>
                <a:latin typeface="Arial"/>
                <a:cs typeface="Arial"/>
              </a:rPr>
              <a:t>ambiguous</a:t>
            </a:r>
            <a:r>
              <a:rPr dirty="0" sz="1200" spc="-5">
                <a:latin typeface="Arial"/>
                <a:cs typeface="Arial"/>
              </a:rPr>
              <a:t>.</a:t>
            </a:r>
            <a:endParaRPr sz="1200">
              <a:latin typeface="Arial"/>
              <a:cs typeface="Arial"/>
            </a:endParaRPr>
          </a:p>
          <a:p>
            <a:pPr algn="just" marL="12700">
              <a:lnSpc>
                <a:spcPct val="100000"/>
              </a:lnSpc>
              <a:spcBef>
                <a:spcPts val="1140"/>
              </a:spcBef>
            </a:pPr>
            <a:r>
              <a:rPr dirty="0" sz="1200" spc="-5">
                <a:solidFill>
                  <a:srgbClr val="FFFFFF"/>
                </a:solidFill>
                <a:latin typeface="Arial"/>
                <a:cs typeface="Arial"/>
              </a:rPr>
              <a:t>Example</a:t>
            </a:r>
            <a:r>
              <a:rPr dirty="0" sz="1200" spc="-1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200" spc="-5">
                <a:solidFill>
                  <a:srgbClr val="FFFFFF"/>
                </a:solidFill>
                <a:latin typeface="Arial"/>
                <a:cs typeface="Arial"/>
              </a:rPr>
              <a:t>2–adaxial</a:t>
            </a:r>
            <a:endParaRPr sz="1200">
              <a:latin typeface="Arial"/>
              <a:cs typeface="Arial"/>
            </a:endParaRPr>
          </a:p>
          <a:p>
            <a:pPr algn="just" marL="12700" marR="5080">
              <a:lnSpc>
                <a:spcPct val="100000"/>
              </a:lnSpc>
              <a:spcBef>
                <a:spcPts val="675"/>
              </a:spcBef>
            </a:pPr>
            <a:r>
              <a:rPr dirty="0" sz="1200" spc="-15">
                <a:latin typeface="Arial"/>
                <a:cs typeface="Arial"/>
              </a:rPr>
              <a:t>Leaves </a:t>
            </a:r>
            <a:r>
              <a:rPr dirty="0" sz="1200" spc="-5">
                <a:latin typeface="Arial"/>
                <a:cs typeface="Arial"/>
              </a:rPr>
              <a:t>on some plants are highly curved, and the phrase ‘</a:t>
            </a:r>
            <a:r>
              <a:rPr dirty="0" sz="1200" spc="-5" b="1">
                <a:solidFill>
                  <a:srgbClr val="EB7239"/>
                </a:solidFill>
                <a:latin typeface="Arial"/>
                <a:cs typeface="Arial"/>
              </a:rPr>
              <a:t>upper surface</a:t>
            </a:r>
            <a:r>
              <a:rPr dirty="0" sz="1200" spc="-5">
                <a:latin typeface="Arial"/>
                <a:cs typeface="Arial"/>
              </a:rPr>
              <a:t>’ </a:t>
            </a:r>
            <a:r>
              <a:rPr dirty="0" sz="1200" spc="-20">
                <a:latin typeface="Arial"/>
                <a:cs typeface="Arial"/>
              </a:rPr>
              <a:t>may  </a:t>
            </a:r>
            <a:r>
              <a:rPr dirty="0" sz="1200" spc="-5">
                <a:latin typeface="Arial"/>
                <a:cs typeface="Arial"/>
              </a:rPr>
              <a:t>lead to confusion: the same </a:t>
            </a:r>
            <a:r>
              <a:rPr dirty="0" sz="1200" spc="-10">
                <a:latin typeface="Arial"/>
                <a:cs typeface="Arial"/>
              </a:rPr>
              <a:t>surface </a:t>
            </a:r>
            <a:r>
              <a:rPr dirty="0" sz="1200" spc="-20">
                <a:latin typeface="Arial"/>
                <a:cs typeface="Arial"/>
              </a:rPr>
              <a:t>may </a:t>
            </a:r>
            <a:r>
              <a:rPr dirty="0" sz="1200" spc="-5">
                <a:latin typeface="Arial"/>
                <a:cs typeface="Arial"/>
              </a:rPr>
              <a:t>be </a:t>
            </a:r>
            <a:r>
              <a:rPr dirty="0" sz="1200">
                <a:solidFill>
                  <a:srgbClr val="FF0000"/>
                </a:solidFill>
                <a:latin typeface="Arial"/>
                <a:cs typeface="Arial"/>
              </a:rPr>
              <a:t>uppermost </a:t>
            </a:r>
            <a:r>
              <a:rPr dirty="0" sz="1200" spc="-5">
                <a:latin typeface="Arial"/>
                <a:cs typeface="Arial"/>
              </a:rPr>
              <a:t>at the base of the </a:t>
            </a:r>
            <a:r>
              <a:rPr dirty="0" sz="1200" spc="-10">
                <a:latin typeface="Arial"/>
                <a:cs typeface="Arial"/>
              </a:rPr>
              <a:t>leaf,  </a:t>
            </a:r>
            <a:r>
              <a:rPr dirty="0" sz="1200" spc="-15">
                <a:latin typeface="Arial"/>
                <a:cs typeface="Arial"/>
              </a:rPr>
              <a:t>but </a:t>
            </a:r>
            <a:r>
              <a:rPr dirty="0" sz="1200" spc="-10">
                <a:latin typeface="Arial"/>
                <a:cs typeface="Arial"/>
              </a:rPr>
              <a:t>facing </a:t>
            </a:r>
            <a:r>
              <a:rPr dirty="0" sz="1200" spc="-10">
                <a:solidFill>
                  <a:srgbClr val="FF0000"/>
                </a:solidFill>
                <a:latin typeface="Arial"/>
                <a:cs typeface="Arial"/>
              </a:rPr>
              <a:t>downwards </a:t>
            </a:r>
            <a:r>
              <a:rPr dirty="0" sz="1200" spc="-5">
                <a:latin typeface="Arial"/>
                <a:cs typeface="Arial"/>
              </a:rPr>
              <a:t>at the tip of the </a:t>
            </a:r>
            <a:r>
              <a:rPr dirty="0" sz="1200" spc="-10">
                <a:latin typeface="Arial"/>
                <a:cs typeface="Arial"/>
              </a:rPr>
              <a:t>leaf. </a:t>
            </a:r>
            <a:r>
              <a:rPr dirty="0" sz="1200" spc="-5">
                <a:latin typeface="Arial"/>
                <a:cs typeface="Arial"/>
              </a:rPr>
              <a:t>Referring to the ‘</a:t>
            </a:r>
            <a:r>
              <a:rPr dirty="0" sz="1200" spc="-5" b="1">
                <a:solidFill>
                  <a:srgbClr val="EB7239"/>
                </a:solidFill>
                <a:latin typeface="Arial"/>
                <a:cs typeface="Arial"/>
              </a:rPr>
              <a:t>adaxial</a:t>
            </a:r>
            <a:r>
              <a:rPr dirty="0" sz="1200" spc="-5">
                <a:latin typeface="Arial"/>
                <a:cs typeface="Arial"/>
              </a:rPr>
              <a:t>’ </a:t>
            </a:r>
            <a:r>
              <a:rPr dirty="0" sz="1200" spc="-10">
                <a:latin typeface="Arial"/>
                <a:cs typeface="Arial"/>
              </a:rPr>
              <a:t>surface </a:t>
            </a:r>
            <a:r>
              <a:rPr dirty="0" sz="1200" spc="-5">
                <a:latin typeface="Arial"/>
                <a:cs typeface="Arial"/>
              </a:rPr>
              <a:t>is  unambiguous.</a:t>
            </a:r>
            <a:endParaRPr sz="1200">
              <a:latin typeface="Arial"/>
              <a:cs typeface="Arial"/>
            </a:endParaRPr>
          </a:p>
        </p:txBody>
      </p:sp>
      <p:sp>
        <p:nvSpPr>
          <p:cNvPr id="52" name="object 52"/>
          <p:cNvSpPr/>
          <p:nvPr/>
        </p:nvSpPr>
        <p:spPr>
          <a:xfrm>
            <a:off x="0" y="3110966"/>
            <a:ext cx="1728470" cy="129539"/>
          </a:xfrm>
          <a:custGeom>
            <a:avLst/>
            <a:gdLst/>
            <a:ahLst/>
            <a:cxnLst/>
            <a:rect l="l" t="t" r="r" b="b"/>
            <a:pathLst>
              <a:path w="1728470" h="129539">
                <a:moveTo>
                  <a:pt x="0" y="129031"/>
                </a:moveTo>
                <a:lnTo>
                  <a:pt x="1728012" y="129031"/>
                </a:lnTo>
                <a:lnTo>
                  <a:pt x="1728012" y="0"/>
                </a:lnTo>
                <a:lnTo>
                  <a:pt x="0" y="0"/>
                </a:lnTo>
                <a:lnTo>
                  <a:pt x="0" y="129031"/>
                </a:lnTo>
                <a:close/>
              </a:path>
            </a:pathLst>
          </a:custGeom>
          <a:solidFill>
            <a:srgbClr val="46464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3" name="object 53"/>
          <p:cNvSpPr/>
          <p:nvPr/>
        </p:nvSpPr>
        <p:spPr>
          <a:xfrm>
            <a:off x="1728012" y="3110966"/>
            <a:ext cx="2741930" cy="129539"/>
          </a:xfrm>
          <a:custGeom>
            <a:avLst/>
            <a:gdLst/>
            <a:ahLst/>
            <a:cxnLst/>
            <a:rect l="l" t="t" r="r" b="b"/>
            <a:pathLst>
              <a:path w="2741929" h="129539">
                <a:moveTo>
                  <a:pt x="0" y="129031"/>
                </a:moveTo>
                <a:lnTo>
                  <a:pt x="2741752" y="129031"/>
                </a:lnTo>
                <a:lnTo>
                  <a:pt x="2741752" y="0"/>
                </a:lnTo>
                <a:lnTo>
                  <a:pt x="0" y="0"/>
                </a:lnTo>
                <a:lnTo>
                  <a:pt x="0" y="129031"/>
                </a:lnTo>
                <a:close/>
              </a:path>
            </a:pathLst>
          </a:custGeom>
          <a:solidFill>
            <a:srgbClr val="60606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4" name="object 54"/>
          <p:cNvSpPr/>
          <p:nvPr/>
        </p:nvSpPr>
        <p:spPr>
          <a:xfrm>
            <a:off x="4469765" y="3110966"/>
            <a:ext cx="1290320" cy="129539"/>
          </a:xfrm>
          <a:custGeom>
            <a:avLst/>
            <a:gdLst/>
            <a:ahLst/>
            <a:cxnLst/>
            <a:rect l="l" t="t" r="r" b="b"/>
            <a:pathLst>
              <a:path w="1290320" h="129539">
                <a:moveTo>
                  <a:pt x="0" y="129031"/>
                </a:moveTo>
                <a:lnTo>
                  <a:pt x="1290231" y="129031"/>
                </a:lnTo>
                <a:lnTo>
                  <a:pt x="1290231" y="0"/>
                </a:lnTo>
                <a:lnTo>
                  <a:pt x="0" y="0"/>
                </a:lnTo>
                <a:lnTo>
                  <a:pt x="0" y="129031"/>
                </a:lnTo>
                <a:close/>
              </a:path>
            </a:pathLst>
          </a:custGeom>
          <a:solidFill>
            <a:srgbClr val="46464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5" name="object 55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889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70"/>
              </a:spcBef>
            </a:pPr>
            <a:r>
              <a:rPr dirty="0" spc="-5"/>
              <a:t>Ming-Ming Cheng Nankai</a:t>
            </a:r>
            <a:r>
              <a:rPr dirty="0"/>
              <a:t> </a:t>
            </a:r>
            <a:r>
              <a:rPr dirty="0" spc="-5"/>
              <a:t>University</a:t>
            </a:r>
          </a:p>
        </p:txBody>
      </p:sp>
      <p:sp>
        <p:nvSpPr>
          <p:cNvPr id="56" name="object 56"/>
          <p:cNvSpPr txBox="1"/>
          <p:nvPr/>
        </p:nvSpPr>
        <p:spPr>
          <a:xfrm>
            <a:off x="3001810" y="3115250"/>
            <a:ext cx="194310" cy="119380"/>
          </a:xfrm>
          <a:prstGeom prst="rect">
            <a:avLst/>
          </a:prstGeom>
        </p:spPr>
        <p:txBody>
          <a:bodyPr wrap="square" lIns="0" tIns="889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70"/>
              </a:spcBef>
            </a:pPr>
            <a:r>
              <a:rPr dirty="0" sz="600" spc="-5">
                <a:solidFill>
                  <a:srgbClr val="FFFFFF"/>
                </a:solidFill>
                <a:latin typeface="Arial"/>
                <a:cs typeface="Arial"/>
              </a:rPr>
              <a:t>Style</a:t>
            </a:r>
            <a:endParaRPr sz="600">
              <a:latin typeface="Arial"/>
              <a:cs typeface="Arial"/>
            </a:endParaRPr>
          </a:p>
        </p:txBody>
      </p:sp>
      <p:sp>
        <p:nvSpPr>
          <p:cNvPr id="57" name="object 57"/>
          <p:cNvSpPr txBox="1">
            <a:spLocks noGrp="1"/>
          </p:cNvSpPr>
          <p:nvPr>
            <p:ph type="dt" idx="6" sz="half"/>
          </p:nvPr>
        </p:nvSpPr>
        <p:spPr>
          <a:prstGeom prst="rect"/>
        </p:spPr>
        <p:txBody>
          <a:bodyPr wrap="square" lIns="0" tIns="889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70"/>
              </a:spcBef>
            </a:pPr>
            <a:r>
              <a:rPr dirty="0" spc="-5"/>
              <a:t>2022/05/18</a:t>
            </a:r>
          </a:p>
        </p:txBody>
      </p:sp>
      <p:sp>
        <p:nvSpPr>
          <p:cNvPr id="58" name="object 58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8890" rIns="0" bIns="0" rtlCol="0" vert="horz">
            <a:spAutoFit/>
          </a:bodyPr>
          <a:lstStyle/>
          <a:p>
            <a:pPr marL="25400">
              <a:lnSpc>
                <a:spcPct val="100000"/>
              </a:lnSpc>
              <a:spcBef>
                <a:spcPts val="70"/>
              </a:spcBef>
            </a:pPr>
            <a:fld id="{81D60167-4931-47E6-BA6A-407CBD079E47}" type="slidenum">
              <a:rPr dirty="0" spc="-5"/>
              <a:t>30</a:t>
            </a:fld>
            <a:r>
              <a:rPr dirty="0" spc="-5"/>
              <a:t> /</a:t>
            </a:r>
            <a:r>
              <a:rPr dirty="0" spc="-70"/>
              <a:t> </a:t>
            </a:r>
            <a:r>
              <a:rPr dirty="0" spc="-5"/>
              <a:t>46</a:t>
            </a:r>
          </a:p>
        </p:txBody>
      </p:sp>
    </p:spTree>
  </p:cSld>
  <p:clrMapOvr>
    <a:masterClrMapping/>
  </p:clrMapOvr>
  <p:transition spd="fast">
    <p:cut thruBlk="0"/>
  </p:transition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20650" y="127561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B1B1B1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171056" y="127561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B1B1B1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221449" y="127561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B1B1B1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271856" y="127561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B1B1B1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322249" y="127561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B1B1B1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372656" y="127561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B1B1B1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423049" y="127561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B1B1B1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944473" y="127561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B1B1B1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994867" y="127561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B1B1B1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/>
          <p:nvPr/>
        </p:nvSpPr>
        <p:spPr>
          <a:xfrm>
            <a:off x="1045273" y="127561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B1B1B1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/>
          <p:nvPr/>
        </p:nvSpPr>
        <p:spPr>
          <a:xfrm>
            <a:off x="1095667" y="127561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B1B1B1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/>
          <p:nvPr/>
        </p:nvSpPr>
        <p:spPr>
          <a:xfrm>
            <a:off x="1146073" y="127561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B1B1B1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4" name="object 14"/>
          <p:cNvSpPr/>
          <p:nvPr/>
        </p:nvSpPr>
        <p:spPr>
          <a:xfrm>
            <a:off x="1196466" y="127561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B1B1B1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5" name="object 15"/>
          <p:cNvSpPr/>
          <p:nvPr/>
        </p:nvSpPr>
        <p:spPr>
          <a:xfrm>
            <a:off x="1246873" y="127561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B1B1B1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6" name="object 16"/>
          <p:cNvSpPr/>
          <p:nvPr/>
        </p:nvSpPr>
        <p:spPr>
          <a:xfrm>
            <a:off x="1297266" y="127561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B1B1B1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7" name="object 17"/>
          <p:cNvSpPr/>
          <p:nvPr/>
        </p:nvSpPr>
        <p:spPr>
          <a:xfrm>
            <a:off x="1916925" y="127561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B1B1B1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8" name="object 18"/>
          <p:cNvSpPr/>
          <p:nvPr/>
        </p:nvSpPr>
        <p:spPr>
          <a:xfrm>
            <a:off x="1967331" y="127561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B1B1B1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9" name="object 19"/>
          <p:cNvSpPr/>
          <p:nvPr/>
        </p:nvSpPr>
        <p:spPr>
          <a:xfrm>
            <a:off x="2017725" y="127561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B1B1B1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0" name="object 20"/>
          <p:cNvSpPr/>
          <p:nvPr/>
        </p:nvSpPr>
        <p:spPr>
          <a:xfrm>
            <a:off x="2068131" y="127561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B1B1B1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1" name="object 21"/>
          <p:cNvSpPr/>
          <p:nvPr/>
        </p:nvSpPr>
        <p:spPr>
          <a:xfrm>
            <a:off x="2118525" y="127561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B1B1B1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2" name="object 22"/>
          <p:cNvSpPr/>
          <p:nvPr/>
        </p:nvSpPr>
        <p:spPr>
          <a:xfrm>
            <a:off x="2664752" y="127561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B1B1B1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3" name="object 23"/>
          <p:cNvSpPr/>
          <p:nvPr/>
        </p:nvSpPr>
        <p:spPr>
          <a:xfrm>
            <a:off x="2715158" y="127561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B1B1B1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4" name="object 24"/>
          <p:cNvSpPr/>
          <p:nvPr/>
        </p:nvSpPr>
        <p:spPr>
          <a:xfrm>
            <a:off x="2765551" y="127561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B1B1B1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5" name="object 25"/>
          <p:cNvSpPr/>
          <p:nvPr/>
        </p:nvSpPr>
        <p:spPr>
          <a:xfrm>
            <a:off x="2815958" y="127561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B1B1B1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6" name="object 26"/>
          <p:cNvSpPr/>
          <p:nvPr/>
        </p:nvSpPr>
        <p:spPr>
          <a:xfrm>
            <a:off x="2866351" y="127561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B1B1B1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7" name="object 27"/>
          <p:cNvSpPr/>
          <p:nvPr/>
        </p:nvSpPr>
        <p:spPr>
          <a:xfrm>
            <a:off x="2916758" y="127561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B1B1B1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8" name="object 28"/>
          <p:cNvSpPr/>
          <p:nvPr/>
        </p:nvSpPr>
        <p:spPr>
          <a:xfrm>
            <a:off x="2967151" y="127561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B1B1B1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9" name="object 29"/>
          <p:cNvSpPr/>
          <p:nvPr/>
        </p:nvSpPr>
        <p:spPr>
          <a:xfrm>
            <a:off x="3017558" y="127561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B1B1B1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0" name="object 30"/>
          <p:cNvSpPr/>
          <p:nvPr/>
        </p:nvSpPr>
        <p:spPr>
          <a:xfrm>
            <a:off x="3067951" y="127561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B1B1B1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1" name="object 31"/>
          <p:cNvSpPr/>
          <p:nvPr/>
        </p:nvSpPr>
        <p:spPr>
          <a:xfrm>
            <a:off x="3534955" y="127561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18000" y="0"/>
                </a:move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2" name="object 32"/>
          <p:cNvSpPr/>
          <p:nvPr/>
        </p:nvSpPr>
        <p:spPr>
          <a:xfrm>
            <a:off x="3534955" y="127561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3" name="object 33"/>
          <p:cNvSpPr/>
          <p:nvPr/>
        </p:nvSpPr>
        <p:spPr>
          <a:xfrm>
            <a:off x="3585362" y="127561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4" name="object 34"/>
          <p:cNvSpPr/>
          <p:nvPr/>
        </p:nvSpPr>
        <p:spPr>
          <a:xfrm>
            <a:off x="3635755" y="127561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5" name="object 35"/>
          <p:cNvSpPr/>
          <p:nvPr/>
        </p:nvSpPr>
        <p:spPr>
          <a:xfrm>
            <a:off x="4469536" y="127561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B1B1B1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6" name="object 36"/>
          <p:cNvSpPr/>
          <p:nvPr/>
        </p:nvSpPr>
        <p:spPr>
          <a:xfrm>
            <a:off x="4519929" y="127561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B1B1B1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7" name="object 37"/>
          <p:cNvSpPr/>
          <p:nvPr/>
        </p:nvSpPr>
        <p:spPr>
          <a:xfrm>
            <a:off x="4570336" y="127561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B1B1B1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8" name="object 38"/>
          <p:cNvSpPr/>
          <p:nvPr/>
        </p:nvSpPr>
        <p:spPr>
          <a:xfrm>
            <a:off x="4620729" y="127561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B1B1B1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9" name="object 39"/>
          <p:cNvSpPr/>
          <p:nvPr/>
        </p:nvSpPr>
        <p:spPr>
          <a:xfrm>
            <a:off x="5179479" y="127561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B1B1B1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0" name="object 40"/>
          <p:cNvSpPr/>
          <p:nvPr/>
        </p:nvSpPr>
        <p:spPr>
          <a:xfrm>
            <a:off x="5229885" y="127561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B1B1B1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1" name="object 41"/>
          <p:cNvSpPr/>
          <p:nvPr/>
        </p:nvSpPr>
        <p:spPr>
          <a:xfrm>
            <a:off x="5280278" y="127561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B1B1B1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2" name="object 42"/>
          <p:cNvSpPr/>
          <p:nvPr/>
        </p:nvSpPr>
        <p:spPr>
          <a:xfrm>
            <a:off x="5330685" y="127561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B1B1B1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3" name="object 43"/>
          <p:cNvSpPr/>
          <p:nvPr/>
        </p:nvSpPr>
        <p:spPr>
          <a:xfrm>
            <a:off x="5381078" y="127561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B1B1B1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4" name="object 44"/>
          <p:cNvSpPr/>
          <p:nvPr/>
        </p:nvSpPr>
        <p:spPr>
          <a:xfrm>
            <a:off x="5431485" y="127561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B1B1B1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5" name="object 45"/>
          <p:cNvSpPr txBox="1"/>
          <p:nvPr/>
        </p:nvSpPr>
        <p:spPr>
          <a:xfrm>
            <a:off x="108000" y="0"/>
            <a:ext cx="5556885" cy="116839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>
              <a:lnSpc>
                <a:spcPct val="100000"/>
              </a:lnSpc>
              <a:spcBef>
                <a:spcPts val="95"/>
              </a:spcBef>
              <a:tabLst>
                <a:tab pos="823594" algn="l"/>
                <a:tab pos="1795780" algn="l"/>
                <a:tab pos="2543810" algn="l"/>
                <a:tab pos="3413760" algn="l"/>
                <a:tab pos="4348480" algn="l"/>
                <a:tab pos="5058410" algn="l"/>
              </a:tabLst>
            </a:pPr>
            <a:r>
              <a:rPr dirty="0" sz="600" spc="-5">
                <a:solidFill>
                  <a:srgbClr val="B1B1B1"/>
                </a:solidFill>
                <a:latin typeface="Arial"/>
                <a:cs typeface="Arial"/>
                <a:hlinkClick r:id="rId2" action="ppaction://hlinksldjump"/>
              </a:rPr>
              <a:t>Readership</a:t>
            </a:r>
            <a:r>
              <a:rPr dirty="0" sz="600" spc="-5">
                <a:solidFill>
                  <a:srgbClr val="B1B1B1"/>
                </a:solidFill>
                <a:latin typeface="Arial"/>
                <a:cs typeface="Arial"/>
              </a:rPr>
              <a:t>	</a:t>
            </a:r>
            <a:r>
              <a:rPr dirty="0" sz="600" spc="-5">
                <a:solidFill>
                  <a:srgbClr val="B1B1B1"/>
                </a:solidFill>
                <a:latin typeface="Arial"/>
                <a:cs typeface="Arial"/>
                <a:hlinkClick r:id="rId3" action="ppaction://hlinksldjump"/>
              </a:rPr>
              <a:t>Critical</a:t>
            </a:r>
            <a:r>
              <a:rPr dirty="0" sz="600" spc="15">
                <a:solidFill>
                  <a:srgbClr val="B1B1B1"/>
                </a:solidFill>
                <a:latin typeface="Arial"/>
                <a:cs typeface="Arial"/>
                <a:hlinkClick r:id="rId3" action="ppaction://hlinksldjump"/>
              </a:rPr>
              <a:t> </a:t>
            </a:r>
            <a:r>
              <a:rPr dirty="0" sz="600" spc="-5">
                <a:solidFill>
                  <a:srgbClr val="B1B1B1"/>
                </a:solidFill>
                <a:latin typeface="Arial"/>
                <a:cs typeface="Arial"/>
                <a:hlinkClick r:id="rId3" action="ppaction://hlinksldjump"/>
              </a:rPr>
              <a:t>Analysis</a:t>
            </a:r>
            <a:r>
              <a:rPr dirty="0" sz="600" spc="-5">
                <a:solidFill>
                  <a:srgbClr val="B1B1B1"/>
                </a:solidFill>
                <a:latin typeface="Arial"/>
                <a:cs typeface="Arial"/>
              </a:rPr>
              <a:t>	</a:t>
            </a:r>
            <a:r>
              <a:rPr dirty="0" sz="600" spc="-5">
                <a:solidFill>
                  <a:srgbClr val="B1B1B1"/>
                </a:solidFill>
                <a:latin typeface="Arial"/>
                <a:cs typeface="Arial"/>
                <a:hlinkClick r:id="rId4" action="ppaction://hlinksldjump"/>
              </a:rPr>
              <a:t>Precision</a:t>
            </a:r>
            <a:r>
              <a:rPr dirty="0" sz="600" spc="-5">
                <a:solidFill>
                  <a:srgbClr val="B1B1B1"/>
                </a:solidFill>
                <a:latin typeface="Arial"/>
                <a:cs typeface="Arial"/>
              </a:rPr>
              <a:t>	</a:t>
            </a:r>
            <a:r>
              <a:rPr dirty="0" sz="600" spc="-5">
                <a:solidFill>
                  <a:srgbClr val="B1B1B1"/>
                </a:solidFill>
                <a:latin typeface="Arial"/>
                <a:cs typeface="Arial"/>
                <a:hlinkClick r:id="rId5" action="ppaction://hlinksldjump"/>
              </a:rPr>
              <a:t>Conciseness</a:t>
            </a:r>
            <a:r>
              <a:rPr dirty="0" sz="600" spc="-5">
                <a:solidFill>
                  <a:srgbClr val="B1B1B1"/>
                </a:solidFill>
                <a:latin typeface="Arial"/>
                <a:cs typeface="Arial"/>
              </a:rPr>
              <a:t>	</a:t>
            </a:r>
            <a:r>
              <a:rPr dirty="0" sz="600" spc="-5">
                <a:solidFill>
                  <a:srgbClr val="FFFFFF"/>
                </a:solidFill>
                <a:latin typeface="Arial"/>
                <a:cs typeface="Arial"/>
                <a:hlinkClick r:id="rId6" action="ppaction://hlinksldjump"/>
              </a:rPr>
              <a:t>Logical</a:t>
            </a:r>
            <a:r>
              <a:rPr dirty="0" sz="600" spc="15">
                <a:solidFill>
                  <a:srgbClr val="FFFFFF"/>
                </a:solidFill>
                <a:latin typeface="Arial"/>
                <a:cs typeface="Arial"/>
                <a:hlinkClick r:id="rId6" action="ppaction://hlinksldjump"/>
              </a:rPr>
              <a:t> </a:t>
            </a:r>
            <a:r>
              <a:rPr dirty="0" sz="600" spc="-5">
                <a:solidFill>
                  <a:srgbClr val="FFFFFF"/>
                </a:solidFill>
                <a:latin typeface="Arial"/>
                <a:cs typeface="Arial"/>
                <a:hlinkClick r:id="rId6" action="ppaction://hlinksldjump"/>
              </a:rPr>
              <a:t>Writing</a:t>
            </a:r>
            <a:r>
              <a:rPr dirty="0" sz="600" spc="-5">
                <a:solidFill>
                  <a:srgbClr val="FFFFFF"/>
                </a:solidFill>
                <a:latin typeface="Arial"/>
                <a:cs typeface="Arial"/>
              </a:rPr>
              <a:t>	</a:t>
            </a:r>
            <a:r>
              <a:rPr dirty="0" sz="600" spc="-5">
                <a:solidFill>
                  <a:srgbClr val="B1B1B1"/>
                </a:solidFill>
                <a:latin typeface="Arial"/>
                <a:cs typeface="Arial"/>
                <a:hlinkClick r:id="rId7" action="ppaction://hlinksldjump"/>
              </a:rPr>
              <a:t>Balance</a:t>
            </a:r>
            <a:r>
              <a:rPr dirty="0" sz="600" spc="-5">
                <a:solidFill>
                  <a:srgbClr val="B1B1B1"/>
                </a:solidFill>
                <a:latin typeface="Arial"/>
                <a:cs typeface="Arial"/>
              </a:rPr>
              <a:t>	</a:t>
            </a:r>
            <a:r>
              <a:rPr dirty="0" sz="600" spc="-5">
                <a:solidFill>
                  <a:srgbClr val="B1B1B1"/>
                </a:solidFill>
                <a:latin typeface="Arial"/>
                <a:cs typeface="Arial"/>
                <a:hlinkClick r:id="rId8" action="ppaction://hlinksldjump"/>
              </a:rPr>
              <a:t>Completeness</a:t>
            </a:r>
            <a:endParaRPr sz="600">
              <a:latin typeface="Arial"/>
              <a:cs typeface="Arial"/>
            </a:endParaRPr>
          </a:p>
        </p:txBody>
      </p:sp>
      <p:sp>
        <p:nvSpPr>
          <p:cNvPr id="46" name="object 46"/>
          <p:cNvSpPr txBox="1">
            <a:spLocks noGrp="1"/>
          </p:cNvSpPr>
          <p:nvPr>
            <p:ph type="title"/>
          </p:nvPr>
        </p:nvSpPr>
        <p:spPr>
          <a:xfrm>
            <a:off x="0" y="209435"/>
            <a:ext cx="5760085" cy="349250"/>
          </a:xfrm>
          <a:prstGeom prst="rect"/>
          <a:solidFill>
            <a:srgbClr val="0C5A79"/>
          </a:solidFill>
        </p:spPr>
        <p:txBody>
          <a:bodyPr wrap="square" lIns="0" tIns="55880" rIns="0" bIns="0" rtlCol="0" vert="horz">
            <a:spAutoFit/>
          </a:bodyPr>
          <a:lstStyle/>
          <a:p>
            <a:pPr marL="107950">
              <a:lnSpc>
                <a:spcPct val="100000"/>
              </a:lnSpc>
              <a:spcBef>
                <a:spcPts val="440"/>
              </a:spcBef>
            </a:pPr>
            <a:r>
              <a:rPr dirty="0" sz="1700" spc="5">
                <a:solidFill>
                  <a:srgbClr val="FFFFFF"/>
                </a:solidFill>
              </a:rPr>
              <a:t>Logical </a:t>
            </a:r>
            <a:r>
              <a:rPr dirty="0" sz="1700" spc="10">
                <a:solidFill>
                  <a:srgbClr val="FFFFFF"/>
                </a:solidFill>
              </a:rPr>
              <a:t>Writing: step </a:t>
            </a:r>
            <a:r>
              <a:rPr dirty="0" sz="1700" spc="-10">
                <a:solidFill>
                  <a:srgbClr val="FFFFFF"/>
                </a:solidFill>
              </a:rPr>
              <a:t>by</a:t>
            </a:r>
            <a:r>
              <a:rPr dirty="0" sz="1700" spc="100">
                <a:solidFill>
                  <a:srgbClr val="FFFFFF"/>
                </a:solidFill>
              </a:rPr>
              <a:t> </a:t>
            </a:r>
            <a:r>
              <a:rPr dirty="0" sz="1700" spc="10">
                <a:solidFill>
                  <a:srgbClr val="FFFFFF"/>
                </a:solidFill>
              </a:rPr>
              <a:t>step</a:t>
            </a:r>
            <a:endParaRPr sz="1700"/>
          </a:p>
        </p:txBody>
      </p:sp>
      <p:sp>
        <p:nvSpPr>
          <p:cNvPr id="47" name="object 47"/>
          <p:cNvSpPr/>
          <p:nvPr/>
        </p:nvSpPr>
        <p:spPr>
          <a:xfrm>
            <a:off x="323595" y="1265643"/>
            <a:ext cx="80010" cy="80010"/>
          </a:xfrm>
          <a:custGeom>
            <a:avLst/>
            <a:gdLst/>
            <a:ahLst/>
            <a:cxnLst/>
            <a:rect l="l" t="t" r="r" b="b"/>
            <a:pathLst>
              <a:path w="80010" h="80009">
                <a:moveTo>
                  <a:pt x="0" y="79413"/>
                </a:moveTo>
                <a:lnTo>
                  <a:pt x="79413" y="79413"/>
                </a:lnTo>
                <a:lnTo>
                  <a:pt x="79413" y="0"/>
                </a:lnTo>
                <a:lnTo>
                  <a:pt x="0" y="0"/>
                </a:lnTo>
                <a:lnTo>
                  <a:pt x="0" y="79413"/>
                </a:lnTo>
                <a:close/>
              </a:path>
            </a:pathLst>
          </a:custGeom>
          <a:solidFill>
            <a:srgbClr val="548CA1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8" name="object 48"/>
          <p:cNvSpPr/>
          <p:nvPr/>
        </p:nvSpPr>
        <p:spPr>
          <a:xfrm>
            <a:off x="323595" y="1459077"/>
            <a:ext cx="80010" cy="80010"/>
          </a:xfrm>
          <a:custGeom>
            <a:avLst/>
            <a:gdLst/>
            <a:ahLst/>
            <a:cxnLst/>
            <a:rect l="l" t="t" r="r" b="b"/>
            <a:pathLst>
              <a:path w="80010" h="80009">
                <a:moveTo>
                  <a:pt x="0" y="79413"/>
                </a:moveTo>
                <a:lnTo>
                  <a:pt x="79413" y="79413"/>
                </a:lnTo>
                <a:lnTo>
                  <a:pt x="79413" y="0"/>
                </a:lnTo>
                <a:lnTo>
                  <a:pt x="0" y="0"/>
                </a:lnTo>
                <a:lnTo>
                  <a:pt x="0" y="79413"/>
                </a:lnTo>
                <a:close/>
              </a:path>
            </a:pathLst>
          </a:custGeom>
          <a:solidFill>
            <a:srgbClr val="548CA1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9" name="object 49"/>
          <p:cNvSpPr txBox="1"/>
          <p:nvPr/>
        </p:nvSpPr>
        <p:spPr>
          <a:xfrm>
            <a:off x="167297" y="615490"/>
            <a:ext cx="5617845" cy="966469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95"/>
              </a:spcBef>
            </a:pPr>
            <a:r>
              <a:rPr dirty="0" sz="1200" spc="-5">
                <a:latin typeface="Arial"/>
                <a:cs typeface="Arial"/>
              </a:rPr>
              <a:t>Being </a:t>
            </a:r>
            <a:r>
              <a:rPr dirty="0" sz="1200" spc="-5" b="1">
                <a:solidFill>
                  <a:srgbClr val="EB7239"/>
                </a:solidFill>
                <a:latin typeface="Arial"/>
                <a:cs typeface="Arial"/>
              </a:rPr>
              <a:t>logical </a:t>
            </a:r>
            <a:r>
              <a:rPr dirty="0" sz="1200" spc="-5">
                <a:latin typeface="Arial"/>
                <a:cs typeface="Arial"/>
              </a:rPr>
              <a:t>means that </a:t>
            </a:r>
            <a:r>
              <a:rPr dirty="0" sz="1200" spc="-10">
                <a:latin typeface="Arial"/>
                <a:cs typeface="Arial"/>
              </a:rPr>
              <a:t>any </a:t>
            </a:r>
            <a:r>
              <a:rPr dirty="0" sz="1200" spc="-5">
                <a:latin typeface="Arial"/>
                <a:cs typeface="Arial"/>
              </a:rPr>
              <a:t>arguments </a:t>
            </a:r>
            <a:r>
              <a:rPr dirty="0" sz="1200" spc="-15">
                <a:latin typeface="Arial"/>
                <a:cs typeface="Arial"/>
              </a:rPr>
              <a:t>you </a:t>
            </a:r>
            <a:r>
              <a:rPr dirty="0" sz="1200" spc="-10">
                <a:latin typeface="Arial"/>
                <a:cs typeface="Arial"/>
              </a:rPr>
              <a:t>give </a:t>
            </a:r>
            <a:r>
              <a:rPr dirty="0" sz="1200" spc="-15">
                <a:latin typeface="Arial"/>
                <a:cs typeface="Arial"/>
              </a:rPr>
              <a:t>follow </a:t>
            </a:r>
            <a:r>
              <a:rPr dirty="0" sz="1200" spc="-5">
                <a:latin typeface="Arial"/>
                <a:cs typeface="Arial"/>
              </a:rPr>
              <a:t>a </a:t>
            </a:r>
            <a:r>
              <a:rPr dirty="0" sz="1200" spc="-5" b="1">
                <a:solidFill>
                  <a:srgbClr val="EB7239"/>
                </a:solidFill>
                <a:latin typeface="Arial"/>
                <a:cs typeface="Arial"/>
              </a:rPr>
              <a:t>sound </a:t>
            </a:r>
            <a:r>
              <a:rPr dirty="0" sz="1200" spc="-10" b="1">
                <a:solidFill>
                  <a:srgbClr val="EB7239"/>
                </a:solidFill>
                <a:latin typeface="Arial"/>
                <a:cs typeface="Arial"/>
              </a:rPr>
              <a:t>chain </a:t>
            </a:r>
            <a:r>
              <a:rPr dirty="0" sz="1200" spc="-5">
                <a:latin typeface="Arial"/>
                <a:cs typeface="Arial"/>
              </a:rPr>
              <a:t>of rea-  soning</a:t>
            </a:r>
            <a:r>
              <a:rPr dirty="0" sz="1200" spc="-75">
                <a:latin typeface="Arial"/>
                <a:cs typeface="Arial"/>
              </a:rPr>
              <a:t> </a:t>
            </a:r>
            <a:r>
              <a:rPr dirty="0" sz="1200" spc="-5" b="1">
                <a:solidFill>
                  <a:srgbClr val="EB7239"/>
                </a:solidFill>
                <a:latin typeface="Arial"/>
                <a:cs typeface="Arial"/>
              </a:rPr>
              <a:t>step</a:t>
            </a:r>
            <a:r>
              <a:rPr dirty="0" sz="1200" spc="-75" b="1">
                <a:solidFill>
                  <a:srgbClr val="EB7239"/>
                </a:solidFill>
                <a:latin typeface="Arial"/>
                <a:cs typeface="Arial"/>
              </a:rPr>
              <a:t> </a:t>
            </a:r>
            <a:r>
              <a:rPr dirty="0" sz="1200" spc="-20" b="1">
                <a:solidFill>
                  <a:srgbClr val="EB7239"/>
                </a:solidFill>
                <a:latin typeface="Arial"/>
                <a:cs typeface="Arial"/>
              </a:rPr>
              <a:t>by</a:t>
            </a:r>
            <a:r>
              <a:rPr dirty="0" sz="1200" spc="-70" b="1">
                <a:solidFill>
                  <a:srgbClr val="EB7239"/>
                </a:solidFill>
                <a:latin typeface="Arial"/>
                <a:cs typeface="Arial"/>
              </a:rPr>
              <a:t> </a:t>
            </a:r>
            <a:r>
              <a:rPr dirty="0" sz="1200" spc="-5" b="1">
                <a:solidFill>
                  <a:srgbClr val="EB7239"/>
                </a:solidFill>
                <a:latin typeface="Arial"/>
                <a:cs typeface="Arial"/>
              </a:rPr>
              <a:t>step</a:t>
            </a:r>
            <a:r>
              <a:rPr dirty="0" sz="1200" spc="-75" b="1">
                <a:solidFill>
                  <a:srgbClr val="EB7239"/>
                </a:solidFill>
                <a:latin typeface="Arial"/>
                <a:cs typeface="Arial"/>
              </a:rPr>
              <a:t> </a:t>
            </a:r>
            <a:r>
              <a:rPr dirty="0" sz="1200" spc="-5">
                <a:latin typeface="Arial"/>
                <a:cs typeface="Arial"/>
              </a:rPr>
              <a:t>from</a:t>
            </a:r>
            <a:r>
              <a:rPr dirty="0" sz="1200" spc="-70">
                <a:latin typeface="Arial"/>
                <a:cs typeface="Arial"/>
              </a:rPr>
              <a:t> </a:t>
            </a:r>
            <a:r>
              <a:rPr dirty="0" sz="1200" spc="-5">
                <a:latin typeface="Arial"/>
                <a:cs typeface="Arial"/>
              </a:rPr>
              <a:t>the</a:t>
            </a:r>
            <a:r>
              <a:rPr dirty="0" sz="1200" spc="-75">
                <a:latin typeface="Arial"/>
                <a:cs typeface="Arial"/>
              </a:rPr>
              <a:t> </a:t>
            </a:r>
            <a:r>
              <a:rPr dirty="0" sz="1200" spc="-5">
                <a:latin typeface="Arial"/>
                <a:cs typeface="Arial"/>
              </a:rPr>
              <a:t>initial</a:t>
            </a:r>
            <a:r>
              <a:rPr dirty="0" sz="1200" spc="-75">
                <a:latin typeface="Arial"/>
                <a:cs typeface="Arial"/>
              </a:rPr>
              <a:t> </a:t>
            </a:r>
            <a:r>
              <a:rPr dirty="0" sz="1200" spc="-10">
                <a:latin typeface="Arial"/>
                <a:cs typeface="Arial"/>
              </a:rPr>
              <a:t>facts</a:t>
            </a:r>
            <a:r>
              <a:rPr dirty="0" sz="1200" spc="-70">
                <a:latin typeface="Arial"/>
                <a:cs typeface="Arial"/>
              </a:rPr>
              <a:t> </a:t>
            </a:r>
            <a:r>
              <a:rPr dirty="0" sz="1200" spc="-5">
                <a:latin typeface="Arial"/>
                <a:cs typeface="Arial"/>
              </a:rPr>
              <a:t>and</a:t>
            </a:r>
            <a:r>
              <a:rPr dirty="0" sz="1200" spc="-75">
                <a:latin typeface="Arial"/>
                <a:cs typeface="Arial"/>
              </a:rPr>
              <a:t> </a:t>
            </a:r>
            <a:r>
              <a:rPr dirty="0" sz="1200" spc="-5">
                <a:latin typeface="Arial"/>
                <a:cs typeface="Arial"/>
              </a:rPr>
              <a:t>assumptions</a:t>
            </a:r>
            <a:r>
              <a:rPr dirty="0" sz="1200" spc="-70">
                <a:latin typeface="Arial"/>
                <a:cs typeface="Arial"/>
              </a:rPr>
              <a:t> </a:t>
            </a:r>
            <a:r>
              <a:rPr dirty="0" sz="1200" spc="-5">
                <a:latin typeface="Arial"/>
                <a:cs typeface="Arial"/>
              </a:rPr>
              <a:t>through</a:t>
            </a:r>
            <a:r>
              <a:rPr dirty="0" sz="1200" spc="-75">
                <a:latin typeface="Arial"/>
                <a:cs typeface="Arial"/>
              </a:rPr>
              <a:t> </a:t>
            </a:r>
            <a:r>
              <a:rPr dirty="0" sz="1200" spc="-5">
                <a:latin typeface="Arial"/>
                <a:cs typeface="Arial"/>
              </a:rPr>
              <a:t>to</a:t>
            </a:r>
            <a:r>
              <a:rPr dirty="0" sz="1200" spc="-75">
                <a:latin typeface="Arial"/>
                <a:cs typeface="Arial"/>
              </a:rPr>
              <a:t> </a:t>
            </a:r>
            <a:r>
              <a:rPr dirty="0" sz="1200" spc="-5">
                <a:latin typeface="Arial"/>
                <a:cs typeface="Arial"/>
              </a:rPr>
              <a:t>the</a:t>
            </a:r>
            <a:r>
              <a:rPr dirty="0" sz="1200" spc="-75">
                <a:latin typeface="Arial"/>
                <a:cs typeface="Arial"/>
              </a:rPr>
              <a:t> </a:t>
            </a:r>
            <a:r>
              <a:rPr dirty="0" sz="1200" spc="-5">
                <a:latin typeface="Arial"/>
                <a:cs typeface="Arial"/>
              </a:rPr>
              <a:t>conclusions</a:t>
            </a:r>
            <a:endParaRPr sz="1200">
              <a:latin typeface="Arial"/>
              <a:cs typeface="Arial"/>
            </a:endParaRPr>
          </a:p>
          <a:p>
            <a:pPr marL="1973580">
              <a:lnSpc>
                <a:spcPts val="235"/>
              </a:lnSpc>
              <a:tabLst>
                <a:tab pos="2985770" algn="l"/>
                <a:tab pos="4820285" algn="l"/>
              </a:tabLst>
            </a:pPr>
            <a:r>
              <a:rPr dirty="0" sz="600" spc="5" i="1">
                <a:latin typeface="Verdana"/>
                <a:cs typeface="Verdana"/>
              </a:rPr>
              <a:t>~~~~~~~~~~~	~~~~~~~~~~~~~	~~~~~~~~~~~~</a:t>
            </a:r>
            <a:endParaRPr sz="600">
              <a:latin typeface="Verdana"/>
              <a:cs typeface="Verdana"/>
            </a:endParaRPr>
          </a:p>
          <a:p>
            <a:pPr>
              <a:lnSpc>
                <a:spcPct val="100000"/>
              </a:lnSpc>
            </a:pPr>
            <a:endParaRPr sz="6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sz="550">
              <a:latin typeface="Times New Roman"/>
              <a:cs typeface="Times New Roman"/>
            </a:endParaRPr>
          </a:p>
          <a:p>
            <a:pPr marL="309880">
              <a:lnSpc>
                <a:spcPct val="100000"/>
              </a:lnSpc>
            </a:pPr>
            <a:r>
              <a:rPr dirty="0" sz="1200" spc="-5">
                <a:latin typeface="Arial"/>
                <a:cs typeface="Arial"/>
              </a:rPr>
              <a:t>It should be clear </a:t>
            </a:r>
            <a:r>
              <a:rPr dirty="0" sz="1200" spc="-10" b="1">
                <a:solidFill>
                  <a:srgbClr val="EB7239"/>
                </a:solidFill>
                <a:latin typeface="Arial"/>
                <a:cs typeface="Arial"/>
              </a:rPr>
              <a:t>how </a:t>
            </a:r>
            <a:r>
              <a:rPr dirty="0" sz="1200" spc="-5">
                <a:latin typeface="Arial"/>
                <a:cs typeface="Arial"/>
              </a:rPr>
              <a:t>each idea is derived from the </a:t>
            </a:r>
            <a:r>
              <a:rPr dirty="0" sz="1200" spc="-5" b="1">
                <a:solidFill>
                  <a:srgbClr val="EB7239"/>
                </a:solidFill>
                <a:latin typeface="Arial"/>
                <a:cs typeface="Arial"/>
              </a:rPr>
              <a:t>previous</a:t>
            </a:r>
            <a:r>
              <a:rPr dirty="0" sz="1200" b="1">
                <a:solidFill>
                  <a:srgbClr val="EB7239"/>
                </a:solidFill>
                <a:latin typeface="Arial"/>
                <a:cs typeface="Arial"/>
              </a:rPr>
              <a:t> </a:t>
            </a:r>
            <a:r>
              <a:rPr dirty="0" sz="1200" spc="-10">
                <a:latin typeface="Arial"/>
                <a:cs typeface="Arial"/>
              </a:rPr>
              <a:t>one.</a:t>
            </a:r>
            <a:endParaRPr sz="1200">
              <a:latin typeface="Arial"/>
              <a:cs typeface="Arial"/>
            </a:endParaRPr>
          </a:p>
          <a:p>
            <a:pPr marL="309880">
              <a:lnSpc>
                <a:spcPct val="100000"/>
              </a:lnSpc>
              <a:spcBef>
                <a:spcPts val="85"/>
              </a:spcBef>
            </a:pPr>
            <a:r>
              <a:rPr dirty="0" sz="1200" spc="-5" b="1">
                <a:solidFill>
                  <a:srgbClr val="EB7239"/>
                </a:solidFill>
                <a:latin typeface="Arial"/>
                <a:cs typeface="Arial"/>
              </a:rPr>
              <a:t>Reasons and justifications </a:t>
            </a:r>
            <a:r>
              <a:rPr dirty="0" sz="1200" spc="-5">
                <a:latin typeface="Arial"/>
                <a:cs typeface="Arial"/>
              </a:rPr>
              <a:t>should be </a:t>
            </a:r>
            <a:r>
              <a:rPr dirty="0" sz="1200" spc="-10">
                <a:latin typeface="Arial"/>
                <a:cs typeface="Arial"/>
              </a:rPr>
              <a:t>given </a:t>
            </a:r>
            <a:r>
              <a:rPr dirty="0" sz="1200" spc="-20">
                <a:latin typeface="Arial"/>
                <a:cs typeface="Arial"/>
              </a:rPr>
              <a:t>for </a:t>
            </a:r>
            <a:r>
              <a:rPr dirty="0" sz="1200" spc="-15">
                <a:latin typeface="Arial"/>
                <a:cs typeface="Arial"/>
              </a:rPr>
              <a:t>you</a:t>
            </a:r>
            <a:r>
              <a:rPr dirty="0" sz="1200" spc="2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assertions.</a:t>
            </a:r>
            <a:endParaRPr sz="1200">
              <a:latin typeface="Arial"/>
              <a:cs typeface="Arial"/>
            </a:endParaRPr>
          </a:p>
        </p:txBody>
      </p:sp>
      <p:sp>
        <p:nvSpPr>
          <p:cNvPr id="50" name="object 50"/>
          <p:cNvSpPr/>
          <p:nvPr/>
        </p:nvSpPr>
        <p:spPr>
          <a:xfrm>
            <a:off x="1259979" y="1670144"/>
            <a:ext cx="3239972" cy="1319638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1" name="object 51"/>
          <p:cNvSpPr/>
          <p:nvPr/>
        </p:nvSpPr>
        <p:spPr>
          <a:xfrm>
            <a:off x="0" y="3110966"/>
            <a:ext cx="1728470" cy="129539"/>
          </a:xfrm>
          <a:custGeom>
            <a:avLst/>
            <a:gdLst/>
            <a:ahLst/>
            <a:cxnLst/>
            <a:rect l="l" t="t" r="r" b="b"/>
            <a:pathLst>
              <a:path w="1728470" h="129539">
                <a:moveTo>
                  <a:pt x="0" y="129031"/>
                </a:moveTo>
                <a:lnTo>
                  <a:pt x="1728012" y="129031"/>
                </a:lnTo>
                <a:lnTo>
                  <a:pt x="1728012" y="0"/>
                </a:lnTo>
                <a:lnTo>
                  <a:pt x="0" y="0"/>
                </a:lnTo>
                <a:lnTo>
                  <a:pt x="0" y="129031"/>
                </a:lnTo>
                <a:close/>
              </a:path>
            </a:pathLst>
          </a:custGeom>
          <a:solidFill>
            <a:srgbClr val="46464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2" name="object 52"/>
          <p:cNvSpPr/>
          <p:nvPr/>
        </p:nvSpPr>
        <p:spPr>
          <a:xfrm>
            <a:off x="1728012" y="3110966"/>
            <a:ext cx="2741930" cy="129539"/>
          </a:xfrm>
          <a:custGeom>
            <a:avLst/>
            <a:gdLst/>
            <a:ahLst/>
            <a:cxnLst/>
            <a:rect l="l" t="t" r="r" b="b"/>
            <a:pathLst>
              <a:path w="2741929" h="129539">
                <a:moveTo>
                  <a:pt x="0" y="129031"/>
                </a:moveTo>
                <a:lnTo>
                  <a:pt x="2741752" y="129031"/>
                </a:lnTo>
                <a:lnTo>
                  <a:pt x="2741752" y="0"/>
                </a:lnTo>
                <a:lnTo>
                  <a:pt x="0" y="0"/>
                </a:lnTo>
                <a:lnTo>
                  <a:pt x="0" y="129031"/>
                </a:lnTo>
                <a:close/>
              </a:path>
            </a:pathLst>
          </a:custGeom>
          <a:solidFill>
            <a:srgbClr val="60606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3" name="object 53"/>
          <p:cNvSpPr/>
          <p:nvPr/>
        </p:nvSpPr>
        <p:spPr>
          <a:xfrm>
            <a:off x="4469765" y="3110966"/>
            <a:ext cx="1290320" cy="129539"/>
          </a:xfrm>
          <a:custGeom>
            <a:avLst/>
            <a:gdLst/>
            <a:ahLst/>
            <a:cxnLst/>
            <a:rect l="l" t="t" r="r" b="b"/>
            <a:pathLst>
              <a:path w="1290320" h="129539">
                <a:moveTo>
                  <a:pt x="0" y="129031"/>
                </a:moveTo>
                <a:lnTo>
                  <a:pt x="1290231" y="129031"/>
                </a:lnTo>
                <a:lnTo>
                  <a:pt x="1290231" y="0"/>
                </a:lnTo>
                <a:lnTo>
                  <a:pt x="0" y="0"/>
                </a:lnTo>
                <a:lnTo>
                  <a:pt x="0" y="129031"/>
                </a:lnTo>
                <a:close/>
              </a:path>
            </a:pathLst>
          </a:custGeom>
          <a:solidFill>
            <a:srgbClr val="46464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4" name="object 54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889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70"/>
              </a:spcBef>
            </a:pPr>
            <a:r>
              <a:rPr dirty="0" spc="-5"/>
              <a:t>Ming-Ming Cheng Nankai</a:t>
            </a:r>
            <a:r>
              <a:rPr dirty="0"/>
              <a:t> </a:t>
            </a:r>
            <a:r>
              <a:rPr dirty="0" spc="-5"/>
              <a:t>University</a:t>
            </a:r>
          </a:p>
        </p:txBody>
      </p:sp>
      <p:sp>
        <p:nvSpPr>
          <p:cNvPr id="55" name="object 55"/>
          <p:cNvSpPr txBox="1"/>
          <p:nvPr/>
        </p:nvSpPr>
        <p:spPr>
          <a:xfrm>
            <a:off x="3001810" y="3115250"/>
            <a:ext cx="194310" cy="119380"/>
          </a:xfrm>
          <a:prstGeom prst="rect">
            <a:avLst/>
          </a:prstGeom>
        </p:spPr>
        <p:txBody>
          <a:bodyPr wrap="square" lIns="0" tIns="889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70"/>
              </a:spcBef>
            </a:pPr>
            <a:r>
              <a:rPr dirty="0" sz="600" spc="-5">
                <a:solidFill>
                  <a:srgbClr val="FFFFFF"/>
                </a:solidFill>
                <a:latin typeface="Arial"/>
                <a:cs typeface="Arial"/>
              </a:rPr>
              <a:t>Style</a:t>
            </a:r>
            <a:endParaRPr sz="600">
              <a:latin typeface="Arial"/>
              <a:cs typeface="Arial"/>
            </a:endParaRPr>
          </a:p>
        </p:txBody>
      </p:sp>
      <p:sp>
        <p:nvSpPr>
          <p:cNvPr id="56" name="object 56"/>
          <p:cNvSpPr txBox="1">
            <a:spLocks noGrp="1"/>
          </p:cNvSpPr>
          <p:nvPr>
            <p:ph type="dt" idx="6" sz="half"/>
          </p:nvPr>
        </p:nvSpPr>
        <p:spPr>
          <a:prstGeom prst="rect"/>
        </p:spPr>
        <p:txBody>
          <a:bodyPr wrap="square" lIns="0" tIns="889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70"/>
              </a:spcBef>
            </a:pPr>
            <a:r>
              <a:rPr dirty="0" spc="-5"/>
              <a:t>2022/05/18</a:t>
            </a:r>
          </a:p>
        </p:txBody>
      </p:sp>
      <p:sp>
        <p:nvSpPr>
          <p:cNvPr id="57" name="object 57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8890" rIns="0" bIns="0" rtlCol="0" vert="horz">
            <a:spAutoFit/>
          </a:bodyPr>
          <a:lstStyle/>
          <a:p>
            <a:pPr marL="25400">
              <a:lnSpc>
                <a:spcPct val="100000"/>
              </a:lnSpc>
              <a:spcBef>
                <a:spcPts val="70"/>
              </a:spcBef>
            </a:pPr>
            <a:fld id="{81D60167-4931-47E6-BA6A-407CBD079E47}" type="slidenum">
              <a:rPr dirty="0" spc="-5"/>
              <a:t>30</a:t>
            </a:fld>
            <a:r>
              <a:rPr dirty="0" spc="-5"/>
              <a:t> /</a:t>
            </a:r>
            <a:r>
              <a:rPr dirty="0" spc="-70"/>
              <a:t> </a:t>
            </a:r>
            <a:r>
              <a:rPr dirty="0" spc="-5"/>
              <a:t>46</a:t>
            </a:r>
          </a:p>
        </p:txBody>
      </p:sp>
    </p:spTree>
  </p:cSld>
  <p:clrMapOvr>
    <a:masterClrMapping/>
  </p:clrMapOvr>
  <p:transition spd="fast">
    <p:cut thruBlk="0"/>
  </p:transition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20650" y="127561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B1B1B1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171056" y="127561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B1B1B1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221449" y="127561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B1B1B1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271856" y="127561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B1B1B1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322249" y="127561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B1B1B1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372656" y="127561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B1B1B1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423049" y="127561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B1B1B1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944473" y="127561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B1B1B1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994867" y="127561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B1B1B1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/>
          <p:nvPr/>
        </p:nvSpPr>
        <p:spPr>
          <a:xfrm>
            <a:off x="1045273" y="127561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B1B1B1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/>
          <p:nvPr/>
        </p:nvSpPr>
        <p:spPr>
          <a:xfrm>
            <a:off x="1095667" y="127561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B1B1B1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/>
          <p:nvPr/>
        </p:nvSpPr>
        <p:spPr>
          <a:xfrm>
            <a:off x="1146073" y="127561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B1B1B1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4" name="object 14"/>
          <p:cNvSpPr/>
          <p:nvPr/>
        </p:nvSpPr>
        <p:spPr>
          <a:xfrm>
            <a:off x="1196466" y="127561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B1B1B1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5" name="object 15"/>
          <p:cNvSpPr/>
          <p:nvPr/>
        </p:nvSpPr>
        <p:spPr>
          <a:xfrm>
            <a:off x="1246873" y="127561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B1B1B1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6" name="object 16"/>
          <p:cNvSpPr/>
          <p:nvPr/>
        </p:nvSpPr>
        <p:spPr>
          <a:xfrm>
            <a:off x="1297266" y="127561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B1B1B1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7" name="object 17"/>
          <p:cNvSpPr/>
          <p:nvPr/>
        </p:nvSpPr>
        <p:spPr>
          <a:xfrm>
            <a:off x="1916925" y="127561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B1B1B1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8" name="object 18"/>
          <p:cNvSpPr/>
          <p:nvPr/>
        </p:nvSpPr>
        <p:spPr>
          <a:xfrm>
            <a:off x="1967331" y="127561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B1B1B1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9" name="object 19"/>
          <p:cNvSpPr/>
          <p:nvPr/>
        </p:nvSpPr>
        <p:spPr>
          <a:xfrm>
            <a:off x="2017725" y="127561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B1B1B1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0" name="object 20"/>
          <p:cNvSpPr/>
          <p:nvPr/>
        </p:nvSpPr>
        <p:spPr>
          <a:xfrm>
            <a:off x="2068131" y="127561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B1B1B1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1" name="object 21"/>
          <p:cNvSpPr/>
          <p:nvPr/>
        </p:nvSpPr>
        <p:spPr>
          <a:xfrm>
            <a:off x="2118525" y="127561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B1B1B1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2" name="object 22"/>
          <p:cNvSpPr/>
          <p:nvPr/>
        </p:nvSpPr>
        <p:spPr>
          <a:xfrm>
            <a:off x="2664752" y="127561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B1B1B1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3" name="object 23"/>
          <p:cNvSpPr/>
          <p:nvPr/>
        </p:nvSpPr>
        <p:spPr>
          <a:xfrm>
            <a:off x="2715158" y="127561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B1B1B1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4" name="object 24"/>
          <p:cNvSpPr/>
          <p:nvPr/>
        </p:nvSpPr>
        <p:spPr>
          <a:xfrm>
            <a:off x="2765551" y="127561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B1B1B1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5" name="object 25"/>
          <p:cNvSpPr/>
          <p:nvPr/>
        </p:nvSpPr>
        <p:spPr>
          <a:xfrm>
            <a:off x="2815958" y="127561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B1B1B1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6" name="object 26"/>
          <p:cNvSpPr/>
          <p:nvPr/>
        </p:nvSpPr>
        <p:spPr>
          <a:xfrm>
            <a:off x="2866351" y="127561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B1B1B1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7" name="object 27"/>
          <p:cNvSpPr/>
          <p:nvPr/>
        </p:nvSpPr>
        <p:spPr>
          <a:xfrm>
            <a:off x="2916758" y="127561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B1B1B1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8" name="object 28"/>
          <p:cNvSpPr/>
          <p:nvPr/>
        </p:nvSpPr>
        <p:spPr>
          <a:xfrm>
            <a:off x="2967151" y="127561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B1B1B1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9" name="object 29"/>
          <p:cNvSpPr/>
          <p:nvPr/>
        </p:nvSpPr>
        <p:spPr>
          <a:xfrm>
            <a:off x="3017558" y="127561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B1B1B1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0" name="object 30"/>
          <p:cNvSpPr/>
          <p:nvPr/>
        </p:nvSpPr>
        <p:spPr>
          <a:xfrm>
            <a:off x="3067951" y="127561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B1B1B1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1" name="object 31"/>
          <p:cNvSpPr/>
          <p:nvPr/>
        </p:nvSpPr>
        <p:spPr>
          <a:xfrm>
            <a:off x="3534955" y="127561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2" name="object 32"/>
          <p:cNvSpPr/>
          <p:nvPr/>
        </p:nvSpPr>
        <p:spPr>
          <a:xfrm>
            <a:off x="3585362" y="127561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18000" y="0"/>
                </a:move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3" name="object 33"/>
          <p:cNvSpPr/>
          <p:nvPr/>
        </p:nvSpPr>
        <p:spPr>
          <a:xfrm>
            <a:off x="3585362" y="127561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4" name="object 34"/>
          <p:cNvSpPr/>
          <p:nvPr/>
        </p:nvSpPr>
        <p:spPr>
          <a:xfrm>
            <a:off x="3635755" y="127561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5" name="object 35"/>
          <p:cNvSpPr/>
          <p:nvPr/>
        </p:nvSpPr>
        <p:spPr>
          <a:xfrm>
            <a:off x="4469536" y="127561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B1B1B1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6" name="object 36"/>
          <p:cNvSpPr/>
          <p:nvPr/>
        </p:nvSpPr>
        <p:spPr>
          <a:xfrm>
            <a:off x="4519929" y="127561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B1B1B1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7" name="object 37"/>
          <p:cNvSpPr/>
          <p:nvPr/>
        </p:nvSpPr>
        <p:spPr>
          <a:xfrm>
            <a:off x="4570336" y="127561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B1B1B1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8" name="object 38"/>
          <p:cNvSpPr/>
          <p:nvPr/>
        </p:nvSpPr>
        <p:spPr>
          <a:xfrm>
            <a:off x="4620729" y="127561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B1B1B1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9" name="object 39"/>
          <p:cNvSpPr/>
          <p:nvPr/>
        </p:nvSpPr>
        <p:spPr>
          <a:xfrm>
            <a:off x="5179479" y="127561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B1B1B1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0" name="object 40"/>
          <p:cNvSpPr/>
          <p:nvPr/>
        </p:nvSpPr>
        <p:spPr>
          <a:xfrm>
            <a:off x="5229885" y="127561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B1B1B1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1" name="object 41"/>
          <p:cNvSpPr/>
          <p:nvPr/>
        </p:nvSpPr>
        <p:spPr>
          <a:xfrm>
            <a:off x="5280278" y="127561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B1B1B1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2" name="object 42"/>
          <p:cNvSpPr/>
          <p:nvPr/>
        </p:nvSpPr>
        <p:spPr>
          <a:xfrm>
            <a:off x="5330685" y="127561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B1B1B1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3" name="object 43"/>
          <p:cNvSpPr/>
          <p:nvPr/>
        </p:nvSpPr>
        <p:spPr>
          <a:xfrm>
            <a:off x="5381078" y="127561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B1B1B1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4" name="object 44"/>
          <p:cNvSpPr/>
          <p:nvPr/>
        </p:nvSpPr>
        <p:spPr>
          <a:xfrm>
            <a:off x="5431485" y="127561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B1B1B1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5" name="object 45"/>
          <p:cNvSpPr txBox="1"/>
          <p:nvPr/>
        </p:nvSpPr>
        <p:spPr>
          <a:xfrm>
            <a:off x="108000" y="0"/>
            <a:ext cx="5556885" cy="116839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>
              <a:lnSpc>
                <a:spcPct val="100000"/>
              </a:lnSpc>
              <a:spcBef>
                <a:spcPts val="95"/>
              </a:spcBef>
              <a:tabLst>
                <a:tab pos="823594" algn="l"/>
                <a:tab pos="1795780" algn="l"/>
                <a:tab pos="2543810" algn="l"/>
                <a:tab pos="3413760" algn="l"/>
                <a:tab pos="4348480" algn="l"/>
                <a:tab pos="5058410" algn="l"/>
              </a:tabLst>
            </a:pPr>
            <a:r>
              <a:rPr dirty="0" sz="600" spc="-5">
                <a:solidFill>
                  <a:srgbClr val="B1B1B1"/>
                </a:solidFill>
                <a:latin typeface="Arial"/>
                <a:cs typeface="Arial"/>
                <a:hlinkClick r:id="rId2" action="ppaction://hlinksldjump"/>
              </a:rPr>
              <a:t>Readership</a:t>
            </a:r>
            <a:r>
              <a:rPr dirty="0" sz="600" spc="-5">
                <a:solidFill>
                  <a:srgbClr val="B1B1B1"/>
                </a:solidFill>
                <a:latin typeface="Arial"/>
                <a:cs typeface="Arial"/>
              </a:rPr>
              <a:t>	</a:t>
            </a:r>
            <a:r>
              <a:rPr dirty="0" sz="600" spc="-5">
                <a:solidFill>
                  <a:srgbClr val="B1B1B1"/>
                </a:solidFill>
                <a:latin typeface="Arial"/>
                <a:cs typeface="Arial"/>
                <a:hlinkClick r:id="rId3" action="ppaction://hlinksldjump"/>
              </a:rPr>
              <a:t>Critical</a:t>
            </a:r>
            <a:r>
              <a:rPr dirty="0" sz="600" spc="15">
                <a:solidFill>
                  <a:srgbClr val="B1B1B1"/>
                </a:solidFill>
                <a:latin typeface="Arial"/>
                <a:cs typeface="Arial"/>
                <a:hlinkClick r:id="rId3" action="ppaction://hlinksldjump"/>
              </a:rPr>
              <a:t> </a:t>
            </a:r>
            <a:r>
              <a:rPr dirty="0" sz="600" spc="-5">
                <a:solidFill>
                  <a:srgbClr val="B1B1B1"/>
                </a:solidFill>
                <a:latin typeface="Arial"/>
                <a:cs typeface="Arial"/>
                <a:hlinkClick r:id="rId3" action="ppaction://hlinksldjump"/>
              </a:rPr>
              <a:t>Analysis</a:t>
            </a:r>
            <a:r>
              <a:rPr dirty="0" sz="600" spc="-5">
                <a:solidFill>
                  <a:srgbClr val="B1B1B1"/>
                </a:solidFill>
                <a:latin typeface="Arial"/>
                <a:cs typeface="Arial"/>
              </a:rPr>
              <a:t>	</a:t>
            </a:r>
            <a:r>
              <a:rPr dirty="0" sz="600" spc="-5">
                <a:solidFill>
                  <a:srgbClr val="B1B1B1"/>
                </a:solidFill>
                <a:latin typeface="Arial"/>
                <a:cs typeface="Arial"/>
                <a:hlinkClick r:id="rId4" action="ppaction://hlinksldjump"/>
              </a:rPr>
              <a:t>Precision</a:t>
            </a:r>
            <a:r>
              <a:rPr dirty="0" sz="600" spc="-5">
                <a:solidFill>
                  <a:srgbClr val="B1B1B1"/>
                </a:solidFill>
                <a:latin typeface="Arial"/>
                <a:cs typeface="Arial"/>
              </a:rPr>
              <a:t>	</a:t>
            </a:r>
            <a:r>
              <a:rPr dirty="0" sz="600" spc="-5">
                <a:solidFill>
                  <a:srgbClr val="B1B1B1"/>
                </a:solidFill>
                <a:latin typeface="Arial"/>
                <a:cs typeface="Arial"/>
                <a:hlinkClick r:id="rId5" action="ppaction://hlinksldjump"/>
              </a:rPr>
              <a:t>Conciseness</a:t>
            </a:r>
            <a:r>
              <a:rPr dirty="0" sz="600" spc="-5">
                <a:solidFill>
                  <a:srgbClr val="B1B1B1"/>
                </a:solidFill>
                <a:latin typeface="Arial"/>
                <a:cs typeface="Arial"/>
              </a:rPr>
              <a:t>	</a:t>
            </a:r>
            <a:r>
              <a:rPr dirty="0" sz="600" spc="-5">
                <a:solidFill>
                  <a:srgbClr val="FFFFFF"/>
                </a:solidFill>
                <a:latin typeface="Arial"/>
                <a:cs typeface="Arial"/>
                <a:hlinkClick r:id="rId6" action="ppaction://hlinksldjump"/>
              </a:rPr>
              <a:t>Logical</a:t>
            </a:r>
            <a:r>
              <a:rPr dirty="0" sz="600" spc="15">
                <a:solidFill>
                  <a:srgbClr val="FFFFFF"/>
                </a:solidFill>
                <a:latin typeface="Arial"/>
                <a:cs typeface="Arial"/>
                <a:hlinkClick r:id="rId6" action="ppaction://hlinksldjump"/>
              </a:rPr>
              <a:t> </a:t>
            </a:r>
            <a:r>
              <a:rPr dirty="0" sz="600" spc="-5">
                <a:solidFill>
                  <a:srgbClr val="FFFFFF"/>
                </a:solidFill>
                <a:latin typeface="Arial"/>
                <a:cs typeface="Arial"/>
                <a:hlinkClick r:id="rId6" action="ppaction://hlinksldjump"/>
              </a:rPr>
              <a:t>Writing</a:t>
            </a:r>
            <a:r>
              <a:rPr dirty="0" sz="600" spc="-5">
                <a:solidFill>
                  <a:srgbClr val="FFFFFF"/>
                </a:solidFill>
                <a:latin typeface="Arial"/>
                <a:cs typeface="Arial"/>
              </a:rPr>
              <a:t>	</a:t>
            </a:r>
            <a:r>
              <a:rPr dirty="0" sz="600" spc="-5">
                <a:solidFill>
                  <a:srgbClr val="B1B1B1"/>
                </a:solidFill>
                <a:latin typeface="Arial"/>
                <a:cs typeface="Arial"/>
                <a:hlinkClick r:id="rId7" action="ppaction://hlinksldjump"/>
              </a:rPr>
              <a:t>Balance</a:t>
            </a:r>
            <a:r>
              <a:rPr dirty="0" sz="600" spc="-5">
                <a:solidFill>
                  <a:srgbClr val="B1B1B1"/>
                </a:solidFill>
                <a:latin typeface="Arial"/>
                <a:cs typeface="Arial"/>
              </a:rPr>
              <a:t>	</a:t>
            </a:r>
            <a:r>
              <a:rPr dirty="0" sz="600" spc="-5">
                <a:solidFill>
                  <a:srgbClr val="B1B1B1"/>
                </a:solidFill>
                <a:latin typeface="Arial"/>
                <a:cs typeface="Arial"/>
                <a:hlinkClick r:id="rId8" action="ppaction://hlinksldjump"/>
              </a:rPr>
              <a:t>Completeness</a:t>
            </a:r>
            <a:endParaRPr sz="600">
              <a:latin typeface="Arial"/>
              <a:cs typeface="Arial"/>
            </a:endParaRPr>
          </a:p>
        </p:txBody>
      </p:sp>
      <p:sp>
        <p:nvSpPr>
          <p:cNvPr id="46" name="object 46"/>
          <p:cNvSpPr txBox="1">
            <a:spLocks noGrp="1"/>
          </p:cNvSpPr>
          <p:nvPr>
            <p:ph type="title"/>
          </p:nvPr>
        </p:nvSpPr>
        <p:spPr>
          <a:xfrm>
            <a:off x="0" y="209435"/>
            <a:ext cx="5760085" cy="349250"/>
          </a:xfrm>
          <a:prstGeom prst="rect"/>
          <a:solidFill>
            <a:srgbClr val="0C5A79"/>
          </a:solidFill>
        </p:spPr>
        <p:txBody>
          <a:bodyPr wrap="square" lIns="0" tIns="55880" rIns="0" bIns="0" rtlCol="0" vert="horz">
            <a:spAutoFit/>
          </a:bodyPr>
          <a:lstStyle/>
          <a:p>
            <a:pPr marL="107950">
              <a:lnSpc>
                <a:spcPct val="100000"/>
              </a:lnSpc>
              <a:spcBef>
                <a:spcPts val="440"/>
              </a:spcBef>
            </a:pPr>
            <a:r>
              <a:rPr dirty="0" sz="1700" spc="5">
                <a:solidFill>
                  <a:srgbClr val="FFFFFF"/>
                </a:solidFill>
              </a:rPr>
              <a:t>Logical </a:t>
            </a:r>
            <a:r>
              <a:rPr dirty="0" sz="1700" spc="10">
                <a:solidFill>
                  <a:srgbClr val="FFFFFF"/>
                </a:solidFill>
              </a:rPr>
              <a:t>Writing: present </a:t>
            </a:r>
            <a:r>
              <a:rPr dirty="0" sz="1700" spc="5">
                <a:solidFill>
                  <a:srgbClr val="FFFFFF"/>
                </a:solidFill>
              </a:rPr>
              <a:t>in </a:t>
            </a:r>
            <a:r>
              <a:rPr dirty="0" sz="1700" spc="10">
                <a:solidFill>
                  <a:srgbClr val="FFFFFF"/>
                </a:solidFill>
              </a:rPr>
              <a:t>an</a:t>
            </a:r>
            <a:r>
              <a:rPr dirty="0" sz="1700" spc="100">
                <a:solidFill>
                  <a:srgbClr val="FFFFFF"/>
                </a:solidFill>
              </a:rPr>
              <a:t> </a:t>
            </a:r>
            <a:r>
              <a:rPr dirty="0" sz="1700" spc="5">
                <a:solidFill>
                  <a:srgbClr val="FFFFFF"/>
                </a:solidFill>
              </a:rPr>
              <a:t>order</a:t>
            </a:r>
            <a:endParaRPr sz="1700"/>
          </a:p>
        </p:txBody>
      </p:sp>
      <p:sp>
        <p:nvSpPr>
          <p:cNvPr id="47" name="object 47"/>
          <p:cNvSpPr/>
          <p:nvPr/>
        </p:nvSpPr>
        <p:spPr>
          <a:xfrm>
            <a:off x="323595" y="1164247"/>
            <a:ext cx="80010" cy="80010"/>
          </a:xfrm>
          <a:custGeom>
            <a:avLst/>
            <a:gdLst/>
            <a:ahLst/>
            <a:cxnLst/>
            <a:rect l="l" t="t" r="r" b="b"/>
            <a:pathLst>
              <a:path w="80010" h="80009">
                <a:moveTo>
                  <a:pt x="0" y="79413"/>
                </a:moveTo>
                <a:lnTo>
                  <a:pt x="79413" y="79413"/>
                </a:lnTo>
                <a:lnTo>
                  <a:pt x="79413" y="0"/>
                </a:lnTo>
                <a:lnTo>
                  <a:pt x="0" y="0"/>
                </a:lnTo>
                <a:lnTo>
                  <a:pt x="0" y="79413"/>
                </a:lnTo>
                <a:close/>
              </a:path>
            </a:pathLst>
          </a:custGeom>
          <a:solidFill>
            <a:srgbClr val="548CA1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8" name="object 48"/>
          <p:cNvSpPr txBox="1">
            <a:spLocks noGrp="1"/>
          </p:cNvSpPr>
          <p:nvPr>
            <p:ph type="body" idx="1"/>
          </p:nvPr>
        </p:nvSpPr>
        <p:spPr>
          <a:prstGeom prst="rect"/>
        </p:spPr>
        <p:txBody>
          <a:bodyPr wrap="square" lIns="0" tIns="102628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95"/>
              </a:spcBef>
            </a:pPr>
            <a:r>
              <a:rPr dirty="0" spc="-5"/>
              <a:t>Logical </a:t>
            </a:r>
            <a:r>
              <a:rPr dirty="0"/>
              <a:t>writing </a:t>
            </a:r>
            <a:r>
              <a:rPr dirty="0" spc="-5"/>
              <a:t>also means presenting the material </a:t>
            </a:r>
            <a:r>
              <a:rPr dirty="0" spc="-5" b="1">
                <a:solidFill>
                  <a:srgbClr val="EB7239"/>
                </a:solidFill>
                <a:latin typeface="Arial"/>
                <a:cs typeface="Arial"/>
              </a:rPr>
              <a:t>in an </a:t>
            </a:r>
            <a:r>
              <a:rPr dirty="0" spc="-10" b="1">
                <a:solidFill>
                  <a:srgbClr val="EB7239"/>
                </a:solidFill>
                <a:latin typeface="Arial"/>
                <a:cs typeface="Arial"/>
              </a:rPr>
              <a:t>order </a:t>
            </a:r>
            <a:r>
              <a:rPr dirty="0" spc="-5"/>
              <a:t>which the reader  will find </a:t>
            </a:r>
            <a:r>
              <a:rPr dirty="0" spc="-5" b="1">
                <a:solidFill>
                  <a:srgbClr val="EB7239"/>
                </a:solidFill>
                <a:latin typeface="Arial"/>
                <a:cs typeface="Arial"/>
              </a:rPr>
              <a:t>easy </a:t>
            </a:r>
            <a:r>
              <a:rPr dirty="0" spc="-5"/>
              <a:t>to</a:t>
            </a:r>
            <a:r>
              <a:rPr dirty="0" spc="-10"/>
              <a:t> </a:t>
            </a:r>
            <a:r>
              <a:rPr dirty="0" spc="-5"/>
              <a:t>understand.</a:t>
            </a:r>
          </a:p>
          <a:p>
            <a:pPr marL="309880" marR="323850">
              <a:lnSpc>
                <a:spcPct val="100000"/>
              </a:lnSpc>
              <a:spcBef>
                <a:spcPts val="305"/>
              </a:spcBef>
            </a:pPr>
            <a:r>
              <a:rPr dirty="0" spc="-5"/>
              <a:t>If </a:t>
            </a:r>
            <a:r>
              <a:rPr dirty="0" spc="-15"/>
              <a:t>you </a:t>
            </a:r>
            <a:r>
              <a:rPr dirty="0" spc="-5"/>
              <a:t>are describing a </a:t>
            </a:r>
            <a:r>
              <a:rPr dirty="0"/>
              <a:t>series </a:t>
            </a:r>
            <a:r>
              <a:rPr dirty="0" spc="-5"/>
              <a:t>of </a:t>
            </a:r>
            <a:r>
              <a:rPr dirty="0" spc="-15"/>
              <a:t>events </a:t>
            </a:r>
            <a:r>
              <a:rPr dirty="0" spc="-5"/>
              <a:t>or steps of a </a:t>
            </a:r>
            <a:r>
              <a:rPr dirty="0" spc="-10" b="1">
                <a:solidFill>
                  <a:srgbClr val="EB7239"/>
                </a:solidFill>
                <a:latin typeface="Arial"/>
                <a:cs typeface="Arial"/>
              </a:rPr>
              <a:t>procedure</a:t>
            </a:r>
            <a:r>
              <a:rPr dirty="0" spc="-10"/>
              <a:t>, </a:t>
            </a:r>
            <a:r>
              <a:rPr dirty="0" spc="-5"/>
              <a:t>please  describe them in their correct </a:t>
            </a:r>
            <a:r>
              <a:rPr dirty="0" spc="-5" b="1">
                <a:solidFill>
                  <a:srgbClr val="EB7239"/>
                </a:solidFill>
                <a:latin typeface="Arial"/>
                <a:cs typeface="Arial"/>
              </a:rPr>
              <a:t>time sequence</a:t>
            </a:r>
            <a:r>
              <a:rPr dirty="0" spc="-5"/>
              <a:t>.</a:t>
            </a:r>
          </a:p>
        </p:txBody>
      </p:sp>
      <p:sp>
        <p:nvSpPr>
          <p:cNvPr id="49" name="object 49"/>
          <p:cNvSpPr txBox="1"/>
          <p:nvPr/>
        </p:nvSpPr>
        <p:spPr>
          <a:xfrm>
            <a:off x="120446" y="1585086"/>
            <a:ext cx="5519420" cy="262890"/>
          </a:xfrm>
          <a:prstGeom prst="rect">
            <a:avLst/>
          </a:prstGeom>
          <a:solidFill>
            <a:srgbClr val="A5A5A5"/>
          </a:solidFill>
        </p:spPr>
        <p:txBody>
          <a:bodyPr wrap="square" lIns="0" tIns="18415" rIns="0" bIns="0" rtlCol="0" vert="horz">
            <a:spAutoFit/>
          </a:bodyPr>
          <a:lstStyle/>
          <a:p>
            <a:pPr marL="59055">
              <a:lnSpc>
                <a:spcPct val="100000"/>
              </a:lnSpc>
              <a:spcBef>
                <a:spcPts val="145"/>
              </a:spcBef>
            </a:pPr>
            <a:r>
              <a:rPr dirty="0" sz="1200" spc="-5">
                <a:solidFill>
                  <a:srgbClr val="FFFFFF"/>
                </a:solidFill>
                <a:latin typeface="Arial"/>
                <a:cs typeface="Arial"/>
              </a:rPr>
              <a:t>Compare</a:t>
            </a:r>
            <a:endParaRPr sz="1200">
              <a:latin typeface="Arial"/>
              <a:cs typeface="Arial"/>
            </a:endParaRPr>
          </a:p>
        </p:txBody>
      </p:sp>
      <p:sp>
        <p:nvSpPr>
          <p:cNvPr id="50" name="object 50"/>
          <p:cNvSpPr txBox="1"/>
          <p:nvPr/>
        </p:nvSpPr>
        <p:spPr>
          <a:xfrm>
            <a:off x="167297" y="1860420"/>
            <a:ext cx="5425440" cy="39116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95"/>
              </a:spcBef>
            </a:pPr>
            <a:r>
              <a:rPr dirty="0" sz="1200" spc="-5">
                <a:latin typeface="Arial"/>
                <a:cs typeface="Arial"/>
              </a:rPr>
              <a:t>The anode should be </a:t>
            </a:r>
            <a:r>
              <a:rPr dirty="0" u="sng" sz="1200" spc="-1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lowered </a:t>
            </a:r>
            <a:r>
              <a:rPr dirty="0" u="sng" sz="1200" spc="-5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into</a:t>
            </a:r>
            <a:r>
              <a:rPr dirty="0" sz="1200" spc="-5">
                <a:latin typeface="Arial"/>
                <a:cs typeface="Arial"/>
              </a:rPr>
              <a:t> </a:t>
            </a:r>
            <a:r>
              <a:rPr dirty="0" sz="1200" spc="-5">
                <a:solidFill>
                  <a:srgbClr val="FF0000"/>
                </a:solidFill>
                <a:latin typeface="Arial"/>
                <a:cs typeface="Arial"/>
              </a:rPr>
              <a:t>(step 2) </a:t>
            </a:r>
            <a:r>
              <a:rPr dirty="0" sz="1200" spc="-5">
                <a:latin typeface="Arial"/>
                <a:cs typeface="Arial"/>
              </a:rPr>
              <a:t>the electrolyte, </a:t>
            </a:r>
            <a:r>
              <a:rPr dirty="0" sz="1200" spc="-15">
                <a:latin typeface="Arial"/>
                <a:cs typeface="Arial"/>
              </a:rPr>
              <a:t>but </a:t>
            </a:r>
            <a:r>
              <a:rPr dirty="0" sz="1200" spc="-10">
                <a:latin typeface="Arial"/>
                <a:cs typeface="Arial"/>
              </a:rPr>
              <a:t>before </a:t>
            </a:r>
            <a:r>
              <a:rPr dirty="0" sz="1200" spc="-5">
                <a:latin typeface="Arial"/>
                <a:cs typeface="Arial"/>
              </a:rPr>
              <a:t>this is</a:t>
            </a:r>
            <a:r>
              <a:rPr dirty="0" sz="1200" spc="-190">
                <a:latin typeface="Arial"/>
                <a:cs typeface="Arial"/>
              </a:rPr>
              <a:t> </a:t>
            </a:r>
            <a:r>
              <a:rPr dirty="0" sz="1200" spc="-10">
                <a:latin typeface="Arial"/>
                <a:cs typeface="Arial"/>
              </a:rPr>
              <a:t>done,  </a:t>
            </a:r>
            <a:r>
              <a:rPr dirty="0" sz="1200" spc="-5">
                <a:latin typeface="Arial"/>
                <a:cs typeface="Arial"/>
              </a:rPr>
              <a:t>the anode </a:t>
            </a:r>
            <a:r>
              <a:rPr dirty="0" sz="1200" spc="-10">
                <a:latin typeface="Arial"/>
                <a:cs typeface="Arial"/>
              </a:rPr>
              <a:t>must </a:t>
            </a:r>
            <a:r>
              <a:rPr dirty="0" sz="1200" spc="-5">
                <a:latin typeface="Arial"/>
                <a:cs typeface="Arial"/>
              </a:rPr>
              <a:t>be carefully </a:t>
            </a:r>
            <a:r>
              <a:rPr dirty="0" u="sng" sz="1200" spc="-5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cleaned</a:t>
            </a:r>
            <a:r>
              <a:rPr dirty="0" sz="1200" spc="-5">
                <a:latin typeface="Arial"/>
                <a:cs typeface="Arial"/>
              </a:rPr>
              <a:t> </a:t>
            </a:r>
            <a:r>
              <a:rPr dirty="0" sz="1200" spc="-5">
                <a:solidFill>
                  <a:srgbClr val="0000FF"/>
                </a:solidFill>
                <a:latin typeface="Arial"/>
                <a:cs typeface="Arial"/>
              </a:rPr>
              <a:t>(step</a:t>
            </a:r>
            <a:r>
              <a:rPr dirty="0" sz="1200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dirty="0" sz="1200" spc="-5">
                <a:solidFill>
                  <a:srgbClr val="0000FF"/>
                </a:solidFill>
                <a:latin typeface="Arial"/>
                <a:cs typeface="Arial"/>
              </a:rPr>
              <a:t>1)</a:t>
            </a:r>
            <a:r>
              <a:rPr dirty="0" sz="1200" spc="-5">
                <a:latin typeface="Arial"/>
                <a:cs typeface="Arial"/>
              </a:rPr>
              <a:t>.</a:t>
            </a:r>
            <a:endParaRPr sz="1200">
              <a:latin typeface="Arial"/>
              <a:cs typeface="Arial"/>
            </a:endParaRPr>
          </a:p>
        </p:txBody>
      </p:sp>
      <p:sp>
        <p:nvSpPr>
          <p:cNvPr id="51" name="object 51"/>
          <p:cNvSpPr txBox="1"/>
          <p:nvPr/>
        </p:nvSpPr>
        <p:spPr>
          <a:xfrm>
            <a:off x="120446" y="2431516"/>
            <a:ext cx="5519420" cy="229235"/>
          </a:xfrm>
          <a:prstGeom prst="rect">
            <a:avLst/>
          </a:prstGeom>
          <a:solidFill>
            <a:srgbClr val="E8A5BC"/>
          </a:solidFill>
        </p:spPr>
        <p:txBody>
          <a:bodyPr wrap="square" lIns="0" tIns="15240" rIns="0" bIns="0" rtlCol="0" vert="horz">
            <a:spAutoFit/>
          </a:bodyPr>
          <a:lstStyle/>
          <a:p>
            <a:pPr marL="59055">
              <a:lnSpc>
                <a:spcPct val="100000"/>
              </a:lnSpc>
              <a:spcBef>
                <a:spcPts val="120"/>
              </a:spcBef>
            </a:pPr>
            <a:r>
              <a:rPr dirty="0" sz="1200" spc="-5">
                <a:solidFill>
                  <a:srgbClr val="FFFFFF"/>
                </a:solidFill>
                <a:latin typeface="Arial"/>
                <a:cs typeface="Arial"/>
              </a:rPr>
              <a:t>with</a:t>
            </a:r>
            <a:endParaRPr sz="1200">
              <a:latin typeface="Arial"/>
              <a:cs typeface="Arial"/>
            </a:endParaRPr>
          </a:p>
        </p:txBody>
      </p:sp>
      <p:sp>
        <p:nvSpPr>
          <p:cNvPr id="52" name="object 52"/>
          <p:cNvSpPr txBox="1"/>
          <p:nvPr/>
        </p:nvSpPr>
        <p:spPr>
          <a:xfrm>
            <a:off x="167297" y="2673156"/>
            <a:ext cx="5417820" cy="207645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200" spc="-5">
                <a:latin typeface="Arial"/>
                <a:cs typeface="Arial"/>
              </a:rPr>
              <a:t>First, carefully </a:t>
            </a:r>
            <a:r>
              <a:rPr dirty="0" u="sng" sz="1200" spc="-5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clean</a:t>
            </a:r>
            <a:r>
              <a:rPr dirty="0" sz="1200" spc="-5">
                <a:latin typeface="Arial"/>
                <a:cs typeface="Arial"/>
              </a:rPr>
              <a:t> </a:t>
            </a:r>
            <a:r>
              <a:rPr dirty="0" sz="1200" spc="-5">
                <a:solidFill>
                  <a:srgbClr val="0000FF"/>
                </a:solidFill>
                <a:latin typeface="Arial"/>
                <a:cs typeface="Arial"/>
              </a:rPr>
              <a:t>(step 1) </a:t>
            </a:r>
            <a:r>
              <a:rPr dirty="0" sz="1200" spc="-5">
                <a:latin typeface="Arial"/>
                <a:cs typeface="Arial"/>
              </a:rPr>
              <a:t>the </a:t>
            </a:r>
            <a:r>
              <a:rPr dirty="0" sz="1200" spc="-10">
                <a:latin typeface="Arial"/>
                <a:cs typeface="Arial"/>
              </a:rPr>
              <a:t>anode, </a:t>
            </a:r>
            <a:r>
              <a:rPr dirty="0" sz="1200" spc="-5">
                <a:latin typeface="Arial"/>
                <a:cs typeface="Arial"/>
              </a:rPr>
              <a:t>then </a:t>
            </a:r>
            <a:r>
              <a:rPr dirty="0" u="sng" sz="1200" spc="-1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lower </a:t>
            </a:r>
            <a:r>
              <a:rPr dirty="0" u="sng" sz="1200" spc="-5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it into</a:t>
            </a:r>
            <a:r>
              <a:rPr dirty="0" sz="1200" spc="-5">
                <a:latin typeface="Arial"/>
                <a:cs typeface="Arial"/>
              </a:rPr>
              <a:t> </a:t>
            </a:r>
            <a:r>
              <a:rPr dirty="0" sz="1200" spc="-5">
                <a:solidFill>
                  <a:srgbClr val="FF0000"/>
                </a:solidFill>
                <a:latin typeface="Arial"/>
                <a:cs typeface="Arial"/>
              </a:rPr>
              <a:t>(step 2) </a:t>
            </a:r>
            <a:r>
              <a:rPr dirty="0" sz="1200" spc="-5">
                <a:latin typeface="Arial"/>
                <a:cs typeface="Arial"/>
              </a:rPr>
              <a:t>the</a:t>
            </a:r>
            <a:r>
              <a:rPr dirty="0" sz="1200" spc="95">
                <a:latin typeface="Arial"/>
                <a:cs typeface="Arial"/>
              </a:rPr>
              <a:t> </a:t>
            </a:r>
            <a:r>
              <a:rPr dirty="0" sz="1200" spc="-5">
                <a:latin typeface="Arial"/>
                <a:cs typeface="Arial"/>
              </a:rPr>
              <a:t>electrolyte.</a:t>
            </a:r>
            <a:endParaRPr sz="1200">
              <a:latin typeface="Arial"/>
              <a:cs typeface="Arial"/>
            </a:endParaRPr>
          </a:p>
        </p:txBody>
      </p:sp>
      <p:sp>
        <p:nvSpPr>
          <p:cNvPr id="53" name="object 53"/>
          <p:cNvSpPr/>
          <p:nvPr/>
        </p:nvSpPr>
        <p:spPr>
          <a:xfrm>
            <a:off x="0" y="3110966"/>
            <a:ext cx="1728470" cy="129539"/>
          </a:xfrm>
          <a:custGeom>
            <a:avLst/>
            <a:gdLst/>
            <a:ahLst/>
            <a:cxnLst/>
            <a:rect l="l" t="t" r="r" b="b"/>
            <a:pathLst>
              <a:path w="1728470" h="129539">
                <a:moveTo>
                  <a:pt x="0" y="129032"/>
                </a:moveTo>
                <a:lnTo>
                  <a:pt x="1728012" y="129032"/>
                </a:lnTo>
                <a:lnTo>
                  <a:pt x="1728012" y="0"/>
                </a:lnTo>
                <a:lnTo>
                  <a:pt x="0" y="0"/>
                </a:lnTo>
                <a:lnTo>
                  <a:pt x="0" y="129032"/>
                </a:lnTo>
                <a:close/>
              </a:path>
            </a:pathLst>
          </a:custGeom>
          <a:solidFill>
            <a:srgbClr val="46464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4" name="object 54"/>
          <p:cNvSpPr/>
          <p:nvPr/>
        </p:nvSpPr>
        <p:spPr>
          <a:xfrm>
            <a:off x="1728012" y="3110966"/>
            <a:ext cx="2741930" cy="129539"/>
          </a:xfrm>
          <a:custGeom>
            <a:avLst/>
            <a:gdLst/>
            <a:ahLst/>
            <a:cxnLst/>
            <a:rect l="l" t="t" r="r" b="b"/>
            <a:pathLst>
              <a:path w="2741929" h="129539">
                <a:moveTo>
                  <a:pt x="0" y="129032"/>
                </a:moveTo>
                <a:lnTo>
                  <a:pt x="2741752" y="129032"/>
                </a:lnTo>
                <a:lnTo>
                  <a:pt x="2741752" y="0"/>
                </a:lnTo>
                <a:lnTo>
                  <a:pt x="0" y="0"/>
                </a:lnTo>
                <a:lnTo>
                  <a:pt x="0" y="129032"/>
                </a:lnTo>
                <a:close/>
              </a:path>
            </a:pathLst>
          </a:custGeom>
          <a:solidFill>
            <a:srgbClr val="60606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5" name="object 55"/>
          <p:cNvSpPr/>
          <p:nvPr/>
        </p:nvSpPr>
        <p:spPr>
          <a:xfrm>
            <a:off x="4469765" y="3110966"/>
            <a:ext cx="1290320" cy="129539"/>
          </a:xfrm>
          <a:custGeom>
            <a:avLst/>
            <a:gdLst/>
            <a:ahLst/>
            <a:cxnLst/>
            <a:rect l="l" t="t" r="r" b="b"/>
            <a:pathLst>
              <a:path w="1290320" h="129539">
                <a:moveTo>
                  <a:pt x="0" y="129032"/>
                </a:moveTo>
                <a:lnTo>
                  <a:pt x="1290231" y="129032"/>
                </a:lnTo>
                <a:lnTo>
                  <a:pt x="1290231" y="0"/>
                </a:lnTo>
                <a:lnTo>
                  <a:pt x="0" y="0"/>
                </a:lnTo>
                <a:lnTo>
                  <a:pt x="0" y="129032"/>
                </a:lnTo>
                <a:close/>
              </a:path>
            </a:pathLst>
          </a:custGeom>
          <a:solidFill>
            <a:srgbClr val="46464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6" name="object 56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889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70"/>
              </a:spcBef>
            </a:pPr>
            <a:r>
              <a:rPr dirty="0" spc="-5"/>
              <a:t>Ming-Ming Cheng Nankai</a:t>
            </a:r>
            <a:r>
              <a:rPr dirty="0"/>
              <a:t> </a:t>
            </a:r>
            <a:r>
              <a:rPr dirty="0" spc="-5"/>
              <a:t>University</a:t>
            </a:r>
          </a:p>
        </p:txBody>
      </p:sp>
      <p:sp>
        <p:nvSpPr>
          <p:cNvPr id="57" name="object 57"/>
          <p:cNvSpPr txBox="1"/>
          <p:nvPr/>
        </p:nvSpPr>
        <p:spPr>
          <a:xfrm>
            <a:off x="3001810" y="3115250"/>
            <a:ext cx="194310" cy="119380"/>
          </a:xfrm>
          <a:prstGeom prst="rect">
            <a:avLst/>
          </a:prstGeom>
        </p:spPr>
        <p:txBody>
          <a:bodyPr wrap="square" lIns="0" tIns="889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70"/>
              </a:spcBef>
            </a:pPr>
            <a:r>
              <a:rPr dirty="0" sz="600" spc="-5">
                <a:solidFill>
                  <a:srgbClr val="FFFFFF"/>
                </a:solidFill>
                <a:latin typeface="Arial"/>
                <a:cs typeface="Arial"/>
              </a:rPr>
              <a:t>Style</a:t>
            </a:r>
            <a:endParaRPr sz="600">
              <a:latin typeface="Arial"/>
              <a:cs typeface="Arial"/>
            </a:endParaRPr>
          </a:p>
        </p:txBody>
      </p:sp>
      <p:sp>
        <p:nvSpPr>
          <p:cNvPr id="58" name="object 58"/>
          <p:cNvSpPr txBox="1">
            <a:spLocks noGrp="1"/>
          </p:cNvSpPr>
          <p:nvPr>
            <p:ph type="dt" idx="6" sz="half"/>
          </p:nvPr>
        </p:nvSpPr>
        <p:spPr>
          <a:prstGeom prst="rect"/>
        </p:spPr>
        <p:txBody>
          <a:bodyPr wrap="square" lIns="0" tIns="889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70"/>
              </a:spcBef>
            </a:pPr>
            <a:r>
              <a:rPr dirty="0" spc="-5"/>
              <a:t>2022/05/18</a:t>
            </a:r>
          </a:p>
        </p:txBody>
      </p:sp>
      <p:sp>
        <p:nvSpPr>
          <p:cNvPr id="59" name="object 59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8890" rIns="0" bIns="0" rtlCol="0" vert="horz">
            <a:spAutoFit/>
          </a:bodyPr>
          <a:lstStyle/>
          <a:p>
            <a:pPr marL="25400">
              <a:lnSpc>
                <a:spcPct val="100000"/>
              </a:lnSpc>
              <a:spcBef>
                <a:spcPts val="70"/>
              </a:spcBef>
            </a:pPr>
            <a:fld id="{81D60167-4931-47E6-BA6A-407CBD079E47}" type="slidenum">
              <a:rPr dirty="0" spc="-5"/>
              <a:t>30</a:t>
            </a:fld>
            <a:r>
              <a:rPr dirty="0" spc="-5"/>
              <a:t> /</a:t>
            </a:r>
            <a:r>
              <a:rPr dirty="0" spc="-70"/>
              <a:t> </a:t>
            </a:r>
            <a:r>
              <a:rPr dirty="0" spc="-5"/>
              <a:t>46</a:t>
            </a:r>
          </a:p>
        </p:txBody>
      </p:sp>
    </p:spTree>
  </p:cSld>
  <p:clrMapOvr>
    <a:masterClrMapping/>
  </p:clrMapOvr>
  <p:transition spd="fast">
    <p:cut thruBlk="0"/>
  </p:transition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20650" y="127561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B1B1B1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171056" y="127561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B1B1B1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221449" y="127561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B1B1B1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271856" y="127561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B1B1B1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322249" y="127561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B1B1B1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372656" y="127561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B1B1B1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423049" y="127561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B1B1B1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944473" y="127561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B1B1B1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994867" y="127561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B1B1B1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/>
          <p:nvPr/>
        </p:nvSpPr>
        <p:spPr>
          <a:xfrm>
            <a:off x="1045273" y="127561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B1B1B1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/>
          <p:nvPr/>
        </p:nvSpPr>
        <p:spPr>
          <a:xfrm>
            <a:off x="1095667" y="127561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B1B1B1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/>
          <p:nvPr/>
        </p:nvSpPr>
        <p:spPr>
          <a:xfrm>
            <a:off x="1146073" y="127561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B1B1B1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4" name="object 14"/>
          <p:cNvSpPr/>
          <p:nvPr/>
        </p:nvSpPr>
        <p:spPr>
          <a:xfrm>
            <a:off x="1196466" y="127561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B1B1B1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5" name="object 15"/>
          <p:cNvSpPr/>
          <p:nvPr/>
        </p:nvSpPr>
        <p:spPr>
          <a:xfrm>
            <a:off x="1246873" y="127561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B1B1B1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6" name="object 16"/>
          <p:cNvSpPr/>
          <p:nvPr/>
        </p:nvSpPr>
        <p:spPr>
          <a:xfrm>
            <a:off x="1297266" y="127561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B1B1B1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7" name="object 17"/>
          <p:cNvSpPr/>
          <p:nvPr/>
        </p:nvSpPr>
        <p:spPr>
          <a:xfrm>
            <a:off x="1916925" y="127561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B1B1B1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8" name="object 18"/>
          <p:cNvSpPr/>
          <p:nvPr/>
        </p:nvSpPr>
        <p:spPr>
          <a:xfrm>
            <a:off x="1967331" y="127561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B1B1B1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9" name="object 19"/>
          <p:cNvSpPr/>
          <p:nvPr/>
        </p:nvSpPr>
        <p:spPr>
          <a:xfrm>
            <a:off x="2017725" y="127561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B1B1B1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0" name="object 20"/>
          <p:cNvSpPr/>
          <p:nvPr/>
        </p:nvSpPr>
        <p:spPr>
          <a:xfrm>
            <a:off x="2068131" y="127561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B1B1B1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1" name="object 21"/>
          <p:cNvSpPr/>
          <p:nvPr/>
        </p:nvSpPr>
        <p:spPr>
          <a:xfrm>
            <a:off x="2118525" y="127561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B1B1B1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2" name="object 22"/>
          <p:cNvSpPr/>
          <p:nvPr/>
        </p:nvSpPr>
        <p:spPr>
          <a:xfrm>
            <a:off x="2664752" y="127561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B1B1B1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3" name="object 23"/>
          <p:cNvSpPr/>
          <p:nvPr/>
        </p:nvSpPr>
        <p:spPr>
          <a:xfrm>
            <a:off x="2715158" y="127561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B1B1B1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4" name="object 24"/>
          <p:cNvSpPr/>
          <p:nvPr/>
        </p:nvSpPr>
        <p:spPr>
          <a:xfrm>
            <a:off x="2765551" y="127561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B1B1B1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5" name="object 25"/>
          <p:cNvSpPr/>
          <p:nvPr/>
        </p:nvSpPr>
        <p:spPr>
          <a:xfrm>
            <a:off x="2815958" y="127561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B1B1B1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6" name="object 26"/>
          <p:cNvSpPr/>
          <p:nvPr/>
        </p:nvSpPr>
        <p:spPr>
          <a:xfrm>
            <a:off x="2866351" y="127561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B1B1B1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7" name="object 27"/>
          <p:cNvSpPr/>
          <p:nvPr/>
        </p:nvSpPr>
        <p:spPr>
          <a:xfrm>
            <a:off x="2916758" y="127561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B1B1B1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8" name="object 28"/>
          <p:cNvSpPr/>
          <p:nvPr/>
        </p:nvSpPr>
        <p:spPr>
          <a:xfrm>
            <a:off x="2967151" y="127561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B1B1B1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9" name="object 29"/>
          <p:cNvSpPr/>
          <p:nvPr/>
        </p:nvSpPr>
        <p:spPr>
          <a:xfrm>
            <a:off x="3017558" y="127561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B1B1B1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0" name="object 30"/>
          <p:cNvSpPr/>
          <p:nvPr/>
        </p:nvSpPr>
        <p:spPr>
          <a:xfrm>
            <a:off x="3067951" y="127561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B1B1B1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1" name="object 31"/>
          <p:cNvSpPr/>
          <p:nvPr/>
        </p:nvSpPr>
        <p:spPr>
          <a:xfrm>
            <a:off x="3534955" y="127561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2" name="object 32"/>
          <p:cNvSpPr/>
          <p:nvPr/>
        </p:nvSpPr>
        <p:spPr>
          <a:xfrm>
            <a:off x="3585362" y="127561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3" name="object 33"/>
          <p:cNvSpPr/>
          <p:nvPr/>
        </p:nvSpPr>
        <p:spPr>
          <a:xfrm>
            <a:off x="3635755" y="127561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18000" y="0"/>
                </a:move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4" name="object 34"/>
          <p:cNvSpPr/>
          <p:nvPr/>
        </p:nvSpPr>
        <p:spPr>
          <a:xfrm>
            <a:off x="3635755" y="127561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5" name="object 35"/>
          <p:cNvSpPr/>
          <p:nvPr/>
        </p:nvSpPr>
        <p:spPr>
          <a:xfrm>
            <a:off x="4469536" y="127561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B1B1B1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6" name="object 36"/>
          <p:cNvSpPr/>
          <p:nvPr/>
        </p:nvSpPr>
        <p:spPr>
          <a:xfrm>
            <a:off x="4519929" y="127561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B1B1B1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7" name="object 37"/>
          <p:cNvSpPr/>
          <p:nvPr/>
        </p:nvSpPr>
        <p:spPr>
          <a:xfrm>
            <a:off x="4570336" y="127561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B1B1B1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8" name="object 38"/>
          <p:cNvSpPr/>
          <p:nvPr/>
        </p:nvSpPr>
        <p:spPr>
          <a:xfrm>
            <a:off x="4620729" y="127561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B1B1B1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9" name="object 39"/>
          <p:cNvSpPr/>
          <p:nvPr/>
        </p:nvSpPr>
        <p:spPr>
          <a:xfrm>
            <a:off x="5179479" y="127561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B1B1B1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0" name="object 40"/>
          <p:cNvSpPr/>
          <p:nvPr/>
        </p:nvSpPr>
        <p:spPr>
          <a:xfrm>
            <a:off x="5229885" y="127561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B1B1B1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1" name="object 41"/>
          <p:cNvSpPr/>
          <p:nvPr/>
        </p:nvSpPr>
        <p:spPr>
          <a:xfrm>
            <a:off x="5280278" y="127561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B1B1B1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2" name="object 42"/>
          <p:cNvSpPr/>
          <p:nvPr/>
        </p:nvSpPr>
        <p:spPr>
          <a:xfrm>
            <a:off x="5330685" y="127561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B1B1B1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3" name="object 43"/>
          <p:cNvSpPr/>
          <p:nvPr/>
        </p:nvSpPr>
        <p:spPr>
          <a:xfrm>
            <a:off x="5381078" y="127561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B1B1B1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4" name="object 44"/>
          <p:cNvSpPr/>
          <p:nvPr/>
        </p:nvSpPr>
        <p:spPr>
          <a:xfrm>
            <a:off x="5431485" y="127561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B1B1B1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5" name="object 45"/>
          <p:cNvSpPr txBox="1"/>
          <p:nvPr/>
        </p:nvSpPr>
        <p:spPr>
          <a:xfrm>
            <a:off x="108000" y="0"/>
            <a:ext cx="5556885" cy="116839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>
              <a:lnSpc>
                <a:spcPct val="100000"/>
              </a:lnSpc>
              <a:spcBef>
                <a:spcPts val="95"/>
              </a:spcBef>
              <a:tabLst>
                <a:tab pos="823594" algn="l"/>
                <a:tab pos="1795780" algn="l"/>
                <a:tab pos="2543810" algn="l"/>
                <a:tab pos="3413760" algn="l"/>
                <a:tab pos="4348480" algn="l"/>
                <a:tab pos="5058410" algn="l"/>
              </a:tabLst>
            </a:pPr>
            <a:r>
              <a:rPr dirty="0" sz="600" spc="-5">
                <a:solidFill>
                  <a:srgbClr val="B1B1B1"/>
                </a:solidFill>
                <a:latin typeface="Arial"/>
                <a:cs typeface="Arial"/>
                <a:hlinkClick r:id="rId2" action="ppaction://hlinksldjump"/>
              </a:rPr>
              <a:t>Readership</a:t>
            </a:r>
            <a:r>
              <a:rPr dirty="0" sz="600" spc="-5">
                <a:solidFill>
                  <a:srgbClr val="B1B1B1"/>
                </a:solidFill>
                <a:latin typeface="Arial"/>
                <a:cs typeface="Arial"/>
              </a:rPr>
              <a:t>	</a:t>
            </a:r>
            <a:r>
              <a:rPr dirty="0" sz="600" spc="-5">
                <a:solidFill>
                  <a:srgbClr val="B1B1B1"/>
                </a:solidFill>
                <a:latin typeface="Arial"/>
                <a:cs typeface="Arial"/>
                <a:hlinkClick r:id="rId3" action="ppaction://hlinksldjump"/>
              </a:rPr>
              <a:t>Critical</a:t>
            </a:r>
            <a:r>
              <a:rPr dirty="0" sz="600" spc="15">
                <a:solidFill>
                  <a:srgbClr val="B1B1B1"/>
                </a:solidFill>
                <a:latin typeface="Arial"/>
                <a:cs typeface="Arial"/>
                <a:hlinkClick r:id="rId3" action="ppaction://hlinksldjump"/>
              </a:rPr>
              <a:t> </a:t>
            </a:r>
            <a:r>
              <a:rPr dirty="0" sz="600" spc="-5">
                <a:solidFill>
                  <a:srgbClr val="B1B1B1"/>
                </a:solidFill>
                <a:latin typeface="Arial"/>
                <a:cs typeface="Arial"/>
                <a:hlinkClick r:id="rId3" action="ppaction://hlinksldjump"/>
              </a:rPr>
              <a:t>Analysis</a:t>
            </a:r>
            <a:r>
              <a:rPr dirty="0" sz="600" spc="-5">
                <a:solidFill>
                  <a:srgbClr val="B1B1B1"/>
                </a:solidFill>
                <a:latin typeface="Arial"/>
                <a:cs typeface="Arial"/>
              </a:rPr>
              <a:t>	</a:t>
            </a:r>
            <a:r>
              <a:rPr dirty="0" sz="600" spc="-5">
                <a:solidFill>
                  <a:srgbClr val="B1B1B1"/>
                </a:solidFill>
                <a:latin typeface="Arial"/>
                <a:cs typeface="Arial"/>
                <a:hlinkClick r:id="rId4" action="ppaction://hlinksldjump"/>
              </a:rPr>
              <a:t>Precision</a:t>
            </a:r>
            <a:r>
              <a:rPr dirty="0" sz="600" spc="-5">
                <a:solidFill>
                  <a:srgbClr val="B1B1B1"/>
                </a:solidFill>
                <a:latin typeface="Arial"/>
                <a:cs typeface="Arial"/>
              </a:rPr>
              <a:t>	</a:t>
            </a:r>
            <a:r>
              <a:rPr dirty="0" sz="600" spc="-5">
                <a:solidFill>
                  <a:srgbClr val="B1B1B1"/>
                </a:solidFill>
                <a:latin typeface="Arial"/>
                <a:cs typeface="Arial"/>
                <a:hlinkClick r:id="rId5" action="ppaction://hlinksldjump"/>
              </a:rPr>
              <a:t>Conciseness</a:t>
            </a:r>
            <a:r>
              <a:rPr dirty="0" sz="600" spc="-5">
                <a:solidFill>
                  <a:srgbClr val="B1B1B1"/>
                </a:solidFill>
                <a:latin typeface="Arial"/>
                <a:cs typeface="Arial"/>
              </a:rPr>
              <a:t>	</a:t>
            </a:r>
            <a:r>
              <a:rPr dirty="0" sz="600" spc="-5">
                <a:solidFill>
                  <a:srgbClr val="FFFFFF"/>
                </a:solidFill>
                <a:latin typeface="Arial"/>
                <a:cs typeface="Arial"/>
                <a:hlinkClick r:id="rId6" action="ppaction://hlinksldjump"/>
              </a:rPr>
              <a:t>Logical</a:t>
            </a:r>
            <a:r>
              <a:rPr dirty="0" sz="600" spc="15">
                <a:solidFill>
                  <a:srgbClr val="FFFFFF"/>
                </a:solidFill>
                <a:latin typeface="Arial"/>
                <a:cs typeface="Arial"/>
                <a:hlinkClick r:id="rId6" action="ppaction://hlinksldjump"/>
              </a:rPr>
              <a:t> </a:t>
            </a:r>
            <a:r>
              <a:rPr dirty="0" sz="600" spc="-5">
                <a:solidFill>
                  <a:srgbClr val="FFFFFF"/>
                </a:solidFill>
                <a:latin typeface="Arial"/>
                <a:cs typeface="Arial"/>
                <a:hlinkClick r:id="rId6" action="ppaction://hlinksldjump"/>
              </a:rPr>
              <a:t>Writing</a:t>
            </a:r>
            <a:r>
              <a:rPr dirty="0" sz="600" spc="-5">
                <a:solidFill>
                  <a:srgbClr val="FFFFFF"/>
                </a:solidFill>
                <a:latin typeface="Arial"/>
                <a:cs typeface="Arial"/>
              </a:rPr>
              <a:t>	</a:t>
            </a:r>
            <a:r>
              <a:rPr dirty="0" sz="600" spc="-5">
                <a:solidFill>
                  <a:srgbClr val="B1B1B1"/>
                </a:solidFill>
                <a:latin typeface="Arial"/>
                <a:cs typeface="Arial"/>
                <a:hlinkClick r:id="rId7" action="ppaction://hlinksldjump"/>
              </a:rPr>
              <a:t>Balance</a:t>
            </a:r>
            <a:r>
              <a:rPr dirty="0" sz="600" spc="-5">
                <a:solidFill>
                  <a:srgbClr val="B1B1B1"/>
                </a:solidFill>
                <a:latin typeface="Arial"/>
                <a:cs typeface="Arial"/>
              </a:rPr>
              <a:t>	</a:t>
            </a:r>
            <a:r>
              <a:rPr dirty="0" sz="600" spc="-5">
                <a:solidFill>
                  <a:srgbClr val="B1B1B1"/>
                </a:solidFill>
                <a:latin typeface="Arial"/>
                <a:cs typeface="Arial"/>
                <a:hlinkClick r:id="rId8" action="ppaction://hlinksldjump"/>
              </a:rPr>
              <a:t>Completeness</a:t>
            </a:r>
            <a:endParaRPr sz="600">
              <a:latin typeface="Arial"/>
              <a:cs typeface="Arial"/>
            </a:endParaRPr>
          </a:p>
        </p:txBody>
      </p:sp>
      <p:sp>
        <p:nvSpPr>
          <p:cNvPr id="46" name="object 46"/>
          <p:cNvSpPr txBox="1">
            <a:spLocks noGrp="1"/>
          </p:cNvSpPr>
          <p:nvPr>
            <p:ph type="title"/>
          </p:nvPr>
        </p:nvSpPr>
        <p:spPr>
          <a:xfrm>
            <a:off x="0" y="209435"/>
            <a:ext cx="5760085" cy="349250"/>
          </a:xfrm>
          <a:prstGeom prst="rect"/>
          <a:solidFill>
            <a:srgbClr val="0C5A79"/>
          </a:solidFill>
        </p:spPr>
        <p:txBody>
          <a:bodyPr wrap="square" lIns="0" tIns="55880" rIns="0" bIns="0" rtlCol="0" vert="horz">
            <a:spAutoFit/>
          </a:bodyPr>
          <a:lstStyle/>
          <a:p>
            <a:pPr marL="107950">
              <a:lnSpc>
                <a:spcPct val="100000"/>
              </a:lnSpc>
              <a:spcBef>
                <a:spcPts val="440"/>
              </a:spcBef>
            </a:pPr>
            <a:r>
              <a:rPr dirty="0" sz="1700" spc="5">
                <a:solidFill>
                  <a:srgbClr val="FFFFFF"/>
                </a:solidFill>
              </a:rPr>
              <a:t>Logical </a:t>
            </a:r>
            <a:r>
              <a:rPr dirty="0" sz="1700" spc="10">
                <a:solidFill>
                  <a:srgbClr val="FFFFFF"/>
                </a:solidFill>
              </a:rPr>
              <a:t>Writing:</a:t>
            </a:r>
            <a:r>
              <a:rPr dirty="0" sz="1700" spc="110">
                <a:solidFill>
                  <a:srgbClr val="FFFFFF"/>
                </a:solidFill>
              </a:rPr>
              <a:t> </a:t>
            </a:r>
            <a:r>
              <a:rPr dirty="0" sz="1700" spc="5">
                <a:solidFill>
                  <a:srgbClr val="FFFFFF"/>
                </a:solidFill>
              </a:rPr>
              <a:t>tips</a:t>
            </a:r>
            <a:endParaRPr sz="1700"/>
          </a:p>
        </p:txBody>
      </p:sp>
      <p:sp>
        <p:nvSpPr>
          <p:cNvPr id="47" name="object 47"/>
          <p:cNvSpPr/>
          <p:nvPr/>
        </p:nvSpPr>
        <p:spPr>
          <a:xfrm>
            <a:off x="323595" y="913955"/>
            <a:ext cx="80010" cy="80010"/>
          </a:xfrm>
          <a:custGeom>
            <a:avLst/>
            <a:gdLst/>
            <a:ahLst/>
            <a:cxnLst/>
            <a:rect l="l" t="t" r="r" b="b"/>
            <a:pathLst>
              <a:path w="80010" h="80009">
                <a:moveTo>
                  <a:pt x="0" y="79413"/>
                </a:moveTo>
                <a:lnTo>
                  <a:pt x="79413" y="79413"/>
                </a:lnTo>
                <a:lnTo>
                  <a:pt x="79413" y="0"/>
                </a:lnTo>
                <a:lnTo>
                  <a:pt x="0" y="0"/>
                </a:lnTo>
                <a:lnTo>
                  <a:pt x="0" y="79413"/>
                </a:lnTo>
                <a:close/>
              </a:path>
            </a:pathLst>
          </a:custGeom>
          <a:solidFill>
            <a:srgbClr val="548CA1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8" name="object 48"/>
          <p:cNvSpPr/>
          <p:nvPr/>
        </p:nvSpPr>
        <p:spPr>
          <a:xfrm>
            <a:off x="323595" y="1318831"/>
            <a:ext cx="80010" cy="80010"/>
          </a:xfrm>
          <a:custGeom>
            <a:avLst/>
            <a:gdLst/>
            <a:ahLst/>
            <a:cxnLst/>
            <a:rect l="l" t="t" r="r" b="b"/>
            <a:pathLst>
              <a:path w="80010" h="80009">
                <a:moveTo>
                  <a:pt x="0" y="79413"/>
                </a:moveTo>
                <a:lnTo>
                  <a:pt x="79413" y="79413"/>
                </a:lnTo>
                <a:lnTo>
                  <a:pt x="79413" y="0"/>
                </a:lnTo>
                <a:lnTo>
                  <a:pt x="0" y="0"/>
                </a:lnTo>
                <a:lnTo>
                  <a:pt x="0" y="79413"/>
                </a:lnTo>
                <a:close/>
              </a:path>
            </a:pathLst>
          </a:custGeom>
          <a:solidFill>
            <a:srgbClr val="548CA1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9" name="object 49"/>
          <p:cNvSpPr/>
          <p:nvPr/>
        </p:nvSpPr>
        <p:spPr>
          <a:xfrm>
            <a:off x="323595" y="1540255"/>
            <a:ext cx="80010" cy="80010"/>
          </a:xfrm>
          <a:custGeom>
            <a:avLst/>
            <a:gdLst/>
            <a:ahLst/>
            <a:cxnLst/>
            <a:rect l="l" t="t" r="r" b="b"/>
            <a:pathLst>
              <a:path w="80010" h="80009">
                <a:moveTo>
                  <a:pt x="0" y="79413"/>
                </a:moveTo>
                <a:lnTo>
                  <a:pt x="79413" y="79413"/>
                </a:lnTo>
                <a:lnTo>
                  <a:pt x="79413" y="0"/>
                </a:lnTo>
                <a:lnTo>
                  <a:pt x="0" y="0"/>
                </a:lnTo>
                <a:lnTo>
                  <a:pt x="0" y="79413"/>
                </a:lnTo>
                <a:close/>
              </a:path>
            </a:pathLst>
          </a:custGeom>
          <a:solidFill>
            <a:srgbClr val="548CA1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0" name="object 50"/>
          <p:cNvSpPr/>
          <p:nvPr/>
        </p:nvSpPr>
        <p:spPr>
          <a:xfrm>
            <a:off x="185064" y="1707299"/>
            <a:ext cx="5452745" cy="405130"/>
          </a:xfrm>
          <a:custGeom>
            <a:avLst/>
            <a:gdLst/>
            <a:ahLst/>
            <a:cxnLst/>
            <a:rect l="l" t="t" r="r" b="b"/>
            <a:pathLst>
              <a:path w="5452745" h="405130">
                <a:moveTo>
                  <a:pt x="0" y="404825"/>
                </a:moveTo>
                <a:lnTo>
                  <a:pt x="5452313" y="404825"/>
                </a:lnTo>
                <a:lnTo>
                  <a:pt x="5452313" y="0"/>
                </a:lnTo>
                <a:lnTo>
                  <a:pt x="0" y="0"/>
                </a:lnTo>
                <a:lnTo>
                  <a:pt x="0" y="404825"/>
                </a:lnTo>
                <a:close/>
              </a:path>
            </a:pathLst>
          </a:custGeom>
          <a:solidFill>
            <a:srgbClr val="D7CCC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1" name="object 51"/>
          <p:cNvSpPr/>
          <p:nvPr/>
        </p:nvSpPr>
        <p:spPr>
          <a:xfrm>
            <a:off x="179997" y="1704759"/>
            <a:ext cx="5462905" cy="0"/>
          </a:xfrm>
          <a:custGeom>
            <a:avLst/>
            <a:gdLst/>
            <a:ahLst/>
            <a:cxnLst/>
            <a:rect l="l" t="t" r="r" b="b"/>
            <a:pathLst>
              <a:path w="5462905" h="0">
                <a:moveTo>
                  <a:pt x="0" y="0"/>
                </a:moveTo>
                <a:lnTo>
                  <a:pt x="5462435" y="0"/>
                </a:lnTo>
              </a:path>
            </a:pathLst>
          </a:custGeom>
          <a:ln w="5054">
            <a:solidFill>
              <a:srgbClr val="A0877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2" name="object 52"/>
          <p:cNvSpPr/>
          <p:nvPr/>
        </p:nvSpPr>
        <p:spPr>
          <a:xfrm>
            <a:off x="182524" y="1704759"/>
            <a:ext cx="0" cy="410209"/>
          </a:xfrm>
          <a:custGeom>
            <a:avLst/>
            <a:gdLst/>
            <a:ahLst/>
            <a:cxnLst/>
            <a:rect l="l" t="t" r="r" b="b"/>
            <a:pathLst>
              <a:path w="0" h="410210">
                <a:moveTo>
                  <a:pt x="0" y="409892"/>
                </a:moveTo>
                <a:lnTo>
                  <a:pt x="0" y="0"/>
                </a:lnTo>
              </a:path>
            </a:pathLst>
          </a:custGeom>
          <a:ln w="5054">
            <a:solidFill>
              <a:srgbClr val="A0877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3" name="object 53"/>
          <p:cNvSpPr/>
          <p:nvPr/>
        </p:nvSpPr>
        <p:spPr>
          <a:xfrm>
            <a:off x="5639892" y="1704759"/>
            <a:ext cx="0" cy="410209"/>
          </a:xfrm>
          <a:custGeom>
            <a:avLst/>
            <a:gdLst/>
            <a:ahLst/>
            <a:cxnLst/>
            <a:rect l="l" t="t" r="r" b="b"/>
            <a:pathLst>
              <a:path w="0" h="410210">
                <a:moveTo>
                  <a:pt x="0" y="409892"/>
                </a:moveTo>
                <a:lnTo>
                  <a:pt x="0" y="0"/>
                </a:lnTo>
              </a:path>
            </a:pathLst>
          </a:custGeom>
          <a:ln w="5054">
            <a:solidFill>
              <a:srgbClr val="A0877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4" name="object 54"/>
          <p:cNvSpPr/>
          <p:nvPr/>
        </p:nvSpPr>
        <p:spPr>
          <a:xfrm>
            <a:off x="179997" y="2114651"/>
            <a:ext cx="5462905" cy="0"/>
          </a:xfrm>
          <a:custGeom>
            <a:avLst/>
            <a:gdLst/>
            <a:ahLst/>
            <a:cxnLst/>
            <a:rect l="l" t="t" r="r" b="b"/>
            <a:pathLst>
              <a:path w="5462905" h="0">
                <a:moveTo>
                  <a:pt x="0" y="0"/>
                </a:moveTo>
                <a:lnTo>
                  <a:pt x="5462435" y="0"/>
                </a:lnTo>
              </a:path>
            </a:pathLst>
          </a:custGeom>
          <a:ln w="5054">
            <a:solidFill>
              <a:srgbClr val="A0877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5" name="object 55"/>
          <p:cNvSpPr/>
          <p:nvPr/>
        </p:nvSpPr>
        <p:spPr>
          <a:xfrm>
            <a:off x="323595" y="2273134"/>
            <a:ext cx="80010" cy="80010"/>
          </a:xfrm>
          <a:custGeom>
            <a:avLst/>
            <a:gdLst/>
            <a:ahLst/>
            <a:cxnLst/>
            <a:rect l="l" t="t" r="r" b="b"/>
            <a:pathLst>
              <a:path w="80010" h="80010">
                <a:moveTo>
                  <a:pt x="0" y="79413"/>
                </a:moveTo>
                <a:lnTo>
                  <a:pt x="79413" y="79413"/>
                </a:lnTo>
                <a:lnTo>
                  <a:pt x="79413" y="0"/>
                </a:lnTo>
                <a:lnTo>
                  <a:pt x="0" y="0"/>
                </a:lnTo>
                <a:lnTo>
                  <a:pt x="0" y="79413"/>
                </a:lnTo>
                <a:close/>
              </a:path>
            </a:pathLst>
          </a:custGeom>
          <a:solidFill>
            <a:srgbClr val="548CA1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6" name="object 56"/>
          <p:cNvSpPr/>
          <p:nvPr/>
        </p:nvSpPr>
        <p:spPr>
          <a:xfrm>
            <a:off x="323595" y="2494559"/>
            <a:ext cx="80010" cy="80010"/>
          </a:xfrm>
          <a:custGeom>
            <a:avLst/>
            <a:gdLst/>
            <a:ahLst/>
            <a:cxnLst/>
            <a:rect l="l" t="t" r="r" b="b"/>
            <a:pathLst>
              <a:path w="80010" h="80010">
                <a:moveTo>
                  <a:pt x="0" y="79413"/>
                </a:moveTo>
                <a:lnTo>
                  <a:pt x="79413" y="79413"/>
                </a:lnTo>
                <a:lnTo>
                  <a:pt x="79413" y="0"/>
                </a:lnTo>
                <a:lnTo>
                  <a:pt x="0" y="0"/>
                </a:lnTo>
                <a:lnTo>
                  <a:pt x="0" y="79413"/>
                </a:lnTo>
                <a:close/>
              </a:path>
            </a:pathLst>
          </a:custGeom>
          <a:solidFill>
            <a:srgbClr val="548CA1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7" name="object 57"/>
          <p:cNvSpPr txBox="1"/>
          <p:nvPr/>
        </p:nvSpPr>
        <p:spPr>
          <a:xfrm>
            <a:off x="252526" y="828837"/>
            <a:ext cx="5340350" cy="1971675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224790" marR="5080">
              <a:lnSpc>
                <a:spcPct val="100000"/>
              </a:lnSpc>
              <a:spcBef>
                <a:spcPts val="95"/>
              </a:spcBef>
            </a:pPr>
            <a:r>
              <a:rPr dirty="0" sz="1200" spc="-5">
                <a:latin typeface="Arial"/>
                <a:cs typeface="Arial"/>
              </a:rPr>
              <a:t>If instructions are in the </a:t>
            </a:r>
            <a:r>
              <a:rPr dirty="0" sz="1200" spc="-10" b="1">
                <a:solidFill>
                  <a:srgbClr val="EB7239"/>
                </a:solidFill>
                <a:latin typeface="Arial"/>
                <a:cs typeface="Arial"/>
              </a:rPr>
              <a:t>wrong </a:t>
            </a:r>
            <a:r>
              <a:rPr dirty="0" sz="1200" spc="-15">
                <a:latin typeface="Arial"/>
                <a:cs typeface="Arial"/>
              </a:rPr>
              <a:t>order, </a:t>
            </a:r>
            <a:r>
              <a:rPr dirty="0" sz="1200" spc="-5">
                <a:latin typeface="Arial"/>
                <a:cs typeface="Arial"/>
              </a:rPr>
              <a:t>the reader </a:t>
            </a:r>
            <a:r>
              <a:rPr dirty="0" sz="1200" spc="-20">
                <a:latin typeface="Arial"/>
                <a:cs typeface="Arial"/>
              </a:rPr>
              <a:t>may </a:t>
            </a:r>
            <a:r>
              <a:rPr dirty="0" sz="1200" spc="-5" b="1">
                <a:solidFill>
                  <a:srgbClr val="EB7239"/>
                </a:solidFill>
                <a:latin typeface="Arial"/>
                <a:cs typeface="Arial"/>
              </a:rPr>
              <a:t>fail </a:t>
            </a:r>
            <a:r>
              <a:rPr dirty="0" sz="1200" spc="-5">
                <a:latin typeface="Arial"/>
                <a:cs typeface="Arial"/>
              </a:rPr>
              <a:t>to </a:t>
            </a:r>
            <a:r>
              <a:rPr dirty="0" sz="1200" spc="-15">
                <a:latin typeface="Arial"/>
                <a:cs typeface="Arial"/>
              </a:rPr>
              <a:t>follow </a:t>
            </a:r>
            <a:r>
              <a:rPr dirty="0" sz="1200" spc="-5">
                <a:latin typeface="Arial"/>
                <a:cs typeface="Arial"/>
              </a:rPr>
              <a:t>them  </a:t>
            </a:r>
            <a:r>
              <a:rPr dirty="0" sz="1200" spc="-15">
                <a:latin typeface="Arial"/>
                <a:cs typeface="Arial"/>
              </a:rPr>
              <a:t>correctly, </a:t>
            </a:r>
            <a:r>
              <a:rPr dirty="0" sz="1200" spc="-5">
                <a:latin typeface="Arial"/>
                <a:cs typeface="Arial"/>
              </a:rPr>
              <a:t>with </a:t>
            </a:r>
            <a:r>
              <a:rPr dirty="0" sz="1200" spc="-5" b="1">
                <a:solidFill>
                  <a:srgbClr val="EB7239"/>
                </a:solidFill>
                <a:latin typeface="Arial"/>
                <a:cs typeface="Arial"/>
              </a:rPr>
              <a:t>undesirable</a:t>
            </a:r>
            <a:r>
              <a:rPr dirty="0" sz="1200" b="1">
                <a:solidFill>
                  <a:srgbClr val="EB7239"/>
                </a:solidFill>
                <a:latin typeface="Arial"/>
                <a:cs typeface="Arial"/>
              </a:rPr>
              <a:t> </a:t>
            </a:r>
            <a:r>
              <a:rPr dirty="0" sz="1200" spc="-5">
                <a:latin typeface="Arial"/>
                <a:cs typeface="Arial"/>
              </a:rPr>
              <a:t>consequences.</a:t>
            </a:r>
            <a:endParaRPr sz="1200">
              <a:latin typeface="Arial"/>
              <a:cs typeface="Arial"/>
            </a:endParaRPr>
          </a:p>
          <a:p>
            <a:pPr marL="224790" marR="179070">
              <a:lnSpc>
                <a:spcPct val="121100"/>
              </a:lnSpc>
              <a:spcBef>
                <a:spcPts val="5"/>
              </a:spcBef>
            </a:pPr>
            <a:r>
              <a:rPr dirty="0" sz="1200" spc="-5">
                <a:latin typeface="Arial"/>
                <a:cs typeface="Arial"/>
              </a:rPr>
              <a:t>If </a:t>
            </a:r>
            <a:r>
              <a:rPr dirty="0" sz="1200" spc="-10">
                <a:latin typeface="Arial"/>
                <a:cs typeface="Arial"/>
              </a:rPr>
              <a:t>explanations </a:t>
            </a:r>
            <a:r>
              <a:rPr dirty="0" sz="1200" spc="-5">
                <a:latin typeface="Arial"/>
                <a:cs typeface="Arial"/>
              </a:rPr>
              <a:t>are in the </a:t>
            </a:r>
            <a:r>
              <a:rPr dirty="0" sz="1200" spc="-10" b="1">
                <a:solidFill>
                  <a:srgbClr val="EB7239"/>
                </a:solidFill>
                <a:latin typeface="Arial"/>
                <a:cs typeface="Arial"/>
              </a:rPr>
              <a:t>wrong </a:t>
            </a:r>
            <a:r>
              <a:rPr dirty="0" sz="1200" spc="-15">
                <a:latin typeface="Arial"/>
                <a:cs typeface="Arial"/>
              </a:rPr>
              <a:t>order, </a:t>
            </a:r>
            <a:r>
              <a:rPr dirty="0" sz="1200" spc="-5">
                <a:latin typeface="Arial"/>
                <a:cs typeface="Arial"/>
              </a:rPr>
              <a:t>it is </a:t>
            </a:r>
            <a:r>
              <a:rPr dirty="0" sz="1200" spc="-10" b="1">
                <a:solidFill>
                  <a:srgbClr val="EB7239"/>
                </a:solidFill>
                <a:latin typeface="Arial"/>
                <a:cs typeface="Arial"/>
              </a:rPr>
              <a:t>harder </a:t>
            </a:r>
            <a:r>
              <a:rPr dirty="0" sz="1200" spc="-5">
                <a:latin typeface="Arial"/>
                <a:cs typeface="Arial"/>
              </a:rPr>
              <a:t>to </a:t>
            </a:r>
            <a:r>
              <a:rPr dirty="0" sz="1200" spc="-15">
                <a:latin typeface="Arial"/>
                <a:cs typeface="Arial"/>
              </a:rPr>
              <a:t>follow </a:t>
            </a:r>
            <a:r>
              <a:rPr dirty="0" sz="1200" spc="-5">
                <a:latin typeface="Arial"/>
                <a:cs typeface="Arial"/>
              </a:rPr>
              <a:t>the argument.  Concepts should be </a:t>
            </a:r>
            <a:r>
              <a:rPr dirty="0" sz="1200" spc="-5" b="1">
                <a:solidFill>
                  <a:srgbClr val="EB7239"/>
                </a:solidFill>
                <a:latin typeface="Arial"/>
                <a:cs typeface="Arial"/>
              </a:rPr>
              <a:t>defined </a:t>
            </a:r>
            <a:r>
              <a:rPr dirty="0" sz="1200" spc="-10">
                <a:latin typeface="Arial"/>
                <a:cs typeface="Arial"/>
              </a:rPr>
              <a:t>before they </a:t>
            </a:r>
            <a:r>
              <a:rPr dirty="0" sz="1200" spc="-5">
                <a:latin typeface="Arial"/>
                <a:cs typeface="Arial"/>
              </a:rPr>
              <a:t>are</a:t>
            </a:r>
            <a:r>
              <a:rPr dirty="0" sz="1200">
                <a:latin typeface="Arial"/>
                <a:cs typeface="Arial"/>
              </a:rPr>
              <a:t> </a:t>
            </a:r>
            <a:r>
              <a:rPr dirty="0" sz="1200" spc="-5">
                <a:latin typeface="Arial"/>
                <a:cs typeface="Arial"/>
              </a:rPr>
              <a:t>used.</a:t>
            </a:r>
            <a:endParaRPr sz="1200">
              <a:latin typeface="Arial"/>
              <a:cs typeface="Arial"/>
            </a:endParaRPr>
          </a:p>
          <a:p>
            <a:pPr marL="12700" marR="27940">
              <a:lnSpc>
                <a:spcPct val="100000"/>
              </a:lnSpc>
              <a:spcBef>
                <a:spcPts val="425"/>
              </a:spcBef>
            </a:pPr>
            <a:r>
              <a:rPr dirty="0" sz="1200" spc="-5">
                <a:solidFill>
                  <a:srgbClr val="0000FF"/>
                </a:solidFill>
                <a:latin typeface="Arial"/>
                <a:cs typeface="Arial"/>
              </a:rPr>
              <a:t>An </a:t>
            </a:r>
            <a:r>
              <a:rPr dirty="0" sz="1200" spc="-10">
                <a:solidFill>
                  <a:srgbClr val="0000FF"/>
                </a:solidFill>
                <a:latin typeface="Arial"/>
                <a:cs typeface="Arial"/>
              </a:rPr>
              <a:t>example: </a:t>
            </a:r>
            <a:r>
              <a:rPr dirty="0" sz="1200" spc="-5">
                <a:latin typeface="Arial"/>
                <a:cs typeface="Arial"/>
              </a:rPr>
              <a:t>The image is first segmented to </a:t>
            </a:r>
            <a:r>
              <a:rPr dirty="0" sz="1200" spc="-10">
                <a:latin typeface="Arial"/>
                <a:cs typeface="Arial"/>
              </a:rPr>
              <a:t>give </a:t>
            </a:r>
            <a:r>
              <a:rPr dirty="0" sz="1200" spc="-5">
                <a:latin typeface="Arial"/>
                <a:cs typeface="Arial"/>
              </a:rPr>
              <a:t>a </a:t>
            </a:r>
            <a:r>
              <a:rPr dirty="0" sz="1200" spc="-30">
                <a:latin typeface="Arial"/>
                <a:cs typeface="Arial"/>
              </a:rPr>
              <a:t>TextNet. </a:t>
            </a:r>
            <a:r>
              <a:rPr dirty="0" sz="1200" spc="-5">
                <a:latin typeface="Arial"/>
                <a:cs typeface="Arial"/>
              </a:rPr>
              <a:t>A </a:t>
            </a:r>
            <a:r>
              <a:rPr dirty="0" sz="1200" spc="-30">
                <a:latin typeface="Arial"/>
                <a:cs typeface="Arial"/>
              </a:rPr>
              <a:t>TextNet </a:t>
            </a:r>
            <a:r>
              <a:rPr dirty="0" sz="1200" spc="-5">
                <a:latin typeface="Arial"/>
                <a:cs typeface="Arial"/>
              </a:rPr>
              <a:t>is a  </a:t>
            </a:r>
            <a:r>
              <a:rPr dirty="0" sz="1200" spc="-10">
                <a:latin typeface="Arial"/>
                <a:cs typeface="Arial"/>
              </a:rPr>
              <a:t>graph </a:t>
            </a:r>
            <a:r>
              <a:rPr dirty="0" sz="1200" spc="-5">
                <a:latin typeface="Arial"/>
                <a:cs typeface="Arial"/>
              </a:rPr>
              <a:t>whose nodes...and edges...This </a:t>
            </a:r>
            <a:r>
              <a:rPr dirty="0" sz="1200" spc="-30">
                <a:latin typeface="Arial"/>
                <a:cs typeface="Arial"/>
              </a:rPr>
              <a:t>TextNet </a:t>
            </a:r>
            <a:r>
              <a:rPr dirty="0" sz="1200" spc="-5">
                <a:latin typeface="Arial"/>
                <a:cs typeface="Arial"/>
              </a:rPr>
              <a:t>is used</a:t>
            </a:r>
            <a:r>
              <a:rPr dirty="0" sz="1200" spc="20">
                <a:latin typeface="Arial"/>
                <a:cs typeface="Arial"/>
              </a:rPr>
              <a:t> </a:t>
            </a:r>
            <a:r>
              <a:rPr dirty="0" sz="1200" spc="-15">
                <a:latin typeface="Arial"/>
                <a:cs typeface="Arial"/>
              </a:rPr>
              <a:t>to...</a:t>
            </a:r>
            <a:endParaRPr sz="1200">
              <a:latin typeface="Arial"/>
              <a:cs typeface="Arial"/>
            </a:endParaRPr>
          </a:p>
          <a:p>
            <a:pPr marL="224790">
              <a:lnSpc>
                <a:spcPct val="100000"/>
              </a:lnSpc>
              <a:spcBef>
                <a:spcPts val="1025"/>
              </a:spcBef>
            </a:pPr>
            <a:r>
              <a:rPr dirty="0" sz="1200" spc="-5">
                <a:latin typeface="Arial"/>
                <a:cs typeface="Arial"/>
              </a:rPr>
              <a:t>Ideas should </a:t>
            </a:r>
            <a:r>
              <a:rPr dirty="0" sz="1200" spc="-10" b="1">
                <a:solidFill>
                  <a:srgbClr val="EB7239"/>
                </a:solidFill>
                <a:latin typeface="Arial"/>
                <a:cs typeface="Arial"/>
              </a:rPr>
              <a:t>build </a:t>
            </a:r>
            <a:r>
              <a:rPr dirty="0" sz="1200" spc="-5" b="1">
                <a:solidFill>
                  <a:srgbClr val="EB7239"/>
                </a:solidFill>
                <a:latin typeface="Arial"/>
                <a:cs typeface="Arial"/>
              </a:rPr>
              <a:t>upon </a:t>
            </a:r>
            <a:r>
              <a:rPr dirty="0" sz="1200" spc="-5">
                <a:latin typeface="Arial"/>
                <a:cs typeface="Arial"/>
              </a:rPr>
              <a:t>each </a:t>
            </a:r>
            <a:r>
              <a:rPr dirty="0" sz="1200" spc="-15">
                <a:latin typeface="Arial"/>
                <a:cs typeface="Arial"/>
              </a:rPr>
              <a:t>other.</a:t>
            </a:r>
            <a:endParaRPr sz="1200">
              <a:latin typeface="Arial"/>
              <a:cs typeface="Arial"/>
            </a:endParaRPr>
          </a:p>
          <a:p>
            <a:pPr marL="224790" marR="5080">
              <a:lnSpc>
                <a:spcPct val="100000"/>
              </a:lnSpc>
              <a:spcBef>
                <a:spcPts val="300"/>
              </a:spcBef>
            </a:pPr>
            <a:r>
              <a:rPr dirty="0" sz="1200" spc="-15">
                <a:latin typeface="Arial"/>
                <a:cs typeface="Arial"/>
              </a:rPr>
              <a:t>Forward </a:t>
            </a:r>
            <a:r>
              <a:rPr dirty="0" sz="1200" spc="-10">
                <a:latin typeface="Arial"/>
                <a:cs typeface="Arial"/>
              </a:rPr>
              <a:t>references </a:t>
            </a:r>
            <a:r>
              <a:rPr dirty="0" sz="1200" spc="-5">
                <a:latin typeface="Arial"/>
                <a:cs typeface="Arial"/>
              </a:rPr>
              <a:t>should be </a:t>
            </a:r>
            <a:r>
              <a:rPr dirty="0" sz="1200" spc="-10" b="1">
                <a:solidFill>
                  <a:srgbClr val="EB7239"/>
                </a:solidFill>
                <a:latin typeface="Arial"/>
                <a:cs typeface="Arial"/>
              </a:rPr>
              <a:t>avoided</a:t>
            </a:r>
            <a:r>
              <a:rPr dirty="0" sz="1200" spc="-10">
                <a:latin typeface="Arial"/>
                <a:cs typeface="Arial"/>
              </a:rPr>
              <a:t>, except </a:t>
            </a:r>
            <a:r>
              <a:rPr dirty="0" sz="1200" spc="-20">
                <a:latin typeface="Arial"/>
                <a:cs typeface="Arial"/>
              </a:rPr>
              <a:t>for </a:t>
            </a:r>
            <a:r>
              <a:rPr dirty="0" sz="1200" spc="-5">
                <a:latin typeface="Arial"/>
                <a:cs typeface="Arial"/>
              </a:rPr>
              <a:t>things </a:t>
            </a:r>
            <a:r>
              <a:rPr dirty="0" sz="1200">
                <a:latin typeface="Arial"/>
                <a:cs typeface="Arial"/>
              </a:rPr>
              <a:t>briefly </a:t>
            </a:r>
            <a:r>
              <a:rPr dirty="0" sz="1200" spc="-10">
                <a:latin typeface="Arial"/>
                <a:cs typeface="Arial"/>
              </a:rPr>
              <a:t>explained </a:t>
            </a:r>
            <a:r>
              <a:rPr dirty="0" sz="1200" spc="-5">
                <a:latin typeface="Arial"/>
                <a:cs typeface="Arial"/>
              </a:rPr>
              <a:t>in  an </a:t>
            </a:r>
            <a:r>
              <a:rPr dirty="0" sz="1200" spc="-5" b="1">
                <a:solidFill>
                  <a:srgbClr val="EB7239"/>
                </a:solidFill>
                <a:latin typeface="Arial"/>
                <a:cs typeface="Arial"/>
              </a:rPr>
              <a:t>introduction or</a:t>
            </a:r>
            <a:r>
              <a:rPr dirty="0" sz="1200" spc="-10" b="1">
                <a:solidFill>
                  <a:srgbClr val="EB7239"/>
                </a:solidFill>
                <a:latin typeface="Arial"/>
                <a:cs typeface="Arial"/>
              </a:rPr>
              <a:t> overview</a:t>
            </a:r>
            <a:r>
              <a:rPr dirty="0" sz="1200" spc="-10">
                <a:latin typeface="Arial"/>
                <a:cs typeface="Arial"/>
              </a:rPr>
              <a:t>.</a:t>
            </a:r>
            <a:endParaRPr sz="1200">
              <a:latin typeface="Arial"/>
              <a:cs typeface="Arial"/>
            </a:endParaRPr>
          </a:p>
        </p:txBody>
      </p:sp>
      <p:sp>
        <p:nvSpPr>
          <p:cNvPr id="58" name="object 58"/>
          <p:cNvSpPr/>
          <p:nvPr/>
        </p:nvSpPr>
        <p:spPr>
          <a:xfrm>
            <a:off x="0" y="3110966"/>
            <a:ext cx="1728470" cy="129539"/>
          </a:xfrm>
          <a:custGeom>
            <a:avLst/>
            <a:gdLst/>
            <a:ahLst/>
            <a:cxnLst/>
            <a:rect l="l" t="t" r="r" b="b"/>
            <a:pathLst>
              <a:path w="1728470" h="129539">
                <a:moveTo>
                  <a:pt x="0" y="129031"/>
                </a:moveTo>
                <a:lnTo>
                  <a:pt x="1728012" y="129031"/>
                </a:lnTo>
                <a:lnTo>
                  <a:pt x="1728012" y="0"/>
                </a:lnTo>
                <a:lnTo>
                  <a:pt x="0" y="0"/>
                </a:lnTo>
                <a:lnTo>
                  <a:pt x="0" y="129031"/>
                </a:lnTo>
                <a:close/>
              </a:path>
            </a:pathLst>
          </a:custGeom>
          <a:solidFill>
            <a:srgbClr val="46464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9" name="object 59"/>
          <p:cNvSpPr/>
          <p:nvPr/>
        </p:nvSpPr>
        <p:spPr>
          <a:xfrm>
            <a:off x="1728012" y="3110966"/>
            <a:ext cx="2741930" cy="129539"/>
          </a:xfrm>
          <a:custGeom>
            <a:avLst/>
            <a:gdLst/>
            <a:ahLst/>
            <a:cxnLst/>
            <a:rect l="l" t="t" r="r" b="b"/>
            <a:pathLst>
              <a:path w="2741929" h="129539">
                <a:moveTo>
                  <a:pt x="0" y="129031"/>
                </a:moveTo>
                <a:lnTo>
                  <a:pt x="2741752" y="129031"/>
                </a:lnTo>
                <a:lnTo>
                  <a:pt x="2741752" y="0"/>
                </a:lnTo>
                <a:lnTo>
                  <a:pt x="0" y="0"/>
                </a:lnTo>
                <a:lnTo>
                  <a:pt x="0" y="129031"/>
                </a:lnTo>
                <a:close/>
              </a:path>
            </a:pathLst>
          </a:custGeom>
          <a:solidFill>
            <a:srgbClr val="60606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0" name="object 60"/>
          <p:cNvSpPr/>
          <p:nvPr/>
        </p:nvSpPr>
        <p:spPr>
          <a:xfrm>
            <a:off x="4469765" y="3110966"/>
            <a:ext cx="1290320" cy="129539"/>
          </a:xfrm>
          <a:custGeom>
            <a:avLst/>
            <a:gdLst/>
            <a:ahLst/>
            <a:cxnLst/>
            <a:rect l="l" t="t" r="r" b="b"/>
            <a:pathLst>
              <a:path w="1290320" h="129539">
                <a:moveTo>
                  <a:pt x="0" y="129031"/>
                </a:moveTo>
                <a:lnTo>
                  <a:pt x="1290231" y="129031"/>
                </a:lnTo>
                <a:lnTo>
                  <a:pt x="1290231" y="0"/>
                </a:lnTo>
                <a:lnTo>
                  <a:pt x="0" y="0"/>
                </a:lnTo>
                <a:lnTo>
                  <a:pt x="0" y="129031"/>
                </a:lnTo>
                <a:close/>
              </a:path>
            </a:pathLst>
          </a:custGeom>
          <a:solidFill>
            <a:srgbClr val="46464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1" name="object 61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889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70"/>
              </a:spcBef>
            </a:pPr>
            <a:r>
              <a:rPr dirty="0" spc="-5"/>
              <a:t>Ming-Ming Cheng Nankai</a:t>
            </a:r>
            <a:r>
              <a:rPr dirty="0"/>
              <a:t> </a:t>
            </a:r>
            <a:r>
              <a:rPr dirty="0" spc="-5"/>
              <a:t>University</a:t>
            </a:r>
          </a:p>
        </p:txBody>
      </p:sp>
      <p:sp>
        <p:nvSpPr>
          <p:cNvPr id="62" name="object 62"/>
          <p:cNvSpPr txBox="1"/>
          <p:nvPr/>
        </p:nvSpPr>
        <p:spPr>
          <a:xfrm>
            <a:off x="3001810" y="3115250"/>
            <a:ext cx="194310" cy="119380"/>
          </a:xfrm>
          <a:prstGeom prst="rect">
            <a:avLst/>
          </a:prstGeom>
        </p:spPr>
        <p:txBody>
          <a:bodyPr wrap="square" lIns="0" tIns="889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70"/>
              </a:spcBef>
            </a:pPr>
            <a:r>
              <a:rPr dirty="0" sz="600" spc="-5">
                <a:solidFill>
                  <a:srgbClr val="FFFFFF"/>
                </a:solidFill>
                <a:latin typeface="Arial"/>
                <a:cs typeface="Arial"/>
              </a:rPr>
              <a:t>Style</a:t>
            </a:r>
            <a:endParaRPr sz="600">
              <a:latin typeface="Arial"/>
              <a:cs typeface="Arial"/>
            </a:endParaRPr>
          </a:p>
        </p:txBody>
      </p:sp>
      <p:sp>
        <p:nvSpPr>
          <p:cNvPr id="63" name="object 63"/>
          <p:cNvSpPr txBox="1">
            <a:spLocks noGrp="1"/>
          </p:cNvSpPr>
          <p:nvPr>
            <p:ph type="dt" idx="6" sz="half"/>
          </p:nvPr>
        </p:nvSpPr>
        <p:spPr>
          <a:prstGeom prst="rect"/>
        </p:spPr>
        <p:txBody>
          <a:bodyPr wrap="square" lIns="0" tIns="889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70"/>
              </a:spcBef>
            </a:pPr>
            <a:r>
              <a:rPr dirty="0" spc="-5"/>
              <a:t>2022/05/18</a:t>
            </a:r>
          </a:p>
        </p:txBody>
      </p:sp>
      <p:sp>
        <p:nvSpPr>
          <p:cNvPr id="64" name="object 64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8890" rIns="0" bIns="0" rtlCol="0" vert="horz">
            <a:spAutoFit/>
          </a:bodyPr>
          <a:lstStyle/>
          <a:p>
            <a:pPr marL="25400">
              <a:lnSpc>
                <a:spcPct val="100000"/>
              </a:lnSpc>
              <a:spcBef>
                <a:spcPts val="70"/>
              </a:spcBef>
            </a:pPr>
            <a:fld id="{81D60167-4931-47E6-BA6A-407CBD079E47}" type="slidenum">
              <a:rPr dirty="0" spc="-5"/>
              <a:t>30</a:t>
            </a:fld>
            <a:r>
              <a:rPr dirty="0" spc="-5"/>
              <a:t> /</a:t>
            </a:r>
            <a:r>
              <a:rPr dirty="0" spc="-70"/>
              <a:t> </a:t>
            </a:r>
            <a:r>
              <a:rPr dirty="0" spc="-5"/>
              <a:t>46</a:t>
            </a:r>
          </a:p>
        </p:txBody>
      </p:sp>
    </p:spTree>
  </p:cSld>
  <p:clrMapOvr>
    <a:masterClrMapping/>
  </p:clrMapOvr>
  <p:transition spd="fast">
    <p:cut thruBlk="0"/>
  </p:transition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20650" y="127561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B1B1B1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171056" y="127561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B1B1B1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221449" y="127561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B1B1B1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271856" y="127561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B1B1B1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322249" y="127561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B1B1B1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372656" y="127561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B1B1B1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423049" y="127561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B1B1B1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944473" y="127561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B1B1B1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994867" y="127561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B1B1B1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/>
          <p:nvPr/>
        </p:nvSpPr>
        <p:spPr>
          <a:xfrm>
            <a:off x="1045273" y="127561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B1B1B1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/>
          <p:nvPr/>
        </p:nvSpPr>
        <p:spPr>
          <a:xfrm>
            <a:off x="1095667" y="127561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B1B1B1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/>
          <p:nvPr/>
        </p:nvSpPr>
        <p:spPr>
          <a:xfrm>
            <a:off x="1146073" y="127561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B1B1B1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4" name="object 14"/>
          <p:cNvSpPr/>
          <p:nvPr/>
        </p:nvSpPr>
        <p:spPr>
          <a:xfrm>
            <a:off x="1196466" y="127561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B1B1B1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5" name="object 15"/>
          <p:cNvSpPr/>
          <p:nvPr/>
        </p:nvSpPr>
        <p:spPr>
          <a:xfrm>
            <a:off x="1246873" y="127561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B1B1B1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6" name="object 16"/>
          <p:cNvSpPr/>
          <p:nvPr/>
        </p:nvSpPr>
        <p:spPr>
          <a:xfrm>
            <a:off x="1297266" y="127561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B1B1B1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7" name="object 17"/>
          <p:cNvSpPr/>
          <p:nvPr/>
        </p:nvSpPr>
        <p:spPr>
          <a:xfrm>
            <a:off x="1916925" y="127561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B1B1B1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8" name="object 18"/>
          <p:cNvSpPr/>
          <p:nvPr/>
        </p:nvSpPr>
        <p:spPr>
          <a:xfrm>
            <a:off x="1967331" y="127561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B1B1B1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9" name="object 19"/>
          <p:cNvSpPr/>
          <p:nvPr/>
        </p:nvSpPr>
        <p:spPr>
          <a:xfrm>
            <a:off x="2017725" y="127561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B1B1B1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0" name="object 20"/>
          <p:cNvSpPr/>
          <p:nvPr/>
        </p:nvSpPr>
        <p:spPr>
          <a:xfrm>
            <a:off x="2068131" y="127561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B1B1B1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1" name="object 21"/>
          <p:cNvSpPr/>
          <p:nvPr/>
        </p:nvSpPr>
        <p:spPr>
          <a:xfrm>
            <a:off x="2118525" y="127561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B1B1B1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2" name="object 22"/>
          <p:cNvSpPr/>
          <p:nvPr/>
        </p:nvSpPr>
        <p:spPr>
          <a:xfrm>
            <a:off x="2664752" y="127561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B1B1B1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3" name="object 23"/>
          <p:cNvSpPr/>
          <p:nvPr/>
        </p:nvSpPr>
        <p:spPr>
          <a:xfrm>
            <a:off x="2715158" y="127561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B1B1B1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4" name="object 24"/>
          <p:cNvSpPr/>
          <p:nvPr/>
        </p:nvSpPr>
        <p:spPr>
          <a:xfrm>
            <a:off x="2765551" y="127561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B1B1B1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5" name="object 25"/>
          <p:cNvSpPr/>
          <p:nvPr/>
        </p:nvSpPr>
        <p:spPr>
          <a:xfrm>
            <a:off x="2815958" y="127561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B1B1B1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6" name="object 26"/>
          <p:cNvSpPr/>
          <p:nvPr/>
        </p:nvSpPr>
        <p:spPr>
          <a:xfrm>
            <a:off x="2866351" y="127561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B1B1B1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7" name="object 27"/>
          <p:cNvSpPr/>
          <p:nvPr/>
        </p:nvSpPr>
        <p:spPr>
          <a:xfrm>
            <a:off x="2916758" y="127561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B1B1B1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8" name="object 28"/>
          <p:cNvSpPr/>
          <p:nvPr/>
        </p:nvSpPr>
        <p:spPr>
          <a:xfrm>
            <a:off x="2967151" y="127561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B1B1B1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9" name="object 29"/>
          <p:cNvSpPr/>
          <p:nvPr/>
        </p:nvSpPr>
        <p:spPr>
          <a:xfrm>
            <a:off x="3017558" y="127561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B1B1B1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0" name="object 30"/>
          <p:cNvSpPr/>
          <p:nvPr/>
        </p:nvSpPr>
        <p:spPr>
          <a:xfrm>
            <a:off x="3067951" y="127561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B1B1B1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1" name="object 31"/>
          <p:cNvSpPr/>
          <p:nvPr/>
        </p:nvSpPr>
        <p:spPr>
          <a:xfrm>
            <a:off x="3534955" y="127561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B1B1B1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2" name="object 32"/>
          <p:cNvSpPr/>
          <p:nvPr/>
        </p:nvSpPr>
        <p:spPr>
          <a:xfrm>
            <a:off x="3585362" y="127561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B1B1B1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3" name="object 33"/>
          <p:cNvSpPr/>
          <p:nvPr/>
        </p:nvSpPr>
        <p:spPr>
          <a:xfrm>
            <a:off x="3635755" y="127561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B1B1B1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4" name="object 34"/>
          <p:cNvSpPr/>
          <p:nvPr/>
        </p:nvSpPr>
        <p:spPr>
          <a:xfrm>
            <a:off x="4469536" y="127561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18000" y="0"/>
                </a:move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5" name="object 35"/>
          <p:cNvSpPr/>
          <p:nvPr/>
        </p:nvSpPr>
        <p:spPr>
          <a:xfrm>
            <a:off x="4469536" y="127561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6" name="object 36"/>
          <p:cNvSpPr/>
          <p:nvPr/>
        </p:nvSpPr>
        <p:spPr>
          <a:xfrm>
            <a:off x="4519929" y="127561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7" name="object 37"/>
          <p:cNvSpPr/>
          <p:nvPr/>
        </p:nvSpPr>
        <p:spPr>
          <a:xfrm>
            <a:off x="4570336" y="127561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8" name="object 38"/>
          <p:cNvSpPr/>
          <p:nvPr/>
        </p:nvSpPr>
        <p:spPr>
          <a:xfrm>
            <a:off x="4620729" y="127561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9" name="object 39"/>
          <p:cNvSpPr/>
          <p:nvPr/>
        </p:nvSpPr>
        <p:spPr>
          <a:xfrm>
            <a:off x="5179479" y="127561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B1B1B1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0" name="object 40"/>
          <p:cNvSpPr/>
          <p:nvPr/>
        </p:nvSpPr>
        <p:spPr>
          <a:xfrm>
            <a:off x="5229885" y="127561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B1B1B1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1" name="object 41"/>
          <p:cNvSpPr/>
          <p:nvPr/>
        </p:nvSpPr>
        <p:spPr>
          <a:xfrm>
            <a:off x="5280278" y="127561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B1B1B1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2" name="object 42"/>
          <p:cNvSpPr/>
          <p:nvPr/>
        </p:nvSpPr>
        <p:spPr>
          <a:xfrm>
            <a:off x="5330685" y="127561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B1B1B1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3" name="object 43"/>
          <p:cNvSpPr/>
          <p:nvPr/>
        </p:nvSpPr>
        <p:spPr>
          <a:xfrm>
            <a:off x="5381078" y="127561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B1B1B1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4" name="object 44"/>
          <p:cNvSpPr/>
          <p:nvPr/>
        </p:nvSpPr>
        <p:spPr>
          <a:xfrm>
            <a:off x="5431485" y="127561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B1B1B1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5" name="object 45"/>
          <p:cNvSpPr txBox="1"/>
          <p:nvPr/>
        </p:nvSpPr>
        <p:spPr>
          <a:xfrm>
            <a:off x="108000" y="0"/>
            <a:ext cx="5556885" cy="116839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>
              <a:lnSpc>
                <a:spcPct val="100000"/>
              </a:lnSpc>
              <a:spcBef>
                <a:spcPts val="95"/>
              </a:spcBef>
              <a:tabLst>
                <a:tab pos="823594" algn="l"/>
                <a:tab pos="1795780" algn="l"/>
                <a:tab pos="2543810" algn="l"/>
                <a:tab pos="3413760" algn="l"/>
                <a:tab pos="4348480" algn="l"/>
                <a:tab pos="5058410" algn="l"/>
              </a:tabLst>
            </a:pPr>
            <a:r>
              <a:rPr dirty="0" sz="600" spc="-5">
                <a:solidFill>
                  <a:srgbClr val="B1B1B1"/>
                </a:solidFill>
                <a:latin typeface="Arial"/>
                <a:cs typeface="Arial"/>
                <a:hlinkClick r:id="rId2" action="ppaction://hlinksldjump"/>
              </a:rPr>
              <a:t>Readership</a:t>
            </a:r>
            <a:r>
              <a:rPr dirty="0" sz="600" spc="-5">
                <a:solidFill>
                  <a:srgbClr val="B1B1B1"/>
                </a:solidFill>
                <a:latin typeface="Arial"/>
                <a:cs typeface="Arial"/>
              </a:rPr>
              <a:t>	</a:t>
            </a:r>
            <a:r>
              <a:rPr dirty="0" sz="600" spc="-5">
                <a:solidFill>
                  <a:srgbClr val="B1B1B1"/>
                </a:solidFill>
                <a:latin typeface="Arial"/>
                <a:cs typeface="Arial"/>
                <a:hlinkClick r:id="rId3" action="ppaction://hlinksldjump"/>
              </a:rPr>
              <a:t>Critical</a:t>
            </a:r>
            <a:r>
              <a:rPr dirty="0" sz="600" spc="15">
                <a:solidFill>
                  <a:srgbClr val="B1B1B1"/>
                </a:solidFill>
                <a:latin typeface="Arial"/>
                <a:cs typeface="Arial"/>
                <a:hlinkClick r:id="rId3" action="ppaction://hlinksldjump"/>
              </a:rPr>
              <a:t> </a:t>
            </a:r>
            <a:r>
              <a:rPr dirty="0" sz="600" spc="-5">
                <a:solidFill>
                  <a:srgbClr val="B1B1B1"/>
                </a:solidFill>
                <a:latin typeface="Arial"/>
                <a:cs typeface="Arial"/>
                <a:hlinkClick r:id="rId3" action="ppaction://hlinksldjump"/>
              </a:rPr>
              <a:t>Analysis</a:t>
            </a:r>
            <a:r>
              <a:rPr dirty="0" sz="600" spc="-5">
                <a:solidFill>
                  <a:srgbClr val="B1B1B1"/>
                </a:solidFill>
                <a:latin typeface="Arial"/>
                <a:cs typeface="Arial"/>
              </a:rPr>
              <a:t>	</a:t>
            </a:r>
            <a:r>
              <a:rPr dirty="0" sz="600" spc="-5">
                <a:solidFill>
                  <a:srgbClr val="B1B1B1"/>
                </a:solidFill>
                <a:latin typeface="Arial"/>
                <a:cs typeface="Arial"/>
                <a:hlinkClick r:id="rId4" action="ppaction://hlinksldjump"/>
              </a:rPr>
              <a:t>Precision</a:t>
            </a:r>
            <a:r>
              <a:rPr dirty="0" sz="600" spc="-5">
                <a:solidFill>
                  <a:srgbClr val="B1B1B1"/>
                </a:solidFill>
                <a:latin typeface="Arial"/>
                <a:cs typeface="Arial"/>
              </a:rPr>
              <a:t>	</a:t>
            </a:r>
            <a:r>
              <a:rPr dirty="0" sz="600" spc="-5">
                <a:solidFill>
                  <a:srgbClr val="B1B1B1"/>
                </a:solidFill>
                <a:latin typeface="Arial"/>
                <a:cs typeface="Arial"/>
                <a:hlinkClick r:id="rId5" action="ppaction://hlinksldjump"/>
              </a:rPr>
              <a:t>Conciseness</a:t>
            </a:r>
            <a:r>
              <a:rPr dirty="0" sz="600" spc="-5">
                <a:solidFill>
                  <a:srgbClr val="B1B1B1"/>
                </a:solidFill>
                <a:latin typeface="Arial"/>
                <a:cs typeface="Arial"/>
              </a:rPr>
              <a:t>	</a:t>
            </a:r>
            <a:r>
              <a:rPr dirty="0" sz="600" spc="-5">
                <a:solidFill>
                  <a:srgbClr val="B1B1B1"/>
                </a:solidFill>
                <a:latin typeface="Arial"/>
                <a:cs typeface="Arial"/>
                <a:hlinkClick r:id="rId6" action="ppaction://hlinksldjump"/>
              </a:rPr>
              <a:t>Logical</a:t>
            </a:r>
            <a:r>
              <a:rPr dirty="0" sz="600" spc="15">
                <a:solidFill>
                  <a:srgbClr val="B1B1B1"/>
                </a:solidFill>
                <a:latin typeface="Arial"/>
                <a:cs typeface="Arial"/>
                <a:hlinkClick r:id="rId6" action="ppaction://hlinksldjump"/>
              </a:rPr>
              <a:t> </a:t>
            </a:r>
            <a:r>
              <a:rPr dirty="0" sz="600" spc="-5">
                <a:solidFill>
                  <a:srgbClr val="B1B1B1"/>
                </a:solidFill>
                <a:latin typeface="Arial"/>
                <a:cs typeface="Arial"/>
                <a:hlinkClick r:id="rId6" action="ppaction://hlinksldjump"/>
              </a:rPr>
              <a:t>Writing</a:t>
            </a:r>
            <a:r>
              <a:rPr dirty="0" sz="600" spc="-5">
                <a:solidFill>
                  <a:srgbClr val="B1B1B1"/>
                </a:solidFill>
                <a:latin typeface="Arial"/>
                <a:cs typeface="Arial"/>
              </a:rPr>
              <a:t>	</a:t>
            </a:r>
            <a:r>
              <a:rPr dirty="0" sz="600" spc="-5">
                <a:solidFill>
                  <a:srgbClr val="FFFFFF"/>
                </a:solidFill>
                <a:latin typeface="Arial"/>
                <a:cs typeface="Arial"/>
                <a:hlinkClick r:id="rId7" action="ppaction://hlinksldjump"/>
              </a:rPr>
              <a:t>Balance</a:t>
            </a:r>
            <a:r>
              <a:rPr dirty="0" sz="600" spc="-5">
                <a:solidFill>
                  <a:srgbClr val="FFFFFF"/>
                </a:solidFill>
                <a:latin typeface="Arial"/>
                <a:cs typeface="Arial"/>
              </a:rPr>
              <a:t>	</a:t>
            </a:r>
            <a:r>
              <a:rPr dirty="0" sz="600" spc="-5">
                <a:solidFill>
                  <a:srgbClr val="B1B1B1"/>
                </a:solidFill>
                <a:latin typeface="Arial"/>
                <a:cs typeface="Arial"/>
                <a:hlinkClick r:id="rId8" action="ppaction://hlinksldjump"/>
              </a:rPr>
              <a:t>Completeness</a:t>
            </a:r>
            <a:endParaRPr sz="600">
              <a:latin typeface="Arial"/>
              <a:cs typeface="Arial"/>
            </a:endParaRPr>
          </a:p>
        </p:txBody>
      </p:sp>
      <p:sp>
        <p:nvSpPr>
          <p:cNvPr id="46" name="object 46"/>
          <p:cNvSpPr txBox="1">
            <a:spLocks noGrp="1"/>
          </p:cNvSpPr>
          <p:nvPr>
            <p:ph type="title"/>
          </p:nvPr>
        </p:nvSpPr>
        <p:spPr>
          <a:xfrm>
            <a:off x="0" y="209435"/>
            <a:ext cx="5760085" cy="349250"/>
          </a:xfrm>
          <a:prstGeom prst="rect"/>
          <a:solidFill>
            <a:srgbClr val="0C5A79"/>
          </a:solidFill>
        </p:spPr>
        <p:txBody>
          <a:bodyPr wrap="square" lIns="0" tIns="55880" rIns="0" bIns="0" rtlCol="0" vert="horz">
            <a:spAutoFit/>
          </a:bodyPr>
          <a:lstStyle/>
          <a:p>
            <a:pPr marL="107950">
              <a:lnSpc>
                <a:spcPct val="100000"/>
              </a:lnSpc>
              <a:spcBef>
                <a:spcPts val="440"/>
              </a:spcBef>
            </a:pPr>
            <a:r>
              <a:rPr dirty="0" sz="1700" spc="10">
                <a:solidFill>
                  <a:srgbClr val="FFFFFF"/>
                </a:solidFill>
              </a:rPr>
              <a:t>Balance: </a:t>
            </a:r>
            <a:r>
              <a:rPr dirty="0" sz="1700" spc="5">
                <a:solidFill>
                  <a:srgbClr val="FFFFFF"/>
                </a:solidFill>
              </a:rPr>
              <a:t>allocate</a:t>
            </a:r>
            <a:r>
              <a:rPr dirty="0" sz="1700" spc="105">
                <a:solidFill>
                  <a:srgbClr val="FFFFFF"/>
                </a:solidFill>
              </a:rPr>
              <a:t> </a:t>
            </a:r>
            <a:r>
              <a:rPr dirty="0" sz="1700" spc="10">
                <a:solidFill>
                  <a:srgbClr val="FFFFFF"/>
                </a:solidFill>
              </a:rPr>
              <a:t>space</a:t>
            </a:r>
            <a:endParaRPr sz="1700"/>
          </a:p>
        </p:txBody>
      </p:sp>
      <p:sp>
        <p:nvSpPr>
          <p:cNvPr id="47" name="object 47"/>
          <p:cNvSpPr/>
          <p:nvPr/>
        </p:nvSpPr>
        <p:spPr>
          <a:xfrm>
            <a:off x="323595" y="1075423"/>
            <a:ext cx="80010" cy="80010"/>
          </a:xfrm>
          <a:custGeom>
            <a:avLst/>
            <a:gdLst/>
            <a:ahLst/>
            <a:cxnLst/>
            <a:rect l="l" t="t" r="r" b="b"/>
            <a:pathLst>
              <a:path w="80010" h="80009">
                <a:moveTo>
                  <a:pt x="0" y="79413"/>
                </a:moveTo>
                <a:lnTo>
                  <a:pt x="79413" y="79413"/>
                </a:lnTo>
                <a:lnTo>
                  <a:pt x="79413" y="0"/>
                </a:lnTo>
                <a:lnTo>
                  <a:pt x="0" y="0"/>
                </a:lnTo>
                <a:lnTo>
                  <a:pt x="0" y="79413"/>
                </a:lnTo>
                <a:close/>
              </a:path>
            </a:pathLst>
          </a:custGeom>
          <a:solidFill>
            <a:srgbClr val="548CA1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8" name="object 48"/>
          <p:cNvSpPr txBox="1"/>
          <p:nvPr/>
        </p:nvSpPr>
        <p:spPr>
          <a:xfrm>
            <a:off x="167297" y="729653"/>
            <a:ext cx="5425440" cy="652145"/>
          </a:xfrm>
          <a:prstGeom prst="rect">
            <a:avLst/>
          </a:prstGeom>
        </p:spPr>
        <p:txBody>
          <a:bodyPr wrap="square" lIns="0" tIns="514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405"/>
              </a:spcBef>
            </a:pPr>
            <a:r>
              <a:rPr dirty="0" sz="1200" spc="-5">
                <a:latin typeface="Arial"/>
                <a:cs typeface="Arial"/>
              </a:rPr>
              <a:t>Another </a:t>
            </a:r>
            <a:r>
              <a:rPr dirty="0" sz="1200">
                <a:latin typeface="Arial"/>
                <a:cs typeface="Arial"/>
              </a:rPr>
              <a:t>important </a:t>
            </a:r>
            <a:r>
              <a:rPr dirty="0" sz="1200" spc="-5">
                <a:latin typeface="Arial"/>
                <a:cs typeface="Arial"/>
              </a:rPr>
              <a:t>aspect of </a:t>
            </a:r>
            <a:r>
              <a:rPr dirty="0" sz="1200">
                <a:latin typeface="Arial"/>
                <a:cs typeface="Arial"/>
              </a:rPr>
              <a:t>writing </a:t>
            </a:r>
            <a:r>
              <a:rPr dirty="0" sz="1200" spc="-5">
                <a:latin typeface="Arial"/>
                <a:cs typeface="Arial"/>
              </a:rPr>
              <a:t>is</a:t>
            </a:r>
            <a:r>
              <a:rPr dirty="0" sz="1200" spc="-20">
                <a:latin typeface="Arial"/>
                <a:cs typeface="Arial"/>
              </a:rPr>
              <a:t> </a:t>
            </a:r>
            <a:r>
              <a:rPr dirty="0" sz="1200" spc="-5" b="1">
                <a:solidFill>
                  <a:srgbClr val="EB7239"/>
                </a:solidFill>
                <a:latin typeface="Arial"/>
                <a:cs typeface="Arial"/>
              </a:rPr>
              <a:t>balance</a:t>
            </a:r>
            <a:r>
              <a:rPr dirty="0" sz="1200" spc="-5">
                <a:latin typeface="Arial"/>
                <a:cs typeface="Arial"/>
              </a:rPr>
              <a:t>.</a:t>
            </a:r>
            <a:endParaRPr sz="1200">
              <a:latin typeface="Arial"/>
              <a:cs typeface="Arial"/>
            </a:endParaRPr>
          </a:p>
          <a:p>
            <a:pPr marL="309880" marR="5080">
              <a:lnSpc>
                <a:spcPct val="100000"/>
              </a:lnSpc>
              <a:spcBef>
                <a:spcPts val="300"/>
              </a:spcBef>
            </a:pPr>
            <a:r>
              <a:rPr dirty="0" sz="1200" spc="-5">
                <a:latin typeface="Arial"/>
                <a:cs typeface="Arial"/>
              </a:rPr>
              <a:t>Allocate an amount of space in </a:t>
            </a:r>
            <a:r>
              <a:rPr dirty="0" sz="1200" spc="-10">
                <a:latin typeface="Arial"/>
                <a:cs typeface="Arial"/>
              </a:rPr>
              <a:t>your </a:t>
            </a:r>
            <a:r>
              <a:rPr dirty="0" sz="1200" spc="-5">
                <a:latin typeface="Arial"/>
                <a:cs typeface="Arial"/>
              </a:rPr>
              <a:t>paper according to the </a:t>
            </a:r>
            <a:r>
              <a:rPr dirty="0" sz="1200" spc="-5" b="1">
                <a:solidFill>
                  <a:srgbClr val="EB7239"/>
                </a:solidFill>
                <a:latin typeface="Arial"/>
                <a:cs typeface="Arial"/>
              </a:rPr>
              <a:t>importance </a:t>
            </a:r>
            <a:r>
              <a:rPr dirty="0" sz="1200" spc="-5">
                <a:latin typeface="Arial"/>
                <a:cs typeface="Arial"/>
              </a:rPr>
              <a:t>of  the</a:t>
            </a:r>
            <a:r>
              <a:rPr dirty="0" sz="1200" spc="-10">
                <a:latin typeface="Arial"/>
                <a:cs typeface="Arial"/>
              </a:rPr>
              <a:t> </a:t>
            </a:r>
            <a:r>
              <a:rPr dirty="0" sz="1200" spc="-5">
                <a:latin typeface="Arial"/>
                <a:cs typeface="Arial"/>
              </a:rPr>
              <a:t>topic.</a:t>
            </a:r>
            <a:endParaRPr sz="1200">
              <a:latin typeface="Arial"/>
              <a:cs typeface="Arial"/>
            </a:endParaRPr>
          </a:p>
        </p:txBody>
      </p:sp>
      <p:sp>
        <p:nvSpPr>
          <p:cNvPr id="49" name="object 49"/>
          <p:cNvSpPr txBox="1"/>
          <p:nvPr/>
        </p:nvSpPr>
        <p:spPr>
          <a:xfrm>
            <a:off x="120446" y="1496783"/>
            <a:ext cx="5519420" cy="253365"/>
          </a:xfrm>
          <a:prstGeom prst="rect">
            <a:avLst/>
          </a:prstGeom>
          <a:solidFill>
            <a:srgbClr val="E8A5BC"/>
          </a:solidFill>
        </p:spPr>
        <p:txBody>
          <a:bodyPr wrap="square" lIns="0" tIns="15240" rIns="0" bIns="0" rtlCol="0" vert="horz">
            <a:spAutoFit/>
          </a:bodyPr>
          <a:lstStyle/>
          <a:p>
            <a:pPr marL="59055">
              <a:lnSpc>
                <a:spcPct val="100000"/>
              </a:lnSpc>
              <a:spcBef>
                <a:spcPts val="120"/>
              </a:spcBef>
            </a:pPr>
            <a:r>
              <a:rPr dirty="0" sz="1200" spc="-20">
                <a:solidFill>
                  <a:srgbClr val="FFFFFF"/>
                </a:solidFill>
                <a:latin typeface="Arial"/>
                <a:cs typeface="Arial"/>
              </a:rPr>
              <a:t>For</a:t>
            </a:r>
            <a:r>
              <a:rPr dirty="0" sz="1200" spc="-10">
                <a:solidFill>
                  <a:srgbClr val="FFFFFF"/>
                </a:solidFill>
                <a:latin typeface="Arial"/>
                <a:cs typeface="Arial"/>
              </a:rPr>
              <a:t> example</a:t>
            </a:r>
            <a:endParaRPr sz="1200">
              <a:latin typeface="Arial"/>
              <a:cs typeface="Arial"/>
            </a:endParaRPr>
          </a:p>
        </p:txBody>
      </p:sp>
      <p:sp>
        <p:nvSpPr>
          <p:cNvPr id="50" name="object 50"/>
          <p:cNvSpPr txBox="1"/>
          <p:nvPr/>
        </p:nvSpPr>
        <p:spPr>
          <a:xfrm>
            <a:off x="120446" y="1749704"/>
            <a:ext cx="5519420" cy="641985"/>
          </a:xfrm>
          <a:prstGeom prst="rect">
            <a:avLst/>
          </a:prstGeom>
          <a:solidFill>
            <a:srgbClr val="EAEAEA"/>
          </a:solidFill>
        </p:spPr>
        <p:txBody>
          <a:bodyPr wrap="square" lIns="0" tIns="31114" rIns="0" bIns="0" rtlCol="0" vert="horz">
            <a:spAutoFit/>
          </a:bodyPr>
          <a:lstStyle/>
          <a:p>
            <a:pPr algn="just" marL="59055" marR="51435">
              <a:lnSpc>
                <a:spcPct val="100000"/>
              </a:lnSpc>
              <a:spcBef>
                <a:spcPts val="244"/>
              </a:spcBef>
            </a:pPr>
            <a:r>
              <a:rPr dirty="0" sz="1200" spc="-5">
                <a:latin typeface="Arial"/>
                <a:cs typeface="Arial"/>
              </a:rPr>
              <a:t>The related work section is </a:t>
            </a:r>
            <a:r>
              <a:rPr dirty="0" sz="1200" spc="-5" b="1">
                <a:solidFill>
                  <a:srgbClr val="EB7239"/>
                </a:solidFill>
                <a:latin typeface="Arial"/>
                <a:cs typeface="Arial"/>
              </a:rPr>
              <a:t>important</a:t>
            </a:r>
            <a:r>
              <a:rPr dirty="0" sz="1200" spc="-5">
                <a:latin typeface="Arial"/>
                <a:cs typeface="Arial"/>
              </a:rPr>
              <a:t>, </a:t>
            </a:r>
            <a:r>
              <a:rPr dirty="0" sz="1200" spc="-15">
                <a:latin typeface="Arial"/>
                <a:cs typeface="Arial"/>
              </a:rPr>
              <a:t>but </a:t>
            </a:r>
            <a:r>
              <a:rPr dirty="0" sz="1200" spc="-10">
                <a:latin typeface="Arial"/>
                <a:cs typeface="Arial"/>
              </a:rPr>
              <a:t>your own </a:t>
            </a:r>
            <a:r>
              <a:rPr dirty="0" sz="1200" spc="-5">
                <a:latin typeface="Arial"/>
                <a:cs typeface="Arial"/>
              </a:rPr>
              <a:t>ideas are </a:t>
            </a:r>
            <a:r>
              <a:rPr dirty="0" sz="1200" spc="-10" b="1">
                <a:solidFill>
                  <a:srgbClr val="EB7239"/>
                </a:solidFill>
                <a:latin typeface="Arial"/>
                <a:cs typeface="Arial"/>
              </a:rPr>
              <a:t>even </a:t>
            </a:r>
            <a:r>
              <a:rPr dirty="0" sz="1200" spc="-5" b="1">
                <a:solidFill>
                  <a:srgbClr val="EB7239"/>
                </a:solidFill>
                <a:latin typeface="Arial"/>
                <a:cs typeface="Arial"/>
              </a:rPr>
              <a:t>more</a:t>
            </a:r>
            <a:r>
              <a:rPr dirty="0" sz="1200" spc="-155" b="1">
                <a:solidFill>
                  <a:srgbClr val="EB7239"/>
                </a:solidFill>
                <a:latin typeface="Arial"/>
                <a:cs typeface="Arial"/>
              </a:rPr>
              <a:t> </a:t>
            </a:r>
            <a:r>
              <a:rPr dirty="0" sz="1200" spc="-5">
                <a:latin typeface="Arial"/>
                <a:cs typeface="Arial"/>
              </a:rPr>
              <a:t>impor-  tant. It </a:t>
            </a:r>
            <a:r>
              <a:rPr dirty="0" sz="1200" spc="-15">
                <a:latin typeface="Arial"/>
                <a:cs typeface="Arial"/>
              </a:rPr>
              <a:t>follows </a:t>
            </a:r>
            <a:r>
              <a:rPr dirty="0" sz="1200" spc="-5">
                <a:latin typeface="Arial"/>
                <a:cs typeface="Arial"/>
              </a:rPr>
              <a:t>that the related work should only be a </a:t>
            </a:r>
            <a:r>
              <a:rPr dirty="0" sz="1200" spc="-5" b="1">
                <a:solidFill>
                  <a:srgbClr val="EB7239"/>
                </a:solidFill>
                <a:latin typeface="Arial"/>
                <a:cs typeface="Arial"/>
              </a:rPr>
              <a:t>small </a:t>
            </a:r>
            <a:r>
              <a:rPr dirty="0" sz="1200" spc="5">
                <a:latin typeface="Arial"/>
                <a:cs typeface="Arial"/>
              </a:rPr>
              <a:t>part, </a:t>
            </a:r>
            <a:r>
              <a:rPr dirty="0" sz="1200" spc="-20">
                <a:latin typeface="Arial"/>
                <a:cs typeface="Arial"/>
              </a:rPr>
              <a:t>say </a:t>
            </a:r>
            <a:r>
              <a:rPr dirty="0" sz="1200" spc="10">
                <a:solidFill>
                  <a:srgbClr val="0000FF"/>
                </a:solidFill>
                <a:latin typeface="Arial"/>
                <a:cs typeface="Arial"/>
              </a:rPr>
              <a:t>10</a:t>
            </a:r>
            <a:r>
              <a:rPr dirty="0" sz="1200" spc="10">
                <a:solidFill>
                  <a:srgbClr val="0000FF"/>
                </a:solidFill>
                <a:latin typeface="Century Gothic"/>
                <a:cs typeface="Century Gothic"/>
              </a:rPr>
              <a:t>%</a:t>
            </a:r>
            <a:r>
              <a:rPr dirty="0" sz="1200" spc="10">
                <a:solidFill>
                  <a:srgbClr val="0000FF"/>
                </a:solidFill>
                <a:latin typeface="Arial"/>
                <a:cs typeface="Arial"/>
              </a:rPr>
              <a:t>–15</a:t>
            </a:r>
            <a:r>
              <a:rPr dirty="0" sz="1200" spc="10">
                <a:solidFill>
                  <a:srgbClr val="0000FF"/>
                </a:solidFill>
                <a:latin typeface="Century Gothic"/>
                <a:cs typeface="Century Gothic"/>
              </a:rPr>
              <a:t>%</a:t>
            </a:r>
            <a:r>
              <a:rPr dirty="0" sz="1200" spc="-100">
                <a:solidFill>
                  <a:srgbClr val="0000FF"/>
                </a:solidFill>
                <a:latin typeface="Century Gothic"/>
                <a:cs typeface="Century Gothic"/>
              </a:rPr>
              <a:t> </a:t>
            </a:r>
            <a:r>
              <a:rPr dirty="0" sz="1200" spc="-5">
                <a:latin typeface="Arial"/>
                <a:cs typeface="Arial"/>
              </a:rPr>
              <a:t>of  the</a:t>
            </a:r>
            <a:r>
              <a:rPr dirty="0" sz="1200" spc="-10">
                <a:latin typeface="Arial"/>
                <a:cs typeface="Arial"/>
              </a:rPr>
              <a:t> </a:t>
            </a:r>
            <a:r>
              <a:rPr dirty="0" sz="1200" spc="-15">
                <a:latin typeface="Arial"/>
                <a:cs typeface="Arial"/>
              </a:rPr>
              <a:t>paper.</a:t>
            </a:r>
            <a:endParaRPr sz="1200">
              <a:latin typeface="Arial"/>
              <a:cs typeface="Arial"/>
            </a:endParaRPr>
          </a:p>
        </p:txBody>
      </p:sp>
      <p:sp>
        <p:nvSpPr>
          <p:cNvPr id="51" name="object 51"/>
          <p:cNvSpPr txBox="1"/>
          <p:nvPr/>
        </p:nvSpPr>
        <p:spPr>
          <a:xfrm>
            <a:off x="167297" y="2448493"/>
            <a:ext cx="5426075" cy="39116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95"/>
              </a:spcBef>
            </a:pPr>
            <a:r>
              <a:rPr dirty="0" sz="1200" spc="-5">
                <a:latin typeface="Arial"/>
                <a:cs typeface="Arial"/>
              </a:rPr>
              <a:t>If</a:t>
            </a:r>
            <a:r>
              <a:rPr dirty="0" sz="1200" spc="-50">
                <a:latin typeface="Arial"/>
                <a:cs typeface="Arial"/>
              </a:rPr>
              <a:t> </a:t>
            </a:r>
            <a:r>
              <a:rPr dirty="0" sz="1200" spc="-15">
                <a:latin typeface="Arial"/>
                <a:cs typeface="Arial"/>
              </a:rPr>
              <a:t>you</a:t>
            </a:r>
            <a:r>
              <a:rPr dirty="0" sz="1200" spc="-50">
                <a:latin typeface="Arial"/>
                <a:cs typeface="Arial"/>
              </a:rPr>
              <a:t> </a:t>
            </a:r>
            <a:r>
              <a:rPr dirty="0" sz="1200" spc="-5">
                <a:latin typeface="Arial"/>
                <a:cs typeface="Arial"/>
              </a:rPr>
              <a:t>approach</a:t>
            </a:r>
            <a:r>
              <a:rPr dirty="0" sz="1200" spc="-45">
                <a:latin typeface="Arial"/>
                <a:cs typeface="Arial"/>
              </a:rPr>
              <a:t> </a:t>
            </a:r>
            <a:r>
              <a:rPr dirty="0" sz="1200" spc="-5">
                <a:latin typeface="Arial"/>
                <a:cs typeface="Arial"/>
              </a:rPr>
              <a:t>has</a:t>
            </a:r>
            <a:r>
              <a:rPr dirty="0" sz="1200" spc="-50">
                <a:latin typeface="Arial"/>
                <a:cs typeface="Arial"/>
              </a:rPr>
              <a:t> </a:t>
            </a:r>
            <a:r>
              <a:rPr dirty="0" sz="1200" spc="-15" b="1">
                <a:solidFill>
                  <a:srgbClr val="EB7239"/>
                </a:solidFill>
                <a:latin typeface="Arial"/>
                <a:cs typeface="Arial"/>
              </a:rPr>
              <a:t>two</a:t>
            </a:r>
            <a:r>
              <a:rPr dirty="0" sz="1200" spc="-45" b="1">
                <a:solidFill>
                  <a:srgbClr val="EB7239"/>
                </a:solidFill>
                <a:latin typeface="Arial"/>
                <a:cs typeface="Arial"/>
              </a:rPr>
              <a:t> </a:t>
            </a:r>
            <a:r>
              <a:rPr dirty="0" sz="1200" spc="-5" b="1">
                <a:solidFill>
                  <a:srgbClr val="EB7239"/>
                </a:solidFill>
                <a:latin typeface="Arial"/>
                <a:cs typeface="Arial"/>
              </a:rPr>
              <a:t>main</a:t>
            </a:r>
            <a:r>
              <a:rPr dirty="0" sz="1200" spc="-50" b="1">
                <a:solidFill>
                  <a:srgbClr val="EB7239"/>
                </a:solidFill>
                <a:latin typeface="Arial"/>
                <a:cs typeface="Arial"/>
              </a:rPr>
              <a:t> </a:t>
            </a:r>
            <a:r>
              <a:rPr dirty="0" sz="1200" spc="-5">
                <a:latin typeface="Arial"/>
                <a:cs typeface="Arial"/>
              </a:rPr>
              <a:t>steps</a:t>
            </a:r>
            <a:r>
              <a:rPr dirty="0" sz="1200" spc="-45">
                <a:latin typeface="Arial"/>
                <a:cs typeface="Arial"/>
              </a:rPr>
              <a:t> </a:t>
            </a:r>
            <a:r>
              <a:rPr dirty="0" sz="1200" spc="-5">
                <a:latin typeface="Arial"/>
                <a:cs typeface="Arial"/>
              </a:rPr>
              <a:t>of</a:t>
            </a:r>
            <a:r>
              <a:rPr dirty="0" sz="1200" spc="-50">
                <a:latin typeface="Arial"/>
                <a:cs typeface="Arial"/>
              </a:rPr>
              <a:t> </a:t>
            </a:r>
            <a:r>
              <a:rPr dirty="0" sz="1200" spc="-5">
                <a:latin typeface="Arial"/>
                <a:cs typeface="Arial"/>
              </a:rPr>
              <a:t>equal</a:t>
            </a:r>
            <a:r>
              <a:rPr dirty="0" sz="1200" spc="-5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importance</a:t>
            </a:r>
            <a:r>
              <a:rPr dirty="0" sz="1200" spc="-45">
                <a:latin typeface="Arial"/>
                <a:cs typeface="Arial"/>
              </a:rPr>
              <a:t> </a:t>
            </a:r>
            <a:r>
              <a:rPr dirty="0" sz="1200" spc="-5">
                <a:latin typeface="Arial"/>
                <a:cs typeface="Arial"/>
              </a:rPr>
              <a:t>and</a:t>
            </a:r>
            <a:r>
              <a:rPr dirty="0" sz="1200" spc="-50">
                <a:latin typeface="Arial"/>
                <a:cs typeface="Arial"/>
              </a:rPr>
              <a:t> </a:t>
            </a:r>
            <a:r>
              <a:rPr dirty="0" sz="1200" spc="-5">
                <a:latin typeface="Arial"/>
                <a:cs typeface="Arial"/>
              </a:rPr>
              <a:t>difficulty</a:t>
            </a:r>
            <a:r>
              <a:rPr dirty="0" sz="1200" spc="-45">
                <a:latin typeface="Arial"/>
                <a:cs typeface="Arial"/>
              </a:rPr>
              <a:t> </a:t>
            </a:r>
            <a:r>
              <a:rPr dirty="0" sz="1200" spc="-5">
                <a:latin typeface="Arial"/>
                <a:cs typeface="Arial"/>
              </a:rPr>
              <a:t>of</a:t>
            </a:r>
            <a:r>
              <a:rPr dirty="0" sz="1200" spc="-50">
                <a:latin typeface="Arial"/>
                <a:cs typeface="Arial"/>
              </a:rPr>
              <a:t> </a:t>
            </a:r>
            <a:r>
              <a:rPr dirty="0" sz="1200" spc="-5">
                <a:latin typeface="Arial"/>
                <a:cs typeface="Arial"/>
              </a:rPr>
              <a:t>concept,  roughly </a:t>
            </a:r>
            <a:r>
              <a:rPr dirty="0" sz="1200" spc="-5" b="1">
                <a:solidFill>
                  <a:srgbClr val="EB7239"/>
                </a:solidFill>
                <a:latin typeface="Arial"/>
                <a:cs typeface="Arial"/>
              </a:rPr>
              <a:t>equal space </a:t>
            </a:r>
            <a:r>
              <a:rPr dirty="0" sz="1200" spc="-5">
                <a:latin typeface="Arial"/>
                <a:cs typeface="Arial"/>
              </a:rPr>
              <a:t>should be </a:t>
            </a:r>
            <a:r>
              <a:rPr dirty="0" sz="1200" spc="-10">
                <a:latin typeface="Arial"/>
                <a:cs typeface="Arial"/>
              </a:rPr>
              <a:t>given </a:t>
            </a:r>
            <a:r>
              <a:rPr dirty="0" sz="1200" spc="-5">
                <a:latin typeface="Arial"/>
                <a:cs typeface="Arial"/>
              </a:rPr>
              <a:t>to them.</a:t>
            </a:r>
            <a:endParaRPr sz="1200">
              <a:latin typeface="Arial"/>
              <a:cs typeface="Arial"/>
            </a:endParaRPr>
          </a:p>
        </p:txBody>
      </p:sp>
      <p:sp>
        <p:nvSpPr>
          <p:cNvPr id="52" name="object 52"/>
          <p:cNvSpPr/>
          <p:nvPr/>
        </p:nvSpPr>
        <p:spPr>
          <a:xfrm>
            <a:off x="0" y="3110966"/>
            <a:ext cx="1728470" cy="129539"/>
          </a:xfrm>
          <a:custGeom>
            <a:avLst/>
            <a:gdLst/>
            <a:ahLst/>
            <a:cxnLst/>
            <a:rect l="l" t="t" r="r" b="b"/>
            <a:pathLst>
              <a:path w="1728470" h="129539">
                <a:moveTo>
                  <a:pt x="0" y="129031"/>
                </a:moveTo>
                <a:lnTo>
                  <a:pt x="1728012" y="129031"/>
                </a:lnTo>
                <a:lnTo>
                  <a:pt x="1728012" y="0"/>
                </a:lnTo>
                <a:lnTo>
                  <a:pt x="0" y="0"/>
                </a:lnTo>
                <a:lnTo>
                  <a:pt x="0" y="129031"/>
                </a:lnTo>
                <a:close/>
              </a:path>
            </a:pathLst>
          </a:custGeom>
          <a:solidFill>
            <a:srgbClr val="46464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3" name="object 53"/>
          <p:cNvSpPr/>
          <p:nvPr/>
        </p:nvSpPr>
        <p:spPr>
          <a:xfrm>
            <a:off x="1728012" y="3110966"/>
            <a:ext cx="2741930" cy="129539"/>
          </a:xfrm>
          <a:custGeom>
            <a:avLst/>
            <a:gdLst/>
            <a:ahLst/>
            <a:cxnLst/>
            <a:rect l="l" t="t" r="r" b="b"/>
            <a:pathLst>
              <a:path w="2741929" h="129539">
                <a:moveTo>
                  <a:pt x="0" y="129031"/>
                </a:moveTo>
                <a:lnTo>
                  <a:pt x="2741752" y="129031"/>
                </a:lnTo>
                <a:lnTo>
                  <a:pt x="2741752" y="0"/>
                </a:lnTo>
                <a:lnTo>
                  <a:pt x="0" y="0"/>
                </a:lnTo>
                <a:lnTo>
                  <a:pt x="0" y="129031"/>
                </a:lnTo>
                <a:close/>
              </a:path>
            </a:pathLst>
          </a:custGeom>
          <a:solidFill>
            <a:srgbClr val="60606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4" name="object 54"/>
          <p:cNvSpPr/>
          <p:nvPr/>
        </p:nvSpPr>
        <p:spPr>
          <a:xfrm>
            <a:off x="4469765" y="3110966"/>
            <a:ext cx="1290320" cy="129539"/>
          </a:xfrm>
          <a:custGeom>
            <a:avLst/>
            <a:gdLst/>
            <a:ahLst/>
            <a:cxnLst/>
            <a:rect l="l" t="t" r="r" b="b"/>
            <a:pathLst>
              <a:path w="1290320" h="129539">
                <a:moveTo>
                  <a:pt x="0" y="129031"/>
                </a:moveTo>
                <a:lnTo>
                  <a:pt x="1290231" y="129031"/>
                </a:lnTo>
                <a:lnTo>
                  <a:pt x="1290231" y="0"/>
                </a:lnTo>
                <a:lnTo>
                  <a:pt x="0" y="0"/>
                </a:lnTo>
                <a:lnTo>
                  <a:pt x="0" y="129031"/>
                </a:lnTo>
                <a:close/>
              </a:path>
            </a:pathLst>
          </a:custGeom>
          <a:solidFill>
            <a:srgbClr val="46464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5" name="object 55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889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70"/>
              </a:spcBef>
            </a:pPr>
            <a:r>
              <a:rPr dirty="0" spc="-5"/>
              <a:t>Ming-Ming Cheng Nankai</a:t>
            </a:r>
            <a:r>
              <a:rPr dirty="0"/>
              <a:t> </a:t>
            </a:r>
            <a:r>
              <a:rPr dirty="0" spc="-5"/>
              <a:t>University</a:t>
            </a:r>
          </a:p>
        </p:txBody>
      </p:sp>
      <p:sp>
        <p:nvSpPr>
          <p:cNvPr id="56" name="object 56"/>
          <p:cNvSpPr txBox="1"/>
          <p:nvPr/>
        </p:nvSpPr>
        <p:spPr>
          <a:xfrm>
            <a:off x="3001810" y="3115250"/>
            <a:ext cx="194310" cy="119380"/>
          </a:xfrm>
          <a:prstGeom prst="rect">
            <a:avLst/>
          </a:prstGeom>
        </p:spPr>
        <p:txBody>
          <a:bodyPr wrap="square" lIns="0" tIns="889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70"/>
              </a:spcBef>
            </a:pPr>
            <a:r>
              <a:rPr dirty="0" sz="600" spc="-5">
                <a:solidFill>
                  <a:srgbClr val="FFFFFF"/>
                </a:solidFill>
                <a:latin typeface="Arial"/>
                <a:cs typeface="Arial"/>
              </a:rPr>
              <a:t>Style</a:t>
            </a:r>
            <a:endParaRPr sz="600">
              <a:latin typeface="Arial"/>
              <a:cs typeface="Arial"/>
            </a:endParaRPr>
          </a:p>
        </p:txBody>
      </p:sp>
      <p:sp>
        <p:nvSpPr>
          <p:cNvPr id="57" name="object 57"/>
          <p:cNvSpPr txBox="1">
            <a:spLocks noGrp="1"/>
          </p:cNvSpPr>
          <p:nvPr>
            <p:ph type="dt" idx="6" sz="half"/>
          </p:nvPr>
        </p:nvSpPr>
        <p:spPr>
          <a:prstGeom prst="rect"/>
        </p:spPr>
        <p:txBody>
          <a:bodyPr wrap="square" lIns="0" tIns="889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70"/>
              </a:spcBef>
            </a:pPr>
            <a:r>
              <a:rPr dirty="0" spc="-5"/>
              <a:t>2022/05/18</a:t>
            </a:r>
          </a:p>
        </p:txBody>
      </p:sp>
      <p:sp>
        <p:nvSpPr>
          <p:cNvPr id="58" name="object 58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8890" rIns="0" bIns="0" rtlCol="0" vert="horz">
            <a:spAutoFit/>
          </a:bodyPr>
          <a:lstStyle/>
          <a:p>
            <a:pPr marL="25400">
              <a:lnSpc>
                <a:spcPct val="100000"/>
              </a:lnSpc>
              <a:spcBef>
                <a:spcPts val="70"/>
              </a:spcBef>
            </a:pPr>
            <a:fld id="{81D60167-4931-47E6-BA6A-407CBD079E47}" type="slidenum">
              <a:rPr dirty="0" spc="-5"/>
              <a:t>30</a:t>
            </a:fld>
            <a:r>
              <a:rPr dirty="0" spc="-5"/>
              <a:t> /</a:t>
            </a:r>
            <a:r>
              <a:rPr dirty="0" spc="-70"/>
              <a:t> </a:t>
            </a:r>
            <a:r>
              <a:rPr dirty="0" spc="-5"/>
              <a:t>46</a:t>
            </a:r>
          </a:p>
        </p:txBody>
      </p:sp>
    </p:spTree>
  </p:cSld>
  <p:clrMapOvr>
    <a:masterClrMapping/>
  </p:clrMapOvr>
  <p:transition spd="fast">
    <p:cut thruBlk="0"/>
  </p:transition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20650" y="127561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B1B1B1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171056" y="127561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B1B1B1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221449" y="127561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B1B1B1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271856" y="127561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B1B1B1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322249" y="127561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B1B1B1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372656" y="127561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B1B1B1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423049" y="127561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B1B1B1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944473" y="127561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B1B1B1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994867" y="127561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B1B1B1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/>
          <p:nvPr/>
        </p:nvSpPr>
        <p:spPr>
          <a:xfrm>
            <a:off x="1045273" y="127561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B1B1B1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/>
          <p:nvPr/>
        </p:nvSpPr>
        <p:spPr>
          <a:xfrm>
            <a:off x="1095667" y="127561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B1B1B1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/>
          <p:nvPr/>
        </p:nvSpPr>
        <p:spPr>
          <a:xfrm>
            <a:off x="1146073" y="127561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B1B1B1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4" name="object 14"/>
          <p:cNvSpPr/>
          <p:nvPr/>
        </p:nvSpPr>
        <p:spPr>
          <a:xfrm>
            <a:off x="1196466" y="127561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B1B1B1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5" name="object 15"/>
          <p:cNvSpPr/>
          <p:nvPr/>
        </p:nvSpPr>
        <p:spPr>
          <a:xfrm>
            <a:off x="1246873" y="127561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B1B1B1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6" name="object 16"/>
          <p:cNvSpPr/>
          <p:nvPr/>
        </p:nvSpPr>
        <p:spPr>
          <a:xfrm>
            <a:off x="1297266" y="127561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B1B1B1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7" name="object 17"/>
          <p:cNvSpPr/>
          <p:nvPr/>
        </p:nvSpPr>
        <p:spPr>
          <a:xfrm>
            <a:off x="1916925" y="127561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B1B1B1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8" name="object 18"/>
          <p:cNvSpPr/>
          <p:nvPr/>
        </p:nvSpPr>
        <p:spPr>
          <a:xfrm>
            <a:off x="1967331" y="127561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B1B1B1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9" name="object 19"/>
          <p:cNvSpPr/>
          <p:nvPr/>
        </p:nvSpPr>
        <p:spPr>
          <a:xfrm>
            <a:off x="2017725" y="127561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B1B1B1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0" name="object 20"/>
          <p:cNvSpPr/>
          <p:nvPr/>
        </p:nvSpPr>
        <p:spPr>
          <a:xfrm>
            <a:off x="2068131" y="127561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B1B1B1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1" name="object 21"/>
          <p:cNvSpPr/>
          <p:nvPr/>
        </p:nvSpPr>
        <p:spPr>
          <a:xfrm>
            <a:off x="2118525" y="127561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B1B1B1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2" name="object 22"/>
          <p:cNvSpPr/>
          <p:nvPr/>
        </p:nvSpPr>
        <p:spPr>
          <a:xfrm>
            <a:off x="2664752" y="127561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B1B1B1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3" name="object 23"/>
          <p:cNvSpPr/>
          <p:nvPr/>
        </p:nvSpPr>
        <p:spPr>
          <a:xfrm>
            <a:off x="2715158" y="127561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B1B1B1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4" name="object 24"/>
          <p:cNvSpPr/>
          <p:nvPr/>
        </p:nvSpPr>
        <p:spPr>
          <a:xfrm>
            <a:off x="2765551" y="127561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B1B1B1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5" name="object 25"/>
          <p:cNvSpPr/>
          <p:nvPr/>
        </p:nvSpPr>
        <p:spPr>
          <a:xfrm>
            <a:off x="2815958" y="127561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B1B1B1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6" name="object 26"/>
          <p:cNvSpPr/>
          <p:nvPr/>
        </p:nvSpPr>
        <p:spPr>
          <a:xfrm>
            <a:off x="2866351" y="127561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B1B1B1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7" name="object 27"/>
          <p:cNvSpPr/>
          <p:nvPr/>
        </p:nvSpPr>
        <p:spPr>
          <a:xfrm>
            <a:off x="2916758" y="127561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B1B1B1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8" name="object 28"/>
          <p:cNvSpPr/>
          <p:nvPr/>
        </p:nvSpPr>
        <p:spPr>
          <a:xfrm>
            <a:off x="2967151" y="127561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B1B1B1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9" name="object 29"/>
          <p:cNvSpPr/>
          <p:nvPr/>
        </p:nvSpPr>
        <p:spPr>
          <a:xfrm>
            <a:off x="3017558" y="127561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B1B1B1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0" name="object 30"/>
          <p:cNvSpPr/>
          <p:nvPr/>
        </p:nvSpPr>
        <p:spPr>
          <a:xfrm>
            <a:off x="3067951" y="127561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B1B1B1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1" name="object 31"/>
          <p:cNvSpPr/>
          <p:nvPr/>
        </p:nvSpPr>
        <p:spPr>
          <a:xfrm>
            <a:off x="3534955" y="127561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B1B1B1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2" name="object 32"/>
          <p:cNvSpPr/>
          <p:nvPr/>
        </p:nvSpPr>
        <p:spPr>
          <a:xfrm>
            <a:off x="3585362" y="127561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B1B1B1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3" name="object 33"/>
          <p:cNvSpPr/>
          <p:nvPr/>
        </p:nvSpPr>
        <p:spPr>
          <a:xfrm>
            <a:off x="3635755" y="127561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B1B1B1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4" name="object 34"/>
          <p:cNvSpPr/>
          <p:nvPr/>
        </p:nvSpPr>
        <p:spPr>
          <a:xfrm>
            <a:off x="4469536" y="127561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5" name="object 35"/>
          <p:cNvSpPr/>
          <p:nvPr/>
        </p:nvSpPr>
        <p:spPr>
          <a:xfrm>
            <a:off x="4519929" y="127561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18000" y="0"/>
                </a:move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6" name="object 36"/>
          <p:cNvSpPr/>
          <p:nvPr/>
        </p:nvSpPr>
        <p:spPr>
          <a:xfrm>
            <a:off x="4519929" y="127561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7" name="object 37"/>
          <p:cNvSpPr/>
          <p:nvPr/>
        </p:nvSpPr>
        <p:spPr>
          <a:xfrm>
            <a:off x="4570336" y="127561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8" name="object 38"/>
          <p:cNvSpPr/>
          <p:nvPr/>
        </p:nvSpPr>
        <p:spPr>
          <a:xfrm>
            <a:off x="4620729" y="127561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9" name="object 39"/>
          <p:cNvSpPr/>
          <p:nvPr/>
        </p:nvSpPr>
        <p:spPr>
          <a:xfrm>
            <a:off x="5179479" y="127561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B1B1B1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0" name="object 40"/>
          <p:cNvSpPr/>
          <p:nvPr/>
        </p:nvSpPr>
        <p:spPr>
          <a:xfrm>
            <a:off x="5229885" y="127561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B1B1B1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1" name="object 41"/>
          <p:cNvSpPr/>
          <p:nvPr/>
        </p:nvSpPr>
        <p:spPr>
          <a:xfrm>
            <a:off x="5280278" y="127561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B1B1B1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2" name="object 42"/>
          <p:cNvSpPr/>
          <p:nvPr/>
        </p:nvSpPr>
        <p:spPr>
          <a:xfrm>
            <a:off x="5330685" y="127561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B1B1B1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3" name="object 43"/>
          <p:cNvSpPr/>
          <p:nvPr/>
        </p:nvSpPr>
        <p:spPr>
          <a:xfrm>
            <a:off x="5381078" y="127561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B1B1B1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4" name="object 44"/>
          <p:cNvSpPr/>
          <p:nvPr/>
        </p:nvSpPr>
        <p:spPr>
          <a:xfrm>
            <a:off x="5431485" y="127561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B1B1B1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5" name="object 45"/>
          <p:cNvSpPr txBox="1"/>
          <p:nvPr/>
        </p:nvSpPr>
        <p:spPr>
          <a:xfrm>
            <a:off x="108000" y="0"/>
            <a:ext cx="5556885" cy="116839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>
              <a:lnSpc>
                <a:spcPct val="100000"/>
              </a:lnSpc>
              <a:spcBef>
                <a:spcPts val="95"/>
              </a:spcBef>
              <a:tabLst>
                <a:tab pos="823594" algn="l"/>
                <a:tab pos="1795780" algn="l"/>
                <a:tab pos="2543810" algn="l"/>
                <a:tab pos="3413760" algn="l"/>
                <a:tab pos="4348480" algn="l"/>
                <a:tab pos="5058410" algn="l"/>
              </a:tabLst>
            </a:pPr>
            <a:r>
              <a:rPr dirty="0" sz="600" spc="-5">
                <a:solidFill>
                  <a:srgbClr val="B1B1B1"/>
                </a:solidFill>
                <a:latin typeface="Arial"/>
                <a:cs typeface="Arial"/>
                <a:hlinkClick r:id="rId2" action="ppaction://hlinksldjump"/>
              </a:rPr>
              <a:t>Readership</a:t>
            </a:r>
            <a:r>
              <a:rPr dirty="0" sz="600" spc="-5">
                <a:solidFill>
                  <a:srgbClr val="B1B1B1"/>
                </a:solidFill>
                <a:latin typeface="Arial"/>
                <a:cs typeface="Arial"/>
              </a:rPr>
              <a:t>	</a:t>
            </a:r>
            <a:r>
              <a:rPr dirty="0" sz="600" spc="-5">
                <a:solidFill>
                  <a:srgbClr val="B1B1B1"/>
                </a:solidFill>
                <a:latin typeface="Arial"/>
                <a:cs typeface="Arial"/>
                <a:hlinkClick r:id="rId3" action="ppaction://hlinksldjump"/>
              </a:rPr>
              <a:t>Critical</a:t>
            </a:r>
            <a:r>
              <a:rPr dirty="0" sz="600" spc="15">
                <a:solidFill>
                  <a:srgbClr val="B1B1B1"/>
                </a:solidFill>
                <a:latin typeface="Arial"/>
                <a:cs typeface="Arial"/>
                <a:hlinkClick r:id="rId3" action="ppaction://hlinksldjump"/>
              </a:rPr>
              <a:t> </a:t>
            </a:r>
            <a:r>
              <a:rPr dirty="0" sz="600" spc="-5">
                <a:solidFill>
                  <a:srgbClr val="B1B1B1"/>
                </a:solidFill>
                <a:latin typeface="Arial"/>
                <a:cs typeface="Arial"/>
                <a:hlinkClick r:id="rId3" action="ppaction://hlinksldjump"/>
              </a:rPr>
              <a:t>Analysis</a:t>
            </a:r>
            <a:r>
              <a:rPr dirty="0" sz="600" spc="-5">
                <a:solidFill>
                  <a:srgbClr val="B1B1B1"/>
                </a:solidFill>
                <a:latin typeface="Arial"/>
                <a:cs typeface="Arial"/>
              </a:rPr>
              <a:t>	</a:t>
            </a:r>
            <a:r>
              <a:rPr dirty="0" sz="600" spc="-5">
                <a:solidFill>
                  <a:srgbClr val="B1B1B1"/>
                </a:solidFill>
                <a:latin typeface="Arial"/>
                <a:cs typeface="Arial"/>
                <a:hlinkClick r:id="rId4" action="ppaction://hlinksldjump"/>
              </a:rPr>
              <a:t>Precision</a:t>
            </a:r>
            <a:r>
              <a:rPr dirty="0" sz="600" spc="-5">
                <a:solidFill>
                  <a:srgbClr val="B1B1B1"/>
                </a:solidFill>
                <a:latin typeface="Arial"/>
                <a:cs typeface="Arial"/>
              </a:rPr>
              <a:t>	</a:t>
            </a:r>
            <a:r>
              <a:rPr dirty="0" sz="600" spc="-5">
                <a:solidFill>
                  <a:srgbClr val="B1B1B1"/>
                </a:solidFill>
                <a:latin typeface="Arial"/>
                <a:cs typeface="Arial"/>
                <a:hlinkClick r:id="rId5" action="ppaction://hlinksldjump"/>
              </a:rPr>
              <a:t>Conciseness</a:t>
            </a:r>
            <a:r>
              <a:rPr dirty="0" sz="600" spc="-5">
                <a:solidFill>
                  <a:srgbClr val="B1B1B1"/>
                </a:solidFill>
                <a:latin typeface="Arial"/>
                <a:cs typeface="Arial"/>
              </a:rPr>
              <a:t>	</a:t>
            </a:r>
            <a:r>
              <a:rPr dirty="0" sz="600" spc="-5">
                <a:solidFill>
                  <a:srgbClr val="B1B1B1"/>
                </a:solidFill>
                <a:latin typeface="Arial"/>
                <a:cs typeface="Arial"/>
                <a:hlinkClick r:id="rId6" action="ppaction://hlinksldjump"/>
              </a:rPr>
              <a:t>Logical</a:t>
            </a:r>
            <a:r>
              <a:rPr dirty="0" sz="600" spc="15">
                <a:solidFill>
                  <a:srgbClr val="B1B1B1"/>
                </a:solidFill>
                <a:latin typeface="Arial"/>
                <a:cs typeface="Arial"/>
                <a:hlinkClick r:id="rId6" action="ppaction://hlinksldjump"/>
              </a:rPr>
              <a:t> </a:t>
            </a:r>
            <a:r>
              <a:rPr dirty="0" sz="600" spc="-5">
                <a:solidFill>
                  <a:srgbClr val="B1B1B1"/>
                </a:solidFill>
                <a:latin typeface="Arial"/>
                <a:cs typeface="Arial"/>
                <a:hlinkClick r:id="rId6" action="ppaction://hlinksldjump"/>
              </a:rPr>
              <a:t>Writing</a:t>
            </a:r>
            <a:r>
              <a:rPr dirty="0" sz="600" spc="-5">
                <a:solidFill>
                  <a:srgbClr val="B1B1B1"/>
                </a:solidFill>
                <a:latin typeface="Arial"/>
                <a:cs typeface="Arial"/>
              </a:rPr>
              <a:t>	</a:t>
            </a:r>
            <a:r>
              <a:rPr dirty="0" sz="600" spc="-5">
                <a:solidFill>
                  <a:srgbClr val="FFFFFF"/>
                </a:solidFill>
                <a:latin typeface="Arial"/>
                <a:cs typeface="Arial"/>
                <a:hlinkClick r:id="rId7" action="ppaction://hlinksldjump"/>
              </a:rPr>
              <a:t>Balance</a:t>
            </a:r>
            <a:r>
              <a:rPr dirty="0" sz="600" spc="-5">
                <a:solidFill>
                  <a:srgbClr val="FFFFFF"/>
                </a:solidFill>
                <a:latin typeface="Arial"/>
                <a:cs typeface="Arial"/>
              </a:rPr>
              <a:t>	</a:t>
            </a:r>
            <a:r>
              <a:rPr dirty="0" sz="600" spc="-5">
                <a:solidFill>
                  <a:srgbClr val="B1B1B1"/>
                </a:solidFill>
                <a:latin typeface="Arial"/>
                <a:cs typeface="Arial"/>
                <a:hlinkClick r:id="rId8" action="ppaction://hlinksldjump"/>
              </a:rPr>
              <a:t>Completeness</a:t>
            </a:r>
            <a:endParaRPr sz="600">
              <a:latin typeface="Arial"/>
              <a:cs typeface="Arial"/>
            </a:endParaRPr>
          </a:p>
        </p:txBody>
      </p:sp>
      <p:sp>
        <p:nvSpPr>
          <p:cNvPr id="46" name="object 46"/>
          <p:cNvSpPr txBox="1">
            <a:spLocks noGrp="1"/>
          </p:cNvSpPr>
          <p:nvPr>
            <p:ph type="title"/>
          </p:nvPr>
        </p:nvSpPr>
        <p:spPr>
          <a:xfrm>
            <a:off x="0" y="209435"/>
            <a:ext cx="5760085" cy="349250"/>
          </a:xfrm>
          <a:prstGeom prst="rect"/>
          <a:solidFill>
            <a:srgbClr val="0C5A79"/>
          </a:solidFill>
        </p:spPr>
        <p:txBody>
          <a:bodyPr wrap="square" lIns="0" tIns="55880" rIns="0" bIns="0" rtlCol="0" vert="horz">
            <a:spAutoFit/>
          </a:bodyPr>
          <a:lstStyle/>
          <a:p>
            <a:pPr marL="107950">
              <a:lnSpc>
                <a:spcPct val="100000"/>
              </a:lnSpc>
              <a:spcBef>
                <a:spcPts val="440"/>
              </a:spcBef>
            </a:pPr>
            <a:r>
              <a:rPr dirty="0" sz="1700" spc="10">
                <a:solidFill>
                  <a:srgbClr val="FFFFFF"/>
                </a:solidFill>
              </a:rPr>
              <a:t>Balance: </a:t>
            </a:r>
            <a:r>
              <a:rPr dirty="0" sz="1700" spc="5">
                <a:solidFill>
                  <a:srgbClr val="FFFFFF"/>
                </a:solidFill>
              </a:rPr>
              <a:t>allocate</a:t>
            </a:r>
            <a:r>
              <a:rPr dirty="0" sz="1700" spc="105">
                <a:solidFill>
                  <a:srgbClr val="FFFFFF"/>
                </a:solidFill>
              </a:rPr>
              <a:t> </a:t>
            </a:r>
            <a:r>
              <a:rPr dirty="0" sz="1700" spc="10">
                <a:solidFill>
                  <a:srgbClr val="FFFFFF"/>
                </a:solidFill>
              </a:rPr>
              <a:t>space</a:t>
            </a:r>
            <a:endParaRPr sz="1700"/>
          </a:p>
        </p:txBody>
      </p:sp>
      <p:sp>
        <p:nvSpPr>
          <p:cNvPr id="47" name="object 47"/>
          <p:cNvSpPr txBox="1"/>
          <p:nvPr/>
        </p:nvSpPr>
        <p:spPr>
          <a:xfrm>
            <a:off x="167297" y="615490"/>
            <a:ext cx="4923790" cy="207645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200" spc="-5">
                <a:latin typeface="Arial"/>
                <a:cs typeface="Arial"/>
              </a:rPr>
              <a:t>Balance also has another meaning–showing </a:t>
            </a:r>
            <a:r>
              <a:rPr dirty="0" sz="1200" spc="-5" b="1">
                <a:solidFill>
                  <a:srgbClr val="EB7239"/>
                </a:solidFill>
                <a:latin typeface="Arial"/>
                <a:cs typeface="Arial"/>
              </a:rPr>
              <a:t>both </a:t>
            </a:r>
            <a:r>
              <a:rPr dirty="0" sz="1200" spc="-5">
                <a:latin typeface="Arial"/>
                <a:cs typeface="Arial"/>
              </a:rPr>
              <a:t>sides of an</a:t>
            </a:r>
            <a:r>
              <a:rPr dirty="0" sz="1200" spc="40">
                <a:latin typeface="Arial"/>
                <a:cs typeface="Arial"/>
              </a:rPr>
              <a:t> </a:t>
            </a:r>
            <a:r>
              <a:rPr dirty="0" sz="1200" spc="-10" b="1">
                <a:solidFill>
                  <a:srgbClr val="EB7239"/>
                </a:solidFill>
                <a:latin typeface="Arial"/>
                <a:cs typeface="Arial"/>
              </a:rPr>
              <a:t>argument</a:t>
            </a:r>
            <a:r>
              <a:rPr dirty="0" sz="1200" spc="-10">
                <a:latin typeface="Arial"/>
                <a:cs typeface="Arial"/>
              </a:rPr>
              <a:t>.</a:t>
            </a:r>
            <a:endParaRPr sz="1200">
              <a:latin typeface="Arial"/>
              <a:cs typeface="Arial"/>
            </a:endParaRPr>
          </a:p>
        </p:txBody>
      </p:sp>
      <p:sp>
        <p:nvSpPr>
          <p:cNvPr id="48" name="object 48"/>
          <p:cNvSpPr/>
          <p:nvPr/>
        </p:nvSpPr>
        <p:spPr>
          <a:xfrm>
            <a:off x="1796542" y="891923"/>
            <a:ext cx="2166925" cy="1710547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9" name="object 49"/>
          <p:cNvSpPr txBox="1"/>
          <p:nvPr/>
        </p:nvSpPr>
        <p:spPr>
          <a:xfrm>
            <a:off x="325361" y="2714937"/>
            <a:ext cx="5109845" cy="288290"/>
          </a:xfrm>
          <a:prstGeom prst="rect">
            <a:avLst/>
          </a:prstGeom>
        </p:spPr>
        <p:txBody>
          <a:bodyPr wrap="square" lIns="0" tIns="1524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dirty="0" sz="1700" spc="10" b="1">
                <a:solidFill>
                  <a:srgbClr val="EB7239"/>
                </a:solidFill>
                <a:latin typeface="Arial"/>
                <a:cs typeface="Arial"/>
              </a:rPr>
              <a:t>Discuss negative aspects as well as the</a:t>
            </a:r>
            <a:r>
              <a:rPr dirty="0" sz="1700" spc="-60" b="1">
                <a:solidFill>
                  <a:srgbClr val="EB7239"/>
                </a:solidFill>
                <a:latin typeface="Arial"/>
                <a:cs typeface="Arial"/>
              </a:rPr>
              <a:t> </a:t>
            </a:r>
            <a:r>
              <a:rPr dirty="0" sz="1700" spc="10" b="1">
                <a:solidFill>
                  <a:srgbClr val="EB7239"/>
                </a:solidFill>
                <a:latin typeface="Arial"/>
                <a:cs typeface="Arial"/>
              </a:rPr>
              <a:t>positive.</a:t>
            </a:r>
            <a:endParaRPr sz="1700">
              <a:latin typeface="Arial"/>
              <a:cs typeface="Arial"/>
            </a:endParaRPr>
          </a:p>
        </p:txBody>
      </p:sp>
      <p:sp>
        <p:nvSpPr>
          <p:cNvPr id="50" name="object 50"/>
          <p:cNvSpPr/>
          <p:nvPr/>
        </p:nvSpPr>
        <p:spPr>
          <a:xfrm>
            <a:off x="0" y="3110966"/>
            <a:ext cx="1728470" cy="129539"/>
          </a:xfrm>
          <a:custGeom>
            <a:avLst/>
            <a:gdLst/>
            <a:ahLst/>
            <a:cxnLst/>
            <a:rect l="l" t="t" r="r" b="b"/>
            <a:pathLst>
              <a:path w="1728470" h="129539">
                <a:moveTo>
                  <a:pt x="0" y="129031"/>
                </a:moveTo>
                <a:lnTo>
                  <a:pt x="1728012" y="129031"/>
                </a:lnTo>
                <a:lnTo>
                  <a:pt x="1728012" y="0"/>
                </a:lnTo>
                <a:lnTo>
                  <a:pt x="0" y="0"/>
                </a:lnTo>
                <a:lnTo>
                  <a:pt x="0" y="129031"/>
                </a:lnTo>
                <a:close/>
              </a:path>
            </a:pathLst>
          </a:custGeom>
          <a:solidFill>
            <a:srgbClr val="46464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1" name="object 51"/>
          <p:cNvSpPr/>
          <p:nvPr/>
        </p:nvSpPr>
        <p:spPr>
          <a:xfrm>
            <a:off x="1728012" y="3110966"/>
            <a:ext cx="2741930" cy="129539"/>
          </a:xfrm>
          <a:custGeom>
            <a:avLst/>
            <a:gdLst/>
            <a:ahLst/>
            <a:cxnLst/>
            <a:rect l="l" t="t" r="r" b="b"/>
            <a:pathLst>
              <a:path w="2741929" h="129539">
                <a:moveTo>
                  <a:pt x="0" y="129031"/>
                </a:moveTo>
                <a:lnTo>
                  <a:pt x="2741752" y="129031"/>
                </a:lnTo>
                <a:lnTo>
                  <a:pt x="2741752" y="0"/>
                </a:lnTo>
                <a:lnTo>
                  <a:pt x="0" y="0"/>
                </a:lnTo>
                <a:lnTo>
                  <a:pt x="0" y="129031"/>
                </a:lnTo>
                <a:close/>
              </a:path>
            </a:pathLst>
          </a:custGeom>
          <a:solidFill>
            <a:srgbClr val="60606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2" name="object 52"/>
          <p:cNvSpPr/>
          <p:nvPr/>
        </p:nvSpPr>
        <p:spPr>
          <a:xfrm>
            <a:off x="4469765" y="3110966"/>
            <a:ext cx="1290320" cy="129539"/>
          </a:xfrm>
          <a:custGeom>
            <a:avLst/>
            <a:gdLst/>
            <a:ahLst/>
            <a:cxnLst/>
            <a:rect l="l" t="t" r="r" b="b"/>
            <a:pathLst>
              <a:path w="1290320" h="129539">
                <a:moveTo>
                  <a:pt x="0" y="129031"/>
                </a:moveTo>
                <a:lnTo>
                  <a:pt x="1290231" y="129031"/>
                </a:lnTo>
                <a:lnTo>
                  <a:pt x="1290231" y="0"/>
                </a:lnTo>
                <a:lnTo>
                  <a:pt x="0" y="0"/>
                </a:lnTo>
                <a:lnTo>
                  <a:pt x="0" y="129031"/>
                </a:lnTo>
                <a:close/>
              </a:path>
            </a:pathLst>
          </a:custGeom>
          <a:solidFill>
            <a:srgbClr val="46464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3" name="object 53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889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70"/>
              </a:spcBef>
            </a:pPr>
            <a:r>
              <a:rPr dirty="0" spc="-5"/>
              <a:t>Ming-Ming Cheng Nankai</a:t>
            </a:r>
            <a:r>
              <a:rPr dirty="0"/>
              <a:t> </a:t>
            </a:r>
            <a:r>
              <a:rPr dirty="0" spc="-5"/>
              <a:t>University</a:t>
            </a:r>
          </a:p>
        </p:txBody>
      </p:sp>
      <p:sp>
        <p:nvSpPr>
          <p:cNvPr id="54" name="object 54"/>
          <p:cNvSpPr txBox="1"/>
          <p:nvPr/>
        </p:nvSpPr>
        <p:spPr>
          <a:xfrm>
            <a:off x="3001810" y="3115250"/>
            <a:ext cx="194310" cy="119380"/>
          </a:xfrm>
          <a:prstGeom prst="rect">
            <a:avLst/>
          </a:prstGeom>
        </p:spPr>
        <p:txBody>
          <a:bodyPr wrap="square" lIns="0" tIns="889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70"/>
              </a:spcBef>
            </a:pPr>
            <a:r>
              <a:rPr dirty="0" sz="600" spc="-5">
                <a:solidFill>
                  <a:srgbClr val="FFFFFF"/>
                </a:solidFill>
                <a:latin typeface="Arial"/>
                <a:cs typeface="Arial"/>
              </a:rPr>
              <a:t>Style</a:t>
            </a:r>
            <a:endParaRPr sz="600">
              <a:latin typeface="Arial"/>
              <a:cs typeface="Arial"/>
            </a:endParaRPr>
          </a:p>
        </p:txBody>
      </p:sp>
      <p:sp>
        <p:nvSpPr>
          <p:cNvPr id="55" name="object 55"/>
          <p:cNvSpPr txBox="1">
            <a:spLocks noGrp="1"/>
          </p:cNvSpPr>
          <p:nvPr>
            <p:ph type="dt" idx="6" sz="half"/>
          </p:nvPr>
        </p:nvSpPr>
        <p:spPr>
          <a:prstGeom prst="rect"/>
        </p:spPr>
        <p:txBody>
          <a:bodyPr wrap="square" lIns="0" tIns="889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70"/>
              </a:spcBef>
            </a:pPr>
            <a:r>
              <a:rPr dirty="0" spc="-5"/>
              <a:t>2022/05/18</a:t>
            </a:r>
          </a:p>
        </p:txBody>
      </p:sp>
      <p:sp>
        <p:nvSpPr>
          <p:cNvPr id="56" name="object 56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8890" rIns="0" bIns="0" rtlCol="0" vert="horz">
            <a:spAutoFit/>
          </a:bodyPr>
          <a:lstStyle/>
          <a:p>
            <a:pPr marL="25400">
              <a:lnSpc>
                <a:spcPct val="100000"/>
              </a:lnSpc>
              <a:spcBef>
                <a:spcPts val="70"/>
              </a:spcBef>
            </a:pPr>
            <a:fld id="{81D60167-4931-47E6-BA6A-407CBD079E47}" type="slidenum">
              <a:rPr dirty="0" spc="-5"/>
              <a:t>30</a:t>
            </a:fld>
            <a:r>
              <a:rPr dirty="0" spc="-5"/>
              <a:t> /</a:t>
            </a:r>
            <a:r>
              <a:rPr dirty="0" spc="-70"/>
              <a:t> </a:t>
            </a:r>
            <a:r>
              <a:rPr dirty="0" spc="-5"/>
              <a:t>46</a:t>
            </a:r>
          </a:p>
        </p:txBody>
      </p:sp>
    </p:spTree>
  </p:cSld>
  <p:clrMapOvr>
    <a:masterClrMapping/>
  </p:clrMapOvr>
  <p:transition spd="fast">
    <p:cut thruBlk="0"/>
  </p:transition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20650" y="127561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B1B1B1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171056" y="127561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B1B1B1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221449" y="127561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B1B1B1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271856" y="127561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B1B1B1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322249" y="127561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B1B1B1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372656" y="127561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B1B1B1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423049" y="127561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B1B1B1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944473" y="127561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B1B1B1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994867" y="127561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B1B1B1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/>
          <p:nvPr/>
        </p:nvSpPr>
        <p:spPr>
          <a:xfrm>
            <a:off x="1045273" y="127561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B1B1B1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/>
          <p:nvPr/>
        </p:nvSpPr>
        <p:spPr>
          <a:xfrm>
            <a:off x="1095667" y="127561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B1B1B1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/>
          <p:nvPr/>
        </p:nvSpPr>
        <p:spPr>
          <a:xfrm>
            <a:off x="1146073" y="127561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B1B1B1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4" name="object 14"/>
          <p:cNvSpPr/>
          <p:nvPr/>
        </p:nvSpPr>
        <p:spPr>
          <a:xfrm>
            <a:off x="1196466" y="127561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B1B1B1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5" name="object 15"/>
          <p:cNvSpPr/>
          <p:nvPr/>
        </p:nvSpPr>
        <p:spPr>
          <a:xfrm>
            <a:off x="1246873" y="127561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B1B1B1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6" name="object 16"/>
          <p:cNvSpPr/>
          <p:nvPr/>
        </p:nvSpPr>
        <p:spPr>
          <a:xfrm>
            <a:off x="1297266" y="127561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B1B1B1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7" name="object 17"/>
          <p:cNvSpPr/>
          <p:nvPr/>
        </p:nvSpPr>
        <p:spPr>
          <a:xfrm>
            <a:off x="1916925" y="127561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B1B1B1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8" name="object 18"/>
          <p:cNvSpPr/>
          <p:nvPr/>
        </p:nvSpPr>
        <p:spPr>
          <a:xfrm>
            <a:off x="1967331" y="127561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B1B1B1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9" name="object 19"/>
          <p:cNvSpPr/>
          <p:nvPr/>
        </p:nvSpPr>
        <p:spPr>
          <a:xfrm>
            <a:off x="2017725" y="127561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B1B1B1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0" name="object 20"/>
          <p:cNvSpPr/>
          <p:nvPr/>
        </p:nvSpPr>
        <p:spPr>
          <a:xfrm>
            <a:off x="2068131" y="127561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B1B1B1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1" name="object 21"/>
          <p:cNvSpPr/>
          <p:nvPr/>
        </p:nvSpPr>
        <p:spPr>
          <a:xfrm>
            <a:off x="2118525" y="127561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B1B1B1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2" name="object 22"/>
          <p:cNvSpPr/>
          <p:nvPr/>
        </p:nvSpPr>
        <p:spPr>
          <a:xfrm>
            <a:off x="2664752" y="127561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B1B1B1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3" name="object 23"/>
          <p:cNvSpPr/>
          <p:nvPr/>
        </p:nvSpPr>
        <p:spPr>
          <a:xfrm>
            <a:off x="2715158" y="127561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B1B1B1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4" name="object 24"/>
          <p:cNvSpPr/>
          <p:nvPr/>
        </p:nvSpPr>
        <p:spPr>
          <a:xfrm>
            <a:off x="2765551" y="127561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B1B1B1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5" name="object 25"/>
          <p:cNvSpPr/>
          <p:nvPr/>
        </p:nvSpPr>
        <p:spPr>
          <a:xfrm>
            <a:off x="2815958" y="127561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B1B1B1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6" name="object 26"/>
          <p:cNvSpPr/>
          <p:nvPr/>
        </p:nvSpPr>
        <p:spPr>
          <a:xfrm>
            <a:off x="2866351" y="127561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B1B1B1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7" name="object 27"/>
          <p:cNvSpPr/>
          <p:nvPr/>
        </p:nvSpPr>
        <p:spPr>
          <a:xfrm>
            <a:off x="2916758" y="127561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B1B1B1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8" name="object 28"/>
          <p:cNvSpPr/>
          <p:nvPr/>
        </p:nvSpPr>
        <p:spPr>
          <a:xfrm>
            <a:off x="2967151" y="127561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B1B1B1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9" name="object 29"/>
          <p:cNvSpPr/>
          <p:nvPr/>
        </p:nvSpPr>
        <p:spPr>
          <a:xfrm>
            <a:off x="3017558" y="127561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B1B1B1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0" name="object 30"/>
          <p:cNvSpPr/>
          <p:nvPr/>
        </p:nvSpPr>
        <p:spPr>
          <a:xfrm>
            <a:off x="3067951" y="127561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B1B1B1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1" name="object 31"/>
          <p:cNvSpPr/>
          <p:nvPr/>
        </p:nvSpPr>
        <p:spPr>
          <a:xfrm>
            <a:off x="3534955" y="127561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B1B1B1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2" name="object 32"/>
          <p:cNvSpPr/>
          <p:nvPr/>
        </p:nvSpPr>
        <p:spPr>
          <a:xfrm>
            <a:off x="3585362" y="127561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B1B1B1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3" name="object 33"/>
          <p:cNvSpPr/>
          <p:nvPr/>
        </p:nvSpPr>
        <p:spPr>
          <a:xfrm>
            <a:off x="3635755" y="127561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B1B1B1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4" name="object 34"/>
          <p:cNvSpPr/>
          <p:nvPr/>
        </p:nvSpPr>
        <p:spPr>
          <a:xfrm>
            <a:off x="4469536" y="127561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5" name="object 35"/>
          <p:cNvSpPr/>
          <p:nvPr/>
        </p:nvSpPr>
        <p:spPr>
          <a:xfrm>
            <a:off x="4519929" y="127561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6" name="object 36"/>
          <p:cNvSpPr/>
          <p:nvPr/>
        </p:nvSpPr>
        <p:spPr>
          <a:xfrm>
            <a:off x="4570336" y="127561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18000" y="0"/>
                </a:move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7" name="object 37"/>
          <p:cNvSpPr/>
          <p:nvPr/>
        </p:nvSpPr>
        <p:spPr>
          <a:xfrm>
            <a:off x="4570336" y="127561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8" name="object 38"/>
          <p:cNvSpPr/>
          <p:nvPr/>
        </p:nvSpPr>
        <p:spPr>
          <a:xfrm>
            <a:off x="4620729" y="127561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9" name="object 39"/>
          <p:cNvSpPr/>
          <p:nvPr/>
        </p:nvSpPr>
        <p:spPr>
          <a:xfrm>
            <a:off x="5179479" y="127561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B1B1B1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0" name="object 40"/>
          <p:cNvSpPr/>
          <p:nvPr/>
        </p:nvSpPr>
        <p:spPr>
          <a:xfrm>
            <a:off x="5229885" y="127561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B1B1B1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1" name="object 41"/>
          <p:cNvSpPr/>
          <p:nvPr/>
        </p:nvSpPr>
        <p:spPr>
          <a:xfrm>
            <a:off x="5280278" y="127561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B1B1B1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2" name="object 42"/>
          <p:cNvSpPr/>
          <p:nvPr/>
        </p:nvSpPr>
        <p:spPr>
          <a:xfrm>
            <a:off x="5330685" y="127561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B1B1B1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3" name="object 43"/>
          <p:cNvSpPr/>
          <p:nvPr/>
        </p:nvSpPr>
        <p:spPr>
          <a:xfrm>
            <a:off x="5381078" y="127561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B1B1B1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4" name="object 44"/>
          <p:cNvSpPr/>
          <p:nvPr/>
        </p:nvSpPr>
        <p:spPr>
          <a:xfrm>
            <a:off x="5431485" y="127561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B1B1B1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5" name="object 45"/>
          <p:cNvSpPr txBox="1"/>
          <p:nvPr/>
        </p:nvSpPr>
        <p:spPr>
          <a:xfrm>
            <a:off x="108000" y="0"/>
            <a:ext cx="5556885" cy="116839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>
              <a:lnSpc>
                <a:spcPct val="100000"/>
              </a:lnSpc>
              <a:spcBef>
                <a:spcPts val="95"/>
              </a:spcBef>
              <a:tabLst>
                <a:tab pos="823594" algn="l"/>
                <a:tab pos="1795780" algn="l"/>
                <a:tab pos="2543810" algn="l"/>
                <a:tab pos="3413760" algn="l"/>
                <a:tab pos="4348480" algn="l"/>
                <a:tab pos="5058410" algn="l"/>
              </a:tabLst>
            </a:pPr>
            <a:r>
              <a:rPr dirty="0" sz="600" spc="-5">
                <a:solidFill>
                  <a:srgbClr val="B1B1B1"/>
                </a:solidFill>
                <a:latin typeface="Arial"/>
                <a:cs typeface="Arial"/>
                <a:hlinkClick r:id="rId2" action="ppaction://hlinksldjump"/>
              </a:rPr>
              <a:t>Readership</a:t>
            </a:r>
            <a:r>
              <a:rPr dirty="0" sz="600" spc="-5">
                <a:solidFill>
                  <a:srgbClr val="B1B1B1"/>
                </a:solidFill>
                <a:latin typeface="Arial"/>
                <a:cs typeface="Arial"/>
              </a:rPr>
              <a:t>	</a:t>
            </a:r>
            <a:r>
              <a:rPr dirty="0" sz="600" spc="-5">
                <a:solidFill>
                  <a:srgbClr val="B1B1B1"/>
                </a:solidFill>
                <a:latin typeface="Arial"/>
                <a:cs typeface="Arial"/>
                <a:hlinkClick r:id="rId3" action="ppaction://hlinksldjump"/>
              </a:rPr>
              <a:t>Critical</a:t>
            </a:r>
            <a:r>
              <a:rPr dirty="0" sz="600" spc="15">
                <a:solidFill>
                  <a:srgbClr val="B1B1B1"/>
                </a:solidFill>
                <a:latin typeface="Arial"/>
                <a:cs typeface="Arial"/>
                <a:hlinkClick r:id="rId3" action="ppaction://hlinksldjump"/>
              </a:rPr>
              <a:t> </a:t>
            </a:r>
            <a:r>
              <a:rPr dirty="0" sz="600" spc="-5">
                <a:solidFill>
                  <a:srgbClr val="B1B1B1"/>
                </a:solidFill>
                <a:latin typeface="Arial"/>
                <a:cs typeface="Arial"/>
                <a:hlinkClick r:id="rId3" action="ppaction://hlinksldjump"/>
              </a:rPr>
              <a:t>Analysis</a:t>
            </a:r>
            <a:r>
              <a:rPr dirty="0" sz="600" spc="-5">
                <a:solidFill>
                  <a:srgbClr val="B1B1B1"/>
                </a:solidFill>
                <a:latin typeface="Arial"/>
                <a:cs typeface="Arial"/>
              </a:rPr>
              <a:t>	</a:t>
            </a:r>
            <a:r>
              <a:rPr dirty="0" sz="600" spc="-5">
                <a:solidFill>
                  <a:srgbClr val="B1B1B1"/>
                </a:solidFill>
                <a:latin typeface="Arial"/>
                <a:cs typeface="Arial"/>
                <a:hlinkClick r:id="rId4" action="ppaction://hlinksldjump"/>
              </a:rPr>
              <a:t>Precision</a:t>
            </a:r>
            <a:r>
              <a:rPr dirty="0" sz="600" spc="-5">
                <a:solidFill>
                  <a:srgbClr val="B1B1B1"/>
                </a:solidFill>
                <a:latin typeface="Arial"/>
                <a:cs typeface="Arial"/>
              </a:rPr>
              <a:t>	</a:t>
            </a:r>
            <a:r>
              <a:rPr dirty="0" sz="600" spc="-5">
                <a:solidFill>
                  <a:srgbClr val="B1B1B1"/>
                </a:solidFill>
                <a:latin typeface="Arial"/>
                <a:cs typeface="Arial"/>
                <a:hlinkClick r:id="rId5" action="ppaction://hlinksldjump"/>
              </a:rPr>
              <a:t>Conciseness</a:t>
            </a:r>
            <a:r>
              <a:rPr dirty="0" sz="600" spc="-5">
                <a:solidFill>
                  <a:srgbClr val="B1B1B1"/>
                </a:solidFill>
                <a:latin typeface="Arial"/>
                <a:cs typeface="Arial"/>
              </a:rPr>
              <a:t>	</a:t>
            </a:r>
            <a:r>
              <a:rPr dirty="0" sz="600" spc="-5">
                <a:solidFill>
                  <a:srgbClr val="B1B1B1"/>
                </a:solidFill>
                <a:latin typeface="Arial"/>
                <a:cs typeface="Arial"/>
                <a:hlinkClick r:id="rId6" action="ppaction://hlinksldjump"/>
              </a:rPr>
              <a:t>Logical</a:t>
            </a:r>
            <a:r>
              <a:rPr dirty="0" sz="600" spc="15">
                <a:solidFill>
                  <a:srgbClr val="B1B1B1"/>
                </a:solidFill>
                <a:latin typeface="Arial"/>
                <a:cs typeface="Arial"/>
                <a:hlinkClick r:id="rId6" action="ppaction://hlinksldjump"/>
              </a:rPr>
              <a:t> </a:t>
            </a:r>
            <a:r>
              <a:rPr dirty="0" sz="600" spc="-5">
                <a:solidFill>
                  <a:srgbClr val="B1B1B1"/>
                </a:solidFill>
                <a:latin typeface="Arial"/>
                <a:cs typeface="Arial"/>
                <a:hlinkClick r:id="rId6" action="ppaction://hlinksldjump"/>
              </a:rPr>
              <a:t>Writing</a:t>
            </a:r>
            <a:r>
              <a:rPr dirty="0" sz="600" spc="-5">
                <a:solidFill>
                  <a:srgbClr val="B1B1B1"/>
                </a:solidFill>
                <a:latin typeface="Arial"/>
                <a:cs typeface="Arial"/>
              </a:rPr>
              <a:t>	</a:t>
            </a:r>
            <a:r>
              <a:rPr dirty="0" sz="600" spc="-5">
                <a:solidFill>
                  <a:srgbClr val="FFFFFF"/>
                </a:solidFill>
                <a:latin typeface="Arial"/>
                <a:cs typeface="Arial"/>
                <a:hlinkClick r:id="rId7" action="ppaction://hlinksldjump"/>
              </a:rPr>
              <a:t>Balance</a:t>
            </a:r>
            <a:r>
              <a:rPr dirty="0" sz="600" spc="-5">
                <a:solidFill>
                  <a:srgbClr val="FFFFFF"/>
                </a:solidFill>
                <a:latin typeface="Arial"/>
                <a:cs typeface="Arial"/>
              </a:rPr>
              <a:t>	</a:t>
            </a:r>
            <a:r>
              <a:rPr dirty="0" sz="600" spc="-5">
                <a:solidFill>
                  <a:srgbClr val="B1B1B1"/>
                </a:solidFill>
                <a:latin typeface="Arial"/>
                <a:cs typeface="Arial"/>
                <a:hlinkClick r:id="rId8" action="ppaction://hlinksldjump"/>
              </a:rPr>
              <a:t>Completeness</a:t>
            </a:r>
            <a:endParaRPr sz="600">
              <a:latin typeface="Arial"/>
              <a:cs typeface="Arial"/>
            </a:endParaRPr>
          </a:p>
        </p:txBody>
      </p:sp>
      <p:sp>
        <p:nvSpPr>
          <p:cNvPr id="46" name="object 46"/>
          <p:cNvSpPr txBox="1">
            <a:spLocks noGrp="1"/>
          </p:cNvSpPr>
          <p:nvPr>
            <p:ph type="title"/>
          </p:nvPr>
        </p:nvSpPr>
        <p:spPr>
          <a:xfrm>
            <a:off x="0" y="209435"/>
            <a:ext cx="5760085" cy="349250"/>
          </a:xfrm>
          <a:prstGeom prst="rect"/>
          <a:solidFill>
            <a:srgbClr val="0C5A79"/>
          </a:solidFill>
        </p:spPr>
        <p:txBody>
          <a:bodyPr wrap="square" lIns="0" tIns="55880" rIns="0" bIns="0" rtlCol="0" vert="horz">
            <a:spAutoFit/>
          </a:bodyPr>
          <a:lstStyle/>
          <a:p>
            <a:pPr marL="107950">
              <a:lnSpc>
                <a:spcPct val="100000"/>
              </a:lnSpc>
              <a:spcBef>
                <a:spcPts val="440"/>
              </a:spcBef>
            </a:pPr>
            <a:r>
              <a:rPr dirty="0" sz="1700" spc="10">
                <a:solidFill>
                  <a:srgbClr val="FFFFFF"/>
                </a:solidFill>
              </a:rPr>
              <a:t>Balance: Example</a:t>
            </a:r>
            <a:r>
              <a:rPr dirty="0" sz="1700" spc="105">
                <a:solidFill>
                  <a:srgbClr val="FFFFFF"/>
                </a:solidFill>
              </a:rPr>
              <a:t> </a:t>
            </a:r>
            <a:r>
              <a:rPr dirty="0" sz="1700" spc="10">
                <a:solidFill>
                  <a:srgbClr val="FFFFFF"/>
                </a:solidFill>
              </a:rPr>
              <a:t>1</a:t>
            </a:r>
            <a:endParaRPr sz="1700"/>
          </a:p>
        </p:txBody>
      </p:sp>
      <p:sp>
        <p:nvSpPr>
          <p:cNvPr id="47" name="object 47"/>
          <p:cNvSpPr txBox="1"/>
          <p:nvPr/>
        </p:nvSpPr>
        <p:spPr>
          <a:xfrm>
            <a:off x="125653" y="1286725"/>
            <a:ext cx="5509260" cy="232410"/>
          </a:xfrm>
          <a:prstGeom prst="rect">
            <a:avLst/>
          </a:prstGeom>
          <a:solidFill>
            <a:srgbClr val="E8A5BC"/>
          </a:solidFill>
        </p:spPr>
        <p:txBody>
          <a:bodyPr wrap="square" lIns="0" tIns="13335" rIns="0" bIns="0" rtlCol="0" vert="horz">
            <a:spAutoFit/>
          </a:bodyPr>
          <a:lstStyle/>
          <a:p>
            <a:pPr marL="53975">
              <a:lnSpc>
                <a:spcPct val="100000"/>
              </a:lnSpc>
              <a:spcBef>
                <a:spcPts val="105"/>
              </a:spcBef>
            </a:pPr>
            <a:r>
              <a:rPr dirty="0" sz="1100" spc="-5">
                <a:solidFill>
                  <a:srgbClr val="FFFFFF"/>
                </a:solidFill>
                <a:latin typeface="Arial"/>
                <a:cs typeface="Arial"/>
              </a:rPr>
              <a:t>Discuss </a:t>
            </a:r>
            <a:r>
              <a:rPr dirty="0" sz="1100" spc="-10">
                <a:solidFill>
                  <a:srgbClr val="FFFFFF"/>
                </a:solidFill>
                <a:latin typeface="Arial"/>
                <a:cs typeface="Arial"/>
              </a:rPr>
              <a:t>negative </a:t>
            </a:r>
            <a:r>
              <a:rPr dirty="0" sz="1100" spc="-5">
                <a:solidFill>
                  <a:srgbClr val="FFFFFF"/>
                </a:solidFill>
                <a:latin typeface="Arial"/>
                <a:cs typeface="Arial"/>
              </a:rPr>
              <a:t>aspects as </a:t>
            </a:r>
            <a:r>
              <a:rPr dirty="0" sz="1100" spc="-10">
                <a:solidFill>
                  <a:srgbClr val="FFFFFF"/>
                </a:solidFill>
                <a:latin typeface="Arial"/>
                <a:cs typeface="Arial"/>
              </a:rPr>
              <a:t>well </a:t>
            </a:r>
            <a:r>
              <a:rPr dirty="0" sz="1100" spc="-5">
                <a:solidFill>
                  <a:srgbClr val="FFFFFF"/>
                </a:solidFill>
                <a:latin typeface="Arial"/>
                <a:cs typeface="Arial"/>
              </a:rPr>
              <a:t>as the </a:t>
            </a:r>
            <a:r>
              <a:rPr dirty="0" sz="1100" spc="-10">
                <a:solidFill>
                  <a:srgbClr val="FFFFFF"/>
                </a:solidFill>
                <a:latin typeface="Arial"/>
                <a:cs typeface="Arial"/>
              </a:rPr>
              <a:t>positive</a:t>
            </a:r>
            <a:r>
              <a:rPr dirty="0" sz="110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100" spc="-10">
                <a:solidFill>
                  <a:srgbClr val="FFFFFF"/>
                </a:solidFill>
                <a:latin typeface="Arial"/>
                <a:cs typeface="Arial"/>
              </a:rPr>
              <a:t>aspects.</a:t>
            </a:r>
            <a:endParaRPr sz="1100">
              <a:latin typeface="Arial"/>
              <a:cs typeface="Arial"/>
            </a:endParaRPr>
          </a:p>
        </p:txBody>
      </p:sp>
      <p:sp>
        <p:nvSpPr>
          <p:cNvPr id="48" name="object 48"/>
          <p:cNvSpPr txBox="1"/>
          <p:nvPr/>
        </p:nvSpPr>
        <p:spPr>
          <a:xfrm>
            <a:off x="125653" y="1518615"/>
            <a:ext cx="5509260" cy="601980"/>
          </a:xfrm>
          <a:prstGeom prst="rect">
            <a:avLst/>
          </a:prstGeom>
          <a:solidFill>
            <a:srgbClr val="EAEAEA"/>
          </a:solidFill>
        </p:spPr>
        <p:txBody>
          <a:bodyPr wrap="square" lIns="0" tIns="27940" rIns="0" bIns="0" rtlCol="0" vert="horz">
            <a:spAutoFit/>
          </a:bodyPr>
          <a:lstStyle/>
          <a:p>
            <a:pPr algn="just" marL="53975" marR="46355">
              <a:lnSpc>
                <a:spcPct val="102600"/>
              </a:lnSpc>
              <a:spcBef>
                <a:spcPts val="220"/>
              </a:spcBef>
            </a:pPr>
            <a:r>
              <a:rPr dirty="0" sz="1100" spc="-10">
                <a:latin typeface="Arial"/>
                <a:cs typeface="Arial"/>
              </a:rPr>
              <a:t>The </a:t>
            </a:r>
            <a:r>
              <a:rPr dirty="0" sz="1100" spc="-5">
                <a:solidFill>
                  <a:srgbClr val="FF0000"/>
                </a:solidFill>
                <a:latin typeface="Arial"/>
                <a:cs typeface="Arial"/>
              </a:rPr>
              <a:t>benefits </a:t>
            </a:r>
            <a:r>
              <a:rPr dirty="0" sz="1100" spc="-5">
                <a:latin typeface="Arial"/>
                <a:cs typeface="Arial"/>
              </a:rPr>
              <a:t>of initially </a:t>
            </a:r>
            <a:r>
              <a:rPr dirty="0" sz="1100">
                <a:latin typeface="Arial"/>
                <a:cs typeface="Arial"/>
              </a:rPr>
              <a:t>sorting </a:t>
            </a:r>
            <a:r>
              <a:rPr dirty="0" sz="1100" spc="-5">
                <a:latin typeface="Arial"/>
                <a:cs typeface="Arial"/>
              </a:rPr>
              <a:t>the data are that queries can </a:t>
            </a:r>
            <a:r>
              <a:rPr dirty="0" sz="1100" spc="-10">
                <a:latin typeface="Arial"/>
                <a:cs typeface="Arial"/>
              </a:rPr>
              <a:t>be </a:t>
            </a:r>
            <a:r>
              <a:rPr dirty="0" sz="1100" spc="-15">
                <a:latin typeface="Arial"/>
                <a:cs typeface="Arial"/>
              </a:rPr>
              <a:t>answered </a:t>
            </a:r>
            <a:r>
              <a:rPr dirty="0" sz="1100" spc="-5">
                <a:latin typeface="Arial"/>
                <a:cs typeface="Arial"/>
              </a:rPr>
              <a:t>in just </a:t>
            </a:r>
            <a:r>
              <a:rPr dirty="0" sz="1100" spc="-10">
                <a:latin typeface="Arial"/>
                <a:cs typeface="Arial"/>
              </a:rPr>
              <a:t>a </a:t>
            </a:r>
            <a:r>
              <a:rPr dirty="0" sz="1100" spc="-25">
                <a:latin typeface="Arial"/>
                <a:cs typeface="Arial"/>
              </a:rPr>
              <a:t>few  </a:t>
            </a:r>
            <a:r>
              <a:rPr dirty="0" sz="1100" spc="-10">
                <a:latin typeface="Arial"/>
                <a:cs typeface="Arial"/>
              </a:rPr>
              <a:t>seconds, rather </a:t>
            </a:r>
            <a:r>
              <a:rPr dirty="0" sz="1100" spc="-5">
                <a:latin typeface="Arial"/>
                <a:cs typeface="Arial"/>
              </a:rPr>
              <a:t>than </a:t>
            </a:r>
            <a:r>
              <a:rPr dirty="0" sz="1100" spc="-10">
                <a:latin typeface="Arial"/>
                <a:cs typeface="Arial"/>
              </a:rPr>
              <a:t>minutes. The </a:t>
            </a:r>
            <a:r>
              <a:rPr dirty="0" sz="1100" spc="-10">
                <a:solidFill>
                  <a:srgbClr val="0000FF"/>
                </a:solidFill>
                <a:latin typeface="Arial"/>
                <a:cs typeface="Arial"/>
              </a:rPr>
              <a:t>disadvantage </a:t>
            </a:r>
            <a:r>
              <a:rPr dirty="0" sz="1100" spc="-5">
                <a:latin typeface="Arial"/>
                <a:cs typeface="Arial"/>
              </a:rPr>
              <a:t>is that the system is </a:t>
            </a:r>
            <a:r>
              <a:rPr dirty="0" sz="1100" spc="-15">
                <a:latin typeface="Arial"/>
                <a:cs typeface="Arial"/>
              </a:rPr>
              <a:t>unavailable </a:t>
            </a:r>
            <a:r>
              <a:rPr dirty="0" sz="1100" spc="-20">
                <a:latin typeface="Arial"/>
                <a:cs typeface="Arial"/>
              </a:rPr>
              <a:t>for  several </a:t>
            </a:r>
            <a:r>
              <a:rPr dirty="0" sz="1100" spc="-5">
                <a:latin typeface="Arial"/>
                <a:cs typeface="Arial"/>
              </a:rPr>
              <a:t>hours while </a:t>
            </a:r>
            <a:r>
              <a:rPr dirty="0" sz="1100">
                <a:latin typeface="Arial"/>
                <a:cs typeface="Arial"/>
              </a:rPr>
              <a:t>sorting </a:t>
            </a:r>
            <a:r>
              <a:rPr dirty="0" sz="1100" spc="-10">
                <a:latin typeface="Arial"/>
                <a:cs typeface="Arial"/>
              </a:rPr>
              <a:t>takes</a:t>
            </a:r>
            <a:r>
              <a:rPr dirty="0" sz="1100">
                <a:latin typeface="Arial"/>
                <a:cs typeface="Arial"/>
              </a:rPr>
              <a:t> </a:t>
            </a:r>
            <a:r>
              <a:rPr dirty="0" sz="1100" spc="-10">
                <a:latin typeface="Arial"/>
                <a:cs typeface="Arial"/>
              </a:rPr>
              <a:t>place.</a:t>
            </a:r>
            <a:endParaRPr sz="1100">
              <a:latin typeface="Arial"/>
              <a:cs typeface="Arial"/>
            </a:endParaRPr>
          </a:p>
        </p:txBody>
      </p:sp>
      <p:sp>
        <p:nvSpPr>
          <p:cNvPr id="49" name="object 49"/>
          <p:cNvSpPr/>
          <p:nvPr/>
        </p:nvSpPr>
        <p:spPr>
          <a:xfrm>
            <a:off x="0" y="3110966"/>
            <a:ext cx="1728470" cy="129539"/>
          </a:xfrm>
          <a:custGeom>
            <a:avLst/>
            <a:gdLst/>
            <a:ahLst/>
            <a:cxnLst/>
            <a:rect l="l" t="t" r="r" b="b"/>
            <a:pathLst>
              <a:path w="1728470" h="129539">
                <a:moveTo>
                  <a:pt x="0" y="129032"/>
                </a:moveTo>
                <a:lnTo>
                  <a:pt x="1728012" y="129032"/>
                </a:lnTo>
                <a:lnTo>
                  <a:pt x="1728012" y="0"/>
                </a:lnTo>
                <a:lnTo>
                  <a:pt x="0" y="0"/>
                </a:lnTo>
                <a:lnTo>
                  <a:pt x="0" y="129032"/>
                </a:lnTo>
                <a:close/>
              </a:path>
            </a:pathLst>
          </a:custGeom>
          <a:solidFill>
            <a:srgbClr val="46464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0" name="object 50"/>
          <p:cNvSpPr/>
          <p:nvPr/>
        </p:nvSpPr>
        <p:spPr>
          <a:xfrm>
            <a:off x="1728012" y="3110966"/>
            <a:ext cx="2741930" cy="129539"/>
          </a:xfrm>
          <a:custGeom>
            <a:avLst/>
            <a:gdLst/>
            <a:ahLst/>
            <a:cxnLst/>
            <a:rect l="l" t="t" r="r" b="b"/>
            <a:pathLst>
              <a:path w="2741929" h="129539">
                <a:moveTo>
                  <a:pt x="0" y="129032"/>
                </a:moveTo>
                <a:lnTo>
                  <a:pt x="2741752" y="129032"/>
                </a:lnTo>
                <a:lnTo>
                  <a:pt x="2741752" y="0"/>
                </a:lnTo>
                <a:lnTo>
                  <a:pt x="0" y="0"/>
                </a:lnTo>
                <a:lnTo>
                  <a:pt x="0" y="129032"/>
                </a:lnTo>
                <a:close/>
              </a:path>
            </a:pathLst>
          </a:custGeom>
          <a:solidFill>
            <a:srgbClr val="60606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1" name="object 51"/>
          <p:cNvSpPr/>
          <p:nvPr/>
        </p:nvSpPr>
        <p:spPr>
          <a:xfrm>
            <a:off x="4469765" y="3110966"/>
            <a:ext cx="1290320" cy="129539"/>
          </a:xfrm>
          <a:custGeom>
            <a:avLst/>
            <a:gdLst/>
            <a:ahLst/>
            <a:cxnLst/>
            <a:rect l="l" t="t" r="r" b="b"/>
            <a:pathLst>
              <a:path w="1290320" h="129539">
                <a:moveTo>
                  <a:pt x="0" y="129032"/>
                </a:moveTo>
                <a:lnTo>
                  <a:pt x="1290231" y="129032"/>
                </a:lnTo>
                <a:lnTo>
                  <a:pt x="1290231" y="0"/>
                </a:lnTo>
                <a:lnTo>
                  <a:pt x="0" y="0"/>
                </a:lnTo>
                <a:lnTo>
                  <a:pt x="0" y="129032"/>
                </a:lnTo>
                <a:close/>
              </a:path>
            </a:pathLst>
          </a:custGeom>
          <a:solidFill>
            <a:srgbClr val="46464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2" name="object 52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889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70"/>
              </a:spcBef>
            </a:pPr>
            <a:r>
              <a:rPr dirty="0" spc="-5"/>
              <a:t>Ming-Ming Cheng Nankai</a:t>
            </a:r>
            <a:r>
              <a:rPr dirty="0"/>
              <a:t> </a:t>
            </a:r>
            <a:r>
              <a:rPr dirty="0" spc="-5"/>
              <a:t>University</a:t>
            </a:r>
          </a:p>
        </p:txBody>
      </p:sp>
      <p:sp>
        <p:nvSpPr>
          <p:cNvPr id="53" name="object 53"/>
          <p:cNvSpPr txBox="1"/>
          <p:nvPr/>
        </p:nvSpPr>
        <p:spPr>
          <a:xfrm>
            <a:off x="3001810" y="3115250"/>
            <a:ext cx="194310" cy="119380"/>
          </a:xfrm>
          <a:prstGeom prst="rect">
            <a:avLst/>
          </a:prstGeom>
        </p:spPr>
        <p:txBody>
          <a:bodyPr wrap="square" lIns="0" tIns="889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70"/>
              </a:spcBef>
            </a:pPr>
            <a:r>
              <a:rPr dirty="0" sz="600" spc="-5">
                <a:solidFill>
                  <a:srgbClr val="FFFFFF"/>
                </a:solidFill>
                <a:latin typeface="Arial"/>
                <a:cs typeface="Arial"/>
              </a:rPr>
              <a:t>Style</a:t>
            </a:r>
            <a:endParaRPr sz="600">
              <a:latin typeface="Arial"/>
              <a:cs typeface="Arial"/>
            </a:endParaRPr>
          </a:p>
        </p:txBody>
      </p:sp>
      <p:sp>
        <p:nvSpPr>
          <p:cNvPr id="54" name="object 54"/>
          <p:cNvSpPr txBox="1">
            <a:spLocks noGrp="1"/>
          </p:cNvSpPr>
          <p:nvPr>
            <p:ph type="dt" idx="6" sz="half"/>
          </p:nvPr>
        </p:nvSpPr>
        <p:spPr>
          <a:prstGeom prst="rect"/>
        </p:spPr>
        <p:txBody>
          <a:bodyPr wrap="square" lIns="0" tIns="889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70"/>
              </a:spcBef>
            </a:pPr>
            <a:r>
              <a:rPr dirty="0" spc="-5"/>
              <a:t>2022/05/18</a:t>
            </a:r>
          </a:p>
        </p:txBody>
      </p:sp>
      <p:sp>
        <p:nvSpPr>
          <p:cNvPr id="55" name="object 55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8890" rIns="0" bIns="0" rtlCol="0" vert="horz">
            <a:spAutoFit/>
          </a:bodyPr>
          <a:lstStyle/>
          <a:p>
            <a:pPr marL="25400">
              <a:lnSpc>
                <a:spcPct val="100000"/>
              </a:lnSpc>
              <a:spcBef>
                <a:spcPts val="70"/>
              </a:spcBef>
            </a:pPr>
            <a:fld id="{81D60167-4931-47E6-BA6A-407CBD079E47}" type="slidenum">
              <a:rPr dirty="0" spc="-5"/>
              <a:t>30</a:t>
            </a:fld>
            <a:r>
              <a:rPr dirty="0" spc="-5"/>
              <a:t> /</a:t>
            </a:r>
            <a:r>
              <a:rPr dirty="0" spc="-70"/>
              <a:t> </a:t>
            </a:r>
            <a:r>
              <a:rPr dirty="0" spc="-5"/>
              <a:t>46</a:t>
            </a:r>
          </a:p>
        </p:txBody>
      </p:sp>
    </p:spTree>
  </p:cSld>
  <p:clrMapOvr>
    <a:masterClrMapping/>
  </p:clrMapOvr>
  <p:transition spd="fast">
    <p:cut thruBlk="0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20650" y="127561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B1B1B1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171056" y="127561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B1B1B1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221449" y="127561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B1B1B1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271856" y="127561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B1B1B1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322249" y="127561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B1B1B1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372656" y="127561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B1B1B1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423049" y="127561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B1B1B1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944473" y="127561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B1B1B1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994867" y="127561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B1B1B1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/>
          <p:nvPr/>
        </p:nvSpPr>
        <p:spPr>
          <a:xfrm>
            <a:off x="1045273" y="127561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B1B1B1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/>
          <p:nvPr/>
        </p:nvSpPr>
        <p:spPr>
          <a:xfrm>
            <a:off x="1095667" y="127561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B1B1B1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/>
          <p:nvPr/>
        </p:nvSpPr>
        <p:spPr>
          <a:xfrm>
            <a:off x="1146073" y="127561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B1B1B1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4" name="object 14"/>
          <p:cNvSpPr/>
          <p:nvPr/>
        </p:nvSpPr>
        <p:spPr>
          <a:xfrm>
            <a:off x="1196466" y="127561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B1B1B1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5" name="object 15"/>
          <p:cNvSpPr/>
          <p:nvPr/>
        </p:nvSpPr>
        <p:spPr>
          <a:xfrm>
            <a:off x="1246873" y="127561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B1B1B1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6" name="object 16"/>
          <p:cNvSpPr/>
          <p:nvPr/>
        </p:nvSpPr>
        <p:spPr>
          <a:xfrm>
            <a:off x="1297266" y="127561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B1B1B1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7" name="object 17"/>
          <p:cNvSpPr/>
          <p:nvPr/>
        </p:nvSpPr>
        <p:spPr>
          <a:xfrm>
            <a:off x="1916925" y="127561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B1B1B1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8" name="object 18"/>
          <p:cNvSpPr/>
          <p:nvPr/>
        </p:nvSpPr>
        <p:spPr>
          <a:xfrm>
            <a:off x="1967331" y="127561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B1B1B1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9" name="object 19"/>
          <p:cNvSpPr/>
          <p:nvPr/>
        </p:nvSpPr>
        <p:spPr>
          <a:xfrm>
            <a:off x="2017725" y="127561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B1B1B1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0" name="object 20"/>
          <p:cNvSpPr/>
          <p:nvPr/>
        </p:nvSpPr>
        <p:spPr>
          <a:xfrm>
            <a:off x="2068131" y="127561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B1B1B1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1" name="object 21"/>
          <p:cNvSpPr/>
          <p:nvPr/>
        </p:nvSpPr>
        <p:spPr>
          <a:xfrm>
            <a:off x="2118525" y="127561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B1B1B1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2" name="object 22"/>
          <p:cNvSpPr/>
          <p:nvPr/>
        </p:nvSpPr>
        <p:spPr>
          <a:xfrm>
            <a:off x="2664752" y="127561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B1B1B1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3" name="object 23"/>
          <p:cNvSpPr/>
          <p:nvPr/>
        </p:nvSpPr>
        <p:spPr>
          <a:xfrm>
            <a:off x="2715158" y="127561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B1B1B1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4" name="object 24"/>
          <p:cNvSpPr/>
          <p:nvPr/>
        </p:nvSpPr>
        <p:spPr>
          <a:xfrm>
            <a:off x="2765551" y="127561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B1B1B1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5" name="object 25"/>
          <p:cNvSpPr/>
          <p:nvPr/>
        </p:nvSpPr>
        <p:spPr>
          <a:xfrm>
            <a:off x="2815958" y="127561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B1B1B1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6" name="object 26"/>
          <p:cNvSpPr/>
          <p:nvPr/>
        </p:nvSpPr>
        <p:spPr>
          <a:xfrm>
            <a:off x="2866351" y="127561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B1B1B1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7" name="object 27"/>
          <p:cNvSpPr/>
          <p:nvPr/>
        </p:nvSpPr>
        <p:spPr>
          <a:xfrm>
            <a:off x="2916758" y="127561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B1B1B1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8" name="object 28"/>
          <p:cNvSpPr/>
          <p:nvPr/>
        </p:nvSpPr>
        <p:spPr>
          <a:xfrm>
            <a:off x="2967151" y="127561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B1B1B1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9" name="object 29"/>
          <p:cNvSpPr/>
          <p:nvPr/>
        </p:nvSpPr>
        <p:spPr>
          <a:xfrm>
            <a:off x="3017558" y="127561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B1B1B1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0" name="object 30"/>
          <p:cNvSpPr/>
          <p:nvPr/>
        </p:nvSpPr>
        <p:spPr>
          <a:xfrm>
            <a:off x="3067951" y="127561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B1B1B1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1" name="object 31"/>
          <p:cNvSpPr/>
          <p:nvPr/>
        </p:nvSpPr>
        <p:spPr>
          <a:xfrm>
            <a:off x="3534955" y="127561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B1B1B1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2" name="object 32"/>
          <p:cNvSpPr/>
          <p:nvPr/>
        </p:nvSpPr>
        <p:spPr>
          <a:xfrm>
            <a:off x="3585362" y="127561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B1B1B1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3" name="object 33"/>
          <p:cNvSpPr/>
          <p:nvPr/>
        </p:nvSpPr>
        <p:spPr>
          <a:xfrm>
            <a:off x="3635755" y="127561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B1B1B1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4" name="object 34"/>
          <p:cNvSpPr/>
          <p:nvPr/>
        </p:nvSpPr>
        <p:spPr>
          <a:xfrm>
            <a:off x="4469536" y="127561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B1B1B1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5" name="object 35"/>
          <p:cNvSpPr/>
          <p:nvPr/>
        </p:nvSpPr>
        <p:spPr>
          <a:xfrm>
            <a:off x="4519929" y="127561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B1B1B1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6" name="object 36"/>
          <p:cNvSpPr/>
          <p:nvPr/>
        </p:nvSpPr>
        <p:spPr>
          <a:xfrm>
            <a:off x="4570336" y="127561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B1B1B1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7" name="object 37"/>
          <p:cNvSpPr/>
          <p:nvPr/>
        </p:nvSpPr>
        <p:spPr>
          <a:xfrm>
            <a:off x="4620729" y="127561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B1B1B1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8" name="object 38"/>
          <p:cNvSpPr/>
          <p:nvPr/>
        </p:nvSpPr>
        <p:spPr>
          <a:xfrm>
            <a:off x="5179479" y="127561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B1B1B1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9" name="object 39"/>
          <p:cNvSpPr/>
          <p:nvPr/>
        </p:nvSpPr>
        <p:spPr>
          <a:xfrm>
            <a:off x="5229885" y="127561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B1B1B1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0" name="object 40"/>
          <p:cNvSpPr/>
          <p:nvPr/>
        </p:nvSpPr>
        <p:spPr>
          <a:xfrm>
            <a:off x="5280278" y="127561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B1B1B1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1" name="object 41"/>
          <p:cNvSpPr/>
          <p:nvPr/>
        </p:nvSpPr>
        <p:spPr>
          <a:xfrm>
            <a:off x="5330685" y="127561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B1B1B1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2" name="object 42"/>
          <p:cNvSpPr/>
          <p:nvPr/>
        </p:nvSpPr>
        <p:spPr>
          <a:xfrm>
            <a:off x="5381078" y="127561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B1B1B1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3" name="object 43"/>
          <p:cNvSpPr/>
          <p:nvPr/>
        </p:nvSpPr>
        <p:spPr>
          <a:xfrm>
            <a:off x="5431485" y="127561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B1B1B1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4" name="object 44"/>
          <p:cNvSpPr txBox="1"/>
          <p:nvPr/>
        </p:nvSpPr>
        <p:spPr>
          <a:xfrm>
            <a:off x="108000" y="0"/>
            <a:ext cx="5556885" cy="116839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>
              <a:lnSpc>
                <a:spcPct val="100000"/>
              </a:lnSpc>
              <a:spcBef>
                <a:spcPts val="95"/>
              </a:spcBef>
              <a:tabLst>
                <a:tab pos="823594" algn="l"/>
                <a:tab pos="1795780" algn="l"/>
                <a:tab pos="2543810" algn="l"/>
                <a:tab pos="3413760" algn="l"/>
                <a:tab pos="4348480" algn="l"/>
                <a:tab pos="5058410" algn="l"/>
              </a:tabLst>
            </a:pPr>
            <a:r>
              <a:rPr dirty="0" sz="600" spc="-5">
                <a:solidFill>
                  <a:srgbClr val="B1B1B1"/>
                </a:solidFill>
                <a:latin typeface="Arial"/>
                <a:cs typeface="Arial"/>
                <a:hlinkClick r:id="rId2" action="ppaction://hlinksldjump"/>
              </a:rPr>
              <a:t>Readership</a:t>
            </a:r>
            <a:r>
              <a:rPr dirty="0" sz="600" spc="-5">
                <a:solidFill>
                  <a:srgbClr val="B1B1B1"/>
                </a:solidFill>
                <a:latin typeface="Arial"/>
                <a:cs typeface="Arial"/>
              </a:rPr>
              <a:t>	</a:t>
            </a:r>
            <a:r>
              <a:rPr dirty="0" sz="600" spc="-5">
                <a:solidFill>
                  <a:srgbClr val="B1B1B1"/>
                </a:solidFill>
                <a:latin typeface="Arial"/>
                <a:cs typeface="Arial"/>
                <a:hlinkClick r:id="rId3" action="ppaction://hlinksldjump"/>
              </a:rPr>
              <a:t>Critical</a:t>
            </a:r>
            <a:r>
              <a:rPr dirty="0" sz="600" spc="15">
                <a:solidFill>
                  <a:srgbClr val="B1B1B1"/>
                </a:solidFill>
                <a:latin typeface="Arial"/>
                <a:cs typeface="Arial"/>
                <a:hlinkClick r:id="rId3" action="ppaction://hlinksldjump"/>
              </a:rPr>
              <a:t> </a:t>
            </a:r>
            <a:r>
              <a:rPr dirty="0" sz="600" spc="-5">
                <a:solidFill>
                  <a:srgbClr val="B1B1B1"/>
                </a:solidFill>
                <a:latin typeface="Arial"/>
                <a:cs typeface="Arial"/>
                <a:hlinkClick r:id="rId3" action="ppaction://hlinksldjump"/>
              </a:rPr>
              <a:t>Analysis</a:t>
            </a:r>
            <a:r>
              <a:rPr dirty="0" sz="600" spc="-5">
                <a:solidFill>
                  <a:srgbClr val="B1B1B1"/>
                </a:solidFill>
                <a:latin typeface="Arial"/>
                <a:cs typeface="Arial"/>
              </a:rPr>
              <a:t>	</a:t>
            </a:r>
            <a:r>
              <a:rPr dirty="0" sz="600" spc="-5">
                <a:solidFill>
                  <a:srgbClr val="B1B1B1"/>
                </a:solidFill>
                <a:latin typeface="Arial"/>
                <a:cs typeface="Arial"/>
                <a:hlinkClick r:id="rId4" action="ppaction://hlinksldjump"/>
              </a:rPr>
              <a:t>Precision</a:t>
            </a:r>
            <a:r>
              <a:rPr dirty="0" sz="600" spc="-5">
                <a:solidFill>
                  <a:srgbClr val="B1B1B1"/>
                </a:solidFill>
                <a:latin typeface="Arial"/>
                <a:cs typeface="Arial"/>
              </a:rPr>
              <a:t>	</a:t>
            </a:r>
            <a:r>
              <a:rPr dirty="0" sz="600" spc="-5">
                <a:solidFill>
                  <a:srgbClr val="B1B1B1"/>
                </a:solidFill>
                <a:latin typeface="Arial"/>
                <a:cs typeface="Arial"/>
                <a:hlinkClick r:id="rId5" action="ppaction://hlinksldjump"/>
              </a:rPr>
              <a:t>Conciseness</a:t>
            </a:r>
            <a:r>
              <a:rPr dirty="0" sz="600" spc="-5">
                <a:solidFill>
                  <a:srgbClr val="B1B1B1"/>
                </a:solidFill>
                <a:latin typeface="Arial"/>
                <a:cs typeface="Arial"/>
              </a:rPr>
              <a:t>	</a:t>
            </a:r>
            <a:r>
              <a:rPr dirty="0" sz="600" spc="-5">
                <a:solidFill>
                  <a:srgbClr val="B1B1B1"/>
                </a:solidFill>
                <a:latin typeface="Arial"/>
                <a:cs typeface="Arial"/>
                <a:hlinkClick r:id="rId6" action="ppaction://hlinksldjump"/>
              </a:rPr>
              <a:t>Logical</a:t>
            </a:r>
            <a:r>
              <a:rPr dirty="0" sz="600" spc="15">
                <a:solidFill>
                  <a:srgbClr val="B1B1B1"/>
                </a:solidFill>
                <a:latin typeface="Arial"/>
                <a:cs typeface="Arial"/>
                <a:hlinkClick r:id="rId6" action="ppaction://hlinksldjump"/>
              </a:rPr>
              <a:t> </a:t>
            </a:r>
            <a:r>
              <a:rPr dirty="0" sz="600" spc="-5">
                <a:solidFill>
                  <a:srgbClr val="B1B1B1"/>
                </a:solidFill>
                <a:latin typeface="Arial"/>
                <a:cs typeface="Arial"/>
                <a:hlinkClick r:id="rId6" action="ppaction://hlinksldjump"/>
              </a:rPr>
              <a:t>Writing</a:t>
            </a:r>
            <a:r>
              <a:rPr dirty="0" sz="600" spc="-5">
                <a:solidFill>
                  <a:srgbClr val="B1B1B1"/>
                </a:solidFill>
                <a:latin typeface="Arial"/>
                <a:cs typeface="Arial"/>
              </a:rPr>
              <a:t>	</a:t>
            </a:r>
            <a:r>
              <a:rPr dirty="0" sz="600" spc="-5">
                <a:solidFill>
                  <a:srgbClr val="B1B1B1"/>
                </a:solidFill>
                <a:latin typeface="Arial"/>
                <a:cs typeface="Arial"/>
                <a:hlinkClick r:id="rId7" action="ppaction://hlinksldjump"/>
              </a:rPr>
              <a:t>Balance</a:t>
            </a:r>
            <a:r>
              <a:rPr dirty="0" sz="600" spc="-5">
                <a:solidFill>
                  <a:srgbClr val="B1B1B1"/>
                </a:solidFill>
                <a:latin typeface="Arial"/>
                <a:cs typeface="Arial"/>
              </a:rPr>
              <a:t>	</a:t>
            </a:r>
            <a:r>
              <a:rPr dirty="0" sz="600" spc="-5">
                <a:solidFill>
                  <a:srgbClr val="B1B1B1"/>
                </a:solidFill>
                <a:latin typeface="Arial"/>
                <a:cs typeface="Arial"/>
                <a:hlinkClick r:id="rId8" action="ppaction://hlinksldjump"/>
              </a:rPr>
              <a:t>Completeness</a:t>
            </a:r>
            <a:endParaRPr sz="600">
              <a:latin typeface="Arial"/>
              <a:cs typeface="Arial"/>
            </a:endParaRPr>
          </a:p>
        </p:txBody>
      </p:sp>
      <p:sp>
        <p:nvSpPr>
          <p:cNvPr id="45" name="object 45"/>
          <p:cNvSpPr txBox="1">
            <a:spLocks noGrp="1"/>
          </p:cNvSpPr>
          <p:nvPr>
            <p:ph type="title"/>
          </p:nvPr>
        </p:nvSpPr>
        <p:spPr>
          <a:xfrm>
            <a:off x="0" y="209435"/>
            <a:ext cx="5760085" cy="349250"/>
          </a:xfrm>
          <a:prstGeom prst="rect"/>
          <a:solidFill>
            <a:srgbClr val="0C5A79"/>
          </a:solidFill>
        </p:spPr>
        <p:txBody>
          <a:bodyPr wrap="square" lIns="0" tIns="55880" rIns="0" bIns="0" rtlCol="0" vert="horz">
            <a:spAutoFit/>
          </a:bodyPr>
          <a:lstStyle/>
          <a:p>
            <a:pPr marL="107950">
              <a:lnSpc>
                <a:spcPct val="100000"/>
              </a:lnSpc>
              <a:spcBef>
                <a:spcPts val="440"/>
              </a:spcBef>
            </a:pPr>
            <a:r>
              <a:rPr dirty="0" sz="1700" spc="5">
                <a:solidFill>
                  <a:srgbClr val="FFFFFF"/>
                </a:solidFill>
              </a:rPr>
              <a:t>Improving </a:t>
            </a:r>
            <a:r>
              <a:rPr dirty="0" sz="1700" spc="10">
                <a:solidFill>
                  <a:srgbClr val="FFFFFF"/>
                </a:solidFill>
              </a:rPr>
              <a:t>writing</a:t>
            </a:r>
            <a:r>
              <a:rPr dirty="0" sz="1700">
                <a:solidFill>
                  <a:srgbClr val="FFFFFF"/>
                </a:solidFill>
              </a:rPr>
              <a:t> </a:t>
            </a:r>
            <a:r>
              <a:rPr dirty="0" sz="1700" spc="5">
                <a:solidFill>
                  <a:srgbClr val="FFFFFF"/>
                </a:solidFill>
              </a:rPr>
              <a:t>quality–style</a:t>
            </a:r>
            <a:endParaRPr sz="1700"/>
          </a:p>
        </p:txBody>
      </p:sp>
      <p:sp>
        <p:nvSpPr>
          <p:cNvPr id="46" name="object 46"/>
          <p:cNvSpPr/>
          <p:nvPr/>
        </p:nvSpPr>
        <p:spPr>
          <a:xfrm>
            <a:off x="323595" y="1243456"/>
            <a:ext cx="80010" cy="80010"/>
          </a:xfrm>
          <a:custGeom>
            <a:avLst/>
            <a:gdLst/>
            <a:ahLst/>
            <a:cxnLst/>
            <a:rect l="l" t="t" r="r" b="b"/>
            <a:pathLst>
              <a:path w="80010" h="80009">
                <a:moveTo>
                  <a:pt x="0" y="79413"/>
                </a:moveTo>
                <a:lnTo>
                  <a:pt x="79413" y="79413"/>
                </a:lnTo>
                <a:lnTo>
                  <a:pt x="79413" y="0"/>
                </a:lnTo>
                <a:lnTo>
                  <a:pt x="0" y="0"/>
                </a:lnTo>
                <a:lnTo>
                  <a:pt x="0" y="79413"/>
                </a:lnTo>
                <a:close/>
              </a:path>
            </a:pathLst>
          </a:custGeom>
          <a:solidFill>
            <a:srgbClr val="548CA1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7" name="object 47"/>
          <p:cNvSpPr/>
          <p:nvPr/>
        </p:nvSpPr>
        <p:spPr>
          <a:xfrm>
            <a:off x="323595" y="1464881"/>
            <a:ext cx="80010" cy="80010"/>
          </a:xfrm>
          <a:custGeom>
            <a:avLst/>
            <a:gdLst/>
            <a:ahLst/>
            <a:cxnLst/>
            <a:rect l="l" t="t" r="r" b="b"/>
            <a:pathLst>
              <a:path w="80010" h="80009">
                <a:moveTo>
                  <a:pt x="0" y="79413"/>
                </a:moveTo>
                <a:lnTo>
                  <a:pt x="79413" y="79413"/>
                </a:lnTo>
                <a:lnTo>
                  <a:pt x="79413" y="0"/>
                </a:lnTo>
                <a:lnTo>
                  <a:pt x="0" y="0"/>
                </a:lnTo>
                <a:lnTo>
                  <a:pt x="0" y="79413"/>
                </a:lnTo>
                <a:close/>
              </a:path>
            </a:pathLst>
          </a:custGeom>
          <a:solidFill>
            <a:srgbClr val="548CA1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8" name="object 48"/>
          <p:cNvSpPr/>
          <p:nvPr/>
        </p:nvSpPr>
        <p:spPr>
          <a:xfrm>
            <a:off x="323595" y="1686305"/>
            <a:ext cx="80010" cy="80010"/>
          </a:xfrm>
          <a:custGeom>
            <a:avLst/>
            <a:gdLst/>
            <a:ahLst/>
            <a:cxnLst/>
            <a:rect l="l" t="t" r="r" b="b"/>
            <a:pathLst>
              <a:path w="80010" h="80010">
                <a:moveTo>
                  <a:pt x="0" y="79413"/>
                </a:moveTo>
                <a:lnTo>
                  <a:pt x="79413" y="79413"/>
                </a:lnTo>
                <a:lnTo>
                  <a:pt x="79413" y="0"/>
                </a:lnTo>
                <a:lnTo>
                  <a:pt x="0" y="0"/>
                </a:lnTo>
                <a:lnTo>
                  <a:pt x="0" y="79413"/>
                </a:lnTo>
                <a:close/>
              </a:path>
            </a:pathLst>
          </a:custGeom>
          <a:solidFill>
            <a:srgbClr val="548CA1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9" name="object 49"/>
          <p:cNvSpPr txBox="1"/>
          <p:nvPr/>
        </p:nvSpPr>
        <p:spPr>
          <a:xfrm>
            <a:off x="167297" y="897712"/>
            <a:ext cx="4975860" cy="16078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309880" marR="1937385" indent="-297815">
              <a:lnSpc>
                <a:spcPct val="121100"/>
              </a:lnSpc>
              <a:spcBef>
                <a:spcPts val="100"/>
              </a:spcBef>
            </a:pPr>
            <a:r>
              <a:rPr dirty="0" sz="1200" spc="-5">
                <a:latin typeface="Arial"/>
                <a:cs typeface="Arial"/>
              </a:rPr>
              <a:t>Good </a:t>
            </a:r>
            <a:r>
              <a:rPr dirty="0" sz="1200">
                <a:latin typeface="Arial"/>
                <a:cs typeface="Arial"/>
              </a:rPr>
              <a:t>writing </a:t>
            </a:r>
            <a:r>
              <a:rPr dirty="0" sz="1200" spc="-10">
                <a:latin typeface="Arial"/>
                <a:cs typeface="Arial"/>
              </a:rPr>
              <a:t>displays </a:t>
            </a:r>
            <a:r>
              <a:rPr dirty="0" sz="1200" spc="-15">
                <a:latin typeface="Arial"/>
                <a:cs typeface="Arial"/>
              </a:rPr>
              <a:t>several </a:t>
            </a:r>
            <a:r>
              <a:rPr dirty="0" sz="1200" spc="-5">
                <a:latin typeface="Arial"/>
                <a:cs typeface="Arial"/>
              </a:rPr>
              <a:t>characteristics:  </a:t>
            </a:r>
            <a:r>
              <a:rPr dirty="0" sz="1200" spc="-45">
                <a:latin typeface="Arial"/>
                <a:cs typeface="Arial"/>
              </a:rPr>
              <a:t>Take </a:t>
            </a:r>
            <a:r>
              <a:rPr dirty="0" sz="1200" spc="-5">
                <a:latin typeface="Arial"/>
                <a:cs typeface="Arial"/>
              </a:rPr>
              <a:t>into account who the </a:t>
            </a:r>
            <a:r>
              <a:rPr dirty="0" sz="1200" spc="-10" b="1">
                <a:solidFill>
                  <a:srgbClr val="EB7239"/>
                </a:solidFill>
                <a:latin typeface="Arial"/>
                <a:cs typeface="Arial"/>
              </a:rPr>
              <a:t>readers </a:t>
            </a:r>
            <a:r>
              <a:rPr dirty="0" sz="1200" spc="-10">
                <a:latin typeface="Arial"/>
                <a:cs typeface="Arial"/>
              </a:rPr>
              <a:t>are.  </a:t>
            </a:r>
            <a:r>
              <a:rPr dirty="0" sz="1200" spc="-5">
                <a:latin typeface="Arial"/>
                <a:cs typeface="Arial"/>
              </a:rPr>
              <a:t>Contain </a:t>
            </a:r>
            <a:r>
              <a:rPr dirty="0" sz="1200" spc="-5" b="1">
                <a:solidFill>
                  <a:srgbClr val="EB7239"/>
                </a:solidFill>
                <a:latin typeface="Arial"/>
                <a:cs typeface="Arial"/>
              </a:rPr>
              <a:t>critical</a:t>
            </a:r>
            <a:r>
              <a:rPr dirty="0" sz="1200" spc="-10" b="1">
                <a:solidFill>
                  <a:srgbClr val="EB7239"/>
                </a:solidFill>
                <a:latin typeface="Arial"/>
                <a:cs typeface="Arial"/>
              </a:rPr>
              <a:t> </a:t>
            </a:r>
            <a:r>
              <a:rPr dirty="0" sz="1200" spc="-5" b="1">
                <a:solidFill>
                  <a:srgbClr val="EB7239"/>
                </a:solidFill>
                <a:latin typeface="Arial"/>
                <a:cs typeface="Arial"/>
              </a:rPr>
              <a:t>analysis</a:t>
            </a:r>
            <a:r>
              <a:rPr dirty="0" sz="1200" spc="-5">
                <a:latin typeface="Arial"/>
                <a:cs typeface="Arial"/>
              </a:rPr>
              <a:t>.</a:t>
            </a:r>
            <a:endParaRPr sz="1200">
              <a:latin typeface="Arial"/>
              <a:cs typeface="Arial"/>
            </a:endParaRPr>
          </a:p>
          <a:p>
            <a:pPr marL="309880">
              <a:lnSpc>
                <a:spcPct val="100000"/>
              </a:lnSpc>
              <a:spcBef>
                <a:spcPts val="300"/>
              </a:spcBef>
            </a:pPr>
            <a:r>
              <a:rPr dirty="0" sz="1200" spc="-5">
                <a:latin typeface="Arial"/>
                <a:cs typeface="Arial"/>
              </a:rPr>
              <a:t>Should be </a:t>
            </a:r>
            <a:r>
              <a:rPr dirty="0" sz="1200" spc="-5" b="1">
                <a:solidFill>
                  <a:srgbClr val="EB7239"/>
                </a:solidFill>
                <a:latin typeface="Arial"/>
                <a:cs typeface="Arial"/>
              </a:rPr>
              <a:t>precise</a:t>
            </a:r>
            <a:r>
              <a:rPr dirty="0" sz="1200" spc="-5">
                <a:latin typeface="Arial"/>
                <a:cs typeface="Arial"/>
              </a:rPr>
              <a:t>, </a:t>
            </a:r>
            <a:r>
              <a:rPr dirty="0" sz="1200" spc="-5" b="1">
                <a:solidFill>
                  <a:srgbClr val="EB7239"/>
                </a:solidFill>
                <a:latin typeface="Arial"/>
                <a:cs typeface="Arial"/>
              </a:rPr>
              <a:t>concise</a:t>
            </a:r>
            <a:r>
              <a:rPr dirty="0" sz="1200" spc="-5">
                <a:latin typeface="Arial"/>
                <a:cs typeface="Arial"/>
              </a:rPr>
              <a:t>, </a:t>
            </a:r>
            <a:r>
              <a:rPr dirty="0" sz="1200" spc="-5" b="1">
                <a:solidFill>
                  <a:srgbClr val="EB7239"/>
                </a:solidFill>
                <a:latin typeface="Arial"/>
                <a:cs typeface="Arial"/>
              </a:rPr>
              <a:t>logical</a:t>
            </a:r>
            <a:r>
              <a:rPr dirty="0" sz="1200" spc="-5">
                <a:latin typeface="Arial"/>
                <a:cs typeface="Arial"/>
              </a:rPr>
              <a:t>, </a:t>
            </a:r>
            <a:r>
              <a:rPr dirty="0" sz="1200" spc="-5" b="1">
                <a:solidFill>
                  <a:srgbClr val="EB7239"/>
                </a:solidFill>
                <a:latin typeface="Arial"/>
                <a:cs typeface="Arial"/>
              </a:rPr>
              <a:t>balanced </a:t>
            </a:r>
            <a:r>
              <a:rPr dirty="0" sz="1200" spc="-5">
                <a:latin typeface="Arial"/>
                <a:cs typeface="Arial"/>
              </a:rPr>
              <a:t>and</a:t>
            </a:r>
            <a:r>
              <a:rPr dirty="0" sz="1200" spc="5">
                <a:latin typeface="Arial"/>
                <a:cs typeface="Arial"/>
              </a:rPr>
              <a:t> </a:t>
            </a:r>
            <a:r>
              <a:rPr dirty="0" sz="1200" spc="-5" b="1">
                <a:solidFill>
                  <a:srgbClr val="EB7239"/>
                </a:solidFill>
                <a:latin typeface="Arial"/>
                <a:cs typeface="Arial"/>
              </a:rPr>
              <a:t>complete</a:t>
            </a:r>
            <a:r>
              <a:rPr dirty="0" sz="1200" spc="-5">
                <a:latin typeface="Arial"/>
                <a:cs typeface="Arial"/>
              </a:rPr>
              <a:t>.</a:t>
            </a:r>
            <a:endParaRPr sz="1200">
              <a:latin typeface="Arial"/>
              <a:cs typeface="Arial"/>
            </a:endParaRPr>
          </a:p>
          <a:p>
            <a:pPr marL="2182495" marR="5080" indent="-1720850">
              <a:lnSpc>
                <a:spcPct val="107400"/>
              </a:lnSpc>
              <a:spcBef>
                <a:spcPts val="1100"/>
              </a:spcBef>
            </a:pPr>
            <a:r>
              <a:rPr dirty="0" sz="1700" spc="10" b="1">
                <a:solidFill>
                  <a:srgbClr val="EB7239"/>
                </a:solidFill>
                <a:latin typeface="Arial"/>
                <a:cs typeface="Arial"/>
              </a:rPr>
              <a:t>Don’t underestimate the </a:t>
            </a:r>
            <a:r>
              <a:rPr dirty="0" sz="1700" spc="5" b="1">
                <a:solidFill>
                  <a:srgbClr val="EB7239"/>
                </a:solidFill>
                <a:latin typeface="Arial"/>
                <a:cs typeface="Arial"/>
              </a:rPr>
              <a:t>professionalism</a:t>
            </a:r>
            <a:r>
              <a:rPr dirty="0" sz="1700" spc="-50" b="1">
                <a:solidFill>
                  <a:srgbClr val="EB7239"/>
                </a:solidFill>
                <a:latin typeface="Arial"/>
                <a:cs typeface="Arial"/>
              </a:rPr>
              <a:t> </a:t>
            </a:r>
            <a:r>
              <a:rPr dirty="0" sz="1700" spc="10" b="1">
                <a:solidFill>
                  <a:srgbClr val="EB7239"/>
                </a:solidFill>
                <a:latin typeface="Arial"/>
                <a:cs typeface="Arial"/>
              </a:rPr>
              <a:t>of  </a:t>
            </a:r>
            <a:r>
              <a:rPr dirty="0" sz="1700" b="1">
                <a:solidFill>
                  <a:srgbClr val="EB7239"/>
                </a:solidFill>
                <a:latin typeface="Arial"/>
                <a:cs typeface="Arial"/>
              </a:rPr>
              <a:t>reviewers.</a:t>
            </a:r>
            <a:endParaRPr sz="1700">
              <a:latin typeface="Arial"/>
              <a:cs typeface="Arial"/>
            </a:endParaRPr>
          </a:p>
        </p:txBody>
      </p:sp>
      <p:sp>
        <p:nvSpPr>
          <p:cNvPr id="50" name="object 50"/>
          <p:cNvSpPr/>
          <p:nvPr/>
        </p:nvSpPr>
        <p:spPr>
          <a:xfrm>
            <a:off x="0" y="3110966"/>
            <a:ext cx="1728470" cy="129539"/>
          </a:xfrm>
          <a:custGeom>
            <a:avLst/>
            <a:gdLst/>
            <a:ahLst/>
            <a:cxnLst/>
            <a:rect l="l" t="t" r="r" b="b"/>
            <a:pathLst>
              <a:path w="1728470" h="129539">
                <a:moveTo>
                  <a:pt x="0" y="129031"/>
                </a:moveTo>
                <a:lnTo>
                  <a:pt x="1728012" y="129031"/>
                </a:lnTo>
                <a:lnTo>
                  <a:pt x="1728012" y="0"/>
                </a:lnTo>
                <a:lnTo>
                  <a:pt x="0" y="0"/>
                </a:lnTo>
                <a:lnTo>
                  <a:pt x="0" y="129031"/>
                </a:lnTo>
                <a:close/>
              </a:path>
            </a:pathLst>
          </a:custGeom>
          <a:solidFill>
            <a:srgbClr val="46464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1" name="object 51"/>
          <p:cNvSpPr/>
          <p:nvPr/>
        </p:nvSpPr>
        <p:spPr>
          <a:xfrm>
            <a:off x="1728012" y="3110966"/>
            <a:ext cx="2741930" cy="129539"/>
          </a:xfrm>
          <a:custGeom>
            <a:avLst/>
            <a:gdLst/>
            <a:ahLst/>
            <a:cxnLst/>
            <a:rect l="l" t="t" r="r" b="b"/>
            <a:pathLst>
              <a:path w="2741929" h="129539">
                <a:moveTo>
                  <a:pt x="0" y="129031"/>
                </a:moveTo>
                <a:lnTo>
                  <a:pt x="2741752" y="129031"/>
                </a:lnTo>
                <a:lnTo>
                  <a:pt x="2741752" y="0"/>
                </a:lnTo>
                <a:lnTo>
                  <a:pt x="0" y="0"/>
                </a:lnTo>
                <a:lnTo>
                  <a:pt x="0" y="129031"/>
                </a:lnTo>
                <a:close/>
              </a:path>
            </a:pathLst>
          </a:custGeom>
          <a:solidFill>
            <a:srgbClr val="60606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2" name="object 52"/>
          <p:cNvSpPr/>
          <p:nvPr/>
        </p:nvSpPr>
        <p:spPr>
          <a:xfrm>
            <a:off x="4469765" y="3110966"/>
            <a:ext cx="1290320" cy="129539"/>
          </a:xfrm>
          <a:custGeom>
            <a:avLst/>
            <a:gdLst/>
            <a:ahLst/>
            <a:cxnLst/>
            <a:rect l="l" t="t" r="r" b="b"/>
            <a:pathLst>
              <a:path w="1290320" h="129539">
                <a:moveTo>
                  <a:pt x="0" y="129031"/>
                </a:moveTo>
                <a:lnTo>
                  <a:pt x="1290231" y="129031"/>
                </a:lnTo>
                <a:lnTo>
                  <a:pt x="1290231" y="0"/>
                </a:lnTo>
                <a:lnTo>
                  <a:pt x="0" y="0"/>
                </a:lnTo>
                <a:lnTo>
                  <a:pt x="0" y="129031"/>
                </a:lnTo>
                <a:close/>
              </a:path>
            </a:pathLst>
          </a:custGeom>
          <a:solidFill>
            <a:srgbClr val="46464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3" name="object 53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889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70"/>
              </a:spcBef>
            </a:pPr>
            <a:r>
              <a:rPr dirty="0" spc="-5"/>
              <a:t>Ming-Ming Cheng Nankai</a:t>
            </a:r>
            <a:r>
              <a:rPr dirty="0"/>
              <a:t> </a:t>
            </a:r>
            <a:r>
              <a:rPr dirty="0" spc="-5"/>
              <a:t>University</a:t>
            </a:r>
          </a:p>
        </p:txBody>
      </p:sp>
      <p:sp>
        <p:nvSpPr>
          <p:cNvPr id="54" name="object 54"/>
          <p:cNvSpPr txBox="1"/>
          <p:nvPr/>
        </p:nvSpPr>
        <p:spPr>
          <a:xfrm>
            <a:off x="3001810" y="3115250"/>
            <a:ext cx="194310" cy="119380"/>
          </a:xfrm>
          <a:prstGeom prst="rect">
            <a:avLst/>
          </a:prstGeom>
        </p:spPr>
        <p:txBody>
          <a:bodyPr wrap="square" lIns="0" tIns="889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70"/>
              </a:spcBef>
            </a:pPr>
            <a:r>
              <a:rPr dirty="0" sz="600" spc="-5">
                <a:solidFill>
                  <a:srgbClr val="FFFFFF"/>
                </a:solidFill>
                <a:latin typeface="Arial"/>
                <a:cs typeface="Arial"/>
              </a:rPr>
              <a:t>Style</a:t>
            </a:r>
            <a:endParaRPr sz="600">
              <a:latin typeface="Arial"/>
              <a:cs typeface="Arial"/>
            </a:endParaRPr>
          </a:p>
        </p:txBody>
      </p:sp>
      <p:sp>
        <p:nvSpPr>
          <p:cNvPr id="55" name="object 55"/>
          <p:cNvSpPr txBox="1">
            <a:spLocks noGrp="1"/>
          </p:cNvSpPr>
          <p:nvPr>
            <p:ph type="dt" idx="6" sz="half"/>
          </p:nvPr>
        </p:nvSpPr>
        <p:spPr>
          <a:prstGeom prst="rect"/>
        </p:spPr>
        <p:txBody>
          <a:bodyPr wrap="square" lIns="0" tIns="889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70"/>
              </a:spcBef>
            </a:pPr>
            <a:r>
              <a:rPr dirty="0" spc="-5"/>
              <a:t>2022/05/18</a:t>
            </a:r>
          </a:p>
        </p:txBody>
      </p:sp>
      <p:sp>
        <p:nvSpPr>
          <p:cNvPr id="56" name="object 56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8890" rIns="0" bIns="0" rtlCol="0" vert="horz">
            <a:spAutoFit/>
          </a:bodyPr>
          <a:lstStyle/>
          <a:p>
            <a:pPr marL="25400">
              <a:lnSpc>
                <a:spcPct val="100000"/>
              </a:lnSpc>
              <a:spcBef>
                <a:spcPts val="70"/>
              </a:spcBef>
            </a:pPr>
            <a:fld id="{81D60167-4931-47E6-BA6A-407CBD079E47}" type="slidenum">
              <a:rPr dirty="0" spc="-5"/>
              <a:t>10</a:t>
            </a:fld>
            <a:r>
              <a:rPr dirty="0" spc="-5"/>
              <a:t> /</a:t>
            </a:r>
            <a:r>
              <a:rPr dirty="0" spc="-70"/>
              <a:t> </a:t>
            </a:r>
            <a:r>
              <a:rPr dirty="0" spc="-5"/>
              <a:t>46</a:t>
            </a:r>
          </a:p>
        </p:txBody>
      </p:sp>
    </p:spTree>
  </p:cSld>
  <p:clrMapOvr>
    <a:masterClrMapping/>
  </p:clrMapOvr>
  <p:transition spd="fast">
    <p:cut thruBlk="0"/>
  </p:transition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994867" y="127561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B1B1B1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1045273" y="127561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B1B1B1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1095667" y="127561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B1B1B1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1146073" y="127561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B1B1B1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1196466" y="127561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B1B1B1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1246873" y="127561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B1B1B1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1297266" y="127561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B1B1B1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1916925" y="127561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B1B1B1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1967331" y="127561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B1B1B1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/>
          <p:nvPr/>
        </p:nvSpPr>
        <p:spPr>
          <a:xfrm>
            <a:off x="2017725" y="127561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B1B1B1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/>
          <p:nvPr/>
        </p:nvSpPr>
        <p:spPr>
          <a:xfrm>
            <a:off x="2068131" y="127561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B1B1B1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/>
          <p:nvPr/>
        </p:nvSpPr>
        <p:spPr>
          <a:xfrm>
            <a:off x="2118525" y="127561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B1B1B1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4" name="object 14"/>
          <p:cNvSpPr/>
          <p:nvPr/>
        </p:nvSpPr>
        <p:spPr>
          <a:xfrm>
            <a:off x="2664752" y="127561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B1B1B1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5" name="object 15"/>
          <p:cNvSpPr/>
          <p:nvPr/>
        </p:nvSpPr>
        <p:spPr>
          <a:xfrm>
            <a:off x="2715158" y="127561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B1B1B1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6" name="object 16"/>
          <p:cNvSpPr/>
          <p:nvPr/>
        </p:nvSpPr>
        <p:spPr>
          <a:xfrm>
            <a:off x="2765551" y="127561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B1B1B1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7" name="object 17"/>
          <p:cNvSpPr/>
          <p:nvPr/>
        </p:nvSpPr>
        <p:spPr>
          <a:xfrm>
            <a:off x="2815958" y="127561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B1B1B1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8" name="object 18"/>
          <p:cNvSpPr/>
          <p:nvPr/>
        </p:nvSpPr>
        <p:spPr>
          <a:xfrm>
            <a:off x="2866351" y="127561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B1B1B1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9" name="object 19"/>
          <p:cNvSpPr/>
          <p:nvPr/>
        </p:nvSpPr>
        <p:spPr>
          <a:xfrm>
            <a:off x="2916758" y="127561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B1B1B1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0" name="object 20"/>
          <p:cNvSpPr/>
          <p:nvPr/>
        </p:nvSpPr>
        <p:spPr>
          <a:xfrm>
            <a:off x="2967151" y="127561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B1B1B1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1" name="object 21"/>
          <p:cNvSpPr/>
          <p:nvPr/>
        </p:nvSpPr>
        <p:spPr>
          <a:xfrm>
            <a:off x="3017558" y="127561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B1B1B1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2" name="object 22"/>
          <p:cNvSpPr/>
          <p:nvPr/>
        </p:nvSpPr>
        <p:spPr>
          <a:xfrm>
            <a:off x="3067951" y="127561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B1B1B1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3" name="object 23"/>
          <p:cNvSpPr/>
          <p:nvPr/>
        </p:nvSpPr>
        <p:spPr>
          <a:xfrm>
            <a:off x="3534955" y="127561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B1B1B1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4" name="object 24"/>
          <p:cNvSpPr/>
          <p:nvPr/>
        </p:nvSpPr>
        <p:spPr>
          <a:xfrm>
            <a:off x="3585362" y="127561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B1B1B1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5" name="object 25"/>
          <p:cNvSpPr/>
          <p:nvPr/>
        </p:nvSpPr>
        <p:spPr>
          <a:xfrm>
            <a:off x="3635755" y="127561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B1B1B1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6" name="object 26"/>
          <p:cNvSpPr/>
          <p:nvPr/>
        </p:nvSpPr>
        <p:spPr>
          <a:xfrm>
            <a:off x="4469536" y="127561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7" name="object 27"/>
          <p:cNvSpPr/>
          <p:nvPr/>
        </p:nvSpPr>
        <p:spPr>
          <a:xfrm>
            <a:off x="4519929" y="127561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8" name="object 28"/>
          <p:cNvSpPr/>
          <p:nvPr/>
        </p:nvSpPr>
        <p:spPr>
          <a:xfrm>
            <a:off x="4570336" y="127561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9" name="object 29"/>
          <p:cNvSpPr/>
          <p:nvPr/>
        </p:nvSpPr>
        <p:spPr>
          <a:xfrm>
            <a:off x="4620729" y="127561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18000" y="0"/>
                </a:move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0" name="object 30"/>
          <p:cNvSpPr/>
          <p:nvPr/>
        </p:nvSpPr>
        <p:spPr>
          <a:xfrm>
            <a:off x="4620729" y="127561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1" name="object 31"/>
          <p:cNvSpPr/>
          <p:nvPr/>
        </p:nvSpPr>
        <p:spPr>
          <a:xfrm>
            <a:off x="5179479" y="127561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B1B1B1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2" name="object 32"/>
          <p:cNvSpPr/>
          <p:nvPr/>
        </p:nvSpPr>
        <p:spPr>
          <a:xfrm>
            <a:off x="5229885" y="127561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B1B1B1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3" name="object 33"/>
          <p:cNvSpPr/>
          <p:nvPr/>
        </p:nvSpPr>
        <p:spPr>
          <a:xfrm>
            <a:off x="5280278" y="127561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B1B1B1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4" name="object 34"/>
          <p:cNvSpPr/>
          <p:nvPr/>
        </p:nvSpPr>
        <p:spPr>
          <a:xfrm>
            <a:off x="5330685" y="127561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B1B1B1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5" name="object 35"/>
          <p:cNvSpPr/>
          <p:nvPr/>
        </p:nvSpPr>
        <p:spPr>
          <a:xfrm>
            <a:off x="5381078" y="127561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B1B1B1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6" name="object 36"/>
          <p:cNvSpPr/>
          <p:nvPr/>
        </p:nvSpPr>
        <p:spPr>
          <a:xfrm>
            <a:off x="5431485" y="127561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B1B1B1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7" name="object 37"/>
          <p:cNvSpPr txBox="1"/>
          <p:nvPr/>
        </p:nvSpPr>
        <p:spPr>
          <a:xfrm>
            <a:off x="108000" y="0"/>
            <a:ext cx="5556885" cy="116839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>
              <a:lnSpc>
                <a:spcPct val="100000"/>
              </a:lnSpc>
              <a:spcBef>
                <a:spcPts val="95"/>
              </a:spcBef>
              <a:tabLst>
                <a:tab pos="823594" algn="l"/>
                <a:tab pos="1795780" algn="l"/>
                <a:tab pos="2543810" algn="l"/>
                <a:tab pos="3413760" algn="l"/>
                <a:tab pos="4348480" algn="l"/>
                <a:tab pos="5058410" algn="l"/>
              </a:tabLst>
            </a:pPr>
            <a:r>
              <a:rPr dirty="0" sz="600" spc="-5">
                <a:solidFill>
                  <a:srgbClr val="B1B1B1"/>
                </a:solidFill>
                <a:latin typeface="Arial"/>
                <a:cs typeface="Arial"/>
                <a:hlinkClick r:id="rId2" action="ppaction://hlinksldjump"/>
              </a:rPr>
              <a:t>Readership</a:t>
            </a:r>
            <a:r>
              <a:rPr dirty="0" sz="600" spc="-5">
                <a:solidFill>
                  <a:srgbClr val="B1B1B1"/>
                </a:solidFill>
                <a:latin typeface="Arial"/>
                <a:cs typeface="Arial"/>
              </a:rPr>
              <a:t>	</a:t>
            </a:r>
            <a:r>
              <a:rPr dirty="0" sz="600" spc="-5">
                <a:solidFill>
                  <a:srgbClr val="B1B1B1"/>
                </a:solidFill>
                <a:latin typeface="Arial"/>
                <a:cs typeface="Arial"/>
                <a:hlinkClick r:id="rId3" action="ppaction://hlinksldjump"/>
              </a:rPr>
              <a:t>Critical</a:t>
            </a:r>
            <a:r>
              <a:rPr dirty="0" sz="600" spc="15">
                <a:solidFill>
                  <a:srgbClr val="B1B1B1"/>
                </a:solidFill>
                <a:latin typeface="Arial"/>
                <a:cs typeface="Arial"/>
                <a:hlinkClick r:id="rId3" action="ppaction://hlinksldjump"/>
              </a:rPr>
              <a:t> </a:t>
            </a:r>
            <a:r>
              <a:rPr dirty="0" sz="600" spc="-5">
                <a:solidFill>
                  <a:srgbClr val="B1B1B1"/>
                </a:solidFill>
                <a:latin typeface="Arial"/>
                <a:cs typeface="Arial"/>
                <a:hlinkClick r:id="rId3" action="ppaction://hlinksldjump"/>
              </a:rPr>
              <a:t>Analysis</a:t>
            </a:r>
            <a:r>
              <a:rPr dirty="0" sz="600" spc="-5">
                <a:solidFill>
                  <a:srgbClr val="B1B1B1"/>
                </a:solidFill>
                <a:latin typeface="Arial"/>
                <a:cs typeface="Arial"/>
              </a:rPr>
              <a:t>	</a:t>
            </a:r>
            <a:r>
              <a:rPr dirty="0" sz="600" spc="-5">
                <a:solidFill>
                  <a:srgbClr val="B1B1B1"/>
                </a:solidFill>
                <a:latin typeface="Arial"/>
                <a:cs typeface="Arial"/>
                <a:hlinkClick r:id="rId4" action="ppaction://hlinksldjump"/>
              </a:rPr>
              <a:t>Precision</a:t>
            </a:r>
            <a:r>
              <a:rPr dirty="0" sz="600" spc="-5">
                <a:solidFill>
                  <a:srgbClr val="B1B1B1"/>
                </a:solidFill>
                <a:latin typeface="Arial"/>
                <a:cs typeface="Arial"/>
              </a:rPr>
              <a:t>	</a:t>
            </a:r>
            <a:r>
              <a:rPr dirty="0" sz="600" spc="-5">
                <a:solidFill>
                  <a:srgbClr val="B1B1B1"/>
                </a:solidFill>
                <a:latin typeface="Arial"/>
                <a:cs typeface="Arial"/>
                <a:hlinkClick r:id="rId5" action="ppaction://hlinksldjump"/>
              </a:rPr>
              <a:t>Conciseness</a:t>
            </a:r>
            <a:r>
              <a:rPr dirty="0" sz="600" spc="-5">
                <a:solidFill>
                  <a:srgbClr val="B1B1B1"/>
                </a:solidFill>
                <a:latin typeface="Arial"/>
                <a:cs typeface="Arial"/>
              </a:rPr>
              <a:t>	</a:t>
            </a:r>
            <a:r>
              <a:rPr dirty="0" sz="600" spc="-5">
                <a:solidFill>
                  <a:srgbClr val="B1B1B1"/>
                </a:solidFill>
                <a:latin typeface="Arial"/>
                <a:cs typeface="Arial"/>
                <a:hlinkClick r:id="rId6" action="ppaction://hlinksldjump"/>
              </a:rPr>
              <a:t>Logical</a:t>
            </a:r>
            <a:r>
              <a:rPr dirty="0" sz="600" spc="15">
                <a:solidFill>
                  <a:srgbClr val="B1B1B1"/>
                </a:solidFill>
                <a:latin typeface="Arial"/>
                <a:cs typeface="Arial"/>
                <a:hlinkClick r:id="rId6" action="ppaction://hlinksldjump"/>
              </a:rPr>
              <a:t> </a:t>
            </a:r>
            <a:r>
              <a:rPr dirty="0" sz="600" spc="-5">
                <a:solidFill>
                  <a:srgbClr val="B1B1B1"/>
                </a:solidFill>
                <a:latin typeface="Arial"/>
                <a:cs typeface="Arial"/>
                <a:hlinkClick r:id="rId6" action="ppaction://hlinksldjump"/>
              </a:rPr>
              <a:t>Writing</a:t>
            </a:r>
            <a:r>
              <a:rPr dirty="0" sz="600" spc="-5">
                <a:solidFill>
                  <a:srgbClr val="B1B1B1"/>
                </a:solidFill>
                <a:latin typeface="Arial"/>
                <a:cs typeface="Arial"/>
              </a:rPr>
              <a:t>	</a:t>
            </a:r>
            <a:r>
              <a:rPr dirty="0" sz="600" spc="-5">
                <a:solidFill>
                  <a:srgbClr val="FFFFFF"/>
                </a:solidFill>
                <a:latin typeface="Arial"/>
                <a:cs typeface="Arial"/>
                <a:hlinkClick r:id="rId7" action="ppaction://hlinksldjump"/>
              </a:rPr>
              <a:t>Balance</a:t>
            </a:r>
            <a:r>
              <a:rPr dirty="0" sz="600" spc="-5">
                <a:solidFill>
                  <a:srgbClr val="FFFFFF"/>
                </a:solidFill>
                <a:latin typeface="Arial"/>
                <a:cs typeface="Arial"/>
              </a:rPr>
              <a:t>	</a:t>
            </a:r>
            <a:r>
              <a:rPr dirty="0" sz="600" spc="-5">
                <a:solidFill>
                  <a:srgbClr val="B1B1B1"/>
                </a:solidFill>
                <a:latin typeface="Arial"/>
                <a:cs typeface="Arial"/>
                <a:hlinkClick r:id="rId8" action="ppaction://hlinksldjump"/>
              </a:rPr>
              <a:t>Completeness</a:t>
            </a:r>
            <a:endParaRPr sz="600">
              <a:latin typeface="Arial"/>
              <a:cs typeface="Arial"/>
            </a:endParaRPr>
          </a:p>
        </p:txBody>
      </p:sp>
      <p:sp>
        <p:nvSpPr>
          <p:cNvPr id="38" name="object 38"/>
          <p:cNvSpPr txBox="1">
            <a:spLocks noGrp="1"/>
          </p:cNvSpPr>
          <p:nvPr>
            <p:ph type="title"/>
          </p:nvPr>
        </p:nvSpPr>
        <p:spPr>
          <a:xfrm>
            <a:off x="0" y="209435"/>
            <a:ext cx="5760085" cy="349250"/>
          </a:xfrm>
          <a:prstGeom prst="rect"/>
          <a:solidFill>
            <a:srgbClr val="0C5A79"/>
          </a:solidFill>
        </p:spPr>
        <p:txBody>
          <a:bodyPr wrap="square" lIns="0" tIns="55880" rIns="0" bIns="0" rtlCol="0" vert="horz">
            <a:spAutoFit/>
          </a:bodyPr>
          <a:lstStyle/>
          <a:p>
            <a:pPr marL="107950">
              <a:lnSpc>
                <a:spcPct val="100000"/>
              </a:lnSpc>
              <a:spcBef>
                <a:spcPts val="440"/>
              </a:spcBef>
            </a:pPr>
            <a:r>
              <a:rPr dirty="0" sz="1700" spc="10">
                <a:solidFill>
                  <a:srgbClr val="FFFFFF"/>
                </a:solidFill>
              </a:rPr>
              <a:t>Balance: Example</a:t>
            </a:r>
            <a:r>
              <a:rPr dirty="0" sz="1700" spc="105">
                <a:solidFill>
                  <a:srgbClr val="FFFFFF"/>
                </a:solidFill>
              </a:rPr>
              <a:t> </a:t>
            </a:r>
            <a:r>
              <a:rPr dirty="0" sz="1700" spc="10">
                <a:solidFill>
                  <a:srgbClr val="FFFFFF"/>
                </a:solidFill>
              </a:rPr>
              <a:t>2</a:t>
            </a:r>
            <a:endParaRPr sz="1700"/>
          </a:p>
        </p:txBody>
      </p:sp>
      <p:sp>
        <p:nvSpPr>
          <p:cNvPr id="39" name="object 39"/>
          <p:cNvSpPr/>
          <p:nvPr/>
        </p:nvSpPr>
        <p:spPr>
          <a:xfrm>
            <a:off x="179997" y="659828"/>
            <a:ext cx="5399959" cy="2506509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0" name="object 40"/>
          <p:cNvSpPr/>
          <p:nvPr/>
        </p:nvSpPr>
        <p:spPr>
          <a:xfrm>
            <a:off x="0" y="3110966"/>
            <a:ext cx="1728470" cy="129539"/>
          </a:xfrm>
          <a:custGeom>
            <a:avLst/>
            <a:gdLst/>
            <a:ahLst/>
            <a:cxnLst/>
            <a:rect l="l" t="t" r="r" b="b"/>
            <a:pathLst>
              <a:path w="1728470" h="129539">
                <a:moveTo>
                  <a:pt x="0" y="129031"/>
                </a:moveTo>
                <a:lnTo>
                  <a:pt x="1728012" y="129031"/>
                </a:lnTo>
                <a:lnTo>
                  <a:pt x="1728012" y="0"/>
                </a:lnTo>
                <a:lnTo>
                  <a:pt x="0" y="0"/>
                </a:lnTo>
                <a:lnTo>
                  <a:pt x="0" y="129031"/>
                </a:lnTo>
                <a:close/>
              </a:path>
            </a:pathLst>
          </a:custGeom>
          <a:solidFill>
            <a:srgbClr val="46464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1" name="object 41"/>
          <p:cNvSpPr/>
          <p:nvPr/>
        </p:nvSpPr>
        <p:spPr>
          <a:xfrm>
            <a:off x="1728012" y="3110966"/>
            <a:ext cx="2741930" cy="129539"/>
          </a:xfrm>
          <a:custGeom>
            <a:avLst/>
            <a:gdLst/>
            <a:ahLst/>
            <a:cxnLst/>
            <a:rect l="l" t="t" r="r" b="b"/>
            <a:pathLst>
              <a:path w="2741929" h="129539">
                <a:moveTo>
                  <a:pt x="0" y="129031"/>
                </a:moveTo>
                <a:lnTo>
                  <a:pt x="2741752" y="129031"/>
                </a:lnTo>
                <a:lnTo>
                  <a:pt x="2741752" y="0"/>
                </a:lnTo>
                <a:lnTo>
                  <a:pt x="0" y="0"/>
                </a:lnTo>
                <a:lnTo>
                  <a:pt x="0" y="129031"/>
                </a:lnTo>
                <a:close/>
              </a:path>
            </a:pathLst>
          </a:custGeom>
          <a:solidFill>
            <a:srgbClr val="60606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2" name="object 42"/>
          <p:cNvSpPr/>
          <p:nvPr/>
        </p:nvSpPr>
        <p:spPr>
          <a:xfrm>
            <a:off x="4469765" y="3110966"/>
            <a:ext cx="1290320" cy="129539"/>
          </a:xfrm>
          <a:custGeom>
            <a:avLst/>
            <a:gdLst/>
            <a:ahLst/>
            <a:cxnLst/>
            <a:rect l="l" t="t" r="r" b="b"/>
            <a:pathLst>
              <a:path w="1290320" h="129539">
                <a:moveTo>
                  <a:pt x="0" y="129031"/>
                </a:moveTo>
                <a:lnTo>
                  <a:pt x="1290231" y="129031"/>
                </a:lnTo>
                <a:lnTo>
                  <a:pt x="1290231" y="0"/>
                </a:lnTo>
                <a:lnTo>
                  <a:pt x="0" y="0"/>
                </a:lnTo>
                <a:lnTo>
                  <a:pt x="0" y="129031"/>
                </a:lnTo>
                <a:close/>
              </a:path>
            </a:pathLst>
          </a:custGeom>
          <a:solidFill>
            <a:srgbClr val="46464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3" name="object 43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889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70"/>
              </a:spcBef>
            </a:pPr>
            <a:r>
              <a:rPr dirty="0" spc="-5"/>
              <a:t>Ming-Ming Cheng Nankai</a:t>
            </a:r>
            <a:r>
              <a:rPr dirty="0"/>
              <a:t> </a:t>
            </a:r>
            <a:r>
              <a:rPr dirty="0" spc="-5"/>
              <a:t>University</a:t>
            </a:r>
          </a:p>
        </p:txBody>
      </p:sp>
      <p:sp>
        <p:nvSpPr>
          <p:cNvPr id="44" name="object 44"/>
          <p:cNvSpPr txBox="1"/>
          <p:nvPr/>
        </p:nvSpPr>
        <p:spPr>
          <a:xfrm>
            <a:off x="3001810" y="3115250"/>
            <a:ext cx="194310" cy="119380"/>
          </a:xfrm>
          <a:prstGeom prst="rect">
            <a:avLst/>
          </a:prstGeom>
        </p:spPr>
        <p:txBody>
          <a:bodyPr wrap="square" lIns="0" tIns="889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70"/>
              </a:spcBef>
            </a:pPr>
            <a:r>
              <a:rPr dirty="0" sz="600" spc="-5">
                <a:solidFill>
                  <a:srgbClr val="FFFFFF"/>
                </a:solidFill>
                <a:latin typeface="Arial"/>
                <a:cs typeface="Arial"/>
              </a:rPr>
              <a:t>Style</a:t>
            </a:r>
            <a:endParaRPr sz="600">
              <a:latin typeface="Arial"/>
              <a:cs typeface="Arial"/>
            </a:endParaRPr>
          </a:p>
        </p:txBody>
      </p:sp>
      <p:sp>
        <p:nvSpPr>
          <p:cNvPr id="45" name="object 45"/>
          <p:cNvSpPr txBox="1">
            <a:spLocks noGrp="1"/>
          </p:cNvSpPr>
          <p:nvPr>
            <p:ph type="dt" idx="6" sz="half"/>
          </p:nvPr>
        </p:nvSpPr>
        <p:spPr>
          <a:prstGeom prst="rect"/>
        </p:spPr>
        <p:txBody>
          <a:bodyPr wrap="square" lIns="0" tIns="889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70"/>
              </a:spcBef>
            </a:pPr>
            <a:r>
              <a:rPr dirty="0" spc="-5"/>
              <a:t>2022/05/18</a:t>
            </a:r>
          </a:p>
        </p:txBody>
      </p:sp>
      <p:sp>
        <p:nvSpPr>
          <p:cNvPr id="46" name="object 46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8890" rIns="0" bIns="0" rtlCol="0" vert="horz">
            <a:spAutoFit/>
          </a:bodyPr>
          <a:lstStyle/>
          <a:p>
            <a:pPr marL="25400">
              <a:lnSpc>
                <a:spcPct val="100000"/>
              </a:lnSpc>
              <a:spcBef>
                <a:spcPts val="70"/>
              </a:spcBef>
            </a:pPr>
            <a:fld id="{81D60167-4931-47E6-BA6A-407CBD079E47}" type="slidenum">
              <a:rPr dirty="0" spc="-5"/>
              <a:t>30</a:t>
            </a:fld>
            <a:r>
              <a:rPr dirty="0" spc="-5"/>
              <a:t> /</a:t>
            </a:r>
            <a:r>
              <a:rPr dirty="0" spc="-70"/>
              <a:t> </a:t>
            </a:r>
            <a:r>
              <a:rPr dirty="0" spc="-5"/>
              <a:t>46</a:t>
            </a:r>
          </a:p>
        </p:txBody>
      </p:sp>
    </p:spTree>
  </p:cSld>
  <p:clrMapOvr>
    <a:masterClrMapping/>
  </p:clrMapOvr>
  <p:transition spd="fast">
    <p:cut thruBlk="0"/>
  </p:transition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20650" y="127561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B1B1B1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171056" y="127561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B1B1B1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221449" y="127561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B1B1B1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271856" y="127561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B1B1B1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322249" y="127561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B1B1B1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372656" y="127561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B1B1B1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423049" y="127561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B1B1B1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944473" y="127561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B1B1B1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994867" y="127561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B1B1B1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/>
          <p:nvPr/>
        </p:nvSpPr>
        <p:spPr>
          <a:xfrm>
            <a:off x="1045273" y="127561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B1B1B1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/>
          <p:nvPr/>
        </p:nvSpPr>
        <p:spPr>
          <a:xfrm>
            <a:off x="1095667" y="127561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B1B1B1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/>
          <p:nvPr/>
        </p:nvSpPr>
        <p:spPr>
          <a:xfrm>
            <a:off x="1146073" y="127561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B1B1B1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4" name="object 14"/>
          <p:cNvSpPr/>
          <p:nvPr/>
        </p:nvSpPr>
        <p:spPr>
          <a:xfrm>
            <a:off x="1196466" y="127561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B1B1B1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5" name="object 15"/>
          <p:cNvSpPr/>
          <p:nvPr/>
        </p:nvSpPr>
        <p:spPr>
          <a:xfrm>
            <a:off x="1246873" y="127561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B1B1B1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6" name="object 16"/>
          <p:cNvSpPr/>
          <p:nvPr/>
        </p:nvSpPr>
        <p:spPr>
          <a:xfrm>
            <a:off x="1297266" y="127561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B1B1B1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7" name="object 17"/>
          <p:cNvSpPr/>
          <p:nvPr/>
        </p:nvSpPr>
        <p:spPr>
          <a:xfrm>
            <a:off x="1916925" y="127561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B1B1B1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8" name="object 18"/>
          <p:cNvSpPr/>
          <p:nvPr/>
        </p:nvSpPr>
        <p:spPr>
          <a:xfrm>
            <a:off x="1967331" y="127561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B1B1B1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9" name="object 19"/>
          <p:cNvSpPr/>
          <p:nvPr/>
        </p:nvSpPr>
        <p:spPr>
          <a:xfrm>
            <a:off x="2017725" y="127561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B1B1B1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0" name="object 20"/>
          <p:cNvSpPr/>
          <p:nvPr/>
        </p:nvSpPr>
        <p:spPr>
          <a:xfrm>
            <a:off x="2068131" y="127561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B1B1B1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1" name="object 21"/>
          <p:cNvSpPr/>
          <p:nvPr/>
        </p:nvSpPr>
        <p:spPr>
          <a:xfrm>
            <a:off x="2118525" y="127561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B1B1B1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2" name="object 22"/>
          <p:cNvSpPr/>
          <p:nvPr/>
        </p:nvSpPr>
        <p:spPr>
          <a:xfrm>
            <a:off x="2664752" y="127561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B1B1B1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3" name="object 23"/>
          <p:cNvSpPr/>
          <p:nvPr/>
        </p:nvSpPr>
        <p:spPr>
          <a:xfrm>
            <a:off x="2715158" y="127561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B1B1B1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4" name="object 24"/>
          <p:cNvSpPr/>
          <p:nvPr/>
        </p:nvSpPr>
        <p:spPr>
          <a:xfrm>
            <a:off x="2765551" y="127561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B1B1B1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5" name="object 25"/>
          <p:cNvSpPr/>
          <p:nvPr/>
        </p:nvSpPr>
        <p:spPr>
          <a:xfrm>
            <a:off x="2815958" y="127561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B1B1B1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6" name="object 26"/>
          <p:cNvSpPr/>
          <p:nvPr/>
        </p:nvSpPr>
        <p:spPr>
          <a:xfrm>
            <a:off x="2866351" y="127561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B1B1B1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7" name="object 27"/>
          <p:cNvSpPr/>
          <p:nvPr/>
        </p:nvSpPr>
        <p:spPr>
          <a:xfrm>
            <a:off x="2916758" y="127561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B1B1B1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8" name="object 28"/>
          <p:cNvSpPr/>
          <p:nvPr/>
        </p:nvSpPr>
        <p:spPr>
          <a:xfrm>
            <a:off x="2967151" y="127561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B1B1B1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9" name="object 29"/>
          <p:cNvSpPr/>
          <p:nvPr/>
        </p:nvSpPr>
        <p:spPr>
          <a:xfrm>
            <a:off x="3017558" y="127561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B1B1B1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0" name="object 30"/>
          <p:cNvSpPr/>
          <p:nvPr/>
        </p:nvSpPr>
        <p:spPr>
          <a:xfrm>
            <a:off x="3067951" y="127561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B1B1B1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1" name="object 31"/>
          <p:cNvSpPr/>
          <p:nvPr/>
        </p:nvSpPr>
        <p:spPr>
          <a:xfrm>
            <a:off x="3534955" y="127561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B1B1B1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2" name="object 32"/>
          <p:cNvSpPr/>
          <p:nvPr/>
        </p:nvSpPr>
        <p:spPr>
          <a:xfrm>
            <a:off x="3585362" y="127561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B1B1B1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3" name="object 33"/>
          <p:cNvSpPr/>
          <p:nvPr/>
        </p:nvSpPr>
        <p:spPr>
          <a:xfrm>
            <a:off x="3635755" y="127561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B1B1B1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4" name="object 34"/>
          <p:cNvSpPr/>
          <p:nvPr/>
        </p:nvSpPr>
        <p:spPr>
          <a:xfrm>
            <a:off x="4469536" y="127561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B1B1B1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5" name="object 35"/>
          <p:cNvSpPr/>
          <p:nvPr/>
        </p:nvSpPr>
        <p:spPr>
          <a:xfrm>
            <a:off x="4519929" y="127561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B1B1B1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6" name="object 36"/>
          <p:cNvSpPr/>
          <p:nvPr/>
        </p:nvSpPr>
        <p:spPr>
          <a:xfrm>
            <a:off x="4570336" y="127561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B1B1B1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7" name="object 37"/>
          <p:cNvSpPr/>
          <p:nvPr/>
        </p:nvSpPr>
        <p:spPr>
          <a:xfrm>
            <a:off x="4620729" y="127561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B1B1B1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8" name="object 38"/>
          <p:cNvSpPr/>
          <p:nvPr/>
        </p:nvSpPr>
        <p:spPr>
          <a:xfrm>
            <a:off x="5179479" y="127561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18000" y="0"/>
                </a:move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9" name="object 39"/>
          <p:cNvSpPr/>
          <p:nvPr/>
        </p:nvSpPr>
        <p:spPr>
          <a:xfrm>
            <a:off x="5179479" y="127561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0" name="object 40"/>
          <p:cNvSpPr/>
          <p:nvPr/>
        </p:nvSpPr>
        <p:spPr>
          <a:xfrm>
            <a:off x="5229885" y="127561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1" name="object 41"/>
          <p:cNvSpPr/>
          <p:nvPr/>
        </p:nvSpPr>
        <p:spPr>
          <a:xfrm>
            <a:off x="5280278" y="127561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2" name="object 42"/>
          <p:cNvSpPr/>
          <p:nvPr/>
        </p:nvSpPr>
        <p:spPr>
          <a:xfrm>
            <a:off x="5330685" y="127561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3" name="object 43"/>
          <p:cNvSpPr/>
          <p:nvPr/>
        </p:nvSpPr>
        <p:spPr>
          <a:xfrm>
            <a:off x="5381078" y="127561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4" name="object 44"/>
          <p:cNvSpPr/>
          <p:nvPr/>
        </p:nvSpPr>
        <p:spPr>
          <a:xfrm>
            <a:off x="5431485" y="127561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5" name="object 45"/>
          <p:cNvSpPr txBox="1"/>
          <p:nvPr/>
        </p:nvSpPr>
        <p:spPr>
          <a:xfrm>
            <a:off x="108000" y="0"/>
            <a:ext cx="5556885" cy="116839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>
              <a:lnSpc>
                <a:spcPct val="100000"/>
              </a:lnSpc>
              <a:spcBef>
                <a:spcPts val="95"/>
              </a:spcBef>
              <a:tabLst>
                <a:tab pos="823594" algn="l"/>
                <a:tab pos="1795780" algn="l"/>
                <a:tab pos="2543810" algn="l"/>
                <a:tab pos="3413760" algn="l"/>
                <a:tab pos="4348480" algn="l"/>
                <a:tab pos="5058410" algn="l"/>
              </a:tabLst>
            </a:pPr>
            <a:r>
              <a:rPr dirty="0" sz="600" spc="-5">
                <a:solidFill>
                  <a:srgbClr val="B1B1B1"/>
                </a:solidFill>
                <a:latin typeface="Arial"/>
                <a:cs typeface="Arial"/>
                <a:hlinkClick r:id="rId2" action="ppaction://hlinksldjump"/>
              </a:rPr>
              <a:t>Readership</a:t>
            </a:r>
            <a:r>
              <a:rPr dirty="0" sz="600" spc="-5">
                <a:solidFill>
                  <a:srgbClr val="B1B1B1"/>
                </a:solidFill>
                <a:latin typeface="Arial"/>
                <a:cs typeface="Arial"/>
              </a:rPr>
              <a:t>	</a:t>
            </a:r>
            <a:r>
              <a:rPr dirty="0" sz="600" spc="-5">
                <a:solidFill>
                  <a:srgbClr val="B1B1B1"/>
                </a:solidFill>
                <a:latin typeface="Arial"/>
                <a:cs typeface="Arial"/>
                <a:hlinkClick r:id="rId3" action="ppaction://hlinksldjump"/>
              </a:rPr>
              <a:t>Critical</a:t>
            </a:r>
            <a:r>
              <a:rPr dirty="0" sz="600" spc="15">
                <a:solidFill>
                  <a:srgbClr val="B1B1B1"/>
                </a:solidFill>
                <a:latin typeface="Arial"/>
                <a:cs typeface="Arial"/>
                <a:hlinkClick r:id="rId3" action="ppaction://hlinksldjump"/>
              </a:rPr>
              <a:t> </a:t>
            </a:r>
            <a:r>
              <a:rPr dirty="0" sz="600" spc="-5">
                <a:solidFill>
                  <a:srgbClr val="B1B1B1"/>
                </a:solidFill>
                <a:latin typeface="Arial"/>
                <a:cs typeface="Arial"/>
                <a:hlinkClick r:id="rId3" action="ppaction://hlinksldjump"/>
              </a:rPr>
              <a:t>Analysis</a:t>
            </a:r>
            <a:r>
              <a:rPr dirty="0" sz="600" spc="-5">
                <a:solidFill>
                  <a:srgbClr val="B1B1B1"/>
                </a:solidFill>
                <a:latin typeface="Arial"/>
                <a:cs typeface="Arial"/>
              </a:rPr>
              <a:t>	</a:t>
            </a:r>
            <a:r>
              <a:rPr dirty="0" sz="600" spc="-5">
                <a:solidFill>
                  <a:srgbClr val="B1B1B1"/>
                </a:solidFill>
                <a:latin typeface="Arial"/>
                <a:cs typeface="Arial"/>
                <a:hlinkClick r:id="rId4" action="ppaction://hlinksldjump"/>
              </a:rPr>
              <a:t>Precision</a:t>
            </a:r>
            <a:r>
              <a:rPr dirty="0" sz="600" spc="-5">
                <a:solidFill>
                  <a:srgbClr val="B1B1B1"/>
                </a:solidFill>
                <a:latin typeface="Arial"/>
                <a:cs typeface="Arial"/>
              </a:rPr>
              <a:t>	</a:t>
            </a:r>
            <a:r>
              <a:rPr dirty="0" sz="600" spc="-5">
                <a:solidFill>
                  <a:srgbClr val="B1B1B1"/>
                </a:solidFill>
                <a:latin typeface="Arial"/>
                <a:cs typeface="Arial"/>
                <a:hlinkClick r:id="rId5" action="ppaction://hlinksldjump"/>
              </a:rPr>
              <a:t>Conciseness</a:t>
            </a:r>
            <a:r>
              <a:rPr dirty="0" sz="600" spc="-5">
                <a:solidFill>
                  <a:srgbClr val="B1B1B1"/>
                </a:solidFill>
                <a:latin typeface="Arial"/>
                <a:cs typeface="Arial"/>
              </a:rPr>
              <a:t>	</a:t>
            </a:r>
            <a:r>
              <a:rPr dirty="0" sz="600" spc="-5">
                <a:solidFill>
                  <a:srgbClr val="B1B1B1"/>
                </a:solidFill>
                <a:latin typeface="Arial"/>
                <a:cs typeface="Arial"/>
                <a:hlinkClick r:id="rId6" action="ppaction://hlinksldjump"/>
              </a:rPr>
              <a:t>Logical</a:t>
            </a:r>
            <a:r>
              <a:rPr dirty="0" sz="600" spc="15">
                <a:solidFill>
                  <a:srgbClr val="B1B1B1"/>
                </a:solidFill>
                <a:latin typeface="Arial"/>
                <a:cs typeface="Arial"/>
                <a:hlinkClick r:id="rId6" action="ppaction://hlinksldjump"/>
              </a:rPr>
              <a:t> </a:t>
            </a:r>
            <a:r>
              <a:rPr dirty="0" sz="600" spc="-5">
                <a:solidFill>
                  <a:srgbClr val="B1B1B1"/>
                </a:solidFill>
                <a:latin typeface="Arial"/>
                <a:cs typeface="Arial"/>
                <a:hlinkClick r:id="rId6" action="ppaction://hlinksldjump"/>
              </a:rPr>
              <a:t>Writing</a:t>
            </a:r>
            <a:r>
              <a:rPr dirty="0" sz="600" spc="-5">
                <a:solidFill>
                  <a:srgbClr val="B1B1B1"/>
                </a:solidFill>
                <a:latin typeface="Arial"/>
                <a:cs typeface="Arial"/>
              </a:rPr>
              <a:t>	</a:t>
            </a:r>
            <a:r>
              <a:rPr dirty="0" sz="600" spc="-5">
                <a:solidFill>
                  <a:srgbClr val="B1B1B1"/>
                </a:solidFill>
                <a:latin typeface="Arial"/>
                <a:cs typeface="Arial"/>
                <a:hlinkClick r:id="rId7" action="ppaction://hlinksldjump"/>
              </a:rPr>
              <a:t>Balance</a:t>
            </a:r>
            <a:r>
              <a:rPr dirty="0" sz="600" spc="-5">
                <a:solidFill>
                  <a:srgbClr val="B1B1B1"/>
                </a:solidFill>
                <a:latin typeface="Arial"/>
                <a:cs typeface="Arial"/>
              </a:rPr>
              <a:t>	</a:t>
            </a:r>
            <a:r>
              <a:rPr dirty="0" sz="600" spc="-5">
                <a:solidFill>
                  <a:srgbClr val="FFFFFF"/>
                </a:solidFill>
                <a:latin typeface="Arial"/>
                <a:cs typeface="Arial"/>
                <a:hlinkClick r:id="rId8" action="ppaction://hlinksldjump"/>
              </a:rPr>
              <a:t>Completeness</a:t>
            </a:r>
            <a:endParaRPr sz="600">
              <a:latin typeface="Arial"/>
              <a:cs typeface="Arial"/>
            </a:endParaRPr>
          </a:p>
        </p:txBody>
      </p:sp>
      <p:sp>
        <p:nvSpPr>
          <p:cNvPr id="46" name="object 46"/>
          <p:cNvSpPr txBox="1">
            <a:spLocks noGrp="1"/>
          </p:cNvSpPr>
          <p:nvPr>
            <p:ph type="title"/>
          </p:nvPr>
        </p:nvSpPr>
        <p:spPr>
          <a:xfrm>
            <a:off x="0" y="209435"/>
            <a:ext cx="5760085" cy="349250"/>
          </a:xfrm>
          <a:prstGeom prst="rect"/>
          <a:solidFill>
            <a:srgbClr val="0C5A79"/>
          </a:solidFill>
        </p:spPr>
        <p:txBody>
          <a:bodyPr wrap="square" lIns="0" tIns="55880" rIns="0" bIns="0" rtlCol="0" vert="horz">
            <a:spAutoFit/>
          </a:bodyPr>
          <a:lstStyle/>
          <a:p>
            <a:pPr marL="107950">
              <a:lnSpc>
                <a:spcPct val="100000"/>
              </a:lnSpc>
              <a:spcBef>
                <a:spcPts val="440"/>
              </a:spcBef>
            </a:pPr>
            <a:r>
              <a:rPr dirty="0" sz="1700" spc="10">
                <a:solidFill>
                  <a:srgbClr val="FFFFFF"/>
                </a:solidFill>
              </a:rPr>
              <a:t>Completeness: </a:t>
            </a:r>
            <a:r>
              <a:rPr dirty="0" sz="1700" spc="5">
                <a:solidFill>
                  <a:srgbClr val="FFFFFF"/>
                </a:solidFill>
              </a:rPr>
              <a:t>in sufficient</a:t>
            </a:r>
            <a:r>
              <a:rPr dirty="0" sz="1700" spc="105">
                <a:solidFill>
                  <a:srgbClr val="FFFFFF"/>
                </a:solidFill>
              </a:rPr>
              <a:t> </a:t>
            </a:r>
            <a:r>
              <a:rPr dirty="0" sz="1700" spc="5">
                <a:solidFill>
                  <a:srgbClr val="FFFFFF"/>
                </a:solidFill>
              </a:rPr>
              <a:t>detail</a:t>
            </a:r>
            <a:endParaRPr sz="1700"/>
          </a:p>
        </p:txBody>
      </p:sp>
      <p:sp>
        <p:nvSpPr>
          <p:cNvPr id="47" name="object 47"/>
          <p:cNvSpPr/>
          <p:nvPr/>
        </p:nvSpPr>
        <p:spPr>
          <a:xfrm>
            <a:off x="323595" y="1515884"/>
            <a:ext cx="80010" cy="80010"/>
          </a:xfrm>
          <a:custGeom>
            <a:avLst/>
            <a:gdLst/>
            <a:ahLst/>
            <a:cxnLst/>
            <a:rect l="l" t="t" r="r" b="b"/>
            <a:pathLst>
              <a:path w="80010" h="80009">
                <a:moveTo>
                  <a:pt x="0" y="79413"/>
                </a:moveTo>
                <a:lnTo>
                  <a:pt x="79413" y="79413"/>
                </a:lnTo>
                <a:lnTo>
                  <a:pt x="79413" y="0"/>
                </a:lnTo>
                <a:lnTo>
                  <a:pt x="0" y="0"/>
                </a:lnTo>
                <a:lnTo>
                  <a:pt x="0" y="79413"/>
                </a:lnTo>
                <a:close/>
              </a:path>
            </a:pathLst>
          </a:custGeom>
          <a:solidFill>
            <a:srgbClr val="548CA1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8" name="object 48"/>
          <p:cNvSpPr/>
          <p:nvPr/>
        </p:nvSpPr>
        <p:spPr>
          <a:xfrm>
            <a:off x="323595" y="1737309"/>
            <a:ext cx="80010" cy="80010"/>
          </a:xfrm>
          <a:custGeom>
            <a:avLst/>
            <a:gdLst/>
            <a:ahLst/>
            <a:cxnLst/>
            <a:rect l="l" t="t" r="r" b="b"/>
            <a:pathLst>
              <a:path w="80010" h="80010">
                <a:moveTo>
                  <a:pt x="0" y="79413"/>
                </a:moveTo>
                <a:lnTo>
                  <a:pt x="79413" y="79413"/>
                </a:lnTo>
                <a:lnTo>
                  <a:pt x="79413" y="0"/>
                </a:lnTo>
                <a:lnTo>
                  <a:pt x="0" y="0"/>
                </a:lnTo>
                <a:lnTo>
                  <a:pt x="0" y="79413"/>
                </a:lnTo>
                <a:close/>
              </a:path>
            </a:pathLst>
          </a:custGeom>
          <a:solidFill>
            <a:srgbClr val="548CA1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9" name="object 49"/>
          <p:cNvSpPr/>
          <p:nvPr/>
        </p:nvSpPr>
        <p:spPr>
          <a:xfrm>
            <a:off x="323595" y="2142185"/>
            <a:ext cx="80010" cy="80010"/>
          </a:xfrm>
          <a:custGeom>
            <a:avLst/>
            <a:gdLst/>
            <a:ahLst/>
            <a:cxnLst/>
            <a:rect l="l" t="t" r="r" b="b"/>
            <a:pathLst>
              <a:path w="80010" h="80010">
                <a:moveTo>
                  <a:pt x="0" y="79413"/>
                </a:moveTo>
                <a:lnTo>
                  <a:pt x="79413" y="79413"/>
                </a:lnTo>
                <a:lnTo>
                  <a:pt x="79413" y="0"/>
                </a:lnTo>
                <a:lnTo>
                  <a:pt x="0" y="0"/>
                </a:lnTo>
                <a:lnTo>
                  <a:pt x="0" y="79413"/>
                </a:lnTo>
                <a:close/>
              </a:path>
            </a:pathLst>
          </a:custGeom>
          <a:solidFill>
            <a:srgbClr val="548CA1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0" name="object 50"/>
          <p:cNvSpPr txBox="1"/>
          <p:nvPr/>
        </p:nvSpPr>
        <p:spPr>
          <a:xfrm>
            <a:off x="167297" y="1025890"/>
            <a:ext cx="5426075" cy="142240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95"/>
              </a:spcBef>
            </a:pPr>
            <a:r>
              <a:rPr dirty="0" sz="1200" spc="-10">
                <a:latin typeface="Arial"/>
                <a:cs typeface="Arial"/>
              </a:rPr>
              <a:t>Make </a:t>
            </a:r>
            <a:r>
              <a:rPr dirty="0" sz="1200" spc="-5">
                <a:latin typeface="Arial"/>
                <a:cs typeface="Arial"/>
              </a:rPr>
              <a:t>sure that </a:t>
            </a:r>
            <a:r>
              <a:rPr dirty="0" sz="1200" spc="-5" b="1">
                <a:solidFill>
                  <a:srgbClr val="EB7239"/>
                </a:solidFill>
                <a:latin typeface="Arial"/>
                <a:cs typeface="Arial"/>
              </a:rPr>
              <a:t>all </a:t>
            </a:r>
            <a:r>
              <a:rPr dirty="0" sz="1200" spc="-5">
                <a:latin typeface="Arial"/>
                <a:cs typeface="Arial"/>
              </a:rPr>
              <a:t>steps are described and </a:t>
            </a:r>
            <a:r>
              <a:rPr dirty="0" sz="1200" spc="-10">
                <a:latin typeface="Arial"/>
                <a:cs typeface="Arial"/>
              </a:rPr>
              <a:t>explained </a:t>
            </a:r>
            <a:r>
              <a:rPr dirty="0" sz="1200" spc="-5">
                <a:latin typeface="Arial"/>
                <a:cs typeface="Arial"/>
              </a:rPr>
              <a:t>in </a:t>
            </a:r>
            <a:r>
              <a:rPr dirty="0" sz="1200" spc="-5" b="1">
                <a:solidFill>
                  <a:srgbClr val="EB7239"/>
                </a:solidFill>
                <a:latin typeface="Arial"/>
                <a:cs typeface="Arial"/>
              </a:rPr>
              <a:t>sufficient detail </a:t>
            </a:r>
            <a:r>
              <a:rPr dirty="0" sz="1200" spc="-5">
                <a:latin typeface="Arial"/>
                <a:cs typeface="Arial"/>
              </a:rPr>
              <a:t>that  others can reproduce </a:t>
            </a:r>
            <a:r>
              <a:rPr dirty="0" sz="1200" spc="-10">
                <a:latin typeface="Arial"/>
                <a:cs typeface="Arial"/>
              </a:rPr>
              <a:t>your </a:t>
            </a:r>
            <a:r>
              <a:rPr dirty="0" sz="1200" spc="-5">
                <a:latin typeface="Arial"/>
                <a:cs typeface="Arial"/>
              </a:rPr>
              <a:t>work.</a:t>
            </a:r>
            <a:endParaRPr sz="1200">
              <a:latin typeface="Arial"/>
              <a:cs typeface="Arial"/>
            </a:endParaRPr>
          </a:p>
          <a:p>
            <a:pPr marL="309880">
              <a:lnSpc>
                <a:spcPct val="100000"/>
              </a:lnSpc>
              <a:spcBef>
                <a:spcPts val="305"/>
              </a:spcBef>
            </a:pPr>
            <a:r>
              <a:rPr dirty="0" sz="1200" spc="-5">
                <a:latin typeface="Arial"/>
                <a:cs typeface="Arial"/>
              </a:rPr>
              <a:t>If a step is </a:t>
            </a:r>
            <a:r>
              <a:rPr dirty="0" sz="1200" spc="-10" b="1">
                <a:solidFill>
                  <a:srgbClr val="EB7239"/>
                </a:solidFill>
                <a:latin typeface="Arial"/>
                <a:cs typeface="Arial"/>
              </a:rPr>
              <a:t>your </a:t>
            </a:r>
            <a:r>
              <a:rPr dirty="0" sz="1200" spc="-15">
                <a:latin typeface="Arial"/>
                <a:cs typeface="Arial"/>
              </a:rPr>
              <a:t>novel </a:t>
            </a:r>
            <a:r>
              <a:rPr dirty="0" sz="1200" spc="-5" b="1">
                <a:solidFill>
                  <a:srgbClr val="EB7239"/>
                </a:solidFill>
                <a:latin typeface="Arial"/>
                <a:cs typeface="Arial"/>
              </a:rPr>
              <a:t>contribution</a:t>
            </a:r>
            <a:r>
              <a:rPr dirty="0" sz="1200" spc="-5">
                <a:latin typeface="Arial"/>
                <a:cs typeface="Arial"/>
              </a:rPr>
              <a:t>, then </a:t>
            </a:r>
            <a:r>
              <a:rPr dirty="0" sz="1200">
                <a:latin typeface="Arial"/>
                <a:cs typeface="Arial"/>
              </a:rPr>
              <a:t>clearly </a:t>
            </a:r>
            <a:r>
              <a:rPr dirty="0" sz="1200" spc="-15">
                <a:latin typeface="Arial"/>
                <a:cs typeface="Arial"/>
              </a:rPr>
              <a:t>you </a:t>
            </a:r>
            <a:r>
              <a:rPr dirty="0" sz="1200" spc="-10">
                <a:latin typeface="Arial"/>
                <a:cs typeface="Arial"/>
              </a:rPr>
              <a:t>must explain </a:t>
            </a:r>
            <a:r>
              <a:rPr dirty="0" sz="1200" spc="-5">
                <a:latin typeface="Arial"/>
                <a:cs typeface="Arial"/>
              </a:rPr>
              <a:t>it in</a:t>
            </a:r>
            <a:r>
              <a:rPr dirty="0" sz="1200" spc="-215">
                <a:latin typeface="Arial"/>
                <a:cs typeface="Arial"/>
              </a:rPr>
              <a:t> </a:t>
            </a:r>
            <a:r>
              <a:rPr dirty="0" sz="1200" spc="-5">
                <a:latin typeface="Arial"/>
                <a:cs typeface="Arial"/>
              </a:rPr>
              <a:t>detail.</a:t>
            </a:r>
            <a:endParaRPr sz="1200">
              <a:latin typeface="Arial"/>
              <a:cs typeface="Arial"/>
            </a:endParaRPr>
          </a:p>
          <a:p>
            <a:pPr marL="309880" marR="5080">
              <a:lnSpc>
                <a:spcPct val="100000"/>
              </a:lnSpc>
              <a:spcBef>
                <a:spcPts val="305"/>
              </a:spcBef>
            </a:pPr>
            <a:r>
              <a:rPr dirty="0" sz="1200" spc="-5">
                <a:latin typeface="Arial"/>
                <a:cs typeface="Arial"/>
              </a:rPr>
              <a:t>If</a:t>
            </a:r>
            <a:r>
              <a:rPr dirty="0" sz="1200" spc="-40">
                <a:latin typeface="Arial"/>
                <a:cs typeface="Arial"/>
              </a:rPr>
              <a:t> </a:t>
            </a:r>
            <a:r>
              <a:rPr dirty="0" sz="1200" spc="-5">
                <a:latin typeface="Arial"/>
                <a:cs typeface="Arial"/>
              </a:rPr>
              <a:t>an</a:t>
            </a:r>
            <a:r>
              <a:rPr dirty="0" sz="1200" spc="-40">
                <a:latin typeface="Arial"/>
                <a:cs typeface="Arial"/>
              </a:rPr>
              <a:t> </a:t>
            </a:r>
            <a:r>
              <a:rPr dirty="0" sz="1200" spc="-5">
                <a:latin typeface="Arial"/>
                <a:cs typeface="Arial"/>
              </a:rPr>
              <a:t>idea</a:t>
            </a:r>
            <a:r>
              <a:rPr dirty="0" sz="1200" spc="-40">
                <a:latin typeface="Arial"/>
                <a:cs typeface="Arial"/>
              </a:rPr>
              <a:t> </a:t>
            </a:r>
            <a:r>
              <a:rPr dirty="0" sz="1200" spc="-5">
                <a:latin typeface="Arial"/>
                <a:cs typeface="Arial"/>
              </a:rPr>
              <a:t>is</a:t>
            </a:r>
            <a:r>
              <a:rPr dirty="0" sz="1200" spc="-35">
                <a:latin typeface="Arial"/>
                <a:cs typeface="Arial"/>
              </a:rPr>
              <a:t> </a:t>
            </a:r>
            <a:r>
              <a:rPr dirty="0" sz="1200" spc="-5">
                <a:latin typeface="Arial"/>
                <a:cs typeface="Arial"/>
              </a:rPr>
              <a:t>a</a:t>
            </a:r>
            <a:r>
              <a:rPr dirty="0" sz="1200" spc="-40">
                <a:latin typeface="Arial"/>
                <a:cs typeface="Arial"/>
              </a:rPr>
              <a:t> </a:t>
            </a:r>
            <a:r>
              <a:rPr dirty="0" sz="1200" spc="-10" b="1">
                <a:solidFill>
                  <a:srgbClr val="EB7239"/>
                </a:solidFill>
                <a:latin typeface="Arial"/>
                <a:cs typeface="Arial"/>
              </a:rPr>
              <a:t>standard</a:t>
            </a:r>
            <a:r>
              <a:rPr dirty="0" sz="1200" spc="-40" b="1">
                <a:solidFill>
                  <a:srgbClr val="EB7239"/>
                </a:solidFill>
                <a:latin typeface="Arial"/>
                <a:cs typeface="Arial"/>
              </a:rPr>
              <a:t> </a:t>
            </a:r>
            <a:r>
              <a:rPr dirty="0" sz="1200" spc="-5">
                <a:latin typeface="Arial"/>
                <a:cs typeface="Arial"/>
              </a:rPr>
              <a:t>approach</a:t>
            </a:r>
            <a:r>
              <a:rPr dirty="0" sz="1200" spc="-35">
                <a:latin typeface="Arial"/>
                <a:cs typeface="Arial"/>
              </a:rPr>
              <a:t> </a:t>
            </a:r>
            <a:r>
              <a:rPr dirty="0" sz="1200" spc="-5">
                <a:latin typeface="Arial"/>
                <a:cs typeface="Arial"/>
              </a:rPr>
              <a:t>in</a:t>
            </a:r>
            <a:r>
              <a:rPr dirty="0" sz="1200" spc="-40">
                <a:latin typeface="Arial"/>
                <a:cs typeface="Arial"/>
              </a:rPr>
              <a:t> </a:t>
            </a:r>
            <a:r>
              <a:rPr dirty="0" sz="1200" spc="-10">
                <a:latin typeface="Arial"/>
                <a:cs typeface="Arial"/>
              </a:rPr>
              <a:t>your</a:t>
            </a:r>
            <a:r>
              <a:rPr dirty="0" sz="1200" spc="-40">
                <a:latin typeface="Arial"/>
                <a:cs typeface="Arial"/>
              </a:rPr>
              <a:t> </a:t>
            </a:r>
            <a:r>
              <a:rPr dirty="0" sz="1200" spc="-20">
                <a:latin typeface="Arial"/>
                <a:cs typeface="Arial"/>
              </a:rPr>
              <a:t>community,</a:t>
            </a:r>
            <a:r>
              <a:rPr dirty="0" sz="1200" spc="-25">
                <a:latin typeface="Arial"/>
                <a:cs typeface="Arial"/>
              </a:rPr>
              <a:t> </a:t>
            </a:r>
            <a:r>
              <a:rPr dirty="0" sz="1200" spc="-15">
                <a:latin typeface="Arial"/>
                <a:cs typeface="Arial"/>
              </a:rPr>
              <a:t>you</a:t>
            </a:r>
            <a:r>
              <a:rPr dirty="0" sz="1200" spc="-40">
                <a:latin typeface="Arial"/>
                <a:cs typeface="Arial"/>
              </a:rPr>
              <a:t> </a:t>
            </a:r>
            <a:r>
              <a:rPr dirty="0" sz="1200" spc="-5">
                <a:latin typeface="Arial"/>
                <a:cs typeface="Arial"/>
              </a:rPr>
              <a:t>should</a:t>
            </a:r>
            <a:r>
              <a:rPr dirty="0" sz="1200" spc="-40">
                <a:latin typeface="Arial"/>
                <a:cs typeface="Arial"/>
              </a:rPr>
              <a:t> </a:t>
            </a:r>
            <a:r>
              <a:rPr dirty="0" sz="1200" spc="-5">
                <a:latin typeface="Arial"/>
                <a:cs typeface="Arial"/>
              </a:rPr>
              <a:t>at</a:t>
            </a:r>
            <a:r>
              <a:rPr dirty="0" sz="1200" spc="-35">
                <a:latin typeface="Arial"/>
                <a:cs typeface="Arial"/>
              </a:rPr>
              <a:t> </a:t>
            </a:r>
            <a:r>
              <a:rPr dirty="0" sz="1200" spc="-5">
                <a:latin typeface="Arial"/>
                <a:cs typeface="Arial"/>
              </a:rPr>
              <a:t>least</a:t>
            </a:r>
            <a:r>
              <a:rPr dirty="0" sz="1200" spc="-40">
                <a:latin typeface="Arial"/>
                <a:cs typeface="Arial"/>
              </a:rPr>
              <a:t> </a:t>
            </a:r>
            <a:r>
              <a:rPr dirty="0" sz="1200" spc="-10">
                <a:latin typeface="Arial"/>
                <a:cs typeface="Arial"/>
              </a:rPr>
              <a:t>give  </a:t>
            </a:r>
            <a:r>
              <a:rPr dirty="0" sz="1200" spc="-5">
                <a:latin typeface="Arial"/>
                <a:cs typeface="Arial"/>
              </a:rPr>
              <a:t>a </a:t>
            </a:r>
            <a:r>
              <a:rPr dirty="0" sz="1200" spc="-5" b="1">
                <a:solidFill>
                  <a:srgbClr val="EB7239"/>
                </a:solidFill>
                <a:latin typeface="Arial"/>
                <a:cs typeface="Arial"/>
              </a:rPr>
              <a:t>reference </a:t>
            </a:r>
            <a:r>
              <a:rPr dirty="0" sz="1200" spc="-5">
                <a:latin typeface="Arial"/>
                <a:cs typeface="Arial"/>
              </a:rPr>
              <a:t>to aid readers who are not experts in </a:t>
            </a:r>
            <a:r>
              <a:rPr dirty="0" sz="1200" spc="-10">
                <a:latin typeface="Arial"/>
                <a:cs typeface="Arial"/>
              </a:rPr>
              <a:t>your</a:t>
            </a:r>
            <a:r>
              <a:rPr dirty="0" sz="1200">
                <a:latin typeface="Arial"/>
                <a:cs typeface="Arial"/>
              </a:rPr>
              <a:t> </a:t>
            </a:r>
            <a:r>
              <a:rPr dirty="0" sz="1200" spc="-5">
                <a:latin typeface="Arial"/>
                <a:cs typeface="Arial"/>
              </a:rPr>
              <a:t>field.</a:t>
            </a:r>
            <a:endParaRPr sz="1200">
              <a:latin typeface="Arial"/>
              <a:cs typeface="Arial"/>
            </a:endParaRPr>
          </a:p>
          <a:p>
            <a:pPr marL="309880" marR="5080">
              <a:lnSpc>
                <a:spcPct val="100000"/>
              </a:lnSpc>
              <a:spcBef>
                <a:spcPts val="310"/>
              </a:spcBef>
            </a:pPr>
            <a:r>
              <a:rPr dirty="0" sz="1200" spc="-5">
                <a:latin typeface="Arial"/>
                <a:cs typeface="Arial"/>
              </a:rPr>
              <a:t>If using </a:t>
            </a:r>
            <a:r>
              <a:rPr dirty="0" sz="1200" spc="-5" b="1">
                <a:solidFill>
                  <a:srgbClr val="EB7239"/>
                </a:solidFill>
                <a:latin typeface="Arial"/>
                <a:cs typeface="Arial"/>
              </a:rPr>
              <a:t>another </a:t>
            </a:r>
            <a:r>
              <a:rPr dirty="0" sz="1200" spc="-15" b="1">
                <a:solidFill>
                  <a:srgbClr val="EB7239"/>
                </a:solidFill>
                <a:latin typeface="Arial"/>
                <a:cs typeface="Arial"/>
              </a:rPr>
              <a:t>author’s </a:t>
            </a:r>
            <a:r>
              <a:rPr dirty="0" sz="1200" spc="-10" b="1">
                <a:solidFill>
                  <a:srgbClr val="EB7239"/>
                </a:solidFill>
                <a:latin typeface="Arial"/>
                <a:cs typeface="Arial"/>
              </a:rPr>
              <a:t>work</a:t>
            </a:r>
            <a:r>
              <a:rPr dirty="0" sz="1200" spc="-10">
                <a:latin typeface="Arial"/>
                <a:cs typeface="Arial"/>
              </a:rPr>
              <a:t>, </a:t>
            </a:r>
            <a:r>
              <a:rPr dirty="0" sz="1200" spc="-5">
                <a:latin typeface="Arial"/>
                <a:cs typeface="Arial"/>
              </a:rPr>
              <a:t>again </a:t>
            </a:r>
            <a:r>
              <a:rPr dirty="0" sz="1200" spc="-10">
                <a:latin typeface="Arial"/>
                <a:cs typeface="Arial"/>
              </a:rPr>
              <a:t>give </a:t>
            </a:r>
            <a:r>
              <a:rPr dirty="0" sz="1200" spc="-5">
                <a:latin typeface="Arial"/>
                <a:cs typeface="Arial"/>
              </a:rPr>
              <a:t>a </a:t>
            </a:r>
            <a:r>
              <a:rPr dirty="0" sz="1200" spc="-5" b="1">
                <a:solidFill>
                  <a:srgbClr val="EB7239"/>
                </a:solidFill>
                <a:latin typeface="Arial"/>
                <a:cs typeface="Arial"/>
              </a:rPr>
              <a:t>reference</a:t>
            </a:r>
            <a:r>
              <a:rPr dirty="0" sz="1200" spc="-5">
                <a:latin typeface="Arial"/>
                <a:cs typeface="Arial"/>
              </a:rPr>
              <a:t>, and </a:t>
            </a:r>
            <a:r>
              <a:rPr dirty="0" sz="1200">
                <a:latin typeface="Arial"/>
                <a:cs typeface="Arial"/>
              </a:rPr>
              <a:t>briefly </a:t>
            </a:r>
            <a:r>
              <a:rPr dirty="0" sz="1200" spc="-5">
                <a:latin typeface="Arial"/>
                <a:cs typeface="Arial"/>
              </a:rPr>
              <a:t>sum-  </a:t>
            </a:r>
            <a:r>
              <a:rPr dirty="0" sz="1200">
                <a:latin typeface="Arial"/>
                <a:cs typeface="Arial"/>
              </a:rPr>
              <a:t>marise </a:t>
            </a:r>
            <a:r>
              <a:rPr dirty="0" sz="1200" spc="-5">
                <a:latin typeface="Arial"/>
                <a:cs typeface="Arial"/>
              </a:rPr>
              <a:t>the</a:t>
            </a:r>
            <a:r>
              <a:rPr dirty="0" sz="1200" spc="-15">
                <a:latin typeface="Arial"/>
                <a:cs typeface="Arial"/>
              </a:rPr>
              <a:t> </a:t>
            </a:r>
            <a:r>
              <a:rPr dirty="0" sz="1200" spc="-5">
                <a:latin typeface="Arial"/>
                <a:cs typeface="Arial"/>
              </a:rPr>
              <a:t>idea.</a:t>
            </a:r>
            <a:endParaRPr sz="1200">
              <a:latin typeface="Arial"/>
              <a:cs typeface="Arial"/>
            </a:endParaRPr>
          </a:p>
        </p:txBody>
      </p:sp>
      <p:sp>
        <p:nvSpPr>
          <p:cNvPr id="51" name="object 51"/>
          <p:cNvSpPr/>
          <p:nvPr/>
        </p:nvSpPr>
        <p:spPr>
          <a:xfrm>
            <a:off x="0" y="3110966"/>
            <a:ext cx="1728470" cy="129539"/>
          </a:xfrm>
          <a:custGeom>
            <a:avLst/>
            <a:gdLst/>
            <a:ahLst/>
            <a:cxnLst/>
            <a:rect l="l" t="t" r="r" b="b"/>
            <a:pathLst>
              <a:path w="1728470" h="129539">
                <a:moveTo>
                  <a:pt x="0" y="129031"/>
                </a:moveTo>
                <a:lnTo>
                  <a:pt x="1728012" y="129031"/>
                </a:lnTo>
                <a:lnTo>
                  <a:pt x="1728012" y="0"/>
                </a:lnTo>
                <a:lnTo>
                  <a:pt x="0" y="0"/>
                </a:lnTo>
                <a:lnTo>
                  <a:pt x="0" y="129031"/>
                </a:lnTo>
                <a:close/>
              </a:path>
            </a:pathLst>
          </a:custGeom>
          <a:solidFill>
            <a:srgbClr val="46464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2" name="object 52"/>
          <p:cNvSpPr/>
          <p:nvPr/>
        </p:nvSpPr>
        <p:spPr>
          <a:xfrm>
            <a:off x="1728012" y="3110966"/>
            <a:ext cx="2741930" cy="129539"/>
          </a:xfrm>
          <a:custGeom>
            <a:avLst/>
            <a:gdLst/>
            <a:ahLst/>
            <a:cxnLst/>
            <a:rect l="l" t="t" r="r" b="b"/>
            <a:pathLst>
              <a:path w="2741929" h="129539">
                <a:moveTo>
                  <a:pt x="0" y="129031"/>
                </a:moveTo>
                <a:lnTo>
                  <a:pt x="2741752" y="129031"/>
                </a:lnTo>
                <a:lnTo>
                  <a:pt x="2741752" y="0"/>
                </a:lnTo>
                <a:lnTo>
                  <a:pt x="0" y="0"/>
                </a:lnTo>
                <a:lnTo>
                  <a:pt x="0" y="129031"/>
                </a:lnTo>
                <a:close/>
              </a:path>
            </a:pathLst>
          </a:custGeom>
          <a:solidFill>
            <a:srgbClr val="60606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3" name="object 53"/>
          <p:cNvSpPr/>
          <p:nvPr/>
        </p:nvSpPr>
        <p:spPr>
          <a:xfrm>
            <a:off x="4469765" y="3110966"/>
            <a:ext cx="1290320" cy="129539"/>
          </a:xfrm>
          <a:custGeom>
            <a:avLst/>
            <a:gdLst/>
            <a:ahLst/>
            <a:cxnLst/>
            <a:rect l="l" t="t" r="r" b="b"/>
            <a:pathLst>
              <a:path w="1290320" h="129539">
                <a:moveTo>
                  <a:pt x="0" y="129031"/>
                </a:moveTo>
                <a:lnTo>
                  <a:pt x="1290231" y="129031"/>
                </a:lnTo>
                <a:lnTo>
                  <a:pt x="1290231" y="0"/>
                </a:lnTo>
                <a:lnTo>
                  <a:pt x="0" y="0"/>
                </a:lnTo>
                <a:lnTo>
                  <a:pt x="0" y="129031"/>
                </a:lnTo>
                <a:close/>
              </a:path>
            </a:pathLst>
          </a:custGeom>
          <a:solidFill>
            <a:srgbClr val="46464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4" name="object 54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889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70"/>
              </a:spcBef>
            </a:pPr>
            <a:r>
              <a:rPr dirty="0" spc="-5"/>
              <a:t>Ming-Ming Cheng Nankai</a:t>
            </a:r>
            <a:r>
              <a:rPr dirty="0"/>
              <a:t> </a:t>
            </a:r>
            <a:r>
              <a:rPr dirty="0" spc="-5"/>
              <a:t>University</a:t>
            </a:r>
          </a:p>
        </p:txBody>
      </p:sp>
      <p:sp>
        <p:nvSpPr>
          <p:cNvPr id="55" name="object 55"/>
          <p:cNvSpPr txBox="1"/>
          <p:nvPr/>
        </p:nvSpPr>
        <p:spPr>
          <a:xfrm>
            <a:off x="3001810" y="3115250"/>
            <a:ext cx="194310" cy="119380"/>
          </a:xfrm>
          <a:prstGeom prst="rect">
            <a:avLst/>
          </a:prstGeom>
        </p:spPr>
        <p:txBody>
          <a:bodyPr wrap="square" lIns="0" tIns="889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70"/>
              </a:spcBef>
            </a:pPr>
            <a:r>
              <a:rPr dirty="0" sz="600" spc="-5">
                <a:solidFill>
                  <a:srgbClr val="FFFFFF"/>
                </a:solidFill>
                <a:latin typeface="Arial"/>
                <a:cs typeface="Arial"/>
              </a:rPr>
              <a:t>Style</a:t>
            </a:r>
            <a:endParaRPr sz="600">
              <a:latin typeface="Arial"/>
              <a:cs typeface="Arial"/>
            </a:endParaRPr>
          </a:p>
        </p:txBody>
      </p:sp>
      <p:sp>
        <p:nvSpPr>
          <p:cNvPr id="56" name="object 56"/>
          <p:cNvSpPr txBox="1">
            <a:spLocks noGrp="1"/>
          </p:cNvSpPr>
          <p:nvPr>
            <p:ph type="dt" idx="6" sz="half"/>
          </p:nvPr>
        </p:nvSpPr>
        <p:spPr>
          <a:prstGeom prst="rect"/>
        </p:spPr>
        <p:txBody>
          <a:bodyPr wrap="square" lIns="0" tIns="889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70"/>
              </a:spcBef>
            </a:pPr>
            <a:r>
              <a:rPr dirty="0" spc="-5"/>
              <a:t>2022/05/18</a:t>
            </a:r>
          </a:p>
        </p:txBody>
      </p:sp>
      <p:sp>
        <p:nvSpPr>
          <p:cNvPr id="57" name="object 57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8890" rIns="0" bIns="0" rtlCol="0" vert="horz">
            <a:spAutoFit/>
          </a:bodyPr>
          <a:lstStyle/>
          <a:p>
            <a:pPr marL="25400">
              <a:lnSpc>
                <a:spcPct val="100000"/>
              </a:lnSpc>
              <a:spcBef>
                <a:spcPts val="70"/>
              </a:spcBef>
            </a:pPr>
            <a:fld id="{81D60167-4931-47E6-BA6A-407CBD079E47}" type="slidenum">
              <a:rPr dirty="0" spc="-5"/>
              <a:t>30</a:t>
            </a:fld>
            <a:r>
              <a:rPr dirty="0" spc="-5"/>
              <a:t> /</a:t>
            </a:r>
            <a:r>
              <a:rPr dirty="0" spc="-70"/>
              <a:t> </a:t>
            </a:r>
            <a:r>
              <a:rPr dirty="0" spc="-5"/>
              <a:t>46</a:t>
            </a:r>
          </a:p>
        </p:txBody>
      </p:sp>
    </p:spTree>
  </p:cSld>
  <p:clrMapOvr>
    <a:masterClrMapping/>
  </p:clrMapOvr>
  <p:transition spd="fast">
    <p:cut thruBlk="0"/>
  </p:transition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20650" y="127561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B1B1B1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171056" y="127561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B1B1B1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221449" y="127561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B1B1B1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271856" y="127561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B1B1B1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322249" y="127561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B1B1B1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372656" y="127561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B1B1B1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423049" y="127561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B1B1B1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944473" y="127561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B1B1B1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994867" y="127561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B1B1B1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/>
          <p:nvPr/>
        </p:nvSpPr>
        <p:spPr>
          <a:xfrm>
            <a:off x="1045273" y="127561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B1B1B1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/>
          <p:nvPr/>
        </p:nvSpPr>
        <p:spPr>
          <a:xfrm>
            <a:off x="1095667" y="127561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B1B1B1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/>
          <p:nvPr/>
        </p:nvSpPr>
        <p:spPr>
          <a:xfrm>
            <a:off x="1146073" y="127561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B1B1B1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4" name="object 14"/>
          <p:cNvSpPr/>
          <p:nvPr/>
        </p:nvSpPr>
        <p:spPr>
          <a:xfrm>
            <a:off x="1196466" y="127561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B1B1B1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5" name="object 15"/>
          <p:cNvSpPr/>
          <p:nvPr/>
        </p:nvSpPr>
        <p:spPr>
          <a:xfrm>
            <a:off x="1246873" y="127561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B1B1B1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6" name="object 16"/>
          <p:cNvSpPr/>
          <p:nvPr/>
        </p:nvSpPr>
        <p:spPr>
          <a:xfrm>
            <a:off x="1297266" y="127561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B1B1B1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7" name="object 17"/>
          <p:cNvSpPr/>
          <p:nvPr/>
        </p:nvSpPr>
        <p:spPr>
          <a:xfrm>
            <a:off x="1916925" y="127561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B1B1B1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8" name="object 18"/>
          <p:cNvSpPr/>
          <p:nvPr/>
        </p:nvSpPr>
        <p:spPr>
          <a:xfrm>
            <a:off x="1967331" y="127561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B1B1B1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9" name="object 19"/>
          <p:cNvSpPr/>
          <p:nvPr/>
        </p:nvSpPr>
        <p:spPr>
          <a:xfrm>
            <a:off x="2017725" y="127561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B1B1B1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0" name="object 20"/>
          <p:cNvSpPr/>
          <p:nvPr/>
        </p:nvSpPr>
        <p:spPr>
          <a:xfrm>
            <a:off x="2068131" y="127561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B1B1B1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1" name="object 21"/>
          <p:cNvSpPr/>
          <p:nvPr/>
        </p:nvSpPr>
        <p:spPr>
          <a:xfrm>
            <a:off x="2118525" y="127561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B1B1B1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2" name="object 22"/>
          <p:cNvSpPr/>
          <p:nvPr/>
        </p:nvSpPr>
        <p:spPr>
          <a:xfrm>
            <a:off x="2664752" y="127561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B1B1B1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3" name="object 23"/>
          <p:cNvSpPr/>
          <p:nvPr/>
        </p:nvSpPr>
        <p:spPr>
          <a:xfrm>
            <a:off x="2715158" y="127561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B1B1B1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4" name="object 24"/>
          <p:cNvSpPr/>
          <p:nvPr/>
        </p:nvSpPr>
        <p:spPr>
          <a:xfrm>
            <a:off x="2765551" y="127561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B1B1B1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5" name="object 25"/>
          <p:cNvSpPr/>
          <p:nvPr/>
        </p:nvSpPr>
        <p:spPr>
          <a:xfrm>
            <a:off x="2815958" y="127561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B1B1B1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6" name="object 26"/>
          <p:cNvSpPr/>
          <p:nvPr/>
        </p:nvSpPr>
        <p:spPr>
          <a:xfrm>
            <a:off x="2866351" y="127561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B1B1B1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7" name="object 27"/>
          <p:cNvSpPr/>
          <p:nvPr/>
        </p:nvSpPr>
        <p:spPr>
          <a:xfrm>
            <a:off x="2916758" y="127561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B1B1B1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8" name="object 28"/>
          <p:cNvSpPr/>
          <p:nvPr/>
        </p:nvSpPr>
        <p:spPr>
          <a:xfrm>
            <a:off x="2967151" y="127561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B1B1B1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9" name="object 29"/>
          <p:cNvSpPr/>
          <p:nvPr/>
        </p:nvSpPr>
        <p:spPr>
          <a:xfrm>
            <a:off x="3017558" y="127561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B1B1B1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0" name="object 30"/>
          <p:cNvSpPr/>
          <p:nvPr/>
        </p:nvSpPr>
        <p:spPr>
          <a:xfrm>
            <a:off x="3067951" y="127561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B1B1B1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1" name="object 31"/>
          <p:cNvSpPr/>
          <p:nvPr/>
        </p:nvSpPr>
        <p:spPr>
          <a:xfrm>
            <a:off x="3534955" y="127561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B1B1B1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2" name="object 32"/>
          <p:cNvSpPr/>
          <p:nvPr/>
        </p:nvSpPr>
        <p:spPr>
          <a:xfrm>
            <a:off x="3585362" y="127561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B1B1B1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3" name="object 33"/>
          <p:cNvSpPr/>
          <p:nvPr/>
        </p:nvSpPr>
        <p:spPr>
          <a:xfrm>
            <a:off x="3635755" y="127561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B1B1B1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4" name="object 34"/>
          <p:cNvSpPr/>
          <p:nvPr/>
        </p:nvSpPr>
        <p:spPr>
          <a:xfrm>
            <a:off x="4469536" y="127561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B1B1B1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5" name="object 35"/>
          <p:cNvSpPr/>
          <p:nvPr/>
        </p:nvSpPr>
        <p:spPr>
          <a:xfrm>
            <a:off x="4519929" y="127561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B1B1B1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6" name="object 36"/>
          <p:cNvSpPr/>
          <p:nvPr/>
        </p:nvSpPr>
        <p:spPr>
          <a:xfrm>
            <a:off x="4570336" y="127561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B1B1B1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7" name="object 37"/>
          <p:cNvSpPr/>
          <p:nvPr/>
        </p:nvSpPr>
        <p:spPr>
          <a:xfrm>
            <a:off x="4620729" y="127561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B1B1B1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8" name="object 38"/>
          <p:cNvSpPr/>
          <p:nvPr/>
        </p:nvSpPr>
        <p:spPr>
          <a:xfrm>
            <a:off x="5179479" y="127561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9" name="object 39"/>
          <p:cNvSpPr/>
          <p:nvPr/>
        </p:nvSpPr>
        <p:spPr>
          <a:xfrm>
            <a:off x="5229885" y="127561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18000" y="0"/>
                </a:move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0" name="object 40"/>
          <p:cNvSpPr/>
          <p:nvPr/>
        </p:nvSpPr>
        <p:spPr>
          <a:xfrm>
            <a:off x="5229885" y="127561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1" name="object 41"/>
          <p:cNvSpPr/>
          <p:nvPr/>
        </p:nvSpPr>
        <p:spPr>
          <a:xfrm>
            <a:off x="5280278" y="127561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2" name="object 42"/>
          <p:cNvSpPr/>
          <p:nvPr/>
        </p:nvSpPr>
        <p:spPr>
          <a:xfrm>
            <a:off x="5330685" y="127561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3" name="object 43"/>
          <p:cNvSpPr/>
          <p:nvPr/>
        </p:nvSpPr>
        <p:spPr>
          <a:xfrm>
            <a:off x="5381078" y="127561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4" name="object 44"/>
          <p:cNvSpPr/>
          <p:nvPr/>
        </p:nvSpPr>
        <p:spPr>
          <a:xfrm>
            <a:off x="5431485" y="127561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5" name="object 45"/>
          <p:cNvSpPr txBox="1"/>
          <p:nvPr/>
        </p:nvSpPr>
        <p:spPr>
          <a:xfrm>
            <a:off x="108000" y="0"/>
            <a:ext cx="5556885" cy="116839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>
              <a:lnSpc>
                <a:spcPct val="100000"/>
              </a:lnSpc>
              <a:spcBef>
                <a:spcPts val="95"/>
              </a:spcBef>
              <a:tabLst>
                <a:tab pos="823594" algn="l"/>
                <a:tab pos="1795780" algn="l"/>
                <a:tab pos="2543810" algn="l"/>
                <a:tab pos="3413760" algn="l"/>
                <a:tab pos="4348480" algn="l"/>
                <a:tab pos="5058410" algn="l"/>
              </a:tabLst>
            </a:pPr>
            <a:r>
              <a:rPr dirty="0" sz="600" spc="-5">
                <a:solidFill>
                  <a:srgbClr val="B1B1B1"/>
                </a:solidFill>
                <a:latin typeface="Arial"/>
                <a:cs typeface="Arial"/>
                <a:hlinkClick r:id="rId2" action="ppaction://hlinksldjump"/>
              </a:rPr>
              <a:t>Readership</a:t>
            </a:r>
            <a:r>
              <a:rPr dirty="0" sz="600" spc="-5">
                <a:solidFill>
                  <a:srgbClr val="B1B1B1"/>
                </a:solidFill>
                <a:latin typeface="Arial"/>
                <a:cs typeface="Arial"/>
              </a:rPr>
              <a:t>	</a:t>
            </a:r>
            <a:r>
              <a:rPr dirty="0" sz="600" spc="-5">
                <a:solidFill>
                  <a:srgbClr val="B1B1B1"/>
                </a:solidFill>
                <a:latin typeface="Arial"/>
                <a:cs typeface="Arial"/>
                <a:hlinkClick r:id="rId3" action="ppaction://hlinksldjump"/>
              </a:rPr>
              <a:t>Critical</a:t>
            </a:r>
            <a:r>
              <a:rPr dirty="0" sz="600" spc="15">
                <a:solidFill>
                  <a:srgbClr val="B1B1B1"/>
                </a:solidFill>
                <a:latin typeface="Arial"/>
                <a:cs typeface="Arial"/>
                <a:hlinkClick r:id="rId3" action="ppaction://hlinksldjump"/>
              </a:rPr>
              <a:t> </a:t>
            </a:r>
            <a:r>
              <a:rPr dirty="0" sz="600" spc="-5">
                <a:solidFill>
                  <a:srgbClr val="B1B1B1"/>
                </a:solidFill>
                <a:latin typeface="Arial"/>
                <a:cs typeface="Arial"/>
                <a:hlinkClick r:id="rId3" action="ppaction://hlinksldjump"/>
              </a:rPr>
              <a:t>Analysis</a:t>
            </a:r>
            <a:r>
              <a:rPr dirty="0" sz="600" spc="-5">
                <a:solidFill>
                  <a:srgbClr val="B1B1B1"/>
                </a:solidFill>
                <a:latin typeface="Arial"/>
                <a:cs typeface="Arial"/>
              </a:rPr>
              <a:t>	</a:t>
            </a:r>
            <a:r>
              <a:rPr dirty="0" sz="600" spc="-5">
                <a:solidFill>
                  <a:srgbClr val="B1B1B1"/>
                </a:solidFill>
                <a:latin typeface="Arial"/>
                <a:cs typeface="Arial"/>
                <a:hlinkClick r:id="rId4" action="ppaction://hlinksldjump"/>
              </a:rPr>
              <a:t>Precision</a:t>
            </a:r>
            <a:r>
              <a:rPr dirty="0" sz="600" spc="-5">
                <a:solidFill>
                  <a:srgbClr val="B1B1B1"/>
                </a:solidFill>
                <a:latin typeface="Arial"/>
                <a:cs typeface="Arial"/>
              </a:rPr>
              <a:t>	</a:t>
            </a:r>
            <a:r>
              <a:rPr dirty="0" sz="600" spc="-5">
                <a:solidFill>
                  <a:srgbClr val="B1B1B1"/>
                </a:solidFill>
                <a:latin typeface="Arial"/>
                <a:cs typeface="Arial"/>
                <a:hlinkClick r:id="rId5" action="ppaction://hlinksldjump"/>
              </a:rPr>
              <a:t>Conciseness</a:t>
            </a:r>
            <a:r>
              <a:rPr dirty="0" sz="600" spc="-5">
                <a:solidFill>
                  <a:srgbClr val="B1B1B1"/>
                </a:solidFill>
                <a:latin typeface="Arial"/>
                <a:cs typeface="Arial"/>
              </a:rPr>
              <a:t>	</a:t>
            </a:r>
            <a:r>
              <a:rPr dirty="0" sz="600" spc="-5">
                <a:solidFill>
                  <a:srgbClr val="B1B1B1"/>
                </a:solidFill>
                <a:latin typeface="Arial"/>
                <a:cs typeface="Arial"/>
                <a:hlinkClick r:id="rId6" action="ppaction://hlinksldjump"/>
              </a:rPr>
              <a:t>Logical</a:t>
            </a:r>
            <a:r>
              <a:rPr dirty="0" sz="600" spc="15">
                <a:solidFill>
                  <a:srgbClr val="B1B1B1"/>
                </a:solidFill>
                <a:latin typeface="Arial"/>
                <a:cs typeface="Arial"/>
                <a:hlinkClick r:id="rId6" action="ppaction://hlinksldjump"/>
              </a:rPr>
              <a:t> </a:t>
            </a:r>
            <a:r>
              <a:rPr dirty="0" sz="600" spc="-5">
                <a:solidFill>
                  <a:srgbClr val="B1B1B1"/>
                </a:solidFill>
                <a:latin typeface="Arial"/>
                <a:cs typeface="Arial"/>
                <a:hlinkClick r:id="rId6" action="ppaction://hlinksldjump"/>
              </a:rPr>
              <a:t>Writing</a:t>
            </a:r>
            <a:r>
              <a:rPr dirty="0" sz="600" spc="-5">
                <a:solidFill>
                  <a:srgbClr val="B1B1B1"/>
                </a:solidFill>
                <a:latin typeface="Arial"/>
                <a:cs typeface="Arial"/>
              </a:rPr>
              <a:t>	</a:t>
            </a:r>
            <a:r>
              <a:rPr dirty="0" sz="600" spc="-5">
                <a:solidFill>
                  <a:srgbClr val="B1B1B1"/>
                </a:solidFill>
                <a:latin typeface="Arial"/>
                <a:cs typeface="Arial"/>
                <a:hlinkClick r:id="rId7" action="ppaction://hlinksldjump"/>
              </a:rPr>
              <a:t>Balance</a:t>
            </a:r>
            <a:r>
              <a:rPr dirty="0" sz="600" spc="-5">
                <a:solidFill>
                  <a:srgbClr val="B1B1B1"/>
                </a:solidFill>
                <a:latin typeface="Arial"/>
                <a:cs typeface="Arial"/>
              </a:rPr>
              <a:t>	</a:t>
            </a:r>
            <a:r>
              <a:rPr dirty="0" sz="600" spc="-5">
                <a:solidFill>
                  <a:srgbClr val="FFFFFF"/>
                </a:solidFill>
                <a:latin typeface="Arial"/>
                <a:cs typeface="Arial"/>
                <a:hlinkClick r:id="rId8" action="ppaction://hlinksldjump"/>
              </a:rPr>
              <a:t>Completeness</a:t>
            </a:r>
            <a:endParaRPr sz="600">
              <a:latin typeface="Arial"/>
              <a:cs typeface="Arial"/>
            </a:endParaRPr>
          </a:p>
        </p:txBody>
      </p:sp>
      <p:sp>
        <p:nvSpPr>
          <p:cNvPr id="46" name="object 46"/>
          <p:cNvSpPr txBox="1">
            <a:spLocks noGrp="1"/>
          </p:cNvSpPr>
          <p:nvPr>
            <p:ph type="title"/>
          </p:nvPr>
        </p:nvSpPr>
        <p:spPr>
          <a:xfrm>
            <a:off x="0" y="209435"/>
            <a:ext cx="5760085" cy="349250"/>
          </a:xfrm>
          <a:prstGeom prst="rect"/>
          <a:solidFill>
            <a:srgbClr val="0C5A79"/>
          </a:solidFill>
        </p:spPr>
        <p:txBody>
          <a:bodyPr wrap="square" lIns="0" tIns="55880" rIns="0" bIns="0" rtlCol="0" vert="horz">
            <a:spAutoFit/>
          </a:bodyPr>
          <a:lstStyle/>
          <a:p>
            <a:pPr marL="107950">
              <a:lnSpc>
                <a:spcPct val="100000"/>
              </a:lnSpc>
              <a:spcBef>
                <a:spcPts val="440"/>
              </a:spcBef>
            </a:pPr>
            <a:r>
              <a:rPr dirty="0" sz="1700" spc="10">
                <a:solidFill>
                  <a:srgbClr val="FFFFFF"/>
                </a:solidFill>
              </a:rPr>
              <a:t>Completeness: Example</a:t>
            </a:r>
            <a:r>
              <a:rPr dirty="0" sz="1700" spc="105">
                <a:solidFill>
                  <a:srgbClr val="FFFFFF"/>
                </a:solidFill>
              </a:rPr>
              <a:t> </a:t>
            </a:r>
            <a:r>
              <a:rPr dirty="0" sz="1700" spc="10">
                <a:solidFill>
                  <a:srgbClr val="FFFFFF"/>
                </a:solidFill>
              </a:rPr>
              <a:t>1</a:t>
            </a:r>
            <a:endParaRPr sz="1700"/>
          </a:p>
        </p:txBody>
      </p:sp>
      <p:sp>
        <p:nvSpPr>
          <p:cNvPr id="47" name="object 47"/>
          <p:cNvSpPr txBox="1"/>
          <p:nvPr/>
        </p:nvSpPr>
        <p:spPr>
          <a:xfrm>
            <a:off x="120446" y="1272247"/>
            <a:ext cx="5519420" cy="227965"/>
          </a:xfrm>
          <a:prstGeom prst="rect">
            <a:avLst/>
          </a:prstGeom>
          <a:solidFill>
            <a:srgbClr val="E8A5BC"/>
          </a:solidFill>
        </p:spPr>
        <p:txBody>
          <a:bodyPr wrap="square" lIns="0" tIns="18415" rIns="0" bIns="0" rtlCol="0" vert="horz">
            <a:spAutoFit/>
          </a:bodyPr>
          <a:lstStyle/>
          <a:p>
            <a:pPr marL="59055">
              <a:lnSpc>
                <a:spcPct val="100000"/>
              </a:lnSpc>
              <a:spcBef>
                <a:spcPts val="145"/>
              </a:spcBef>
            </a:pPr>
            <a:r>
              <a:rPr dirty="0" sz="1200" spc="-10">
                <a:solidFill>
                  <a:srgbClr val="FFFFFF"/>
                </a:solidFill>
                <a:latin typeface="Arial"/>
                <a:cs typeface="Arial"/>
              </a:rPr>
              <a:t>Give </a:t>
            </a:r>
            <a:r>
              <a:rPr dirty="0" sz="1200" spc="-5">
                <a:solidFill>
                  <a:srgbClr val="FFFFFF"/>
                </a:solidFill>
                <a:latin typeface="Arial"/>
                <a:cs typeface="Arial"/>
              </a:rPr>
              <a:t>a </a:t>
            </a:r>
            <a:r>
              <a:rPr dirty="0" sz="1200" spc="-10">
                <a:solidFill>
                  <a:srgbClr val="FFFFFF"/>
                </a:solidFill>
                <a:latin typeface="Arial"/>
                <a:cs typeface="Arial"/>
              </a:rPr>
              <a:t>reference</a:t>
            </a:r>
            <a:endParaRPr sz="1200">
              <a:latin typeface="Arial"/>
              <a:cs typeface="Arial"/>
            </a:endParaRPr>
          </a:p>
        </p:txBody>
      </p:sp>
      <p:sp>
        <p:nvSpPr>
          <p:cNvPr id="48" name="object 48"/>
          <p:cNvSpPr txBox="1"/>
          <p:nvPr/>
        </p:nvSpPr>
        <p:spPr>
          <a:xfrm>
            <a:off x="120446" y="1499819"/>
            <a:ext cx="5519420" cy="641985"/>
          </a:xfrm>
          <a:prstGeom prst="rect">
            <a:avLst/>
          </a:prstGeom>
          <a:solidFill>
            <a:srgbClr val="EAEAEA"/>
          </a:solidFill>
        </p:spPr>
        <p:txBody>
          <a:bodyPr wrap="square" lIns="0" tIns="31114" rIns="0" bIns="0" rtlCol="0" vert="horz">
            <a:spAutoFit/>
          </a:bodyPr>
          <a:lstStyle/>
          <a:p>
            <a:pPr algn="just" marL="59055" marR="51435">
              <a:lnSpc>
                <a:spcPct val="100000"/>
              </a:lnSpc>
              <a:spcBef>
                <a:spcPts val="244"/>
              </a:spcBef>
            </a:pPr>
            <a:r>
              <a:rPr dirty="0" sz="1200" spc="-25">
                <a:latin typeface="Arial"/>
                <a:cs typeface="Arial"/>
              </a:rPr>
              <a:t>We </a:t>
            </a:r>
            <a:r>
              <a:rPr dirty="0" sz="1200" spc="-5">
                <a:latin typeface="Arial"/>
                <a:cs typeface="Arial"/>
              </a:rPr>
              <a:t>use </a:t>
            </a:r>
            <a:r>
              <a:rPr dirty="0" sz="1200" spc="-20">
                <a:solidFill>
                  <a:srgbClr val="FF0000"/>
                </a:solidFill>
                <a:latin typeface="Arial"/>
                <a:cs typeface="Arial"/>
              </a:rPr>
              <a:t>Li’s </a:t>
            </a:r>
            <a:r>
              <a:rPr dirty="0" sz="1200" spc="-5">
                <a:solidFill>
                  <a:srgbClr val="FF0000"/>
                </a:solidFill>
                <a:latin typeface="Arial"/>
                <a:cs typeface="Arial"/>
              </a:rPr>
              <a:t>method [27] </a:t>
            </a:r>
            <a:r>
              <a:rPr dirty="0" sz="1200" spc="-20">
                <a:latin typeface="Arial"/>
                <a:cs typeface="Arial"/>
              </a:rPr>
              <a:t>for </a:t>
            </a:r>
            <a:r>
              <a:rPr dirty="0" sz="1200" spc="-5">
                <a:latin typeface="Arial"/>
                <a:cs typeface="Arial"/>
              </a:rPr>
              <a:t>finding side </a:t>
            </a:r>
            <a:r>
              <a:rPr dirty="0" sz="1200" spc="-10">
                <a:latin typeface="Arial"/>
                <a:cs typeface="Arial"/>
              </a:rPr>
              <a:t>views </a:t>
            </a:r>
            <a:r>
              <a:rPr dirty="0" sz="1200" spc="-5">
                <a:latin typeface="Arial"/>
                <a:cs typeface="Arial"/>
              </a:rPr>
              <a:t>of cars in </a:t>
            </a:r>
            <a:r>
              <a:rPr dirty="0" sz="1200" spc="-10">
                <a:latin typeface="Arial"/>
                <a:cs typeface="Arial"/>
              </a:rPr>
              <a:t>images. </a:t>
            </a:r>
            <a:r>
              <a:rPr dirty="0" sz="1200" spc="-5">
                <a:latin typeface="Arial"/>
                <a:cs typeface="Arial"/>
              </a:rPr>
              <a:t>It works </a:t>
            </a:r>
            <a:r>
              <a:rPr dirty="0" sz="1200" spc="-15">
                <a:latin typeface="Arial"/>
                <a:cs typeface="Arial"/>
              </a:rPr>
              <a:t>by </a:t>
            </a:r>
            <a:r>
              <a:rPr dirty="0" sz="1200" spc="-5">
                <a:latin typeface="Arial"/>
                <a:cs typeface="Arial"/>
              </a:rPr>
              <a:t>first  finding circles which are assumed to be the </a:t>
            </a:r>
            <a:r>
              <a:rPr dirty="0" sz="1200" spc="-10">
                <a:latin typeface="Arial"/>
                <a:cs typeface="Arial"/>
              </a:rPr>
              <a:t>wheels, </a:t>
            </a:r>
            <a:r>
              <a:rPr dirty="0" sz="1200" spc="-5">
                <a:latin typeface="Arial"/>
                <a:cs typeface="Arial"/>
              </a:rPr>
              <a:t>then </a:t>
            </a:r>
            <a:r>
              <a:rPr dirty="0" sz="1200" spc="-10">
                <a:latin typeface="Arial"/>
                <a:cs typeface="Arial"/>
              </a:rPr>
              <a:t>checking </a:t>
            </a:r>
            <a:r>
              <a:rPr dirty="0" sz="1200" spc="-5">
                <a:latin typeface="Arial"/>
                <a:cs typeface="Arial"/>
              </a:rPr>
              <a:t>if there are  </a:t>
            </a:r>
            <a:r>
              <a:rPr dirty="0" sz="1200" spc="-10">
                <a:latin typeface="Arial"/>
                <a:cs typeface="Arial"/>
              </a:rPr>
              <a:t>windows </a:t>
            </a:r>
            <a:r>
              <a:rPr dirty="0" sz="1200" spc="-5">
                <a:latin typeface="Arial"/>
                <a:cs typeface="Arial"/>
              </a:rPr>
              <a:t>in appropriate locations.</a:t>
            </a:r>
            <a:endParaRPr sz="1200">
              <a:latin typeface="Arial"/>
              <a:cs typeface="Arial"/>
            </a:endParaRPr>
          </a:p>
        </p:txBody>
      </p:sp>
      <p:sp>
        <p:nvSpPr>
          <p:cNvPr id="49" name="object 49"/>
          <p:cNvSpPr/>
          <p:nvPr/>
        </p:nvSpPr>
        <p:spPr>
          <a:xfrm>
            <a:off x="0" y="3110966"/>
            <a:ext cx="1728470" cy="129539"/>
          </a:xfrm>
          <a:custGeom>
            <a:avLst/>
            <a:gdLst/>
            <a:ahLst/>
            <a:cxnLst/>
            <a:rect l="l" t="t" r="r" b="b"/>
            <a:pathLst>
              <a:path w="1728470" h="129539">
                <a:moveTo>
                  <a:pt x="0" y="129031"/>
                </a:moveTo>
                <a:lnTo>
                  <a:pt x="1728012" y="129031"/>
                </a:lnTo>
                <a:lnTo>
                  <a:pt x="1728012" y="0"/>
                </a:lnTo>
                <a:lnTo>
                  <a:pt x="0" y="0"/>
                </a:lnTo>
                <a:lnTo>
                  <a:pt x="0" y="129031"/>
                </a:lnTo>
                <a:close/>
              </a:path>
            </a:pathLst>
          </a:custGeom>
          <a:solidFill>
            <a:srgbClr val="46464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0" name="object 50"/>
          <p:cNvSpPr/>
          <p:nvPr/>
        </p:nvSpPr>
        <p:spPr>
          <a:xfrm>
            <a:off x="1728012" y="3110966"/>
            <a:ext cx="2741930" cy="129539"/>
          </a:xfrm>
          <a:custGeom>
            <a:avLst/>
            <a:gdLst/>
            <a:ahLst/>
            <a:cxnLst/>
            <a:rect l="l" t="t" r="r" b="b"/>
            <a:pathLst>
              <a:path w="2741929" h="129539">
                <a:moveTo>
                  <a:pt x="0" y="129032"/>
                </a:moveTo>
                <a:lnTo>
                  <a:pt x="2741752" y="129032"/>
                </a:lnTo>
                <a:lnTo>
                  <a:pt x="2741752" y="0"/>
                </a:lnTo>
                <a:lnTo>
                  <a:pt x="0" y="0"/>
                </a:lnTo>
                <a:lnTo>
                  <a:pt x="0" y="129032"/>
                </a:lnTo>
                <a:close/>
              </a:path>
            </a:pathLst>
          </a:custGeom>
          <a:solidFill>
            <a:srgbClr val="60606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1" name="object 51"/>
          <p:cNvSpPr/>
          <p:nvPr/>
        </p:nvSpPr>
        <p:spPr>
          <a:xfrm>
            <a:off x="4469765" y="3110966"/>
            <a:ext cx="1290320" cy="129539"/>
          </a:xfrm>
          <a:custGeom>
            <a:avLst/>
            <a:gdLst/>
            <a:ahLst/>
            <a:cxnLst/>
            <a:rect l="l" t="t" r="r" b="b"/>
            <a:pathLst>
              <a:path w="1290320" h="129539">
                <a:moveTo>
                  <a:pt x="0" y="129032"/>
                </a:moveTo>
                <a:lnTo>
                  <a:pt x="1290231" y="129032"/>
                </a:lnTo>
                <a:lnTo>
                  <a:pt x="1290231" y="0"/>
                </a:lnTo>
                <a:lnTo>
                  <a:pt x="0" y="0"/>
                </a:lnTo>
                <a:lnTo>
                  <a:pt x="0" y="129032"/>
                </a:lnTo>
                <a:close/>
              </a:path>
            </a:pathLst>
          </a:custGeom>
          <a:solidFill>
            <a:srgbClr val="46464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2" name="object 52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889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70"/>
              </a:spcBef>
            </a:pPr>
            <a:r>
              <a:rPr dirty="0" spc="-5"/>
              <a:t>Ming-Ming Cheng Nankai</a:t>
            </a:r>
            <a:r>
              <a:rPr dirty="0"/>
              <a:t> </a:t>
            </a:r>
            <a:r>
              <a:rPr dirty="0" spc="-5"/>
              <a:t>University</a:t>
            </a:r>
          </a:p>
        </p:txBody>
      </p:sp>
      <p:sp>
        <p:nvSpPr>
          <p:cNvPr id="53" name="object 53"/>
          <p:cNvSpPr txBox="1"/>
          <p:nvPr/>
        </p:nvSpPr>
        <p:spPr>
          <a:xfrm>
            <a:off x="3001810" y="3115250"/>
            <a:ext cx="194310" cy="119380"/>
          </a:xfrm>
          <a:prstGeom prst="rect">
            <a:avLst/>
          </a:prstGeom>
        </p:spPr>
        <p:txBody>
          <a:bodyPr wrap="square" lIns="0" tIns="889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70"/>
              </a:spcBef>
            </a:pPr>
            <a:r>
              <a:rPr dirty="0" sz="600" spc="-5">
                <a:solidFill>
                  <a:srgbClr val="FFFFFF"/>
                </a:solidFill>
                <a:latin typeface="Arial"/>
                <a:cs typeface="Arial"/>
              </a:rPr>
              <a:t>Style</a:t>
            </a:r>
            <a:endParaRPr sz="600">
              <a:latin typeface="Arial"/>
              <a:cs typeface="Arial"/>
            </a:endParaRPr>
          </a:p>
        </p:txBody>
      </p:sp>
      <p:sp>
        <p:nvSpPr>
          <p:cNvPr id="54" name="object 54"/>
          <p:cNvSpPr txBox="1">
            <a:spLocks noGrp="1"/>
          </p:cNvSpPr>
          <p:nvPr>
            <p:ph type="dt" idx="6" sz="half"/>
          </p:nvPr>
        </p:nvSpPr>
        <p:spPr>
          <a:prstGeom prst="rect"/>
        </p:spPr>
        <p:txBody>
          <a:bodyPr wrap="square" lIns="0" tIns="889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70"/>
              </a:spcBef>
            </a:pPr>
            <a:r>
              <a:rPr dirty="0" spc="-5"/>
              <a:t>2022/05/18</a:t>
            </a:r>
          </a:p>
        </p:txBody>
      </p:sp>
      <p:sp>
        <p:nvSpPr>
          <p:cNvPr id="55" name="object 55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8890" rIns="0" bIns="0" rtlCol="0" vert="horz">
            <a:spAutoFit/>
          </a:bodyPr>
          <a:lstStyle/>
          <a:p>
            <a:pPr marL="25400">
              <a:lnSpc>
                <a:spcPct val="100000"/>
              </a:lnSpc>
              <a:spcBef>
                <a:spcPts val="70"/>
              </a:spcBef>
            </a:pPr>
            <a:fld id="{81D60167-4931-47E6-BA6A-407CBD079E47}" type="slidenum">
              <a:rPr dirty="0" spc="-5"/>
              <a:t>30</a:t>
            </a:fld>
            <a:r>
              <a:rPr dirty="0" spc="-5"/>
              <a:t> /</a:t>
            </a:r>
            <a:r>
              <a:rPr dirty="0" spc="-70"/>
              <a:t> </a:t>
            </a:r>
            <a:r>
              <a:rPr dirty="0" spc="-5"/>
              <a:t>46</a:t>
            </a:r>
          </a:p>
        </p:txBody>
      </p:sp>
    </p:spTree>
  </p:cSld>
  <p:clrMapOvr>
    <a:masterClrMapping/>
  </p:clrMapOvr>
  <p:transition spd="fast">
    <p:cut thruBlk="0"/>
  </p:transition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20650" y="127561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B1B1B1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171056" y="127561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B1B1B1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221449" y="127561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B1B1B1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271856" y="127561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B1B1B1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322249" y="127561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B1B1B1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372656" y="127561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B1B1B1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423049" y="127561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B1B1B1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944473" y="127561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B1B1B1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994867" y="127561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B1B1B1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/>
          <p:nvPr/>
        </p:nvSpPr>
        <p:spPr>
          <a:xfrm>
            <a:off x="1045273" y="127561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B1B1B1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/>
          <p:nvPr/>
        </p:nvSpPr>
        <p:spPr>
          <a:xfrm>
            <a:off x="1095667" y="127561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B1B1B1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/>
          <p:nvPr/>
        </p:nvSpPr>
        <p:spPr>
          <a:xfrm>
            <a:off x="1146073" y="127561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B1B1B1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4" name="object 14"/>
          <p:cNvSpPr/>
          <p:nvPr/>
        </p:nvSpPr>
        <p:spPr>
          <a:xfrm>
            <a:off x="1196466" y="127561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B1B1B1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5" name="object 15"/>
          <p:cNvSpPr/>
          <p:nvPr/>
        </p:nvSpPr>
        <p:spPr>
          <a:xfrm>
            <a:off x="1246873" y="127561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B1B1B1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6" name="object 16"/>
          <p:cNvSpPr/>
          <p:nvPr/>
        </p:nvSpPr>
        <p:spPr>
          <a:xfrm>
            <a:off x="1297266" y="127561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B1B1B1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7" name="object 17"/>
          <p:cNvSpPr/>
          <p:nvPr/>
        </p:nvSpPr>
        <p:spPr>
          <a:xfrm>
            <a:off x="1916925" y="127561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B1B1B1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8" name="object 18"/>
          <p:cNvSpPr/>
          <p:nvPr/>
        </p:nvSpPr>
        <p:spPr>
          <a:xfrm>
            <a:off x="1967331" y="127561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B1B1B1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9" name="object 19"/>
          <p:cNvSpPr/>
          <p:nvPr/>
        </p:nvSpPr>
        <p:spPr>
          <a:xfrm>
            <a:off x="2017725" y="127561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B1B1B1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0" name="object 20"/>
          <p:cNvSpPr/>
          <p:nvPr/>
        </p:nvSpPr>
        <p:spPr>
          <a:xfrm>
            <a:off x="2068131" y="127561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B1B1B1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1" name="object 21"/>
          <p:cNvSpPr/>
          <p:nvPr/>
        </p:nvSpPr>
        <p:spPr>
          <a:xfrm>
            <a:off x="2118525" y="127561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B1B1B1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2" name="object 22"/>
          <p:cNvSpPr/>
          <p:nvPr/>
        </p:nvSpPr>
        <p:spPr>
          <a:xfrm>
            <a:off x="2664752" y="127561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B1B1B1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3" name="object 23"/>
          <p:cNvSpPr/>
          <p:nvPr/>
        </p:nvSpPr>
        <p:spPr>
          <a:xfrm>
            <a:off x="2715158" y="127561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B1B1B1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4" name="object 24"/>
          <p:cNvSpPr/>
          <p:nvPr/>
        </p:nvSpPr>
        <p:spPr>
          <a:xfrm>
            <a:off x="2765551" y="127561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B1B1B1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5" name="object 25"/>
          <p:cNvSpPr/>
          <p:nvPr/>
        </p:nvSpPr>
        <p:spPr>
          <a:xfrm>
            <a:off x="2815958" y="127561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B1B1B1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6" name="object 26"/>
          <p:cNvSpPr/>
          <p:nvPr/>
        </p:nvSpPr>
        <p:spPr>
          <a:xfrm>
            <a:off x="2866351" y="127561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B1B1B1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7" name="object 27"/>
          <p:cNvSpPr/>
          <p:nvPr/>
        </p:nvSpPr>
        <p:spPr>
          <a:xfrm>
            <a:off x="2916758" y="127561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B1B1B1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8" name="object 28"/>
          <p:cNvSpPr/>
          <p:nvPr/>
        </p:nvSpPr>
        <p:spPr>
          <a:xfrm>
            <a:off x="2967151" y="127561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B1B1B1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9" name="object 29"/>
          <p:cNvSpPr/>
          <p:nvPr/>
        </p:nvSpPr>
        <p:spPr>
          <a:xfrm>
            <a:off x="3017558" y="127561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B1B1B1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0" name="object 30"/>
          <p:cNvSpPr/>
          <p:nvPr/>
        </p:nvSpPr>
        <p:spPr>
          <a:xfrm>
            <a:off x="3067951" y="127561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B1B1B1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1" name="object 31"/>
          <p:cNvSpPr/>
          <p:nvPr/>
        </p:nvSpPr>
        <p:spPr>
          <a:xfrm>
            <a:off x="3534955" y="127561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B1B1B1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2" name="object 32"/>
          <p:cNvSpPr/>
          <p:nvPr/>
        </p:nvSpPr>
        <p:spPr>
          <a:xfrm>
            <a:off x="3585362" y="127561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B1B1B1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3" name="object 33"/>
          <p:cNvSpPr/>
          <p:nvPr/>
        </p:nvSpPr>
        <p:spPr>
          <a:xfrm>
            <a:off x="3635755" y="127561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B1B1B1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4" name="object 34"/>
          <p:cNvSpPr/>
          <p:nvPr/>
        </p:nvSpPr>
        <p:spPr>
          <a:xfrm>
            <a:off x="4469536" y="127561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B1B1B1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5" name="object 35"/>
          <p:cNvSpPr/>
          <p:nvPr/>
        </p:nvSpPr>
        <p:spPr>
          <a:xfrm>
            <a:off x="4519929" y="127561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B1B1B1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6" name="object 36"/>
          <p:cNvSpPr/>
          <p:nvPr/>
        </p:nvSpPr>
        <p:spPr>
          <a:xfrm>
            <a:off x="4570336" y="127561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B1B1B1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7" name="object 37"/>
          <p:cNvSpPr/>
          <p:nvPr/>
        </p:nvSpPr>
        <p:spPr>
          <a:xfrm>
            <a:off x="4620729" y="127561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B1B1B1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8" name="object 38"/>
          <p:cNvSpPr/>
          <p:nvPr/>
        </p:nvSpPr>
        <p:spPr>
          <a:xfrm>
            <a:off x="5179479" y="127561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9" name="object 39"/>
          <p:cNvSpPr/>
          <p:nvPr/>
        </p:nvSpPr>
        <p:spPr>
          <a:xfrm>
            <a:off x="5229885" y="127561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0" name="object 40"/>
          <p:cNvSpPr/>
          <p:nvPr/>
        </p:nvSpPr>
        <p:spPr>
          <a:xfrm>
            <a:off x="5280278" y="127561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18000" y="0"/>
                </a:move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1" name="object 41"/>
          <p:cNvSpPr/>
          <p:nvPr/>
        </p:nvSpPr>
        <p:spPr>
          <a:xfrm>
            <a:off x="5280278" y="127561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2" name="object 42"/>
          <p:cNvSpPr/>
          <p:nvPr/>
        </p:nvSpPr>
        <p:spPr>
          <a:xfrm>
            <a:off x="5330685" y="127561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3" name="object 43"/>
          <p:cNvSpPr/>
          <p:nvPr/>
        </p:nvSpPr>
        <p:spPr>
          <a:xfrm>
            <a:off x="5381078" y="127561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4" name="object 44"/>
          <p:cNvSpPr/>
          <p:nvPr/>
        </p:nvSpPr>
        <p:spPr>
          <a:xfrm>
            <a:off x="5431485" y="127561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5" name="object 45"/>
          <p:cNvSpPr txBox="1"/>
          <p:nvPr/>
        </p:nvSpPr>
        <p:spPr>
          <a:xfrm>
            <a:off x="108000" y="0"/>
            <a:ext cx="5556885" cy="116839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>
              <a:lnSpc>
                <a:spcPct val="100000"/>
              </a:lnSpc>
              <a:spcBef>
                <a:spcPts val="95"/>
              </a:spcBef>
              <a:tabLst>
                <a:tab pos="823594" algn="l"/>
                <a:tab pos="1795780" algn="l"/>
                <a:tab pos="2543810" algn="l"/>
                <a:tab pos="3413760" algn="l"/>
                <a:tab pos="4348480" algn="l"/>
                <a:tab pos="5058410" algn="l"/>
              </a:tabLst>
            </a:pPr>
            <a:r>
              <a:rPr dirty="0" sz="600" spc="-5">
                <a:solidFill>
                  <a:srgbClr val="B1B1B1"/>
                </a:solidFill>
                <a:latin typeface="Arial"/>
                <a:cs typeface="Arial"/>
                <a:hlinkClick r:id="rId2" action="ppaction://hlinksldjump"/>
              </a:rPr>
              <a:t>Readership</a:t>
            </a:r>
            <a:r>
              <a:rPr dirty="0" sz="600" spc="-5">
                <a:solidFill>
                  <a:srgbClr val="B1B1B1"/>
                </a:solidFill>
                <a:latin typeface="Arial"/>
                <a:cs typeface="Arial"/>
              </a:rPr>
              <a:t>	</a:t>
            </a:r>
            <a:r>
              <a:rPr dirty="0" sz="600" spc="-5">
                <a:solidFill>
                  <a:srgbClr val="B1B1B1"/>
                </a:solidFill>
                <a:latin typeface="Arial"/>
                <a:cs typeface="Arial"/>
                <a:hlinkClick r:id="rId3" action="ppaction://hlinksldjump"/>
              </a:rPr>
              <a:t>Critical</a:t>
            </a:r>
            <a:r>
              <a:rPr dirty="0" sz="600" spc="15">
                <a:solidFill>
                  <a:srgbClr val="B1B1B1"/>
                </a:solidFill>
                <a:latin typeface="Arial"/>
                <a:cs typeface="Arial"/>
                <a:hlinkClick r:id="rId3" action="ppaction://hlinksldjump"/>
              </a:rPr>
              <a:t> </a:t>
            </a:r>
            <a:r>
              <a:rPr dirty="0" sz="600" spc="-5">
                <a:solidFill>
                  <a:srgbClr val="B1B1B1"/>
                </a:solidFill>
                <a:latin typeface="Arial"/>
                <a:cs typeface="Arial"/>
                <a:hlinkClick r:id="rId3" action="ppaction://hlinksldjump"/>
              </a:rPr>
              <a:t>Analysis</a:t>
            </a:r>
            <a:r>
              <a:rPr dirty="0" sz="600" spc="-5">
                <a:solidFill>
                  <a:srgbClr val="B1B1B1"/>
                </a:solidFill>
                <a:latin typeface="Arial"/>
                <a:cs typeface="Arial"/>
              </a:rPr>
              <a:t>	</a:t>
            </a:r>
            <a:r>
              <a:rPr dirty="0" sz="600" spc="-5">
                <a:solidFill>
                  <a:srgbClr val="B1B1B1"/>
                </a:solidFill>
                <a:latin typeface="Arial"/>
                <a:cs typeface="Arial"/>
                <a:hlinkClick r:id="rId4" action="ppaction://hlinksldjump"/>
              </a:rPr>
              <a:t>Precision</a:t>
            </a:r>
            <a:r>
              <a:rPr dirty="0" sz="600" spc="-5">
                <a:solidFill>
                  <a:srgbClr val="B1B1B1"/>
                </a:solidFill>
                <a:latin typeface="Arial"/>
                <a:cs typeface="Arial"/>
              </a:rPr>
              <a:t>	</a:t>
            </a:r>
            <a:r>
              <a:rPr dirty="0" sz="600" spc="-5">
                <a:solidFill>
                  <a:srgbClr val="B1B1B1"/>
                </a:solidFill>
                <a:latin typeface="Arial"/>
                <a:cs typeface="Arial"/>
                <a:hlinkClick r:id="rId5" action="ppaction://hlinksldjump"/>
              </a:rPr>
              <a:t>Conciseness</a:t>
            </a:r>
            <a:r>
              <a:rPr dirty="0" sz="600" spc="-5">
                <a:solidFill>
                  <a:srgbClr val="B1B1B1"/>
                </a:solidFill>
                <a:latin typeface="Arial"/>
                <a:cs typeface="Arial"/>
              </a:rPr>
              <a:t>	</a:t>
            </a:r>
            <a:r>
              <a:rPr dirty="0" sz="600" spc="-5">
                <a:solidFill>
                  <a:srgbClr val="B1B1B1"/>
                </a:solidFill>
                <a:latin typeface="Arial"/>
                <a:cs typeface="Arial"/>
                <a:hlinkClick r:id="rId6" action="ppaction://hlinksldjump"/>
              </a:rPr>
              <a:t>Logical</a:t>
            </a:r>
            <a:r>
              <a:rPr dirty="0" sz="600" spc="15">
                <a:solidFill>
                  <a:srgbClr val="B1B1B1"/>
                </a:solidFill>
                <a:latin typeface="Arial"/>
                <a:cs typeface="Arial"/>
                <a:hlinkClick r:id="rId6" action="ppaction://hlinksldjump"/>
              </a:rPr>
              <a:t> </a:t>
            </a:r>
            <a:r>
              <a:rPr dirty="0" sz="600" spc="-5">
                <a:solidFill>
                  <a:srgbClr val="B1B1B1"/>
                </a:solidFill>
                <a:latin typeface="Arial"/>
                <a:cs typeface="Arial"/>
                <a:hlinkClick r:id="rId6" action="ppaction://hlinksldjump"/>
              </a:rPr>
              <a:t>Writing</a:t>
            </a:r>
            <a:r>
              <a:rPr dirty="0" sz="600" spc="-5">
                <a:solidFill>
                  <a:srgbClr val="B1B1B1"/>
                </a:solidFill>
                <a:latin typeface="Arial"/>
                <a:cs typeface="Arial"/>
              </a:rPr>
              <a:t>	</a:t>
            </a:r>
            <a:r>
              <a:rPr dirty="0" sz="600" spc="-5">
                <a:solidFill>
                  <a:srgbClr val="B1B1B1"/>
                </a:solidFill>
                <a:latin typeface="Arial"/>
                <a:cs typeface="Arial"/>
                <a:hlinkClick r:id="rId7" action="ppaction://hlinksldjump"/>
              </a:rPr>
              <a:t>Balance</a:t>
            </a:r>
            <a:r>
              <a:rPr dirty="0" sz="600" spc="-5">
                <a:solidFill>
                  <a:srgbClr val="B1B1B1"/>
                </a:solidFill>
                <a:latin typeface="Arial"/>
                <a:cs typeface="Arial"/>
              </a:rPr>
              <a:t>	</a:t>
            </a:r>
            <a:r>
              <a:rPr dirty="0" sz="600" spc="-5">
                <a:solidFill>
                  <a:srgbClr val="FFFFFF"/>
                </a:solidFill>
                <a:latin typeface="Arial"/>
                <a:cs typeface="Arial"/>
                <a:hlinkClick r:id="rId8" action="ppaction://hlinksldjump"/>
              </a:rPr>
              <a:t>Completeness</a:t>
            </a:r>
            <a:endParaRPr sz="600">
              <a:latin typeface="Arial"/>
              <a:cs typeface="Arial"/>
            </a:endParaRPr>
          </a:p>
        </p:txBody>
      </p:sp>
      <p:sp>
        <p:nvSpPr>
          <p:cNvPr id="46" name="object 46"/>
          <p:cNvSpPr txBox="1">
            <a:spLocks noGrp="1"/>
          </p:cNvSpPr>
          <p:nvPr>
            <p:ph type="title"/>
          </p:nvPr>
        </p:nvSpPr>
        <p:spPr>
          <a:xfrm>
            <a:off x="0" y="209435"/>
            <a:ext cx="5760085" cy="349250"/>
          </a:xfrm>
          <a:prstGeom prst="rect"/>
          <a:solidFill>
            <a:srgbClr val="0C5A79"/>
          </a:solidFill>
        </p:spPr>
        <p:txBody>
          <a:bodyPr wrap="square" lIns="0" tIns="55880" rIns="0" bIns="0" rtlCol="0" vert="horz">
            <a:spAutoFit/>
          </a:bodyPr>
          <a:lstStyle/>
          <a:p>
            <a:pPr marL="107950">
              <a:lnSpc>
                <a:spcPct val="100000"/>
              </a:lnSpc>
              <a:spcBef>
                <a:spcPts val="440"/>
              </a:spcBef>
            </a:pPr>
            <a:r>
              <a:rPr dirty="0" sz="1700" spc="10">
                <a:solidFill>
                  <a:srgbClr val="FFFFFF"/>
                </a:solidFill>
              </a:rPr>
              <a:t>Completeness: Example</a:t>
            </a:r>
            <a:r>
              <a:rPr dirty="0" sz="1700" spc="105">
                <a:solidFill>
                  <a:srgbClr val="FFFFFF"/>
                </a:solidFill>
              </a:rPr>
              <a:t> </a:t>
            </a:r>
            <a:r>
              <a:rPr dirty="0" sz="1700" spc="10">
                <a:solidFill>
                  <a:srgbClr val="FFFFFF"/>
                </a:solidFill>
              </a:rPr>
              <a:t>2</a:t>
            </a:r>
            <a:endParaRPr sz="1700"/>
          </a:p>
        </p:txBody>
      </p:sp>
      <p:sp>
        <p:nvSpPr>
          <p:cNvPr id="47" name="object 47"/>
          <p:cNvSpPr/>
          <p:nvPr/>
        </p:nvSpPr>
        <p:spPr>
          <a:xfrm>
            <a:off x="1318145" y="659823"/>
            <a:ext cx="3123726" cy="1992670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8" name="object 48"/>
          <p:cNvSpPr txBox="1"/>
          <p:nvPr/>
        </p:nvSpPr>
        <p:spPr>
          <a:xfrm>
            <a:off x="167297" y="2711086"/>
            <a:ext cx="5425440" cy="292735"/>
          </a:xfrm>
          <a:prstGeom prst="rect">
            <a:avLst/>
          </a:prstGeom>
        </p:spPr>
        <p:txBody>
          <a:bodyPr wrap="square" lIns="0" tIns="20320" rIns="0" bIns="0" rtlCol="0" vert="horz">
            <a:spAutoFit/>
          </a:bodyPr>
          <a:lstStyle/>
          <a:p>
            <a:pPr marL="302260" marR="5080" indent="-290195">
              <a:lnSpc>
                <a:spcPct val="94600"/>
              </a:lnSpc>
              <a:spcBef>
                <a:spcPts val="160"/>
              </a:spcBef>
            </a:pPr>
            <a:r>
              <a:rPr dirty="0" sz="1000" spc="-5">
                <a:solidFill>
                  <a:srgbClr val="0C5A79"/>
                </a:solidFill>
                <a:latin typeface="Arial"/>
                <a:cs typeface="Arial"/>
              </a:rPr>
              <a:t>Fig.: </a:t>
            </a:r>
            <a:r>
              <a:rPr dirty="0" sz="1000" spc="-5">
                <a:latin typeface="Arial"/>
                <a:cs typeface="Arial"/>
              </a:rPr>
              <a:t>Provide references and </a:t>
            </a:r>
            <a:r>
              <a:rPr dirty="0" sz="1000" spc="-10">
                <a:latin typeface="Arial"/>
                <a:cs typeface="Arial"/>
              </a:rPr>
              <a:t>explain </a:t>
            </a:r>
            <a:r>
              <a:rPr dirty="0" sz="1000" spc="-5">
                <a:latin typeface="Arial"/>
                <a:cs typeface="Arial"/>
              </a:rPr>
              <a:t>briefly </a:t>
            </a:r>
            <a:r>
              <a:rPr dirty="0" sz="1000" spc="-10">
                <a:latin typeface="Arial"/>
                <a:cs typeface="Arial"/>
              </a:rPr>
              <a:t>before </a:t>
            </a:r>
            <a:r>
              <a:rPr dirty="0" sz="1000" spc="-5">
                <a:latin typeface="Arial"/>
                <a:cs typeface="Arial"/>
              </a:rPr>
              <a:t>using the fuzzy method. </a:t>
            </a:r>
            <a:r>
              <a:rPr dirty="0" sz="800" spc="-5">
                <a:latin typeface="Arial"/>
                <a:cs typeface="Arial"/>
              </a:rPr>
              <a:t>(Adaptive Fuzzy Output  </a:t>
            </a:r>
            <a:r>
              <a:rPr dirty="0" sz="800" spc="-10">
                <a:latin typeface="Arial"/>
                <a:cs typeface="Arial"/>
              </a:rPr>
              <a:t>Feedback </a:t>
            </a:r>
            <a:r>
              <a:rPr dirty="0" sz="800" spc="-5">
                <a:latin typeface="Arial"/>
                <a:cs typeface="Arial"/>
              </a:rPr>
              <a:t>Control of MIMO Nonlinear Systems with Unknown Dead-Zone Inputs, IEEE </a:t>
            </a:r>
            <a:r>
              <a:rPr dirty="0" sz="800" spc="-10">
                <a:latin typeface="Arial"/>
                <a:cs typeface="Arial"/>
              </a:rPr>
              <a:t>TFS,</a:t>
            </a:r>
            <a:r>
              <a:rPr dirty="0" sz="800" spc="35">
                <a:latin typeface="Arial"/>
                <a:cs typeface="Arial"/>
              </a:rPr>
              <a:t> </a:t>
            </a:r>
            <a:r>
              <a:rPr dirty="0" sz="800" spc="-5">
                <a:latin typeface="Arial"/>
                <a:cs typeface="Arial"/>
              </a:rPr>
              <a:t>2012)</a:t>
            </a:r>
            <a:endParaRPr sz="800">
              <a:latin typeface="Arial"/>
              <a:cs typeface="Arial"/>
            </a:endParaRPr>
          </a:p>
        </p:txBody>
      </p:sp>
      <p:sp>
        <p:nvSpPr>
          <p:cNvPr id="49" name="object 49"/>
          <p:cNvSpPr/>
          <p:nvPr/>
        </p:nvSpPr>
        <p:spPr>
          <a:xfrm>
            <a:off x="0" y="3110966"/>
            <a:ext cx="1728470" cy="129539"/>
          </a:xfrm>
          <a:custGeom>
            <a:avLst/>
            <a:gdLst/>
            <a:ahLst/>
            <a:cxnLst/>
            <a:rect l="l" t="t" r="r" b="b"/>
            <a:pathLst>
              <a:path w="1728470" h="129539">
                <a:moveTo>
                  <a:pt x="0" y="129031"/>
                </a:moveTo>
                <a:lnTo>
                  <a:pt x="1728012" y="129031"/>
                </a:lnTo>
                <a:lnTo>
                  <a:pt x="1728012" y="0"/>
                </a:lnTo>
                <a:lnTo>
                  <a:pt x="0" y="0"/>
                </a:lnTo>
                <a:lnTo>
                  <a:pt x="0" y="129031"/>
                </a:lnTo>
                <a:close/>
              </a:path>
            </a:pathLst>
          </a:custGeom>
          <a:solidFill>
            <a:srgbClr val="46464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0" name="object 50"/>
          <p:cNvSpPr/>
          <p:nvPr/>
        </p:nvSpPr>
        <p:spPr>
          <a:xfrm>
            <a:off x="1728012" y="3110966"/>
            <a:ext cx="2741930" cy="129539"/>
          </a:xfrm>
          <a:custGeom>
            <a:avLst/>
            <a:gdLst/>
            <a:ahLst/>
            <a:cxnLst/>
            <a:rect l="l" t="t" r="r" b="b"/>
            <a:pathLst>
              <a:path w="2741929" h="129539">
                <a:moveTo>
                  <a:pt x="0" y="129031"/>
                </a:moveTo>
                <a:lnTo>
                  <a:pt x="2741752" y="129031"/>
                </a:lnTo>
                <a:lnTo>
                  <a:pt x="2741752" y="0"/>
                </a:lnTo>
                <a:lnTo>
                  <a:pt x="0" y="0"/>
                </a:lnTo>
                <a:lnTo>
                  <a:pt x="0" y="129031"/>
                </a:lnTo>
                <a:close/>
              </a:path>
            </a:pathLst>
          </a:custGeom>
          <a:solidFill>
            <a:srgbClr val="60606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1" name="object 51"/>
          <p:cNvSpPr/>
          <p:nvPr/>
        </p:nvSpPr>
        <p:spPr>
          <a:xfrm>
            <a:off x="4469765" y="3110966"/>
            <a:ext cx="1290320" cy="129539"/>
          </a:xfrm>
          <a:custGeom>
            <a:avLst/>
            <a:gdLst/>
            <a:ahLst/>
            <a:cxnLst/>
            <a:rect l="l" t="t" r="r" b="b"/>
            <a:pathLst>
              <a:path w="1290320" h="129539">
                <a:moveTo>
                  <a:pt x="0" y="129031"/>
                </a:moveTo>
                <a:lnTo>
                  <a:pt x="1290231" y="129031"/>
                </a:lnTo>
                <a:lnTo>
                  <a:pt x="1290231" y="0"/>
                </a:lnTo>
                <a:lnTo>
                  <a:pt x="0" y="0"/>
                </a:lnTo>
                <a:lnTo>
                  <a:pt x="0" y="129031"/>
                </a:lnTo>
                <a:close/>
              </a:path>
            </a:pathLst>
          </a:custGeom>
          <a:solidFill>
            <a:srgbClr val="46464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2" name="object 52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889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70"/>
              </a:spcBef>
            </a:pPr>
            <a:r>
              <a:rPr dirty="0" spc="-5"/>
              <a:t>Ming-Ming Cheng Nankai</a:t>
            </a:r>
            <a:r>
              <a:rPr dirty="0"/>
              <a:t> </a:t>
            </a:r>
            <a:r>
              <a:rPr dirty="0" spc="-5"/>
              <a:t>University</a:t>
            </a:r>
          </a:p>
        </p:txBody>
      </p:sp>
      <p:sp>
        <p:nvSpPr>
          <p:cNvPr id="53" name="object 53"/>
          <p:cNvSpPr txBox="1"/>
          <p:nvPr/>
        </p:nvSpPr>
        <p:spPr>
          <a:xfrm>
            <a:off x="3001810" y="3115250"/>
            <a:ext cx="194310" cy="119380"/>
          </a:xfrm>
          <a:prstGeom prst="rect">
            <a:avLst/>
          </a:prstGeom>
        </p:spPr>
        <p:txBody>
          <a:bodyPr wrap="square" lIns="0" tIns="889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70"/>
              </a:spcBef>
            </a:pPr>
            <a:r>
              <a:rPr dirty="0" sz="600" spc="-5">
                <a:solidFill>
                  <a:srgbClr val="FFFFFF"/>
                </a:solidFill>
                <a:latin typeface="Arial"/>
                <a:cs typeface="Arial"/>
              </a:rPr>
              <a:t>Style</a:t>
            </a:r>
            <a:endParaRPr sz="600">
              <a:latin typeface="Arial"/>
              <a:cs typeface="Arial"/>
            </a:endParaRPr>
          </a:p>
        </p:txBody>
      </p:sp>
      <p:sp>
        <p:nvSpPr>
          <p:cNvPr id="54" name="object 54"/>
          <p:cNvSpPr txBox="1">
            <a:spLocks noGrp="1"/>
          </p:cNvSpPr>
          <p:nvPr>
            <p:ph type="dt" idx="6" sz="half"/>
          </p:nvPr>
        </p:nvSpPr>
        <p:spPr>
          <a:prstGeom prst="rect"/>
        </p:spPr>
        <p:txBody>
          <a:bodyPr wrap="square" lIns="0" tIns="889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70"/>
              </a:spcBef>
            </a:pPr>
            <a:r>
              <a:rPr dirty="0" spc="-5"/>
              <a:t>2022/05/18</a:t>
            </a:r>
          </a:p>
        </p:txBody>
      </p:sp>
      <p:sp>
        <p:nvSpPr>
          <p:cNvPr id="55" name="object 55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8890" rIns="0" bIns="0" rtlCol="0" vert="horz">
            <a:spAutoFit/>
          </a:bodyPr>
          <a:lstStyle/>
          <a:p>
            <a:pPr marL="25400">
              <a:lnSpc>
                <a:spcPct val="100000"/>
              </a:lnSpc>
              <a:spcBef>
                <a:spcPts val="70"/>
              </a:spcBef>
            </a:pPr>
            <a:fld id="{81D60167-4931-47E6-BA6A-407CBD079E47}" type="slidenum">
              <a:rPr dirty="0" spc="-5"/>
              <a:t>30</a:t>
            </a:fld>
            <a:r>
              <a:rPr dirty="0" spc="-5"/>
              <a:t> /</a:t>
            </a:r>
            <a:r>
              <a:rPr dirty="0" spc="-70"/>
              <a:t> </a:t>
            </a:r>
            <a:r>
              <a:rPr dirty="0" spc="-5"/>
              <a:t>46</a:t>
            </a:r>
          </a:p>
        </p:txBody>
      </p:sp>
    </p:spTree>
  </p:cSld>
  <p:clrMapOvr>
    <a:masterClrMapping/>
  </p:clrMapOvr>
  <p:transition spd="fast">
    <p:cut thruBlk="0"/>
  </p:transition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08000" y="0"/>
            <a:ext cx="5556885" cy="116839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>
              <a:lnSpc>
                <a:spcPct val="100000"/>
              </a:lnSpc>
              <a:spcBef>
                <a:spcPts val="95"/>
              </a:spcBef>
              <a:tabLst>
                <a:tab pos="823594" algn="l"/>
                <a:tab pos="1795780" algn="l"/>
                <a:tab pos="2543810" algn="l"/>
                <a:tab pos="3413760" algn="l"/>
                <a:tab pos="4348480" algn="l"/>
                <a:tab pos="5058410" algn="l"/>
              </a:tabLst>
            </a:pPr>
            <a:r>
              <a:rPr dirty="0" sz="600" spc="-5">
                <a:solidFill>
                  <a:srgbClr val="B1B1B1"/>
                </a:solidFill>
                <a:latin typeface="Arial"/>
                <a:cs typeface="Arial"/>
                <a:hlinkClick r:id="rId2" action="ppaction://hlinksldjump"/>
              </a:rPr>
              <a:t>Readership</a:t>
            </a:r>
            <a:r>
              <a:rPr dirty="0" sz="600" spc="-5">
                <a:solidFill>
                  <a:srgbClr val="B1B1B1"/>
                </a:solidFill>
                <a:latin typeface="Arial"/>
                <a:cs typeface="Arial"/>
              </a:rPr>
              <a:t>	</a:t>
            </a:r>
            <a:r>
              <a:rPr dirty="0" sz="600" spc="-5">
                <a:solidFill>
                  <a:srgbClr val="B1B1B1"/>
                </a:solidFill>
                <a:latin typeface="Arial"/>
                <a:cs typeface="Arial"/>
                <a:hlinkClick r:id="rId3" action="ppaction://hlinksldjump"/>
              </a:rPr>
              <a:t>Critical</a:t>
            </a:r>
            <a:r>
              <a:rPr dirty="0" sz="600" spc="15">
                <a:solidFill>
                  <a:srgbClr val="B1B1B1"/>
                </a:solidFill>
                <a:latin typeface="Arial"/>
                <a:cs typeface="Arial"/>
                <a:hlinkClick r:id="rId3" action="ppaction://hlinksldjump"/>
              </a:rPr>
              <a:t> </a:t>
            </a:r>
            <a:r>
              <a:rPr dirty="0" sz="600" spc="-5">
                <a:solidFill>
                  <a:srgbClr val="B1B1B1"/>
                </a:solidFill>
                <a:latin typeface="Arial"/>
                <a:cs typeface="Arial"/>
                <a:hlinkClick r:id="rId3" action="ppaction://hlinksldjump"/>
              </a:rPr>
              <a:t>Analysis</a:t>
            </a:r>
            <a:r>
              <a:rPr dirty="0" sz="600" spc="-5">
                <a:solidFill>
                  <a:srgbClr val="B1B1B1"/>
                </a:solidFill>
                <a:latin typeface="Arial"/>
                <a:cs typeface="Arial"/>
              </a:rPr>
              <a:t>	</a:t>
            </a:r>
            <a:r>
              <a:rPr dirty="0" sz="600" spc="-5">
                <a:solidFill>
                  <a:srgbClr val="B1B1B1"/>
                </a:solidFill>
                <a:latin typeface="Arial"/>
                <a:cs typeface="Arial"/>
                <a:hlinkClick r:id="rId4" action="ppaction://hlinksldjump"/>
              </a:rPr>
              <a:t>Precision</a:t>
            </a:r>
            <a:r>
              <a:rPr dirty="0" sz="600" spc="-5">
                <a:solidFill>
                  <a:srgbClr val="B1B1B1"/>
                </a:solidFill>
                <a:latin typeface="Arial"/>
                <a:cs typeface="Arial"/>
              </a:rPr>
              <a:t>	</a:t>
            </a:r>
            <a:r>
              <a:rPr dirty="0" sz="600" spc="-5">
                <a:solidFill>
                  <a:srgbClr val="B1B1B1"/>
                </a:solidFill>
                <a:latin typeface="Arial"/>
                <a:cs typeface="Arial"/>
                <a:hlinkClick r:id="rId5" action="ppaction://hlinksldjump"/>
              </a:rPr>
              <a:t>Conciseness</a:t>
            </a:r>
            <a:r>
              <a:rPr dirty="0" sz="600" spc="-5">
                <a:solidFill>
                  <a:srgbClr val="B1B1B1"/>
                </a:solidFill>
                <a:latin typeface="Arial"/>
                <a:cs typeface="Arial"/>
              </a:rPr>
              <a:t>	</a:t>
            </a:r>
            <a:r>
              <a:rPr dirty="0" sz="600" spc="-5">
                <a:solidFill>
                  <a:srgbClr val="B1B1B1"/>
                </a:solidFill>
                <a:latin typeface="Arial"/>
                <a:cs typeface="Arial"/>
                <a:hlinkClick r:id="rId6" action="ppaction://hlinksldjump"/>
              </a:rPr>
              <a:t>Logical</a:t>
            </a:r>
            <a:r>
              <a:rPr dirty="0" sz="600" spc="15">
                <a:solidFill>
                  <a:srgbClr val="B1B1B1"/>
                </a:solidFill>
                <a:latin typeface="Arial"/>
                <a:cs typeface="Arial"/>
                <a:hlinkClick r:id="rId6" action="ppaction://hlinksldjump"/>
              </a:rPr>
              <a:t> </a:t>
            </a:r>
            <a:r>
              <a:rPr dirty="0" sz="600" spc="-5">
                <a:solidFill>
                  <a:srgbClr val="B1B1B1"/>
                </a:solidFill>
                <a:latin typeface="Arial"/>
                <a:cs typeface="Arial"/>
                <a:hlinkClick r:id="rId6" action="ppaction://hlinksldjump"/>
              </a:rPr>
              <a:t>Writing</a:t>
            </a:r>
            <a:r>
              <a:rPr dirty="0" sz="600" spc="-5">
                <a:solidFill>
                  <a:srgbClr val="B1B1B1"/>
                </a:solidFill>
                <a:latin typeface="Arial"/>
                <a:cs typeface="Arial"/>
              </a:rPr>
              <a:t>	</a:t>
            </a:r>
            <a:r>
              <a:rPr dirty="0" sz="600" spc="-5">
                <a:solidFill>
                  <a:srgbClr val="B1B1B1"/>
                </a:solidFill>
                <a:latin typeface="Arial"/>
                <a:cs typeface="Arial"/>
                <a:hlinkClick r:id="rId7" action="ppaction://hlinksldjump"/>
              </a:rPr>
              <a:t>Balance</a:t>
            </a:r>
            <a:r>
              <a:rPr dirty="0" sz="600" spc="-5">
                <a:solidFill>
                  <a:srgbClr val="B1B1B1"/>
                </a:solidFill>
                <a:latin typeface="Arial"/>
                <a:cs typeface="Arial"/>
              </a:rPr>
              <a:t>	</a:t>
            </a:r>
            <a:r>
              <a:rPr dirty="0" sz="600" spc="-5">
                <a:solidFill>
                  <a:srgbClr val="FFFFFF"/>
                </a:solidFill>
                <a:latin typeface="Arial"/>
                <a:cs typeface="Arial"/>
                <a:hlinkClick r:id="rId8" action="ppaction://hlinksldjump"/>
              </a:rPr>
              <a:t>Completeness</a:t>
            </a:r>
            <a:endParaRPr sz="6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0" y="209435"/>
            <a:ext cx="5760085" cy="349250"/>
          </a:xfrm>
          <a:prstGeom prst="rect">
            <a:avLst/>
          </a:prstGeom>
          <a:solidFill>
            <a:srgbClr val="0C5A79"/>
          </a:solidFill>
        </p:spPr>
        <p:txBody>
          <a:bodyPr wrap="square" lIns="0" tIns="55880" rIns="0" bIns="0" rtlCol="0" vert="horz">
            <a:spAutoFit/>
          </a:bodyPr>
          <a:lstStyle/>
          <a:p>
            <a:pPr marL="107950">
              <a:lnSpc>
                <a:spcPct val="100000"/>
              </a:lnSpc>
              <a:spcBef>
                <a:spcPts val="440"/>
              </a:spcBef>
            </a:pPr>
            <a:r>
              <a:rPr dirty="0" sz="1700" spc="10">
                <a:solidFill>
                  <a:srgbClr val="FFFFFF"/>
                </a:solidFill>
                <a:latin typeface="Arial"/>
                <a:cs typeface="Arial"/>
              </a:rPr>
              <a:t>Completeness: </a:t>
            </a:r>
            <a:r>
              <a:rPr dirty="0" sz="1700">
                <a:solidFill>
                  <a:srgbClr val="FFFFFF"/>
                </a:solidFill>
                <a:latin typeface="Arial"/>
                <a:cs typeface="Arial"/>
              </a:rPr>
              <a:t>every </a:t>
            </a:r>
            <a:r>
              <a:rPr dirty="0" sz="1700" spc="10">
                <a:solidFill>
                  <a:srgbClr val="FFFFFF"/>
                </a:solidFill>
                <a:latin typeface="Arial"/>
                <a:cs typeface="Arial"/>
              </a:rPr>
              <a:t>symbol </a:t>
            </a:r>
            <a:r>
              <a:rPr dirty="0" sz="1700" spc="5">
                <a:solidFill>
                  <a:srgbClr val="FFFFFF"/>
                </a:solidFill>
                <a:latin typeface="Arial"/>
                <a:cs typeface="Arial"/>
              </a:rPr>
              <a:t>is fully</a:t>
            </a:r>
            <a:r>
              <a:rPr dirty="0" sz="1700" spc="10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700" spc="5">
                <a:solidFill>
                  <a:srgbClr val="FFFFFF"/>
                </a:solidFill>
                <a:latin typeface="Arial"/>
                <a:cs typeface="Arial"/>
              </a:rPr>
              <a:t>defined</a:t>
            </a:r>
            <a:endParaRPr sz="17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67297" y="615490"/>
            <a:ext cx="5425440" cy="39116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200" spc="-10">
                <a:latin typeface="Arial"/>
                <a:cs typeface="Arial"/>
              </a:rPr>
              <a:t>Make</a:t>
            </a:r>
            <a:r>
              <a:rPr dirty="0" sz="1200" spc="114">
                <a:latin typeface="Arial"/>
                <a:cs typeface="Arial"/>
              </a:rPr>
              <a:t> </a:t>
            </a:r>
            <a:r>
              <a:rPr dirty="0" sz="1200" spc="-5">
                <a:latin typeface="Arial"/>
                <a:cs typeface="Arial"/>
              </a:rPr>
              <a:t>sure</a:t>
            </a:r>
            <a:r>
              <a:rPr dirty="0" sz="1200" spc="120">
                <a:latin typeface="Arial"/>
                <a:cs typeface="Arial"/>
              </a:rPr>
              <a:t> </a:t>
            </a:r>
            <a:r>
              <a:rPr dirty="0" sz="1200" spc="-5">
                <a:latin typeface="Arial"/>
                <a:cs typeface="Arial"/>
              </a:rPr>
              <a:t>that</a:t>
            </a:r>
            <a:r>
              <a:rPr dirty="0" sz="1200" spc="120">
                <a:latin typeface="Arial"/>
                <a:cs typeface="Arial"/>
              </a:rPr>
              <a:t> </a:t>
            </a:r>
            <a:r>
              <a:rPr dirty="0" sz="1200" spc="-5" b="1">
                <a:solidFill>
                  <a:srgbClr val="EB7239"/>
                </a:solidFill>
                <a:latin typeface="Arial"/>
                <a:cs typeface="Arial"/>
              </a:rPr>
              <a:t>every</a:t>
            </a:r>
            <a:r>
              <a:rPr dirty="0" sz="1200" spc="120" b="1">
                <a:solidFill>
                  <a:srgbClr val="EB7239"/>
                </a:solidFill>
                <a:latin typeface="Arial"/>
                <a:cs typeface="Arial"/>
              </a:rPr>
              <a:t> </a:t>
            </a:r>
            <a:r>
              <a:rPr dirty="0" sz="1200" spc="-5">
                <a:latin typeface="Arial"/>
                <a:cs typeface="Arial"/>
              </a:rPr>
              <a:t>mathematical</a:t>
            </a:r>
            <a:r>
              <a:rPr dirty="0" sz="1200" spc="120">
                <a:latin typeface="Arial"/>
                <a:cs typeface="Arial"/>
              </a:rPr>
              <a:t> </a:t>
            </a:r>
            <a:r>
              <a:rPr dirty="0" sz="1200" spc="-5" b="1">
                <a:solidFill>
                  <a:srgbClr val="EB7239"/>
                </a:solidFill>
                <a:latin typeface="Arial"/>
                <a:cs typeface="Arial"/>
              </a:rPr>
              <a:t>symbol</a:t>
            </a:r>
            <a:r>
              <a:rPr dirty="0" sz="1200" spc="120" b="1">
                <a:solidFill>
                  <a:srgbClr val="EB7239"/>
                </a:solidFill>
                <a:latin typeface="Arial"/>
                <a:cs typeface="Arial"/>
              </a:rPr>
              <a:t> </a:t>
            </a:r>
            <a:r>
              <a:rPr dirty="0" sz="1200" spc="-5">
                <a:latin typeface="Arial"/>
                <a:cs typeface="Arial"/>
              </a:rPr>
              <a:t>used</a:t>
            </a:r>
            <a:r>
              <a:rPr dirty="0" sz="1200" spc="120">
                <a:latin typeface="Arial"/>
                <a:cs typeface="Arial"/>
              </a:rPr>
              <a:t> </a:t>
            </a:r>
            <a:r>
              <a:rPr dirty="0" sz="1200" spc="-5">
                <a:latin typeface="Arial"/>
                <a:cs typeface="Arial"/>
              </a:rPr>
              <a:t>in</a:t>
            </a:r>
            <a:r>
              <a:rPr dirty="0" sz="1200" spc="120">
                <a:latin typeface="Arial"/>
                <a:cs typeface="Arial"/>
              </a:rPr>
              <a:t> </a:t>
            </a:r>
            <a:r>
              <a:rPr dirty="0" sz="1200" spc="-5">
                <a:latin typeface="Arial"/>
                <a:cs typeface="Arial"/>
              </a:rPr>
              <a:t>the</a:t>
            </a:r>
            <a:r>
              <a:rPr dirty="0" sz="1200" spc="120">
                <a:latin typeface="Arial"/>
                <a:cs typeface="Arial"/>
              </a:rPr>
              <a:t> </a:t>
            </a:r>
            <a:r>
              <a:rPr dirty="0" sz="1200" spc="-5">
                <a:latin typeface="Arial"/>
                <a:cs typeface="Arial"/>
              </a:rPr>
              <a:t>paper</a:t>
            </a:r>
            <a:r>
              <a:rPr dirty="0" sz="1200" spc="120">
                <a:latin typeface="Arial"/>
                <a:cs typeface="Arial"/>
              </a:rPr>
              <a:t> </a:t>
            </a:r>
            <a:r>
              <a:rPr dirty="0" sz="1200" spc="-5">
                <a:latin typeface="Arial"/>
                <a:cs typeface="Arial"/>
              </a:rPr>
              <a:t>is</a:t>
            </a:r>
            <a:r>
              <a:rPr dirty="0" sz="1200" spc="120">
                <a:latin typeface="Arial"/>
                <a:cs typeface="Arial"/>
              </a:rPr>
              <a:t> </a:t>
            </a:r>
            <a:r>
              <a:rPr dirty="0" sz="1200" spc="-5">
                <a:latin typeface="Arial"/>
                <a:cs typeface="Arial"/>
              </a:rPr>
              <a:t>fully</a:t>
            </a:r>
            <a:r>
              <a:rPr dirty="0" sz="1200" spc="120">
                <a:latin typeface="Arial"/>
                <a:cs typeface="Arial"/>
              </a:rPr>
              <a:t> </a:t>
            </a:r>
            <a:r>
              <a:rPr dirty="0" sz="1200" spc="-5" b="1">
                <a:solidFill>
                  <a:srgbClr val="EB7239"/>
                </a:solidFill>
                <a:latin typeface="Arial"/>
                <a:cs typeface="Arial"/>
              </a:rPr>
              <a:t>defined</a:t>
            </a:r>
            <a:endParaRPr sz="12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dirty="0" sz="1200" spc="-5">
                <a:latin typeface="Arial"/>
                <a:cs typeface="Arial"/>
              </a:rPr>
              <a:t>and</a:t>
            </a:r>
            <a:r>
              <a:rPr dirty="0" sz="1200" spc="-10">
                <a:latin typeface="Arial"/>
                <a:cs typeface="Arial"/>
              </a:rPr>
              <a:t> </a:t>
            </a:r>
            <a:r>
              <a:rPr dirty="0" sz="1200" spc="-5" b="1">
                <a:solidFill>
                  <a:srgbClr val="EB7239"/>
                </a:solidFill>
                <a:latin typeface="Arial"/>
                <a:cs typeface="Arial"/>
              </a:rPr>
              <a:t>explained</a:t>
            </a:r>
            <a:r>
              <a:rPr dirty="0" sz="1200" spc="-5">
                <a:latin typeface="Arial"/>
                <a:cs typeface="Arial"/>
              </a:rPr>
              <a:t>.</a:t>
            </a:r>
            <a:endParaRPr sz="1200">
              <a:latin typeface="Arial"/>
              <a:cs typeface="Arial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1529207" y="1058234"/>
            <a:ext cx="2701554" cy="1995581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0" y="3110966"/>
            <a:ext cx="1728470" cy="129539"/>
          </a:xfrm>
          <a:custGeom>
            <a:avLst/>
            <a:gdLst/>
            <a:ahLst/>
            <a:cxnLst/>
            <a:rect l="l" t="t" r="r" b="b"/>
            <a:pathLst>
              <a:path w="1728470" h="129539">
                <a:moveTo>
                  <a:pt x="0" y="129031"/>
                </a:moveTo>
                <a:lnTo>
                  <a:pt x="1728012" y="129031"/>
                </a:lnTo>
                <a:lnTo>
                  <a:pt x="1728012" y="0"/>
                </a:lnTo>
                <a:lnTo>
                  <a:pt x="0" y="0"/>
                </a:lnTo>
                <a:lnTo>
                  <a:pt x="0" y="129031"/>
                </a:lnTo>
                <a:close/>
              </a:path>
            </a:pathLst>
          </a:custGeom>
          <a:solidFill>
            <a:srgbClr val="46464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1728012" y="3110966"/>
            <a:ext cx="2741930" cy="129539"/>
          </a:xfrm>
          <a:custGeom>
            <a:avLst/>
            <a:gdLst/>
            <a:ahLst/>
            <a:cxnLst/>
            <a:rect l="l" t="t" r="r" b="b"/>
            <a:pathLst>
              <a:path w="2741929" h="129539">
                <a:moveTo>
                  <a:pt x="0" y="129031"/>
                </a:moveTo>
                <a:lnTo>
                  <a:pt x="2741752" y="129031"/>
                </a:lnTo>
                <a:lnTo>
                  <a:pt x="2741752" y="0"/>
                </a:lnTo>
                <a:lnTo>
                  <a:pt x="0" y="0"/>
                </a:lnTo>
                <a:lnTo>
                  <a:pt x="0" y="129031"/>
                </a:lnTo>
                <a:close/>
              </a:path>
            </a:pathLst>
          </a:custGeom>
          <a:solidFill>
            <a:srgbClr val="60606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4469765" y="3110966"/>
            <a:ext cx="1290320" cy="129539"/>
          </a:xfrm>
          <a:custGeom>
            <a:avLst/>
            <a:gdLst/>
            <a:ahLst/>
            <a:cxnLst/>
            <a:rect l="l" t="t" r="r" b="b"/>
            <a:pathLst>
              <a:path w="1290320" h="129539">
                <a:moveTo>
                  <a:pt x="0" y="129031"/>
                </a:moveTo>
                <a:lnTo>
                  <a:pt x="1290231" y="129031"/>
                </a:lnTo>
                <a:lnTo>
                  <a:pt x="1290231" y="0"/>
                </a:lnTo>
                <a:lnTo>
                  <a:pt x="0" y="0"/>
                </a:lnTo>
                <a:lnTo>
                  <a:pt x="0" y="129031"/>
                </a:lnTo>
                <a:close/>
              </a:path>
            </a:pathLst>
          </a:custGeom>
          <a:solidFill>
            <a:srgbClr val="46464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889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70"/>
              </a:spcBef>
            </a:pPr>
            <a:r>
              <a:rPr dirty="0" spc="-5"/>
              <a:t>Ming-Ming Cheng Nankai</a:t>
            </a:r>
            <a:r>
              <a:rPr dirty="0"/>
              <a:t> </a:t>
            </a:r>
            <a:r>
              <a:rPr dirty="0" spc="-5"/>
              <a:t>University</a:t>
            </a:r>
          </a:p>
        </p:txBody>
      </p:sp>
      <p:sp>
        <p:nvSpPr>
          <p:cNvPr id="10" name="object 10"/>
          <p:cNvSpPr txBox="1"/>
          <p:nvPr/>
        </p:nvSpPr>
        <p:spPr>
          <a:xfrm>
            <a:off x="3001810" y="3115250"/>
            <a:ext cx="194310" cy="119380"/>
          </a:xfrm>
          <a:prstGeom prst="rect">
            <a:avLst/>
          </a:prstGeom>
        </p:spPr>
        <p:txBody>
          <a:bodyPr wrap="square" lIns="0" tIns="889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70"/>
              </a:spcBef>
            </a:pPr>
            <a:r>
              <a:rPr dirty="0" sz="600" spc="-5">
                <a:solidFill>
                  <a:srgbClr val="FFFFFF"/>
                </a:solidFill>
                <a:latin typeface="Arial"/>
                <a:cs typeface="Arial"/>
              </a:rPr>
              <a:t>Style</a:t>
            </a:r>
            <a:endParaRPr sz="600">
              <a:latin typeface="Arial"/>
              <a:cs typeface="Arial"/>
            </a:endParaRPr>
          </a:p>
        </p:txBody>
      </p:sp>
      <p:sp>
        <p:nvSpPr>
          <p:cNvPr id="11" name="object 11"/>
          <p:cNvSpPr txBox="1">
            <a:spLocks noGrp="1"/>
          </p:cNvSpPr>
          <p:nvPr>
            <p:ph type="dt" idx="6" sz="half"/>
          </p:nvPr>
        </p:nvSpPr>
        <p:spPr>
          <a:prstGeom prst="rect"/>
        </p:spPr>
        <p:txBody>
          <a:bodyPr wrap="square" lIns="0" tIns="889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70"/>
              </a:spcBef>
            </a:pPr>
            <a:r>
              <a:rPr dirty="0" spc="-5"/>
              <a:t>2022/05/18</a:t>
            </a:r>
          </a:p>
        </p:txBody>
      </p:sp>
      <p:sp>
        <p:nvSpPr>
          <p:cNvPr id="12" name="object 12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8890" rIns="0" bIns="0" rtlCol="0" vert="horz">
            <a:spAutoFit/>
          </a:bodyPr>
          <a:lstStyle/>
          <a:p>
            <a:pPr marL="25400">
              <a:lnSpc>
                <a:spcPct val="100000"/>
              </a:lnSpc>
              <a:spcBef>
                <a:spcPts val="70"/>
              </a:spcBef>
            </a:pPr>
            <a:fld id="{81D60167-4931-47E6-BA6A-407CBD079E47}" type="slidenum">
              <a:rPr dirty="0" spc="-5"/>
              <a:t>30</a:t>
            </a:fld>
            <a:r>
              <a:rPr dirty="0" spc="-5"/>
              <a:t> /</a:t>
            </a:r>
            <a:r>
              <a:rPr dirty="0" spc="-70"/>
              <a:t> </a:t>
            </a:r>
            <a:r>
              <a:rPr dirty="0" spc="-5"/>
              <a:t>46</a:t>
            </a:r>
          </a:p>
        </p:txBody>
      </p:sp>
    </p:spTree>
  </p:cSld>
  <p:clrMapOvr>
    <a:masterClrMapping/>
  </p:clrMapOvr>
  <p:transition spd="fast">
    <p:cut thruBlk="0"/>
  </p:transition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20650" y="127561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B1B1B1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171056" y="127561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B1B1B1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221449" y="127561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B1B1B1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271856" y="127561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B1B1B1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322249" y="127561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B1B1B1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372656" y="127561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B1B1B1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423049" y="127561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B1B1B1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944473" y="127561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B1B1B1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994867" y="127561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B1B1B1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/>
          <p:nvPr/>
        </p:nvSpPr>
        <p:spPr>
          <a:xfrm>
            <a:off x="1045273" y="127561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B1B1B1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/>
          <p:nvPr/>
        </p:nvSpPr>
        <p:spPr>
          <a:xfrm>
            <a:off x="1095667" y="127561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B1B1B1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/>
          <p:nvPr/>
        </p:nvSpPr>
        <p:spPr>
          <a:xfrm>
            <a:off x="1146073" y="127561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B1B1B1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4" name="object 14"/>
          <p:cNvSpPr/>
          <p:nvPr/>
        </p:nvSpPr>
        <p:spPr>
          <a:xfrm>
            <a:off x="1196466" y="127561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B1B1B1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5" name="object 15"/>
          <p:cNvSpPr/>
          <p:nvPr/>
        </p:nvSpPr>
        <p:spPr>
          <a:xfrm>
            <a:off x="1246873" y="127561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B1B1B1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6" name="object 16"/>
          <p:cNvSpPr/>
          <p:nvPr/>
        </p:nvSpPr>
        <p:spPr>
          <a:xfrm>
            <a:off x="1297266" y="127561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B1B1B1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7" name="object 17"/>
          <p:cNvSpPr/>
          <p:nvPr/>
        </p:nvSpPr>
        <p:spPr>
          <a:xfrm>
            <a:off x="1916925" y="127561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B1B1B1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8" name="object 18"/>
          <p:cNvSpPr/>
          <p:nvPr/>
        </p:nvSpPr>
        <p:spPr>
          <a:xfrm>
            <a:off x="1967331" y="127561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B1B1B1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9" name="object 19"/>
          <p:cNvSpPr/>
          <p:nvPr/>
        </p:nvSpPr>
        <p:spPr>
          <a:xfrm>
            <a:off x="2017725" y="127561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B1B1B1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0" name="object 20"/>
          <p:cNvSpPr/>
          <p:nvPr/>
        </p:nvSpPr>
        <p:spPr>
          <a:xfrm>
            <a:off x="2068131" y="127561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B1B1B1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1" name="object 21"/>
          <p:cNvSpPr/>
          <p:nvPr/>
        </p:nvSpPr>
        <p:spPr>
          <a:xfrm>
            <a:off x="2118525" y="127561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B1B1B1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2" name="object 22"/>
          <p:cNvSpPr/>
          <p:nvPr/>
        </p:nvSpPr>
        <p:spPr>
          <a:xfrm>
            <a:off x="2664752" y="127561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B1B1B1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3" name="object 23"/>
          <p:cNvSpPr/>
          <p:nvPr/>
        </p:nvSpPr>
        <p:spPr>
          <a:xfrm>
            <a:off x="2715158" y="127561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B1B1B1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4" name="object 24"/>
          <p:cNvSpPr/>
          <p:nvPr/>
        </p:nvSpPr>
        <p:spPr>
          <a:xfrm>
            <a:off x="2765551" y="127561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B1B1B1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5" name="object 25"/>
          <p:cNvSpPr/>
          <p:nvPr/>
        </p:nvSpPr>
        <p:spPr>
          <a:xfrm>
            <a:off x="2815958" y="127561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B1B1B1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6" name="object 26"/>
          <p:cNvSpPr/>
          <p:nvPr/>
        </p:nvSpPr>
        <p:spPr>
          <a:xfrm>
            <a:off x="2866351" y="127561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B1B1B1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7" name="object 27"/>
          <p:cNvSpPr/>
          <p:nvPr/>
        </p:nvSpPr>
        <p:spPr>
          <a:xfrm>
            <a:off x="2916758" y="127561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B1B1B1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8" name="object 28"/>
          <p:cNvSpPr/>
          <p:nvPr/>
        </p:nvSpPr>
        <p:spPr>
          <a:xfrm>
            <a:off x="2967151" y="127561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B1B1B1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9" name="object 29"/>
          <p:cNvSpPr/>
          <p:nvPr/>
        </p:nvSpPr>
        <p:spPr>
          <a:xfrm>
            <a:off x="3017558" y="127561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B1B1B1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0" name="object 30"/>
          <p:cNvSpPr/>
          <p:nvPr/>
        </p:nvSpPr>
        <p:spPr>
          <a:xfrm>
            <a:off x="3067951" y="127561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B1B1B1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1" name="object 31"/>
          <p:cNvSpPr/>
          <p:nvPr/>
        </p:nvSpPr>
        <p:spPr>
          <a:xfrm>
            <a:off x="3534955" y="127561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B1B1B1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2" name="object 32"/>
          <p:cNvSpPr/>
          <p:nvPr/>
        </p:nvSpPr>
        <p:spPr>
          <a:xfrm>
            <a:off x="3585362" y="127561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B1B1B1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3" name="object 33"/>
          <p:cNvSpPr/>
          <p:nvPr/>
        </p:nvSpPr>
        <p:spPr>
          <a:xfrm>
            <a:off x="3635755" y="127561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B1B1B1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4" name="object 34"/>
          <p:cNvSpPr/>
          <p:nvPr/>
        </p:nvSpPr>
        <p:spPr>
          <a:xfrm>
            <a:off x="4469536" y="127561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B1B1B1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5" name="object 35"/>
          <p:cNvSpPr/>
          <p:nvPr/>
        </p:nvSpPr>
        <p:spPr>
          <a:xfrm>
            <a:off x="4519929" y="127561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B1B1B1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6" name="object 36"/>
          <p:cNvSpPr/>
          <p:nvPr/>
        </p:nvSpPr>
        <p:spPr>
          <a:xfrm>
            <a:off x="4570336" y="127561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B1B1B1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7" name="object 37"/>
          <p:cNvSpPr/>
          <p:nvPr/>
        </p:nvSpPr>
        <p:spPr>
          <a:xfrm>
            <a:off x="4620729" y="127561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B1B1B1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8" name="object 38"/>
          <p:cNvSpPr/>
          <p:nvPr/>
        </p:nvSpPr>
        <p:spPr>
          <a:xfrm>
            <a:off x="5179479" y="127561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9" name="object 39"/>
          <p:cNvSpPr/>
          <p:nvPr/>
        </p:nvSpPr>
        <p:spPr>
          <a:xfrm>
            <a:off x="5229885" y="127561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0" name="object 40"/>
          <p:cNvSpPr/>
          <p:nvPr/>
        </p:nvSpPr>
        <p:spPr>
          <a:xfrm>
            <a:off x="5280278" y="127561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1" name="object 41"/>
          <p:cNvSpPr/>
          <p:nvPr/>
        </p:nvSpPr>
        <p:spPr>
          <a:xfrm>
            <a:off x="5330685" y="127561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2" name="object 42"/>
          <p:cNvSpPr/>
          <p:nvPr/>
        </p:nvSpPr>
        <p:spPr>
          <a:xfrm>
            <a:off x="5381078" y="127561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18000" y="0"/>
                </a:move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3" name="object 43"/>
          <p:cNvSpPr/>
          <p:nvPr/>
        </p:nvSpPr>
        <p:spPr>
          <a:xfrm>
            <a:off x="5381078" y="127561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4" name="object 44"/>
          <p:cNvSpPr/>
          <p:nvPr/>
        </p:nvSpPr>
        <p:spPr>
          <a:xfrm>
            <a:off x="5431485" y="127561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5" name="object 45"/>
          <p:cNvSpPr txBox="1"/>
          <p:nvPr/>
        </p:nvSpPr>
        <p:spPr>
          <a:xfrm>
            <a:off x="108000" y="0"/>
            <a:ext cx="5556885" cy="116839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>
              <a:lnSpc>
                <a:spcPct val="100000"/>
              </a:lnSpc>
              <a:spcBef>
                <a:spcPts val="95"/>
              </a:spcBef>
              <a:tabLst>
                <a:tab pos="823594" algn="l"/>
                <a:tab pos="1795780" algn="l"/>
                <a:tab pos="2543810" algn="l"/>
                <a:tab pos="3413760" algn="l"/>
                <a:tab pos="4348480" algn="l"/>
                <a:tab pos="5058410" algn="l"/>
              </a:tabLst>
            </a:pPr>
            <a:r>
              <a:rPr dirty="0" sz="600" spc="-5">
                <a:solidFill>
                  <a:srgbClr val="B1B1B1"/>
                </a:solidFill>
                <a:latin typeface="Arial"/>
                <a:cs typeface="Arial"/>
                <a:hlinkClick r:id="rId2" action="ppaction://hlinksldjump"/>
              </a:rPr>
              <a:t>Readership</a:t>
            </a:r>
            <a:r>
              <a:rPr dirty="0" sz="600" spc="-5">
                <a:solidFill>
                  <a:srgbClr val="B1B1B1"/>
                </a:solidFill>
                <a:latin typeface="Arial"/>
                <a:cs typeface="Arial"/>
              </a:rPr>
              <a:t>	</a:t>
            </a:r>
            <a:r>
              <a:rPr dirty="0" sz="600" spc="-5">
                <a:solidFill>
                  <a:srgbClr val="B1B1B1"/>
                </a:solidFill>
                <a:latin typeface="Arial"/>
                <a:cs typeface="Arial"/>
                <a:hlinkClick r:id="rId3" action="ppaction://hlinksldjump"/>
              </a:rPr>
              <a:t>Critical</a:t>
            </a:r>
            <a:r>
              <a:rPr dirty="0" sz="600" spc="15">
                <a:solidFill>
                  <a:srgbClr val="B1B1B1"/>
                </a:solidFill>
                <a:latin typeface="Arial"/>
                <a:cs typeface="Arial"/>
                <a:hlinkClick r:id="rId3" action="ppaction://hlinksldjump"/>
              </a:rPr>
              <a:t> </a:t>
            </a:r>
            <a:r>
              <a:rPr dirty="0" sz="600" spc="-5">
                <a:solidFill>
                  <a:srgbClr val="B1B1B1"/>
                </a:solidFill>
                <a:latin typeface="Arial"/>
                <a:cs typeface="Arial"/>
                <a:hlinkClick r:id="rId3" action="ppaction://hlinksldjump"/>
              </a:rPr>
              <a:t>Analysis</a:t>
            </a:r>
            <a:r>
              <a:rPr dirty="0" sz="600" spc="-5">
                <a:solidFill>
                  <a:srgbClr val="B1B1B1"/>
                </a:solidFill>
                <a:latin typeface="Arial"/>
                <a:cs typeface="Arial"/>
              </a:rPr>
              <a:t>	</a:t>
            </a:r>
            <a:r>
              <a:rPr dirty="0" sz="600" spc="-5">
                <a:solidFill>
                  <a:srgbClr val="B1B1B1"/>
                </a:solidFill>
                <a:latin typeface="Arial"/>
                <a:cs typeface="Arial"/>
                <a:hlinkClick r:id="rId4" action="ppaction://hlinksldjump"/>
              </a:rPr>
              <a:t>Precision</a:t>
            </a:r>
            <a:r>
              <a:rPr dirty="0" sz="600" spc="-5">
                <a:solidFill>
                  <a:srgbClr val="B1B1B1"/>
                </a:solidFill>
                <a:latin typeface="Arial"/>
                <a:cs typeface="Arial"/>
              </a:rPr>
              <a:t>	</a:t>
            </a:r>
            <a:r>
              <a:rPr dirty="0" sz="600" spc="-5">
                <a:solidFill>
                  <a:srgbClr val="B1B1B1"/>
                </a:solidFill>
                <a:latin typeface="Arial"/>
                <a:cs typeface="Arial"/>
                <a:hlinkClick r:id="rId5" action="ppaction://hlinksldjump"/>
              </a:rPr>
              <a:t>Conciseness</a:t>
            </a:r>
            <a:r>
              <a:rPr dirty="0" sz="600" spc="-5">
                <a:solidFill>
                  <a:srgbClr val="B1B1B1"/>
                </a:solidFill>
                <a:latin typeface="Arial"/>
                <a:cs typeface="Arial"/>
              </a:rPr>
              <a:t>	</a:t>
            </a:r>
            <a:r>
              <a:rPr dirty="0" sz="600" spc="-5">
                <a:solidFill>
                  <a:srgbClr val="B1B1B1"/>
                </a:solidFill>
                <a:latin typeface="Arial"/>
                <a:cs typeface="Arial"/>
                <a:hlinkClick r:id="rId6" action="ppaction://hlinksldjump"/>
              </a:rPr>
              <a:t>Logical</a:t>
            </a:r>
            <a:r>
              <a:rPr dirty="0" sz="600" spc="15">
                <a:solidFill>
                  <a:srgbClr val="B1B1B1"/>
                </a:solidFill>
                <a:latin typeface="Arial"/>
                <a:cs typeface="Arial"/>
                <a:hlinkClick r:id="rId6" action="ppaction://hlinksldjump"/>
              </a:rPr>
              <a:t> </a:t>
            </a:r>
            <a:r>
              <a:rPr dirty="0" sz="600" spc="-5">
                <a:solidFill>
                  <a:srgbClr val="B1B1B1"/>
                </a:solidFill>
                <a:latin typeface="Arial"/>
                <a:cs typeface="Arial"/>
                <a:hlinkClick r:id="rId6" action="ppaction://hlinksldjump"/>
              </a:rPr>
              <a:t>Writing</a:t>
            </a:r>
            <a:r>
              <a:rPr dirty="0" sz="600" spc="-5">
                <a:solidFill>
                  <a:srgbClr val="B1B1B1"/>
                </a:solidFill>
                <a:latin typeface="Arial"/>
                <a:cs typeface="Arial"/>
              </a:rPr>
              <a:t>	</a:t>
            </a:r>
            <a:r>
              <a:rPr dirty="0" sz="600" spc="-5">
                <a:solidFill>
                  <a:srgbClr val="B1B1B1"/>
                </a:solidFill>
                <a:latin typeface="Arial"/>
                <a:cs typeface="Arial"/>
                <a:hlinkClick r:id="rId7" action="ppaction://hlinksldjump"/>
              </a:rPr>
              <a:t>Balance</a:t>
            </a:r>
            <a:r>
              <a:rPr dirty="0" sz="600" spc="-5">
                <a:solidFill>
                  <a:srgbClr val="B1B1B1"/>
                </a:solidFill>
                <a:latin typeface="Arial"/>
                <a:cs typeface="Arial"/>
              </a:rPr>
              <a:t>	</a:t>
            </a:r>
            <a:r>
              <a:rPr dirty="0" sz="600" spc="-5">
                <a:solidFill>
                  <a:srgbClr val="FFFFFF"/>
                </a:solidFill>
                <a:latin typeface="Arial"/>
                <a:cs typeface="Arial"/>
                <a:hlinkClick r:id="rId8" action="ppaction://hlinksldjump"/>
              </a:rPr>
              <a:t>Completeness</a:t>
            </a:r>
            <a:endParaRPr sz="600">
              <a:latin typeface="Arial"/>
              <a:cs typeface="Arial"/>
            </a:endParaRPr>
          </a:p>
        </p:txBody>
      </p:sp>
      <p:sp>
        <p:nvSpPr>
          <p:cNvPr id="46" name="object 46"/>
          <p:cNvSpPr txBox="1">
            <a:spLocks noGrp="1"/>
          </p:cNvSpPr>
          <p:nvPr>
            <p:ph type="title"/>
          </p:nvPr>
        </p:nvSpPr>
        <p:spPr>
          <a:xfrm>
            <a:off x="0" y="209435"/>
            <a:ext cx="5760085" cy="349250"/>
          </a:xfrm>
          <a:prstGeom prst="rect"/>
          <a:solidFill>
            <a:srgbClr val="0C5A79"/>
          </a:solidFill>
        </p:spPr>
        <p:txBody>
          <a:bodyPr wrap="square" lIns="0" tIns="55880" rIns="0" bIns="0" rtlCol="0" vert="horz">
            <a:spAutoFit/>
          </a:bodyPr>
          <a:lstStyle/>
          <a:p>
            <a:pPr marL="107950">
              <a:lnSpc>
                <a:spcPct val="100000"/>
              </a:lnSpc>
              <a:spcBef>
                <a:spcPts val="440"/>
              </a:spcBef>
            </a:pPr>
            <a:r>
              <a:rPr dirty="0" sz="1700" spc="10">
                <a:solidFill>
                  <a:srgbClr val="FFFFFF"/>
                </a:solidFill>
              </a:rPr>
              <a:t>Completeness:</a:t>
            </a:r>
            <a:r>
              <a:rPr dirty="0" sz="1700" spc="110">
                <a:solidFill>
                  <a:srgbClr val="FFFFFF"/>
                </a:solidFill>
              </a:rPr>
              <a:t> </a:t>
            </a:r>
            <a:r>
              <a:rPr dirty="0" sz="1700" spc="5">
                <a:solidFill>
                  <a:srgbClr val="FFFFFF"/>
                </a:solidFill>
              </a:rPr>
              <a:t>tips</a:t>
            </a:r>
            <a:endParaRPr sz="1700"/>
          </a:p>
        </p:txBody>
      </p:sp>
      <p:sp>
        <p:nvSpPr>
          <p:cNvPr id="47" name="object 47"/>
          <p:cNvSpPr/>
          <p:nvPr/>
        </p:nvSpPr>
        <p:spPr>
          <a:xfrm>
            <a:off x="323595" y="1556588"/>
            <a:ext cx="80010" cy="80010"/>
          </a:xfrm>
          <a:custGeom>
            <a:avLst/>
            <a:gdLst/>
            <a:ahLst/>
            <a:cxnLst/>
            <a:rect l="l" t="t" r="r" b="b"/>
            <a:pathLst>
              <a:path w="80010" h="80010">
                <a:moveTo>
                  <a:pt x="0" y="79413"/>
                </a:moveTo>
                <a:lnTo>
                  <a:pt x="79413" y="79413"/>
                </a:lnTo>
                <a:lnTo>
                  <a:pt x="79413" y="0"/>
                </a:lnTo>
                <a:lnTo>
                  <a:pt x="0" y="0"/>
                </a:lnTo>
                <a:lnTo>
                  <a:pt x="0" y="79413"/>
                </a:lnTo>
                <a:close/>
              </a:path>
            </a:pathLst>
          </a:custGeom>
          <a:solidFill>
            <a:srgbClr val="548CA1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8" name="object 48"/>
          <p:cNvSpPr/>
          <p:nvPr/>
        </p:nvSpPr>
        <p:spPr>
          <a:xfrm>
            <a:off x="323595" y="1778012"/>
            <a:ext cx="80010" cy="80010"/>
          </a:xfrm>
          <a:custGeom>
            <a:avLst/>
            <a:gdLst/>
            <a:ahLst/>
            <a:cxnLst/>
            <a:rect l="l" t="t" r="r" b="b"/>
            <a:pathLst>
              <a:path w="80010" h="80010">
                <a:moveTo>
                  <a:pt x="0" y="79413"/>
                </a:moveTo>
                <a:lnTo>
                  <a:pt x="79413" y="79413"/>
                </a:lnTo>
                <a:lnTo>
                  <a:pt x="79413" y="0"/>
                </a:lnTo>
                <a:lnTo>
                  <a:pt x="0" y="0"/>
                </a:lnTo>
                <a:lnTo>
                  <a:pt x="0" y="79413"/>
                </a:lnTo>
                <a:close/>
              </a:path>
            </a:pathLst>
          </a:custGeom>
          <a:solidFill>
            <a:srgbClr val="548CA1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9" name="object 49"/>
          <p:cNvSpPr/>
          <p:nvPr/>
        </p:nvSpPr>
        <p:spPr>
          <a:xfrm>
            <a:off x="323595" y="1999437"/>
            <a:ext cx="80010" cy="80010"/>
          </a:xfrm>
          <a:custGeom>
            <a:avLst/>
            <a:gdLst/>
            <a:ahLst/>
            <a:cxnLst/>
            <a:rect l="l" t="t" r="r" b="b"/>
            <a:pathLst>
              <a:path w="80010" h="80010">
                <a:moveTo>
                  <a:pt x="0" y="79413"/>
                </a:moveTo>
                <a:lnTo>
                  <a:pt x="79413" y="79413"/>
                </a:lnTo>
                <a:lnTo>
                  <a:pt x="79413" y="0"/>
                </a:lnTo>
                <a:lnTo>
                  <a:pt x="0" y="0"/>
                </a:lnTo>
                <a:lnTo>
                  <a:pt x="0" y="79413"/>
                </a:lnTo>
                <a:close/>
              </a:path>
            </a:pathLst>
          </a:custGeom>
          <a:solidFill>
            <a:srgbClr val="548CA1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0" name="object 50"/>
          <p:cNvSpPr txBox="1"/>
          <p:nvPr/>
        </p:nvSpPr>
        <p:spPr>
          <a:xfrm>
            <a:off x="167297" y="883130"/>
            <a:ext cx="5425440" cy="165735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algn="just" marL="12700" marR="5080">
              <a:lnSpc>
                <a:spcPct val="100000"/>
              </a:lnSpc>
              <a:spcBef>
                <a:spcPts val="95"/>
              </a:spcBef>
            </a:pPr>
            <a:r>
              <a:rPr dirty="0" sz="1200" spc="-10" b="1">
                <a:solidFill>
                  <a:srgbClr val="EB7239"/>
                </a:solidFill>
                <a:latin typeface="Arial"/>
                <a:cs typeface="Arial"/>
              </a:rPr>
              <a:t>Never </a:t>
            </a:r>
            <a:r>
              <a:rPr dirty="0" sz="1200" spc="-5" b="1">
                <a:solidFill>
                  <a:srgbClr val="EB7239"/>
                </a:solidFill>
                <a:latin typeface="Arial"/>
                <a:cs typeface="Arial"/>
              </a:rPr>
              <a:t>ignore </a:t>
            </a:r>
            <a:r>
              <a:rPr dirty="0" sz="1200" spc="-5">
                <a:latin typeface="Arial"/>
                <a:cs typeface="Arial"/>
              </a:rPr>
              <a:t>the completeness of the </a:t>
            </a:r>
            <a:r>
              <a:rPr dirty="0" sz="1200" spc="-15">
                <a:latin typeface="Arial"/>
                <a:cs typeface="Arial"/>
              </a:rPr>
              <a:t>paper, </a:t>
            </a:r>
            <a:r>
              <a:rPr dirty="0" sz="1200" spc="-5">
                <a:latin typeface="Arial"/>
                <a:cs typeface="Arial"/>
              </a:rPr>
              <a:t>otherwise it will </a:t>
            </a:r>
            <a:r>
              <a:rPr dirty="0" sz="1200" spc="-15">
                <a:latin typeface="Arial"/>
                <a:cs typeface="Arial"/>
              </a:rPr>
              <a:t>leave </a:t>
            </a:r>
            <a:r>
              <a:rPr dirty="0" sz="1200" spc="-5">
                <a:latin typeface="Arial"/>
                <a:cs typeface="Arial"/>
              </a:rPr>
              <a:t>a </a:t>
            </a:r>
            <a:r>
              <a:rPr dirty="0" sz="1200" spc="-5" b="1">
                <a:solidFill>
                  <a:srgbClr val="EB7239"/>
                </a:solidFill>
                <a:latin typeface="Arial"/>
                <a:cs typeface="Arial"/>
              </a:rPr>
              <a:t>bad </a:t>
            </a:r>
            <a:r>
              <a:rPr dirty="0" sz="1200" spc="-5">
                <a:latin typeface="Arial"/>
                <a:cs typeface="Arial"/>
              </a:rPr>
              <a:t>im-  pression on the </a:t>
            </a:r>
            <a:r>
              <a:rPr dirty="0" sz="1200" spc="-10" b="1">
                <a:solidFill>
                  <a:srgbClr val="EB7239"/>
                </a:solidFill>
                <a:latin typeface="Arial"/>
                <a:cs typeface="Arial"/>
              </a:rPr>
              <a:t>reviewers</a:t>
            </a:r>
            <a:r>
              <a:rPr dirty="0" sz="1200" spc="-10">
                <a:latin typeface="Arial"/>
                <a:cs typeface="Arial"/>
              </a:rPr>
              <a:t>. </a:t>
            </a:r>
            <a:r>
              <a:rPr dirty="0" sz="1200" spc="-5">
                <a:latin typeface="Arial"/>
                <a:cs typeface="Arial"/>
              </a:rPr>
              <a:t>If some </a:t>
            </a:r>
            <a:r>
              <a:rPr dirty="0" sz="1200" spc="-10">
                <a:latin typeface="Arial"/>
                <a:cs typeface="Arial"/>
              </a:rPr>
              <a:t>obvious </a:t>
            </a:r>
            <a:r>
              <a:rPr dirty="0" sz="1200" spc="-5">
                <a:latin typeface="Arial"/>
                <a:cs typeface="Arial"/>
              </a:rPr>
              <a:t>requirement is </a:t>
            </a:r>
            <a:r>
              <a:rPr dirty="0" sz="1200" spc="-5" b="1">
                <a:solidFill>
                  <a:srgbClr val="EB7239"/>
                </a:solidFill>
                <a:latin typeface="Arial"/>
                <a:cs typeface="Arial"/>
              </a:rPr>
              <a:t>ignored</a:t>
            </a:r>
            <a:r>
              <a:rPr dirty="0" sz="1200" spc="-5">
                <a:latin typeface="Arial"/>
                <a:cs typeface="Arial"/>
              </a:rPr>
              <a:t>, the readers  </a:t>
            </a:r>
            <a:r>
              <a:rPr dirty="0" sz="1200" spc="-5" b="1">
                <a:solidFill>
                  <a:srgbClr val="EB7239"/>
                </a:solidFill>
                <a:latin typeface="Arial"/>
                <a:cs typeface="Arial"/>
              </a:rPr>
              <a:t>cannot </a:t>
            </a:r>
            <a:r>
              <a:rPr dirty="0" sz="1200" spc="-15">
                <a:latin typeface="Arial"/>
                <a:cs typeface="Arial"/>
              </a:rPr>
              <a:t>follow </a:t>
            </a:r>
            <a:r>
              <a:rPr dirty="0" sz="1200" spc="-5">
                <a:latin typeface="Arial"/>
                <a:cs typeface="Arial"/>
              </a:rPr>
              <a:t>the </a:t>
            </a:r>
            <a:r>
              <a:rPr dirty="0" sz="1200" spc="-10">
                <a:latin typeface="Arial"/>
                <a:cs typeface="Arial"/>
              </a:rPr>
              <a:t>author’s</a:t>
            </a:r>
            <a:r>
              <a:rPr dirty="0" sz="1200">
                <a:latin typeface="Arial"/>
                <a:cs typeface="Arial"/>
              </a:rPr>
              <a:t> </a:t>
            </a:r>
            <a:r>
              <a:rPr dirty="0" sz="1200" spc="-5">
                <a:latin typeface="Arial"/>
                <a:cs typeface="Arial"/>
              </a:rPr>
              <a:t>meaning.</a:t>
            </a:r>
            <a:endParaRPr sz="1200">
              <a:latin typeface="Arial"/>
              <a:cs typeface="Arial"/>
            </a:endParaRPr>
          </a:p>
          <a:p>
            <a:pPr marL="309880">
              <a:lnSpc>
                <a:spcPct val="100000"/>
              </a:lnSpc>
              <a:spcBef>
                <a:spcPts val="310"/>
              </a:spcBef>
            </a:pPr>
            <a:r>
              <a:rPr dirty="0" sz="1200" spc="-10">
                <a:latin typeface="Arial"/>
                <a:cs typeface="Arial"/>
              </a:rPr>
              <a:t>Make </a:t>
            </a:r>
            <a:r>
              <a:rPr dirty="0" sz="1200" spc="-5">
                <a:latin typeface="Arial"/>
                <a:cs typeface="Arial"/>
              </a:rPr>
              <a:t>sure that </a:t>
            </a:r>
            <a:r>
              <a:rPr dirty="0" sz="1200" spc="-15">
                <a:latin typeface="Arial"/>
                <a:cs typeface="Arial"/>
              </a:rPr>
              <a:t>you </a:t>
            </a:r>
            <a:r>
              <a:rPr dirty="0" sz="1200" spc="-10" b="1">
                <a:solidFill>
                  <a:srgbClr val="EB7239"/>
                </a:solidFill>
                <a:latin typeface="Arial"/>
                <a:cs typeface="Arial"/>
              </a:rPr>
              <a:t>explicitly </a:t>
            </a:r>
            <a:r>
              <a:rPr dirty="0" sz="1200" spc="-5">
                <a:latin typeface="Arial"/>
                <a:cs typeface="Arial"/>
              </a:rPr>
              <a:t>state </a:t>
            </a:r>
            <a:r>
              <a:rPr dirty="0" sz="1200" spc="-5" b="1">
                <a:solidFill>
                  <a:srgbClr val="EB7239"/>
                </a:solidFill>
                <a:latin typeface="Arial"/>
                <a:cs typeface="Arial"/>
              </a:rPr>
              <a:t>all </a:t>
            </a:r>
            <a:r>
              <a:rPr dirty="0" sz="1200" spc="-5">
                <a:latin typeface="Arial"/>
                <a:cs typeface="Arial"/>
              </a:rPr>
              <a:t>of </a:t>
            </a:r>
            <a:r>
              <a:rPr dirty="0" sz="1200" spc="-10">
                <a:latin typeface="Arial"/>
                <a:cs typeface="Arial"/>
              </a:rPr>
              <a:t>your</a:t>
            </a:r>
            <a:r>
              <a:rPr dirty="0" sz="1200" spc="20">
                <a:latin typeface="Arial"/>
                <a:cs typeface="Arial"/>
              </a:rPr>
              <a:t> </a:t>
            </a:r>
            <a:r>
              <a:rPr dirty="0" sz="1200" spc="-5">
                <a:latin typeface="Arial"/>
                <a:cs typeface="Arial"/>
              </a:rPr>
              <a:t>assumptions.</a:t>
            </a:r>
            <a:endParaRPr sz="1200">
              <a:latin typeface="Arial"/>
              <a:cs typeface="Arial"/>
            </a:endParaRPr>
          </a:p>
          <a:p>
            <a:pPr marL="309880">
              <a:lnSpc>
                <a:spcPct val="100000"/>
              </a:lnSpc>
              <a:spcBef>
                <a:spcPts val="305"/>
              </a:spcBef>
            </a:pPr>
            <a:r>
              <a:rPr dirty="0" sz="1200" spc="-5">
                <a:latin typeface="Arial"/>
                <a:cs typeface="Arial"/>
              </a:rPr>
              <a:t>If</a:t>
            </a:r>
            <a:r>
              <a:rPr dirty="0" sz="1200" spc="-55">
                <a:latin typeface="Arial"/>
                <a:cs typeface="Arial"/>
              </a:rPr>
              <a:t> </a:t>
            </a:r>
            <a:r>
              <a:rPr dirty="0" sz="1200" spc="-15">
                <a:latin typeface="Arial"/>
                <a:cs typeface="Arial"/>
              </a:rPr>
              <a:t>you</a:t>
            </a:r>
            <a:r>
              <a:rPr dirty="0" sz="1200" spc="-50">
                <a:latin typeface="Arial"/>
                <a:cs typeface="Arial"/>
              </a:rPr>
              <a:t> </a:t>
            </a:r>
            <a:r>
              <a:rPr dirty="0" sz="1200" spc="-5">
                <a:latin typeface="Arial"/>
                <a:cs typeface="Arial"/>
              </a:rPr>
              <a:t>paper</a:t>
            </a:r>
            <a:r>
              <a:rPr dirty="0" sz="1200" spc="-5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concerns</a:t>
            </a:r>
            <a:r>
              <a:rPr dirty="0" sz="1200" spc="-45">
                <a:latin typeface="Arial"/>
                <a:cs typeface="Arial"/>
              </a:rPr>
              <a:t> </a:t>
            </a:r>
            <a:r>
              <a:rPr dirty="0" sz="1200" spc="-5">
                <a:latin typeface="Arial"/>
                <a:cs typeface="Arial"/>
              </a:rPr>
              <a:t>a</a:t>
            </a:r>
            <a:r>
              <a:rPr dirty="0" sz="1200" spc="-55">
                <a:latin typeface="Arial"/>
                <a:cs typeface="Arial"/>
              </a:rPr>
              <a:t> </a:t>
            </a:r>
            <a:r>
              <a:rPr dirty="0" sz="1200" spc="-5">
                <a:latin typeface="Arial"/>
                <a:cs typeface="Arial"/>
              </a:rPr>
              <a:t>procedure,</a:t>
            </a:r>
            <a:r>
              <a:rPr dirty="0" sz="1200" spc="-40">
                <a:latin typeface="Arial"/>
                <a:cs typeface="Arial"/>
              </a:rPr>
              <a:t> </a:t>
            </a:r>
            <a:r>
              <a:rPr dirty="0" sz="1200" spc="-5" b="1">
                <a:solidFill>
                  <a:srgbClr val="EB7239"/>
                </a:solidFill>
                <a:latin typeface="Arial"/>
                <a:cs typeface="Arial"/>
              </a:rPr>
              <a:t>carefully</a:t>
            </a:r>
            <a:r>
              <a:rPr dirty="0" sz="1200" spc="-50" b="1">
                <a:solidFill>
                  <a:srgbClr val="EB7239"/>
                </a:solidFill>
                <a:latin typeface="Arial"/>
                <a:cs typeface="Arial"/>
              </a:rPr>
              <a:t> </a:t>
            </a:r>
            <a:r>
              <a:rPr dirty="0" sz="1200" spc="-5">
                <a:latin typeface="Arial"/>
                <a:cs typeface="Arial"/>
              </a:rPr>
              <a:t>describe</a:t>
            </a:r>
            <a:r>
              <a:rPr dirty="0" sz="1200" spc="-45">
                <a:latin typeface="Arial"/>
                <a:cs typeface="Arial"/>
              </a:rPr>
              <a:t> </a:t>
            </a:r>
            <a:r>
              <a:rPr dirty="0" sz="1200" spc="-5" b="1">
                <a:solidFill>
                  <a:srgbClr val="EB7239"/>
                </a:solidFill>
                <a:latin typeface="Arial"/>
                <a:cs typeface="Arial"/>
              </a:rPr>
              <a:t>all</a:t>
            </a:r>
            <a:r>
              <a:rPr dirty="0" sz="1200" spc="-50" b="1">
                <a:solidFill>
                  <a:srgbClr val="EB7239"/>
                </a:solidFill>
                <a:latin typeface="Arial"/>
                <a:cs typeface="Arial"/>
              </a:rPr>
              <a:t> </a:t>
            </a:r>
            <a:r>
              <a:rPr dirty="0" sz="1200" spc="-5">
                <a:latin typeface="Arial"/>
                <a:cs typeface="Arial"/>
              </a:rPr>
              <a:t>inputs</a:t>
            </a:r>
            <a:r>
              <a:rPr dirty="0" sz="1200" spc="-50">
                <a:latin typeface="Arial"/>
                <a:cs typeface="Arial"/>
              </a:rPr>
              <a:t> </a:t>
            </a:r>
            <a:r>
              <a:rPr dirty="0" sz="1200" spc="-5">
                <a:latin typeface="Arial"/>
                <a:cs typeface="Arial"/>
              </a:rPr>
              <a:t>and</a:t>
            </a:r>
            <a:r>
              <a:rPr dirty="0" sz="1200" spc="-55">
                <a:latin typeface="Arial"/>
                <a:cs typeface="Arial"/>
              </a:rPr>
              <a:t> </a:t>
            </a:r>
            <a:r>
              <a:rPr dirty="0" sz="1200" spc="-5">
                <a:latin typeface="Arial"/>
                <a:cs typeface="Arial"/>
              </a:rPr>
              <a:t>outputs.</a:t>
            </a:r>
            <a:endParaRPr sz="1200">
              <a:latin typeface="Arial"/>
              <a:cs typeface="Arial"/>
            </a:endParaRPr>
          </a:p>
          <a:p>
            <a:pPr marL="309880">
              <a:lnSpc>
                <a:spcPct val="100000"/>
              </a:lnSpc>
              <a:spcBef>
                <a:spcPts val="305"/>
              </a:spcBef>
            </a:pPr>
            <a:r>
              <a:rPr dirty="0" sz="1200" spc="-5" b="1">
                <a:solidFill>
                  <a:srgbClr val="EB7239"/>
                </a:solidFill>
                <a:latin typeface="Arial"/>
                <a:cs typeface="Arial"/>
              </a:rPr>
              <a:t>State typical </a:t>
            </a:r>
            <a:r>
              <a:rPr dirty="0" sz="1200" spc="-10">
                <a:latin typeface="Arial"/>
                <a:cs typeface="Arial"/>
              </a:rPr>
              <a:t>values </a:t>
            </a:r>
            <a:r>
              <a:rPr dirty="0" sz="1200" spc="-5">
                <a:latin typeface="Arial"/>
                <a:cs typeface="Arial"/>
              </a:rPr>
              <a:t>used </a:t>
            </a:r>
            <a:r>
              <a:rPr dirty="0" sz="1200" spc="-20">
                <a:latin typeface="Arial"/>
                <a:cs typeface="Arial"/>
              </a:rPr>
              <a:t>for</a:t>
            </a:r>
            <a:r>
              <a:rPr dirty="0" sz="1200">
                <a:latin typeface="Arial"/>
                <a:cs typeface="Arial"/>
              </a:rPr>
              <a:t> </a:t>
            </a:r>
            <a:r>
              <a:rPr dirty="0" sz="1200" spc="-10">
                <a:latin typeface="Arial"/>
                <a:cs typeface="Arial"/>
              </a:rPr>
              <a:t>parameters.</a:t>
            </a:r>
            <a:endParaRPr sz="1200">
              <a:latin typeface="Arial"/>
              <a:cs typeface="Arial"/>
            </a:endParaRPr>
          </a:p>
          <a:p>
            <a:pPr marL="295910">
              <a:lnSpc>
                <a:spcPct val="100000"/>
              </a:lnSpc>
              <a:spcBef>
                <a:spcPts val="1245"/>
              </a:spcBef>
            </a:pPr>
            <a:r>
              <a:rPr dirty="0" sz="1700" spc="10" b="1">
                <a:solidFill>
                  <a:srgbClr val="EB7239"/>
                </a:solidFill>
                <a:latin typeface="Arial"/>
                <a:cs typeface="Arial"/>
              </a:rPr>
              <a:t>Carefulness and </a:t>
            </a:r>
            <a:r>
              <a:rPr dirty="0" sz="1700" spc="5" b="1">
                <a:solidFill>
                  <a:srgbClr val="EB7239"/>
                </a:solidFill>
                <a:latin typeface="Arial"/>
                <a:cs typeface="Arial"/>
              </a:rPr>
              <a:t>rigor </a:t>
            </a:r>
            <a:r>
              <a:rPr dirty="0" sz="1700" spc="10" b="1">
                <a:solidFill>
                  <a:srgbClr val="EB7239"/>
                </a:solidFill>
                <a:latin typeface="Arial"/>
                <a:cs typeface="Arial"/>
              </a:rPr>
              <a:t>are the </a:t>
            </a:r>
            <a:r>
              <a:rPr dirty="0" sz="1700" b="1">
                <a:solidFill>
                  <a:srgbClr val="EB7239"/>
                </a:solidFill>
                <a:latin typeface="Arial"/>
                <a:cs typeface="Arial"/>
              </a:rPr>
              <a:t>keys </a:t>
            </a:r>
            <a:r>
              <a:rPr dirty="0" sz="1700" spc="10" b="1">
                <a:solidFill>
                  <a:srgbClr val="EB7239"/>
                </a:solidFill>
                <a:latin typeface="Arial"/>
                <a:cs typeface="Arial"/>
              </a:rPr>
              <a:t>to</a:t>
            </a:r>
            <a:r>
              <a:rPr dirty="0" sz="1700" spc="-25" b="1">
                <a:solidFill>
                  <a:srgbClr val="EB7239"/>
                </a:solidFill>
                <a:latin typeface="Arial"/>
                <a:cs typeface="Arial"/>
              </a:rPr>
              <a:t> </a:t>
            </a:r>
            <a:r>
              <a:rPr dirty="0" sz="1700" spc="10" b="1">
                <a:solidFill>
                  <a:srgbClr val="EB7239"/>
                </a:solidFill>
                <a:latin typeface="Arial"/>
                <a:cs typeface="Arial"/>
              </a:rPr>
              <a:t>success.</a:t>
            </a:r>
            <a:endParaRPr sz="1700">
              <a:latin typeface="Arial"/>
              <a:cs typeface="Arial"/>
            </a:endParaRPr>
          </a:p>
        </p:txBody>
      </p:sp>
      <p:sp>
        <p:nvSpPr>
          <p:cNvPr id="51" name="object 51"/>
          <p:cNvSpPr/>
          <p:nvPr/>
        </p:nvSpPr>
        <p:spPr>
          <a:xfrm>
            <a:off x="0" y="3110966"/>
            <a:ext cx="1728470" cy="129539"/>
          </a:xfrm>
          <a:custGeom>
            <a:avLst/>
            <a:gdLst/>
            <a:ahLst/>
            <a:cxnLst/>
            <a:rect l="l" t="t" r="r" b="b"/>
            <a:pathLst>
              <a:path w="1728470" h="129539">
                <a:moveTo>
                  <a:pt x="0" y="129031"/>
                </a:moveTo>
                <a:lnTo>
                  <a:pt x="1728012" y="129031"/>
                </a:lnTo>
                <a:lnTo>
                  <a:pt x="1728012" y="0"/>
                </a:lnTo>
                <a:lnTo>
                  <a:pt x="0" y="0"/>
                </a:lnTo>
                <a:lnTo>
                  <a:pt x="0" y="129031"/>
                </a:lnTo>
                <a:close/>
              </a:path>
            </a:pathLst>
          </a:custGeom>
          <a:solidFill>
            <a:srgbClr val="46464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2" name="object 52"/>
          <p:cNvSpPr/>
          <p:nvPr/>
        </p:nvSpPr>
        <p:spPr>
          <a:xfrm>
            <a:off x="1728012" y="3110966"/>
            <a:ext cx="2741930" cy="129539"/>
          </a:xfrm>
          <a:custGeom>
            <a:avLst/>
            <a:gdLst/>
            <a:ahLst/>
            <a:cxnLst/>
            <a:rect l="l" t="t" r="r" b="b"/>
            <a:pathLst>
              <a:path w="2741929" h="129539">
                <a:moveTo>
                  <a:pt x="0" y="129031"/>
                </a:moveTo>
                <a:lnTo>
                  <a:pt x="2741752" y="129031"/>
                </a:lnTo>
                <a:lnTo>
                  <a:pt x="2741752" y="0"/>
                </a:lnTo>
                <a:lnTo>
                  <a:pt x="0" y="0"/>
                </a:lnTo>
                <a:lnTo>
                  <a:pt x="0" y="129031"/>
                </a:lnTo>
                <a:close/>
              </a:path>
            </a:pathLst>
          </a:custGeom>
          <a:solidFill>
            <a:srgbClr val="60606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3" name="object 53"/>
          <p:cNvSpPr/>
          <p:nvPr/>
        </p:nvSpPr>
        <p:spPr>
          <a:xfrm>
            <a:off x="4469765" y="3110966"/>
            <a:ext cx="1290320" cy="129539"/>
          </a:xfrm>
          <a:custGeom>
            <a:avLst/>
            <a:gdLst/>
            <a:ahLst/>
            <a:cxnLst/>
            <a:rect l="l" t="t" r="r" b="b"/>
            <a:pathLst>
              <a:path w="1290320" h="129539">
                <a:moveTo>
                  <a:pt x="0" y="129031"/>
                </a:moveTo>
                <a:lnTo>
                  <a:pt x="1290231" y="129031"/>
                </a:lnTo>
                <a:lnTo>
                  <a:pt x="1290231" y="0"/>
                </a:lnTo>
                <a:lnTo>
                  <a:pt x="0" y="0"/>
                </a:lnTo>
                <a:lnTo>
                  <a:pt x="0" y="129031"/>
                </a:lnTo>
                <a:close/>
              </a:path>
            </a:pathLst>
          </a:custGeom>
          <a:solidFill>
            <a:srgbClr val="46464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4" name="object 54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889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70"/>
              </a:spcBef>
            </a:pPr>
            <a:r>
              <a:rPr dirty="0" spc="-5"/>
              <a:t>Ming-Ming Cheng Nankai</a:t>
            </a:r>
            <a:r>
              <a:rPr dirty="0"/>
              <a:t> </a:t>
            </a:r>
            <a:r>
              <a:rPr dirty="0" spc="-5"/>
              <a:t>University</a:t>
            </a:r>
          </a:p>
        </p:txBody>
      </p:sp>
      <p:sp>
        <p:nvSpPr>
          <p:cNvPr id="55" name="object 55"/>
          <p:cNvSpPr txBox="1"/>
          <p:nvPr/>
        </p:nvSpPr>
        <p:spPr>
          <a:xfrm>
            <a:off x="3001810" y="3115250"/>
            <a:ext cx="194310" cy="119380"/>
          </a:xfrm>
          <a:prstGeom prst="rect">
            <a:avLst/>
          </a:prstGeom>
        </p:spPr>
        <p:txBody>
          <a:bodyPr wrap="square" lIns="0" tIns="889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70"/>
              </a:spcBef>
            </a:pPr>
            <a:r>
              <a:rPr dirty="0" sz="600" spc="-5">
                <a:solidFill>
                  <a:srgbClr val="FFFFFF"/>
                </a:solidFill>
                <a:latin typeface="Arial"/>
                <a:cs typeface="Arial"/>
              </a:rPr>
              <a:t>Style</a:t>
            </a:r>
            <a:endParaRPr sz="600">
              <a:latin typeface="Arial"/>
              <a:cs typeface="Arial"/>
            </a:endParaRPr>
          </a:p>
        </p:txBody>
      </p:sp>
      <p:sp>
        <p:nvSpPr>
          <p:cNvPr id="56" name="object 56"/>
          <p:cNvSpPr txBox="1">
            <a:spLocks noGrp="1"/>
          </p:cNvSpPr>
          <p:nvPr>
            <p:ph type="dt" idx="6" sz="half"/>
          </p:nvPr>
        </p:nvSpPr>
        <p:spPr>
          <a:prstGeom prst="rect"/>
        </p:spPr>
        <p:txBody>
          <a:bodyPr wrap="square" lIns="0" tIns="889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70"/>
              </a:spcBef>
            </a:pPr>
            <a:r>
              <a:rPr dirty="0" spc="-5"/>
              <a:t>2022/05/18</a:t>
            </a:r>
          </a:p>
        </p:txBody>
      </p:sp>
      <p:sp>
        <p:nvSpPr>
          <p:cNvPr id="57" name="object 57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8890" rIns="0" bIns="0" rtlCol="0" vert="horz">
            <a:spAutoFit/>
          </a:bodyPr>
          <a:lstStyle/>
          <a:p>
            <a:pPr marL="25400">
              <a:lnSpc>
                <a:spcPct val="100000"/>
              </a:lnSpc>
              <a:spcBef>
                <a:spcPts val="70"/>
              </a:spcBef>
            </a:pPr>
            <a:fld id="{81D60167-4931-47E6-BA6A-407CBD079E47}" type="slidenum">
              <a:rPr dirty="0" spc="-5"/>
              <a:t>30</a:t>
            </a:fld>
            <a:r>
              <a:rPr dirty="0" spc="-5"/>
              <a:t> /</a:t>
            </a:r>
            <a:r>
              <a:rPr dirty="0" spc="-70"/>
              <a:t> </a:t>
            </a:r>
            <a:r>
              <a:rPr dirty="0" spc="-5"/>
              <a:t>46</a:t>
            </a:r>
          </a:p>
        </p:txBody>
      </p:sp>
    </p:spTree>
  </p:cSld>
  <p:clrMapOvr>
    <a:masterClrMapping/>
  </p:clrMapOvr>
  <p:transition spd="fast">
    <p:cut thruBlk="0"/>
  </p:transition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20650" y="127561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B1B1B1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171056" y="127561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B1B1B1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221449" y="127561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B1B1B1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271856" y="127561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B1B1B1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322249" y="127561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B1B1B1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372656" y="127561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B1B1B1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423049" y="127561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B1B1B1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 txBox="1">
            <a:spLocks noGrp="1"/>
          </p:cNvSpPr>
          <p:nvPr>
            <p:ph type="title"/>
          </p:nvPr>
        </p:nvSpPr>
        <p:spPr>
          <a:xfrm>
            <a:off x="95300" y="0"/>
            <a:ext cx="414020" cy="116839"/>
          </a:xfrm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pc="-5">
                <a:hlinkClick r:id="rId2" action="ppaction://hlinksldjump"/>
              </a:rPr>
              <a:t>Readership</a:t>
            </a:r>
          </a:p>
        </p:txBody>
      </p:sp>
      <p:sp>
        <p:nvSpPr>
          <p:cNvPr id="10" name="object 10"/>
          <p:cNvSpPr/>
          <p:nvPr/>
        </p:nvSpPr>
        <p:spPr>
          <a:xfrm>
            <a:off x="944473" y="127561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B1B1B1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/>
          <p:nvPr/>
        </p:nvSpPr>
        <p:spPr>
          <a:xfrm>
            <a:off x="994867" y="127561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B1B1B1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/>
          <p:nvPr/>
        </p:nvSpPr>
        <p:spPr>
          <a:xfrm>
            <a:off x="1045273" y="127561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B1B1B1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/>
          <p:nvPr/>
        </p:nvSpPr>
        <p:spPr>
          <a:xfrm>
            <a:off x="1095667" y="127561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B1B1B1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4" name="object 14"/>
          <p:cNvSpPr/>
          <p:nvPr/>
        </p:nvSpPr>
        <p:spPr>
          <a:xfrm>
            <a:off x="1146073" y="127561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B1B1B1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5" name="object 15"/>
          <p:cNvSpPr/>
          <p:nvPr/>
        </p:nvSpPr>
        <p:spPr>
          <a:xfrm>
            <a:off x="1196466" y="127561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B1B1B1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6" name="object 16"/>
          <p:cNvSpPr/>
          <p:nvPr/>
        </p:nvSpPr>
        <p:spPr>
          <a:xfrm>
            <a:off x="1246873" y="127561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B1B1B1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7" name="object 17"/>
          <p:cNvSpPr/>
          <p:nvPr/>
        </p:nvSpPr>
        <p:spPr>
          <a:xfrm>
            <a:off x="1297266" y="127561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B1B1B1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8" name="object 18"/>
          <p:cNvSpPr txBox="1"/>
          <p:nvPr/>
        </p:nvSpPr>
        <p:spPr>
          <a:xfrm>
            <a:off x="919124" y="0"/>
            <a:ext cx="562610" cy="116839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600" spc="-5">
                <a:solidFill>
                  <a:srgbClr val="B1B1B1"/>
                </a:solidFill>
                <a:latin typeface="Arial"/>
                <a:cs typeface="Arial"/>
                <a:hlinkClick r:id="rId3" action="ppaction://hlinksldjump"/>
              </a:rPr>
              <a:t>Critical</a:t>
            </a:r>
            <a:r>
              <a:rPr dirty="0" sz="600" spc="-25">
                <a:solidFill>
                  <a:srgbClr val="B1B1B1"/>
                </a:solidFill>
                <a:latin typeface="Arial"/>
                <a:cs typeface="Arial"/>
                <a:hlinkClick r:id="rId3" action="ppaction://hlinksldjump"/>
              </a:rPr>
              <a:t> </a:t>
            </a:r>
            <a:r>
              <a:rPr dirty="0" sz="600" spc="-5">
                <a:solidFill>
                  <a:srgbClr val="B1B1B1"/>
                </a:solidFill>
                <a:latin typeface="Arial"/>
                <a:cs typeface="Arial"/>
                <a:hlinkClick r:id="rId3" action="ppaction://hlinksldjump"/>
              </a:rPr>
              <a:t>Analysis</a:t>
            </a:r>
            <a:endParaRPr sz="600">
              <a:latin typeface="Arial"/>
              <a:cs typeface="Arial"/>
            </a:endParaRPr>
          </a:p>
        </p:txBody>
      </p:sp>
      <p:sp>
        <p:nvSpPr>
          <p:cNvPr id="19" name="object 19"/>
          <p:cNvSpPr/>
          <p:nvPr/>
        </p:nvSpPr>
        <p:spPr>
          <a:xfrm>
            <a:off x="1916925" y="127561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B1B1B1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0" name="object 20"/>
          <p:cNvSpPr/>
          <p:nvPr/>
        </p:nvSpPr>
        <p:spPr>
          <a:xfrm>
            <a:off x="1967331" y="127561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B1B1B1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1" name="object 21"/>
          <p:cNvSpPr/>
          <p:nvPr/>
        </p:nvSpPr>
        <p:spPr>
          <a:xfrm>
            <a:off x="2017725" y="127561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B1B1B1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2" name="object 22"/>
          <p:cNvSpPr/>
          <p:nvPr/>
        </p:nvSpPr>
        <p:spPr>
          <a:xfrm>
            <a:off x="2068131" y="127561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B1B1B1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3" name="object 23"/>
          <p:cNvSpPr/>
          <p:nvPr/>
        </p:nvSpPr>
        <p:spPr>
          <a:xfrm>
            <a:off x="2118525" y="127561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B1B1B1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4" name="object 24"/>
          <p:cNvSpPr txBox="1"/>
          <p:nvPr/>
        </p:nvSpPr>
        <p:spPr>
          <a:xfrm>
            <a:off x="1891576" y="0"/>
            <a:ext cx="337820" cy="116839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600" spc="-5">
                <a:solidFill>
                  <a:srgbClr val="B1B1B1"/>
                </a:solidFill>
                <a:latin typeface="Arial"/>
                <a:cs typeface="Arial"/>
                <a:hlinkClick r:id="rId4" action="ppaction://hlinksldjump"/>
              </a:rPr>
              <a:t>Precision</a:t>
            </a:r>
            <a:endParaRPr sz="600">
              <a:latin typeface="Arial"/>
              <a:cs typeface="Arial"/>
            </a:endParaRPr>
          </a:p>
        </p:txBody>
      </p:sp>
      <p:sp>
        <p:nvSpPr>
          <p:cNvPr id="25" name="object 25"/>
          <p:cNvSpPr/>
          <p:nvPr/>
        </p:nvSpPr>
        <p:spPr>
          <a:xfrm>
            <a:off x="2664752" y="127561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B1B1B1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6" name="object 26"/>
          <p:cNvSpPr/>
          <p:nvPr/>
        </p:nvSpPr>
        <p:spPr>
          <a:xfrm>
            <a:off x="2715158" y="127561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B1B1B1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7" name="object 27"/>
          <p:cNvSpPr/>
          <p:nvPr/>
        </p:nvSpPr>
        <p:spPr>
          <a:xfrm>
            <a:off x="2765551" y="127561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B1B1B1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8" name="object 28"/>
          <p:cNvSpPr/>
          <p:nvPr/>
        </p:nvSpPr>
        <p:spPr>
          <a:xfrm>
            <a:off x="2815958" y="127561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B1B1B1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9" name="object 29"/>
          <p:cNvSpPr/>
          <p:nvPr/>
        </p:nvSpPr>
        <p:spPr>
          <a:xfrm>
            <a:off x="2866351" y="127561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B1B1B1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0" name="object 30"/>
          <p:cNvSpPr/>
          <p:nvPr/>
        </p:nvSpPr>
        <p:spPr>
          <a:xfrm>
            <a:off x="2916758" y="127561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B1B1B1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1" name="object 31"/>
          <p:cNvSpPr/>
          <p:nvPr/>
        </p:nvSpPr>
        <p:spPr>
          <a:xfrm>
            <a:off x="2967151" y="127561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B1B1B1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2" name="object 32"/>
          <p:cNvSpPr/>
          <p:nvPr/>
        </p:nvSpPr>
        <p:spPr>
          <a:xfrm>
            <a:off x="3017558" y="127561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B1B1B1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3" name="object 33"/>
          <p:cNvSpPr/>
          <p:nvPr/>
        </p:nvSpPr>
        <p:spPr>
          <a:xfrm>
            <a:off x="3067951" y="127561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B1B1B1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4" name="object 34"/>
          <p:cNvSpPr txBox="1"/>
          <p:nvPr/>
        </p:nvSpPr>
        <p:spPr>
          <a:xfrm>
            <a:off x="2639402" y="0"/>
            <a:ext cx="460375" cy="116839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600" spc="-5">
                <a:solidFill>
                  <a:srgbClr val="B1B1B1"/>
                </a:solidFill>
                <a:latin typeface="Arial"/>
                <a:cs typeface="Arial"/>
                <a:hlinkClick r:id="rId5" action="ppaction://hlinksldjump"/>
              </a:rPr>
              <a:t>Conciseness</a:t>
            </a:r>
            <a:endParaRPr sz="600">
              <a:latin typeface="Arial"/>
              <a:cs typeface="Arial"/>
            </a:endParaRPr>
          </a:p>
        </p:txBody>
      </p:sp>
      <p:sp>
        <p:nvSpPr>
          <p:cNvPr id="35" name="object 35"/>
          <p:cNvSpPr/>
          <p:nvPr/>
        </p:nvSpPr>
        <p:spPr>
          <a:xfrm>
            <a:off x="3534955" y="127561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B1B1B1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6" name="object 36"/>
          <p:cNvSpPr/>
          <p:nvPr/>
        </p:nvSpPr>
        <p:spPr>
          <a:xfrm>
            <a:off x="3585362" y="127561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B1B1B1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7" name="object 37"/>
          <p:cNvSpPr/>
          <p:nvPr/>
        </p:nvSpPr>
        <p:spPr>
          <a:xfrm>
            <a:off x="3635755" y="127561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B1B1B1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8" name="object 38"/>
          <p:cNvSpPr txBox="1"/>
          <p:nvPr/>
        </p:nvSpPr>
        <p:spPr>
          <a:xfrm>
            <a:off x="3509606" y="0"/>
            <a:ext cx="524510" cy="116839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600" spc="-5">
                <a:solidFill>
                  <a:srgbClr val="B1B1B1"/>
                </a:solidFill>
                <a:latin typeface="Arial"/>
                <a:cs typeface="Arial"/>
                <a:hlinkClick r:id="rId6" action="ppaction://hlinksldjump"/>
              </a:rPr>
              <a:t>Logical</a:t>
            </a:r>
            <a:r>
              <a:rPr dirty="0" sz="600" spc="-30">
                <a:solidFill>
                  <a:srgbClr val="B1B1B1"/>
                </a:solidFill>
                <a:latin typeface="Arial"/>
                <a:cs typeface="Arial"/>
                <a:hlinkClick r:id="rId6" action="ppaction://hlinksldjump"/>
              </a:rPr>
              <a:t> </a:t>
            </a:r>
            <a:r>
              <a:rPr dirty="0" sz="600" spc="-5">
                <a:solidFill>
                  <a:srgbClr val="B1B1B1"/>
                </a:solidFill>
                <a:latin typeface="Arial"/>
                <a:cs typeface="Arial"/>
                <a:hlinkClick r:id="rId6" action="ppaction://hlinksldjump"/>
              </a:rPr>
              <a:t>Writing</a:t>
            </a:r>
            <a:endParaRPr sz="600">
              <a:latin typeface="Arial"/>
              <a:cs typeface="Arial"/>
            </a:endParaRPr>
          </a:p>
        </p:txBody>
      </p:sp>
      <p:sp>
        <p:nvSpPr>
          <p:cNvPr id="39" name="object 39"/>
          <p:cNvSpPr/>
          <p:nvPr/>
        </p:nvSpPr>
        <p:spPr>
          <a:xfrm>
            <a:off x="4469536" y="127561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B1B1B1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0" name="object 40"/>
          <p:cNvSpPr/>
          <p:nvPr/>
        </p:nvSpPr>
        <p:spPr>
          <a:xfrm>
            <a:off x="4519929" y="127561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B1B1B1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1" name="object 41"/>
          <p:cNvSpPr/>
          <p:nvPr/>
        </p:nvSpPr>
        <p:spPr>
          <a:xfrm>
            <a:off x="4570336" y="127561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B1B1B1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2" name="object 42"/>
          <p:cNvSpPr/>
          <p:nvPr/>
        </p:nvSpPr>
        <p:spPr>
          <a:xfrm>
            <a:off x="4620729" y="127561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B1B1B1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3" name="object 43"/>
          <p:cNvSpPr txBox="1"/>
          <p:nvPr/>
        </p:nvSpPr>
        <p:spPr>
          <a:xfrm>
            <a:off x="4444187" y="0"/>
            <a:ext cx="299720" cy="116839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600" spc="-5">
                <a:solidFill>
                  <a:srgbClr val="B1B1B1"/>
                </a:solidFill>
                <a:latin typeface="Arial"/>
                <a:cs typeface="Arial"/>
                <a:hlinkClick r:id="rId7" action="ppaction://hlinksldjump"/>
              </a:rPr>
              <a:t>Balance</a:t>
            </a:r>
            <a:endParaRPr sz="600">
              <a:latin typeface="Arial"/>
              <a:cs typeface="Arial"/>
            </a:endParaRPr>
          </a:p>
        </p:txBody>
      </p:sp>
      <p:sp>
        <p:nvSpPr>
          <p:cNvPr id="44" name="object 44"/>
          <p:cNvSpPr/>
          <p:nvPr/>
        </p:nvSpPr>
        <p:spPr>
          <a:xfrm>
            <a:off x="5179479" y="127561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5" name="object 45"/>
          <p:cNvSpPr/>
          <p:nvPr/>
        </p:nvSpPr>
        <p:spPr>
          <a:xfrm>
            <a:off x="5229885" y="127561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6" name="object 46"/>
          <p:cNvSpPr/>
          <p:nvPr/>
        </p:nvSpPr>
        <p:spPr>
          <a:xfrm>
            <a:off x="5280278" y="127561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7" name="object 47"/>
          <p:cNvSpPr/>
          <p:nvPr/>
        </p:nvSpPr>
        <p:spPr>
          <a:xfrm>
            <a:off x="5330685" y="127561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8" name="object 48"/>
          <p:cNvSpPr/>
          <p:nvPr/>
        </p:nvSpPr>
        <p:spPr>
          <a:xfrm>
            <a:off x="5381078" y="127561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9" name="object 49"/>
          <p:cNvSpPr/>
          <p:nvPr/>
        </p:nvSpPr>
        <p:spPr>
          <a:xfrm>
            <a:off x="5431485" y="127561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18000" y="0"/>
                </a:move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0" name="object 50"/>
          <p:cNvSpPr/>
          <p:nvPr/>
        </p:nvSpPr>
        <p:spPr>
          <a:xfrm>
            <a:off x="5431485" y="127561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1" name="object 51"/>
          <p:cNvSpPr txBox="1"/>
          <p:nvPr/>
        </p:nvSpPr>
        <p:spPr>
          <a:xfrm>
            <a:off x="5154129" y="0"/>
            <a:ext cx="511175" cy="116839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600" spc="-5">
                <a:solidFill>
                  <a:srgbClr val="FFFFFF"/>
                </a:solidFill>
                <a:latin typeface="Arial"/>
                <a:cs typeface="Arial"/>
                <a:hlinkClick r:id="rId8" action="ppaction://hlinksldjump"/>
              </a:rPr>
              <a:t>Completeness</a:t>
            </a:r>
            <a:endParaRPr sz="600">
              <a:latin typeface="Arial"/>
              <a:cs typeface="Arial"/>
            </a:endParaRPr>
          </a:p>
        </p:txBody>
      </p:sp>
      <p:sp>
        <p:nvSpPr>
          <p:cNvPr id="52" name="object 52"/>
          <p:cNvSpPr txBox="1"/>
          <p:nvPr/>
        </p:nvSpPr>
        <p:spPr>
          <a:xfrm>
            <a:off x="2009724" y="1049583"/>
            <a:ext cx="1741170" cy="633095"/>
          </a:xfrm>
          <a:prstGeom prst="rect">
            <a:avLst/>
          </a:prstGeom>
        </p:spPr>
        <p:txBody>
          <a:bodyPr wrap="square" lIns="0" tIns="1714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dirty="0" sz="3950" spc="25" b="1">
                <a:solidFill>
                  <a:srgbClr val="EB7239"/>
                </a:solidFill>
                <a:latin typeface="Arial"/>
                <a:cs typeface="Arial"/>
              </a:rPr>
              <a:t>Q </a:t>
            </a:r>
            <a:r>
              <a:rPr dirty="0" sz="3950" spc="20" b="1">
                <a:solidFill>
                  <a:srgbClr val="EB7239"/>
                </a:solidFill>
                <a:latin typeface="Arial"/>
                <a:cs typeface="Arial"/>
              </a:rPr>
              <a:t>&amp;</a:t>
            </a:r>
            <a:r>
              <a:rPr dirty="0" sz="3950" spc="-90" b="1">
                <a:solidFill>
                  <a:srgbClr val="EB7239"/>
                </a:solidFill>
                <a:latin typeface="Arial"/>
                <a:cs typeface="Arial"/>
              </a:rPr>
              <a:t> </a:t>
            </a:r>
            <a:r>
              <a:rPr dirty="0" sz="3950" spc="20" b="1">
                <a:solidFill>
                  <a:srgbClr val="EB7239"/>
                </a:solidFill>
                <a:latin typeface="Arial"/>
                <a:cs typeface="Arial"/>
              </a:rPr>
              <a:t>A?</a:t>
            </a:r>
            <a:endParaRPr sz="3950">
              <a:latin typeface="Arial"/>
              <a:cs typeface="Arial"/>
            </a:endParaRPr>
          </a:p>
        </p:txBody>
      </p:sp>
      <p:sp>
        <p:nvSpPr>
          <p:cNvPr id="53" name="object 53"/>
          <p:cNvSpPr/>
          <p:nvPr/>
        </p:nvSpPr>
        <p:spPr>
          <a:xfrm>
            <a:off x="0" y="3110966"/>
            <a:ext cx="1728470" cy="129539"/>
          </a:xfrm>
          <a:custGeom>
            <a:avLst/>
            <a:gdLst/>
            <a:ahLst/>
            <a:cxnLst/>
            <a:rect l="l" t="t" r="r" b="b"/>
            <a:pathLst>
              <a:path w="1728470" h="129539">
                <a:moveTo>
                  <a:pt x="0" y="129031"/>
                </a:moveTo>
                <a:lnTo>
                  <a:pt x="1728012" y="129031"/>
                </a:lnTo>
                <a:lnTo>
                  <a:pt x="1728012" y="0"/>
                </a:lnTo>
                <a:lnTo>
                  <a:pt x="0" y="0"/>
                </a:lnTo>
                <a:lnTo>
                  <a:pt x="0" y="129031"/>
                </a:lnTo>
                <a:close/>
              </a:path>
            </a:pathLst>
          </a:custGeom>
          <a:solidFill>
            <a:srgbClr val="46464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4" name="object 54"/>
          <p:cNvSpPr/>
          <p:nvPr/>
        </p:nvSpPr>
        <p:spPr>
          <a:xfrm>
            <a:off x="1728012" y="3110966"/>
            <a:ext cx="2741930" cy="129539"/>
          </a:xfrm>
          <a:custGeom>
            <a:avLst/>
            <a:gdLst/>
            <a:ahLst/>
            <a:cxnLst/>
            <a:rect l="l" t="t" r="r" b="b"/>
            <a:pathLst>
              <a:path w="2741929" h="129539">
                <a:moveTo>
                  <a:pt x="0" y="129031"/>
                </a:moveTo>
                <a:lnTo>
                  <a:pt x="2741752" y="129031"/>
                </a:lnTo>
                <a:lnTo>
                  <a:pt x="2741752" y="0"/>
                </a:lnTo>
                <a:lnTo>
                  <a:pt x="0" y="0"/>
                </a:lnTo>
                <a:lnTo>
                  <a:pt x="0" y="129031"/>
                </a:lnTo>
                <a:close/>
              </a:path>
            </a:pathLst>
          </a:custGeom>
          <a:solidFill>
            <a:srgbClr val="60606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5" name="object 55"/>
          <p:cNvSpPr/>
          <p:nvPr/>
        </p:nvSpPr>
        <p:spPr>
          <a:xfrm>
            <a:off x="4469765" y="3110966"/>
            <a:ext cx="1290320" cy="129539"/>
          </a:xfrm>
          <a:custGeom>
            <a:avLst/>
            <a:gdLst/>
            <a:ahLst/>
            <a:cxnLst/>
            <a:rect l="l" t="t" r="r" b="b"/>
            <a:pathLst>
              <a:path w="1290320" h="129539">
                <a:moveTo>
                  <a:pt x="0" y="129031"/>
                </a:moveTo>
                <a:lnTo>
                  <a:pt x="1290231" y="129031"/>
                </a:lnTo>
                <a:lnTo>
                  <a:pt x="1290231" y="0"/>
                </a:lnTo>
                <a:lnTo>
                  <a:pt x="0" y="0"/>
                </a:lnTo>
                <a:lnTo>
                  <a:pt x="0" y="129031"/>
                </a:lnTo>
                <a:close/>
              </a:path>
            </a:pathLst>
          </a:custGeom>
          <a:solidFill>
            <a:srgbClr val="46464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6" name="object 56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889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70"/>
              </a:spcBef>
            </a:pPr>
            <a:r>
              <a:rPr dirty="0" spc="-5"/>
              <a:t>Ming-Ming Cheng Nankai</a:t>
            </a:r>
            <a:r>
              <a:rPr dirty="0"/>
              <a:t> </a:t>
            </a:r>
            <a:r>
              <a:rPr dirty="0" spc="-5"/>
              <a:t>University</a:t>
            </a:r>
          </a:p>
        </p:txBody>
      </p:sp>
      <p:sp>
        <p:nvSpPr>
          <p:cNvPr id="57" name="object 57"/>
          <p:cNvSpPr txBox="1"/>
          <p:nvPr/>
        </p:nvSpPr>
        <p:spPr>
          <a:xfrm>
            <a:off x="3001810" y="3115250"/>
            <a:ext cx="194310" cy="119380"/>
          </a:xfrm>
          <a:prstGeom prst="rect">
            <a:avLst/>
          </a:prstGeom>
        </p:spPr>
        <p:txBody>
          <a:bodyPr wrap="square" lIns="0" tIns="889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70"/>
              </a:spcBef>
            </a:pPr>
            <a:r>
              <a:rPr dirty="0" sz="600" spc="-5">
                <a:solidFill>
                  <a:srgbClr val="FFFFFF"/>
                </a:solidFill>
                <a:latin typeface="Arial"/>
                <a:cs typeface="Arial"/>
              </a:rPr>
              <a:t>Style</a:t>
            </a:r>
            <a:endParaRPr sz="600">
              <a:latin typeface="Arial"/>
              <a:cs typeface="Arial"/>
            </a:endParaRPr>
          </a:p>
        </p:txBody>
      </p:sp>
      <p:sp>
        <p:nvSpPr>
          <p:cNvPr id="58" name="object 58"/>
          <p:cNvSpPr txBox="1">
            <a:spLocks noGrp="1"/>
          </p:cNvSpPr>
          <p:nvPr>
            <p:ph type="dt" idx="6" sz="half"/>
          </p:nvPr>
        </p:nvSpPr>
        <p:spPr>
          <a:prstGeom prst="rect"/>
        </p:spPr>
        <p:txBody>
          <a:bodyPr wrap="square" lIns="0" tIns="889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70"/>
              </a:spcBef>
            </a:pPr>
            <a:r>
              <a:rPr dirty="0" spc="-5"/>
              <a:t>2022/05/18</a:t>
            </a:r>
          </a:p>
        </p:txBody>
      </p:sp>
      <p:sp>
        <p:nvSpPr>
          <p:cNvPr id="59" name="object 59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8890" rIns="0" bIns="0" rtlCol="0" vert="horz">
            <a:spAutoFit/>
          </a:bodyPr>
          <a:lstStyle/>
          <a:p>
            <a:pPr marL="25400">
              <a:lnSpc>
                <a:spcPct val="100000"/>
              </a:lnSpc>
              <a:spcBef>
                <a:spcPts val="70"/>
              </a:spcBef>
            </a:pPr>
            <a:fld id="{81D60167-4931-47E6-BA6A-407CBD079E47}" type="slidenum">
              <a:rPr dirty="0" spc="-5"/>
              <a:t>30</a:t>
            </a:fld>
            <a:r>
              <a:rPr dirty="0" spc="-5"/>
              <a:t> /</a:t>
            </a:r>
            <a:r>
              <a:rPr dirty="0" spc="-70"/>
              <a:t> </a:t>
            </a:r>
            <a:r>
              <a:rPr dirty="0" spc="-5"/>
              <a:t>46</a:t>
            </a:r>
          </a:p>
        </p:txBody>
      </p:sp>
    </p:spTree>
  </p:cSld>
  <p:clrMapOvr>
    <a:masterClrMapping/>
  </p:clrMapOvr>
  <p:transition spd="fast">
    <p:cut thruBlk="0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20650" y="127561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4">
                <a:moveTo>
                  <a:pt x="18000" y="0"/>
                </a:move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120650" y="127561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171056" y="127561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221449" y="127561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271856" y="127561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322249" y="127561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372656" y="127561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423049" y="127561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944473" y="127561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B1B1B1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/>
          <p:nvPr/>
        </p:nvSpPr>
        <p:spPr>
          <a:xfrm>
            <a:off x="994867" y="127561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B1B1B1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/>
          <p:nvPr/>
        </p:nvSpPr>
        <p:spPr>
          <a:xfrm>
            <a:off x="1045273" y="127561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B1B1B1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/>
          <p:nvPr/>
        </p:nvSpPr>
        <p:spPr>
          <a:xfrm>
            <a:off x="1095667" y="127561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B1B1B1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4" name="object 14"/>
          <p:cNvSpPr/>
          <p:nvPr/>
        </p:nvSpPr>
        <p:spPr>
          <a:xfrm>
            <a:off x="1146073" y="127561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B1B1B1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5" name="object 15"/>
          <p:cNvSpPr/>
          <p:nvPr/>
        </p:nvSpPr>
        <p:spPr>
          <a:xfrm>
            <a:off x="1196466" y="127561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B1B1B1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6" name="object 16"/>
          <p:cNvSpPr/>
          <p:nvPr/>
        </p:nvSpPr>
        <p:spPr>
          <a:xfrm>
            <a:off x="1246873" y="127561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B1B1B1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7" name="object 17"/>
          <p:cNvSpPr/>
          <p:nvPr/>
        </p:nvSpPr>
        <p:spPr>
          <a:xfrm>
            <a:off x="1297266" y="127561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B1B1B1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8" name="object 18"/>
          <p:cNvSpPr/>
          <p:nvPr/>
        </p:nvSpPr>
        <p:spPr>
          <a:xfrm>
            <a:off x="1916925" y="127561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B1B1B1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9" name="object 19"/>
          <p:cNvSpPr/>
          <p:nvPr/>
        </p:nvSpPr>
        <p:spPr>
          <a:xfrm>
            <a:off x="1967331" y="127561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B1B1B1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0" name="object 20"/>
          <p:cNvSpPr/>
          <p:nvPr/>
        </p:nvSpPr>
        <p:spPr>
          <a:xfrm>
            <a:off x="2017725" y="127561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B1B1B1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1" name="object 21"/>
          <p:cNvSpPr/>
          <p:nvPr/>
        </p:nvSpPr>
        <p:spPr>
          <a:xfrm>
            <a:off x="2068131" y="127561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B1B1B1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2" name="object 22"/>
          <p:cNvSpPr/>
          <p:nvPr/>
        </p:nvSpPr>
        <p:spPr>
          <a:xfrm>
            <a:off x="2118525" y="127561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B1B1B1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3" name="object 23"/>
          <p:cNvSpPr/>
          <p:nvPr/>
        </p:nvSpPr>
        <p:spPr>
          <a:xfrm>
            <a:off x="2664752" y="127561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B1B1B1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4" name="object 24"/>
          <p:cNvSpPr/>
          <p:nvPr/>
        </p:nvSpPr>
        <p:spPr>
          <a:xfrm>
            <a:off x="2715158" y="127561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B1B1B1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5" name="object 25"/>
          <p:cNvSpPr/>
          <p:nvPr/>
        </p:nvSpPr>
        <p:spPr>
          <a:xfrm>
            <a:off x="2765551" y="127561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B1B1B1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6" name="object 26"/>
          <p:cNvSpPr/>
          <p:nvPr/>
        </p:nvSpPr>
        <p:spPr>
          <a:xfrm>
            <a:off x="2815958" y="127561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B1B1B1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7" name="object 27"/>
          <p:cNvSpPr/>
          <p:nvPr/>
        </p:nvSpPr>
        <p:spPr>
          <a:xfrm>
            <a:off x="2866351" y="127561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B1B1B1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8" name="object 28"/>
          <p:cNvSpPr/>
          <p:nvPr/>
        </p:nvSpPr>
        <p:spPr>
          <a:xfrm>
            <a:off x="2916758" y="127561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B1B1B1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9" name="object 29"/>
          <p:cNvSpPr/>
          <p:nvPr/>
        </p:nvSpPr>
        <p:spPr>
          <a:xfrm>
            <a:off x="2967151" y="127561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B1B1B1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0" name="object 30"/>
          <p:cNvSpPr/>
          <p:nvPr/>
        </p:nvSpPr>
        <p:spPr>
          <a:xfrm>
            <a:off x="3017558" y="127561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B1B1B1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1" name="object 31"/>
          <p:cNvSpPr/>
          <p:nvPr/>
        </p:nvSpPr>
        <p:spPr>
          <a:xfrm>
            <a:off x="3067951" y="127561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B1B1B1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2" name="object 32"/>
          <p:cNvSpPr/>
          <p:nvPr/>
        </p:nvSpPr>
        <p:spPr>
          <a:xfrm>
            <a:off x="3534955" y="127561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B1B1B1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3" name="object 33"/>
          <p:cNvSpPr/>
          <p:nvPr/>
        </p:nvSpPr>
        <p:spPr>
          <a:xfrm>
            <a:off x="3585362" y="127561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B1B1B1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4" name="object 34"/>
          <p:cNvSpPr/>
          <p:nvPr/>
        </p:nvSpPr>
        <p:spPr>
          <a:xfrm>
            <a:off x="3635755" y="127561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B1B1B1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5" name="object 35"/>
          <p:cNvSpPr/>
          <p:nvPr/>
        </p:nvSpPr>
        <p:spPr>
          <a:xfrm>
            <a:off x="4469536" y="127561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B1B1B1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6" name="object 36"/>
          <p:cNvSpPr/>
          <p:nvPr/>
        </p:nvSpPr>
        <p:spPr>
          <a:xfrm>
            <a:off x="4519929" y="127561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B1B1B1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7" name="object 37"/>
          <p:cNvSpPr/>
          <p:nvPr/>
        </p:nvSpPr>
        <p:spPr>
          <a:xfrm>
            <a:off x="4570336" y="127561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B1B1B1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8" name="object 38"/>
          <p:cNvSpPr/>
          <p:nvPr/>
        </p:nvSpPr>
        <p:spPr>
          <a:xfrm>
            <a:off x="4620729" y="127561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B1B1B1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9" name="object 39"/>
          <p:cNvSpPr/>
          <p:nvPr/>
        </p:nvSpPr>
        <p:spPr>
          <a:xfrm>
            <a:off x="5179479" y="127561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B1B1B1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0" name="object 40"/>
          <p:cNvSpPr/>
          <p:nvPr/>
        </p:nvSpPr>
        <p:spPr>
          <a:xfrm>
            <a:off x="5229885" y="127561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B1B1B1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1" name="object 41"/>
          <p:cNvSpPr/>
          <p:nvPr/>
        </p:nvSpPr>
        <p:spPr>
          <a:xfrm>
            <a:off x="5280278" y="127561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B1B1B1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2" name="object 42"/>
          <p:cNvSpPr/>
          <p:nvPr/>
        </p:nvSpPr>
        <p:spPr>
          <a:xfrm>
            <a:off x="5330685" y="127561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B1B1B1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3" name="object 43"/>
          <p:cNvSpPr/>
          <p:nvPr/>
        </p:nvSpPr>
        <p:spPr>
          <a:xfrm>
            <a:off x="5381078" y="127561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B1B1B1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4" name="object 44"/>
          <p:cNvSpPr/>
          <p:nvPr/>
        </p:nvSpPr>
        <p:spPr>
          <a:xfrm>
            <a:off x="5431485" y="127561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B1B1B1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5" name="object 45"/>
          <p:cNvSpPr txBox="1"/>
          <p:nvPr/>
        </p:nvSpPr>
        <p:spPr>
          <a:xfrm>
            <a:off x="108000" y="0"/>
            <a:ext cx="5556885" cy="116839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>
              <a:lnSpc>
                <a:spcPct val="100000"/>
              </a:lnSpc>
              <a:spcBef>
                <a:spcPts val="95"/>
              </a:spcBef>
              <a:tabLst>
                <a:tab pos="823594" algn="l"/>
                <a:tab pos="1795780" algn="l"/>
                <a:tab pos="2543810" algn="l"/>
                <a:tab pos="3413760" algn="l"/>
                <a:tab pos="4348480" algn="l"/>
                <a:tab pos="5058410" algn="l"/>
              </a:tabLst>
            </a:pPr>
            <a:r>
              <a:rPr dirty="0" sz="600" spc="-5">
                <a:solidFill>
                  <a:srgbClr val="FFFFFF"/>
                </a:solidFill>
                <a:latin typeface="Arial"/>
                <a:cs typeface="Arial"/>
                <a:hlinkClick r:id="rId2" action="ppaction://hlinksldjump"/>
              </a:rPr>
              <a:t>Readership</a:t>
            </a:r>
            <a:r>
              <a:rPr dirty="0" sz="600" spc="-5">
                <a:solidFill>
                  <a:srgbClr val="FFFFFF"/>
                </a:solidFill>
                <a:latin typeface="Arial"/>
                <a:cs typeface="Arial"/>
              </a:rPr>
              <a:t>	</a:t>
            </a:r>
            <a:r>
              <a:rPr dirty="0" sz="600" spc="-5">
                <a:solidFill>
                  <a:srgbClr val="B1B1B1"/>
                </a:solidFill>
                <a:latin typeface="Arial"/>
                <a:cs typeface="Arial"/>
                <a:hlinkClick r:id="rId3" action="ppaction://hlinksldjump"/>
              </a:rPr>
              <a:t>Critical</a:t>
            </a:r>
            <a:r>
              <a:rPr dirty="0" sz="600" spc="15">
                <a:solidFill>
                  <a:srgbClr val="B1B1B1"/>
                </a:solidFill>
                <a:latin typeface="Arial"/>
                <a:cs typeface="Arial"/>
                <a:hlinkClick r:id="rId3" action="ppaction://hlinksldjump"/>
              </a:rPr>
              <a:t> </a:t>
            </a:r>
            <a:r>
              <a:rPr dirty="0" sz="600" spc="-5">
                <a:solidFill>
                  <a:srgbClr val="B1B1B1"/>
                </a:solidFill>
                <a:latin typeface="Arial"/>
                <a:cs typeface="Arial"/>
                <a:hlinkClick r:id="rId3" action="ppaction://hlinksldjump"/>
              </a:rPr>
              <a:t>Analysis</a:t>
            </a:r>
            <a:r>
              <a:rPr dirty="0" sz="600" spc="-5">
                <a:solidFill>
                  <a:srgbClr val="B1B1B1"/>
                </a:solidFill>
                <a:latin typeface="Arial"/>
                <a:cs typeface="Arial"/>
              </a:rPr>
              <a:t>	</a:t>
            </a:r>
            <a:r>
              <a:rPr dirty="0" sz="600" spc="-5">
                <a:solidFill>
                  <a:srgbClr val="B1B1B1"/>
                </a:solidFill>
                <a:latin typeface="Arial"/>
                <a:cs typeface="Arial"/>
                <a:hlinkClick r:id="rId4" action="ppaction://hlinksldjump"/>
              </a:rPr>
              <a:t>Precision</a:t>
            </a:r>
            <a:r>
              <a:rPr dirty="0" sz="600" spc="-5">
                <a:solidFill>
                  <a:srgbClr val="B1B1B1"/>
                </a:solidFill>
                <a:latin typeface="Arial"/>
                <a:cs typeface="Arial"/>
              </a:rPr>
              <a:t>	</a:t>
            </a:r>
            <a:r>
              <a:rPr dirty="0" sz="600" spc="-5">
                <a:solidFill>
                  <a:srgbClr val="B1B1B1"/>
                </a:solidFill>
                <a:latin typeface="Arial"/>
                <a:cs typeface="Arial"/>
                <a:hlinkClick r:id="rId5" action="ppaction://hlinksldjump"/>
              </a:rPr>
              <a:t>Conciseness</a:t>
            </a:r>
            <a:r>
              <a:rPr dirty="0" sz="600" spc="-5">
                <a:solidFill>
                  <a:srgbClr val="B1B1B1"/>
                </a:solidFill>
                <a:latin typeface="Arial"/>
                <a:cs typeface="Arial"/>
              </a:rPr>
              <a:t>	</a:t>
            </a:r>
            <a:r>
              <a:rPr dirty="0" sz="600" spc="-5">
                <a:solidFill>
                  <a:srgbClr val="B1B1B1"/>
                </a:solidFill>
                <a:latin typeface="Arial"/>
                <a:cs typeface="Arial"/>
                <a:hlinkClick r:id="rId6" action="ppaction://hlinksldjump"/>
              </a:rPr>
              <a:t>Logical</a:t>
            </a:r>
            <a:r>
              <a:rPr dirty="0" sz="600" spc="15">
                <a:solidFill>
                  <a:srgbClr val="B1B1B1"/>
                </a:solidFill>
                <a:latin typeface="Arial"/>
                <a:cs typeface="Arial"/>
                <a:hlinkClick r:id="rId6" action="ppaction://hlinksldjump"/>
              </a:rPr>
              <a:t> </a:t>
            </a:r>
            <a:r>
              <a:rPr dirty="0" sz="600" spc="-5">
                <a:solidFill>
                  <a:srgbClr val="B1B1B1"/>
                </a:solidFill>
                <a:latin typeface="Arial"/>
                <a:cs typeface="Arial"/>
                <a:hlinkClick r:id="rId6" action="ppaction://hlinksldjump"/>
              </a:rPr>
              <a:t>Writing</a:t>
            </a:r>
            <a:r>
              <a:rPr dirty="0" sz="600" spc="-5">
                <a:solidFill>
                  <a:srgbClr val="B1B1B1"/>
                </a:solidFill>
                <a:latin typeface="Arial"/>
                <a:cs typeface="Arial"/>
              </a:rPr>
              <a:t>	</a:t>
            </a:r>
            <a:r>
              <a:rPr dirty="0" sz="600" spc="-5">
                <a:solidFill>
                  <a:srgbClr val="B1B1B1"/>
                </a:solidFill>
                <a:latin typeface="Arial"/>
                <a:cs typeface="Arial"/>
                <a:hlinkClick r:id="rId7" action="ppaction://hlinksldjump"/>
              </a:rPr>
              <a:t>Balance</a:t>
            </a:r>
            <a:r>
              <a:rPr dirty="0" sz="600" spc="-5">
                <a:solidFill>
                  <a:srgbClr val="B1B1B1"/>
                </a:solidFill>
                <a:latin typeface="Arial"/>
                <a:cs typeface="Arial"/>
              </a:rPr>
              <a:t>	</a:t>
            </a:r>
            <a:r>
              <a:rPr dirty="0" sz="600" spc="-5">
                <a:solidFill>
                  <a:srgbClr val="B1B1B1"/>
                </a:solidFill>
                <a:latin typeface="Arial"/>
                <a:cs typeface="Arial"/>
                <a:hlinkClick r:id="rId8" action="ppaction://hlinksldjump"/>
              </a:rPr>
              <a:t>Completeness</a:t>
            </a:r>
            <a:endParaRPr sz="600">
              <a:latin typeface="Arial"/>
              <a:cs typeface="Arial"/>
            </a:endParaRPr>
          </a:p>
        </p:txBody>
      </p:sp>
      <p:sp>
        <p:nvSpPr>
          <p:cNvPr id="46" name="object 46"/>
          <p:cNvSpPr txBox="1">
            <a:spLocks noGrp="1"/>
          </p:cNvSpPr>
          <p:nvPr>
            <p:ph type="title"/>
          </p:nvPr>
        </p:nvSpPr>
        <p:spPr>
          <a:xfrm>
            <a:off x="0" y="209435"/>
            <a:ext cx="5760085" cy="349250"/>
          </a:xfrm>
          <a:prstGeom prst="rect"/>
          <a:solidFill>
            <a:srgbClr val="0C5A79"/>
          </a:solidFill>
        </p:spPr>
        <p:txBody>
          <a:bodyPr wrap="square" lIns="0" tIns="55880" rIns="0" bIns="0" rtlCol="0" vert="horz">
            <a:spAutoFit/>
          </a:bodyPr>
          <a:lstStyle/>
          <a:p>
            <a:pPr marL="107950">
              <a:lnSpc>
                <a:spcPct val="100000"/>
              </a:lnSpc>
              <a:spcBef>
                <a:spcPts val="440"/>
              </a:spcBef>
            </a:pPr>
            <a:r>
              <a:rPr dirty="0" sz="1700" spc="10">
                <a:solidFill>
                  <a:srgbClr val="FFFFFF"/>
                </a:solidFill>
              </a:rPr>
              <a:t>Readership: who &amp;</a:t>
            </a:r>
            <a:r>
              <a:rPr dirty="0" sz="1700" spc="100">
                <a:solidFill>
                  <a:srgbClr val="FFFFFF"/>
                </a:solidFill>
              </a:rPr>
              <a:t> </a:t>
            </a:r>
            <a:r>
              <a:rPr dirty="0" sz="1700" spc="10">
                <a:solidFill>
                  <a:srgbClr val="FFFFFF"/>
                </a:solidFill>
              </a:rPr>
              <a:t>what</a:t>
            </a:r>
            <a:endParaRPr sz="1700"/>
          </a:p>
        </p:txBody>
      </p:sp>
      <p:sp>
        <p:nvSpPr>
          <p:cNvPr id="47" name="object 47"/>
          <p:cNvSpPr/>
          <p:nvPr/>
        </p:nvSpPr>
        <p:spPr>
          <a:xfrm>
            <a:off x="323595" y="1577187"/>
            <a:ext cx="80010" cy="80010"/>
          </a:xfrm>
          <a:custGeom>
            <a:avLst/>
            <a:gdLst/>
            <a:ahLst/>
            <a:cxnLst/>
            <a:rect l="l" t="t" r="r" b="b"/>
            <a:pathLst>
              <a:path w="80010" h="80010">
                <a:moveTo>
                  <a:pt x="0" y="79413"/>
                </a:moveTo>
                <a:lnTo>
                  <a:pt x="79413" y="79413"/>
                </a:lnTo>
                <a:lnTo>
                  <a:pt x="79413" y="0"/>
                </a:lnTo>
                <a:lnTo>
                  <a:pt x="0" y="0"/>
                </a:lnTo>
                <a:lnTo>
                  <a:pt x="0" y="79413"/>
                </a:lnTo>
                <a:close/>
              </a:path>
            </a:pathLst>
          </a:custGeom>
          <a:solidFill>
            <a:srgbClr val="548CA1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8" name="object 48"/>
          <p:cNvSpPr/>
          <p:nvPr/>
        </p:nvSpPr>
        <p:spPr>
          <a:xfrm>
            <a:off x="323595" y="1982063"/>
            <a:ext cx="80010" cy="80010"/>
          </a:xfrm>
          <a:custGeom>
            <a:avLst/>
            <a:gdLst/>
            <a:ahLst/>
            <a:cxnLst/>
            <a:rect l="l" t="t" r="r" b="b"/>
            <a:pathLst>
              <a:path w="80010" h="80010">
                <a:moveTo>
                  <a:pt x="0" y="79413"/>
                </a:moveTo>
                <a:lnTo>
                  <a:pt x="79413" y="79413"/>
                </a:lnTo>
                <a:lnTo>
                  <a:pt x="79413" y="0"/>
                </a:lnTo>
                <a:lnTo>
                  <a:pt x="0" y="0"/>
                </a:lnTo>
                <a:lnTo>
                  <a:pt x="0" y="79413"/>
                </a:lnTo>
                <a:close/>
              </a:path>
            </a:pathLst>
          </a:custGeom>
          <a:solidFill>
            <a:srgbClr val="548CA1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9" name="object 49"/>
          <p:cNvSpPr/>
          <p:nvPr/>
        </p:nvSpPr>
        <p:spPr>
          <a:xfrm>
            <a:off x="323595" y="2203487"/>
            <a:ext cx="80010" cy="80010"/>
          </a:xfrm>
          <a:custGeom>
            <a:avLst/>
            <a:gdLst/>
            <a:ahLst/>
            <a:cxnLst/>
            <a:rect l="l" t="t" r="r" b="b"/>
            <a:pathLst>
              <a:path w="80010" h="80010">
                <a:moveTo>
                  <a:pt x="0" y="79413"/>
                </a:moveTo>
                <a:lnTo>
                  <a:pt x="79413" y="79413"/>
                </a:lnTo>
                <a:lnTo>
                  <a:pt x="79413" y="0"/>
                </a:lnTo>
                <a:lnTo>
                  <a:pt x="0" y="0"/>
                </a:lnTo>
                <a:lnTo>
                  <a:pt x="0" y="79413"/>
                </a:lnTo>
                <a:close/>
              </a:path>
            </a:pathLst>
          </a:custGeom>
          <a:solidFill>
            <a:srgbClr val="548CA1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0" name="object 50"/>
          <p:cNvSpPr txBox="1">
            <a:spLocks noGrp="1"/>
          </p:cNvSpPr>
          <p:nvPr>
            <p:ph type="body" idx="1"/>
          </p:nvPr>
        </p:nvSpPr>
        <p:spPr>
          <a:prstGeom prst="rect"/>
        </p:spPr>
        <p:txBody>
          <a:bodyPr wrap="square" lIns="0" tIns="515556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95"/>
              </a:spcBef>
            </a:pPr>
            <a:r>
              <a:rPr dirty="0" spc="-10"/>
              <a:t>Before </a:t>
            </a:r>
            <a:r>
              <a:rPr dirty="0"/>
              <a:t>starting writing, </a:t>
            </a:r>
            <a:r>
              <a:rPr dirty="0" spc="-5"/>
              <a:t>consider </a:t>
            </a:r>
            <a:r>
              <a:rPr dirty="0" spc="-5" b="1">
                <a:solidFill>
                  <a:srgbClr val="EB7239"/>
                </a:solidFill>
                <a:latin typeface="Arial"/>
                <a:cs typeface="Arial"/>
              </a:rPr>
              <a:t>who </a:t>
            </a:r>
            <a:r>
              <a:rPr dirty="0" spc="-5"/>
              <a:t>the intended readers </a:t>
            </a:r>
            <a:r>
              <a:rPr dirty="0" spc="-10"/>
              <a:t>are, </a:t>
            </a:r>
            <a:r>
              <a:rPr dirty="0" spc="-5"/>
              <a:t>and </a:t>
            </a:r>
            <a:r>
              <a:rPr dirty="0" spc="-5" b="1">
                <a:solidFill>
                  <a:srgbClr val="EB7239"/>
                </a:solidFill>
                <a:latin typeface="Arial"/>
                <a:cs typeface="Arial"/>
              </a:rPr>
              <a:t>what </a:t>
            </a:r>
            <a:r>
              <a:rPr dirty="0" spc="-10" b="1">
                <a:solidFill>
                  <a:srgbClr val="EB7239"/>
                </a:solidFill>
                <a:latin typeface="Arial"/>
                <a:cs typeface="Arial"/>
              </a:rPr>
              <a:t>they  know</a:t>
            </a:r>
            <a:r>
              <a:rPr dirty="0" spc="-10"/>
              <a:t>.</a:t>
            </a:r>
          </a:p>
          <a:p>
            <a:pPr marL="309880" marR="5080">
              <a:lnSpc>
                <a:spcPct val="100000"/>
              </a:lnSpc>
              <a:spcBef>
                <a:spcPts val="305"/>
              </a:spcBef>
            </a:pPr>
            <a:r>
              <a:rPr dirty="0" spc="-10"/>
              <a:t>They </a:t>
            </a:r>
            <a:r>
              <a:rPr dirty="0" spc="-5"/>
              <a:t>are experts in one field, </a:t>
            </a:r>
            <a:r>
              <a:rPr dirty="0" spc="-15"/>
              <a:t>but you </a:t>
            </a:r>
            <a:r>
              <a:rPr dirty="0" spc="-20"/>
              <a:t>have </a:t>
            </a:r>
            <a:r>
              <a:rPr dirty="0" spc="-5"/>
              <a:t>to </a:t>
            </a:r>
            <a:r>
              <a:rPr dirty="0" spc="-10"/>
              <a:t>explain </a:t>
            </a:r>
            <a:r>
              <a:rPr dirty="0" spc="-5"/>
              <a:t>to them the knowledge  of another</a:t>
            </a:r>
            <a:r>
              <a:rPr dirty="0" spc="-10"/>
              <a:t> </a:t>
            </a:r>
            <a:r>
              <a:rPr dirty="0" spc="-5"/>
              <a:t>field.</a:t>
            </a:r>
          </a:p>
          <a:p>
            <a:pPr marL="309880" marR="95250">
              <a:lnSpc>
                <a:spcPct val="121100"/>
              </a:lnSpc>
              <a:spcBef>
                <a:spcPts val="5"/>
              </a:spcBef>
            </a:pPr>
            <a:r>
              <a:rPr dirty="0" spc="-10"/>
              <a:t>They </a:t>
            </a:r>
            <a:r>
              <a:rPr dirty="0" spc="-5"/>
              <a:t>are not </a:t>
            </a:r>
            <a:r>
              <a:rPr dirty="0" spc="-10"/>
              <a:t>professionals, </a:t>
            </a:r>
            <a:r>
              <a:rPr dirty="0" spc="-15"/>
              <a:t>you </a:t>
            </a:r>
            <a:r>
              <a:rPr dirty="0" spc="-5"/>
              <a:t>need to </a:t>
            </a:r>
            <a:r>
              <a:rPr dirty="0" spc="-10"/>
              <a:t>give </a:t>
            </a:r>
            <a:r>
              <a:rPr dirty="0" spc="-5"/>
              <a:t>them </a:t>
            </a:r>
            <a:r>
              <a:rPr dirty="0" spc="-10"/>
              <a:t>professional knowledge.  They </a:t>
            </a:r>
            <a:r>
              <a:rPr dirty="0" spc="-5"/>
              <a:t>are </a:t>
            </a:r>
            <a:r>
              <a:rPr dirty="0" spc="-10"/>
              <a:t>familiar </a:t>
            </a:r>
            <a:r>
              <a:rPr dirty="0" spc="-5"/>
              <a:t>with </a:t>
            </a:r>
            <a:r>
              <a:rPr dirty="0" spc="-10"/>
              <a:t>your </a:t>
            </a:r>
            <a:r>
              <a:rPr dirty="0" spc="-5"/>
              <a:t>field, </a:t>
            </a:r>
            <a:r>
              <a:rPr dirty="0" spc="-10"/>
              <a:t>how </a:t>
            </a:r>
            <a:r>
              <a:rPr dirty="0" spc="-5"/>
              <a:t>to </a:t>
            </a:r>
            <a:r>
              <a:rPr dirty="0"/>
              <a:t>write</a:t>
            </a:r>
            <a:r>
              <a:rPr dirty="0" spc="15"/>
              <a:t> </a:t>
            </a:r>
            <a:r>
              <a:rPr dirty="0" spc="-15"/>
              <a:t>properly.</a:t>
            </a:r>
          </a:p>
        </p:txBody>
      </p:sp>
      <p:sp>
        <p:nvSpPr>
          <p:cNvPr id="51" name="object 51"/>
          <p:cNvSpPr/>
          <p:nvPr/>
        </p:nvSpPr>
        <p:spPr>
          <a:xfrm>
            <a:off x="0" y="3110966"/>
            <a:ext cx="1728470" cy="129539"/>
          </a:xfrm>
          <a:custGeom>
            <a:avLst/>
            <a:gdLst/>
            <a:ahLst/>
            <a:cxnLst/>
            <a:rect l="l" t="t" r="r" b="b"/>
            <a:pathLst>
              <a:path w="1728470" h="129539">
                <a:moveTo>
                  <a:pt x="0" y="129031"/>
                </a:moveTo>
                <a:lnTo>
                  <a:pt x="1728012" y="129031"/>
                </a:lnTo>
                <a:lnTo>
                  <a:pt x="1728012" y="0"/>
                </a:lnTo>
                <a:lnTo>
                  <a:pt x="0" y="0"/>
                </a:lnTo>
                <a:lnTo>
                  <a:pt x="0" y="129031"/>
                </a:lnTo>
                <a:close/>
              </a:path>
            </a:pathLst>
          </a:custGeom>
          <a:solidFill>
            <a:srgbClr val="46464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2" name="object 52"/>
          <p:cNvSpPr/>
          <p:nvPr/>
        </p:nvSpPr>
        <p:spPr>
          <a:xfrm>
            <a:off x="1728012" y="3110966"/>
            <a:ext cx="2741930" cy="129539"/>
          </a:xfrm>
          <a:custGeom>
            <a:avLst/>
            <a:gdLst/>
            <a:ahLst/>
            <a:cxnLst/>
            <a:rect l="l" t="t" r="r" b="b"/>
            <a:pathLst>
              <a:path w="2741929" h="129539">
                <a:moveTo>
                  <a:pt x="0" y="129031"/>
                </a:moveTo>
                <a:lnTo>
                  <a:pt x="2741752" y="129031"/>
                </a:lnTo>
                <a:lnTo>
                  <a:pt x="2741752" y="0"/>
                </a:lnTo>
                <a:lnTo>
                  <a:pt x="0" y="0"/>
                </a:lnTo>
                <a:lnTo>
                  <a:pt x="0" y="129031"/>
                </a:lnTo>
                <a:close/>
              </a:path>
            </a:pathLst>
          </a:custGeom>
          <a:solidFill>
            <a:srgbClr val="60606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3" name="object 53"/>
          <p:cNvSpPr/>
          <p:nvPr/>
        </p:nvSpPr>
        <p:spPr>
          <a:xfrm>
            <a:off x="4469765" y="3110966"/>
            <a:ext cx="1290320" cy="129539"/>
          </a:xfrm>
          <a:custGeom>
            <a:avLst/>
            <a:gdLst/>
            <a:ahLst/>
            <a:cxnLst/>
            <a:rect l="l" t="t" r="r" b="b"/>
            <a:pathLst>
              <a:path w="1290320" h="129539">
                <a:moveTo>
                  <a:pt x="0" y="129031"/>
                </a:moveTo>
                <a:lnTo>
                  <a:pt x="1290231" y="129031"/>
                </a:lnTo>
                <a:lnTo>
                  <a:pt x="1290231" y="0"/>
                </a:lnTo>
                <a:lnTo>
                  <a:pt x="0" y="0"/>
                </a:lnTo>
                <a:lnTo>
                  <a:pt x="0" y="129031"/>
                </a:lnTo>
                <a:close/>
              </a:path>
            </a:pathLst>
          </a:custGeom>
          <a:solidFill>
            <a:srgbClr val="46464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4" name="object 54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889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70"/>
              </a:spcBef>
            </a:pPr>
            <a:r>
              <a:rPr dirty="0" spc="-5"/>
              <a:t>Ming-Ming Cheng Nankai</a:t>
            </a:r>
            <a:r>
              <a:rPr dirty="0"/>
              <a:t> </a:t>
            </a:r>
            <a:r>
              <a:rPr dirty="0" spc="-5"/>
              <a:t>University</a:t>
            </a:r>
          </a:p>
        </p:txBody>
      </p:sp>
      <p:sp>
        <p:nvSpPr>
          <p:cNvPr id="55" name="object 55"/>
          <p:cNvSpPr txBox="1"/>
          <p:nvPr/>
        </p:nvSpPr>
        <p:spPr>
          <a:xfrm>
            <a:off x="3001810" y="3115250"/>
            <a:ext cx="194310" cy="119380"/>
          </a:xfrm>
          <a:prstGeom prst="rect">
            <a:avLst/>
          </a:prstGeom>
        </p:spPr>
        <p:txBody>
          <a:bodyPr wrap="square" lIns="0" tIns="889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70"/>
              </a:spcBef>
            </a:pPr>
            <a:r>
              <a:rPr dirty="0" sz="600" spc="-5">
                <a:solidFill>
                  <a:srgbClr val="FFFFFF"/>
                </a:solidFill>
                <a:latin typeface="Arial"/>
                <a:cs typeface="Arial"/>
              </a:rPr>
              <a:t>Style</a:t>
            </a:r>
            <a:endParaRPr sz="600">
              <a:latin typeface="Arial"/>
              <a:cs typeface="Arial"/>
            </a:endParaRPr>
          </a:p>
        </p:txBody>
      </p:sp>
      <p:sp>
        <p:nvSpPr>
          <p:cNvPr id="56" name="object 56"/>
          <p:cNvSpPr txBox="1">
            <a:spLocks noGrp="1"/>
          </p:cNvSpPr>
          <p:nvPr>
            <p:ph type="dt" idx="6" sz="half"/>
          </p:nvPr>
        </p:nvSpPr>
        <p:spPr>
          <a:prstGeom prst="rect"/>
        </p:spPr>
        <p:txBody>
          <a:bodyPr wrap="square" lIns="0" tIns="889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70"/>
              </a:spcBef>
            </a:pPr>
            <a:r>
              <a:rPr dirty="0" spc="-5"/>
              <a:t>2022/05/18</a:t>
            </a:r>
          </a:p>
        </p:txBody>
      </p:sp>
      <p:sp>
        <p:nvSpPr>
          <p:cNvPr id="57" name="object 57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8890" rIns="0" bIns="0" rtlCol="0" vert="horz">
            <a:spAutoFit/>
          </a:bodyPr>
          <a:lstStyle/>
          <a:p>
            <a:pPr marL="25400">
              <a:lnSpc>
                <a:spcPct val="100000"/>
              </a:lnSpc>
              <a:spcBef>
                <a:spcPts val="70"/>
              </a:spcBef>
            </a:pPr>
            <a:fld id="{81D60167-4931-47E6-BA6A-407CBD079E47}" type="slidenum">
              <a:rPr dirty="0" spc="-5"/>
              <a:t>10</a:t>
            </a:fld>
            <a:r>
              <a:rPr dirty="0" spc="-5"/>
              <a:t> /</a:t>
            </a:r>
            <a:r>
              <a:rPr dirty="0" spc="-70"/>
              <a:t> </a:t>
            </a:r>
            <a:r>
              <a:rPr dirty="0" spc="-5"/>
              <a:t>46</a:t>
            </a:r>
          </a:p>
        </p:txBody>
      </p:sp>
    </p:spTree>
  </p:cSld>
  <p:clrMapOvr>
    <a:masterClrMapping/>
  </p:clrMapOvr>
  <p:transition spd="fast">
    <p:cut thruBlk="0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20650" y="127561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171056" y="127561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18000" y="0"/>
                </a:move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171056" y="127561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221449" y="127561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271856" y="127561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322249" y="127561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372656" y="127561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423049" y="127561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944473" y="127561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B1B1B1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/>
          <p:nvPr/>
        </p:nvSpPr>
        <p:spPr>
          <a:xfrm>
            <a:off x="994867" y="127561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B1B1B1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/>
          <p:nvPr/>
        </p:nvSpPr>
        <p:spPr>
          <a:xfrm>
            <a:off x="1045273" y="127561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B1B1B1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/>
          <p:nvPr/>
        </p:nvSpPr>
        <p:spPr>
          <a:xfrm>
            <a:off x="1095667" y="127561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B1B1B1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4" name="object 14"/>
          <p:cNvSpPr/>
          <p:nvPr/>
        </p:nvSpPr>
        <p:spPr>
          <a:xfrm>
            <a:off x="1146073" y="127561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B1B1B1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5" name="object 15"/>
          <p:cNvSpPr/>
          <p:nvPr/>
        </p:nvSpPr>
        <p:spPr>
          <a:xfrm>
            <a:off x="1196466" y="127561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B1B1B1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6" name="object 16"/>
          <p:cNvSpPr/>
          <p:nvPr/>
        </p:nvSpPr>
        <p:spPr>
          <a:xfrm>
            <a:off x="1246873" y="127561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B1B1B1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7" name="object 17"/>
          <p:cNvSpPr/>
          <p:nvPr/>
        </p:nvSpPr>
        <p:spPr>
          <a:xfrm>
            <a:off x="1297266" y="127561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B1B1B1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8" name="object 18"/>
          <p:cNvSpPr/>
          <p:nvPr/>
        </p:nvSpPr>
        <p:spPr>
          <a:xfrm>
            <a:off x="1916925" y="127561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B1B1B1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9" name="object 19"/>
          <p:cNvSpPr/>
          <p:nvPr/>
        </p:nvSpPr>
        <p:spPr>
          <a:xfrm>
            <a:off x="1967331" y="127561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B1B1B1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0" name="object 20"/>
          <p:cNvSpPr/>
          <p:nvPr/>
        </p:nvSpPr>
        <p:spPr>
          <a:xfrm>
            <a:off x="2017725" y="127561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B1B1B1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1" name="object 21"/>
          <p:cNvSpPr/>
          <p:nvPr/>
        </p:nvSpPr>
        <p:spPr>
          <a:xfrm>
            <a:off x="2068131" y="127561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B1B1B1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2" name="object 22"/>
          <p:cNvSpPr/>
          <p:nvPr/>
        </p:nvSpPr>
        <p:spPr>
          <a:xfrm>
            <a:off x="2118525" y="127561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B1B1B1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3" name="object 23"/>
          <p:cNvSpPr/>
          <p:nvPr/>
        </p:nvSpPr>
        <p:spPr>
          <a:xfrm>
            <a:off x="2664752" y="127561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B1B1B1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4" name="object 24"/>
          <p:cNvSpPr/>
          <p:nvPr/>
        </p:nvSpPr>
        <p:spPr>
          <a:xfrm>
            <a:off x="2715158" y="127561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B1B1B1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5" name="object 25"/>
          <p:cNvSpPr/>
          <p:nvPr/>
        </p:nvSpPr>
        <p:spPr>
          <a:xfrm>
            <a:off x="2765551" y="127561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B1B1B1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6" name="object 26"/>
          <p:cNvSpPr/>
          <p:nvPr/>
        </p:nvSpPr>
        <p:spPr>
          <a:xfrm>
            <a:off x="2815958" y="127561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B1B1B1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7" name="object 27"/>
          <p:cNvSpPr/>
          <p:nvPr/>
        </p:nvSpPr>
        <p:spPr>
          <a:xfrm>
            <a:off x="2866351" y="127561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B1B1B1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8" name="object 28"/>
          <p:cNvSpPr/>
          <p:nvPr/>
        </p:nvSpPr>
        <p:spPr>
          <a:xfrm>
            <a:off x="2916758" y="127561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B1B1B1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9" name="object 29"/>
          <p:cNvSpPr/>
          <p:nvPr/>
        </p:nvSpPr>
        <p:spPr>
          <a:xfrm>
            <a:off x="2967151" y="127561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B1B1B1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0" name="object 30"/>
          <p:cNvSpPr/>
          <p:nvPr/>
        </p:nvSpPr>
        <p:spPr>
          <a:xfrm>
            <a:off x="3017558" y="127561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B1B1B1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1" name="object 31"/>
          <p:cNvSpPr/>
          <p:nvPr/>
        </p:nvSpPr>
        <p:spPr>
          <a:xfrm>
            <a:off x="3067951" y="127561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B1B1B1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2" name="object 32"/>
          <p:cNvSpPr/>
          <p:nvPr/>
        </p:nvSpPr>
        <p:spPr>
          <a:xfrm>
            <a:off x="3534955" y="127561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B1B1B1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3" name="object 33"/>
          <p:cNvSpPr/>
          <p:nvPr/>
        </p:nvSpPr>
        <p:spPr>
          <a:xfrm>
            <a:off x="3585362" y="127561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B1B1B1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4" name="object 34"/>
          <p:cNvSpPr/>
          <p:nvPr/>
        </p:nvSpPr>
        <p:spPr>
          <a:xfrm>
            <a:off x="3635755" y="127561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B1B1B1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5" name="object 35"/>
          <p:cNvSpPr/>
          <p:nvPr/>
        </p:nvSpPr>
        <p:spPr>
          <a:xfrm>
            <a:off x="4469536" y="127561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B1B1B1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6" name="object 36"/>
          <p:cNvSpPr/>
          <p:nvPr/>
        </p:nvSpPr>
        <p:spPr>
          <a:xfrm>
            <a:off x="4519929" y="127561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B1B1B1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7" name="object 37"/>
          <p:cNvSpPr/>
          <p:nvPr/>
        </p:nvSpPr>
        <p:spPr>
          <a:xfrm>
            <a:off x="4570336" y="127561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B1B1B1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8" name="object 38"/>
          <p:cNvSpPr/>
          <p:nvPr/>
        </p:nvSpPr>
        <p:spPr>
          <a:xfrm>
            <a:off x="4620729" y="127561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B1B1B1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9" name="object 39"/>
          <p:cNvSpPr/>
          <p:nvPr/>
        </p:nvSpPr>
        <p:spPr>
          <a:xfrm>
            <a:off x="5179479" y="127561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B1B1B1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0" name="object 40"/>
          <p:cNvSpPr/>
          <p:nvPr/>
        </p:nvSpPr>
        <p:spPr>
          <a:xfrm>
            <a:off x="5229885" y="127561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B1B1B1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1" name="object 41"/>
          <p:cNvSpPr/>
          <p:nvPr/>
        </p:nvSpPr>
        <p:spPr>
          <a:xfrm>
            <a:off x="5280278" y="127561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B1B1B1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2" name="object 42"/>
          <p:cNvSpPr/>
          <p:nvPr/>
        </p:nvSpPr>
        <p:spPr>
          <a:xfrm>
            <a:off x="5330685" y="127561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B1B1B1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3" name="object 43"/>
          <p:cNvSpPr/>
          <p:nvPr/>
        </p:nvSpPr>
        <p:spPr>
          <a:xfrm>
            <a:off x="5381078" y="127561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B1B1B1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4" name="object 44"/>
          <p:cNvSpPr/>
          <p:nvPr/>
        </p:nvSpPr>
        <p:spPr>
          <a:xfrm>
            <a:off x="5431485" y="127561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B1B1B1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5" name="object 45"/>
          <p:cNvSpPr txBox="1"/>
          <p:nvPr/>
        </p:nvSpPr>
        <p:spPr>
          <a:xfrm>
            <a:off x="108000" y="0"/>
            <a:ext cx="5556885" cy="116839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>
              <a:lnSpc>
                <a:spcPct val="100000"/>
              </a:lnSpc>
              <a:spcBef>
                <a:spcPts val="95"/>
              </a:spcBef>
              <a:tabLst>
                <a:tab pos="823594" algn="l"/>
                <a:tab pos="1795780" algn="l"/>
                <a:tab pos="2543810" algn="l"/>
                <a:tab pos="3413760" algn="l"/>
                <a:tab pos="4348480" algn="l"/>
                <a:tab pos="5058410" algn="l"/>
              </a:tabLst>
            </a:pPr>
            <a:r>
              <a:rPr dirty="0" sz="600" spc="-5">
                <a:solidFill>
                  <a:srgbClr val="FFFFFF"/>
                </a:solidFill>
                <a:latin typeface="Arial"/>
                <a:cs typeface="Arial"/>
                <a:hlinkClick r:id="rId2" action="ppaction://hlinksldjump"/>
              </a:rPr>
              <a:t>Readership</a:t>
            </a:r>
            <a:r>
              <a:rPr dirty="0" sz="600" spc="-5">
                <a:solidFill>
                  <a:srgbClr val="FFFFFF"/>
                </a:solidFill>
                <a:latin typeface="Arial"/>
                <a:cs typeface="Arial"/>
              </a:rPr>
              <a:t>	</a:t>
            </a:r>
            <a:r>
              <a:rPr dirty="0" sz="600" spc="-5">
                <a:solidFill>
                  <a:srgbClr val="B1B1B1"/>
                </a:solidFill>
                <a:latin typeface="Arial"/>
                <a:cs typeface="Arial"/>
                <a:hlinkClick r:id="rId3" action="ppaction://hlinksldjump"/>
              </a:rPr>
              <a:t>Critical</a:t>
            </a:r>
            <a:r>
              <a:rPr dirty="0" sz="600" spc="15">
                <a:solidFill>
                  <a:srgbClr val="B1B1B1"/>
                </a:solidFill>
                <a:latin typeface="Arial"/>
                <a:cs typeface="Arial"/>
                <a:hlinkClick r:id="rId3" action="ppaction://hlinksldjump"/>
              </a:rPr>
              <a:t> </a:t>
            </a:r>
            <a:r>
              <a:rPr dirty="0" sz="600" spc="-5">
                <a:solidFill>
                  <a:srgbClr val="B1B1B1"/>
                </a:solidFill>
                <a:latin typeface="Arial"/>
                <a:cs typeface="Arial"/>
                <a:hlinkClick r:id="rId3" action="ppaction://hlinksldjump"/>
              </a:rPr>
              <a:t>Analysis</a:t>
            </a:r>
            <a:r>
              <a:rPr dirty="0" sz="600" spc="-5">
                <a:solidFill>
                  <a:srgbClr val="B1B1B1"/>
                </a:solidFill>
                <a:latin typeface="Arial"/>
                <a:cs typeface="Arial"/>
              </a:rPr>
              <a:t>	</a:t>
            </a:r>
            <a:r>
              <a:rPr dirty="0" sz="600" spc="-5">
                <a:solidFill>
                  <a:srgbClr val="B1B1B1"/>
                </a:solidFill>
                <a:latin typeface="Arial"/>
                <a:cs typeface="Arial"/>
                <a:hlinkClick r:id="rId4" action="ppaction://hlinksldjump"/>
              </a:rPr>
              <a:t>Precision</a:t>
            </a:r>
            <a:r>
              <a:rPr dirty="0" sz="600" spc="-5">
                <a:solidFill>
                  <a:srgbClr val="B1B1B1"/>
                </a:solidFill>
                <a:latin typeface="Arial"/>
                <a:cs typeface="Arial"/>
              </a:rPr>
              <a:t>	</a:t>
            </a:r>
            <a:r>
              <a:rPr dirty="0" sz="600" spc="-5">
                <a:solidFill>
                  <a:srgbClr val="B1B1B1"/>
                </a:solidFill>
                <a:latin typeface="Arial"/>
                <a:cs typeface="Arial"/>
                <a:hlinkClick r:id="rId5" action="ppaction://hlinksldjump"/>
              </a:rPr>
              <a:t>Conciseness</a:t>
            </a:r>
            <a:r>
              <a:rPr dirty="0" sz="600" spc="-5">
                <a:solidFill>
                  <a:srgbClr val="B1B1B1"/>
                </a:solidFill>
                <a:latin typeface="Arial"/>
                <a:cs typeface="Arial"/>
              </a:rPr>
              <a:t>	</a:t>
            </a:r>
            <a:r>
              <a:rPr dirty="0" sz="600" spc="-5">
                <a:solidFill>
                  <a:srgbClr val="B1B1B1"/>
                </a:solidFill>
                <a:latin typeface="Arial"/>
                <a:cs typeface="Arial"/>
                <a:hlinkClick r:id="rId6" action="ppaction://hlinksldjump"/>
              </a:rPr>
              <a:t>Logical</a:t>
            </a:r>
            <a:r>
              <a:rPr dirty="0" sz="600" spc="15">
                <a:solidFill>
                  <a:srgbClr val="B1B1B1"/>
                </a:solidFill>
                <a:latin typeface="Arial"/>
                <a:cs typeface="Arial"/>
                <a:hlinkClick r:id="rId6" action="ppaction://hlinksldjump"/>
              </a:rPr>
              <a:t> </a:t>
            </a:r>
            <a:r>
              <a:rPr dirty="0" sz="600" spc="-5">
                <a:solidFill>
                  <a:srgbClr val="B1B1B1"/>
                </a:solidFill>
                <a:latin typeface="Arial"/>
                <a:cs typeface="Arial"/>
                <a:hlinkClick r:id="rId6" action="ppaction://hlinksldjump"/>
              </a:rPr>
              <a:t>Writing</a:t>
            </a:r>
            <a:r>
              <a:rPr dirty="0" sz="600" spc="-5">
                <a:solidFill>
                  <a:srgbClr val="B1B1B1"/>
                </a:solidFill>
                <a:latin typeface="Arial"/>
                <a:cs typeface="Arial"/>
              </a:rPr>
              <a:t>	</a:t>
            </a:r>
            <a:r>
              <a:rPr dirty="0" sz="600" spc="-5">
                <a:solidFill>
                  <a:srgbClr val="B1B1B1"/>
                </a:solidFill>
                <a:latin typeface="Arial"/>
                <a:cs typeface="Arial"/>
                <a:hlinkClick r:id="rId7" action="ppaction://hlinksldjump"/>
              </a:rPr>
              <a:t>Balance</a:t>
            </a:r>
            <a:r>
              <a:rPr dirty="0" sz="600" spc="-5">
                <a:solidFill>
                  <a:srgbClr val="B1B1B1"/>
                </a:solidFill>
                <a:latin typeface="Arial"/>
                <a:cs typeface="Arial"/>
              </a:rPr>
              <a:t>	</a:t>
            </a:r>
            <a:r>
              <a:rPr dirty="0" sz="600" spc="-5">
                <a:solidFill>
                  <a:srgbClr val="B1B1B1"/>
                </a:solidFill>
                <a:latin typeface="Arial"/>
                <a:cs typeface="Arial"/>
                <a:hlinkClick r:id="rId8" action="ppaction://hlinksldjump"/>
              </a:rPr>
              <a:t>Completeness</a:t>
            </a:r>
            <a:endParaRPr sz="600">
              <a:latin typeface="Arial"/>
              <a:cs typeface="Arial"/>
            </a:endParaRPr>
          </a:p>
        </p:txBody>
      </p:sp>
      <p:sp>
        <p:nvSpPr>
          <p:cNvPr id="46" name="object 46"/>
          <p:cNvSpPr txBox="1">
            <a:spLocks noGrp="1"/>
          </p:cNvSpPr>
          <p:nvPr>
            <p:ph type="title"/>
          </p:nvPr>
        </p:nvSpPr>
        <p:spPr>
          <a:xfrm>
            <a:off x="0" y="209435"/>
            <a:ext cx="5760085" cy="349250"/>
          </a:xfrm>
          <a:prstGeom prst="rect"/>
          <a:solidFill>
            <a:srgbClr val="0C5A79"/>
          </a:solidFill>
        </p:spPr>
        <p:txBody>
          <a:bodyPr wrap="square" lIns="0" tIns="55880" rIns="0" bIns="0" rtlCol="0" vert="horz">
            <a:spAutoFit/>
          </a:bodyPr>
          <a:lstStyle/>
          <a:p>
            <a:pPr marL="107950">
              <a:lnSpc>
                <a:spcPct val="100000"/>
              </a:lnSpc>
              <a:spcBef>
                <a:spcPts val="440"/>
              </a:spcBef>
            </a:pPr>
            <a:r>
              <a:rPr dirty="0" sz="1700" spc="10">
                <a:solidFill>
                  <a:srgbClr val="FFFFFF"/>
                </a:solidFill>
              </a:rPr>
              <a:t>Readership: </a:t>
            </a:r>
            <a:r>
              <a:rPr dirty="0" sz="1700">
                <a:solidFill>
                  <a:srgbClr val="FFFFFF"/>
                </a:solidFill>
              </a:rPr>
              <a:t>examples </a:t>
            </a:r>
            <a:r>
              <a:rPr dirty="0" sz="1700" spc="5">
                <a:solidFill>
                  <a:srgbClr val="FFFFFF"/>
                </a:solidFill>
              </a:rPr>
              <a:t>of </a:t>
            </a:r>
            <a:r>
              <a:rPr dirty="0" sz="1700" spc="10">
                <a:solidFill>
                  <a:srgbClr val="FFFFFF"/>
                </a:solidFill>
              </a:rPr>
              <a:t>who &amp;</a:t>
            </a:r>
            <a:r>
              <a:rPr dirty="0" sz="1700" spc="105">
                <a:solidFill>
                  <a:srgbClr val="FFFFFF"/>
                </a:solidFill>
              </a:rPr>
              <a:t> </a:t>
            </a:r>
            <a:r>
              <a:rPr dirty="0" sz="1700" spc="10">
                <a:solidFill>
                  <a:srgbClr val="FFFFFF"/>
                </a:solidFill>
              </a:rPr>
              <a:t>what</a:t>
            </a:r>
            <a:endParaRPr sz="1700"/>
          </a:p>
        </p:txBody>
      </p:sp>
      <p:sp>
        <p:nvSpPr>
          <p:cNvPr id="47" name="object 47"/>
          <p:cNvSpPr txBox="1"/>
          <p:nvPr/>
        </p:nvSpPr>
        <p:spPr>
          <a:xfrm>
            <a:off x="120446" y="926223"/>
            <a:ext cx="5519420" cy="253365"/>
          </a:xfrm>
          <a:prstGeom prst="rect">
            <a:avLst/>
          </a:prstGeom>
          <a:solidFill>
            <a:srgbClr val="8D9B47"/>
          </a:solidFill>
        </p:spPr>
        <p:txBody>
          <a:bodyPr wrap="square" lIns="0" tIns="15240" rIns="0" bIns="0" rtlCol="0" vert="horz">
            <a:spAutoFit/>
          </a:bodyPr>
          <a:lstStyle/>
          <a:p>
            <a:pPr marL="59055">
              <a:lnSpc>
                <a:spcPct val="100000"/>
              </a:lnSpc>
              <a:spcBef>
                <a:spcPts val="120"/>
              </a:spcBef>
            </a:pPr>
            <a:r>
              <a:rPr dirty="0" sz="1200" spc="-5">
                <a:solidFill>
                  <a:srgbClr val="FFFFFF"/>
                </a:solidFill>
                <a:latin typeface="Arial"/>
                <a:cs typeface="Arial"/>
              </a:rPr>
              <a:t>Example</a:t>
            </a:r>
            <a:r>
              <a:rPr dirty="0" sz="1200" spc="-1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200" spc="-5">
                <a:solidFill>
                  <a:srgbClr val="FFFFFF"/>
                </a:solidFill>
                <a:latin typeface="Arial"/>
                <a:cs typeface="Arial"/>
              </a:rPr>
              <a:t>1</a:t>
            </a:r>
            <a:endParaRPr sz="1200">
              <a:latin typeface="Arial"/>
              <a:cs typeface="Arial"/>
            </a:endParaRPr>
          </a:p>
        </p:txBody>
      </p:sp>
      <p:sp>
        <p:nvSpPr>
          <p:cNvPr id="48" name="object 48"/>
          <p:cNvSpPr txBox="1"/>
          <p:nvPr/>
        </p:nvSpPr>
        <p:spPr>
          <a:xfrm>
            <a:off x="120446" y="1179144"/>
            <a:ext cx="5519420" cy="643890"/>
          </a:xfrm>
          <a:prstGeom prst="rect">
            <a:avLst/>
          </a:prstGeom>
          <a:solidFill>
            <a:srgbClr val="E3EBC7"/>
          </a:solidFill>
        </p:spPr>
        <p:txBody>
          <a:bodyPr wrap="square" lIns="0" tIns="31114" rIns="0" bIns="0" rtlCol="0" vert="horz">
            <a:spAutoFit/>
          </a:bodyPr>
          <a:lstStyle/>
          <a:p>
            <a:pPr algn="just" marL="59055" marR="51435">
              <a:lnSpc>
                <a:spcPct val="100000"/>
              </a:lnSpc>
              <a:spcBef>
                <a:spcPts val="244"/>
              </a:spcBef>
            </a:pPr>
            <a:r>
              <a:rPr dirty="0" sz="1200" spc="-5">
                <a:latin typeface="Arial"/>
                <a:cs typeface="Arial"/>
              </a:rPr>
              <a:t>If </a:t>
            </a:r>
            <a:r>
              <a:rPr dirty="0" sz="1200" spc="-15">
                <a:latin typeface="Arial"/>
                <a:cs typeface="Arial"/>
              </a:rPr>
              <a:t>you </a:t>
            </a:r>
            <a:r>
              <a:rPr dirty="0" sz="1200" spc="-5">
                <a:latin typeface="Arial"/>
                <a:cs typeface="Arial"/>
              </a:rPr>
              <a:t>are </a:t>
            </a:r>
            <a:r>
              <a:rPr dirty="0" sz="1200">
                <a:latin typeface="Arial"/>
                <a:cs typeface="Arial"/>
              </a:rPr>
              <a:t>writing </a:t>
            </a:r>
            <a:r>
              <a:rPr dirty="0" sz="1200" spc="-5">
                <a:latin typeface="Arial"/>
                <a:cs typeface="Arial"/>
              </a:rPr>
              <a:t>a paper on </a:t>
            </a:r>
            <a:r>
              <a:rPr dirty="0" sz="1200" spc="-5">
                <a:solidFill>
                  <a:srgbClr val="0000FF"/>
                </a:solidFill>
                <a:latin typeface="Arial"/>
                <a:cs typeface="Arial"/>
              </a:rPr>
              <a:t>computational </a:t>
            </a:r>
            <a:r>
              <a:rPr dirty="0" sz="1200" spc="-5">
                <a:latin typeface="Arial"/>
                <a:cs typeface="Arial"/>
              </a:rPr>
              <a:t>relativity </a:t>
            </a:r>
            <a:r>
              <a:rPr dirty="0" sz="1200" spc="-20">
                <a:latin typeface="Arial"/>
                <a:cs typeface="Arial"/>
              </a:rPr>
              <a:t>for </a:t>
            </a:r>
            <a:r>
              <a:rPr dirty="0" sz="1200" spc="-5">
                <a:latin typeface="Arial"/>
                <a:cs typeface="Arial"/>
              </a:rPr>
              <a:t>an </a:t>
            </a:r>
            <a:r>
              <a:rPr dirty="0" sz="1200" spc="-10">
                <a:solidFill>
                  <a:srgbClr val="0000FF"/>
                </a:solidFill>
                <a:latin typeface="Arial"/>
                <a:cs typeface="Arial"/>
              </a:rPr>
              <a:t>astrophysics </a:t>
            </a:r>
            <a:r>
              <a:rPr dirty="0" sz="1200">
                <a:latin typeface="Arial"/>
                <a:cs typeface="Arial"/>
              </a:rPr>
              <a:t>journal,  </a:t>
            </a:r>
            <a:r>
              <a:rPr dirty="0" sz="1200" spc="-15">
                <a:latin typeface="Arial"/>
                <a:cs typeface="Arial"/>
              </a:rPr>
              <a:t>you </a:t>
            </a:r>
            <a:r>
              <a:rPr dirty="0" sz="1200" spc="-5">
                <a:latin typeface="Arial"/>
                <a:cs typeface="Arial"/>
              </a:rPr>
              <a:t>can assume that </a:t>
            </a:r>
            <a:r>
              <a:rPr dirty="0" sz="1200" spc="-10">
                <a:latin typeface="Arial"/>
                <a:cs typeface="Arial"/>
              </a:rPr>
              <a:t>your </a:t>
            </a:r>
            <a:r>
              <a:rPr dirty="0" sz="1200" spc="-5">
                <a:latin typeface="Arial"/>
                <a:cs typeface="Arial"/>
              </a:rPr>
              <a:t>readers are </a:t>
            </a:r>
            <a:r>
              <a:rPr dirty="0" sz="1200" spc="-10">
                <a:latin typeface="Arial"/>
                <a:cs typeface="Arial"/>
              </a:rPr>
              <a:t>familiar </a:t>
            </a:r>
            <a:r>
              <a:rPr dirty="0" sz="1200" spc="-5">
                <a:latin typeface="Arial"/>
                <a:cs typeface="Arial"/>
              </a:rPr>
              <a:t>with </a:t>
            </a:r>
            <a:r>
              <a:rPr dirty="0" sz="1200" spc="-10">
                <a:latin typeface="Arial"/>
                <a:cs typeface="Arial"/>
              </a:rPr>
              <a:t>physics, </a:t>
            </a:r>
            <a:r>
              <a:rPr dirty="0" sz="1200" spc="-15">
                <a:latin typeface="Arial"/>
                <a:cs typeface="Arial"/>
              </a:rPr>
              <a:t>but </a:t>
            </a:r>
            <a:r>
              <a:rPr dirty="0" sz="1200" spc="-20">
                <a:latin typeface="Arial"/>
                <a:cs typeface="Arial"/>
              </a:rPr>
              <a:t>may </a:t>
            </a:r>
            <a:r>
              <a:rPr dirty="0" sz="1200" spc="-5">
                <a:latin typeface="Arial"/>
                <a:cs typeface="Arial"/>
              </a:rPr>
              <a:t>be less  </a:t>
            </a:r>
            <a:r>
              <a:rPr dirty="0" sz="1200" spc="-10">
                <a:latin typeface="Arial"/>
                <a:cs typeface="Arial"/>
              </a:rPr>
              <a:t>familiar </a:t>
            </a:r>
            <a:r>
              <a:rPr dirty="0" sz="1200" spc="-5">
                <a:latin typeface="Arial"/>
                <a:cs typeface="Arial"/>
              </a:rPr>
              <a:t>with </a:t>
            </a:r>
            <a:r>
              <a:rPr dirty="0" sz="1200" spc="-10">
                <a:latin typeface="Arial"/>
                <a:cs typeface="Arial"/>
              </a:rPr>
              <a:t>advanced </a:t>
            </a:r>
            <a:r>
              <a:rPr dirty="0" sz="1200" spc="-5">
                <a:latin typeface="Arial"/>
                <a:cs typeface="Arial"/>
              </a:rPr>
              <a:t>computing</a:t>
            </a:r>
            <a:r>
              <a:rPr dirty="0" sz="1200" spc="5">
                <a:latin typeface="Arial"/>
                <a:cs typeface="Arial"/>
              </a:rPr>
              <a:t> </a:t>
            </a:r>
            <a:r>
              <a:rPr dirty="0" sz="1200" spc="-5">
                <a:latin typeface="Arial"/>
                <a:cs typeface="Arial"/>
              </a:rPr>
              <a:t>techniques.</a:t>
            </a:r>
            <a:endParaRPr sz="1200">
              <a:latin typeface="Arial"/>
              <a:cs typeface="Arial"/>
            </a:endParaRPr>
          </a:p>
        </p:txBody>
      </p:sp>
      <p:sp>
        <p:nvSpPr>
          <p:cNvPr id="49" name="object 49"/>
          <p:cNvSpPr txBox="1"/>
          <p:nvPr/>
        </p:nvSpPr>
        <p:spPr>
          <a:xfrm>
            <a:off x="120446" y="1949399"/>
            <a:ext cx="5519420" cy="253365"/>
          </a:xfrm>
          <a:prstGeom prst="rect">
            <a:avLst/>
          </a:prstGeom>
          <a:solidFill>
            <a:srgbClr val="8D9B47"/>
          </a:solidFill>
        </p:spPr>
        <p:txBody>
          <a:bodyPr wrap="square" lIns="0" tIns="15240" rIns="0" bIns="0" rtlCol="0" vert="horz">
            <a:spAutoFit/>
          </a:bodyPr>
          <a:lstStyle/>
          <a:p>
            <a:pPr marL="59055">
              <a:lnSpc>
                <a:spcPct val="100000"/>
              </a:lnSpc>
              <a:spcBef>
                <a:spcPts val="120"/>
              </a:spcBef>
            </a:pPr>
            <a:r>
              <a:rPr dirty="0" sz="1200" spc="-5">
                <a:solidFill>
                  <a:srgbClr val="FFFFFF"/>
                </a:solidFill>
                <a:latin typeface="Arial"/>
                <a:cs typeface="Arial"/>
              </a:rPr>
              <a:t>Example</a:t>
            </a:r>
            <a:r>
              <a:rPr dirty="0" sz="1200" spc="-1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200" spc="-5">
                <a:solidFill>
                  <a:srgbClr val="FFFFFF"/>
                </a:solidFill>
                <a:latin typeface="Arial"/>
                <a:cs typeface="Arial"/>
              </a:rPr>
              <a:t>2</a:t>
            </a:r>
            <a:endParaRPr sz="1200">
              <a:latin typeface="Arial"/>
              <a:cs typeface="Arial"/>
            </a:endParaRPr>
          </a:p>
        </p:txBody>
      </p:sp>
      <p:sp>
        <p:nvSpPr>
          <p:cNvPr id="50" name="object 50"/>
          <p:cNvSpPr txBox="1"/>
          <p:nvPr/>
        </p:nvSpPr>
        <p:spPr>
          <a:xfrm>
            <a:off x="120446" y="2202319"/>
            <a:ext cx="5519420" cy="458470"/>
          </a:xfrm>
          <a:prstGeom prst="rect">
            <a:avLst/>
          </a:prstGeom>
          <a:solidFill>
            <a:srgbClr val="E3EBC7"/>
          </a:solidFill>
        </p:spPr>
        <p:txBody>
          <a:bodyPr wrap="square" lIns="0" tIns="31114" rIns="0" bIns="0" rtlCol="0" vert="horz">
            <a:spAutoFit/>
          </a:bodyPr>
          <a:lstStyle/>
          <a:p>
            <a:pPr marL="59055" marR="51435">
              <a:lnSpc>
                <a:spcPct val="100000"/>
              </a:lnSpc>
              <a:spcBef>
                <a:spcPts val="244"/>
              </a:spcBef>
            </a:pPr>
            <a:r>
              <a:rPr dirty="0" sz="1200" spc="-5">
                <a:latin typeface="Arial"/>
                <a:cs typeface="Arial"/>
              </a:rPr>
              <a:t>If</a:t>
            </a:r>
            <a:r>
              <a:rPr dirty="0" sz="1200" spc="-4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writing</a:t>
            </a:r>
            <a:r>
              <a:rPr dirty="0" sz="1200" spc="-40">
                <a:latin typeface="Arial"/>
                <a:cs typeface="Arial"/>
              </a:rPr>
              <a:t> </a:t>
            </a:r>
            <a:r>
              <a:rPr dirty="0" sz="1200" spc="-5">
                <a:latin typeface="Arial"/>
                <a:cs typeface="Arial"/>
              </a:rPr>
              <a:t>such</a:t>
            </a:r>
            <a:r>
              <a:rPr dirty="0" sz="1200" spc="-40">
                <a:latin typeface="Arial"/>
                <a:cs typeface="Arial"/>
              </a:rPr>
              <a:t> </a:t>
            </a:r>
            <a:r>
              <a:rPr dirty="0" sz="1200" spc="-5">
                <a:latin typeface="Arial"/>
                <a:cs typeface="Arial"/>
              </a:rPr>
              <a:t>a</a:t>
            </a:r>
            <a:r>
              <a:rPr dirty="0" sz="1200" spc="-40">
                <a:latin typeface="Arial"/>
                <a:cs typeface="Arial"/>
              </a:rPr>
              <a:t> </a:t>
            </a:r>
            <a:r>
              <a:rPr dirty="0" sz="1200" spc="-5">
                <a:latin typeface="Arial"/>
                <a:cs typeface="Arial"/>
              </a:rPr>
              <a:t>paper</a:t>
            </a:r>
            <a:r>
              <a:rPr dirty="0" sz="1200" spc="-40">
                <a:latin typeface="Arial"/>
                <a:cs typeface="Arial"/>
              </a:rPr>
              <a:t> </a:t>
            </a:r>
            <a:r>
              <a:rPr dirty="0" sz="1200" spc="-20">
                <a:latin typeface="Arial"/>
                <a:cs typeface="Arial"/>
              </a:rPr>
              <a:t>for</a:t>
            </a:r>
            <a:r>
              <a:rPr dirty="0" sz="1200" spc="-40">
                <a:latin typeface="Arial"/>
                <a:cs typeface="Arial"/>
              </a:rPr>
              <a:t> </a:t>
            </a:r>
            <a:r>
              <a:rPr dirty="0" sz="1200" spc="-5">
                <a:latin typeface="Arial"/>
                <a:cs typeface="Arial"/>
              </a:rPr>
              <a:t>a</a:t>
            </a:r>
            <a:r>
              <a:rPr dirty="0" sz="1200" spc="-40">
                <a:latin typeface="Arial"/>
                <a:cs typeface="Arial"/>
              </a:rPr>
              <a:t> </a:t>
            </a:r>
            <a:r>
              <a:rPr dirty="0" sz="1200" spc="-5">
                <a:solidFill>
                  <a:srgbClr val="0000FF"/>
                </a:solidFill>
                <a:latin typeface="Arial"/>
                <a:cs typeface="Arial"/>
              </a:rPr>
              <a:t>scientific</a:t>
            </a:r>
            <a:r>
              <a:rPr dirty="0" sz="1200" spc="-40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dirty="0" sz="1200" spc="-5">
                <a:latin typeface="Arial"/>
                <a:cs typeface="Arial"/>
              </a:rPr>
              <a:t>computing</a:t>
            </a:r>
            <a:r>
              <a:rPr dirty="0" sz="1200" spc="-4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journal,</a:t>
            </a:r>
            <a:r>
              <a:rPr dirty="0" sz="1200" spc="-30">
                <a:latin typeface="Arial"/>
                <a:cs typeface="Arial"/>
              </a:rPr>
              <a:t> </a:t>
            </a:r>
            <a:r>
              <a:rPr dirty="0" sz="1200" spc="-5">
                <a:latin typeface="Arial"/>
                <a:cs typeface="Arial"/>
              </a:rPr>
              <a:t>the</a:t>
            </a:r>
            <a:r>
              <a:rPr dirty="0" sz="1200" spc="-40">
                <a:latin typeface="Arial"/>
                <a:cs typeface="Arial"/>
              </a:rPr>
              <a:t> </a:t>
            </a:r>
            <a:r>
              <a:rPr dirty="0" sz="1200" spc="-5">
                <a:latin typeface="Arial"/>
                <a:cs typeface="Arial"/>
              </a:rPr>
              <a:t>readers</a:t>
            </a:r>
            <a:r>
              <a:rPr dirty="0" sz="1200" spc="-45">
                <a:latin typeface="Arial"/>
                <a:cs typeface="Arial"/>
              </a:rPr>
              <a:t> </a:t>
            </a:r>
            <a:r>
              <a:rPr dirty="0" sz="1200" spc="-20">
                <a:latin typeface="Arial"/>
                <a:cs typeface="Arial"/>
              </a:rPr>
              <a:t>may</a:t>
            </a:r>
            <a:r>
              <a:rPr dirty="0" sz="1200" spc="-40">
                <a:latin typeface="Arial"/>
                <a:cs typeface="Arial"/>
              </a:rPr>
              <a:t> </a:t>
            </a:r>
            <a:r>
              <a:rPr dirty="0" sz="1200" spc="-5">
                <a:latin typeface="Arial"/>
                <a:cs typeface="Arial"/>
              </a:rPr>
              <a:t>be</a:t>
            </a:r>
            <a:r>
              <a:rPr dirty="0" sz="1200" spc="-40">
                <a:latin typeface="Arial"/>
                <a:cs typeface="Arial"/>
              </a:rPr>
              <a:t> </a:t>
            </a:r>
            <a:r>
              <a:rPr dirty="0" sz="1200" spc="-5">
                <a:latin typeface="Arial"/>
                <a:cs typeface="Arial"/>
              </a:rPr>
              <a:t>more  </a:t>
            </a:r>
            <a:r>
              <a:rPr dirty="0" sz="1200" spc="-10">
                <a:latin typeface="Arial"/>
                <a:cs typeface="Arial"/>
              </a:rPr>
              <a:t>familiar </a:t>
            </a:r>
            <a:r>
              <a:rPr dirty="0" sz="1200" spc="-5">
                <a:latin typeface="Arial"/>
                <a:cs typeface="Arial"/>
              </a:rPr>
              <a:t>with computer science, </a:t>
            </a:r>
            <a:r>
              <a:rPr dirty="0" sz="1200" spc="-15">
                <a:latin typeface="Arial"/>
                <a:cs typeface="Arial"/>
              </a:rPr>
              <a:t>but </a:t>
            </a:r>
            <a:r>
              <a:rPr dirty="0" sz="1200" spc="-5">
                <a:latin typeface="Arial"/>
                <a:cs typeface="Arial"/>
              </a:rPr>
              <a:t>less so with</a:t>
            </a:r>
            <a:r>
              <a:rPr dirty="0" sz="1200" spc="15">
                <a:latin typeface="Arial"/>
                <a:cs typeface="Arial"/>
              </a:rPr>
              <a:t> </a:t>
            </a:r>
            <a:r>
              <a:rPr dirty="0" sz="1200" spc="-5">
                <a:solidFill>
                  <a:srgbClr val="0000FF"/>
                </a:solidFill>
                <a:latin typeface="Arial"/>
                <a:cs typeface="Arial"/>
              </a:rPr>
              <a:t>relativity</a:t>
            </a:r>
            <a:r>
              <a:rPr dirty="0" sz="1200" spc="-5">
                <a:latin typeface="Arial"/>
                <a:cs typeface="Arial"/>
              </a:rPr>
              <a:t>.</a:t>
            </a:r>
            <a:endParaRPr sz="1200">
              <a:latin typeface="Arial"/>
              <a:cs typeface="Arial"/>
            </a:endParaRPr>
          </a:p>
        </p:txBody>
      </p:sp>
      <p:sp>
        <p:nvSpPr>
          <p:cNvPr id="51" name="object 51"/>
          <p:cNvSpPr/>
          <p:nvPr/>
        </p:nvSpPr>
        <p:spPr>
          <a:xfrm>
            <a:off x="0" y="3110966"/>
            <a:ext cx="1728470" cy="129539"/>
          </a:xfrm>
          <a:custGeom>
            <a:avLst/>
            <a:gdLst/>
            <a:ahLst/>
            <a:cxnLst/>
            <a:rect l="l" t="t" r="r" b="b"/>
            <a:pathLst>
              <a:path w="1728470" h="129539">
                <a:moveTo>
                  <a:pt x="0" y="129032"/>
                </a:moveTo>
                <a:lnTo>
                  <a:pt x="1728012" y="129032"/>
                </a:lnTo>
                <a:lnTo>
                  <a:pt x="1728012" y="0"/>
                </a:lnTo>
                <a:lnTo>
                  <a:pt x="0" y="0"/>
                </a:lnTo>
                <a:lnTo>
                  <a:pt x="0" y="129032"/>
                </a:lnTo>
                <a:close/>
              </a:path>
            </a:pathLst>
          </a:custGeom>
          <a:solidFill>
            <a:srgbClr val="46464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2" name="object 52"/>
          <p:cNvSpPr/>
          <p:nvPr/>
        </p:nvSpPr>
        <p:spPr>
          <a:xfrm>
            <a:off x="1728012" y="3110966"/>
            <a:ext cx="2741930" cy="129539"/>
          </a:xfrm>
          <a:custGeom>
            <a:avLst/>
            <a:gdLst/>
            <a:ahLst/>
            <a:cxnLst/>
            <a:rect l="l" t="t" r="r" b="b"/>
            <a:pathLst>
              <a:path w="2741929" h="129539">
                <a:moveTo>
                  <a:pt x="0" y="129032"/>
                </a:moveTo>
                <a:lnTo>
                  <a:pt x="2741752" y="129032"/>
                </a:lnTo>
                <a:lnTo>
                  <a:pt x="2741752" y="0"/>
                </a:lnTo>
                <a:lnTo>
                  <a:pt x="0" y="0"/>
                </a:lnTo>
                <a:lnTo>
                  <a:pt x="0" y="129032"/>
                </a:lnTo>
                <a:close/>
              </a:path>
            </a:pathLst>
          </a:custGeom>
          <a:solidFill>
            <a:srgbClr val="60606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3" name="object 53"/>
          <p:cNvSpPr/>
          <p:nvPr/>
        </p:nvSpPr>
        <p:spPr>
          <a:xfrm>
            <a:off x="4469765" y="3110966"/>
            <a:ext cx="1290320" cy="129539"/>
          </a:xfrm>
          <a:custGeom>
            <a:avLst/>
            <a:gdLst/>
            <a:ahLst/>
            <a:cxnLst/>
            <a:rect l="l" t="t" r="r" b="b"/>
            <a:pathLst>
              <a:path w="1290320" h="129539">
                <a:moveTo>
                  <a:pt x="0" y="129032"/>
                </a:moveTo>
                <a:lnTo>
                  <a:pt x="1290231" y="129032"/>
                </a:lnTo>
                <a:lnTo>
                  <a:pt x="1290231" y="0"/>
                </a:lnTo>
                <a:lnTo>
                  <a:pt x="0" y="0"/>
                </a:lnTo>
                <a:lnTo>
                  <a:pt x="0" y="129032"/>
                </a:lnTo>
                <a:close/>
              </a:path>
            </a:pathLst>
          </a:custGeom>
          <a:solidFill>
            <a:srgbClr val="46464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4" name="object 54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889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70"/>
              </a:spcBef>
            </a:pPr>
            <a:r>
              <a:rPr dirty="0" spc="-5"/>
              <a:t>Ming-Ming Cheng Nankai</a:t>
            </a:r>
            <a:r>
              <a:rPr dirty="0"/>
              <a:t> </a:t>
            </a:r>
            <a:r>
              <a:rPr dirty="0" spc="-5"/>
              <a:t>University</a:t>
            </a:r>
          </a:p>
        </p:txBody>
      </p:sp>
      <p:sp>
        <p:nvSpPr>
          <p:cNvPr id="55" name="object 55"/>
          <p:cNvSpPr txBox="1"/>
          <p:nvPr/>
        </p:nvSpPr>
        <p:spPr>
          <a:xfrm>
            <a:off x="3001810" y="3115250"/>
            <a:ext cx="194310" cy="119380"/>
          </a:xfrm>
          <a:prstGeom prst="rect">
            <a:avLst/>
          </a:prstGeom>
        </p:spPr>
        <p:txBody>
          <a:bodyPr wrap="square" lIns="0" tIns="889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70"/>
              </a:spcBef>
            </a:pPr>
            <a:r>
              <a:rPr dirty="0" sz="600" spc="-5">
                <a:solidFill>
                  <a:srgbClr val="FFFFFF"/>
                </a:solidFill>
                <a:latin typeface="Arial"/>
                <a:cs typeface="Arial"/>
              </a:rPr>
              <a:t>Style</a:t>
            </a:r>
            <a:endParaRPr sz="600">
              <a:latin typeface="Arial"/>
              <a:cs typeface="Arial"/>
            </a:endParaRPr>
          </a:p>
        </p:txBody>
      </p:sp>
      <p:sp>
        <p:nvSpPr>
          <p:cNvPr id="56" name="object 56"/>
          <p:cNvSpPr txBox="1">
            <a:spLocks noGrp="1"/>
          </p:cNvSpPr>
          <p:nvPr>
            <p:ph type="dt" idx="6" sz="half"/>
          </p:nvPr>
        </p:nvSpPr>
        <p:spPr>
          <a:prstGeom prst="rect"/>
        </p:spPr>
        <p:txBody>
          <a:bodyPr wrap="square" lIns="0" tIns="889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70"/>
              </a:spcBef>
            </a:pPr>
            <a:r>
              <a:rPr dirty="0" spc="-5"/>
              <a:t>2022/05/18</a:t>
            </a:r>
          </a:p>
        </p:txBody>
      </p:sp>
      <p:sp>
        <p:nvSpPr>
          <p:cNvPr id="57" name="object 57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8890" rIns="0" bIns="0" rtlCol="0" vert="horz">
            <a:spAutoFit/>
          </a:bodyPr>
          <a:lstStyle/>
          <a:p>
            <a:pPr marL="25400">
              <a:lnSpc>
                <a:spcPct val="100000"/>
              </a:lnSpc>
              <a:spcBef>
                <a:spcPts val="70"/>
              </a:spcBef>
            </a:pPr>
            <a:fld id="{81D60167-4931-47E6-BA6A-407CBD079E47}" type="slidenum">
              <a:rPr dirty="0" spc="-5"/>
              <a:t>10</a:t>
            </a:fld>
            <a:r>
              <a:rPr dirty="0" spc="-5"/>
              <a:t> /</a:t>
            </a:r>
            <a:r>
              <a:rPr dirty="0" spc="-70"/>
              <a:t> </a:t>
            </a:r>
            <a:r>
              <a:rPr dirty="0" spc="-5"/>
              <a:t>46</a:t>
            </a:r>
          </a:p>
        </p:txBody>
      </p:sp>
    </p:spTree>
  </p:cSld>
  <p:clrMapOvr>
    <a:masterClrMapping/>
  </p:clrMapOvr>
  <p:transition spd="fast">
    <p:cut thruBlk="0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20650" y="127561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171056" y="127561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221449" y="127561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18000" y="0"/>
                </a:move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221449" y="127561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271856" y="127561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322249" y="127561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372656" y="127561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423049" y="127561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944473" y="127561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B1B1B1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/>
          <p:nvPr/>
        </p:nvSpPr>
        <p:spPr>
          <a:xfrm>
            <a:off x="994867" y="127561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B1B1B1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/>
          <p:nvPr/>
        </p:nvSpPr>
        <p:spPr>
          <a:xfrm>
            <a:off x="1045273" y="127561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B1B1B1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/>
          <p:nvPr/>
        </p:nvSpPr>
        <p:spPr>
          <a:xfrm>
            <a:off x="1095667" y="127561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B1B1B1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4" name="object 14"/>
          <p:cNvSpPr/>
          <p:nvPr/>
        </p:nvSpPr>
        <p:spPr>
          <a:xfrm>
            <a:off x="1146073" y="127561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B1B1B1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5" name="object 15"/>
          <p:cNvSpPr/>
          <p:nvPr/>
        </p:nvSpPr>
        <p:spPr>
          <a:xfrm>
            <a:off x="1196466" y="127561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B1B1B1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6" name="object 16"/>
          <p:cNvSpPr/>
          <p:nvPr/>
        </p:nvSpPr>
        <p:spPr>
          <a:xfrm>
            <a:off x="1246873" y="127561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B1B1B1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7" name="object 17"/>
          <p:cNvSpPr/>
          <p:nvPr/>
        </p:nvSpPr>
        <p:spPr>
          <a:xfrm>
            <a:off x="1297266" y="127561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B1B1B1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8" name="object 18"/>
          <p:cNvSpPr/>
          <p:nvPr/>
        </p:nvSpPr>
        <p:spPr>
          <a:xfrm>
            <a:off x="1916925" y="127561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B1B1B1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9" name="object 19"/>
          <p:cNvSpPr/>
          <p:nvPr/>
        </p:nvSpPr>
        <p:spPr>
          <a:xfrm>
            <a:off x="1967331" y="127561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B1B1B1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0" name="object 20"/>
          <p:cNvSpPr/>
          <p:nvPr/>
        </p:nvSpPr>
        <p:spPr>
          <a:xfrm>
            <a:off x="2017725" y="127561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B1B1B1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1" name="object 21"/>
          <p:cNvSpPr/>
          <p:nvPr/>
        </p:nvSpPr>
        <p:spPr>
          <a:xfrm>
            <a:off x="2068131" y="127561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B1B1B1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2" name="object 22"/>
          <p:cNvSpPr/>
          <p:nvPr/>
        </p:nvSpPr>
        <p:spPr>
          <a:xfrm>
            <a:off x="2118525" y="127561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B1B1B1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3" name="object 23"/>
          <p:cNvSpPr/>
          <p:nvPr/>
        </p:nvSpPr>
        <p:spPr>
          <a:xfrm>
            <a:off x="2664752" y="127561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B1B1B1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4" name="object 24"/>
          <p:cNvSpPr/>
          <p:nvPr/>
        </p:nvSpPr>
        <p:spPr>
          <a:xfrm>
            <a:off x="2715158" y="127561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B1B1B1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5" name="object 25"/>
          <p:cNvSpPr/>
          <p:nvPr/>
        </p:nvSpPr>
        <p:spPr>
          <a:xfrm>
            <a:off x="2765551" y="127561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B1B1B1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6" name="object 26"/>
          <p:cNvSpPr/>
          <p:nvPr/>
        </p:nvSpPr>
        <p:spPr>
          <a:xfrm>
            <a:off x="2815958" y="127561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B1B1B1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7" name="object 27"/>
          <p:cNvSpPr/>
          <p:nvPr/>
        </p:nvSpPr>
        <p:spPr>
          <a:xfrm>
            <a:off x="2866351" y="127561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B1B1B1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8" name="object 28"/>
          <p:cNvSpPr/>
          <p:nvPr/>
        </p:nvSpPr>
        <p:spPr>
          <a:xfrm>
            <a:off x="2916758" y="127561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B1B1B1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9" name="object 29"/>
          <p:cNvSpPr/>
          <p:nvPr/>
        </p:nvSpPr>
        <p:spPr>
          <a:xfrm>
            <a:off x="2967151" y="127561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B1B1B1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0" name="object 30"/>
          <p:cNvSpPr/>
          <p:nvPr/>
        </p:nvSpPr>
        <p:spPr>
          <a:xfrm>
            <a:off x="3017558" y="127561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B1B1B1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1" name="object 31"/>
          <p:cNvSpPr/>
          <p:nvPr/>
        </p:nvSpPr>
        <p:spPr>
          <a:xfrm>
            <a:off x="3067951" y="127561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B1B1B1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2" name="object 32"/>
          <p:cNvSpPr/>
          <p:nvPr/>
        </p:nvSpPr>
        <p:spPr>
          <a:xfrm>
            <a:off x="3534955" y="127561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B1B1B1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3" name="object 33"/>
          <p:cNvSpPr/>
          <p:nvPr/>
        </p:nvSpPr>
        <p:spPr>
          <a:xfrm>
            <a:off x="3585362" y="127561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B1B1B1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4" name="object 34"/>
          <p:cNvSpPr/>
          <p:nvPr/>
        </p:nvSpPr>
        <p:spPr>
          <a:xfrm>
            <a:off x="3635755" y="127561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B1B1B1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5" name="object 35"/>
          <p:cNvSpPr/>
          <p:nvPr/>
        </p:nvSpPr>
        <p:spPr>
          <a:xfrm>
            <a:off x="4469536" y="127561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B1B1B1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6" name="object 36"/>
          <p:cNvSpPr/>
          <p:nvPr/>
        </p:nvSpPr>
        <p:spPr>
          <a:xfrm>
            <a:off x="4519929" y="127561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B1B1B1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7" name="object 37"/>
          <p:cNvSpPr/>
          <p:nvPr/>
        </p:nvSpPr>
        <p:spPr>
          <a:xfrm>
            <a:off x="4570336" y="127561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B1B1B1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8" name="object 38"/>
          <p:cNvSpPr/>
          <p:nvPr/>
        </p:nvSpPr>
        <p:spPr>
          <a:xfrm>
            <a:off x="4620729" y="127561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B1B1B1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9" name="object 39"/>
          <p:cNvSpPr/>
          <p:nvPr/>
        </p:nvSpPr>
        <p:spPr>
          <a:xfrm>
            <a:off x="5179479" y="127561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B1B1B1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0" name="object 40"/>
          <p:cNvSpPr/>
          <p:nvPr/>
        </p:nvSpPr>
        <p:spPr>
          <a:xfrm>
            <a:off x="5229885" y="127561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B1B1B1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1" name="object 41"/>
          <p:cNvSpPr/>
          <p:nvPr/>
        </p:nvSpPr>
        <p:spPr>
          <a:xfrm>
            <a:off x="5280278" y="127561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B1B1B1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2" name="object 42"/>
          <p:cNvSpPr/>
          <p:nvPr/>
        </p:nvSpPr>
        <p:spPr>
          <a:xfrm>
            <a:off x="5330685" y="127561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B1B1B1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3" name="object 43"/>
          <p:cNvSpPr/>
          <p:nvPr/>
        </p:nvSpPr>
        <p:spPr>
          <a:xfrm>
            <a:off x="5381078" y="127561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B1B1B1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4" name="object 44"/>
          <p:cNvSpPr/>
          <p:nvPr/>
        </p:nvSpPr>
        <p:spPr>
          <a:xfrm>
            <a:off x="5431485" y="127561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B1B1B1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5" name="object 45"/>
          <p:cNvSpPr txBox="1"/>
          <p:nvPr/>
        </p:nvSpPr>
        <p:spPr>
          <a:xfrm>
            <a:off x="108000" y="0"/>
            <a:ext cx="5556885" cy="116839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>
              <a:lnSpc>
                <a:spcPct val="100000"/>
              </a:lnSpc>
              <a:spcBef>
                <a:spcPts val="95"/>
              </a:spcBef>
              <a:tabLst>
                <a:tab pos="823594" algn="l"/>
                <a:tab pos="1795780" algn="l"/>
                <a:tab pos="2543810" algn="l"/>
                <a:tab pos="3413760" algn="l"/>
                <a:tab pos="4348480" algn="l"/>
                <a:tab pos="5058410" algn="l"/>
              </a:tabLst>
            </a:pPr>
            <a:r>
              <a:rPr dirty="0" sz="600" spc="-5">
                <a:solidFill>
                  <a:srgbClr val="FFFFFF"/>
                </a:solidFill>
                <a:latin typeface="Arial"/>
                <a:cs typeface="Arial"/>
                <a:hlinkClick r:id="rId2" action="ppaction://hlinksldjump"/>
              </a:rPr>
              <a:t>Readership</a:t>
            </a:r>
            <a:r>
              <a:rPr dirty="0" sz="600" spc="-5">
                <a:solidFill>
                  <a:srgbClr val="FFFFFF"/>
                </a:solidFill>
                <a:latin typeface="Arial"/>
                <a:cs typeface="Arial"/>
              </a:rPr>
              <a:t>	</a:t>
            </a:r>
            <a:r>
              <a:rPr dirty="0" sz="600" spc="-5">
                <a:solidFill>
                  <a:srgbClr val="B1B1B1"/>
                </a:solidFill>
                <a:latin typeface="Arial"/>
                <a:cs typeface="Arial"/>
                <a:hlinkClick r:id="rId3" action="ppaction://hlinksldjump"/>
              </a:rPr>
              <a:t>Critical</a:t>
            </a:r>
            <a:r>
              <a:rPr dirty="0" sz="600" spc="15">
                <a:solidFill>
                  <a:srgbClr val="B1B1B1"/>
                </a:solidFill>
                <a:latin typeface="Arial"/>
                <a:cs typeface="Arial"/>
                <a:hlinkClick r:id="rId3" action="ppaction://hlinksldjump"/>
              </a:rPr>
              <a:t> </a:t>
            </a:r>
            <a:r>
              <a:rPr dirty="0" sz="600" spc="-5">
                <a:solidFill>
                  <a:srgbClr val="B1B1B1"/>
                </a:solidFill>
                <a:latin typeface="Arial"/>
                <a:cs typeface="Arial"/>
                <a:hlinkClick r:id="rId3" action="ppaction://hlinksldjump"/>
              </a:rPr>
              <a:t>Analysis</a:t>
            </a:r>
            <a:r>
              <a:rPr dirty="0" sz="600" spc="-5">
                <a:solidFill>
                  <a:srgbClr val="B1B1B1"/>
                </a:solidFill>
                <a:latin typeface="Arial"/>
                <a:cs typeface="Arial"/>
              </a:rPr>
              <a:t>	</a:t>
            </a:r>
            <a:r>
              <a:rPr dirty="0" sz="600" spc="-5">
                <a:solidFill>
                  <a:srgbClr val="B1B1B1"/>
                </a:solidFill>
                <a:latin typeface="Arial"/>
                <a:cs typeface="Arial"/>
                <a:hlinkClick r:id="rId4" action="ppaction://hlinksldjump"/>
              </a:rPr>
              <a:t>Precision</a:t>
            </a:r>
            <a:r>
              <a:rPr dirty="0" sz="600" spc="-5">
                <a:solidFill>
                  <a:srgbClr val="B1B1B1"/>
                </a:solidFill>
                <a:latin typeface="Arial"/>
                <a:cs typeface="Arial"/>
              </a:rPr>
              <a:t>	</a:t>
            </a:r>
            <a:r>
              <a:rPr dirty="0" sz="600" spc="-5">
                <a:solidFill>
                  <a:srgbClr val="B1B1B1"/>
                </a:solidFill>
                <a:latin typeface="Arial"/>
                <a:cs typeface="Arial"/>
                <a:hlinkClick r:id="rId5" action="ppaction://hlinksldjump"/>
              </a:rPr>
              <a:t>Conciseness</a:t>
            </a:r>
            <a:r>
              <a:rPr dirty="0" sz="600" spc="-5">
                <a:solidFill>
                  <a:srgbClr val="B1B1B1"/>
                </a:solidFill>
                <a:latin typeface="Arial"/>
                <a:cs typeface="Arial"/>
              </a:rPr>
              <a:t>	</a:t>
            </a:r>
            <a:r>
              <a:rPr dirty="0" sz="600" spc="-5">
                <a:solidFill>
                  <a:srgbClr val="B1B1B1"/>
                </a:solidFill>
                <a:latin typeface="Arial"/>
                <a:cs typeface="Arial"/>
                <a:hlinkClick r:id="rId6" action="ppaction://hlinksldjump"/>
              </a:rPr>
              <a:t>Logical</a:t>
            </a:r>
            <a:r>
              <a:rPr dirty="0" sz="600" spc="15">
                <a:solidFill>
                  <a:srgbClr val="B1B1B1"/>
                </a:solidFill>
                <a:latin typeface="Arial"/>
                <a:cs typeface="Arial"/>
                <a:hlinkClick r:id="rId6" action="ppaction://hlinksldjump"/>
              </a:rPr>
              <a:t> </a:t>
            </a:r>
            <a:r>
              <a:rPr dirty="0" sz="600" spc="-5">
                <a:solidFill>
                  <a:srgbClr val="B1B1B1"/>
                </a:solidFill>
                <a:latin typeface="Arial"/>
                <a:cs typeface="Arial"/>
                <a:hlinkClick r:id="rId6" action="ppaction://hlinksldjump"/>
              </a:rPr>
              <a:t>Writing</a:t>
            </a:r>
            <a:r>
              <a:rPr dirty="0" sz="600" spc="-5">
                <a:solidFill>
                  <a:srgbClr val="B1B1B1"/>
                </a:solidFill>
                <a:latin typeface="Arial"/>
                <a:cs typeface="Arial"/>
              </a:rPr>
              <a:t>	</a:t>
            </a:r>
            <a:r>
              <a:rPr dirty="0" sz="600" spc="-5">
                <a:solidFill>
                  <a:srgbClr val="B1B1B1"/>
                </a:solidFill>
                <a:latin typeface="Arial"/>
                <a:cs typeface="Arial"/>
                <a:hlinkClick r:id="rId7" action="ppaction://hlinksldjump"/>
              </a:rPr>
              <a:t>Balance</a:t>
            </a:r>
            <a:r>
              <a:rPr dirty="0" sz="600" spc="-5">
                <a:solidFill>
                  <a:srgbClr val="B1B1B1"/>
                </a:solidFill>
                <a:latin typeface="Arial"/>
                <a:cs typeface="Arial"/>
              </a:rPr>
              <a:t>	</a:t>
            </a:r>
            <a:r>
              <a:rPr dirty="0" sz="600" spc="-5">
                <a:solidFill>
                  <a:srgbClr val="B1B1B1"/>
                </a:solidFill>
                <a:latin typeface="Arial"/>
                <a:cs typeface="Arial"/>
                <a:hlinkClick r:id="rId8" action="ppaction://hlinksldjump"/>
              </a:rPr>
              <a:t>Completeness</a:t>
            </a:r>
            <a:endParaRPr sz="600">
              <a:latin typeface="Arial"/>
              <a:cs typeface="Arial"/>
            </a:endParaRPr>
          </a:p>
        </p:txBody>
      </p:sp>
      <p:sp>
        <p:nvSpPr>
          <p:cNvPr id="46" name="object 46"/>
          <p:cNvSpPr txBox="1">
            <a:spLocks noGrp="1"/>
          </p:cNvSpPr>
          <p:nvPr>
            <p:ph type="title"/>
          </p:nvPr>
        </p:nvSpPr>
        <p:spPr>
          <a:xfrm>
            <a:off x="0" y="209435"/>
            <a:ext cx="5760085" cy="349250"/>
          </a:xfrm>
          <a:prstGeom prst="rect"/>
          <a:solidFill>
            <a:srgbClr val="0C5A79"/>
          </a:solidFill>
        </p:spPr>
        <p:txBody>
          <a:bodyPr wrap="square" lIns="0" tIns="55880" rIns="0" bIns="0" rtlCol="0" vert="horz">
            <a:spAutoFit/>
          </a:bodyPr>
          <a:lstStyle/>
          <a:p>
            <a:pPr marL="107950">
              <a:lnSpc>
                <a:spcPct val="100000"/>
              </a:lnSpc>
              <a:spcBef>
                <a:spcPts val="440"/>
              </a:spcBef>
            </a:pPr>
            <a:r>
              <a:rPr dirty="0" sz="1700" spc="10">
                <a:solidFill>
                  <a:srgbClr val="FFFFFF"/>
                </a:solidFill>
              </a:rPr>
              <a:t>Readership: </a:t>
            </a:r>
            <a:r>
              <a:rPr dirty="0" sz="1700">
                <a:solidFill>
                  <a:srgbClr val="FFFFFF"/>
                </a:solidFill>
              </a:rPr>
              <a:t>examples </a:t>
            </a:r>
            <a:r>
              <a:rPr dirty="0" sz="1700" spc="5">
                <a:solidFill>
                  <a:srgbClr val="FFFFFF"/>
                </a:solidFill>
              </a:rPr>
              <a:t>of </a:t>
            </a:r>
            <a:r>
              <a:rPr dirty="0" sz="1700" spc="10">
                <a:solidFill>
                  <a:srgbClr val="FFFFFF"/>
                </a:solidFill>
              </a:rPr>
              <a:t>who &amp;</a:t>
            </a:r>
            <a:r>
              <a:rPr dirty="0" sz="1700" spc="105">
                <a:solidFill>
                  <a:srgbClr val="FFFFFF"/>
                </a:solidFill>
              </a:rPr>
              <a:t> </a:t>
            </a:r>
            <a:r>
              <a:rPr dirty="0" sz="1700" spc="10">
                <a:solidFill>
                  <a:srgbClr val="FFFFFF"/>
                </a:solidFill>
              </a:rPr>
              <a:t>what</a:t>
            </a:r>
            <a:endParaRPr sz="1700"/>
          </a:p>
        </p:txBody>
      </p:sp>
      <p:sp>
        <p:nvSpPr>
          <p:cNvPr id="47" name="object 47"/>
          <p:cNvSpPr txBox="1"/>
          <p:nvPr/>
        </p:nvSpPr>
        <p:spPr>
          <a:xfrm>
            <a:off x="120446" y="926223"/>
            <a:ext cx="5519420" cy="253365"/>
          </a:xfrm>
          <a:prstGeom prst="rect">
            <a:avLst/>
          </a:prstGeom>
          <a:solidFill>
            <a:srgbClr val="8D9B47"/>
          </a:solidFill>
        </p:spPr>
        <p:txBody>
          <a:bodyPr wrap="square" lIns="0" tIns="15240" rIns="0" bIns="0" rtlCol="0" vert="horz">
            <a:spAutoFit/>
          </a:bodyPr>
          <a:lstStyle/>
          <a:p>
            <a:pPr marL="59055">
              <a:lnSpc>
                <a:spcPct val="100000"/>
              </a:lnSpc>
              <a:spcBef>
                <a:spcPts val="120"/>
              </a:spcBef>
            </a:pPr>
            <a:r>
              <a:rPr dirty="0" sz="1200" spc="-5">
                <a:solidFill>
                  <a:srgbClr val="FFFFFF"/>
                </a:solidFill>
                <a:latin typeface="Arial"/>
                <a:cs typeface="Arial"/>
              </a:rPr>
              <a:t>Example</a:t>
            </a:r>
            <a:r>
              <a:rPr dirty="0" sz="1200" spc="-1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200" spc="-5">
                <a:solidFill>
                  <a:srgbClr val="FFFFFF"/>
                </a:solidFill>
                <a:latin typeface="Arial"/>
                <a:cs typeface="Arial"/>
              </a:rPr>
              <a:t>3</a:t>
            </a:r>
            <a:endParaRPr sz="1200">
              <a:latin typeface="Arial"/>
              <a:cs typeface="Arial"/>
            </a:endParaRPr>
          </a:p>
        </p:txBody>
      </p:sp>
      <p:sp>
        <p:nvSpPr>
          <p:cNvPr id="48" name="object 48"/>
          <p:cNvSpPr txBox="1"/>
          <p:nvPr/>
        </p:nvSpPr>
        <p:spPr>
          <a:xfrm>
            <a:off x="120446" y="1179144"/>
            <a:ext cx="5519420" cy="460375"/>
          </a:xfrm>
          <a:prstGeom prst="rect">
            <a:avLst/>
          </a:prstGeom>
          <a:solidFill>
            <a:srgbClr val="E3EBC7"/>
          </a:solidFill>
        </p:spPr>
        <p:txBody>
          <a:bodyPr wrap="square" lIns="0" tIns="31114" rIns="0" bIns="0" rtlCol="0" vert="horz">
            <a:spAutoFit/>
          </a:bodyPr>
          <a:lstStyle/>
          <a:p>
            <a:pPr marL="59055" marR="51435">
              <a:lnSpc>
                <a:spcPct val="100000"/>
              </a:lnSpc>
              <a:spcBef>
                <a:spcPts val="244"/>
              </a:spcBef>
            </a:pPr>
            <a:r>
              <a:rPr dirty="0" sz="1200" spc="-5">
                <a:latin typeface="Arial"/>
                <a:cs typeface="Arial"/>
              </a:rPr>
              <a:t>If </a:t>
            </a:r>
            <a:r>
              <a:rPr dirty="0" sz="1200" spc="-15">
                <a:latin typeface="Arial"/>
                <a:cs typeface="Arial"/>
              </a:rPr>
              <a:t>you </a:t>
            </a:r>
            <a:r>
              <a:rPr dirty="0" sz="1200" spc="-5">
                <a:latin typeface="Arial"/>
                <a:cs typeface="Arial"/>
              </a:rPr>
              <a:t>are </a:t>
            </a:r>
            <a:r>
              <a:rPr dirty="0" sz="1200">
                <a:latin typeface="Arial"/>
                <a:cs typeface="Arial"/>
              </a:rPr>
              <a:t>writing </a:t>
            </a:r>
            <a:r>
              <a:rPr dirty="0" sz="1200" spc="-5">
                <a:latin typeface="Arial"/>
                <a:cs typeface="Arial"/>
              </a:rPr>
              <a:t>an </a:t>
            </a:r>
            <a:r>
              <a:rPr dirty="0" sz="1200" spc="-5">
                <a:solidFill>
                  <a:srgbClr val="0000FF"/>
                </a:solidFill>
                <a:latin typeface="Arial"/>
                <a:cs typeface="Arial"/>
              </a:rPr>
              <a:t>undergraduate </a:t>
            </a:r>
            <a:r>
              <a:rPr dirty="0" sz="1200" spc="-10">
                <a:latin typeface="Arial"/>
                <a:cs typeface="Arial"/>
              </a:rPr>
              <a:t>textbook, </a:t>
            </a:r>
            <a:r>
              <a:rPr dirty="0" sz="1200" spc="-5">
                <a:latin typeface="Arial"/>
                <a:cs typeface="Arial"/>
              </a:rPr>
              <a:t>the readers will </a:t>
            </a:r>
            <a:r>
              <a:rPr dirty="0" sz="1200" spc="-10">
                <a:latin typeface="Arial"/>
                <a:cs typeface="Arial"/>
              </a:rPr>
              <a:t>know </a:t>
            </a:r>
            <a:r>
              <a:rPr dirty="0" sz="1200" spc="-5">
                <a:solidFill>
                  <a:srgbClr val="0000FF"/>
                </a:solidFill>
                <a:latin typeface="Arial"/>
                <a:cs typeface="Arial"/>
              </a:rPr>
              <a:t>a lot less</a:t>
            </a:r>
            <a:r>
              <a:rPr dirty="0" sz="1200" spc="-220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dirty="0" sz="1200" spc="-5">
                <a:latin typeface="Arial"/>
                <a:cs typeface="Arial"/>
              </a:rPr>
              <a:t>than  if </a:t>
            </a:r>
            <a:r>
              <a:rPr dirty="0" sz="1200" spc="-15">
                <a:latin typeface="Arial"/>
                <a:cs typeface="Arial"/>
              </a:rPr>
              <a:t>you </a:t>
            </a:r>
            <a:r>
              <a:rPr dirty="0" sz="1200" spc="-5">
                <a:latin typeface="Arial"/>
                <a:cs typeface="Arial"/>
              </a:rPr>
              <a:t>are </a:t>
            </a:r>
            <a:r>
              <a:rPr dirty="0" sz="1200">
                <a:latin typeface="Arial"/>
                <a:cs typeface="Arial"/>
              </a:rPr>
              <a:t>writing </a:t>
            </a:r>
            <a:r>
              <a:rPr dirty="0" sz="1200" spc="-5">
                <a:latin typeface="Arial"/>
                <a:cs typeface="Arial"/>
              </a:rPr>
              <a:t>a research </a:t>
            </a:r>
            <a:r>
              <a:rPr dirty="0" sz="1200" spc="-10">
                <a:latin typeface="Arial"/>
                <a:cs typeface="Arial"/>
              </a:rPr>
              <a:t>monograph.</a:t>
            </a:r>
            <a:endParaRPr sz="1200">
              <a:latin typeface="Arial"/>
              <a:cs typeface="Arial"/>
            </a:endParaRPr>
          </a:p>
        </p:txBody>
      </p:sp>
      <p:sp>
        <p:nvSpPr>
          <p:cNvPr id="49" name="object 49"/>
          <p:cNvSpPr txBox="1"/>
          <p:nvPr/>
        </p:nvSpPr>
        <p:spPr>
          <a:xfrm>
            <a:off x="120446" y="1765935"/>
            <a:ext cx="5519420" cy="253365"/>
          </a:xfrm>
          <a:prstGeom prst="rect">
            <a:avLst/>
          </a:prstGeom>
          <a:solidFill>
            <a:srgbClr val="8D9B47"/>
          </a:solidFill>
        </p:spPr>
        <p:txBody>
          <a:bodyPr wrap="square" lIns="0" tIns="15240" rIns="0" bIns="0" rtlCol="0" vert="horz">
            <a:spAutoFit/>
          </a:bodyPr>
          <a:lstStyle/>
          <a:p>
            <a:pPr marL="59055">
              <a:lnSpc>
                <a:spcPct val="100000"/>
              </a:lnSpc>
              <a:spcBef>
                <a:spcPts val="120"/>
              </a:spcBef>
            </a:pPr>
            <a:r>
              <a:rPr dirty="0" sz="1200" spc="-5">
                <a:solidFill>
                  <a:srgbClr val="FFFFFF"/>
                </a:solidFill>
                <a:latin typeface="Arial"/>
                <a:cs typeface="Arial"/>
              </a:rPr>
              <a:t>Example</a:t>
            </a:r>
            <a:r>
              <a:rPr dirty="0" sz="1200" spc="-1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200" spc="-5">
                <a:solidFill>
                  <a:srgbClr val="FFFFFF"/>
                </a:solidFill>
                <a:latin typeface="Arial"/>
                <a:cs typeface="Arial"/>
              </a:rPr>
              <a:t>4</a:t>
            </a:r>
            <a:endParaRPr sz="1200">
              <a:latin typeface="Arial"/>
              <a:cs typeface="Arial"/>
            </a:endParaRPr>
          </a:p>
        </p:txBody>
      </p:sp>
      <p:sp>
        <p:nvSpPr>
          <p:cNvPr id="50" name="object 50"/>
          <p:cNvSpPr txBox="1"/>
          <p:nvPr/>
        </p:nvSpPr>
        <p:spPr>
          <a:xfrm>
            <a:off x="120446" y="2018855"/>
            <a:ext cx="5519420" cy="641985"/>
          </a:xfrm>
          <a:prstGeom prst="rect">
            <a:avLst/>
          </a:prstGeom>
          <a:solidFill>
            <a:srgbClr val="E3EBC7"/>
          </a:solidFill>
        </p:spPr>
        <p:txBody>
          <a:bodyPr wrap="square" lIns="0" tIns="31114" rIns="0" bIns="0" rtlCol="0" vert="horz">
            <a:spAutoFit/>
          </a:bodyPr>
          <a:lstStyle/>
          <a:p>
            <a:pPr algn="just" marL="59055" marR="51435">
              <a:lnSpc>
                <a:spcPct val="100000"/>
              </a:lnSpc>
              <a:spcBef>
                <a:spcPts val="244"/>
              </a:spcBef>
            </a:pPr>
            <a:r>
              <a:rPr dirty="0" sz="1200" spc="-5">
                <a:latin typeface="Arial"/>
                <a:cs typeface="Arial"/>
              </a:rPr>
              <a:t>If </a:t>
            </a:r>
            <a:r>
              <a:rPr dirty="0" sz="1200" spc="-15">
                <a:latin typeface="Arial"/>
                <a:cs typeface="Arial"/>
              </a:rPr>
              <a:t>you </a:t>
            </a:r>
            <a:r>
              <a:rPr dirty="0" sz="1200" spc="-10">
                <a:latin typeface="Arial"/>
                <a:cs typeface="Arial"/>
              </a:rPr>
              <a:t>want </a:t>
            </a:r>
            <a:r>
              <a:rPr dirty="0" sz="1200" spc="-5">
                <a:latin typeface="Arial"/>
                <a:cs typeface="Arial"/>
              </a:rPr>
              <a:t>to use PID method in </a:t>
            </a:r>
            <a:r>
              <a:rPr dirty="0" sz="1200" spc="-10">
                <a:latin typeface="Arial"/>
                <a:cs typeface="Arial"/>
              </a:rPr>
              <a:t>your </a:t>
            </a:r>
            <a:r>
              <a:rPr dirty="0" sz="1200" spc="-15">
                <a:latin typeface="Arial"/>
                <a:cs typeface="Arial"/>
              </a:rPr>
              <a:t>paper, but </a:t>
            </a:r>
            <a:r>
              <a:rPr dirty="0" sz="1200" spc="-5">
                <a:latin typeface="Arial"/>
                <a:cs typeface="Arial"/>
              </a:rPr>
              <a:t>PID is a </a:t>
            </a:r>
            <a:r>
              <a:rPr dirty="0" sz="1200" spc="-5">
                <a:solidFill>
                  <a:srgbClr val="0000FF"/>
                </a:solidFill>
                <a:latin typeface="Arial"/>
                <a:cs typeface="Arial"/>
              </a:rPr>
              <a:t>classical </a:t>
            </a:r>
            <a:r>
              <a:rPr dirty="0" sz="1200" spc="-5">
                <a:latin typeface="Arial"/>
                <a:cs typeface="Arial"/>
              </a:rPr>
              <a:t>scheme in  engineering. At this </a:t>
            </a:r>
            <a:r>
              <a:rPr dirty="0" sz="1200" spc="-10">
                <a:latin typeface="Arial"/>
                <a:cs typeface="Arial"/>
              </a:rPr>
              <a:t>time, </a:t>
            </a:r>
            <a:r>
              <a:rPr dirty="0" sz="1200" spc="-15">
                <a:latin typeface="Arial"/>
                <a:cs typeface="Arial"/>
              </a:rPr>
              <a:t>you </a:t>
            </a:r>
            <a:r>
              <a:rPr dirty="0" sz="1200" spc="-5">
                <a:latin typeface="Arial"/>
                <a:cs typeface="Arial"/>
              </a:rPr>
              <a:t>do </a:t>
            </a:r>
            <a:r>
              <a:rPr dirty="0" sz="1200" spc="-5">
                <a:solidFill>
                  <a:srgbClr val="0000FF"/>
                </a:solidFill>
                <a:latin typeface="Arial"/>
                <a:cs typeface="Arial"/>
              </a:rPr>
              <a:t>not </a:t>
            </a:r>
            <a:r>
              <a:rPr dirty="0" sz="1200" spc="-5">
                <a:latin typeface="Arial"/>
                <a:cs typeface="Arial"/>
              </a:rPr>
              <a:t>need to </a:t>
            </a:r>
            <a:r>
              <a:rPr dirty="0" sz="1200" spc="-10">
                <a:latin typeface="Arial"/>
                <a:cs typeface="Arial"/>
              </a:rPr>
              <a:t>explain </a:t>
            </a:r>
            <a:r>
              <a:rPr dirty="0" sz="1200" spc="-5">
                <a:latin typeface="Arial"/>
                <a:cs typeface="Arial"/>
              </a:rPr>
              <a:t>its principles </a:t>
            </a:r>
            <a:r>
              <a:rPr dirty="0" sz="1200" spc="-5">
                <a:solidFill>
                  <a:srgbClr val="0000FF"/>
                </a:solidFill>
                <a:latin typeface="Arial"/>
                <a:cs typeface="Arial"/>
              </a:rPr>
              <a:t>in details</a:t>
            </a:r>
            <a:r>
              <a:rPr dirty="0" sz="1200" spc="-5">
                <a:latin typeface="Arial"/>
                <a:cs typeface="Arial"/>
              </a:rPr>
              <a:t>,  which will </a:t>
            </a:r>
            <a:r>
              <a:rPr dirty="0" sz="1200" spc="-10">
                <a:latin typeface="Arial"/>
                <a:cs typeface="Arial"/>
              </a:rPr>
              <a:t>make </a:t>
            </a:r>
            <a:r>
              <a:rPr dirty="0" sz="1200" spc="-5">
                <a:latin typeface="Arial"/>
                <a:cs typeface="Arial"/>
              </a:rPr>
              <a:t>the </a:t>
            </a:r>
            <a:r>
              <a:rPr dirty="0" sz="1200" spc="-15">
                <a:latin typeface="Arial"/>
                <a:cs typeface="Arial"/>
              </a:rPr>
              <a:t>reviewers </a:t>
            </a:r>
            <a:r>
              <a:rPr dirty="0" sz="1200" spc="-5">
                <a:latin typeface="Arial"/>
                <a:cs typeface="Arial"/>
              </a:rPr>
              <a:t>think </a:t>
            </a:r>
            <a:r>
              <a:rPr dirty="0" sz="1200" spc="-15">
                <a:latin typeface="Arial"/>
                <a:cs typeface="Arial"/>
              </a:rPr>
              <a:t>you </a:t>
            </a:r>
            <a:r>
              <a:rPr dirty="0" sz="1200" spc="-5">
                <a:latin typeface="Arial"/>
                <a:cs typeface="Arial"/>
              </a:rPr>
              <a:t>paper is</a:t>
            </a:r>
            <a:r>
              <a:rPr dirty="0" sz="1200" spc="30">
                <a:latin typeface="Arial"/>
                <a:cs typeface="Arial"/>
              </a:rPr>
              <a:t> </a:t>
            </a:r>
            <a:r>
              <a:rPr dirty="0" sz="1200" spc="-5">
                <a:latin typeface="Arial"/>
                <a:cs typeface="Arial"/>
              </a:rPr>
              <a:t>worthless.</a:t>
            </a:r>
            <a:endParaRPr sz="1200">
              <a:latin typeface="Arial"/>
              <a:cs typeface="Arial"/>
            </a:endParaRPr>
          </a:p>
        </p:txBody>
      </p:sp>
      <p:sp>
        <p:nvSpPr>
          <p:cNvPr id="51" name="object 51"/>
          <p:cNvSpPr/>
          <p:nvPr/>
        </p:nvSpPr>
        <p:spPr>
          <a:xfrm>
            <a:off x="0" y="3110966"/>
            <a:ext cx="1728470" cy="129539"/>
          </a:xfrm>
          <a:custGeom>
            <a:avLst/>
            <a:gdLst/>
            <a:ahLst/>
            <a:cxnLst/>
            <a:rect l="l" t="t" r="r" b="b"/>
            <a:pathLst>
              <a:path w="1728470" h="129539">
                <a:moveTo>
                  <a:pt x="0" y="129032"/>
                </a:moveTo>
                <a:lnTo>
                  <a:pt x="1728012" y="129032"/>
                </a:lnTo>
                <a:lnTo>
                  <a:pt x="1728012" y="0"/>
                </a:lnTo>
                <a:lnTo>
                  <a:pt x="0" y="0"/>
                </a:lnTo>
                <a:lnTo>
                  <a:pt x="0" y="129032"/>
                </a:lnTo>
                <a:close/>
              </a:path>
            </a:pathLst>
          </a:custGeom>
          <a:solidFill>
            <a:srgbClr val="46464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2" name="object 52"/>
          <p:cNvSpPr/>
          <p:nvPr/>
        </p:nvSpPr>
        <p:spPr>
          <a:xfrm>
            <a:off x="1728012" y="3110966"/>
            <a:ext cx="2741930" cy="129539"/>
          </a:xfrm>
          <a:custGeom>
            <a:avLst/>
            <a:gdLst/>
            <a:ahLst/>
            <a:cxnLst/>
            <a:rect l="l" t="t" r="r" b="b"/>
            <a:pathLst>
              <a:path w="2741929" h="129539">
                <a:moveTo>
                  <a:pt x="0" y="129032"/>
                </a:moveTo>
                <a:lnTo>
                  <a:pt x="2741752" y="129032"/>
                </a:lnTo>
                <a:lnTo>
                  <a:pt x="2741752" y="0"/>
                </a:lnTo>
                <a:lnTo>
                  <a:pt x="0" y="0"/>
                </a:lnTo>
                <a:lnTo>
                  <a:pt x="0" y="129032"/>
                </a:lnTo>
                <a:close/>
              </a:path>
            </a:pathLst>
          </a:custGeom>
          <a:solidFill>
            <a:srgbClr val="60606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3" name="object 53"/>
          <p:cNvSpPr/>
          <p:nvPr/>
        </p:nvSpPr>
        <p:spPr>
          <a:xfrm>
            <a:off x="4469765" y="3110966"/>
            <a:ext cx="1290320" cy="129539"/>
          </a:xfrm>
          <a:custGeom>
            <a:avLst/>
            <a:gdLst/>
            <a:ahLst/>
            <a:cxnLst/>
            <a:rect l="l" t="t" r="r" b="b"/>
            <a:pathLst>
              <a:path w="1290320" h="129539">
                <a:moveTo>
                  <a:pt x="0" y="129032"/>
                </a:moveTo>
                <a:lnTo>
                  <a:pt x="1290231" y="129032"/>
                </a:lnTo>
                <a:lnTo>
                  <a:pt x="1290231" y="0"/>
                </a:lnTo>
                <a:lnTo>
                  <a:pt x="0" y="0"/>
                </a:lnTo>
                <a:lnTo>
                  <a:pt x="0" y="129032"/>
                </a:lnTo>
                <a:close/>
              </a:path>
            </a:pathLst>
          </a:custGeom>
          <a:solidFill>
            <a:srgbClr val="46464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4" name="object 54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889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70"/>
              </a:spcBef>
            </a:pPr>
            <a:r>
              <a:rPr dirty="0" spc="-5"/>
              <a:t>Ming-Ming Cheng Nankai</a:t>
            </a:r>
            <a:r>
              <a:rPr dirty="0"/>
              <a:t> </a:t>
            </a:r>
            <a:r>
              <a:rPr dirty="0" spc="-5"/>
              <a:t>University</a:t>
            </a:r>
          </a:p>
        </p:txBody>
      </p:sp>
      <p:sp>
        <p:nvSpPr>
          <p:cNvPr id="55" name="object 55"/>
          <p:cNvSpPr txBox="1"/>
          <p:nvPr/>
        </p:nvSpPr>
        <p:spPr>
          <a:xfrm>
            <a:off x="3001810" y="3115250"/>
            <a:ext cx="194310" cy="119380"/>
          </a:xfrm>
          <a:prstGeom prst="rect">
            <a:avLst/>
          </a:prstGeom>
        </p:spPr>
        <p:txBody>
          <a:bodyPr wrap="square" lIns="0" tIns="889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70"/>
              </a:spcBef>
            </a:pPr>
            <a:r>
              <a:rPr dirty="0" sz="600" spc="-5">
                <a:solidFill>
                  <a:srgbClr val="FFFFFF"/>
                </a:solidFill>
                <a:latin typeface="Arial"/>
                <a:cs typeface="Arial"/>
              </a:rPr>
              <a:t>Style</a:t>
            </a:r>
            <a:endParaRPr sz="600">
              <a:latin typeface="Arial"/>
              <a:cs typeface="Arial"/>
            </a:endParaRPr>
          </a:p>
        </p:txBody>
      </p:sp>
      <p:sp>
        <p:nvSpPr>
          <p:cNvPr id="56" name="object 56"/>
          <p:cNvSpPr txBox="1">
            <a:spLocks noGrp="1"/>
          </p:cNvSpPr>
          <p:nvPr>
            <p:ph type="dt" idx="6" sz="half"/>
          </p:nvPr>
        </p:nvSpPr>
        <p:spPr>
          <a:prstGeom prst="rect"/>
        </p:spPr>
        <p:txBody>
          <a:bodyPr wrap="square" lIns="0" tIns="889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70"/>
              </a:spcBef>
            </a:pPr>
            <a:r>
              <a:rPr dirty="0" spc="-5"/>
              <a:t>2022/05/18</a:t>
            </a:r>
          </a:p>
        </p:txBody>
      </p:sp>
      <p:sp>
        <p:nvSpPr>
          <p:cNvPr id="57" name="object 57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8890" rIns="0" bIns="0" rtlCol="0" vert="horz">
            <a:spAutoFit/>
          </a:bodyPr>
          <a:lstStyle/>
          <a:p>
            <a:pPr marL="25400">
              <a:lnSpc>
                <a:spcPct val="100000"/>
              </a:lnSpc>
              <a:spcBef>
                <a:spcPts val="70"/>
              </a:spcBef>
            </a:pPr>
            <a:fld id="{81D60167-4931-47E6-BA6A-407CBD079E47}" type="slidenum">
              <a:rPr dirty="0" spc="-5"/>
              <a:t>10</a:t>
            </a:fld>
            <a:r>
              <a:rPr dirty="0" spc="-5"/>
              <a:t> /</a:t>
            </a:r>
            <a:r>
              <a:rPr dirty="0" spc="-70"/>
              <a:t> </a:t>
            </a:r>
            <a:r>
              <a:rPr dirty="0" spc="-5"/>
              <a:t>46</a:t>
            </a:r>
          </a:p>
        </p:txBody>
      </p:sp>
    </p:spTree>
  </p:cSld>
  <p:clrMapOvr>
    <a:masterClrMapping/>
  </p:clrMapOvr>
  <p:transition spd="fast">
    <p:cut thruBlk="0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20650" y="127561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171056" y="127561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221449" y="127561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271856" y="127561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18000" y="0"/>
                </a:move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271856" y="127561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322249" y="127561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372656" y="127561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423049" y="127561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944473" y="127561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B1B1B1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/>
          <p:nvPr/>
        </p:nvSpPr>
        <p:spPr>
          <a:xfrm>
            <a:off x="994867" y="127561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B1B1B1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/>
          <p:nvPr/>
        </p:nvSpPr>
        <p:spPr>
          <a:xfrm>
            <a:off x="1045273" y="127561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B1B1B1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/>
          <p:nvPr/>
        </p:nvSpPr>
        <p:spPr>
          <a:xfrm>
            <a:off x="1095667" y="127561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B1B1B1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4" name="object 14"/>
          <p:cNvSpPr/>
          <p:nvPr/>
        </p:nvSpPr>
        <p:spPr>
          <a:xfrm>
            <a:off x="1146073" y="127561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B1B1B1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5" name="object 15"/>
          <p:cNvSpPr/>
          <p:nvPr/>
        </p:nvSpPr>
        <p:spPr>
          <a:xfrm>
            <a:off x="1196466" y="127561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B1B1B1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6" name="object 16"/>
          <p:cNvSpPr/>
          <p:nvPr/>
        </p:nvSpPr>
        <p:spPr>
          <a:xfrm>
            <a:off x="1246873" y="127561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B1B1B1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7" name="object 17"/>
          <p:cNvSpPr/>
          <p:nvPr/>
        </p:nvSpPr>
        <p:spPr>
          <a:xfrm>
            <a:off x="1297266" y="127561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B1B1B1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8" name="object 18"/>
          <p:cNvSpPr/>
          <p:nvPr/>
        </p:nvSpPr>
        <p:spPr>
          <a:xfrm>
            <a:off x="1916925" y="127561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B1B1B1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9" name="object 19"/>
          <p:cNvSpPr/>
          <p:nvPr/>
        </p:nvSpPr>
        <p:spPr>
          <a:xfrm>
            <a:off x="1967331" y="127561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B1B1B1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0" name="object 20"/>
          <p:cNvSpPr/>
          <p:nvPr/>
        </p:nvSpPr>
        <p:spPr>
          <a:xfrm>
            <a:off x="2017725" y="127561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B1B1B1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1" name="object 21"/>
          <p:cNvSpPr/>
          <p:nvPr/>
        </p:nvSpPr>
        <p:spPr>
          <a:xfrm>
            <a:off x="2068131" y="127561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B1B1B1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2" name="object 22"/>
          <p:cNvSpPr/>
          <p:nvPr/>
        </p:nvSpPr>
        <p:spPr>
          <a:xfrm>
            <a:off x="2118525" y="127561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B1B1B1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3" name="object 23"/>
          <p:cNvSpPr/>
          <p:nvPr/>
        </p:nvSpPr>
        <p:spPr>
          <a:xfrm>
            <a:off x="2664752" y="127561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B1B1B1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4" name="object 24"/>
          <p:cNvSpPr/>
          <p:nvPr/>
        </p:nvSpPr>
        <p:spPr>
          <a:xfrm>
            <a:off x="2715158" y="127561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B1B1B1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5" name="object 25"/>
          <p:cNvSpPr/>
          <p:nvPr/>
        </p:nvSpPr>
        <p:spPr>
          <a:xfrm>
            <a:off x="2765551" y="127561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B1B1B1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6" name="object 26"/>
          <p:cNvSpPr/>
          <p:nvPr/>
        </p:nvSpPr>
        <p:spPr>
          <a:xfrm>
            <a:off x="2815958" y="127561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B1B1B1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7" name="object 27"/>
          <p:cNvSpPr/>
          <p:nvPr/>
        </p:nvSpPr>
        <p:spPr>
          <a:xfrm>
            <a:off x="2866351" y="127561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B1B1B1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8" name="object 28"/>
          <p:cNvSpPr/>
          <p:nvPr/>
        </p:nvSpPr>
        <p:spPr>
          <a:xfrm>
            <a:off x="2916758" y="127561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B1B1B1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9" name="object 29"/>
          <p:cNvSpPr/>
          <p:nvPr/>
        </p:nvSpPr>
        <p:spPr>
          <a:xfrm>
            <a:off x="2967151" y="127561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B1B1B1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0" name="object 30"/>
          <p:cNvSpPr/>
          <p:nvPr/>
        </p:nvSpPr>
        <p:spPr>
          <a:xfrm>
            <a:off x="3017558" y="127561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B1B1B1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1" name="object 31"/>
          <p:cNvSpPr/>
          <p:nvPr/>
        </p:nvSpPr>
        <p:spPr>
          <a:xfrm>
            <a:off x="3067951" y="127561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B1B1B1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2" name="object 32"/>
          <p:cNvSpPr/>
          <p:nvPr/>
        </p:nvSpPr>
        <p:spPr>
          <a:xfrm>
            <a:off x="3534955" y="127561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B1B1B1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3" name="object 33"/>
          <p:cNvSpPr/>
          <p:nvPr/>
        </p:nvSpPr>
        <p:spPr>
          <a:xfrm>
            <a:off x="3585362" y="127561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B1B1B1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4" name="object 34"/>
          <p:cNvSpPr/>
          <p:nvPr/>
        </p:nvSpPr>
        <p:spPr>
          <a:xfrm>
            <a:off x="3635755" y="127561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B1B1B1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5" name="object 35"/>
          <p:cNvSpPr/>
          <p:nvPr/>
        </p:nvSpPr>
        <p:spPr>
          <a:xfrm>
            <a:off x="4469536" y="127561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B1B1B1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6" name="object 36"/>
          <p:cNvSpPr/>
          <p:nvPr/>
        </p:nvSpPr>
        <p:spPr>
          <a:xfrm>
            <a:off x="4519929" y="127561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B1B1B1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7" name="object 37"/>
          <p:cNvSpPr/>
          <p:nvPr/>
        </p:nvSpPr>
        <p:spPr>
          <a:xfrm>
            <a:off x="4570336" y="127561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B1B1B1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8" name="object 38"/>
          <p:cNvSpPr/>
          <p:nvPr/>
        </p:nvSpPr>
        <p:spPr>
          <a:xfrm>
            <a:off x="4620729" y="127561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B1B1B1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9" name="object 39"/>
          <p:cNvSpPr/>
          <p:nvPr/>
        </p:nvSpPr>
        <p:spPr>
          <a:xfrm>
            <a:off x="5179479" y="127561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B1B1B1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0" name="object 40"/>
          <p:cNvSpPr/>
          <p:nvPr/>
        </p:nvSpPr>
        <p:spPr>
          <a:xfrm>
            <a:off x="5229885" y="127561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B1B1B1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1" name="object 41"/>
          <p:cNvSpPr/>
          <p:nvPr/>
        </p:nvSpPr>
        <p:spPr>
          <a:xfrm>
            <a:off x="5280278" y="127561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B1B1B1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2" name="object 42"/>
          <p:cNvSpPr/>
          <p:nvPr/>
        </p:nvSpPr>
        <p:spPr>
          <a:xfrm>
            <a:off x="5330685" y="127561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B1B1B1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3" name="object 43"/>
          <p:cNvSpPr/>
          <p:nvPr/>
        </p:nvSpPr>
        <p:spPr>
          <a:xfrm>
            <a:off x="5381078" y="127561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B1B1B1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4" name="object 44"/>
          <p:cNvSpPr/>
          <p:nvPr/>
        </p:nvSpPr>
        <p:spPr>
          <a:xfrm>
            <a:off x="5431485" y="127561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B1B1B1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5" name="object 45"/>
          <p:cNvSpPr txBox="1"/>
          <p:nvPr/>
        </p:nvSpPr>
        <p:spPr>
          <a:xfrm>
            <a:off x="108000" y="0"/>
            <a:ext cx="5556885" cy="116839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>
              <a:lnSpc>
                <a:spcPct val="100000"/>
              </a:lnSpc>
              <a:spcBef>
                <a:spcPts val="95"/>
              </a:spcBef>
              <a:tabLst>
                <a:tab pos="823594" algn="l"/>
                <a:tab pos="1795780" algn="l"/>
                <a:tab pos="2543810" algn="l"/>
                <a:tab pos="3413760" algn="l"/>
                <a:tab pos="4348480" algn="l"/>
                <a:tab pos="5058410" algn="l"/>
              </a:tabLst>
            </a:pPr>
            <a:r>
              <a:rPr dirty="0" sz="600" spc="-5">
                <a:solidFill>
                  <a:srgbClr val="FFFFFF"/>
                </a:solidFill>
                <a:latin typeface="Arial"/>
                <a:cs typeface="Arial"/>
                <a:hlinkClick r:id="rId2" action="ppaction://hlinksldjump"/>
              </a:rPr>
              <a:t>Readership</a:t>
            </a:r>
            <a:r>
              <a:rPr dirty="0" sz="600" spc="-5">
                <a:solidFill>
                  <a:srgbClr val="FFFFFF"/>
                </a:solidFill>
                <a:latin typeface="Arial"/>
                <a:cs typeface="Arial"/>
              </a:rPr>
              <a:t>	</a:t>
            </a:r>
            <a:r>
              <a:rPr dirty="0" sz="600" spc="-5">
                <a:solidFill>
                  <a:srgbClr val="B1B1B1"/>
                </a:solidFill>
                <a:latin typeface="Arial"/>
                <a:cs typeface="Arial"/>
                <a:hlinkClick r:id="rId3" action="ppaction://hlinksldjump"/>
              </a:rPr>
              <a:t>Critical</a:t>
            </a:r>
            <a:r>
              <a:rPr dirty="0" sz="600" spc="15">
                <a:solidFill>
                  <a:srgbClr val="B1B1B1"/>
                </a:solidFill>
                <a:latin typeface="Arial"/>
                <a:cs typeface="Arial"/>
                <a:hlinkClick r:id="rId3" action="ppaction://hlinksldjump"/>
              </a:rPr>
              <a:t> </a:t>
            </a:r>
            <a:r>
              <a:rPr dirty="0" sz="600" spc="-5">
                <a:solidFill>
                  <a:srgbClr val="B1B1B1"/>
                </a:solidFill>
                <a:latin typeface="Arial"/>
                <a:cs typeface="Arial"/>
                <a:hlinkClick r:id="rId3" action="ppaction://hlinksldjump"/>
              </a:rPr>
              <a:t>Analysis</a:t>
            </a:r>
            <a:r>
              <a:rPr dirty="0" sz="600" spc="-5">
                <a:solidFill>
                  <a:srgbClr val="B1B1B1"/>
                </a:solidFill>
                <a:latin typeface="Arial"/>
                <a:cs typeface="Arial"/>
              </a:rPr>
              <a:t>	</a:t>
            </a:r>
            <a:r>
              <a:rPr dirty="0" sz="600" spc="-5">
                <a:solidFill>
                  <a:srgbClr val="B1B1B1"/>
                </a:solidFill>
                <a:latin typeface="Arial"/>
                <a:cs typeface="Arial"/>
                <a:hlinkClick r:id="rId4" action="ppaction://hlinksldjump"/>
              </a:rPr>
              <a:t>Precision</a:t>
            </a:r>
            <a:r>
              <a:rPr dirty="0" sz="600" spc="-5">
                <a:solidFill>
                  <a:srgbClr val="B1B1B1"/>
                </a:solidFill>
                <a:latin typeface="Arial"/>
                <a:cs typeface="Arial"/>
              </a:rPr>
              <a:t>	</a:t>
            </a:r>
            <a:r>
              <a:rPr dirty="0" sz="600" spc="-5">
                <a:solidFill>
                  <a:srgbClr val="B1B1B1"/>
                </a:solidFill>
                <a:latin typeface="Arial"/>
                <a:cs typeface="Arial"/>
                <a:hlinkClick r:id="rId5" action="ppaction://hlinksldjump"/>
              </a:rPr>
              <a:t>Conciseness</a:t>
            </a:r>
            <a:r>
              <a:rPr dirty="0" sz="600" spc="-5">
                <a:solidFill>
                  <a:srgbClr val="B1B1B1"/>
                </a:solidFill>
                <a:latin typeface="Arial"/>
                <a:cs typeface="Arial"/>
              </a:rPr>
              <a:t>	</a:t>
            </a:r>
            <a:r>
              <a:rPr dirty="0" sz="600" spc="-5">
                <a:solidFill>
                  <a:srgbClr val="B1B1B1"/>
                </a:solidFill>
                <a:latin typeface="Arial"/>
                <a:cs typeface="Arial"/>
                <a:hlinkClick r:id="rId6" action="ppaction://hlinksldjump"/>
              </a:rPr>
              <a:t>Logical</a:t>
            </a:r>
            <a:r>
              <a:rPr dirty="0" sz="600" spc="15">
                <a:solidFill>
                  <a:srgbClr val="B1B1B1"/>
                </a:solidFill>
                <a:latin typeface="Arial"/>
                <a:cs typeface="Arial"/>
                <a:hlinkClick r:id="rId6" action="ppaction://hlinksldjump"/>
              </a:rPr>
              <a:t> </a:t>
            </a:r>
            <a:r>
              <a:rPr dirty="0" sz="600" spc="-5">
                <a:solidFill>
                  <a:srgbClr val="B1B1B1"/>
                </a:solidFill>
                <a:latin typeface="Arial"/>
                <a:cs typeface="Arial"/>
                <a:hlinkClick r:id="rId6" action="ppaction://hlinksldjump"/>
              </a:rPr>
              <a:t>Writing</a:t>
            </a:r>
            <a:r>
              <a:rPr dirty="0" sz="600" spc="-5">
                <a:solidFill>
                  <a:srgbClr val="B1B1B1"/>
                </a:solidFill>
                <a:latin typeface="Arial"/>
                <a:cs typeface="Arial"/>
              </a:rPr>
              <a:t>	</a:t>
            </a:r>
            <a:r>
              <a:rPr dirty="0" sz="600" spc="-5">
                <a:solidFill>
                  <a:srgbClr val="B1B1B1"/>
                </a:solidFill>
                <a:latin typeface="Arial"/>
                <a:cs typeface="Arial"/>
                <a:hlinkClick r:id="rId7" action="ppaction://hlinksldjump"/>
              </a:rPr>
              <a:t>Balance</a:t>
            </a:r>
            <a:r>
              <a:rPr dirty="0" sz="600" spc="-5">
                <a:solidFill>
                  <a:srgbClr val="B1B1B1"/>
                </a:solidFill>
                <a:latin typeface="Arial"/>
                <a:cs typeface="Arial"/>
              </a:rPr>
              <a:t>	</a:t>
            </a:r>
            <a:r>
              <a:rPr dirty="0" sz="600" spc="-5">
                <a:solidFill>
                  <a:srgbClr val="B1B1B1"/>
                </a:solidFill>
                <a:latin typeface="Arial"/>
                <a:cs typeface="Arial"/>
                <a:hlinkClick r:id="rId8" action="ppaction://hlinksldjump"/>
              </a:rPr>
              <a:t>Completeness</a:t>
            </a:r>
            <a:endParaRPr sz="600">
              <a:latin typeface="Arial"/>
              <a:cs typeface="Arial"/>
            </a:endParaRPr>
          </a:p>
        </p:txBody>
      </p:sp>
      <p:sp>
        <p:nvSpPr>
          <p:cNvPr id="46" name="object 46"/>
          <p:cNvSpPr txBox="1">
            <a:spLocks noGrp="1"/>
          </p:cNvSpPr>
          <p:nvPr>
            <p:ph type="title"/>
          </p:nvPr>
        </p:nvSpPr>
        <p:spPr>
          <a:xfrm>
            <a:off x="0" y="209435"/>
            <a:ext cx="5760085" cy="349250"/>
          </a:xfrm>
          <a:prstGeom prst="rect"/>
          <a:solidFill>
            <a:srgbClr val="0C5A79"/>
          </a:solidFill>
        </p:spPr>
        <p:txBody>
          <a:bodyPr wrap="square" lIns="0" tIns="55880" rIns="0" bIns="0" rtlCol="0" vert="horz">
            <a:spAutoFit/>
          </a:bodyPr>
          <a:lstStyle/>
          <a:p>
            <a:pPr marL="107950">
              <a:lnSpc>
                <a:spcPct val="100000"/>
              </a:lnSpc>
              <a:spcBef>
                <a:spcPts val="440"/>
              </a:spcBef>
            </a:pPr>
            <a:r>
              <a:rPr dirty="0" sz="1700" spc="10">
                <a:solidFill>
                  <a:srgbClr val="FFFFFF"/>
                </a:solidFill>
              </a:rPr>
              <a:t>Readership:</a:t>
            </a:r>
            <a:r>
              <a:rPr dirty="0" sz="1700" spc="110">
                <a:solidFill>
                  <a:srgbClr val="FFFFFF"/>
                </a:solidFill>
              </a:rPr>
              <a:t> </a:t>
            </a:r>
            <a:r>
              <a:rPr dirty="0" sz="1700" spc="5">
                <a:solidFill>
                  <a:srgbClr val="FFFFFF"/>
                </a:solidFill>
              </a:rPr>
              <a:t>tips</a:t>
            </a:r>
            <a:endParaRPr sz="1700"/>
          </a:p>
        </p:txBody>
      </p:sp>
      <p:sp>
        <p:nvSpPr>
          <p:cNvPr id="47" name="object 47"/>
          <p:cNvSpPr/>
          <p:nvPr/>
        </p:nvSpPr>
        <p:spPr>
          <a:xfrm>
            <a:off x="323595" y="1209535"/>
            <a:ext cx="80010" cy="80010"/>
          </a:xfrm>
          <a:custGeom>
            <a:avLst/>
            <a:gdLst/>
            <a:ahLst/>
            <a:cxnLst/>
            <a:rect l="l" t="t" r="r" b="b"/>
            <a:pathLst>
              <a:path w="80010" h="80009">
                <a:moveTo>
                  <a:pt x="0" y="79413"/>
                </a:moveTo>
                <a:lnTo>
                  <a:pt x="79413" y="79413"/>
                </a:lnTo>
                <a:lnTo>
                  <a:pt x="79413" y="0"/>
                </a:lnTo>
                <a:lnTo>
                  <a:pt x="0" y="0"/>
                </a:lnTo>
                <a:lnTo>
                  <a:pt x="0" y="79413"/>
                </a:lnTo>
                <a:close/>
              </a:path>
            </a:pathLst>
          </a:custGeom>
          <a:solidFill>
            <a:srgbClr val="548CA1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8" name="object 48"/>
          <p:cNvSpPr/>
          <p:nvPr/>
        </p:nvSpPr>
        <p:spPr>
          <a:xfrm>
            <a:off x="323595" y="1614411"/>
            <a:ext cx="80010" cy="80010"/>
          </a:xfrm>
          <a:custGeom>
            <a:avLst/>
            <a:gdLst/>
            <a:ahLst/>
            <a:cxnLst/>
            <a:rect l="l" t="t" r="r" b="b"/>
            <a:pathLst>
              <a:path w="80010" h="80010">
                <a:moveTo>
                  <a:pt x="0" y="79413"/>
                </a:moveTo>
                <a:lnTo>
                  <a:pt x="79413" y="79413"/>
                </a:lnTo>
                <a:lnTo>
                  <a:pt x="79413" y="0"/>
                </a:lnTo>
                <a:lnTo>
                  <a:pt x="0" y="0"/>
                </a:lnTo>
                <a:lnTo>
                  <a:pt x="0" y="79413"/>
                </a:lnTo>
                <a:close/>
              </a:path>
            </a:pathLst>
          </a:custGeom>
          <a:solidFill>
            <a:srgbClr val="548CA1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9" name="object 49"/>
          <p:cNvSpPr/>
          <p:nvPr/>
        </p:nvSpPr>
        <p:spPr>
          <a:xfrm>
            <a:off x="323595" y="2019300"/>
            <a:ext cx="80010" cy="80010"/>
          </a:xfrm>
          <a:custGeom>
            <a:avLst/>
            <a:gdLst/>
            <a:ahLst/>
            <a:cxnLst/>
            <a:rect l="l" t="t" r="r" b="b"/>
            <a:pathLst>
              <a:path w="80010" h="80010">
                <a:moveTo>
                  <a:pt x="0" y="79413"/>
                </a:moveTo>
                <a:lnTo>
                  <a:pt x="79413" y="79413"/>
                </a:lnTo>
                <a:lnTo>
                  <a:pt x="79413" y="0"/>
                </a:lnTo>
                <a:lnTo>
                  <a:pt x="0" y="0"/>
                </a:lnTo>
                <a:lnTo>
                  <a:pt x="0" y="79413"/>
                </a:lnTo>
                <a:close/>
              </a:path>
            </a:pathLst>
          </a:custGeom>
          <a:solidFill>
            <a:srgbClr val="548CA1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0" name="object 50"/>
          <p:cNvSpPr txBox="1"/>
          <p:nvPr/>
        </p:nvSpPr>
        <p:spPr>
          <a:xfrm>
            <a:off x="464629" y="1124417"/>
            <a:ext cx="5128260" cy="120142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95"/>
              </a:spcBef>
            </a:pPr>
            <a:r>
              <a:rPr dirty="0" sz="1200" spc="5">
                <a:latin typeface="Arial"/>
                <a:cs typeface="Arial"/>
              </a:rPr>
              <a:t>Start </a:t>
            </a:r>
            <a:r>
              <a:rPr dirty="0" sz="1200" spc="-15">
                <a:latin typeface="Arial"/>
                <a:cs typeface="Arial"/>
              </a:rPr>
              <a:t>by </a:t>
            </a:r>
            <a:r>
              <a:rPr dirty="0" sz="1200" spc="-5">
                <a:latin typeface="Arial"/>
                <a:cs typeface="Arial"/>
              </a:rPr>
              <a:t>assessing what the readers are </a:t>
            </a:r>
            <a:r>
              <a:rPr dirty="0" sz="1200" spc="-10" b="1">
                <a:solidFill>
                  <a:srgbClr val="EB7239"/>
                </a:solidFill>
                <a:latin typeface="Arial"/>
                <a:cs typeface="Arial"/>
              </a:rPr>
              <a:t>likely </a:t>
            </a:r>
            <a:r>
              <a:rPr dirty="0" sz="1200" spc="-5" b="1">
                <a:solidFill>
                  <a:srgbClr val="EB7239"/>
                </a:solidFill>
                <a:latin typeface="Arial"/>
                <a:cs typeface="Arial"/>
              </a:rPr>
              <a:t>to </a:t>
            </a:r>
            <a:r>
              <a:rPr dirty="0" sz="1200" spc="-10" b="1">
                <a:solidFill>
                  <a:srgbClr val="EB7239"/>
                </a:solidFill>
                <a:latin typeface="Arial"/>
                <a:cs typeface="Arial"/>
              </a:rPr>
              <a:t>know </a:t>
            </a:r>
            <a:r>
              <a:rPr dirty="0" sz="1200" spc="-5">
                <a:latin typeface="Arial"/>
                <a:cs typeface="Arial"/>
              </a:rPr>
              <a:t>about the subject  area.</a:t>
            </a:r>
            <a:endParaRPr sz="1200">
              <a:latin typeface="Arial"/>
              <a:cs typeface="Arial"/>
            </a:endParaRPr>
          </a:p>
          <a:p>
            <a:pPr marL="12700" marR="5080">
              <a:lnSpc>
                <a:spcPct val="100000"/>
              </a:lnSpc>
              <a:spcBef>
                <a:spcPts val="305"/>
              </a:spcBef>
            </a:pPr>
            <a:r>
              <a:rPr dirty="0" sz="1200" spc="-5">
                <a:latin typeface="Arial"/>
                <a:cs typeface="Arial"/>
              </a:rPr>
              <a:t>Do </a:t>
            </a:r>
            <a:r>
              <a:rPr dirty="0" sz="1200" spc="-5" b="1">
                <a:solidFill>
                  <a:srgbClr val="EB7239"/>
                </a:solidFill>
                <a:latin typeface="Arial"/>
                <a:cs typeface="Arial"/>
              </a:rPr>
              <a:t>not </a:t>
            </a:r>
            <a:r>
              <a:rPr dirty="0" sz="1200" spc="-5">
                <a:latin typeface="Arial"/>
                <a:cs typeface="Arial"/>
              </a:rPr>
              <a:t>assume that the readers shares </a:t>
            </a:r>
            <a:r>
              <a:rPr dirty="0" sz="1200" spc="-10">
                <a:latin typeface="Arial"/>
                <a:cs typeface="Arial"/>
              </a:rPr>
              <a:t>your </a:t>
            </a:r>
            <a:r>
              <a:rPr dirty="0" sz="1200" spc="-5">
                <a:latin typeface="Arial"/>
                <a:cs typeface="Arial"/>
              </a:rPr>
              <a:t>knowledge of the </a:t>
            </a:r>
            <a:r>
              <a:rPr dirty="0" sz="1200" spc="-10">
                <a:latin typeface="Arial"/>
                <a:cs typeface="Arial"/>
              </a:rPr>
              <a:t>background  </a:t>
            </a:r>
            <a:r>
              <a:rPr dirty="0" sz="1200" spc="-5">
                <a:latin typeface="Arial"/>
                <a:cs typeface="Arial"/>
              </a:rPr>
              <a:t>to the </a:t>
            </a:r>
            <a:r>
              <a:rPr dirty="0" sz="1200" spc="-10">
                <a:latin typeface="Arial"/>
                <a:cs typeface="Arial"/>
              </a:rPr>
              <a:t>problem (</a:t>
            </a:r>
            <a:r>
              <a:rPr dirty="0" sz="1200" spc="-10" i="1">
                <a:latin typeface="Arial"/>
                <a:cs typeface="Arial"/>
              </a:rPr>
              <a:t>e.g. </a:t>
            </a:r>
            <a:r>
              <a:rPr dirty="0" sz="1200" spc="-5">
                <a:latin typeface="Arial"/>
                <a:cs typeface="Arial"/>
              </a:rPr>
              <a:t>, applications, current</a:t>
            </a:r>
            <a:r>
              <a:rPr dirty="0" sz="1200" spc="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state-of-the-art).</a:t>
            </a:r>
            <a:endParaRPr sz="1200">
              <a:latin typeface="Arial"/>
              <a:cs typeface="Arial"/>
            </a:endParaRPr>
          </a:p>
          <a:p>
            <a:pPr marL="12700" marR="5080">
              <a:lnSpc>
                <a:spcPct val="100000"/>
              </a:lnSpc>
              <a:spcBef>
                <a:spcPts val="310"/>
              </a:spcBef>
            </a:pPr>
            <a:r>
              <a:rPr dirty="0" sz="1200" spc="-5">
                <a:latin typeface="Arial"/>
                <a:cs typeface="Arial"/>
              </a:rPr>
              <a:t>The reader </a:t>
            </a:r>
            <a:r>
              <a:rPr dirty="0" sz="1200" spc="-20">
                <a:latin typeface="Arial"/>
                <a:cs typeface="Arial"/>
              </a:rPr>
              <a:t>may </a:t>
            </a:r>
            <a:r>
              <a:rPr dirty="0" sz="1200" spc="-5" b="1">
                <a:solidFill>
                  <a:srgbClr val="EB7239"/>
                </a:solidFill>
                <a:latin typeface="Arial"/>
                <a:cs typeface="Arial"/>
              </a:rPr>
              <a:t>not </a:t>
            </a:r>
            <a:r>
              <a:rPr dirty="0" sz="1200" spc="-5">
                <a:latin typeface="Arial"/>
                <a:cs typeface="Arial"/>
              </a:rPr>
              <a:t>share </a:t>
            </a:r>
            <a:r>
              <a:rPr dirty="0" sz="1200" spc="-10">
                <a:latin typeface="Arial"/>
                <a:cs typeface="Arial"/>
              </a:rPr>
              <a:t>your </a:t>
            </a:r>
            <a:r>
              <a:rPr dirty="0" sz="1200" spc="-5" b="1">
                <a:solidFill>
                  <a:srgbClr val="EB7239"/>
                </a:solidFill>
                <a:latin typeface="Arial"/>
                <a:cs typeface="Arial"/>
              </a:rPr>
              <a:t>understanding </a:t>
            </a:r>
            <a:r>
              <a:rPr dirty="0" sz="1200" spc="-5">
                <a:latin typeface="Arial"/>
                <a:cs typeface="Arial"/>
              </a:rPr>
              <a:t>of the </a:t>
            </a:r>
            <a:r>
              <a:rPr dirty="0" sz="1200" spc="-10">
                <a:latin typeface="Arial"/>
                <a:cs typeface="Arial"/>
              </a:rPr>
              <a:t>problem </a:t>
            </a:r>
            <a:r>
              <a:rPr dirty="0" sz="1200" spc="-5">
                <a:latin typeface="Arial"/>
                <a:cs typeface="Arial"/>
              </a:rPr>
              <a:t>itself </a:t>
            </a:r>
            <a:r>
              <a:rPr dirty="0" sz="1200" spc="-10">
                <a:latin typeface="Arial"/>
                <a:cs typeface="Arial"/>
              </a:rPr>
              <a:t>(</a:t>
            </a:r>
            <a:r>
              <a:rPr dirty="0" sz="1200" spc="-10" b="1">
                <a:solidFill>
                  <a:srgbClr val="EB7239"/>
                </a:solidFill>
                <a:latin typeface="Arial"/>
                <a:cs typeface="Arial"/>
              </a:rPr>
              <a:t>they  </a:t>
            </a:r>
            <a:r>
              <a:rPr dirty="0" sz="1200" spc="-15" b="1">
                <a:solidFill>
                  <a:srgbClr val="EB7239"/>
                </a:solidFill>
                <a:latin typeface="Arial"/>
                <a:cs typeface="Arial"/>
              </a:rPr>
              <a:t>may </a:t>
            </a:r>
            <a:r>
              <a:rPr dirty="0" sz="1200" spc="-5" b="1">
                <a:solidFill>
                  <a:srgbClr val="EB7239"/>
                </a:solidFill>
                <a:latin typeface="Arial"/>
                <a:cs typeface="Arial"/>
              </a:rPr>
              <a:t>not </a:t>
            </a:r>
            <a:r>
              <a:rPr dirty="0" sz="1200" spc="-10" b="1">
                <a:solidFill>
                  <a:srgbClr val="EB7239"/>
                </a:solidFill>
                <a:latin typeface="Arial"/>
                <a:cs typeface="Arial"/>
              </a:rPr>
              <a:t>even know</a:t>
            </a:r>
            <a:r>
              <a:rPr dirty="0" sz="1200" spc="5" b="1">
                <a:solidFill>
                  <a:srgbClr val="EB7239"/>
                </a:solidFill>
                <a:latin typeface="Arial"/>
                <a:cs typeface="Arial"/>
              </a:rPr>
              <a:t> </a:t>
            </a:r>
            <a:r>
              <a:rPr dirty="0" sz="1200" spc="-10" b="1">
                <a:solidFill>
                  <a:srgbClr val="EB7239"/>
                </a:solidFill>
                <a:latin typeface="Arial"/>
                <a:cs typeface="Arial"/>
              </a:rPr>
              <a:t>anything</a:t>
            </a:r>
            <a:r>
              <a:rPr dirty="0" sz="1200" spc="-10">
                <a:latin typeface="Arial"/>
                <a:cs typeface="Arial"/>
              </a:rPr>
              <a:t>).</a:t>
            </a:r>
            <a:endParaRPr sz="1200">
              <a:latin typeface="Arial"/>
              <a:cs typeface="Arial"/>
            </a:endParaRPr>
          </a:p>
        </p:txBody>
      </p:sp>
      <p:sp>
        <p:nvSpPr>
          <p:cNvPr id="51" name="object 51"/>
          <p:cNvSpPr/>
          <p:nvPr/>
        </p:nvSpPr>
        <p:spPr>
          <a:xfrm>
            <a:off x="0" y="3110966"/>
            <a:ext cx="1728470" cy="129539"/>
          </a:xfrm>
          <a:custGeom>
            <a:avLst/>
            <a:gdLst/>
            <a:ahLst/>
            <a:cxnLst/>
            <a:rect l="l" t="t" r="r" b="b"/>
            <a:pathLst>
              <a:path w="1728470" h="129539">
                <a:moveTo>
                  <a:pt x="0" y="129031"/>
                </a:moveTo>
                <a:lnTo>
                  <a:pt x="1728012" y="129031"/>
                </a:lnTo>
                <a:lnTo>
                  <a:pt x="1728012" y="0"/>
                </a:lnTo>
                <a:lnTo>
                  <a:pt x="0" y="0"/>
                </a:lnTo>
                <a:lnTo>
                  <a:pt x="0" y="129031"/>
                </a:lnTo>
                <a:close/>
              </a:path>
            </a:pathLst>
          </a:custGeom>
          <a:solidFill>
            <a:srgbClr val="46464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2" name="object 52"/>
          <p:cNvSpPr/>
          <p:nvPr/>
        </p:nvSpPr>
        <p:spPr>
          <a:xfrm>
            <a:off x="1728012" y="3110966"/>
            <a:ext cx="2741930" cy="129539"/>
          </a:xfrm>
          <a:custGeom>
            <a:avLst/>
            <a:gdLst/>
            <a:ahLst/>
            <a:cxnLst/>
            <a:rect l="l" t="t" r="r" b="b"/>
            <a:pathLst>
              <a:path w="2741929" h="129539">
                <a:moveTo>
                  <a:pt x="0" y="129031"/>
                </a:moveTo>
                <a:lnTo>
                  <a:pt x="2741752" y="129031"/>
                </a:lnTo>
                <a:lnTo>
                  <a:pt x="2741752" y="0"/>
                </a:lnTo>
                <a:lnTo>
                  <a:pt x="0" y="0"/>
                </a:lnTo>
                <a:lnTo>
                  <a:pt x="0" y="129031"/>
                </a:lnTo>
                <a:close/>
              </a:path>
            </a:pathLst>
          </a:custGeom>
          <a:solidFill>
            <a:srgbClr val="60606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3" name="object 53"/>
          <p:cNvSpPr/>
          <p:nvPr/>
        </p:nvSpPr>
        <p:spPr>
          <a:xfrm>
            <a:off x="4469765" y="3110966"/>
            <a:ext cx="1290320" cy="129539"/>
          </a:xfrm>
          <a:custGeom>
            <a:avLst/>
            <a:gdLst/>
            <a:ahLst/>
            <a:cxnLst/>
            <a:rect l="l" t="t" r="r" b="b"/>
            <a:pathLst>
              <a:path w="1290320" h="129539">
                <a:moveTo>
                  <a:pt x="0" y="129031"/>
                </a:moveTo>
                <a:lnTo>
                  <a:pt x="1290231" y="129031"/>
                </a:lnTo>
                <a:lnTo>
                  <a:pt x="1290231" y="0"/>
                </a:lnTo>
                <a:lnTo>
                  <a:pt x="0" y="0"/>
                </a:lnTo>
                <a:lnTo>
                  <a:pt x="0" y="129031"/>
                </a:lnTo>
                <a:close/>
              </a:path>
            </a:pathLst>
          </a:custGeom>
          <a:solidFill>
            <a:srgbClr val="46464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4" name="object 54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889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70"/>
              </a:spcBef>
            </a:pPr>
            <a:r>
              <a:rPr dirty="0" spc="-5"/>
              <a:t>Ming-Ming Cheng Nankai</a:t>
            </a:r>
            <a:r>
              <a:rPr dirty="0"/>
              <a:t> </a:t>
            </a:r>
            <a:r>
              <a:rPr dirty="0" spc="-5"/>
              <a:t>University</a:t>
            </a:r>
          </a:p>
        </p:txBody>
      </p:sp>
      <p:sp>
        <p:nvSpPr>
          <p:cNvPr id="55" name="object 55"/>
          <p:cNvSpPr txBox="1"/>
          <p:nvPr/>
        </p:nvSpPr>
        <p:spPr>
          <a:xfrm>
            <a:off x="3001810" y="3115250"/>
            <a:ext cx="194310" cy="119380"/>
          </a:xfrm>
          <a:prstGeom prst="rect">
            <a:avLst/>
          </a:prstGeom>
        </p:spPr>
        <p:txBody>
          <a:bodyPr wrap="square" lIns="0" tIns="889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70"/>
              </a:spcBef>
            </a:pPr>
            <a:r>
              <a:rPr dirty="0" sz="600" spc="-5">
                <a:solidFill>
                  <a:srgbClr val="FFFFFF"/>
                </a:solidFill>
                <a:latin typeface="Arial"/>
                <a:cs typeface="Arial"/>
              </a:rPr>
              <a:t>Style</a:t>
            </a:r>
            <a:endParaRPr sz="600">
              <a:latin typeface="Arial"/>
              <a:cs typeface="Arial"/>
            </a:endParaRPr>
          </a:p>
        </p:txBody>
      </p:sp>
      <p:sp>
        <p:nvSpPr>
          <p:cNvPr id="56" name="object 56"/>
          <p:cNvSpPr txBox="1">
            <a:spLocks noGrp="1"/>
          </p:cNvSpPr>
          <p:nvPr>
            <p:ph type="dt" idx="6" sz="half"/>
          </p:nvPr>
        </p:nvSpPr>
        <p:spPr>
          <a:prstGeom prst="rect"/>
        </p:spPr>
        <p:txBody>
          <a:bodyPr wrap="square" lIns="0" tIns="889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70"/>
              </a:spcBef>
            </a:pPr>
            <a:r>
              <a:rPr dirty="0" spc="-5"/>
              <a:t>2022/05/18</a:t>
            </a:r>
          </a:p>
        </p:txBody>
      </p:sp>
      <p:sp>
        <p:nvSpPr>
          <p:cNvPr id="57" name="object 57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8890" rIns="0" bIns="0" rtlCol="0" vert="horz">
            <a:spAutoFit/>
          </a:bodyPr>
          <a:lstStyle/>
          <a:p>
            <a:pPr marL="25400">
              <a:lnSpc>
                <a:spcPct val="100000"/>
              </a:lnSpc>
              <a:spcBef>
                <a:spcPts val="70"/>
              </a:spcBef>
            </a:pPr>
            <a:fld id="{81D60167-4931-47E6-BA6A-407CBD079E47}" type="slidenum">
              <a:rPr dirty="0" spc="-5"/>
              <a:t>10</a:t>
            </a:fld>
            <a:r>
              <a:rPr dirty="0" spc="-5"/>
              <a:t> /</a:t>
            </a:r>
            <a:r>
              <a:rPr dirty="0" spc="-70"/>
              <a:t> </a:t>
            </a:r>
            <a:r>
              <a:rPr dirty="0" spc="-5"/>
              <a:t>46</a:t>
            </a:r>
          </a:p>
        </p:txBody>
      </p:sp>
    </p:spTree>
  </p:cSld>
  <p:clrMapOvr>
    <a:masterClrMapping/>
  </p:clrMapOvr>
  <p:transition spd="fast">
    <p:cut thruBlk="0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20650" y="127561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171056" y="127561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221449" y="127561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271856" y="127561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322249" y="127561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18000" y="0"/>
                </a:move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322249" y="127561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372656" y="127561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423049" y="127561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944473" y="127561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B1B1B1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/>
          <p:nvPr/>
        </p:nvSpPr>
        <p:spPr>
          <a:xfrm>
            <a:off x="994867" y="127561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B1B1B1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/>
          <p:nvPr/>
        </p:nvSpPr>
        <p:spPr>
          <a:xfrm>
            <a:off x="1045273" y="127561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B1B1B1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/>
          <p:nvPr/>
        </p:nvSpPr>
        <p:spPr>
          <a:xfrm>
            <a:off x="1095667" y="127561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B1B1B1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4" name="object 14"/>
          <p:cNvSpPr/>
          <p:nvPr/>
        </p:nvSpPr>
        <p:spPr>
          <a:xfrm>
            <a:off x="1146073" y="127561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B1B1B1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5" name="object 15"/>
          <p:cNvSpPr/>
          <p:nvPr/>
        </p:nvSpPr>
        <p:spPr>
          <a:xfrm>
            <a:off x="1196466" y="127561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B1B1B1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6" name="object 16"/>
          <p:cNvSpPr/>
          <p:nvPr/>
        </p:nvSpPr>
        <p:spPr>
          <a:xfrm>
            <a:off x="1246873" y="127561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B1B1B1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7" name="object 17"/>
          <p:cNvSpPr/>
          <p:nvPr/>
        </p:nvSpPr>
        <p:spPr>
          <a:xfrm>
            <a:off x="1297266" y="127561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B1B1B1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8" name="object 18"/>
          <p:cNvSpPr/>
          <p:nvPr/>
        </p:nvSpPr>
        <p:spPr>
          <a:xfrm>
            <a:off x="1916925" y="127561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B1B1B1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9" name="object 19"/>
          <p:cNvSpPr/>
          <p:nvPr/>
        </p:nvSpPr>
        <p:spPr>
          <a:xfrm>
            <a:off x="1967331" y="127561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B1B1B1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0" name="object 20"/>
          <p:cNvSpPr/>
          <p:nvPr/>
        </p:nvSpPr>
        <p:spPr>
          <a:xfrm>
            <a:off x="2017725" y="127561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B1B1B1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1" name="object 21"/>
          <p:cNvSpPr/>
          <p:nvPr/>
        </p:nvSpPr>
        <p:spPr>
          <a:xfrm>
            <a:off x="2068131" y="127561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B1B1B1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2" name="object 22"/>
          <p:cNvSpPr/>
          <p:nvPr/>
        </p:nvSpPr>
        <p:spPr>
          <a:xfrm>
            <a:off x="2118525" y="127561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B1B1B1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3" name="object 23"/>
          <p:cNvSpPr/>
          <p:nvPr/>
        </p:nvSpPr>
        <p:spPr>
          <a:xfrm>
            <a:off x="2664752" y="127561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B1B1B1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4" name="object 24"/>
          <p:cNvSpPr/>
          <p:nvPr/>
        </p:nvSpPr>
        <p:spPr>
          <a:xfrm>
            <a:off x="2715158" y="127561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B1B1B1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5" name="object 25"/>
          <p:cNvSpPr/>
          <p:nvPr/>
        </p:nvSpPr>
        <p:spPr>
          <a:xfrm>
            <a:off x="2765551" y="127561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B1B1B1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6" name="object 26"/>
          <p:cNvSpPr/>
          <p:nvPr/>
        </p:nvSpPr>
        <p:spPr>
          <a:xfrm>
            <a:off x="2815958" y="127561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B1B1B1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7" name="object 27"/>
          <p:cNvSpPr/>
          <p:nvPr/>
        </p:nvSpPr>
        <p:spPr>
          <a:xfrm>
            <a:off x="2866351" y="127561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B1B1B1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8" name="object 28"/>
          <p:cNvSpPr/>
          <p:nvPr/>
        </p:nvSpPr>
        <p:spPr>
          <a:xfrm>
            <a:off x="2916758" y="127561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B1B1B1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9" name="object 29"/>
          <p:cNvSpPr/>
          <p:nvPr/>
        </p:nvSpPr>
        <p:spPr>
          <a:xfrm>
            <a:off x="2967151" y="127561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B1B1B1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0" name="object 30"/>
          <p:cNvSpPr/>
          <p:nvPr/>
        </p:nvSpPr>
        <p:spPr>
          <a:xfrm>
            <a:off x="3017558" y="127561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B1B1B1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1" name="object 31"/>
          <p:cNvSpPr/>
          <p:nvPr/>
        </p:nvSpPr>
        <p:spPr>
          <a:xfrm>
            <a:off x="3067951" y="127561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B1B1B1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2" name="object 32"/>
          <p:cNvSpPr/>
          <p:nvPr/>
        </p:nvSpPr>
        <p:spPr>
          <a:xfrm>
            <a:off x="3534955" y="127561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B1B1B1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3" name="object 33"/>
          <p:cNvSpPr/>
          <p:nvPr/>
        </p:nvSpPr>
        <p:spPr>
          <a:xfrm>
            <a:off x="3585362" y="127561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B1B1B1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4" name="object 34"/>
          <p:cNvSpPr/>
          <p:nvPr/>
        </p:nvSpPr>
        <p:spPr>
          <a:xfrm>
            <a:off x="3635755" y="127561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B1B1B1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5" name="object 35"/>
          <p:cNvSpPr/>
          <p:nvPr/>
        </p:nvSpPr>
        <p:spPr>
          <a:xfrm>
            <a:off x="4469536" y="127561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B1B1B1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6" name="object 36"/>
          <p:cNvSpPr/>
          <p:nvPr/>
        </p:nvSpPr>
        <p:spPr>
          <a:xfrm>
            <a:off x="4519929" y="127561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B1B1B1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7" name="object 37"/>
          <p:cNvSpPr/>
          <p:nvPr/>
        </p:nvSpPr>
        <p:spPr>
          <a:xfrm>
            <a:off x="4570336" y="127561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B1B1B1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8" name="object 38"/>
          <p:cNvSpPr/>
          <p:nvPr/>
        </p:nvSpPr>
        <p:spPr>
          <a:xfrm>
            <a:off x="4620729" y="127561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B1B1B1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9" name="object 39"/>
          <p:cNvSpPr/>
          <p:nvPr/>
        </p:nvSpPr>
        <p:spPr>
          <a:xfrm>
            <a:off x="5179479" y="127561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B1B1B1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0" name="object 40"/>
          <p:cNvSpPr/>
          <p:nvPr/>
        </p:nvSpPr>
        <p:spPr>
          <a:xfrm>
            <a:off x="5229885" y="127561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B1B1B1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1" name="object 41"/>
          <p:cNvSpPr/>
          <p:nvPr/>
        </p:nvSpPr>
        <p:spPr>
          <a:xfrm>
            <a:off x="5280278" y="127561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B1B1B1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2" name="object 42"/>
          <p:cNvSpPr/>
          <p:nvPr/>
        </p:nvSpPr>
        <p:spPr>
          <a:xfrm>
            <a:off x="5330685" y="127561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B1B1B1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3" name="object 43"/>
          <p:cNvSpPr/>
          <p:nvPr/>
        </p:nvSpPr>
        <p:spPr>
          <a:xfrm>
            <a:off x="5381078" y="127561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B1B1B1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4" name="object 44"/>
          <p:cNvSpPr/>
          <p:nvPr/>
        </p:nvSpPr>
        <p:spPr>
          <a:xfrm>
            <a:off x="5431485" y="127561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B1B1B1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5" name="object 45"/>
          <p:cNvSpPr txBox="1"/>
          <p:nvPr/>
        </p:nvSpPr>
        <p:spPr>
          <a:xfrm>
            <a:off x="108000" y="0"/>
            <a:ext cx="5556885" cy="116839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>
              <a:lnSpc>
                <a:spcPct val="100000"/>
              </a:lnSpc>
              <a:spcBef>
                <a:spcPts val="95"/>
              </a:spcBef>
              <a:tabLst>
                <a:tab pos="823594" algn="l"/>
                <a:tab pos="1795780" algn="l"/>
                <a:tab pos="2543810" algn="l"/>
                <a:tab pos="3413760" algn="l"/>
                <a:tab pos="4348480" algn="l"/>
                <a:tab pos="5058410" algn="l"/>
              </a:tabLst>
            </a:pPr>
            <a:r>
              <a:rPr dirty="0" sz="600" spc="-5">
                <a:solidFill>
                  <a:srgbClr val="FFFFFF"/>
                </a:solidFill>
                <a:latin typeface="Arial"/>
                <a:cs typeface="Arial"/>
                <a:hlinkClick r:id="rId2" action="ppaction://hlinksldjump"/>
              </a:rPr>
              <a:t>Readership</a:t>
            </a:r>
            <a:r>
              <a:rPr dirty="0" sz="600" spc="-5">
                <a:solidFill>
                  <a:srgbClr val="FFFFFF"/>
                </a:solidFill>
                <a:latin typeface="Arial"/>
                <a:cs typeface="Arial"/>
              </a:rPr>
              <a:t>	</a:t>
            </a:r>
            <a:r>
              <a:rPr dirty="0" sz="600" spc="-5">
                <a:solidFill>
                  <a:srgbClr val="B1B1B1"/>
                </a:solidFill>
                <a:latin typeface="Arial"/>
                <a:cs typeface="Arial"/>
                <a:hlinkClick r:id="rId3" action="ppaction://hlinksldjump"/>
              </a:rPr>
              <a:t>Critical</a:t>
            </a:r>
            <a:r>
              <a:rPr dirty="0" sz="600" spc="15">
                <a:solidFill>
                  <a:srgbClr val="B1B1B1"/>
                </a:solidFill>
                <a:latin typeface="Arial"/>
                <a:cs typeface="Arial"/>
                <a:hlinkClick r:id="rId3" action="ppaction://hlinksldjump"/>
              </a:rPr>
              <a:t> </a:t>
            </a:r>
            <a:r>
              <a:rPr dirty="0" sz="600" spc="-5">
                <a:solidFill>
                  <a:srgbClr val="B1B1B1"/>
                </a:solidFill>
                <a:latin typeface="Arial"/>
                <a:cs typeface="Arial"/>
                <a:hlinkClick r:id="rId3" action="ppaction://hlinksldjump"/>
              </a:rPr>
              <a:t>Analysis</a:t>
            </a:r>
            <a:r>
              <a:rPr dirty="0" sz="600" spc="-5">
                <a:solidFill>
                  <a:srgbClr val="B1B1B1"/>
                </a:solidFill>
                <a:latin typeface="Arial"/>
                <a:cs typeface="Arial"/>
              </a:rPr>
              <a:t>	</a:t>
            </a:r>
            <a:r>
              <a:rPr dirty="0" sz="600" spc="-5">
                <a:solidFill>
                  <a:srgbClr val="B1B1B1"/>
                </a:solidFill>
                <a:latin typeface="Arial"/>
                <a:cs typeface="Arial"/>
                <a:hlinkClick r:id="rId4" action="ppaction://hlinksldjump"/>
              </a:rPr>
              <a:t>Precision</a:t>
            </a:r>
            <a:r>
              <a:rPr dirty="0" sz="600" spc="-5">
                <a:solidFill>
                  <a:srgbClr val="B1B1B1"/>
                </a:solidFill>
                <a:latin typeface="Arial"/>
                <a:cs typeface="Arial"/>
              </a:rPr>
              <a:t>	</a:t>
            </a:r>
            <a:r>
              <a:rPr dirty="0" sz="600" spc="-5">
                <a:solidFill>
                  <a:srgbClr val="B1B1B1"/>
                </a:solidFill>
                <a:latin typeface="Arial"/>
                <a:cs typeface="Arial"/>
                <a:hlinkClick r:id="rId5" action="ppaction://hlinksldjump"/>
              </a:rPr>
              <a:t>Conciseness</a:t>
            </a:r>
            <a:r>
              <a:rPr dirty="0" sz="600" spc="-5">
                <a:solidFill>
                  <a:srgbClr val="B1B1B1"/>
                </a:solidFill>
                <a:latin typeface="Arial"/>
                <a:cs typeface="Arial"/>
              </a:rPr>
              <a:t>	</a:t>
            </a:r>
            <a:r>
              <a:rPr dirty="0" sz="600" spc="-5">
                <a:solidFill>
                  <a:srgbClr val="B1B1B1"/>
                </a:solidFill>
                <a:latin typeface="Arial"/>
                <a:cs typeface="Arial"/>
                <a:hlinkClick r:id="rId6" action="ppaction://hlinksldjump"/>
              </a:rPr>
              <a:t>Logical</a:t>
            </a:r>
            <a:r>
              <a:rPr dirty="0" sz="600" spc="15">
                <a:solidFill>
                  <a:srgbClr val="B1B1B1"/>
                </a:solidFill>
                <a:latin typeface="Arial"/>
                <a:cs typeface="Arial"/>
                <a:hlinkClick r:id="rId6" action="ppaction://hlinksldjump"/>
              </a:rPr>
              <a:t> </a:t>
            </a:r>
            <a:r>
              <a:rPr dirty="0" sz="600" spc="-5">
                <a:solidFill>
                  <a:srgbClr val="B1B1B1"/>
                </a:solidFill>
                <a:latin typeface="Arial"/>
                <a:cs typeface="Arial"/>
                <a:hlinkClick r:id="rId6" action="ppaction://hlinksldjump"/>
              </a:rPr>
              <a:t>Writing</a:t>
            </a:r>
            <a:r>
              <a:rPr dirty="0" sz="600" spc="-5">
                <a:solidFill>
                  <a:srgbClr val="B1B1B1"/>
                </a:solidFill>
                <a:latin typeface="Arial"/>
                <a:cs typeface="Arial"/>
              </a:rPr>
              <a:t>	</a:t>
            </a:r>
            <a:r>
              <a:rPr dirty="0" sz="600" spc="-5">
                <a:solidFill>
                  <a:srgbClr val="B1B1B1"/>
                </a:solidFill>
                <a:latin typeface="Arial"/>
                <a:cs typeface="Arial"/>
                <a:hlinkClick r:id="rId7" action="ppaction://hlinksldjump"/>
              </a:rPr>
              <a:t>Balance</a:t>
            </a:r>
            <a:r>
              <a:rPr dirty="0" sz="600" spc="-5">
                <a:solidFill>
                  <a:srgbClr val="B1B1B1"/>
                </a:solidFill>
                <a:latin typeface="Arial"/>
                <a:cs typeface="Arial"/>
              </a:rPr>
              <a:t>	</a:t>
            </a:r>
            <a:r>
              <a:rPr dirty="0" sz="600" spc="-5">
                <a:solidFill>
                  <a:srgbClr val="B1B1B1"/>
                </a:solidFill>
                <a:latin typeface="Arial"/>
                <a:cs typeface="Arial"/>
                <a:hlinkClick r:id="rId8" action="ppaction://hlinksldjump"/>
              </a:rPr>
              <a:t>Completeness</a:t>
            </a:r>
            <a:endParaRPr sz="600">
              <a:latin typeface="Arial"/>
              <a:cs typeface="Arial"/>
            </a:endParaRPr>
          </a:p>
        </p:txBody>
      </p:sp>
      <p:sp>
        <p:nvSpPr>
          <p:cNvPr id="46" name="object 46"/>
          <p:cNvSpPr txBox="1">
            <a:spLocks noGrp="1"/>
          </p:cNvSpPr>
          <p:nvPr>
            <p:ph type="title"/>
          </p:nvPr>
        </p:nvSpPr>
        <p:spPr>
          <a:xfrm>
            <a:off x="0" y="209435"/>
            <a:ext cx="5760085" cy="349250"/>
          </a:xfrm>
          <a:prstGeom prst="rect"/>
          <a:solidFill>
            <a:srgbClr val="0C5A79"/>
          </a:solidFill>
        </p:spPr>
        <p:txBody>
          <a:bodyPr wrap="square" lIns="0" tIns="55880" rIns="0" bIns="0" rtlCol="0" vert="horz">
            <a:spAutoFit/>
          </a:bodyPr>
          <a:lstStyle/>
          <a:p>
            <a:pPr marL="107950">
              <a:lnSpc>
                <a:spcPct val="100000"/>
              </a:lnSpc>
              <a:spcBef>
                <a:spcPts val="440"/>
              </a:spcBef>
            </a:pPr>
            <a:r>
              <a:rPr dirty="0" sz="1700" spc="10">
                <a:solidFill>
                  <a:srgbClr val="FFFFFF"/>
                </a:solidFill>
              </a:rPr>
              <a:t>Readership: </a:t>
            </a:r>
            <a:r>
              <a:rPr dirty="0" sz="1700">
                <a:solidFill>
                  <a:srgbClr val="FFFFFF"/>
                </a:solidFill>
              </a:rPr>
              <a:t>examples </a:t>
            </a:r>
            <a:r>
              <a:rPr dirty="0" sz="1700" spc="5">
                <a:solidFill>
                  <a:srgbClr val="FFFFFF"/>
                </a:solidFill>
              </a:rPr>
              <a:t>of</a:t>
            </a:r>
            <a:r>
              <a:rPr dirty="0" sz="1700" spc="110">
                <a:solidFill>
                  <a:srgbClr val="FFFFFF"/>
                </a:solidFill>
              </a:rPr>
              <a:t> </a:t>
            </a:r>
            <a:r>
              <a:rPr dirty="0" sz="1700" spc="5">
                <a:solidFill>
                  <a:srgbClr val="FFFFFF"/>
                </a:solidFill>
              </a:rPr>
              <a:t>tips</a:t>
            </a:r>
            <a:endParaRPr sz="1700"/>
          </a:p>
        </p:txBody>
      </p:sp>
      <p:sp>
        <p:nvSpPr>
          <p:cNvPr id="47" name="object 47"/>
          <p:cNvSpPr txBox="1"/>
          <p:nvPr/>
        </p:nvSpPr>
        <p:spPr>
          <a:xfrm>
            <a:off x="120446" y="938314"/>
            <a:ext cx="5519420" cy="253365"/>
          </a:xfrm>
          <a:prstGeom prst="rect">
            <a:avLst/>
          </a:prstGeom>
          <a:solidFill>
            <a:srgbClr val="8D9B47"/>
          </a:solidFill>
        </p:spPr>
        <p:txBody>
          <a:bodyPr wrap="square" lIns="0" tIns="15240" rIns="0" bIns="0" rtlCol="0" vert="horz">
            <a:spAutoFit/>
          </a:bodyPr>
          <a:lstStyle/>
          <a:p>
            <a:pPr marL="59055">
              <a:lnSpc>
                <a:spcPct val="100000"/>
              </a:lnSpc>
              <a:spcBef>
                <a:spcPts val="120"/>
              </a:spcBef>
            </a:pPr>
            <a:r>
              <a:rPr dirty="0" sz="1200" spc="-5">
                <a:solidFill>
                  <a:srgbClr val="FFFFFF"/>
                </a:solidFill>
                <a:latin typeface="Arial"/>
                <a:cs typeface="Arial"/>
              </a:rPr>
              <a:t>Example</a:t>
            </a:r>
            <a:r>
              <a:rPr dirty="0" sz="1200" spc="-1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200" spc="-5">
                <a:solidFill>
                  <a:srgbClr val="FFFFFF"/>
                </a:solidFill>
                <a:latin typeface="Arial"/>
                <a:cs typeface="Arial"/>
              </a:rPr>
              <a:t>1</a:t>
            </a:r>
            <a:endParaRPr sz="1200">
              <a:latin typeface="Arial"/>
              <a:cs typeface="Arial"/>
            </a:endParaRPr>
          </a:p>
        </p:txBody>
      </p:sp>
      <p:sp>
        <p:nvSpPr>
          <p:cNvPr id="48" name="object 48"/>
          <p:cNvSpPr txBox="1"/>
          <p:nvPr/>
        </p:nvSpPr>
        <p:spPr>
          <a:xfrm>
            <a:off x="120446" y="1191234"/>
            <a:ext cx="5519420" cy="460375"/>
          </a:xfrm>
          <a:prstGeom prst="rect">
            <a:avLst/>
          </a:prstGeom>
          <a:solidFill>
            <a:srgbClr val="E3EBC7"/>
          </a:solidFill>
        </p:spPr>
        <p:txBody>
          <a:bodyPr wrap="square" lIns="0" tIns="31114" rIns="0" bIns="0" rtlCol="0" vert="horz">
            <a:spAutoFit/>
          </a:bodyPr>
          <a:lstStyle/>
          <a:p>
            <a:pPr marL="59055" marR="51435">
              <a:lnSpc>
                <a:spcPct val="100000"/>
              </a:lnSpc>
              <a:spcBef>
                <a:spcPts val="244"/>
              </a:spcBef>
            </a:pPr>
            <a:r>
              <a:rPr dirty="0" sz="1200" spc="-5">
                <a:latin typeface="Arial"/>
                <a:cs typeface="Arial"/>
              </a:rPr>
              <a:t>The </a:t>
            </a:r>
            <a:r>
              <a:rPr dirty="0" sz="1200" spc="-10">
                <a:latin typeface="Arial"/>
                <a:cs typeface="Arial"/>
              </a:rPr>
              <a:t>‘</a:t>
            </a:r>
            <a:r>
              <a:rPr dirty="0" sz="1200" spc="-10">
                <a:solidFill>
                  <a:srgbClr val="0000FF"/>
                </a:solidFill>
                <a:latin typeface="Arial"/>
                <a:cs typeface="Arial"/>
              </a:rPr>
              <a:t>well-know </a:t>
            </a:r>
            <a:r>
              <a:rPr dirty="0" sz="1200" spc="-5">
                <a:solidFill>
                  <a:srgbClr val="0000FF"/>
                </a:solidFill>
                <a:latin typeface="Arial"/>
                <a:cs typeface="Arial"/>
              </a:rPr>
              <a:t>radiation </a:t>
            </a:r>
            <a:r>
              <a:rPr dirty="0" sz="1200">
                <a:solidFill>
                  <a:srgbClr val="0000FF"/>
                </a:solidFill>
                <a:latin typeface="Arial"/>
                <a:cs typeface="Arial"/>
              </a:rPr>
              <a:t>transport </a:t>
            </a:r>
            <a:r>
              <a:rPr dirty="0" sz="1200" spc="-10">
                <a:solidFill>
                  <a:srgbClr val="0000FF"/>
                </a:solidFill>
                <a:latin typeface="Arial"/>
                <a:cs typeface="Arial"/>
              </a:rPr>
              <a:t>problem</a:t>
            </a:r>
            <a:r>
              <a:rPr dirty="0" sz="1200" spc="-10">
                <a:latin typeface="Arial"/>
                <a:cs typeface="Arial"/>
              </a:rPr>
              <a:t>’ </a:t>
            </a:r>
            <a:r>
              <a:rPr dirty="0" sz="1200" spc="-20">
                <a:latin typeface="Arial"/>
                <a:cs typeface="Arial"/>
              </a:rPr>
              <a:t>may </a:t>
            </a:r>
            <a:r>
              <a:rPr dirty="0" sz="1200" spc="-5">
                <a:solidFill>
                  <a:srgbClr val="0000FF"/>
                </a:solidFill>
                <a:latin typeface="Arial"/>
                <a:cs typeface="Arial"/>
              </a:rPr>
              <a:t>not </a:t>
            </a:r>
            <a:r>
              <a:rPr dirty="0" sz="1200" spc="-5">
                <a:latin typeface="Arial"/>
                <a:cs typeface="Arial"/>
              </a:rPr>
              <a:t>be </a:t>
            </a:r>
            <a:r>
              <a:rPr dirty="0" sz="1200" spc="-10">
                <a:latin typeface="Arial"/>
                <a:cs typeface="Arial"/>
              </a:rPr>
              <a:t>well-known </a:t>
            </a:r>
            <a:r>
              <a:rPr dirty="0" sz="1200" spc="-5">
                <a:latin typeface="Arial"/>
                <a:cs typeface="Arial"/>
              </a:rPr>
              <a:t>at all if </a:t>
            </a:r>
            <a:r>
              <a:rPr dirty="0" sz="1200" spc="-10">
                <a:latin typeface="Arial"/>
                <a:cs typeface="Arial"/>
              </a:rPr>
              <a:t>your  </a:t>
            </a:r>
            <a:r>
              <a:rPr dirty="0" sz="1200" spc="-5">
                <a:latin typeface="Arial"/>
                <a:cs typeface="Arial"/>
              </a:rPr>
              <a:t>readers are biologists and not </a:t>
            </a:r>
            <a:r>
              <a:rPr dirty="0" sz="1200" spc="-10">
                <a:latin typeface="Arial"/>
                <a:cs typeface="Arial"/>
              </a:rPr>
              <a:t>physicists.</a:t>
            </a:r>
            <a:endParaRPr sz="1200">
              <a:latin typeface="Arial"/>
              <a:cs typeface="Arial"/>
            </a:endParaRPr>
          </a:p>
        </p:txBody>
      </p:sp>
      <p:sp>
        <p:nvSpPr>
          <p:cNvPr id="49" name="object 49"/>
          <p:cNvSpPr txBox="1"/>
          <p:nvPr/>
        </p:nvSpPr>
        <p:spPr>
          <a:xfrm>
            <a:off x="120446" y="1778025"/>
            <a:ext cx="5519420" cy="253365"/>
          </a:xfrm>
          <a:prstGeom prst="rect">
            <a:avLst/>
          </a:prstGeom>
          <a:solidFill>
            <a:srgbClr val="8D9B47"/>
          </a:solidFill>
        </p:spPr>
        <p:txBody>
          <a:bodyPr wrap="square" lIns="0" tIns="15240" rIns="0" bIns="0" rtlCol="0" vert="horz">
            <a:spAutoFit/>
          </a:bodyPr>
          <a:lstStyle/>
          <a:p>
            <a:pPr marL="59055">
              <a:lnSpc>
                <a:spcPct val="100000"/>
              </a:lnSpc>
              <a:spcBef>
                <a:spcPts val="120"/>
              </a:spcBef>
            </a:pPr>
            <a:r>
              <a:rPr dirty="0" sz="1200" spc="-5">
                <a:solidFill>
                  <a:srgbClr val="FFFFFF"/>
                </a:solidFill>
                <a:latin typeface="Arial"/>
                <a:cs typeface="Arial"/>
              </a:rPr>
              <a:t>Example</a:t>
            </a:r>
            <a:r>
              <a:rPr dirty="0" sz="1200" spc="-1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200" spc="-5">
                <a:solidFill>
                  <a:srgbClr val="FFFFFF"/>
                </a:solidFill>
                <a:latin typeface="Arial"/>
                <a:cs typeface="Arial"/>
              </a:rPr>
              <a:t>2</a:t>
            </a:r>
            <a:endParaRPr sz="1200">
              <a:latin typeface="Arial"/>
              <a:cs typeface="Arial"/>
            </a:endParaRPr>
          </a:p>
        </p:txBody>
      </p:sp>
      <p:sp>
        <p:nvSpPr>
          <p:cNvPr id="50" name="object 50"/>
          <p:cNvSpPr txBox="1"/>
          <p:nvPr/>
        </p:nvSpPr>
        <p:spPr>
          <a:xfrm>
            <a:off x="120446" y="2030945"/>
            <a:ext cx="5519420" cy="612140"/>
          </a:xfrm>
          <a:prstGeom prst="rect">
            <a:avLst/>
          </a:prstGeom>
          <a:solidFill>
            <a:srgbClr val="E3EBC7"/>
          </a:solidFill>
        </p:spPr>
        <p:txBody>
          <a:bodyPr wrap="square" lIns="0" tIns="31114" rIns="0" bIns="0" rtlCol="0" vert="horz">
            <a:spAutoFit/>
          </a:bodyPr>
          <a:lstStyle/>
          <a:p>
            <a:pPr algn="just" marL="59055" marR="51435">
              <a:lnSpc>
                <a:spcPct val="100000"/>
              </a:lnSpc>
              <a:spcBef>
                <a:spcPts val="244"/>
              </a:spcBef>
            </a:pPr>
            <a:r>
              <a:rPr dirty="0" sz="1200" spc="-5">
                <a:latin typeface="Arial"/>
                <a:cs typeface="Arial"/>
              </a:rPr>
              <a:t>If </a:t>
            </a:r>
            <a:r>
              <a:rPr dirty="0" sz="1200" spc="-15">
                <a:latin typeface="Arial"/>
                <a:cs typeface="Arial"/>
              </a:rPr>
              <a:t>you </a:t>
            </a:r>
            <a:r>
              <a:rPr dirty="0" sz="1200" spc="-5">
                <a:latin typeface="Arial"/>
                <a:cs typeface="Arial"/>
              </a:rPr>
              <a:t>use special </a:t>
            </a:r>
            <a:r>
              <a:rPr dirty="0" sz="1200" spc="-10">
                <a:solidFill>
                  <a:srgbClr val="0000FF"/>
                </a:solidFill>
                <a:latin typeface="Arial"/>
                <a:cs typeface="Arial"/>
              </a:rPr>
              <a:t>physical </a:t>
            </a:r>
            <a:r>
              <a:rPr dirty="0" sz="1200" spc="-5">
                <a:latin typeface="Arial"/>
                <a:cs typeface="Arial"/>
              </a:rPr>
              <a:t>equations in the field of </a:t>
            </a:r>
            <a:r>
              <a:rPr dirty="0" sz="1200" spc="-5">
                <a:solidFill>
                  <a:srgbClr val="0000FF"/>
                </a:solidFill>
                <a:latin typeface="Arial"/>
                <a:cs typeface="Arial"/>
              </a:rPr>
              <a:t>control</a:t>
            </a:r>
            <a:r>
              <a:rPr dirty="0" sz="1200" spc="-5">
                <a:latin typeface="Arial"/>
                <a:cs typeface="Arial"/>
              </a:rPr>
              <a:t>, </a:t>
            </a:r>
            <a:r>
              <a:rPr dirty="0" sz="1200" spc="-15">
                <a:latin typeface="Arial"/>
                <a:cs typeface="Arial"/>
              </a:rPr>
              <a:t>you </a:t>
            </a:r>
            <a:r>
              <a:rPr dirty="0" sz="1200" spc="-5">
                <a:latin typeface="Arial"/>
                <a:cs typeface="Arial"/>
              </a:rPr>
              <a:t>need to </a:t>
            </a:r>
            <a:r>
              <a:rPr dirty="0" sz="1200" spc="-10">
                <a:latin typeface="Arial"/>
                <a:cs typeface="Arial"/>
              </a:rPr>
              <a:t>explain  </a:t>
            </a:r>
            <a:r>
              <a:rPr dirty="0" sz="1200" spc="-5">
                <a:latin typeface="Arial"/>
                <a:cs typeface="Arial"/>
              </a:rPr>
              <a:t>their principles. Because </a:t>
            </a:r>
            <a:r>
              <a:rPr dirty="0" sz="1200" spc="-10">
                <a:latin typeface="Arial"/>
                <a:cs typeface="Arial"/>
              </a:rPr>
              <a:t>your </a:t>
            </a:r>
            <a:r>
              <a:rPr dirty="0" sz="1200" spc="-5">
                <a:latin typeface="Arial"/>
                <a:cs typeface="Arial"/>
              </a:rPr>
              <a:t>readers in the control field are not necessarily  </a:t>
            </a:r>
            <a:r>
              <a:rPr dirty="0" sz="1200" spc="-10">
                <a:latin typeface="Arial"/>
                <a:cs typeface="Arial"/>
              </a:rPr>
              <a:t>familiar </a:t>
            </a:r>
            <a:r>
              <a:rPr dirty="0" sz="1200" spc="-5">
                <a:latin typeface="Arial"/>
                <a:cs typeface="Arial"/>
              </a:rPr>
              <a:t>with </a:t>
            </a:r>
            <a:r>
              <a:rPr dirty="0" sz="1200" spc="-10">
                <a:latin typeface="Arial"/>
                <a:cs typeface="Arial"/>
              </a:rPr>
              <a:t>these.</a:t>
            </a:r>
            <a:endParaRPr sz="1200">
              <a:latin typeface="Arial"/>
              <a:cs typeface="Arial"/>
            </a:endParaRPr>
          </a:p>
        </p:txBody>
      </p:sp>
      <p:sp>
        <p:nvSpPr>
          <p:cNvPr id="51" name="object 51"/>
          <p:cNvSpPr/>
          <p:nvPr/>
        </p:nvSpPr>
        <p:spPr>
          <a:xfrm>
            <a:off x="0" y="3110966"/>
            <a:ext cx="1728470" cy="129539"/>
          </a:xfrm>
          <a:custGeom>
            <a:avLst/>
            <a:gdLst/>
            <a:ahLst/>
            <a:cxnLst/>
            <a:rect l="l" t="t" r="r" b="b"/>
            <a:pathLst>
              <a:path w="1728470" h="129539">
                <a:moveTo>
                  <a:pt x="0" y="129031"/>
                </a:moveTo>
                <a:lnTo>
                  <a:pt x="1728012" y="129031"/>
                </a:lnTo>
                <a:lnTo>
                  <a:pt x="1728012" y="0"/>
                </a:lnTo>
                <a:lnTo>
                  <a:pt x="0" y="0"/>
                </a:lnTo>
                <a:lnTo>
                  <a:pt x="0" y="129031"/>
                </a:lnTo>
                <a:close/>
              </a:path>
            </a:pathLst>
          </a:custGeom>
          <a:solidFill>
            <a:srgbClr val="46464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2" name="object 52"/>
          <p:cNvSpPr/>
          <p:nvPr/>
        </p:nvSpPr>
        <p:spPr>
          <a:xfrm>
            <a:off x="1728012" y="3110966"/>
            <a:ext cx="2741930" cy="129539"/>
          </a:xfrm>
          <a:custGeom>
            <a:avLst/>
            <a:gdLst/>
            <a:ahLst/>
            <a:cxnLst/>
            <a:rect l="l" t="t" r="r" b="b"/>
            <a:pathLst>
              <a:path w="2741929" h="129539">
                <a:moveTo>
                  <a:pt x="0" y="129031"/>
                </a:moveTo>
                <a:lnTo>
                  <a:pt x="2741752" y="129031"/>
                </a:lnTo>
                <a:lnTo>
                  <a:pt x="2741752" y="0"/>
                </a:lnTo>
                <a:lnTo>
                  <a:pt x="0" y="0"/>
                </a:lnTo>
                <a:lnTo>
                  <a:pt x="0" y="129031"/>
                </a:lnTo>
                <a:close/>
              </a:path>
            </a:pathLst>
          </a:custGeom>
          <a:solidFill>
            <a:srgbClr val="60606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3" name="object 53"/>
          <p:cNvSpPr/>
          <p:nvPr/>
        </p:nvSpPr>
        <p:spPr>
          <a:xfrm>
            <a:off x="4469765" y="3110966"/>
            <a:ext cx="1290320" cy="129539"/>
          </a:xfrm>
          <a:custGeom>
            <a:avLst/>
            <a:gdLst/>
            <a:ahLst/>
            <a:cxnLst/>
            <a:rect l="l" t="t" r="r" b="b"/>
            <a:pathLst>
              <a:path w="1290320" h="129539">
                <a:moveTo>
                  <a:pt x="0" y="129031"/>
                </a:moveTo>
                <a:lnTo>
                  <a:pt x="1290231" y="129031"/>
                </a:lnTo>
                <a:lnTo>
                  <a:pt x="1290231" y="0"/>
                </a:lnTo>
                <a:lnTo>
                  <a:pt x="0" y="0"/>
                </a:lnTo>
                <a:lnTo>
                  <a:pt x="0" y="129031"/>
                </a:lnTo>
                <a:close/>
              </a:path>
            </a:pathLst>
          </a:custGeom>
          <a:solidFill>
            <a:srgbClr val="46464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4" name="object 54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889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70"/>
              </a:spcBef>
            </a:pPr>
            <a:r>
              <a:rPr dirty="0" spc="-5"/>
              <a:t>Ming-Ming Cheng Nankai</a:t>
            </a:r>
            <a:r>
              <a:rPr dirty="0"/>
              <a:t> </a:t>
            </a:r>
            <a:r>
              <a:rPr dirty="0" spc="-5"/>
              <a:t>University</a:t>
            </a:r>
          </a:p>
        </p:txBody>
      </p:sp>
      <p:sp>
        <p:nvSpPr>
          <p:cNvPr id="55" name="object 55"/>
          <p:cNvSpPr txBox="1"/>
          <p:nvPr/>
        </p:nvSpPr>
        <p:spPr>
          <a:xfrm>
            <a:off x="3001810" y="3115250"/>
            <a:ext cx="194310" cy="119380"/>
          </a:xfrm>
          <a:prstGeom prst="rect">
            <a:avLst/>
          </a:prstGeom>
        </p:spPr>
        <p:txBody>
          <a:bodyPr wrap="square" lIns="0" tIns="889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70"/>
              </a:spcBef>
            </a:pPr>
            <a:r>
              <a:rPr dirty="0" sz="600" spc="-5">
                <a:solidFill>
                  <a:srgbClr val="FFFFFF"/>
                </a:solidFill>
                <a:latin typeface="Arial"/>
                <a:cs typeface="Arial"/>
              </a:rPr>
              <a:t>Style</a:t>
            </a:r>
            <a:endParaRPr sz="600">
              <a:latin typeface="Arial"/>
              <a:cs typeface="Arial"/>
            </a:endParaRPr>
          </a:p>
        </p:txBody>
      </p:sp>
      <p:sp>
        <p:nvSpPr>
          <p:cNvPr id="56" name="object 56"/>
          <p:cNvSpPr txBox="1">
            <a:spLocks noGrp="1"/>
          </p:cNvSpPr>
          <p:nvPr>
            <p:ph type="dt" idx="6" sz="half"/>
          </p:nvPr>
        </p:nvSpPr>
        <p:spPr>
          <a:prstGeom prst="rect"/>
        </p:spPr>
        <p:txBody>
          <a:bodyPr wrap="square" lIns="0" tIns="889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70"/>
              </a:spcBef>
            </a:pPr>
            <a:r>
              <a:rPr dirty="0" spc="-5"/>
              <a:t>2022/05/18</a:t>
            </a:r>
          </a:p>
        </p:txBody>
      </p:sp>
      <p:sp>
        <p:nvSpPr>
          <p:cNvPr id="57" name="object 57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8890" rIns="0" bIns="0" rtlCol="0" vert="horz">
            <a:spAutoFit/>
          </a:bodyPr>
          <a:lstStyle/>
          <a:p>
            <a:pPr marL="25400">
              <a:lnSpc>
                <a:spcPct val="100000"/>
              </a:lnSpc>
              <a:spcBef>
                <a:spcPts val="70"/>
              </a:spcBef>
            </a:pPr>
            <a:fld id="{81D60167-4931-47E6-BA6A-407CBD079E47}" type="slidenum">
              <a:rPr dirty="0" spc="-5"/>
              <a:t>10</a:t>
            </a:fld>
            <a:r>
              <a:rPr dirty="0" spc="-5"/>
              <a:t> /</a:t>
            </a:r>
            <a:r>
              <a:rPr dirty="0" spc="-70"/>
              <a:t> </a:t>
            </a:r>
            <a:r>
              <a:rPr dirty="0" spc="-5"/>
              <a:t>46</a:t>
            </a:r>
          </a:p>
        </p:txBody>
      </p:sp>
    </p:spTree>
  </p:cSld>
  <p:clrMapOvr>
    <a:masterClrMapping/>
  </p:clrMapOvr>
  <p:transition spd="fast">
    <p:cut thruBlk="0"/>
  </p:transition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Application>Microsoft Office PowerPoint</Application>
  <PresentationFormat>On-screen Show (4:3)</PresentationFormat>
  <ScaleCrop>false</ScaleCrop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Ming-Ming Cheng</dc:creator>
  <dc:title>Improving Writing Quality–Style - Readership, critical analysis, precision, etc.</dc:title>
  <dcterms:created xsi:type="dcterms:W3CDTF">2022-05-17T17:11:45Z</dcterms:created>
  <dcterms:modified xsi:type="dcterms:W3CDTF">2022-05-17T17:11:45Z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2022-05-18T00:00:00Z</vt:filetime>
  </property>
  <property fmtid="{D5CDD505-2E9C-101B-9397-08002B2CF9AE}" pid="3" name="Creator">
    <vt:lpwstr>LaTeX with Beamer class</vt:lpwstr>
  </property>
  <property fmtid="{D5CDD505-2E9C-101B-9397-08002B2CF9AE}" pid="4" name="LastSaved">
    <vt:filetime>2022-05-17T00:00:00Z</vt:filetime>
  </property>
</Properties>
</file>