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335" r:id="rId2"/>
    <p:sldId id="390" r:id="rId3"/>
    <p:sldId id="391" r:id="rId4"/>
    <p:sldId id="393" r:id="rId5"/>
    <p:sldId id="392" r:id="rId6"/>
    <p:sldId id="394" r:id="rId7"/>
    <p:sldId id="397" r:id="rId8"/>
    <p:sldId id="395" r:id="rId9"/>
    <p:sldId id="400" r:id="rId10"/>
    <p:sldId id="401" r:id="rId11"/>
    <p:sldId id="402" r:id="rId12"/>
    <p:sldId id="433" r:id="rId13"/>
    <p:sldId id="436" r:id="rId14"/>
    <p:sldId id="437" r:id="rId15"/>
    <p:sldId id="467" r:id="rId16"/>
    <p:sldId id="438" r:id="rId17"/>
    <p:sldId id="468" r:id="rId18"/>
    <p:sldId id="419" r:id="rId19"/>
    <p:sldId id="420" r:id="rId20"/>
    <p:sldId id="421" r:id="rId21"/>
    <p:sldId id="398" r:id="rId22"/>
    <p:sldId id="399" r:id="rId23"/>
    <p:sldId id="439" r:id="rId24"/>
    <p:sldId id="458" r:id="rId25"/>
    <p:sldId id="457" r:id="rId26"/>
    <p:sldId id="403" r:id="rId27"/>
    <p:sldId id="416" r:id="rId28"/>
    <p:sldId id="417" r:id="rId29"/>
    <p:sldId id="466" r:id="rId30"/>
    <p:sldId id="463" r:id="rId31"/>
    <p:sldId id="464" r:id="rId32"/>
    <p:sldId id="465" r:id="rId33"/>
    <p:sldId id="410" r:id="rId34"/>
    <p:sldId id="441" r:id="rId35"/>
    <p:sldId id="461" r:id="rId36"/>
    <p:sldId id="407" r:id="rId37"/>
    <p:sldId id="428" r:id="rId38"/>
    <p:sldId id="427" r:id="rId39"/>
    <p:sldId id="443" r:id="rId40"/>
    <p:sldId id="459" r:id="rId41"/>
    <p:sldId id="460" r:id="rId42"/>
    <p:sldId id="404" r:id="rId43"/>
    <p:sldId id="444" r:id="rId44"/>
    <p:sldId id="445" r:id="rId45"/>
    <p:sldId id="446" r:id="rId46"/>
    <p:sldId id="425" r:id="rId47"/>
    <p:sldId id="426" r:id="rId48"/>
    <p:sldId id="409" r:id="rId49"/>
    <p:sldId id="429" r:id="rId50"/>
    <p:sldId id="430" r:id="rId51"/>
    <p:sldId id="431" r:id="rId52"/>
    <p:sldId id="408" r:id="rId53"/>
    <p:sldId id="447" r:id="rId54"/>
    <p:sldId id="405" r:id="rId55"/>
    <p:sldId id="434" r:id="rId56"/>
    <p:sldId id="389" r:id="rId57"/>
    <p:sldId id="381" r:id="rId58"/>
    <p:sldId id="432" r:id="rId59"/>
    <p:sldId id="449" r:id="rId60"/>
    <p:sldId id="455" r:id="rId61"/>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2847"/>
    <a:srgbClr val="5C126B"/>
    <a:srgbClr val="984378"/>
    <a:srgbClr val="C77FAC"/>
    <a:srgbClr val="22304B"/>
    <a:srgbClr val="0E2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81" autoAdjust="0"/>
    <p:restoredTop sz="57057" autoAdjust="0"/>
  </p:normalViewPr>
  <p:slideViewPr>
    <p:cSldViewPr snapToGrid="0">
      <p:cViewPr varScale="1">
        <p:scale>
          <a:sx n="55" d="100"/>
          <a:sy n="55" d="100"/>
        </p:scale>
        <p:origin x="1650" y="78"/>
      </p:cViewPr>
      <p:guideLst/>
    </p:cSldViewPr>
  </p:slideViewPr>
  <p:outlineViewPr>
    <p:cViewPr>
      <p:scale>
        <a:sx n="33" d="100"/>
        <a:sy n="33" d="100"/>
      </p:scale>
      <p:origin x="0" y="-11914"/>
    </p:cViewPr>
  </p:outlineViewPr>
  <p:notesTextViewPr>
    <p:cViewPr>
      <p:scale>
        <a:sx n="3" d="2"/>
        <a:sy n="3" d="2"/>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AEEE64E-9A2D-4D02-BD46-DFCFC74B5EE4}" type="datetimeFigureOut">
              <a:rPr lang="en-US" smtClean="0"/>
              <a:t>4/27/2018</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8ED3604F-F5C7-412C-AE28-FF961BD94C8A}" type="slidenum">
              <a:rPr lang="en-US" smtClean="0"/>
              <a:t>‹#›</a:t>
            </a:fld>
            <a:endParaRPr lang="en-US"/>
          </a:p>
        </p:txBody>
      </p:sp>
    </p:spTree>
    <p:extLst>
      <p:ext uri="{BB962C8B-B14F-4D97-AF65-F5344CB8AC3E}">
        <p14:creationId xmlns:p14="http://schemas.microsoft.com/office/powerpoint/2010/main" val="1998191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Title:</a:t>
            </a:r>
            <a:r>
              <a:rPr lang="en-US" altLang="zh-CN" sz="1200" kern="1200" baseline="0" dirty="0">
                <a:solidFill>
                  <a:schemeClr val="tx1"/>
                </a:solidFill>
                <a:effectLst/>
                <a:latin typeface="+mn-lt"/>
                <a:ea typeface="+mn-ea"/>
                <a:cs typeface="+mn-cs"/>
              </a:rPr>
              <a:t> </a:t>
            </a:r>
            <a:r>
              <a:rPr lang="en-US" altLang="zh-CN" sz="1200" dirty="0"/>
              <a:t>Weakly Supervised Image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Abstract</a:t>
            </a:r>
            <a:r>
              <a:rPr lang="en-US" altLang="zh-CN" sz="1200" kern="1200">
                <a:solidFill>
                  <a:schemeClr val="tx1"/>
                </a:solidFill>
                <a:effectLst/>
                <a:latin typeface="+mn-lt"/>
                <a:ea typeface="+mn-ea"/>
                <a:cs typeface="+mn-cs"/>
              </a:rPr>
              <a:t>: Semantic </a:t>
            </a:r>
            <a:r>
              <a:rPr lang="en-US" altLang="zh-CN" sz="1200" kern="1200" dirty="0">
                <a:solidFill>
                  <a:schemeClr val="tx1"/>
                </a:solidFill>
                <a:effectLst/>
                <a:latin typeface="+mn-lt"/>
                <a:ea typeface="+mn-ea"/>
                <a:cs typeface="+mn-cs"/>
              </a:rPr>
              <a:t>segmentation of nature images is a fundamental problem in computer vision. While significant research progresses have been made in the last few years, the success of most existing method highly rely on large scale accurate pixel accurate annotations. However, humans effortlessly learn robust and accurate visual cognitive modes without the requirement of huge amount of pixel accurate semantic annotation. During childhood, we learn to robustly recognize and precisely locate the object regions with limited supervision from parents and other sources. Inspired by this process, our research focus on human cognitive inspired weakly supervised image understanding, by utilizing visual attention, category independent edge detection, region clustering etc., we observed consistent performance boost in weakly supervised image upstanding.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理解图像中的语义信息是计算机视觉的基础问题。虽然近年来相关研究取得迅猛发展，但是现有最优方案太过依赖于海量高质量的图像标注。与此相对，人类可以毫不费劲的通过简单的指导信息学习精确的语义标注。受这个现象启发，报告人将介绍一系列基于底层图像处理技术的弱监督图像场景分类。</a:t>
            </a:r>
            <a:endParaRPr lang="zh-CN" altLang="zh-CN" sz="120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8ED3604F-F5C7-412C-AE28-FF961BD94C8A}" type="slidenum">
              <a:rPr lang="en-US" smtClean="0"/>
              <a:t>1</a:t>
            </a:fld>
            <a:endParaRPr lang="en-US"/>
          </a:p>
        </p:txBody>
      </p:sp>
    </p:spTree>
    <p:extLst>
      <p:ext uri="{BB962C8B-B14F-4D97-AF65-F5344CB8AC3E}">
        <p14:creationId xmlns:p14="http://schemas.microsoft.com/office/powerpoint/2010/main" val="1147283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33</a:t>
            </a:fld>
            <a:endParaRPr lang="en-US"/>
          </a:p>
        </p:txBody>
      </p:sp>
    </p:spTree>
    <p:extLst>
      <p:ext uri="{BB962C8B-B14F-4D97-AF65-F5344CB8AC3E}">
        <p14:creationId xmlns:p14="http://schemas.microsoft.com/office/powerpoint/2010/main" val="1316975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10.6% improvement over</a:t>
            </a:r>
            <a:r>
              <a:rPr lang="en-US" baseline="0" dirty="0"/>
              <a:t> “</a:t>
            </a:r>
            <a:r>
              <a:rPr lang="en-US" sz="1200" b="0" i="0" u="none" strike="noStrike" kern="1200" baseline="0" dirty="0">
                <a:solidFill>
                  <a:schemeClr val="tx1"/>
                </a:solidFill>
                <a:latin typeface="+mn-lt"/>
                <a:ea typeface="+mn-ea"/>
                <a:cs typeface="+mn-cs"/>
              </a:rPr>
              <a:t>P. O. </a:t>
            </a:r>
            <a:r>
              <a:rPr lang="en-US" sz="1200" b="0" i="0" u="none" strike="noStrike" kern="1200" baseline="0" dirty="0" err="1">
                <a:solidFill>
                  <a:schemeClr val="tx1"/>
                </a:solidFill>
                <a:latin typeface="+mn-lt"/>
                <a:ea typeface="+mn-ea"/>
                <a:cs typeface="+mn-cs"/>
              </a:rPr>
              <a:t>Pinheiro</a:t>
            </a:r>
            <a:r>
              <a:rPr lang="en-US" sz="1200" b="0" i="0" u="none" strike="noStrike" kern="1200" baseline="0" dirty="0">
                <a:solidFill>
                  <a:schemeClr val="tx1"/>
                </a:solidFill>
                <a:latin typeface="+mn-lt"/>
                <a:ea typeface="+mn-ea"/>
                <a:cs typeface="+mn-cs"/>
              </a:rPr>
              <a:t> and R. </a:t>
            </a:r>
            <a:r>
              <a:rPr lang="en-US" sz="1200" b="0" i="0" u="none" strike="noStrike" kern="1200" baseline="0" dirty="0" err="1">
                <a:solidFill>
                  <a:schemeClr val="tx1"/>
                </a:solidFill>
                <a:latin typeface="+mn-lt"/>
                <a:ea typeface="+mn-ea"/>
                <a:cs typeface="+mn-cs"/>
              </a:rPr>
              <a:t>Collobert</a:t>
            </a:r>
            <a:r>
              <a:rPr lang="en-US" sz="1200" b="0" i="0" u="none" strike="noStrike" kern="1200" baseline="0" dirty="0">
                <a:solidFill>
                  <a:schemeClr val="tx1"/>
                </a:solidFill>
                <a:latin typeface="+mn-lt"/>
                <a:ea typeface="+mn-ea"/>
                <a:cs typeface="+mn-cs"/>
              </a:rPr>
              <a:t>, “From image-level to </a:t>
            </a:r>
            <a:r>
              <a:rPr lang="en-US" sz="1200" b="0" i="0" u="none" strike="noStrike" kern="1200" baseline="0" dirty="0" err="1">
                <a:solidFill>
                  <a:schemeClr val="tx1"/>
                </a:solidFill>
                <a:latin typeface="+mn-lt"/>
                <a:ea typeface="+mn-ea"/>
                <a:cs typeface="+mn-cs"/>
              </a:rPr>
              <a:t>pixellevel</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labeling with convolutional networks,” IEEE CVPR, 2015.</a:t>
            </a:r>
            <a:r>
              <a:rPr lang="en-US" baseline="0" dirty="0"/>
              <a:t>”</a:t>
            </a:r>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37</a:t>
            </a:fld>
            <a:endParaRPr lang="en-US"/>
          </a:p>
        </p:txBody>
      </p:sp>
    </p:spTree>
    <p:extLst>
      <p:ext uri="{BB962C8B-B14F-4D97-AF65-F5344CB8AC3E}">
        <p14:creationId xmlns:p14="http://schemas.microsoft.com/office/powerpoint/2010/main" val="1376013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39</a:t>
            </a:fld>
            <a:endParaRPr lang="en-US"/>
          </a:p>
        </p:txBody>
      </p:sp>
    </p:spTree>
    <p:extLst>
      <p:ext uri="{BB962C8B-B14F-4D97-AF65-F5344CB8AC3E}">
        <p14:creationId xmlns:p14="http://schemas.microsoft.com/office/powerpoint/2010/main" val="2516417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40</a:t>
            </a:fld>
            <a:endParaRPr lang="en-US"/>
          </a:p>
        </p:txBody>
      </p:sp>
    </p:spTree>
    <p:extLst>
      <p:ext uri="{BB962C8B-B14F-4D97-AF65-F5344CB8AC3E}">
        <p14:creationId xmlns:p14="http://schemas.microsoft.com/office/powerpoint/2010/main" val="989365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41</a:t>
            </a:fld>
            <a:endParaRPr lang="en-US"/>
          </a:p>
        </p:txBody>
      </p:sp>
    </p:spTree>
    <p:extLst>
      <p:ext uri="{BB962C8B-B14F-4D97-AF65-F5344CB8AC3E}">
        <p14:creationId xmlns:p14="http://schemas.microsoft.com/office/powerpoint/2010/main" val="3299665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Most existing methods work on image at pixel</a:t>
            </a:r>
            <a:r>
              <a:rPr lang="en-US" altLang="zh-CN" baseline="0" dirty="0"/>
              <a:t> or patch level. Pixels are the natural for </a:t>
            </a:r>
            <a:r>
              <a:rPr lang="en-US" altLang="zh-CN" dirty="0"/>
              <a:t>computers.</a:t>
            </a:r>
          </a:p>
          <a:p>
            <a:endParaRPr lang="en-US" altLang="zh-CN" baseline="0" dirty="0"/>
          </a:p>
          <a:p>
            <a:r>
              <a:rPr lang="en-US" altLang="zh-CN" baseline="0" dirty="0"/>
              <a:t>However, we humans think in terms of objects. So allowing such object level interaction is more intuitive. </a:t>
            </a:r>
          </a:p>
        </p:txBody>
      </p:sp>
      <p:sp>
        <p:nvSpPr>
          <p:cNvPr id="4" name="灯片编号占位符 3"/>
          <p:cNvSpPr>
            <a:spLocks noGrp="1"/>
          </p:cNvSpPr>
          <p:nvPr>
            <p:ph type="sldNum" sz="quarter" idx="10"/>
          </p:nvPr>
        </p:nvSpPr>
        <p:spPr/>
        <p:txBody>
          <a:bodyPr/>
          <a:lstStyle/>
          <a:p>
            <a:fld id="{A74BE9A1-1493-40EB-A2CC-75E4FF8AB74E}" type="slidenum">
              <a:rPr lang="en-US" smtClean="0"/>
              <a:pPr/>
              <a:t>43</a:t>
            </a:fld>
            <a:endParaRPr lang="en-US"/>
          </a:p>
        </p:txBody>
      </p:sp>
    </p:spTree>
    <p:extLst>
      <p:ext uri="{BB962C8B-B14F-4D97-AF65-F5344CB8AC3E}">
        <p14:creationId xmlns:p14="http://schemas.microsoft.com/office/powerpoint/2010/main" val="1177287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we</a:t>
            </a:r>
            <a:r>
              <a:rPr lang="en-US" altLang="zh-CN" baseline="0" dirty="0"/>
              <a:t> show in this work, -&gt;</a:t>
            </a:r>
            <a:r>
              <a:rPr lang="en-US" altLang="zh-CN" dirty="0"/>
              <a:t>in such scenes with repeated elements we can infer such rough depth information.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A74BE9A1-1493-40EB-A2CC-75E4FF8AB74E}" type="slidenum">
              <a:rPr lang="en-US" smtClean="0"/>
              <a:pPr/>
              <a:t>44</a:t>
            </a:fld>
            <a:endParaRPr lang="en-US"/>
          </a:p>
        </p:txBody>
      </p:sp>
    </p:spTree>
    <p:extLst>
      <p:ext uri="{BB962C8B-B14F-4D97-AF65-F5344CB8AC3E}">
        <p14:creationId xmlns:p14="http://schemas.microsoft.com/office/powerpoint/2010/main" val="1157884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a:t>
            </a:r>
            <a:r>
              <a:rPr lang="en-US" altLang="zh-CN" baseline="0" dirty="0"/>
              <a:t> this example, we change relative position of these </a:t>
            </a:r>
            <a:r>
              <a:rPr lang="en-US" altLang="zh-CN" sz="1200" dirty="0">
                <a:solidFill>
                  <a:srgbClr val="FFFFFF"/>
                </a:solidFill>
              </a:rPr>
              <a:t>persimmons to make them</a:t>
            </a:r>
            <a:r>
              <a:rPr lang="en-US" altLang="zh-CN" sz="1200" baseline="0" dirty="0">
                <a:solidFill>
                  <a:srgbClr val="FFFFFF"/>
                </a:solidFill>
              </a:rPr>
              <a:t> in a line. In order to have correct perspective relations. We further change their layering order.</a:t>
            </a:r>
          </a:p>
          <a:p>
            <a:endParaRPr lang="zh-CN" altLang="en-US" dirty="0"/>
          </a:p>
        </p:txBody>
      </p:sp>
      <p:sp>
        <p:nvSpPr>
          <p:cNvPr id="4" name="灯片编号占位符 3"/>
          <p:cNvSpPr>
            <a:spLocks noGrp="1"/>
          </p:cNvSpPr>
          <p:nvPr>
            <p:ph type="sldNum" sz="quarter" idx="10"/>
          </p:nvPr>
        </p:nvSpPr>
        <p:spPr/>
        <p:txBody>
          <a:bodyPr/>
          <a:lstStyle/>
          <a:p>
            <a:fld id="{A74BE9A1-1493-40EB-A2CC-75E4FF8AB74E}" type="slidenum">
              <a:rPr lang="en-US" smtClean="0"/>
              <a:pPr/>
              <a:t>45</a:t>
            </a:fld>
            <a:endParaRPr lang="en-US"/>
          </a:p>
        </p:txBody>
      </p:sp>
    </p:spTree>
    <p:extLst>
      <p:ext uri="{BB962C8B-B14F-4D97-AF65-F5344CB8AC3E}">
        <p14:creationId xmlns:p14="http://schemas.microsoft.com/office/powerpoint/2010/main" val="2565980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52</a:t>
            </a:fld>
            <a:endParaRPr lang="en-US"/>
          </a:p>
        </p:txBody>
      </p:sp>
    </p:spTree>
    <p:extLst>
      <p:ext uri="{BB962C8B-B14F-4D97-AF65-F5344CB8AC3E}">
        <p14:creationId xmlns:p14="http://schemas.microsoft.com/office/powerpoint/2010/main" val="3328567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CE43EAE-C5E8-43DB-805D-EE0EAC58D8F3}" type="slidenum">
              <a:rPr lang="en-US" altLang="zh-CN" smtClean="0"/>
              <a:pPr>
                <a:defRPr/>
              </a:pPr>
              <a:t>55</a:t>
            </a:fld>
            <a:endParaRPr lang="en-US" altLang="zh-CN" dirty="0"/>
          </a:p>
        </p:txBody>
      </p:sp>
    </p:spTree>
    <p:extLst>
      <p:ext uri="{BB962C8B-B14F-4D97-AF65-F5344CB8AC3E}">
        <p14:creationId xmlns:p14="http://schemas.microsoft.com/office/powerpoint/2010/main" val="3518036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a:t>
            </a:r>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6</a:t>
            </a:fld>
            <a:endParaRPr lang="en-US"/>
          </a:p>
        </p:txBody>
      </p:sp>
    </p:spTree>
    <p:extLst>
      <p:ext uri="{BB962C8B-B14F-4D97-AF65-F5344CB8AC3E}">
        <p14:creationId xmlns:p14="http://schemas.microsoft.com/office/powerpoint/2010/main" val="2317855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59</a:t>
            </a:fld>
            <a:endParaRPr lang="en-US"/>
          </a:p>
        </p:txBody>
      </p:sp>
    </p:spTree>
    <p:extLst>
      <p:ext uri="{BB962C8B-B14F-4D97-AF65-F5344CB8AC3E}">
        <p14:creationId xmlns:p14="http://schemas.microsoft.com/office/powerpoint/2010/main" val="2440596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Generic</a:t>
            </a:r>
            <a:r>
              <a:rPr lang="en-US" baseline="0" dirty="0"/>
              <a:t> object detection has made great progress in recent years. However, most state-of-the-art method still requires each category specific classifiers to evaluate many image windows in a sliding window fashion. </a:t>
            </a:r>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7</a:t>
            </a:fld>
            <a:endParaRPr lang="en-US"/>
          </a:p>
        </p:txBody>
      </p:sp>
    </p:spTree>
    <p:extLst>
      <p:ext uri="{BB962C8B-B14F-4D97-AF65-F5344CB8AC3E}">
        <p14:creationId xmlns:p14="http://schemas.microsoft.com/office/powerpoint/2010/main" val="1217652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12</a:t>
            </a:fld>
            <a:endParaRPr lang="en-US"/>
          </a:p>
        </p:txBody>
      </p:sp>
    </p:spTree>
    <p:extLst>
      <p:ext uri="{BB962C8B-B14F-4D97-AF65-F5344CB8AC3E}">
        <p14:creationId xmlns:p14="http://schemas.microsoft.com/office/powerpoint/2010/main" val="1527929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18</a:t>
            </a:fld>
            <a:endParaRPr lang="en-US"/>
          </a:p>
        </p:txBody>
      </p:sp>
    </p:spTree>
    <p:extLst>
      <p:ext uri="{BB962C8B-B14F-4D97-AF65-F5344CB8AC3E}">
        <p14:creationId xmlns:p14="http://schemas.microsoft.com/office/powerpoint/2010/main" val="2600134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D3604F-F5C7-412C-AE28-FF961BD94C8A}" type="slidenum">
              <a:rPr lang="en-US" smtClean="0"/>
              <a:t>22</a:t>
            </a:fld>
            <a:endParaRPr lang="en-US"/>
          </a:p>
        </p:txBody>
      </p:sp>
    </p:spTree>
    <p:extLst>
      <p:ext uri="{BB962C8B-B14F-4D97-AF65-F5344CB8AC3E}">
        <p14:creationId xmlns:p14="http://schemas.microsoft.com/office/powerpoint/2010/main" val="3221447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Traditional deep learning architecture only use the final conv-layer in each stage, which is defined by all conv-layers between two pooling layers. The proposed RCF architecture extends HED to use instead ALL the layers in each stage. </a:t>
            </a:r>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23</a:t>
            </a:fld>
            <a:endParaRPr lang="en-US"/>
          </a:p>
        </p:txBody>
      </p:sp>
    </p:spTree>
    <p:extLst>
      <p:ext uri="{BB962C8B-B14F-4D97-AF65-F5344CB8AC3E}">
        <p14:creationId xmlns:p14="http://schemas.microsoft.com/office/powerpoint/2010/main" val="1867003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cs typeface="Arial" panose="020B0604020202020204" pitchFamily="34" charset="0"/>
              </a:rPr>
              <a:t>Some examples of RCF. From top to bottom: BSDS500, NYUD, </a:t>
            </a:r>
            <a:r>
              <a:rPr lang="en-US" altLang="zh-CN" dirty="0" err="1">
                <a:cs typeface="Arial" panose="020B0604020202020204" pitchFamily="34" charset="0"/>
              </a:rPr>
              <a:t>Multicue</a:t>
            </a:r>
            <a:r>
              <a:rPr lang="en-US" altLang="zh-CN" dirty="0">
                <a:cs typeface="Arial" panose="020B0604020202020204" pitchFamily="34" charset="0"/>
              </a:rPr>
              <a:t>-Boundary, and </a:t>
            </a:r>
            <a:r>
              <a:rPr lang="en-US" altLang="zh-CN" dirty="0" err="1">
                <a:cs typeface="Arial" panose="020B0604020202020204" pitchFamily="34" charset="0"/>
              </a:rPr>
              <a:t>Multicue</a:t>
            </a:r>
            <a:r>
              <a:rPr lang="en-US" altLang="zh-CN" dirty="0">
                <a:cs typeface="Arial" panose="020B0604020202020204" pitchFamily="34" charset="0"/>
              </a:rPr>
              <a:t>-Edge. From left to right: origin image, ground truth, RCF edge map, origin image, ground truth, and RCF edge map.</a:t>
            </a:r>
            <a:endParaRPr lang="zh-CN" alt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305405D-2AE7-4A1F-B4E4-26D342D300EC}" type="slidenum">
              <a:rPr lang="zh-CN" altLang="en-US" smtClean="0"/>
              <a:t>24</a:t>
            </a:fld>
            <a:endParaRPr lang="zh-CN" altLang="en-US"/>
          </a:p>
        </p:txBody>
      </p:sp>
    </p:spTree>
    <p:extLst>
      <p:ext uri="{BB962C8B-B14F-4D97-AF65-F5344CB8AC3E}">
        <p14:creationId xmlns:p14="http://schemas.microsoft.com/office/powerpoint/2010/main" val="516428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30</a:t>
            </a:fld>
            <a:endParaRPr lang="en-US"/>
          </a:p>
        </p:txBody>
      </p:sp>
    </p:spTree>
    <p:extLst>
      <p:ext uri="{BB962C8B-B14F-4D97-AF65-F5344CB8AC3E}">
        <p14:creationId xmlns:p14="http://schemas.microsoft.com/office/powerpoint/2010/main" val="3416138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1250" y="1996240"/>
            <a:ext cx="4381500" cy="4381500"/>
          </a:xfrm>
          <a:prstGeom prst="rect">
            <a:avLst/>
          </a:prstGeom>
        </p:spPr>
      </p:pic>
      <p:sp>
        <p:nvSpPr>
          <p:cNvPr id="2" name="Title 1"/>
          <p:cNvSpPr>
            <a:spLocks noGrp="1"/>
          </p:cNvSpPr>
          <p:nvPr>
            <p:ph type="ctrTitle"/>
          </p:nvPr>
        </p:nvSpPr>
        <p:spPr>
          <a:xfrm>
            <a:off x="0" y="0"/>
            <a:ext cx="9144000" cy="1852551"/>
          </a:xfrm>
          <a:solidFill>
            <a:srgbClr val="984378"/>
          </a:solidFill>
        </p:spPr>
        <p:txBody>
          <a:bodyPr anchor="ctr"/>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5" name="Rectangle 4"/>
          <p:cNvSpPr/>
          <p:nvPr userDrawn="1"/>
        </p:nvSpPr>
        <p:spPr>
          <a:xfrm>
            <a:off x="2021306" y="1924395"/>
            <a:ext cx="4836694" cy="452518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68937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373979" cy="669129"/>
          </a:xfrm>
          <a:noFill/>
        </p:spPr>
        <p:txBody>
          <a:bodyPr/>
          <a:lstStyle>
            <a:lvl1pPr>
              <a:defRPr b="0">
                <a:solidFill>
                  <a:schemeClr val="tx1"/>
                </a:solidFill>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295835" y="789710"/>
            <a:ext cx="8516471" cy="53872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Line 1"/>
          <p:cNvSpPr>
            <a:spLocks noChangeShapeType="1"/>
          </p:cNvSpPr>
          <p:nvPr userDrawn="1"/>
        </p:nvSpPr>
        <p:spPr bwMode="auto">
          <a:xfrm>
            <a:off x="0" y="676026"/>
            <a:ext cx="9144000" cy="0"/>
          </a:xfrm>
          <a:prstGeom prst="line">
            <a:avLst/>
          </a:prstGeom>
          <a:noFill/>
          <a:ln w="38160">
            <a:solidFill>
              <a:srgbClr val="5C126B"/>
            </a:solidFill>
            <a:miter lim="800000"/>
            <a:headEnd/>
            <a:tailEnd/>
          </a:ln>
          <a:effectLst/>
        </p:spPr>
        <p:txBody>
          <a:bodyPr/>
          <a:lstStyle/>
          <a:p>
            <a:pPr>
              <a:buFont typeface="Times New Roman" pitchFamily="16" charset="0"/>
              <a:buNone/>
              <a:defRPr/>
            </a:pPr>
            <a:endParaRPr lang="en-GB">
              <a:latin typeface="Arial" charset="0"/>
              <a:ea typeface="SimSun" charset="-122"/>
            </a:endParaRP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373979" y="0"/>
            <a:ext cx="770021" cy="661116"/>
          </a:xfrm>
          <a:prstGeom prst="rect">
            <a:avLst/>
          </a:prstGeom>
        </p:spPr>
      </p:pic>
    </p:spTree>
    <p:extLst>
      <p:ext uri="{BB962C8B-B14F-4D97-AF65-F5344CB8AC3E}">
        <p14:creationId xmlns:p14="http://schemas.microsoft.com/office/powerpoint/2010/main" val="38077665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Box 9"/>
          <p:cNvSpPr txBox="1"/>
          <p:nvPr userDrawn="1"/>
        </p:nvSpPr>
        <p:spPr>
          <a:xfrm>
            <a:off x="8033657" y="6580997"/>
            <a:ext cx="1110343" cy="277002"/>
          </a:xfrm>
          <a:prstGeom prst="rect">
            <a:avLst/>
          </a:prstGeom>
          <a:solidFill>
            <a:srgbClr val="5A2847"/>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n>
                <a:noFill/>
              </a:ln>
              <a:solidFill>
                <a:schemeClr val="bg1"/>
              </a:solidFill>
            </a:endParaRPr>
          </a:p>
        </p:txBody>
      </p:sp>
      <p:sp>
        <p:nvSpPr>
          <p:cNvPr id="2" name="Title Placeholder 1"/>
          <p:cNvSpPr>
            <a:spLocks noGrp="1"/>
          </p:cNvSpPr>
          <p:nvPr>
            <p:ph type="title"/>
          </p:nvPr>
        </p:nvSpPr>
        <p:spPr>
          <a:xfrm>
            <a:off x="0" y="1"/>
            <a:ext cx="8383977" cy="890648"/>
          </a:xfrm>
          <a:prstGeom prst="rect">
            <a:avLst/>
          </a:prstGeom>
          <a:solidFill>
            <a:srgbClr val="984378"/>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95835" y="991590"/>
            <a:ext cx="8516471" cy="51853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935657" y="6581000"/>
            <a:ext cx="7097998" cy="276999"/>
          </a:xfrm>
          <a:prstGeom prst="rect">
            <a:avLst/>
          </a:prstGeom>
          <a:solidFill>
            <a:srgbClr val="5C126B"/>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Towards Weakly Supervised Image Understanding</a:t>
            </a:r>
          </a:p>
        </p:txBody>
      </p:sp>
      <p:sp>
        <p:nvSpPr>
          <p:cNvPr id="14" name="TextBox 13"/>
          <p:cNvSpPr txBox="1"/>
          <p:nvPr userDrawn="1"/>
        </p:nvSpPr>
        <p:spPr>
          <a:xfrm>
            <a:off x="0" y="6580995"/>
            <a:ext cx="935655" cy="276999"/>
          </a:xfrm>
          <a:prstGeom prst="rect">
            <a:avLst/>
          </a:prstGeom>
          <a:solidFill>
            <a:srgbClr val="984378"/>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fld id="{B2DE158D-AA17-4796-8A66-91154DB9487C}" type="datetime5">
              <a:rPr lang="en-US" sz="1200" smtClean="0">
                <a:solidFill>
                  <a:schemeClr val="bg1"/>
                </a:solidFill>
              </a:rPr>
              <a:t>27-Apr-18</a:t>
            </a:fld>
            <a:endParaRPr lang="en-US" dirty="0">
              <a:solidFill>
                <a:schemeClr val="bg1"/>
              </a:solidFill>
            </a:endParaRPr>
          </a:p>
        </p:txBody>
      </p:sp>
      <p:sp>
        <p:nvSpPr>
          <p:cNvPr id="12" name="TextBox 11"/>
          <p:cNvSpPr txBox="1"/>
          <p:nvPr userDrawn="1"/>
        </p:nvSpPr>
        <p:spPr>
          <a:xfrm>
            <a:off x="8259086" y="6580996"/>
            <a:ext cx="673539" cy="276999"/>
          </a:xfrm>
          <a:prstGeom prst="rect">
            <a:avLst/>
          </a:prstGeom>
          <a:noFill/>
        </p:spPr>
        <p:txBody>
          <a:bodyPr wrap="square" rtlCol="0">
            <a:spAutoFit/>
          </a:bodyPr>
          <a:lstStyle/>
          <a:p>
            <a:pPr algn="r"/>
            <a:fld id="{C603BFBC-EF15-48A5-8249-0FEAC4BE5DBB}" type="slidenum">
              <a:rPr lang="en-US" sz="1200" smtClean="0">
                <a:solidFill>
                  <a:schemeClr val="bg1"/>
                </a:solidFill>
              </a:rPr>
              <a:pPr algn="r"/>
              <a:t>‹#›</a:t>
            </a:fld>
            <a:r>
              <a:rPr lang="en-US" sz="1200">
                <a:solidFill>
                  <a:schemeClr val="bg1"/>
                </a:solidFill>
              </a:rPr>
              <a:t>/50</a:t>
            </a:r>
            <a:endParaRPr lang="en-US" sz="1200" dirty="0">
              <a:solidFill>
                <a:schemeClr val="bg1"/>
              </a:solidFill>
            </a:endParaRPr>
          </a:p>
        </p:txBody>
      </p:sp>
    </p:spTree>
    <p:extLst>
      <p:ext uri="{BB962C8B-B14F-4D97-AF65-F5344CB8AC3E}">
        <p14:creationId xmlns:p14="http://schemas.microsoft.com/office/powerpoint/2010/main" val="2315020142"/>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l" defTabSz="914400" rtl="0" eaLnBrk="1" latinLnBrk="0" hangingPunct="1">
        <a:lnSpc>
          <a:spcPct val="90000"/>
        </a:lnSpc>
        <a:spcBef>
          <a:spcPct val="0"/>
        </a:spcBef>
        <a:buNone/>
        <a:defRPr sz="44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mmcheng.ne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50.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groups.inf.ed.ac.uk/calvin/objectnes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robotics.stanford.edu/~koller/Papers/Heitz+Koller:ECCV08.pdf" TargetMode="External"/><Relationship Id="rId5" Type="http://schemas.openxmlformats.org/officeDocument/2006/relationships/hyperlink" Target="http://www.eecs.berkeley.edu/Pubs/TechRpts/1996/CSD-96-905.pdf" TargetMode="Externa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vision.cs.uiuc.edu/proposals/"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www.science.uva.nl/research/publications/2013/UijlingsIJCV2013/" TargetMode="External"/><Relationship Id="rId5" Type="http://schemas.openxmlformats.org/officeDocument/2006/relationships/hyperlink" Target="http://cms.brookes.ac.uk/research/visiongroup/publications/2011/ziming_cvpr11.pdf" TargetMode="External"/><Relationship Id="rId4" Type="http://schemas.openxmlformats.org/officeDocument/2006/relationships/hyperlink" Target="http://groups.inf.ed.ac.uk/calvin/objectnes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tiff"/></Relationships>
</file>

<file path=ppt/slides/_rels/slide4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6.png"/><Relationship Id="rId7" Type="http://schemas.microsoft.com/office/2007/relationships/hdphoto" Target="../media/hdphoto2.wdp"/><Relationship Id="rId12"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61.png"/><Relationship Id="rId4" Type="http://schemas.microsoft.com/office/2007/relationships/hdphoto" Target="../media/hdphoto1.wdp"/><Relationship Id="rId9" Type="http://schemas.openxmlformats.org/officeDocument/2006/relationships/image" Target="../media/image60.png"/></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jpe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package" Target="../embeddings/Microsoft_Visio___.vsdx"/></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http://mmcheng.net/salobj/"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828801"/>
          </a:xfrm>
          <a:ln>
            <a:solidFill>
              <a:srgbClr val="0E2245"/>
            </a:solidFill>
          </a:ln>
        </p:spPr>
        <p:txBody>
          <a:bodyPr anchor="ctr">
            <a:noAutofit/>
          </a:bodyPr>
          <a:lstStyle/>
          <a:p>
            <a:r>
              <a:rPr lang="en-US" sz="4400" dirty="0"/>
              <a:t>Towards Weakly Supervised Image Understanding (WSIU)</a:t>
            </a:r>
            <a:endParaRPr lang="en-US" sz="4400" dirty="0">
              <a:latin typeface="Arial" panose="020B0604020202020204" pitchFamily="34" charset="0"/>
              <a:cs typeface="Arial" panose="020B0604020202020204" pitchFamily="34" charset="0"/>
            </a:endParaRPr>
          </a:p>
        </p:txBody>
      </p:sp>
      <p:sp>
        <p:nvSpPr>
          <p:cNvPr id="8" name="Subtitle 2"/>
          <p:cNvSpPr txBox="1">
            <a:spLocks/>
          </p:cNvSpPr>
          <p:nvPr/>
        </p:nvSpPr>
        <p:spPr>
          <a:xfrm>
            <a:off x="270509" y="3182166"/>
            <a:ext cx="8602980" cy="21862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1350"/>
              </a:spcBef>
            </a:pPr>
            <a:r>
              <a:rPr lang="en-US" altLang="zh-CN" sz="3600" dirty="0">
                <a:ln w="0"/>
                <a:effectLst>
                  <a:outerShdw blurRad="38100" dist="19050" dir="2700000" algn="tl" rotWithShape="0">
                    <a:schemeClr val="dk1">
                      <a:alpha val="40000"/>
                    </a:schemeClr>
                  </a:outerShdw>
                </a:effectLst>
                <a:ea typeface="华文楷体" pitchFamily="2" charset="-122"/>
              </a:rPr>
              <a:t>Speaker: Ming-Ming Cheng</a:t>
            </a:r>
          </a:p>
          <a:p>
            <a:pPr>
              <a:spcBef>
                <a:spcPts val="1350"/>
              </a:spcBef>
            </a:pPr>
            <a:r>
              <a:rPr lang="en-US" altLang="zh-CN" sz="3600" dirty="0">
                <a:ln w="0"/>
                <a:effectLst>
                  <a:outerShdw blurRad="38100" dist="19050" dir="2700000" algn="tl" rotWithShape="0">
                    <a:schemeClr val="dk1">
                      <a:alpha val="40000"/>
                    </a:schemeClr>
                  </a:outerShdw>
                </a:effectLst>
                <a:ea typeface="华文楷体" pitchFamily="2" charset="-122"/>
              </a:rPr>
              <a:t>Nankai University</a:t>
            </a:r>
          </a:p>
          <a:p>
            <a:pPr>
              <a:spcBef>
                <a:spcPts val="1350"/>
              </a:spcBef>
            </a:pPr>
            <a:r>
              <a:rPr lang="en-US" sz="3600" dirty="0">
                <a:hlinkClick r:id="rId3"/>
              </a:rPr>
              <a:t>http://mmcheng.net/</a:t>
            </a:r>
            <a:endParaRPr lang="en-US" altLang="zh-CN" sz="3600" dirty="0">
              <a:ln w="0"/>
              <a:effectLst>
                <a:outerShdw blurRad="38100" dist="19050" dir="2700000" algn="tl" rotWithShape="0">
                  <a:schemeClr val="dk1">
                    <a:alpha val="40000"/>
                  </a:schemeClr>
                </a:outerShdw>
              </a:effectLst>
              <a:ea typeface="华文楷体" pitchFamily="2" charset="-122"/>
            </a:endParaRPr>
          </a:p>
        </p:txBody>
      </p:sp>
    </p:spTree>
    <p:extLst>
      <p:ext uri="{BB962C8B-B14F-4D97-AF65-F5344CB8AC3E}">
        <p14:creationId xmlns:p14="http://schemas.microsoft.com/office/powerpoint/2010/main" val="2415639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Core idea: region contrast (RC)</a:t>
            </a:r>
          </a:p>
        </p:txBody>
      </p:sp>
      <p:sp>
        <p:nvSpPr>
          <p:cNvPr id="7" name="Content Placeholder 6"/>
          <p:cNvSpPr>
            <a:spLocks noGrp="1"/>
          </p:cNvSpPr>
          <p:nvPr>
            <p:ph idx="1"/>
          </p:nvPr>
        </p:nvSpPr>
        <p:spPr/>
        <p:txBody>
          <a:bodyPr/>
          <a:lstStyle/>
          <a:p>
            <a:endParaRPr lang="en-US" dirty="0"/>
          </a:p>
          <a:p>
            <a:endParaRPr lang="en-US" dirty="0"/>
          </a:p>
        </p:txBody>
      </p:sp>
      <p:sp>
        <p:nvSpPr>
          <p:cNvPr id="8" name="圆角矩形标注 131"/>
          <p:cNvSpPr/>
          <p:nvPr/>
        </p:nvSpPr>
        <p:spPr>
          <a:xfrm>
            <a:off x="5027256" y="4067432"/>
            <a:ext cx="2493992" cy="386817"/>
          </a:xfrm>
          <a:prstGeom prst="wedgeRoundRectCallout">
            <a:avLst>
              <a:gd name="adj1" fmla="val -12876"/>
              <a:gd name="adj2" fmla="val 103852"/>
              <a:gd name="adj3" fmla="val 16667"/>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91420" tIns="45711" rIns="91420" bIns="45711" rtlCol="0" anchor="ctr"/>
          <a:lstStyle/>
          <a:p>
            <a:pPr marL="0" lvl="1" indent="0" algn="ctr">
              <a:spcBef>
                <a:spcPts val="1200"/>
              </a:spcBef>
              <a:defRPr/>
            </a:pPr>
            <a:r>
              <a:rPr lang="en-US" altLang="zh-CN" sz="2000" dirty="0">
                <a:solidFill>
                  <a:schemeClr val="accent2">
                    <a:lumMod val="75000"/>
                  </a:schemeClr>
                </a:solidFill>
                <a:latin typeface="Arial" charset="0"/>
                <a:ea typeface="ＭＳ Ｐゴシック" charset="-128"/>
                <a:cs typeface="Arial" charset="0"/>
              </a:rPr>
              <a:t>Region size</a:t>
            </a:r>
          </a:p>
        </p:txBody>
      </p:sp>
      <p:pic>
        <p:nvPicPr>
          <p:cNvPr id="9" name="Picture 21" descr="E:\Synchronize\Research Projects\2010 Saliency\Paper\figures\region_contrast\NRC.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65203" y="1229316"/>
            <a:ext cx="1498502" cy="19980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E:\Synchronize\Research Projects\2010 Saliency\Paper\figures\region_contrast\segmentation.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7219" y="1229316"/>
            <a:ext cx="1498501" cy="19980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3" descr="E:\Synchronize\Research Projects\2010 Saliency\Paper\figures\region_contrast\RC.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33187" y="1225624"/>
            <a:ext cx="1488061" cy="19840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Box 11"/>
              <p:cNvSpPr txBox="1"/>
              <p:nvPr/>
            </p:nvSpPr>
            <p:spPr>
              <a:xfrm>
                <a:off x="1643572" y="3198110"/>
                <a:ext cx="5877676" cy="400091"/>
              </a:xfrm>
              <a:prstGeom prst="rect">
                <a:avLst/>
              </a:prstGeom>
              <a:noFill/>
            </p:spPr>
            <p:txBody>
              <a:bodyPr wrap="square" lIns="0" tIns="45711" rIns="0" bIns="45711" rtlCol="0">
                <a:spAutoFit/>
              </a:bodyPr>
              <a:lstStyle/>
              <a:p>
                <a:pPr marL="0" lvl="1" indent="0">
                  <a:spcBef>
                    <a:spcPts val="1200"/>
                  </a:spcBef>
                  <a:defRPr/>
                </a:pPr>
                <a:r>
                  <a:rPr lang="en-US" altLang="zh-CN" sz="2000" dirty="0">
                    <a:solidFill>
                      <a:srgbClr val="000000"/>
                    </a:solidFill>
                    <a:cs typeface="Arial" charset="0"/>
                  </a:rPr>
                  <a:t>Image           Segmentation       </a:t>
                </a:r>
                <a14:m>
                  <m:oMath xmlns:m="http://schemas.openxmlformats.org/officeDocument/2006/math">
                    <m:sSubSup>
                      <m:sSubSupPr>
                        <m:ctrlPr>
                          <a:rPr lang="en-US" altLang="zh-CN" sz="2000" b="0" i="1" smtClean="0">
                            <a:solidFill>
                              <a:srgbClr val="000000"/>
                            </a:solidFill>
                            <a:latin typeface="Cambria Math" panose="02040503050406030204" pitchFamily="18" charset="0"/>
                            <a:cs typeface="Arial" charset="0"/>
                          </a:rPr>
                        </m:ctrlPr>
                      </m:sSubSupPr>
                      <m:e>
                        <m:r>
                          <a:rPr lang="zh-CN" altLang="en-US" sz="2000" i="1" smtClean="0">
                            <a:solidFill>
                              <a:srgbClr val="000000"/>
                            </a:solidFill>
                            <a:latin typeface="Cambria Math"/>
                            <a:cs typeface="Arial" charset="0"/>
                          </a:rPr>
                          <m:t>𝜎</m:t>
                        </m:r>
                      </m:e>
                      <m:sub>
                        <m:r>
                          <a:rPr lang="en-US" altLang="zh-CN" sz="2000" b="0" i="1" smtClean="0">
                            <a:solidFill>
                              <a:srgbClr val="000000"/>
                            </a:solidFill>
                            <a:latin typeface="Cambria Math"/>
                            <a:cs typeface="Arial" charset="0"/>
                          </a:rPr>
                          <m:t>𝑠</m:t>
                        </m:r>
                      </m:sub>
                      <m:sup>
                        <m:r>
                          <a:rPr lang="en-US" altLang="zh-CN" sz="2000" b="0" i="1" smtClean="0">
                            <a:solidFill>
                              <a:srgbClr val="000000"/>
                            </a:solidFill>
                            <a:latin typeface="Cambria Math"/>
                            <a:cs typeface="Arial" charset="0"/>
                          </a:rPr>
                          <m:t>2</m:t>
                        </m:r>
                      </m:sup>
                    </m:sSubSup>
                    <m:r>
                      <a:rPr lang="en-US" altLang="zh-CN" sz="2000" b="0" i="1" smtClean="0">
                        <a:solidFill>
                          <a:srgbClr val="000000"/>
                        </a:solidFill>
                        <a:latin typeface="Cambria Math"/>
                        <a:cs typeface="Arial" charset="0"/>
                      </a:rPr>
                      <m:t>→</m:t>
                    </m:r>
                    <m:r>
                      <a:rPr lang="en-US" altLang="zh-CN" sz="2000" b="0" i="1" smtClean="0">
                        <a:solidFill>
                          <a:srgbClr val="000000"/>
                        </a:solidFill>
                        <a:latin typeface="Cambria Math"/>
                        <a:ea typeface="Cambria Math"/>
                        <a:cs typeface="Arial" charset="0"/>
                      </a:rPr>
                      <m:t>∞</m:t>
                    </m:r>
                  </m:oMath>
                </a14:m>
                <a:r>
                  <a:rPr lang="en-US" altLang="zh-CN" sz="2000" dirty="0">
                    <a:solidFill>
                      <a:srgbClr val="000000"/>
                    </a:solidFill>
                    <a:cs typeface="Arial" charset="0"/>
                  </a:rPr>
                  <a:t>           </a:t>
                </a:r>
                <a14:m>
                  <m:oMath xmlns:m="http://schemas.openxmlformats.org/officeDocument/2006/math">
                    <m:sSubSup>
                      <m:sSubSupPr>
                        <m:ctrlPr>
                          <a:rPr lang="en-US" altLang="zh-CN" sz="2000" i="1">
                            <a:solidFill>
                              <a:srgbClr val="000000"/>
                            </a:solidFill>
                            <a:latin typeface="Cambria Math" panose="02040503050406030204" pitchFamily="18" charset="0"/>
                            <a:cs typeface="Arial" charset="0"/>
                          </a:rPr>
                        </m:ctrlPr>
                      </m:sSubSupPr>
                      <m:e>
                        <m:r>
                          <a:rPr lang="zh-CN" altLang="en-US" sz="2000" i="1">
                            <a:solidFill>
                              <a:srgbClr val="000000"/>
                            </a:solidFill>
                            <a:latin typeface="Cambria Math"/>
                            <a:cs typeface="Arial" charset="0"/>
                          </a:rPr>
                          <m:t>𝜎</m:t>
                        </m:r>
                      </m:e>
                      <m:sub>
                        <m:r>
                          <a:rPr lang="en-US" altLang="zh-CN" sz="2000" i="1">
                            <a:solidFill>
                              <a:srgbClr val="000000"/>
                            </a:solidFill>
                            <a:latin typeface="Cambria Math"/>
                            <a:cs typeface="Arial" charset="0"/>
                          </a:rPr>
                          <m:t>𝑠</m:t>
                        </m:r>
                      </m:sub>
                      <m:sup>
                        <m:r>
                          <a:rPr lang="en-US" altLang="zh-CN" sz="2000" i="1">
                            <a:solidFill>
                              <a:srgbClr val="000000"/>
                            </a:solidFill>
                            <a:latin typeface="Cambria Math"/>
                            <a:cs typeface="Arial" charset="0"/>
                          </a:rPr>
                          <m:t>2</m:t>
                        </m:r>
                      </m:sup>
                    </m:sSubSup>
                    <m:r>
                      <a:rPr lang="en-US" altLang="zh-CN" sz="2000" i="1">
                        <a:solidFill>
                          <a:srgbClr val="000000"/>
                        </a:solidFill>
                        <a:latin typeface="Cambria Math"/>
                        <a:cs typeface="Arial" charset="0"/>
                      </a:rPr>
                      <m:t>→</m:t>
                    </m:r>
                    <m:r>
                      <a:rPr lang="en-US" altLang="zh-CN" sz="2000" b="0" i="1" smtClean="0">
                        <a:solidFill>
                          <a:srgbClr val="000000"/>
                        </a:solidFill>
                        <a:latin typeface="Cambria Math"/>
                        <a:ea typeface="Cambria Math"/>
                        <a:cs typeface="Arial" charset="0"/>
                      </a:rPr>
                      <m:t>0.4</m:t>
                    </m:r>
                  </m:oMath>
                </a14:m>
                <a:r>
                  <a:rPr lang="en-US" altLang="zh-CN" sz="2000" dirty="0">
                    <a:solidFill>
                      <a:srgbClr val="000000"/>
                    </a:solidFill>
                    <a:cs typeface="Arial" charset="0"/>
                  </a:rPr>
                  <a:t>   </a:t>
                </a:r>
              </a:p>
            </p:txBody>
          </p:sp>
        </mc:Choice>
        <mc:Fallback xmlns="">
          <p:sp>
            <p:nvSpPr>
              <p:cNvPr id="12" name="TextBox 11"/>
              <p:cNvSpPr txBox="1">
                <a:spLocks noRot="1" noChangeAspect="1" noMove="1" noResize="1" noEditPoints="1" noAdjustHandles="1" noChangeArrowheads="1" noChangeShapeType="1" noTextEdit="1"/>
              </p:cNvSpPr>
              <p:nvPr/>
            </p:nvSpPr>
            <p:spPr>
              <a:xfrm>
                <a:off x="1643572" y="3198110"/>
                <a:ext cx="5877676" cy="400091"/>
              </a:xfrm>
              <a:prstGeom prst="rect">
                <a:avLst/>
              </a:prstGeom>
              <a:blipFill rotWithShape="0">
                <a:blip r:embed="rId5"/>
                <a:stretch>
                  <a:fillRect l="-2697" t="-9231" b="-27692"/>
                </a:stretch>
              </a:blipFill>
            </p:spPr>
            <p:txBody>
              <a:bodyPr/>
              <a:lstStyle/>
              <a:p>
                <a:r>
                  <a:rPr lang="en-US">
                    <a:noFill/>
                  </a:rPr>
                  <a:t> </a:t>
                </a:r>
              </a:p>
            </p:txBody>
          </p:sp>
        </mc:Fallback>
      </mc:AlternateContent>
      <p:sp>
        <p:nvSpPr>
          <p:cNvPr id="13" name="圆角矩形标注 126"/>
          <p:cNvSpPr/>
          <p:nvPr/>
        </p:nvSpPr>
        <p:spPr>
          <a:xfrm>
            <a:off x="1295101" y="4064010"/>
            <a:ext cx="2732889" cy="390239"/>
          </a:xfrm>
          <a:prstGeom prst="wedgeRoundRectCallout">
            <a:avLst>
              <a:gd name="adj1" fmla="val 33642"/>
              <a:gd name="adj2" fmla="val 121026"/>
              <a:gd name="adj3" fmla="val 16667"/>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91420" tIns="45711" rIns="91420" bIns="45711" rtlCol="0" anchor="ctr"/>
          <a:lstStyle/>
          <a:p>
            <a:pPr marL="0" lvl="1" indent="0" algn="ctr">
              <a:spcBef>
                <a:spcPts val="1200"/>
              </a:spcBef>
              <a:defRPr/>
            </a:pPr>
            <a:r>
              <a:rPr lang="en-US" altLang="zh-CN" sz="2000" dirty="0">
                <a:solidFill>
                  <a:srgbClr val="0070C0"/>
                </a:solidFill>
                <a:latin typeface="Arial" charset="0"/>
                <a:ea typeface="ＭＳ Ｐゴシック" charset="-128"/>
                <a:cs typeface="Arial" charset="0"/>
              </a:rPr>
              <a:t>Spatial weighting</a:t>
            </a:r>
          </a:p>
        </p:txBody>
      </p:sp>
      <p:pic>
        <p:nvPicPr>
          <p:cNvPr id="14" name="Picture 10" descr="C:\SVNs\Niloy\SaliencyPAMI\Imgs\histogram\inputImg.jp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95101" y="1225328"/>
            <a:ext cx="1540629" cy="197278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TextBox 14"/>
              <p:cNvSpPr txBox="1"/>
              <p:nvPr/>
            </p:nvSpPr>
            <p:spPr>
              <a:xfrm>
                <a:off x="571351" y="4531448"/>
                <a:ext cx="7445718" cy="854255"/>
              </a:xfrm>
              <a:prstGeom prst="rect">
                <a:avLst/>
              </a:prstGeom>
              <a:noFill/>
            </p:spPr>
            <p:txBody>
              <a:bodyPr wrap="square" lIns="0" tIns="45711" rIns="0" bIns="45711" rtlCol="0">
                <a:spAutoFit/>
              </a:bodyPr>
              <a:lstStyle/>
              <a:p>
                <a:pPr marL="0" lvl="1" indent="0" algn="ctr">
                  <a:spcBef>
                    <a:spcPts val="1200"/>
                  </a:spcBef>
                  <a:defRPr/>
                </a:pPr>
                <a:r>
                  <a:rPr lang="en-US" altLang="zh-CN" sz="2800" dirty="0">
                    <a:solidFill>
                      <a:srgbClr val="000000"/>
                    </a:solidFill>
                    <a:cs typeface="Arial" charset="0"/>
                  </a:rPr>
                  <a:t> </a:t>
                </a:r>
                <a14:m>
                  <m:oMath xmlns:m="http://schemas.openxmlformats.org/officeDocument/2006/math">
                    <m:r>
                      <a:rPr lang="en-US" altLang="zh-CN" sz="2800" i="1" dirty="0" smtClean="0">
                        <a:solidFill>
                          <a:srgbClr val="000000"/>
                        </a:solidFill>
                        <a:latin typeface="Cambria Math"/>
                        <a:cs typeface="Arial" charset="0"/>
                      </a:rPr>
                      <m:t>𝑆</m:t>
                    </m:r>
                    <m:d>
                      <m:dPr>
                        <m:ctrlPr>
                          <a:rPr lang="en-US" altLang="zh-CN" sz="2800" i="1" dirty="0" smtClean="0">
                            <a:solidFill>
                              <a:schemeClr val="tx1"/>
                            </a:solidFill>
                            <a:latin typeface="Cambria Math" panose="02040503050406030204" pitchFamily="18" charset="0"/>
                            <a:cs typeface="Arial" charset="0"/>
                          </a:rPr>
                        </m:ctrlPr>
                      </m:dPr>
                      <m:e>
                        <m:sSub>
                          <m:sSubPr>
                            <m:ctrlPr>
                              <a:rPr lang="en-US" altLang="zh-CN" sz="2800" i="1" dirty="0" err="1" smtClean="0">
                                <a:solidFill>
                                  <a:schemeClr val="tx1"/>
                                </a:solidFill>
                                <a:latin typeface="Cambria Math" panose="02040503050406030204" pitchFamily="18" charset="0"/>
                                <a:cs typeface="Arial" charset="0"/>
                              </a:rPr>
                            </m:ctrlPr>
                          </m:sSubPr>
                          <m:e>
                            <m:r>
                              <a:rPr lang="en-US" altLang="zh-CN" sz="2800" i="1" dirty="0" err="1" smtClean="0">
                                <a:solidFill>
                                  <a:schemeClr val="tx1"/>
                                </a:solidFill>
                                <a:latin typeface="Cambria Math"/>
                                <a:cs typeface="Arial" charset="0"/>
                              </a:rPr>
                              <m:t>𝑟</m:t>
                            </m:r>
                          </m:e>
                          <m:sub>
                            <m:r>
                              <a:rPr lang="en-US" altLang="zh-CN" sz="2800" i="1" dirty="0" err="1" smtClean="0">
                                <a:solidFill>
                                  <a:schemeClr val="tx1"/>
                                </a:solidFill>
                                <a:latin typeface="Cambria Math"/>
                                <a:cs typeface="Arial" charset="0"/>
                              </a:rPr>
                              <m:t>𝑘</m:t>
                            </m:r>
                          </m:sub>
                        </m:sSub>
                      </m:e>
                    </m:d>
                    <m:r>
                      <a:rPr lang="en-US" altLang="zh-CN" sz="2800" b="0" i="1" dirty="0" smtClean="0">
                        <a:solidFill>
                          <a:schemeClr val="tx1"/>
                        </a:solidFill>
                        <a:latin typeface="Cambria Math"/>
                        <a:cs typeface="Arial" charset="0"/>
                      </a:rPr>
                      <m:t>=</m:t>
                    </m:r>
                    <m:nary>
                      <m:naryPr>
                        <m:chr m:val="∑"/>
                        <m:limLoc m:val="subSup"/>
                        <m:supHide m:val="on"/>
                        <m:ctrlPr>
                          <a:rPr lang="en-US" altLang="zh-CN" sz="2800" b="0" i="1" dirty="0" smtClean="0">
                            <a:solidFill>
                              <a:schemeClr val="tx1"/>
                            </a:solidFill>
                            <a:latin typeface="Cambria Math" panose="02040503050406030204" pitchFamily="18" charset="0"/>
                            <a:cs typeface="Arial" charset="0"/>
                          </a:rPr>
                        </m:ctrlPr>
                      </m:naryPr>
                      <m:sub>
                        <m:sSub>
                          <m:sSubPr>
                            <m:ctrlPr>
                              <a:rPr lang="en-US" altLang="zh-CN" sz="2800" b="0" i="1" dirty="0" smtClean="0">
                                <a:solidFill>
                                  <a:schemeClr val="tx1"/>
                                </a:solidFill>
                                <a:latin typeface="Cambria Math" panose="02040503050406030204" pitchFamily="18" charset="0"/>
                                <a:cs typeface="Arial" charset="0"/>
                              </a:rPr>
                            </m:ctrlPr>
                          </m:sSubPr>
                          <m:e>
                            <m:r>
                              <m:rPr>
                                <m:brk m:alnAt="9"/>
                              </m:rPr>
                              <a:rPr lang="en-US" altLang="zh-CN" sz="2800" b="0" i="1" dirty="0" smtClean="0">
                                <a:solidFill>
                                  <a:schemeClr val="tx1"/>
                                </a:solidFill>
                                <a:latin typeface="Cambria Math"/>
                                <a:cs typeface="Arial" charset="0"/>
                              </a:rPr>
                              <m:t>𝑟</m:t>
                            </m:r>
                          </m:e>
                          <m:sub>
                            <m:r>
                              <m:rPr>
                                <m:brk m:alnAt="9"/>
                              </m:rPr>
                              <a:rPr lang="en-US" altLang="zh-CN" sz="2800" b="0" i="1" dirty="0" smtClean="0">
                                <a:solidFill>
                                  <a:schemeClr val="tx1"/>
                                </a:solidFill>
                                <a:latin typeface="Cambria Math"/>
                                <a:cs typeface="Arial" charset="0"/>
                              </a:rPr>
                              <m:t>𝑘</m:t>
                            </m:r>
                          </m:sub>
                        </m:sSub>
                        <m:r>
                          <a:rPr lang="en-US" altLang="zh-CN" sz="2800" b="0" i="1" dirty="0" smtClean="0">
                            <a:solidFill>
                              <a:schemeClr val="tx1"/>
                            </a:solidFill>
                            <a:latin typeface="Cambria Math"/>
                            <a:cs typeface="Arial" charset="0"/>
                          </a:rPr>
                          <m:t>≠</m:t>
                        </m:r>
                        <m:sSub>
                          <m:sSubPr>
                            <m:ctrlPr>
                              <a:rPr lang="en-US" altLang="zh-CN" sz="2800" b="0" i="1" dirty="0" smtClean="0">
                                <a:solidFill>
                                  <a:schemeClr val="tx1"/>
                                </a:solidFill>
                                <a:latin typeface="Cambria Math" panose="02040503050406030204" pitchFamily="18" charset="0"/>
                                <a:cs typeface="Arial" charset="0"/>
                              </a:rPr>
                            </m:ctrlPr>
                          </m:sSubPr>
                          <m:e>
                            <m:r>
                              <a:rPr lang="en-US" altLang="zh-CN" sz="2800" b="0" i="1" dirty="0" smtClean="0">
                                <a:solidFill>
                                  <a:schemeClr val="tx1"/>
                                </a:solidFill>
                                <a:latin typeface="Cambria Math"/>
                                <a:cs typeface="Arial" charset="0"/>
                              </a:rPr>
                              <m:t>𝑟</m:t>
                            </m:r>
                          </m:e>
                          <m:sub>
                            <m:r>
                              <a:rPr lang="en-US" altLang="zh-CN" sz="2800" b="0" i="1" dirty="0" smtClean="0">
                                <a:solidFill>
                                  <a:schemeClr val="tx1"/>
                                </a:solidFill>
                                <a:latin typeface="Cambria Math"/>
                                <a:cs typeface="Arial" charset="0"/>
                              </a:rPr>
                              <m:t>𝑖</m:t>
                            </m:r>
                          </m:sub>
                        </m:sSub>
                      </m:sub>
                      <m:sup/>
                      <m:e>
                        <m:func>
                          <m:funcPr>
                            <m:ctrlPr>
                              <a:rPr lang="en-US" altLang="zh-CN" sz="2800" i="1" dirty="0" smtClean="0">
                                <a:solidFill>
                                  <a:srgbClr val="0070C0"/>
                                </a:solidFill>
                                <a:latin typeface="Cambria Math" panose="02040503050406030204" pitchFamily="18" charset="0"/>
                                <a:cs typeface="Arial" charset="0"/>
                              </a:rPr>
                            </m:ctrlPr>
                          </m:funcPr>
                          <m:fName>
                            <m:r>
                              <m:rPr>
                                <m:sty m:val="p"/>
                              </m:rPr>
                              <a:rPr lang="en-US" altLang="zh-CN" sz="2800" dirty="0">
                                <a:solidFill>
                                  <a:srgbClr val="0070C0"/>
                                </a:solidFill>
                                <a:latin typeface="Cambria Math"/>
                                <a:cs typeface="Arial" charset="0"/>
                              </a:rPr>
                              <m:t>exp</m:t>
                            </m:r>
                          </m:fName>
                          <m:e>
                            <m:d>
                              <m:dPr>
                                <m:ctrlPr>
                                  <a:rPr lang="en-US" altLang="zh-CN" sz="2800" i="1" dirty="0">
                                    <a:solidFill>
                                      <a:srgbClr val="0070C0"/>
                                    </a:solidFill>
                                    <a:latin typeface="Cambria Math" panose="02040503050406030204" pitchFamily="18" charset="0"/>
                                    <a:cs typeface="Arial" charset="0"/>
                                  </a:rPr>
                                </m:ctrlPr>
                              </m:dPr>
                              <m:e>
                                <m:r>
                                  <a:rPr lang="en-US" altLang="zh-CN" sz="2800" i="1" dirty="0">
                                    <a:solidFill>
                                      <a:srgbClr val="0070C0"/>
                                    </a:solidFill>
                                    <a:latin typeface="Cambria Math"/>
                                    <a:cs typeface="Arial" charset="0"/>
                                  </a:rPr>
                                  <m:t>−</m:t>
                                </m:r>
                                <m:f>
                                  <m:fPr>
                                    <m:ctrlPr>
                                      <a:rPr lang="en-US" altLang="zh-CN" sz="2800" i="1" dirty="0">
                                        <a:solidFill>
                                          <a:srgbClr val="0070C0"/>
                                        </a:solidFill>
                                        <a:latin typeface="Cambria Math" panose="02040503050406030204" pitchFamily="18" charset="0"/>
                                        <a:cs typeface="Arial" charset="0"/>
                                      </a:rPr>
                                    </m:ctrlPr>
                                  </m:fPr>
                                  <m:num>
                                    <m:sSub>
                                      <m:sSubPr>
                                        <m:ctrlPr>
                                          <a:rPr lang="en-US" altLang="zh-CN" sz="2800" i="1" dirty="0">
                                            <a:solidFill>
                                              <a:srgbClr val="0070C0"/>
                                            </a:solidFill>
                                            <a:latin typeface="Cambria Math" panose="02040503050406030204" pitchFamily="18" charset="0"/>
                                            <a:cs typeface="Arial" charset="0"/>
                                          </a:rPr>
                                        </m:ctrlPr>
                                      </m:sSubPr>
                                      <m:e>
                                        <m:r>
                                          <a:rPr lang="en-US" altLang="zh-CN" sz="2800" i="1" dirty="0">
                                            <a:solidFill>
                                              <a:srgbClr val="0070C0"/>
                                            </a:solidFill>
                                            <a:latin typeface="Cambria Math"/>
                                            <a:cs typeface="Arial" charset="0"/>
                                          </a:rPr>
                                          <m:t>𝐷</m:t>
                                        </m:r>
                                      </m:e>
                                      <m:sub>
                                        <m:r>
                                          <a:rPr lang="en-US" altLang="zh-CN" sz="2800" i="1" dirty="0">
                                            <a:solidFill>
                                              <a:srgbClr val="0070C0"/>
                                            </a:solidFill>
                                            <a:latin typeface="Cambria Math"/>
                                            <a:cs typeface="Arial" charset="0"/>
                                          </a:rPr>
                                          <m:t>𝑠</m:t>
                                        </m:r>
                                      </m:sub>
                                    </m:sSub>
                                    <m:d>
                                      <m:dPr>
                                        <m:ctrlPr>
                                          <a:rPr lang="en-US" altLang="zh-CN" sz="2800" i="1" dirty="0">
                                            <a:solidFill>
                                              <a:srgbClr val="0070C0"/>
                                            </a:solidFill>
                                            <a:latin typeface="Cambria Math" panose="02040503050406030204" pitchFamily="18" charset="0"/>
                                            <a:cs typeface="Arial" charset="0"/>
                                          </a:rPr>
                                        </m:ctrlPr>
                                      </m:dPr>
                                      <m:e>
                                        <m:sSub>
                                          <m:sSubPr>
                                            <m:ctrlPr>
                                              <a:rPr lang="en-US" altLang="zh-CN" sz="2800" i="1" dirty="0">
                                                <a:solidFill>
                                                  <a:srgbClr val="0070C0"/>
                                                </a:solidFill>
                                                <a:latin typeface="Cambria Math" panose="02040503050406030204" pitchFamily="18" charset="0"/>
                                                <a:cs typeface="Arial" charset="0"/>
                                              </a:rPr>
                                            </m:ctrlPr>
                                          </m:sSubPr>
                                          <m:e>
                                            <m:r>
                                              <a:rPr lang="en-US" altLang="zh-CN" sz="2800" i="1" dirty="0">
                                                <a:solidFill>
                                                  <a:srgbClr val="0070C0"/>
                                                </a:solidFill>
                                                <a:latin typeface="Cambria Math"/>
                                                <a:cs typeface="Arial" charset="0"/>
                                              </a:rPr>
                                              <m:t>𝑟</m:t>
                                            </m:r>
                                          </m:e>
                                          <m:sub>
                                            <m:r>
                                              <a:rPr lang="en-US" altLang="zh-CN" sz="2800" i="1" dirty="0">
                                                <a:solidFill>
                                                  <a:srgbClr val="0070C0"/>
                                                </a:solidFill>
                                                <a:latin typeface="Cambria Math"/>
                                                <a:cs typeface="Arial" charset="0"/>
                                              </a:rPr>
                                              <m:t>𝑘</m:t>
                                            </m:r>
                                          </m:sub>
                                        </m:sSub>
                                        <m:r>
                                          <a:rPr lang="en-US" altLang="zh-CN" sz="2800" i="1" dirty="0">
                                            <a:solidFill>
                                              <a:srgbClr val="0070C0"/>
                                            </a:solidFill>
                                            <a:latin typeface="Cambria Math"/>
                                            <a:cs typeface="Arial" charset="0"/>
                                          </a:rPr>
                                          <m:t>,</m:t>
                                        </m:r>
                                        <m:sSub>
                                          <m:sSubPr>
                                            <m:ctrlPr>
                                              <a:rPr lang="en-US" altLang="zh-CN" sz="2800" i="1" dirty="0">
                                                <a:solidFill>
                                                  <a:srgbClr val="0070C0"/>
                                                </a:solidFill>
                                                <a:latin typeface="Cambria Math" panose="02040503050406030204" pitchFamily="18" charset="0"/>
                                                <a:cs typeface="Arial" charset="0"/>
                                              </a:rPr>
                                            </m:ctrlPr>
                                          </m:sSubPr>
                                          <m:e>
                                            <m:r>
                                              <a:rPr lang="en-US" altLang="zh-CN" sz="2800" i="1" dirty="0">
                                                <a:solidFill>
                                                  <a:srgbClr val="0070C0"/>
                                                </a:solidFill>
                                                <a:latin typeface="Cambria Math"/>
                                                <a:cs typeface="Arial" charset="0"/>
                                              </a:rPr>
                                              <m:t>𝑟</m:t>
                                            </m:r>
                                          </m:e>
                                          <m:sub>
                                            <m:r>
                                              <a:rPr lang="en-US" altLang="zh-CN" sz="2800" i="1" dirty="0">
                                                <a:solidFill>
                                                  <a:srgbClr val="0070C0"/>
                                                </a:solidFill>
                                                <a:latin typeface="Cambria Math"/>
                                                <a:cs typeface="Arial" charset="0"/>
                                              </a:rPr>
                                              <m:t>𝑖</m:t>
                                            </m:r>
                                          </m:sub>
                                        </m:sSub>
                                      </m:e>
                                    </m:d>
                                  </m:num>
                                  <m:den>
                                    <m:sSubSup>
                                      <m:sSubSupPr>
                                        <m:ctrlPr>
                                          <a:rPr lang="en-US" altLang="zh-CN" sz="2800" i="1">
                                            <a:solidFill>
                                              <a:srgbClr val="0070C0"/>
                                            </a:solidFill>
                                            <a:latin typeface="Cambria Math" panose="02040503050406030204" pitchFamily="18" charset="0"/>
                                            <a:cs typeface="Arial" charset="0"/>
                                          </a:rPr>
                                        </m:ctrlPr>
                                      </m:sSubSupPr>
                                      <m:e>
                                        <m:r>
                                          <a:rPr lang="zh-CN" altLang="en-US" sz="2800" i="1">
                                            <a:solidFill>
                                              <a:srgbClr val="0070C0"/>
                                            </a:solidFill>
                                            <a:latin typeface="Cambria Math"/>
                                            <a:cs typeface="Arial" charset="0"/>
                                          </a:rPr>
                                          <m:t>𝜎</m:t>
                                        </m:r>
                                      </m:e>
                                      <m:sub>
                                        <m:r>
                                          <a:rPr lang="en-US" altLang="zh-CN" sz="2800" i="1">
                                            <a:solidFill>
                                              <a:srgbClr val="0070C0"/>
                                            </a:solidFill>
                                            <a:latin typeface="Cambria Math"/>
                                            <a:cs typeface="Arial" charset="0"/>
                                          </a:rPr>
                                          <m:t>𝑠</m:t>
                                        </m:r>
                                      </m:sub>
                                      <m:sup>
                                        <m:r>
                                          <a:rPr lang="en-US" altLang="zh-CN" sz="2800" i="1">
                                            <a:solidFill>
                                              <a:srgbClr val="0070C0"/>
                                            </a:solidFill>
                                            <a:latin typeface="Cambria Math"/>
                                            <a:cs typeface="Arial" charset="0"/>
                                          </a:rPr>
                                          <m:t>2</m:t>
                                        </m:r>
                                      </m:sup>
                                    </m:sSubSup>
                                  </m:den>
                                </m:f>
                              </m:e>
                            </m:d>
                          </m:e>
                        </m:func>
                      </m:e>
                    </m:nary>
                    <m:r>
                      <a:rPr lang="zh-CN" altLang="en-US" sz="2800" b="0" i="1" dirty="0" smtClean="0">
                        <a:solidFill>
                          <a:schemeClr val="accent2">
                            <a:lumMod val="75000"/>
                          </a:schemeClr>
                        </a:solidFill>
                        <a:latin typeface="Cambria Math"/>
                        <a:cs typeface="Arial" charset="0"/>
                      </a:rPr>
                      <m:t>𝜔</m:t>
                    </m:r>
                    <m:d>
                      <m:dPr>
                        <m:ctrlPr>
                          <a:rPr lang="en-US" altLang="zh-CN" sz="2800" b="0" i="1" dirty="0" smtClean="0">
                            <a:solidFill>
                              <a:schemeClr val="accent2">
                                <a:lumMod val="75000"/>
                              </a:schemeClr>
                            </a:solidFill>
                            <a:latin typeface="Cambria Math" panose="02040503050406030204" pitchFamily="18" charset="0"/>
                            <a:cs typeface="Arial" charset="0"/>
                          </a:rPr>
                        </m:ctrlPr>
                      </m:dPr>
                      <m:e>
                        <m:sSub>
                          <m:sSubPr>
                            <m:ctrlPr>
                              <a:rPr lang="en-US" altLang="zh-CN" sz="2800" b="0" i="1" dirty="0" smtClean="0">
                                <a:solidFill>
                                  <a:schemeClr val="accent2">
                                    <a:lumMod val="75000"/>
                                  </a:schemeClr>
                                </a:solidFill>
                                <a:latin typeface="Cambria Math" panose="02040503050406030204" pitchFamily="18" charset="0"/>
                                <a:cs typeface="Arial" charset="0"/>
                              </a:rPr>
                            </m:ctrlPr>
                          </m:sSubPr>
                          <m:e>
                            <m:r>
                              <a:rPr lang="en-US" altLang="zh-CN" sz="2800" b="0" i="1" dirty="0" smtClean="0">
                                <a:solidFill>
                                  <a:schemeClr val="accent2">
                                    <a:lumMod val="75000"/>
                                  </a:schemeClr>
                                </a:solidFill>
                                <a:latin typeface="Cambria Math"/>
                                <a:cs typeface="Arial" charset="0"/>
                              </a:rPr>
                              <m:t>𝑟</m:t>
                            </m:r>
                          </m:e>
                          <m:sub>
                            <m:r>
                              <a:rPr lang="en-US" altLang="zh-CN" sz="2800" b="0" i="1" dirty="0" smtClean="0">
                                <a:solidFill>
                                  <a:schemeClr val="accent2">
                                    <a:lumMod val="75000"/>
                                  </a:schemeClr>
                                </a:solidFill>
                                <a:latin typeface="Cambria Math"/>
                                <a:cs typeface="Arial" charset="0"/>
                              </a:rPr>
                              <m:t>𝑖</m:t>
                            </m:r>
                          </m:sub>
                        </m:sSub>
                      </m:e>
                    </m:d>
                    <m:sSub>
                      <m:sSubPr>
                        <m:ctrlPr>
                          <a:rPr lang="en-US" altLang="zh-CN" sz="2800" b="0" i="1" dirty="0" smtClean="0">
                            <a:solidFill>
                              <a:schemeClr val="accent6">
                                <a:lumMod val="75000"/>
                              </a:schemeClr>
                            </a:solidFill>
                            <a:latin typeface="Cambria Math" panose="02040503050406030204" pitchFamily="18" charset="0"/>
                            <a:cs typeface="Arial" charset="0"/>
                          </a:rPr>
                        </m:ctrlPr>
                      </m:sSubPr>
                      <m:e>
                        <m:r>
                          <a:rPr lang="en-US" altLang="zh-CN" sz="2800" b="0" i="1" dirty="0" smtClean="0">
                            <a:solidFill>
                              <a:schemeClr val="accent6">
                                <a:lumMod val="75000"/>
                              </a:schemeClr>
                            </a:solidFill>
                            <a:latin typeface="Cambria Math"/>
                            <a:cs typeface="Arial" charset="0"/>
                          </a:rPr>
                          <m:t>𝐷</m:t>
                        </m:r>
                      </m:e>
                      <m:sub>
                        <m:r>
                          <a:rPr lang="en-US" altLang="zh-CN" sz="2800" b="0" i="1" dirty="0" smtClean="0">
                            <a:solidFill>
                              <a:schemeClr val="accent6">
                                <a:lumMod val="75000"/>
                              </a:schemeClr>
                            </a:solidFill>
                            <a:latin typeface="Cambria Math"/>
                            <a:cs typeface="Arial" charset="0"/>
                          </a:rPr>
                          <m:t>𝑟</m:t>
                        </m:r>
                      </m:sub>
                    </m:sSub>
                    <m:r>
                      <a:rPr lang="en-US" altLang="zh-CN" sz="2800" b="0" i="1" dirty="0" smtClean="0">
                        <a:solidFill>
                          <a:schemeClr val="accent6">
                            <a:lumMod val="75000"/>
                          </a:schemeClr>
                        </a:solidFill>
                        <a:latin typeface="Cambria Math"/>
                        <a:cs typeface="Arial" charset="0"/>
                      </a:rPr>
                      <m:t>(</m:t>
                    </m:r>
                    <m:sSub>
                      <m:sSubPr>
                        <m:ctrlPr>
                          <a:rPr lang="en-US" altLang="zh-CN" sz="2800" b="0" i="1" dirty="0" smtClean="0">
                            <a:solidFill>
                              <a:schemeClr val="accent6">
                                <a:lumMod val="75000"/>
                              </a:schemeClr>
                            </a:solidFill>
                            <a:latin typeface="Cambria Math" panose="02040503050406030204" pitchFamily="18" charset="0"/>
                            <a:cs typeface="Arial" charset="0"/>
                          </a:rPr>
                        </m:ctrlPr>
                      </m:sSubPr>
                      <m:e>
                        <m:r>
                          <a:rPr lang="en-US" altLang="zh-CN" sz="2800" b="0" i="1" dirty="0" smtClean="0">
                            <a:solidFill>
                              <a:schemeClr val="accent6">
                                <a:lumMod val="75000"/>
                              </a:schemeClr>
                            </a:solidFill>
                            <a:latin typeface="Cambria Math"/>
                            <a:cs typeface="Arial" charset="0"/>
                          </a:rPr>
                          <m:t>𝑟</m:t>
                        </m:r>
                      </m:e>
                      <m:sub>
                        <m:r>
                          <a:rPr lang="en-US" altLang="zh-CN" sz="2800" b="0" i="1" dirty="0" smtClean="0">
                            <a:solidFill>
                              <a:schemeClr val="accent6">
                                <a:lumMod val="75000"/>
                              </a:schemeClr>
                            </a:solidFill>
                            <a:latin typeface="Cambria Math"/>
                            <a:cs typeface="Arial" charset="0"/>
                          </a:rPr>
                          <m:t>𝑘</m:t>
                        </m:r>
                      </m:sub>
                    </m:sSub>
                    <m:r>
                      <a:rPr lang="en-US" altLang="zh-CN" sz="2800" b="0" i="1" dirty="0" smtClean="0">
                        <a:solidFill>
                          <a:schemeClr val="accent6">
                            <a:lumMod val="75000"/>
                          </a:schemeClr>
                        </a:solidFill>
                        <a:latin typeface="Cambria Math"/>
                        <a:cs typeface="Arial" charset="0"/>
                      </a:rPr>
                      <m:t>,</m:t>
                    </m:r>
                    <m:sSub>
                      <m:sSubPr>
                        <m:ctrlPr>
                          <a:rPr lang="en-US" altLang="zh-CN" sz="2800" b="0" i="1" dirty="0" smtClean="0">
                            <a:solidFill>
                              <a:schemeClr val="accent6">
                                <a:lumMod val="75000"/>
                              </a:schemeClr>
                            </a:solidFill>
                            <a:latin typeface="Cambria Math" panose="02040503050406030204" pitchFamily="18" charset="0"/>
                            <a:cs typeface="Arial" charset="0"/>
                          </a:rPr>
                        </m:ctrlPr>
                      </m:sSubPr>
                      <m:e>
                        <m:r>
                          <a:rPr lang="en-US" altLang="zh-CN" sz="2800" b="0" i="1" dirty="0" smtClean="0">
                            <a:solidFill>
                              <a:schemeClr val="accent6">
                                <a:lumMod val="75000"/>
                              </a:schemeClr>
                            </a:solidFill>
                            <a:latin typeface="Cambria Math"/>
                            <a:cs typeface="Arial" charset="0"/>
                          </a:rPr>
                          <m:t>𝑟</m:t>
                        </m:r>
                      </m:e>
                      <m:sub>
                        <m:r>
                          <a:rPr lang="en-US" altLang="zh-CN" sz="2800" b="0" i="1" dirty="0" smtClean="0">
                            <a:solidFill>
                              <a:schemeClr val="accent6">
                                <a:lumMod val="75000"/>
                              </a:schemeClr>
                            </a:solidFill>
                            <a:latin typeface="Cambria Math"/>
                            <a:cs typeface="Arial" charset="0"/>
                          </a:rPr>
                          <m:t>𝑖</m:t>
                        </m:r>
                      </m:sub>
                    </m:sSub>
                    <m:r>
                      <a:rPr lang="en-US" altLang="zh-CN" sz="2800" b="0" i="1" dirty="0" smtClean="0">
                        <a:solidFill>
                          <a:schemeClr val="accent6">
                            <a:lumMod val="75000"/>
                          </a:schemeClr>
                        </a:solidFill>
                        <a:latin typeface="Cambria Math"/>
                        <a:cs typeface="Arial" charset="0"/>
                      </a:rPr>
                      <m:t>)</m:t>
                    </m:r>
                  </m:oMath>
                </a14:m>
                <a:r>
                  <a:rPr lang="en-US" altLang="zh-CN" sz="2800" dirty="0">
                    <a:solidFill>
                      <a:schemeClr val="accent6">
                        <a:lumMod val="75000"/>
                      </a:schemeClr>
                    </a:solidFill>
                    <a:cs typeface="Arial" charset="0"/>
                  </a:rPr>
                  <a:t> </a:t>
                </a:r>
                <a:endParaRPr lang="en-US" altLang="zh-CN" sz="2800" dirty="0">
                  <a:solidFill>
                    <a:schemeClr val="tx1"/>
                  </a:solidFill>
                  <a:cs typeface="Arial"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71351" y="4531448"/>
                <a:ext cx="7445718" cy="854255"/>
              </a:xfrm>
              <a:prstGeom prst="rect">
                <a:avLst/>
              </a:prstGeom>
              <a:blipFill rotWithShape="0">
                <a:blip r:embed="rId7"/>
                <a:stretch>
                  <a:fillRect/>
                </a:stretch>
              </a:blipFill>
            </p:spPr>
            <p:txBody>
              <a:bodyPr/>
              <a:lstStyle/>
              <a:p>
                <a:r>
                  <a:rPr lang="en-US">
                    <a:noFill/>
                  </a:rPr>
                  <a:t> </a:t>
                </a:r>
              </a:p>
            </p:txBody>
          </p:sp>
        </mc:Fallback>
      </mc:AlternateContent>
      <p:sp>
        <p:nvSpPr>
          <p:cNvPr id="16" name="圆角矩形标注 138"/>
          <p:cNvSpPr/>
          <p:nvPr/>
        </p:nvSpPr>
        <p:spPr>
          <a:xfrm>
            <a:off x="1295100" y="5566751"/>
            <a:ext cx="6226147" cy="385073"/>
          </a:xfrm>
          <a:prstGeom prst="wedgeRoundRectCallout">
            <a:avLst>
              <a:gd name="adj1" fmla="val 37113"/>
              <a:gd name="adj2" fmla="val -157750"/>
              <a:gd name="adj3" fmla="val 16667"/>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91420" tIns="45711" rIns="91420" bIns="45711" rtlCol="0" anchor="ctr"/>
          <a:lstStyle/>
          <a:p>
            <a:pPr marL="0" lvl="1" indent="0" algn="ctr">
              <a:spcBef>
                <a:spcPts val="1200"/>
              </a:spcBef>
              <a:defRPr/>
            </a:pPr>
            <a:r>
              <a:rPr lang="en-US" altLang="zh-CN" sz="2000" dirty="0">
                <a:solidFill>
                  <a:schemeClr val="accent6">
                    <a:lumMod val="75000"/>
                  </a:schemeClr>
                </a:solidFill>
                <a:latin typeface="Arial" charset="0"/>
                <a:ea typeface="ＭＳ Ｐゴシック" charset="-128"/>
              </a:rPr>
              <a:t>Region contrast by sparse histogram comparison.</a:t>
            </a:r>
            <a:endParaRPr lang="en-US" altLang="zh-CN" sz="2000" dirty="0">
              <a:solidFill>
                <a:schemeClr val="accent6">
                  <a:lumMod val="75000"/>
                </a:schemeClr>
              </a:solidFill>
              <a:latin typeface="Arial" charset="0"/>
              <a:ea typeface="ＭＳ Ｐゴシック" charset="-128"/>
              <a:cs typeface="Arial" charset="0"/>
            </a:endParaRPr>
          </a:p>
        </p:txBody>
      </p:sp>
    </p:spTree>
    <p:extLst>
      <p:ext uri="{BB962C8B-B14F-4D97-AF65-F5344CB8AC3E}">
        <p14:creationId xmlns:p14="http://schemas.microsoft.com/office/powerpoint/2010/main" val="1117308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Experimental results</a:t>
            </a:r>
          </a:p>
        </p:txBody>
      </p:sp>
      <p:sp>
        <p:nvSpPr>
          <p:cNvPr id="3" name="Content Placeholder 2"/>
          <p:cNvSpPr>
            <a:spLocks noGrp="1"/>
          </p:cNvSpPr>
          <p:nvPr>
            <p:ph idx="1"/>
          </p:nvPr>
        </p:nvSpPr>
        <p:spPr/>
        <p:txBody>
          <a:bodyPr/>
          <a:lstStyle/>
          <a:p>
            <a:r>
              <a:rPr lang="en-US" altLang="zh-CN" dirty="0"/>
              <a:t>Dataset: MSRA1000 [Achanta09]</a:t>
            </a:r>
          </a:p>
          <a:p>
            <a:pPr lvl="1"/>
            <a:r>
              <a:rPr lang="en-US" altLang="zh-CN" dirty="0"/>
              <a:t>Precision vs. recall</a:t>
            </a: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535367" y="1649024"/>
            <a:ext cx="6057626" cy="464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800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0" y="1"/>
            <a:ext cx="8801100" cy="669129"/>
          </a:xfrm>
        </p:spPr>
        <p:txBody>
          <a:bodyPr>
            <a:normAutofit fontScale="90000"/>
          </a:bodyPr>
          <a:lstStyle/>
          <a:p>
            <a:r>
              <a:rPr lang="en-US" altLang="zh-CN" dirty="0"/>
              <a:t>Supervised feature integration</a:t>
            </a:r>
            <a:endParaRPr lang="zh-CN" altLang="en-US" dirty="0"/>
          </a:p>
        </p:txBody>
      </p:sp>
      <p:pic>
        <p:nvPicPr>
          <p:cNvPr id="5" name="内容占位符 4"/>
          <p:cNvPicPr>
            <a:picLocks noGrp="1" noChangeAspect="1"/>
          </p:cNvPicPr>
          <p:nvPr>
            <p:ph idx="1"/>
          </p:nvPr>
        </p:nvPicPr>
        <p:blipFill>
          <a:blip r:embed="rId3"/>
          <a:stretch>
            <a:fillRect/>
          </a:stretch>
        </p:blipFill>
        <p:spPr>
          <a:xfrm>
            <a:off x="1306118" y="954368"/>
            <a:ext cx="6380952" cy="4485714"/>
          </a:xfrm>
          <a:prstGeom prst="rect">
            <a:avLst/>
          </a:prstGeom>
        </p:spPr>
      </p:pic>
      <p:sp>
        <p:nvSpPr>
          <p:cNvPr id="4" name="圆角矩形 7"/>
          <p:cNvSpPr/>
          <p:nvPr/>
        </p:nvSpPr>
        <p:spPr>
          <a:xfrm>
            <a:off x="222227" y="5725320"/>
            <a:ext cx="8736856" cy="62221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rPr>
              <a:t>Salient Object Detection: A Discriminative Regional Feature Integration Approach, </a:t>
            </a:r>
            <a:r>
              <a:rPr lang="en-US" sz="1600" b="1" dirty="0">
                <a:solidFill>
                  <a:schemeClr val="tx1"/>
                </a:solidFill>
                <a:latin typeface="Calibri Light" panose="020F0302020204030204" pitchFamily="34" charset="0"/>
              </a:rPr>
              <a:t>IJCV 2017</a:t>
            </a:r>
            <a:r>
              <a:rPr lang="en-US" sz="1600" dirty="0">
                <a:solidFill>
                  <a:schemeClr val="tx1"/>
                </a:solidFill>
                <a:latin typeface="Calibri Light" panose="020F0302020204030204" pitchFamily="34" charset="0"/>
              </a:rPr>
              <a:t>.</a:t>
            </a:r>
          </a:p>
          <a:p>
            <a:pPr marL="342900" indent="-342900" algn="just">
              <a:lnSpc>
                <a:spcPct val="80000"/>
              </a:lnSpc>
              <a:spcBef>
                <a:spcPts val="300"/>
              </a:spcBef>
              <a:spcAft>
                <a:spcPts val="300"/>
              </a:spcAft>
              <a:buBlip>
                <a:blip r:embed="rId4"/>
              </a:buBlip>
            </a:pPr>
            <a:r>
              <a:rPr lang="en-US" altLang="zh-CN" sz="1600" dirty="0">
                <a:solidFill>
                  <a:schemeClr val="tx1"/>
                </a:solidFill>
                <a:latin typeface="Calibri Light" panose="020F0302020204030204" pitchFamily="34" charset="0"/>
              </a:rPr>
              <a:t>Salient Object Detection: A Benchmark, </a:t>
            </a:r>
            <a:r>
              <a:rPr lang="en-US" altLang="zh-CN" sz="1600" b="1" dirty="0">
                <a:solidFill>
                  <a:schemeClr val="tx1"/>
                </a:solidFill>
                <a:latin typeface="Calibri Light" panose="020F0302020204030204" pitchFamily="34" charset="0"/>
              </a:rPr>
              <a:t>IEEE TIP 2015</a:t>
            </a:r>
            <a:r>
              <a:rPr lang="en-US" altLang="zh-CN" sz="1600" dirty="0">
                <a:solidFill>
                  <a:schemeClr val="tx1"/>
                </a:solidFill>
                <a:latin typeface="Calibri Light" panose="020F0302020204030204" pitchFamily="34" charset="0"/>
              </a:rPr>
              <a:t>.</a:t>
            </a:r>
          </a:p>
        </p:txBody>
      </p:sp>
    </p:spTree>
    <p:extLst>
      <p:ext uri="{BB962C8B-B14F-4D97-AF65-F5344CB8AC3E}">
        <p14:creationId xmlns:p14="http://schemas.microsoft.com/office/powerpoint/2010/main" val="2135717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Going with deep models</a:t>
            </a:r>
            <a:endParaRPr lang="zh-CN" altLang="en-US" dirty="0"/>
          </a:p>
        </p:txBody>
      </p:sp>
      <p:sp>
        <p:nvSpPr>
          <p:cNvPr id="4" name="圆角矩形 7"/>
          <p:cNvSpPr/>
          <p:nvPr/>
        </p:nvSpPr>
        <p:spPr>
          <a:xfrm>
            <a:off x="222227" y="5829300"/>
            <a:ext cx="8736856" cy="51823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2"/>
              </a:buBlip>
            </a:pPr>
            <a:r>
              <a:rPr lang="en-US" sz="1600" dirty="0">
                <a:solidFill>
                  <a:schemeClr val="tx1"/>
                </a:solidFill>
                <a:latin typeface="Calibri Light" panose="020F0302020204030204" pitchFamily="34" charset="0"/>
              </a:rPr>
              <a:t>Deeply supervised salient object detection with short connections, </a:t>
            </a:r>
            <a:r>
              <a:rPr lang="en-US" sz="1600" b="1" dirty="0">
                <a:solidFill>
                  <a:schemeClr val="tx1"/>
                </a:solidFill>
                <a:latin typeface="Calibri Light" panose="020F0302020204030204" pitchFamily="34" charset="0"/>
              </a:rPr>
              <a:t>IEEE CVPR 2017</a:t>
            </a:r>
            <a:r>
              <a:rPr lang="en-US" sz="1600" dirty="0">
                <a:solidFill>
                  <a:schemeClr val="tx1"/>
                </a:solidFill>
                <a:latin typeface="Calibri Light" panose="020F0302020204030204" pitchFamily="34" charset="0"/>
              </a:rPr>
              <a:t>.</a:t>
            </a:r>
            <a:endParaRPr lang="en-US" altLang="zh-CN" sz="1600" b="1" dirty="0">
              <a:solidFill>
                <a:schemeClr val="tx1"/>
              </a:solidFill>
              <a:latin typeface="Calibri Light" panose="020F0302020204030204" pitchFamily="34" charset="0"/>
            </a:endParaRPr>
          </a:p>
        </p:txBody>
      </p:sp>
      <p:pic>
        <p:nvPicPr>
          <p:cNvPr id="5" name="内容占位符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95275" y="1857845"/>
            <a:ext cx="8516938" cy="3250260"/>
          </a:xfrm>
          <a:prstGeom prst="rect">
            <a:avLst/>
          </a:prstGeom>
        </p:spPr>
      </p:pic>
    </p:spTree>
    <p:extLst>
      <p:ext uri="{BB962C8B-B14F-4D97-AF65-F5344CB8AC3E}">
        <p14:creationId xmlns:p14="http://schemas.microsoft.com/office/powerpoint/2010/main" val="379757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Bridging between multi-levels </a:t>
            </a:r>
            <a:endParaRPr lang="zh-CN" altLang="en-US" dirty="0"/>
          </a:p>
        </p:txBody>
      </p:sp>
      <p:pic>
        <p:nvPicPr>
          <p:cNvPr id="5" name="Content Placeholder 4">
            <a:extLst>
              <a:ext uri="{FF2B5EF4-FFF2-40B4-BE49-F238E27FC236}">
                <a16:creationId xmlns:a16="http://schemas.microsoft.com/office/drawing/2014/main" id="{9A79CAAF-9748-AF45-BC47-19298A9EDA01}"/>
              </a:ext>
            </a:extLst>
          </p:cNvPr>
          <p:cNvPicPr>
            <a:picLocks noGrp="1" noChangeAspect="1"/>
          </p:cNvPicPr>
          <p:nvPr>
            <p:ph idx="1"/>
          </p:nvPr>
        </p:nvPicPr>
        <p:blipFill>
          <a:blip r:embed="rId2"/>
          <a:stretch>
            <a:fillRect/>
          </a:stretch>
        </p:blipFill>
        <p:spPr>
          <a:xfrm>
            <a:off x="242601" y="893572"/>
            <a:ext cx="8695029" cy="5097907"/>
          </a:xfrm>
          <a:prstGeom prst="rect">
            <a:avLst/>
          </a:prstGeom>
        </p:spPr>
      </p:pic>
    </p:spTree>
    <p:extLst>
      <p:ext uri="{BB962C8B-B14F-4D97-AF65-F5344CB8AC3E}">
        <p14:creationId xmlns:p14="http://schemas.microsoft.com/office/powerpoint/2010/main" val="3037096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2F33F-36AE-5C4C-9114-58DDD4BF7439}"/>
              </a:ext>
            </a:extLst>
          </p:cNvPr>
          <p:cNvSpPr>
            <a:spLocks noGrp="1"/>
          </p:cNvSpPr>
          <p:nvPr>
            <p:ph type="title"/>
          </p:nvPr>
        </p:nvSpPr>
        <p:spPr/>
        <p:txBody>
          <a:bodyPr>
            <a:normAutofit fontScale="90000"/>
          </a:bodyPr>
          <a:lstStyle/>
          <a:p>
            <a:r>
              <a:rPr lang="en-US" altLang="zh-CN" dirty="0"/>
              <a:t>Bridging between multi-levels</a:t>
            </a:r>
            <a:endParaRPr lang="en-US" dirty="0"/>
          </a:p>
        </p:txBody>
      </p:sp>
      <p:pic>
        <p:nvPicPr>
          <p:cNvPr id="4" name="Content Placeholder 3">
            <a:extLst>
              <a:ext uri="{FF2B5EF4-FFF2-40B4-BE49-F238E27FC236}">
                <a16:creationId xmlns:a16="http://schemas.microsoft.com/office/drawing/2014/main" id="{0CB6A474-1604-A74C-B00F-D3BC294FBC37}"/>
              </a:ext>
            </a:extLst>
          </p:cNvPr>
          <p:cNvPicPr>
            <a:picLocks noGrp="1" noChangeAspect="1"/>
          </p:cNvPicPr>
          <p:nvPr>
            <p:ph idx="1"/>
          </p:nvPr>
        </p:nvPicPr>
        <p:blipFill>
          <a:blip r:embed="rId2"/>
          <a:stretch>
            <a:fillRect/>
          </a:stretch>
        </p:blipFill>
        <p:spPr>
          <a:xfrm>
            <a:off x="237003" y="1700784"/>
            <a:ext cx="8641631" cy="3877056"/>
          </a:xfrm>
          <a:prstGeom prst="rect">
            <a:avLst/>
          </a:prstGeom>
        </p:spPr>
      </p:pic>
    </p:spTree>
    <p:extLst>
      <p:ext uri="{BB962C8B-B14F-4D97-AF65-F5344CB8AC3E}">
        <p14:creationId xmlns:p14="http://schemas.microsoft.com/office/powerpoint/2010/main" val="3562449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Messages from numbers</a:t>
            </a:r>
            <a:endParaRPr lang="zh-CN" altLang="en-US" dirty="0"/>
          </a:p>
        </p:txBody>
      </p:sp>
      <p:pic>
        <p:nvPicPr>
          <p:cNvPr id="4" name="内容占位符 3"/>
          <p:cNvPicPr>
            <a:picLocks noGrp="1" noChangeAspect="1"/>
          </p:cNvPicPr>
          <p:nvPr>
            <p:ph idx="1"/>
          </p:nvPr>
        </p:nvPicPr>
        <p:blipFill>
          <a:blip r:embed="rId2"/>
          <a:stretch>
            <a:fillRect/>
          </a:stretch>
        </p:blipFill>
        <p:spPr>
          <a:xfrm>
            <a:off x="209550" y="1298925"/>
            <a:ext cx="8610599" cy="4777724"/>
          </a:xfrm>
          <a:prstGeom prst="rect">
            <a:avLst/>
          </a:prstGeom>
        </p:spPr>
      </p:pic>
    </p:spTree>
    <p:extLst>
      <p:ext uri="{BB962C8B-B14F-4D97-AF65-F5344CB8AC3E}">
        <p14:creationId xmlns:p14="http://schemas.microsoft.com/office/powerpoint/2010/main" val="3326982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A4A87-525C-9045-976D-E9F3C46492C8}"/>
              </a:ext>
            </a:extLst>
          </p:cNvPr>
          <p:cNvSpPr>
            <a:spLocks noGrp="1"/>
          </p:cNvSpPr>
          <p:nvPr>
            <p:ph type="title"/>
          </p:nvPr>
        </p:nvSpPr>
        <p:spPr/>
        <p:txBody>
          <a:bodyPr>
            <a:normAutofit fontScale="90000"/>
          </a:bodyPr>
          <a:lstStyle/>
          <a:p>
            <a:r>
              <a:rPr lang="en-US" dirty="0"/>
              <a:t>Sample Applications</a:t>
            </a:r>
          </a:p>
        </p:txBody>
      </p:sp>
      <p:pic>
        <p:nvPicPr>
          <p:cNvPr id="8" name="Content Placeholder 7">
            <a:extLst>
              <a:ext uri="{FF2B5EF4-FFF2-40B4-BE49-F238E27FC236}">
                <a16:creationId xmlns:a16="http://schemas.microsoft.com/office/drawing/2014/main" id="{A30E8612-3246-B041-ADE7-847972DDB25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1736" y="1438274"/>
            <a:ext cx="8791194" cy="4395597"/>
          </a:xfrm>
        </p:spPr>
      </p:pic>
    </p:spTree>
    <p:extLst>
      <p:ext uri="{BB962C8B-B14F-4D97-AF65-F5344CB8AC3E}">
        <p14:creationId xmlns:p14="http://schemas.microsoft.com/office/powerpoint/2010/main" val="2575066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Methodology: observation</a:t>
            </a:r>
          </a:p>
        </p:txBody>
      </p:sp>
      <p:sp>
        <p:nvSpPr>
          <p:cNvPr id="3" name="Content Placeholder 2"/>
          <p:cNvSpPr>
            <a:spLocks noGrp="1"/>
          </p:cNvSpPr>
          <p:nvPr>
            <p:ph idx="1"/>
          </p:nvPr>
        </p:nvSpPr>
        <p:spPr>
          <a:xfrm>
            <a:off x="295835" y="791584"/>
            <a:ext cx="8516471" cy="5296796"/>
          </a:xfrm>
        </p:spPr>
        <p:txBody>
          <a:bodyPr/>
          <a:lstStyle/>
          <a:p>
            <a:r>
              <a:rPr lang="en-US" dirty="0"/>
              <a:t>Objects are stand-alone things with well defined </a:t>
            </a:r>
            <a:r>
              <a:rPr lang="en-US" b="1" dirty="0"/>
              <a:t>closed boundaries</a:t>
            </a:r>
            <a:r>
              <a:rPr lang="en-US" dirty="0"/>
              <a:t> and centers.</a:t>
            </a:r>
          </a:p>
          <a:p>
            <a:pPr lvl="1">
              <a:buFont typeface="Wingdings" panose="05000000000000000000" pitchFamily="2" charset="2"/>
              <a:buChar char="v"/>
            </a:pPr>
            <a:endParaRPr lang="en-US" sz="2000" dirty="0"/>
          </a:p>
          <a:p>
            <a:pPr>
              <a:buFont typeface="Wingdings" panose="05000000000000000000" pitchFamily="2" charset="2"/>
              <a:buChar char="v"/>
            </a:pPr>
            <a:endParaRPr lang="en-US" dirty="0"/>
          </a:p>
          <a:p>
            <a:pPr lvl="1">
              <a:buFont typeface="Wingdings" panose="05000000000000000000" pitchFamily="2" charset="2"/>
              <a:buChar char="v"/>
            </a:pPr>
            <a:endParaRPr lang="en-US" sz="2000" dirty="0"/>
          </a:p>
          <a:p>
            <a:r>
              <a:rPr lang="en-US" dirty="0"/>
              <a:t>Little variations could present in such abstracted view.</a:t>
            </a:r>
          </a:p>
        </p:txBody>
      </p:sp>
      <p:pic>
        <p:nvPicPr>
          <p:cNvPr id="7" name="Picture 6"/>
          <p:cNvPicPr>
            <a:picLocks noChangeAspect="1"/>
          </p:cNvPicPr>
          <p:nvPr/>
        </p:nvPicPr>
        <p:blipFill>
          <a:blip r:embed="rId3"/>
          <a:stretch>
            <a:fillRect/>
          </a:stretch>
        </p:blipFill>
        <p:spPr>
          <a:xfrm>
            <a:off x="620806" y="3406140"/>
            <a:ext cx="8191500" cy="3048000"/>
          </a:xfrm>
          <a:prstGeom prst="rect">
            <a:avLst/>
          </a:prstGeom>
        </p:spPr>
      </p:pic>
      <p:sp>
        <p:nvSpPr>
          <p:cNvPr id="5" name="圆角矩形 7"/>
          <p:cNvSpPr/>
          <p:nvPr/>
        </p:nvSpPr>
        <p:spPr>
          <a:xfrm>
            <a:off x="941518" y="1662015"/>
            <a:ext cx="7550075" cy="112193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hlinkClick r:id="rId5"/>
              </a:rPr>
              <a:t>Finding pictures of objects in large collections of images</a:t>
            </a:r>
            <a:r>
              <a:rPr lang="en-US" sz="1600" dirty="0">
                <a:solidFill>
                  <a:schemeClr val="tx1"/>
                </a:solidFill>
                <a:latin typeface="Calibri Light" panose="020F0302020204030204" pitchFamily="34" charset="0"/>
              </a:rPr>
              <a:t>. Springer Berlin Heidelberg, 1996, Forsyth et. al.</a:t>
            </a:r>
          </a:p>
          <a:p>
            <a:pPr marL="342900" lvl="1"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hlinkClick r:id="rId6"/>
              </a:rPr>
              <a:t>Using stuff to find things</a:t>
            </a:r>
            <a:r>
              <a:rPr lang="en-US" sz="1600" dirty="0">
                <a:solidFill>
                  <a:schemeClr val="tx1"/>
                </a:solidFill>
                <a:latin typeface="Calibri Light" panose="020F0302020204030204" pitchFamily="34" charset="0"/>
              </a:rPr>
              <a:t>. ECCV 2008, </a:t>
            </a:r>
            <a:r>
              <a:rPr lang="en-US" sz="1600" dirty="0" err="1">
                <a:solidFill>
                  <a:schemeClr val="tx1"/>
                </a:solidFill>
                <a:latin typeface="Calibri Light" panose="020F0302020204030204" pitchFamily="34" charset="0"/>
              </a:rPr>
              <a:t>Heitz</a:t>
            </a:r>
            <a:r>
              <a:rPr lang="en-US" sz="1600" dirty="0">
                <a:solidFill>
                  <a:schemeClr val="tx1"/>
                </a:solidFill>
                <a:latin typeface="Calibri Light" panose="020F0302020204030204" pitchFamily="34" charset="0"/>
              </a:rPr>
              <a:t> et. al.</a:t>
            </a:r>
          </a:p>
          <a:p>
            <a:pPr marL="342900" lvl="1"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hlinkClick r:id="rId7"/>
              </a:rPr>
              <a:t>Measuring the objectness of image window</a:t>
            </a:r>
            <a:r>
              <a:rPr lang="en-US" sz="1600" dirty="0">
                <a:solidFill>
                  <a:schemeClr val="tx1"/>
                </a:solidFill>
                <a:latin typeface="Calibri Light" panose="020F0302020204030204" pitchFamily="34" charset="0"/>
              </a:rPr>
              <a:t>, IEEE TPAMI 2012, </a:t>
            </a:r>
            <a:r>
              <a:rPr lang="en-US" sz="1600" dirty="0" err="1">
                <a:solidFill>
                  <a:schemeClr val="tx1"/>
                </a:solidFill>
                <a:latin typeface="Calibri Light" panose="020F0302020204030204" pitchFamily="34" charset="0"/>
              </a:rPr>
              <a:t>Alexe</a:t>
            </a:r>
            <a:r>
              <a:rPr lang="en-US" sz="1600" dirty="0">
                <a:solidFill>
                  <a:schemeClr val="tx1"/>
                </a:solidFill>
                <a:latin typeface="Calibri Light" panose="020F0302020204030204" pitchFamily="34" charset="0"/>
              </a:rPr>
              <a:t> et. al.</a:t>
            </a:r>
          </a:p>
        </p:txBody>
      </p:sp>
    </p:spTree>
    <p:extLst>
      <p:ext uri="{BB962C8B-B14F-4D97-AF65-F5344CB8AC3E}">
        <p14:creationId xmlns:p14="http://schemas.microsoft.com/office/powerpoint/2010/main" val="2539900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Experimental results</a:t>
            </a:r>
          </a:p>
        </p:txBody>
      </p:sp>
      <p:sp>
        <p:nvSpPr>
          <p:cNvPr id="3" name="Content Placeholder 2"/>
          <p:cNvSpPr>
            <a:spLocks noGrp="1"/>
          </p:cNvSpPr>
          <p:nvPr>
            <p:ph idx="1"/>
          </p:nvPr>
        </p:nvSpPr>
        <p:spPr>
          <a:xfrm>
            <a:off x="295835" y="845820"/>
            <a:ext cx="8516471" cy="5331144"/>
          </a:xfrm>
        </p:spPr>
        <p:txBody>
          <a:bodyPr/>
          <a:lstStyle/>
          <a:p>
            <a:r>
              <a:rPr lang="en-US" dirty="0"/>
              <a:t>Proposal quality on PASCAL VOC 2007</a:t>
            </a:r>
          </a:p>
        </p:txBody>
      </p:sp>
      <p:pic>
        <p:nvPicPr>
          <p:cNvPr id="4" name="Picture 3"/>
          <p:cNvPicPr>
            <a:picLocks noChangeAspect="1"/>
          </p:cNvPicPr>
          <p:nvPr/>
        </p:nvPicPr>
        <p:blipFill>
          <a:blip r:embed="rId2"/>
          <a:stretch>
            <a:fillRect/>
          </a:stretch>
        </p:blipFill>
        <p:spPr>
          <a:xfrm>
            <a:off x="1151374" y="1339512"/>
            <a:ext cx="6285671" cy="5014142"/>
          </a:xfrm>
          <a:prstGeom prst="rect">
            <a:avLst/>
          </a:prstGeom>
        </p:spPr>
      </p:pic>
    </p:spTree>
    <p:extLst>
      <p:ext uri="{BB962C8B-B14F-4D97-AF65-F5344CB8AC3E}">
        <p14:creationId xmlns:p14="http://schemas.microsoft.com/office/powerpoint/2010/main" val="868246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Understanding Visual Information</a:t>
            </a:r>
            <a:endParaRPr lang="zh-CN" altLang="en-US" dirty="0"/>
          </a:p>
        </p:txBody>
      </p:sp>
      <p:sp>
        <p:nvSpPr>
          <p:cNvPr id="3" name="内容占位符 2"/>
          <p:cNvSpPr>
            <a:spLocks noGrp="1"/>
          </p:cNvSpPr>
          <p:nvPr>
            <p:ph idx="1"/>
          </p:nvPr>
        </p:nvSpPr>
        <p:spPr/>
        <p:txBody>
          <a:bodyPr/>
          <a:lstStyle/>
          <a:p>
            <a:endParaRPr lang="zh-CN" altLang="en-US"/>
          </a:p>
        </p:txBody>
      </p:sp>
      <p:pic>
        <p:nvPicPr>
          <p:cNvPr id="5" name="Picture 2" descr="C:\Users\hays\Desktop\143 Computer Vision\slides\01\BioMech_Eye_by_kirkh.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69130"/>
            <a:ext cx="9144000" cy="6179345"/>
          </a:xfrm>
          <a:prstGeom prst="rect">
            <a:avLst/>
          </a:prstGeom>
          <a:noFill/>
        </p:spPr>
      </p:pic>
      <p:sp>
        <p:nvSpPr>
          <p:cNvPr id="6" name="TextBox 4"/>
          <p:cNvSpPr txBox="1"/>
          <p:nvPr/>
        </p:nvSpPr>
        <p:spPr>
          <a:xfrm>
            <a:off x="0" y="6369831"/>
            <a:ext cx="3962400" cy="461665"/>
          </a:xfrm>
          <a:prstGeom prst="rect">
            <a:avLst/>
          </a:prstGeom>
          <a:noFill/>
        </p:spPr>
        <p:txBody>
          <a:bodyPr wrap="square" rtlCol="0">
            <a:spAutoFit/>
          </a:bodyPr>
          <a:lstStyle/>
          <a:p>
            <a:r>
              <a:rPr lang="en-US" sz="2400" dirty="0">
                <a:solidFill>
                  <a:schemeClr val="bg1"/>
                </a:solidFill>
              </a:rPr>
              <a:t>Image by kirkh.deviantart.com</a:t>
            </a:r>
          </a:p>
        </p:txBody>
      </p:sp>
    </p:spTree>
    <p:extLst>
      <p:ext uri="{BB962C8B-B14F-4D97-AF65-F5344CB8AC3E}">
        <p14:creationId xmlns:p14="http://schemas.microsoft.com/office/powerpoint/2010/main" val="781032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Experimental results</a:t>
            </a:r>
          </a:p>
        </p:txBody>
      </p:sp>
      <p:sp>
        <p:nvSpPr>
          <p:cNvPr id="3" name="Content Placeholder 2"/>
          <p:cNvSpPr>
            <a:spLocks noGrp="1"/>
          </p:cNvSpPr>
          <p:nvPr>
            <p:ph idx="1"/>
          </p:nvPr>
        </p:nvSpPr>
        <p:spPr>
          <a:xfrm>
            <a:off x="295835" y="861060"/>
            <a:ext cx="8516471" cy="5024359"/>
          </a:xfrm>
        </p:spPr>
        <p:txBody>
          <a:bodyPr/>
          <a:lstStyle/>
          <a:p>
            <a:r>
              <a:rPr lang="en-US" dirty="0"/>
              <a:t>Computational time</a:t>
            </a:r>
          </a:p>
          <a:p>
            <a:pPr lvl="1"/>
            <a:r>
              <a:rPr lang="en-US" dirty="0"/>
              <a:t>A laptop with an Intel i7-3940XM CPU</a:t>
            </a:r>
          </a:p>
          <a:p>
            <a:pPr lvl="1"/>
            <a:r>
              <a:rPr lang="en-US" dirty="0"/>
              <a:t>20 seconds for training on the PASCAL 2007 training set!!</a:t>
            </a:r>
          </a:p>
          <a:p>
            <a:pPr lvl="1"/>
            <a:r>
              <a:rPr lang="en-US" dirty="0"/>
              <a:t>Testing time 300fps on VOC 2007 images</a:t>
            </a:r>
          </a:p>
        </p:txBody>
      </p:sp>
      <p:graphicFrame>
        <p:nvGraphicFramePr>
          <p:cNvPr id="8" name="Table 7"/>
          <p:cNvGraphicFramePr>
            <a:graphicFrameLocks noGrp="1"/>
          </p:cNvGraphicFramePr>
          <p:nvPr>
            <p:extLst/>
          </p:nvPr>
        </p:nvGraphicFramePr>
        <p:xfrm>
          <a:off x="755060" y="2977676"/>
          <a:ext cx="7833360" cy="792480"/>
        </p:xfrm>
        <a:graphic>
          <a:graphicData uri="http://schemas.openxmlformats.org/drawingml/2006/table">
            <a:tbl>
              <a:tblPr firstRow="1" bandRow="1">
                <a:tableStyleId>{5C22544A-7EE6-4342-B048-85BDC9FD1C3A}</a:tableStyleId>
              </a:tblPr>
              <a:tblGrid>
                <a:gridCol w="1910932">
                  <a:extLst>
                    <a:ext uri="{9D8B030D-6E8A-4147-A177-3AD203B41FA5}">
                      <a16:colId xmlns:a16="http://schemas.microsoft.com/office/drawing/2014/main" val="20000"/>
                    </a:ext>
                  </a:extLst>
                </a:gridCol>
                <a:gridCol w="1099755">
                  <a:extLst>
                    <a:ext uri="{9D8B030D-6E8A-4147-A177-3AD203B41FA5}">
                      <a16:colId xmlns:a16="http://schemas.microsoft.com/office/drawing/2014/main" val="20001"/>
                    </a:ext>
                  </a:extLst>
                </a:gridCol>
                <a:gridCol w="1233272">
                  <a:extLst>
                    <a:ext uri="{9D8B030D-6E8A-4147-A177-3AD203B41FA5}">
                      <a16:colId xmlns:a16="http://schemas.microsoft.com/office/drawing/2014/main" val="20002"/>
                    </a:ext>
                  </a:extLst>
                </a:gridCol>
                <a:gridCol w="1303345">
                  <a:extLst>
                    <a:ext uri="{9D8B030D-6E8A-4147-A177-3AD203B41FA5}">
                      <a16:colId xmlns:a16="http://schemas.microsoft.com/office/drawing/2014/main" val="20003"/>
                    </a:ext>
                  </a:extLst>
                </a:gridCol>
                <a:gridCol w="980496">
                  <a:extLst>
                    <a:ext uri="{9D8B030D-6E8A-4147-A177-3AD203B41FA5}">
                      <a16:colId xmlns:a16="http://schemas.microsoft.com/office/drawing/2014/main" val="20004"/>
                    </a:ext>
                  </a:extLst>
                </a:gridCol>
                <a:gridCol w="1305560">
                  <a:extLst>
                    <a:ext uri="{9D8B030D-6E8A-4147-A177-3AD203B41FA5}">
                      <a16:colId xmlns:a16="http://schemas.microsoft.com/office/drawing/2014/main" val="20005"/>
                    </a:ext>
                  </a:extLst>
                </a:gridCol>
              </a:tblGrid>
              <a:tr h="370840">
                <a:tc>
                  <a:txBody>
                    <a:bodyPr/>
                    <a:lstStyle/>
                    <a:p>
                      <a:r>
                        <a:rPr lang="en-US" sz="2000" dirty="0"/>
                        <a:t>Method</a:t>
                      </a:r>
                    </a:p>
                  </a:txBody>
                  <a:tcPr/>
                </a:tc>
                <a:tc>
                  <a:txBody>
                    <a:bodyPr/>
                    <a:lstStyle/>
                    <a:p>
                      <a:pPr algn="ctr"/>
                      <a:r>
                        <a:rPr lang="en-US" sz="2000" dirty="0"/>
                        <a:t>[1]</a:t>
                      </a:r>
                    </a:p>
                  </a:txBody>
                  <a:tcPr/>
                </a:tc>
                <a:tc>
                  <a:txBody>
                    <a:bodyPr/>
                    <a:lstStyle/>
                    <a:p>
                      <a:pPr algn="ctr"/>
                      <a:r>
                        <a:rPr lang="en-US" sz="2000" dirty="0"/>
                        <a:t>OBN [2]</a:t>
                      </a:r>
                    </a:p>
                  </a:txBody>
                  <a:tcPr/>
                </a:tc>
                <a:tc>
                  <a:txBody>
                    <a:bodyPr/>
                    <a:lstStyle/>
                    <a:p>
                      <a:pPr algn="ctr"/>
                      <a:r>
                        <a:rPr lang="en-US" sz="2000" dirty="0"/>
                        <a:t>CSVM [3]</a:t>
                      </a:r>
                    </a:p>
                  </a:txBody>
                  <a:tcPr/>
                </a:tc>
                <a:tc>
                  <a:txBody>
                    <a:bodyPr/>
                    <a:lstStyle/>
                    <a:p>
                      <a:pPr algn="ctr"/>
                      <a:r>
                        <a:rPr lang="en-US" sz="2000" dirty="0"/>
                        <a:t>SEL [4]</a:t>
                      </a:r>
                    </a:p>
                  </a:txBody>
                  <a:tcPr/>
                </a:tc>
                <a:tc>
                  <a:txBody>
                    <a:bodyPr/>
                    <a:lstStyle/>
                    <a:p>
                      <a:pPr algn="ctr"/>
                      <a:r>
                        <a:rPr lang="en-US" sz="2000" dirty="0"/>
                        <a:t>Our</a:t>
                      </a:r>
                      <a:r>
                        <a:rPr lang="en-US" sz="2000" baseline="0" dirty="0"/>
                        <a:t> BING</a:t>
                      </a:r>
                      <a:endParaRPr lang="en-US" sz="2000" dirty="0"/>
                    </a:p>
                  </a:txBody>
                  <a:tcPr/>
                </a:tc>
                <a:extLst>
                  <a:ext uri="{0D108BD9-81ED-4DB2-BD59-A6C34878D82A}">
                    <a16:rowId xmlns:a16="http://schemas.microsoft.com/office/drawing/2014/main" val="10000"/>
                  </a:ext>
                </a:extLst>
              </a:tr>
              <a:tr h="370840">
                <a:tc>
                  <a:txBody>
                    <a:bodyPr/>
                    <a:lstStyle/>
                    <a:p>
                      <a:r>
                        <a:rPr lang="en-US" sz="2000" dirty="0"/>
                        <a:t>Time (seconds)</a:t>
                      </a:r>
                    </a:p>
                  </a:txBody>
                  <a:tcPr/>
                </a:tc>
                <a:tc>
                  <a:txBody>
                    <a:bodyPr/>
                    <a:lstStyle/>
                    <a:p>
                      <a:pPr algn="ctr"/>
                      <a:r>
                        <a:rPr lang="en-US" sz="2000" dirty="0"/>
                        <a:t>89.2</a:t>
                      </a:r>
                    </a:p>
                  </a:txBody>
                  <a:tcPr/>
                </a:tc>
                <a:tc>
                  <a:txBody>
                    <a:bodyPr/>
                    <a:lstStyle/>
                    <a:p>
                      <a:pPr algn="ctr"/>
                      <a:r>
                        <a:rPr lang="en-US" sz="2000" dirty="0"/>
                        <a:t>3.14</a:t>
                      </a:r>
                    </a:p>
                  </a:txBody>
                  <a:tcPr/>
                </a:tc>
                <a:tc>
                  <a:txBody>
                    <a:bodyPr/>
                    <a:lstStyle/>
                    <a:p>
                      <a:pPr algn="ctr"/>
                      <a:r>
                        <a:rPr lang="en-US" sz="2000" dirty="0"/>
                        <a:t>1.32</a:t>
                      </a:r>
                    </a:p>
                  </a:txBody>
                  <a:tcPr/>
                </a:tc>
                <a:tc>
                  <a:txBody>
                    <a:bodyPr/>
                    <a:lstStyle/>
                    <a:p>
                      <a:pPr algn="ctr"/>
                      <a:r>
                        <a:rPr lang="en-US" sz="2000" dirty="0"/>
                        <a:t>11.2</a:t>
                      </a:r>
                    </a:p>
                  </a:txBody>
                  <a:tcPr/>
                </a:tc>
                <a:tc>
                  <a:txBody>
                    <a:bodyPr/>
                    <a:lstStyle/>
                    <a:p>
                      <a:pPr algn="ctr"/>
                      <a:r>
                        <a:rPr lang="en-US" sz="2000" dirty="0"/>
                        <a:t>0.003</a:t>
                      </a:r>
                    </a:p>
                  </a:txBody>
                  <a:tcPr/>
                </a:tc>
                <a:extLst>
                  <a:ext uri="{0D108BD9-81ED-4DB2-BD59-A6C34878D82A}">
                    <a16:rowId xmlns:a16="http://schemas.microsoft.com/office/drawing/2014/main" val="10001"/>
                  </a:ext>
                </a:extLst>
              </a:tr>
            </a:tbl>
          </a:graphicData>
        </a:graphic>
      </p:graphicFrame>
      <p:sp>
        <p:nvSpPr>
          <p:cNvPr id="7" name="圆角矩形 7"/>
          <p:cNvSpPr/>
          <p:nvPr/>
        </p:nvSpPr>
        <p:spPr>
          <a:xfrm>
            <a:off x="188258" y="4778845"/>
            <a:ext cx="8731623" cy="1298504"/>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2"/>
              </a:buBlip>
            </a:pPr>
            <a:r>
              <a:rPr lang="en-US" sz="1600" dirty="0">
                <a:solidFill>
                  <a:schemeClr val="tx1"/>
                </a:solidFill>
                <a:latin typeface="Calibri Light" panose="020F0302020204030204" pitchFamily="34" charset="0"/>
                <a:hlinkClick r:id="rId3"/>
              </a:rPr>
              <a:t>Category-Independent Object Proposals With Diverse Ranking</a:t>
            </a:r>
            <a:r>
              <a:rPr lang="en-US" sz="1600" dirty="0">
                <a:solidFill>
                  <a:schemeClr val="tx1"/>
                </a:solidFill>
                <a:latin typeface="Calibri Light" panose="020F0302020204030204" pitchFamily="34" charset="0"/>
              </a:rPr>
              <a:t>, PAMI 2014, </a:t>
            </a:r>
            <a:r>
              <a:rPr lang="en-US" sz="1600" dirty="0" err="1">
                <a:solidFill>
                  <a:schemeClr val="tx1"/>
                </a:solidFill>
                <a:latin typeface="Calibri Light" panose="020F0302020204030204" pitchFamily="34" charset="0"/>
              </a:rPr>
              <a:t>Endres</a:t>
            </a:r>
            <a:r>
              <a:rPr lang="en-US" sz="1600" dirty="0">
                <a:solidFill>
                  <a:schemeClr val="tx1"/>
                </a:solidFill>
                <a:latin typeface="Calibri Light" panose="020F0302020204030204" pitchFamily="34" charset="0"/>
              </a:rPr>
              <a:t> et. al.</a:t>
            </a:r>
          </a:p>
          <a:p>
            <a:pPr marL="342900" indent="-342900" algn="just">
              <a:lnSpc>
                <a:spcPct val="80000"/>
              </a:lnSpc>
              <a:spcBef>
                <a:spcPts val="300"/>
              </a:spcBef>
              <a:spcAft>
                <a:spcPts val="300"/>
              </a:spcAft>
              <a:buBlip>
                <a:blip r:embed="rId2"/>
              </a:buBlip>
            </a:pPr>
            <a:r>
              <a:rPr lang="en-US" sz="1600" dirty="0">
                <a:solidFill>
                  <a:schemeClr val="tx1"/>
                </a:solidFill>
                <a:latin typeface="Calibri Light" panose="020F0302020204030204" pitchFamily="34" charset="0"/>
                <a:hlinkClick r:id="rId4"/>
              </a:rPr>
              <a:t>Measuring the objectness of image windows</a:t>
            </a:r>
            <a:r>
              <a:rPr lang="en-US" sz="1600" dirty="0">
                <a:solidFill>
                  <a:schemeClr val="tx1"/>
                </a:solidFill>
                <a:latin typeface="Calibri Light" panose="020F0302020204030204" pitchFamily="34" charset="0"/>
              </a:rPr>
              <a:t>. PAMI 2012, </a:t>
            </a:r>
            <a:r>
              <a:rPr lang="en-US" sz="1600" dirty="0" err="1">
                <a:solidFill>
                  <a:schemeClr val="tx1"/>
                </a:solidFill>
                <a:latin typeface="Calibri Light" panose="020F0302020204030204" pitchFamily="34" charset="0"/>
              </a:rPr>
              <a:t>Alexe</a:t>
            </a:r>
            <a:r>
              <a:rPr lang="en-US" sz="1600" dirty="0">
                <a:solidFill>
                  <a:schemeClr val="tx1"/>
                </a:solidFill>
                <a:latin typeface="Calibri Light" panose="020F0302020204030204" pitchFamily="34" charset="0"/>
              </a:rPr>
              <a:t>, et. al.</a:t>
            </a:r>
          </a:p>
          <a:p>
            <a:pPr marL="342900" indent="-342900" algn="just">
              <a:lnSpc>
                <a:spcPct val="80000"/>
              </a:lnSpc>
              <a:spcBef>
                <a:spcPts val="300"/>
              </a:spcBef>
              <a:spcAft>
                <a:spcPts val="300"/>
              </a:spcAft>
              <a:buBlip>
                <a:blip r:embed="rId2"/>
              </a:buBlip>
            </a:pPr>
            <a:r>
              <a:rPr lang="en-US" sz="1600" dirty="0">
                <a:solidFill>
                  <a:schemeClr val="tx1"/>
                </a:solidFill>
                <a:latin typeface="Calibri Light" panose="020F0302020204030204" pitchFamily="34" charset="0"/>
                <a:hlinkClick r:id="rId5"/>
              </a:rPr>
              <a:t>Proposal Generation for Object Detection using Cascaded Ranking SVMs</a:t>
            </a:r>
            <a:r>
              <a:rPr lang="en-US" sz="1600" dirty="0">
                <a:solidFill>
                  <a:schemeClr val="tx1"/>
                </a:solidFill>
                <a:latin typeface="Calibri Light" panose="020F0302020204030204" pitchFamily="34" charset="0"/>
              </a:rPr>
              <a:t>. CVPR 2011, Zhang et. al.</a:t>
            </a:r>
          </a:p>
          <a:p>
            <a:pPr marL="342900" indent="-342900" algn="just">
              <a:lnSpc>
                <a:spcPct val="80000"/>
              </a:lnSpc>
              <a:spcBef>
                <a:spcPts val="300"/>
              </a:spcBef>
              <a:spcAft>
                <a:spcPts val="300"/>
              </a:spcAft>
              <a:buBlip>
                <a:blip r:embed="rId2"/>
              </a:buBlip>
            </a:pPr>
            <a:r>
              <a:rPr lang="en-US" sz="1600" dirty="0">
                <a:solidFill>
                  <a:schemeClr val="tx1"/>
                </a:solidFill>
                <a:latin typeface="Calibri Light" panose="020F0302020204030204" pitchFamily="34" charset="0"/>
                <a:hlinkClick r:id="rId6"/>
              </a:rPr>
              <a:t>Selective Search for Object Recognition</a:t>
            </a:r>
            <a:r>
              <a:rPr lang="en-US" sz="1600" dirty="0">
                <a:solidFill>
                  <a:schemeClr val="tx1"/>
                </a:solidFill>
                <a:latin typeface="Calibri Light" panose="020F0302020204030204" pitchFamily="34" charset="0"/>
              </a:rPr>
              <a:t>, IJCV 2013, </a:t>
            </a:r>
            <a:r>
              <a:rPr lang="en-US" sz="1600" dirty="0" err="1">
                <a:solidFill>
                  <a:schemeClr val="tx1"/>
                </a:solidFill>
                <a:latin typeface="Calibri Light" panose="020F0302020204030204" pitchFamily="34" charset="0"/>
              </a:rPr>
              <a:t>Uijlings</a:t>
            </a:r>
            <a:r>
              <a:rPr lang="en-US" sz="1600" dirty="0">
                <a:solidFill>
                  <a:schemeClr val="tx1"/>
                </a:solidFill>
                <a:latin typeface="Calibri Light" panose="020F0302020204030204" pitchFamily="34" charset="0"/>
              </a:rPr>
              <a:t> et. al.</a:t>
            </a:r>
          </a:p>
        </p:txBody>
      </p:sp>
    </p:spTree>
    <p:extLst>
      <p:ext uri="{BB962C8B-B14F-4D97-AF65-F5344CB8AC3E}">
        <p14:creationId xmlns:p14="http://schemas.microsoft.com/office/powerpoint/2010/main" val="2633000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Towards WSIU</a:t>
            </a:r>
            <a:endParaRPr lang="zh-CN" altLang="en-US" dirty="0"/>
          </a:p>
        </p:txBody>
      </p:sp>
      <p:sp>
        <p:nvSpPr>
          <p:cNvPr id="3" name="内容占位符 2"/>
          <p:cNvSpPr>
            <a:spLocks noGrp="1"/>
          </p:cNvSpPr>
          <p:nvPr>
            <p:ph idx="1"/>
          </p:nvPr>
        </p:nvSpPr>
        <p:spPr/>
        <p:txBody>
          <a:bodyPr/>
          <a:lstStyle/>
          <a:p>
            <a:endParaRPr lang="en-US" altLang="zh-CN" dirty="0"/>
          </a:p>
          <a:p>
            <a:endParaRPr lang="zh-CN" altLang="en-US" dirty="0"/>
          </a:p>
        </p:txBody>
      </p:sp>
      <p:grpSp>
        <p:nvGrpSpPr>
          <p:cNvPr id="7" name="Group 76"/>
          <p:cNvGrpSpPr/>
          <p:nvPr/>
        </p:nvGrpSpPr>
        <p:grpSpPr>
          <a:xfrm>
            <a:off x="644254" y="4143942"/>
            <a:ext cx="7729723" cy="1264009"/>
            <a:chOff x="1902137" y="5359929"/>
            <a:chExt cx="6707474" cy="1003416"/>
          </a:xfrm>
        </p:grpSpPr>
        <p:sp>
          <p:nvSpPr>
            <p:cNvPr id="24"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Low level vision</a:t>
              </a:r>
              <a:endParaRPr lang="zh-CN" altLang="en-US" dirty="0"/>
            </a:p>
          </p:txBody>
        </p:sp>
        <p:sp>
          <p:nvSpPr>
            <p:cNvPr id="25" name="圆角矩形 6"/>
            <p:cNvSpPr/>
            <p:nvPr/>
          </p:nvSpPr>
          <p:spPr>
            <a:xfrm>
              <a:off x="2220872" y="5496033"/>
              <a:ext cx="1758850"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Attention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26" name="圆角矩形 16"/>
            <p:cNvSpPr/>
            <p:nvPr/>
          </p:nvSpPr>
          <p:spPr>
            <a:xfrm>
              <a:off x="6408058" y="5496033"/>
              <a:ext cx="203755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Segmentation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27" name="圆角矩形 17"/>
            <p:cNvSpPr/>
            <p:nvPr/>
          </p:nvSpPr>
          <p:spPr>
            <a:xfrm>
              <a:off x="4278414" y="5496033"/>
              <a:ext cx="1832436"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Boundary</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grpSp>
        <p:nvGrpSpPr>
          <p:cNvPr id="44" name="Group 76"/>
          <p:cNvGrpSpPr/>
          <p:nvPr/>
        </p:nvGrpSpPr>
        <p:grpSpPr>
          <a:xfrm>
            <a:off x="644255" y="2666464"/>
            <a:ext cx="7729723" cy="1264009"/>
            <a:chOff x="1902137" y="5359929"/>
            <a:chExt cx="6707474" cy="1003416"/>
          </a:xfrm>
        </p:grpSpPr>
        <p:sp>
          <p:nvSpPr>
            <p:cNvPr id="45"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Light weighted semantic parsing</a:t>
              </a:r>
              <a:endParaRPr lang="zh-CN" altLang="en-US" dirty="0"/>
            </a:p>
          </p:txBody>
        </p:sp>
        <p:sp>
          <p:nvSpPr>
            <p:cNvPr id="46" name="圆角矩形 6"/>
            <p:cNvSpPr/>
            <p:nvPr/>
          </p:nvSpPr>
          <p:spPr>
            <a:xfrm>
              <a:off x="2220872" y="5496033"/>
              <a:ext cx="3271404"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Semantic segmentation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47" name="圆角矩形 16"/>
            <p:cNvSpPr/>
            <p:nvPr/>
          </p:nvSpPr>
          <p:spPr>
            <a:xfrm>
              <a:off x="5689319" y="5496033"/>
              <a:ext cx="275629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Interaction</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grpSp>
        <p:nvGrpSpPr>
          <p:cNvPr id="49" name="Group 76"/>
          <p:cNvGrpSpPr/>
          <p:nvPr/>
        </p:nvGrpSpPr>
        <p:grpSpPr>
          <a:xfrm>
            <a:off x="644255" y="1188986"/>
            <a:ext cx="7729723" cy="1264009"/>
            <a:chOff x="1902137" y="5359929"/>
            <a:chExt cx="6707474" cy="1003416"/>
          </a:xfrm>
        </p:grpSpPr>
        <p:sp>
          <p:nvSpPr>
            <p:cNvPr id="50"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Graphics/vision applications</a:t>
              </a:r>
              <a:endParaRPr lang="zh-CN" altLang="en-US" dirty="0"/>
            </a:p>
          </p:txBody>
        </p:sp>
        <p:sp>
          <p:nvSpPr>
            <p:cNvPr id="51" name="圆角矩形 6"/>
            <p:cNvSpPr/>
            <p:nvPr/>
          </p:nvSpPr>
          <p:spPr>
            <a:xfrm>
              <a:off x="2220872" y="5496033"/>
              <a:ext cx="1758850"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Editing</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52" name="圆角矩形 16"/>
            <p:cNvSpPr/>
            <p:nvPr/>
          </p:nvSpPr>
          <p:spPr>
            <a:xfrm>
              <a:off x="6408058" y="5496033"/>
              <a:ext cx="203755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Web images</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53" name="圆角矩形 17"/>
            <p:cNvSpPr/>
            <p:nvPr/>
          </p:nvSpPr>
          <p:spPr>
            <a:xfrm>
              <a:off x="4278414" y="5496033"/>
              <a:ext cx="1832436"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Synthesis</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sp>
        <p:nvSpPr>
          <p:cNvPr id="55" name="圆角矩形 54"/>
          <p:cNvSpPr/>
          <p:nvPr/>
        </p:nvSpPr>
        <p:spPr>
          <a:xfrm>
            <a:off x="3017797" y="3981026"/>
            <a:ext cx="2982636" cy="10572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202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Boundary</a:t>
            </a:r>
            <a:endParaRPr lang="zh-CN" altLang="en-US" dirty="0"/>
          </a:p>
        </p:txBody>
      </p:sp>
      <p:pic>
        <p:nvPicPr>
          <p:cNvPr id="6" name="内容占位符 5"/>
          <p:cNvPicPr>
            <a:picLocks noGrp="1" noChangeAspect="1"/>
          </p:cNvPicPr>
          <p:nvPr>
            <p:ph idx="1"/>
          </p:nvPr>
        </p:nvPicPr>
        <p:blipFill>
          <a:blip r:embed="rId3"/>
          <a:stretch>
            <a:fillRect/>
          </a:stretch>
        </p:blipFill>
        <p:spPr>
          <a:xfrm>
            <a:off x="552450" y="933147"/>
            <a:ext cx="8115300" cy="4572303"/>
          </a:xfrm>
          <a:prstGeom prst="rect">
            <a:avLst/>
          </a:prstGeom>
        </p:spPr>
      </p:pic>
      <p:sp>
        <p:nvSpPr>
          <p:cNvPr id="4" name="圆角矩形 7"/>
          <p:cNvSpPr/>
          <p:nvPr/>
        </p:nvSpPr>
        <p:spPr>
          <a:xfrm>
            <a:off x="222227" y="5848350"/>
            <a:ext cx="8736856" cy="49918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rPr>
              <a:t>Richer Convolutional Features for Edge Detection, </a:t>
            </a:r>
            <a:r>
              <a:rPr lang="en-US" sz="1600" b="1" dirty="0">
                <a:solidFill>
                  <a:schemeClr val="tx1"/>
                </a:solidFill>
                <a:latin typeface="Calibri Light" panose="020F0302020204030204" pitchFamily="34" charset="0"/>
              </a:rPr>
              <a:t>IEEE CVPR 2017</a:t>
            </a:r>
            <a:r>
              <a:rPr lang="en-US" sz="1600" dirty="0">
                <a:solidFill>
                  <a:schemeClr val="tx1"/>
                </a:solidFill>
                <a:latin typeface="Calibri Light" panose="020F0302020204030204" pitchFamily="34" charset="0"/>
              </a:rPr>
              <a:t>.</a:t>
            </a:r>
            <a:endParaRPr lang="en-US" altLang="zh-CN" sz="1600" b="1"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331061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3"/>
          <a:stretch>
            <a:fillRect/>
          </a:stretch>
        </p:blipFill>
        <p:spPr>
          <a:xfrm>
            <a:off x="628649" y="1009939"/>
            <a:ext cx="7745329" cy="4880004"/>
          </a:xfrm>
          <a:prstGeom prst="rect">
            <a:avLst/>
          </a:prstGeom>
        </p:spPr>
      </p:pic>
    </p:spTree>
    <p:extLst>
      <p:ext uri="{BB962C8B-B14F-4D97-AF65-F5344CB8AC3E}">
        <p14:creationId xmlns:p14="http://schemas.microsoft.com/office/powerpoint/2010/main" val="335349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Samples</a:t>
            </a:r>
            <a:endParaRPr lang="zh-CN" altLang="en-US" dirty="0"/>
          </a:p>
        </p:txBody>
      </p:sp>
      <p:pic>
        <p:nvPicPr>
          <p:cNvPr id="4" name="图片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2240" y="742870"/>
            <a:ext cx="7457686" cy="3584715"/>
          </a:xfrm>
          <a:prstGeom prst="rect">
            <a:avLst/>
          </a:prstGeom>
        </p:spPr>
      </p:pic>
      <p:sp>
        <p:nvSpPr>
          <p:cNvPr id="5" name="文本框 4"/>
          <p:cNvSpPr txBox="1"/>
          <p:nvPr/>
        </p:nvSpPr>
        <p:spPr>
          <a:xfrm>
            <a:off x="1306219" y="6206162"/>
            <a:ext cx="1338707" cy="369332"/>
          </a:xfrm>
          <a:prstGeom prst="rect">
            <a:avLst/>
          </a:prstGeom>
          <a:noFill/>
        </p:spPr>
        <p:txBody>
          <a:bodyPr wrap="square" rtlCol="0">
            <a:spAutoFit/>
          </a:bodyPr>
          <a:lstStyle/>
          <a:p>
            <a:pPr algn="ctr"/>
            <a:r>
              <a:rPr lang="en-US" altLang="zh-CN" dirty="0">
                <a:cs typeface="Arial" panose="020B0604020202020204" pitchFamily="34" charset="0"/>
              </a:rPr>
              <a:t>image </a:t>
            </a:r>
            <a:endParaRPr lang="zh-CN" altLang="en-US" dirty="0">
              <a:cs typeface="Arial" panose="020B0604020202020204" pitchFamily="34" charset="0"/>
            </a:endParaRPr>
          </a:p>
        </p:txBody>
      </p:sp>
      <p:sp>
        <p:nvSpPr>
          <p:cNvPr id="6" name="文本框 4"/>
          <p:cNvSpPr txBox="1"/>
          <p:nvPr/>
        </p:nvSpPr>
        <p:spPr>
          <a:xfrm>
            <a:off x="3989598" y="6235660"/>
            <a:ext cx="1338707" cy="369332"/>
          </a:xfrm>
          <a:prstGeom prst="rect">
            <a:avLst/>
          </a:prstGeom>
          <a:noFill/>
        </p:spPr>
        <p:txBody>
          <a:bodyPr wrap="square" rtlCol="0">
            <a:spAutoFit/>
          </a:bodyPr>
          <a:lstStyle/>
          <a:p>
            <a:pPr algn="ctr"/>
            <a:r>
              <a:rPr lang="en-US" altLang="zh-CN">
                <a:cs typeface="Arial" panose="020B0604020202020204" pitchFamily="34" charset="0"/>
              </a:rPr>
              <a:t>G-Truth </a:t>
            </a:r>
            <a:endParaRPr lang="zh-CN" altLang="en-US" dirty="0">
              <a:cs typeface="Arial" panose="020B0604020202020204" pitchFamily="34" charset="0"/>
            </a:endParaRPr>
          </a:p>
        </p:txBody>
      </p:sp>
      <p:sp>
        <p:nvSpPr>
          <p:cNvPr id="7" name="文本框 4"/>
          <p:cNvSpPr txBox="1"/>
          <p:nvPr/>
        </p:nvSpPr>
        <p:spPr>
          <a:xfrm>
            <a:off x="6525489" y="6235660"/>
            <a:ext cx="1338707" cy="369332"/>
          </a:xfrm>
          <a:prstGeom prst="rect">
            <a:avLst/>
          </a:prstGeom>
          <a:noFill/>
        </p:spPr>
        <p:txBody>
          <a:bodyPr wrap="square" rtlCol="0">
            <a:spAutoFit/>
          </a:bodyPr>
          <a:lstStyle/>
          <a:p>
            <a:pPr algn="ctr"/>
            <a:r>
              <a:rPr lang="en-US" altLang="zh-CN" dirty="0">
                <a:cs typeface="Arial" panose="020B0604020202020204" pitchFamily="34" charset="0"/>
              </a:rPr>
              <a:t>results</a:t>
            </a:r>
            <a:endParaRPr lang="zh-CN" altLang="en-US" dirty="0">
              <a:cs typeface="Arial" panose="020B0604020202020204" pitchFamily="34" charset="0"/>
            </a:endParaRPr>
          </a:p>
        </p:txBody>
      </p:sp>
      <p:pic>
        <p:nvPicPr>
          <p:cNvPr id="3" name="图片 2"/>
          <p:cNvPicPr>
            <a:picLocks noChangeAspect="1"/>
          </p:cNvPicPr>
          <p:nvPr/>
        </p:nvPicPr>
        <p:blipFill>
          <a:blip r:embed="rId4"/>
          <a:stretch>
            <a:fillRect/>
          </a:stretch>
        </p:blipFill>
        <p:spPr>
          <a:xfrm>
            <a:off x="832240" y="4327584"/>
            <a:ext cx="7475272" cy="1837241"/>
          </a:xfrm>
          <a:prstGeom prst="rect">
            <a:avLst/>
          </a:prstGeom>
        </p:spPr>
      </p:pic>
    </p:spTree>
    <p:extLst>
      <p:ext uri="{BB962C8B-B14F-4D97-AF65-F5344CB8AC3E}">
        <p14:creationId xmlns:p14="http://schemas.microsoft.com/office/powerpoint/2010/main" val="2209628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normAutofit fontScale="90000"/>
          </a:bodyPr>
          <a:lstStyle/>
          <a:p>
            <a:r>
              <a:rPr lang="en-US" altLang="zh-Hans" dirty="0"/>
              <a:t>50+</a:t>
            </a:r>
            <a:r>
              <a:rPr lang="en-US" altLang="en-US" dirty="0"/>
              <a:t> years of boundary detection</a:t>
            </a:r>
          </a:p>
        </p:txBody>
      </p:sp>
      <p:sp>
        <p:nvSpPr>
          <p:cNvPr id="4" name="Text Box 8"/>
          <p:cNvSpPr txBox="1">
            <a:spLocks noChangeArrowheads="1"/>
          </p:cNvSpPr>
          <p:nvPr/>
        </p:nvSpPr>
        <p:spPr bwMode="auto">
          <a:xfrm>
            <a:off x="7802880" y="6090894"/>
            <a:ext cx="1103376" cy="461665"/>
          </a:xfrm>
          <a:prstGeom prst="rect">
            <a:avLst/>
          </a:prstGeom>
          <a:noFill/>
          <a:ln w="9525">
            <a:noFill/>
            <a:miter lim="800000"/>
            <a:headEnd/>
            <a:tailEnd/>
          </a:ln>
        </p:spPr>
        <p:txBody>
          <a:bodyPr wrap="square">
            <a:spAutoFit/>
          </a:bodyPr>
          <a:lstStyle/>
          <a:p>
            <a:pPr>
              <a:defRPr/>
            </a:pPr>
            <a:r>
              <a:rPr lang="en-US" altLang="zh-Hans" sz="1200" dirty="0">
                <a:latin typeface="Arial" charset="0"/>
                <a:cs typeface="Arial" charset="0"/>
              </a:rPr>
              <a:t>Since </a:t>
            </a:r>
          </a:p>
          <a:p>
            <a:pPr>
              <a:defRPr/>
            </a:pPr>
            <a:r>
              <a:rPr lang="en-US" altLang="zh-Hans" sz="1200" dirty="0">
                <a:latin typeface="Arial" charset="0"/>
                <a:cs typeface="Arial" charset="0"/>
              </a:rPr>
              <a:t>Rebert (1965)</a:t>
            </a:r>
            <a:endParaRPr lang="en-US" sz="1200" dirty="0">
              <a:latin typeface="Arial" charset="0"/>
              <a:cs typeface="Arial" charset="0"/>
            </a:endParaRPr>
          </a:p>
        </p:txBody>
      </p:sp>
      <p:pic>
        <p:nvPicPr>
          <p:cNvPr id="5" name="Picture 4">
            <a:extLst>
              <a:ext uri="{FF2B5EF4-FFF2-40B4-BE49-F238E27FC236}">
                <a16:creationId xmlns:a16="http://schemas.microsoft.com/office/drawing/2014/main" id="{F17BA858-70EE-364B-9E9E-F1D48CE663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472" y="876728"/>
            <a:ext cx="6903352" cy="5481575"/>
          </a:xfrm>
          <a:prstGeom prst="rect">
            <a:avLst/>
          </a:prstGeom>
        </p:spPr>
      </p:pic>
    </p:spTree>
    <p:extLst>
      <p:ext uri="{BB962C8B-B14F-4D97-AF65-F5344CB8AC3E}">
        <p14:creationId xmlns:p14="http://schemas.microsoft.com/office/powerpoint/2010/main" val="2313924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Towards WSIU</a:t>
            </a:r>
            <a:endParaRPr lang="zh-CN" altLang="en-US" dirty="0"/>
          </a:p>
        </p:txBody>
      </p:sp>
      <p:sp>
        <p:nvSpPr>
          <p:cNvPr id="3" name="内容占位符 2"/>
          <p:cNvSpPr>
            <a:spLocks noGrp="1"/>
          </p:cNvSpPr>
          <p:nvPr>
            <p:ph idx="1"/>
          </p:nvPr>
        </p:nvSpPr>
        <p:spPr/>
        <p:txBody>
          <a:bodyPr/>
          <a:lstStyle/>
          <a:p>
            <a:endParaRPr lang="en-US" altLang="zh-CN" dirty="0"/>
          </a:p>
          <a:p>
            <a:endParaRPr lang="zh-CN" altLang="en-US" dirty="0"/>
          </a:p>
        </p:txBody>
      </p:sp>
      <p:grpSp>
        <p:nvGrpSpPr>
          <p:cNvPr id="7" name="Group 76"/>
          <p:cNvGrpSpPr/>
          <p:nvPr/>
        </p:nvGrpSpPr>
        <p:grpSpPr>
          <a:xfrm>
            <a:off x="644254" y="4143942"/>
            <a:ext cx="7729723" cy="1264009"/>
            <a:chOff x="1902137" y="5359929"/>
            <a:chExt cx="6707474" cy="1003416"/>
          </a:xfrm>
        </p:grpSpPr>
        <p:sp>
          <p:nvSpPr>
            <p:cNvPr id="24"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Low level vision</a:t>
              </a:r>
              <a:endParaRPr lang="zh-CN" altLang="en-US" dirty="0"/>
            </a:p>
          </p:txBody>
        </p:sp>
        <p:sp>
          <p:nvSpPr>
            <p:cNvPr id="25" name="圆角矩形 6"/>
            <p:cNvSpPr/>
            <p:nvPr/>
          </p:nvSpPr>
          <p:spPr>
            <a:xfrm>
              <a:off x="2220872" y="5496033"/>
              <a:ext cx="1758850"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Attention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26" name="圆角矩形 16"/>
            <p:cNvSpPr/>
            <p:nvPr/>
          </p:nvSpPr>
          <p:spPr>
            <a:xfrm>
              <a:off x="6408058" y="5496033"/>
              <a:ext cx="203755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Segmentation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27" name="圆角矩形 17"/>
            <p:cNvSpPr/>
            <p:nvPr/>
          </p:nvSpPr>
          <p:spPr>
            <a:xfrm>
              <a:off x="4278414" y="5496033"/>
              <a:ext cx="1832436"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Boundary</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grpSp>
        <p:nvGrpSpPr>
          <p:cNvPr id="44" name="Group 76"/>
          <p:cNvGrpSpPr/>
          <p:nvPr/>
        </p:nvGrpSpPr>
        <p:grpSpPr>
          <a:xfrm>
            <a:off x="644255" y="2666464"/>
            <a:ext cx="7729723" cy="1264009"/>
            <a:chOff x="1902137" y="5359929"/>
            <a:chExt cx="6707474" cy="1003416"/>
          </a:xfrm>
        </p:grpSpPr>
        <p:sp>
          <p:nvSpPr>
            <p:cNvPr id="45"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Light weighted semantic parsing</a:t>
              </a:r>
              <a:endParaRPr lang="zh-CN" altLang="en-US" dirty="0"/>
            </a:p>
          </p:txBody>
        </p:sp>
        <p:sp>
          <p:nvSpPr>
            <p:cNvPr id="46" name="圆角矩形 6"/>
            <p:cNvSpPr/>
            <p:nvPr/>
          </p:nvSpPr>
          <p:spPr>
            <a:xfrm>
              <a:off x="2220872" y="5496033"/>
              <a:ext cx="3271404"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Semantic segmentation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47" name="圆角矩形 16"/>
            <p:cNvSpPr/>
            <p:nvPr/>
          </p:nvSpPr>
          <p:spPr>
            <a:xfrm>
              <a:off x="5689319" y="5496033"/>
              <a:ext cx="275629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Interaction</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grpSp>
        <p:nvGrpSpPr>
          <p:cNvPr id="49" name="Group 76"/>
          <p:cNvGrpSpPr/>
          <p:nvPr/>
        </p:nvGrpSpPr>
        <p:grpSpPr>
          <a:xfrm>
            <a:off x="644255" y="1188986"/>
            <a:ext cx="7729723" cy="1264009"/>
            <a:chOff x="1902137" y="5359929"/>
            <a:chExt cx="6707474" cy="1003416"/>
          </a:xfrm>
        </p:grpSpPr>
        <p:sp>
          <p:nvSpPr>
            <p:cNvPr id="50"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Graphics/vision applications</a:t>
              </a:r>
              <a:endParaRPr lang="zh-CN" altLang="en-US" dirty="0"/>
            </a:p>
          </p:txBody>
        </p:sp>
        <p:sp>
          <p:nvSpPr>
            <p:cNvPr id="51" name="圆角矩形 6"/>
            <p:cNvSpPr/>
            <p:nvPr/>
          </p:nvSpPr>
          <p:spPr>
            <a:xfrm>
              <a:off x="2220872" y="5496033"/>
              <a:ext cx="1758850"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Editing</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52" name="圆角矩形 16"/>
            <p:cNvSpPr/>
            <p:nvPr/>
          </p:nvSpPr>
          <p:spPr>
            <a:xfrm>
              <a:off x="6408058" y="5496033"/>
              <a:ext cx="203755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Web images</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53" name="圆角矩形 17"/>
            <p:cNvSpPr/>
            <p:nvPr/>
          </p:nvSpPr>
          <p:spPr>
            <a:xfrm>
              <a:off x="4278414" y="5496033"/>
              <a:ext cx="1832436"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Synthesis</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sp>
        <p:nvSpPr>
          <p:cNvPr id="55" name="圆角矩形 54"/>
          <p:cNvSpPr/>
          <p:nvPr/>
        </p:nvSpPr>
        <p:spPr>
          <a:xfrm>
            <a:off x="5494393" y="3972385"/>
            <a:ext cx="2982636" cy="10572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9363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SaliencyCut</a:t>
            </a:r>
            <a:endParaRPr lang="en-US" dirty="0"/>
          </a:p>
        </p:txBody>
      </p:sp>
      <p:pic>
        <p:nvPicPr>
          <p:cNvPr id="4" name="Picture 15"/>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99692" y="838781"/>
            <a:ext cx="7781925"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2037" y="4495097"/>
            <a:ext cx="8492070" cy="1302903"/>
          </a:xfrm>
          <a:prstGeom prst="rect">
            <a:avLst/>
          </a:prstGeom>
          <a:noFill/>
        </p:spPr>
        <p:txBody>
          <a:bodyPr wrap="square" lIns="0" tIns="45711" rIns="0" bIns="45711" rtlCol="0">
            <a:spAutoFit/>
          </a:bodyPr>
          <a:lstStyle/>
          <a:p>
            <a:pPr marL="171450" lvl="1" indent="-171450">
              <a:buFont typeface="Arial" pitchFamily="34" charset="0"/>
              <a:buChar char="•"/>
              <a:defRPr/>
            </a:pPr>
            <a:r>
              <a:rPr lang="en-US" altLang="zh-CN" sz="2400" dirty="0">
                <a:solidFill>
                  <a:srgbClr val="000000"/>
                </a:solidFill>
                <a:cs typeface="Arial" charset="0"/>
              </a:rPr>
              <a:t>Iterative refine:  iteratively run GrabCut  to refine segmentation</a:t>
            </a:r>
          </a:p>
          <a:p>
            <a:pPr marL="171450" lvl="1" indent="-171450">
              <a:buFont typeface="Arial" pitchFamily="34" charset="0"/>
              <a:buChar char="•"/>
              <a:defRPr/>
            </a:pPr>
            <a:r>
              <a:rPr lang="en-US" altLang="zh-CN" sz="2400" dirty="0">
                <a:solidFill>
                  <a:srgbClr val="000000"/>
                </a:solidFill>
                <a:cs typeface="Arial" charset="0"/>
              </a:rPr>
              <a:t>Adaptive fitting: adaptively fit with newly segmented salient region</a:t>
            </a:r>
          </a:p>
          <a:p>
            <a:pPr marL="0" lvl="1">
              <a:spcBef>
                <a:spcPts val="800"/>
              </a:spcBef>
              <a:defRPr/>
            </a:pPr>
            <a:r>
              <a:rPr lang="en-US" altLang="zh-CN" sz="2400" dirty="0">
                <a:solidFill>
                  <a:srgbClr val="000000"/>
                </a:solidFill>
                <a:cs typeface="Arial" charset="0"/>
              </a:rPr>
              <a:t>Enables automatic initialization provided by salient object detection.</a:t>
            </a:r>
          </a:p>
        </p:txBody>
      </p:sp>
      <p:sp>
        <p:nvSpPr>
          <p:cNvPr id="7" name="圆角矩形 7"/>
          <p:cNvSpPr/>
          <p:nvPr/>
        </p:nvSpPr>
        <p:spPr>
          <a:xfrm>
            <a:off x="222227" y="5886450"/>
            <a:ext cx="8736856" cy="46108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600" dirty="0">
                <a:solidFill>
                  <a:schemeClr val="tx1"/>
                </a:solidFill>
                <a:latin typeface="Calibri Light" panose="020F0302020204030204" pitchFamily="34" charset="0"/>
              </a:rPr>
              <a:t>Global Contrast based Salient Region Detection, </a:t>
            </a:r>
            <a:r>
              <a:rPr lang="en-US" altLang="zh-CN" sz="1600" b="1" dirty="0">
                <a:solidFill>
                  <a:schemeClr val="tx1"/>
                </a:solidFill>
                <a:latin typeface="Calibri Light" panose="020F0302020204030204" pitchFamily="34" charset="0"/>
              </a:rPr>
              <a:t>IEEE TPAMI 2015.</a:t>
            </a:r>
          </a:p>
        </p:txBody>
      </p:sp>
    </p:spTree>
    <p:extLst>
      <p:ext uri="{BB962C8B-B14F-4D97-AF65-F5344CB8AC3E}">
        <p14:creationId xmlns:p14="http://schemas.microsoft.com/office/powerpoint/2010/main" val="2569313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Salient shape</a:t>
            </a:r>
          </a:p>
        </p:txBody>
      </p:sp>
      <p:sp>
        <p:nvSpPr>
          <p:cNvPr id="3" name="Content Placeholder 2"/>
          <p:cNvSpPr>
            <a:spLocks noGrp="1"/>
          </p:cNvSpPr>
          <p:nvPr>
            <p:ph idx="1"/>
          </p:nvPr>
        </p:nvSpPr>
        <p:spPr/>
        <p:txBody>
          <a:bodyPr/>
          <a:lstStyle/>
          <a:p>
            <a:r>
              <a:rPr lang="en-US" dirty="0"/>
              <a:t>Is salient object detection for ‘simple’ images useful?</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9122" y="1527881"/>
            <a:ext cx="7109113" cy="367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圆角矩形 7"/>
          <p:cNvSpPr/>
          <p:nvPr/>
        </p:nvSpPr>
        <p:spPr>
          <a:xfrm>
            <a:off x="185642" y="5733248"/>
            <a:ext cx="8736856" cy="420071"/>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600" dirty="0" err="1">
                <a:solidFill>
                  <a:schemeClr val="tx1"/>
                </a:solidFill>
                <a:latin typeface="Calibri Light" panose="020F0302020204030204" pitchFamily="34" charset="0"/>
              </a:rPr>
              <a:t>SalientShape</a:t>
            </a:r>
            <a:r>
              <a:rPr lang="en-US" altLang="zh-CN" sz="1600" dirty="0">
                <a:solidFill>
                  <a:schemeClr val="tx1"/>
                </a:solidFill>
                <a:latin typeface="Calibri Light" panose="020F0302020204030204" pitchFamily="34" charset="0"/>
              </a:rPr>
              <a:t>: Group Saliency in Image Collections</a:t>
            </a:r>
            <a:r>
              <a:rPr lang="en-US" altLang="zh-CN" sz="1600" b="1" dirty="0">
                <a:solidFill>
                  <a:schemeClr val="tx1"/>
                </a:solidFill>
                <a:latin typeface="Calibri Light" panose="020F0302020204030204" pitchFamily="34" charset="0"/>
              </a:rPr>
              <a:t>, TVC 2016.</a:t>
            </a:r>
            <a:endParaRPr lang="en-US"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3489014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8226-25EB-1944-83CD-1C755694A67C}"/>
              </a:ext>
            </a:extLst>
          </p:cNvPr>
          <p:cNvSpPr>
            <a:spLocks noGrp="1"/>
          </p:cNvSpPr>
          <p:nvPr>
            <p:ph type="title"/>
          </p:nvPr>
        </p:nvSpPr>
        <p:spPr/>
        <p:txBody>
          <a:bodyPr>
            <a:normAutofit fontScale="90000"/>
          </a:bodyPr>
          <a:lstStyle/>
          <a:p>
            <a:r>
              <a:rPr lang="en-US" altLang="zh-Hans" dirty="0"/>
              <a:t>Over</a:t>
            </a:r>
            <a:r>
              <a:rPr lang="zh-Hans" altLang="en-US" dirty="0"/>
              <a:t> </a:t>
            </a:r>
            <a:r>
              <a:rPr lang="en-US" altLang="zh-Hans" dirty="0"/>
              <a:t>Segmentation</a:t>
            </a:r>
            <a:endParaRPr lang="en-US" dirty="0"/>
          </a:p>
        </p:txBody>
      </p:sp>
      <p:pic>
        <p:nvPicPr>
          <p:cNvPr id="13313" name="Picture 1" descr="page7image1776288">
            <a:extLst>
              <a:ext uri="{FF2B5EF4-FFF2-40B4-BE49-F238E27FC236}">
                <a16:creationId xmlns:a16="http://schemas.microsoft.com/office/drawing/2014/main" id="{79904140-2AB1-3741-8943-D38F30AB635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987552" y="828991"/>
            <a:ext cx="7101884" cy="474885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7">
            <a:extLst>
              <a:ext uri="{FF2B5EF4-FFF2-40B4-BE49-F238E27FC236}">
                <a16:creationId xmlns:a16="http://schemas.microsoft.com/office/drawing/2014/main" id="{550A22D1-7F2C-874D-9556-5B92E8E0604D}"/>
              </a:ext>
            </a:extLst>
          </p:cNvPr>
          <p:cNvSpPr/>
          <p:nvPr/>
        </p:nvSpPr>
        <p:spPr>
          <a:xfrm>
            <a:off x="222227" y="5848350"/>
            <a:ext cx="8736856" cy="49918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FLIC: Fast Linear Iterative Clustering with Active Search, </a:t>
            </a:r>
            <a:r>
              <a:rPr lang="en-US" sz="1600" b="1" dirty="0">
                <a:solidFill>
                  <a:schemeClr val="tx1"/>
                </a:solidFill>
                <a:latin typeface="Calibri Light" panose="020F0302020204030204" pitchFamily="34" charset="0"/>
              </a:rPr>
              <a:t>AAAI 2018</a:t>
            </a:r>
            <a:r>
              <a:rPr lang="en-US" sz="1600" dirty="0">
                <a:solidFill>
                  <a:schemeClr val="tx1"/>
                </a:solidFill>
                <a:latin typeface="Calibri Light" panose="020F0302020204030204" pitchFamily="34" charset="0"/>
              </a:rPr>
              <a:t>.</a:t>
            </a:r>
          </a:p>
        </p:txBody>
      </p:sp>
    </p:spTree>
    <p:extLst>
      <p:ext uri="{BB962C8B-B14F-4D97-AF65-F5344CB8AC3E}">
        <p14:creationId xmlns:p14="http://schemas.microsoft.com/office/powerpoint/2010/main" val="43785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Dataset Annotation</a:t>
            </a:r>
            <a:endParaRPr lang="zh-CN" altLang="en-US" dirty="0"/>
          </a:p>
        </p:txBody>
      </p:sp>
      <p:pic>
        <p:nvPicPr>
          <p:cNvPr id="9218" name="Picture 2" descr="http://cs.stanford.edu/people/karpathy/mosaic_s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2033" y="3372698"/>
            <a:ext cx="5434262" cy="1141196"/>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3"/>
          <a:stretch>
            <a:fillRect/>
          </a:stretch>
        </p:blipFill>
        <p:spPr>
          <a:xfrm>
            <a:off x="512033" y="4719971"/>
            <a:ext cx="3025551" cy="1318829"/>
          </a:xfrm>
          <a:prstGeom prst="rect">
            <a:avLst/>
          </a:prstGeom>
        </p:spPr>
      </p:pic>
      <p:pic>
        <p:nvPicPr>
          <p:cNvPr id="9222" name="Picture 6" descr="http://image-net.org/challenges/coco_logo.jpg"/>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3657598" y="4719971"/>
            <a:ext cx="5180802" cy="131883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cvlibs.net/datasets/kitti/video/kitti_traile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2033" y="875207"/>
            <a:ext cx="3904225" cy="2339135"/>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6"/>
          <a:stretch>
            <a:fillRect/>
          </a:stretch>
        </p:blipFill>
        <p:spPr>
          <a:xfrm>
            <a:off x="6314591" y="875207"/>
            <a:ext cx="2523809" cy="3638687"/>
          </a:xfrm>
          <a:prstGeom prst="rect">
            <a:avLst/>
          </a:prstGeom>
        </p:spPr>
      </p:pic>
      <p:pic>
        <p:nvPicPr>
          <p:cNvPr id="4" name="图片 3"/>
          <p:cNvPicPr>
            <a:picLocks noChangeAspect="1"/>
          </p:cNvPicPr>
          <p:nvPr/>
        </p:nvPicPr>
        <p:blipFill>
          <a:blip r:embed="rId7"/>
          <a:stretch>
            <a:fillRect/>
          </a:stretch>
        </p:blipFill>
        <p:spPr>
          <a:xfrm>
            <a:off x="4695986" y="827486"/>
            <a:ext cx="4142414" cy="1562461"/>
          </a:xfrm>
          <a:prstGeom prst="rect">
            <a:avLst/>
          </a:prstGeom>
        </p:spPr>
      </p:pic>
    </p:spTree>
    <p:extLst>
      <p:ext uri="{BB962C8B-B14F-4D97-AF65-F5344CB8AC3E}">
        <p14:creationId xmlns:p14="http://schemas.microsoft.com/office/powerpoint/2010/main" val="2072549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Over Segmentation</a:t>
            </a:r>
            <a:endParaRPr lang="zh-CN" altLang="en-US" dirty="0"/>
          </a:p>
        </p:txBody>
      </p:sp>
      <p:pic>
        <p:nvPicPr>
          <p:cNvPr id="7" name="Content Placeholder 6">
            <a:extLst>
              <a:ext uri="{FF2B5EF4-FFF2-40B4-BE49-F238E27FC236}">
                <a16:creationId xmlns:a16="http://schemas.microsoft.com/office/drawing/2014/main" id="{5AAAEF58-66B7-AC47-8341-52F337B39E4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95275" y="1173616"/>
            <a:ext cx="8516938" cy="4290106"/>
          </a:xfrm>
          <a:prstGeom prst="rect">
            <a:avLst/>
          </a:prstGeom>
        </p:spPr>
      </p:pic>
    </p:spTree>
    <p:extLst>
      <p:ext uri="{BB962C8B-B14F-4D97-AF65-F5344CB8AC3E}">
        <p14:creationId xmlns:p14="http://schemas.microsoft.com/office/powerpoint/2010/main" val="204133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BA63-B79F-F84D-A5EA-D633C27749E5}"/>
              </a:ext>
            </a:extLst>
          </p:cNvPr>
          <p:cNvSpPr>
            <a:spLocks noGrp="1"/>
          </p:cNvSpPr>
          <p:nvPr>
            <p:ph type="title"/>
          </p:nvPr>
        </p:nvSpPr>
        <p:spPr/>
        <p:txBody>
          <a:bodyPr>
            <a:normAutofit fontScale="90000"/>
          </a:bodyPr>
          <a:lstStyle/>
          <a:p>
            <a:r>
              <a:rPr lang="en-US" altLang="zh-CN" dirty="0"/>
              <a:t>Over Segmentation</a:t>
            </a:r>
            <a:endParaRPr lang="en-US" dirty="0"/>
          </a:p>
        </p:txBody>
      </p:sp>
      <p:sp>
        <p:nvSpPr>
          <p:cNvPr id="3" name="Content Placeholder 2">
            <a:extLst>
              <a:ext uri="{FF2B5EF4-FFF2-40B4-BE49-F238E27FC236}">
                <a16:creationId xmlns:a16="http://schemas.microsoft.com/office/drawing/2014/main" id="{063D3D03-A1B4-8348-B7D9-AB59094BD948}"/>
              </a:ext>
            </a:extLst>
          </p:cNvPr>
          <p:cNvSpPr>
            <a:spLocks noGrp="1"/>
          </p:cNvSpPr>
          <p:nvPr>
            <p:ph idx="1"/>
          </p:nvPr>
        </p:nvSpPr>
        <p:spPr/>
        <p:txBody>
          <a:bodyPr/>
          <a:lstStyle/>
          <a:p>
            <a:r>
              <a:rPr lang="en-US" dirty="0"/>
              <a:t>Traversal Order</a:t>
            </a:r>
          </a:p>
          <a:p>
            <a:r>
              <a:rPr lang="en-US" dirty="0"/>
              <a:t>Joint assignment and update</a:t>
            </a:r>
          </a:p>
          <a:p>
            <a:endParaRPr lang="en-US" dirty="0"/>
          </a:p>
        </p:txBody>
      </p:sp>
      <p:pic>
        <p:nvPicPr>
          <p:cNvPr id="4" name="Picture 3">
            <a:extLst>
              <a:ext uri="{FF2B5EF4-FFF2-40B4-BE49-F238E27FC236}">
                <a16:creationId xmlns:a16="http://schemas.microsoft.com/office/drawing/2014/main" id="{FDEFE9AD-4B71-CA40-97A8-59BBF09CEB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779" y="1846264"/>
            <a:ext cx="7823200" cy="2501900"/>
          </a:xfrm>
          <a:prstGeom prst="rect">
            <a:avLst/>
          </a:prstGeom>
        </p:spPr>
      </p:pic>
    </p:spTree>
    <p:extLst>
      <p:ext uri="{BB962C8B-B14F-4D97-AF65-F5344CB8AC3E}">
        <p14:creationId xmlns:p14="http://schemas.microsoft.com/office/powerpoint/2010/main" val="4087746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D0C6-E188-4D4D-B72F-3B71EFA38D58}"/>
              </a:ext>
            </a:extLst>
          </p:cNvPr>
          <p:cNvSpPr>
            <a:spLocks noGrp="1"/>
          </p:cNvSpPr>
          <p:nvPr>
            <p:ph type="title"/>
          </p:nvPr>
        </p:nvSpPr>
        <p:spPr/>
        <p:txBody>
          <a:bodyPr>
            <a:normAutofit fontScale="90000"/>
          </a:bodyPr>
          <a:lstStyle/>
          <a:p>
            <a:r>
              <a:rPr lang="en-US" dirty="0"/>
              <a:t>Results</a:t>
            </a:r>
          </a:p>
        </p:txBody>
      </p:sp>
      <p:pic>
        <p:nvPicPr>
          <p:cNvPr id="4" name="Content Placeholder 3">
            <a:extLst>
              <a:ext uri="{FF2B5EF4-FFF2-40B4-BE49-F238E27FC236}">
                <a16:creationId xmlns:a16="http://schemas.microsoft.com/office/drawing/2014/main" id="{6C7FA874-DCD1-3844-93DA-755A21CAA42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95275" y="2006045"/>
            <a:ext cx="8516938" cy="3539077"/>
          </a:xfrm>
          <a:prstGeom prst="rect">
            <a:avLst/>
          </a:prstGeom>
        </p:spPr>
      </p:pic>
    </p:spTree>
    <p:extLst>
      <p:ext uri="{BB962C8B-B14F-4D97-AF65-F5344CB8AC3E}">
        <p14:creationId xmlns:p14="http://schemas.microsoft.com/office/powerpoint/2010/main" val="3047619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Segmentation</a:t>
            </a:r>
            <a:endParaRPr lang="zh-CN" altLang="en-US" dirty="0"/>
          </a:p>
        </p:txBody>
      </p:sp>
      <p:pic>
        <p:nvPicPr>
          <p:cNvPr id="6" name="内容占位符 5"/>
          <p:cNvPicPr>
            <a:picLocks noGrp="1" noChangeAspect="1"/>
          </p:cNvPicPr>
          <p:nvPr>
            <p:ph idx="1"/>
          </p:nvPr>
        </p:nvPicPr>
        <p:blipFill>
          <a:blip r:embed="rId3"/>
          <a:stretch>
            <a:fillRect/>
          </a:stretch>
        </p:blipFill>
        <p:spPr>
          <a:xfrm>
            <a:off x="176197" y="2076450"/>
            <a:ext cx="8782886" cy="2292237"/>
          </a:xfrm>
          <a:prstGeom prst="rect">
            <a:avLst/>
          </a:prstGeom>
        </p:spPr>
      </p:pic>
      <p:sp>
        <p:nvSpPr>
          <p:cNvPr id="4" name="圆角矩形 7"/>
          <p:cNvSpPr/>
          <p:nvPr/>
        </p:nvSpPr>
        <p:spPr>
          <a:xfrm>
            <a:off x="222227" y="5848350"/>
            <a:ext cx="8736856" cy="49918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rPr>
              <a:t>HFS: Hierarchical Feature Selection for Efficient Image Segmentation, </a:t>
            </a:r>
            <a:r>
              <a:rPr lang="en-US" sz="1600" b="1" dirty="0">
                <a:solidFill>
                  <a:schemeClr val="tx1"/>
                </a:solidFill>
                <a:latin typeface="Calibri Light" panose="020F0302020204030204" pitchFamily="34" charset="0"/>
              </a:rPr>
              <a:t>ECCV 2016</a:t>
            </a:r>
            <a:r>
              <a:rPr lang="en-US" sz="1600" dirty="0">
                <a:solidFill>
                  <a:schemeClr val="tx1"/>
                </a:solidFill>
                <a:latin typeface="Calibri Light" panose="020F0302020204030204" pitchFamily="34" charset="0"/>
              </a:rPr>
              <a:t>.</a:t>
            </a:r>
          </a:p>
        </p:txBody>
      </p:sp>
    </p:spTree>
    <p:extLst>
      <p:ext uri="{BB962C8B-B14F-4D97-AF65-F5344CB8AC3E}">
        <p14:creationId xmlns:p14="http://schemas.microsoft.com/office/powerpoint/2010/main" val="984021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Segmentation</a:t>
            </a:r>
            <a:endParaRPr lang="zh-CN" altLang="en-US" dirty="0"/>
          </a:p>
        </p:txBody>
      </p:sp>
      <p:pic>
        <p:nvPicPr>
          <p:cNvPr id="5" name="内容占位符 4"/>
          <p:cNvPicPr>
            <a:picLocks noGrp="1" noChangeAspect="1"/>
          </p:cNvPicPr>
          <p:nvPr>
            <p:ph idx="1"/>
          </p:nvPr>
        </p:nvPicPr>
        <p:blipFill>
          <a:blip r:embed="rId2"/>
          <a:stretch>
            <a:fillRect/>
          </a:stretch>
        </p:blipFill>
        <p:spPr>
          <a:xfrm>
            <a:off x="1518632" y="778788"/>
            <a:ext cx="6144045" cy="5036103"/>
          </a:xfrm>
          <a:prstGeom prst="rect">
            <a:avLst/>
          </a:prstGeom>
        </p:spPr>
      </p:pic>
      <p:sp>
        <p:nvSpPr>
          <p:cNvPr id="4" name="圆角矩形 7"/>
          <p:cNvSpPr/>
          <p:nvPr/>
        </p:nvSpPr>
        <p:spPr>
          <a:xfrm>
            <a:off x="222227" y="5924550"/>
            <a:ext cx="8736856" cy="42298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HFS: Hierarchical Feature Selection for Efficient Image Segmentation, </a:t>
            </a:r>
            <a:r>
              <a:rPr lang="en-US" sz="1600" b="1" dirty="0">
                <a:solidFill>
                  <a:schemeClr val="tx1"/>
                </a:solidFill>
                <a:latin typeface="Calibri Light" panose="020F0302020204030204" pitchFamily="34" charset="0"/>
              </a:rPr>
              <a:t>ECCV 2016</a:t>
            </a:r>
            <a:r>
              <a:rPr lang="en-US" sz="1600" dirty="0">
                <a:solidFill>
                  <a:schemeClr val="tx1"/>
                </a:solidFill>
                <a:latin typeface="Calibri Light" panose="020F0302020204030204" pitchFamily="34" charset="0"/>
              </a:rPr>
              <a:t>.</a:t>
            </a:r>
            <a:endParaRPr lang="en-US" altLang="zh-CN" sz="1600" b="1"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3602605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CDF08-7671-594E-B326-FC8B0D805674}"/>
              </a:ext>
            </a:extLst>
          </p:cNvPr>
          <p:cNvSpPr>
            <a:spLocks noGrp="1"/>
          </p:cNvSpPr>
          <p:nvPr>
            <p:ph type="title"/>
          </p:nvPr>
        </p:nvSpPr>
        <p:spPr/>
        <p:txBody>
          <a:bodyPr>
            <a:normAutofit fontScale="90000"/>
          </a:bodyPr>
          <a:lstStyle/>
          <a:p>
            <a:r>
              <a:rPr lang="en-US" altLang="zh-Hans" dirty="0"/>
              <a:t>Some</a:t>
            </a:r>
            <a:r>
              <a:rPr lang="zh-Hans" altLang="en-US" dirty="0"/>
              <a:t> </a:t>
            </a:r>
            <a:r>
              <a:rPr lang="en-US" altLang="zh-Hans" dirty="0"/>
              <a:t>unpublished results</a:t>
            </a:r>
            <a:endParaRPr lang="en-US" dirty="0"/>
          </a:p>
        </p:txBody>
      </p:sp>
      <p:pic>
        <p:nvPicPr>
          <p:cNvPr id="12289" name="Picture 1" descr="page1image1789280">
            <a:extLst>
              <a:ext uri="{FF2B5EF4-FFF2-40B4-BE49-F238E27FC236}">
                <a16:creationId xmlns:a16="http://schemas.microsoft.com/office/drawing/2014/main" id="{C3C89D4B-C37D-604A-859D-A10E6EB75617}"/>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96272" y="2448687"/>
            <a:ext cx="4145091" cy="276339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page1image1791520">
            <a:extLst>
              <a:ext uri="{FF2B5EF4-FFF2-40B4-BE49-F238E27FC236}">
                <a16:creationId xmlns:a16="http://schemas.microsoft.com/office/drawing/2014/main" id="{DCE38D70-2734-304C-9423-CBE84A491D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5149" y="2448687"/>
            <a:ext cx="4145090" cy="2763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592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Towards WSIU</a:t>
            </a:r>
            <a:endParaRPr lang="zh-CN" altLang="en-US" dirty="0"/>
          </a:p>
        </p:txBody>
      </p:sp>
      <p:sp>
        <p:nvSpPr>
          <p:cNvPr id="3" name="内容占位符 2"/>
          <p:cNvSpPr>
            <a:spLocks noGrp="1"/>
          </p:cNvSpPr>
          <p:nvPr>
            <p:ph idx="1"/>
          </p:nvPr>
        </p:nvSpPr>
        <p:spPr/>
        <p:txBody>
          <a:bodyPr/>
          <a:lstStyle/>
          <a:p>
            <a:endParaRPr lang="en-US" altLang="zh-CN" dirty="0"/>
          </a:p>
          <a:p>
            <a:endParaRPr lang="zh-CN" altLang="en-US" dirty="0"/>
          </a:p>
        </p:txBody>
      </p:sp>
      <p:grpSp>
        <p:nvGrpSpPr>
          <p:cNvPr id="7" name="Group 76"/>
          <p:cNvGrpSpPr/>
          <p:nvPr/>
        </p:nvGrpSpPr>
        <p:grpSpPr>
          <a:xfrm>
            <a:off x="644254" y="4143942"/>
            <a:ext cx="7729723" cy="1264009"/>
            <a:chOff x="1902137" y="5359929"/>
            <a:chExt cx="6707474" cy="1003416"/>
          </a:xfrm>
        </p:grpSpPr>
        <p:sp>
          <p:nvSpPr>
            <p:cNvPr id="24"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Low level vision</a:t>
              </a:r>
              <a:endParaRPr lang="zh-CN" altLang="en-US" dirty="0"/>
            </a:p>
          </p:txBody>
        </p:sp>
        <p:sp>
          <p:nvSpPr>
            <p:cNvPr id="25" name="圆角矩形 6"/>
            <p:cNvSpPr/>
            <p:nvPr/>
          </p:nvSpPr>
          <p:spPr>
            <a:xfrm>
              <a:off x="2220872" y="5496033"/>
              <a:ext cx="1758850"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Attention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26" name="圆角矩形 16"/>
            <p:cNvSpPr/>
            <p:nvPr/>
          </p:nvSpPr>
          <p:spPr>
            <a:xfrm>
              <a:off x="6408058" y="5496033"/>
              <a:ext cx="203755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Segmentation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27" name="圆角矩形 17"/>
            <p:cNvSpPr/>
            <p:nvPr/>
          </p:nvSpPr>
          <p:spPr>
            <a:xfrm>
              <a:off x="4278414" y="5496033"/>
              <a:ext cx="1832436"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Boundary</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grpSp>
        <p:nvGrpSpPr>
          <p:cNvPr id="44" name="Group 76"/>
          <p:cNvGrpSpPr/>
          <p:nvPr/>
        </p:nvGrpSpPr>
        <p:grpSpPr>
          <a:xfrm>
            <a:off x="644255" y="2666464"/>
            <a:ext cx="7729723" cy="1264009"/>
            <a:chOff x="1902137" y="5359929"/>
            <a:chExt cx="6707474" cy="1003416"/>
          </a:xfrm>
        </p:grpSpPr>
        <p:sp>
          <p:nvSpPr>
            <p:cNvPr id="45"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Light weighted semantic parsing</a:t>
              </a:r>
              <a:endParaRPr lang="zh-CN" altLang="en-US" dirty="0"/>
            </a:p>
          </p:txBody>
        </p:sp>
        <p:sp>
          <p:nvSpPr>
            <p:cNvPr id="46" name="圆角矩形 6"/>
            <p:cNvSpPr/>
            <p:nvPr/>
          </p:nvSpPr>
          <p:spPr>
            <a:xfrm>
              <a:off x="2220872" y="5496033"/>
              <a:ext cx="3271404"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Semantic segmentation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47" name="圆角矩形 16"/>
            <p:cNvSpPr/>
            <p:nvPr/>
          </p:nvSpPr>
          <p:spPr>
            <a:xfrm>
              <a:off x="5689319" y="5496033"/>
              <a:ext cx="275629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Interaction</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grpSp>
        <p:nvGrpSpPr>
          <p:cNvPr id="49" name="Group 76"/>
          <p:cNvGrpSpPr/>
          <p:nvPr/>
        </p:nvGrpSpPr>
        <p:grpSpPr>
          <a:xfrm>
            <a:off x="644255" y="1188986"/>
            <a:ext cx="7729723" cy="1264009"/>
            <a:chOff x="1902137" y="5359929"/>
            <a:chExt cx="6707474" cy="1003416"/>
          </a:xfrm>
        </p:grpSpPr>
        <p:sp>
          <p:nvSpPr>
            <p:cNvPr id="50"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Graphics/vision applications</a:t>
              </a:r>
              <a:endParaRPr lang="zh-CN" altLang="en-US" dirty="0"/>
            </a:p>
          </p:txBody>
        </p:sp>
        <p:sp>
          <p:nvSpPr>
            <p:cNvPr id="51" name="圆角矩形 6"/>
            <p:cNvSpPr/>
            <p:nvPr/>
          </p:nvSpPr>
          <p:spPr>
            <a:xfrm>
              <a:off x="2220872" y="5496033"/>
              <a:ext cx="1758850"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Editing</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52" name="圆角矩形 16"/>
            <p:cNvSpPr/>
            <p:nvPr/>
          </p:nvSpPr>
          <p:spPr>
            <a:xfrm>
              <a:off x="6408058" y="5496033"/>
              <a:ext cx="203755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Web images</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53" name="圆角矩形 17"/>
            <p:cNvSpPr/>
            <p:nvPr/>
          </p:nvSpPr>
          <p:spPr>
            <a:xfrm>
              <a:off x="4278414" y="5496033"/>
              <a:ext cx="1832436"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Synthesis</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sp>
        <p:nvSpPr>
          <p:cNvPr id="55" name="圆角矩形 54"/>
          <p:cNvSpPr/>
          <p:nvPr/>
        </p:nvSpPr>
        <p:spPr>
          <a:xfrm>
            <a:off x="784494" y="2497740"/>
            <a:ext cx="4224125" cy="10572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8448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a:t>STC</a:t>
            </a:r>
            <a:endParaRPr kumimoji="1" lang="zh-CN" altLang="en-US" dirty="0"/>
          </a:p>
        </p:txBody>
      </p:sp>
      <p:pic>
        <p:nvPicPr>
          <p:cNvPr id="4" name="内容占位符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28359" y="835398"/>
            <a:ext cx="7451419" cy="5045843"/>
          </a:xfrm>
          <a:prstGeom prst="rect">
            <a:avLst/>
          </a:prstGeom>
        </p:spPr>
      </p:pic>
      <p:sp>
        <p:nvSpPr>
          <p:cNvPr id="6" name="圆角矩形 7"/>
          <p:cNvSpPr/>
          <p:nvPr/>
        </p:nvSpPr>
        <p:spPr>
          <a:xfrm>
            <a:off x="188258" y="5922817"/>
            <a:ext cx="8731623" cy="590949"/>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rPr>
              <a:t>STC: A Simple to Complex Framework for Weakly-supervised Semantic Segmentation, </a:t>
            </a:r>
            <a:r>
              <a:rPr lang="en-US" sz="1600" b="1" dirty="0">
                <a:solidFill>
                  <a:schemeClr val="tx1"/>
                </a:solidFill>
                <a:latin typeface="Calibri Light" panose="020F0302020204030204" pitchFamily="34" charset="0"/>
              </a:rPr>
              <a:t>IEEE TPAMI 2017</a:t>
            </a:r>
            <a:r>
              <a:rPr lang="en-US" sz="1600" dirty="0">
                <a:solidFill>
                  <a:schemeClr val="tx1"/>
                </a:solidFill>
                <a:latin typeface="Calibri Light" panose="020F0302020204030204" pitchFamily="34" charset="0"/>
              </a:rPr>
              <a:t>.</a:t>
            </a:r>
          </a:p>
        </p:txBody>
      </p:sp>
      <p:sp>
        <p:nvSpPr>
          <p:cNvPr id="7" name="爆炸形 2 6"/>
          <p:cNvSpPr/>
          <p:nvPr/>
        </p:nvSpPr>
        <p:spPr>
          <a:xfrm>
            <a:off x="188258" y="1932709"/>
            <a:ext cx="8955742" cy="34290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a:solidFill>
                  <a:srgbClr val="FF0000"/>
                </a:solidFill>
              </a:rPr>
              <a:t>10% improvement over state of the art!</a:t>
            </a:r>
            <a:endParaRPr kumimoji="1" lang="zh-CN" altLang="en-US" sz="3200" dirty="0">
              <a:solidFill>
                <a:srgbClr val="FF0000"/>
              </a:solidFill>
            </a:endParaRPr>
          </a:p>
        </p:txBody>
      </p:sp>
    </p:spTree>
    <p:extLst>
      <p:ext uri="{BB962C8B-B14F-4D97-AF65-F5344CB8AC3E}">
        <p14:creationId xmlns:p14="http://schemas.microsoft.com/office/powerpoint/2010/main" val="342361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Interaction</a:t>
            </a:r>
            <a:endParaRPr lang="zh-CN" altLang="en-US" dirty="0"/>
          </a:p>
        </p:txBody>
      </p:sp>
      <p:pic>
        <p:nvPicPr>
          <p:cNvPr id="5" name="内容占位符 4"/>
          <p:cNvPicPr>
            <a:picLocks noGrp="1" noChangeAspect="1"/>
          </p:cNvPicPr>
          <p:nvPr>
            <p:ph idx="1"/>
          </p:nvPr>
        </p:nvPicPr>
        <p:blipFill>
          <a:blip r:embed="rId2"/>
          <a:stretch>
            <a:fillRect/>
          </a:stretch>
        </p:blipFill>
        <p:spPr>
          <a:xfrm>
            <a:off x="545434" y="1248283"/>
            <a:ext cx="8038095" cy="4066667"/>
          </a:xfrm>
          <a:prstGeom prst="rect">
            <a:avLst/>
          </a:prstGeom>
        </p:spPr>
      </p:pic>
      <p:sp>
        <p:nvSpPr>
          <p:cNvPr id="4" name="圆角矩形 7"/>
          <p:cNvSpPr/>
          <p:nvPr/>
        </p:nvSpPr>
        <p:spPr>
          <a:xfrm>
            <a:off x="222227" y="5753100"/>
            <a:ext cx="8736856" cy="59443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Object Region Mining with Adversarial Erasing: A Simple Classification to Semantic Segmentation Approach, </a:t>
            </a:r>
            <a:r>
              <a:rPr lang="en-US" sz="1600" b="1" dirty="0">
                <a:solidFill>
                  <a:schemeClr val="tx1"/>
                </a:solidFill>
                <a:latin typeface="Calibri Light" panose="020F0302020204030204" pitchFamily="34" charset="0"/>
              </a:rPr>
              <a:t>IEEE CVPR (oral) 2017</a:t>
            </a:r>
            <a:r>
              <a:rPr lang="en-US" sz="1600" dirty="0">
                <a:solidFill>
                  <a:schemeClr val="tx1"/>
                </a:solidFill>
                <a:latin typeface="Calibri Light" panose="020F0302020204030204" pitchFamily="34" charset="0"/>
              </a:rPr>
              <a:t>.</a:t>
            </a:r>
          </a:p>
        </p:txBody>
      </p:sp>
    </p:spTree>
    <p:extLst>
      <p:ext uri="{BB962C8B-B14F-4D97-AF65-F5344CB8AC3E}">
        <p14:creationId xmlns:p14="http://schemas.microsoft.com/office/powerpoint/2010/main" val="365231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Results</a:t>
            </a:r>
            <a:endParaRPr lang="zh-CN" altLang="en-US" dirty="0"/>
          </a:p>
        </p:txBody>
      </p:sp>
      <p:pic>
        <p:nvPicPr>
          <p:cNvPr id="4" name="内容占位符 3"/>
          <p:cNvPicPr>
            <a:picLocks noGrp="1" noChangeAspect="1"/>
          </p:cNvPicPr>
          <p:nvPr>
            <p:ph idx="1"/>
          </p:nvPr>
        </p:nvPicPr>
        <p:blipFill>
          <a:blip r:embed="rId3"/>
          <a:stretch>
            <a:fillRect/>
          </a:stretch>
        </p:blipFill>
        <p:spPr>
          <a:xfrm>
            <a:off x="510579" y="1330535"/>
            <a:ext cx="4382087" cy="4632115"/>
          </a:xfrm>
          <a:prstGeom prst="rect">
            <a:avLst/>
          </a:prstGeom>
        </p:spPr>
      </p:pic>
      <p:pic>
        <p:nvPicPr>
          <p:cNvPr id="5" name="图片 4"/>
          <p:cNvPicPr>
            <a:picLocks noChangeAspect="1"/>
          </p:cNvPicPr>
          <p:nvPr/>
        </p:nvPicPr>
        <p:blipFill>
          <a:blip r:embed="rId4"/>
          <a:stretch>
            <a:fillRect/>
          </a:stretch>
        </p:blipFill>
        <p:spPr>
          <a:xfrm>
            <a:off x="5097788" y="1330535"/>
            <a:ext cx="3627111" cy="4502258"/>
          </a:xfrm>
          <a:prstGeom prst="rect">
            <a:avLst/>
          </a:prstGeom>
        </p:spPr>
      </p:pic>
    </p:spTree>
    <p:extLst>
      <p:ext uri="{BB962C8B-B14F-4D97-AF65-F5344CB8AC3E}">
        <p14:creationId xmlns:p14="http://schemas.microsoft.com/office/powerpoint/2010/main" val="4003739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Dataset Annotation</a:t>
            </a:r>
            <a:endParaRPr lang="zh-CN" altLang="en-US" dirty="0"/>
          </a:p>
        </p:txBody>
      </p:sp>
      <p:sp>
        <p:nvSpPr>
          <p:cNvPr id="8" name="矩形 7"/>
          <p:cNvSpPr/>
          <p:nvPr/>
        </p:nvSpPr>
        <p:spPr>
          <a:xfrm>
            <a:off x="3016325" y="6112878"/>
            <a:ext cx="3188624" cy="369332"/>
          </a:xfrm>
          <a:prstGeom prst="rect">
            <a:avLst/>
          </a:prstGeom>
        </p:spPr>
        <p:txBody>
          <a:bodyPr wrap="square">
            <a:spAutoFit/>
          </a:bodyPr>
          <a:lstStyle/>
          <a:p>
            <a:r>
              <a:rPr lang="en-US" altLang="zh-CN" dirty="0">
                <a:solidFill>
                  <a:schemeClr val="accent2"/>
                </a:solidFill>
                <a:latin typeface="Arial" panose="020B0604020202020204" pitchFamily="34" charset="0"/>
              </a:rPr>
              <a:t>CVML 2012, Antonio </a:t>
            </a:r>
            <a:r>
              <a:rPr lang="en-US" altLang="zh-CN" dirty="0" err="1">
                <a:solidFill>
                  <a:schemeClr val="accent2"/>
                </a:solidFill>
                <a:latin typeface="Arial" panose="020B0604020202020204" pitchFamily="34" charset="0"/>
              </a:rPr>
              <a:t>Torralba</a:t>
            </a:r>
            <a:endParaRPr lang="zh-CN" altLang="en-US" dirty="0">
              <a:solidFill>
                <a:schemeClr val="accent2"/>
              </a:solidFill>
            </a:endParaRPr>
          </a:p>
        </p:txBody>
      </p:sp>
      <p:sp>
        <p:nvSpPr>
          <p:cNvPr id="7" name="内容占位符 6"/>
          <p:cNvSpPr>
            <a:spLocks noGrp="1"/>
          </p:cNvSpPr>
          <p:nvPr>
            <p:ph idx="1"/>
          </p:nvPr>
        </p:nvSpPr>
        <p:spPr>
          <a:xfrm>
            <a:off x="295836" y="789710"/>
            <a:ext cx="4314801" cy="5387254"/>
          </a:xfrm>
        </p:spPr>
        <p:txBody>
          <a:bodyPr>
            <a:normAutofit/>
          </a:bodyPr>
          <a:lstStyle/>
          <a:p>
            <a:r>
              <a:rPr lang="en-US" altLang="zh-CN" dirty="0"/>
              <a:t>PASCAL 11:</a:t>
            </a:r>
          </a:p>
          <a:p>
            <a:pPr lvl="1"/>
            <a:r>
              <a:rPr lang="en-US" altLang="zh-CN" dirty="0"/>
              <a:t>10? workers</a:t>
            </a:r>
          </a:p>
          <a:p>
            <a:pPr lvl="1"/>
            <a:r>
              <a:rPr lang="en-US" altLang="zh-CN" dirty="0"/>
              <a:t>27.374 bounding boxes</a:t>
            </a:r>
          </a:p>
          <a:p>
            <a:pPr lvl="1"/>
            <a:endParaRPr lang="en-US" altLang="zh-CN" dirty="0"/>
          </a:p>
          <a:p>
            <a:r>
              <a:rPr lang="en-US" altLang="zh-CN" dirty="0"/>
              <a:t>ImageNet:</a:t>
            </a:r>
          </a:p>
          <a:p>
            <a:pPr lvl="1"/>
            <a:r>
              <a:rPr lang="en-US" altLang="zh-CN" dirty="0"/>
              <a:t>25.000 workers</a:t>
            </a:r>
          </a:p>
          <a:p>
            <a:pPr lvl="1"/>
            <a:r>
              <a:rPr lang="en-US" altLang="zh-CN" dirty="0"/>
              <a:t>11.231.732 images labeled with one word</a:t>
            </a:r>
          </a:p>
          <a:p>
            <a:pPr lvl="1"/>
            <a:endParaRPr lang="en-US" altLang="zh-CN" dirty="0"/>
          </a:p>
          <a:p>
            <a:r>
              <a:rPr lang="en-US" altLang="zh-CN" dirty="0"/>
              <a:t>My mother: </a:t>
            </a:r>
          </a:p>
          <a:p>
            <a:pPr lvl="1"/>
            <a:r>
              <a:rPr lang="en-US" altLang="zh-CN" dirty="0"/>
              <a:t>213.841 segmented objects </a:t>
            </a:r>
          </a:p>
          <a:p>
            <a:pPr lvl="1"/>
            <a:r>
              <a:rPr lang="en-US" altLang="zh-CN" dirty="0"/>
              <a:t>Job offer: I am looking for more parents </a:t>
            </a:r>
          </a:p>
        </p:txBody>
      </p:sp>
      <p:pic>
        <p:nvPicPr>
          <p:cNvPr id="9" name="图片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15158" y="4435220"/>
            <a:ext cx="2397148" cy="1780508"/>
          </a:xfrm>
          <a:prstGeom prst="rect">
            <a:avLst/>
          </a:prstGeom>
        </p:spPr>
      </p:pic>
      <p:pic>
        <p:nvPicPr>
          <p:cNvPr id="11" name="图片 10"/>
          <p:cNvPicPr>
            <a:picLocks noChangeAspect="1"/>
          </p:cNvPicPr>
          <p:nvPr/>
        </p:nvPicPr>
        <p:blipFill>
          <a:blip r:embed="rId3"/>
          <a:stretch>
            <a:fillRect/>
          </a:stretch>
        </p:blipFill>
        <p:spPr>
          <a:xfrm>
            <a:off x="6415158" y="2661539"/>
            <a:ext cx="2397147" cy="1601940"/>
          </a:xfrm>
          <a:prstGeom prst="rect">
            <a:avLst/>
          </a:prstGeom>
        </p:spPr>
      </p:pic>
      <p:pic>
        <p:nvPicPr>
          <p:cNvPr id="12" name="图片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15159" y="954142"/>
            <a:ext cx="2397146" cy="1577312"/>
          </a:xfrm>
          <a:prstGeom prst="rect">
            <a:avLst/>
          </a:prstGeom>
        </p:spPr>
      </p:pic>
      <p:pic>
        <p:nvPicPr>
          <p:cNvPr id="10246" name="Picture 6" descr="Image result for Antonio Torralba moth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91597" y="4611130"/>
            <a:ext cx="1145638" cy="114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414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Interaction</a:t>
            </a:r>
            <a:endParaRPr lang="zh-CN" altLang="en-US" dirty="0"/>
          </a:p>
        </p:txBody>
      </p:sp>
      <p:sp>
        <p:nvSpPr>
          <p:cNvPr id="4" name="圆角矩形 7"/>
          <p:cNvSpPr/>
          <p:nvPr/>
        </p:nvSpPr>
        <p:spPr>
          <a:xfrm>
            <a:off x="222227" y="5753100"/>
            <a:ext cx="8736856" cy="59443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Bottom-Up Top-Down Cues for Weakly-Supervised Semantic Segmentation, </a:t>
            </a:r>
            <a:r>
              <a:rPr lang="en-US" sz="1600" b="1" dirty="0">
                <a:solidFill>
                  <a:schemeClr val="tx1"/>
                </a:solidFill>
                <a:latin typeface="Calibri Light" panose="020F0302020204030204" pitchFamily="34" charset="0"/>
              </a:rPr>
              <a:t>EMMCVPR 2017</a:t>
            </a:r>
            <a:r>
              <a:rPr lang="en-US" sz="1600" dirty="0">
                <a:solidFill>
                  <a:schemeClr val="tx1"/>
                </a:solidFill>
                <a:latin typeface="Calibri Light" panose="020F0302020204030204" pitchFamily="34" charset="0"/>
              </a:rPr>
              <a:t>.</a:t>
            </a:r>
          </a:p>
        </p:txBody>
      </p:sp>
      <p:pic>
        <p:nvPicPr>
          <p:cNvPr id="7" name="Content Placeholder 6">
            <a:extLst>
              <a:ext uri="{FF2B5EF4-FFF2-40B4-BE49-F238E27FC236}">
                <a16:creationId xmlns:a16="http://schemas.microsoft.com/office/drawing/2014/main" id="{356E61B5-A3E9-7B47-8B92-358258170051}"/>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95275" y="2314839"/>
            <a:ext cx="8516938" cy="2336273"/>
          </a:xfrm>
          <a:prstGeom prst="rect">
            <a:avLst/>
          </a:prstGeom>
        </p:spPr>
      </p:pic>
    </p:spTree>
    <p:extLst>
      <p:ext uri="{BB962C8B-B14F-4D97-AF65-F5344CB8AC3E}">
        <p14:creationId xmlns:p14="http://schemas.microsoft.com/office/powerpoint/2010/main" val="3512735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Results</a:t>
            </a:r>
            <a:endParaRPr lang="zh-CN" altLang="en-US" dirty="0"/>
          </a:p>
        </p:txBody>
      </p:sp>
      <p:pic>
        <p:nvPicPr>
          <p:cNvPr id="7" name="Content Placeholder 6">
            <a:extLst>
              <a:ext uri="{FF2B5EF4-FFF2-40B4-BE49-F238E27FC236}">
                <a16:creationId xmlns:a16="http://schemas.microsoft.com/office/drawing/2014/main" id="{41DC5F34-A396-6649-9281-49A1CA53813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98478" y="881063"/>
            <a:ext cx="8037507" cy="5387975"/>
          </a:xfrm>
          <a:prstGeom prst="rect">
            <a:avLst/>
          </a:prstGeom>
        </p:spPr>
      </p:pic>
    </p:spTree>
    <p:extLst>
      <p:ext uri="{BB962C8B-B14F-4D97-AF65-F5344CB8AC3E}">
        <p14:creationId xmlns:p14="http://schemas.microsoft.com/office/powerpoint/2010/main" val="437094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Towards WSIU</a:t>
            </a:r>
            <a:endParaRPr lang="zh-CN" altLang="en-US" dirty="0"/>
          </a:p>
        </p:txBody>
      </p:sp>
      <p:sp>
        <p:nvSpPr>
          <p:cNvPr id="3" name="内容占位符 2"/>
          <p:cNvSpPr>
            <a:spLocks noGrp="1"/>
          </p:cNvSpPr>
          <p:nvPr>
            <p:ph idx="1"/>
          </p:nvPr>
        </p:nvSpPr>
        <p:spPr/>
        <p:txBody>
          <a:bodyPr/>
          <a:lstStyle/>
          <a:p>
            <a:endParaRPr lang="en-US" altLang="zh-CN" dirty="0"/>
          </a:p>
          <a:p>
            <a:endParaRPr lang="zh-CN" altLang="en-US" dirty="0"/>
          </a:p>
        </p:txBody>
      </p:sp>
      <p:grpSp>
        <p:nvGrpSpPr>
          <p:cNvPr id="7" name="Group 76"/>
          <p:cNvGrpSpPr/>
          <p:nvPr/>
        </p:nvGrpSpPr>
        <p:grpSpPr>
          <a:xfrm>
            <a:off x="644254" y="4143942"/>
            <a:ext cx="7729723" cy="1264009"/>
            <a:chOff x="1902137" y="5359929"/>
            <a:chExt cx="6707474" cy="1003416"/>
          </a:xfrm>
        </p:grpSpPr>
        <p:sp>
          <p:nvSpPr>
            <p:cNvPr id="24"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Low level vision</a:t>
              </a:r>
              <a:endParaRPr lang="zh-CN" altLang="en-US" dirty="0"/>
            </a:p>
          </p:txBody>
        </p:sp>
        <p:sp>
          <p:nvSpPr>
            <p:cNvPr id="25" name="圆角矩形 6"/>
            <p:cNvSpPr/>
            <p:nvPr/>
          </p:nvSpPr>
          <p:spPr>
            <a:xfrm>
              <a:off x="2220872" y="5496033"/>
              <a:ext cx="1758850"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Attention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26" name="圆角矩形 16"/>
            <p:cNvSpPr/>
            <p:nvPr/>
          </p:nvSpPr>
          <p:spPr>
            <a:xfrm>
              <a:off x="6408058" y="5496033"/>
              <a:ext cx="203755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Segmentation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27" name="圆角矩形 17"/>
            <p:cNvSpPr/>
            <p:nvPr/>
          </p:nvSpPr>
          <p:spPr>
            <a:xfrm>
              <a:off x="4278414" y="5496033"/>
              <a:ext cx="1832436"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Boundary</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grpSp>
        <p:nvGrpSpPr>
          <p:cNvPr id="44" name="Group 76"/>
          <p:cNvGrpSpPr/>
          <p:nvPr/>
        </p:nvGrpSpPr>
        <p:grpSpPr>
          <a:xfrm>
            <a:off x="644255" y="2666464"/>
            <a:ext cx="7729723" cy="1264009"/>
            <a:chOff x="1902137" y="5359929"/>
            <a:chExt cx="6707474" cy="1003416"/>
          </a:xfrm>
        </p:grpSpPr>
        <p:sp>
          <p:nvSpPr>
            <p:cNvPr id="45"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Light weighted semantic parsing</a:t>
              </a:r>
              <a:endParaRPr lang="zh-CN" altLang="en-US" dirty="0"/>
            </a:p>
          </p:txBody>
        </p:sp>
        <p:sp>
          <p:nvSpPr>
            <p:cNvPr id="46" name="圆角矩形 6"/>
            <p:cNvSpPr/>
            <p:nvPr/>
          </p:nvSpPr>
          <p:spPr>
            <a:xfrm>
              <a:off x="2220872" y="5496033"/>
              <a:ext cx="3271404"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Semantic segmentation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47" name="圆角矩形 16"/>
            <p:cNvSpPr/>
            <p:nvPr/>
          </p:nvSpPr>
          <p:spPr>
            <a:xfrm>
              <a:off x="5689319" y="5496033"/>
              <a:ext cx="275629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Interaction</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grpSp>
        <p:nvGrpSpPr>
          <p:cNvPr id="49" name="Group 76"/>
          <p:cNvGrpSpPr/>
          <p:nvPr/>
        </p:nvGrpSpPr>
        <p:grpSpPr>
          <a:xfrm>
            <a:off x="644255" y="1188986"/>
            <a:ext cx="7729723" cy="1264009"/>
            <a:chOff x="1902137" y="5359929"/>
            <a:chExt cx="6707474" cy="1003416"/>
          </a:xfrm>
        </p:grpSpPr>
        <p:sp>
          <p:nvSpPr>
            <p:cNvPr id="50"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Graphics/vision applications</a:t>
              </a:r>
              <a:endParaRPr lang="zh-CN" altLang="en-US" dirty="0"/>
            </a:p>
          </p:txBody>
        </p:sp>
        <p:sp>
          <p:nvSpPr>
            <p:cNvPr id="51" name="圆角矩形 6"/>
            <p:cNvSpPr/>
            <p:nvPr/>
          </p:nvSpPr>
          <p:spPr>
            <a:xfrm>
              <a:off x="2220872" y="5496033"/>
              <a:ext cx="1758850"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Editing</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52" name="圆角矩形 16"/>
            <p:cNvSpPr/>
            <p:nvPr/>
          </p:nvSpPr>
          <p:spPr>
            <a:xfrm>
              <a:off x="6408058" y="5496033"/>
              <a:ext cx="203755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Web images</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53" name="圆角矩形 17"/>
            <p:cNvSpPr/>
            <p:nvPr/>
          </p:nvSpPr>
          <p:spPr>
            <a:xfrm>
              <a:off x="4278414" y="5496033"/>
              <a:ext cx="1832436"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Synthesis</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sp>
        <p:nvSpPr>
          <p:cNvPr id="55" name="圆角矩形 54"/>
          <p:cNvSpPr/>
          <p:nvPr/>
        </p:nvSpPr>
        <p:spPr>
          <a:xfrm>
            <a:off x="4780020" y="2558231"/>
            <a:ext cx="3713778" cy="10572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855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dirty="0"/>
              <a:t>Motivation</a:t>
            </a:r>
          </a:p>
        </p:txBody>
      </p:sp>
      <p:grpSp>
        <p:nvGrpSpPr>
          <p:cNvPr id="8" name="组合 7"/>
          <p:cNvGrpSpPr/>
          <p:nvPr/>
        </p:nvGrpSpPr>
        <p:grpSpPr>
          <a:xfrm>
            <a:off x="386533" y="1189092"/>
            <a:ext cx="3919048" cy="4904770"/>
            <a:chOff x="386533" y="1646292"/>
            <a:chExt cx="3919048" cy="4904770"/>
          </a:xfrm>
        </p:grpSpPr>
        <p:pic>
          <p:nvPicPr>
            <p:cNvPr id="2051" name="Picture 3"/>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9709" b="99353" l="7632" r="99211">
                          <a14:foregroundMark x1="15263" y1="59547" x2="15263" y2="59547"/>
                          <a14:foregroundMark x1="13684" y1="52751" x2="13684" y2="52751"/>
                          <a14:foregroundMark x1="9474" y1="51456" x2="9474" y2="51456"/>
                          <a14:foregroundMark x1="12105" y1="63754" x2="12105" y2="63754"/>
                          <a14:foregroundMark x1="15263" y1="65372" x2="15263" y2="65372"/>
                          <a14:foregroundMark x1="19474" y1="64725" x2="19474" y2="64725"/>
                          <a14:foregroundMark x1="23158" y1="65049" x2="23158" y2="65049"/>
                          <a14:foregroundMark x1="23684" y1="59871" x2="23684" y2="59871"/>
                          <a14:foregroundMark x1="20263" y1="53074" x2="20263" y2="53074"/>
                          <a14:foregroundMark x1="85000" y1="45955" x2="85000" y2="45955"/>
                          <a14:foregroundMark x1="81316" y1="36246" x2="81316" y2="36246"/>
                          <a14:foregroundMark x1="85526" y1="35275" x2="85526" y2="35275"/>
                          <a14:foregroundMark x1="88684" y1="34304" x2="88684" y2="34304"/>
                          <a14:foregroundMark x1="92105" y1="40453" x2="92105" y2="40453"/>
                          <a14:foregroundMark x1="80789" y1="25890" x2="80789" y2="25890"/>
                          <a14:foregroundMark x1="77895" y1="20065" x2="77895" y2="20065"/>
                          <a14:foregroundMark x1="79474" y1="17476" x2="79474" y2="17476"/>
                          <a14:foregroundMark x1="92895" y1="17476" x2="92895" y2="17476"/>
                          <a14:foregroundMark x1="95000" y1="18770" x2="93684" y2="19094"/>
                          <a14:foregroundMark x1="90000" y1="24595" x2="90000" y2="24595"/>
                          <a14:foregroundMark x1="82105" y1="30097" x2="82105" y2="30097"/>
                          <a14:foregroundMark x1="88421" y1="32039" x2="88421" y2="32039"/>
                          <a14:foregroundMark x1="90526" y1="38835" x2="90526" y2="38835"/>
                          <a14:foregroundMark x1="94737" y1="39482" x2="94737" y2="39482"/>
                          <a14:foregroundMark x1="95526" y1="41100" x2="95526" y2="41100"/>
                          <a14:foregroundMark x1="90789" y1="46278" x2="90789" y2="46278"/>
                          <a14:foregroundMark x1="87895" y1="47573" x2="87895" y2="47573"/>
                        </a14:backgroundRemoval>
                      </a14:imgEffect>
                    </a14:imgLayer>
                  </a14:imgProps>
                </a:ext>
                <a:ext uri="{28A0092B-C50C-407E-A947-70E740481C1C}">
                  <a14:useLocalDpi xmlns:a14="http://schemas.microsoft.com/office/drawing/2010/main"/>
                </a:ext>
              </a:extLst>
            </a:blip>
            <a:srcRect/>
            <a:stretch>
              <a:fillRect/>
            </a:stretch>
          </p:blipFill>
          <p:spPr bwMode="auto">
            <a:xfrm flipH="1">
              <a:off x="1061610" y="4747789"/>
              <a:ext cx="2217617" cy="1803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组合 11"/>
            <p:cNvGrpSpPr/>
            <p:nvPr/>
          </p:nvGrpSpPr>
          <p:grpSpPr>
            <a:xfrm>
              <a:off x="386533" y="1646292"/>
              <a:ext cx="3919048" cy="2969555"/>
              <a:chOff x="386535" y="1789769"/>
              <a:chExt cx="3919048" cy="2969555"/>
            </a:xfrm>
          </p:grpSpPr>
          <p:sp>
            <p:nvSpPr>
              <p:cNvPr id="6" name="矩形标注 5"/>
              <p:cNvSpPr/>
              <p:nvPr/>
            </p:nvSpPr>
            <p:spPr bwMode="auto">
              <a:xfrm>
                <a:off x="386535" y="1789769"/>
                <a:ext cx="3919048" cy="2969555"/>
              </a:xfrm>
              <a:prstGeom prst="wedgeRectCallout">
                <a:avLst>
                  <a:gd name="adj1" fmla="val -24794"/>
                  <a:gd name="adj2" fmla="val 66111"/>
                </a:avLst>
              </a:prstGeom>
              <a:ln>
                <a:headEnd type="none" w="med" len="med"/>
                <a:tailEnd type="none" w="med" len="med"/>
              </a:ln>
              <a:ex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6600"/>
                  </a:solidFill>
                  <a:effectLst/>
                  <a:latin typeface="Arial" charset="0"/>
                  <a:ea typeface="SimSun" pitchFamily="2" charset="-122"/>
                </a:endParaRPr>
              </a:p>
            </p:txBody>
          </p:sp>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6535" y="1789769"/>
                <a:ext cx="3919047" cy="29695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p:cNvSpPr txBox="1"/>
            <p:nvPr/>
          </p:nvSpPr>
          <p:spPr>
            <a:xfrm>
              <a:off x="1871700" y="4811326"/>
              <a:ext cx="2250250" cy="461665"/>
            </a:xfrm>
            <a:prstGeom prst="rect">
              <a:avLst/>
            </a:prstGeom>
            <a:noFill/>
          </p:spPr>
          <p:txBody>
            <a:bodyPr wrap="square" rtlCol="0">
              <a:spAutoFit/>
            </a:bodyPr>
            <a:lstStyle/>
            <a:p>
              <a:pPr algn="ctr"/>
              <a:r>
                <a:rPr lang="en-US" dirty="0"/>
                <a:t>Pixels/patches</a:t>
              </a:r>
            </a:p>
          </p:txBody>
        </p:sp>
      </p:grpSp>
      <p:grpSp>
        <p:nvGrpSpPr>
          <p:cNvPr id="9" name="组合 8"/>
          <p:cNvGrpSpPr/>
          <p:nvPr/>
        </p:nvGrpSpPr>
        <p:grpSpPr>
          <a:xfrm>
            <a:off x="4436986" y="1143312"/>
            <a:ext cx="4494933" cy="4978838"/>
            <a:chOff x="4436986" y="1600512"/>
            <a:chExt cx="4494933" cy="4978838"/>
          </a:xfrm>
        </p:grpSpPr>
        <p:pic>
          <p:nvPicPr>
            <p:cNvPr id="4" name="图片 3"/>
            <p:cNvPicPr>
              <a:picLocks noChangeAspect="1"/>
            </p:cNvPicPr>
            <p:nvPr/>
          </p:nvPicPr>
          <p:blipFill>
            <a:blip r:embed="rId6" cstate="email">
              <a:extLst>
                <a:ext uri="{BEBA8EAE-BF5A-486C-A8C5-ECC9F3942E4B}">
                  <a14:imgProps xmlns:a14="http://schemas.microsoft.com/office/drawing/2010/main">
                    <a14:imgLayer r:embed="rId7">
                      <a14:imgEffect>
                        <a14:backgroundRemoval t="10000" b="99706" l="0" r="62000"/>
                      </a14:imgEffect>
                    </a14:imgLayer>
                  </a14:imgProps>
                </a:ext>
                <a:ext uri="{28A0092B-C50C-407E-A947-70E740481C1C}">
                  <a14:useLocalDpi xmlns:a14="http://schemas.microsoft.com/office/drawing/2010/main"/>
                </a:ext>
              </a:extLst>
            </a:blip>
            <a:stretch>
              <a:fillRect/>
            </a:stretch>
          </p:blipFill>
          <p:spPr>
            <a:xfrm>
              <a:off x="6192180" y="4480832"/>
              <a:ext cx="2160240" cy="2098518"/>
            </a:xfrm>
            <a:prstGeom prst="rect">
              <a:avLst/>
            </a:prstGeom>
          </p:spPr>
        </p:pic>
        <p:sp>
          <p:nvSpPr>
            <p:cNvPr id="5" name="云形标注 4"/>
            <p:cNvSpPr/>
            <p:nvPr/>
          </p:nvSpPr>
          <p:spPr bwMode="auto">
            <a:xfrm>
              <a:off x="4436986" y="1600512"/>
              <a:ext cx="4410490" cy="3060340"/>
            </a:xfrm>
            <a:prstGeom prst="cloudCallout">
              <a:avLst>
                <a:gd name="adj1" fmla="val 13375"/>
                <a:gd name="adj2" fmla="val 69180"/>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6600"/>
                </a:solidFill>
                <a:effectLst/>
                <a:latin typeface="Arial" charset="0"/>
                <a:ea typeface="SimSun" pitchFamily="2" charset="-122"/>
              </a:endParaRPr>
            </a:p>
          </p:txBody>
        </p:sp>
        <p:pic>
          <p:nvPicPr>
            <p:cNvPr id="3" name="图片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18348" y="2562139"/>
              <a:ext cx="2128278" cy="159620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32" name="Picture 8" descr="D:\WorkSpace\GeoImgEdit\EditInterface\Output\f\Layer\4.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27732" y="1746347"/>
              <a:ext cx="1309653" cy="97929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WorkSpace\GeoImgEdit\EditInterface\Output\f\Layer\3.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92180" y="1784668"/>
              <a:ext cx="965165" cy="7297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WorkSpace\GeoImgEdit\EditInterface\Output\f\Layer\2.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543421" y="2016758"/>
              <a:ext cx="937478" cy="71482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WorkSpace\GeoImgEdit\EditInterface\Output\f\Layer\1.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937323" y="2414839"/>
              <a:ext cx="1066220" cy="7808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WorkSpace\GeoImgEdit\EditInterface\Output\f\Layer\0.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842030" y="3079872"/>
              <a:ext cx="926032" cy="880018"/>
            </a:xfrm>
            <a:prstGeom prst="rect">
              <a:avLst/>
            </a:prstGeom>
            <a:noFill/>
            <a:scene3d>
              <a:camera prst="orthographicFront">
                <a:rot lat="1158598" lon="0" rev="0"/>
              </a:camera>
              <a:lightRig rig="threePt" dir="t"/>
            </a:scene3d>
            <a:extLst>
              <a:ext uri="{909E8E84-426E-40DD-AFC4-6F175D3DCCD1}">
                <a14:hiddenFill xmlns:a14="http://schemas.microsoft.com/office/drawing/2010/main">
                  <a:solidFill>
                    <a:srgbClr val="FFFFFF"/>
                  </a:solidFill>
                </a14:hiddenFill>
              </a:ext>
            </a:extLst>
          </p:spPr>
        </p:pic>
        <p:sp>
          <p:nvSpPr>
            <p:cNvPr id="7" name="任意多边形 6"/>
            <p:cNvSpPr/>
            <p:nvPr/>
          </p:nvSpPr>
          <p:spPr>
            <a:xfrm>
              <a:off x="6517758" y="2149548"/>
              <a:ext cx="244549" cy="21362"/>
            </a:xfrm>
            <a:custGeom>
              <a:avLst/>
              <a:gdLst>
                <a:gd name="connsiteX0" fmla="*/ 0 w 244549"/>
                <a:gd name="connsiteY0" fmla="*/ 21362 h 21362"/>
                <a:gd name="connsiteX1" fmla="*/ 244549 w 244549"/>
                <a:gd name="connsiteY1" fmla="*/ 97 h 21362"/>
                <a:gd name="connsiteX2" fmla="*/ 0 w 244549"/>
                <a:gd name="connsiteY2" fmla="*/ 21362 h 21362"/>
              </a:gdLst>
              <a:ahLst/>
              <a:cxnLst>
                <a:cxn ang="0">
                  <a:pos x="connsiteX0" y="connsiteY0"/>
                </a:cxn>
                <a:cxn ang="0">
                  <a:pos x="connsiteX1" y="connsiteY1"/>
                </a:cxn>
                <a:cxn ang="0">
                  <a:pos x="connsiteX2" y="connsiteY2"/>
                </a:cxn>
              </a:cxnLst>
              <a:rect l="l" t="t" r="r" b="b"/>
              <a:pathLst>
                <a:path w="244549" h="21362">
                  <a:moveTo>
                    <a:pt x="0" y="21362"/>
                  </a:moveTo>
                  <a:lnTo>
                    <a:pt x="244549" y="97"/>
                  </a:lnTo>
                  <a:cubicBezTo>
                    <a:pt x="242777" y="-1675"/>
                    <a:pt x="0" y="21362"/>
                    <a:pt x="0" y="21362"/>
                  </a:cubicBezTo>
                  <a:close/>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6600"/>
                </a:solidFill>
                <a:effectLst/>
                <a:latin typeface="Arial" charset="0"/>
                <a:ea typeface="SimSun" pitchFamily="2" charset="-122"/>
              </a:endParaRPr>
            </a:p>
          </p:txBody>
        </p:sp>
        <p:sp>
          <p:nvSpPr>
            <p:cNvPr id="14" name="TextBox 13"/>
            <p:cNvSpPr txBox="1"/>
            <p:nvPr/>
          </p:nvSpPr>
          <p:spPr>
            <a:xfrm rot="852204">
              <a:off x="7598321" y="2089664"/>
              <a:ext cx="1096611" cy="646331"/>
            </a:xfrm>
            <a:prstGeom prst="rect">
              <a:avLst/>
            </a:prstGeom>
            <a:noFill/>
          </p:spPr>
          <p:txBody>
            <a:bodyPr wrap="square" rtlCol="0">
              <a:spAutoFit/>
            </a:bodyPr>
            <a:lstStyle/>
            <a:p>
              <a:pPr algn="ctr"/>
              <a:r>
                <a:rPr lang="en-US" sz="3600" dirty="0">
                  <a:solidFill>
                    <a:schemeClr val="bg2"/>
                  </a:solidFill>
                </a:rPr>
                <a:t>…</a:t>
              </a:r>
            </a:p>
          </p:txBody>
        </p:sp>
        <p:sp>
          <p:nvSpPr>
            <p:cNvPr id="26" name="Line 13"/>
            <p:cNvSpPr>
              <a:spLocks noChangeShapeType="1"/>
            </p:cNvSpPr>
            <p:nvPr/>
          </p:nvSpPr>
          <p:spPr bwMode="auto">
            <a:xfrm flipV="1">
              <a:off x="5738520" y="3360244"/>
              <a:ext cx="1128736" cy="193316"/>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7" name="Line 13"/>
            <p:cNvSpPr>
              <a:spLocks noChangeShapeType="1"/>
            </p:cNvSpPr>
            <p:nvPr/>
          </p:nvSpPr>
          <p:spPr bwMode="auto">
            <a:xfrm>
              <a:off x="5881549" y="2957309"/>
              <a:ext cx="1275796" cy="238347"/>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8" name="Line 13"/>
            <p:cNvSpPr>
              <a:spLocks noChangeShapeType="1"/>
            </p:cNvSpPr>
            <p:nvPr/>
          </p:nvSpPr>
          <p:spPr bwMode="auto">
            <a:xfrm>
              <a:off x="6417206" y="2562139"/>
              <a:ext cx="665281" cy="514343"/>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9" name="Line 13"/>
            <p:cNvSpPr>
              <a:spLocks noChangeShapeType="1"/>
            </p:cNvSpPr>
            <p:nvPr/>
          </p:nvSpPr>
          <p:spPr bwMode="auto">
            <a:xfrm>
              <a:off x="6757016" y="2412829"/>
              <a:ext cx="55120" cy="663653"/>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0" name="Line 13"/>
            <p:cNvSpPr>
              <a:spLocks noChangeShapeType="1"/>
            </p:cNvSpPr>
            <p:nvPr/>
          </p:nvSpPr>
          <p:spPr bwMode="auto">
            <a:xfrm flipH="1">
              <a:off x="7262967" y="2467029"/>
              <a:ext cx="105624" cy="893215"/>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1" name="Line 13"/>
            <p:cNvSpPr>
              <a:spLocks noChangeShapeType="1"/>
            </p:cNvSpPr>
            <p:nvPr/>
          </p:nvSpPr>
          <p:spPr bwMode="auto">
            <a:xfrm flipH="1">
              <a:off x="7535788" y="2635627"/>
              <a:ext cx="816632" cy="917933"/>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3" name="TextBox 32"/>
            <p:cNvSpPr txBox="1"/>
            <p:nvPr/>
          </p:nvSpPr>
          <p:spPr>
            <a:xfrm>
              <a:off x="7228010" y="4480832"/>
              <a:ext cx="1703909" cy="1569660"/>
            </a:xfrm>
            <a:prstGeom prst="rect">
              <a:avLst/>
            </a:prstGeom>
            <a:noFill/>
          </p:spPr>
          <p:txBody>
            <a:bodyPr wrap="square" rtlCol="0">
              <a:spAutoFit/>
            </a:bodyPr>
            <a:lstStyle/>
            <a:p>
              <a:pPr algn="ctr"/>
              <a:r>
                <a:rPr lang="en-US" dirty="0"/>
                <a:t>Objects</a:t>
              </a:r>
            </a:p>
            <a:p>
              <a:pPr algn="ctr"/>
              <a:r>
                <a:rPr lang="en-US" dirty="0"/>
                <a:t>Scene</a:t>
              </a:r>
            </a:p>
            <a:p>
              <a:pPr algn="ctr"/>
              <a:r>
                <a:rPr lang="en-US" dirty="0"/>
                <a:t>Layering</a:t>
              </a:r>
            </a:p>
            <a:p>
              <a:pPr algn="ctr"/>
              <a:r>
                <a:rPr lang="en-US" dirty="0"/>
                <a:t>…</a:t>
              </a:r>
            </a:p>
          </p:txBody>
        </p:sp>
      </p:grpSp>
    </p:spTree>
    <p:extLst>
      <p:ext uri="{BB962C8B-B14F-4D97-AF65-F5344CB8AC3E}">
        <p14:creationId xmlns:p14="http://schemas.microsoft.com/office/powerpoint/2010/main" val="240029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Motivation</a:t>
            </a:r>
            <a:endParaRPr lang="zh-CN" altLang="en-US" dirty="0"/>
          </a:p>
        </p:txBody>
      </p:sp>
      <p:sp>
        <p:nvSpPr>
          <p:cNvPr id="3" name="内容占位符 2"/>
          <p:cNvSpPr>
            <a:spLocks noGrp="1"/>
          </p:cNvSpPr>
          <p:nvPr>
            <p:ph idx="1"/>
          </p:nvPr>
        </p:nvSpPr>
        <p:spPr>
          <a:xfrm>
            <a:off x="222227" y="741533"/>
            <a:ext cx="8415337" cy="4724400"/>
          </a:xfrm>
        </p:spPr>
        <p:txBody>
          <a:bodyPr/>
          <a:lstStyle/>
          <a:p>
            <a:r>
              <a:rPr lang="en-US" altLang="zh-CN" dirty="0"/>
              <a:t>Rough depth ordering is possible for a single image with repeated elements</a:t>
            </a:r>
            <a:endParaRPr lang="zh-CN" altLang="en-US" dirty="0"/>
          </a:p>
        </p:txBody>
      </p:sp>
      <p:pic>
        <p:nvPicPr>
          <p:cNvPr id="4" name="图片 3" descr="f.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7149" y="2472725"/>
            <a:ext cx="3330370" cy="249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组合 17"/>
          <p:cNvGrpSpPr/>
          <p:nvPr/>
        </p:nvGrpSpPr>
        <p:grpSpPr>
          <a:xfrm>
            <a:off x="4617005" y="1777135"/>
            <a:ext cx="3960440" cy="3600399"/>
            <a:chOff x="1285927" y="2562705"/>
            <a:chExt cx="5195166" cy="4295294"/>
          </a:xfrm>
        </p:grpSpPr>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8266" y="2562705"/>
              <a:ext cx="5002827" cy="4295294"/>
            </a:xfrm>
            <a:prstGeom prst="rect">
              <a:avLst/>
            </a:prstGeom>
          </p:spPr>
        </p:pic>
        <p:pic>
          <p:nvPicPr>
            <p:cNvPr id="8" name="图片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8266" y="2562705"/>
              <a:ext cx="5002827" cy="4295294"/>
            </a:xfrm>
            <a:prstGeom prst="rect">
              <a:avLst/>
            </a:prstGeom>
          </p:spPr>
        </p:pic>
        <p:pic>
          <p:nvPicPr>
            <p:cNvPr id="9" name="图片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78266" y="2562705"/>
              <a:ext cx="5002827" cy="4295294"/>
            </a:xfrm>
            <a:prstGeom prst="rect">
              <a:avLst/>
            </a:prstGeom>
          </p:spPr>
        </p:pic>
        <p:pic>
          <p:nvPicPr>
            <p:cNvPr id="10" name="图片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78266" y="2562705"/>
              <a:ext cx="5002827" cy="4295294"/>
            </a:xfrm>
            <a:prstGeom prst="rect">
              <a:avLst/>
            </a:prstGeom>
          </p:spPr>
        </p:pic>
        <p:pic>
          <p:nvPicPr>
            <p:cNvPr id="11" name="图片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78266" y="2562705"/>
              <a:ext cx="5002827" cy="4295294"/>
            </a:xfrm>
            <a:prstGeom prst="rect">
              <a:avLst/>
            </a:prstGeom>
          </p:spPr>
        </p:pic>
        <p:pic>
          <p:nvPicPr>
            <p:cNvPr id="12" name="图片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78266" y="2562705"/>
              <a:ext cx="5002827" cy="4295294"/>
            </a:xfrm>
            <a:prstGeom prst="rect">
              <a:avLst/>
            </a:prstGeom>
          </p:spPr>
        </p:pic>
        <p:pic>
          <p:nvPicPr>
            <p:cNvPr id="13" name="图片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478266" y="2562705"/>
              <a:ext cx="5002827" cy="4295294"/>
            </a:xfrm>
            <a:prstGeom prst="rect">
              <a:avLst/>
            </a:prstGeom>
          </p:spPr>
        </p:pic>
        <p:pic>
          <p:nvPicPr>
            <p:cNvPr id="14" name="图片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78266" y="2562705"/>
              <a:ext cx="5002827" cy="4295294"/>
            </a:xfrm>
            <a:prstGeom prst="rect">
              <a:avLst/>
            </a:prstGeom>
          </p:spPr>
        </p:pic>
        <p:pic>
          <p:nvPicPr>
            <p:cNvPr id="15" name="图片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78266" y="2562705"/>
              <a:ext cx="5002827" cy="4295294"/>
            </a:xfrm>
            <a:prstGeom prst="rect">
              <a:avLst/>
            </a:prstGeom>
          </p:spPr>
        </p:pic>
        <p:pic>
          <p:nvPicPr>
            <p:cNvPr id="16" name="图片 1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78266" y="2562705"/>
              <a:ext cx="5002827" cy="4295294"/>
            </a:xfrm>
            <a:prstGeom prst="rect">
              <a:avLst/>
            </a:prstGeom>
          </p:spPr>
        </p:pic>
        <p:pic>
          <p:nvPicPr>
            <p:cNvPr id="17" name="图片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85927" y="2562705"/>
              <a:ext cx="5002827" cy="4295294"/>
            </a:xfrm>
            <a:prstGeom prst="rect">
              <a:avLst/>
            </a:prstGeom>
          </p:spPr>
        </p:pic>
      </p:grpSp>
      <p:sp>
        <p:nvSpPr>
          <p:cNvPr id="19" name="圆角矩形 7"/>
          <p:cNvSpPr/>
          <p:nvPr/>
        </p:nvSpPr>
        <p:spPr>
          <a:xfrm>
            <a:off x="222227" y="5962650"/>
            <a:ext cx="8736856" cy="38488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14"/>
              </a:buBlip>
            </a:pPr>
            <a:r>
              <a:rPr lang="en-US" sz="1600" dirty="0" err="1">
                <a:solidFill>
                  <a:schemeClr val="tx1"/>
                </a:solidFill>
                <a:latin typeface="Calibri Light" panose="020F0302020204030204" pitchFamily="34" charset="0"/>
              </a:rPr>
              <a:t>RepFinder</a:t>
            </a:r>
            <a:r>
              <a:rPr lang="en-US" sz="1600" dirty="0">
                <a:solidFill>
                  <a:schemeClr val="tx1"/>
                </a:solidFill>
                <a:latin typeface="Calibri Light" panose="020F0302020204030204" pitchFamily="34" charset="0"/>
              </a:rPr>
              <a:t>: Finding Approximately Repeated Scene Elements for Image Editing, </a:t>
            </a:r>
            <a:r>
              <a:rPr lang="en-US" sz="1600" b="1" dirty="0">
                <a:solidFill>
                  <a:schemeClr val="tx1"/>
                </a:solidFill>
                <a:latin typeface="Calibri Light" panose="020F0302020204030204" pitchFamily="34" charset="0"/>
              </a:rPr>
              <a:t>ACM TOG 2010</a:t>
            </a:r>
            <a:r>
              <a:rPr lang="en-US" altLang="zh-CN" sz="1600" b="1" dirty="0">
                <a:solidFill>
                  <a:schemeClr val="tx1"/>
                </a:solidFill>
                <a:latin typeface="Calibri Light" panose="020F0302020204030204" pitchFamily="34" charset="0"/>
              </a:rPr>
              <a:t>.</a:t>
            </a:r>
          </a:p>
        </p:txBody>
      </p:sp>
    </p:spTree>
    <p:extLst>
      <p:ext uri="{BB962C8B-B14F-4D97-AF65-F5344CB8AC3E}">
        <p14:creationId xmlns:p14="http://schemas.microsoft.com/office/powerpoint/2010/main" val="202599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dirty="0"/>
              <a:t>Image rearrangement</a:t>
            </a: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772" y="1046552"/>
            <a:ext cx="1829780" cy="1216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122363" y="2263356"/>
            <a:ext cx="183318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2000" dirty="0">
                <a:solidFill>
                  <a:schemeClr val="accent3">
                    <a:lumMod val="20000"/>
                    <a:lumOff val="80000"/>
                  </a:schemeClr>
                </a:solidFill>
              </a:rPr>
              <a:t>Source image</a:t>
            </a:r>
            <a:endParaRPr lang="zh-CN" altLang="en-US" sz="2000" dirty="0">
              <a:solidFill>
                <a:schemeClr val="accent3">
                  <a:lumMod val="20000"/>
                  <a:lumOff val="80000"/>
                </a:schemeClr>
              </a:solidFill>
            </a:endParaRPr>
          </a:p>
        </p:txBody>
      </p:sp>
      <p:pic>
        <p:nvPicPr>
          <p:cNvPr id="6" name="媒体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058294" y="1104157"/>
            <a:ext cx="6892953" cy="5170095"/>
          </a:xfrm>
        </p:spPr>
      </p:pic>
    </p:spTree>
    <p:extLst>
      <p:ext uri="{BB962C8B-B14F-4D97-AF65-F5344CB8AC3E}">
        <p14:creationId xmlns:p14="http://schemas.microsoft.com/office/powerpoint/2010/main" val="222630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2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remove"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zh-CN" alt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92084" y="788988"/>
            <a:ext cx="7723320" cy="5387975"/>
          </a:xfrm>
        </p:spPr>
      </p:pic>
    </p:spTree>
    <p:extLst>
      <p:ext uri="{BB962C8B-B14F-4D97-AF65-F5344CB8AC3E}">
        <p14:creationId xmlns:p14="http://schemas.microsoft.com/office/powerpoint/2010/main" val="1224204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zh-CN" altLang="en-US"/>
          </a:p>
        </p:txBody>
      </p:sp>
      <p:pic>
        <p:nvPicPr>
          <p:cNvPr id="5" name="SemanticPaintFas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871" t="2364" r="985" b="2980"/>
          <a:stretch/>
        </p:blipFill>
        <p:spPr bwMode="auto">
          <a:xfrm>
            <a:off x="0" y="1031081"/>
            <a:ext cx="9144000" cy="514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4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fill="hold" display="0">
                  <p:stCondLst>
                    <p:cond delay="indefinite"/>
                  </p:stCondLst>
                </p:cTn>
                <p:tgtEl>
                  <p:spTgt spid="5"/>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Towards WSIU</a:t>
            </a:r>
            <a:endParaRPr lang="zh-CN" altLang="en-US" dirty="0"/>
          </a:p>
        </p:txBody>
      </p:sp>
      <p:sp>
        <p:nvSpPr>
          <p:cNvPr id="3" name="内容占位符 2"/>
          <p:cNvSpPr>
            <a:spLocks noGrp="1"/>
          </p:cNvSpPr>
          <p:nvPr>
            <p:ph idx="1"/>
          </p:nvPr>
        </p:nvSpPr>
        <p:spPr/>
        <p:txBody>
          <a:bodyPr/>
          <a:lstStyle/>
          <a:p>
            <a:endParaRPr lang="en-US" altLang="zh-CN" dirty="0"/>
          </a:p>
          <a:p>
            <a:endParaRPr lang="zh-CN" altLang="en-US" dirty="0"/>
          </a:p>
        </p:txBody>
      </p:sp>
      <p:grpSp>
        <p:nvGrpSpPr>
          <p:cNvPr id="7" name="Group 76"/>
          <p:cNvGrpSpPr/>
          <p:nvPr/>
        </p:nvGrpSpPr>
        <p:grpSpPr>
          <a:xfrm>
            <a:off x="644254" y="4143942"/>
            <a:ext cx="7729723" cy="1264009"/>
            <a:chOff x="1902137" y="5359929"/>
            <a:chExt cx="6707474" cy="1003416"/>
          </a:xfrm>
        </p:grpSpPr>
        <p:sp>
          <p:nvSpPr>
            <p:cNvPr id="24"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Low level vision</a:t>
              </a:r>
              <a:endParaRPr lang="zh-CN" altLang="en-US" dirty="0"/>
            </a:p>
          </p:txBody>
        </p:sp>
        <p:sp>
          <p:nvSpPr>
            <p:cNvPr id="25" name="圆角矩形 6"/>
            <p:cNvSpPr/>
            <p:nvPr/>
          </p:nvSpPr>
          <p:spPr>
            <a:xfrm>
              <a:off x="2220872" y="5496033"/>
              <a:ext cx="1758850"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Attention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26" name="圆角矩形 16"/>
            <p:cNvSpPr/>
            <p:nvPr/>
          </p:nvSpPr>
          <p:spPr>
            <a:xfrm>
              <a:off x="6408058" y="5496033"/>
              <a:ext cx="203755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Segmentation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27" name="圆角矩形 17"/>
            <p:cNvSpPr/>
            <p:nvPr/>
          </p:nvSpPr>
          <p:spPr>
            <a:xfrm>
              <a:off x="4278414" y="5496033"/>
              <a:ext cx="1832436"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Boundary</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grpSp>
        <p:nvGrpSpPr>
          <p:cNvPr id="44" name="Group 76"/>
          <p:cNvGrpSpPr/>
          <p:nvPr/>
        </p:nvGrpSpPr>
        <p:grpSpPr>
          <a:xfrm>
            <a:off x="644255" y="2666464"/>
            <a:ext cx="7729723" cy="1264009"/>
            <a:chOff x="1902137" y="5359929"/>
            <a:chExt cx="6707474" cy="1003416"/>
          </a:xfrm>
        </p:grpSpPr>
        <p:sp>
          <p:nvSpPr>
            <p:cNvPr id="45"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Light weighted semantic parsing</a:t>
              </a:r>
              <a:endParaRPr lang="zh-CN" altLang="en-US" dirty="0"/>
            </a:p>
          </p:txBody>
        </p:sp>
        <p:sp>
          <p:nvSpPr>
            <p:cNvPr id="46" name="圆角矩形 6"/>
            <p:cNvSpPr/>
            <p:nvPr/>
          </p:nvSpPr>
          <p:spPr>
            <a:xfrm>
              <a:off x="2220872" y="5496033"/>
              <a:ext cx="3271404"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Semantic segmentation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47" name="圆角矩形 16"/>
            <p:cNvSpPr/>
            <p:nvPr/>
          </p:nvSpPr>
          <p:spPr>
            <a:xfrm>
              <a:off x="5689319" y="5496033"/>
              <a:ext cx="275629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Interaction</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grpSp>
        <p:nvGrpSpPr>
          <p:cNvPr id="49" name="Group 76"/>
          <p:cNvGrpSpPr/>
          <p:nvPr/>
        </p:nvGrpSpPr>
        <p:grpSpPr>
          <a:xfrm>
            <a:off x="644255" y="1188986"/>
            <a:ext cx="7729723" cy="1264009"/>
            <a:chOff x="1902137" y="5359929"/>
            <a:chExt cx="6707474" cy="1003416"/>
          </a:xfrm>
        </p:grpSpPr>
        <p:sp>
          <p:nvSpPr>
            <p:cNvPr id="50"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Graphics/vision applications</a:t>
              </a:r>
              <a:endParaRPr lang="zh-CN" altLang="en-US" dirty="0"/>
            </a:p>
          </p:txBody>
        </p:sp>
        <p:sp>
          <p:nvSpPr>
            <p:cNvPr id="51" name="圆角矩形 6"/>
            <p:cNvSpPr/>
            <p:nvPr/>
          </p:nvSpPr>
          <p:spPr>
            <a:xfrm>
              <a:off x="2220872" y="5496033"/>
              <a:ext cx="1758850"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Editing</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52" name="圆角矩形 16"/>
            <p:cNvSpPr/>
            <p:nvPr/>
          </p:nvSpPr>
          <p:spPr>
            <a:xfrm>
              <a:off x="6408058" y="5496033"/>
              <a:ext cx="203755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Web images</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53" name="圆角矩形 17"/>
            <p:cNvSpPr/>
            <p:nvPr/>
          </p:nvSpPr>
          <p:spPr>
            <a:xfrm>
              <a:off x="4278414" y="5496033"/>
              <a:ext cx="1832436"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Synthesis</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sp>
        <p:nvSpPr>
          <p:cNvPr id="55" name="圆角矩形 54"/>
          <p:cNvSpPr/>
          <p:nvPr/>
        </p:nvSpPr>
        <p:spPr>
          <a:xfrm>
            <a:off x="644254" y="1234972"/>
            <a:ext cx="2982636" cy="76811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5311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p>
        </p:txBody>
      </p:sp>
      <p:pic>
        <p:nvPicPr>
          <p:cNvPr id="6" name="Content Placeholder 5"/>
          <p:cNvPicPr>
            <a:picLocks noGrp="1" noChangeAspect="1"/>
          </p:cNvPicPr>
          <p:nvPr>
            <p:ph idx="1"/>
          </p:nvPr>
        </p:nvPicPr>
        <p:blipFill>
          <a:blip r:embed="rId2"/>
          <a:stretch>
            <a:fillRect/>
          </a:stretch>
        </p:blipFill>
        <p:spPr>
          <a:xfrm>
            <a:off x="730539" y="1506071"/>
            <a:ext cx="7725160" cy="3076687"/>
          </a:xfrm>
          <a:prstGeom prst="rect">
            <a:avLst/>
          </a:prstGeom>
        </p:spPr>
      </p:pic>
      <p:sp>
        <p:nvSpPr>
          <p:cNvPr id="7" name="圆角矩形 7"/>
          <p:cNvSpPr/>
          <p:nvPr/>
        </p:nvSpPr>
        <p:spPr>
          <a:xfrm>
            <a:off x="370048" y="5419699"/>
            <a:ext cx="8446142" cy="54301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600" dirty="0">
                <a:solidFill>
                  <a:schemeClr val="tx1"/>
                </a:solidFill>
                <a:latin typeface="Calibri Light" panose="020F0302020204030204" pitchFamily="34" charset="0"/>
              </a:rPr>
              <a:t>ImageSpirit: Verbal Guided Image Parsing, ACM TOG, 2014</a:t>
            </a:r>
          </a:p>
        </p:txBody>
      </p:sp>
    </p:spTree>
    <p:extLst>
      <p:ext uri="{BB962C8B-B14F-4D97-AF65-F5344CB8AC3E}">
        <p14:creationId xmlns:p14="http://schemas.microsoft.com/office/powerpoint/2010/main" val="2521815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Dataset Annotation</a:t>
            </a:r>
            <a:endParaRPr lang="zh-CN" altLang="en-US" dirty="0"/>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9192" y="757992"/>
            <a:ext cx="8691204" cy="5751297"/>
          </a:xfrm>
          <a:prstGeom prst="rect">
            <a:avLst/>
          </a:prstGeom>
        </p:spPr>
      </p:pic>
    </p:spTree>
    <p:extLst>
      <p:ext uri="{BB962C8B-B14F-4D97-AF65-F5344CB8AC3E}">
        <p14:creationId xmlns:p14="http://schemas.microsoft.com/office/powerpoint/2010/main" val="1272936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r>
              <a:rPr lang="en-US" altLang="zh-CN" dirty="0"/>
              <a:t>Motivations</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49" y="806823"/>
            <a:ext cx="5619077" cy="3160731"/>
          </a:xfrm>
          <a:prstGeom prst="rect">
            <a:avLst/>
          </a:prstGeom>
        </p:spPr>
      </p:pic>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5507915" y="2061615"/>
            <a:ext cx="3080505" cy="3616349"/>
          </a:xfrm>
        </p:spPr>
      </p:pic>
      <p:pic>
        <p:nvPicPr>
          <p:cNvPr id="6" name="Picture 5"/>
          <p:cNvPicPr>
            <a:picLocks noChangeAspect="1"/>
          </p:cNvPicPr>
          <p:nvPr/>
        </p:nvPicPr>
        <p:blipFill>
          <a:blip r:embed="rId4" cstate="email">
            <a:extLst>
              <a:ext uri="{BEBA8EAE-BF5A-486C-A8C5-ECC9F3942E4B}">
                <a14:imgProps xmlns:a14="http://schemas.microsoft.com/office/drawing/2010/main">
                  <a14:imgLayer r:embed="rId5">
                    <a14:imgEffect>
                      <a14:backgroundRemoval t="2128" b="97636" l="12545" r="90000">
                        <a14:foregroundMark x1="37455" y1="9220" x2="37455" y2="9220"/>
                        <a14:foregroundMark x1="48545" y1="16076" x2="48545" y2="16076"/>
                        <a14:foregroundMark x1="25273" y1="79905" x2="25273" y2="79905"/>
                        <a14:foregroundMark x1="38909" y1="82033" x2="38909" y2="82033"/>
                        <a14:foregroundMark x1="39273" y1="68794" x2="39273" y2="68794"/>
                        <a14:foregroundMark x1="62364" y1="59102" x2="62364" y2="59102"/>
                        <a14:foregroundMark x1="72727" y1="50118" x2="72727" y2="50118"/>
                        <a14:foregroundMark x1="68000" y1="51064" x2="68000" y2="51064"/>
                        <a14:foregroundMark x1="67455" y1="62411" x2="67455" y2="62411"/>
                        <a14:foregroundMark x1="68909" y1="71395" x2="68909" y2="71395"/>
                        <a14:foregroundMark x1="76182" y1="74941" x2="76182" y2="74941"/>
                        <a14:foregroundMark x1="67636" y1="81324" x2="67636" y2="81324"/>
                        <a14:foregroundMark x1="70727" y1="84870" x2="70727" y2="84870"/>
                        <a14:foregroundMark x1="79091" y1="46572" x2="79091" y2="46572"/>
                        <a14:foregroundMark x1="68182" y1="53191" x2="68182" y2="53191"/>
                        <a14:foregroundMark x1="67636" y1="58156" x2="67636" y2="58156"/>
                        <a14:foregroundMark x1="69818" y1="55319" x2="69818" y2="55319"/>
                        <a14:foregroundMark x1="73273" y1="58629" x2="73273" y2="58629"/>
                        <a14:foregroundMark x1="72545" y1="65721" x2="72545" y2="65721"/>
                        <a14:foregroundMark x1="33273" y1="84870" x2="33273" y2="84870"/>
                        <a14:foregroundMark x1="39455" y1="87470" x2="39455" y2="87470"/>
                        <a14:foregroundMark x1="44909" y1="85343" x2="44909" y2="85343"/>
                        <a14:foregroundMark x1="47455" y1="82033" x2="47455" y2="82033"/>
                        <a14:foregroundMark x1="48909" y1="80851" x2="48909" y2="80851"/>
                        <a14:foregroundMark x1="28545" y1="83452" x2="28545" y2="83452"/>
                        <a14:foregroundMark x1="24909" y1="82979" x2="24909" y2="82979"/>
                        <a14:foregroundMark x1="21636" y1="80615" x2="20909" y2="80615"/>
                        <a14:foregroundMark x1="19091" y1="76832" x2="19091" y2="76832"/>
                        <a14:foregroundMark x1="31636" y1="8747" x2="31636" y2="8747"/>
                        <a14:foregroundMark x1="47636" y1="11584" x2="47636" y2="11584"/>
                        <a14:foregroundMark x1="41273" y1="16076" x2="41273" y2="16076"/>
                        <a14:foregroundMark x1="54000" y1="15130" x2="54000" y2="15130"/>
                        <a14:foregroundMark x1="32182" y1="13712" x2="32182" y2="13712"/>
                        <a14:foregroundMark x1="33455" y1="11584" x2="33455" y2="11584"/>
                        <a14:foregroundMark x1="25091" y1="21986" x2="25091" y2="21986"/>
                        <a14:foregroundMark x1="21455" y1="43499" x2="21455" y2="43499"/>
                        <a14:foregroundMark x1="20000" y1="56501" x2="20000" y2="56501"/>
                        <a14:foregroundMark x1="18545" y1="64775" x2="18545" y2="64775"/>
                        <a14:foregroundMark x1="23455" y1="33097" x2="23455" y2="33097"/>
                        <a14:foregroundMark x1="20364" y1="50118" x2="20364" y2="50118"/>
                        <a14:foregroundMark x1="69273" y1="34752" x2="69273" y2="34752"/>
                        <a14:foregroundMark x1="76364" y1="37589" x2="76364" y2="37589"/>
                        <a14:foregroundMark x1="84909" y1="71631" x2="84909" y2="71631"/>
                        <a14:foregroundMark x1="86727" y1="56974" x2="86727" y2="56974"/>
                        <a14:foregroundMark x1="82545" y1="44681" x2="82545" y2="44681"/>
                        <a14:foregroundMark x1="57455" y1="82270" x2="57455" y2="82270"/>
                        <a14:foregroundMark x1="63273" y1="84870" x2="63273" y2="84870"/>
                        <a14:foregroundMark x1="53091" y1="76832" x2="53091" y2="76832"/>
                        <a14:foregroundMark x1="61091" y1="36407" x2="61091" y2="36407"/>
                        <a14:foregroundMark x1="57455" y1="38771" x2="57455" y2="38771"/>
                        <a14:foregroundMark x1="65091" y1="35934" x2="65091" y2="35934"/>
                        <a14:foregroundMark x1="73818" y1="36879" x2="73818" y2="36879"/>
                        <a14:foregroundMark x1="78909" y1="40426" x2="78909" y2="40426"/>
                        <a14:foregroundMark x1="84364" y1="47991" x2="84364" y2="47991"/>
                        <a14:foregroundMark x1="86000" y1="53191" x2="86000" y2="53191"/>
                        <a14:foregroundMark x1="86727" y1="63121" x2="86727" y2="63121"/>
                        <a14:foregroundMark x1="86727" y1="59338" x2="86727" y2="59338"/>
                        <a14:foregroundMark x1="71455" y1="35697" x2="71455" y2="35697"/>
                        <a14:foregroundMark x1="66727" y1="34752" x2="66727" y2="34752"/>
                        <a14:foregroundMark x1="22364" y1="37825" x2="22364" y2="37825"/>
                      </a14:backgroundRemoval>
                    </a14:imgEffect>
                  </a14:imgLayer>
                </a14:imgProps>
              </a:ext>
              <a:ext uri="{28A0092B-C50C-407E-A947-70E740481C1C}">
                <a14:useLocalDpi xmlns:a14="http://schemas.microsoft.com/office/drawing/2010/main"/>
              </a:ext>
            </a:extLst>
          </a:blip>
          <a:stretch>
            <a:fillRect/>
          </a:stretch>
        </p:blipFill>
        <p:spPr>
          <a:xfrm>
            <a:off x="1403757" y="2954628"/>
            <a:ext cx="4355169" cy="3349521"/>
          </a:xfrm>
          <a:prstGeom prst="rect">
            <a:avLst/>
          </a:prstGeom>
        </p:spPr>
      </p:pic>
    </p:spTree>
    <p:extLst>
      <p:ext uri="{BB962C8B-B14F-4D97-AF65-F5344CB8AC3E}">
        <p14:creationId xmlns:p14="http://schemas.microsoft.com/office/powerpoint/2010/main" val="4243804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Verbal guided image parsing</a:t>
            </a:r>
          </a:p>
        </p:txBody>
      </p:sp>
      <p:sp>
        <p:nvSpPr>
          <p:cNvPr id="3" name="Content Placeholder 2"/>
          <p:cNvSpPr>
            <a:spLocks noGrp="1"/>
          </p:cNvSpPr>
          <p:nvPr>
            <p:ph idx="1"/>
          </p:nvPr>
        </p:nvSpPr>
        <p:spPr/>
        <p:txBody>
          <a:bodyPr/>
          <a:lstStyle/>
          <a:p>
            <a:endParaRPr lang="en-US" dirty="0"/>
          </a:p>
          <a:p>
            <a:endParaRPr lang="en-US" dirty="0"/>
          </a:p>
        </p:txBody>
      </p:sp>
      <p:pic>
        <p:nvPicPr>
          <p:cNvPr id="5" name="图片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779" y="1230143"/>
            <a:ext cx="1152128" cy="1152128"/>
          </a:xfrm>
          <a:prstGeom prst="rect">
            <a:avLst/>
          </a:prstGeom>
        </p:spPr>
      </p:pic>
      <p:sp>
        <p:nvSpPr>
          <p:cNvPr id="6" name="TextBox 5"/>
          <p:cNvSpPr txBox="1"/>
          <p:nvPr/>
        </p:nvSpPr>
        <p:spPr>
          <a:xfrm>
            <a:off x="1158674" y="1294679"/>
            <a:ext cx="7380312" cy="523220"/>
          </a:xfrm>
          <a:prstGeom prst="rect">
            <a:avLst/>
          </a:prstGeom>
          <a:noFill/>
        </p:spPr>
        <p:txBody>
          <a:bodyPr wrap="square" rtlCol="0">
            <a:spAutoFit/>
          </a:bodyPr>
          <a:lstStyle/>
          <a:p>
            <a:r>
              <a:rPr lang="en-US" altLang="zh-CN" sz="2800" dirty="0">
                <a:solidFill>
                  <a:srgbClr val="FF0000"/>
                </a:solidFill>
              </a:rPr>
              <a:t>Make</a:t>
            </a:r>
            <a:r>
              <a:rPr lang="en-US" altLang="zh-CN" sz="2800" dirty="0">
                <a:solidFill>
                  <a:schemeClr val="bg1"/>
                </a:solidFill>
              </a:rPr>
              <a:t> </a:t>
            </a:r>
            <a:r>
              <a:rPr lang="en-US" altLang="zh-CN" sz="2800" dirty="0"/>
              <a:t>the</a:t>
            </a:r>
            <a:r>
              <a:rPr lang="en-US" altLang="zh-CN" sz="2800" dirty="0">
                <a:solidFill>
                  <a:schemeClr val="bg1"/>
                </a:solidFill>
              </a:rPr>
              <a:t> </a:t>
            </a:r>
            <a:r>
              <a:rPr lang="en-US" altLang="zh-CN" sz="2800" dirty="0">
                <a:solidFill>
                  <a:srgbClr val="00B0F0"/>
                </a:solidFill>
              </a:rPr>
              <a:t>wood</a:t>
            </a:r>
            <a:r>
              <a:rPr lang="en-US" altLang="zh-CN" sz="2800" dirty="0">
                <a:solidFill>
                  <a:schemeClr val="bg1"/>
                </a:solidFill>
              </a:rPr>
              <a:t> </a:t>
            </a:r>
            <a:r>
              <a:rPr lang="en-US" altLang="zh-CN" sz="2800" dirty="0">
                <a:solidFill>
                  <a:srgbClr val="0000FF"/>
                </a:solidFill>
              </a:rPr>
              <a:t>cabinet</a:t>
            </a:r>
            <a:r>
              <a:rPr lang="en-US" altLang="zh-CN" sz="2800" dirty="0">
                <a:solidFill>
                  <a:schemeClr val="bg1"/>
                </a:solidFill>
              </a:rPr>
              <a:t> </a:t>
            </a:r>
            <a:r>
              <a:rPr lang="en-US" altLang="zh-CN" sz="2800" dirty="0"/>
              <a:t>in</a:t>
            </a:r>
            <a:r>
              <a:rPr lang="en-US" altLang="zh-CN" sz="2800" dirty="0">
                <a:solidFill>
                  <a:schemeClr val="bg1"/>
                </a:solidFill>
              </a:rPr>
              <a:t> </a:t>
            </a:r>
            <a:r>
              <a:rPr lang="en-US" altLang="zh-CN" sz="2800" dirty="0">
                <a:solidFill>
                  <a:srgbClr val="00B0F0"/>
                </a:solidFill>
              </a:rPr>
              <a:t>bottom-middle</a:t>
            </a:r>
            <a:r>
              <a:rPr lang="en-US" altLang="zh-CN" sz="2800" dirty="0">
                <a:solidFill>
                  <a:schemeClr val="bg1"/>
                </a:solidFill>
              </a:rPr>
              <a:t> </a:t>
            </a:r>
            <a:r>
              <a:rPr lang="en-US" altLang="zh-CN" sz="2800" dirty="0">
                <a:solidFill>
                  <a:srgbClr val="FF0000"/>
                </a:solidFill>
              </a:rPr>
              <a:t>lower</a:t>
            </a:r>
            <a:endParaRPr lang="zh-CN" altLang="en-US" sz="2800" dirty="0">
              <a:solidFill>
                <a:srgbClr val="FF0000"/>
              </a:solidFill>
            </a:endParaRPr>
          </a:p>
        </p:txBody>
      </p:sp>
      <p:sp>
        <p:nvSpPr>
          <p:cNvPr id="7" name="TextBox 6"/>
          <p:cNvSpPr txBox="1"/>
          <p:nvPr/>
        </p:nvSpPr>
        <p:spPr>
          <a:xfrm>
            <a:off x="2094778" y="2008244"/>
            <a:ext cx="1224136" cy="523220"/>
          </a:xfrm>
          <a:prstGeom prst="rect">
            <a:avLst/>
          </a:prstGeom>
          <a:noFill/>
        </p:spPr>
        <p:txBody>
          <a:bodyPr wrap="square" rtlCol="0">
            <a:spAutoFit/>
          </a:bodyPr>
          <a:lstStyle/>
          <a:p>
            <a:pPr algn="ctr"/>
            <a:r>
              <a:rPr lang="en-US" altLang="zh-CN" sz="2800" dirty="0">
                <a:solidFill>
                  <a:srgbClr val="0000FF"/>
                </a:solidFill>
              </a:rPr>
              <a:t>nouns</a:t>
            </a:r>
            <a:endParaRPr lang="zh-CN" altLang="en-US" sz="2800" dirty="0">
              <a:solidFill>
                <a:srgbClr val="0000FF"/>
              </a:solidFill>
            </a:endParaRPr>
          </a:p>
        </p:txBody>
      </p:sp>
      <p:sp>
        <p:nvSpPr>
          <p:cNvPr id="8" name="TextBox 7"/>
          <p:cNvSpPr txBox="1"/>
          <p:nvPr/>
        </p:nvSpPr>
        <p:spPr>
          <a:xfrm>
            <a:off x="3350901" y="2008244"/>
            <a:ext cx="1768213" cy="523220"/>
          </a:xfrm>
          <a:prstGeom prst="rect">
            <a:avLst/>
          </a:prstGeom>
          <a:noFill/>
        </p:spPr>
        <p:txBody>
          <a:bodyPr wrap="square" rtlCol="0">
            <a:spAutoFit/>
          </a:bodyPr>
          <a:lstStyle/>
          <a:p>
            <a:pPr algn="ctr"/>
            <a:r>
              <a:rPr lang="en-US" altLang="zh-CN" sz="2800" dirty="0">
                <a:solidFill>
                  <a:srgbClr val="00B0F0"/>
                </a:solidFill>
              </a:rPr>
              <a:t>Adjective</a:t>
            </a:r>
            <a:endParaRPr lang="zh-CN" altLang="en-US" sz="2800" dirty="0">
              <a:solidFill>
                <a:srgbClr val="00B0F0"/>
              </a:solidFill>
            </a:endParaRPr>
          </a:p>
        </p:txBody>
      </p:sp>
      <p:sp>
        <p:nvSpPr>
          <p:cNvPr id="9" name="TextBox 8"/>
          <p:cNvSpPr txBox="1"/>
          <p:nvPr/>
        </p:nvSpPr>
        <p:spPr>
          <a:xfrm>
            <a:off x="5011610" y="2008244"/>
            <a:ext cx="2699792" cy="523220"/>
          </a:xfrm>
          <a:prstGeom prst="rect">
            <a:avLst/>
          </a:prstGeom>
          <a:noFill/>
        </p:spPr>
        <p:txBody>
          <a:bodyPr wrap="square" rtlCol="0">
            <a:spAutoFit/>
          </a:bodyPr>
          <a:lstStyle/>
          <a:p>
            <a:pPr algn="ctr"/>
            <a:r>
              <a:rPr lang="en-US" altLang="zh-CN" sz="2800" dirty="0">
                <a:solidFill>
                  <a:srgbClr val="FF0000"/>
                </a:solidFill>
              </a:rPr>
              <a:t>Verb/Adverb</a:t>
            </a:r>
            <a:endParaRPr lang="zh-CN" altLang="en-US" sz="2800" dirty="0">
              <a:solidFill>
                <a:srgbClr val="0000FF"/>
              </a:solidFill>
            </a:endParaRPr>
          </a:p>
        </p:txBody>
      </p:sp>
      <p:pic>
        <p:nvPicPr>
          <p:cNvPr id="10" name="Picture 2" descr="D:\publications\siggraph2013\paperdraft\Imgs\Teaser\6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2610" y="4625044"/>
            <a:ext cx="1464595" cy="10866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ublications\siggraph2013\paperdraft\Imgs\Teaser\68_2A.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7106" y="4847275"/>
            <a:ext cx="832085" cy="617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5" descr="D:\publications\siggraph2013\paperdraft\Imgs\Teaser\68_5A.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47106" y="4168484"/>
            <a:ext cx="832085" cy="617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6" descr="D:\publications\siggraph2013\paperdraft\Imgs\Teaser\68_OA.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47106" y="5495347"/>
            <a:ext cx="842760" cy="617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7" descr="D:\publications\siggraph2013\paperdraft\Imgs\Teaser\68_Res.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37695" y="4594017"/>
            <a:ext cx="1464596" cy="1086635"/>
          </a:xfrm>
          <a:prstGeom prst="rect">
            <a:avLst/>
          </a:prstGeom>
          <a:noFill/>
          <a:extLst>
            <a:ext uri="{909E8E84-426E-40DD-AFC4-6F175D3DCCD1}">
              <a14:hiddenFill xmlns:a14="http://schemas.microsoft.com/office/drawing/2010/main">
                <a:solidFill>
                  <a:srgbClr val="FFFFFF"/>
                </a:solidFill>
              </a14:hiddenFill>
            </a:ext>
          </a:extLst>
        </p:spPr>
      </p:pic>
      <p:sp>
        <p:nvSpPr>
          <p:cNvPr id="15" name="圆角矩形 3"/>
          <p:cNvSpPr/>
          <p:nvPr/>
        </p:nvSpPr>
        <p:spPr>
          <a:xfrm>
            <a:off x="2598834" y="4625044"/>
            <a:ext cx="1728192" cy="1055608"/>
          </a:xfrm>
          <a:prstGeom prst="roundRect">
            <a:avLst/>
          </a:prstGeom>
          <a:solidFill>
            <a:schemeClr val="tx2">
              <a:lumMod val="75000"/>
              <a:alpha val="85000"/>
            </a:schemeClr>
          </a:solidFill>
        </p:spPr>
        <p:txBody>
          <a:bodyPr wrap="square" rtlCol="0">
            <a:spAutoFit/>
          </a:bodyPr>
          <a:lstStyle/>
          <a:p>
            <a:pPr algn="ctr"/>
            <a:r>
              <a:rPr lang="en-US" altLang="zh-CN" sz="2800" dirty="0">
                <a:solidFill>
                  <a:schemeClr val="bg1"/>
                </a:solidFill>
              </a:rPr>
              <a:t>Multi label CRF</a:t>
            </a:r>
            <a:endParaRPr lang="zh-CN" altLang="en-US" sz="2800" dirty="0">
              <a:solidFill>
                <a:schemeClr val="bg1"/>
              </a:solidFill>
            </a:endParaRPr>
          </a:p>
        </p:txBody>
      </p:sp>
      <p:sp>
        <p:nvSpPr>
          <p:cNvPr id="16" name="圆角矩形 45"/>
          <p:cNvSpPr/>
          <p:nvPr/>
        </p:nvSpPr>
        <p:spPr>
          <a:xfrm>
            <a:off x="2172559" y="3249083"/>
            <a:ext cx="2580627" cy="510778"/>
          </a:xfrm>
          <a:prstGeom prst="roundRect">
            <a:avLst/>
          </a:prstGeom>
          <a:solidFill>
            <a:schemeClr val="bg1">
              <a:lumMod val="85000"/>
            </a:schemeClr>
          </a:solidFill>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CN" sz="2400" dirty="0">
                <a:solidFill>
                  <a:srgbClr val="0000FF"/>
                </a:solidFill>
              </a:rPr>
              <a:t>Object </a:t>
            </a:r>
            <a:r>
              <a:rPr lang="en-US" altLang="zh-CN" sz="2400" dirty="0">
                <a:solidFill>
                  <a:srgbClr val="00B0F0"/>
                </a:solidFill>
              </a:rPr>
              <a:t>Attributes</a:t>
            </a:r>
            <a:endParaRPr lang="zh-CN" altLang="en-US" sz="2400" dirty="0">
              <a:solidFill>
                <a:srgbClr val="00B0F0"/>
              </a:solidFill>
            </a:endParaRPr>
          </a:p>
        </p:txBody>
      </p:sp>
      <p:sp>
        <p:nvSpPr>
          <p:cNvPr id="17" name="圆角矩形 47"/>
          <p:cNvSpPr/>
          <p:nvPr/>
        </p:nvSpPr>
        <p:spPr>
          <a:xfrm>
            <a:off x="5474008" y="3244438"/>
            <a:ext cx="1778876" cy="510778"/>
          </a:xfrm>
          <a:prstGeom prst="roundRect">
            <a:avLst/>
          </a:prstGeom>
          <a:solidFill>
            <a:schemeClr val="bg1">
              <a:lumMod val="85000"/>
            </a:schemeClr>
          </a:solidFill>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CN" sz="2400" dirty="0">
                <a:solidFill>
                  <a:srgbClr val="0000FF"/>
                </a:solidFill>
              </a:rPr>
              <a:t>Commands</a:t>
            </a:r>
            <a:endParaRPr lang="en-GB" altLang="zh-CN" sz="2400" dirty="0">
              <a:solidFill>
                <a:srgbClr val="0000FF"/>
              </a:solidFill>
            </a:endParaRPr>
          </a:p>
        </p:txBody>
      </p:sp>
      <p:cxnSp>
        <p:nvCxnSpPr>
          <p:cNvPr id="18" name="直接箭头连接符 6"/>
          <p:cNvCxnSpPr>
            <a:stCxn id="7" idx="2"/>
            <a:endCxn id="16" idx="0"/>
          </p:cNvCxnSpPr>
          <p:nvPr/>
        </p:nvCxnSpPr>
        <p:spPr>
          <a:xfrm>
            <a:off x="2706846" y="2531464"/>
            <a:ext cx="756027" cy="717619"/>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19" name="直接箭头连接符 6"/>
          <p:cNvCxnSpPr>
            <a:stCxn id="8" idx="2"/>
            <a:endCxn id="16" idx="0"/>
          </p:cNvCxnSpPr>
          <p:nvPr/>
        </p:nvCxnSpPr>
        <p:spPr>
          <a:xfrm flipH="1">
            <a:off x="3462873" y="2531464"/>
            <a:ext cx="772135" cy="717619"/>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20" name="直接箭头连接符 6"/>
          <p:cNvCxnSpPr>
            <a:stCxn id="9" idx="2"/>
            <a:endCxn id="17" idx="0"/>
          </p:cNvCxnSpPr>
          <p:nvPr/>
        </p:nvCxnSpPr>
        <p:spPr>
          <a:xfrm>
            <a:off x="6361506" y="2531464"/>
            <a:ext cx="1940" cy="712974"/>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21" name="直接箭头连接符 6"/>
          <p:cNvCxnSpPr>
            <a:stCxn id="11" idx="3"/>
            <a:endCxn id="14" idx="1"/>
          </p:cNvCxnSpPr>
          <p:nvPr/>
        </p:nvCxnSpPr>
        <p:spPr>
          <a:xfrm flipV="1">
            <a:off x="5879191" y="5137335"/>
            <a:ext cx="1158504" cy="18617"/>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22" name="直接箭头连接符 6"/>
          <p:cNvCxnSpPr>
            <a:stCxn id="15" idx="3"/>
            <a:endCxn id="11" idx="1"/>
          </p:cNvCxnSpPr>
          <p:nvPr/>
        </p:nvCxnSpPr>
        <p:spPr>
          <a:xfrm>
            <a:off x="4327026" y="5152848"/>
            <a:ext cx="720080" cy="3104"/>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23" name="直接箭头连接符 6"/>
          <p:cNvCxnSpPr>
            <a:stCxn id="10" idx="3"/>
            <a:endCxn id="15" idx="1"/>
          </p:cNvCxnSpPr>
          <p:nvPr/>
        </p:nvCxnSpPr>
        <p:spPr>
          <a:xfrm flipV="1">
            <a:off x="2047205" y="5152848"/>
            <a:ext cx="551629" cy="15514"/>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24" name="直接箭头连接符 6"/>
          <p:cNvCxnSpPr>
            <a:stCxn id="17" idx="2"/>
          </p:cNvCxnSpPr>
          <p:nvPr/>
        </p:nvCxnSpPr>
        <p:spPr>
          <a:xfrm>
            <a:off x="6363446" y="3755216"/>
            <a:ext cx="18802" cy="1382119"/>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25" name="直接箭头连接符 6"/>
          <p:cNvCxnSpPr>
            <a:stCxn id="16" idx="2"/>
            <a:endCxn id="15" idx="0"/>
          </p:cNvCxnSpPr>
          <p:nvPr/>
        </p:nvCxnSpPr>
        <p:spPr>
          <a:xfrm>
            <a:off x="3462873" y="3759861"/>
            <a:ext cx="57" cy="865183"/>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595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Towards WSIU</a:t>
            </a:r>
            <a:endParaRPr lang="zh-CN" altLang="en-US" dirty="0"/>
          </a:p>
        </p:txBody>
      </p:sp>
      <p:sp>
        <p:nvSpPr>
          <p:cNvPr id="3" name="内容占位符 2"/>
          <p:cNvSpPr>
            <a:spLocks noGrp="1"/>
          </p:cNvSpPr>
          <p:nvPr>
            <p:ph idx="1"/>
          </p:nvPr>
        </p:nvSpPr>
        <p:spPr/>
        <p:txBody>
          <a:bodyPr/>
          <a:lstStyle/>
          <a:p>
            <a:endParaRPr lang="en-US" altLang="zh-CN" dirty="0"/>
          </a:p>
          <a:p>
            <a:endParaRPr lang="zh-CN" altLang="en-US" dirty="0"/>
          </a:p>
        </p:txBody>
      </p:sp>
      <p:grpSp>
        <p:nvGrpSpPr>
          <p:cNvPr id="7" name="Group 76"/>
          <p:cNvGrpSpPr/>
          <p:nvPr/>
        </p:nvGrpSpPr>
        <p:grpSpPr>
          <a:xfrm>
            <a:off x="644254" y="4143942"/>
            <a:ext cx="7729723" cy="1264009"/>
            <a:chOff x="1902137" y="5359929"/>
            <a:chExt cx="6707474" cy="1003416"/>
          </a:xfrm>
        </p:grpSpPr>
        <p:sp>
          <p:nvSpPr>
            <p:cNvPr id="24"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Low level vision</a:t>
              </a:r>
              <a:endParaRPr lang="zh-CN" altLang="en-US" dirty="0"/>
            </a:p>
          </p:txBody>
        </p:sp>
        <p:sp>
          <p:nvSpPr>
            <p:cNvPr id="25" name="圆角矩形 6"/>
            <p:cNvSpPr/>
            <p:nvPr/>
          </p:nvSpPr>
          <p:spPr>
            <a:xfrm>
              <a:off x="2220872" y="5496033"/>
              <a:ext cx="1758850"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Attention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26" name="圆角矩形 16"/>
            <p:cNvSpPr/>
            <p:nvPr/>
          </p:nvSpPr>
          <p:spPr>
            <a:xfrm>
              <a:off x="6408058" y="5496033"/>
              <a:ext cx="203755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Segmentation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27" name="圆角矩形 17"/>
            <p:cNvSpPr/>
            <p:nvPr/>
          </p:nvSpPr>
          <p:spPr>
            <a:xfrm>
              <a:off x="4278414" y="5496033"/>
              <a:ext cx="1832436"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Boundary</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grpSp>
        <p:nvGrpSpPr>
          <p:cNvPr id="44" name="Group 76"/>
          <p:cNvGrpSpPr/>
          <p:nvPr/>
        </p:nvGrpSpPr>
        <p:grpSpPr>
          <a:xfrm>
            <a:off x="644255" y="2666464"/>
            <a:ext cx="7729723" cy="1264009"/>
            <a:chOff x="1902137" y="5359929"/>
            <a:chExt cx="6707474" cy="1003416"/>
          </a:xfrm>
        </p:grpSpPr>
        <p:sp>
          <p:nvSpPr>
            <p:cNvPr id="45"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Light weighted semantic parsing</a:t>
              </a:r>
              <a:endParaRPr lang="zh-CN" altLang="en-US" dirty="0"/>
            </a:p>
          </p:txBody>
        </p:sp>
        <p:sp>
          <p:nvSpPr>
            <p:cNvPr id="46" name="圆角矩形 6"/>
            <p:cNvSpPr/>
            <p:nvPr/>
          </p:nvSpPr>
          <p:spPr>
            <a:xfrm>
              <a:off x="2220872" y="5496033"/>
              <a:ext cx="3271404"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Semantic segmentation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47" name="圆角矩形 16"/>
            <p:cNvSpPr/>
            <p:nvPr/>
          </p:nvSpPr>
          <p:spPr>
            <a:xfrm>
              <a:off x="5689319" y="5496033"/>
              <a:ext cx="275629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Interaction</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grpSp>
        <p:nvGrpSpPr>
          <p:cNvPr id="49" name="Group 76"/>
          <p:cNvGrpSpPr/>
          <p:nvPr/>
        </p:nvGrpSpPr>
        <p:grpSpPr>
          <a:xfrm>
            <a:off x="644255" y="1188986"/>
            <a:ext cx="7729723" cy="1264009"/>
            <a:chOff x="1902137" y="5359929"/>
            <a:chExt cx="6707474" cy="1003416"/>
          </a:xfrm>
        </p:grpSpPr>
        <p:sp>
          <p:nvSpPr>
            <p:cNvPr id="50"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Graphics/vision applications</a:t>
              </a:r>
              <a:endParaRPr lang="zh-CN" altLang="en-US" dirty="0"/>
            </a:p>
          </p:txBody>
        </p:sp>
        <p:sp>
          <p:nvSpPr>
            <p:cNvPr id="51" name="圆角矩形 6"/>
            <p:cNvSpPr/>
            <p:nvPr/>
          </p:nvSpPr>
          <p:spPr>
            <a:xfrm>
              <a:off x="2220872" y="5496033"/>
              <a:ext cx="1758850"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Editing</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52" name="圆角矩形 16"/>
            <p:cNvSpPr/>
            <p:nvPr/>
          </p:nvSpPr>
          <p:spPr>
            <a:xfrm>
              <a:off x="6408058" y="5496033"/>
              <a:ext cx="203755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Web images</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53" name="圆角矩形 17"/>
            <p:cNvSpPr/>
            <p:nvPr/>
          </p:nvSpPr>
          <p:spPr>
            <a:xfrm>
              <a:off x="4278414" y="5496033"/>
              <a:ext cx="1832436"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Synthesis</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sp>
        <p:nvSpPr>
          <p:cNvPr id="55" name="圆角矩形 54"/>
          <p:cNvSpPr/>
          <p:nvPr/>
        </p:nvSpPr>
        <p:spPr>
          <a:xfrm>
            <a:off x="2947221" y="1088118"/>
            <a:ext cx="2982636" cy="10572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0378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Sketch2Photo</a:t>
            </a:r>
            <a:endParaRPr lang="en-US" dirty="0"/>
          </a:p>
        </p:txBody>
      </p:sp>
      <p:sp>
        <p:nvSpPr>
          <p:cNvPr id="5" name="圆角矩形 5"/>
          <p:cNvSpPr/>
          <p:nvPr/>
        </p:nvSpPr>
        <p:spPr>
          <a:xfrm>
            <a:off x="376548" y="5421686"/>
            <a:ext cx="8285538" cy="783837"/>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2"/>
              </a:buBlip>
            </a:pPr>
            <a:r>
              <a:rPr lang="en-US" altLang="zh-CN" sz="1700" dirty="0">
                <a:solidFill>
                  <a:srgbClr val="406593"/>
                </a:solidFill>
                <a:latin typeface="+mj-lt"/>
                <a:ea typeface="华文楷体" pitchFamily="2" charset="-122"/>
              </a:rPr>
              <a:t>Sketch2photo: internet image montage, ACM TOG 2009. </a:t>
            </a:r>
          </a:p>
        </p:txBody>
      </p:sp>
      <p:pic>
        <p:nvPicPr>
          <p:cNvPr id="6" name="图片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873685" y="991321"/>
            <a:ext cx="7291263" cy="4108173"/>
          </a:xfrm>
          <a:prstGeom prst="rect">
            <a:avLst/>
          </a:prstGeom>
        </p:spPr>
      </p:pic>
    </p:spTree>
    <p:extLst>
      <p:ext uri="{BB962C8B-B14F-4D97-AF65-F5344CB8AC3E}">
        <p14:creationId xmlns:p14="http://schemas.microsoft.com/office/powerpoint/2010/main" val="2300228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Towards WSIU</a:t>
            </a:r>
            <a:endParaRPr lang="zh-CN" altLang="en-US" dirty="0"/>
          </a:p>
        </p:txBody>
      </p:sp>
      <p:sp>
        <p:nvSpPr>
          <p:cNvPr id="3" name="内容占位符 2"/>
          <p:cNvSpPr>
            <a:spLocks noGrp="1"/>
          </p:cNvSpPr>
          <p:nvPr>
            <p:ph idx="1"/>
          </p:nvPr>
        </p:nvSpPr>
        <p:spPr/>
        <p:txBody>
          <a:bodyPr/>
          <a:lstStyle/>
          <a:p>
            <a:endParaRPr lang="en-US" altLang="zh-CN" dirty="0"/>
          </a:p>
          <a:p>
            <a:endParaRPr lang="zh-CN" altLang="en-US" dirty="0"/>
          </a:p>
        </p:txBody>
      </p:sp>
      <p:grpSp>
        <p:nvGrpSpPr>
          <p:cNvPr id="7" name="Group 76"/>
          <p:cNvGrpSpPr/>
          <p:nvPr/>
        </p:nvGrpSpPr>
        <p:grpSpPr>
          <a:xfrm>
            <a:off x="644254" y="4143942"/>
            <a:ext cx="7729723" cy="1264009"/>
            <a:chOff x="1902137" y="5359929"/>
            <a:chExt cx="6707474" cy="1003416"/>
          </a:xfrm>
        </p:grpSpPr>
        <p:sp>
          <p:nvSpPr>
            <p:cNvPr id="24"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Low level vision</a:t>
              </a:r>
              <a:endParaRPr lang="zh-CN" altLang="en-US" dirty="0"/>
            </a:p>
          </p:txBody>
        </p:sp>
        <p:sp>
          <p:nvSpPr>
            <p:cNvPr id="25" name="圆角矩形 6"/>
            <p:cNvSpPr/>
            <p:nvPr/>
          </p:nvSpPr>
          <p:spPr>
            <a:xfrm>
              <a:off x="2220872" y="5496033"/>
              <a:ext cx="1758850"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Attention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26" name="圆角矩形 16"/>
            <p:cNvSpPr/>
            <p:nvPr/>
          </p:nvSpPr>
          <p:spPr>
            <a:xfrm>
              <a:off x="6408058" y="5496033"/>
              <a:ext cx="203755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Segmentation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27" name="圆角矩形 17"/>
            <p:cNvSpPr/>
            <p:nvPr/>
          </p:nvSpPr>
          <p:spPr>
            <a:xfrm>
              <a:off x="4278414" y="5496033"/>
              <a:ext cx="1832436"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Boundary</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grpSp>
        <p:nvGrpSpPr>
          <p:cNvPr id="44" name="Group 76"/>
          <p:cNvGrpSpPr/>
          <p:nvPr/>
        </p:nvGrpSpPr>
        <p:grpSpPr>
          <a:xfrm>
            <a:off x="644255" y="2666464"/>
            <a:ext cx="7729723" cy="1264009"/>
            <a:chOff x="1902137" y="5359929"/>
            <a:chExt cx="6707474" cy="1003416"/>
          </a:xfrm>
        </p:grpSpPr>
        <p:sp>
          <p:nvSpPr>
            <p:cNvPr id="45"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Light weighted semantic parsing</a:t>
              </a:r>
              <a:endParaRPr lang="zh-CN" altLang="en-US" dirty="0"/>
            </a:p>
          </p:txBody>
        </p:sp>
        <p:sp>
          <p:nvSpPr>
            <p:cNvPr id="46" name="圆角矩形 6"/>
            <p:cNvSpPr/>
            <p:nvPr/>
          </p:nvSpPr>
          <p:spPr>
            <a:xfrm>
              <a:off x="2220872" y="5496033"/>
              <a:ext cx="3271404"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Semantic segmentation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47" name="圆角矩形 16"/>
            <p:cNvSpPr/>
            <p:nvPr/>
          </p:nvSpPr>
          <p:spPr>
            <a:xfrm>
              <a:off x="5689319" y="5496033"/>
              <a:ext cx="275629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Interaction</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grpSp>
        <p:nvGrpSpPr>
          <p:cNvPr id="49" name="Group 76"/>
          <p:cNvGrpSpPr/>
          <p:nvPr/>
        </p:nvGrpSpPr>
        <p:grpSpPr>
          <a:xfrm>
            <a:off x="644255" y="1188986"/>
            <a:ext cx="7729723" cy="1264009"/>
            <a:chOff x="1902137" y="5359929"/>
            <a:chExt cx="6707474" cy="1003416"/>
          </a:xfrm>
        </p:grpSpPr>
        <p:sp>
          <p:nvSpPr>
            <p:cNvPr id="50"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Graphics/vision applications</a:t>
              </a:r>
              <a:endParaRPr lang="zh-CN" altLang="en-US" dirty="0"/>
            </a:p>
          </p:txBody>
        </p:sp>
        <p:sp>
          <p:nvSpPr>
            <p:cNvPr id="51" name="圆角矩形 6"/>
            <p:cNvSpPr/>
            <p:nvPr/>
          </p:nvSpPr>
          <p:spPr>
            <a:xfrm>
              <a:off x="2220872" y="5496033"/>
              <a:ext cx="1758850"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Editing</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52" name="圆角矩形 16"/>
            <p:cNvSpPr/>
            <p:nvPr/>
          </p:nvSpPr>
          <p:spPr>
            <a:xfrm>
              <a:off x="6408058" y="5496033"/>
              <a:ext cx="203755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Web images</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53" name="圆角矩形 17"/>
            <p:cNvSpPr/>
            <p:nvPr/>
          </p:nvSpPr>
          <p:spPr>
            <a:xfrm>
              <a:off x="4278414" y="5496033"/>
              <a:ext cx="1832436"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Synthesis</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sp>
        <p:nvSpPr>
          <p:cNvPr id="55" name="圆角矩形 54"/>
          <p:cNvSpPr/>
          <p:nvPr/>
        </p:nvSpPr>
        <p:spPr>
          <a:xfrm>
            <a:off x="5610506" y="1068406"/>
            <a:ext cx="2982636" cy="10572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714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Dealing with web images</a:t>
            </a:r>
            <a:endParaRPr lang="en-US" dirty="0"/>
          </a:p>
        </p:txBody>
      </p:sp>
      <p:sp>
        <p:nvSpPr>
          <p:cNvPr id="3" name="Content Placeholder 2"/>
          <p:cNvSpPr>
            <a:spLocks noGrp="1"/>
          </p:cNvSpPr>
          <p:nvPr>
            <p:ph idx="1"/>
          </p:nvPr>
        </p:nvSpPr>
        <p:spPr/>
        <p:txBody>
          <a:bodyPr/>
          <a:lstStyle/>
          <a:p>
            <a:endParaRPr lang="en-US" altLang="zh-CN" dirty="0"/>
          </a:p>
          <a:p>
            <a:endParaRPr lang="zh-CN" altLang="en-US" dirty="0"/>
          </a:p>
        </p:txBody>
      </p:sp>
      <p:pic>
        <p:nvPicPr>
          <p:cNvPr id="5" name="Content Placeholder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34034" y="949735"/>
            <a:ext cx="2747665" cy="15828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5121" y="949734"/>
            <a:ext cx="2358571" cy="1594623"/>
          </a:xfrm>
          <a:prstGeom prst="rect">
            <a:avLst/>
          </a:prstGeom>
          <a:ln>
            <a:noFill/>
          </a:ln>
          <a:effectLst>
            <a:outerShdw blurRad="292100" dist="139700" dir="2700000" algn="tl" rotWithShape="0">
              <a:srgbClr val="333333">
                <a:alpha val="65000"/>
              </a:srgbClr>
            </a:outerShdw>
          </a:effectLst>
        </p:spPr>
      </p:pic>
      <p:pic>
        <p:nvPicPr>
          <p:cNvPr id="10" name="内容占位符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3344600" y="3410718"/>
            <a:ext cx="2797619" cy="15581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344600" y="949735"/>
            <a:ext cx="2797619" cy="158286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5121" y="3412494"/>
            <a:ext cx="2363934" cy="1584640"/>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272028" y="4976693"/>
            <a:ext cx="2972683" cy="707886"/>
          </a:xfrm>
          <a:prstGeom prst="rect">
            <a:avLst/>
          </a:prstGeom>
          <a:noFill/>
        </p:spPr>
        <p:txBody>
          <a:bodyPr wrap="square" rtlCol="0">
            <a:spAutoFit/>
          </a:bodyPr>
          <a:lstStyle/>
          <a:p>
            <a:pPr algn="ctr"/>
            <a:r>
              <a:rPr lang="en-US" altLang="zh-CN" sz="2000" dirty="0">
                <a:solidFill>
                  <a:schemeClr val="tx1"/>
                </a:solidFill>
              </a:rPr>
              <a:t>Columbia, </a:t>
            </a:r>
            <a:r>
              <a:rPr lang="en-US" altLang="zh-CN" sz="2000" dirty="0" err="1">
                <a:solidFill>
                  <a:schemeClr val="tx1"/>
                </a:solidFill>
              </a:rPr>
              <a:t>Shihfu</a:t>
            </a:r>
            <a:r>
              <a:rPr lang="en-US" altLang="zh-CN" sz="2000" dirty="0">
                <a:solidFill>
                  <a:schemeClr val="tx1"/>
                </a:solidFill>
              </a:rPr>
              <a:t> Chang</a:t>
            </a:r>
          </a:p>
          <a:p>
            <a:pPr algn="ctr"/>
            <a:r>
              <a:rPr lang="en-US" altLang="zh-CN" sz="2000" dirty="0">
                <a:solidFill>
                  <a:schemeClr val="tx1"/>
                </a:solidFill>
              </a:rPr>
              <a:t>CVPR 12</a:t>
            </a:r>
            <a:endParaRPr lang="en-US" dirty="0">
              <a:solidFill>
                <a:schemeClr val="tx1"/>
              </a:solidFill>
            </a:endParaRPr>
          </a:p>
        </p:txBody>
      </p:sp>
      <p:sp>
        <p:nvSpPr>
          <p:cNvPr id="14" name="TextBox 13"/>
          <p:cNvSpPr txBox="1"/>
          <p:nvPr/>
        </p:nvSpPr>
        <p:spPr>
          <a:xfrm>
            <a:off x="6305120" y="2544358"/>
            <a:ext cx="2358572" cy="707886"/>
          </a:xfrm>
          <a:prstGeom prst="rect">
            <a:avLst/>
          </a:prstGeom>
          <a:noFill/>
        </p:spPr>
        <p:txBody>
          <a:bodyPr wrap="square" rtlCol="0">
            <a:spAutoFit/>
          </a:bodyPr>
          <a:lstStyle/>
          <a:p>
            <a:pPr algn="ctr"/>
            <a:r>
              <a:rPr lang="en-US" altLang="zh-CN" sz="2000" dirty="0">
                <a:solidFill>
                  <a:schemeClr val="tx1"/>
                </a:solidFill>
              </a:rPr>
              <a:t>MIT, Rubinstein</a:t>
            </a:r>
            <a:endParaRPr lang="en-US" altLang="zh-CN" sz="2000" dirty="0"/>
          </a:p>
          <a:p>
            <a:pPr algn="ctr"/>
            <a:r>
              <a:rPr lang="en-US" altLang="zh-CN" sz="2000" dirty="0"/>
              <a:t>CVPR 13</a:t>
            </a:r>
            <a:endParaRPr lang="en-US" dirty="0">
              <a:solidFill>
                <a:schemeClr val="tx1"/>
              </a:solidFill>
            </a:endParaRPr>
          </a:p>
        </p:txBody>
      </p:sp>
      <p:sp>
        <p:nvSpPr>
          <p:cNvPr id="15" name="TextBox 14"/>
          <p:cNvSpPr txBox="1"/>
          <p:nvPr/>
        </p:nvSpPr>
        <p:spPr>
          <a:xfrm>
            <a:off x="3344600" y="4976693"/>
            <a:ext cx="2868177" cy="707886"/>
          </a:xfrm>
          <a:prstGeom prst="rect">
            <a:avLst/>
          </a:prstGeom>
          <a:noFill/>
        </p:spPr>
        <p:txBody>
          <a:bodyPr wrap="square" rtlCol="0">
            <a:spAutoFit/>
          </a:bodyPr>
          <a:lstStyle/>
          <a:p>
            <a:pPr algn="ctr"/>
            <a:r>
              <a:rPr lang="en-US" altLang="zh-CN" sz="2000" dirty="0">
                <a:solidFill>
                  <a:schemeClr val="tx1"/>
                </a:solidFill>
              </a:rPr>
              <a:t>NUS</a:t>
            </a:r>
            <a:r>
              <a:rPr lang="en-US" altLang="zh-CN" sz="2000" dirty="0"/>
              <a:t> </a:t>
            </a:r>
            <a:r>
              <a:rPr lang="en-US" altLang="zh-CN" sz="2000" dirty="0" err="1">
                <a:solidFill>
                  <a:schemeClr val="tx1"/>
                </a:solidFill>
              </a:rPr>
              <a:t>Shuicheng</a:t>
            </a:r>
            <a:r>
              <a:rPr lang="en-US" altLang="zh-CN" sz="2000" dirty="0">
                <a:solidFill>
                  <a:schemeClr val="tx1"/>
                </a:solidFill>
              </a:rPr>
              <a:t> Yan</a:t>
            </a:r>
          </a:p>
          <a:p>
            <a:pPr algn="ctr"/>
            <a:r>
              <a:rPr lang="en-US" altLang="zh-CN" sz="2000" dirty="0">
                <a:solidFill>
                  <a:schemeClr val="tx1"/>
                </a:solidFill>
              </a:rPr>
              <a:t>PAMI 17</a:t>
            </a:r>
            <a:endParaRPr lang="en-US" dirty="0">
              <a:solidFill>
                <a:schemeClr val="tx1"/>
              </a:solidFill>
            </a:endParaRPr>
          </a:p>
        </p:txBody>
      </p:sp>
      <p:sp>
        <p:nvSpPr>
          <p:cNvPr id="16" name="TextBox 15"/>
          <p:cNvSpPr txBox="1"/>
          <p:nvPr/>
        </p:nvSpPr>
        <p:spPr>
          <a:xfrm>
            <a:off x="434033" y="2544358"/>
            <a:ext cx="2747665" cy="707886"/>
          </a:xfrm>
          <a:prstGeom prst="rect">
            <a:avLst/>
          </a:prstGeom>
          <a:noFill/>
        </p:spPr>
        <p:txBody>
          <a:bodyPr wrap="square" rtlCol="0">
            <a:spAutoFit/>
          </a:bodyPr>
          <a:lstStyle/>
          <a:p>
            <a:pPr algn="ctr"/>
            <a:r>
              <a:rPr lang="en-US" altLang="zh-CN" sz="2000" dirty="0">
                <a:solidFill>
                  <a:schemeClr val="tx1"/>
                </a:solidFill>
              </a:rPr>
              <a:t>UCSD</a:t>
            </a:r>
            <a:r>
              <a:rPr lang="en-US" altLang="zh-CN" sz="2000" dirty="0"/>
              <a:t>,</a:t>
            </a:r>
            <a:r>
              <a:rPr lang="en-US" altLang="zh-CN" sz="2000" dirty="0">
                <a:solidFill>
                  <a:schemeClr val="tx1"/>
                </a:solidFill>
              </a:rPr>
              <a:t> </a:t>
            </a:r>
            <a:r>
              <a:rPr lang="en-US" altLang="zh-CN" sz="2000" dirty="0" err="1">
                <a:solidFill>
                  <a:schemeClr val="tx1"/>
                </a:solidFill>
              </a:rPr>
              <a:t>Zhuowen</a:t>
            </a:r>
            <a:r>
              <a:rPr lang="en-US" altLang="zh-CN" sz="2000" dirty="0">
                <a:solidFill>
                  <a:schemeClr val="tx1"/>
                </a:solidFill>
              </a:rPr>
              <a:t> </a:t>
            </a:r>
            <a:r>
              <a:rPr lang="en-US" altLang="zh-CN" sz="2000" dirty="0" err="1">
                <a:solidFill>
                  <a:schemeClr val="tx1"/>
                </a:solidFill>
              </a:rPr>
              <a:t>Tu</a:t>
            </a:r>
            <a:r>
              <a:rPr lang="en-US" altLang="zh-CN" sz="2000" dirty="0">
                <a:solidFill>
                  <a:schemeClr val="tx1"/>
                </a:solidFill>
              </a:rPr>
              <a:t>, </a:t>
            </a:r>
          </a:p>
          <a:p>
            <a:pPr algn="ctr"/>
            <a:r>
              <a:rPr lang="en-US" altLang="zh-CN" sz="2000" dirty="0">
                <a:solidFill>
                  <a:schemeClr val="tx1"/>
                </a:solidFill>
              </a:rPr>
              <a:t>CVPR 12</a:t>
            </a:r>
            <a:endParaRPr lang="en-US" dirty="0">
              <a:solidFill>
                <a:schemeClr val="tx1"/>
              </a:solidFill>
            </a:endParaRPr>
          </a:p>
        </p:txBody>
      </p:sp>
      <p:sp>
        <p:nvSpPr>
          <p:cNvPr id="17" name="TextBox 16"/>
          <p:cNvSpPr txBox="1"/>
          <p:nvPr/>
        </p:nvSpPr>
        <p:spPr>
          <a:xfrm>
            <a:off x="6305120" y="4976693"/>
            <a:ext cx="2358572" cy="707886"/>
          </a:xfrm>
          <a:prstGeom prst="rect">
            <a:avLst/>
          </a:prstGeom>
          <a:noFill/>
        </p:spPr>
        <p:txBody>
          <a:bodyPr wrap="square" rtlCol="0">
            <a:spAutoFit/>
          </a:bodyPr>
          <a:lstStyle/>
          <a:p>
            <a:pPr algn="ctr"/>
            <a:r>
              <a:rPr lang="zh-CN" altLang="en-US" sz="2000" dirty="0">
                <a:solidFill>
                  <a:schemeClr val="tx1"/>
                </a:solidFill>
              </a:rPr>
              <a:t>北理工 黄华</a:t>
            </a:r>
            <a:endParaRPr lang="en-US" altLang="zh-CN" sz="2000" dirty="0"/>
          </a:p>
          <a:p>
            <a:pPr algn="ctr"/>
            <a:r>
              <a:rPr lang="en-US" altLang="zh-CN" sz="2000" dirty="0">
                <a:solidFill>
                  <a:schemeClr val="tx1"/>
                </a:solidFill>
              </a:rPr>
              <a:t>ACM TOG 11</a:t>
            </a:r>
            <a:endParaRPr lang="en-US" dirty="0">
              <a:solidFill>
                <a:schemeClr val="tx1"/>
              </a:solidFill>
            </a:endParaRPr>
          </a:p>
        </p:txBody>
      </p:sp>
      <p:sp>
        <p:nvSpPr>
          <p:cNvPr id="18" name="TextBox 17"/>
          <p:cNvSpPr txBox="1"/>
          <p:nvPr/>
        </p:nvSpPr>
        <p:spPr>
          <a:xfrm>
            <a:off x="3389993" y="2544358"/>
            <a:ext cx="2802981" cy="707886"/>
          </a:xfrm>
          <a:prstGeom prst="rect">
            <a:avLst/>
          </a:prstGeom>
          <a:noFill/>
        </p:spPr>
        <p:txBody>
          <a:bodyPr wrap="square" rtlCol="0">
            <a:spAutoFit/>
          </a:bodyPr>
          <a:lstStyle/>
          <a:p>
            <a:pPr algn="ctr"/>
            <a:r>
              <a:rPr lang="en-US" altLang="zh-CN" sz="2000" dirty="0">
                <a:solidFill>
                  <a:schemeClr val="tx1"/>
                </a:solidFill>
              </a:rPr>
              <a:t>NUS, Ping</a:t>
            </a:r>
            <a:r>
              <a:rPr lang="zh-CN" altLang="en-US" sz="2000" dirty="0">
                <a:solidFill>
                  <a:schemeClr val="tx1"/>
                </a:solidFill>
              </a:rPr>
              <a:t> </a:t>
            </a:r>
            <a:r>
              <a:rPr lang="en-US" altLang="zh-CN" sz="2000" dirty="0">
                <a:solidFill>
                  <a:schemeClr val="tx1"/>
                </a:solidFill>
              </a:rPr>
              <a:t>Tan</a:t>
            </a:r>
          </a:p>
          <a:p>
            <a:pPr algn="ctr"/>
            <a:r>
              <a:rPr lang="en-US" altLang="zh-CN" sz="2000" dirty="0">
                <a:solidFill>
                  <a:schemeClr val="tx1"/>
                </a:solidFill>
              </a:rPr>
              <a:t>ACM</a:t>
            </a:r>
            <a:r>
              <a:rPr lang="zh-CN" altLang="en-US" sz="2000" dirty="0"/>
              <a:t> </a:t>
            </a:r>
            <a:r>
              <a:rPr lang="en-US" altLang="zh-CN" sz="2000" dirty="0"/>
              <a:t>TOG 11</a:t>
            </a:r>
            <a:endParaRPr lang="en-US" dirty="0">
              <a:solidFill>
                <a:schemeClr val="tx1"/>
              </a:solidFill>
            </a:endParaRPr>
          </a:p>
        </p:txBody>
      </p:sp>
      <p:pic>
        <p:nvPicPr>
          <p:cNvPr id="6" name="图片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4033" y="3410718"/>
            <a:ext cx="2747664" cy="15581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4495181"/>
      </p:ext>
    </p:extLst>
  </p:cSld>
  <p:clrMapOvr>
    <a:masterClrMapping/>
  </p:clrMapOvr>
  <mc:AlternateContent xmlns:mc="http://schemas.openxmlformats.org/markup-compatibility/2006" xmlns:p14="http://schemas.microsoft.com/office/powerpoint/2010/main">
    <mc:Choice Requires="p14">
      <p:transition spd="slow" p14:dur="2000" advTm="13425"/>
    </mc:Choice>
    <mc:Fallback xmlns="">
      <p:transition spd="slow" advTm="13425"/>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5695"/>
            <a:ext cx="9162176" cy="6873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Title 1"/>
          <p:cNvSpPr>
            <a:spLocks noGrp="1"/>
          </p:cNvSpPr>
          <p:nvPr>
            <p:ph type="title"/>
          </p:nvPr>
        </p:nvSpPr>
        <p:spPr/>
        <p:txBody>
          <a:bodyPr>
            <a:normAutofit fontScale="90000"/>
          </a:bodyPr>
          <a:lstStyle/>
          <a:p>
            <a:r>
              <a:rPr lang="en-US" altLang="zh-CN" dirty="0"/>
              <a:t> </a:t>
            </a:r>
            <a:endParaRPr lang="zh-CN" alt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88481" y="-15695"/>
            <a:ext cx="6873695" cy="6873695"/>
          </a:xfrm>
        </p:spPr>
      </p:pic>
      <p:pic>
        <p:nvPicPr>
          <p:cNvPr id="6" name="Picture 83" descr="C:\Users\KylinCheng\Desktop\捕获.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466" y="1332336"/>
            <a:ext cx="1316300" cy="147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爆炸形 2 129"/>
          <p:cNvSpPr/>
          <p:nvPr/>
        </p:nvSpPr>
        <p:spPr>
          <a:xfrm>
            <a:off x="-1" y="2663721"/>
            <a:ext cx="2696901" cy="1630487"/>
          </a:xfrm>
          <a:prstGeom prst="irregularSeal2">
            <a:avLst/>
          </a:prstGeom>
          <a:gradFill flip="none" rotWithShape="1">
            <a:gsLst>
              <a:gs pos="0">
                <a:srgbClr val="FFFF00">
                  <a:lumMod val="100000"/>
                </a:srgbClr>
              </a:gs>
              <a:gs pos="100000">
                <a:srgbClr val="FFFF00"/>
              </a:gs>
            </a:gsLst>
            <a:lin ang="5400000" scaled="0"/>
            <a:tileRect r="-100000" b="-100000"/>
          </a:gradFill>
        </p:spPr>
        <p:style>
          <a:lnRef idx="1">
            <a:schemeClr val="accent1"/>
          </a:lnRef>
          <a:fillRef idx="3">
            <a:schemeClr val="accent1"/>
          </a:fillRef>
          <a:effectRef idx="2">
            <a:schemeClr val="accent1"/>
          </a:effectRef>
          <a:fontRef idx="minor">
            <a:schemeClr val="lt1"/>
          </a:fontRef>
        </p:style>
        <p:txBody>
          <a:bodyPr lIns="91420" tIns="45711" rIns="91420" bIns="45711"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zh-CN" sz="4000" b="1" dirty="0">
                <a:ea typeface="宋体" panose="02010600030101010101" pitchFamily="2" charset="-122"/>
              </a:rPr>
              <a:t>free</a:t>
            </a:r>
            <a:endParaRPr lang="zh-CN" altLang="en-US" sz="4000" b="1" dirty="0">
              <a:ea typeface="宋体" panose="02010600030101010101" pitchFamily="2" charset="-122"/>
            </a:endParaRPr>
          </a:p>
        </p:txBody>
      </p:sp>
    </p:spTree>
    <p:extLst>
      <p:ext uri="{BB962C8B-B14F-4D97-AF65-F5344CB8AC3E}">
        <p14:creationId xmlns:p14="http://schemas.microsoft.com/office/powerpoint/2010/main" val="36335790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p>
        </p:txBody>
      </p:sp>
      <p:sp>
        <p:nvSpPr>
          <p:cNvPr id="3" name="Content Placeholder 2"/>
          <p:cNvSpPr>
            <a:spLocks noGrp="1"/>
          </p:cNvSpPr>
          <p:nvPr>
            <p:ph idx="1"/>
          </p:nvPr>
        </p:nvSpPr>
        <p:spPr/>
        <p:txBody>
          <a:bodyPr/>
          <a:lstStyle/>
          <a:p>
            <a:endParaRPr lang="en-US" dirty="0"/>
          </a:p>
          <a:p>
            <a:endParaRPr lang="en-US" dirty="0"/>
          </a:p>
        </p:txBody>
      </p:sp>
      <p:sp>
        <p:nvSpPr>
          <p:cNvPr id="4" name="TextBox 3"/>
          <p:cNvSpPr txBox="1"/>
          <p:nvPr/>
        </p:nvSpPr>
        <p:spPr>
          <a:xfrm>
            <a:off x="184088" y="2159898"/>
            <a:ext cx="8739963" cy="2646878"/>
          </a:xfrm>
          <a:prstGeom prst="rect">
            <a:avLst/>
          </a:prstGeom>
          <a:noFill/>
        </p:spPr>
        <p:txBody>
          <a:bodyPr wrap="square" rtlCol="0">
            <a:spAutoFit/>
          </a:bodyPr>
          <a:lstStyle/>
          <a:p>
            <a:pPr algn="ctr"/>
            <a:r>
              <a:rPr lang="en-US" altLang="zh-CN" sz="16600" dirty="0">
                <a:ln w="0"/>
                <a:effectLst>
                  <a:outerShdw blurRad="38100" dist="19050" dir="2700000" algn="tl" rotWithShape="0">
                    <a:schemeClr val="dk1">
                      <a:alpha val="40000"/>
                    </a:schemeClr>
                  </a:outerShdw>
                </a:effectLst>
              </a:rPr>
              <a:t>Thanks!</a:t>
            </a:r>
            <a:endParaRPr lang="en-US" sz="16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548877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Outline of the survey</a:t>
            </a:r>
            <a:endParaRPr lang="zh-CN" altLang="en-US" dirty="0"/>
          </a:p>
        </p:txBody>
      </p:sp>
      <p:sp>
        <p:nvSpPr>
          <p:cNvPr id="3" name="内容占位符 2"/>
          <p:cNvSpPr>
            <a:spLocks noGrp="1"/>
          </p:cNvSpPr>
          <p:nvPr>
            <p:ph idx="1"/>
          </p:nvPr>
        </p:nvSpPr>
        <p:spPr>
          <a:xfrm>
            <a:off x="295835" y="789710"/>
            <a:ext cx="8516471" cy="6068290"/>
          </a:xfrm>
        </p:spPr>
        <p:txBody>
          <a:bodyPr>
            <a:normAutofit/>
          </a:bodyPr>
          <a:lstStyle/>
          <a:p>
            <a:r>
              <a:rPr lang="en-US" altLang="zh-CN" dirty="0"/>
              <a:t>Low level vision</a:t>
            </a:r>
          </a:p>
          <a:p>
            <a:pPr lvl="1"/>
            <a:r>
              <a:rPr lang="en-US" altLang="zh-CN" dirty="0"/>
              <a:t>Attention: CVPR 11, CVPR 14, TPAMI 15, IEEE TIP 15, IJCV 17, CVPR 17</a:t>
            </a:r>
          </a:p>
          <a:p>
            <a:pPr lvl="1"/>
            <a:r>
              <a:rPr lang="en-US" altLang="zh-CN" dirty="0"/>
              <a:t>Boundary: CVPR 17</a:t>
            </a:r>
          </a:p>
          <a:p>
            <a:pPr lvl="1"/>
            <a:r>
              <a:rPr lang="en-US" altLang="zh-CN" dirty="0"/>
              <a:t>Segmentation: TVC 14, CGF 15, ECCV 15, TPAMI 15 </a:t>
            </a:r>
          </a:p>
          <a:p>
            <a:r>
              <a:rPr lang="en-US" altLang="zh-CN" dirty="0"/>
              <a:t>Light weighted semantic parsing</a:t>
            </a:r>
          </a:p>
          <a:p>
            <a:pPr lvl="1"/>
            <a:r>
              <a:rPr lang="en-US" altLang="zh-CN" dirty="0"/>
              <a:t>Semantic segmentation: TPAMI 17, CVPR (oral) 17</a:t>
            </a:r>
          </a:p>
          <a:p>
            <a:pPr lvl="1"/>
            <a:r>
              <a:rPr lang="en-US" altLang="zh-CN" dirty="0"/>
              <a:t>Interaction: </a:t>
            </a:r>
            <a:r>
              <a:rPr lang="da-DK" altLang="zh-CN" dirty="0"/>
              <a:t>TOG 15, TOG 10, TOG 12</a:t>
            </a:r>
            <a:endParaRPr lang="en-US" altLang="zh-CN" dirty="0"/>
          </a:p>
          <a:p>
            <a:r>
              <a:rPr lang="en-US" altLang="zh-CN" dirty="0"/>
              <a:t>Graphics/vision applications</a:t>
            </a:r>
          </a:p>
          <a:p>
            <a:pPr lvl="1"/>
            <a:r>
              <a:rPr lang="en-US" altLang="zh-CN" dirty="0"/>
              <a:t>Editing: TOG 14</a:t>
            </a:r>
          </a:p>
          <a:p>
            <a:pPr lvl="1"/>
            <a:r>
              <a:rPr lang="en-US" altLang="zh-CN" dirty="0"/>
              <a:t>Synthesis: TOG 09</a:t>
            </a:r>
          </a:p>
          <a:p>
            <a:pPr lvl="1"/>
            <a:r>
              <a:rPr lang="en-US" altLang="zh-CN" dirty="0"/>
              <a:t>Web images: </a:t>
            </a:r>
            <a:r>
              <a:rPr lang="en-US" altLang="zh-CN" dirty="0">
                <a:solidFill>
                  <a:schemeClr val="bg1">
                    <a:lumMod val="65000"/>
                  </a:schemeClr>
                </a:solidFill>
              </a:rPr>
              <a:t>CVPR 12, TOG 11, CVPR 12, CVPR 13, TOG 12</a:t>
            </a:r>
            <a:endParaRPr lang="zh-CN" altLang="en-US" dirty="0">
              <a:solidFill>
                <a:schemeClr val="bg1">
                  <a:lumMod val="65000"/>
                </a:schemeClr>
              </a:solidFill>
            </a:endParaRPr>
          </a:p>
        </p:txBody>
      </p:sp>
    </p:spTree>
    <p:extLst>
      <p:ext uri="{BB962C8B-B14F-4D97-AF65-F5344CB8AC3E}">
        <p14:creationId xmlns:p14="http://schemas.microsoft.com/office/powerpoint/2010/main" val="1744740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Students (2016 - )</a:t>
            </a:r>
            <a:endParaRPr lang="zh-CN" altLang="en-US" dirty="0"/>
          </a:p>
        </p:txBody>
      </p:sp>
      <p:sp>
        <p:nvSpPr>
          <p:cNvPr id="3" name="内容占位符 2"/>
          <p:cNvSpPr>
            <a:spLocks noGrp="1"/>
          </p:cNvSpPr>
          <p:nvPr>
            <p:ph idx="1"/>
          </p:nvPr>
        </p:nvSpPr>
        <p:spPr/>
        <p:txBody>
          <a:bodyPr>
            <a:normAutofit/>
          </a:bodyPr>
          <a:lstStyle/>
          <a:p>
            <a:r>
              <a:rPr lang="en-US" altLang="zh-CN" dirty="0"/>
              <a:t>Qibin </a:t>
            </a:r>
            <a:r>
              <a:rPr lang="en-US" altLang="zh-CN" dirty="0" err="1"/>
              <a:t>Hou</a:t>
            </a:r>
            <a:r>
              <a:rPr lang="en-US" altLang="zh-CN" dirty="0"/>
              <a:t> </a:t>
            </a:r>
          </a:p>
          <a:p>
            <a:pPr lvl="1"/>
            <a:r>
              <a:rPr lang="en-US" altLang="zh-CN" dirty="0"/>
              <a:t>Deeply supervised salient object detection …, Q </a:t>
            </a:r>
            <a:r>
              <a:rPr lang="en-US" altLang="zh-CN" dirty="0" err="1"/>
              <a:t>Hou</a:t>
            </a:r>
            <a:r>
              <a:rPr lang="en-US" altLang="zh-CN" dirty="0"/>
              <a:t>, MM Cheng, X Hu, Z </a:t>
            </a:r>
            <a:r>
              <a:rPr lang="en-US" altLang="zh-CN" dirty="0" err="1"/>
              <a:t>Tu</a:t>
            </a:r>
            <a:r>
              <a:rPr lang="en-US" altLang="zh-CN" dirty="0"/>
              <a:t>, A Borji, </a:t>
            </a:r>
            <a:r>
              <a:rPr lang="en-US" altLang="zh-CN" b="1" dirty="0">
                <a:solidFill>
                  <a:srgbClr val="FF0000"/>
                </a:solidFill>
              </a:rPr>
              <a:t>IEEE CVPR</a:t>
            </a:r>
            <a:r>
              <a:rPr lang="en-US" altLang="zh-CN" dirty="0"/>
              <a:t>, 2017.</a:t>
            </a:r>
          </a:p>
          <a:p>
            <a:pPr lvl="1"/>
            <a:r>
              <a:rPr lang="en-US" altLang="zh-CN" dirty="0"/>
              <a:t>Intelligent Visual Media Processing: When Graphics Meets Vision, MM Cheng, Q </a:t>
            </a:r>
            <a:r>
              <a:rPr lang="en-US" altLang="zh-CN" dirty="0" err="1"/>
              <a:t>Hou</a:t>
            </a:r>
            <a:r>
              <a:rPr lang="en-US" altLang="zh-CN" dirty="0"/>
              <a:t>, SH Zhang, PL Rosin. </a:t>
            </a:r>
            <a:r>
              <a:rPr lang="en-US" altLang="zh-CN" b="1" dirty="0">
                <a:solidFill>
                  <a:srgbClr val="00B050"/>
                </a:solidFill>
              </a:rPr>
              <a:t>JCST</a:t>
            </a:r>
            <a:r>
              <a:rPr lang="en-US" altLang="zh-CN" dirty="0"/>
              <a:t>, 2017. </a:t>
            </a:r>
          </a:p>
          <a:p>
            <a:r>
              <a:rPr lang="en-US" altLang="zh-CN" dirty="0"/>
              <a:t>Yun Liu</a:t>
            </a:r>
          </a:p>
          <a:p>
            <a:pPr lvl="1"/>
            <a:r>
              <a:rPr lang="en-US" altLang="zh-CN" dirty="0"/>
              <a:t>Richer Convolutional Features for Edge Detection, Y Liu, MM Cheng, X Hu, K Wang, X Bai, </a:t>
            </a:r>
            <a:r>
              <a:rPr lang="en-US" altLang="zh-CN" b="1" dirty="0">
                <a:solidFill>
                  <a:srgbClr val="FF0000"/>
                </a:solidFill>
              </a:rPr>
              <a:t>IEEE CVPR</a:t>
            </a:r>
            <a:r>
              <a:rPr lang="en-US" altLang="zh-CN" dirty="0"/>
              <a:t>, 2017.</a:t>
            </a:r>
          </a:p>
          <a:p>
            <a:pPr lvl="1"/>
            <a:r>
              <a:rPr lang="en-US" altLang="zh-CN" dirty="0"/>
              <a:t>HFS: Hierarchical Feature Selection for ... MM Cheng, Y Liu, Q </a:t>
            </a:r>
            <a:r>
              <a:rPr lang="en-US" altLang="zh-CN" dirty="0" err="1"/>
              <a:t>Hou</a:t>
            </a:r>
            <a:r>
              <a:rPr lang="en-US" altLang="zh-CN" dirty="0"/>
              <a:t>, J </a:t>
            </a:r>
            <a:r>
              <a:rPr lang="en-US" altLang="zh-CN" dirty="0" err="1"/>
              <a:t>Bian</a:t>
            </a:r>
            <a:r>
              <a:rPr lang="en-US" altLang="zh-CN" dirty="0"/>
              <a:t>, P Torr,  SM Hu, Z Tu. </a:t>
            </a:r>
            <a:r>
              <a:rPr lang="en-US" altLang="zh-CN" b="1" dirty="0">
                <a:solidFill>
                  <a:srgbClr val="00B050"/>
                </a:solidFill>
              </a:rPr>
              <a:t>ECCV</a:t>
            </a:r>
            <a:r>
              <a:rPr lang="en-US" altLang="zh-CN" dirty="0"/>
              <a:t>, 2016.</a:t>
            </a:r>
          </a:p>
          <a:p>
            <a:r>
              <a:rPr lang="en-US" altLang="zh-CN" dirty="0" err="1"/>
              <a:t>Jia</a:t>
            </a:r>
            <a:r>
              <a:rPr lang="en-US" altLang="zh-CN" dirty="0"/>
              <a:t>-Wang </a:t>
            </a:r>
            <a:r>
              <a:rPr lang="en-US" altLang="zh-CN" dirty="0" err="1"/>
              <a:t>Bian</a:t>
            </a:r>
            <a:endParaRPr lang="en-US" altLang="zh-CN" dirty="0"/>
          </a:p>
          <a:p>
            <a:pPr lvl="1"/>
            <a:r>
              <a:rPr lang="en-US" altLang="zh-CN" dirty="0"/>
              <a:t>GMS: Grid-based Motion … Feature correspondence, JW </a:t>
            </a:r>
            <a:r>
              <a:rPr lang="en-US" altLang="zh-CN" dirty="0" err="1"/>
              <a:t>Bian</a:t>
            </a:r>
            <a:r>
              <a:rPr lang="en-US" altLang="zh-CN" dirty="0"/>
              <a:t>, W Lin, … , MM Cheng </a:t>
            </a:r>
            <a:r>
              <a:rPr lang="en-US" altLang="zh-CN" b="1" dirty="0">
                <a:solidFill>
                  <a:srgbClr val="FF0000"/>
                </a:solidFill>
              </a:rPr>
              <a:t>IEEE CVPR</a:t>
            </a:r>
            <a:r>
              <a:rPr lang="en-US" altLang="zh-CN" dirty="0"/>
              <a:t>, 2017.</a:t>
            </a:r>
          </a:p>
          <a:p>
            <a:pPr lvl="1"/>
            <a:endParaRPr lang="zh-CN" altLang="en-US" dirty="0"/>
          </a:p>
        </p:txBody>
      </p:sp>
    </p:spTree>
    <p:extLst>
      <p:ext uri="{BB962C8B-B14F-4D97-AF65-F5344CB8AC3E}">
        <p14:creationId xmlns:p14="http://schemas.microsoft.com/office/powerpoint/2010/main" val="1025600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Towards WSIU</a:t>
            </a:r>
            <a:endParaRPr lang="zh-CN" altLang="en-US" dirty="0"/>
          </a:p>
        </p:txBody>
      </p:sp>
      <p:sp>
        <p:nvSpPr>
          <p:cNvPr id="3" name="内容占位符 2"/>
          <p:cNvSpPr>
            <a:spLocks noGrp="1"/>
          </p:cNvSpPr>
          <p:nvPr>
            <p:ph idx="1"/>
          </p:nvPr>
        </p:nvSpPr>
        <p:spPr/>
        <p:txBody>
          <a:bodyPr/>
          <a:lstStyle/>
          <a:p>
            <a:endParaRPr lang="en-US" altLang="zh-CN" dirty="0"/>
          </a:p>
          <a:p>
            <a:endParaRPr lang="zh-CN" altLang="en-US" dirty="0"/>
          </a:p>
        </p:txBody>
      </p:sp>
      <p:grpSp>
        <p:nvGrpSpPr>
          <p:cNvPr id="7" name="Group 76"/>
          <p:cNvGrpSpPr/>
          <p:nvPr/>
        </p:nvGrpSpPr>
        <p:grpSpPr>
          <a:xfrm>
            <a:off x="644254" y="4143942"/>
            <a:ext cx="7729723" cy="1264009"/>
            <a:chOff x="1902137" y="5359929"/>
            <a:chExt cx="6707474" cy="1003416"/>
          </a:xfrm>
        </p:grpSpPr>
        <p:sp>
          <p:nvSpPr>
            <p:cNvPr id="24"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Low level vision</a:t>
              </a:r>
              <a:endParaRPr lang="zh-CN" altLang="en-US" dirty="0"/>
            </a:p>
          </p:txBody>
        </p:sp>
        <p:sp>
          <p:nvSpPr>
            <p:cNvPr id="25" name="圆角矩形 6"/>
            <p:cNvSpPr/>
            <p:nvPr/>
          </p:nvSpPr>
          <p:spPr>
            <a:xfrm>
              <a:off x="2220872" y="5496033"/>
              <a:ext cx="1758850"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Attention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26" name="圆角矩形 16"/>
            <p:cNvSpPr/>
            <p:nvPr/>
          </p:nvSpPr>
          <p:spPr>
            <a:xfrm>
              <a:off x="6408058" y="5496033"/>
              <a:ext cx="203755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Segmentation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27" name="圆角矩形 17"/>
            <p:cNvSpPr/>
            <p:nvPr/>
          </p:nvSpPr>
          <p:spPr>
            <a:xfrm>
              <a:off x="4278414" y="5496033"/>
              <a:ext cx="1832436"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Boundary</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grpSp>
        <p:nvGrpSpPr>
          <p:cNvPr id="44" name="Group 76"/>
          <p:cNvGrpSpPr/>
          <p:nvPr/>
        </p:nvGrpSpPr>
        <p:grpSpPr>
          <a:xfrm>
            <a:off x="644255" y="2666464"/>
            <a:ext cx="7729723" cy="1264009"/>
            <a:chOff x="1902137" y="5359929"/>
            <a:chExt cx="6707474" cy="1003416"/>
          </a:xfrm>
        </p:grpSpPr>
        <p:sp>
          <p:nvSpPr>
            <p:cNvPr id="45"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Light weighted semantic parsing</a:t>
              </a:r>
              <a:endParaRPr lang="zh-CN" altLang="en-US" dirty="0"/>
            </a:p>
          </p:txBody>
        </p:sp>
        <p:sp>
          <p:nvSpPr>
            <p:cNvPr id="46" name="圆角矩形 6"/>
            <p:cNvSpPr/>
            <p:nvPr/>
          </p:nvSpPr>
          <p:spPr>
            <a:xfrm>
              <a:off x="2220872" y="5496033"/>
              <a:ext cx="3271404"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Semantic segmentation</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47" name="圆角矩形 16"/>
            <p:cNvSpPr/>
            <p:nvPr/>
          </p:nvSpPr>
          <p:spPr>
            <a:xfrm>
              <a:off x="5689319" y="5496033"/>
              <a:ext cx="275629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Interaction</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grpSp>
        <p:nvGrpSpPr>
          <p:cNvPr id="49" name="Group 76"/>
          <p:cNvGrpSpPr/>
          <p:nvPr/>
        </p:nvGrpSpPr>
        <p:grpSpPr>
          <a:xfrm>
            <a:off x="644255" y="1188986"/>
            <a:ext cx="7729723" cy="1264009"/>
            <a:chOff x="1902137" y="5359929"/>
            <a:chExt cx="6707474" cy="1003416"/>
          </a:xfrm>
        </p:grpSpPr>
        <p:sp>
          <p:nvSpPr>
            <p:cNvPr id="50" name="圆角矩形 15"/>
            <p:cNvSpPr/>
            <p:nvPr/>
          </p:nvSpPr>
          <p:spPr>
            <a:xfrm>
              <a:off x="1902137" y="5359929"/>
              <a:ext cx="6707474" cy="1003416"/>
            </a:xfrm>
            <a:prstGeom prst="roundRect">
              <a:avLst/>
            </a:prstGeom>
          </p:spPr>
          <p:style>
            <a:lnRef idx="1">
              <a:schemeClr val="accent4"/>
            </a:lnRef>
            <a:fillRef idx="3">
              <a:schemeClr val="accent4"/>
            </a:fillRef>
            <a:effectRef idx="2">
              <a:schemeClr val="accent4"/>
            </a:effectRef>
            <a:fontRef idx="minor">
              <a:schemeClr val="lt1"/>
            </a:fontRef>
          </p:style>
          <p:txBody>
            <a:bodyPr rtlCol="0" anchor="b" anchorCtr="1"/>
            <a:lstStyle/>
            <a:p>
              <a:pPr algn="ctr"/>
              <a:r>
                <a:rPr lang="en-US" altLang="zh-CN" sz="3200" b="1" dirty="0">
                  <a:ln w="0"/>
                  <a:solidFill>
                    <a:prstClr val="black"/>
                  </a:solidFill>
                  <a:effectLst>
                    <a:outerShdw blurRad="38100" dist="19050" dir="2700000" algn="tl" rotWithShape="0">
                      <a:prstClr val="black">
                        <a:alpha val="40000"/>
                      </a:prstClr>
                    </a:outerShdw>
                  </a:effectLst>
                </a:rPr>
                <a:t>Graphics/vision applications</a:t>
              </a:r>
              <a:endParaRPr lang="zh-CN" altLang="en-US" dirty="0"/>
            </a:p>
          </p:txBody>
        </p:sp>
        <p:sp>
          <p:nvSpPr>
            <p:cNvPr id="51" name="圆角矩形 6"/>
            <p:cNvSpPr/>
            <p:nvPr/>
          </p:nvSpPr>
          <p:spPr>
            <a:xfrm>
              <a:off x="2220872" y="5496033"/>
              <a:ext cx="1758850"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Editing</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52" name="圆角矩形 16"/>
            <p:cNvSpPr/>
            <p:nvPr/>
          </p:nvSpPr>
          <p:spPr>
            <a:xfrm>
              <a:off x="6408058" y="5496033"/>
              <a:ext cx="2037551"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Web images</a:t>
              </a:r>
              <a:endParaRPr lang="zh-CN" altLang="en-US" sz="2800" b="1" dirty="0">
                <a:ln w="0"/>
                <a:solidFill>
                  <a:schemeClr val="tx1"/>
                </a:solidFill>
                <a:effectLst>
                  <a:outerShdw blurRad="38100" dist="19050" dir="2700000" algn="tl" rotWithShape="0">
                    <a:schemeClr val="dk1">
                      <a:alpha val="40000"/>
                    </a:schemeClr>
                  </a:outerShdw>
                </a:effectLst>
              </a:endParaRPr>
            </a:p>
          </p:txBody>
        </p:sp>
        <p:sp>
          <p:nvSpPr>
            <p:cNvPr id="53" name="圆角矩形 17"/>
            <p:cNvSpPr/>
            <p:nvPr/>
          </p:nvSpPr>
          <p:spPr>
            <a:xfrm>
              <a:off x="4278414" y="5496033"/>
              <a:ext cx="1832436" cy="3878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ln w="0"/>
                  <a:solidFill>
                    <a:schemeClr val="tx1"/>
                  </a:solidFill>
                  <a:effectLst>
                    <a:outerShdw blurRad="38100" dist="19050" dir="2700000" algn="tl" rotWithShape="0">
                      <a:schemeClr val="dk1">
                        <a:alpha val="40000"/>
                      </a:schemeClr>
                    </a:outerShdw>
                  </a:effectLst>
                </a:rPr>
                <a:t>Synthesis</a:t>
              </a:r>
              <a:endParaRPr lang="zh-CN" altLang="en-US" sz="2800" b="1" dirty="0">
                <a:ln w="0"/>
                <a:solidFill>
                  <a:schemeClr val="tx1"/>
                </a:solidFill>
                <a:effectLst>
                  <a:outerShdw blurRad="38100" dist="19050" dir="2700000" algn="tl" rotWithShape="0">
                    <a:schemeClr val="dk1">
                      <a:alpha val="40000"/>
                    </a:schemeClr>
                  </a:outerShdw>
                </a:effectLst>
              </a:endParaRPr>
            </a:p>
          </p:txBody>
        </p:sp>
      </p:grpSp>
      <p:sp>
        <p:nvSpPr>
          <p:cNvPr id="55" name="圆角矩形 54"/>
          <p:cNvSpPr/>
          <p:nvPr/>
        </p:nvSpPr>
        <p:spPr>
          <a:xfrm>
            <a:off x="533701" y="4023362"/>
            <a:ext cx="2982636" cy="10572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969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NPR</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50044" y="1349375"/>
            <a:ext cx="8407400" cy="4267200"/>
          </a:xfrm>
          <a:prstGeom prst="rect">
            <a:avLst/>
          </a:prstGeom>
        </p:spPr>
      </p:pic>
    </p:spTree>
    <p:extLst>
      <p:ext uri="{BB962C8B-B14F-4D97-AF65-F5344CB8AC3E}">
        <p14:creationId xmlns:p14="http://schemas.microsoft.com/office/powerpoint/2010/main" val="408128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Visual attention: motivation</a:t>
            </a:r>
            <a:endParaRPr lang="en-US"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Content Placeholder 5"/>
          <p:cNvGraphicFramePr>
            <a:graphicFrameLocks noChangeAspect="1"/>
          </p:cNvGraphicFramePr>
          <p:nvPr>
            <p:extLst>
              <p:ext uri="{D42A27DB-BD31-4B8C-83A1-F6EECF244321}">
                <p14:modId xmlns:p14="http://schemas.microsoft.com/office/powerpoint/2010/main" val="4261907624"/>
              </p:ext>
            </p:extLst>
          </p:nvPr>
        </p:nvGraphicFramePr>
        <p:xfrm>
          <a:off x="1206523" y="1053721"/>
          <a:ext cx="6518252" cy="4884776"/>
        </p:xfrm>
        <a:graphic>
          <a:graphicData uri="http://schemas.openxmlformats.org/presentationml/2006/ole">
            <mc:AlternateContent xmlns:mc="http://schemas.openxmlformats.org/markup-compatibility/2006">
              <mc:Choice xmlns:v="urn:schemas-microsoft-com:vml" Requires="v">
                <p:oleObj spid="_x0000_s11363" name="Visio" r:id="rId4" imgW="4886155" imgH="3667225" progId="Visio.Drawing.15">
                  <p:embed/>
                </p:oleObj>
              </mc:Choice>
              <mc:Fallback>
                <p:oleObj name="Visio" r:id="rId4" imgW="4886155" imgH="3667225" progId="Visio.Drawing.15">
                  <p:embed/>
                  <p:pic>
                    <p:nvPicPr>
                      <p:cNvPr id="9" name="Content Placeholder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6523" y="1053721"/>
                        <a:ext cx="6518252" cy="4884776"/>
                      </a:xfrm>
                      <a:prstGeom prst="rect">
                        <a:avLst/>
                      </a:prstGeom>
                      <a:noFill/>
                      <a:extLst/>
                    </p:spPr>
                  </p:pic>
                </p:oleObj>
              </mc:Fallback>
            </mc:AlternateContent>
          </a:graphicData>
        </a:graphic>
      </p:graphicFrame>
      <p:sp>
        <p:nvSpPr>
          <p:cNvPr id="12" name="Rectangle 11"/>
          <p:cNvSpPr/>
          <p:nvPr/>
        </p:nvSpPr>
        <p:spPr>
          <a:xfrm>
            <a:off x="1305752" y="1165593"/>
            <a:ext cx="1040180" cy="2066325"/>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304205" y="1165593"/>
            <a:ext cx="780071" cy="16436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304206" y="1165594"/>
            <a:ext cx="2834098" cy="931018"/>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p:txBody>
          <a:bodyPr/>
          <a:lstStyle/>
          <a:p>
            <a:endParaRPr lang="en-US" dirty="0"/>
          </a:p>
          <a:p>
            <a:endParaRPr lang="en-US" dirty="0"/>
          </a:p>
        </p:txBody>
      </p:sp>
    </p:spTree>
    <p:extLst>
      <p:ext uri="{BB962C8B-B14F-4D97-AF65-F5344CB8AC3E}">
        <p14:creationId xmlns:p14="http://schemas.microsoft.com/office/powerpoint/2010/main" val="371601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3.05556E-6 -4.81481E-6 L 0.58056 0.00278 L 0.58056 0.06621 L 0.00174 0.06204 C 0.00157 0.0845 0.00139 0.10718 0.00104 0.12963 L 0.57848 0.13125 L 0.57848 0.19885 L 0.00243 0.19283 L 0.00243 0.25556 L 0.00313 0.26528 L 0.57778 0.27755 L 0.57778 0.35417 L 0.00382 0.34491 L 0.00452 0.4125 L 0.57778 0.41852 L 0.57778 0.41875 " pathEditMode="relative" rAng="0" ptsTypes="AAAAAAAAAAAAAAAA">
                                      <p:cBhvr>
                                        <p:cTn id="8" dur="2000" fill="hold"/>
                                        <p:tgtEl>
                                          <p:spTgt spid="13"/>
                                        </p:tgtEl>
                                        <p:attrNameLst>
                                          <p:attrName>ppt_x</p:attrName>
                                          <p:attrName>ppt_y</p:attrName>
                                        </p:attrNameLst>
                                      </p:cBhvr>
                                      <p:rCtr x="29028" y="20926"/>
                                    </p:animMotion>
                                  </p:childTnLst>
                                </p:cTn>
                              </p:par>
                            </p:childTnLst>
                          </p:cTn>
                        </p:par>
                        <p:par>
                          <p:cTn id="9" fill="hold">
                            <p:stCondLst>
                              <p:cond delay="2000"/>
                            </p:stCondLst>
                            <p:childTnLst>
                              <p:par>
                                <p:cTn id="10" presetID="1" presetClass="exit" presetSubtype="0" fill="hold" grpId="1" nodeType="afterEffect">
                                  <p:stCondLst>
                                    <p:cond delay="0"/>
                                  </p:stCondLst>
                                  <p:childTnLst>
                                    <p:set>
                                      <p:cBhvr>
                                        <p:cTn id="11" dur="1" fill="hold">
                                          <p:stCondLst>
                                            <p:cond delay="0"/>
                                          </p:stCondLst>
                                        </p:cTn>
                                        <p:tgtEl>
                                          <p:spTgt spid="13"/>
                                        </p:tgtEl>
                                        <p:attrNameLst>
                                          <p:attrName>style.visibility</p:attrName>
                                        </p:attrNameLst>
                                      </p:cBhvr>
                                      <p:to>
                                        <p:strVal val="hidden"/>
                                      </p:to>
                                    </p:set>
                                  </p:childTnLst>
                                </p:cTn>
                              </p:par>
                              <p:par>
                                <p:cTn id="12" presetID="1" presetClass="entr" presetSubtype="0" fill="hold" grpId="2"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0" presetClass="path" presetSubtype="0" accel="50000" decel="50000" fill="hold" grpId="0" nodeType="withEffect">
                                  <p:stCondLst>
                                    <p:cond delay="0"/>
                                  </p:stCondLst>
                                  <p:childTnLst>
                                    <p:animMotion origin="layout" path="M -2.77778E-6 -1.85185E-6 L 0.55261 0.00023 C 0.55226 0.01921 0.55209 0.0382 0.55191 0.05695 L 0.00018 0.05301 L 0.00087 0.11343 L 0.54913 0.11343 L 0.55052 0.1757 L 0.00226 0.16921 L 0.00157 0.22917 L 0.54861 0.2419 C 0.54861 0.26227 0.54879 0.28287 0.54913 0.30347 L 0.00157 0.29699 L 0.00295 0.36158 L 0.54913 0.36736 " pathEditMode="relative" rAng="0" ptsTypes="AAAAAAAAAAAAAA">
                                      <p:cBhvr>
                                        <p:cTn id="15" dur="2000" fill="hold"/>
                                        <p:tgtEl>
                                          <p:spTgt spid="12"/>
                                        </p:tgtEl>
                                        <p:attrNameLst>
                                          <p:attrName>ppt_x</p:attrName>
                                          <p:attrName>ppt_y</p:attrName>
                                        </p:attrNameLst>
                                      </p:cBhvr>
                                      <p:rCtr x="27622" y="18356"/>
                                    </p:animMotion>
                                  </p:childTnLst>
                                </p:cTn>
                              </p:par>
                            </p:childTnLst>
                          </p:cTn>
                        </p:par>
                        <p:par>
                          <p:cTn id="16" fill="hold">
                            <p:stCondLst>
                              <p:cond delay="4000"/>
                            </p:stCondLst>
                            <p:childTnLst>
                              <p:par>
                                <p:cTn id="17" presetID="1" presetClass="exit" presetSubtype="0" fill="hold" grpId="1" nodeType="after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0" presetClass="path" presetSubtype="0" accel="50000" decel="50000" fill="hold" grpId="0" nodeType="withEffect">
                                  <p:stCondLst>
                                    <p:cond delay="0"/>
                                  </p:stCondLst>
                                  <p:childTnLst>
                                    <p:animMotion origin="layout" path="M 5.55556E-7 -1.48148E-6 L 0.36771 0.00162 L 0.3684 0.08889 L 0.00451 0.08796 L 0.0066 0.175 L 0.36701 0.17408 L 0.36771 0.25926 L 0.0066 0.25718 L 0.00868 0.34421 L 0.36701 0.35023 L 0.36701 0.44468 L 0.01076 0.43542 L 0.01146 0.51759 L 0.36979 0.52153 L 0.36979 0.52199 " pathEditMode="relative" rAng="0" ptsTypes="AAAAAAAAAAAAAAA">
                                      <p:cBhvr>
                                        <p:cTn id="22" dur="2000" fill="hold"/>
                                        <p:tgtEl>
                                          <p:spTgt spid="14"/>
                                        </p:tgtEl>
                                        <p:attrNameLst>
                                          <p:attrName>ppt_x</p:attrName>
                                          <p:attrName>ppt_y</p:attrName>
                                        </p:attrNameLst>
                                      </p:cBhvr>
                                      <p:rCtr x="18490" y="26088"/>
                                    </p:animMotion>
                                  </p:childTnLst>
                                </p:cTn>
                              </p:par>
                            </p:childTnLst>
                          </p:cTn>
                        </p:par>
                        <p:par>
                          <p:cTn id="23" fill="hold">
                            <p:stCondLst>
                              <p:cond delay="6000"/>
                            </p:stCondLst>
                            <p:childTnLst>
                              <p:par>
                                <p:cTn id="24" presetID="1" presetClass="exit" presetSubtype="0" fill="hold" grpId="2" nodeType="afterEffect">
                                  <p:stCondLst>
                                    <p:cond delay="0"/>
                                  </p:stCondLst>
                                  <p:childTnLst>
                                    <p:set>
                                      <p:cBhvr>
                                        <p:cTn id="25"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animBg="1"/>
      <p:bldP spid="13" grpId="1" animBg="1"/>
      <p:bldP spid="13" grpId="2" animBg="1"/>
      <p:bldP spid="14" grpId="0" animBg="1"/>
      <p:bldP spid="14" grpId="1" animBg="1"/>
      <p:bldP spid="14"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Visual attention</a:t>
            </a:r>
            <a:endParaRPr lang="zh-CN" altLang="en-US" dirty="0"/>
          </a:p>
        </p:txBody>
      </p:sp>
      <p:sp>
        <p:nvSpPr>
          <p:cNvPr id="3" name="内容占位符 2"/>
          <p:cNvSpPr>
            <a:spLocks noGrp="1"/>
          </p:cNvSpPr>
          <p:nvPr>
            <p:ph idx="1"/>
          </p:nvPr>
        </p:nvSpPr>
        <p:spPr/>
        <p:txBody>
          <a:bodyPr/>
          <a:lstStyle/>
          <a:p>
            <a:endParaRPr lang="en-US" altLang="zh-CN" dirty="0"/>
          </a:p>
          <a:p>
            <a:endParaRPr lang="zh-CN" altLang="en-US" dirty="0"/>
          </a:p>
        </p:txBody>
      </p:sp>
      <p:sp>
        <p:nvSpPr>
          <p:cNvPr id="4" name="圆角矩形 7"/>
          <p:cNvSpPr/>
          <p:nvPr/>
        </p:nvSpPr>
        <p:spPr>
          <a:xfrm>
            <a:off x="222227" y="4638676"/>
            <a:ext cx="8736856" cy="1708860"/>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2"/>
              </a:buBlip>
            </a:pPr>
            <a:r>
              <a:rPr lang="en-US" sz="1600" dirty="0">
                <a:solidFill>
                  <a:schemeClr val="tx1"/>
                </a:solidFill>
                <a:latin typeface="Calibri Light" panose="020F0302020204030204" pitchFamily="34" charset="0"/>
              </a:rPr>
              <a:t>Deeply supervised salient object detection with short connections, </a:t>
            </a:r>
            <a:r>
              <a:rPr lang="en-US" sz="1600" b="1" dirty="0">
                <a:solidFill>
                  <a:schemeClr val="tx1"/>
                </a:solidFill>
                <a:latin typeface="Calibri Light" panose="020F0302020204030204" pitchFamily="34" charset="0"/>
              </a:rPr>
              <a:t>IEEE CVPR 2017</a:t>
            </a:r>
            <a:r>
              <a:rPr lang="en-US" sz="1600" dirty="0">
                <a:solidFill>
                  <a:schemeClr val="tx1"/>
                </a:solidFill>
                <a:latin typeface="Calibri Light" panose="020F0302020204030204" pitchFamily="34" charset="0"/>
              </a:rPr>
              <a:t>.</a:t>
            </a:r>
          </a:p>
          <a:p>
            <a:pPr marL="342900" indent="-342900" algn="just">
              <a:lnSpc>
                <a:spcPct val="80000"/>
              </a:lnSpc>
              <a:spcBef>
                <a:spcPts val="300"/>
              </a:spcBef>
              <a:spcAft>
                <a:spcPts val="300"/>
              </a:spcAft>
              <a:buBlip>
                <a:blip r:embed="rId2"/>
              </a:buBlip>
            </a:pPr>
            <a:r>
              <a:rPr lang="en-US" sz="1600" dirty="0">
                <a:solidFill>
                  <a:schemeClr val="tx1"/>
                </a:solidFill>
                <a:latin typeface="Calibri Light" panose="020F0302020204030204" pitchFamily="34" charset="0"/>
              </a:rPr>
              <a:t>Salient Object Detection: A Discriminative Regional Feature Integration Approach, </a:t>
            </a:r>
            <a:r>
              <a:rPr lang="en-US" sz="1600" b="1" dirty="0">
                <a:solidFill>
                  <a:schemeClr val="tx1"/>
                </a:solidFill>
                <a:latin typeface="Calibri Light" panose="020F0302020204030204" pitchFamily="34" charset="0"/>
              </a:rPr>
              <a:t>IJCV 2017</a:t>
            </a:r>
            <a:r>
              <a:rPr lang="en-US" sz="1600" dirty="0">
                <a:solidFill>
                  <a:schemeClr val="tx1"/>
                </a:solidFill>
                <a:latin typeface="Calibri Light" panose="020F0302020204030204" pitchFamily="34" charset="0"/>
              </a:rPr>
              <a:t>.</a:t>
            </a:r>
          </a:p>
          <a:p>
            <a:pPr marL="342900" indent="-342900" algn="just">
              <a:lnSpc>
                <a:spcPct val="80000"/>
              </a:lnSpc>
              <a:spcBef>
                <a:spcPts val="300"/>
              </a:spcBef>
              <a:spcAft>
                <a:spcPts val="300"/>
              </a:spcAft>
              <a:buBlip>
                <a:blip r:embed="rId2"/>
              </a:buBlip>
            </a:pPr>
            <a:r>
              <a:rPr lang="en-US" sz="1600" dirty="0">
                <a:solidFill>
                  <a:schemeClr val="tx1"/>
                </a:solidFill>
                <a:latin typeface="Calibri Light" panose="020F0302020204030204" pitchFamily="34" charset="0"/>
              </a:rPr>
              <a:t>Salient Object Detection: A Benchmark, </a:t>
            </a:r>
            <a:r>
              <a:rPr lang="en-US" sz="1600" b="1" dirty="0">
                <a:solidFill>
                  <a:schemeClr val="tx1"/>
                </a:solidFill>
                <a:latin typeface="Calibri Light" panose="020F0302020204030204" pitchFamily="34" charset="0"/>
              </a:rPr>
              <a:t>IEEE TIP 2015</a:t>
            </a:r>
            <a:r>
              <a:rPr lang="en-US" sz="1600" dirty="0">
                <a:solidFill>
                  <a:schemeClr val="tx1"/>
                </a:solidFill>
                <a:latin typeface="Calibri Light" panose="020F0302020204030204" pitchFamily="34" charset="0"/>
              </a:rPr>
              <a:t>.</a:t>
            </a:r>
          </a:p>
          <a:p>
            <a:pPr marL="342900" indent="-342900" algn="just">
              <a:lnSpc>
                <a:spcPct val="80000"/>
              </a:lnSpc>
              <a:spcBef>
                <a:spcPts val="300"/>
              </a:spcBef>
              <a:spcAft>
                <a:spcPts val="300"/>
              </a:spcAft>
              <a:buBlip>
                <a:blip r:embed="rId2"/>
              </a:buBlip>
            </a:pPr>
            <a:r>
              <a:rPr lang="en-US" sz="1600" dirty="0">
                <a:solidFill>
                  <a:schemeClr val="tx1"/>
                </a:solidFill>
                <a:latin typeface="Calibri Light" panose="020F0302020204030204" pitchFamily="34" charset="0"/>
              </a:rPr>
              <a:t>Global Contrast based Salient Region Detection, </a:t>
            </a:r>
            <a:r>
              <a:rPr lang="en-US" sz="1600" b="1" dirty="0">
                <a:solidFill>
                  <a:schemeClr val="tx1"/>
                </a:solidFill>
                <a:latin typeface="Calibri Light" panose="020F0302020204030204" pitchFamily="34" charset="0"/>
              </a:rPr>
              <a:t>IEEE TPAMI 2015.</a:t>
            </a:r>
          </a:p>
          <a:p>
            <a:pPr marL="342900" indent="-342900" algn="just">
              <a:lnSpc>
                <a:spcPct val="80000"/>
              </a:lnSpc>
              <a:spcBef>
                <a:spcPts val="300"/>
              </a:spcBef>
              <a:spcAft>
                <a:spcPts val="300"/>
              </a:spcAft>
              <a:buBlip>
                <a:blip r:embed="rId2"/>
              </a:buBlip>
            </a:pPr>
            <a:r>
              <a:rPr lang="en-US" altLang="zh-CN" sz="1600" dirty="0">
                <a:solidFill>
                  <a:schemeClr val="tx1"/>
                </a:solidFill>
                <a:latin typeface="Calibri Light" panose="020F0302020204030204" pitchFamily="34" charset="0"/>
              </a:rPr>
              <a:t>BING: </a:t>
            </a:r>
            <a:r>
              <a:rPr lang="en-US" altLang="zh-CN" sz="1600" dirty="0" err="1">
                <a:solidFill>
                  <a:schemeClr val="tx1"/>
                </a:solidFill>
                <a:latin typeface="Calibri Light" panose="020F0302020204030204" pitchFamily="34" charset="0"/>
              </a:rPr>
              <a:t>Binarized</a:t>
            </a:r>
            <a:r>
              <a:rPr lang="en-US" altLang="zh-CN" sz="1600" dirty="0">
                <a:solidFill>
                  <a:schemeClr val="tx1"/>
                </a:solidFill>
                <a:latin typeface="Calibri Light" panose="020F0302020204030204" pitchFamily="34" charset="0"/>
              </a:rPr>
              <a:t> Normed Gradients for </a:t>
            </a:r>
            <a:r>
              <a:rPr lang="en-US" altLang="zh-CN" sz="1600" dirty="0" err="1">
                <a:solidFill>
                  <a:schemeClr val="tx1"/>
                </a:solidFill>
                <a:latin typeface="Calibri Light" panose="020F0302020204030204" pitchFamily="34" charset="0"/>
              </a:rPr>
              <a:t>Objectness</a:t>
            </a:r>
            <a:r>
              <a:rPr lang="en-US" altLang="zh-CN" sz="1600" dirty="0">
                <a:solidFill>
                  <a:schemeClr val="tx1"/>
                </a:solidFill>
                <a:latin typeface="Calibri Light" panose="020F0302020204030204" pitchFamily="34" charset="0"/>
              </a:rPr>
              <a:t> Estimation at 300fps, </a:t>
            </a:r>
            <a:r>
              <a:rPr lang="en-US" altLang="zh-CN" sz="1600" b="1" dirty="0">
                <a:solidFill>
                  <a:schemeClr val="tx1"/>
                </a:solidFill>
                <a:latin typeface="Calibri Light" panose="020F0302020204030204" pitchFamily="34" charset="0"/>
              </a:rPr>
              <a:t>IEEE CVPR 2014.</a:t>
            </a:r>
          </a:p>
        </p:txBody>
      </p:sp>
      <p:pic>
        <p:nvPicPr>
          <p:cNvPr id="21" name="Picture 9"/>
          <p:cNvPicPr>
            <a:picLocks noChangeAspect="1"/>
          </p:cNvPicPr>
          <p:nvPr/>
        </p:nvPicPr>
        <p:blipFill rotWithShape="1">
          <a:blip r:embed="rId3" cstate="email">
            <a:extLst>
              <a:ext uri="{28A0092B-C50C-407E-A947-70E740481C1C}">
                <a14:useLocalDpi xmlns:a14="http://schemas.microsoft.com/office/drawing/2010/main"/>
              </a:ext>
            </a:extLst>
          </a:blip>
          <a:srcRect b="3090"/>
          <a:stretch/>
        </p:blipFill>
        <p:spPr>
          <a:xfrm>
            <a:off x="3498801" y="1966399"/>
            <a:ext cx="2354766" cy="1279326"/>
          </a:xfrm>
          <a:prstGeom prst="rect">
            <a:avLst/>
          </a:prstGeom>
          <a:ln>
            <a:noFill/>
          </a:ln>
          <a:effectLst>
            <a:outerShdw blurRad="292100" dist="139700" dir="2700000" algn="tl" rotWithShape="0">
              <a:srgbClr val="333333">
                <a:alpha val="65000"/>
              </a:srgbClr>
            </a:outerShdw>
          </a:effectLst>
        </p:spPr>
      </p:pic>
      <p:pic>
        <p:nvPicPr>
          <p:cNvPr id="22"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9210" y="1966399"/>
            <a:ext cx="2354769" cy="1279328"/>
          </a:xfrm>
          <a:prstGeom prst="rect">
            <a:avLst/>
          </a:prstGeom>
          <a:ln>
            <a:noFill/>
          </a:ln>
          <a:effectLst>
            <a:outerShdw blurRad="292100" dist="139700" dir="2700000" algn="tl" rotWithShape="0">
              <a:srgbClr val="333333">
                <a:alpha val="65000"/>
              </a:srgbClr>
            </a:outerShdw>
          </a:effectLst>
        </p:spPr>
      </p:pic>
      <p:pic>
        <p:nvPicPr>
          <p:cNvPr id="23" name="图片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574" y="1966399"/>
            <a:ext cx="2768243" cy="1279328"/>
          </a:xfrm>
          <a:prstGeom prst="rect">
            <a:avLst/>
          </a:prstGeom>
          <a:ln>
            <a:noFill/>
          </a:ln>
          <a:effectLst>
            <a:outerShdw blurRad="292100" dist="139700" dir="2700000" algn="tl" rotWithShape="0">
              <a:srgbClr val="333333">
                <a:alpha val="65000"/>
              </a:srgbClr>
            </a:outerShdw>
          </a:effectLst>
        </p:spPr>
      </p:pic>
      <p:sp>
        <p:nvSpPr>
          <p:cNvPr id="26" name="矩形 25"/>
          <p:cNvSpPr/>
          <p:nvPr/>
        </p:nvSpPr>
        <p:spPr>
          <a:xfrm>
            <a:off x="696529" y="3316999"/>
            <a:ext cx="2498331" cy="954107"/>
          </a:xfrm>
          <a:prstGeom prst="rect">
            <a:avLst/>
          </a:prstGeom>
        </p:spPr>
        <p:txBody>
          <a:bodyPr wrap="square">
            <a:spAutoFit/>
          </a:bodyPr>
          <a:lstStyle/>
          <a:p>
            <a:pPr algn="ctr"/>
            <a:r>
              <a:rPr lang="en-US" altLang="zh-CN" sz="2800" dirty="0"/>
              <a:t>fixation prediction </a:t>
            </a:r>
            <a:endParaRPr lang="zh-CN" altLang="en-US" sz="2800" dirty="0"/>
          </a:p>
        </p:txBody>
      </p:sp>
      <p:sp>
        <p:nvSpPr>
          <p:cNvPr id="27" name="矩形 26"/>
          <p:cNvSpPr/>
          <p:nvPr/>
        </p:nvSpPr>
        <p:spPr>
          <a:xfrm>
            <a:off x="5947428" y="3316999"/>
            <a:ext cx="2498331" cy="954107"/>
          </a:xfrm>
          <a:prstGeom prst="rect">
            <a:avLst/>
          </a:prstGeom>
        </p:spPr>
        <p:txBody>
          <a:bodyPr wrap="square">
            <a:spAutoFit/>
          </a:bodyPr>
          <a:lstStyle/>
          <a:p>
            <a:pPr algn="ctr"/>
            <a:r>
              <a:rPr lang="en-US" altLang="zh-CN" sz="2800" dirty="0" err="1"/>
              <a:t>Objectness</a:t>
            </a:r>
            <a:r>
              <a:rPr lang="en-US" altLang="zh-CN" sz="2800" dirty="0"/>
              <a:t> proposals</a:t>
            </a:r>
            <a:endParaRPr lang="zh-CN" altLang="en-US" sz="2800" dirty="0"/>
          </a:p>
        </p:txBody>
      </p:sp>
      <p:sp>
        <p:nvSpPr>
          <p:cNvPr id="28" name="矩形 27"/>
          <p:cNvSpPr/>
          <p:nvPr/>
        </p:nvSpPr>
        <p:spPr>
          <a:xfrm>
            <a:off x="3427018" y="3316999"/>
            <a:ext cx="2498331" cy="954107"/>
          </a:xfrm>
          <a:prstGeom prst="rect">
            <a:avLst/>
          </a:prstGeom>
        </p:spPr>
        <p:txBody>
          <a:bodyPr wrap="square">
            <a:spAutoFit/>
          </a:bodyPr>
          <a:lstStyle/>
          <a:p>
            <a:pPr algn="ctr"/>
            <a:r>
              <a:rPr lang="en-US" altLang="zh-CN" sz="2800" dirty="0"/>
              <a:t>Salient object detection</a:t>
            </a:r>
            <a:endParaRPr lang="zh-CN" altLang="en-US" sz="2800" dirty="0"/>
          </a:p>
        </p:txBody>
      </p:sp>
    </p:spTree>
    <p:extLst>
      <p:ext uri="{BB962C8B-B14F-4D97-AF65-F5344CB8AC3E}">
        <p14:creationId xmlns:p14="http://schemas.microsoft.com/office/powerpoint/2010/main" val="776839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p>
        </p:txBody>
      </p:sp>
      <p:sp>
        <p:nvSpPr>
          <p:cNvPr id="3" name="Content Placeholder 2"/>
          <p:cNvSpPr>
            <a:spLocks noGrp="1"/>
          </p:cNvSpPr>
          <p:nvPr>
            <p:ph idx="1"/>
          </p:nvPr>
        </p:nvSpPr>
        <p:spPr/>
        <p:txBody>
          <a:bodyPr/>
          <a:lstStyle/>
          <a:p>
            <a:endParaRPr lang="en-US" dirty="0"/>
          </a:p>
          <a:p>
            <a:endParaRPr lang="en-US" dirty="0"/>
          </a:p>
        </p:txBody>
      </p:sp>
      <p:sp>
        <p:nvSpPr>
          <p:cNvPr id="5" name="圆角矩形 7"/>
          <p:cNvSpPr/>
          <p:nvPr/>
        </p:nvSpPr>
        <p:spPr>
          <a:xfrm>
            <a:off x="366164" y="5754532"/>
            <a:ext cx="8446142" cy="54301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2"/>
              </a:buBlip>
            </a:pPr>
            <a:r>
              <a:rPr lang="en-US" altLang="zh-CN" sz="1600" dirty="0">
                <a:solidFill>
                  <a:schemeClr val="tx1"/>
                </a:solidFill>
                <a:latin typeface="Calibri Light" panose="020F0302020204030204" pitchFamily="34" charset="0"/>
                <a:hlinkClick r:id="rId3"/>
              </a:rPr>
              <a:t>Global Contrast based Salient Region Detection</a:t>
            </a:r>
            <a:r>
              <a:rPr lang="en-US" altLang="zh-CN" sz="1600" dirty="0">
                <a:solidFill>
                  <a:schemeClr val="tx1"/>
                </a:solidFill>
                <a:latin typeface="Calibri Light" panose="020F0302020204030204" pitchFamily="34" charset="0"/>
              </a:rPr>
              <a:t>, IEEE TPAMI, 2015, MM Cheng, et. al. (</a:t>
            </a:r>
            <a:r>
              <a:rPr lang="en-US" altLang="zh-CN" sz="1600" b="1" dirty="0">
                <a:solidFill>
                  <a:schemeClr val="tx1"/>
                </a:solidFill>
                <a:latin typeface="Calibri Light" panose="020F0302020204030204" pitchFamily="34" charset="0"/>
              </a:rPr>
              <a:t>2nd most cited paper in CVPR 2011</a:t>
            </a:r>
            <a:r>
              <a:rPr lang="en-US" altLang="zh-CN" sz="1600" dirty="0">
                <a:solidFill>
                  <a:schemeClr val="tx1"/>
                </a:solidFill>
                <a:latin typeface="Calibri Light" panose="020F0302020204030204" pitchFamily="34" charset="0"/>
              </a:rPr>
              <a:t>)</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98902" y="1301002"/>
            <a:ext cx="6580666" cy="3783347"/>
          </a:xfrm>
          <a:prstGeom prst="rect">
            <a:avLst/>
          </a:prstGeom>
        </p:spPr>
      </p:pic>
    </p:spTree>
    <p:extLst>
      <p:ext uri="{BB962C8B-B14F-4D97-AF65-F5344CB8AC3E}">
        <p14:creationId xmlns:p14="http://schemas.microsoft.com/office/powerpoint/2010/main" val="27250106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6244</TotalTime>
  <Words>1694</Words>
  <Application>Microsoft Office PowerPoint</Application>
  <PresentationFormat>全屏显示(4:3)</PresentationFormat>
  <Paragraphs>317</Paragraphs>
  <Slides>60</Slides>
  <Notes>20</Notes>
  <HiddenSlides>4</HiddenSlides>
  <MMClips>2</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60</vt:i4>
      </vt:variant>
    </vt:vector>
  </HeadingPairs>
  <TitlesOfParts>
    <vt:vector size="72" baseType="lpstr">
      <vt:lpstr>ＭＳ Ｐゴシック</vt:lpstr>
      <vt:lpstr>华文楷体</vt:lpstr>
      <vt:lpstr>宋体</vt:lpstr>
      <vt:lpstr>宋体</vt:lpstr>
      <vt:lpstr>Arial</vt:lpstr>
      <vt:lpstr>Calibri</vt:lpstr>
      <vt:lpstr>Calibri Light</vt:lpstr>
      <vt:lpstr>Cambria Math</vt:lpstr>
      <vt:lpstr>Times New Roman</vt:lpstr>
      <vt:lpstr>Wingdings</vt:lpstr>
      <vt:lpstr>Office Theme</vt:lpstr>
      <vt:lpstr>Visio</vt:lpstr>
      <vt:lpstr>Towards Weakly Supervised Image Understanding (WSIU)</vt:lpstr>
      <vt:lpstr>Understanding Visual Information</vt:lpstr>
      <vt:lpstr>Dataset Annotation</vt:lpstr>
      <vt:lpstr>Dataset Annotation</vt:lpstr>
      <vt:lpstr>Dataset Annotation</vt:lpstr>
      <vt:lpstr>Towards WSIU</vt:lpstr>
      <vt:lpstr>Visual attention: motivation</vt:lpstr>
      <vt:lpstr>Visual attention</vt:lpstr>
      <vt:lpstr> </vt:lpstr>
      <vt:lpstr>Core idea: region contrast (RC)</vt:lpstr>
      <vt:lpstr>Experimental results</vt:lpstr>
      <vt:lpstr>Supervised feature integration</vt:lpstr>
      <vt:lpstr>Going with deep models</vt:lpstr>
      <vt:lpstr>Bridging between multi-levels </vt:lpstr>
      <vt:lpstr>Bridging between multi-levels</vt:lpstr>
      <vt:lpstr>Messages from numbers</vt:lpstr>
      <vt:lpstr>Sample Applications</vt:lpstr>
      <vt:lpstr>Methodology: observation</vt:lpstr>
      <vt:lpstr>Experimental results</vt:lpstr>
      <vt:lpstr>Experimental results</vt:lpstr>
      <vt:lpstr>Towards WSIU</vt:lpstr>
      <vt:lpstr>Boundary</vt:lpstr>
      <vt:lpstr>PowerPoint 演示文稿</vt:lpstr>
      <vt:lpstr>Samples</vt:lpstr>
      <vt:lpstr>50+ years of boundary detection</vt:lpstr>
      <vt:lpstr>Towards WSIU</vt:lpstr>
      <vt:lpstr>SaliencyCut</vt:lpstr>
      <vt:lpstr>Salient shape</vt:lpstr>
      <vt:lpstr>Over Segmentation</vt:lpstr>
      <vt:lpstr>Over Segmentation</vt:lpstr>
      <vt:lpstr>Over Segmentation</vt:lpstr>
      <vt:lpstr>Results</vt:lpstr>
      <vt:lpstr>Segmentation</vt:lpstr>
      <vt:lpstr>Segmentation</vt:lpstr>
      <vt:lpstr>Some unpublished results</vt:lpstr>
      <vt:lpstr>Towards WSIU</vt:lpstr>
      <vt:lpstr>STC</vt:lpstr>
      <vt:lpstr>Interaction</vt:lpstr>
      <vt:lpstr>Results</vt:lpstr>
      <vt:lpstr>Interaction</vt:lpstr>
      <vt:lpstr>Results</vt:lpstr>
      <vt:lpstr>Towards WSIU</vt:lpstr>
      <vt:lpstr>Motivation</vt:lpstr>
      <vt:lpstr>Motivation</vt:lpstr>
      <vt:lpstr>Image rearrangement</vt:lpstr>
      <vt:lpstr>PowerPoint 演示文稿</vt:lpstr>
      <vt:lpstr>PowerPoint 演示文稿</vt:lpstr>
      <vt:lpstr>Towards WSIU</vt:lpstr>
      <vt:lpstr> </vt:lpstr>
      <vt:lpstr> Motivations</vt:lpstr>
      <vt:lpstr>Verbal guided image parsing</vt:lpstr>
      <vt:lpstr>Towards WSIU</vt:lpstr>
      <vt:lpstr>Sketch2Photo</vt:lpstr>
      <vt:lpstr>Towards WSIU</vt:lpstr>
      <vt:lpstr>Dealing with web images</vt:lpstr>
      <vt:lpstr> </vt:lpstr>
      <vt:lpstr> </vt:lpstr>
      <vt:lpstr>Outline of the survey</vt:lpstr>
      <vt:lpstr>Students (2016 - )</vt:lpstr>
      <vt:lpstr>NPR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BING: Binarized Normed Gradients for Objectness Estimation at 300fps</dc:title>
  <dc:creator>MingMing Cheng</dc:creator>
  <cp:lastModifiedBy>MingMing Cheng</cp:lastModifiedBy>
  <cp:revision>308</cp:revision>
  <cp:lastPrinted>2017-03-15T02:50:08Z</cp:lastPrinted>
  <dcterms:created xsi:type="dcterms:W3CDTF">2014-04-15T14:23:17Z</dcterms:created>
  <dcterms:modified xsi:type="dcterms:W3CDTF">2018-04-27T10:17:08Z</dcterms:modified>
</cp:coreProperties>
</file>