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335" r:id="rId2"/>
    <p:sldId id="342" r:id="rId3"/>
    <p:sldId id="343" r:id="rId4"/>
    <p:sldId id="406" r:id="rId5"/>
    <p:sldId id="409" r:id="rId6"/>
    <p:sldId id="411" r:id="rId7"/>
    <p:sldId id="412" r:id="rId8"/>
    <p:sldId id="407" r:id="rId9"/>
    <p:sldId id="413" r:id="rId10"/>
    <p:sldId id="415" r:id="rId11"/>
    <p:sldId id="414" r:id="rId12"/>
    <p:sldId id="410" r:id="rId13"/>
    <p:sldId id="417" r:id="rId14"/>
    <p:sldId id="416" r:id="rId15"/>
    <p:sldId id="418" r:id="rId16"/>
    <p:sldId id="419" r:id="rId17"/>
    <p:sldId id="420" r:id="rId18"/>
    <p:sldId id="421" r:id="rId19"/>
    <p:sldId id="349" r:id="rId20"/>
    <p:sldId id="350" r:id="rId21"/>
    <p:sldId id="396" r:id="rId22"/>
    <p:sldId id="397" r:id="rId23"/>
    <p:sldId id="398" r:id="rId24"/>
    <p:sldId id="394" r:id="rId25"/>
    <p:sldId id="405" r:id="rId26"/>
    <p:sldId id="351" r:id="rId27"/>
    <p:sldId id="381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2847"/>
    <a:srgbClr val="5C126B"/>
    <a:srgbClr val="984378"/>
    <a:srgbClr val="C77FAC"/>
    <a:srgbClr val="22304B"/>
    <a:srgbClr val="0E22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69" autoAdjust="0"/>
    <p:restoredTop sz="88194" autoAdjust="0"/>
  </p:normalViewPr>
  <p:slideViewPr>
    <p:cSldViewPr snapToGrid="0">
      <p:cViewPr varScale="1">
        <p:scale>
          <a:sx n="86" d="100"/>
          <a:sy n="86" d="100"/>
        </p:scale>
        <p:origin x="474" y="72"/>
      </p:cViewPr>
      <p:guideLst/>
    </p:cSldViewPr>
  </p:slideViewPr>
  <p:outlineViewPr>
    <p:cViewPr>
      <p:scale>
        <a:sx n="33" d="100"/>
        <a:sy n="33" d="100"/>
      </p:scale>
      <p:origin x="0" y="-1191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EE64E-9A2D-4D02-BD46-DFCFC74B5EE4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D3604F-F5C7-412C-AE28-FF961BD94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191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cognitive psychology,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neurobiology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3604F-F5C7-412C-AE28-FF961BD94C8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223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3604F-F5C7-412C-AE28-FF961BD94C8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>
                <a:sym typeface="Wingdings"/>
              </a:rPr>
              <a:t>A</a:t>
            </a:r>
            <a:r>
              <a:rPr lang="is-IS" dirty="0" smtClean="0">
                <a:sym typeface="Wingdings"/>
              </a:rPr>
              <a:t>dopt saliency detection to convert unsupervised learning into multiple instance learning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s-IS" dirty="0" smtClean="0">
              <a:sym typeface="Wingding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ym typeface="Wingdings"/>
              </a:rPr>
              <a:t>validates the usefulness of saliency detection to output “noisy input” for a top-down method to extract common patterns</a:t>
            </a:r>
            <a:endParaRPr lang="is-IS" dirty="0" smtClean="0">
              <a:sym typeface="Wingding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3604F-F5C7-412C-AE28-FF961BD94C8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174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Common object patterns should be salient within each image, while being sparse with respect to smooth transformations across images.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Used the proposed saliency measure and showed that saliency-based segmentation produces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state-of-the-art results on co-segmentation benchmarks, without using co-segmentation!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3604F-F5C7-412C-AE28-FF961BD94C8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364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10.6% improvement over</a:t>
            </a:r>
            <a:r>
              <a:rPr lang="en-US" baseline="0" dirty="0" smtClean="0"/>
              <a:t> “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P. O.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Pinheiro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R.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Collobert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“From image-level to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pixellevel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labeling with convolutional networks,” IEEE CVPR, 2015.</a:t>
            </a:r>
            <a:r>
              <a:rPr lang="en-US" baseline="0" dirty="0" smtClean="0"/>
              <a:t>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3604F-F5C7-412C-AE28-FF961BD94C8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3815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3604F-F5C7-412C-AE28-FF961BD94C8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943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1250" y="1996240"/>
            <a:ext cx="4381500" cy="4381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852551"/>
          </a:xfrm>
          <a:solidFill>
            <a:srgbClr val="984378"/>
          </a:solidFill>
        </p:spPr>
        <p:txBody>
          <a:bodyPr anchor="ctr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2021306" y="1924395"/>
            <a:ext cx="4836694" cy="4525189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937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8373979" cy="669129"/>
          </a:xfrm>
          <a:noFill/>
        </p:spPr>
        <p:txBody>
          <a:bodyPr/>
          <a:lstStyle>
            <a:lvl1pPr>
              <a:defRPr b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835" y="789710"/>
            <a:ext cx="8516471" cy="538725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Line 1"/>
          <p:cNvSpPr>
            <a:spLocks noChangeShapeType="1"/>
          </p:cNvSpPr>
          <p:nvPr userDrawn="1"/>
        </p:nvSpPr>
        <p:spPr bwMode="auto">
          <a:xfrm>
            <a:off x="0" y="676026"/>
            <a:ext cx="9144000" cy="0"/>
          </a:xfrm>
          <a:prstGeom prst="line">
            <a:avLst/>
          </a:prstGeom>
          <a:noFill/>
          <a:ln w="38160">
            <a:solidFill>
              <a:srgbClr val="5C126B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GB">
              <a:latin typeface="Arial" charset="0"/>
              <a:ea typeface="SimSun" charset="-122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73979" y="0"/>
            <a:ext cx="770021" cy="661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766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 userDrawn="1"/>
        </p:nvSpPr>
        <p:spPr>
          <a:xfrm>
            <a:off x="8033657" y="6580997"/>
            <a:ext cx="1110343" cy="277002"/>
          </a:xfrm>
          <a:prstGeom prst="rect">
            <a:avLst/>
          </a:prstGeom>
          <a:solidFill>
            <a:srgbClr val="5A2847"/>
          </a:solidFill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"/>
            <a:ext cx="8383977" cy="890648"/>
          </a:xfrm>
          <a:prstGeom prst="rect">
            <a:avLst/>
          </a:prstGeom>
          <a:solidFill>
            <a:srgbClr val="984378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5835" y="991590"/>
            <a:ext cx="8516471" cy="51853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976285" y="6581000"/>
            <a:ext cx="6057370" cy="276999"/>
          </a:xfrm>
          <a:prstGeom prst="rect">
            <a:avLst/>
          </a:prstGeom>
          <a:solidFill>
            <a:srgbClr val="5C126B"/>
          </a:solidFill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 smtClean="0">
                <a:solidFill>
                  <a:schemeClr val="bg1"/>
                </a:solidFill>
              </a:rPr>
              <a:t>SaliencyRank: Two-stage manifold ranking for salient object detection 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" y="6580995"/>
            <a:ext cx="1976284" cy="276999"/>
          </a:xfrm>
          <a:prstGeom prst="rect">
            <a:avLst/>
          </a:prstGeom>
          <a:solidFill>
            <a:srgbClr val="984378"/>
          </a:solidFill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F9791C-0E26-0F4B-896E-40F5FF04E4E0}" type="datetime4">
              <a:rPr lang="en-US" sz="1200" smtClean="0">
                <a:solidFill>
                  <a:schemeClr val="bg1"/>
                </a:solidFill>
              </a:rPr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April 27, 2018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8259086" y="6580996"/>
            <a:ext cx="6735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603BFBC-EF15-48A5-8249-0FEAC4BE5DBB}" type="slidenum">
              <a:rPr lang="en-US" sz="1200" smtClean="0">
                <a:solidFill>
                  <a:schemeClr val="bg1"/>
                </a:solidFill>
              </a:rPr>
              <a:pPr algn="r"/>
              <a:t>‹#›</a:t>
            </a:fld>
            <a:r>
              <a:rPr lang="en-US" sz="1200" dirty="0" smtClean="0">
                <a:solidFill>
                  <a:schemeClr val="bg1"/>
                </a:solidFill>
              </a:rPr>
              <a:t>/20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02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mmcheng.net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mcheng.net/gsal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papers.nips.cc/paper/3095-graph-based-visual-saliency.pdf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://www.klab.caltech.edu/~xhou/papers/cvpr07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ira.dist.unige.it/teaching/SINA_08-09/papers/itti98model.pdf" TargetMode="External"/><Relationship Id="rId5" Type="http://schemas.openxmlformats.org/officeDocument/2006/relationships/image" Target="../media/image5.PNG"/><Relationship Id="rId10" Type="http://schemas.openxmlformats.org/officeDocument/2006/relationships/hyperlink" Target="http://people.csail.mit.edu/tjudd/SaliencyBenchmark/" TargetMode="External"/><Relationship Id="rId4" Type="http://schemas.openxmlformats.org/officeDocument/2006/relationships/image" Target="../media/image4.png"/><Relationship Id="rId9" Type="http://schemas.openxmlformats.org/officeDocument/2006/relationships/hyperlink" Target="http://www.macs.hw.ac.uk/~xd25/Perception%20based%20Evaluation/TIP/Quantitative%20Analysis%20of%20Human-Model%20Agreement%20in%20Visual%20Saliency%20Modeling--%20A%20Comparative%20Study.pdf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ce.nus.edu.sg/stfpage/eletp/Publication.htm" TargetMode="External"/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1.png"/><Relationship Id="rId5" Type="http://schemas.openxmlformats.org/officeDocument/2006/relationships/hyperlink" Target="http://mmcheng.net/gsal/" TargetMode="External"/><Relationship Id="rId10" Type="http://schemas.openxmlformats.org/officeDocument/2006/relationships/hyperlink" Target="http://cs.bit.edu.cn/zhanglei/publications/TOG_11/arcimboldo_project.html" TargetMode="External"/><Relationship Id="rId4" Type="http://schemas.openxmlformats.org/officeDocument/2006/relationships/hyperlink" Target="http://citeseerx.ist.psu.edu/viewdoc/download?doi=10.1.1.302.5934&amp;rep=rep1&amp;type=pdf" TargetMode="External"/><Relationship Id="rId9" Type="http://schemas.openxmlformats.org/officeDocument/2006/relationships/hyperlink" Target="https://www.researchgate.net/profile/Hua_Huang26/publication/220067270_Web-image_driven_best_views_of_3D_shapes/links/55923d1708ae47a34910d9a9.pdf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research.microsoft.com/en-us/um/people/jiansun/salientobject/salient_object.htm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://mmcheng.net/salobj/" TargetMode="External"/><Relationship Id="rId4" Type="http://schemas.openxmlformats.org/officeDocument/2006/relationships/hyperlink" Target="http://ivrgwww.epfl.ch/supplementary_material/RK_CVPR09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1"/>
            <a:ext cx="9144000" cy="1828801"/>
          </a:xfrm>
          <a:ln>
            <a:solidFill>
              <a:srgbClr val="0E2245"/>
            </a:solidFill>
          </a:ln>
        </p:spPr>
        <p:txBody>
          <a:bodyPr anchor="ctr">
            <a:noAutofit/>
          </a:bodyPr>
          <a:lstStyle/>
          <a:p>
            <a:r>
              <a:rPr lang="en-US" sz="4800" dirty="0"/>
              <a:t>Saliency Detection via Graph-Based Manifold </a:t>
            </a:r>
            <a:r>
              <a:rPr lang="en-US" sz="4800" dirty="0" smtClean="0"/>
              <a:t>Ranking</a:t>
            </a:r>
            <a:endParaRPr lang="en-US" sz="4800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270509" y="3182167"/>
            <a:ext cx="8602980" cy="13537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350"/>
              </a:spcBef>
            </a:pPr>
            <a:r>
              <a:rPr lang="en-US" altLang="zh-C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华文楷体" pitchFamily="2" charset="-122"/>
              </a:rPr>
              <a:t>Speaker: Ming-Ming Cheng</a:t>
            </a:r>
          </a:p>
          <a:p>
            <a:pPr>
              <a:spcBef>
                <a:spcPts val="1350"/>
              </a:spcBef>
            </a:pPr>
            <a:r>
              <a:rPr lang="en-US" altLang="zh-C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华文楷体" pitchFamily="2" charset="-122"/>
              </a:rPr>
              <a:t>Nankai University</a:t>
            </a:r>
          </a:p>
          <a:p>
            <a:pPr>
              <a:spcBef>
                <a:spcPts val="1350"/>
              </a:spcBef>
            </a:pPr>
            <a:r>
              <a:rPr lang="en-US" sz="3600" dirty="0">
                <a:hlinkClick r:id="rId2"/>
              </a:rPr>
              <a:t>http://mmcheng.net/</a:t>
            </a:r>
            <a:endParaRPr lang="en-US" altLang="zh-CN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1563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SaliencyRank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Feature extraction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7</m:t>
                        </m:r>
                      </m:sup>
                    </m:sSup>
                  </m:oMath>
                </a14:m>
                <a:endParaRPr lang="en-US" b="0" i="1" dirty="0" smtClean="0">
                  <a:latin typeface="Cambria Math" charset="0"/>
                  <a:ea typeface="Cambria Math" charset="0"/>
                  <a:cs typeface="Cambria Math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=[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𝜀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]</m:t>
                      </m:r>
                    </m:oMath>
                  </m:oMathPara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latin typeface="Cambria Math" charset="0"/>
                      </a:rPr>
                      <m:t>,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charset="0"/>
                          </a:rPr>
                          <m:t>𝑦</m:t>
                        </m:r>
                      </m:e>
                      <m:sub>
                        <m:r>
                          <a:rPr lang="en-US" b="0" i="1" dirty="0" smtClean="0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i="1" dirty="0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 smtClean="0"/>
                  <a:t> is region centroid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 smtClean="0"/>
                  <a:t> is the average color in CIE Lab space</a:t>
                </a:r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charset="0"/>
                          </a:rPr>
                          <m:t>exp</m:t>
                        </m:r>
                      </m:fName>
                      <m:e>
                        <m:r>
                          <a:rPr lang="en-US" b="0" i="1" smtClean="0">
                            <a:latin typeface="Cambria Math" charset="0"/>
                          </a:rPr>
                          <m:t>(</m:t>
                        </m:r>
                        <m:f>
                          <m:fPr>
                            <m:ctrlPr>
                              <a:rPr lang="bg-BG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)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𝛿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  <m:r>
                          <a:rPr lang="en-US" b="0" i="1" smtClean="0">
                            <a:latin typeface="Cambria Math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 smtClean="0"/>
                  <a:t> is the center prior (context inf.)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𝜀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denotes the edge density</a:t>
                </a:r>
              </a:p>
              <a:p>
                <a:r>
                  <a:rPr lang="en-US" dirty="0" smtClean="0"/>
                  <a:t>Graph construction</a:t>
                </a:r>
              </a:p>
              <a:p>
                <a:pPr lvl="1"/>
                <a:r>
                  <a:rPr lang="en-US" dirty="0" smtClean="0"/>
                  <a:t>Fully connected graph to allow long range connections</a:t>
                </a:r>
              </a:p>
              <a:p>
                <a:pPr lvl="1"/>
                <a:r>
                  <a:rPr lang="en-US" dirty="0" smtClean="0"/>
                  <a:t>Global cues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88" t="-19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0384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Experimental results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259" y="966741"/>
            <a:ext cx="6920706" cy="526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3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Experimental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Design choices</a:t>
            </a:r>
          </a:p>
          <a:p>
            <a:pPr lvl="1"/>
            <a:r>
              <a:rPr lang="en-US" dirty="0" smtClean="0"/>
              <a:t>Fully connected structure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5554" y="1685310"/>
            <a:ext cx="5885280" cy="4819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1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Experimental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Design choices</a:t>
            </a:r>
          </a:p>
          <a:p>
            <a:pPr lvl="1"/>
            <a:r>
              <a:rPr lang="en-US" dirty="0" smtClean="0"/>
              <a:t>Fully connected structure</a:t>
            </a:r>
          </a:p>
          <a:p>
            <a:pPr lvl="1"/>
            <a:r>
              <a:rPr lang="en-US" dirty="0" smtClean="0"/>
              <a:t>Integration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6402" y="1715224"/>
            <a:ext cx="5668058" cy="4763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41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Experimental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Quantitative evaluation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0977" y="1430565"/>
            <a:ext cx="6444419" cy="486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01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Experimental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Quantitative </a:t>
            </a:r>
            <a:r>
              <a:rPr lang="en-US" dirty="0" smtClean="0"/>
              <a:t>evaluation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1345" y="1358174"/>
            <a:ext cx="6618756" cy="493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7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Experimental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Quantitative </a:t>
            </a:r>
            <a:r>
              <a:rPr lang="en-US" dirty="0" smtClean="0"/>
              <a:t>evaluation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5569" y="1318260"/>
            <a:ext cx="6498023" cy="485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84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Very similar color in both foreground &amp; background</a:t>
            </a:r>
          </a:p>
          <a:p>
            <a:r>
              <a:rPr lang="en-US" dirty="0" smtClean="0"/>
              <a:t>Heterogeneous backgrounds &amp; low light foreground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334" y="2032181"/>
            <a:ext cx="7213471" cy="367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44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Discussions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 both foreground and background  cues</a:t>
            </a:r>
          </a:p>
          <a:p>
            <a:pPr lvl="1"/>
            <a:r>
              <a:rPr lang="en-US" dirty="0" smtClean="0"/>
              <a:t>Incorporates local grouping cues &amp; boundary priors</a:t>
            </a:r>
          </a:p>
          <a:p>
            <a:r>
              <a:rPr lang="en-US" dirty="0" smtClean="0"/>
              <a:t>Focus on robust background detection</a:t>
            </a:r>
          </a:p>
          <a:p>
            <a:pPr lvl="1"/>
            <a:r>
              <a:rPr lang="en-US" dirty="0" smtClean="0"/>
              <a:t>Explore background prior via intrinsic structure of the image</a:t>
            </a:r>
            <a:endParaRPr lang="en-US" dirty="0"/>
          </a:p>
          <a:p>
            <a:r>
              <a:rPr lang="en-US" dirty="0" smtClean="0"/>
              <a:t>Complementary to existing methods</a:t>
            </a:r>
          </a:p>
          <a:p>
            <a:pPr lvl="1"/>
            <a:r>
              <a:rPr lang="en-US" dirty="0" smtClean="0"/>
              <a:t>Bayesian integration with the proposed methods refresh state of the art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95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salient object detection for ‘simple’ images useful?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9122" y="1527881"/>
            <a:ext cx="7109113" cy="3677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圆角矩形 7"/>
          <p:cNvSpPr/>
          <p:nvPr/>
        </p:nvSpPr>
        <p:spPr>
          <a:xfrm>
            <a:off x="185642" y="5733248"/>
            <a:ext cx="8736856" cy="420071"/>
          </a:xfrm>
          <a:prstGeom prst="roundRect">
            <a:avLst/>
          </a:prstGeom>
          <a:solidFill>
            <a:srgbClr val="CFE9F4"/>
          </a:solidFill>
          <a:ln>
            <a:noFill/>
          </a:ln>
          <a:effectLst>
            <a:outerShdw blurRad="127000" dist="50800" dir="27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Blip>
                <a:blip r:embed="rId3"/>
              </a:buBlip>
            </a:pPr>
            <a:r>
              <a:rPr lang="en-US" sz="1600" dirty="0" err="1" smtClean="0">
                <a:solidFill>
                  <a:schemeClr val="tx1"/>
                </a:solidFill>
                <a:latin typeface="Calibri Light" panose="020F0302020204030204" pitchFamily="34" charset="0"/>
                <a:hlinkClick r:id="rId4"/>
              </a:rPr>
              <a:t>SalientShape</a:t>
            </a:r>
            <a:r>
              <a:rPr lang="en-US" sz="1600" dirty="0">
                <a:solidFill>
                  <a:schemeClr val="tx1"/>
                </a:solidFill>
                <a:latin typeface="Calibri Light" panose="020F0302020204030204" pitchFamily="34" charset="0"/>
                <a:hlinkClick r:id="rId4"/>
              </a:rPr>
              <a:t>: Group Saliency in Image Collections</a:t>
            </a:r>
            <a:r>
              <a:rPr lang="en-US" sz="1600" dirty="0">
                <a:solidFill>
                  <a:schemeClr val="tx1"/>
                </a:solidFill>
                <a:latin typeface="Calibri Light" panose="020F0302020204030204" pitchFamily="34" charset="0"/>
              </a:rPr>
              <a:t>, The Visual Computer </a:t>
            </a:r>
            <a:r>
              <a:rPr lang="en-US" sz="16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2014. Cheng et. al.</a:t>
            </a:r>
            <a:endParaRPr lang="en-US" sz="16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41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Related works: saliency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835" y="839702"/>
            <a:ext cx="8516471" cy="5337261"/>
          </a:xfrm>
        </p:spPr>
        <p:txBody>
          <a:bodyPr/>
          <a:lstStyle/>
          <a:p>
            <a:r>
              <a:rPr lang="en-US" dirty="0" smtClean="0"/>
              <a:t>Fixation prediction</a:t>
            </a:r>
          </a:p>
          <a:p>
            <a:pPr lvl="1"/>
            <a:r>
              <a:rPr lang="en-US" dirty="0" smtClean="0"/>
              <a:t>Predicting saliency points of human eye movement</a:t>
            </a:r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215615" y="1716077"/>
            <a:ext cx="6658984" cy="2718037"/>
            <a:chOff x="1228725" y="2593421"/>
            <a:chExt cx="1976290" cy="73097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28725" y="2593421"/>
              <a:ext cx="975360" cy="73097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30388" y="2593421"/>
              <a:ext cx="974627" cy="730970"/>
            </a:xfrm>
            <a:prstGeom prst="rect">
              <a:avLst/>
            </a:prstGeom>
          </p:spPr>
        </p:pic>
      </p:grpSp>
      <p:sp>
        <p:nvSpPr>
          <p:cNvPr id="10" name="圆角矩形 7"/>
          <p:cNvSpPr/>
          <p:nvPr/>
        </p:nvSpPr>
        <p:spPr>
          <a:xfrm>
            <a:off x="222227" y="4604686"/>
            <a:ext cx="8736856" cy="1742849"/>
          </a:xfrm>
          <a:prstGeom prst="roundRect">
            <a:avLst/>
          </a:prstGeom>
          <a:solidFill>
            <a:srgbClr val="CFE9F4"/>
          </a:solidFill>
          <a:ln>
            <a:noFill/>
          </a:ln>
          <a:effectLst>
            <a:outerShdw blurRad="127000" dist="50800" dir="27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Blip>
                <a:blip r:embed="rId5"/>
              </a:buBlip>
            </a:pPr>
            <a:r>
              <a:rPr lang="en-US" sz="1600" dirty="0" smtClean="0">
                <a:solidFill>
                  <a:schemeClr val="tx1"/>
                </a:solidFill>
                <a:latin typeface="Calibri Light" panose="020F0302020204030204" pitchFamily="34" charset="0"/>
                <a:hlinkClick r:id="rId6"/>
              </a:rPr>
              <a:t>A </a:t>
            </a:r>
            <a:r>
              <a:rPr lang="en-US" sz="1600" dirty="0">
                <a:solidFill>
                  <a:schemeClr val="tx1"/>
                </a:solidFill>
                <a:latin typeface="Calibri Light" panose="020F0302020204030204" pitchFamily="34" charset="0"/>
                <a:hlinkClick r:id="rId6"/>
              </a:rPr>
              <a:t>model of saliency-based visual attention for rapid scene analysis</a:t>
            </a:r>
            <a:r>
              <a:rPr lang="en-US" sz="1600" dirty="0">
                <a:solidFill>
                  <a:schemeClr val="tx1"/>
                </a:solidFill>
                <a:latin typeface="Calibri Light" panose="020F0302020204030204" pitchFamily="34" charset="0"/>
              </a:rPr>
              <a:t>. PAMI 1998, </a:t>
            </a:r>
            <a:r>
              <a:rPr lang="en-US" sz="1600" dirty="0" err="1">
                <a:solidFill>
                  <a:schemeClr val="tx1"/>
                </a:solidFill>
                <a:latin typeface="Calibri Light" panose="020F0302020204030204" pitchFamily="34" charset="0"/>
              </a:rPr>
              <a:t>Itti</a:t>
            </a:r>
            <a:r>
              <a:rPr lang="en-US" sz="1600" dirty="0">
                <a:solidFill>
                  <a:schemeClr val="tx1"/>
                </a:solidFill>
                <a:latin typeface="Calibri Light" panose="020F0302020204030204" pitchFamily="34" charset="0"/>
              </a:rPr>
              <a:t> et al.</a:t>
            </a:r>
          </a:p>
          <a:p>
            <a:pPr marL="342900" indent="-342900" algn="just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Blip>
                <a:blip r:embed="rId5"/>
              </a:buBlip>
            </a:pPr>
            <a:r>
              <a:rPr lang="en-US" sz="1600" dirty="0">
                <a:solidFill>
                  <a:schemeClr val="tx1"/>
                </a:solidFill>
                <a:latin typeface="Calibri Light" panose="020F0302020204030204" pitchFamily="34" charset="0"/>
                <a:hlinkClick r:id="rId7"/>
              </a:rPr>
              <a:t>Saliency detection: A spectral residual approach</a:t>
            </a:r>
            <a:r>
              <a:rPr lang="en-US" sz="1600" dirty="0">
                <a:solidFill>
                  <a:schemeClr val="tx1"/>
                </a:solidFill>
                <a:latin typeface="Calibri Light" panose="020F0302020204030204" pitchFamily="34" charset="0"/>
              </a:rPr>
              <a:t>. CVPR 2007, </a:t>
            </a:r>
            <a:r>
              <a:rPr lang="en-US" sz="1600" dirty="0" err="1">
                <a:solidFill>
                  <a:schemeClr val="tx1"/>
                </a:solidFill>
                <a:latin typeface="Calibri Light" panose="020F0302020204030204" pitchFamily="34" charset="0"/>
              </a:rPr>
              <a:t>Hou</a:t>
            </a:r>
            <a:r>
              <a:rPr lang="en-US" sz="1600" dirty="0">
                <a:solidFill>
                  <a:schemeClr val="tx1"/>
                </a:solidFill>
                <a:latin typeface="Calibri Light" panose="020F0302020204030204" pitchFamily="34" charset="0"/>
              </a:rPr>
              <a:t> et. al.</a:t>
            </a:r>
          </a:p>
          <a:p>
            <a:pPr marL="342900" indent="-342900" algn="just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Blip>
                <a:blip r:embed="rId5"/>
              </a:buBlip>
            </a:pPr>
            <a:r>
              <a:rPr lang="en-US" sz="1600" dirty="0">
                <a:solidFill>
                  <a:schemeClr val="tx1"/>
                </a:solidFill>
                <a:latin typeface="Calibri Light" panose="020F0302020204030204" pitchFamily="34" charset="0"/>
                <a:hlinkClick r:id="rId8"/>
              </a:rPr>
              <a:t>Graph-based visual saliency</a:t>
            </a:r>
            <a:r>
              <a:rPr lang="en-US" sz="1600" dirty="0">
                <a:solidFill>
                  <a:schemeClr val="tx1"/>
                </a:solidFill>
                <a:latin typeface="Calibri Light" panose="020F0302020204030204" pitchFamily="34" charset="0"/>
              </a:rPr>
              <a:t>. NIPS, </a:t>
            </a:r>
            <a:r>
              <a:rPr lang="en-US" sz="1600" dirty="0" err="1">
                <a:solidFill>
                  <a:schemeClr val="tx1"/>
                </a:solidFill>
                <a:latin typeface="Calibri Light" panose="020F0302020204030204" pitchFamily="34" charset="0"/>
              </a:rPr>
              <a:t>Harel</a:t>
            </a:r>
            <a:r>
              <a:rPr lang="en-US" sz="1600" dirty="0">
                <a:solidFill>
                  <a:schemeClr val="tx1"/>
                </a:solidFill>
                <a:latin typeface="Calibri Light" panose="020F0302020204030204" pitchFamily="34" charset="0"/>
              </a:rPr>
              <a:t> et. al.</a:t>
            </a:r>
          </a:p>
          <a:p>
            <a:pPr marL="342900" indent="-342900" algn="just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Blip>
                <a:blip r:embed="rId5"/>
              </a:buBlip>
            </a:pPr>
            <a:r>
              <a:rPr lang="en-US" sz="1600" dirty="0">
                <a:solidFill>
                  <a:schemeClr val="tx1"/>
                </a:solidFill>
                <a:latin typeface="Calibri Light" panose="020F0302020204030204" pitchFamily="34" charset="0"/>
                <a:hlinkClick r:id="rId9" invalidUrl="http://www.macs.hw.ac.uk/~xd25/Perception based Evaluation/TIP/Quantitative Analysis of Human-Model Agreement in Visual Saliency Modeling-- A Comparative Study.pdf"/>
              </a:rPr>
              <a:t>Quantitative analysis of human-model agreement in visual saliency modeling: A comparative study</a:t>
            </a:r>
            <a:r>
              <a:rPr lang="en-US" sz="1600" dirty="0">
                <a:solidFill>
                  <a:schemeClr val="tx1"/>
                </a:solidFill>
                <a:latin typeface="Calibri Light" panose="020F0302020204030204" pitchFamily="34" charset="0"/>
              </a:rPr>
              <a:t>, IEEE TIP 2012, </a:t>
            </a:r>
            <a:r>
              <a:rPr lang="en-US" sz="1600" dirty="0" err="1">
                <a:solidFill>
                  <a:schemeClr val="tx1"/>
                </a:solidFill>
                <a:latin typeface="Calibri Light" panose="020F0302020204030204" pitchFamily="34" charset="0"/>
              </a:rPr>
              <a:t>Borji</a:t>
            </a:r>
            <a:r>
              <a:rPr lang="en-US" sz="1600" dirty="0">
                <a:solidFill>
                  <a:schemeClr val="tx1"/>
                </a:solidFill>
                <a:latin typeface="Calibri Light" panose="020F0302020204030204" pitchFamily="34" charset="0"/>
              </a:rPr>
              <a:t> et. al.</a:t>
            </a:r>
          </a:p>
          <a:p>
            <a:pPr marL="342900" indent="-342900" algn="just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Blip>
                <a:blip r:embed="rId5"/>
              </a:buBlip>
            </a:pPr>
            <a:r>
              <a:rPr lang="en-US" sz="1600" dirty="0">
                <a:solidFill>
                  <a:schemeClr val="tx1"/>
                </a:solidFill>
                <a:latin typeface="Calibri Light" panose="020F0302020204030204" pitchFamily="34" charset="0"/>
                <a:hlinkClick r:id="rId10"/>
              </a:rPr>
              <a:t>A benchmark of computational models of saliency to predict human fixations</a:t>
            </a:r>
            <a:r>
              <a:rPr lang="en-US" sz="1600" dirty="0">
                <a:solidFill>
                  <a:schemeClr val="tx1"/>
                </a:solidFill>
                <a:latin typeface="Calibri Light" panose="020F0302020204030204" pitchFamily="34" charset="0"/>
              </a:rPr>
              <a:t>, TR 2012</a:t>
            </a:r>
            <a:r>
              <a:rPr lang="en-US" sz="16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.</a:t>
            </a:r>
            <a:endParaRPr lang="en-US" altLang="zh-CN" sz="16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49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Illustration of learned appearance models</a:t>
            </a:r>
          </a:p>
          <a:p>
            <a:pPr lvl="1"/>
            <a:r>
              <a:rPr lang="en-US" dirty="0" smtClean="0"/>
              <a:t>Accords with our understanding of these categories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6216" y="1879304"/>
            <a:ext cx="5504159" cy="4297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7486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Applications</a:t>
            </a:r>
            <a:endParaRPr lang="en-US" dirty="0"/>
          </a:p>
        </p:txBody>
      </p:sp>
      <p:sp>
        <p:nvSpPr>
          <p:cNvPr id="5" name="圆角矩形 5"/>
          <p:cNvSpPr/>
          <p:nvPr/>
        </p:nvSpPr>
        <p:spPr>
          <a:xfrm>
            <a:off x="376548" y="5421686"/>
            <a:ext cx="8285538" cy="783837"/>
          </a:xfrm>
          <a:prstGeom prst="roundRect">
            <a:avLst/>
          </a:prstGeom>
          <a:solidFill>
            <a:srgbClr val="CFE9F4"/>
          </a:solidFill>
          <a:ln>
            <a:noFill/>
          </a:ln>
          <a:effectLst>
            <a:outerShdw blurRad="127000" dist="50800" dir="27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Blip>
                <a:blip r:embed="rId2"/>
              </a:buBlip>
            </a:pPr>
            <a:r>
              <a:rPr lang="en-US" altLang="zh-CN" sz="1700" dirty="0" smtClean="0">
                <a:solidFill>
                  <a:srgbClr val="406593"/>
                </a:solidFill>
                <a:latin typeface="+mj-lt"/>
                <a:ea typeface="华文楷体" pitchFamily="2" charset="-122"/>
              </a:rPr>
              <a:t>T </a:t>
            </a:r>
            <a:r>
              <a:rPr lang="en-US" altLang="zh-CN" sz="1700" dirty="0">
                <a:solidFill>
                  <a:srgbClr val="406593"/>
                </a:solidFill>
                <a:latin typeface="+mj-lt"/>
                <a:ea typeface="华文楷体" pitchFamily="2" charset="-122"/>
              </a:rPr>
              <a:t>Chen, </a:t>
            </a:r>
            <a:r>
              <a:rPr lang="en-US" altLang="zh-CN" sz="1700" b="1" dirty="0">
                <a:solidFill>
                  <a:srgbClr val="406593"/>
                </a:solidFill>
                <a:latin typeface="+mj-lt"/>
                <a:ea typeface="华文楷体" pitchFamily="2" charset="-122"/>
              </a:rPr>
              <a:t>MM Cheng</a:t>
            </a:r>
            <a:r>
              <a:rPr lang="en-US" altLang="zh-CN" sz="1700" dirty="0">
                <a:solidFill>
                  <a:srgbClr val="406593"/>
                </a:solidFill>
                <a:latin typeface="+mj-lt"/>
                <a:ea typeface="华文楷体" pitchFamily="2" charset="-122"/>
              </a:rPr>
              <a:t>, P Tan, A Shamir, SM Hu, Sketch2photo: internet image montage, ACM </a:t>
            </a:r>
            <a:r>
              <a:rPr lang="en-US" altLang="zh-CN" sz="1700" dirty="0" smtClean="0">
                <a:solidFill>
                  <a:srgbClr val="406593"/>
                </a:solidFill>
                <a:latin typeface="+mj-lt"/>
                <a:ea typeface="华文楷体" pitchFamily="2" charset="-122"/>
              </a:rPr>
              <a:t>TOG. </a:t>
            </a:r>
            <a:r>
              <a:rPr lang="en-US" altLang="zh-CN" sz="1700" dirty="0">
                <a:solidFill>
                  <a:srgbClr val="406593"/>
                </a:solidFill>
                <a:latin typeface="+mj-lt"/>
                <a:ea typeface="华文楷体" pitchFamily="2" charset="-122"/>
              </a:rPr>
              <a:t>(</a:t>
            </a:r>
            <a:r>
              <a:rPr lang="en-US" altLang="zh-CN" sz="1700" b="1" dirty="0">
                <a:solidFill>
                  <a:srgbClr val="406593"/>
                </a:solidFill>
                <a:latin typeface="+mj-lt"/>
                <a:ea typeface="华文楷体" pitchFamily="2" charset="-122"/>
              </a:rPr>
              <a:t>SIGGRAPH</a:t>
            </a:r>
            <a:r>
              <a:rPr lang="en-US" altLang="zh-CN" sz="1700" dirty="0">
                <a:solidFill>
                  <a:srgbClr val="406593"/>
                </a:solidFill>
                <a:latin typeface="+mj-lt"/>
                <a:ea typeface="华文楷体" pitchFamily="2" charset="-122"/>
              </a:rPr>
              <a:t> Asia), vol. 28, no. 5, 124:1-10, 2009. </a:t>
            </a:r>
            <a:endParaRPr lang="en-US" altLang="zh-CN" sz="1700" dirty="0" smtClean="0">
              <a:solidFill>
                <a:srgbClr val="406593"/>
              </a:solidFill>
              <a:latin typeface="+mj-lt"/>
              <a:ea typeface="华文楷体" pitchFamily="2" charset="-122"/>
            </a:endParaRPr>
          </a:p>
        </p:txBody>
      </p:sp>
      <p:pic>
        <p:nvPicPr>
          <p:cNvPr id="6" name="图片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685" y="991321"/>
            <a:ext cx="7291263" cy="4108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33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Applications</a:t>
            </a:r>
            <a:endParaRPr lang="en-US" dirty="0"/>
          </a:p>
        </p:txBody>
      </p:sp>
      <p:sp>
        <p:nvSpPr>
          <p:cNvPr id="5" name="圆角矩形 5"/>
          <p:cNvSpPr/>
          <p:nvPr/>
        </p:nvSpPr>
        <p:spPr>
          <a:xfrm>
            <a:off x="526768" y="5141344"/>
            <a:ext cx="8285538" cy="783837"/>
          </a:xfrm>
          <a:prstGeom prst="roundRect">
            <a:avLst/>
          </a:prstGeom>
          <a:solidFill>
            <a:srgbClr val="CFE9F4"/>
          </a:solidFill>
          <a:ln>
            <a:noFill/>
          </a:ln>
          <a:effectLst>
            <a:outerShdw blurRad="127000" dist="50800" dir="27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Blip>
                <a:blip r:embed="rId3"/>
              </a:buBlip>
            </a:pPr>
            <a:r>
              <a:rPr lang="en-US" altLang="zh-CN" sz="1700" dirty="0">
                <a:solidFill>
                  <a:srgbClr val="406593"/>
                </a:solidFill>
                <a:latin typeface="+mj-lt"/>
                <a:ea typeface="华文楷体" pitchFamily="2" charset="-122"/>
              </a:rPr>
              <a:t>J.Y. Zhu, J. W, Y. Xu, E. Chang, Z. </a:t>
            </a:r>
            <a:r>
              <a:rPr lang="en-US" altLang="zh-CN" sz="1700" dirty="0" smtClean="0">
                <a:solidFill>
                  <a:srgbClr val="406593"/>
                </a:solidFill>
                <a:latin typeface="+mj-lt"/>
                <a:ea typeface="华文楷体" pitchFamily="2" charset="-122"/>
              </a:rPr>
              <a:t>Tu, Unsupervised </a:t>
            </a:r>
            <a:r>
              <a:rPr lang="en-US" altLang="zh-CN" sz="1700" dirty="0">
                <a:solidFill>
                  <a:srgbClr val="406593"/>
                </a:solidFill>
                <a:latin typeface="+mj-lt"/>
                <a:ea typeface="华文楷体" pitchFamily="2" charset="-122"/>
              </a:rPr>
              <a:t>Object Class Discovery via Saliency-Guided Multiple Class Learning, IEEE TPAMI 2015 (CVPR 2012</a:t>
            </a:r>
            <a:r>
              <a:rPr lang="en-US" altLang="zh-CN" sz="1700" dirty="0" smtClean="0">
                <a:solidFill>
                  <a:srgbClr val="406593"/>
                </a:solidFill>
                <a:latin typeface="+mj-lt"/>
                <a:ea typeface="华文楷体" pitchFamily="2" charset="-122"/>
              </a:rPr>
              <a:t>).</a:t>
            </a:r>
            <a:endParaRPr lang="en-US" altLang="zh-CN" sz="1700" dirty="0">
              <a:solidFill>
                <a:srgbClr val="406593"/>
              </a:solidFill>
              <a:latin typeface="+mj-lt"/>
              <a:ea typeface="华文楷体" pitchFamily="2" charset="-122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768" y="1399592"/>
            <a:ext cx="8082310" cy="316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45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Application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4882" y="1698171"/>
            <a:ext cx="8577424" cy="2692465"/>
          </a:xfrm>
          <a:prstGeom prst="rect">
            <a:avLst/>
          </a:prstGeom>
        </p:spPr>
      </p:pic>
      <p:sp>
        <p:nvSpPr>
          <p:cNvPr id="7" name="圆角矩形 5"/>
          <p:cNvSpPr/>
          <p:nvPr/>
        </p:nvSpPr>
        <p:spPr>
          <a:xfrm>
            <a:off x="526768" y="5141344"/>
            <a:ext cx="8285538" cy="783837"/>
          </a:xfrm>
          <a:prstGeom prst="roundRect">
            <a:avLst/>
          </a:prstGeom>
          <a:solidFill>
            <a:srgbClr val="CFE9F4"/>
          </a:solidFill>
          <a:ln>
            <a:noFill/>
          </a:ln>
          <a:effectLst>
            <a:outerShdw blurRad="127000" dist="50800" dir="27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Blip>
                <a:blip r:embed="rId4"/>
              </a:buBlip>
            </a:pPr>
            <a:r>
              <a:rPr lang="en-US" altLang="zh-CN" sz="1700" dirty="0">
                <a:solidFill>
                  <a:srgbClr val="406593"/>
                </a:solidFill>
                <a:latin typeface="+mj-lt"/>
                <a:ea typeface="华文楷体" pitchFamily="2" charset="-122"/>
              </a:rPr>
              <a:t>Rubinstein, M., </a:t>
            </a:r>
            <a:r>
              <a:rPr lang="en-US" altLang="zh-CN" sz="1700" dirty="0" err="1">
                <a:solidFill>
                  <a:srgbClr val="406593"/>
                </a:solidFill>
                <a:latin typeface="+mj-lt"/>
                <a:ea typeface="华文楷体" pitchFamily="2" charset="-122"/>
              </a:rPr>
              <a:t>Joulin</a:t>
            </a:r>
            <a:r>
              <a:rPr lang="en-US" altLang="zh-CN" sz="1700" dirty="0">
                <a:solidFill>
                  <a:srgbClr val="406593"/>
                </a:solidFill>
                <a:latin typeface="+mj-lt"/>
                <a:ea typeface="华文楷体" pitchFamily="2" charset="-122"/>
              </a:rPr>
              <a:t>, A., Kopf, J., &amp; Liu, C</a:t>
            </a:r>
            <a:r>
              <a:rPr lang="en-US" altLang="zh-CN" sz="1700" dirty="0" smtClean="0">
                <a:solidFill>
                  <a:srgbClr val="406593"/>
                </a:solidFill>
                <a:latin typeface="+mj-lt"/>
                <a:ea typeface="华文楷体" pitchFamily="2" charset="-122"/>
              </a:rPr>
              <a:t>. Unsupervised </a:t>
            </a:r>
            <a:r>
              <a:rPr lang="en-US" altLang="zh-CN" sz="1700" dirty="0">
                <a:solidFill>
                  <a:srgbClr val="406593"/>
                </a:solidFill>
                <a:latin typeface="+mj-lt"/>
                <a:ea typeface="华文楷体" pitchFamily="2" charset="-122"/>
              </a:rPr>
              <a:t>joint object discovery and segmentation in internet images. </a:t>
            </a:r>
            <a:r>
              <a:rPr lang="en-US" altLang="zh-CN" sz="1700" dirty="0" smtClean="0">
                <a:solidFill>
                  <a:srgbClr val="406593"/>
                </a:solidFill>
                <a:latin typeface="+mj-lt"/>
                <a:ea typeface="华文楷体" pitchFamily="2" charset="-122"/>
              </a:rPr>
              <a:t>IEEE CVPR 2013.</a:t>
            </a:r>
            <a:endParaRPr lang="en-US" altLang="zh-CN" sz="1700" dirty="0">
              <a:solidFill>
                <a:srgbClr val="406593"/>
              </a:solidFill>
              <a:latin typeface="+mj-lt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7158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dirty="0" smtClean="0"/>
              <a:t>Applications</a:t>
            </a:r>
            <a:endParaRPr kumimoji="1"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359" y="835398"/>
            <a:ext cx="7451419" cy="5045843"/>
          </a:xfrm>
          <a:prstGeom prst="rect">
            <a:avLst/>
          </a:prstGeom>
        </p:spPr>
      </p:pic>
      <p:sp>
        <p:nvSpPr>
          <p:cNvPr id="6" name="圆角矩形 7"/>
          <p:cNvSpPr/>
          <p:nvPr/>
        </p:nvSpPr>
        <p:spPr>
          <a:xfrm>
            <a:off x="188258" y="5922817"/>
            <a:ext cx="8731623" cy="590949"/>
          </a:xfrm>
          <a:prstGeom prst="roundRect">
            <a:avLst/>
          </a:prstGeom>
          <a:solidFill>
            <a:srgbClr val="CFE9F4"/>
          </a:solidFill>
          <a:ln>
            <a:noFill/>
          </a:ln>
          <a:effectLst>
            <a:outerShdw blurRad="127000" dist="50800" dir="27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Blip>
                <a:blip r:embed="rId4"/>
              </a:buBlip>
            </a:pPr>
            <a:r>
              <a:rPr lang="en-US" sz="1600" dirty="0">
                <a:solidFill>
                  <a:schemeClr val="tx1"/>
                </a:solidFill>
                <a:latin typeface="Calibri Light" panose="020F0302020204030204" pitchFamily="34" charset="0"/>
              </a:rPr>
              <a:t>STC: A Simple to Complex Framework for Weakly-supervised Semantic </a:t>
            </a:r>
            <a:r>
              <a:rPr lang="en-US" sz="16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Segmentation, </a:t>
            </a:r>
            <a:r>
              <a:rPr lang="en-US" sz="1600" dirty="0" err="1" smtClean="0">
                <a:solidFill>
                  <a:schemeClr val="tx1"/>
                </a:solidFill>
                <a:latin typeface="Calibri Light" panose="020F0302020204030204" pitchFamily="34" charset="0"/>
              </a:rPr>
              <a:t>arXiv</a:t>
            </a:r>
            <a:r>
              <a:rPr lang="en-US" sz="16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 2015, Wei et al.</a:t>
            </a:r>
            <a:endParaRPr lang="en-US" sz="16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7" name="爆炸形 2 6"/>
          <p:cNvSpPr/>
          <p:nvPr/>
        </p:nvSpPr>
        <p:spPr>
          <a:xfrm>
            <a:off x="188258" y="1932709"/>
            <a:ext cx="8955742" cy="34290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3200" dirty="0" smtClean="0">
                <a:solidFill>
                  <a:srgbClr val="FF0000"/>
                </a:solidFill>
              </a:rPr>
              <a:t>10% improvement over state of the art!</a:t>
            </a:r>
            <a:endParaRPr kumimoji="1" lang="zh-CN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671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Applications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4289" y="799758"/>
            <a:ext cx="5648254" cy="5704456"/>
          </a:xfrm>
          <a:prstGeom prst="rect">
            <a:avLst/>
          </a:prstGeo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81379" y="2548551"/>
            <a:ext cx="8040106" cy="1328023"/>
          </a:xfrm>
          <a:prstGeom prst="roundRect">
            <a:avLst/>
          </a:prstGeom>
          <a:solidFill>
            <a:srgbClr val="FFCCCC"/>
          </a:solidFill>
          <a:ln>
            <a:noFill/>
          </a:ln>
          <a:effectLst>
            <a:outerShdw blurRad="127000" dist="50800" dir="2700000" algn="ctr" rotWithShape="0">
              <a:srgbClr val="000000">
                <a:alpha val="43000"/>
              </a:srgb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marL="0" lvl="1" indent="0" algn="ctr" eaLnBrk="1" hangingPunct="1"/>
            <a:r>
              <a:rPr kumimoji="0" lang="en-US" altLang="zh-CN" sz="3600" dirty="0" smtClean="0"/>
              <a:t>Don’t ask what segment can do for you, ask what</a:t>
            </a:r>
            <a:r>
              <a:rPr kumimoji="0" lang="zh-CN" altLang="en-US" sz="3600" dirty="0" smtClean="0"/>
              <a:t> </a:t>
            </a:r>
            <a:r>
              <a:rPr kumimoji="0" lang="en-US" altLang="zh-CN" sz="3600" dirty="0" smtClean="0"/>
              <a:t>you can do for the segment.</a:t>
            </a:r>
            <a:endParaRPr lang="en-US" altLang="zh-CN" sz="4000" dirty="0"/>
          </a:p>
        </p:txBody>
      </p:sp>
    </p:spTree>
    <p:extLst>
      <p:ext uri="{BB962C8B-B14F-4D97-AF65-F5344CB8AC3E}">
        <p14:creationId xmlns:p14="http://schemas.microsoft.com/office/powerpoint/2010/main" val="187854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00039" y="1181013"/>
            <a:ext cx="3682710" cy="14170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66190" y="2611139"/>
            <a:ext cx="6639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  [</a:t>
            </a:r>
            <a:r>
              <a:rPr lang="en-US" altLang="zh-CN" sz="2400" dirty="0" smtClean="0">
                <a:hlinkClick r:id="rId4"/>
              </a:rPr>
              <a:t>EuroGraphics</a:t>
            </a:r>
            <a:r>
              <a:rPr lang="zh-CN" altLang="en-US" sz="2400" dirty="0" smtClean="0">
                <a:hlinkClick r:id="rId4"/>
              </a:rPr>
              <a:t> </a:t>
            </a:r>
            <a:r>
              <a:rPr lang="en-US" altLang="zh-CN" sz="2400" dirty="0" smtClean="0">
                <a:hlinkClick r:id="rId4"/>
              </a:rPr>
              <a:t>12</a:t>
            </a:r>
            <a:r>
              <a:rPr lang="en-US" sz="2400" dirty="0" smtClean="0"/>
              <a:t>]  </a:t>
            </a:r>
            <a:r>
              <a:rPr lang="zh-CN" altLang="en-US" sz="2400" dirty="0" smtClean="0"/>
              <a:t>                      </a:t>
            </a:r>
            <a:r>
              <a:rPr lang="en-US" sz="2400" dirty="0" smtClean="0"/>
              <a:t>     [</a:t>
            </a:r>
            <a:r>
              <a:rPr lang="en-US" sz="2400" dirty="0" smtClean="0">
                <a:hlinkClick r:id="rId5"/>
              </a:rPr>
              <a:t>Vis. Comp. 14</a:t>
            </a:r>
            <a:r>
              <a:rPr lang="en-US" sz="2400" dirty="0" smtClean="0"/>
              <a:t>] </a:t>
            </a:r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81622" y="3619259"/>
            <a:ext cx="2430684" cy="14325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7680" y="3576886"/>
            <a:ext cx="2859923" cy="155833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05169" y="5135223"/>
            <a:ext cx="7667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[</a:t>
            </a:r>
            <a:r>
              <a:rPr lang="en-US" sz="2400" dirty="0" smtClean="0">
                <a:hlinkClick r:id="rId8"/>
              </a:rPr>
              <a:t>ACM  TOG 11</a:t>
            </a:r>
            <a:r>
              <a:rPr lang="en-US" sz="2400" dirty="0" smtClean="0"/>
              <a:t>]                [</a:t>
            </a:r>
            <a:r>
              <a:rPr lang="en-US" sz="2400" dirty="0" smtClean="0">
                <a:hlinkClick r:id="rId9"/>
              </a:rPr>
              <a:t>Vis. Comp. 13</a:t>
            </a:r>
            <a:r>
              <a:rPr lang="en-US" sz="2400" dirty="0" smtClean="0"/>
              <a:t>]            [</a:t>
            </a:r>
            <a:r>
              <a:rPr lang="en-US" sz="2400" dirty="0" smtClean="0">
                <a:hlinkClick r:id="rId10"/>
              </a:rPr>
              <a:t>ACM TOG 11</a:t>
            </a:r>
            <a:r>
              <a:rPr lang="en-US" sz="2400" dirty="0" smtClean="0"/>
              <a:t>]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088" y="1178964"/>
            <a:ext cx="3735762" cy="14190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8882" y="3576886"/>
            <a:ext cx="2688737" cy="1558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67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4088" y="1667455"/>
            <a:ext cx="873996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5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Thanks</a:t>
            </a:r>
            <a:endParaRPr lang="en-US" altLang="zh-CN" sz="115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altLang="zh-CN" sz="11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Q&amp;A</a:t>
            </a:r>
            <a:endParaRPr lang="en-US" sz="11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5488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Related works: saliency detection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Salient object detection</a:t>
            </a:r>
          </a:p>
          <a:p>
            <a:pPr lvl="1"/>
            <a:r>
              <a:rPr lang="en-US" dirty="0"/>
              <a:t>Detect the most attention-grabbing object in the scene</a:t>
            </a:r>
          </a:p>
          <a:p>
            <a:endParaRPr lang="en-US" dirty="0"/>
          </a:p>
        </p:txBody>
      </p:sp>
      <p:sp>
        <p:nvSpPr>
          <p:cNvPr id="5" name="圆角矩形 7"/>
          <p:cNvSpPr/>
          <p:nvPr/>
        </p:nvSpPr>
        <p:spPr>
          <a:xfrm>
            <a:off x="775855" y="5029200"/>
            <a:ext cx="7342909" cy="1318335"/>
          </a:xfrm>
          <a:prstGeom prst="roundRect">
            <a:avLst/>
          </a:prstGeom>
          <a:solidFill>
            <a:srgbClr val="CFE9F4"/>
          </a:solidFill>
          <a:ln>
            <a:noFill/>
          </a:ln>
          <a:effectLst>
            <a:outerShdw blurRad="127000" dist="50800" dir="27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Blip>
                <a:blip r:embed="rId2"/>
              </a:buBlip>
            </a:pPr>
            <a:r>
              <a:rPr lang="en-US" sz="1600" dirty="0" smtClean="0">
                <a:solidFill>
                  <a:schemeClr val="tx1"/>
                </a:solidFill>
                <a:latin typeface="Calibri Light" panose="020F0302020204030204" pitchFamily="34" charset="0"/>
                <a:hlinkClick r:id="rId3"/>
              </a:rPr>
              <a:t>Learning </a:t>
            </a:r>
            <a:r>
              <a:rPr lang="en-US" sz="1600" dirty="0">
                <a:solidFill>
                  <a:schemeClr val="tx1"/>
                </a:solidFill>
                <a:latin typeface="Calibri Light" panose="020F0302020204030204" pitchFamily="34" charset="0"/>
                <a:hlinkClick r:id="rId3"/>
              </a:rPr>
              <a:t>to detect a salient object</a:t>
            </a:r>
            <a:r>
              <a:rPr lang="en-US" sz="1600" dirty="0">
                <a:solidFill>
                  <a:schemeClr val="tx1"/>
                </a:solidFill>
                <a:latin typeface="Calibri Light" panose="020F0302020204030204" pitchFamily="34" charset="0"/>
              </a:rPr>
              <a:t>. CVPR 2007, Liu et. al.</a:t>
            </a:r>
          </a:p>
          <a:p>
            <a:pPr marL="342900" indent="-342900" algn="just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Blip>
                <a:blip r:embed="rId2"/>
              </a:buBlip>
            </a:pPr>
            <a:r>
              <a:rPr lang="en-US" sz="1600" dirty="0">
                <a:solidFill>
                  <a:schemeClr val="tx1"/>
                </a:solidFill>
                <a:latin typeface="Calibri Light" panose="020F0302020204030204" pitchFamily="34" charset="0"/>
                <a:hlinkClick r:id="rId4"/>
              </a:rPr>
              <a:t>Frequency-tuned salient region detection</a:t>
            </a:r>
            <a:r>
              <a:rPr lang="en-US" sz="1600" dirty="0">
                <a:solidFill>
                  <a:schemeClr val="tx1"/>
                </a:solidFill>
                <a:latin typeface="Calibri Light" panose="020F0302020204030204" pitchFamily="34" charset="0"/>
              </a:rPr>
              <a:t>, CVPR 2009, </a:t>
            </a:r>
            <a:r>
              <a:rPr lang="en-US" sz="1600" dirty="0" err="1">
                <a:solidFill>
                  <a:schemeClr val="tx1"/>
                </a:solidFill>
                <a:latin typeface="Calibri Light" panose="020F0302020204030204" pitchFamily="34" charset="0"/>
              </a:rPr>
              <a:t>Achanta</a:t>
            </a:r>
            <a:r>
              <a:rPr lang="en-US" sz="1600" dirty="0">
                <a:solidFill>
                  <a:schemeClr val="tx1"/>
                </a:solidFill>
                <a:latin typeface="Calibri Light" panose="020F0302020204030204" pitchFamily="34" charset="0"/>
              </a:rPr>
              <a:t> et. al.</a:t>
            </a:r>
          </a:p>
          <a:p>
            <a:pPr marL="342900" indent="-342900" algn="just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Blip>
                <a:blip r:embed="rId2"/>
              </a:buBlip>
            </a:pPr>
            <a:r>
              <a:rPr lang="en-US" sz="1600" dirty="0">
                <a:solidFill>
                  <a:schemeClr val="tx1"/>
                </a:solidFill>
                <a:latin typeface="Calibri Light" panose="020F0302020204030204" pitchFamily="34" charset="0"/>
                <a:hlinkClick r:id="rId5"/>
              </a:rPr>
              <a:t>Global contrast based salient region detection</a:t>
            </a:r>
            <a:r>
              <a:rPr lang="en-US" sz="1600" dirty="0">
                <a:solidFill>
                  <a:schemeClr val="tx1"/>
                </a:solidFill>
                <a:latin typeface="Calibri Light" panose="020F0302020204030204" pitchFamily="34" charset="0"/>
              </a:rPr>
              <a:t>, CVPR </a:t>
            </a:r>
            <a:r>
              <a:rPr lang="en-US" sz="16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2011 (PAMI 2015), </a:t>
            </a:r>
            <a:r>
              <a:rPr lang="en-US" sz="1600" dirty="0">
                <a:solidFill>
                  <a:schemeClr val="tx1"/>
                </a:solidFill>
                <a:latin typeface="Calibri Light" panose="020F0302020204030204" pitchFamily="34" charset="0"/>
              </a:rPr>
              <a:t>Cheng et. al</a:t>
            </a:r>
            <a:r>
              <a:rPr lang="en-US" sz="16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.</a:t>
            </a:r>
            <a:endParaRPr lang="en-US" sz="16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0963" y="1731135"/>
            <a:ext cx="6766214" cy="312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33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Related works: saliency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Salient object detection: a benchmark, IEEE TIP 2015</a:t>
            </a:r>
            <a:endParaRPr lang="en-US" dirty="0"/>
          </a:p>
          <a:p>
            <a:r>
              <a:rPr lang="en-US" dirty="0"/>
              <a:t>Saliency Detection via Graph-Based Manifold </a:t>
            </a:r>
            <a:r>
              <a:rPr lang="en-US" dirty="0" smtClean="0"/>
              <a:t>Ranking, CVPR 2013 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9899" y="2275238"/>
            <a:ext cx="5377491" cy="4022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45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Related works: saliency detection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Saliency Detection via Graph-Based Manifold Ranking, CVPR 2013 </a:t>
            </a:r>
          </a:p>
          <a:p>
            <a:pPr lvl="1"/>
            <a:r>
              <a:rPr lang="en-US" dirty="0" smtClean="0"/>
              <a:t>Every region is associated with its neighbors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137" y="2726428"/>
            <a:ext cx="7571865" cy="2972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18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Graph based manifold ranking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Define a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𝐺</m:t>
                    </m:r>
                    <m:r>
                      <a:rPr lang="en-US" b="0" i="1" smtClean="0">
                        <a:latin typeface="Cambria Math" charset="0"/>
                      </a:rPr>
                      <m:t>=(</m:t>
                    </m:r>
                    <m:r>
                      <a:rPr lang="en-US" b="0" i="1" smtClean="0">
                        <a:latin typeface="Cambria Math" charset="0"/>
                      </a:rPr>
                      <m:t>𝑉</m:t>
                    </m:r>
                    <m:r>
                      <a:rPr lang="en-US" b="0" i="1" smtClean="0">
                        <a:latin typeface="Cambria Math" charset="0"/>
                      </a:rPr>
                      <m:t>,</m:t>
                    </m:r>
                    <m:r>
                      <a:rPr lang="en-US" b="0" i="1" smtClean="0">
                        <a:latin typeface="Cambria Math" charset="0"/>
                      </a:rPr>
                      <m:t>𝐸</m:t>
                    </m:r>
                    <m:r>
                      <a:rPr lang="en-US" b="0" i="1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 smtClean="0"/>
                  <a:t> over image regions</a:t>
                </a:r>
              </a:p>
              <a:p>
                <a:pPr lvl="1"/>
                <a:r>
                  <a:rPr lang="en-US" b="0" dirty="0" smtClean="0"/>
                  <a:t>Nodes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𝑉</m:t>
                    </m:r>
                  </m:oMath>
                </a14:m>
                <a:r>
                  <a:rPr lang="en-US" dirty="0" smtClean="0"/>
                  <a:t> are regions features</a:t>
                </a:r>
              </a:p>
              <a:p>
                <a:pPr lvl="1"/>
                <a:r>
                  <a:rPr lang="en-US" dirty="0" smtClean="0"/>
                  <a:t>Edges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𝐸</m:t>
                    </m:r>
                  </m:oMath>
                </a14:m>
                <a:r>
                  <a:rPr lang="en-US" dirty="0" smtClean="0"/>
                  <a:t> are weighted by an affinity matrix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𝑊</m:t>
                    </m:r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Let degree matrix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𝐷</m:t>
                    </m:r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r>
                      <a:rPr lang="en-US" b="0" i="1" smtClean="0">
                        <a:latin typeface="Cambria Math" charset="0"/>
                      </a:rPr>
                      <m:t>𝑑𝑖𝑎𝑔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charset="0"/>
                          </a:rPr>
                          <m:t>,⋯,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is-I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latin typeface="Cambria Math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dirty="0" smtClean="0"/>
              </a:p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𝑓</m:t>
                    </m:r>
                    <m:r>
                      <a:rPr lang="en-US" b="0" i="1" smtClean="0">
                        <a:latin typeface="Cambria Math" charset="0"/>
                      </a:rPr>
                      <m:t>:</m:t>
                    </m:r>
                    <m:r>
                      <a:rPr lang="en-US" b="0" i="1" smtClean="0">
                        <a:latin typeface="Cambria Math" charset="0"/>
                      </a:rPr>
                      <m:t>𝑉</m:t>
                    </m:r>
                    <m:r>
                      <a:rPr lang="is-I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is-I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 denote a ranking function </a:t>
                </a:r>
              </a:p>
              <a:p>
                <a:pPr lvl="1"/>
                <a:r>
                  <a:rPr lang="en-US" dirty="0" smtClean="0"/>
                  <a:t>Assign a ranking value to each region: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𝑓</m:t>
                    </m:r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charset="0"/>
                              </a:rPr>
                              <m:t>,⋯,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𝐿</m:t>
                    </m:r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latin typeface="Cambria Math" charset="0"/>
                              </a:rPr>
                              <m:t>,⋯,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i="1">
                            <a:latin typeface="Cambria Math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 smtClean="0"/>
                  <a:t> denote a label vector indicating the queries </a:t>
                </a:r>
              </a:p>
              <a:p>
                <a:r>
                  <a:rPr lang="en-US" dirty="0" smtClean="0"/>
                  <a:t>Manifold ranking looks for optimal ranking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𝑓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charset="0"/>
                            </a:rPr>
                            <m:t>∗</m:t>
                          </m:r>
                        </m:sup>
                      </m:sSup>
                      <m:r>
                        <a:rPr lang="en-US" sz="2000" b="0" i="1" smtClean="0">
                          <a:latin typeface="Cambria Math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charset="0"/>
                                </a:rPr>
                                <m:t>argmin</m:t>
                              </m:r>
                            </m:e>
                            <m:lim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𝑓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limLoc m:val="subSup"/>
                                  <m:ctrlPr>
                                    <a:rPr lang="is-I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5"/>
                                    </m:rPr>
                                    <a:rPr lang="en-US" sz="2000" b="0" i="1" smtClean="0">
                                      <a:latin typeface="Cambria Math" charset="0"/>
                                    </a:rPr>
                                    <m:t>𝑖</m:t>
                                  </m:r>
                                  <m:r>
                                    <a:rPr lang="en-US" sz="2000" b="0" i="1" smtClean="0">
                                      <a:latin typeface="Cambria Math" charset="0"/>
                                    </a:rPr>
                                    <m:t>,</m:t>
                                  </m:r>
                                  <m:r>
                                    <a:rPr lang="en-US" sz="2000" b="0" i="1" smtClean="0">
                                      <a:latin typeface="Cambria Math" charset="0"/>
                                    </a:rPr>
                                    <m:t>𝑗</m:t>
                                  </m:r>
                                  <m:r>
                                    <a:rPr lang="en-US" sz="2000" b="0" i="1" smtClean="0">
                                      <a:latin typeface="Cambria Math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000" b="0" i="1" smtClean="0"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charset="0"/>
                                        </a:rPr>
                                        <m:t>𝑖𝑗</m:t>
                                      </m:r>
                                    </m:sub>
                                  </m:sSub>
                                </m:e>
                              </m:nary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is-I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bg-BG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b="0" i="1" smtClean="0">
                                                  <a:latin typeface="Cambria Math" charset="0"/>
                                                </a:rPr>
                                                <m:t>𝑓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b="0" i="1" smtClean="0">
                                                  <a:latin typeface="Cambria Math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ad>
                                            <m:radPr>
                                              <m:degHide m:val="on"/>
                                              <m:ctrlPr>
                                                <a:rPr lang="bg-BG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radPr>
                                            <m:deg/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sz="20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000" b="0" i="1" smtClean="0">
                                                      <a:latin typeface="Cambria Math" charset="0"/>
                                                    </a:rPr>
                                                    <m:t>𝑑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000" b="0" i="1" smtClean="0">
                                                      <a:latin typeface="Cambria Math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</m:e>
                                          </m:rad>
                                        </m:den>
                                      </m:f>
                                      <m:r>
                                        <a:rPr lang="en-US" sz="2000" b="0" i="1" smtClean="0">
                                          <a:latin typeface="Cambria Math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bg-BG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b="0" i="1" smtClean="0">
                                                  <a:latin typeface="Cambria Math" charset="0"/>
                                                </a:rPr>
                                                <m:t>𝑓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b="0" i="1" smtClean="0">
                                                  <a:latin typeface="Cambria Math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ad>
                                            <m:radPr>
                                              <m:degHide m:val="on"/>
                                              <m:ctrlPr>
                                                <a:rPr lang="bg-BG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radPr>
                                            <m:deg/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sz="20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000" b="0" i="1" smtClean="0">
                                                      <a:latin typeface="Cambria Math" charset="0"/>
                                                    </a:rPr>
                                                    <m:t>𝑑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000" b="0" i="1" smtClean="0">
                                                      <a:latin typeface="Cambria Math" charset="0"/>
                                                    </a:rPr>
                                                    <m:t>𝑗</m:t>
                                                  </m:r>
                                                </m:sub>
                                              </m:sSub>
                                            </m:e>
                                          </m:rad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𝜇</m:t>
                              </m:r>
                              <m:nary>
                                <m:naryPr>
                                  <m:chr m:val="∑"/>
                                  <m:limLoc m:val="subSup"/>
                                  <m:ctrlPr>
                                    <a:rPr lang="is-IS" sz="20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5"/>
                                    </m:rPr>
                                    <a:rPr lang="en-US" sz="2000" i="1">
                                      <a:latin typeface="Cambria Math" charset="0"/>
                                    </a:rPr>
                                    <m:t>𝑖</m:t>
                                  </m:r>
                                  <m:r>
                                    <a:rPr lang="en-US" sz="2000" i="1">
                                      <a:latin typeface="Cambria Math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‖"/>
                                          <m:endChr m:val="‖"/>
                                          <m:ctrlPr>
                                            <a:rPr lang="is-I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b="0" i="1" smtClean="0">
                                                  <a:latin typeface="Cambria Math" charset="0"/>
                                                </a:rPr>
                                                <m:t>𝑓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b="0" i="1" smtClean="0">
                                                  <a:latin typeface="Cambria Math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000" b="0" i="1" smtClean="0">
                                              <a:latin typeface="Cambria Math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b="0" i="1" smtClean="0">
                                                  <a:latin typeface="Cambria Math" charset="0"/>
                                                </a:rPr>
                                                <m:t>𝑙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b="0" i="1" smtClean="0">
                                                  <a:latin typeface="Cambria Math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88" t="-1925" r="-7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8793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Graph based manifold ranking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Manifold ranking looks for optimal ranking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𝑓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charset="0"/>
                            </a:rPr>
                            <m:t>∗</m:t>
                          </m:r>
                        </m:sup>
                      </m:sSup>
                      <m:r>
                        <a:rPr lang="en-US" sz="2000" b="0" i="1" smtClean="0">
                          <a:latin typeface="Cambria Math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charset="0"/>
                                </a:rPr>
                                <m:t>argmin</m:t>
                              </m:r>
                            </m:e>
                            <m:lim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𝑓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limLoc m:val="subSup"/>
                                  <m:ctrlPr>
                                    <a:rPr lang="is-I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5"/>
                                    </m:rPr>
                                    <a:rPr lang="en-US" sz="2000" b="0" i="1" smtClean="0">
                                      <a:latin typeface="Cambria Math" charset="0"/>
                                    </a:rPr>
                                    <m:t>𝑖</m:t>
                                  </m:r>
                                  <m:r>
                                    <a:rPr lang="en-US" sz="2000" b="0" i="1" smtClean="0">
                                      <a:latin typeface="Cambria Math" charset="0"/>
                                    </a:rPr>
                                    <m:t>,</m:t>
                                  </m:r>
                                  <m:r>
                                    <a:rPr lang="en-US" sz="2000" b="0" i="1" smtClean="0">
                                      <a:latin typeface="Cambria Math" charset="0"/>
                                    </a:rPr>
                                    <m:t>𝑗</m:t>
                                  </m:r>
                                  <m:r>
                                    <a:rPr lang="en-US" sz="2000" b="0" i="1" smtClean="0">
                                      <a:latin typeface="Cambria Math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000" b="0" i="1" smtClean="0"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charset="0"/>
                                        </a:rPr>
                                        <m:t>𝑖𝑗</m:t>
                                      </m:r>
                                    </m:sub>
                                  </m:sSub>
                                </m:e>
                              </m:nary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is-I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bg-BG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b="0" i="1" smtClean="0">
                                                  <a:latin typeface="Cambria Math" charset="0"/>
                                                </a:rPr>
                                                <m:t>𝑓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b="0" i="1" smtClean="0">
                                                  <a:latin typeface="Cambria Math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ad>
                                            <m:radPr>
                                              <m:degHide m:val="on"/>
                                              <m:ctrlPr>
                                                <a:rPr lang="bg-BG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radPr>
                                            <m:deg/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sz="20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000" b="0" i="1" smtClean="0">
                                                      <a:latin typeface="Cambria Math" charset="0"/>
                                                    </a:rPr>
                                                    <m:t>𝑑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000" b="0" i="1" smtClean="0">
                                                      <a:latin typeface="Cambria Math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</m:e>
                                          </m:rad>
                                        </m:den>
                                      </m:f>
                                      <m:r>
                                        <a:rPr lang="en-US" sz="2000" b="0" i="1" smtClean="0">
                                          <a:latin typeface="Cambria Math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bg-BG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b="0" i="1" smtClean="0">
                                                  <a:latin typeface="Cambria Math" charset="0"/>
                                                </a:rPr>
                                                <m:t>𝑓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b="0" i="1" smtClean="0">
                                                  <a:latin typeface="Cambria Math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ad>
                                            <m:radPr>
                                              <m:degHide m:val="on"/>
                                              <m:ctrlPr>
                                                <a:rPr lang="bg-BG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radPr>
                                            <m:deg/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sz="20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000" b="0" i="1" smtClean="0">
                                                      <a:latin typeface="Cambria Math" charset="0"/>
                                                    </a:rPr>
                                                    <m:t>𝑑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000" b="0" i="1" smtClean="0">
                                                      <a:latin typeface="Cambria Math" charset="0"/>
                                                    </a:rPr>
                                                    <m:t>𝑗</m:t>
                                                  </m:r>
                                                </m:sub>
                                              </m:sSub>
                                            </m:e>
                                          </m:rad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𝜇</m:t>
                              </m:r>
                              <m:nary>
                                <m:naryPr>
                                  <m:chr m:val="∑"/>
                                  <m:limLoc m:val="subSup"/>
                                  <m:ctrlPr>
                                    <a:rPr lang="is-IS" sz="20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5"/>
                                    </m:rPr>
                                    <a:rPr lang="en-US" sz="2000" i="1">
                                      <a:latin typeface="Cambria Math" charset="0"/>
                                    </a:rPr>
                                    <m:t>𝑖</m:t>
                                  </m:r>
                                  <m:r>
                                    <a:rPr lang="en-US" sz="2000" i="1">
                                      <a:latin typeface="Cambria Math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‖"/>
                                          <m:endChr m:val="‖"/>
                                          <m:ctrlPr>
                                            <a:rPr lang="is-I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b="0" i="1" smtClean="0">
                                                  <a:latin typeface="Cambria Math" charset="0"/>
                                                </a:rPr>
                                                <m:t>𝑓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b="0" i="1" smtClean="0">
                                                  <a:latin typeface="Cambria Math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000" b="0" i="1" smtClean="0">
                                              <a:latin typeface="Cambria Math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b="0" i="1" smtClean="0">
                                                  <a:latin typeface="Cambria Math" charset="0"/>
                                                </a:rPr>
                                                <m:t>𝑙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b="0" i="1" smtClean="0">
                                                  <a:latin typeface="Cambria Math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d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It has close form solution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charset="0"/>
                            </a:rPr>
                            <m:t>𝑓</m:t>
                          </m:r>
                        </m:e>
                        <m:sup>
                          <m:r>
                            <a:rPr lang="en-US" i="1">
                              <a:latin typeface="Cambria Math" charset="0"/>
                            </a:rPr>
                            <m:t>∗</m:t>
                          </m:r>
                        </m:sup>
                      </m:sSup>
                      <m:r>
                        <a:rPr lang="en-US" i="1">
                          <a:latin typeface="Cambria Math" charset="0"/>
                        </a:rPr>
                        <m:t>=</m:t>
                      </m:r>
                      <m:r>
                        <a:rPr lang="en-US" b="0" i="1" smtClean="0">
                          <a:latin typeface="Cambria Math" charset="0"/>
                        </a:rPr>
                        <m:t>𝐴𝐿</m:t>
                      </m:r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:r>
                  <a:rPr lang="en-US" dirty="0" smtClean="0"/>
                  <a:t>    where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𝐷</m:t>
                              </m:r>
                              <m:r>
                                <a:rPr lang="en-US" i="1">
                                  <a:latin typeface="Cambria Math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bg-BG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charset="0"/>
                                    </a:rPr>
                                    <m:t>1+</m:t>
                                  </m:r>
                                  <m:r>
                                    <a:rPr lang="en-US" i="1">
                                      <a:latin typeface="Cambria Math" charset="0"/>
                                    </a:rPr>
                                    <m:t>𝜇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 charset="0"/>
                                </a:rPr>
                                <m:t>𝑊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88" t="-19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圆角矩形 5"/>
          <p:cNvSpPr/>
          <p:nvPr/>
        </p:nvSpPr>
        <p:spPr>
          <a:xfrm>
            <a:off x="526768" y="5291060"/>
            <a:ext cx="8285538" cy="783837"/>
          </a:xfrm>
          <a:prstGeom prst="roundRect">
            <a:avLst/>
          </a:prstGeom>
          <a:solidFill>
            <a:srgbClr val="CFE9F4"/>
          </a:solidFill>
          <a:ln>
            <a:noFill/>
          </a:ln>
          <a:effectLst>
            <a:outerShdw blurRad="127000" dist="50800" dir="27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Blip>
                <a:blip r:embed="rId3"/>
              </a:buBlip>
            </a:pPr>
            <a:r>
              <a:rPr lang="en-US" altLang="zh-CN" sz="1700" dirty="0" smtClean="0">
                <a:solidFill>
                  <a:srgbClr val="406593"/>
                </a:solidFill>
                <a:latin typeface="+mj-lt"/>
                <a:ea typeface="华文楷体" pitchFamily="2" charset="-122"/>
              </a:rPr>
              <a:t>Ranking </a:t>
            </a:r>
            <a:r>
              <a:rPr lang="en-US" altLang="zh-CN" sz="1700" dirty="0">
                <a:solidFill>
                  <a:srgbClr val="406593"/>
                </a:solidFill>
                <a:latin typeface="+mj-lt"/>
                <a:ea typeface="华文楷体" pitchFamily="2" charset="-122"/>
              </a:rPr>
              <a:t>on data </a:t>
            </a:r>
            <a:r>
              <a:rPr lang="en-US" altLang="zh-CN" sz="1700" dirty="0" smtClean="0">
                <a:solidFill>
                  <a:srgbClr val="406593"/>
                </a:solidFill>
                <a:latin typeface="+mj-lt"/>
                <a:ea typeface="华文楷体" pitchFamily="2" charset="-122"/>
              </a:rPr>
              <a:t>manifolds, Zhou et al. NIPS 2004.</a:t>
            </a:r>
          </a:p>
          <a:p>
            <a:pPr marL="342900" indent="-342900" algn="just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Blip>
                <a:blip r:embed="rId3"/>
              </a:buBlip>
            </a:pPr>
            <a:r>
              <a:rPr lang="en-US" altLang="zh-CN" sz="1700" dirty="0" smtClean="0">
                <a:solidFill>
                  <a:srgbClr val="406593"/>
                </a:solidFill>
                <a:latin typeface="+mj-lt"/>
                <a:ea typeface="华文楷体" pitchFamily="2" charset="-122"/>
              </a:rPr>
              <a:t>Saliency </a:t>
            </a:r>
            <a:r>
              <a:rPr lang="en-US" altLang="zh-CN" sz="1700" dirty="0">
                <a:solidFill>
                  <a:srgbClr val="406593"/>
                </a:solidFill>
                <a:latin typeface="+mj-lt"/>
                <a:ea typeface="华文楷体" pitchFamily="2" charset="-122"/>
              </a:rPr>
              <a:t>detection via graph-based manifold </a:t>
            </a:r>
            <a:r>
              <a:rPr lang="en-US" altLang="zh-CN" sz="1700" dirty="0" smtClean="0">
                <a:solidFill>
                  <a:srgbClr val="406593"/>
                </a:solidFill>
                <a:latin typeface="+mj-lt"/>
                <a:ea typeface="华文楷体" pitchFamily="2" charset="-122"/>
              </a:rPr>
              <a:t>ranking, IEEE CVPR 2013 </a:t>
            </a:r>
            <a:endParaRPr lang="en-US" altLang="zh-CN" sz="1700" dirty="0">
              <a:solidFill>
                <a:srgbClr val="406593"/>
              </a:solidFill>
              <a:latin typeface="+mj-lt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19462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SaliencyRank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6365" y="884612"/>
            <a:ext cx="5264331" cy="5380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32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SaliencyRank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95835" y="789710"/>
                <a:ext cx="4276165" cy="5387254"/>
              </a:xfrm>
            </p:spPr>
            <p:txBody>
              <a:bodyPr/>
              <a:lstStyle/>
              <a:p>
                <a:r>
                  <a:rPr lang="en-US" dirty="0" smtClean="0"/>
                  <a:t>Hard background queries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charset="0"/>
                            </a:rPr>
                            <m:t>𝑆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charset="0"/>
                            </a:rPr>
                            <m:t>𝑏𝑞</m:t>
                          </m:r>
                        </m:sub>
                      </m:sSub>
                      <m:r>
                        <a:rPr lang="en-US" sz="2800" b="0" i="1" smtClean="0">
                          <a:latin typeface="Cambria Math" charset="0"/>
                        </a:rPr>
                        <m:t>=1−</m:t>
                      </m:r>
                      <m:acc>
                        <m:accPr>
                          <m:chr m:val="̅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 charset="0"/>
                            </a:rPr>
                            <m:t>𝐴𝐿</m:t>
                          </m:r>
                        </m:e>
                      </m:acc>
                    </m:oMath>
                  </m:oMathPara>
                </a14:m>
                <a:endParaRPr lang="en-US" dirty="0" smtClean="0"/>
              </a:p>
              <a:p>
                <a:pPr marL="457200" lvl="1" indent="0">
                  <a:buNone/>
                </a:pPr>
                <a:r>
                  <a:rPr lang="en-US" dirty="0" smtClean="0"/>
                  <a:t>where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charset="0"/>
                          </a:rPr>
                          <m:t>(∗)</m:t>
                        </m:r>
                      </m:e>
                    </m:acc>
                  </m:oMath>
                </a14:m>
                <a:r>
                  <a:rPr lang="en-US" dirty="0" smtClean="0"/>
                  <a:t> represents min-max normalization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[0,1]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Soft foreground queries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charset="0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latin typeface="Cambria Math" charset="0"/>
                            </a:rPr>
                            <m:t>𝑏𝑞</m:t>
                          </m:r>
                        </m:sub>
                      </m:sSub>
                      <m:r>
                        <a:rPr lang="en-US" i="1">
                          <a:latin typeface="Cambria Math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(</m:t>
                          </m:r>
                          <m:r>
                            <a:rPr lang="en-US" i="1">
                              <a:latin typeface="Cambria Math" charset="0"/>
                            </a:rPr>
                            <m:t>1−</m:t>
                          </m:r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𝐴𝐿</m:t>
                              </m:r>
                            </m:e>
                          </m:acc>
                          <m:r>
                            <a:rPr lang="en-US" b="0" i="1" smtClean="0">
                              <a:latin typeface="Cambria Math" charset="0"/>
                            </a:rPr>
                            <m:t>)</m:t>
                          </m:r>
                        </m:e>
                      </m:acc>
                    </m:oMath>
                  </m:oMathPara>
                </a14:m>
                <a:endParaRPr lang="en-US" dirty="0" smtClean="0"/>
              </a:p>
              <a:p>
                <a:r>
                  <a:rPr lang="en-US" dirty="0"/>
                  <a:t>Bayesian </a:t>
                </a:r>
                <a:r>
                  <a:rPr lang="en-US" dirty="0" smtClean="0"/>
                  <a:t>Integration</a:t>
                </a:r>
              </a:p>
              <a:p>
                <a:pPr lvl="1"/>
                <a:r>
                  <a:rPr lang="en-US" dirty="0" smtClean="0"/>
                  <a:t>With state of the art salient object detection result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5835" y="789710"/>
                <a:ext cx="4276165" cy="5387254"/>
              </a:xfrm>
              <a:blipFill rotWithShape="0">
                <a:blip r:embed="rId2"/>
                <a:stretch>
                  <a:fillRect l="-2568" t="-1925" r="-3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Content Placeholder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969041"/>
            <a:ext cx="4382245" cy="4478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656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6611</TotalTime>
  <Words>718</Words>
  <Application>Microsoft Office PowerPoint</Application>
  <PresentationFormat>全屏显示(4:3)</PresentationFormat>
  <Paragraphs>125</Paragraphs>
  <Slides>27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7" baseType="lpstr">
      <vt:lpstr>华文楷体</vt:lpstr>
      <vt:lpstr>SimSun</vt:lpstr>
      <vt:lpstr>SimSun</vt:lpstr>
      <vt:lpstr>Arial</vt:lpstr>
      <vt:lpstr>Calibri</vt:lpstr>
      <vt:lpstr>Calibri Light</vt:lpstr>
      <vt:lpstr>Cambria Math</vt:lpstr>
      <vt:lpstr>Times New Roman</vt:lpstr>
      <vt:lpstr>Wingdings</vt:lpstr>
      <vt:lpstr>Office Theme</vt:lpstr>
      <vt:lpstr>Saliency Detection via Graph-Based Manifold Ranking</vt:lpstr>
      <vt:lpstr>Related works: saliency detection</vt:lpstr>
      <vt:lpstr>Related works: saliency detection</vt:lpstr>
      <vt:lpstr>Related works: saliency detection</vt:lpstr>
      <vt:lpstr>Related works: saliency detection</vt:lpstr>
      <vt:lpstr>Graph based manifold ranking</vt:lpstr>
      <vt:lpstr>Graph based manifold ranking</vt:lpstr>
      <vt:lpstr>SaliencyRank</vt:lpstr>
      <vt:lpstr>SaliencyRank</vt:lpstr>
      <vt:lpstr>SaliencyRank</vt:lpstr>
      <vt:lpstr>Experimental results</vt:lpstr>
      <vt:lpstr>Experimental results</vt:lpstr>
      <vt:lpstr>Experimental results</vt:lpstr>
      <vt:lpstr>Experimental Evaluation</vt:lpstr>
      <vt:lpstr>Experimental Evaluation</vt:lpstr>
      <vt:lpstr>Experimental Evaluation</vt:lpstr>
      <vt:lpstr>Limitations</vt:lpstr>
      <vt:lpstr>Discussions</vt:lpstr>
      <vt:lpstr>Applications</vt:lpstr>
      <vt:lpstr>Applications</vt:lpstr>
      <vt:lpstr>Applications</vt:lpstr>
      <vt:lpstr>Applications</vt:lpstr>
      <vt:lpstr>Application</vt:lpstr>
      <vt:lpstr>Applications</vt:lpstr>
      <vt:lpstr>Applications</vt:lpstr>
      <vt:lpstr>Applications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BING: Binarized Normed Gradients for Objectness Estimation at 300fps</dc:title>
  <dc:creator>MingMing Cheng</dc:creator>
  <cp:lastModifiedBy>MingMing Cheng</cp:lastModifiedBy>
  <cp:revision>283</cp:revision>
  <dcterms:created xsi:type="dcterms:W3CDTF">2014-04-15T14:23:17Z</dcterms:created>
  <dcterms:modified xsi:type="dcterms:W3CDTF">2018-04-27T09:32:11Z</dcterms:modified>
</cp:coreProperties>
</file>