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85" r:id="rId3"/>
    <p:sldId id="313" r:id="rId4"/>
    <p:sldId id="314" r:id="rId5"/>
    <p:sldId id="315" r:id="rId6"/>
    <p:sldId id="316" r:id="rId7"/>
    <p:sldId id="317" r:id="rId8"/>
    <p:sldId id="318" r:id="rId9"/>
    <p:sldId id="319" r:id="rId10"/>
    <p:sldId id="320" r:id="rId11"/>
    <p:sldId id="322" r:id="rId12"/>
    <p:sldId id="321" r:id="rId13"/>
    <p:sldId id="323" r:id="rId14"/>
    <p:sldId id="324" r:id="rId15"/>
    <p:sldId id="325" r:id="rId16"/>
    <p:sldId id="326" r:id="rId17"/>
    <p:sldId id="329" r:id="rId18"/>
    <p:sldId id="330" r:id="rId19"/>
    <p:sldId id="328" r:id="rId20"/>
    <p:sldId id="332" r:id="rId21"/>
    <p:sldId id="333" r:id="rId22"/>
    <p:sldId id="304" r:id="rId23"/>
    <p:sldId id="298" r:id="rId24"/>
    <p:sldId id="33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2847"/>
    <a:srgbClr val="5C126B"/>
    <a:srgbClr val="984378"/>
    <a:srgbClr val="C77FAC"/>
    <a:srgbClr val="22304B"/>
    <a:srgbClr val="0E22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53" autoAdjust="0"/>
    <p:restoredTop sz="86858" autoAdjust="0"/>
  </p:normalViewPr>
  <p:slideViewPr>
    <p:cSldViewPr snapToGrid="0">
      <p:cViewPr varScale="1">
        <p:scale>
          <a:sx n="84" d="100"/>
          <a:sy n="84" d="100"/>
        </p:scale>
        <p:origin x="138" y="108"/>
      </p:cViewPr>
      <p:guideLst/>
    </p:cSldViewPr>
  </p:slideViewPr>
  <p:outlineViewPr>
    <p:cViewPr>
      <p:scale>
        <a:sx n="33" d="100"/>
        <a:sy n="33" d="100"/>
      </p:scale>
      <p:origin x="0" y="-11914"/>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EE64E-9A2D-4D02-BD46-DFCFC74B5EE4}" type="datetimeFigureOut">
              <a:rPr lang="en-US" smtClean="0"/>
              <a:t>4/27/2018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3604F-F5C7-412C-AE28-FF961BD94C8A}" type="slidenum">
              <a:rPr lang="en-US" smtClean="0"/>
              <a:t>‹#›</a:t>
            </a:fld>
            <a:endParaRPr lang="en-US"/>
          </a:p>
        </p:txBody>
      </p:sp>
    </p:spTree>
    <p:extLst>
      <p:ext uri="{BB962C8B-B14F-4D97-AF65-F5344CB8AC3E}">
        <p14:creationId xmlns:p14="http://schemas.microsoft.com/office/powerpoint/2010/main" val="199819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zh-CN" altLang="en-US" dirty="0" smtClean="0"/>
              <a:t>高准确率：漏检和误检的概率低</a:t>
            </a:r>
            <a:endParaRPr lang="en-US" altLang="zh-CN" dirty="0" smtClean="0"/>
          </a:p>
          <a:p>
            <a:pPr lvl="1"/>
            <a:r>
              <a:rPr lang="zh-CN" altLang="en-US" dirty="0" smtClean="0"/>
              <a:t>高分辨率：显著性图能清晰准确的定位显著性物体及其精确的区域信息。</a:t>
            </a:r>
            <a:endParaRPr lang="en-US" altLang="zh-CN" dirty="0" smtClean="0"/>
          </a:p>
          <a:p>
            <a:pPr lvl="1"/>
            <a:r>
              <a:rPr lang="zh-CN" altLang="en-US" dirty="0" smtClean="0"/>
              <a:t>可以快速的计算：由于通常做为其他复杂过程的预处理部分，实际应用中对计算效率要求较高</a:t>
            </a:r>
            <a:endParaRPr lang="en-US" dirty="0" smtClean="0"/>
          </a:p>
          <a:p>
            <a:endParaRPr lang="en-US" dirty="0"/>
          </a:p>
        </p:txBody>
      </p:sp>
      <p:sp>
        <p:nvSpPr>
          <p:cNvPr id="4" name="Slide Number Placeholder 3"/>
          <p:cNvSpPr>
            <a:spLocks noGrp="1"/>
          </p:cNvSpPr>
          <p:nvPr>
            <p:ph type="sldNum" sz="quarter" idx="10"/>
          </p:nvPr>
        </p:nvSpPr>
        <p:spPr/>
        <p:txBody>
          <a:bodyPr/>
          <a:lstStyle/>
          <a:p>
            <a:fld id="{8ED3604F-F5C7-412C-AE28-FF961BD94C8A}" type="slidenum">
              <a:rPr lang="en-US" smtClean="0"/>
              <a:t>3</a:t>
            </a:fld>
            <a:endParaRPr lang="en-US"/>
          </a:p>
        </p:txBody>
      </p:sp>
    </p:spTree>
    <p:extLst>
      <p:ext uri="{BB962C8B-B14F-4D97-AF65-F5344CB8AC3E}">
        <p14:creationId xmlns:p14="http://schemas.microsoft.com/office/powerpoint/2010/main" val="243123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3604F-F5C7-412C-AE28-FF961BD94C8A}" type="slidenum">
              <a:rPr lang="en-US" smtClean="0"/>
              <a:t>5</a:t>
            </a:fld>
            <a:endParaRPr lang="en-US"/>
          </a:p>
        </p:txBody>
      </p:sp>
    </p:spTree>
    <p:extLst>
      <p:ext uri="{BB962C8B-B14F-4D97-AF65-F5344CB8AC3E}">
        <p14:creationId xmlns:p14="http://schemas.microsoft.com/office/powerpoint/2010/main" val="3161163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1250" y="1996240"/>
            <a:ext cx="4381500" cy="4381500"/>
          </a:xfrm>
          <a:prstGeom prst="rect">
            <a:avLst/>
          </a:prstGeom>
        </p:spPr>
      </p:pic>
      <p:sp>
        <p:nvSpPr>
          <p:cNvPr id="2" name="Title 1"/>
          <p:cNvSpPr>
            <a:spLocks noGrp="1"/>
          </p:cNvSpPr>
          <p:nvPr>
            <p:ph type="ctrTitle"/>
          </p:nvPr>
        </p:nvSpPr>
        <p:spPr>
          <a:xfrm>
            <a:off x="0" y="0"/>
            <a:ext cx="9144000" cy="1852551"/>
          </a:xfrm>
          <a:solidFill>
            <a:srgbClr val="984378"/>
          </a:solidFill>
        </p:spPr>
        <p:txBody>
          <a:bodyPr anchor="ctr"/>
          <a:lstStyle>
            <a:lvl1pPr algn="ctr">
              <a:defRPr sz="60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5" name="Rectangle 4"/>
          <p:cNvSpPr/>
          <p:nvPr userDrawn="1"/>
        </p:nvSpPr>
        <p:spPr>
          <a:xfrm>
            <a:off x="2021306" y="1924395"/>
            <a:ext cx="4836694" cy="4525189"/>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2689379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373979" cy="669129"/>
          </a:xfrm>
          <a:noFill/>
        </p:spPr>
        <p:txBody>
          <a:bodyPr/>
          <a:lstStyle>
            <a:lvl1pPr>
              <a:defRPr b="0">
                <a:solidFill>
                  <a:schemeClr val="tx1"/>
                </a:solidFill>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95835" y="789710"/>
            <a:ext cx="8516471" cy="538725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Line 1"/>
          <p:cNvSpPr>
            <a:spLocks noChangeShapeType="1"/>
          </p:cNvSpPr>
          <p:nvPr userDrawn="1"/>
        </p:nvSpPr>
        <p:spPr bwMode="auto">
          <a:xfrm>
            <a:off x="0" y="676026"/>
            <a:ext cx="9144000" cy="0"/>
          </a:xfrm>
          <a:prstGeom prst="line">
            <a:avLst/>
          </a:prstGeom>
          <a:noFill/>
          <a:ln w="38160">
            <a:solidFill>
              <a:srgbClr val="5C126B"/>
            </a:solidFill>
            <a:miter lim="800000"/>
            <a:headEnd/>
            <a:tailEnd/>
          </a:ln>
          <a:effectLst/>
        </p:spPr>
        <p:txBody>
          <a:bodyPr/>
          <a:lstStyle/>
          <a:p>
            <a:pPr>
              <a:buFont typeface="Times New Roman" pitchFamily="16" charset="0"/>
              <a:buNone/>
              <a:defRPr/>
            </a:pPr>
            <a:endParaRPr lang="en-GB">
              <a:latin typeface="Arial" charset="0"/>
              <a:ea typeface="SimSun" charset="-122"/>
            </a:endParaRP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373979" y="0"/>
            <a:ext cx="770021" cy="661116"/>
          </a:xfrm>
          <a:prstGeom prst="rect">
            <a:avLst/>
          </a:prstGeom>
        </p:spPr>
      </p:pic>
    </p:spTree>
    <p:extLst>
      <p:ext uri="{BB962C8B-B14F-4D97-AF65-F5344CB8AC3E}">
        <p14:creationId xmlns:p14="http://schemas.microsoft.com/office/powerpoint/2010/main" val="38077665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8033657" y="6580997"/>
            <a:ext cx="1110343" cy="277002"/>
          </a:xfrm>
          <a:prstGeom prst="rect">
            <a:avLst/>
          </a:prstGeom>
          <a:solidFill>
            <a:srgbClr val="5A2847"/>
          </a:solid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n>
                <a:noFill/>
              </a:ln>
              <a:solidFill>
                <a:schemeClr val="bg1"/>
              </a:solidFill>
            </a:endParaRPr>
          </a:p>
        </p:txBody>
      </p:sp>
      <p:sp>
        <p:nvSpPr>
          <p:cNvPr id="2" name="Title Placeholder 1"/>
          <p:cNvSpPr>
            <a:spLocks noGrp="1"/>
          </p:cNvSpPr>
          <p:nvPr>
            <p:ph type="title"/>
          </p:nvPr>
        </p:nvSpPr>
        <p:spPr>
          <a:xfrm>
            <a:off x="0" y="1"/>
            <a:ext cx="8383977" cy="890648"/>
          </a:xfrm>
          <a:prstGeom prst="rect">
            <a:avLst/>
          </a:prstGeom>
          <a:solidFill>
            <a:srgbClr val="984378"/>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95835" y="991590"/>
            <a:ext cx="8516471" cy="51853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316351" y="1"/>
            <a:ext cx="239865" cy="276999"/>
          </a:xfrm>
          <a:prstGeom prst="rect">
            <a:avLst/>
          </a:prstGeom>
        </p:spPr>
      </p:pic>
      <p:sp>
        <p:nvSpPr>
          <p:cNvPr id="13" name="TextBox 12"/>
          <p:cNvSpPr txBox="1"/>
          <p:nvPr userDrawn="1"/>
        </p:nvSpPr>
        <p:spPr>
          <a:xfrm>
            <a:off x="935657" y="6581000"/>
            <a:ext cx="7097998" cy="276999"/>
          </a:xfrm>
          <a:prstGeom prst="rect">
            <a:avLst/>
          </a:prstGeom>
          <a:solidFill>
            <a:srgbClr val="5C126B"/>
          </a:solid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bg1"/>
                </a:solidFill>
              </a:rPr>
              <a:t>视觉显著性物体检测与分割</a:t>
            </a:r>
            <a:endParaRPr lang="en-US" dirty="0">
              <a:solidFill>
                <a:schemeClr val="bg1"/>
              </a:solidFill>
            </a:endParaRPr>
          </a:p>
        </p:txBody>
      </p:sp>
      <p:sp>
        <p:nvSpPr>
          <p:cNvPr id="14" name="TextBox 13"/>
          <p:cNvSpPr txBox="1"/>
          <p:nvPr userDrawn="1"/>
        </p:nvSpPr>
        <p:spPr>
          <a:xfrm>
            <a:off x="-1" y="6581002"/>
            <a:ext cx="935655" cy="276999"/>
          </a:xfrm>
          <a:prstGeom prst="rect">
            <a:avLst/>
          </a:prstGeom>
          <a:solidFill>
            <a:srgbClr val="984378"/>
          </a:solid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24/04/2014</a:t>
            </a:r>
            <a:endParaRPr lang="en-US" dirty="0">
              <a:solidFill>
                <a:schemeClr val="bg1"/>
              </a:solidFill>
            </a:endParaRPr>
          </a:p>
        </p:txBody>
      </p:sp>
      <p:sp>
        <p:nvSpPr>
          <p:cNvPr id="12" name="TextBox 11"/>
          <p:cNvSpPr txBox="1"/>
          <p:nvPr userDrawn="1"/>
        </p:nvSpPr>
        <p:spPr>
          <a:xfrm>
            <a:off x="8259086" y="6580996"/>
            <a:ext cx="673539" cy="276999"/>
          </a:xfrm>
          <a:prstGeom prst="rect">
            <a:avLst/>
          </a:prstGeom>
          <a:noFill/>
        </p:spPr>
        <p:txBody>
          <a:bodyPr wrap="square" rtlCol="0">
            <a:spAutoFit/>
          </a:bodyPr>
          <a:lstStyle/>
          <a:p>
            <a:pPr algn="r"/>
            <a:fld id="{C603BFBC-EF15-48A5-8249-0FEAC4BE5DBB}" type="slidenum">
              <a:rPr lang="en-US" sz="1200" smtClean="0">
                <a:solidFill>
                  <a:schemeClr val="bg1"/>
                </a:solidFill>
              </a:rPr>
              <a:pPr algn="r"/>
              <a:t>‹#›</a:t>
            </a:fld>
            <a:r>
              <a:rPr lang="en-US" sz="1200" dirty="0" smtClean="0">
                <a:solidFill>
                  <a:schemeClr val="bg1"/>
                </a:solidFill>
              </a:rPr>
              <a:t>/46</a:t>
            </a:r>
            <a:endParaRPr lang="en-US" sz="1200" dirty="0">
              <a:solidFill>
                <a:schemeClr val="bg1"/>
              </a:solidFill>
            </a:endParaRPr>
          </a:p>
        </p:txBody>
      </p:sp>
    </p:spTree>
    <p:extLst>
      <p:ext uri="{BB962C8B-B14F-4D97-AF65-F5344CB8AC3E}">
        <p14:creationId xmlns:p14="http://schemas.microsoft.com/office/powerpoint/2010/main" val="2315020142"/>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valse.mmcheng.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mmcheng.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http://mmcheng.net/gsa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people.csail.mit.edu/mrub/ObjectDiscovery/" TargetMode="External"/><Relationship Id="rId3" Type="http://schemas.openxmlformats.org/officeDocument/2006/relationships/hyperlink" Target="http://mmcheng.net/sketch2photo/" TargetMode="External"/><Relationship Id="rId7" Type="http://schemas.openxmlformats.org/officeDocument/2006/relationships/hyperlink" Target="http://jiajunwu.com/projects/bmcl.html" TargetMode="Externa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cs.bit.edu.cn/zhanglei/publications/TOG_11/arcimboldo_project.html" TargetMode="External"/><Relationship Id="rId11" Type="http://schemas.openxmlformats.org/officeDocument/2006/relationships/image" Target="../media/image39.png"/><Relationship Id="rId5" Type="http://schemas.openxmlformats.org/officeDocument/2006/relationships/hyperlink" Target="http://www.ece.nus.edu.sg/stfpage/eletp/Publication.htm" TargetMode="External"/><Relationship Id="rId10" Type="http://schemas.openxmlformats.org/officeDocument/2006/relationships/image" Target="../media/image38.png"/><Relationship Id="rId4" Type="http://schemas.openxmlformats.org/officeDocument/2006/relationships/hyperlink" Target="http://mmcheng.net/gsal/" TargetMode="External"/><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people.csail.mit.edu/tjudd/SaliencyBenchmark/" TargetMode="External"/><Relationship Id="rId3" Type="http://schemas.openxmlformats.org/officeDocument/2006/relationships/image" Target="../media/image9.PNG"/><Relationship Id="rId7" Type="http://schemas.openxmlformats.org/officeDocument/2006/relationships/hyperlink" Target="http://www.macs.hw.ac.uk/~xd25/Perception%20based%20Evaluation/TIP/Quantitative%20Analysis%20of%20Human-Model%20Agreement%20in%20Visual%20Saliency%20Modeling--%20A%20Comparative%20Study.pdf"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papers.nips.cc/paper/3095-graph-based-visual-saliency.pdf" TargetMode="External"/><Relationship Id="rId5" Type="http://schemas.openxmlformats.org/officeDocument/2006/relationships/hyperlink" Target="http://www.klab.caltech.edu/~xhou/papers/cvpr07.pdf" TargetMode="External"/><Relationship Id="rId4" Type="http://schemas.openxmlformats.org/officeDocument/2006/relationships/hyperlink" Target="http://www.lira.dist.unige.it/teaching/SINA_08-09/papers/itti98model.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Visio___.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768643"/>
          </a:xfrm>
          <a:ln>
            <a:solidFill>
              <a:srgbClr val="0E2245"/>
            </a:solidFill>
          </a:ln>
        </p:spPr>
        <p:txBody>
          <a:bodyPr anchor="ctr">
            <a:noAutofit/>
          </a:bodyPr>
          <a:lstStyle/>
          <a:p>
            <a:r>
              <a:rPr lang="zh-CN" altLang="en-US" sz="6600" dirty="0" smtClean="0"/>
              <a:t>视觉显著性物体检测</a:t>
            </a:r>
            <a:endParaRPr lang="en-US" sz="6600" dirty="0"/>
          </a:p>
        </p:txBody>
      </p:sp>
      <p:sp>
        <p:nvSpPr>
          <p:cNvPr id="3" name="Subtitle 2"/>
          <p:cNvSpPr>
            <a:spLocks noGrp="1"/>
          </p:cNvSpPr>
          <p:nvPr>
            <p:ph type="subTitle" idx="1"/>
          </p:nvPr>
        </p:nvSpPr>
        <p:spPr>
          <a:xfrm>
            <a:off x="270509" y="3182167"/>
            <a:ext cx="8602980" cy="1353738"/>
          </a:xfrm>
        </p:spPr>
        <p:txBody>
          <a:bodyPr>
            <a:noAutofit/>
          </a:bodyPr>
          <a:lstStyle/>
          <a:p>
            <a:pPr>
              <a:spcBef>
                <a:spcPts val="1350"/>
              </a:spcBef>
            </a:pPr>
            <a:r>
              <a:rPr lang="zh-CN" altLang="en-US" sz="3600" dirty="0" smtClean="0">
                <a:ln w="0"/>
                <a:effectLst>
                  <a:outerShdw blurRad="38100" dist="19050" dir="2700000" algn="tl" rotWithShape="0">
                    <a:schemeClr val="dk1">
                      <a:alpha val="40000"/>
                    </a:schemeClr>
                  </a:outerShdw>
                </a:effectLst>
                <a:ea typeface="华文楷体" pitchFamily="2" charset="-122"/>
              </a:rPr>
              <a:t>报告人：程明明</a:t>
            </a:r>
            <a:endParaRPr lang="en-US" altLang="zh-CN" sz="3600" dirty="0" smtClean="0">
              <a:ln w="0"/>
              <a:effectLst>
                <a:outerShdw blurRad="38100" dist="19050" dir="2700000" algn="tl" rotWithShape="0">
                  <a:schemeClr val="dk1">
                    <a:alpha val="40000"/>
                  </a:schemeClr>
                </a:outerShdw>
              </a:effectLst>
              <a:ea typeface="华文楷体" pitchFamily="2" charset="-122"/>
            </a:endParaRPr>
          </a:p>
          <a:p>
            <a:pPr>
              <a:spcBef>
                <a:spcPts val="1350"/>
              </a:spcBef>
            </a:pPr>
            <a:r>
              <a:rPr lang="zh-CN" altLang="en-US" sz="3600" dirty="0" smtClean="0">
                <a:ln w="0"/>
                <a:effectLst>
                  <a:outerShdw blurRad="38100" dist="19050" dir="2700000" algn="tl" rotWithShape="0">
                    <a:schemeClr val="dk1">
                      <a:alpha val="40000"/>
                    </a:schemeClr>
                  </a:outerShdw>
                </a:effectLst>
                <a:ea typeface="华文楷体" pitchFamily="2" charset="-122"/>
              </a:rPr>
              <a:t>南开大学、计算机与控制工程学院</a:t>
            </a:r>
            <a:endParaRPr lang="en-US" altLang="zh-CN" sz="3600" dirty="0">
              <a:ln w="0"/>
              <a:effectLst>
                <a:outerShdw blurRad="38100" dist="19050" dir="2700000" algn="tl" rotWithShape="0">
                  <a:schemeClr val="dk1">
                    <a:alpha val="40000"/>
                  </a:schemeClr>
                </a:outerShdw>
              </a:effectLst>
              <a:ea typeface="华文楷体" pitchFamily="2" charset="-122"/>
            </a:endParaRPr>
          </a:p>
        </p:txBody>
      </p:sp>
      <p:sp>
        <p:nvSpPr>
          <p:cNvPr id="6" name="Subtitle 2"/>
          <p:cNvSpPr txBox="1">
            <a:spLocks/>
          </p:cNvSpPr>
          <p:nvPr/>
        </p:nvSpPr>
        <p:spPr>
          <a:xfrm>
            <a:off x="185195" y="6052379"/>
            <a:ext cx="8602980" cy="3484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350"/>
              </a:spcBef>
            </a:pPr>
            <a:r>
              <a:rPr lang="en-US" altLang="zh-CN" sz="2000" dirty="0" smtClean="0">
                <a:ln w="0"/>
                <a:effectLst>
                  <a:outerShdw blurRad="38100" dist="19050" dir="2700000" algn="tl" rotWithShape="0">
                    <a:schemeClr val="dk1">
                      <a:alpha val="40000"/>
                    </a:schemeClr>
                  </a:outerShdw>
                </a:effectLst>
                <a:ea typeface="华文楷体" pitchFamily="2" charset="-122"/>
              </a:rPr>
              <a:t>VALSE</a:t>
            </a:r>
            <a:r>
              <a:rPr lang="zh-CN" altLang="en-US" sz="2000" dirty="0" smtClean="0">
                <a:ln w="0"/>
                <a:effectLst>
                  <a:outerShdw blurRad="38100" dist="19050" dir="2700000" algn="tl" rotWithShape="0">
                    <a:schemeClr val="dk1">
                      <a:alpha val="40000"/>
                    </a:schemeClr>
                  </a:outerShdw>
                </a:effectLst>
                <a:ea typeface="华文楷体" pitchFamily="2" charset="-122"/>
              </a:rPr>
              <a:t>在线专题研讨会系列：</a:t>
            </a:r>
            <a:r>
              <a:rPr lang="en-US" sz="2000" dirty="0">
                <a:hlinkClick r:id="rId2"/>
              </a:rPr>
              <a:t>http://valse.mmcheng.net/</a:t>
            </a:r>
            <a:endParaRPr lang="en-US" altLang="zh-CN" sz="2000" dirty="0">
              <a:ln w="0"/>
              <a:effectLst>
                <a:outerShdw blurRad="38100" dist="19050" dir="2700000" algn="tl" rotWithShape="0">
                  <a:schemeClr val="dk1">
                    <a:alpha val="40000"/>
                  </a:schemeClr>
                </a:outerShdw>
              </a:effectLst>
              <a:ea typeface="华文楷体" pitchFamily="2" charset="-122"/>
            </a:endParaRPr>
          </a:p>
        </p:txBody>
      </p:sp>
    </p:spTree>
    <p:extLst>
      <p:ext uri="{BB962C8B-B14F-4D97-AF65-F5344CB8AC3E}">
        <p14:creationId xmlns:p14="http://schemas.microsoft.com/office/powerpoint/2010/main" val="4105041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2.2 </a:t>
            </a:r>
            <a:r>
              <a:rPr lang="zh-CN" altLang="en-US" dirty="0" smtClean="0"/>
              <a:t>代表性工作：分支形成</a:t>
            </a:r>
            <a:endParaRPr lang="en-US" dirty="0"/>
          </a:p>
        </p:txBody>
      </p:sp>
      <p:sp>
        <p:nvSpPr>
          <p:cNvPr id="3" name="Content Placeholder 2"/>
          <p:cNvSpPr>
            <a:spLocks noGrp="1"/>
          </p:cNvSpPr>
          <p:nvPr>
            <p:ph idx="1"/>
          </p:nvPr>
        </p:nvSpPr>
        <p:spPr/>
        <p:txBody>
          <a:bodyPr/>
          <a:lstStyle/>
          <a:p>
            <a:r>
              <a:rPr lang="en-US" dirty="0"/>
              <a:t>Learning to Detect A Salient </a:t>
            </a:r>
            <a:r>
              <a:rPr lang="en-US" dirty="0" smtClean="0"/>
              <a:t>Object, CVPR 2007</a:t>
            </a:r>
          </a:p>
          <a:p>
            <a:endParaRPr lang="en-US" dirty="0"/>
          </a:p>
        </p:txBody>
      </p:sp>
      <p:pic>
        <p:nvPicPr>
          <p:cNvPr id="4" name="Picture 3"/>
          <p:cNvPicPr>
            <a:picLocks noChangeAspect="1"/>
          </p:cNvPicPr>
          <p:nvPr/>
        </p:nvPicPr>
        <p:blipFill>
          <a:blip r:embed="rId2"/>
          <a:stretch>
            <a:fillRect/>
          </a:stretch>
        </p:blipFill>
        <p:spPr>
          <a:xfrm>
            <a:off x="1048386" y="2043002"/>
            <a:ext cx="7011367" cy="3156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4956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2.2 </a:t>
            </a:r>
            <a:r>
              <a:rPr lang="zh-CN" altLang="en-US" dirty="0" smtClean="0"/>
              <a:t>代表性工作：分支形成</a:t>
            </a:r>
            <a:endParaRPr lang="en-US" dirty="0"/>
          </a:p>
        </p:txBody>
      </p:sp>
      <p:sp>
        <p:nvSpPr>
          <p:cNvPr id="3" name="Content Placeholder 2"/>
          <p:cNvSpPr>
            <a:spLocks noGrp="1"/>
          </p:cNvSpPr>
          <p:nvPr>
            <p:ph idx="1"/>
          </p:nvPr>
        </p:nvSpPr>
        <p:spPr/>
        <p:txBody>
          <a:bodyPr/>
          <a:lstStyle/>
          <a:p>
            <a:r>
              <a:rPr lang="en-US" dirty="0"/>
              <a:t>Learning to Detect A Salient </a:t>
            </a:r>
            <a:r>
              <a:rPr lang="en-US" dirty="0" smtClean="0"/>
              <a:t>Object, CVPR 2007</a:t>
            </a:r>
          </a:p>
          <a:p>
            <a:r>
              <a:rPr lang="en-US" dirty="0"/>
              <a:t>Frequency-tuned Salient Region </a:t>
            </a:r>
            <a:r>
              <a:rPr lang="en-US" dirty="0" smtClean="0"/>
              <a:t>Detection, </a:t>
            </a:r>
            <a:r>
              <a:rPr lang="en-US" altLang="zh-CN" dirty="0" smtClean="0"/>
              <a:t>CVPR 2009</a:t>
            </a:r>
            <a:endParaRPr lang="en-US" dirty="0"/>
          </a:p>
        </p:txBody>
      </p:sp>
      <p:pic>
        <p:nvPicPr>
          <p:cNvPr id="5" name="Picture 4"/>
          <p:cNvPicPr>
            <a:picLocks noChangeAspect="1"/>
          </p:cNvPicPr>
          <p:nvPr/>
        </p:nvPicPr>
        <p:blipFill>
          <a:blip r:embed="rId2"/>
          <a:stretch>
            <a:fillRect/>
          </a:stretch>
        </p:blipFill>
        <p:spPr>
          <a:xfrm>
            <a:off x="1045044" y="2126578"/>
            <a:ext cx="7018052" cy="31046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0066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2.3 </a:t>
            </a:r>
            <a:r>
              <a:rPr lang="zh-CN" altLang="en-US" dirty="0"/>
              <a:t>代表性工作</a:t>
            </a:r>
            <a:r>
              <a:rPr lang="zh-CN" altLang="en-US" dirty="0" smtClean="0"/>
              <a:t>：</a:t>
            </a:r>
            <a:r>
              <a:rPr lang="zh-CN" altLang="en-US" dirty="0"/>
              <a:t>快</a:t>
            </a:r>
            <a:r>
              <a:rPr lang="zh-CN" altLang="en-US" dirty="0" smtClean="0"/>
              <a:t>速发展</a:t>
            </a:r>
            <a:endParaRPr lang="en-US" dirty="0"/>
          </a:p>
        </p:txBody>
      </p:sp>
      <p:sp>
        <p:nvSpPr>
          <p:cNvPr id="3" name="Content Placeholder 2"/>
          <p:cNvSpPr>
            <a:spLocks noGrp="1"/>
          </p:cNvSpPr>
          <p:nvPr>
            <p:ph idx="1"/>
          </p:nvPr>
        </p:nvSpPr>
        <p:spPr/>
        <p:txBody>
          <a:bodyPr/>
          <a:lstStyle/>
          <a:p>
            <a:r>
              <a:rPr lang="en-US" dirty="0"/>
              <a:t>Global contrast based salient region </a:t>
            </a:r>
            <a:r>
              <a:rPr lang="en-US" dirty="0" smtClean="0"/>
              <a:t>detection, CVPR 2011, PAMI 2014</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29895" y="2078624"/>
            <a:ext cx="5848350" cy="3362325"/>
          </a:xfrm>
          <a:prstGeom prst="rect">
            <a:avLst/>
          </a:prstGeom>
        </p:spPr>
      </p:pic>
    </p:spTree>
    <p:extLst>
      <p:ext uri="{BB962C8B-B14F-4D97-AF65-F5344CB8AC3E}">
        <p14:creationId xmlns:p14="http://schemas.microsoft.com/office/powerpoint/2010/main" val="157299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2.3 </a:t>
            </a:r>
            <a:r>
              <a:rPr lang="zh-CN" altLang="en-US" dirty="0"/>
              <a:t>代表性工作</a:t>
            </a:r>
            <a:r>
              <a:rPr lang="zh-CN" altLang="en-US" dirty="0" smtClean="0"/>
              <a:t>：</a:t>
            </a:r>
            <a:r>
              <a:rPr lang="zh-CN" altLang="en-US" dirty="0"/>
              <a:t>快</a:t>
            </a:r>
            <a:r>
              <a:rPr lang="zh-CN" altLang="en-US" dirty="0" smtClean="0"/>
              <a:t>速发展</a:t>
            </a:r>
            <a:endParaRPr lang="en-US" dirty="0"/>
          </a:p>
        </p:txBody>
      </p:sp>
      <p:sp>
        <p:nvSpPr>
          <p:cNvPr id="3" name="Content Placeholder 2"/>
          <p:cNvSpPr>
            <a:spLocks noGrp="1"/>
          </p:cNvSpPr>
          <p:nvPr>
            <p:ph idx="1"/>
          </p:nvPr>
        </p:nvSpPr>
        <p:spPr/>
        <p:txBody>
          <a:bodyPr/>
          <a:lstStyle/>
          <a:p>
            <a:r>
              <a:rPr lang="en-US" dirty="0"/>
              <a:t>Global contrast based salient region </a:t>
            </a:r>
            <a:r>
              <a:rPr lang="en-US" dirty="0" smtClean="0"/>
              <a:t>detection, CVPR 2011, PAMI 2014</a:t>
            </a:r>
          </a:p>
          <a:p>
            <a:pPr marL="0" indent="0">
              <a:buNone/>
            </a:pPr>
            <a:endParaRPr lang="en-US" dirty="0"/>
          </a:p>
        </p:txBody>
      </p:sp>
      <p:sp>
        <p:nvSpPr>
          <p:cNvPr id="5" name="圆角矩形标注 131"/>
          <p:cNvSpPr/>
          <p:nvPr/>
        </p:nvSpPr>
        <p:spPr>
          <a:xfrm>
            <a:off x="5144219" y="4524651"/>
            <a:ext cx="2493992" cy="386817"/>
          </a:xfrm>
          <a:prstGeom prst="wedgeRoundRectCallout">
            <a:avLst>
              <a:gd name="adj1" fmla="val -12876"/>
              <a:gd name="adj2" fmla="val 103852"/>
              <a:gd name="adj3" fmla="val 16667"/>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20" tIns="45711" rIns="91420" bIns="45711" rtlCol="0" anchor="ctr"/>
          <a:lstStyle/>
          <a:p>
            <a:pPr marL="0" lvl="1" indent="0" algn="ctr">
              <a:spcBef>
                <a:spcPts val="1200"/>
              </a:spcBef>
              <a:defRPr/>
            </a:pPr>
            <a:r>
              <a:rPr lang="en-US" altLang="zh-CN" sz="2000" dirty="0">
                <a:solidFill>
                  <a:schemeClr val="accent2">
                    <a:lumMod val="75000"/>
                  </a:schemeClr>
                </a:solidFill>
                <a:latin typeface="Arial" charset="0"/>
                <a:ea typeface="ＭＳ Ｐゴシック" charset="-128"/>
                <a:cs typeface="Arial" charset="0"/>
              </a:rPr>
              <a:t>Region size</a:t>
            </a:r>
          </a:p>
        </p:txBody>
      </p:sp>
      <p:pic>
        <p:nvPicPr>
          <p:cNvPr id="6" name="Picture 21" descr="E:\Synchronize\Research Projects\2010 Saliency\Paper\figures\region_contrast\NRC.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2166" y="1686535"/>
            <a:ext cx="1498502" cy="19980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2" descr="E:\Synchronize\Research Projects\2010 Saliency\Paper\figures\region_contrast\segmentati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14182" y="1686535"/>
            <a:ext cx="1498501" cy="19980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3" descr="E:\Synchronize\Research Projects\2010 Saliency\Paper\figures\region_contrast\RC.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0150" y="1682843"/>
            <a:ext cx="1488061" cy="198408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1760535" y="3655329"/>
                <a:ext cx="5877676" cy="400091"/>
              </a:xfrm>
              <a:prstGeom prst="rect">
                <a:avLst/>
              </a:prstGeom>
              <a:noFill/>
            </p:spPr>
            <p:txBody>
              <a:bodyPr wrap="square" lIns="0" tIns="45711" rIns="0" bIns="45711" rtlCol="0">
                <a:spAutoFit/>
              </a:bodyPr>
              <a:lstStyle/>
              <a:p>
                <a:pPr marL="0" lvl="1" indent="0">
                  <a:spcBef>
                    <a:spcPts val="1200"/>
                  </a:spcBef>
                  <a:defRPr/>
                </a:pPr>
                <a:r>
                  <a:rPr lang="en-US" altLang="zh-CN" sz="2000" dirty="0" smtClean="0">
                    <a:solidFill>
                      <a:srgbClr val="000000"/>
                    </a:solidFill>
                    <a:cs typeface="Arial" charset="0"/>
                  </a:rPr>
                  <a:t>Image           Segmentation       </a:t>
                </a:r>
                <a14:m>
                  <m:oMath xmlns:m="http://schemas.openxmlformats.org/officeDocument/2006/math">
                    <m:sSubSup>
                      <m:sSubSupPr>
                        <m:ctrlPr>
                          <a:rPr lang="en-US" altLang="zh-CN" sz="2000" b="0" i="1" smtClean="0">
                            <a:solidFill>
                              <a:srgbClr val="000000"/>
                            </a:solidFill>
                            <a:latin typeface="Cambria Math" panose="02040503050406030204" pitchFamily="18" charset="0"/>
                            <a:cs typeface="Arial" charset="0"/>
                          </a:rPr>
                        </m:ctrlPr>
                      </m:sSubSupPr>
                      <m:e>
                        <m:r>
                          <a:rPr lang="zh-CN" altLang="en-US" sz="2000" i="1" smtClean="0">
                            <a:solidFill>
                              <a:srgbClr val="000000"/>
                            </a:solidFill>
                            <a:latin typeface="Cambria Math"/>
                            <a:cs typeface="Arial" charset="0"/>
                          </a:rPr>
                          <m:t>𝜎</m:t>
                        </m:r>
                      </m:e>
                      <m:sub>
                        <m:r>
                          <a:rPr lang="en-US" altLang="zh-CN" sz="2000" b="0" i="1" smtClean="0">
                            <a:solidFill>
                              <a:srgbClr val="000000"/>
                            </a:solidFill>
                            <a:latin typeface="Cambria Math"/>
                            <a:cs typeface="Arial" charset="0"/>
                          </a:rPr>
                          <m:t>𝑠</m:t>
                        </m:r>
                      </m:sub>
                      <m:sup>
                        <m:r>
                          <a:rPr lang="en-US" altLang="zh-CN" sz="2000" b="0" i="1" smtClean="0">
                            <a:solidFill>
                              <a:srgbClr val="000000"/>
                            </a:solidFill>
                            <a:latin typeface="Cambria Math"/>
                            <a:cs typeface="Arial" charset="0"/>
                          </a:rPr>
                          <m:t>2</m:t>
                        </m:r>
                      </m:sup>
                    </m:sSubSup>
                    <m:r>
                      <a:rPr lang="en-US" altLang="zh-CN" sz="2000" b="0" i="1" smtClean="0">
                        <a:solidFill>
                          <a:srgbClr val="000000"/>
                        </a:solidFill>
                        <a:latin typeface="Cambria Math"/>
                        <a:cs typeface="Arial" charset="0"/>
                      </a:rPr>
                      <m:t>→</m:t>
                    </m:r>
                    <m:r>
                      <a:rPr lang="en-US" altLang="zh-CN" sz="2000" b="0" i="1" smtClean="0">
                        <a:solidFill>
                          <a:srgbClr val="000000"/>
                        </a:solidFill>
                        <a:latin typeface="Cambria Math"/>
                        <a:ea typeface="Cambria Math"/>
                        <a:cs typeface="Arial" charset="0"/>
                      </a:rPr>
                      <m:t>∞</m:t>
                    </m:r>
                  </m:oMath>
                </a14:m>
                <a:r>
                  <a:rPr lang="en-US" altLang="zh-CN" sz="2000" dirty="0" smtClean="0">
                    <a:solidFill>
                      <a:srgbClr val="000000"/>
                    </a:solidFill>
                    <a:cs typeface="Arial" charset="0"/>
                  </a:rPr>
                  <a:t>           </a:t>
                </a:r>
                <a14:m>
                  <m:oMath xmlns:m="http://schemas.openxmlformats.org/officeDocument/2006/math">
                    <m:sSubSup>
                      <m:sSubSupPr>
                        <m:ctrlPr>
                          <a:rPr lang="en-US" altLang="zh-CN" sz="2000" i="1">
                            <a:solidFill>
                              <a:srgbClr val="000000"/>
                            </a:solidFill>
                            <a:latin typeface="Cambria Math" panose="02040503050406030204" pitchFamily="18" charset="0"/>
                            <a:cs typeface="Arial" charset="0"/>
                          </a:rPr>
                        </m:ctrlPr>
                      </m:sSubSupPr>
                      <m:e>
                        <m:r>
                          <a:rPr lang="zh-CN" altLang="en-US" sz="2000" i="1">
                            <a:solidFill>
                              <a:srgbClr val="000000"/>
                            </a:solidFill>
                            <a:latin typeface="Cambria Math"/>
                            <a:cs typeface="Arial" charset="0"/>
                          </a:rPr>
                          <m:t>𝜎</m:t>
                        </m:r>
                      </m:e>
                      <m:sub>
                        <m:r>
                          <a:rPr lang="en-US" altLang="zh-CN" sz="2000" i="1">
                            <a:solidFill>
                              <a:srgbClr val="000000"/>
                            </a:solidFill>
                            <a:latin typeface="Cambria Math"/>
                            <a:cs typeface="Arial" charset="0"/>
                          </a:rPr>
                          <m:t>𝑠</m:t>
                        </m:r>
                      </m:sub>
                      <m:sup>
                        <m:r>
                          <a:rPr lang="en-US" altLang="zh-CN" sz="2000" i="1">
                            <a:solidFill>
                              <a:srgbClr val="000000"/>
                            </a:solidFill>
                            <a:latin typeface="Cambria Math"/>
                            <a:cs typeface="Arial" charset="0"/>
                          </a:rPr>
                          <m:t>2</m:t>
                        </m:r>
                      </m:sup>
                    </m:sSubSup>
                    <m:r>
                      <a:rPr lang="en-US" altLang="zh-CN" sz="2000" i="1">
                        <a:solidFill>
                          <a:srgbClr val="000000"/>
                        </a:solidFill>
                        <a:latin typeface="Cambria Math"/>
                        <a:cs typeface="Arial" charset="0"/>
                      </a:rPr>
                      <m:t>→</m:t>
                    </m:r>
                    <m:r>
                      <a:rPr lang="en-US" altLang="zh-CN" sz="2000" b="0" i="1" smtClean="0">
                        <a:solidFill>
                          <a:srgbClr val="000000"/>
                        </a:solidFill>
                        <a:latin typeface="Cambria Math"/>
                        <a:ea typeface="Cambria Math"/>
                        <a:cs typeface="Arial" charset="0"/>
                      </a:rPr>
                      <m:t>0.4</m:t>
                    </m:r>
                  </m:oMath>
                </a14:m>
                <a:r>
                  <a:rPr lang="en-US" altLang="zh-CN" sz="2000" dirty="0" smtClean="0">
                    <a:solidFill>
                      <a:srgbClr val="000000"/>
                    </a:solidFill>
                    <a:cs typeface="Arial" charset="0"/>
                  </a:rPr>
                  <a:t>   </a:t>
                </a:r>
                <a:endParaRPr lang="en-US" altLang="zh-CN" sz="2000" dirty="0">
                  <a:solidFill>
                    <a:srgbClr val="000000"/>
                  </a:solidFill>
                  <a:cs typeface="Arial"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760535" y="3655329"/>
                <a:ext cx="5877676" cy="400091"/>
              </a:xfrm>
              <a:prstGeom prst="rect">
                <a:avLst/>
              </a:prstGeom>
              <a:blipFill rotWithShape="0">
                <a:blip r:embed="rId5"/>
                <a:stretch>
                  <a:fillRect l="-2697" t="-9231" b="-27692"/>
                </a:stretch>
              </a:blipFill>
            </p:spPr>
            <p:txBody>
              <a:bodyPr/>
              <a:lstStyle/>
              <a:p>
                <a:r>
                  <a:rPr lang="en-US">
                    <a:noFill/>
                  </a:rPr>
                  <a:t> </a:t>
                </a:r>
              </a:p>
            </p:txBody>
          </p:sp>
        </mc:Fallback>
      </mc:AlternateContent>
      <p:sp>
        <p:nvSpPr>
          <p:cNvPr id="10" name="圆角矩形标注 126"/>
          <p:cNvSpPr/>
          <p:nvPr/>
        </p:nvSpPr>
        <p:spPr>
          <a:xfrm>
            <a:off x="1412064" y="4521229"/>
            <a:ext cx="2732889" cy="390239"/>
          </a:xfrm>
          <a:prstGeom prst="wedgeRoundRectCallout">
            <a:avLst>
              <a:gd name="adj1" fmla="val 33642"/>
              <a:gd name="adj2" fmla="val 121026"/>
              <a:gd name="adj3" fmla="val 16667"/>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20" tIns="45711" rIns="91420" bIns="45711" rtlCol="0" anchor="ctr"/>
          <a:lstStyle/>
          <a:p>
            <a:pPr marL="0" lvl="1" indent="0" algn="ctr">
              <a:spcBef>
                <a:spcPts val="1200"/>
              </a:spcBef>
              <a:defRPr/>
            </a:pPr>
            <a:r>
              <a:rPr lang="en-US" altLang="zh-CN" sz="2000" dirty="0">
                <a:solidFill>
                  <a:srgbClr val="0070C0"/>
                </a:solidFill>
                <a:latin typeface="Arial" charset="0"/>
                <a:ea typeface="ＭＳ Ｐゴシック" charset="-128"/>
                <a:cs typeface="Arial" charset="0"/>
              </a:rPr>
              <a:t>Spatial weighting</a:t>
            </a:r>
          </a:p>
        </p:txBody>
      </p:sp>
      <p:pic>
        <p:nvPicPr>
          <p:cNvPr id="11" name="Picture 10" descr="C:\SVNs\Niloy\SaliencyPAMI\Imgs\histogram\inputImg.jpg"/>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12064" y="1682547"/>
            <a:ext cx="1540629" cy="197278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688314" y="4988667"/>
                <a:ext cx="7445718" cy="854255"/>
              </a:xfrm>
              <a:prstGeom prst="rect">
                <a:avLst/>
              </a:prstGeom>
              <a:noFill/>
            </p:spPr>
            <p:txBody>
              <a:bodyPr wrap="square" lIns="0" tIns="45711" rIns="0" bIns="45711" rtlCol="0">
                <a:spAutoFit/>
              </a:bodyPr>
              <a:lstStyle/>
              <a:p>
                <a:pPr marL="0" lvl="1" indent="0" algn="ctr">
                  <a:spcBef>
                    <a:spcPts val="1200"/>
                  </a:spcBef>
                  <a:defRPr/>
                </a:pPr>
                <a:r>
                  <a:rPr lang="en-US" altLang="zh-CN" sz="2800" dirty="0" smtClean="0">
                    <a:solidFill>
                      <a:srgbClr val="000000"/>
                    </a:solidFill>
                    <a:cs typeface="Arial" charset="0"/>
                  </a:rPr>
                  <a:t> </a:t>
                </a:r>
                <a14:m>
                  <m:oMath xmlns:m="http://schemas.openxmlformats.org/officeDocument/2006/math">
                    <m:r>
                      <a:rPr lang="en-US" altLang="zh-CN" sz="2800" i="1" dirty="0" smtClean="0">
                        <a:solidFill>
                          <a:srgbClr val="000000"/>
                        </a:solidFill>
                        <a:latin typeface="Cambria Math"/>
                        <a:cs typeface="Arial" charset="0"/>
                      </a:rPr>
                      <m:t>𝑆</m:t>
                    </m:r>
                    <m:d>
                      <m:dPr>
                        <m:ctrlPr>
                          <a:rPr lang="en-US" altLang="zh-CN" sz="2800" i="1" dirty="0" smtClean="0">
                            <a:solidFill>
                              <a:schemeClr val="tx1"/>
                            </a:solidFill>
                            <a:latin typeface="Cambria Math" panose="02040503050406030204" pitchFamily="18" charset="0"/>
                            <a:cs typeface="Arial" charset="0"/>
                          </a:rPr>
                        </m:ctrlPr>
                      </m:dPr>
                      <m:e>
                        <m:sSub>
                          <m:sSubPr>
                            <m:ctrlPr>
                              <a:rPr lang="en-US" altLang="zh-CN" sz="2800" i="1" dirty="0" err="1" smtClean="0">
                                <a:solidFill>
                                  <a:schemeClr val="tx1"/>
                                </a:solidFill>
                                <a:latin typeface="Cambria Math" panose="02040503050406030204" pitchFamily="18" charset="0"/>
                                <a:cs typeface="Arial" charset="0"/>
                              </a:rPr>
                            </m:ctrlPr>
                          </m:sSubPr>
                          <m:e>
                            <m:r>
                              <a:rPr lang="en-US" altLang="zh-CN" sz="2800" i="1" dirty="0" err="1" smtClean="0">
                                <a:solidFill>
                                  <a:schemeClr val="tx1"/>
                                </a:solidFill>
                                <a:latin typeface="Cambria Math"/>
                                <a:cs typeface="Arial" charset="0"/>
                              </a:rPr>
                              <m:t>𝑟</m:t>
                            </m:r>
                          </m:e>
                          <m:sub>
                            <m:r>
                              <a:rPr lang="en-US" altLang="zh-CN" sz="2800" i="1" dirty="0" err="1" smtClean="0">
                                <a:solidFill>
                                  <a:schemeClr val="tx1"/>
                                </a:solidFill>
                                <a:latin typeface="Cambria Math"/>
                                <a:cs typeface="Arial" charset="0"/>
                              </a:rPr>
                              <m:t>𝑘</m:t>
                            </m:r>
                          </m:sub>
                        </m:sSub>
                      </m:e>
                    </m:d>
                    <m:r>
                      <a:rPr lang="en-US" altLang="zh-CN" sz="2800" b="0" i="1" dirty="0" smtClean="0">
                        <a:solidFill>
                          <a:schemeClr val="tx1"/>
                        </a:solidFill>
                        <a:latin typeface="Cambria Math"/>
                        <a:cs typeface="Arial" charset="0"/>
                      </a:rPr>
                      <m:t>=</m:t>
                    </m:r>
                    <m:nary>
                      <m:naryPr>
                        <m:chr m:val="∑"/>
                        <m:limLoc m:val="subSup"/>
                        <m:supHide m:val="on"/>
                        <m:ctrlPr>
                          <a:rPr lang="en-US" altLang="zh-CN" sz="2800" b="0" i="1" dirty="0" smtClean="0">
                            <a:solidFill>
                              <a:schemeClr val="tx1"/>
                            </a:solidFill>
                            <a:latin typeface="Cambria Math" panose="02040503050406030204" pitchFamily="18" charset="0"/>
                            <a:cs typeface="Arial" charset="0"/>
                          </a:rPr>
                        </m:ctrlPr>
                      </m:naryPr>
                      <m:sub>
                        <m:sSub>
                          <m:sSubPr>
                            <m:ctrlPr>
                              <a:rPr lang="en-US" altLang="zh-CN" sz="2800" b="0" i="1" dirty="0" smtClean="0">
                                <a:solidFill>
                                  <a:schemeClr val="tx1"/>
                                </a:solidFill>
                                <a:latin typeface="Cambria Math" panose="02040503050406030204" pitchFamily="18" charset="0"/>
                                <a:cs typeface="Arial" charset="0"/>
                              </a:rPr>
                            </m:ctrlPr>
                          </m:sSubPr>
                          <m:e>
                            <m:r>
                              <m:rPr>
                                <m:brk m:alnAt="9"/>
                              </m:rPr>
                              <a:rPr lang="en-US" altLang="zh-CN" sz="2800" b="0" i="1" dirty="0" smtClean="0">
                                <a:solidFill>
                                  <a:schemeClr val="tx1"/>
                                </a:solidFill>
                                <a:latin typeface="Cambria Math"/>
                                <a:cs typeface="Arial" charset="0"/>
                              </a:rPr>
                              <m:t>𝑟</m:t>
                            </m:r>
                          </m:e>
                          <m:sub>
                            <m:r>
                              <m:rPr>
                                <m:brk m:alnAt="9"/>
                              </m:rPr>
                              <a:rPr lang="en-US" altLang="zh-CN" sz="2800" b="0" i="1" dirty="0" smtClean="0">
                                <a:solidFill>
                                  <a:schemeClr val="tx1"/>
                                </a:solidFill>
                                <a:latin typeface="Cambria Math"/>
                                <a:cs typeface="Arial" charset="0"/>
                              </a:rPr>
                              <m:t>𝑘</m:t>
                            </m:r>
                          </m:sub>
                        </m:sSub>
                        <m:r>
                          <a:rPr lang="en-US" altLang="zh-CN" sz="2800" b="0" i="1" dirty="0" smtClean="0">
                            <a:solidFill>
                              <a:schemeClr val="tx1"/>
                            </a:solidFill>
                            <a:latin typeface="Cambria Math"/>
                            <a:cs typeface="Arial" charset="0"/>
                          </a:rPr>
                          <m:t>≠</m:t>
                        </m:r>
                        <m:sSub>
                          <m:sSubPr>
                            <m:ctrlPr>
                              <a:rPr lang="en-US" altLang="zh-CN" sz="2800" b="0" i="1" dirty="0" smtClean="0">
                                <a:solidFill>
                                  <a:schemeClr val="tx1"/>
                                </a:solidFill>
                                <a:latin typeface="Cambria Math" panose="02040503050406030204" pitchFamily="18" charset="0"/>
                                <a:cs typeface="Arial" charset="0"/>
                              </a:rPr>
                            </m:ctrlPr>
                          </m:sSubPr>
                          <m:e>
                            <m:r>
                              <a:rPr lang="en-US" altLang="zh-CN" sz="2800" b="0" i="1" dirty="0" smtClean="0">
                                <a:solidFill>
                                  <a:schemeClr val="tx1"/>
                                </a:solidFill>
                                <a:latin typeface="Cambria Math"/>
                                <a:cs typeface="Arial" charset="0"/>
                              </a:rPr>
                              <m:t>𝑟</m:t>
                            </m:r>
                          </m:e>
                          <m:sub>
                            <m:r>
                              <a:rPr lang="en-US" altLang="zh-CN" sz="2800" b="0" i="1" dirty="0" smtClean="0">
                                <a:solidFill>
                                  <a:schemeClr val="tx1"/>
                                </a:solidFill>
                                <a:latin typeface="Cambria Math"/>
                                <a:cs typeface="Arial" charset="0"/>
                              </a:rPr>
                              <m:t>𝑖</m:t>
                            </m:r>
                          </m:sub>
                        </m:sSub>
                      </m:sub>
                      <m:sup/>
                      <m:e>
                        <m:func>
                          <m:funcPr>
                            <m:ctrlPr>
                              <a:rPr lang="en-US" altLang="zh-CN" sz="2800" i="1" dirty="0" smtClean="0">
                                <a:solidFill>
                                  <a:srgbClr val="0070C0"/>
                                </a:solidFill>
                                <a:latin typeface="Cambria Math" panose="02040503050406030204" pitchFamily="18" charset="0"/>
                                <a:cs typeface="Arial" charset="0"/>
                              </a:rPr>
                            </m:ctrlPr>
                          </m:funcPr>
                          <m:fName>
                            <m:r>
                              <m:rPr>
                                <m:sty m:val="p"/>
                              </m:rPr>
                              <a:rPr lang="en-US" altLang="zh-CN" sz="2800" dirty="0">
                                <a:solidFill>
                                  <a:srgbClr val="0070C0"/>
                                </a:solidFill>
                                <a:latin typeface="Cambria Math"/>
                                <a:cs typeface="Arial" charset="0"/>
                              </a:rPr>
                              <m:t>exp</m:t>
                            </m:r>
                          </m:fName>
                          <m:e>
                            <m:d>
                              <m:dPr>
                                <m:ctrlPr>
                                  <a:rPr lang="en-US" altLang="zh-CN" sz="2800" i="1" dirty="0">
                                    <a:solidFill>
                                      <a:srgbClr val="0070C0"/>
                                    </a:solidFill>
                                    <a:latin typeface="Cambria Math" panose="02040503050406030204" pitchFamily="18" charset="0"/>
                                    <a:cs typeface="Arial" charset="0"/>
                                  </a:rPr>
                                </m:ctrlPr>
                              </m:dPr>
                              <m:e>
                                <m:r>
                                  <a:rPr lang="en-US" altLang="zh-CN" sz="2800" i="1" dirty="0">
                                    <a:solidFill>
                                      <a:srgbClr val="0070C0"/>
                                    </a:solidFill>
                                    <a:latin typeface="Cambria Math"/>
                                    <a:cs typeface="Arial" charset="0"/>
                                  </a:rPr>
                                  <m:t>−</m:t>
                                </m:r>
                                <m:f>
                                  <m:fPr>
                                    <m:ctrlPr>
                                      <a:rPr lang="en-US" altLang="zh-CN" sz="2800" i="1" dirty="0">
                                        <a:solidFill>
                                          <a:srgbClr val="0070C0"/>
                                        </a:solidFill>
                                        <a:latin typeface="Cambria Math" panose="02040503050406030204" pitchFamily="18" charset="0"/>
                                        <a:cs typeface="Arial" charset="0"/>
                                      </a:rPr>
                                    </m:ctrlPr>
                                  </m:fPr>
                                  <m:num>
                                    <m:sSub>
                                      <m:sSubPr>
                                        <m:ctrlPr>
                                          <a:rPr lang="en-US" altLang="zh-CN" sz="2800" i="1" dirty="0">
                                            <a:solidFill>
                                              <a:srgbClr val="0070C0"/>
                                            </a:solidFill>
                                            <a:latin typeface="Cambria Math" panose="02040503050406030204" pitchFamily="18" charset="0"/>
                                            <a:cs typeface="Arial" charset="0"/>
                                          </a:rPr>
                                        </m:ctrlPr>
                                      </m:sSubPr>
                                      <m:e>
                                        <m:r>
                                          <a:rPr lang="en-US" altLang="zh-CN" sz="2800" i="1" dirty="0">
                                            <a:solidFill>
                                              <a:srgbClr val="0070C0"/>
                                            </a:solidFill>
                                            <a:latin typeface="Cambria Math"/>
                                            <a:cs typeface="Arial" charset="0"/>
                                          </a:rPr>
                                          <m:t>𝐷</m:t>
                                        </m:r>
                                      </m:e>
                                      <m:sub>
                                        <m:r>
                                          <a:rPr lang="en-US" altLang="zh-CN" sz="2800" i="1" dirty="0">
                                            <a:solidFill>
                                              <a:srgbClr val="0070C0"/>
                                            </a:solidFill>
                                            <a:latin typeface="Cambria Math"/>
                                            <a:cs typeface="Arial" charset="0"/>
                                          </a:rPr>
                                          <m:t>𝑠</m:t>
                                        </m:r>
                                      </m:sub>
                                    </m:sSub>
                                    <m:d>
                                      <m:dPr>
                                        <m:ctrlPr>
                                          <a:rPr lang="en-US" altLang="zh-CN" sz="2800" i="1" dirty="0">
                                            <a:solidFill>
                                              <a:srgbClr val="0070C0"/>
                                            </a:solidFill>
                                            <a:latin typeface="Cambria Math" panose="02040503050406030204" pitchFamily="18" charset="0"/>
                                            <a:cs typeface="Arial" charset="0"/>
                                          </a:rPr>
                                        </m:ctrlPr>
                                      </m:dPr>
                                      <m:e>
                                        <m:sSub>
                                          <m:sSubPr>
                                            <m:ctrlPr>
                                              <a:rPr lang="en-US" altLang="zh-CN" sz="2800" i="1" dirty="0">
                                                <a:solidFill>
                                                  <a:srgbClr val="0070C0"/>
                                                </a:solidFill>
                                                <a:latin typeface="Cambria Math" panose="02040503050406030204" pitchFamily="18" charset="0"/>
                                                <a:cs typeface="Arial" charset="0"/>
                                              </a:rPr>
                                            </m:ctrlPr>
                                          </m:sSubPr>
                                          <m:e>
                                            <m:r>
                                              <a:rPr lang="en-US" altLang="zh-CN" sz="2800" i="1" dirty="0">
                                                <a:solidFill>
                                                  <a:srgbClr val="0070C0"/>
                                                </a:solidFill>
                                                <a:latin typeface="Cambria Math"/>
                                                <a:cs typeface="Arial" charset="0"/>
                                              </a:rPr>
                                              <m:t>𝑟</m:t>
                                            </m:r>
                                          </m:e>
                                          <m:sub>
                                            <m:r>
                                              <a:rPr lang="en-US" altLang="zh-CN" sz="2800" i="1" dirty="0">
                                                <a:solidFill>
                                                  <a:srgbClr val="0070C0"/>
                                                </a:solidFill>
                                                <a:latin typeface="Cambria Math"/>
                                                <a:cs typeface="Arial" charset="0"/>
                                              </a:rPr>
                                              <m:t>𝑘</m:t>
                                            </m:r>
                                          </m:sub>
                                        </m:sSub>
                                        <m:r>
                                          <a:rPr lang="en-US" altLang="zh-CN" sz="2800" i="1" dirty="0">
                                            <a:solidFill>
                                              <a:srgbClr val="0070C0"/>
                                            </a:solidFill>
                                            <a:latin typeface="Cambria Math"/>
                                            <a:cs typeface="Arial" charset="0"/>
                                          </a:rPr>
                                          <m:t>,</m:t>
                                        </m:r>
                                        <m:sSub>
                                          <m:sSubPr>
                                            <m:ctrlPr>
                                              <a:rPr lang="en-US" altLang="zh-CN" sz="2800" i="1" dirty="0">
                                                <a:solidFill>
                                                  <a:srgbClr val="0070C0"/>
                                                </a:solidFill>
                                                <a:latin typeface="Cambria Math" panose="02040503050406030204" pitchFamily="18" charset="0"/>
                                                <a:cs typeface="Arial" charset="0"/>
                                              </a:rPr>
                                            </m:ctrlPr>
                                          </m:sSubPr>
                                          <m:e>
                                            <m:r>
                                              <a:rPr lang="en-US" altLang="zh-CN" sz="2800" i="1" dirty="0">
                                                <a:solidFill>
                                                  <a:srgbClr val="0070C0"/>
                                                </a:solidFill>
                                                <a:latin typeface="Cambria Math"/>
                                                <a:cs typeface="Arial" charset="0"/>
                                              </a:rPr>
                                              <m:t>𝑟</m:t>
                                            </m:r>
                                          </m:e>
                                          <m:sub>
                                            <m:r>
                                              <a:rPr lang="en-US" altLang="zh-CN" sz="2800" i="1" dirty="0">
                                                <a:solidFill>
                                                  <a:srgbClr val="0070C0"/>
                                                </a:solidFill>
                                                <a:latin typeface="Cambria Math"/>
                                                <a:cs typeface="Arial" charset="0"/>
                                              </a:rPr>
                                              <m:t>𝑖</m:t>
                                            </m:r>
                                          </m:sub>
                                        </m:sSub>
                                      </m:e>
                                    </m:d>
                                  </m:num>
                                  <m:den>
                                    <m:sSubSup>
                                      <m:sSubSupPr>
                                        <m:ctrlPr>
                                          <a:rPr lang="en-US" altLang="zh-CN" sz="2800" i="1">
                                            <a:solidFill>
                                              <a:srgbClr val="0070C0"/>
                                            </a:solidFill>
                                            <a:latin typeface="Cambria Math" panose="02040503050406030204" pitchFamily="18" charset="0"/>
                                            <a:cs typeface="Arial" charset="0"/>
                                          </a:rPr>
                                        </m:ctrlPr>
                                      </m:sSubSupPr>
                                      <m:e>
                                        <m:r>
                                          <a:rPr lang="zh-CN" altLang="en-US" sz="2800" i="1">
                                            <a:solidFill>
                                              <a:srgbClr val="0070C0"/>
                                            </a:solidFill>
                                            <a:latin typeface="Cambria Math"/>
                                            <a:cs typeface="Arial" charset="0"/>
                                          </a:rPr>
                                          <m:t>𝜎</m:t>
                                        </m:r>
                                      </m:e>
                                      <m:sub>
                                        <m:r>
                                          <a:rPr lang="en-US" altLang="zh-CN" sz="2800" i="1">
                                            <a:solidFill>
                                              <a:srgbClr val="0070C0"/>
                                            </a:solidFill>
                                            <a:latin typeface="Cambria Math"/>
                                            <a:cs typeface="Arial" charset="0"/>
                                          </a:rPr>
                                          <m:t>𝑠</m:t>
                                        </m:r>
                                      </m:sub>
                                      <m:sup>
                                        <m:r>
                                          <a:rPr lang="en-US" altLang="zh-CN" sz="2800" i="1">
                                            <a:solidFill>
                                              <a:srgbClr val="0070C0"/>
                                            </a:solidFill>
                                            <a:latin typeface="Cambria Math"/>
                                            <a:cs typeface="Arial" charset="0"/>
                                          </a:rPr>
                                          <m:t>2</m:t>
                                        </m:r>
                                      </m:sup>
                                    </m:sSubSup>
                                  </m:den>
                                </m:f>
                              </m:e>
                            </m:d>
                          </m:e>
                        </m:func>
                      </m:e>
                    </m:nary>
                    <m:r>
                      <a:rPr lang="zh-CN" altLang="en-US" sz="2800" b="0" i="1" dirty="0" smtClean="0">
                        <a:solidFill>
                          <a:schemeClr val="accent2">
                            <a:lumMod val="75000"/>
                          </a:schemeClr>
                        </a:solidFill>
                        <a:latin typeface="Cambria Math"/>
                        <a:cs typeface="Arial" charset="0"/>
                      </a:rPr>
                      <m:t>𝜔</m:t>
                    </m:r>
                    <m:d>
                      <m:dPr>
                        <m:ctrlPr>
                          <a:rPr lang="en-US" altLang="zh-CN" sz="2800" b="0" i="1" dirty="0" smtClean="0">
                            <a:solidFill>
                              <a:schemeClr val="accent2">
                                <a:lumMod val="75000"/>
                              </a:schemeClr>
                            </a:solidFill>
                            <a:latin typeface="Cambria Math" panose="02040503050406030204" pitchFamily="18" charset="0"/>
                            <a:cs typeface="Arial" charset="0"/>
                          </a:rPr>
                        </m:ctrlPr>
                      </m:dPr>
                      <m:e>
                        <m:sSub>
                          <m:sSubPr>
                            <m:ctrlPr>
                              <a:rPr lang="en-US" altLang="zh-CN" sz="2800" b="0" i="1" dirty="0" smtClean="0">
                                <a:solidFill>
                                  <a:schemeClr val="accent2">
                                    <a:lumMod val="75000"/>
                                  </a:schemeClr>
                                </a:solidFill>
                                <a:latin typeface="Cambria Math" panose="02040503050406030204" pitchFamily="18" charset="0"/>
                                <a:cs typeface="Arial" charset="0"/>
                              </a:rPr>
                            </m:ctrlPr>
                          </m:sSubPr>
                          <m:e>
                            <m:r>
                              <a:rPr lang="en-US" altLang="zh-CN" sz="2800" b="0" i="1" dirty="0" smtClean="0">
                                <a:solidFill>
                                  <a:schemeClr val="accent2">
                                    <a:lumMod val="75000"/>
                                  </a:schemeClr>
                                </a:solidFill>
                                <a:latin typeface="Cambria Math"/>
                                <a:cs typeface="Arial" charset="0"/>
                              </a:rPr>
                              <m:t>𝑟</m:t>
                            </m:r>
                          </m:e>
                          <m:sub>
                            <m:r>
                              <a:rPr lang="en-US" altLang="zh-CN" sz="2800" b="0" i="1" dirty="0" smtClean="0">
                                <a:solidFill>
                                  <a:schemeClr val="accent2">
                                    <a:lumMod val="75000"/>
                                  </a:schemeClr>
                                </a:solidFill>
                                <a:latin typeface="Cambria Math"/>
                                <a:cs typeface="Arial" charset="0"/>
                              </a:rPr>
                              <m:t>𝑖</m:t>
                            </m:r>
                          </m:sub>
                        </m:sSub>
                      </m:e>
                    </m:d>
                    <m:sSub>
                      <m:sSubPr>
                        <m:ctrlPr>
                          <a:rPr lang="en-US" altLang="zh-CN" sz="2800" b="0" i="1" dirty="0" smtClean="0">
                            <a:solidFill>
                              <a:schemeClr val="accent6">
                                <a:lumMod val="75000"/>
                              </a:schemeClr>
                            </a:solidFill>
                            <a:latin typeface="Cambria Math" panose="02040503050406030204" pitchFamily="18" charset="0"/>
                            <a:cs typeface="Arial" charset="0"/>
                          </a:rPr>
                        </m:ctrlPr>
                      </m:sSubPr>
                      <m:e>
                        <m:r>
                          <a:rPr lang="en-US" altLang="zh-CN" sz="2800" b="0" i="1" dirty="0" smtClean="0">
                            <a:solidFill>
                              <a:schemeClr val="accent6">
                                <a:lumMod val="75000"/>
                              </a:schemeClr>
                            </a:solidFill>
                            <a:latin typeface="Cambria Math"/>
                            <a:cs typeface="Arial" charset="0"/>
                          </a:rPr>
                          <m:t>𝐷</m:t>
                        </m:r>
                      </m:e>
                      <m:sub>
                        <m:r>
                          <a:rPr lang="en-US" altLang="zh-CN" sz="2800" b="0" i="1" dirty="0" smtClean="0">
                            <a:solidFill>
                              <a:schemeClr val="accent6">
                                <a:lumMod val="75000"/>
                              </a:schemeClr>
                            </a:solidFill>
                            <a:latin typeface="Cambria Math"/>
                            <a:cs typeface="Arial" charset="0"/>
                          </a:rPr>
                          <m:t>𝑟</m:t>
                        </m:r>
                      </m:sub>
                    </m:sSub>
                    <m:r>
                      <a:rPr lang="en-US" altLang="zh-CN" sz="2800" b="0" i="1" dirty="0" smtClean="0">
                        <a:solidFill>
                          <a:schemeClr val="accent6">
                            <a:lumMod val="75000"/>
                          </a:schemeClr>
                        </a:solidFill>
                        <a:latin typeface="Cambria Math"/>
                        <a:cs typeface="Arial" charset="0"/>
                      </a:rPr>
                      <m:t>(</m:t>
                    </m:r>
                    <m:sSub>
                      <m:sSubPr>
                        <m:ctrlPr>
                          <a:rPr lang="en-US" altLang="zh-CN" sz="2800" b="0" i="1" dirty="0" smtClean="0">
                            <a:solidFill>
                              <a:schemeClr val="accent6">
                                <a:lumMod val="75000"/>
                              </a:schemeClr>
                            </a:solidFill>
                            <a:latin typeface="Cambria Math" panose="02040503050406030204" pitchFamily="18" charset="0"/>
                            <a:cs typeface="Arial" charset="0"/>
                          </a:rPr>
                        </m:ctrlPr>
                      </m:sSubPr>
                      <m:e>
                        <m:r>
                          <a:rPr lang="en-US" altLang="zh-CN" sz="2800" b="0" i="1" dirty="0" smtClean="0">
                            <a:solidFill>
                              <a:schemeClr val="accent6">
                                <a:lumMod val="75000"/>
                              </a:schemeClr>
                            </a:solidFill>
                            <a:latin typeface="Cambria Math"/>
                            <a:cs typeface="Arial" charset="0"/>
                          </a:rPr>
                          <m:t>𝑟</m:t>
                        </m:r>
                      </m:e>
                      <m:sub>
                        <m:r>
                          <a:rPr lang="en-US" altLang="zh-CN" sz="2800" b="0" i="1" dirty="0" smtClean="0">
                            <a:solidFill>
                              <a:schemeClr val="accent6">
                                <a:lumMod val="75000"/>
                              </a:schemeClr>
                            </a:solidFill>
                            <a:latin typeface="Cambria Math"/>
                            <a:cs typeface="Arial" charset="0"/>
                          </a:rPr>
                          <m:t>𝑘</m:t>
                        </m:r>
                      </m:sub>
                    </m:sSub>
                    <m:r>
                      <a:rPr lang="en-US" altLang="zh-CN" sz="2800" b="0" i="1" dirty="0" smtClean="0">
                        <a:solidFill>
                          <a:schemeClr val="accent6">
                            <a:lumMod val="75000"/>
                          </a:schemeClr>
                        </a:solidFill>
                        <a:latin typeface="Cambria Math"/>
                        <a:cs typeface="Arial" charset="0"/>
                      </a:rPr>
                      <m:t>,</m:t>
                    </m:r>
                    <m:sSub>
                      <m:sSubPr>
                        <m:ctrlPr>
                          <a:rPr lang="en-US" altLang="zh-CN" sz="2800" b="0" i="1" dirty="0" smtClean="0">
                            <a:solidFill>
                              <a:schemeClr val="accent6">
                                <a:lumMod val="75000"/>
                              </a:schemeClr>
                            </a:solidFill>
                            <a:latin typeface="Cambria Math" panose="02040503050406030204" pitchFamily="18" charset="0"/>
                            <a:cs typeface="Arial" charset="0"/>
                          </a:rPr>
                        </m:ctrlPr>
                      </m:sSubPr>
                      <m:e>
                        <m:r>
                          <a:rPr lang="en-US" altLang="zh-CN" sz="2800" b="0" i="1" dirty="0" smtClean="0">
                            <a:solidFill>
                              <a:schemeClr val="accent6">
                                <a:lumMod val="75000"/>
                              </a:schemeClr>
                            </a:solidFill>
                            <a:latin typeface="Cambria Math"/>
                            <a:cs typeface="Arial" charset="0"/>
                          </a:rPr>
                          <m:t>𝑟</m:t>
                        </m:r>
                      </m:e>
                      <m:sub>
                        <m:r>
                          <a:rPr lang="en-US" altLang="zh-CN" sz="2800" b="0" i="1" dirty="0" smtClean="0">
                            <a:solidFill>
                              <a:schemeClr val="accent6">
                                <a:lumMod val="75000"/>
                              </a:schemeClr>
                            </a:solidFill>
                            <a:latin typeface="Cambria Math"/>
                            <a:cs typeface="Arial" charset="0"/>
                          </a:rPr>
                          <m:t>𝑖</m:t>
                        </m:r>
                      </m:sub>
                    </m:sSub>
                    <m:r>
                      <a:rPr lang="en-US" altLang="zh-CN" sz="2800" b="0" i="1" dirty="0" smtClean="0">
                        <a:solidFill>
                          <a:schemeClr val="accent6">
                            <a:lumMod val="75000"/>
                          </a:schemeClr>
                        </a:solidFill>
                        <a:latin typeface="Cambria Math"/>
                        <a:cs typeface="Arial" charset="0"/>
                      </a:rPr>
                      <m:t>)</m:t>
                    </m:r>
                  </m:oMath>
                </a14:m>
                <a:r>
                  <a:rPr lang="en-US" altLang="zh-CN" sz="2800" dirty="0" smtClean="0">
                    <a:solidFill>
                      <a:schemeClr val="accent6">
                        <a:lumMod val="75000"/>
                      </a:schemeClr>
                    </a:solidFill>
                    <a:cs typeface="Arial" charset="0"/>
                  </a:rPr>
                  <a:t> </a:t>
                </a:r>
                <a:endParaRPr lang="en-US" altLang="zh-CN" sz="2800" dirty="0">
                  <a:solidFill>
                    <a:schemeClr val="tx1"/>
                  </a:solidFill>
                  <a:cs typeface="Arial"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88314" y="4988667"/>
                <a:ext cx="7445718" cy="854255"/>
              </a:xfrm>
              <a:prstGeom prst="rect">
                <a:avLst/>
              </a:prstGeom>
              <a:blipFill rotWithShape="0">
                <a:blip r:embed="rId7"/>
                <a:stretch>
                  <a:fillRect/>
                </a:stretch>
              </a:blipFill>
            </p:spPr>
            <p:txBody>
              <a:bodyPr/>
              <a:lstStyle/>
              <a:p>
                <a:r>
                  <a:rPr lang="en-US">
                    <a:noFill/>
                  </a:rPr>
                  <a:t> </a:t>
                </a:r>
              </a:p>
            </p:txBody>
          </p:sp>
        </mc:Fallback>
      </mc:AlternateContent>
      <p:sp>
        <p:nvSpPr>
          <p:cNvPr id="13" name="圆角矩形标注 138"/>
          <p:cNvSpPr/>
          <p:nvPr/>
        </p:nvSpPr>
        <p:spPr>
          <a:xfrm>
            <a:off x="1412063" y="6023970"/>
            <a:ext cx="6226147" cy="385073"/>
          </a:xfrm>
          <a:prstGeom prst="wedgeRoundRectCallout">
            <a:avLst>
              <a:gd name="adj1" fmla="val 37113"/>
              <a:gd name="adj2" fmla="val -157750"/>
              <a:gd name="adj3" fmla="val 16667"/>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20" tIns="45711" rIns="91420" bIns="45711" rtlCol="0" anchor="ctr"/>
          <a:lstStyle/>
          <a:p>
            <a:pPr marL="0" lvl="1" indent="0" algn="ctr">
              <a:spcBef>
                <a:spcPts val="1200"/>
              </a:spcBef>
              <a:defRPr/>
            </a:pPr>
            <a:r>
              <a:rPr lang="en-US" altLang="zh-CN" sz="2000" dirty="0">
                <a:solidFill>
                  <a:schemeClr val="accent6">
                    <a:lumMod val="75000"/>
                  </a:schemeClr>
                </a:solidFill>
                <a:latin typeface="Arial" charset="0"/>
                <a:ea typeface="ＭＳ Ｐゴシック" charset="-128"/>
              </a:rPr>
              <a:t>Region contrast by sparse histogram comparison.</a:t>
            </a:r>
            <a:endParaRPr lang="en-US" altLang="zh-CN" sz="2000" dirty="0">
              <a:solidFill>
                <a:schemeClr val="accent6">
                  <a:lumMod val="75000"/>
                </a:schemeClr>
              </a:solidFill>
              <a:latin typeface="Arial" charset="0"/>
              <a:ea typeface="ＭＳ Ｐゴシック" charset="-128"/>
              <a:cs typeface="Arial" charset="0"/>
            </a:endParaRPr>
          </a:p>
        </p:txBody>
      </p:sp>
    </p:spTree>
    <p:extLst>
      <p:ext uri="{BB962C8B-B14F-4D97-AF65-F5344CB8AC3E}">
        <p14:creationId xmlns:p14="http://schemas.microsoft.com/office/powerpoint/2010/main" val="3725318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2.3 </a:t>
            </a:r>
            <a:r>
              <a:rPr lang="zh-CN" altLang="en-US" dirty="0"/>
              <a:t>代表性工作</a:t>
            </a:r>
            <a:r>
              <a:rPr lang="zh-CN" altLang="en-US" dirty="0" smtClean="0"/>
              <a:t>：</a:t>
            </a:r>
            <a:r>
              <a:rPr lang="zh-CN" altLang="en-US" dirty="0"/>
              <a:t>快</a:t>
            </a:r>
            <a:r>
              <a:rPr lang="zh-CN" altLang="en-US" dirty="0" smtClean="0"/>
              <a:t>速发展</a:t>
            </a:r>
            <a:endParaRPr lang="en-US" dirty="0"/>
          </a:p>
        </p:txBody>
      </p:sp>
      <p:sp>
        <p:nvSpPr>
          <p:cNvPr id="3" name="Content Placeholder 2"/>
          <p:cNvSpPr>
            <a:spLocks noGrp="1"/>
          </p:cNvSpPr>
          <p:nvPr>
            <p:ph idx="1"/>
          </p:nvPr>
        </p:nvSpPr>
        <p:spPr/>
        <p:txBody>
          <a:bodyPr/>
          <a:lstStyle/>
          <a:p>
            <a:r>
              <a:rPr lang="en-US" dirty="0"/>
              <a:t>Global contrast based salient region </a:t>
            </a:r>
            <a:r>
              <a:rPr lang="en-US" dirty="0" smtClean="0"/>
              <a:t>detection, CVPR 2011, PAMI 2014</a:t>
            </a:r>
          </a:p>
          <a:p>
            <a:pPr marL="0" indent="0">
              <a:buNone/>
            </a:pPr>
            <a:endParaRPr lang="en-US" dirty="0"/>
          </a:p>
        </p:txBody>
      </p:sp>
      <p:pic>
        <p:nvPicPr>
          <p:cNvPr id="14"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95835" y="1808512"/>
            <a:ext cx="4025460" cy="308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7523" y="1808512"/>
            <a:ext cx="4001211" cy="3089071"/>
          </a:xfrm>
          <a:prstGeom prst="rect">
            <a:avLst/>
          </a:prstGeom>
        </p:spPr>
      </p:pic>
    </p:spTree>
    <p:extLst>
      <p:ext uri="{BB962C8B-B14F-4D97-AF65-F5344CB8AC3E}">
        <p14:creationId xmlns:p14="http://schemas.microsoft.com/office/powerpoint/2010/main" val="1947148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2.3 </a:t>
            </a:r>
            <a:r>
              <a:rPr lang="zh-CN" altLang="en-US" dirty="0"/>
              <a:t>代表性工作</a:t>
            </a:r>
            <a:r>
              <a:rPr lang="zh-CN" altLang="en-US" dirty="0" smtClean="0"/>
              <a:t>：</a:t>
            </a:r>
            <a:r>
              <a:rPr lang="zh-CN" altLang="en-US" dirty="0"/>
              <a:t>快</a:t>
            </a:r>
            <a:r>
              <a:rPr lang="zh-CN" altLang="en-US" dirty="0" smtClean="0"/>
              <a:t>速发展</a:t>
            </a:r>
            <a:endParaRPr lang="en-US" dirty="0"/>
          </a:p>
        </p:txBody>
      </p:sp>
      <p:sp>
        <p:nvSpPr>
          <p:cNvPr id="3" name="Content Placeholder 2"/>
          <p:cNvSpPr>
            <a:spLocks noGrp="1"/>
          </p:cNvSpPr>
          <p:nvPr>
            <p:ph idx="1"/>
          </p:nvPr>
        </p:nvSpPr>
        <p:spPr/>
        <p:txBody>
          <a:bodyPr/>
          <a:lstStyle/>
          <a:p>
            <a:r>
              <a:rPr lang="en-US" dirty="0"/>
              <a:t>Global contrast based salient region </a:t>
            </a:r>
            <a:r>
              <a:rPr lang="en-US" dirty="0" smtClean="0"/>
              <a:t>detection, CVPR 2011, PAMI 2014</a:t>
            </a:r>
          </a:p>
          <a:p>
            <a:pPr lvl="1"/>
            <a:r>
              <a:rPr lang="zh-CN" altLang="en-US" dirty="0" smtClean="0"/>
              <a:t>在</a:t>
            </a:r>
            <a:r>
              <a:rPr lang="en-US" altLang="zh-CN" dirty="0" smtClean="0"/>
              <a:t>MSRA</a:t>
            </a:r>
            <a:r>
              <a:rPr lang="zh-CN" altLang="en-US" dirty="0" smtClean="0"/>
              <a:t>系列数据集上</a:t>
            </a:r>
            <a:r>
              <a:rPr lang="en-US" altLang="zh-CN" dirty="0" smtClean="0"/>
              <a:t>Precision 90+%, Recall 90+%</a:t>
            </a:r>
            <a:endParaRPr lang="en-US" dirty="0" smtClean="0"/>
          </a:p>
          <a:p>
            <a:pPr marL="0" indent="0">
              <a:buNone/>
            </a:pPr>
            <a:endParaRPr lang="en-US" dirty="0"/>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3107" y="2325035"/>
            <a:ext cx="77819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93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a:t>
            </a:r>
            <a:r>
              <a:rPr lang="en-US" altLang="zh-CN" dirty="0" smtClean="0"/>
              <a:t>4</a:t>
            </a:r>
            <a:r>
              <a:rPr lang="en-US" dirty="0" smtClean="0"/>
              <a:t> </a:t>
            </a:r>
            <a:r>
              <a:rPr lang="zh-CN" altLang="en-US" dirty="0" smtClean="0"/>
              <a:t>代表性工作：初步总结</a:t>
            </a:r>
            <a:endParaRPr lang="en-US" dirty="0"/>
          </a:p>
        </p:txBody>
      </p:sp>
      <p:sp>
        <p:nvSpPr>
          <p:cNvPr id="3" name="Content Placeholder 2"/>
          <p:cNvSpPr>
            <a:spLocks noGrp="1"/>
          </p:cNvSpPr>
          <p:nvPr>
            <p:ph idx="1"/>
          </p:nvPr>
        </p:nvSpPr>
        <p:spPr/>
        <p:txBody>
          <a:bodyPr/>
          <a:lstStyle/>
          <a:p>
            <a:r>
              <a:rPr lang="zh-CN" altLang="en-US" dirty="0" smtClean="0"/>
              <a:t>各种</a:t>
            </a:r>
            <a:r>
              <a:rPr lang="en-US" altLang="zh-CN" dirty="0" smtClean="0"/>
              <a:t>Hypothesis</a:t>
            </a:r>
            <a:r>
              <a:rPr lang="zh-CN" altLang="en-US" dirty="0" smtClean="0"/>
              <a:t>及</a:t>
            </a:r>
            <a:r>
              <a:rPr lang="en-US" altLang="zh-CN" dirty="0" smtClean="0"/>
              <a:t>Feature</a:t>
            </a:r>
            <a:r>
              <a:rPr lang="zh-CN" altLang="en-US" dirty="0" smtClean="0"/>
              <a:t>的大爆发</a:t>
            </a:r>
            <a:endParaRPr lang="en-US" altLang="zh-CN" dirty="0" smtClean="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161" y="1297173"/>
            <a:ext cx="7628818" cy="5204636"/>
          </a:xfrm>
          <a:prstGeom prst="rect">
            <a:avLst/>
          </a:prstGeom>
        </p:spPr>
      </p:pic>
    </p:spTree>
    <p:extLst>
      <p:ext uri="{BB962C8B-B14F-4D97-AF65-F5344CB8AC3E}">
        <p14:creationId xmlns:p14="http://schemas.microsoft.com/office/powerpoint/2010/main" val="1110046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2.4 </a:t>
            </a:r>
            <a:r>
              <a:rPr lang="zh-CN" altLang="en-US" dirty="0" smtClean="0"/>
              <a:t>代表性工作：初步总结</a:t>
            </a:r>
            <a:endParaRPr lang="en-US" dirty="0"/>
          </a:p>
        </p:txBody>
      </p:sp>
      <p:sp>
        <p:nvSpPr>
          <p:cNvPr id="3" name="Content Placeholder 2"/>
          <p:cNvSpPr>
            <a:spLocks noGrp="1"/>
          </p:cNvSpPr>
          <p:nvPr>
            <p:ph idx="1"/>
          </p:nvPr>
        </p:nvSpPr>
        <p:spPr/>
        <p:txBody>
          <a:bodyPr/>
          <a:lstStyle/>
          <a:p>
            <a:r>
              <a:rPr lang="zh-CN" altLang="en-US" dirty="0"/>
              <a:t>基</a:t>
            </a:r>
            <a:r>
              <a:rPr lang="zh-CN" altLang="en-US" dirty="0" smtClean="0"/>
              <a:t>于</a:t>
            </a:r>
            <a:r>
              <a:rPr lang="en-US" altLang="zh-CN" dirty="0" smtClean="0"/>
              <a:t>Extrinsic Cues</a:t>
            </a:r>
            <a:r>
              <a:rPr lang="zh-CN" altLang="en-US" dirty="0" smtClean="0"/>
              <a:t>的方法</a:t>
            </a:r>
            <a:endParaRPr lang="en-US" altLang="zh-CN" dirty="0" smtClean="0"/>
          </a:p>
          <a:p>
            <a:pPr lvl="1"/>
            <a:r>
              <a:rPr lang="zh-CN" altLang="en-US" dirty="0" smtClean="0"/>
              <a:t>详情请参考推荐文献阅读中的论文</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4840" y="1669312"/>
            <a:ext cx="7114552" cy="4834711"/>
          </a:xfrm>
          <a:prstGeom prst="rect">
            <a:avLst/>
          </a:prstGeom>
        </p:spPr>
      </p:pic>
    </p:spTree>
    <p:extLst>
      <p:ext uri="{BB962C8B-B14F-4D97-AF65-F5344CB8AC3E}">
        <p14:creationId xmlns:p14="http://schemas.microsoft.com/office/powerpoint/2010/main" val="368220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2.5 </a:t>
            </a:r>
            <a:r>
              <a:rPr lang="zh-CN" altLang="en-US" dirty="0" smtClean="0"/>
              <a:t>代表性工作：</a:t>
            </a:r>
            <a:r>
              <a:rPr lang="en-US" altLang="zh-CN" dirty="0" smtClean="0"/>
              <a:t>Ad-Hoc </a:t>
            </a:r>
            <a:r>
              <a:rPr lang="en-US" altLang="zh-CN" dirty="0" smtClean="0">
                <a:sym typeface="Wingdings" panose="05000000000000000000" pitchFamily="2" charset="2"/>
              </a:rPr>
              <a:t> Principled</a:t>
            </a:r>
            <a:endParaRPr lang="en-US" dirty="0"/>
          </a:p>
        </p:txBody>
      </p:sp>
      <p:sp>
        <p:nvSpPr>
          <p:cNvPr id="3" name="Content Placeholder 2"/>
          <p:cNvSpPr>
            <a:spLocks noGrp="1"/>
          </p:cNvSpPr>
          <p:nvPr>
            <p:ph idx="1"/>
          </p:nvPr>
        </p:nvSpPr>
        <p:spPr>
          <a:xfrm>
            <a:off x="295835" y="789710"/>
            <a:ext cx="8516471" cy="5685518"/>
          </a:xfrm>
        </p:spPr>
        <p:txBody>
          <a:bodyPr>
            <a:normAutofit/>
          </a:bodyPr>
          <a:lstStyle/>
          <a:p>
            <a:r>
              <a:rPr lang="en-US" dirty="0"/>
              <a:t>Salient object detection: A discriminative regional feature integration approach, </a:t>
            </a:r>
            <a:r>
              <a:rPr lang="en-US" dirty="0" smtClean="0"/>
              <a:t>CVPR 2013</a:t>
            </a:r>
          </a:p>
          <a:p>
            <a:pPr lvl="1"/>
            <a:r>
              <a:rPr lang="en-US" dirty="0" smtClean="0"/>
              <a:t>26 </a:t>
            </a:r>
            <a:r>
              <a:rPr lang="zh-CN" altLang="en-US" dirty="0" smtClean="0"/>
              <a:t>维颜色纹理等对比度特征</a:t>
            </a:r>
            <a:endParaRPr lang="en-US" altLang="zh-CN"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altLang="zh-CN" dirty="0" smtClean="0"/>
              <a:t>34</a:t>
            </a:r>
            <a:r>
              <a:rPr lang="zh-CN" altLang="en-US" dirty="0" smtClean="0"/>
              <a:t>维的区域特征</a:t>
            </a:r>
            <a:endParaRPr lang="en-US" altLang="zh-CN" dirty="0" smtClean="0"/>
          </a:p>
          <a:p>
            <a:pPr lvl="1"/>
            <a:endParaRPr lang="en-US" dirty="0"/>
          </a:p>
          <a:p>
            <a:pPr lvl="1"/>
            <a:endParaRPr lang="en-US" dirty="0" smtClean="0"/>
          </a:p>
          <a:p>
            <a:pPr lvl="1"/>
            <a:endParaRPr lang="en-US" dirty="0"/>
          </a:p>
          <a:p>
            <a:pPr lvl="1"/>
            <a:endParaRPr lang="en-US" dirty="0" smtClean="0"/>
          </a:p>
          <a:p>
            <a:pPr lvl="1"/>
            <a:r>
              <a:rPr lang="en-US" altLang="zh-CN" dirty="0" smtClean="0"/>
              <a:t>Random Forest regression</a:t>
            </a:r>
            <a:endParaRPr lang="en-US" dirty="0" smtClean="0"/>
          </a:p>
          <a:p>
            <a:endParaRPr lang="en-US" dirty="0"/>
          </a:p>
        </p:txBody>
      </p:sp>
      <p:pic>
        <p:nvPicPr>
          <p:cNvPr id="4" name="Picture 3"/>
          <p:cNvPicPr>
            <a:picLocks noChangeAspect="1"/>
          </p:cNvPicPr>
          <p:nvPr/>
        </p:nvPicPr>
        <p:blipFill>
          <a:blip r:embed="rId2"/>
          <a:stretch>
            <a:fillRect/>
          </a:stretch>
        </p:blipFill>
        <p:spPr>
          <a:xfrm>
            <a:off x="721808" y="2022511"/>
            <a:ext cx="8186118" cy="1752047"/>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2706" y="4479463"/>
            <a:ext cx="8229600" cy="1341143"/>
          </a:xfrm>
          <a:prstGeom prst="rect">
            <a:avLst/>
          </a:prstGeom>
        </p:spPr>
      </p:pic>
    </p:spTree>
    <p:extLst>
      <p:ext uri="{BB962C8B-B14F-4D97-AF65-F5344CB8AC3E}">
        <p14:creationId xmlns:p14="http://schemas.microsoft.com/office/powerpoint/2010/main" val="3887886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3.1 </a:t>
            </a:r>
            <a:r>
              <a:rPr lang="zh-CN" altLang="en-US" dirty="0"/>
              <a:t>研</a:t>
            </a:r>
            <a:r>
              <a:rPr lang="zh-CN" altLang="en-US" dirty="0" smtClean="0"/>
              <a:t>究现状总结</a:t>
            </a:r>
            <a:endParaRPr lang="en-US" dirty="0"/>
          </a:p>
        </p:txBody>
      </p:sp>
      <p:sp>
        <p:nvSpPr>
          <p:cNvPr id="3" name="Content Placeholder 2"/>
          <p:cNvSpPr>
            <a:spLocks noGrp="1"/>
          </p:cNvSpPr>
          <p:nvPr>
            <p:ph idx="1"/>
          </p:nvPr>
        </p:nvSpPr>
        <p:spPr/>
        <p:txBody>
          <a:bodyPr/>
          <a:lstStyle/>
          <a:p>
            <a:r>
              <a:rPr lang="zh-CN" altLang="en-US" dirty="0"/>
              <a:t>理想</a:t>
            </a:r>
            <a:r>
              <a:rPr lang="zh-CN" altLang="en-US" dirty="0" smtClean="0"/>
              <a:t>很美好</a:t>
            </a:r>
            <a:endParaRPr lang="en-US" altLang="zh-CN" dirty="0" smtClean="0"/>
          </a:p>
          <a:p>
            <a:pPr lvl="1"/>
            <a:r>
              <a:rPr lang="zh-CN" altLang="en-US" dirty="0" smtClean="0"/>
              <a:t>对于任意输入图片，能够快速准确的找到显著性物体区域</a:t>
            </a:r>
            <a:endParaRPr lang="en-US" altLang="zh-CN" dirty="0" smtClean="0"/>
          </a:p>
          <a:p>
            <a:r>
              <a:rPr lang="zh-CN" altLang="en-US" dirty="0"/>
              <a:t>现</a:t>
            </a:r>
            <a:r>
              <a:rPr lang="zh-CN" altLang="en-US" dirty="0" smtClean="0"/>
              <a:t>实很残酷</a:t>
            </a:r>
            <a:endParaRPr lang="en-US" altLang="zh-CN" dirty="0" smtClean="0"/>
          </a:p>
          <a:p>
            <a:pPr lvl="1"/>
            <a:r>
              <a:rPr lang="zh-CN" altLang="en-US" dirty="0"/>
              <a:t>问</a:t>
            </a:r>
            <a:r>
              <a:rPr lang="zh-CN" altLang="en-US" dirty="0" smtClean="0"/>
              <a:t>题本身的严格定义比较困难</a:t>
            </a:r>
            <a:endParaRPr lang="en-US" altLang="zh-CN" dirty="0" smtClean="0"/>
          </a:p>
          <a:p>
            <a:pPr lvl="1"/>
            <a:r>
              <a:rPr lang="zh-CN" altLang="en-US" dirty="0"/>
              <a:t>对</a:t>
            </a:r>
            <a:r>
              <a:rPr lang="zh-CN" altLang="en-US" dirty="0" smtClean="0"/>
              <a:t>于很多复杂的输入图片，标注者都很难给出一个自己满意的显著性图</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6057" y="3277011"/>
            <a:ext cx="4530799" cy="3020533"/>
          </a:xfrm>
          <a:prstGeom prst="rect">
            <a:avLst/>
          </a:prstGeom>
        </p:spPr>
      </p:pic>
    </p:spTree>
    <p:extLst>
      <p:ext uri="{BB962C8B-B14F-4D97-AF65-F5344CB8AC3E}">
        <p14:creationId xmlns:p14="http://schemas.microsoft.com/office/powerpoint/2010/main" val="4140430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内</a:t>
            </a:r>
            <a:r>
              <a:rPr lang="zh-CN" altLang="en-US" dirty="0" smtClean="0"/>
              <a:t>容提要</a:t>
            </a:r>
            <a:endParaRPr lang="en-US" dirty="0"/>
          </a:p>
        </p:txBody>
      </p:sp>
      <p:sp>
        <p:nvSpPr>
          <p:cNvPr id="7" name="Rounded Rectangle 6"/>
          <p:cNvSpPr/>
          <p:nvPr/>
        </p:nvSpPr>
        <p:spPr>
          <a:xfrm>
            <a:off x="1931319" y="1096906"/>
            <a:ext cx="5444072" cy="118909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US" altLang="zh-CN" sz="3400" dirty="0" smtClean="0"/>
              <a:t>1. </a:t>
            </a:r>
            <a:r>
              <a:rPr lang="zh-CN" altLang="en-US" sz="3400" dirty="0" smtClean="0"/>
              <a:t>问题简介</a:t>
            </a:r>
            <a:endParaRPr lang="en-US" sz="3400" dirty="0"/>
          </a:p>
        </p:txBody>
      </p:sp>
      <p:sp>
        <p:nvSpPr>
          <p:cNvPr id="8" name="Rounded Rectangle 7"/>
          <p:cNvSpPr/>
          <p:nvPr/>
        </p:nvSpPr>
        <p:spPr>
          <a:xfrm>
            <a:off x="1931319" y="2495087"/>
            <a:ext cx="5444070" cy="118909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US" altLang="zh-CN" sz="3400" dirty="0" smtClean="0"/>
              <a:t>2. </a:t>
            </a:r>
            <a:r>
              <a:rPr lang="zh-CN" altLang="en-US" sz="3400" dirty="0" smtClean="0"/>
              <a:t>代</a:t>
            </a:r>
            <a:r>
              <a:rPr lang="zh-CN" altLang="en-US" sz="3400" dirty="0"/>
              <a:t>表</a:t>
            </a:r>
            <a:r>
              <a:rPr lang="zh-CN" altLang="en-US" sz="3400" dirty="0" smtClean="0"/>
              <a:t>性工作介绍</a:t>
            </a:r>
            <a:endParaRPr lang="en-US" sz="3400" dirty="0"/>
          </a:p>
        </p:txBody>
      </p:sp>
      <p:sp>
        <p:nvSpPr>
          <p:cNvPr id="9" name="Rounded Rectangle 8"/>
          <p:cNvSpPr/>
          <p:nvPr/>
        </p:nvSpPr>
        <p:spPr>
          <a:xfrm>
            <a:off x="1931319" y="3893269"/>
            <a:ext cx="5444070" cy="118909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US" altLang="zh-CN" sz="3400" dirty="0" smtClean="0"/>
              <a:t>3. </a:t>
            </a:r>
            <a:r>
              <a:rPr lang="zh-CN" altLang="en-US" sz="3400" dirty="0" smtClean="0"/>
              <a:t>发</a:t>
            </a:r>
            <a:r>
              <a:rPr lang="zh-CN" altLang="en-US" sz="3400" dirty="0"/>
              <a:t>展趋势探</a:t>
            </a:r>
            <a:r>
              <a:rPr lang="zh-CN" altLang="en-US" sz="3400" dirty="0" smtClean="0"/>
              <a:t>讨</a:t>
            </a:r>
            <a:endParaRPr lang="en-US" sz="3400" dirty="0"/>
          </a:p>
        </p:txBody>
      </p:sp>
      <p:sp>
        <p:nvSpPr>
          <p:cNvPr id="3" name="TextBox 2"/>
          <p:cNvSpPr txBox="1"/>
          <p:nvPr/>
        </p:nvSpPr>
        <p:spPr>
          <a:xfrm>
            <a:off x="318977" y="5454502"/>
            <a:ext cx="8399721" cy="923330"/>
          </a:xfrm>
          <a:prstGeom prst="rect">
            <a:avLst/>
          </a:prstGeom>
          <a:noFill/>
        </p:spPr>
        <p:txBody>
          <a:bodyPr wrap="square" rtlCol="0">
            <a:spAutoFit/>
          </a:bodyPr>
          <a:lstStyle/>
          <a:p>
            <a:r>
              <a:rPr lang="zh-CN" altLang="en-US" dirty="0" smtClean="0"/>
              <a:t>本</a:t>
            </a:r>
            <a:r>
              <a:rPr lang="en-US" altLang="zh-CN" dirty="0" smtClean="0"/>
              <a:t>PPT</a:t>
            </a:r>
            <a:r>
              <a:rPr lang="zh-CN" altLang="en-US" dirty="0" smtClean="0"/>
              <a:t>内容仅代表作者个人观点，如有修改建议，欢迎指正：</a:t>
            </a:r>
            <a:r>
              <a:rPr lang="en-US" altLang="zh-CN" dirty="0" smtClean="0">
                <a:hlinkClick r:id="rId2"/>
              </a:rPr>
              <a:t>http://mmcheng.net</a:t>
            </a:r>
            <a:r>
              <a:rPr lang="en-US" altLang="zh-CN" dirty="0" smtClean="0"/>
              <a:t> </a:t>
            </a:r>
            <a:r>
              <a:rPr lang="zh-CN" altLang="en-US" dirty="0" smtClean="0"/>
              <a:t>。本</a:t>
            </a:r>
            <a:r>
              <a:rPr lang="en-US" altLang="zh-CN" dirty="0" smtClean="0"/>
              <a:t>PPT</a:t>
            </a:r>
            <a:r>
              <a:rPr lang="zh-CN" altLang="en-US" dirty="0" smtClean="0"/>
              <a:t>内容目的是在短时间内（</a:t>
            </a:r>
            <a:r>
              <a:rPr lang="en-US" altLang="zh-CN" dirty="0" smtClean="0"/>
              <a:t>10min</a:t>
            </a:r>
            <a:r>
              <a:rPr lang="zh-CN" altLang="en-US" dirty="0" smtClean="0"/>
              <a:t>）</a:t>
            </a:r>
            <a:r>
              <a:rPr lang="en-US" altLang="zh-CN" dirty="0" smtClean="0"/>
              <a:t> </a:t>
            </a:r>
            <a:r>
              <a:rPr lang="zh-CN" altLang="en-US" dirty="0" smtClean="0"/>
              <a:t>尽可能多的引发思考和讨论、抛砖引玉，而非介绍</a:t>
            </a:r>
            <a:r>
              <a:rPr lang="zh-CN" altLang="en-US" dirty="0"/>
              <a:t>某种</a:t>
            </a:r>
            <a:r>
              <a:rPr lang="zh-CN" altLang="en-US" dirty="0" smtClean="0"/>
              <a:t>具体的技术。</a:t>
            </a:r>
            <a:endParaRPr lang="en-US" dirty="0"/>
          </a:p>
        </p:txBody>
      </p:sp>
    </p:spTree>
    <p:extLst>
      <p:ext uri="{BB962C8B-B14F-4D97-AF65-F5344CB8AC3E}">
        <p14:creationId xmlns:p14="http://schemas.microsoft.com/office/powerpoint/2010/main" val="862486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3.1 </a:t>
            </a:r>
            <a:r>
              <a:rPr lang="zh-CN" altLang="en-US" dirty="0"/>
              <a:t>研</a:t>
            </a:r>
            <a:r>
              <a:rPr lang="zh-CN" altLang="en-US" dirty="0" smtClean="0"/>
              <a:t>究现状总结</a:t>
            </a:r>
            <a:endParaRPr lang="en-US" dirty="0"/>
          </a:p>
        </p:txBody>
      </p:sp>
      <p:sp>
        <p:nvSpPr>
          <p:cNvPr id="3" name="Content Placeholder 2"/>
          <p:cNvSpPr>
            <a:spLocks noGrp="1"/>
          </p:cNvSpPr>
          <p:nvPr>
            <p:ph idx="1"/>
          </p:nvPr>
        </p:nvSpPr>
        <p:spPr/>
        <p:txBody>
          <a:bodyPr/>
          <a:lstStyle/>
          <a:p>
            <a:r>
              <a:rPr lang="zh-CN" altLang="en-US" dirty="0"/>
              <a:t>理想</a:t>
            </a:r>
            <a:r>
              <a:rPr lang="zh-CN" altLang="en-US" dirty="0" smtClean="0"/>
              <a:t>很美好</a:t>
            </a:r>
            <a:endParaRPr lang="en-US" altLang="zh-CN" dirty="0" smtClean="0"/>
          </a:p>
          <a:p>
            <a:r>
              <a:rPr lang="zh-CN" altLang="en-US" dirty="0" smtClean="0"/>
              <a:t>现实很残酷</a:t>
            </a:r>
            <a:endParaRPr lang="en-US" altLang="zh-CN" dirty="0" smtClean="0"/>
          </a:p>
          <a:p>
            <a:r>
              <a:rPr lang="zh-CN" altLang="en-US" dirty="0" smtClean="0"/>
              <a:t>怎么看待理想与现实之间的巨大差距？</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995" y="2672780"/>
            <a:ext cx="8074149" cy="810557"/>
          </a:xfrm>
          <a:prstGeom prst="rect">
            <a:avLst/>
          </a:prstGeom>
        </p:spPr>
      </p:pic>
    </p:spTree>
    <p:extLst>
      <p:ext uri="{BB962C8B-B14F-4D97-AF65-F5344CB8AC3E}">
        <p14:creationId xmlns:p14="http://schemas.microsoft.com/office/powerpoint/2010/main" val="2553239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3.2 </a:t>
            </a:r>
            <a:r>
              <a:rPr lang="zh-CN" altLang="en-US" dirty="0"/>
              <a:t>关</a:t>
            </a:r>
            <a:r>
              <a:rPr lang="zh-CN" altLang="en-US" dirty="0" smtClean="0"/>
              <a:t>于应用</a:t>
            </a:r>
            <a:endParaRPr lang="en-US" dirty="0"/>
          </a:p>
        </p:txBody>
      </p:sp>
      <p:sp>
        <p:nvSpPr>
          <p:cNvPr id="3" name="Content Placeholder 2"/>
          <p:cNvSpPr>
            <a:spLocks noGrp="1"/>
          </p:cNvSpPr>
          <p:nvPr>
            <p:ph idx="1"/>
          </p:nvPr>
        </p:nvSpPr>
        <p:spPr/>
        <p:txBody>
          <a:bodyPr/>
          <a:lstStyle/>
          <a:p>
            <a:r>
              <a:rPr lang="zh-CN" altLang="en-US" dirty="0"/>
              <a:t>怎</a:t>
            </a:r>
            <a:r>
              <a:rPr lang="zh-CN" altLang="en-US" dirty="0" smtClean="0"/>
              <a:t>样让显著性物体检测算法在应用中鲁棒的运行？</a:t>
            </a:r>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9122" y="1527881"/>
            <a:ext cx="7109113" cy="367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圆角矩形 7"/>
          <p:cNvSpPr/>
          <p:nvPr/>
        </p:nvSpPr>
        <p:spPr>
          <a:xfrm>
            <a:off x="185642" y="5733248"/>
            <a:ext cx="8736856" cy="420071"/>
          </a:xfrm>
          <a:prstGeom prst="roundRect">
            <a:avLst/>
          </a:prstGeom>
          <a:solidFill>
            <a:srgbClr val="CFE9F4"/>
          </a:solidFill>
          <a:ln>
            <a:noFill/>
          </a:ln>
          <a:effectLst>
            <a:outerShdw blurRad="127000" dist="508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80000"/>
              </a:lnSpc>
              <a:spcBef>
                <a:spcPts val="300"/>
              </a:spcBef>
              <a:spcAft>
                <a:spcPts val="300"/>
              </a:spcAft>
              <a:buBlip>
                <a:blip r:embed="rId3"/>
              </a:buBlip>
            </a:pPr>
            <a:r>
              <a:rPr lang="en-US" sz="1600" dirty="0" err="1" smtClean="0">
                <a:solidFill>
                  <a:schemeClr val="tx1"/>
                </a:solidFill>
                <a:latin typeface="Calibri Light" panose="020F0302020204030204" pitchFamily="34" charset="0"/>
                <a:hlinkClick r:id="rId4"/>
              </a:rPr>
              <a:t>SalientShape</a:t>
            </a:r>
            <a:r>
              <a:rPr lang="en-US" sz="1600" dirty="0">
                <a:solidFill>
                  <a:schemeClr val="tx1"/>
                </a:solidFill>
                <a:latin typeface="Calibri Light" panose="020F0302020204030204" pitchFamily="34" charset="0"/>
                <a:hlinkClick r:id="rId4"/>
              </a:rPr>
              <a:t>: Group Saliency in Image Collections</a:t>
            </a:r>
            <a:r>
              <a:rPr lang="en-US" sz="1600" dirty="0">
                <a:solidFill>
                  <a:schemeClr val="tx1"/>
                </a:solidFill>
                <a:latin typeface="Calibri Light" panose="020F0302020204030204" pitchFamily="34" charset="0"/>
              </a:rPr>
              <a:t>, The Visual Computer </a:t>
            </a:r>
            <a:r>
              <a:rPr lang="en-US" sz="1600" dirty="0" smtClean="0">
                <a:solidFill>
                  <a:schemeClr val="tx1"/>
                </a:solidFill>
                <a:latin typeface="Calibri Light" panose="020F0302020204030204" pitchFamily="34" charset="0"/>
              </a:rPr>
              <a:t>2014. Cheng et. al.</a:t>
            </a:r>
            <a:endParaRPr lang="en-US" sz="1600" dirty="0">
              <a:solidFill>
                <a:schemeClr val="tx1"/>
              </a:solidFill>
              <a:latin typeface="Calibri Light" panose="020F0302020204030204" pitchFamily="34" charset="0"/>
            </a:endParaRPr>
          </a:p>
        </p:txBody>
      </p:sp>
    </p:spTree>
    <p:extLst>
      <p:ext uri="{BB962C8B-B14F-4D97-AF65-F5344CB8AC3E}">
        <p14:creationId xmlns:p14="http://schemas.microsoft.com/office/powerpoint/2010/main" val="3420071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a:t>3.2 </a:t>
            </a:r>
            <a:r>
              <a:rPr lang="zh-CN" altLang="en-US" dirty="0"/>
              <a:t>关</a:t>
            </a:r>
            <a:r>
              <a:rPr lang="zh-CN" altLang="en-US" dirty="0" smtClean="0"/>
              <a:t>于应</a:t>
            </a:r>
            <a:r>
              <a:rPr lang="zh-CN" altLang="en-US" dirty="0"/>
              <a:t>用</a:t>
            </a:r>
            <a:endParaRPr lang="en-US" dirty="0"/>
          </a:p>
        </p:txBody>
      </p:sp>
      <p:sp>
        <p:nvSpPr>
          <p:cNvPr id="3" name="Content Placeholder 2"/>
          <p:cNvSpPr>
            <a:spLocks noGrp="1"/>
          </p:cNvSpPr>
          <p:nvPr>
            <p:ph idx="1"/>
          </p:nvPr>
        </p:nvSpPr>
        <p:spPr/>
        <p:txBody>
          <a:bodyPr/>
          <a:lstStyle/>
          <a:p>
            <a:r>
              <a:rPr lang="zh-CN" altLang="en-US" dirty="0" smtClean="0"/>
              <a:t>示例：从网络图像中学到的颜色模型可视化</a:t>
            </a:r>
            <a:endParaRPr lang="en-US" altLang="zh-CN" dirty="0" smtClean="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01990" y="1782485"/>
            <a:ext cx="5504159" cy="429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7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3.2 </a:t>
            </a:r>
            <a:r>
              <a:rPr lang="zh-CN" altLang="en-US" dirty="0" smtClean="0"/>
              <a:t>关于应用</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627" y="767643"/>
            <a:ext cx="7452885" cy="1267413"/>
          </a:xfrm>
          <a:prstGeom prst="rect">
            <a:avLst/>
          </a:prstGeom>
        </p:spPr>
      </p:pic>
      <p:sp>
        <p:nvSpPr>
          <p:cNvPr id="5" name="TextBox 4"/>
          <p:cNvSpPr txBox="1"/>
          <p:nvPr/>
        </p:nvSpPr>
        <p:spPr>
          <a:xfrm>
            <a:off x="653983" y="1945254"/>
            <a:ext cx="8178948" cy="4031873"/>
          </a:xfrm>
          <a:prstGeom prst="rect">
            <a:avLst/>
          </a:prstGeom>
          <a:noFill/>
        </p:spPr>
        <p:txBody>
          <a:bodyPr wrap="square" rtlCol="0">
            <a:spAutoFit/>
          </a:bodyPr>
          <a:lstStyle/>
          <a:p>
            <a:r>
              <a:rPr lang="en-US" sz="2400" dirty="0" smtClean="0"/>
              <a:t>  [</a:t>
            </a:r>
            <a:r>
              <a:rPr lang="en-US" sz="2400" dirty="0" smtClean="0">
                <a:hlinkClick r:id="rId3"/>
              </a:rPr>
              <a:t>ACM TOG 09, Chen et. al.</a:t>
            </a:r>
            <a:r>
              <a:rPr lang="en-US" sz="2400" dirty="0" smtClean="0"/>
              <a:t>]             [</a:t>
            </a:r>
            <a:r>
              <a:rPr lang="en-US" sz="2400" dirty="0" smtClean="0">
                <a:hlinkClick r:id="rId4"/>
              </a:rPr>
              <a:t>Vis. Comp. 13, Cheng et. al.</a:t>
            </a:r>
            <a:r>
              <a:rPr lang="en-US" sz="2400" dirty="0" smtClean="0"/>
              <a:t>]</a:t>
            </a:r>
          </a:p>
          <a:p>
            <a:endParaRPr lang="en-US" sz="2200" dirty="0"/>
          </a:p>
          <a:p>
            <a:endParaRPr lang="en-US" sz="2000" dirty="0" smtClean="0"/>
          </a:p>
          <a:p>
            <a:endParaRPr lang="en-US" sz="1200" dirty="0" smtClean="0"/>
          </a:p>
          <a:p>
            <a:endParaRPr lang="en-US" sz="1400" dirty="0" smtClean="0"/>
          </a:p>
          <a:p>
            <a:r>
              <a:rPr lang="en-US" sz="2400" dirty="0" smtClean="0"/>
              <a:t>              </a:t>
            </a:r>
          </a:p>
          <a:p>
            <a:r>
              <a:rPr lang="en-US" sz="2400" dirty="0" smtClean="0"/>
              <a:t>[</a:t>
            </a:r>
            <a:r>
              <a:rPr lang="en-US" sz="2400" dirty="0" smtClean="0">
                <a:hlinkClick r:id="rId5"/>
              </a:rPr>
              <a:t>ACM  TOG 11, Chia et. al.</a:t>
            </a:r>
            <a:r>
              <a:rPr lang="en-US" sz="2400" dirty="0" smtClean="0"/>
              <a:t>]                [</a:t>
            </a:r>
            <a:r>
              <a:rPr lang="en-US" sz="2400" dirty="0" smtClean="0">
                <a:hlinkClick r:id="rId6"/>
              </a:rPr>
              <a:t>ACM TOG 11, Zhang et. al.</a:t>
            </a:r>
            <a:r>
              <a:rPr lang="en-US" sz="2400" dirty="0" smtClean="0"/>
              <a:t>]                </a:t>
            </a:r>
            <a:endParaRPr lang="en-US" sz="2400" dirty="0"/>
          </a:p>
          <a:p>
            <a:endParaRPr lang="en-US" sz="2000" dirty="0" smtClean="0"/>
          </a:p>
          <a:p>
            <a:endParaRPr lang="en-US" sz="2200" dirty="0"/>
          </a:p>
          <a:p>
            <a:endParaRPr lang="en-US" sz="2400" dirty="0" smtClean="0"/>
          </a:p>
          <a:p>
            <a:endParaRPr lang="en-US" sz="2400" dirty="0" smtClean="0"/>
          </a:p>
          <a:p>
            <a:r>
              <a:rPr lang="en-US" sz="2400" dirty="0" smtClean="0"/>
              <a:t>       [</a:t>
            </a:r>
            <a:r>
              <a:rPr lang="en-US" sz="2400" dirty="0">
                <a:hlinkClick r:id="rId7"/>
              </a:rPr>
              <a:t>CVPR 12, Zhu et. al</a:t>
            </a:r>
            <a:r>
              <a:rPr lang="en-US" sz="2400" dirty="0" smtClean="0">
                <a:hlinkClick r:id="rId7"/>
              </a:rPr>
              <a:t>.</a:t>
            </a:r>
            <a:r>
              <a:rPr lang="en-US" sz="2400" dirty="0" smtClean="0"/>
              <a:t>]                    [</a:t>
            </a:r>
            <a:r>
              <a:rPr lang="en-US" sz="2400" dirty="0">
                <a:hlinkClick r:id="rId8"/>
              </a:rPr>
              <a:t>CVPR 13, Rubinstein et. al</a:t>
            </a:r>
            <a:r>
              <a:rPr lang="en-US" sz="2400" dirty="0" smtClean="0">
                <a:hlinkClick r:id="rId8"/>
              </a:rPr>
              <a:t>.</a:t>
            </a:r>
            <a:r>
              <a:rPr lang="en-US" sz="2400" dirty="0" smtClean="0"/>
              <a:t>] </a:t>
            </a:r>
            <a:endParaRPr lang="en-US" sz="2400" dirty="0"/>
          </a:p>
        </p:txBody>
      </p:sp>
      <p:pic>
        <p:nvPicPr>
          <p:cNvPr id="6" name="Picture 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7627" y="4203956"/>
            <a:ext cx="3420282" cy="1333032"/>
          </a:xfrm>
          <a:prstGeom prst="rect">
            <a:avLst/>
          </a:prstGeom>
        </p:spPr>
      </p:pic>
      <p:pic>
        <p:nvPicPr>
          <p:cNvPr id="7" name="Picture 6"/>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483534" y="4203956"/>
            <a:ext cx="2796978" cy="1333033"/>
          </a:xfrm>
          <a:prstGeom prst="rect">
            <a:avLst/>
          </a:prstGeom>
        </p:spPr>
      </p:pic>
      <p:sp>
        <p:nvSpPr>
          <p:cNvPr id="9" name="Text Box 4"/>
          <p:cNvSpPr txBox="1">
            <a:spLocks noChangeArrowheads="1"/>
          </p:cNvSpPr>
          <p:nvPr/>
        </p:nvSpPr>
        <p:spPr bwMode="auto">
          <a:xfrm>
            <a:off x="1411818" y="6040456"/>
            <a:ext cx="6284502" cy="374571"/>
          </a:xfrm>
          <a:prstGeom prst="roundRect">
            <a:avLst/>
          </a:prstGeom>
          <a:solidFill>
            <a:srgbClr val="FFCCCC"/>
          </a:solidFill>
          <a:ln>
            <a:noFill/>
          </a:ln>
          <a:effectLst>
            <a:outerShdw blurRad="127000" dist="50800" dir="2700000" algn="ctr" rotWithShape="0">
              <a:srgbClr val="000000">
                <a:alpha val="43000"/>
              </a:srgbClr>
            </a:outerShdw>
          </a:effectLst>
          <a:extLst/>
        </p:spPr>
        <p:txBody>
          <a:bodyPr wrap="squar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marL="0" lvl="1" indent="0" algn="ctr" eaLnBrk="1" hangingPunct="1"/>
            <a:r>
              <a:rPr kumimoji="0" lang="en-US" altLang="zh-CN" sz="1600" dirty="0" smtClean="0"/>
              <a:t>See the 500+ citations of our CVPR 2011 paper for more.</a:t>
            </a:r>
            <a:endParaRPr lang="en-US" altLang="zh-CN" sz="1800" dirty="0"/>
          </a:p>
        </p:txBody>
      </p:sp>
      <p:pic>
        <p:nvPicPr>
          <p:cNvPr id="10" name="Picture 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27627" y="2414799"/>
            <a:ext cx="7452885" cy="1409414"/>
          </a:xfrm>
          <a:prstGeom prst="rect">
            <a:avLst/>
          </a:prstGeom>
        </p:spPr>
      </p:pic>
    </p:spTree>
    <p:extLst>
      <p:ext uri="{BB962C8B-B14F-4D97-AF65-F5344CB8AC3E}">
        <p14:creationId xmlns:p14="http://schemas.microsoft.com/office/powerpoint/2010/main" val="280181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3.3 </a:t>
            </a:r>
            <a:r>
              <a:rPr lang="zh-CN" altLang="en-US" dirty="0" smtClean="0"/>
              <a:t>未来发展</a:t>
            </a:r>
            <a:endParaRPr lang="en-US" dirty="0"/>
          </a:p>
        </p:txBody>
      </p:sp>
      <p:sp>
        <p:nvSpPr>
          <p:cNvPr id="3" name="Content Placeholder 2"/>
          <p:cNvSpPr>
            <a:spLocks noGrp="1"/>
          </p:cNvSpPr>
          <p:nvPr>
            <p:ph idx="1"/>
          </p:nvPr>
        </p:nvSpPr>
        <p:spPr/>
        <p:txBody>
          <a:bodyPr/>
          <a:lstStyle/>
          <a:p>
            <a:r>
              <a:rPr lang="zh-CN" altLang="en-US" dirty="0"/>
              <a:t>单</a:t>
            </a:r>
            <a:r>
              <a:rPr lang="zh-CN" altLang="en-US" dirty="0" smtClean="0"/>
              <a:t>张图像</a:t>
            </a:r>
            <a:r>
              <a:rPr lang="en-US" altLang="zh-CN" dirty="0" smtClean="0">
                <a:sym typeface="Wingdings" panose="05000000000000000000" pitchFamily="2" charset="2"/>
              </a:rPr>
              <a:t></a:t>
            </a:r>
            <a:r>
              <a:rPr lang="zh-CN" altLang="en-US" dirty="0" smtClean="0">
                <a:sym typeface="Wingdings" panose="05000000000000000000" pitchFamily="2" charset="2"/>
              </a:rPr>
              <a:t>多张图像</a:t>
            </a:r>
            <a:endParaRPr lang="en-US" altLang="zh-CN" dirty="0" smtClean="0">
              <a:sym typeface="Wingdings" panose="05000000000000000000" pitchFamily="2" charset="2"/>
            </a:endParaRPr>
          </a:p>
          <a:p>
            <a:pPr lvl="1"/>
            <a:r>
              <a:rPr lang="zh-CN" altLang="en-US" dirty="0" smtClean="0">
                <a:sym typeface="Wingdings" panose="05000000000000000000" pitchFamily="2" charset="2"/>
              </a:rPr>
              <a:t>和</a:t>
            </a:r>
            <a:r>
              <a:rPr lang="en-US" altLang="zh-CN" dirty="0" smtClean="0">
                <a:sym typeface="Wingdings" panose="05000000000000000000" pitchFamily="2" charset="2"/>
              </a:rPr>
              <a:t>co-segmentation</a:t>
            </a:r>
            <a:r>
              <a:rPr lang="zh-CN" altLang="en-US" dirty="0" smtClean="0">
                <a:sym typeface="Wingdings" panose="05000000000000000000" pitchFamily="2" charset="2"/>
              </a:rPr>
              <a:t>，</a:t>
            </a:r>
            <a:r>
              <a:rPr lang="en-US" altLang="zh-CN" dirty="0" smtClean="0">
                <a:sym typeface="Wingdings" panose="05000000000000000000" pitchFamily="2" charset="2"/>
              </a:rPr>
              <a:t>multi-instance learning</a:t>
            </a:r>
            <a:r>
              <a:rPr lang="zh-CN" altLang="en-US" dirty="0" smtClean="0">
                <a:sym typeface="Wingdings" panose="05000000000000000000" pitchFamily="2" charset="2"/>
              </a:rPr>
              <a:t>等结合</a:t>
            </a:r>
            <a:endParaRPr lang="en-US" altLang="zh-CN" dirty="0" smtClean="0">
              <a:sym typeface="Wingdings" panose="05000000000000000000" pitchFamily="2" charset="2"/>
            </a:endParaRPr>
          </a:p>
          <a:p>
            <a:r>
              <a:rPr lang="zh-CN" altLang="en-US" dirty="0">
                <a:sym typeface="Wingdings" panose="05000000000000000000" pitchFamily="2" charset="2"/>
              </a:rPr>
              <a:t>单</a:t>
            </a:r>
            <a:r>
              <a:rPr lang="zh-CN" altLang="en-US" dirty="0" smtClean="0">
                <a:sym typeface="Wingdings" panose="05000000000000000000" pitchFamily="2" charset="2"/>
              </a:rPr>
              <a:t>张图像</a:t>
            </a:r>
            <a:r>
              <a:rPr lang="en-US" altLang="zh-CN" dirty="0" smtClean="0">
                <a:sym typeface="Wingdings" panose="05000000000000000000" pitchFamily="2" charset="2"/>
              </a:rPr>
              <a:t></a:t>
            </a:r>
            <a:r>
              <a:rPr lang="zh-CN" altLang="en-US" dirty="0" smtClean="0">
                <a:sym typeface="Wingdings" panose="05000000000000000000" pitchFamily="2" charset="2"/>
              </a:rPr>
              <a:t>视频</a:t>
            </a:r>
            <a:endParaRPr lang="en-US" altLang="zh-CN" dirty="0" smtClean="0">
              <a:sym typeface="Wingdings" panose="05000000000000000000" pitchFamily="2" charset="2"/>
            </a:endParaRPr>
          </a:p>
          <a:p>
            <a:pPr lvl="1"/>
            <a:r>
              <a:rPr lang="zh-CN" altLang="en-US" dirty="0">
                <a:sym typeface="Wingdings" panose="05000000000000000000" pitchFamily="2" charset="2"/>
              </a:rPr>
              <a:t>时</a:t>
            </a:r>
            <a:r>
              <a:rPr lang="zh-CN" altLang="en-US" dirty="0" smtClean="0">
                <a:sym typeface="Wingdings" panose="05000000000000000000" pitchFamily="2" charset="2"/>
              </a:rPr>
              <a:t>空关系，动态特征</a:t>
            </a:r>
            <a:endParaRPr lang="en-US" altLang="zh-CN" dirty="0" smtClean="0">
              <a:sym typeface="Wingdings" panose="05000000000000000000" pitchFamily="2" charset="2"/>
            </a:endParaRPr>
          </a:p>
          <a:p>
            <a:r>
              <a:rPr lang="zh-CN" altLang="en-US" dirty="0">
                <a:sym typeface="Wingdings" panose="05000000000000000000" pitchFamily="2" charset="2"/>
              </a:rPr>
              <a:t>细</a:t>
            </a:r>
            <a:r>
              <a:rPr lang="zh-CN" altLang="en-US" dirty="0" smtClean="0">
                <a:sym typeface="Wingdings" panose="05000000000000000000" pitchFamily="2" charset="2"/>
              </a:rPr>
              <a:t>分的应用需求</a:t>
            </a:r>
            <a:endParaRPr lang="en-US" altLang="zh-CN" dirty="0" smtClean="0">
              <a:sym typeface="Wingdings" panose="05000000000000000000" pitchFamily="2" charset="2"/>
            </a:endParaRPr>
          </a:p>
          <a:p>
            <a:pPr lvl="1"/>
            <a:r>
              <a:rPr lang="zh-CN" altLang="en-US" dirty="0">
                <a:sym typeface="Wingdings" panose="05000000000000000000" pitchFamily="2" charset="2"/>
              </a:rPr>
              <a:t>针</a:t>
            </a:r>
            <a:r>
              <a:rPr lang="zh-CN" altLang="en-US" dirty="0" smtClean="0">
                <a:sym typeface="Wingdings" panose="05000000000000000000" pitchFamily="2" charset="2"/>
              </a:rPr>
              <a:t>对特定类型的应用</a:t>
            </a:r>
            <a:endParaRPr lang="en-US" altLang="zh-CN" dirty="0" smtClean="0">
              <a:sym typeface="Wingdings" panose="05000000000000000000" pitchFamily="2" charset="2"/>
            </a:endParaRPr>
          </a:p>
          <a:p>
            <a:r>
              <a:rPr lang="zh-CN" altLang="en-US" dirty="0">
                <a:sym typeface="Wingdings" panose="05000000000000000000" pitchFamily="2" charset="2"/>
              </a:rPr>
              <a:t>系</a:t>
            </a:r>
            <a:r>
              <a:rPr lang="zh-CN" altLang="en-US" dirty="0" smtClean="0">
                <a:sym typeface="Wingdings" panose="05000000000000000000" pitchFamily="2" charset="2"/>
              </a:rPr>
              <a:t>统的应用机器学习的方法</a:t>
            </a:r>
            <a:endParaRPr lang="en-US" altLang="zh-CN" dirty="0">
              <a:sym typeface="Wingdings" panose="05000000000000000000" pitchFamily="2" charset="2"/>
            </a:endParaRPr>
          </a:p>
          <a:p>
            <a:r>
              <a:rPr lang="en-US" altLang="zh-CN" dirty="0" smtClean="0">
                <a:sym typeface="Wingdings" panose="05000000000000000000" pitchFamily="2" charset="2"/>
              </a:rPr>
              <a:t>…</a:t>
            </a:r>
          </a:p>
        </p:txBody>
      </p:sp>
    </p:spTree>
    <p:extLst>
      <p:ext uri="{BB962C8B-B14F-4D97-AF65-F5344CB8AC3E}">
        <p14:creationId xmlns:p14="http://schemas.microsoft.com/office/powerpoint/2010/main" val="2763202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1.1 </a:t>
            </a:r>
            <a:r>
              <a:rPr lang="zh-CN" altLang="en-US" dirty="0" smtClean="0"/>
              <a:t>什么是“显著性物体检测”</a:t>
            </a:r>
            <a:r>
              <a:rPr lang="en-US" altLang="zh-CN" dirty="0" smtClean="0"/>
              <a:t>?</a:t>
            </a:r>
            <a:endParaRPr lang="en-US" dirty="0"/>
          </a:p>
        </p:txBody>
      </p:sp>
      <p:sp>
        <p:nvSpPr>
          <p:cNvPr id="3" name="Content Placeholder 2"/>
          <p:cNvSpPr>
            <a:spLocks noGrp="1"/>
          </p:cNvSpPr>
          <p:nvPr>
            <p:ph idx="1"/>
          </p:nvPr>
        </p:nvSpPr>
        <p:spPr/>
        <p:txBody>
          <a:bodyPr>
            <a:normAutofit/>
          </a:bodyPr>
          <a:lstStyle/>
          <a:p>
            <a:r>
              <a:rPr lang="en-US" dirty="0" smtClean="0"/>
              <a:t>“</a:t>
            </a:r>
            <a:r>
              <a:rPr lang="zh-CN" altLang="en-US" dirty="0" smtClean="0"/>
              <a:t>显著性物体检测</a:t>
            </a:r>
            <a:r>
              <a:rPr lang="en-US" dirty="0" smtClean="0"/>
              <a:t>”</a:t>
            </a:r>
          </a:p>
          <a:p>
            <a:pPr lvl="1"/>
            <a:r>
              <a:rPr lang="zh-CN" altLang="en-US" smtClean="0"/>
              <a:t>从</a:t>
            </a:r>
            <a:r>
              <a:rPr lang="zh-CN" altLang="en-US" dirty="0" smtClean="0"/>
              <a:t>图像中检测出最能引起人的视觉注意的物体区域的计算机视觉处理过程</a:t>
            </a:r>
            <a:endParaRPr lang="en-US" altLang="zh-CN" dirty="0" smtClean="0"/>
          </a:p>
          <a:p>
            <a:pPr lvl="1"/>
            <a:endParaRPr lang="en-US" altLang="zh-CN" dirty="0"/>
          </a:p>
          <a:p>
            <a:pPr lvl="1"/>
            <a:endParaRPr lang="en-US" altLang="zh-CN" dirty="0" smtClean="0"/>
          </a:p>
          <a:p>
            <a:pPr lvl="1"/>
            <a:endParaRPr lang="en-US" altLang="zh-CN" dirty="0" smtClean="0"/>
          </a:p>
          <a:p>
            <a:pPr lvl="1"/>
            <a:endParaRPr lang="en-US" altLang="zh-CN" dirty="0"/>
          </a:p>
          <a:p>
            <a:pPr lvl="1"/>
            <a:endParaRPr lang="en-US" altLang="zh-CN" dirty="0"/>
          </a:p>
          <a:p>
            <a:pPr marL="457200" lvl="1" indent="0">
              <a:buNone/>
            </a:pPr>
            <a:endParaRPr lang="en-US" altLang="zh-CN" dirty="0" smtClean="0"/>
          </a:p>
          <a:p>
            <a:r>
              <a:rPr lang="zh-CN" altLang="en-US" dirty="0" smtClean="0"/>
              <a:t>理想的显著性物体检测算法</a:t>
            </a:r>
            <a:endParaRPr lang="en-US" altLang="zh-CN" dirty="0" smtClean="0"/>
          </a:p>
          <a:p>
            <a:pPr lvl="1"/>
            <a:r>
              <a:rPr lang="zh-CN" altLang="en-US" dirty="0" smtClean="0"/>
              <a:t>高准确率</a:t>
            </a:r>
            <a:endParaRPr lang="en-US" altLang="zh-CN" dirty="0" smtClean="0"/>
          </a:p>
          <a:p>
            <a:pPr lvl="1"/>
            <a:r>
              <a:rPr lang="zh-CN" altLang="en-US" dirty="0" smtClean="0"/>
              <a:t>高分辨率</a:t>
            </a:r>
            <a:endParaRPr lang="en-US" altLang="zh-CN" dirty="0" smtClean="0"/>
          </a:p>
          <a:p>
            <a:pPr lvl="1"/>
            <a:r>
              <a:rPr lang="zh-CN" altLang="en-US" dirty="0" smtClean="0"/>
              <a:t>可以快速的计算</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250" y="2261249"/>
            <a:ext cx="1937931" cy="152127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6951" y="2261248"/>
            <a:ext cx="1937933" cy="152127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92480" y="2261248"/>
            <a:ext cx="2028370" cy="152127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07709" y="2261248"/>
            <a:ext cx="2028370" cy="15212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0550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1.2 </a:t>
            </a:r>
            <a:r>
              <a:rPr lang="zh-CN" altLang="en-US" dirty="0" smtClean="0"/>
              <a:t>一些紧密相关的领域</a:t>
            </a:r>
            <a:endParaRPr lang="en-US" dirty="0"/>
          </a:p>
        </p:txBody>
      </p:sp>
      <p:sp>
        <p:nvSpPr>
          <p:cNvPr id="3" name="Content Placeholder 2"/>
          <p:cNvSpPr>
            <a:spLocks noGrp="1"/>
          </p:cNvSpPr>
          <p:nvPr>
            <p:ph idx="1"/>
          </p:nvPr>
        </p:nvSpPr>
        <p:spPr/>
        <p:txBody>
          <a:bodyPr/>
          <a:lstStyle/>
          <a:p>
            <a:r>
              <a:rPr lang="zh-CN" altLang="en-US" dirty="0"/>
              <a:t>注</a:t>
            </a:r>
            <a:r>
              <a:rPr lang="zh-CN" altLang="en-US" dirty="0" smtClean="0"/>
              <a:t>视点预测 </a:t>
            </a:r>
            <a:r>
              <a:rPr lang="en-US" altLang="zh-CN" dirty="0" smtClean="0"/>
              <a:t>(Fixation prediction)</a:t>
            </a:r>
          </a:p>
          <a:p>
            <a:pPr lvl="1"/>
            <a:r>
              <a:rPr lang="zh-CN" altLang="en-US" dirty="0" smtClean="0"/>
              <a:t>通过对眼动的预测和研究探索人类视觉注意机制</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0066" y="1752009"/>
            <a:ext cx="4974428" cy="2607678"/>
          </a:xfrm>
          <a:prstGeom prst="rect">
            <a:avLst/>
          </a:prstGeom>
          <a:ln>
            <a:noFill/>
          </a:ln>
          <a:effectLst>
            <a:outerShdw blurRad="292100" dist="139700" dir="2700000" algn="tl" rotWithShape="0">
              <a:srgbClr val="333333">
                <a:alpha val="65000"/>
              </a:srgbClr>
            </a:outerShdw>
          </a:effectLst>
        </p:spPr>
      </p:pic>
      <p:sp>
        <p:nvSpPr>
          <p:cNvPr id="5" name="圆角矩形 7"/>
          <p:cNvSpPr/>
          <p:nvPr/>
        </p:nvSpPr>
        <p:spPr>
          <a:xfrm>
            <a:off x="222227" y="4604686"/>
            <a:ext cx="8736856" cy="1742849"/>
          </a:xfrm>
          <a:prstGeom prst="roundRect">
            <a:avLst/>
          </a:prstGeom>
          <a:solidFill>
            <a:srgbClr val="CFE9F4"/>
          </a:solidFill>
          <a:ln>
            <a:noFill/>
          </a:ln>
          <a:effectLst>
            <a:outerShdw blurRad="127000" dist="508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80000"/>
              </a:lnSpc>
              <a:spcBef>
                <a:spcPts val="300"/>
              </a:spcBef>
              <a:spcAft>
                <a:spcPts val="300"/>
              </a:spcAft>
              <a:buBlip>
                <a:blip r:embed="rId3"/>
              </a:buBlip>
            </a:pPr>
            <a:r>
              <a:rPr lang="en-US" sz="1600" dirty="0" smtClean="0">
                <a:solidFill>
                  <a:schemeClr val="tx1"/>
                </a:solidFill>
                <a:latin typeface="Calibri Light" panose="020F0302020204030204" pitchFamily="34" charset="0"/>
                <a:hlinkClick r:id="rId4"/>
              </a:rPr>
              <a:t>A </a:t>
            </a:r>
            <a:r>
              <a:rPr lang="en-US" sz="1600" dirty="0">
                <a:solidFill>
                  <a:schemeClr val="tx1"/>
                </a:solidFill>
                <a:latin typeface="Calibri Light" panose="020F0302020204030204" pitchFamily="34" charset="0"/>
                <a:hlinkClick r:id="rId4"/>
              </a:rPr>
              <a:t>model of saliency-based visual attention for rapid scene analysis</a:t>
            </a:r>
            <a:r>
              <a:rPr lang="en-US" sz="1600" dirty="0">
                <a:solidFill>
                  <a:schemeClr val="tx1"/>
                </a:solidFill>
                <a:latin typeface="Calibri Light" panose="020F0302020204030204" pitchFamily="34" charset="0"/>
              </a:rPr>
              <a:t>. PAMI 1998, </a:t>
            </a:r>
            <a:r>
              <a:rPr lang="en-US" sz="1600" dirty="0" err="1">
                <a:solidFill>
                  <a:schemeClr val="tx1"/>
                </a:solidFill>
                <a:latin typeface="Calibri Light" panose="020F0302020204030204" pitchFamily="34" charset="0"/>
              </a:rPr>
              <a:t>Itti</a:t>
            </a:r>
            <a:r>
              <a:rPr lang="en-US" sz="1600" dirty="0">
                <a:solidFill>
                  <a:schemeClr val="tx1"/>
                </a:solidFill>
                <a:latin typeface="Calibri Light" panose="020F0302020204030204" pitchFamily="34" charset="0"/>
              </a:rPr>
              <a:t> et al.</a:t>
            </a:r>
          </a:p>
          <a:p>
            <a:pPr marL="342900" indent="-342900" algn="just">
              <a:lnSpc>
                <a:spcPct val="80000"/>
              </a:lnSpc>
              <a:spcBef>
                <a:spcPts val="300"/>
              </a:spcBef>
              <a:spcAft>
                <a:spcPts val="300"/>
              </a:spcAft>
              <a:buBlip>
                <a:blip r:embed="rId3"/>
              </a:buBlip>
            </a:pPr>
            <a:r>
              <a:rPr lang="en-US" sz="1600" dirty="0">
                <a:solidFill>
                  <a:schemeClr val="tx1"/>
                </a:solidFill>
                <a:latin typeface="Calibri Light" panose="020F0302020204030204" pitchFamily="34" charset="0"/>
                <a:hlinkClick r:id="rId5"/>
              </a:rPr>
              <a:t>Saliency detection: A spectral residual approach</a:t>
            </a:r>
            <a:r>
              <a:rPr lang="en-US" sz="1600" dirty="0">
                <a:solidFill>
                  <a:schemeClr val="tx1"/>
                </a:solidFill>
                <a:latin typeface="Calibri Light" panose="020F0302020204030204" pitchFamily="34" charset="0"/>
              </a:rPr>
              <a:t>. CVPR 2007, </a:t>
            </a:r>
            <a:r>
              <a:rPr lang="en-US" sz="1600" dirty="0" err="1">
                <a:solidFill>
                  <a:schemeClr val="tx1"/>
                </a:solidFill>
                <a:latin typeface="Calibri Light" panose="020F0302020204030204" pitchFamily="34" charset="0"/>
              </a:rPr>
              <a:t>Hou</a:t>
            </a:r>
            <a:r>
              <a:rPr lang="en-US" sz="1600" dirty="0">
                <a:solidFill>
                  <a:schemeClr val="tx1"/>
                </a:solidFill>
                <a:latin typeface="Calibri Light" panose="020F0302020204030204" pitchFamily="34" charset="0"/>
              </a:rPr>
              <a:t> et. al.</a:t>
            </a:r>
          </a:p>
          <a:p>
            <a:pPr marL="342900" indent="-342900" algn="just">
              <a:lnSpc>
                <a:spcPct val="80000"/>
              </a:lnSpc>
              <a:spcBef>
                <a:spcPts val="300"/>
              </a:spcBef>
              <a:spcAft>
                <a:spcPts val="300"/>
              </a:spcAft>
              <a:buBlip>
                <a:blip r:embed="rId3"/>
              </a:buBlip>
            </a:pPr>
            <a:r>
              <a:rPr lang="en-US" sz="1600" dirty="0">
                <a:solidFill>
                  <a:schemeClr val="tx1"/>
                </a:solidFill>
                <a:latin typeface="Calibri Light" panose="020F0302020204030204" pitchFamily="34" charset="0"/>
                <a:hlinkClick r:id="rId6"/>
              </a:rPr>
              <a:t>Graph-based visual saliency</a:t>
            </a:r>
            <a:r>
              <a:rPr lang="en-US" sz="1600" dirty="0">
                <a:solidFill>
                  <a:schemeClr val="tx1"/>
                </a:solidFill>
                <a:latin typeface="Calibri Light" panose="020F0302020204030204" pitchFamily="34" charset="0"/>
              </a:rPr>
              <a:t>. NIPS, </a:t>
            </a:r>
            <a:r>
              <a:rPr lang="en-US" sz="1600" dirty="0" err="1">
                <a:solidFill>
                  <a:schemeClr val="tx1"/>
                </a:solidFill>
                <a:latin typeface="Calibri Light" panose="020F0302020204030204" pitchFamily="34" charset="0"/>
              </a:rPr>
              <a:t>Harel</a:t>
            </a:r>
            <a:r>
              <a:rPr lang="en-US" sz="1600" dirty="0">
                <a:solidFill>
                  <a:schemeClr val="tx1"/>
                </a:solidFill>
                <a:latin typeface="Calibri Light" panose="020F0302020204030204" pitchFamily="34" charset="0"/>
              </a:rPr>
              <a:t> et. al.</a:t>
            </a:r>
          </a:p>
          <a:p>
            <a:pPr marL="342900" indent="-342900" algn="just">
              <a:lnSpc>
                <a:spcPct val="80000"/>
              </a:lnSpc>
              <a:spcBef>
                <a:spcPts val="300"/>
              </a:spcBef>
              <a:spcAft>
                <a:spcPts val="300"/>
              </a:spcAft>
              <a:buBlip>
                <a:blip r:embed="rId3"/>
              </a:buBlip>
            </a:pPr>
            <a:r>
              <a:rPr lang="en-US" sz="1600" dirty="0">
                <a:solidFill>
                  <a:schemeClr val="tx1"/>
                </a:solidFill>
                <a:latin typeface="Calibri Light" panose="020F0302020204030204" pitchFamily="34" charset="0"/>
                <a:hlinkClick r:id="rId7"/>
              </a:rPr>
              <a:t>Quantitative analysis of human-model agreement in visual saliency modeling: A comparative study</a:t>
            </a:r>
            <a:r>
              <a:rPr lang="en-US" sz="1600" dirty="0">
                <a:solidFill>
                  <a:schemeClr val="tx1"/>
                </a:solidFill>
                <a:latin typeface="Calibri Light" panose="020F0302020204030204" pitchFamily="34" charset="0"/>
              </a:rPr>
              <a:t>, IEEE TIP 2012, </a:t>
            </a:r>
            <a:r>
              <a:rPr lang="en-US" sz="1600" dirty="0" err="1">
                <a:solidFill>
                  <a:schemeClr val="tx1"/>
                </a:solidFill>
                <a:latin typeface="Calibri Light" panose="020F0302020204030204" pitchFamily="34" charset="0"/>
              </a:rPr>
              <a:t>Borji</a:t>
            </a:r>
            <a:r>
              <a:rPr lang="en-US" sz="1600" dirty="0">
                <a:solidFill>
                  <a:schemeClr val="tx1"/>
                </a:solidFill>
                <a:latin typeface="Calibri Light" panose="020F0302020204030204" pitchFamily="34" charset="0"/>
              </a:rPr>
              <a:t> et. al.</a:t>
            </a:r>
          </a:p>
          <a:p>
            <a:pPr marL="342900" indent="-342900" algn="just">
              <a:lnSpc>
                <a:spcPct val="80000"/>
              </a:lnSpc>
              <a:spcBef>
                <a:spcPts val="300"/>
              </a:spcBef>
              <a:spcAft>
                <a:spcPts val="300"/>
              </a:spcAft>
              <a:buBlip>
                <a:blip r:embed="rId3"/>
              </a:buBlip>
            </a:pPr>
            <a:r>
              <a:rPr lang="en-US" sz="1600" dirty="0">
                <a:solidFill>
                  <a:schemeClr val="tx1"/>
                </a:solidFill>
                <a:latin typeface="Calibri Light" panose="020F0302020204030204" pitchFamily="34" charset="0"/>
                <a:hlinkClick r:id="rId8"/>
              </a:rPr>
              <a:t>A benchmark of computational models of saliency to predict human fixations</a:t>
            </a:r>
            <a:r>
              <a:rPr lang="en-US" sz="1600" dirty="0">
                <a:solidFill>
                  <a:schemeClr val="tx1"/>
                </a:solidFill>
                <a:latin typeface="Calibri Light" panose="020F0302020204030204" pitchFamily="34" charset="0"/>
              </a:rPr>
              <a:t>, TR 2012</a:t>
            </a:r>
            <a:r>
              <a:rPr lang="en-US" sz="1600" dirty="0" smtClean="0">
                <a:solidFill>
                  <a:schemeClr val="tx1"/>
                </a:solidFill>
                <a:latin typeface="Calibri Light" panose="020F0302020204030204" pitchFamily="34" charset="0"/>
              </a:rPr>
              <a:t>.</a:t>
            </a:r>
            <a:endParaRPr lang="en-US" altLang="zh-CN" sz="1600" dirty="0">
              <a:solidFill>
                <a:schemeClr val="tx1"/>
              </a:solidFill>
              <a:latin typeface="Calibri Light" panose="020F0302020204030204" pitchFamily="34" charset="0"/>
            </a:endParaRPr>
          </a:p>
        </p:txBody>
      </p:sp>
    </p:spTree>
    <p:extLst>
      <p:ext uri="{BB962C8B-B14F-4D97-AF65-F5344CB8AC3E}">
        <p14:creationId xmlns:p14="http://schemas.microsoft.com/office/powerpoint/2010/main" val="2192237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1.2 </a:t>
            </a:r>
            <a:r>
              <a:rPr lang="zh-CN" altLang="en-US" dirty="0" smtClean="0"/>
              <a:t>一些紧密相关的领域</a:t>
            </a:r>
            <a:endParaRPr lang="en-US" dirty="0"/>
          </a:p>
        </p:txBody>
      </p:sp>
      <p:sp>
        <p:nvSpPr>
          <p:cNvPr id="3" name="Content Placeholder 2"/>
          <p:cNvSpPr>
            <a:spLocks noGrp="1"/>
          </p:cNvSpPr>
          <p:nvPr>
            <p:ph idx="1"/>
          </p:nvPr>
        </p:nvSpPr>
        <p:spPr/>
        <p:txBody>
          <a:bodyPr/>
          <a:lstStyle/>
          <a:p>
            <a:r>
              <a:rPr lang="zh-CN" altLang="en-US" dirty="0"/>
              <a:t>注视点预测 </a:t>
            </a:r>
            <a:r>
              <a:rPr lang="en-US" altLang="zh-CN" dirty="0"/>
              <a:t>(Fixation prediction</a:t>
            </a:r>
            <a:r>
              <a:rPr lang="en-US" altLang="zh-CN" dirty="0" smtClean="0"/>
              <a:t>)</a:t>
            </a:r>
          </a:p>
          <a:p>
            <a:r>
              <a:rPr lang="zh-CN" altLang="en-US" dirty="0" smtClean="0"/>
              <a:t>图像分割 </a:t>
            </a:r>
            <a:r>
              <a:rPr lang="en-US" altLang="zh-CN" dirty="0" smtClean="0"/>
              <a:t>(Image Segmentation)</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7276" y="2000085"/>
            <a:ext cx="3482827" cy="260051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2345" y="2000085"/>
            <a:ext cx="3482827" cy="26005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4015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1.2 </a:t>
            </a:r>
            <a:r>
              <a:rPr lang="zh-CN" altLang="en-US" dirty="0" smtClean="0"/>
              <a:t>一些紧密相关的领域</a:t>
            </a:r>
            <a:endParaRPr lang="en-US" dirty="0"/>
          </a:p>
        </p:txBody>
      </p:sp>
      <p:sp>
        <p:nvSpPr>
          <p:cNvPr id="3" name="Content Placeholder 2"/>
          <p:cNvSpPr>
            <a:spLocks noGrp="1"/>
          </p:cNvSpPr>
          <p:nvPr>
            <p:ph idx="1"/>
          </p:nvPr>
        </p:nvSpPr>
        <p:spPr/>
        <p:txBody>
          <a:bodyPr/>
          <a:lstStyle/>
          <a:p>
            <a:r>
              <a:rPr lang="zh-CN" altLang="en-US" dirty="0"/>
              <a:t>注视点预测 </a:t>
            </a:r>
            <a:r>
              <a:rPr lang="en-US" altLang="zh-CN" dirty="0"/>
              <a:t>(Fixation prediction</a:t>
            </a:r>
            <a:r>
              <a:rPr lang="en-US" altLang="zh-CN" dirty="0" smtClean="0"/>
              <a:t>)</a:t>
            </a:r>
          </a:p>
          <a:p>
            <a:r>
              <a:rPr lang="zh-CN" altLang="en-US" dirty="0" smtClean="0"/>
              <a:t>图像分割 </a:t>
            </a:r>
            <a:r>
              <a:rPr lang="en-US" altLang="zh-CN" dirty="0" smtClean="0"/>
              <a:t>(Image Segmentation)</a:t>
            </a:r>
          </a:p>
          <a:p>
            <a:r>
              <a:rPr lang="en-US" altLang="zh-CN" dirty="0" smtClean="0"/>
              <a:t>Object proposal generation</a:t>
            </a:r>
          </a:p>
          <a:p>
            <a:endParaRPr lang="en-US" dirty="0"/>
          </a:p>
        </p:txBody>
      </p:sp>
      <p:grpSp>
        <p:nvGrpSpPr>
          <p:cNvPr id="5" name="Group 4"/>
          <p:cNvGrpSpPr/>
          <p:nvPr/>
        </p:nvGrpSpPr>
        <p:grpSpPr>
          <a:xfrm>
            <a:off x="1946228" y="2390078"/>
            <a:ext cx="4660092" cy="3359067"/>
            <a:chOff x="1368568" y="984271"/>
            <a:chExt cx="6205184" cy="4650163"/>
          </a:xfrm>
        </p:grpSpPr>
        <p:graphicFrame>
          <p:nvGraphicFramePr>
            <p:cNvPr id="6" name="Content Placeholder 5"/>
            <p:cNvGraphicFramePr>
              <a:graphicFrameLocks noChangeAspect="1"/>
            </p:cNvGraphicFramePr>
            <p:nvPr>
              <p:extLst>
                <p:ext uri="{D42A27DB-BD31-4B8C-83A1-F6EECF244321}">
                  <p14:modId xmlns:p14="http://schemas.microsoft.com/office/powerpoint/2010/main" val="3217097199"/>
                </p:ext>
              </p:extLst>
            </p:nvPr>
          </p:nvGraphicFramePr>
          <p:xfrm>
            <a:off x="1368568" y="984271"/>
            <a:ext cx="6205184" cy="4650163"/>
          </p:xfrm>
          <a:graphic>
            <a:graphicData uri="http://schemas.openxmlformats.org/presentationml/2006/ole">
              <mc:AlternateContent xmlns:mc="http://schemas.openxmlformats.org/markup-compatibility/2006">
                <mc:Choice xmlns:v="urn:schemas-microsoft-com:vml" Requires="v">
                  <p:oleObj spid="_x0000_s5131" name="Visio" r:id="rId3" imgW="4886155" imgH="3667225" progId="Visio.Drawing.15">
                    <p:embed/>
                  </p:oleObj>
                </mc:Choice>
                <mc:Fallback>
                  <p:oleObj name="Visio" r:id="rId3" imgW="4886155" imgH="3667225"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568" y="984271"/>
                          <a:ext cx="6205184" cy="4650163"/>
                        </a:xfrm>
                        <a:prstGeom prst="rect">
                          <a:avLst/>
                        </a:prstGeom>
                        <a:noFill/>
                        <a:extLst/>
                      </p:spPr>
                    </p:pic>
                  </p:oleObj>
                </mc:Fallback>
              </mc:AlternateContent>
            </a:graphicData>
          </a:graphic>
        </p:graphicFrame>
        <p:sp>
          <p:nvSpPr>
            <p:cNvPr id="7" name="Rectangle 6"/>
            <p:cNvSpPr/>
            <p:nvPr/>
          </p:nvSpPr>
          <p:spPr>
            <a:xfrm>
              <a:off x="2760570" y="1109893"/>
              <a:ext cx="619558" cy="61170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98591" y="2025797"/>
              <a:ext cx="4910314" cy="12597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80128" y="2760460"/>
              <a:ext cx="636926" cy="1080019"/>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45865" y="2985601"/>
              <a:ext cx="1065750" cy="255755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60569" y="3840478"/>
              <a:ext cx="392971" cy="404859"/>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98591" y="4686561"/>
              <a:ext cx="956322" cy="404859"/>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940778" y="5569246"/>
            <a:ext cx="2642577" cy="923330"/>
            <a:chOff x="2407454" y="5481088"/>
            <a:chExt cx="3518745" cy="1278222"/>
          </a:xfrm>
        </p:grpSpPr>
        <p:sp>
          <p:nvSpPr>
            <p:cNvPr id="14" name="Rectangle 13"/>
            <p:cNvSpPr/>
            <p:nvPr/>
          </p:nvSpPr>
          <p:spPr>
            <a:xfrm>
              <a:off x="2407454" y="5910934"/>
              <a:ext cx="494918" cy="51455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87370" y="5907393"/>
              <a:ext cx="483790" cy="514553"/>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31281" y="5912914"/>
              <a:ext cx="494918" cy="50903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116233" y="5481088"/>
              <a:ext cx="2209626" cy="1278222"/>
            </a:xfrm>
            <a:prstGeom prst="rect">
              <a:avLst/>
            </a:prstGeom>
            <a:noFill/>
          </p:spPr>
          <p:txBody>
            <a:bodyPr wrap="none" rtlCol="0">
              <a:spAutoFit/>
            </a:bodyPr>
            <a:lstStyle/>
            <a:p>
              <a:r>
                <a:rPr lang="en-US" sz="5400" dirty="0" smtClean="0"/>
                <a:t>&gt;     &gt;</a:t>
              </a:r>
              <a:endParaRPr lang="en-US" sz="5400" dirty="0"/>
            </a:p>
          </p:txBody>
        </p:sp>
      </p:grpSp>
    </p:spTree>
    <p:extLst>
      <p:ext uri="{BB962C8B-B14F-4D97-AF65-F5344CB8AC3E}">
        <p14:creationId xmlns:p14="http://schemas.microsoft.com/office/powerpoint/2010/main" val="3645483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1.3 </a:t>
            </a:r>
            <a:r>
              <a:rPr lang="zh-CN" altLang="en-US" dirty="0" smtClean="0"/>
              <a:t>数据集与评价标准</a:t>
            </a:r>
            <a:endParaRPr lang="en-US" dirty="0"/>
          </a:p>
        </p:txBody>
      </p:sp>
      <p:sp>
        <p:nvSpPr>
          <p:cNvPr id="3" name="Content Placeholder 2"/>
          <p:cNvSpPr>
            <a:spLocks noGrp="1"/>
          </p:cNvSpPr>
          <p:nvPr>
            <p:ph idx="1"/>
          </p:nvPr>
        </p:nvSpPr>
        <p:spPr/>
        <p:txBody>
          <a:bodyPr/>
          <a:lstStyle/>
          <a:p>
            <a:r>
              <a:rPr lang="en-US" altLang="zh-CN" dirty="0" smtClean="0"/>
              <a:t>Benchmark</a:t>
            </a:r>
            <a:r>
              <a:rPr lang="zh-CN" altLang="en-US" dirty="0" smtClean="0"/>
              <a:t>示例</a:t>
            </a:r>
            <a:endParaRPr lang="en-US" dirty="0"/>
          </a:p>
        </p:txBody>
      </p:sp>
      <p:pic>
        <p:nvPicPr>
          <p:cNvPr id="5" name="Picture 4"/>
          <p:cNvPicPr>
            <a:picLocks noChangeAspect="1"/>
          </p:cNvPicPr>
          <p:nvPr/>
        </p:nvPicPr>
        <p:blipFill>
          <a:blip r:embed="rId2"/>
          <a:stretch>
            <a:fillRect/>
          </a:stretch>
        </p:blipFill>
        <p:spPr>
          <a:xfrm>
            <a:off x="792165" y="1567750"/>
            <a:ext cx="7523809" cy="4171429"/>
          </a:xfrm>
          <a:prstGeom prst="rect">
            <a:avLst/>
          </a:prstGeom>
        </p:spPr>
      </p:pic>
    </p:spTree>
    <p:extLst>
      <p:ext uri="{BB962C8B-B14F-4D97-AF65-F5344CB8AC3E}">
        <p14:creationId xmlns:p14="http://schemas.microsoft.com/office/powerpoint/2010/main" val="2199543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1.4 </a:t>
            </a:r>
            <a:r>
              <a:rPr lang="zh-CN" altLang="en-US" dirty="0" smtClean="0"/>
              <a:t>该领域的发展动力</a:t>
            </a:r>
            <a:endParaRPr lang="en-US" dirty="0"/>
          </a:p>
        </p:txBody>
      </p:sp>
      <p:sp>
        <p:nvSpPr>
          <p:cNvPr id="3" name="Content Placeholder 2"/>
          <p:cNvSpPr>
            <a:spLocks noGrp="1"/>
          </p:cNvSpPr>
          <p:nvPr>
            <p:ph idx="1"/>
          </p:nvPr>
        </p:nvSpPr>
        <p:spPr/>
        <p:txBody>
          <a:bodyPr/>
          <a:lstStyle/>
          <a:p>
            <a:r>
              <a:rPr lang="zh-CN" altLang="en-US" dirty="0"/>
              <a:t>应</a:t>
            </a:r>
            <a:r>
              <a:rPr lang="zh-CN" altLang="en-US" dirty="0" smtClean="0"/>
              <a:t>用需求推动研究发展</a:t>
            </a:r>
            <a:endParaRPr lang="en-US" altLang="zh-CN" dirty="0" smtClean="0"/>
          </a:p>
          <a:p>
            <a:endParaRPr lang="en-US" dirty="0" smtClean="0"/>
          </a:p>
          <a:p>
            <a:endParaRPr lang="en-US" dirty="0" smtClean="0"/>
          </a:p>
          <a:p>
            <a:endParaRPr lang="en-US" dirty="0"/>
          </a:p>
          <a:p>
            <a:endParaRPr lang="en-US" dirty="0" smtClean="0"/>
          </a:p>
          <a:p>
            <a:endParaRPr lang="en-US" dirty="0"/>
          </a:p>
          <a:p>
            <a:endParaRPr lang="en-US" dirty="0" smtClean="0"/>
          </a:p>
        </p:txBody>
      </p:sp>
      <p:pic>
        <p:nvPicPr>
          <p:cNvPr id="4" name="Picture 3"/>
          <p:cNvPicPr>
            <a:picLocks noChangeAspect="1"/>
          </p:cNvPicPr>
          <p:nvPr/>
        </p:nvPicPr>
        <p:blipFill>
          <a:blip r:embed="rId2"/>
          <a:stretch>
            <a:fillRect/>
          </a:stretch>
        </p:blipFill>
        <p:spPr>
          <a:xfrm>
            <a:off x="435935" y="2154904"/>
            <a:ext cx="8376371" cy="2656865"/>
          </a:xfrm>
          <a:prstGeom prst="rect">
            <a:avLst/>
          </a:prstGeom>
        </p:spPr>
      </p:pic>
    </p:spTree>
    <p:extLst>
      <p:ext uri="{BB962C8B-B14F-4D97-AF65-F5344CB8AC3E}">
        <p14:creationId xmlns:p14="http://schemas.microsoft.com/office/powerpoint/2010/main" val="3661988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2.1 </a:t>
            </a:r>
            <a:r>
              <a:rPr lang="zh-CN" altLang="en-US" dirty="0" smtClean="0"/>
              <a:t>代表性工作：启蒙</a:t>
            </a:r>
            <a:r>
              <a:rPr lang="en-US" altLang="zh-CN" dirty="0" smtClean="0"/>
              <a:t> </a:t>
            </a:r>
            <a:endParaRPr lang="en-US" dirty="0"/>
          </a:p>
        </p:txBody>
      </p:sp>
      <p:sp>
        <p:nvSpPr>
          <p:cNvPr id="3" name="Content Placeholder 2"/>
          <p:cNvSpPr>
            <a:spLocks noGrp="1"/>
          </p:cNvSpPr>
          <p:nvPr>
            <p:ph idx="1"/>
          </p:nvPr>
        </p:nvSpPr>
        <p:spPr/>
        <p:txBody>
          <a:bodyPr/>
          <a:lstStyle/>
          <a:p>
            <a:r>
              <a:rPr lang="en-US" dirty="0"/>
              <a:t>A model of saliency-based visual attention for rapid scene analysis. PAMI 1998, </a:t>
            </a:r>
            <a:r>
              <a:rPr lang="en-US" dirty="0" err="1"/>
              <a:t>Itti</a:t>
            </a:r>
            <a:r>
              <a:rPr lang="en-US" dirty="0"/>
              <a:t> et al.</a:t>
            </a:r>
          </a:p>
          <a:p>
            <a:endParaRPr lang="en-US" dirty="0"/>
          </a:p>
        </p:txBody>
      </p:sp>
      <p:grpSp>
        <p:nvGrpSpPr>
          <p:cNvPr id="6" name="Group 5"/>
          <p:cNvGrpSpPr/>
          <p:nvPr/>
        </p:nvGrpSpPr>
        <p:grpSpPr>
          <a:xfrm>
            <a:off x="925032" y="1907463"/>
            <a:ext cx="7183483" cy="3057942"/>
            <a:chOff x="1228725" y="2593421"/>
            <a:chExt cx="1976290" cy="73097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725" y="2593421"/>
              <a:ext cx="975360" cy="730970"/>
            </a:xfrm>
            <a:prstGeom prst="rect">
              <a:avLst/>
            </a:prstGeom>
          </p:spPr>
        </p:pic>
        <p:pic>
          <p:nvPicPr>
            <p:cNvPr id="8" name="Picture 7"/>
            <p:cNvPicPr>
              <a:picLocks noChangeAspect="1"/>
            </p:cNvPicPr>
            <p:nvPr/>
          </p:nvPicPr>
          <p:blipFill>
            <a:blip r:embed="rId3"/>
            <a:stretch>
              <a:fillRect/>
            </a:stretch>
          </p:blipFill>
          <p:spPr>
            <a:xfrm>
              <a:off x="2230388" y="2593421"/>
              <a:ext cx="974627" cy="730970"/>
            </a:xfrm>
            <a:prstGeom prst="rect">
              <a:avLst/>
            </a:prstGeom>
          </p:spPr>
        </p:pic>
      </p:grpSp>
    </p:spTree>
    <p:extLst>
      <p:ext uri="{BB962C8B-B14F-4D97-AF65-F5344CB8AC3E}">
        <p14:creationId xmlns:p14="http://schemas.microsoft.com/office/powerpoint/2010/main" val="3022945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1538</TotalTime>
  <Words>832</Words>
  <Application>Microsoft Office PowerPoint</Application>
  <PresentationFormat>全屏显示(4:3)</PresentationFormat>
  <Paragraphs>129</Paragraphs>
  <Slides>24</Slides>
  <Notes>2</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36" baseType="lpstr">
      <vt:lpstr>ＭＳ Ｐゴシック</vt:lpstr>
      <vt:lpstr>华文楷体</vt:lpstr>
      <vt:lpstr>宋体</vt:lpstr>
      <vt:lpstr>宋体</vt:lpstr>
      <vt:lpstr>Arial</vt:lpstr>
      <vt:lpstr>Calibri</vt:lpstr>
      <vt:lpstr>Calibri Light</vt:lpstr>
      <vt:lpstr>Cambria Math</vt:lpstr>
      <vt:lpstr>Times New Roman</vt:lpstr>
      <vt:lpstr>Wingdings</vt:lpstr>
      <vt:lpstr>Office Theme</vt:lpstr>
      <vt:lpstr>Visio</vt:lpstr>
      <vt:lpstr>视觉显著性物体检测</vt:lpstr>
      <vt:lpstr>内容提要</vt:lpstr>
      <vt:lpstr>1.1 什么是“显著性物体检测”?</vt:lpstr>
      <vt:lpstr>1.2 一些紧密相关的领域</vt:lpstr>
      <vt:lpstr>1.2 一些紧密相关的领域</vt:lpstr>
      <vt:lpstr>1.2 一些紧密相关的领域</vt:lpstr>
      <vt:lpstr>1.3 数据集与评价标准</vt:lpstr>
      <vt:lpstr>1.4 该领域的发展动力</vt:lpstr>
      <vt:lpstr>2.1 代表性工作：启蒙 </vt:lpstr>
      <vt:lpstr>2.2 代表性工作：分支形成</vt:lpstr>
      <vt:lpstr>2.2 代表性工作：分支形成</vt:lpstr>
      <vt:lpstr>2.3 代表性工作：快速发展</vt:lpstr>
      <vt:lpstr>2.3 代表性工作：快速发展</vt:lpstr>
      <vt:lpstr>2.3 代表性工作：快速发展</vt:lpstr>
      <vt:lpstr>2.3 代表性工作：快速发展</vt:lpstr>
      <vt:lpstr>2.4 代表性工作：初步总结</vt:lpstr>
      <vt:lpstr>2.4 代表性工作：初步总结</vt:lpstr>
      <vt:lpstr>2.5 代表性工作：Ad-Hoc  Principled</vt:lpstr>
      <vt:lpstr>3.1 研究现状总结</vt:lpstr>
      <vt:lpstr>3.1 研究现状总结</vt:lpstr>
      <vt:lpstr>3.2 关于应用</vt:lpstr>
      <vt:lpstr>3.2 关于应用</vt:lpstr>
      <vt:lpstr>3.2 关于应用</vt:lpstr>
      <vt:lpstr>3.3 未来发展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BING: Binarized Normed Gradients for Objectness Estimation at 300fps</dc:title>
  <dc:creator>MingMing Cheng</dc:creator>
  <cp:lastModifiedBy>MingMing Cheng</cp:lastModifiedBy>
  <cp:revision>159</cp:revision>
  <dcterms:created xsi:type="dcterms:W3CDTF">2014-04-15T14:23:17Z</dcterms:created>
  <dcterms:modified xsi:type="dcterms:W3CDTF">2018-04-27T09:31:54Z</dcterms:modified>
</cp:coreProperties>
</file>