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35" r:id="rId2"/>
    <p:sldId id="389" r:id="rId3"/>
    <p:sldId id="384" r:id="rId4"/>
    <p:sldId id="385" r:id="rId5"/>
    <p:sldId id="386" r:id="rId6"/>
    <p:sldId id="387" r:id="rId7"/>
    <p:sldId id="388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847"/>
    <a:srgbClr val="5C126B"/>
    <a:srgbClr val="984378"/>
    <a:srgbClr val="C77FAC"/>
    <a:srgbClr val="22304B"/>
    <a:srgbClr val="0E2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93" autoAdjust="0"/>
    <p:restoredTop sz="88636" autoAdjust="0"/>
  </p:normalViewPr>
  <p:slideViewPr>
    <p:cSldViewPr snapToGrid="0">
      <p:cViewPr varScale="1">
        <p:scale>
          <a:sx n="75" d="100"/>
          <a:sy n="75" d="100"/>
        </p:scale>
        <p:origin x="192" y="488"/>
      </p:cViewPr>
      <p:guideLst/>
    </p:cSldViewPr>
  </p:slideViewPr>
  <p:outlineViewPr>
    <p:cViewPr>
      <p:scale>
        <a:sx n="33" d="100"/>
        <a:sy n="33" d="100"/>
      </p:scale>
      <p:origin x="0" y="-119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EE64E-9A2D-4D02-BD46-DFCFC74B5EE4}" type="datetimeFigureOut">
              <a:rPr lang="en-US" smtClean="0"/>
              <a:t>8/23/16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3604F-F5C7-412C-AE28-FF961BD94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9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250" y="1996240"/>
            <a:ext cx="4381500" cy="4381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852551"/>
          </a:xfrm>
          <a:solidFill>
            <a:srgbClr val="984378"/>
          </a:solidFill>
        </p:spPr>
        <p:txBody>
          <a:bodyPr anchor="ctr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021306" y="1924395"/>
            <a:ext cx="4836694" cy="452518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937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373979" cy="669129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789710"/>
            <a:ext cx="8516471" cy="538725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Line 1"/>
          <p:cNvSpPr>
            <a:spLocks noChangeShapeType="1"/>
          </p:cNvSpPr>
          <p:nvPr userDrawn="1"/>
        </p:nvSpPr>
        <p:spPr bwMode="auto">
          <a:xfrm>
            <a:off x="0" y="676026"/>
            <a:ext cx="9144000" cy="0"/>
          </a:xfrm>
          <a:prstGeom prst="line">
            <a:avLst/>
          </a:prstGeom>
          <a:noFill/>
          <a:ln w="38160">
            <a:solidFill>
              <a:srgbClr val="5C126B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GB">
              <a:latin typeface="Arial" charset="0"/>
              <a:ea typeface="SimSun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3979" y="0"/>
            <a:ext cx="770021" cy="66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6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8033657" y="6580997"/>
            <a:ext cx="1110343" cy="277002"/>
          </a:xfrm>
          <a:prstGeom prst="rect">
            <a:avLst/>
          </a:prstGeom>
          <a:solidFill>
            <a:srgbClr val="5A2847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383977" cy="890648"/>
          </a:xfrm>
          <a:prstGeom prst="rect">
            <a:avLst/>
          </a:prstGeom>
          <a:solidFill>
            <a:srgbClr val="98437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835" y="991590"/>
            <a:ext cx="8516471" cy="5185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935657" y="6581000"/>
            <a:ext cx="7097998" cy="276999"/>
          </a:xfrm>
          <a:prstGeom prst="rect">
            <a:avLst/>
          </a:prstGeom>
          <a:solidFill>
            <a:srgbClr val="5C126B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err="1" smtClean="0">
                <a:solidFill>
                  <a:schemeClr val="bg1"/>
                </a:solidFill>
              </a:rPr>
              <a:t>AutoDL</a:t>
            </a:r>
            <a:r>
              <a:rPr lang="en-US" sz="1200" b="0" dirty="0" smtClean="0">
                <a:solidFill>
                  <a:schemeClr val="bg1"/>
                </a:solidFill>
              </a:rPr>
              <a:t>: </a:t>
            </a:r>
            <a:r>
              <a:rPr lang="en-US" sz="1200" b="0" dirty="0" err="1" smtClean="0">
                <a:solidFill>
                  <a:schemeClr val="bg1"/>
                </a:solidFill>
              </a:rPr>
              <a:t>Webly</a:t>
            </a:r>
            <a:r>
              <a:rPr lang="en-US" sz="1200" b="0" dirty="0" smtClean="0">
                <a:solidFill>
                  <a:schemeClr val="bg1"/>
                </a:solidFill>
              </a:rPr>
              <a:t> Supervised Deep Learning for Semantic Segmentation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6580995"/>
            <a:ext cx="935655" cy="276999"/>
          </a:xfrm>
          <a:prstGeom prst="rect">
            <a:avLst/>
          </a:prstGeom>
          <a:solidFill>
            <a:srgbClr val="984378"/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7DF75-1CCE-1A4E-81E1-83069AD5753F}" type="datetime5">
              <a:rPr lang="en-US" sz="1200" smtClean="0">
                <a:solidFill>
                  <a:schemeClr val="bg1"/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23-Aug-16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259086" y="6580996"/>
            <a:ext cx="673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603BFBC-EF15-48A5-8249-0FEAC4BE5DBB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r>
              <a:rPr lang="en-US" sz="1200" dirty="0" smtClean="0">
                <a:solidFill>
                  <a:schemeClr val="bg1"/>
                </a:solidFill>
              </a:rPr>
              <a:t>/21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2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1828801"/>
          </a:xfrm>
          <a:ln>
            <a:solidFill>
              <a:srgbClr val="0E2245"/>
            </a:solidFill>
          </a:ln>
        </p:spPr>
        <p:txBody>
          <a:bodyPr anchor="ctr">
            <a:noAutofit/>
          </a:bodyPr>
          <a:lstStyle/>
          <a:p>
            <a:r>
              <a:rPr lang="en-US" sz="4400" dirty="0" err="1"/>
              <a:t>AutoDL</a:t>
            </a:r>
            <a:r>
              <a:rPr lang="en-US" sz="4400" dirty="0"/>
              <a:t>: </a:t>
            </a:r>
            <a:r>
              <a:rPr lang="en-US" sz="4400" dirty="0" err="1"/>
              <a:t>Webly</a:t>
            </a:r>
            <a:r>
              <a:rPr lang="en-US" sz="4400" dirty="0"/>
              <a:t> Supervised Deep Learning for Semantic Segmentation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84365" y="2651588"/>
            <a:ext cx="7575269" cy="3342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</a:pPr>
            <a:endParaRPr lang="en-US" altLang="zh-C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56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Weakly Supervised </a:t>
            </a:r>
            <a:r>
              <a:rPr lang="en-US" sz="3600" dirty="0" smtClean="0"/>
              <a:t>Semantic</a:t>
            </a:r>
            <a:r>
              <a:rPr lang="zh-CN" altLang="en-US" sz="3600" dirty="0" smtClean="0"/>
              <a:t> </a:t>
            </a:r>
            <a:r>
              <a:rPr lang="en-US" sz="3600" dirty="0" smtClean="0"/>
              <a:t>Segmentation</a:t>
            </a:r>
            <a:endParaRPr lang="en-US" sz="3600" dirty="0"/>
          </a:p>
        </p:txBody>
      </p:sp>
      <p:pic>
        <p:nvPicPr>
          <p:cNvPr id="4" name="图片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69" y="1571626"/>
            <a:ext cx="8577236" cy="354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7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4633956" y="2458073"/>
            <a:ext cx="2735745" cy="13130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矩形 29"/>
          <p:cNvSpPr/>
          <p:nvPr/>
        </p:nvSpPr>
        <p:spPr>
          <a:xfrm>
            <a:off x="4633956" y="1991169"/>
            <a:ext cx="2735745" cy="4714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9" name="矩形 28"/>
          <p:cNvSpPr/>
          <p:nvPr/>
        </p:nvSpPr>
        <p:spPr>
          <a:xfrm>
            <a:off x="1087093" y="1991169"/>
            <a:ext cx="2735745" cy="4714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/>
        </p:nvSpPr>
        <p:spPr>
          <a:xfrm>
            <a:off x="1087093" y="2458073"/>
            <a:ext cx="2735745" cy="13130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文本框 10"/>
          <p:cNvSpPr txBox="1"/>
          <p:nvPr/>
        </p:nvSpPr>
        <p:spPr>
          <a:xfrm>
            <a:off x="391870" y="954915"/>
            <a:ext cx="321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Self-paced Learning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731" y="2554668"/>
            <a:ext cx="2411164" cy="50628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730" y="3134590"/>
            <a:ext cx="1748352" cy="63648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828326" y="2516687"/>
            <a:ext cx="2400300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altLang="zh-CN" sz="1650" dirty="0"/>
              <a:t>First, optimize </a:t>
            </a:r>
            <a:r>
              <a:rPr lang="en-US" altLang="zh-CN" sz="1650" b="1" dirty="0"/>
              <a:t>v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altLang="zh-CN" sz="1200" b="1" i="1" dirty="0"/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altLang="zh-CN" sz="1650" dirty="0"/>
              <a:t>Second, optimize </a:t>
            </a:r>
            <a:r>
              <a:rPr lang="en-US" altLang="zh-CN" sz="1650" b="1" dirty="0"/>
              <a:t>w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altLang="zh-CN" sz="1200" b="1" dirty="0"/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altLang="zh-CN" sz="1650" dirty="0"/>
              <a:t>Finally, increase </a:t>
            </a:r>
            <a:r>
              <a:rPr lang="el-GR" altLang="zh-CN" sz="1650" i="1" dirty="0"/>
              <a:t>λ</a:t>
            </a:r>
            <a:endParaRPr lang="zh-CN" altLang="en-US" sz="1650" i="1" dirty="0"/>
          </a:p>
        </p:txBody>
      </p:sp>
      <p:sp>
        <p:nvSpPr>
          <p:cNvPr id="25" name="文本框 24"/>
          <p:cNvSpPr txBox="1"/>
          <p:nvPr/>
        </p:nvSpPr>
        <p:spPr>
          <a:xfrm>
            <a:off x="1873976" y="2084088"/>
            <a:ext cx="16181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Formulation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219397" y="2074581"/>
            <a:ext cx="16181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steps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31230" y="4830421"/>
            <a:ext cx="68660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500" i="1" dirty="0"/>
              <a:t>λ</a:t>
            </a:r>
            <a:r>
              <a:rPr lang="en-US" altLang="zh-CN" sz="1500" i="1" dirty="0"/>
              <a:t> 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belongs to [0, 1]. When it goes larger, more relatively difficult images will be added as training samples. At the beginning, it can be set to a small value, say 0.3. After each epoch, it will be added by a small increment.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373979" cy="669129"/>
          </a:xfrm>
        </p:spPr>
        <p:txBody>
          <a:bodyPr>
            <a:normAutofit/>
          </a:bodyPr>
          <a:lstStyle/>
          <a:p>
            <a:r>
              <a:rPr lang="en-US" sz="3600" dirty="0"/>
              <a:t>Weakly Supervised </a:t>
            </a:r>
            <a:r>
              <a:rPr lang="en-US" sz="3600" dirty="0" smtClean="0"/>
              <a:t>Semantic</a:t>
            </a:r>
            <a:r>
              <a:rPr lang="zh-CN" altLang="en-US" sz="3600" dirty="0" smtClean="0"/>
              <a:t> </a:t>
            </a:r>
            <a:r>
              <a:rPr lang="en-US" sz="3600" dirty="0" smtClean="0"/>
              <a:t>Segmentation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9188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58518" y="2676969"/>
            <a:ext cx="3078645" cy="4714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Initializing (top in Fig. 1)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58518" y="3143873"/>
            <a:ext cx="3078645" cy="18729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文本框 5"/>
          <p:cNvSpPr txBox="1"/>
          <p:nvPr/>
        </p:nvSpPr>
        <p:spPr>
          <a:xfrm>
            <a:off x="391870" y="2112169"/>
            <a:ext cx="3148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strategy (two phases):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58519" y="3198987"/>
            <a:ext cx="3078645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altLang="zh-CN" sz="1650" dirty="0"/>
              <a:t>Set lambda to a small value, say 0.4</a:t>
            </a:r>
            <a:endParaRPr lang="en-US" altLang="zh-CN" sz="1650" b="1" dirty="0"/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altLang="zh-CN" sz="450" b="1" i="1" dirty="0"/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altLang="zh-CN" sz="1650" dirty="0"/>
              <a:t>Train the model, ground-truths are saliency maps from DRFI</a:t>
            </a:r>
            <a:endParaRPr lang="en-US" altLang="zh-CN" sz="1650" b="1" dirty="0"/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altLang="zh-CN" sz="450" b="1" dirty="0"/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altLang="zh-CN" sz="1650" dirty="0"/>
              <a:t>Training for one or two epochs</a:t>
            </a:r>
          </a:p>
        </p:txBody>
      </p:sp>
      <p:sp>
        <p:nvSpPr>
          <p:cNvPr id="10" name="矩形 9"/>
          <p:cNvSpPr/>
          <p:nvPr/>
        </p:nvSpPr>
        <p:spPr>
          <a:xfrm>
            <a:off x="4795631" y="2676969"/>
            <a:ext cx="3078645" cy="4714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(bottom in Fig. 1)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95631" y="3143873"/>
            <a:ext cx="3078645" cy="18729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 11"/>
          <p:cNvSpPr/>
          <p:nvPr/>
        </p:nvSpPr>
        <p:spPr>
          <a:xfrm>
            <a:off x="989168" y="5257741"/>
            <a:ext cx="71017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after each epoch lambda will increase by a 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or evolve according to some nonlinear monotonic increasing function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95631" y="3198987"/>
            <a:ext cx="30786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altLang="zh-CN" sz="1650" dirty="0"/>
              <a:t>Run forward getting a score map</a:t>
            </a:r>
            <a:endParaRPr lang="en-US" altLang="zh-CN" sz="1650" b="1" dirty="0"/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altLang="zh-CN" sz="450" b="1" i="1" dirty="0"/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altLang="zh-CN" sz="1650" dirty="0"/>
              <a:t>According to the corresponding image-level label, refine it (clean and CRF)</a:t>
            </a:r>
            <a:endParaRPr lang="en-US" altLang="zh-CN" sz="1650" b="1" dirty="0"/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altLang="zh-CN" sz="450" b="1" dirty="0"/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altLang="zh-CN" sz="1650" dirty="0"/>
              <a:t>Learn the refined map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373979" cy="669129"/>
          </a:xfrm>
        </p:spPr>
        <p:txBody>
          <a:bodyPr>
            <a:normAutofit/>
          </a:bodyPr>
          <a:lstStyle/>
          <a:p>
            <a:r>
              <a:rPr lang="en-US" sz="3600" dirty="0"/>
              <a:t>Weakly Supervised </a:t>
            </a:r>
            <a:r>
              <a:rPr lang="en-US" sz="3600" dirty="0" smtClean="0"/>
              <a:t>Semantic</a:t>
            </a:r>
            <a:r>
              <a:rPr lang="zh-CN" altLang="en-US" sz="3600" dirty="0" smtClean="0"/>
              <a:t> </a:t>
            </a:r>
            <a:r>
              <a:rPr lang="en-US" sz="3600" dirty="0" smtClean="0"/>
              <a:t>Segmentation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5596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931" y="1131095"/>
            <a:ext cx="7886700" cy="450041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520" y="9521"/>
            <a:ext cx="8373979" cy="6691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altLang="zh-CN" sz="3600" dirty="0" smtClean="0"/>
              <a:t>Flickr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clean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6411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021145"/>
            <a:ext cx="9144000" cy="530981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" y="1"/>
            <a:ext cx="8373979" cy="6691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altLang="zh-CN" sz="3600" dirty="0" smtClean="0"/>
              <a:t>Joint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search “cat dog”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8669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782707"/>
            <a:ext cx="9144000" cy="1051063"/>
            <a:chOff x="0" y="-99391"/>
            <a:chExt cx="12192000" cy="1401417"/>
          </a:xfrm>
        </p:grpSpPr>
        <p:sp>
          <p:nvSpPr>
            <p:cNvPr id="5" name="矩形 4"/>
            <p:cNvSpPr/>
            <p:nvPr/>
          </p:nvSpPr>
          <p:spPr>
            <a:xfrm>
              <a:off x="0" y="-99391"/>
              <a:ext cx="12192000" cy="1401417"/>
            </a:xfrm>
            <a:prstGeom prst="rect">
              <a:avLst/>
            </a:prstGeom>
            <a:gradFill flip="none" rotWithShape="1">
              <a:gsLst>
                <a:gs pos="0">
                  <a:srgbClr val="0099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标题 1"/>
            <p:cNvSpPr txBox="1">
              <a:spLocks/>
            </p:cNvSpPr>
            <p:nvPr/>
          </p:nvSpPr>
          <p:spPr>
            <a:xfrm>
              <a:off x="522493" y="39588"/>
              <a:ext cx="10492409" cy="1013790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300" dirty="0"/>
                <a:t>Deeply Guided Saliency Detection</a:t>
              </a:r>
              <a:endParaRPr lang="zh-CN" altLang="en-US" sz="3300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819400" y="2137982"/>
            <a:ext cx="5909726" cy="3458337"/>
            <a:chOff x="3769360" y="2067086"/>
            <a:chExt cx="7879634" cy="4611116"/>
          </a:xfrm>
        </p:grpSpPr>
        <p:sp>
          <p:nvSpPr>
            <p:cNvPr id="8" name="矩形 7"/>
            <p:cNvSpPr/>
            <p:nvPr/>
          </p:nvSpPr>
          <p:spPr>
            <a:xfrm>
              <a:off x="3769360" y="2067086"/>
              <a:ext cx="7879634" cy="461111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2400" y="2067086"/>
              <a:ext cx="7481112" cy="4470302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453120" y="2139636"/>
            <a:ext cx="2212169" cy="34566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350" dirty="0"/>
          </a:p>
        </p:txBody>
      </p:sp>
      <p:sp>
        <p:nvSpPr>
          <p:cNvPr id="11" name="文本框 10"/>
          <p:cNvSpPr txBox="1"/>
          <p:nvPr/>
        </p:nvSpPr>
        <p:spPr>
          <a:xfrm>
            <a:off x="453121" y="2472690"/>
            <a:ext cx="221216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altLang="zh-CN" sz="1500" dirty="0"/>
              <a:t>Deeper side outputs can better locate the most salient regions</a:t>
            </a:r>
            <a:r>
              <a:rPr lang="en-US" altLang="zh-CN" sz="1500" dirty="0"/>
              <a:t>.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altLang="zh-CN" sz="15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altLang="zh-CN" sz="1500" dirty="0"/>
              <a:t>Shallower side outputs refine the sparse and irregular </a:t>
            </a:r>
            <a:r>
              <a:rPr lang="en-US" altLang="zh-CN" sz="1500" dirty="0"/>
              <a:t>maps.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altLang="zh-CN" sz="1500" dirty="0"/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altLang="zh-CN" sz="1500" dirty="0"/>
              <a:t>A fusion layer combine advantages of each side output</a:t>
            </a:r>
            <a:endParaRPr lang="zh-CN" altLang="en-US" sz="1500" dirty="0"/>
          </a:p>
        </p:txBody>
      </p:sp>
    </p:spTree>
    <p:extLst>
      <p:ext uri="{BB962C8B-B14F-4D97-AF65-F5344CB8AC3E}">
        <p14:creationId xmlns:p14="http://schemas.microsoft.com/office/powerpoint/2010/main" val="163973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7113</TotalTime>
  <Words>227</Words>
  <Application>Microsoft Macintosh PowerPoint</Application>
  <PresentationFormat>On-screen Show (4:3)</PresentationFormat>
  <Paragraphs>37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Calibri</vt:lpstr>
      <vt:lpstr>Calibri Light</vt:lpstr>
      <vt:lpstr>SimSun</vt:lpstr>
      <vt:lpstr>Times New Roman</vt:lpstr>
      <vt:lpstr>Wingdings</vt:lpstr>
      <vt:lpstr>华文楷体</vt:lpstr>
      <vt:lpstr>宋体</vt:lpstr>
      <vt:lpstr>Arial</vt:lpstr>
      <vt:lpstr>Office Theme</vt:lpstr>
      <vt:lpstr>AutoDL: Webly Supervised Deep Learning for Semantic Segmentation </vt:lpstr>
      <vt:lpstr>Weakly Supervised Semantic Segmentation</vt:lpstr>
      <vt:lpstr>Weakly Supervised Semantic Segmentation</vt:lpstr>
      <vt:lpstr>Weakly Supervised Semantic Segmentation</vt:lpstr>
      <vt:lpstr> </vt:lpstr>
      <vt:lpstr>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BING: Binarized Normed Gradients for Objectness Estimation at 300fps</dc:title>
  <dc:creator>MingMing Cheng</dc:creator>
  <cp:lastModifiedBy>MingMing Cheng</cp:lastModifiedBy>
  <cp:revision>238</cp:revision>
  <dcterms:created xsi:type="dcterms:W3CDTF">2014-04-15T14:23:17Z</dcterms:created>
  <dcterms:modified xsi:type="dcterms:W3CDTF">2016-08-23T22:45:41Z</dcterms:modified>
</cp:coreProperties>
</file>