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3"/>
  </p:notesMasterIdLst>
  <p:sldIdLst>
    <p:sldId id="257" r:id="rId2"/>
    <p:sldId id="259" r:id="rId3"/>
    <p:sldId id="263" r:id="rId4"/>
    <p:sldId id="295" r:id="rId5"/>
    <p:sldId id="291" r:id="rId6"/>
    <p:sldId id="270" r:id="rId7"/>
    <p:sldId id="284" r:id="rId8"/>
    <p:sldId id="294" r:id="rId9"/>
    <p:sldId id="292" r:id="rId10"/>
    <p:sldId id="285" r:id="rId11"/>
    <p:sldId id="293" r:id="rId12"/>
    <p:sldId id="296" r:id="rId13"/>
    <p:sldId id="272" r:id="rId14"/>
    <p:sldId id="273" r:id="rId15"/>
    <p:sldId id="297" r:id="rId16"/>
    <p:sldId id="274" r:id="rId17"/>
    <p:sldId id="275" r:id="rId18"/>
    <p:sldId id="276" r:id="rId19"/>
    <p:sldId id="281" r:id="rId20"/>
    <p:sldId id="277" r:id="rId21"/>
    <p:sldId id="283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2209" autoAdjust="0"/>
  </p:normalViewPr>
  <p:slideViewPr>
    <p:cSldViewPr snapToGrid="0">
      <p:cViewPr varScale="1">
        <p:scale>
          <a:sx n="83" d="100"/>
          <a:sy n="83" d="100"/>
        </p:scale>
        <p:origin x="114" y="186"/>
      </p:cViewPr>
      <p:guideLst/>
    </p:cSldViewPr>
  </p:slideViewPr>
  <p:outlineViewPr>
    <p:cViewPr>
      <p:scale>
        <a:sx n="33" d="100"/>
        <a:sy n="33" d="100"/>
      </p:scale>
      <p:origin x="0" y="-73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6020B-7335-41D5-A81E-35F7C2D7268F}" type="datetimeFigureOut">
              <a:rPr lang="zh-CN" altLang="en-US" smtClean="0"/>
              <a:t>2018/4/27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5405D-2AE7-4A1F-B4E4-26D342D30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69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3604F-F5C7-412C-AE28-FF961BD94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37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cs typeface="Arial" panose="020B0604020202020204" pitchFamily="34" charset="0"/>
              </a:rPr>
              <a:t>Some examples of RCF. From top to bottom: BSDS500, NYUD, </a:t>
            </a:r>
            <a:r>
              <a:rPr lang="en-US" altLang="zh-CN" dirty="0" err="1" smtClean="0">
                <a:cs typeface="Arial" panose="020B0604020202020204" pitchFamily="34" charset="0"/>
              </a:rPr>
              <a:t>Multicue</a:t>
            </a:r>
            <a:r>
              <a:rPr lang="en-US" altLang="zh-CN" dirty="0" smtClean="0">
                <a:cs typeface="Arial" panose="020B0604020202020204" pitchFamily="34" charset="0"/>
              </a:rPr>
              <a:t>-Boundary, and </a:t>
            </a:r>
            <a:r>
              <a:rPr lang="en-US" altLang="zh-CN" dirty="0" err="1" smtClean="0">
                <a:cs typeface="Arial" panose="020B0604020202020204" pitchFamily="34" charset="0"/>
              </a:rPr>
              <a:t>Multicue</a:t>
            </a:r>
            <a:r>
              <a:rPr lang="en-US" altLang="zh-CN" dirty="0" smtClean="0">
                <a:cs typeface="Arial" panose="020B0604020202020204" pitchFamily="34" charset="0"/>
              </a:rPr>
              <a:t>-Edge. From left to right: origin image, ground truth, RCF edge map, origin image, ground truth, and RCF edge map.</a:t>
            </a:r>
            <a:endParaRPr lang="zh-CN" altLang="en-US" dirty="0" smtClean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6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5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They run the Canny edge detector to extract candidate contour points. Then, around each candidate point, they extract patches at four different scales and simultaneously run them through the </a:t>
            </a:r>
            <a:r>
              <a:rPr lang="en-US" altLang="zh-CN" dirty="0" err="1" smtClean="0"/>
              <a:t>KNet</a:t>
            </a:r>
            <a:r>
              <a:rPr lang="en-US" altLang="zh-CN" dirty="0" smtClean="0"/>
              <a:t>. They connect the convolutional layers to two separately-trained network branches. The first branch is trained for classification, while the second branch is trained as a </a:t>
            </a:r>
            <a:r>
              <a:rPr lang="en-US" altLang="zh-CN" dirty="0" err="1" smtClean="0"/>
              <a:t>regressor</a:t>
            </a:r>
            <a:r>
              <a:rPr lang="en-US" altLang="zh-CN" dirty="0" smtClean="0"/>
              <a:t>. At testing time, the scalar outputs from these two sub-networks are averaged to produce the final score.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41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0.76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31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0.77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624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cs typeface="Arial" panose="020B0604020202020204" pitchFamily="34" charset="0"/>
              </a:rPr>
              <a:t>Side-output layers are inserted after convolutional layers. Deep supervision is imposed at each side-output layer, guiding the side-outputs towards edge predictions with the characteristics. One weighted-fusion layer is added to automatically learn how to combine outputs from multiple scales. The entire network is trained with multiple error propagation paths (dashed lines).</a:t>
            </a:r>
            <a:endParaRPr lang="zh-CN" altLang="en-US" dirty="0" smtClean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86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cs typeface="Arial" panose="020B0604020202020204" pitchFamily="34" charset="0"/>
              </a:rPr>
              <a:t>Two examples illustrating how deep supervision helps side-output layers to produce multi-scale dense predictions. Note that in the left column, the side outputs become progressively coarser and more “global”, while critical object boundaries are preserved.</a:t>
            </a:r>
            <a:endParaRPr lang="zh-CN" altLang="en-US" dirty="0" smtClean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600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cs typeface="Arial" panose="020B0604020202020204" pitchFamily="34" charset="0"/>
              </a:rPr>
              <a:t>We build a simple network based on VGG16 to produce side outputs of </a:t>
            </a:r>
            <a:r>
              <a:rPr lang="en-US" altLang="zh-CN" i="1" dirty="0" smtClean="0">
                <a:cs typeface="Arial" panose="020B0604020202020204" pitchFamily="34" charset="0"/>
              </a:rPr>
              <a:t>conv3_1</a:t>
            </a:r>
            <a:r>
              <a:rPr lang="en-US" altLang="zh-CN" dirty="0" smtClean="0">
                <a:cs typeface="Arial" panose="020B0604020202020204" pitchFamily="34" charset="0"/>
              </a:rPr>
              <a:t>, </a:t>
            </a:r>
            <a:r>
              <a:rPr lang="en-US" altLang="zh-CN" i="1" dirty="0" smtClean="0">
                <a:cs typeface="Arial" panose="020B0604020202020204" pitchFamily="34" charset="0"/>
              </a:rPr>
              <a:t>conv3_2</a:t>
            </a:r>
            <a:r>
              <a:rPr lang="en-US" altLang="zh-CN" dirty="0" smtClean="0">
                <a:cs typeface="Arial" panose="020B0604020202020204" pitchFamily="34" charset="0"/>
              </a:rPr>
              <a:t>, </a:t>
            </a:r>
            <a:r>
              <a:rPr lang="en-US" altLang="zh-CN" i="1" dirty="0" smtClean="0">
                <a:cs typeface="Arial" panose="020B0604020202020204" pitchFamily="34" charset="0"/>
              </a:rPr>
              <a:t>conv3_3</a:t>
            </a:r>
            <a:r>
              <a:rPr lang="en-US" altLang="zh-CN" dirty="0" smtClean="0">
                <a:cs typeface="Arial" panose="020B0604020202020204" pitchFamily="34" charset="0"/>
              </a:rPr>
              <a:t>, </a:t>
            </a:r>
            <a:r>
              <a:rPr lang="en-US" altLang="zh-CN" i="1" dirty="0" smtClean="0">
                <a:cs typeface="Arial" panose="020B0604020202020204" pitchFamily="34" charset="0"/>
              </a:rPr>
              <a:t>conv4_1</a:t>
            </a:r>
            <a:r>
              <a:rPr lang="en-US" altLang="zh-CN" dirty="0" smtClean="0">
                <a:cs typeface="Arial" panose="020B0604020202020204" pitchFamily="34" charset="0"/>
              </a:rPr>
              <a:t>, </a:t>
            </a:r>
            <a:r>
              <a:rPr lang="en-US" altLang="zh-CN" i="1" dirty="0" smtClean="0">
                <a:cs typeface="Arial" panose="020B0604020202020204" pitchFamily="34" charset="0"/>
              </a:rPr>
              <a:t>conv4_2</a:t>
            </a:r>
            <a:r>
              <a:rPr lang="en-US" altLang="zh-CN" dirty="0" smtClean="0">
                <a:cs typeface="Arial" panose="020B0604020202020204" pitchFamily="34" charset="0"/>
              </a:rPr>
              <a:t> and </a:t>
            </a:r>
            <a:r>
              <a:rPr lang="en-US" altLang="zh-CN" i="1" dirty="0" smtClean="0">
                <a:cs typeface="Arial" panose="020B0604020202020204" pitchFamily="34" charset="0"/>
              </a:rPr>
              <a:t>conv4_3</a:t>
            </a:r>
            <a:r>
              <a:rPr lang="en-US" altLang="zh-CN" dirty="0" smtClean="0">
                <a:cs typeface="Arial" panose="020B0604020202020204" pitchFamily="34" charset="0"/>
              </a:rPr>
              <a:t>. One can clearly see that convolutional features become coarser gradually, and the intermediate layers </a:t>
            </a:r>
            <a:r>
              <a:rPr lang="en-US" altLang="zh-CN" i="1" dirty="0" smtClean="0">
                <a:cs typeface="Arial" panose="020B0604020202020204" pitchFamily="34" charset="0"/>
              </a:rPr>
              <a:t>conv3_1</a:t>
            </a:r>
            <a:r>
              <a:rPr lang="en-US" altLang="zh-CN" dirty="0" smtClean="0">
                <a:cs typeface="Arial" panose="020B0604020202020204" pitchFamily="34" charset="0"/>
              </a:rPr>
              <a:t>, </a:t>
            </a:r>
            <a:r>
              <a:rPr lang="en-US" altLang="zh-CN" i="1" dirty="0" smtClean="0">
                <a:cs typeface="Arial" panose="020B0604020202020204" pitchFamily="34" charset="0"/>
              </a:rPr>
              <a:t>conv3_2</a:t>
            </a:r>
            <a:r>
              <a:rPr lang="en-US" altLang="zh-CN" dirty="0" smtClean="0">
                <a:cs typeface="Arial" panose="020B0604020202020204" pitchFamily="34" charset="0"/>
              </a:rPr>
              <a:t>, </a:t>
            </a:r>
            <a:r>
              <a:rPr lang="en-US" altLang="zh-CN" i="1" dirty="0" smtClean="0">
                <a:cs typeface="Arial" panose="020B0604020202020204" pitchFamily="34" charset="0"/>
              </a:rPr>
              <a:t>conv4_1</a:t>
            </a:r>
            <a:r>
              <a:rPr lang="en-US" altLang="zh-CN" dirty="0" smtClean="0">
                <a:cs typeface="Arial" panose="020B0604020202020204" pitchFamily="34" charset="0"/>
              </a:rPr>
              <a:t>, and </a:t>
            </a:r>
            <a:r>
              <a:rPr lang="en-US" altLang="zh-CN" i="1" dirty="0" smtClean="0">
                <a:cs typeface="Arial" panose="020B0604020202020204" pitchFamily="34" charset="0"/>
              </a:rPr>
              <a:t>conv4_2</a:t>
            </a:r>
            <a:r>
              <a:rPr lang="en-US" altLang="zh-CN" dirty="0" smtClean="0">
                <a:cs typeface="Arial" panose="020B0604020202020204" pitchFamily="34" charset="0"/>
              </a:rPr>
              <a:t> contain lots of useful fine details that do not appear in other layers.</a:t>
            </a:r>
            <a:endParaRPr lang="zh-CN" altLang="en-US" dirty="0" smtClean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80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Utilize the CNN features from all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layers can be potentially generalized to other vision tasks.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5405D-2AE7-4A1F-B4E4-26D342D300E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66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0" y="1996240"/>
            <a:ext cx="4381500" cy="438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2551"/>
          </a:xfrm>
          <a:prstGeom prst="rect">
            <a:avLst/>
          </a:prstGeom>
          <a:solidFill>
            <a:srgbClr val="984378"/>
          </a:solidFill>
        </p:spPr>
        <p:txBody>
          <a:bodyPr anchor="ctr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021306" y="1924395"/>
            <a:ext cx="4836694" cy="4525189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6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373979" cy="669129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789710"/>
            <a:ext cx="8516471" cy="5387254"/>
          </a:xfrm>
          <a:prstGeom prst="rect">
            <a:avLst/>
          </a:prstGeom>
        </p:spPr>
        <p:txBody>
          <a:bodyPr/>
          <a:lstStyle>
            <a:lvl1pPr>
              <a:defRPr sz="3600" baseline="0">
                <a:ea typeface="华文新魏" panose="02010800040101010101" pitchFamily="2" charset="-122"/>
              </a:defRPr>
            </a:lvl1pPr>
            <a:lvl2pPr>
              <a:defRPr sz="3200" baseline="0">
                <a:ea typeface="华文新魏" panose="02010800040101010101" pitchFamily="2" charset="-122"/>
              </a:defRPr>
            </a:lvl2pPr>
            <a:lvl3pPr>
              <a:defRPr sz="2800" baseline="0">
                <a:ea typeface="华文新魏" panose="02010800040101010101" pitchFamily="2" charset="-122"/>
              </a:defRPr>
            </a:lvl3pPr>
            <a:lvl4pPr>
              <a:defRPr sz="2400" baseline="0">
                <a:ea typeface="华文新魏" panose="02010800040101010101" pitchFamily="2" charset="-122"/>
              </a:defRPr>
            </a:lvl4pPr>
            <a:lvl5pPr>
              <a:defRPr sz="2400" baseline="0">
                <a:ea typeface="华文新魏" panose="02010800040101010101" pitchFamily="2" charset="-12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Line 1"/>
          <p:cNvSpPr>
            <a:spLocks noChangeShapeType="1"/>
          </p:cNvSpPr>
          <p:nvPr userDrawn="1"/>
        </p:nvSpPr>
        <p:spPr bwMode="auto">
          <a:xfrm>
            <a:off x="0" y="676026"/>
            <a:ext cx="9144000" cy="0"/>
          </a:xfrm>
          <a:prstGeom prst="line">
            <a:avLst/>
          </a:prstGeom>
          <a:noFill/>
          <a:ln w="38160">
            <a:solidFill>
              <a:srgbClr val="5C126B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SimSun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979" y="0"/>
            <a:ext cx="770021" cy="66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1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033657" y="6580997"/>
            <a:ext cx="1110343" cy="277002"/>
          </a:xfrm>
          <a:prstGeom prst="rect">
            <a:avLst/>
          </a:prstGeom>
          <a:solidFill>
            <a:srgbClr val="5A2847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35657" y="6581000"/>
            <a:ext cx="7097998" cy="276999"/>
          </a:xfrm>
          <a:prstGeom prst="rect">
            <a:avLst/>
          </a:prstGeom>
          <a:solidFill>
            <a:srgbClr val="5C126B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边缘检测年度进展概述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80995"/>
            <a:ext cx="935655" cy="276999"/>
          </a:xfrm>
          <a:prstGeom prst="rect">
            <a:avLst/>
          </a:prstGeom>
          <a:solidFill>
            <a:srgbClr val="98437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 Cheng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259086" y="6580996"/>
            <a:ext cx="67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3BFBC-EF15-48A5-8249-0FEAC4BE5D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23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mm@nankai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mcheng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yun-liu/rc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1828801"/>
          </a:xfrm>
          <a:ln>
            <a:noFill/>
          </a:ln>
        </p:spPr>
        <p:txBody>
          <a:bodyPr anchor="ctr">
            <a:noAutofit/>
          </a:bodyPr>
          <a:lstStyle/>
          <a:p>
            <a:r>
              <a:rPr lang="zh-CN" altLang="en-US" dirty="0" smtClean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边缘检测年度进展概述</a:t>
            </a:r>
            <a:endParaRPr lang="en-US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70510" y="2610662"/>
            <a:ext cx="8602980" cy="2919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华文楷体" pitchFamily="2" charset="-122"/>
                <a:cs typeface="+mn-cs"/>
              </a:rPr>
              <a:t>Ming-Ming Cheng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华文楷体" pitchFamily="2" charset="-122"/>
              </a:rPr>
              <a:t>Media Computing Lab, </a:t>
            </a:r>
            <a:r>
              <a:rPr lang="en-US" altLang="zh-CN" sz="32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华文楷体" pitchFamily="2" charset="-122"/>
              </a:rPr>
              <a:t>Nankai</a:t>
            </a:r>
            <a:r>
              <a:rPr lang="en-US" altLang="zh-C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华文楷体" pitchFamily="2" charset="-122"/>
              </a:rPr>
              <a:t> University</a:t>
            </a:r>
          </a:p>
          <a:p>
            <a:pPr>
              <a:spcBef>
                <a:spcPts val="1350"/>
              </a:spcBef>
            </a:pPr>
            <a:r>
              <a:rPr lang="en-US" altLang="zh-CN" sz="3200" dirty="0">
                <a:latin typeface="+mn-ea"/>
              </a:rPr>
              <a:t>Email: </a:t>
            </a:r>
            <a:r>
              <a:rPr lang="en-US" altLang="zh-CN" sz="3200" dirty="0" smtClean="0">
                <a:latin typeface="+mn-ea"/>
                <a:hlinkClick r:id="rId3"/>
              </a:rPr>
              <a:t>cmm@nankai.edu.cn</a:t>
            </a:r>
            <a:endParaRPr lang="en-US" altLang="zh-CN" sz="3200" dirty="0">
              <a:latin typeface="+mn-ea"/>
            </a:endParaRPr>
          </a:p>
          <a:p>
            <a:pPr>
              <a:spcBef>
                <a:spcPts val="1350"/>
              </a:spcBef>
            </a:pPr>
            <a:r>
              <a:rPr lang="en-US" altLang="zh-CN" sz="3200" dirty="0" smtClean="0">
                <a:latin typeface="+mn-ea"/>
              </a:rPr>
              <a:t>URL</a:t>
            </a:r>
            <a:r>
              <a:rPr lang="en-US" altLang="zh-CN" sz="3200" dirty="0">
                <a:latin typeface="+mn-ea"/>
              </a:rPr>
              <a:t>: </a:t>
            </a:r>
            <a:r>
              <a:rPr lang="en-US" altLang="zh-CN" sz="3200" dirty="0">
                <a:latin typeface="+mn-ea"/>
                <a:hlinkClick r:id="rId4"/>
              </a:rPr>
              <a:t>http://mmcheng.net/</a:t>
            </a:r>
            <a:endParaRPr lang="zh-CN" altLang="en-US" sz="3200" dirty="0">
              <a:latin typeface="+mn-ea"/>
            </a:endParaRPr>
          </a:p>
          <a:p>
            <a:pPr>
              <a:spcBef>
                <a:spcPts val="1350"/>
              </a:spcBef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30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HFL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057" y="950701"/>
            <a:ext cx="5128463" cy="49342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0124" y="6045962"/>
            <a:ext cx="885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 err="1"/>
              <a:t>Bertasius</a:t>
            </a:r>
            <a:r>
              <a:rPr lang="en-US" altLang="zh-CN" sz="1400" dirty="0"/>
              <a:t> G, Shi J, </a:t>
            </a:r>
            <a:r>
              <a:rPr lang="en-US" altLang="zh-CN" sz="1400" dirty="0" err="1"/>
              <a:t>Torresani</a:t>
            </a:r>
            <a:r>
              <a:rPr lang="en-US" altLang="zh-CN" sz="1400" dirty="0"/>
              <a:t> L. High-for-low and low-for-high: Efficient boundary detection from deep object features and its applications to high-level vision[C</a:t>
            </a:r>
            <a:r>
              <a:rPr lang="en-US" altLang="zh-CN" sz="1400" dirty="0" smtClean="0"/>
              <a:t>]//ICCV. </a:t>
            </a:r>
            <a:r>
              <a:rPr lang="en-US" altLang="zh-CN" sz="1400" dirty="0"/>
              <a:t>2015: 504-512.</a:t>
            </a:r>
            <a:endParaRPr lang="zh-CN" altLang="en-US" sz="1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5835" y="789710"/>
            <a:ext cx="3758488" cy="4732549"/>
          </a:xfrm>
        </p:spPr>
        <p:txBody>
          <a:bodyPr/>
          <a:lstStyle/>
          <a:p>
            <a:r>
              <a:rPr lang="en-US" altLang="zh-CN" dirty="0" smtClean="0"/>
              <a:t>Candidate </a:t>
            </a:r>
            <a:r>
              <a:rPr lang="en-US" altLang="zh-CN" dirty="0"/>
              <a:t>contour </a:t>
            </a:r>
            <a:r>
              <a:rPr lang="en-US" altLang="zh-CN" dirty="0" smtClean="0"/>
              <a:t>points</a:t>
            </a:r>
          </a:p>
          <a:p>
            <a:r>
              <a:rPr lang="en-US" dirty="0" err="1" smtClean="0"/>
              <a:t>Unsample</a:t>
            </a:r>
            <a:r>
              <a:rPr lang="en-US" dirty="0" smtClean="0"/>
              <a:t> image to feed through VGG net, which was pre-trained for high level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making local decisions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670" y="829048"/>
            <a:ext cx="5765754" cy="56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Holistically-Nested Edge Detection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Holistic</a:t>
            </a:r>
            <a:r>
              <a:rPr lang="en-US" i="1" dirty="0" smtClean="0"/>
              <a:t>: image to image fashion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20" y="2462956"/>
            <a:ext cx="7785100" cy="1993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0124" y="6250682"/>
            <a:ext cx="885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 err="1"/>
              <a:t>Xie</a:t>
            </a:r>
            <a:r>
              <a:rPr lang="en-US" altLang="zh-CN" sz="1400" dirty="0"/>
              <a:t> S, </a:t>
            </a:r>
            <a:r>
              <a:rPr lang="en-US" altLang="zh-CN" sz="1400" dirty="0" err="1"/>
              <a:t>Tu</a:t>
            </a:r>
            <a:r>
              <a:rPr lang="en-US" altLang="zh-CN" sz="1400" dirty="0"/>
              <a:t> Z. Holistically-nested edge detection[C</a:t>
            </a:r>
            <a:r>
              <a:rPr lang="en-US" altLang="zh-CN" sz="1400" dirty="0" smtClean="0"/>
              <a:t>]//ICCV. </a:t>
            </a:r>
            <a:r>
              <a:rPr lang="en-US" altLang="zh-CN" sz="1400" dirty="0"/>
              <a:t>2015: 1395-1403.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210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HED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237" y="2387295"/>
            <a:ext cx="5213665" cy="391024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5835" y="789710"/>
            <a:ext cx="8516471" cy="5387254"/>
          </a:xfrm>
        </p:spPr>
        <p:txBody>
          <a:bodyPr/>
          <a:lstStyle/>
          <a:p>
            <a:r>
              <a:rPr lang="en-US" dirty="0"/>
              <a:t>Holistically-Nested Edge Detection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Holistic</a:t>
            </a:r>
            <a:r>
              <a:rPr lang="en-US" i="1" dirty="0" smtClean="0"/>
              <a:t>: image to image fashion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Multi-scale</a:t>
            </a:r>
            <a:r>
              <a:rPr lang="en-US" i="1" dirty="0" smtClean="0"/>
              <a:t> and multi-level feature learning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HED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357600" y="5828712"/>
            <a:ext cx="676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cs typeface="Arial" panose="020B0604020202020204" pitchFamily="34" charset="0"/>
              </a:rPr>
              <a:t>Illustration: how deep supervision helps side-output layers to produce multi-scale dense </a:t>
            </a:r>
            <a:r>
              <a:rPr lang="en-US" altLang="zh-CN" smtClean="0">
                <a:cs typeface="Arial" panose="020B0604020202020204" pitchFamily="34" charset="0"/>
              </a:rPr>
              <a:t>predictions.</a:t>
            </a:r>
            <a:endParaRPr lang="zh-CN" altLang="en-US" dirty="0"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026" y="735929"/>
            <a:ext cx="5689405" cy="50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443" y="835025"/>
            <a:ext cx="5661941" cy="56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RCF: Richer Convolutional Features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78369" y="5281183"/>
            <a:ext cx="820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cs typeface="Arial" panose="020B0604020202020204" pitchFamily="34" charset="0"/>
              </a:rPr>
              <a:t>Motivation: </a:t>
            </a:r>
            <a:r>
              <a:rPr lang="en-US" sz="2400" dirty="0" smtClean="0"/>
              <a:t>intermediate </a:t>
            </a:r>
            <a:r>
              <a:rPr lang="en-US" sz="2400" dirty="0"/>
              <a:t>layers contain lots of useful fine details </a:t>
            </a:r>
            <a:endParaRPr lang="en-US" altLang="zh-CN" sz="2400" dirty="0" smtClean="0">
              <a:cs typeface="Arial" panose="020B0604020202020204" pitchFamily="34" charset="0"/>
            </a:endParaRPr>
          </a:p>
          <a:p>
            <a:pPr algn="just"/>
            <a:r>
              <a:rPr lang="en-US" altLang="zh-CN" sz="2400" dirty="0" smtClean="0">
                <a:cs typeface="Arial" panose="020B0604020202020204" pitchFamily="34" charset="0"/>
              </a:rPr>
              <a:t>Key idea: combining </a:t>
            </a:r>
            <a:r>
              <a:rPr lang="en-US" altLang="zh-CN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ALL</a:t>
            </a:r>
            <a:r>
              <a:rPr lang="en-US" altLang="zh-CN" sz="2400" dirty="0" smtClean="0">
                <a:cs typeface="Arial" panose="020B0604020202020204" pitchFamily="34" charset="0"/>
              </a:rPr>
              <a:t> </a:t>
            </a:r>
            <a:r>
              <a:rPr lang="en-US" altLang="zh-CN" sz="2400" dirty="0">
                <a:cs typeface="Arial" panose="020B0604020202020204" pitchFamily="34" charset="0"/>
              </a:rPr>
              <a:t>the meaningful convolutional features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349" y="807630"/>
            <a:ext cx="5296944" cy="439347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124" y="6250680"/>
            <a:ext cx="885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 smtClean="0"/>
              <a:t>Liu </a:t>
            </a:r>
            <a:r>
              <a:rPr lang="en-US" altLang="zh-CN" sz="1400" dirty="0"/>
              <a:t>Y, Cheng M </a:t>
            </a:r>
            <a:r>
              <a:rPr lang="en-US" altLang="zh-CN" sz="1400" dirty="0" err="1"/>
              <a:t>M</a:t>
            </a:r>
            <a:r>
              <a:rPr lang="en-US" altLang="zh-CN" sz="1400" dirty="0"/>
              <a:t>, Hu X, et al. Richer Convolutional Features for Edge </a:t>
            </a:r>
            <a:r>
              <a:rPr lang="en-US" altLang="zh-CN" sz="1400" dirty="0" smtClean="0"/>
              <a:t>Detection[C]//CVPR. 2017.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203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RCF: Richer Convolutional </a:t>
            </a:r>
            <a:r>
              <a:rPr lang="en-US" altLang="zh-CN" dirty="0" smtClean="0"/>
              <a:t>Features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217568" y="1747431"/>
            <a:ext cx="25278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smtClean="0">
                <a:cs typeface="Arial" panose="020B0604020202020204" pitchFamily="34" charset="0"/>
              </a:rPr>
              <a:t>Use </a:t>
            </a:r>
            <a:r>
              <a:rPr lang="en-US" altLang="zh-CN" sz="8000" dirty="0" smtClean="0">
                <a:solidFill>
                  <a:srgbClr val="FF0000"/>
                </a:solidFill>
                <a:cs typeface="Arial" panose="020B0604020202020204" pitchFamily="34" charset="0"/>
              </a:rPr>
              <a:t>ALL</a:t>
            </a:r>
            <a:r>
              <a:rPr lang="en-US" altLang="zh-CN" sz="3200" dirty="0" smtClean="0">
                <a:cs typeface="Arial" panose="020B0604020202020204" pitchFamily="34" charset="0"/>
              </a:rPr>
              <a:t> convolutional layer, instead of last layer of each stage.</a:t>
            </a:r>
            <a:endParaRPr lang="zh-CN" altLang="en-US" sz="3200" dirty="0"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55" y="914399"/>
            <a:ext cx="5354738" cy="49677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0124" y="6250680"/>
            <a:ext cx="885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 smtClean="0"/>
              <a:t>Liu </a:t>
            </a:r>
            <a:r>
              <a:rPr lang="en-US" altLang="zh-CN" sz="1400" dirty="0"/>
              <a:t>Y, Cheng M </a:t>
            </a:r>
            <a:r>
              <a:rPr lang="en-US" altLang="zh-CN" sz="1400" dirty="0" err="1"/>
              <a:t>M</a:t>
            </a:r>
            <a:r>
              <a:rPr lang="en-US" altLang="zh-CN" sz="1400" dirty="0"/>
              <a:t>, Hu X, et al. Richer Convolutional Features for Edge </a:t>
            </a:r>
            <a:r>
              <a:rPr lang="en-US" altLang="zh-CN" sz="1400" dirty="0" smtClean="0"/>
              <a:t>Detection[C]//CVPR. 2017.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08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Multiscale Fusion</a:t>
            </a:r>
            <a:endParaRPr lang="zh-CN" altLang="en-US" dirty="0">
              <a:latin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29" y="1354965"/>
            <a:ext cx="8727591" cy="363906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02140" y="5492981"/>
            <a:ext cx="331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mtClean="0">
                <a:cs typeface="Arial" panose="020B0604020202020204" pitchFamily="34" charset="0"/>
              </a:rPr>
              <a:t>Explicit multi-scale processing.</a:t>
            </a:r>
            <a:endParaRPr lang="zh-CN" altLang="en-US" sz="2000" dirty="0"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0124" y="6250680"/>
            <a:ext cx="885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 smtClean="0"/>
              <a:t>Liu </a:t>
            </a:r>
            <a:r>
              <a:rPr lang="en-US" altLang="zh-CN" sz="1400" dirty="0"/>
              <a:t>Y, Cheng M </a:t>
            </a:r>
            <a:r>
              <a:rPr lang="en-US" altLang="zh-CN" sz="1400" dirty="0" err="1"/>
              <a:t>M</a:t>
            </a:r>
            <a:r>
              <a:rPr lang="en-US" altLang="zh-CN" sz="1400" dirty="0"/>
              <a:t>, Hu X, et al. Richer Convolutional Features for Edge </a:t>
            </a:r>
            <a:r>
              <a:rPr lang="en-US" altLang="zh-CN" sz="1400" dirty="0" smtClean="0"/>
              <a:t>Detection[C]//CVPR. 2017.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399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Samples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7146" y="736562"/>
            <a:ext cx="5984916" cy="52251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58390" y="5940694"/>
            <a:ext cx="133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Arial" panose="020B0604020202020204" pitchFamily="34" charset="0"/>
              </a:rPr>
              <a:t>i</a:t>
            </a:r>
            <a:r>
              <a:rPr lang="en-US" altLang="zh-CN" dirty="0" smtClean="0">
                <a:cs typeface="Arial" panose="020B0604020202020204" pitchFamily="34" charset="0"/>
              </a:rPr>
              <a:t>mage </a:t>
            </a:r>
            <a:endParaRPr lang="zh-CN" altLang="en-US" dirty="0">
              <a:cs typeface="Arial" panose="020B0604020202020204" pitchFamily="34" charset="0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3989598" y="5940694"/>
            <a:ext cx="133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mtClean="0">
                <a:cs typeface="Arial" panose="020B0604020202020204" pitchFamily="34" charset="0"/>
              </a:rPr>
              <a:t>G-Truth </a:t>
            </a:r>
            <a:endParaRPr lang="zh-CN" altLang="en-US" dirty="0">
              <a:cs typeface="Arial" panose="020B0604020202020204" pitchFamily="34" charset="0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5920806" y="5940694"/>
            <a:ext cx="133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cs typeface="Arial" panose="020B0604020202020204" pitchFamily="34" charset="0"/>
              </a:rPr>
              <a:t>results</a:t>
            </a:r>
            <a:endParaRPr lang="zh-CN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Early pioneering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altLang="zh-CN" sz="3200" dirty="0" smtClean="0"/>
              <a:t>Locate sharp changes in the intensity function</a:t>
            </a:r>
          </a:p>
          <a:p>
            <a:pPr lvl="1">
              <a:spcBef>
                <a:spcPts val="1800"/>
              </a:spcBef>
            </a:pPr>
            <a:r>
              <a:rPr lang="en-US" altLang="zh-CN" dirty="0"/>
              <a:t>Sobel, </a:t>
            </a:r>
            <a:r>
              <a:rPr lang="en-US" altLang="zh-CN" dirty="0" smtClean="0"/>
              <a:t>Canny, </a:t>
            </a:r>
            <a:r>
              <a:rPr lang="en-US" altLang="zh-CN" dirty="0"/>
              <a:t>Laplacian</a:t>
            </a:r>
            <a:r>
              <a:rPr lang="en-US" altLang="zh-CN" dirty="0" smtClean="0"/>
              <a:t>, </a:t>
            </a:r>
            <a:r>
              <a:rPr lang="mr-IN" altLang="zh-CN" dirty="0" smtClean="0"/>
              <a:t>…</a:t>
            </a:r>
            <a:endParaRPr lang="en-US" altLang="zh-CN" dirty="0" smtClean="0"/>
          </a:p>
        </p:txBody>
      </p:sp>
      <p:pic>
        <p:nvPicPr>
          <p:cNvPr id="4" name="Picture 4" descr="C:\Documents and Settings\Derek Hoiem\My Documents\Classes\Spring10 - Computer Vision\figs\7\lena_gma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412" y="2137145"/>
            <a:ext cx="2562676" cy="256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len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21" y="2137144"/>
            <a:ext cx="2562676" cy="256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Documents and Settings\Derek Hoiem\My Documents\Classes\Spring10 - Computer Vision\figs\7\lena_cann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3" y="2137373"/>
            <a:ext cx="2562447" cy="256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9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 on BSDS500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90" y="752725"/>
            <a:ext cx="4724613" cy="4658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193" y="834786"/>
            <a:ext cx="3312475" cy="4399279"/>
          </a:xfrm>
          <a:prstGeom prst="rect">
            <a:avLst/>
          </a:prstGeom>
        </p:spPr>
      </p:pic>
      <p:sp>
        <p:nvSpPr>
          <p:cNvPr id="6" name="爆炸形 2 3"/>
          <p:cNvSpPr/>
          <p:nvPr/>
        </p:nvSpPr>
        <p:spPr>
          <a:xfrm>
            <a:off x="0" y="5197362"/>
            <a:ext cx="2848708" cy="1428978"/>
          </a:xfrm>
          <a:prstGeom prst="irregularSeal2">
            <a:avLst/>
          </a:prstGeom>
          <a:gradFill flip="none" rotWithShape="1">
            <a:gsLst>
              <a:gs pos="0">
                <a:srgbClr val="FFFF00">
                  <a:lumMod val="100000"/>
                </a:srgbClr>
              </a:gs>
              <a:gs pos="100000">
                <a:srgbClr val="FFFF00"/>
              </a:gs>
            </a:gsLst>
            <a:lin ang="5400000" scaled="0"/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en-US" altLang="zh-CN" sz="2800" b="1" smtClean="0">
                <a:solidFill>
                  <a:schemeClr val="tx1"/>
                </a:solidFill>
              </a:rPr>
              <a:t>Open Source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3035353" y="5911851"/>
            <a:ext cx="571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Source </a:t>
            </a:r>
            <a:r>
              <a:rPr lang="en-US" altLang="zh-CN" sz="2400" dirty="0" smtClean="0"/>
              <a:t>code: </a:t>
            </a:r>
            <a:r>
              <a:rPr lang="en-US" altLang="zh-CN" sz="2400" dirty="0" smtClean="0">
                <a:hlinkClick r:id="rId4"/>
              </a:rPr>
              <a:t>https</a:t>
            </a:r>
            <a:r>
              <a:rPr lang="en-US" altLang="zh-CN" sz="2400" dirty="0">
                <a:hlinkClick r:id="rId4"/>
              </a:rPr>
              <a:t>://</a:t>
            </a:r>
            <a:r>
              <a:rPr lang="en-US" altLang="zh-CN" sz="2400" dirty="0" smtClean="0">
                <a:hlinkClick r:id="rId4"/>
              </a:rPr>
              <a:t>github.com/yun-liu/rcf</a:t>
            </a:r>
            <a:endParaRPr lang="zh-CN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08892" y="2356337"/>
            <a:ext cx="1606061" cy="7033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62" t="6961" r="6070" b="5762"/>
          <a:stretch/>
        </p:blipFill>
        <p:spPr>
          <a:xfrm>
            <a:off x="1711567" y="773724"/>
            <a:ext cx="5756033" cy="57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driven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835" y="789709"/>
            <a:ext cx="8516471" cy="5646259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en-US" altLang="zh-CN" sz="2800" dirty="0" smtClean="0"/>
              <a:t>Learning </a:t>
            </a:r>
            <a:r>
              <a:rPr lang="en-US" altLang="zh-CN" sz="2800" dirty="0"/>
              <a:t>the probability distributions of </a:t>
            </a:r>
            <a:r>
              <a:rPr lang="en-US" altLang="zh-CN" sz="2800" dirty="0" smtClean="0"/>
              <a:t>features</a:t>
            </a:r>
          </a:p>
          <a:p>
            <a:pPr lvl="1" algn="just">
              <a:spcBef>
                <a:spcPts val="1800"/>
              </a:spcBef>
            </a:pPr>
            <a:r>
              <a:rPr lang="en-US" altLang="zh-CN" sz="2400" dirty="0" err="1"/>
              <a:t>Konishi</a:t>
            </a:r>
            <a:r>
              <a:rPr lang="en-US" altLang="zh-CN" sz="2400" dirty="0"/>
              <a:t> </a:t>
            </a:r>
            <a:r>
              <a:rPr lang="en-US" altLang="zh-CN" sz="2400" i="1" dirty="0"/>
              <a:t>et al. </a:t>
            </a:r>
            <a:r>
              <a:rPr lang="en-US" altLang="zh-CN" sz="2400" dirty="0"/>
              <a:t>[1]</a:t>
            </a:r>
            <a:r>
              <a:rPr lang="en-US" altLang="zh-CN" sz="2400" i="1" dirty="0"/>
              <a:t> </a:t>
            </a:r>
            <a:r>
              <a:rPr lang="en-US" altLang="zh-CN" sz="2400" dirty="0"/>
              <a:t>proposed the first </a:t>
            </a:r>
            <a:r>
              <a:rPr lang="en-US" altLang="zh-CN" sz="2400" dirty="0" smtClean="0">
                <a:solidFill>
                  <a:srgbClr val="FF0000"/>
                </a:solidFill>
              </a:rPr>
              <a:t>data-driven</a:t>
            </a:r>
            <a:r>
              <a:rPr lang="en-US" altLang="zh-CN" sz="2400" dirty="0" smtClean="0"/>
              <a:t> method</a:t>
            </a:r>
          </a:p>
          <a:p>
            <a:pPr lvl="1" algn="just">
              <a:spcBef>
                <a:spcPts val="1800"/>
              </a:spcBef>
            </a:pPr>
            <a:r>
              <a:rPr lang="en-US" altLang="zh-CN" sz="2400" dirty="0" smtClean="0"/>
              <a:t>Low-level </a:t>
            </a:r>
            <a:r>
              <a:rPr lang="en-US" altLang="zh-CN" sz="2400" dirty="0"/>
              <a:t>cues such as </a:t>
            </a:r>
            <a:r>
              <a:rPr lang="en-US" altLang="zh-CN" sz="2400" dirty="0" smtClean="0"/>
              <a:t>color, intensity, gradient, texture, etc.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en-US" altLang="zh-CN" sz="2800" dirty="0" smtClean="0"/>
              <a:t>Employ various classification paradigm</a:t>
            </a:r>
          </a:p>
          <a:p>
            <a:pPr lvl="1" algn="just">
              <a:spcBef>
                <a:spcPts val="1800"/>
              </a:spcBef>
            </a:pPr>
            <a:r>
              <a:rPr lang="en-US" altLang="zh-CN" sz="2400" dirty="0" smtClean="0"/>
              <a:t>Popular method: </a:t>
            </a:r>
            <a:r>
              <a:rPr lang="en-US" altLang="zh-CN" sz="2800" dirty="0" err="1" smtClean="0">
                <a:solidFill>
                  <a:srgbClr val="00B0F0"/>
                </a:solidFill>
              </a:rPr>
              <a:t>Pb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>
                <a:solidFill>
                  <a:srgbClr val="00B0F0"/>
                </a:solidFill>
              </a:rPr>
              <a:t>gPb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>
                <a:solidFill>
                  <a:srgbClr val="00B0F0"/>
                </a:solidFill>
              </a:rPr>
              <a:t>StructuredEdge</a:t>
            </a:r>
            <a:endParaRPr lang="en-US" altLang="zh-CN" sz="2800" dirty="0" smtClean="0">
              <a:solidFill>
                <a:srgbClr val="00B0F0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en-US" altLang="zh-CN" sz="2800" dirty="0" smtClean="0"/>
              <a:t>Berkeley segmentation Dataset</a:t>
            </a:r>
          </a:p>
          <a:p>
            <a:pPr lvl="1" algn="just">
              <a:spcBef>
                <a:spcPts val="1800"/>
              </a:spcBef>
            </a:pPr>
            <a:endParaRPr lang="en-US" altLang="zh-CN" sz="2400" dirty="0" smtClean="0"/>
          </a:p>
          <a:p>
            <a:pPr lvl="1" algn="just">
              <a:spcBef>
                <a:spcPts val="1800"/>
              </a:spcBef>
            </a:pPr>
            <a:endParaRPr lang="en-US" altLang="zh-CN" sz="2400" dirty="0"/>
          </a:p>
          <a:p>
            <a:pPr algn="just">
              <a:spcBef>
                <a:spcPts val="1800"/>
              </a:spcBef>
            </a:pPr>
            <a:endParaRPr lang="en-US" altLang="zh-CN" sz="2800" dirty="0"/>
          </a:p>
          <a:p>
            <a:pPr marL="0" indent="0" algn="just">
              <a:spcBef>
                <a:spcPts val="1800"/>
              </a:spcBef>
              <a:buNone/>
            </a:pPr>
            <a:r>
              <a:rPr lang="en-US" altLang="zh-CN" sz="1600" dirty="0" smtClean="0"/>
              <a:t>[1] </a:t>
            </a:r>
            <a:r>
              <a:rPr lang="en-US" altLang="zh-CN" sz="1600" dirty="0" err="1" smtClean="0"/>
              <a:t>Konishi</a:t>
            </a:r>
            <a:r>
              <a:rPr lang="en-US" altLang="zh-CN" sz="1600" dirty="0" smtClean="0"/>
              <a:t> S, </a:t>
            </a:r>
            <a:r>
              <a:rPr lang="en-US" altLang="zh-CN" sz="1600" dirty="0" err="1" smtClean="0"/>
              <a:t>Yuille</a:t>
            </a:r>
            <a:r>
              <a:rPr lang="en-US" altLang="zh-CN" sz="1600" dirty="0" smtClean="0"/>
              <a:t> A L, Coughlan J M, et al. Statistical edge detection: Learning and evaluating edge cues[J]. IEEE TPAMI, 2003, 25(1): 57-74.</a:t>
            </a:r>
            <a:endParaRPr lang="zh-CN" alt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947" y="4368412"/>
            <a:ext cx="7375032" cy="15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45 years of boundary detection</a:t>
            </a:r>
          </a:p>
        </p:txBody>
      </p:sp>
      <p:pic>
        <p:nvPicPr>
          <p:cNvPr id="58371" name="Picture 2" descr="C:\Users\hays\Desktop\143 Computer Vision\slides\10\boundary_detector_perform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9606" y="742979"/>
            <a:ext cx="5980394" cy="582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248400" y="6565901"/>
            <a:ext cx="1790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Source: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Arbelaez</a:t>
            </a:r>
            <a:endParaRPr lang="en-US" sz="1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p</a:t>
            </a:r>
            <a:r>
              <a:rPr lang="en-US" altLang="zh-CN" dirty="0"/>
              <a:t>revious </a:t>
            </a:r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Semantically </a:t>
            </a:r>
            <a:r>
              <a:rPr lang="en-US" altLang="zh-CN" dirty="0"/>
              <a:t>meaningful edge </a:t>
            </a:r>
            <a:r>
              <a:rPr lang="en-US" altLang="zh-CN" dirty="0" smtClean="0"/>
              <a:t>detection</a:t>
            </a:r>
          </a:p>
          <a:p>
            <a:pPr lvl="1"/>
            <a:r>
              <a:rPr lang="en-US" altLang="zh-CN" dirty="0" smtClean="0"/>
              <a:t>Requires </a:t>
            </a:r>
            <a:r>
              <a:rPr lang="en-US" altLang="zh-CN" dirty="0"/>
              <a:t>object-level (high level) information</a:t>
            </a:r>
            <a:endParaRPr lang="zh-CN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97" y="2589039"/>
            <a:ext cx="8156745" cy="26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Recent CNN based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800" dirty="0" smtClean="0"/>
              <a:t>N</a:t>
            </a:r>
            <a:r>
              <a:rPr lang="en-US" altLang="zh-CN" sz="2800" baseline="30000" dirty="0" smtClean="0"/>
              <a:t>4</a:t>
            </a:r>
            <a:r>
              <a:rPr lang="en-US" altLang="zh-CN" sz="2800" dirty="0" smtClean="0"/>
              <a:t>-Fields, ACCV 2014</a:t>
            </a:r>
            <a:endParaRPr lang="en-US" altLang="zh-CN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en-US" altLang="zh-CN" sz="2800" dirty="0" err="1" smtClean="0"/>
              <a:t>DeepEdge</a:t>
            </a:r>
            <a:r>
              <a:rPr lang="en-US" altLang="zh-CN" sz="2800" dirty="0" smtClean="0"/>
              <a:t>, CVPR 2015</a:t>
            </a:r>
            <a:endParaRPr lang="en-US" altLang="zh-CN" sz="2800" dirty="0"/>
          </a:p>
          <a:p>
            <a:pPr algn="just"/>
            <a:r>
              <a:rPr lang="en-US" altLang="zh-CN" sz="2800" dirty="0" err="1" smtClean="0"/>
              <a:t>DeepContour</a:t>
            </a:r>
            <a:r>
              <a:rPr lang="en-US" altLang="zh-CN" sz="2800" dirty="0" smtClean="0"/>
              <a:t>, CVPR 2015</a:t>
            </a:r>
            <a:endParaRPr lang="en-US" altLang="zh-CN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en-US" altLang="zh-CN" sz="2800" dirty="0" smtClean="0"/>
              <a:t>HFL, ICCV 2015</a:t>
            </a:r>
          </a:p>
          <a:p>
            <a:pPr algn="just"/>
            <a:r>
              <a:rPr lang="en-US" altLang="zh-CN" sz="2800" dirty="0" smtClean="0"/>
              <a:t>HED, ICCV 2015</a:t>
            </a:r>
          </a:p>
          <a:p>
            <a:pPr algn="just"/>
            <a:r>
              <a:rPr lang="en-US" altLang="zh-CN" sz="2800" dirty="0" smtClean="0"/>
              <a:t>RCF, CVPR 2017</a:t>
            </a:r>
          </a:p>
          <a:p>
            <a:pPr algn="just"/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984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</a:t>
            </a:r>
            <a:r>
              <a:rPr lang="en-US" altLang="zh-CN" baseline="30000" dirty="0"/>
              <a:t>4</a:t>
            </a:r>
            <a:r>
              <a:rPr lang="en-US" altLang="zh-CN" dirty="0"/>
              <a:t>-Fields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31" y="2132424"/>
            <a:ext cx="8516938" cy="2183192"/>
          </a:xfrm>
        </p:spPr>
      </p:pic>
      <p:sp>
        <p:nvSpPr>
          <p:cNvPr id="8" name="文本框 7"/>
          <p:cNvSpPr txBox="1"/>
          <p:nvPr/>
        </p:nvSpPr>
        <p:spPr>
          <a:xfrm>
            <a:off x="143302" y="6040167"/>
            <a:ext cx="885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 err="1"/>
              <a:t>Ganin</a:t>
            </a:r>
            <a:r>
              <a:rPr lang="en-US" altLang="zh-CN" sz="1400" dirty="0"/>
              <a:t> Y, </a:t>
            </a:r>
            <a:r>
              <a:rPr lang="en-US" altLang="zh-CN" sz="1400" dirty="0" err="1"/>
              <a:t>Lempitsky</a:t>
            </a:r>
            <a:r>
              <a:rPr lang="en-US" altLang="zh-CN" sz="1400" dirty="0"/>
              <a:t> V. </a:t>
            </a:r>
            <a:r>
              <a:rPr lang="en-US" altLang="zh-CN" sz="1400" dirty="0" smtClean="0"/>
              <a:t>N</a:t>
            </a:r>
            <a:r>
              <a:rPr lang="en-US" altLang="zh-CN" sz="1400" baseline="30000" dirty="0" smtClean="0"/>
              <a:t>4</a:t>
            </a:r>
            <a:r>
              <a:rPr lang="en-US" altLang="zh-CN" sz="1400" dirty="0" smtClean="0"/>
              <a:t>-fields</a:t>
            </a:r>
            <a:r>
              <a:rPr lang="en-US" altLang="zh-CN" sz="1400" dirty="0"/>
              <a:t>: Neural network nearest neighbor fields for image transforms[C]//ACCV. Springer International Publishing, 2014: 536-551</a:t>
            </a:r>
            <a:r>
              <a:rPr lang="en-US" altLang="zh-CN" sz="1400" dirty="0" smtClean="0"/>
              <a:t>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043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Candidate </a:t>
            </a:r>
            <a:r>
              <a:rPr lang="en-US" altLang="zh-CN" dirty="0"/>
              <a:t>contour </a:t>
            </a:r>
            <a:r>
              <a:rPr lang="en-US" altLang="zh-CN" dirty="0" smtClean="0"/>
              <a:t>points</a:t>
            </a:r>
            <a:r>
              <a:rPr lang="zh-CN" altLang="en-US" dirty="0" smtClean="0"/>
              <a:t> </a:t>
            </a:r>
            <a:r>
              <a:rPr lang="zh-CN" altLang="en-US" dirty="0" smtClean="0">
                <a:sym typeface="Wingdings"/>
              </a:rPr>
              <a:t></a:t>
            </a:r>
            <a:r>
              <a:rPr lang="en-US" altLang="zh-CN" dirty="0" smtClean="0"/>
              <a:t> Canny edge</a:t>
            </a:r>
          </a:p>
          <a:p>
            <a:r>
              <a:rPr lang="en-US" altLang="zh-CN" dirty="0" smtClean="0"/>
              <a:t>Patches at 4 scales run through </a:t>
            </a:r>
            <a:r>
              <a:rPr lang="en-US" altLang="zh-CN" dirty="0"/>
              <a:t>the </a:t>
            </a:r>
            <a:r>
              <a:rPr lang="en-US" altLang="zh-CN" dirty="0" smtClean="0"/>
              <a:t>CNN</a:t>
            </a:r>
          </a:p>
          <a:p>
            <a:r>
              <a:rPr lang="en-US" altLang="zh-CN" dirty="0" smtClean="0"/>
              <a:t>Two branches for: classification &amp; </a:t>
            </a:r>
            <a:r>
              <a:rPr lang="en-US" altLang="zh-CN" dirty="0" err="1" smtClean="0"/>
              <a:t>regressor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395" y="2804271"/>
            <a:ext cx="4768937" cy="31289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3302" y="6053815"/>
            <a:ext cx="885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 err="1"/>
              <a:t>Bertasius</a:t>
            </a:r>
            <a:r>
              <a:rPr lang="en-US" altLang="zh-CN" sz="1400" dirty="0"/>
              <a:t> G, Shi J, </a:t>
            </a:r>
            <a:r>
              <a:rPr lang="en-US" altLang="zh-CN" sz="1400" dirty="0" err="1"/>
              <a:t>Torresani</a:t>
            </a:r>
            <a:r>
              <a:rPr lang="en-US" altLang="zh-CN" sz="1400" dirty="0"/>
              <a:t> L. </a:t>
            </a:r>
            <a:r>
              <a:rPr lang="en-US" altLang="zh-CN" sz="1400" dirty="0" err="1"/>
              <a:t>Deepedge</a:t>
            </a:r>
            <a:r>
              <a:rPr lang="en-US" altLang="zh-CN" sz="1400" dirty="0"/>
              <a:t>: A multi-scale bifurcated deep network for top-down contour detection[C</a:t>
            </a:r>
            <a:r>
              <a:rPr lang="en-US" altLang="zh-CN" sz="1400" dirty="0" smtClean="0"/>
              <a:t>]//CVPR. </a:t>
            </a:r>
            <a:r>
              <a:rPr lang="en-US" altLang="zh-CN" sz="1400" dirty="0"/>
              <a:t>2015: 4380-4389.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910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DeepContour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Multi-class shape classification</a:t>
            </a:r>
          </a:p>
          <a:p>
            <a:r>
              <a:rPr lang="en-US" dirty="0" smtClean="0"/>
              <a:t>New CNN loss for positive vs. negative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315" y="4846816"/>
            <a:ext cx="2450991" cy="1015573"/>
          </a:xfrm>
          <a:prstGeom prst="rect">
            <a:avLst/>
          </a:prstGeom>
        </p:spPr>
      </p:pic>
      <p:sp>
        <p:nvSpPr>
          <p:cNvPr id="5" name="文本框 6"/>
          <p:cNvSpPr txBox="1"/>
          <p:nvPr/>
        </p:nvSpPr>
        <p:spPr>
          <a:xfrm>
            <a:off x="143302" y="6040167"/>
            <a:ext cx="8857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/>
              <a:t>Shen W, Wang X, Wang Y, et al. </a:t>
            </a:r>
            <a:r>
              <a:rPr lang="en-US" altLang="zh-CN" sz="1400" dirty="0" err="1"/>
              <a:t>Deepcontour</a:t>
            </a:r>
            <a:r>
              <a:rPr lang="en-US" altLang="zh-CN" sz="1400" dirty="0"/>
              <a:t>: A deep convolutional feature learned by positive-sharing loss for contour detection[C</a:t>
            </a:r>
            <a:r>
              <a:rPr lang="en-US" altLang="zh-CN" sz="1400" dirty="0" smtClean="0"/>
              <a:t>]//CVPR. </a:t>
            </a:r>
            <a:r>
              <a:rPr lang="en-US" altLang="zh-CN" sz="1400" dirty="0"/>
              <a:t>2015: 3982-3991.</a:t>
            </a:r>
            <a:endParaRPr lang="zh-CN" altLang="en-US" sz="1400" dirty="0"/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72" y="2263836"/>
            <a:ext cx="8857396" cy="21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3632</TotalTime>
  <Words>863</Words>
  <Application>Microsoft Office PowerPoint</Application>
  <PresentationFormat>全屏显示(4:3)</PresentationFormat>
  <Paragraphs>94</Paragraphs>
  <Slides>21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Mangal</vt:lpstr>
      <vt:lpstr>等线</vt:lpstr>
      <vt:lpstr>华文楷体</vt:lpstr>
      <vt:lpstr>华文新魏</vt:lpstr>
      <vt:lpstr>宋体</vt:lpstr>
      <vt:lpstr>宋体</vt:lpstr>
      <vt:lpstr>Arial</vt:lpstr>
      <vt:lpstr>Calibri</vt:lpstr>
      <vt:lpstr>Times New Roman</vt:lpstr>
      <vt:lpstr>Wingdings</vt:lpstr>
      <vt:lpstr>1_Office Theme</vt:lpstr>
      <vt:lpstr>边缘检测年度进展概述</vt:lpstr>
      <vt:lpstr>Early pioneering methods</vt:lpstr>
      <vt:lpstr>Data driven methods</vt:lpstr>
      <vt:lpstr>45 years of boundary detection</vt:lpstr>
      <vt:lpstr>Limitations of previous methods</vt:lpstr>
      <vt:lpstr>Recent CNN based methods</vt:lpstr>
      <vt:lpstr>N4-Fields</vt:lpstr>
      <vt:lpstr>DeepEdge</vt:lpstr>
      <vt:lpstr>DeepContour</vt:lpstr>
      <vt:lpstr>HFL</vt:lpstr>
      <vt:lpstr>Results of making local decisions</vt:lpstr>
      <vt:lpstr>HED</vt:lpstr>
      <vt:lpstr>HED</vt:lpstr>
      <vt:lpstr>HED</vt:lpstr>
      <vt:lpstr>Results</vt:lpstr>
      <vt:lpstr>RCF: Richer Convolutional Features </vt:lpstr>
      <vt:lpstr>RCF: Richer Convolutional Features</vt:lpstr>
      <vt:lpstr>Multiscale Fusion</vt:lpstr>
      <vt:lpstr>Samples</vt:lpstr>
      <vt:lpstr>Evaluation on BSDS500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边缘检测年度进展概述</dc:title>
  <dc:creator>vagrantly</dc:creator>
  <cp:lastModifiedBy>MingMing Cheng</cp:lastModifiedBy>
  <cp:revision>126</cp:revision>
  <dcterms:created xsi:type="dcterms:W3CDTF">2017-04-17T11:49:23Z</dcterms:created>
  <dcterms:modified xsi:type="dcterms:W3CDTF">2018-04-27T09:31:21Z</dcterms:modified>
</cp:coreProperties>
</file>