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vsdx" ContentType="application/vnd.ms-visio.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90" r:id="rId2"/>
    <p:sldId id="440" r:id="rId3"/>
    <p:sldId id="441" r:id="rId4"/>
    <p:sldId id="394" r:id="rId5"/>
    <p:sldId id="398" r:id="rId6"/>
    <p:sldId id="399" r:id="rId7"/>
    <p:sldId id="400" r:id="rId8"/>
    <p:sldId id="402" r:id="rId9"/>
    <p:sldId id="403" r:id="rId10"/>
    <p:sldId id="404" r:id="rId11"/>
    <p:sldId id="405" r:id="rId12"/>
    <p:sldId id="406" r:id="rId13"/>
    <p:sldId id="407" r:id="rId14"/>
    <p:sldId id="409" r:id="rId15"/>
    <p:sldId id="410" r:id="rId16"/>
    <p:sldId id="411" r:id="rId17"/>
    <p:sldId id="412" r:id="rId18"/>
    <p:sldId id="416" r:id="rId19"/>
    <p:sldId id="417" r:id="rId20"/>
    <p:sldId id="418" r:id="rId21"/>
    <p:sldId id="419" r:id="rId22"/>
    <p:sldId id="421" r:id="rId23"/>
    <p:sldId id="422" r:id="rId24"/>
    <p:sldId id="423" r:id="rId25"/>
    <p:sldId id="424" r:id="rId26"/>
    <p:sldId id="443" r:id="rId27"/>
    <p:sldId id="444" r:id="rId28"/>
    <p:sldId id="446" r:id="rId29"/>
    <p:sldId id="445" r:id="rId30"/>
    <p:sldId id="426" r:id="rId31"/>
    <p:sldId id="427" r:id="rId32"/>
    <p:sldId id="428" r:id="rId33"/>
    <p:sldId id="429" r:id="rId34"/>
    <p:sldId id="431" r:id="rId35"/>
    <p:sldId id="432" r:id="rId36"/>
    <p:sldId id="434" r:id="rId37"/>
    <p:sldId id="435" r:id="rId38"/>
    <p:sldId id="436" r:id="rId39"/>
    <p:sldId id="437" r:id="rId40"/>
    <p:sldId id="438" r:id="rId41"/>
    <p:sldId id="43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847"/>
    <a:srgbClr val="5C126B"/>
    <a:srgbClr val="984378"/>
    <a:srgbClr val="C77FAC"/>
    <a:srgbClr val="22304B"/>
    <a:srgbClr val="0E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72561" autoAdjust="0"/>
  </p:normalViewPr>
  <p:slideViewPr>
    <p:cSldViewPr snapToGrid="0">
      <p:cViewPr varScale="1">
        <p:scale>
          <a:sx n="91" d="100"/>
          <a:sy n="91" d="100"/>
        </p:scale>
        <p:origin x="2448" y="184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11/4/16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认知规律启发的图像视频智能处理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报告</a:t>
            </a:r>
            <a:r>
              <a:rPr lang="en-US" altLang="zh-CN" dirty="0" smtClean="0">
                <a:solidFill>
                  <a:srgbClr val="FF0000"/>
                </a:solidFill>
              </a:rPr>
              <a:t>15-17</a:t>
            </a:r>
            <a:r>
              <a:rPr lang="zh-CN" altLang="en-US" dirty="0" smtClean="0">
                <a:solidFill>
                  <a:srgbClr val="FF0000"/>
                </a:solidFill>
              </a:rPr>
              <a:t>分钟，提问</a:t>
            </a:r>
            <a:r>
              <a:rPr lang="en-US" altLang="zh-CN" dirty="0" smtClean="0">
                <a:solidFill>
                  <a:srgbClr val="FF0000"/>
                </a:solidFill>
              </a:rPr>
              <a:t>3-5</a:t>
            </a:r>
            <a:r>
              <a:rPr lang="zh-CN" altLang="en-US" dirty="0" smtClean="0">
                <a:solidFill>
                  <a:srgbClr val="FF0000"/>
                </a:solidFill>
              </a:rPr>
              <a:t>分钟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84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rerun the experiments in Table 4 from the original submission using the same experimental settings based on the Python code of Fast-RCNN provided by the author on https://</a:t>
            </a:r>
            <a:r>
              <a:rPr lang="en-US" altLang="zh-CN" dirty="0" err="1" smtClean="0"/>
              <a:t>github.com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rbgirshick</a:t>
            </a:r>
            <a:r>
              <a:rPr lang="en-US" altLang="zh-CN" dirty="0" smtClean="0"/>
              <a:t>/fast-</a:t>
            </a:r>
            <a:r>
              <a:rPr lang="en-US" altLang="zh-CN" dirty="0" err="1" smtClean="0"/>
              <a:t>rcnn</a:t>
            </a:r>
            <a:r>
              <a:rPr lang="en-US" altLang="zh-CN" dirty="0" smtClean="0"/>
              <a:t>. In the original submission we used the </a:t>
            </a:r>
            <a:r>
              <a:rPr lang="en-US" altLang="zh-CN" dirty="0" err="1" smtClean="0"/>
              <a:t>Matlab</a:t>
            </a:r>
            <a:r>
              <a:rPr lang="en-US" altLang="zh-CN" dirty="0" smtClean="0"/>
              <a:t> implementation of Fast-RCNN. This change resulted in an increased performance for all methods as illustrated in Table 1. The trends and best performing methods for both tables are mostly the same. The Python-based detector runs at 5 frames per second(fps) on NVIDIA Titan X GPU achieving 68.7% </a:t>
            </a:r>
            <a:r>
              <a:rPr lang="en-US" altLang="zh-CN" dirty="0" err="1" smtClean="0"/>
              <a:t>mAP</a:t>
            </a:r>
            <a:r>
              <a:rPr lang="en-US" altLang="zh-CN" dirty="0" smtClean="0"/>
              <a:t> in VOC2007 test set. Therefore, combination of our fast BING++ object proposals and state of the art detector is a step towards real-time object detection in videos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如何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从海量的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图像视频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中准确的发现、获取有效信息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，是制约众多智能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计算与服务的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主要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瓶颈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。许多经典方法并不符合人类的认知规律。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例如，传统方法利用滑动窗口机制来检测物体，效率低下。这种机制并不符人类观察世界的经验，相信在做的老师们没有人会在找物体的时候从天花板一直扫到地面，去查看每一个位置。人类的视觉注意机制可以快速地帮我们定位可能的候选区域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How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to extract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 useful information from images is a bottle lack for many applications. Unfortunately, many state of the art methods are less efficient and don’t accord with our human visual perception.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For instance, traditional methods use sliding window mechanism to detect objects. In real-world, we never slid our head from ceiling to floor row by row to find objects. Human visual attention mechanism enables us to easily accomplish this task.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021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又如，图像在计算机中以像素为基本单位进行存储与表达，而人类则以物体，属性等语义信息对图像进行理解和记忆，导致像素或者区块级别的直接图像编辑操作使用时并不方便。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如何突破思维定式，提出符合人类认知规律的分析理论与高效算法，是我们研究的重点。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RGB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pixels are nature image representations for computers. However, we humans think in terms of objects and semantic attributes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ect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. For instance, none of us could recognize the RGB value in the 3</a:t>
            </a:r>
            <a:r>
              <a:rPr lang="en-US" altLang="zh-CN" sz="1200" kern="1200" baseline="300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rd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 row and 5</a:t>
            </a:r>
            <a:r>
              <a:rPr lang="en-US" altLang="zh-CN" sz="1200" kern="1200" baseline="3000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th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黑体" pitchFamily="2" charset="-122"/>
                <a:cs typeface="+mn-cs"/>
              </a:rPr>
              <a:t> column of this image. But we can easily find that there is a human and a ship in this picture. How to enable intuitive image manipulation experience at object level accords with our human mental data representation.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黑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091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ym typeface="Wingdings"/>
              </a:rPr>
              <a:t>A</a:t>
            </a:r>
            <a:r>
              <a:rPr lang="is-IS" dirty="0" smtClean="0">
                <a:sym typeface="Wingdings"/>
              </a:rPr>
              <a:t>dopt saliency detection to convert unsupervised learning into multiple instance learning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 smtClean="0">
              <a:sym typeface="Wingding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Wingdings"/>
              </a:rPr>
              <a:t>validates the usefulness of saliency detection to output “noisy input” for a top-down method to extract common patterns</a:t>
            </a:r>
            <a:endParaRPr lang="is-I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4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object patterns should be salient within each image, while being sparse with respect to smooth transformations across images.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the proposed saliency measure and showed that saliency-based segmentation produces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state-of-the-art results on co-segmentation benchmarks, without using co-segmentation!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10.6% improvement over</a:t>
            </a:r>
            <a:r>
              <a:rPr lang="en-US" baseline="0" dirty="0" smtClean="0"/>
              <a:t> “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Pinheiro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Collobert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“From image-level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pixellevel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labeling with convolutional networks,” IEEE CVPR, 2015.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2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84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Objectness is usually represented as a value which</a:t>
            </a:r>
            <a:r>
              <a:rPr lang="en-US" baseline="0" dirty="0" smtClean="0"/>
              <a:t> reflects how likely an image window covers an object of any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6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0" y="1996240"/>
            <a:ext cx="4381500" cy="438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984378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021306" y="1924395"/>
            <a:ext cx="4836694" cy="452518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37397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76026"/>
            <a:ext cx="9144000" cy="0"/>
          </a:xfrm>
          <a:prstGeom prst="line">
            <a:avLst/>
          </a:prstGeom>
          <a:noFill/>
          <a:ln w="38160">
            <a:solidFill>
              <a:srgbClr val="5C126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3979" y="0"/>
            <a:ext cx="770021" cy="6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033657" y="6580997"/>
            <a:ext cx="1110343" cy="277002"/>
          </a:xfrm>
          <a:prstGeom prst="rect">
            <a:avLst/>
          </a:prstGeom>
          <a:solidFill>
            <a:srgbClr val="5A2847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98437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12723" y="6581000"/>
            <a:ext cx="7020932" cy="276999"/>
          </a:xfrm>
          <a:prstGeom prst="rect">
            <a:avLst/>
          </a:prstGeom>
          <a:solidFill>
            <a:srgbClr val="5C126B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Cognitive Inspired Image/Video Processing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80995"/>
            <a:ext cx="1012723" cy="276999"/>
          </a:xfrm>
          <a:prstGeom prst="rect">
            <a:avLst/>
          </a:prstGeom>
          <a:solidFill>
            <a:srgbClr val="98437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</a:rPr>
              <a:t>5-Nov-2016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59086" y="6580996"/>
            <a:ext cx="67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/>
                </a:solidFill>
              </a:rPr>
              <a:t>/56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mmcheng.net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hyperlink" Target="http://citeseerx.ist.psu.edu/viewdoc/download?doi=10.1.1.302.5934&amp;rep=rep1&amp;type=pdf" TargetMode="External"/><Relationship Id="rId5" Type="http://schemas.openxmlformats.org/officeDocument/2006/relationships/hyperlink" Target="http://mmcheng.net/gsal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hyperlink" Target="http://www.ece.nus.edu.sg/stfpage/eletp/Publication.htm" TargetMode="External"/><Relationship Id="rId9" Type="http://schemas.openxmlformats.org/officeDocument/2006/relationships/hyperlink" Target="https://www.researchgate.net/profile/Hua_Huang26/publication/220067270_Web-image_driven_best_views_of_3D_shapes/links/55923d1708ae47a34910d9a9.pdf" TargetMode="External"/><Relationship Id="rId10" Type="http://schemas.openxmlformats.org/officeDocument/2006/relationships/hyperlink" Target="http://cs.bit.edu.cn/zhanglei/publications/TOG_11/arcimboldo_project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benchmark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mcheng.net/salobj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package" Target="../embeddings/Microsoft_Visio___1222232.vsdx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hyperlink" Target="http://www.eecs.berkeley.edu/Pubs/TechRpts/1996/CSD-96-905.pdf" TargetMode="External"/><Relationship Id="rId6" Type="http://schemas.openxmlformats.org/officeDocument/2006/relationships/hyperlink" Target="http://robotics.stanford.edu/~koller/Papers/Heitz+Koller:ECCV08.pdf" TargetMode="External"/><Relationship Id="rId7" Type="http://schemas.openxmlformats.org/officeDocument/2006/relationships/hyperlink" Target="http://groups.inf.ed.ac.uk/calvin/objectne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package" Target="../embeddings/Microsoft_Visio___1111.vsdx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robots.ox.ac.uk/~vgg/publications/2010/Blaschko10/Blaschko10.pdf" TargetMode="External"/><Relationship Id="rId5" Type="http://schemas.openxmlformats.org/officeDocument/2006/relationships/hyperlink" Target="http://cms.brookes.ac.uk/research/visiongroup/publications/2011/ziming_cvpr11.pdf" TargetMode="External"/><Relationship Id="rId6" Type="http://schemas.openxmlformats.org/officeDocument/2006/relationships/hyperlink" Target="http://www.csie.ntu.edu.tw/~cjlin/liblinear/" TargetMode="External"/><Relationship Id="rId7" Type="http://schemas.openxmlformats.org/officeDocument/2006/relationships/hyperlink" Target="http://vision.mas.ecp.fr/Personnel/blaschko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cs.uiuc.edu/proposals/" TargetMode="External"/><Relationship Id="rId4" Type="http://schemas.openxmlformats.org/officeDocument/2006/relationships/hyperlink" Target="http://groups.inf.ed.ac.uk/calvin/objectness/" TargetMode="External"/><Relationship Id="rId5" Type="http://schemas.openxmlformats.org/officeDocument/2006/relationships/hyperlink" Target="http://cms.brookes.ac.uk/research/visiongroup/publications/2011/ziming_cvpr11.pdf" TargetMode="External"/><Relationship Id="rId6" Type="http://schemas.openxmlformats.org/officeDocument/2006/relationships/hyperlink" Target="http://www.science.uva.nl/research/publications/2013/UijlingsIJCV201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mmcheng.net/imagespir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Relationship Id="rId3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imagespirit/" TargetMode="External"/><Relationship Id="rId4" Type="http://schemas.openxmlformats.org/officeDocument/2006/relationships/hyperlink" Target="file:///localhost\Users\Ming\&#30334;&#24230;&#20113;&#21516;&#27493;&#30424;\BaiduYun\Share\%5B14TOG%5DImageSpirit.mp4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Share/%5B15TOG%5DSemanticPaint.mp4" TargetMode="External"/><Relationship Id="rId3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mcheng.net/s-pain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pn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/" TargetMode="External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NULL"/><Relationship Id="rId6" Type="http://schemas.openxmlformats.org/officeDocument/2006/relationships/image" Target="../media/image12.jpeg"/><Relationship Id="rId7" Type="http://schemas.openxmlformats.org/officeDocument/2006/relationships/image" Target="NULL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mmcheng.net/gs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altLang="zh-C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Cognitive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Inspired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Image/Video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Processing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0510" y="2591860"/>
            <a:ext cx="8602980" cy="196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Speaker: Ming-Ming Cheng</a:t>
            </a:r>
          </a:p>
          <a:p>
            <a:pPr>
              <a:spcBef>
                <a:spcPts val="1350"/>
              </a:spcBef>
            </a:pPr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Nankai University</a:t>
            </a:r>
          </a:p>
          <a:p>
            <a:pPr>
              <a:spcBef>
                <a:spcPts val="1350"/>
              </a:spcBef>
            </a:pPr>
            <a:r>
              <a:rPr lang="en-US" sz="3600" dirty="0">
                <a:hlinkClick r:id="rId3"/>
              </a:rPr>
              <a:t>http://mmcheng.net/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7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5" name="圆角矩形 5"/>
          <p:cNvSpPr/>
          <p:nvPr/>
        </p:nvSpPr>
        <p:spPr>
          <a:xfrm>
            <a:off x="376548" y="5421686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Chen, </a:t>
            </a:r>
            <a:r>
              <a:rPr lang="en-US" altLang="zh-CN" sz="1700" b="1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MM Cheng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, P Tan, A Shamir, SM Hu, Sketch2photo: internet image montage, ACM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TOG.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(</a:t>
            </a:r>
            <a:r>
              <a:rPr lang="en-US" altLang="zh-CN" sz="1700" b="1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SIGGRAPH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 Asia), vol. 28, no. 5, 124:1-10, 2009. </a:t>
            </a:r>
            <a:endParaRPr lang="en-US" altLang="zh-CN" sz="1700" dirty="0" smtClean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  <p:pic>
        <p:nvPicPr>
          <p:cNvPr id="6" name="图片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5" y="991321"/>
            <a:ext cx="7291263" cy="41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5" name="圆角矩形 5"/>
          <p:cNvSpPr/>
          <p:nvPr/>
        </p:nvSpPr>
        <p:spPr>
          <a:xfrm>
            <a:off x="526768" y="5141344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J.Y. Zhu, J. W, Y. Xu, E. Chang, Z.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Tu, Unsupervised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Object Class Discovery via Saliency-Guided Multiple Class Learning, IEEE TPAMI 2015 (CVPR 2012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).</a:t>
            </a:r>
            <a:endParaRPr lang="en-US" altLang="zh-CN" sz="1700" dirty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8" y="1399592"/>
            <a:ext cx="8082310" cy="31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</a:t>
            </a:r>
            <a:r>
              <a:rPr lang="en-US" altLang="zh-CN" dirty="0" smtClean="0"/>
              <a:t>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2" y="1698171"/>
            <a:ext cx="8577424" cy="2692465"/>
          </a:xfrm>
          <a:prstGeom prst="rect">
            <a:avLst/>
          </a:prstGeom>
        </p:spPr>
      </p:pic>
      <p:sp>
        <p:nvSpPr>
          <p:cNvPr id="7" name="圆角矩形 5"/>
          <p:cNvSpPr/>
          <p:nvPr/>
        </p:nvSpPr>
        <p:spPr>
          <a:xfrm>
            <a:off x="526768" y="5141344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Rubinstein, M., </a:t>
            </a:r>
            <a:r>
              <a:rPr lang="en-US" altLang="zh-CN" sz="1700" dirty="0" err="1">
                <a:solidFill>
                  <a:srgbClr val="406593"/>
                </a:solidFill>
                <a:latin typeface="+mj-lt"/>
                <a:ea typeface="华文楷体" pitchFamily="2" charset="-122"/>
              </a:rPr>
              <a:t>Joulin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, A., Kopf, J., &amp; Liu, C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. Unsupervised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joint object discovery and segmentation in internet images.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IEEE CVPR 2013.</a:t>
            </a:r>
            <a:endParaRPr lang="en-US" altLang="zh-CN" sz="1700" dirty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2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9" y="835398"/>
            <a:ext cx="7451419" cy="5045843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188258" y="5922817"/>
            <a:ext cx="8731623" cy="59094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STC: A Simple to Complex Framework for Weakly-supervised Semantic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Segmentation,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2015, Wei et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爆炸形 2 6"/>
          <p:cNvSpPr/>
          <p:nvPr/>
        </p:nvSpPr>
        <p:spPr>
          <a:xfrm>
            <a:off x="188258" y="1932709"/>
            <a:ext cx="8955742" cy="3429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olidFill>
                  <a:srgbClr val="FF0000"/>
                </a:solidFill>
              </a:rPr>
              <a:t>10% improvement over state of the art!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0039" y="1181013"/>
            <a:ext cx="3682710" cy="141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190" y="2611139"/>
            <a:ext cx="663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[</a:t>
            </a:r>
            <a:r>
              <a:rPr lang="en-US" altLang="zh-CN" sz="2400" dirty="0" smtClean="0">
                <a:hlinkClick r:id="rId4"/>
              </a:rPr>
              <a:t>EuroGraphics</a:t>
            </a:r>
            <a:r>
              <a:rPr lang="zh-CN" altLang="en-US" sz="2400" dirty="0" smtClean="0">
                <a:hlinkClick r:id="rId4"/>
              </a:rPr>
              <a:t> </a:t>
            </a:r>
            <a:r>
              <a:rPr lang="en-US" altLang="zh-CN" sz="2400" dirty="0" smtClean="0">
                <a:hlinkClick r:id="rId4"/>
              </a:rPr>
              <a:t>12</a:t>
            </a:r>
            <a:r>
              <a:rPr lang="en-US" sz="2400" dirty="0" smtClean="0"/>
              <a:t>]  </a:t>
            </a:r>
            <a:r>
              <a:rPr lang="zh-CN" altLang="en-US" sz="2400" dirty="0" smtClean="0"/>
              <a:t>                      </a:t>
            </a:r>
            <a:r>
              <a:rPr lang="en-US" sz="2400" dirty="0" smtClean="0"/>
              <a:t>     [</a:t>
            </a:r>
            <a:r>
              <a:rPr lang="en-US" sz="2400" dirty="0" smtClean="0">
                <a:hlinkClick r:id="rId5"/>
              </a:rPr>
              <a:t>Vis. Comp. 14</a:t>
            </a:r>
            <a:r>
              <a:rPr lang="en-US" sz="2400" dirty="0" smtClean="0"/>
              <a:t>] </a:t>
            </a:r>
            <a:endParaRPr lang="en-US" sz="24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11818" y="6040456"/>
            <a:ext cx="6284502" cy="37457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1600" dirty="0" smtClean="0"/>
              <a:t>See the 1000+ citations of our PAMI 2015 (CVPR 2011) paper for more.</a:t>
            </a:r>
            <a:endParaRPr lang="en-US" altLang="zh-CN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622" y="3619259"/>
            <a:ext cx="2430684" cy="1432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80" y="3576886"/>
            <a:ext cx="2859923" cy="15583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5169" y="5135223"/>
            <a:ext cx="766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smtClean="0">
                <a:hlinkClick r:id="rId8"/>
              </a:rPr>
              <a:t>ACM  TOG 11</a:t>
            </a:r>
            <a:r>
              <a:rPr lang="en-US" sz="2400" dirty="0" smtClean="0"/>
              <a:t>]                [</a:t>
            </a:r>
            <a:r>
              <a:rPr lang="en-US" sz="2400" dirty="0" smtClean="0">
                <a:hlinkClick r:id="rId9"/>
              </a:rPr>
              <a:t>Vis. Comp. 13</a:t>
            </a:r>
            <a:r>
              <a:rPr lang="en-US" sz="2400" dirty="0" smtClean="0"/>
              <a:t>]            [</a:t>
            </a:r>
            <a:r>
              <a:rPr lang="en-US" sz="2400" dirty="0" smtClean="0">
                <a:hlinkClick r:id="rId10"/>
              </a:rPr>
              <a:t>ACM TOG 11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8" y="1178964"/>
            <a:ext cx="3735762" cy="1419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82" y="3576886"/>
            <a:ext cx="2688737" cy="15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page: </a:t>
            </a:r>
            <a:r>
              <a:rPr lang="en-US" dirty="0">
                <a:hlinkClick r:id="rId2"/>
              </a:rPr>
              <a:t>http://mmcheng.net/salobj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Benchmark</a:t>
            </a:r>
          </a:p>
          <a:p>
            <a:pPr lvl="1"/>
            <a:r>
              <a:rPr lang="en-US" dirty="0"/>
              <a:t>Salient Object Detection: A Benchmark, </a:t>
            </a:r>
            <a:r>
              <a:rPr lang="en-US" dirty="0" smtClean="0"/>
              <a:t>A. </a:t>
            </a:r>
            <a:r>
              <a:rPr lang="en-US" dirty="0" err="1"/>
              <a:t>Borji</a:t>
            </a:r>
            <a:r>
              <a:rPr lang="en-US" dirty="0"/>
              <a:t>, </a:t>
            </a:r>
            <a:r>
              <a:rPr lang="en-US" dirty="0" smtClean="0"/>
              <a:t>M.M. </a:t>
            </a:r>
            <a:r>
              <a:rPr lang="en-US" dirty="0"/>
              <a:t>Cheng, </a:t>
            </a:r>
            <a:r>
              <a:rPr lang="en-US" dirty="0" smtClean="0"/>
              <a:t>H. </a:t>
            </a:r>
            <a:r>
              <a:rPr lang="en-US" dirty="0"/>
              <a:t>Jiang, </a:t>
            </a:r>
            <a:r>
              <a:rPr lang="en-US" dirty="0" smtClean="0"/>
              <a:t>J. </a:t>
            </a:r>
            <a:r>
              <a:rPr lang="en-US" dirty="0"/>
              <a:t>Li, IEEE TIP, 2015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Salient Object Detection: A Survey, </a:t>
            </a:r>
            <a:r>
              <a:rPr lang="en-US" dirty="0" smtClean="0"/>
              <a:t>A. </a:t>
            </a:r>
            <a:r>
              <a:rPr lang="en-US" dirty="0" err="1"/>
              <a:t>Borji</a:t>
            </a:r>
            <a:r>
              <a:rPr lang="en-US" dirty="0"/>
              <a:t>, </a:t>
            </a:r>
            <a:r>
              <a:rPr lang="en-US" dirty="0" smtClean="0"/>
              <a:t>M.M. </a:t>
            </a:r>
            <a:r>
              <a:rPr lang="en-US" dirty="0"/>
              <a:t>Cheng, </a:t>
            </a:r>
            <a:r>
              <a:rPr lang="en-US" dirty="0" smtClean="0"/>
              <a:t>H. </a:t>
            </a:r>
            <a:r>
              <a:rPr lang="en-US" dirty="0"/>
              <a:t>Jiang, </a:t>
            </a:r>
            <a:r>
              <a:rPr lang="en-US" dirty="0" smtClean="0"/>
              <a:t>J. </a:t>
            </a:r>
            <a:r>
              <a:rPr lang="en-US" dirty="0"/>
              <a:t>Li,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err="1"/>
              <a:t>eprint</a:t>
            </a:r>
            <a:r>
              <a:rPr lang="en-US" dirty="0"/>
              <a:t>, 2014. 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mmcheng.net/salobjbenchmark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DenseCut for </a:t>
            </a:r>
            <a:r>
              <a:rPr lang="en-US" dirty="0" err="1" smtClean="0"/>
              <a:t>Realtime</a:t>
            </a:r>
            <a:r>
              <a:rPr lang="en-US" dirty="0" smtClean="0"/>
              <a:t> GrabCut</a:t>
            </a:r>
          </a:p>
          <a:p>
            <a:pPr lvl="1"/>
            <a:r>
              <a:rPr lang="en-US" dirty="0"/>
              <a:t>DenseCut: Densely Connected CRFs for </a:t>
            </a:r>
            <a:r>
              <a:rPr lang="en-US" dirty="0" err="1"/>
              <a:t>Realtime</a:t>
            </a:r>
            <a:r>
              <a:rPr lang="en-US" dirty="0"/>
              <a:t> </a:t>
            </a:r>
            <a:r>
              <a:rPr lang="en-US" dirty="0" smtClean="0"/>
              <a:t>GrabCut, Computer Graphics Forum, 2015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83" descr="C:\Users\KylinCheng\Desktop\捕获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27" y="2190752"/>
            <a:ext cx="544710" cy="60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3" descr="C:\Users\KylinCheng\Desktop\捕获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39" y="4955724"/>
            <a:ext cx="541176" cy="69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2 129"/>
          <p:cNvSpPr/>
          <p:nvPr/>
        </p:nvSpPr>
        <p:spPr>
          <a:xfrm>
            <a:off x="7296539" y="5396569"/>
            <a:ext cx="1880576" cy="900975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b="1" dirty="0">
                <a:ea typeface="宋体" panose="02010600030101010101" pitchFamily="2" charset="-122"/>
              </a:rPr>
              <a:t>free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  <p:sp>
        <p:nvSpPr>
          <p:cNvPr id="8" name="爆炸形 2 129"/>
          <p:cNvSpPr/>
          <p:nvPr/>
        </p:nvSpPr>
        <p:spPr>
          <a:xfrm>
            <a:off x="5259784" y="2044479"/>
            <a:ext cx="1880576" cy="900975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b="1" dirty="0">
                <a:ea typeface="宋体" panose="02010600030101010101" pitchFamily="2" charset="-122"/>
              </a:rPr>
              <a:t>free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8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24" y="1078962"/>
            <a:ext cx="5163971" cy="438631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BING: Binarized Normed Gradients for Objectness Estimation at 300fp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IEEE CVPR 2014 (Oral), M.M.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Cheng,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What is an object?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68568" y="984271"/>
            <a:ext cx="6205184" cy="4650163"/>
            <a:chOff x="1368568" y="984271"/>
            <a:chExt cx="6205184" cy="4650163"/>
          </a:xfrm>
        </p:grpSpPr>
        <p:graphicFrame>
          <p:nvGraphicFramePr>
            <p:cNvPr id="9" name="Content Placeholder 5"/>
            <p:cNvGraphicFramePr>
              <a:graphicFrameLocks noChangeAspect="1"/>
            </p:cNvGraphicFramePr>
            <p:nvPr>
              <p:extLst/>
            </p:nvPr>
          </p:nvGraphicFramePr>
          <p:xfrm>
            <a:off x="1368568" y="984271"/>
            <a:ext cx="6205184" cy="465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Visio" r:id="rId4" imgW="4886155" imgH="3667225" progId="Visio.Drawing.15">
                    <p:embed/>
                  </p:oleObj>
                </mc:Choice>
                <mc:Fallback>
                  <p:oleObj name="Visio" r:id="rId4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8" y="984271"/>
                          <a:ext cx="6205184" cy="46501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45865" y="2985601"/>
              <a:ext cx="1065750" cy="25575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07454" y="5649919"/>
            <a:ext cx="3518745" cy="923330"/>
            <a:chOff x="2407454" y="5649919"/>
            <a:chExt cx="3518745" cy="923330"/>
          </a:xfrm>
        </p:grpSpPr>
        <p:sp>
          <p:nvSpPr>
            <p:cNvPr id="18" name="Rectangle 17"/>
            <p:cNvSpPr/>
            <p:nvPr/>
          </p:nvSpPr>
          <p:spPr>
            <a:xfrm>
              <a:off x="2407454" y="5910934"/>
              <a:ext cx="494918" cy="51455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87370" y="5907393"/>
              <a:ext cx="483790" cy="514553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31281" y="5912914"/>
              <a:ext cx="494918" cy="50903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10294" y="5649919"/>
              <a:ext cx="19736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&gt;       &gt;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05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8680"/>
            <a:ext cx="8516471" cy="5623560"/>
          </a:xfrm>
        </p:spPr>
        <p:txBody>
          <a:bodyPr/>
          <a:lstStyle/>
          <a:p>
            <a:r>
              <a:rPr lang="en-US" dirty="0" smtClean="0"/>
              <a:t>Our observation: a small interactive demo</a:t>
            </a:r>
          </a:p>
          <a:p>
            <a:pPr lvl="1"/>
            <a:r>
              <a:rPr lang="en-US" dirty="0" smtClean="0"/>
              <a:t>Take you pen and paper and draw an object which is current in your mind.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 the object looks like if we resize it to a tiny fixed size?</a:t>
            </a:r>
          </a:p>
          <a:p>
            <a:pPr lvl="2"/>
            <a:r>
              <a:rPr lang="en-US" dirty="0" smtClean="0"/>
              <a:t>E.g. 8x8. Not only changing the scale, but also aspect ratio.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3" y="1671052"/>
            <a:ext cx="3250794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</a:t>
            </a:r>
            <a:r>
              <a:rPr lang="en-US" dirty="0"/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91584"/>
            <a:ext cx="8516471" cy="5296796"/>
          </a:xfrm>
        </p:spPr>
        <p:txBody>
          <a:bodyPr/>
          <a:lstStyle/>
          <a:p>
            <a:r>
              <a:rPr lang="en-US" dirty="0" smtClean="0"/>
              <a:t>Objects are stand-alone things with well defined </a:t>
            </a:r>
            <a:r>
              <a:rPr lang="en-US" b="1" dirty="0" smtClean="0"/>
              <a:t>closed boundaries</a:t>
            </a:r>
            <a:r>
              <a:rPr lang="en-US" dirty="0" smtClean="0"/>
              <a:t> and centers.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r>
              <a:rPr lang="en-US" dirty="0" smtClean="0"/>
              <a:t>Little variations could present in such abstracted view.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" y="3406140"/>
            <a:ext cx="8191500" cy="30480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41518" y="1662015"/>
            <a:ext cx="7550075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Finding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pictures of objects in large collections of images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Springer Berlin Heidelberg, 1996, Forsyth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Using stuff to find things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ECCV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Heitz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Image/Video Understanding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4175" y="781665"/>
            <a:ext cx="8508305" cy="5671671"/>
          </a:xfrm>
        </p:spPr>
        <p:txBody>
          <a:bodyPr/>
          <a:lstStyle/>
          <a:p>
            <a:r>
              <a:rPr lang="en-US" altLang="zh-CN" dirty="0" smtClean="0"/>
              <a:t>Lack of tech. that accords human cognitive </a:t>
            </a:r>
          </a:p>
          <a:p>
            <a:pPr lvl="1"/>
            <a:r>
              <a:rPr lang="en-US" altLang="zh-CN" dirty="0" smtClean="0"/>
              <a:t>Sliding window </a:t>
            </a:r>
            <a:r>
              <a:rPr lang="en-US" altLang="zh-CN" dirty="0" smtClean="0">
                <a:sym typeface="Wingdings" panose="05000000000000000000" pitchFamily="2" charset="2"/>
              </a:rPr>
              <a:t> visual attention mechanism?</a:t>
            </a:r>
            <a:endParaRPr lang="en-US" altLang="zh-CN" dirty="0" smtClean="0"/>
          </a:p>
          <a:p>
            <a:pPr lvl="1"/>
            <a:endParaRPr lang="zh-CN" altLang="en-US" dirty="0"/>
          </a:p>
        </p:txBody>
      </p:sp>
      <p:graphicFrame>
        <p:nvGraphicFramePr>
          <p:cNvPr id="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053413"/>
              </p:ext>
            </p:extLst>
          </p:nvPr>
        </p:nvGraphicFramePr>
        <p:xfrm>
          <a:off x="1994086" y="2225208"/>
          <a:ext cx="5170202" cy="3685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Visio" r:id="rId4" imgW="4886155" imgH="3667225" progId="Visio.Drawing.15">
                  <p:embed/>
                </p:oleObj>
              </mc:Choice>
              <mc:Fallback>
                <p:oleObj name="Visio" r:id="rId4" imgW="4886155" imgH="36672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4086" y="2225208"/>
                        <a:ext cx="5170202" cy="36859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/>
          <p:cNvSpPr/>
          <p:nvPr/>
        </p:nvSpPr>
        <p:spPr>
          <a:xfrm>
            <a:off x="1995632" y="2238709"/>
            <a:ext cx="756887" cy="142451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1994086" y="2238708"/>
            <a:ext cx="567619" cy="11331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/>
          <p:cNvSpPr/>
          <p:nvPr/>
        </p:nvSpPr>
        <p:spPr>
          <a:xfrm>
            <a:off x="1994086" y="2238708"/>
            <a:ext cx="2062230" cy="64183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50434 0.00231 L 0.50434 0.0581 L 0.00139 0.05463 C 0.00122 0.07431 0.00104 0.09421 0.00087 0.11412 L 0.50243 0.11551 L 0.50243 0.175 L 0.00209 0.16968 L 0.00209 0.225 L 0.00261 0.23356 L 0.50191 0.24421 L 0.50191 0.31181 L 0.0033 0.3037 L 0.00382 0.36319 L 0.50191 0.36852 L 0.50191 0.36875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47812 -4.44444E-6 C 0.47795 0.01644 0.47778 0.03287 0.47743 0.04885 L 1.38889E-6 0.04561 L 0.00069 0.09746 L 0.475 0.09746 L 0.47639 0.15116 L 0.00191 0.14561 L 0.00121 0.19723 L 0.47483 0.20811 C 0.47483 0.2257 0.47483 0.24329 0.475 0.26112 L 0.00121 0.25556 L 0.00243 0.31112 L 0.475 0.31621 " pathEditMode="relative" rAng="0" ptsTypes="AAAAAAAAAAAAAA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33403 0.00116 L 0.33472 0.07477 L 0.00365 0.07407 L 0.00555 0.14745 L 0.33351 0.14653 L 0.33403 0.21875 L 0.00555 0.2169 L 0.00746 0.29051 L 0.33351 0.2956 L 0.33351 0.37523 L 0.00937 0.36759 L 0.01007 0.43681 L 0.33611 0.44028 L 0.33611 0.44097 " pathEditMode="relative" rAng="0" ptsTypes="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15340"/>
            <a:ext cx="8516471" cy="5676900"/>
          </a:xfrm>
        </p:spPr>
        <p:txBody>
          <a:bodyPr/>
          <a:lstStyle/>
          <a:p>
            <a:r>
              <a:rPr lang="en-US" dirty="0" smtClean="0"/>
              <a:t>Normed gradients (NG) + </a:t>
            </a:r>
            <a:r>
              <a:rPr lang="en-US" dirty="0"/>
              <a:t>Cascaded linear SVMs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Normed gradient means Euclidean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norm of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968269"/>
            <a:ext cx="5236320" cy="44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0580"/>
            <a:ext cx="8516471" cy="5661660"/>
          </a:xfrm>
        </p:spPr>
        <p:txBody>
          <a:bodyPr/>
          <a:lstStyle/>
          <a:p>
            <a:r>
              <a:rPr lang="en-US" dirty="0" smtClean="0"/>
              <a:t>Normed gradients (NG) + Cascaded linear SVMs</a:t>
            </a:r>
          </a:p>
          <a:p>
            <a:pPr lvl="1"/>
            <a:r>
              <a:rPr lang="en-US" dirty="0" smtClean="0"/>
              <a:t>Detect at different scale and aspect ratio</a:t>
            </a:r>
          </a:p>
          <a:p>
            <a:pPr lvl="1"/>
            <a:r>
              <a:rPr lang="en-US" dirty="0" smtClean="0"/>
              <a:t>An 8x8 region in the normed gradient maps forms a 64D feature for an window in source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61" y="2385690"/>
            <a:ext cx="3393771" cy="288269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95835" y="5362111"/>
            <a:ext cx="8624829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Simultaneous Object Detection and Ranking with Weak Supervision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NIPS 2010,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Blaschko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 smtClean="0">
              <a:solidFill>
                <a:schemeClr val="tx1"/>
              </a:solidFill>
              <a:latin typeface="Calibri Light" panose="020F0302020204030204" pitchFamily="34" charset="0"/>
              <a:hlinkClick r:id=""/>
            </a:endParaRP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LibLinear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: A library for large linear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classiﬁcation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JMLR 2008, Fan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ICCV 2011,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9160"/>
            <a:ext cx="8516471" cy="527780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Getting BING feature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04" y="1355570"/>
            <a:ext cx="4050683" cy="183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66" y="3613931"/>
            <a:ext cx="5770874" cy="27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3774"/>
            <a:ext cx="8516471" cy="5283190"/>
          </a:xfrm>
        </p:spPr>
        <p:txBody>
          <a:bodyPr/>
          <a:lstStyle/>
          <a:p>
            <a:r>
              <a:rPr lang="en-US" dirty="0" smtClean="0"/>
              <a:t>Sample true positives on PASCAL VOC 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" y="1500189"/>
            <a:ext cx="8229802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331144"/>
          </a:xfrm>
        </p:spPr>
        <p:txBody>
          <a:bodyPr/>
          <a:lstStyle/>
          <a:p>
            <a:r>
              <a:rPr lang="en-US" dirty="0" smtClean="0"/>
              <a:t>Proposal quality on PASCAL VOC 2007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74" y="1339512"/>
            <a:ext cx="6285671" cy="50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024359"/>
          </a:xfrm>
        </p:spPr>
        <p:txBody>
          <a:bodyPr/>
          <a:lstStyle/>
          <a:p>
            <a:r>
              <a:rPr lang="en-US" dirty="0" smtClean="0"/>
              <a:t>Computational time</a:t>
            </a:r>
          </a:p>
          <a:p>
            <a:pPr lvl="1"/>
            <a:r>
              <a:rPr lang="en-US" dirty="0" smtClean="0"/>
              <a:t>A laptop </a:t>
            </a:r>
            <a:r>
              <a:rPr lang="en-US" dirty="0"/>
              <a:t>with an Intel i7-3940XM </a:t>
            </a:r>
            <a:r>
              <a:rPr lang="en-US" dirty="0" smtClean="0"/>
              <a:t>CPU</a:t>
            </a:r>
          </a:p>
          <a:p>
            <a:pPr lvl="1"/>
            <a:r>
              <a:rPr lang="en-US" dirty="0" smtClean="0"/>
              <a:t>20 seconds for training on the PASCAL 2007 training set!!</a:t>
            </a:r>
          </a:p>
          <a:p>
            <a:pPr lvl="1"/>
            <a:r>
              <a:rPr lang="en-US" dirty="0" smtClean="0"/>
              <a:t>Testing time 300fps on VOC 2007 images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55060" y="2977676"/>
          <a:ext cx="78333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97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32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33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04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55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[1]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OBN 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CSVM [3]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SEL [4]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Our</a:t>
                      </a:r>
                      <a:r>
                        <a:rPr lang="en-US" sz="2000" baseline="0" dirty="0" smtClean="0"/>
                        <a:t> BING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 (seconds)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圆角矩形 7"/>
          <p:cNvSpPr/>
          <p:nvPr/>
        </p:nvSpPr>
        <p:spPr>
          <a:xfrm>
            <a:off x="188258" y="4778845"/>
            <a:ext cx="8731623" cy="12985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Category-Independent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</a:t>
            </a:r>
            <a:r>
              <a:rPr lang="en-US" dirty="0"/>
              <a:t>o</a:t>
            </a:r>
            <a:r>
              <a:rPr lang="en-US" dirty="0" smtClean="0"/>
              <a:t>bject proposals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89" y="1914461"/>
            <a:ext cx="8417275" cy="232660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84" y="5486399"/>
            <a:ext cx="8484687" cy="6048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Improving object proposals with multi-thresholding straddling expansion, X. Chen, H. Ma, et al. CVPR 2015.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Efficient image segmentation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184" y="855264"/>
            <a:ext cx="8280400" cy="22225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84" y="5486399"/>
            <a:ext cx="8484687" cy="6048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HFS: Hierarchical Feature Selection for Efficient Image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Segmentation, MM Cheng, Y Liu, Q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Hou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J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Bian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P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Torr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SM Hu, Z Tu, ECCV 2016.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84" y="3382516"/>
            <a:ext cx="4435200" cy="17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Efficient image segmentation</a:t>
            </a:r>
          </a:p>
        </p:txBody>
      </p:sp>
      <p:pic>
        <p:nvPicPr>
          <p:cNvPr id="4" name="图片 7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81" y="980374"/>
            <a:ext cx="648552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PASCAL VOC detection history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8" y="937848"/>
            <a:ext cx="8454055" cy="4780817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524107" y="5774707"/>
            <a:ext cx="8080631" cy="69005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Rich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feature hierarchies for accurate object detection and semantic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segmentation, CVPR 2014 (Oral),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Girshick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BING++: A Fast High Quality Object Proposal Generator at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100fps,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Zhang et al. 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三角形 5"/>
          <p:cNvSpPr/>
          <p:nvPr/>
        </p:nvSpPr>
        <p:spPr>
          <a:xfrm>
            <a:off x="1906859" y="1103972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三角形 8"/>
          <p:cNvSpPr/>
          <p:nvPr/>
        </p:nvSpPr>
        <p:spPr>
          <a:xfrm>
            <a:off x="1942029" y="1678402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三角形 9"/>
          <p:cNvSpPr/>
          <p:nvPr/>
        </p:nvSpPr>
        <p:spPr>
          <a:xfrm>
            <a:off x="4474211" y="1912860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三角形 10"/>
          <p:cNvSpPr/>
          <p:nvPr/>
        </p:nvSpPr>
        <p:spPr>
          <a:xfrm>
            <a:off x="6185777" y="1936306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94624" y="1734444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532680" y="1773332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258114" y="1790485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001644" y="1003612"/>
            <a:ext cx="88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smtClean="0"/>
              <a:t>BING++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392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Image/Video Understanding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4175" y="825910"/>
            <a:ext cx="8508305" cy="5627426"/>
          </a:xfrm>
        </p:spPr>
        <p:txBody>
          <a:bodyPr/>
          <a:lstStyle/>
          <a:p>
            <a:r>
              <a:rPr lang="en-US" altLang="zh-CN" dirty="0" smtClean="0"/>
              <a:t>Lack of tech. that accords human cognitive </a:t>
            </a:r>
          </a:p>
          <a:p>
            <a:pPr lvl="1"/>
            <a:r>
              <a:rPr lang="en-US" altLang="zh-CN" dirty="0" smtClean="0"/>
              <a:t>Sliding window </a:t>
            </a:r>
            <a:r>
              <a:rPr lang="en-US" altLang="zh-CN" dirty="0" smtClean="0">
                <a:sym typeface="Wingdings" panose="05000000000000000000" pitchFamily="2" charset="2"/>
              </a:rPr>
              <a:t> visual attention mechanism?</a:t>
            </a:r>
            <a:endParaRPr lang="en-US" altLang="zh-CN" dirty="0"/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Pixel/Patch  Human perception: objects, attributes?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  <p:pic>
        <p:nvPicPr>
          <p:cNvPr id="8" name="Content Placeholder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27852" y="2203783"/>
            <a:ext cx="3200332" cy="23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9353" l="7632" r="99211">
                        <a14:foregroundMark x1="15263" y1="59547" x2="15263" y2="59547"/>
                        <a14:foregroundMark x1="13684" y1="52751" x2="13684" y2="52751"/>
                        <a14:foregroundMark x1="9474" y1="51456" x2="9474" y2="51456"/>
                        <a14:foregroundMark x1="12105" y1="63754" x2="12105" y2="63754"/>
                        <a14:foregroundMark x1="15263" y1="65372" x2="15263" y2="65372"/>
                        <a14:foregroundMark x1="19474" y1="64725" x2="19474" y2="64725"/>
                        <a14:foregroundMark x1="23158" y1="65049" x2="23158" y2="65049"/>
                        <a14:foregroundMark x1="23684" y1="59871" x2="23684" y2="59871"/>
                        <a14:foregroundMark x1="20263" y1="53074" x2="20263" y2="53074"/>
                        <a14:foregroundMark x1="85000" y1="45955" x2="85000" y2="45955"/>
                        <a14:foregroundMark x1="81316" y1="36246" x2="81316" y2="36246"/>
                        <a14:foregroundMark x1="85526" y1="35275" x2="85526" y2="35275"/>
                        <a14:foregroundMark x1="88684" y1="34304" x2="88684" y2="34304"/>
                        <a14:foregroundMark x1="92105" y1="40453" x2="92105" y2="40453"/>
                        <a14:foregroundMark x1="80789" y1="25890" x2="80789" y2="25890"/>
                        <a14:foregroundMark x1="77895" y1="20065" x2="77895" y2="20065"/>
                        <a14:foregroundMark x1="79474" y1="17476" x2="79474" y2="17476"/>
                        <a14:foregroundMark x1="92895" y1="17476" x2="92895" y2="17476"/>
                        <a14:foregroundMark x1="95000" y1="18770" x2="93684" y2="19094"/>
                        <a14:foregroundMark x1="90000" y1="24595" x2="90000" y2="24595"/>
                        <a14:foregroundMark x1="82105" y1="30097" x2="82105" y2="30097"/>
                        <a14:foregroundMark x1="88421" y1="32039" x2="88421" y2="32039"/>
                        <a14:foregroundMark x1="90526" y1="38835" x2="90526" y2="38835"/>
                        <a14:foregroundMark x1="94737" y1="39482" x2="94737" y2="39482"/>
                        <a14:foregroundMark x1="95526" y1="41100" x2="95526" y2="41100"/>
                        <a14:foregroundMark x1="90789" y1="46278" x2="90789" y2="46278"/>
                        <a14:foregroundMark x1="87895" y1="47573" x2="87895" y2="4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1249" y="5076364"/>
            <a:ext cx="1650914" cy="108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086" y="5352546"/>
            <a:ext cx="820683" cy="94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ular Callout 13"/>
          <p:cNvSpPr/>
          <p:nvPr/>
        </p:nvSpPr>
        <p:spPr>
          <a:xfrm>
            <a:off x="1593653" y="4677137"/>
            <a:ext cx="2749054" cy="960699"/>
          </a:xfrm>
          <a:prstGeom prst="wedgeRectCallout">
            <a:avLst>
              <a:gd name="adj1" fmla="val -58632"/>
              <a:gd name="adj2" fmla="val 468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RGB, RGB, RGB, RGB,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RGB, RGB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RGB, RGB, RGB, RGB, </a:t>
            </a:r>
            <a:r>
              <a:rPr lang="en-US" sz="2000" dirty="0" smtClean="0">
                <a:solidFill>
                  <a:schemeClr val="tx1"/>
                </a:solidFill>
              </a:rPr>
              <a:t>… 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ectangular Callout 16"/>
          <p:cNvSpPr/>
          <p:nvPr/>
        </p:nvSpPr>
        <p:spPr>
          <a:xfrm>
            <a:off x="5702696" y="4677137"/>
            <a:ext cx="2962855" cy="960699"/>
          </a:xfrm>
          <a:prstGeom prst="wedgeRectCallout">
            <a:avLst>
              <a:gd name="adj1" fmla="val -57521"/>
              <a:gd name="adj2" fmla="val 455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Objects, spatial relations, semantic properties, 3d, actions, human pose, …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9" y="1506071"/>
            <a:ext cx="7725160" cy="3076687"/>
          </a:xfrm>
          <a:prstGeom prst="rect">
            <a:avLst/>
          </a:prstGeom>
        </p:spPr>
      </p:pic>
      <p:sp>
        <p:nvSpPr>
          <p:cNvPr id="7" name="圆角矩形 7"/>
          <p:cNvSpPr/>
          <p:nvPr/>
        </p:nvSpPr>
        <p:spPr>
          <a:xfrm>
            <a:off x="370048" y="5419699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ImageSpirit: Verbal Guided Image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Parsing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ACM TOG, 2014, M.M. Cheng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altLang="zh-CN" dirty="0" smtClean="0"/>
              <a:t>Motivations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806823"/>
            <a:ext cx="5619077" cy="316073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7915" y="2061615"/>
            <a:ext cx="3080505" cy="36163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636" l="12545" r="90000">
                        <a14:foregroundMark x1="37455" y1="9220" x2="37455" y2="9220"/>
                        <a14:foregroundMark x1="48545" y1="16076" x2="48545" y2="16076"/>
                        <a14:foregroundMark x1="25273" y1="79905" x2="25273" y2="79905"/>
                        <a14:foregroundMark x1="38909" y1="82033" x2="38909" y2="82033"/>
                        <a14:foregroundMark x1="39273" y1="68794" x2="39273" y2="68794"/>
                        <a14:foregroundMark x1="62364" y1="59102" x2="62364" y2="59102"/>
                        <a14:foregroundMark x1="72727" y1="50118" x2="72727" y2="50118"/>
                        <a14:foregroundMark x1="68000" y1="51064" x2="68000" y2="51064"/>
                        <a14:foregroundMark x1="67455" y1="62411" x2="67455" y2="62411"/>
                        <a14:foregroundMark x1="68909" y1="71395" x2="68909" y2="71395"/>
                        <a14:foregroundMark x1="76182" y1="74941" x2="76182" y2="74941"/>
                        <a14:foregroundMark x1="67636" y1="81324" x2="67636" y2="81324"/>
                        <a14:foregroundMark x1="70727" y1="84870" x2="70727" y2="84870"/>
                        <a14:foregroundMark x1="79091" y1="46572" x2="79091" y2="46572"/>
                        <a14:foregroundMark x1="68182" y1="53191" x2="68182" y2="53191"/>
                        <a14:foregroundMark x1="67636" y1="58156" x2="67636" y2="58156"/>
                        <a14:foregroundMark x1="69818" y1="55319" x2="69818" y2="55319"/>
                        <a14:foregroundMark x1="73273" y1="58629" x2="73273" y2="58629"/>
                        <a14:foregroundMark x1="72545" y1="65721" x2="72545" y2="65721"/>
                        <a14:foregroundMark x1="33273" y1="84870" x2="33273" y2="84870"/>
                        <a14:foregroundMark x1="39455" y1="87470" x2="39455" y2="87470"/>
                        <a14:foregroundMark x1="44909" y1="85343" x2="44909" y2="85343"/>
                        <a14:foregroundMark x1="47455" y1="82033" x2="47455" y2="82033"/>
                        <a14:foregroundMark x1="48909" y1="80851" x2="48909" y2="80851"/>
                        <a14:foregroundMark x1="28545" y1="83452" x2="28545" y2="83452"/>
                        <a14:foregroundMark x1="24909" y1="82979" x2="24909" y2="82979"/>
                        <a14:foregroundMark x1="21636" y1="80615" x2="20909" y2="80615"/>
                        <a14:foregroundMark x1="19091" y1="76832" x2="19091" y2="76832"/>
                        <a14:foregroundMark x1="31636" y1="8747" x2="31636" y2="8747"/>
                        <a14:foregroundMark x1="47636" y1="11584" x2="47636" y2="11584"/>
                        <a14:foregroundMark x1="41273" y1="16076" x2="41273" y2="16076"/>
                        <a14:foregroundMark x1="54000" y1="15130" x2="54000" y2="15130"/>
                        <a14:foregroundMark x1="32182" y1="13712" x2="32182" y2="13712"/>
                        <a14:foregroundMark x1="33455" y1="11584" x2="33455" y2="11584"/>
                        <a14:foregroundMark x1="25091" y1="21986" x2="25091" y2="21986"/>
                        <a14:foregroundMark x1="21455" y1="43499" x2="21455" y2="43499"/>
                        <a14:foregroundMark x1="20000" y1="56501" x2="20000" y2="56501"/>
                        <a14:foregroundMark x1="18545" y1="64775" x2="18545" y2="64775"/>
                        <a14:foregroundMark x1="23455" y1="33097" x2="23455" y2="33097"/>
                        <a14:foregroundMark x1="20364" y1="50118" x2="20364" y2="50118"/>
                        <a14:foregroundMark x1="69273" y1="34752" x2="69273" y2="34752"/>
                        <a14:foregroundMark x1="76364" y1="37589" x2="76364" y2="37589"/>
                        <a14:foregroundMark x1="84909" y1="71631" x2="84909" y2="71631"/>
                        <a14:foregroundMark x1="86727" y1="56974" x2="86727" y2="56974"/>
                        <a14:foregroundMark x1="82545" y1="44681" x2="82545" y2="44681"/>
                        <a14:foregroundMark x1="57455" y1="82270" x2="57455" y2="82270"/>
                        <a14:foregroundMark x1="63273" y1="84870" x2="63273" y2="84870"/>
                        <a14:foregroundMark x1="53091" y1="76832" x2="53091" y2="76832"/>
                        <a14:foregroundMark x1="61091" y1="36407" x2="61091" y2="36407"/>
                        <a14:foregroundMark x1="57455" y1="38771" x2="57455" y2="38771"/>
                        <a14:foregroundMark x1="65091" y1="35934" x2="65091" y2="35934"/>
                        <a14:foregroundMark x1="73818" y1="36879" x2="73818" y2="36879"/>
                        <a14:foregroundMark x1="78909" y1="40426" x2="78909" y2="40426"/>
                        <a14:foregroundMark x1="84364" y1="47991" x2="84364" y2="47991"/>
                        <a14:foregroundMark x1="86000" y1="53191" x2="86000" y2="53191"/>
                        <a14:foregroundMark x1="86727" y1="63121" x2="86727" y2="63121"/>
                        <a14:foregroundMark x1="86727" y1="59338" x2="86727" y2="59338"/>
                        <a14:foregroundMark x1="71455" y1="35697" x2="71455" y2="35697"/>
                        <a14:foregroundMark x1="66727" y1="34752" x2="66727" y2="34752"/>
                        <a14:foregroundMark x1="22364" y1="37825" x2="22364" y2="37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7" y="2954628"/>
            <a:ext cx="4355169" cy="3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" y="1230143"/>
            <a:ext cx="1152128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674" y="1294679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Make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the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wood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cabinet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in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bottom-middle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lower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778" y="20082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nouns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0901" y="2008244"/>
            <a:ext cx="17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B0F0"/>
                </a:solidFill>
              </a:rPr>
              <a:t>Adjective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610" y="2008244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Verb/Adverb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2" descr="D:\publications\siggraph2013\paperdraft\Imgs\Teaser\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0" y="4625044"/>
            <a:ext cx="1464595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publications\siggraph2013\paperdraft\Imgs\Teaser\68_2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847275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publications\siggraph2013\paperdraft\Imgs\Teaser\68_5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168484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ublications\siggraph2013\paperdraft\Imgs\Teaser\68_O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5495347"/>
            <a:ext cx="842760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publications\siggraph2013\paperdraft\Imgs\Teaser\68_Re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95" y="4594017"/>
            <a:ext cx="1464596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3"/>
          <p:cNvSpPr/>
          <p:nvPr/>
        </p:nvSpPr>
        <p:spPr>
          <a:xfrm>
            <a:off x="2598834" y="4625044"/>
            <a:ext cx="1728192" cy="1055608"/>
          </a:xfrm>
          <a:prstGeom prst="round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Multi </a:t>
            </a:r>
            <a:r>
              <a:rPr lang="en-US" altLang="zh-CN" sz="2800" dirty="0">
                <a:solidFill>
                  <a:schemeClr val="bg1"/>
                </a:solidFill>
              </a:rPr>
              <a:t>label </a:t>
            </a:r>
            <a:r>
              <a:rPr lang="en-US" altLang="zh-CN" sz="2800" dirty="0" smtClean="0">
                <a:solidFill>
                  <a:schemeClr val="bg1"/>
                </a:solidFill>
              </a:rPr>
              <a:t>CRF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圆角矩形 45"/>
          <p:cNvSpPr/>
          <p:nvPr/>
        </p:nvSpPr>
        <p:spPr>
          <a:xfrm>
            <a:off x="2172559" y="3249083"/>
            <a:ext cx="2580627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Object </a:t>
            </a:r>
            <a:r>
              <a:rPr lang="en-US" altLang="zh-CN" sz="2400" dirty="0" smtClean="0">
                <a:solidFill>
                  <a:srgbClr val="00B0F0"/>
                </a:solidFill>
              </a:rPr>
              <a:t>Attributes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17" name="圆角矩形 47"/>
          <p:cNvSpPr/>
          <p:nvPr/>
        </p:nvSpPr>
        <p:spPr>
          <a:xfrm>
            <a:off x="5474008" y="3244438"/>
            <a:ext cx="1778876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Commands</a:t>
            </a:r>
            <a:endParaRPr lang="en-GB" altLang="zh-CN" sz="2400" dirty="0">
              <a:solidFill>
                <a:srgbClr val="0000FF"/>
              </a:solidFill>
            </a:endParaRPr>
          </a:p>
        </p:txBody>
      </p:sp>
      <p:cxnSp>
        <p:nvCxnSpPr>
          <p:cNvPr id="18" name="直接箭头连接符 6"/>
          <p:cNvCxnSpPr>
            <a:stCxn id="7" idx="2"/>
            <a:endCxn id="16" idx="0"/>
          </p:cNvCxnSpPr>
          <p:nvPr/>
        </p:nvCxnSpPr>
        <p:spPr>
          <a:xfrm>
            <a:off x="2706846" y="2531464"/>
            <a:ext cx="756027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6"/>
          <p:cNvCxnSpPr>
            <a:stCxn id="8" idx="2"/>
            <a:endCxn id="16" idx="0"/>
          </p:cNvCxnSpPr>
          <p:nvPr/>
        </p:nvCxnSpPr>
        <p:spPr>
          <a:xfrm flipH="1">
            <a:off x="3462873" y="2531464"/>
            <a:ext cx="772135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6"/>
          <p:cNvCxnSpPr>
            <a:stCxn id="9" idx="2"/>
            <a:endCxn id="17" idx="0"/>
          </p:cNvCxnSpPr>
          <p:nvPr/>
        </p:nvCxnSpPr>
        <p:spPr>
          <a:xfrm>
            <a:off x="6361506" y="2531464"/>
            <a:ext cx="1940" cy="71297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6"/>
          <p:cNvCxnSpPr>
            <a:stCxn id="11" idx="3"/>
            <a:endCxn id="14" idx="1"/>
          </p:cNvCxnSpPr>
          <p:nvPr/>
        </p:nvCxnSpPr>
        <p:spPr>
          <a:xfrm flipV="1">
            <a:off x="5879191" y="5137335"/>
            <a:ext cx="1158504" cy="1861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6"/>
          <p:cNvCxnSpPr>
            <a:stCxn id="15" idx="3"/>
            <a:endCxn id="11" idx="1"/>
          </p:cNvCxnSpPr>
          <p:nvPr/>
        </p:nvCxnSpPr>
        <p:spPr>
          <a:xfrm>
            <a:off x="4327026" y="5152848"/>
            <a:ext cx="720080" cy="310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6"/>
          <p:cNvCxnSpPr>
            <a:stCxn id="10" idx="3"/>
            <a:endCxn id="15" idx="1"/>
          </p:cNvCxnSpPr>
          <p:nvPr/>
        </p:nvCxnSpPr>
        <p:spPr>
          <a:xfrm flipV="1">
            <a:off x="2047205" y="5152848"/>
            <a:ext cx="551629" cy="1551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/>
          <p:cNvCxnSpPr>
            <a:stCxn id="17" idx="2"/>
          </p:cNvCxnSpPr>
          <p:nvPr/>
        </p:nvCxnSpPr>
        <p:spPr>
          <a:xfrm>
            <a:off x="6363446" y="3755216"/>
            <a:ext cx="18802" cy="13821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6"/>
          <p:cNvCxnSpPr>
            <a:stCxn id="16" idx="2"/>
            <a:endCxn id="15" idx="0"/>
          </p:cNvCxnSpPr>
          <p:nvPr/>
        </p:nvCxnSpPr>
        <p:spPr>
          <a:xfrm>
            <a:off x="3462873" y="3759861"/>
            <a:ext cx="57" cy="865183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Multi-Label Factorial </a:t>
            </a:r>
            <a:r>
              <a:rPr lang="en-US" dirty="0" smtClean="0"/>
              <a:t>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noFill/>
            </p:spPr>
            <p:txBody>
              <a:bodyPr wrap="none" lIns="91429" tIns="45715" rIns="91429" bIns="4571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𝑈𝑛𝑎𝑟𝑦</m:t>
                          </m:r>
                        </m:lim>
                      </m:limUpp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𝑃𝑎𝑖𝑟𝑤𝑖𝑠𝑒</m:t>
                          </m:r>
                        </m:lim>
                      </m:limUpp>
                    </m:oMath>
                  </m:oMathPara>
                </a14:m>
                <a:endParaRPr lang="en-US" altLang="zh-CN" sz="24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𝐴𝑡𝑡𝑟𝑖𝑏𝑢𝑡𝑒𝑠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𝑂𝐴</m:t>
                                      </m:r>
                                    </m:sup>
                                  </m:sSubSup>
                                </m:e>
                              </m:nary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</m:oMath>
                  </m:oMathPara>
                </a14:m>
                <a:endParaRPr lang="en-US" altLang="zh-CN" b="0" dirty="0" smtClean="0">
                  <a:solidFill>
                    <a:schemeClr val="tx1"/>
                  </a:solidFill>
                </a:endParaRPr>
              </a:p>
              <a:p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05017" y="1986739"/>
            <a:ext cx="2232248" cy="9724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1361" y="1582056"/>
            <a:ext cx="2394758" cy="1462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850" y="1582056"/>
            <a:ext cx="1589790" cy="4046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标注 2"/>
          <p:cNvSpPr/>
          <p:nvPr/>
        </p:nvSpPr>
        <p:spPr>
          <a:xfrm>
            <a:off x="472969" y="4176378"/>
            <a:ext cx="1872208" cy="609042"/>
          </a:xfrm>
          <a:prstGeom prst="wedgeRectCallout">
            <a:avLst>
              <a:gd name="adj1" fmla="val 10002"/>
              <a:gd name="adj2" fmla="val -1261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classifiers: table, chair,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标注 9"/>
          <p:cNvSpPr/>
          <p:nvPr/>
        </p:nvSpPr>
        <p:spPr>
          <a:xfrm>
            <a:off x="1935631" y="4906984"/>
            <a:ext cx="2403267" cy="609042"/>
          </a:xfrm>
          <a:prstGeom prst="wedgeRectCallout">
            <a:avLst>
              <a:gd name="adj1" fmla="val -5065"/>
              <a:gd name="adj2" fmla="val -2397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Attributes classifiers: wood, plastic, red,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标注 10"/>
          <p:cNvSpPr/>
          <p:nvPr/>
        </p:nvSpPr>
        <p:spPr>
          <a:xfrm>
            <a:off x="6641431" y="4159492"/>
            <a:ext cx="2109063" cy="633760"/>
          </a:xfrm>
          <a:prstGeom prst="wedgeRectCallout">
            <a:avLst>
              <a:gd name="adj1" fmla="val -14758"/>
              <a:gd name="adj2" fmla="val -1039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Correlation between attributes.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标注 11"/>
          <p:cNvSpPr/>
          <p:nvPr/>
        </p:nvSpPr>
        <p:spPr>
          <a:xfrm>
            <a:off x="4073369" y="4159492"/>
            <a:ext cx="2160240" cy="633760"/>
          </a:xfrm>
          <a:prstGeom prst="wedgeRectCallout">
            <a:avLst>
              <a:gd name="adj1" fmla="val -28157"/>
              <a:gd name="adj2" fmla="val -1130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and attributes correlation.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5" y="1899015"/>
            <a:ext cx="8516938" cy="210305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5835" y="4620126"/>
            <a:ext cx="8516471" cy="1556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 code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mmcheng.net/imagespirit/</a:t>
            </a:r>
            <a:endParaRPr lang="en-US" dirty="0" smtClean="0"/>
          </a:p>
          <a:p>
            <a:r>
              <a:rPr lang="en-US" dirty="0" smtClean="0">
                <a:hlinkClick r:id="rId4" invalidUrl="file://localhost\Users\Ming\百度云同步盘\BaiduYun\Share\[14TOG]ImageSpirit.mp4" action="ppaction://hlinkfile"/>
              </a:rPr>
              <a:t>Demo video </a:t>
            </a:r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6831871" y="5040853"/>
            <a:ext cx="1981541" cy="1263064"/>
            <a:chOff x="6515422" y="2175734"/>
            <a:chExt cx="1981541" cy="1263064"/>
          </a:xfrm>
        </p:grpSpPr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8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SemanticPaint</a:t>
            </a:r>
            <a:endParaRPr lang="en-US" dirty="0"/>
          </a:p>
        </p:txBody>
      </p:sp>
      <p:pic>
        <p:nvPicPr>
          <p:cNvPr id="6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788988"/>
            <a:ext cx="7990861" cy="5574618"/>
          </a:xfrm>
        </p:spPr>
      </p:pic>
    </p:spTree>
    <p:extLst>
      <p:ext uri="{BB962C8B-B14F-4D97-AF65-F5344CB8AC3E}">
        <p14:creationId xmlns:p14="http://schemas.microsoft.com/office/powerpoint/2010/main" val="14408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</a:t>
            </a:r>
            <a:r>
              <a:rPr lang="en-US" altLang="zh-CN" dirty="0" smtClean="0"/>
              <a:t>Paint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2" y="1414816"/>
            <a:ext cx="8514041" cy="3516669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400112" y="5677171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SemanticPaint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: Interactive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3D Labeling and Learning at your Fingertips,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ACM TOG 2016.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SemanticPaint: Demo</a:t>
            </a:r>
            <a:endParaRPr lang="en-US" dirty="0"/>
          </a:p>
        </p:txBody>
      </p:sp>
      <p:pic>
        <p:nvPicPr>
          <p:cNvPr id="5" name="SemanticPaintFa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1" t="2364" r="985" b="2980"/>
          <a:stretch/>
        </p:blipFill>
        <p:spPr>
          <a:xfrm>
            <a:off x="0" y="1163782"/>
            <a:ext cx="9143999" cy="4960999"/>
          </a:xfrm>
        </p:spPr>
      </p:pic>
    </p:spTree>
    <p:extLst>
      <p:ext uri="{BB962C8B-B14F-4D97-AF65-F5344CB8AC3E}">
        <p14:creationId xmlns:p14="http://schemas.microsoft.com/office/powerpoint/2010/main" val="428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</a:t>
            </a:r>
            <a:r>
              <a:rPr lang="en-US" altLang="zh-CN" dirty="0" smtClean="0"/>
              <a:t>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68" y="956129"/>
            <a:ext cx="8516471" cy="312634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Highlight</a:t>
            </a:r>
          </a:p>
          <a:p>
            <a:pPr lvl="1"/>
            <a:r>
              <a:rPr lang="en-US" altLang="zh-CN" dirty="0" smtClean="0"/>
              <a:t>Personalized</a:t>
            </a:r>
          </a:p>
          <a:p>
            <a:pPr lvl="1"/>
            <a:r>
              <a:rPr lang="en-US" altLang="zh-CN" dirty="0" smtClean="0"/>
              <a:t>Recognition in 3D</a:t>
            </a:r>
            <a:endParaRPr lang="en-US" altLang="zh-CN" dirty="0"/>
          </a:p>
          <a:p>
            <a:pPr lvl="1"/>
            <a:r>
              <a:rPr lang="en-US" altLang="zh-CN" dirty="0" smtClean="0"/>
              <a:t>Learning in the</a:t>
            </a:r>
            <a:r>
              <a:rPr lang="zh-CN" altLang="en-US" dirty="0"/>
              <a:t> </a:t>
            </a:r>
            <a:r>
              <a:rPr lang="en-US" altLang="zh-CN" dirty="0" smtClean="0"/>
              <a:t>environment</a:t>
            </a:r>
          </a:p>
          <a:p>
            <a:pPr lvl="1"/>
            <a:r>
              <a:rPr lang="en-US" dirty="0" smtClean="0"/>
              <a:t>User in the loop</a:t>
            </a:r>
            <a:endParaRPr lang="en-US" dirty="0"/>
          </a:p>
          <a:p>
            <a:r>
              <a:rPr lang="en-US" dirty="0" smtClean="0"/>
              <a:t>Source code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mmcheng.net/s-paint/</a:t>
            </a:r>
            <a:r>
              <a:rPr lang="en-US" dirty="0" smtClean="0"/>
              <a:t>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8" y="4082473"/>
            <a:ext cx="8516938" cy="222683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959466" y="2690113"/>
            <a:ext cx="3492155" cy="1353067"/>
            <a:chOff x="5319684" y="1239731"/>
            <a:chExt cx="3492155" cy="1353067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492" y="1437247"/>
              <a:ext cx="1557347" cy="943752"/>
            </a:xfrm>
            <a:prstGeom prst="rect">
              <a:avLst/>
            </a:prstGeom>
          </p:spPr>
        </p:pic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684" y="1239731"/>
              <a:ext cx="962995" cy="1075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5838942" y="1239731"/>
              <a:ext cx="2295259" cy="1353067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800" b="1" dirty="0">
                  <a:ea typeface="宋体" panose="02010600030101010101" pitchFamily="2" charset="-122"/>
                </a:rPr>
                <a:t>free</a:t>
              </a:r>
              <a:endParaRPr lang="zh-CN" altLang="en-US" sz="28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6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</a:t>
            </a:r>
            <a:r>
              <a:rPr lang="en-US" dirty="0" smtClean="0"/>
              <a:t>ollaborators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(partial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1" name="Picture 40" descr="http://mftp.mmcheng.net/Photos/to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86" y="1455178"/>
            <a:ext cx="1332470" cy="17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ttp://mftp.mmcheng.net/Photos/Nil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04" y="1455178"/>
            <a:ext cx="1348033" cy="179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762" y="1455178"/>
            <a:ext cx="1421407" cy="179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 descr="http://pages.ucsd.edu/~ztu/ztu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94" y="1455178"/>
            <a:ext cx="1463373" cy="17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ydney.edu.au/engineering/it/~cgi14/program/SM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045" y="1455178"/>
            <a:ext cx="1348093" cy="17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mftp.mmcheng.net/Photos/Cars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8" y="3773065"/>
            <a:ext cx="1330983" cy="17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521" y="3774486"/>
            <a:ext cx="1331887" cy="177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AutoShape 8" descr="Image result for shuai zheng"/>
          <p:cNvSpPr>
            <a:spLocks noChangeAspect="1" noChangeArrowheads="1"/>
          </p:cNvSpPr>
          <p:nvPr/>
        </p:nvSpPr>
        <p:spPr bwMode="auto">
          <a:xfrm>
            <a:off x="6466220" y="7104538"/>
            <a:ext cx="70759" cy="7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226" name="Picture 10" descr="http://kylezheng.org/wp-content/uploads/2012/02/shuai_zheng_lond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7761" y="3773065"/>
            <a:ext cx="1421407" cy="17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icme2015.ieee-icme.org/images/tutorials/Wen-YanLin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/>
          <a:stretch/>
        </p:blipFill>
        <p:spPr bwMode="auto">
          <a:xfrm>
            <a:off x="2212386" y="3773064"/>
            <a:ext cx="1326168" cy="17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media.licdn.com/mpr/mpr/shrinknp_200_200/p/5/000/1d9/265/218158c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3794" y="3773064"/>
            <a:ext cx="1462531" cy="17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Global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Contrast based Salient Region Detection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TPAMI, 2015,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MM Cheng, et.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 (</a:t>
            </a:r>
            <a:r>
              <a:rPr lang="en-US" altLang="zh-CN" sz="16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CVPR 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2011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2" y="1301002"/>
            <a:ext cx="6580666" cy="37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695"/>
            <a:ext cx="9162176" cy="6910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5" y="-12666"/>
            <a:ext cx="6907574" cy="69075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0" y="4142209"/>
            <a:ext cx="2034434" cy="1232867"/>
          </a:xfrm>
          <a:prstGeom prst="rect">
            <a:avLst/>
          </a:prstGeom>
        </p:spPr>
      </p:pic>
      <p:pic>
        <p:nvPicPr>
          <p:cNvPr id="6" name="Picture 83" descr="C:\Users\KylinCheng\Desktop\捕获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6" y="1332336"/>
            <a:ext cx="1316300" cy="14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2 129"/>
          <p:cNvSpPr/>
          <p:nvPr/>
        </p:nvSpPr>
        <p:spPr>
          <a:xfrm>
            <a:off x="-1" y="2663721"/>
            <a:ext cx="2696901" cy="1630487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ea typeface="宋体" panose="02010600030101010101" pitchFamily="2" charset="-122"/>
              </a:rPr>
              <a:t>free</a:t>
            </a:r>
            <a:endParaRPr lang="zh-CN" altLang="en-US" sz="40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2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088" y="1667455"/>
            <a:ext cx="87399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</a:t>
            </a:r>
            <a:endParaRPr lang="en-US" altLang="zh-CN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Q&amp;A</a:t>
            </a:r>
            <a:endParaRPr 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3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idea: region contrast </a:t>
            </a:r>
            <a:r>
              <a:rPr lang="en-US" dirty="0"/>
              <a:t>(RC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圆角矩形标注 131"/>
          <p:cNvSpPr/>
          <p:nvPr/>
        </p:nvSpPr>
        <p:spPr>
          <a:xfrm>
            <a:off x="5027256" y="4067432"/>
            <a:ext cx="2493992" cy="386817"/>
          </a:xfrm>
          <a:prstGeom prst="wedgeRoundRectCallout">
            <a:avLst>
              <a:gd name="adj1" fmla="val -12876"/>
              <a:gd name="adj2" fmla="val 10385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Region size</a:t>
            </a:r>
          </a:p>
        </p:txBody>
      </p:sp>
      <p:pic>
        <p:nvPicPr>
          <p:cNvPr id="9" name="Picture 21" descr="E:\Synchronize\Research Projects\2010 Saliency\Paper\figures\region_contrast\NR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3" y="1229316"/>
            <a:ext cx="1498502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E:\Synchronize\Research Projects\2010 Saliency\Paper\figures\region_contrast\segmentati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9" y="1229316"/>
            <a:ext cx="1498501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E:\Synchronize\Research Projects\2010 Saliency\Paper\figures\region_contrast\R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87" y="1225624"/>
            <a:ext cx="1488061" cy="19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>
                  <a:spcBef>
                    <a:spcPts val="1200"/>
                  </a:spcBef>
                  <a:defRPr/>
                </a:pPr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Image           Segmentation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∞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0.4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</a:t>
                </a:r>
                <a:endParaRPr lang="en-US" altLang="zh-CN" sz="20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blipFill rotWithShape="0">
                <a:blip r:embed="rId5"/>
                <a:stretch>
                  <a:fillRect l="-26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标注 126"/>
          <p:cNvSpPr/>
          <p:nvPr/>
        </p:nvSpPr>
        <p:spPr>
          <a:xfrm>
            <a:off x="1295101" y="4064010"/>
            <a:ext cx="2732889" cy="390239"/>
          </a:xfrm>
          <a:prstGeom prst="wedgeRoundRectCallout">
            <a:avLst>
              <a:gd name="adj1" fmla="val 33642"/>
              <a:gd name="adj2" fmla="val 12102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Spatial weighting</a:t>
            </a:r>
          </a:p>
        </p:txBody>
      </p:sp>
      <p:pic>
        <p:nvPicPr>
          <p:cNvPr id="14" name="Picture 10" descr="C:\SVNs\Niloy\SaliencyPAMI\Imgs\histogram\inputImg.jpg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1" y="1225328"/>
            <a:ext cx="1540629" cy="19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 algn="ctr">
                  <a:spcBef>
                    <a:spcPts val="1200"/>
                  </a:spcBef>
                  <a:defRPr/>
                </a:pPr>
                <a:r>
                  <a:rPr lang="en-US" altLang="zh-CN" sz="2800" dirty="0" smtClean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𝑆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Arial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unc>
                          <m:funcPr>
                            <m:ctrlPr>
                              <a:rPr lang="en-US" altLang="zh-CN" sz="280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cs typeface="Arial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Arial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2800" i="1" dirty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charset="0"/>
                                            <a:cs typeface="Arial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  <m:r>
                      <a:rPr lang="zh-CN" altLang="en-US" sz="2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𝜔</m:t>
                    </m:r>
                    <m:d>
                      <m:dPr>
                        <m:ctrlPr>
                          <a:rPr lang="en-US" altLang="zh-CN" sz="28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(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𝑘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chemeClr val="accent6">
                        <a:lumMod val="75000"/>
                      </a:schemeClr>
                    </a:solidFill>
                    <a:cs typeface="Arial" charset="0"/>
                  </a:rPr>
                  <a:t> </a:t>
                </a:r>
                <a:endParaRPr lang="en-US" altLang="zh-CN" sz="28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标注 138"/>
          <p:cNvSpPr/>
          <p:nvPr/>
        </p:nvSpPr>
        <p:spPr>
          <a:xfrm>
            <a:off x="1295100" y="5566751"/>
            <a:ext cx="6226147" cy="385073"/>
          </a:xfrm>
          <a:prstGeom prst="wedgeRoundRectCallout">
            <a:avLst>
              <a:gd name="adj1" fmla="val 37113"/>
              <a:gd name="adj2" fmla="val -15775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Region contrast by sparse histogram comparison.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203" y="5444380"/>
            <a:ext cx="1981541" cy="1263064"/>
            <a:chOff x="6515422" y="2175734"/>
            <a:chExt cx="1981541" cy="1263064"/>
          </a:xfrm>
        </p:grpSpPr>
        <p:pic>
          <p:nvPicPr>
            <p:cNvPr id="1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7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</a:t>
            </a:r>
            <a:r>
              <a:rPr lang="en-US" altLang="zh-CN" dirty="0" smtClean="0"/>
              <a:t>recall</a:t>
            </a:r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367" y="1649024"/>
            <a:ext cx="6057626" cy="46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7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SaliencyCut</a:t>
            </a:r>
            <a:endParaRPr lang="en-US" dirty="0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1144829"/>
            <a:ext cx="7781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287" y="4895147"/>
            <a:ext cx="8492070" cy="1302903"/>
          </a:xfrm>
          <a:prstGeom prst="rect">
            <a:avLst/>
          </a:prstGeom>
          <a:noFill/>
        </p:spPr>
        <p:txBody>
          <a:bodyPr wrap="square" lIns="0" tIns="45711" rIns="0" bIns="45711" rtlCol="0">
            <a:spAutoFit/>
          </a:bodyPr>
          <a:lstStyle/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Iterative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refine:  iteratively run GrabCut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 to refine segmentation</a:t>
            </a:r>
          </a:p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Adaptive fitting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: adaptively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fit with newly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segmented salient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region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marL="0" lvl="1">
              <a:spcBef>
                <a:spcPts val="800"/>
              </a:spcBef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Enables automatic initialization provided by salient object detection.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salient object detection for ‘simple’ images useful?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2" y="1527881"/>
            <a:ext cx="7109113" cy="36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185642" y="5733248"/>
            <a:ext cx="8736856" cy="42007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SalientShape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Group Saliency in Image Collections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The Visual Computer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2014. Cheng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Illustration of learned appearance models</a:t>
            </a:r>
          </a:p>
          <a:p>
            <a:pPr lvl="1"/>
            <a:r>
              <a:rPr lang="en-US" dirty="0" smtClean="0"/>
              <a:t>Accords with our understanding of these categories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16" y="1879304"/>
            <a:ext cx="5504159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7370</TotalTime>
  <Words>1778</Words>
  <Application>Microsoft Macintosh PowerPoint</Application>
  <PresentationFormat>On-screen Show (4:3)</PresentationFormat>
  <Paragraphs>219</Paragraphs>
  <Slides>41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Calibri</vt:lpstr>
      <vt:lpstr>Calibri Light</vt:lpstr>
      <vt:lpstr>Cambria Math</vt:lpstr>
      <vt:lpstr>ＭＳ Ｐゴシック</vt:lpstr>
      <vt:lpstr>SimSun</vt:lpstr>
      <vt:lpstr>Times New Roman</vt:lpstr>
      <vt:lpstr>Wingdings</vt:lpstr>
      <vt:lpstr>华文楷体</vt:lpstr>
      <vt:lpstr>宋体</vt:lpstr>
      <vt:lpstr>黑体</vt:lpstr>
      <vt:lpstr>Arial</vt:lpstr>
      <vt:lpstr>Office Theme</vt:lpstr>
      <vt:lpstr>Visio</vt:lpstr>
      <vt:lpstr>Cognitive Inspired Image/Video Processing</vt:lpstr>
      <vt:lpstr>Image/Video Understanding</vt:lpstr>
      <vt:lpstr>Image/Video Understanding</vt:lpstr>
      <vt:lpstr> </vt:lpstr>
      <vt:lpstr>Core idea: region contrast (RC)</vt:lpstr>
      <vt:lpstr>Experimental results</vt:lpstr>
      <vt:lpstr>SaliencyCut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Additional resources</vt:lpstr>
      <vt:lpstr> </vt:lpstr>
      <vt:lpstr>Motivation: What is an object?</vt:lpstr>
      <vt:lpstr>Methodology: observation</vt:lpstr>
      <vt:lpstr>Methodology: observation</vt:lpstr>
      <vt:lpstr>Methodology</vt:lpstr>
      <vt:lpstr>Methodology</vt:lpstr>
      <vt:lpstr>Methodology</vt:lpstr>
      <vt:lpstr>Experimental results</vt:lpstr>
      <vt:lpstr>Experimental results</vt:lpstr>
      <vt:lpstr>Experimental results</vt:lpstr>
      <vt:lpstr>Improving object proposals</vt:lpstr>
      <vt:lpstr>Efficient image segmentation</vt:lpstr>
      <vt:lpstr>Efficient image segmentation</vt:lpstr>
      <vt:lpstr>PASCAL VOC detection history</vt:lpstr>
      <vt:lpstr> </vt:lpstr>
      <vt:lpstr> Motivations</vt:lpstr>
      <vt:lpstr>Verbal guided image parsing</vt:lpstr>
      <vt:lpstr>Multi-Label Factorial CRF</vt:lpstr>
      <vt:lpstr>Verbal guided image parsing</vt:lpstr>
      <vt:lpstr>SemanticPaint</vt:lpstr>
      <vt:lpstr>SemanticPaint</vt:lpstr>
      <vt:lpstr>SemanticPaint: Demo</vt:lpstr>
      <vt:lpstr>SemanticPaint</vt:lpstr>
      <vt:lpstr>Collaborators (partial list)</vt:lpstr>
      <vt:lpstr> </vt:lpstr>
      <vt:lpstr> 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254</cp:revision>
  <dcterms:created xsi:type="dcterms:W3CDTF">2014-04-15T14:23:17Z</dcterms:created>
  <dcterms:modified xsi:type="dcterms:W3CDTF">2016-11-04T03:34:11Z</dcterms:modified>
</cp:coreProperties>
</file>