
<file path=[Content_Types].xml><?xml version="1.0" encoding="utf-8"?>
<Types xmlns="http://schemas.openxmlformats.org/package/2006/content-types">
  <Default Extension="xml" ContentType="application/xml"/>
  <Default Extension="png" ContentType="image/png"/>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oleObject"/>
  <Default Extension="vsdx" ContentType="application/vnd.ms-visio.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8"/>
  </p:notesMasterIdLst>
  <p:handoutMasterIdLst>
    <p:handoutMasterId r:id="rId19"/>
  </p:handoutMasterIdLst>
  <p:sldIdLst>
    <p:sldId id="256" r:id="rId2"/>
    <p:sldId id="261" r:id="rId3"/>
    <p:sldId id="262" r:id="rId4"/>
    <p:sldId id="263" r:id="rId5"/>
    <p:sldId id="303" r:id="rId6"/>
    <p:sldId id="328" r:id="rId7"/>
    <p:sldId id="306" r:id="rId8"/>
    <p:sldId id="309" r:id="rId9"/>
    <p:sldId id="307" r:id="rId10"/>
    <p:sldId id="311" r:id="rId11"/>
    <p:sldId id="315" r:id="rId12"/>
    <p:sldId id="266" r:id="rId13"/>
    <p:sldId id="324" r:id="rId14"/>
    <p:sldId id="329" r:id="rId15"/>
    <p:sldId id="269" r:id="rId16"/>
    <p:sldId id="30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26" autoAdjust="0"/>
    <p:restoredTop sz="83308"/>
  </p:normalViewPr>
  <p:slideViewPr>
    <p:cSldViewPr snapToGrid="0">
      <p:cViewPr varScale="1">
        <p:scale>
          <a:sx n="92" d="100"/>
          <a:sy n="92" d="100"/>
        </p:scale>
        <p:origin x="1768" y="184"/>
      </p:cViewPr>
      <p:guideLst/>
    </p:cSldViewPr>
  </p:slideViewPr>
  <p:notesTextViewPr>
    <p:cViewPr>
      <p:scale>
        <a:sx n="1" d="1"/>
        <a:sy n="1" d="1"/>
      </p:scale>
      <p:origin x="0" y="0"/>
    </p:cViewPr>
  </p:notesText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35"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1B8505-56F5-4FE1-BC31-96F2E5C06C0A}" type="datetimeFigureOut">
              <a:rPr lang="zh-CN" altLang="en-US" smtClean="0"/>
              <a:t>2017/6/4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D1CE83-6B68-45DC-83EF-1AC1BF37D68B}" type="slidenum">
              <a:rPr lang="zh-CN" altLang="en-US" smtClean="0"/>
              <a:t>‹#›</a:t>
            </a:fld>
            <a:endParaRPr lang="zh-CN" altLang="en-US"/>
          </a:p>
        </p:txBody>
      </p:sp>
    </p:spTree>
    <p:extLst>
      <p:ext uri="{BB962C8B-B14F-4D97-AF65-F5344CB8AC3E}">
        <p14:creationId xmlns:p14="http://schemas.microsoft.com/office/powerpoint/2010/main" val="691324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4DC09-3D6D-4047-802F-2A591A7CC4A4}" type="datetimeFigureOut">
              <a:rPr lang="en-US" smtClean="0"/>
              <a:t>6/4/17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6ABEC-3F7F-1442-AFDF-406698E037D2}" type="slidenum">
              <a:rPr lang="en-US" smtClean="0"/>
              <a:t>‹#›</a:t>
            </a:fld>
            <a:endParaRPr lang="en-US"/>
          </a:p>
        </p:txBody>
      </p:sp>
    </p:spTree>
    <p:extLst>
      <p:ext uri="{BB962C8B-B14F-4D97-AF65-F5344CB8AC3E}">
        <p14:creationId xmlns:p14="http://schemas.microsoft.com/office/powerpoint/2010/main" val="7069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大家好，我今天汇报的题目是认知规律启发的图像智能处理。</a:t>
            </a:r>
            <a:endParaRPr lang="en-US" dirty="0"/>
          </a:p>
        </p:txBody>
      </p:sp>
      <p:sp>
        <p:nvSpPr>
          <p:cNvPr id="4" name="Slide Number Placeholder 3"/>
          <p:cNvSpPr>
            <a:spLocks noGrp="1"/>
          </p:cNvSpPr>
          <p:nvPr>
            <p:ph type="sldNum" sz="quarter" idx="10"/>
          </p:nvPr>
        </p:nvSpPr>
        <p:spPr/>
        <p:txBody>
          <a:bodyPr/>
          <a:lstStyle/>
          <a:p>
            <a:fld id="{EDF6ABEC-3F7F-1442-AFDF-406698E037D2}" type="slidenum">
              <a:rPr lang="en-US" smtClean="0"/>
              <a:t>1</a:t>
            </a:fld>
            <a:endParaRPr lang="en-US"/>
          </a:p>
        </p:txBody>
      </p:sp>
    </p:spTree>
    <p:extLst>
      <p:ext uri="{BB962C8B-B14F-4D97-AF65-F5344CB8AC3E}">
        <p14:creationId xmlns:p14="http://schemas.microsoft.com/office/powerpoint/2010/main" val="71786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Times New Roman" pitchFamily="18" charset="0"/>
                <a:ea typeface="黑体" pitchFamily="2" charset="-122"/>
                <a:cs typeface="+mn-cs"/>
              </a:rPr>
              <a:t>经典的滑动窗口物体检测机制需要每一个分类器扫描每一个图像窗口。而我们的日常生活中从来没发现有人为了找东西，从天花板一直这样扫描到地板去挨个搜索。视觉注意机制帮助我们快速的发现和检测物体。</a:t>
            </a:r>
            <a:r>
              <a:rPr lang="zh-CN" altLang="en-US" dirty="0" smtClean="0"/>
              <a:t>如何从所有图像区域中快速的找到所有可能的物体区域，避免逐个扫描的物体检测机制是非常有意义的。</a:t>
            </a:r>
            <a:endParaRPr lang="en-US" dirty="0"/>
          </a:p>
        </p:txBody>
      </p:sp>
      <p:sp>
        <p:nvSpPr>
          <p:cNvPr id="4" name="Slide Number Placeholder 3"/>
          <p:cNvSpPr>
            <a:spLocks noGrp="1"/>
          </p:cNvSpPr>
          <p:nvPr>
            <p:ph type="sldNum" sz="quarter" idx="10"/>
          </p:nvPr>
        </p:nvSpPr>
        <p:spPr/>
        <p:txBody>
          <a:bodyPr/>
          <a:lstStyle/>
          <a:p>
            <a:fld id="{8ED3604F-F5C7-412C-AE28-FF961BD94C8A}" type="slidenum">
              <a:rPr lang="en-US" smtClean="0"/>
              <a:t>10</a:t>
            </a:fld>
            <a:endParaRPr lang="en-US"/>
          </a:p>
        </p:txBody>
      </p:sp>
    </p:spTree>
    <p:extLst>
      <p:ext uri="{BB962C8B-B14F-4D97-AF65-F5344CB8AC3E}">
        <p14:creationId xmlns:p14="http://schemas.microsoft.com/office/powerpoint/2010/main" val="1828326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这里我们通过一个小游戏来解释这个简单方法的原理。大家想象自己给最喜欢的物体拍了个照片，然后把物体区域的轮廓信息画在一个非常小的正方形区域，除了大小以外，长宽比也跟着变。</a:t>
            </a:r>
            <a:endParaRPr lang="en-US" dirty="0"/>
          </a:p>
        </p:txBody>
      </p:sp>
      <p:sp>
        <p:nvSpPr>
          <p:cNvPr id="4" name="Slide Number Placeholder 3"/>
          <p:cNvSpPr>
            <a:spLocks noGrp="1"/>
          </p:cNvSpPr>
          <p:nvPr>
            <p:ph type="sldNum" sz="quarter" idx="10"/>
          </p:nvPr>
        </p:nvSpPr>
        <p:spPr/>
        <p:txBody>
          <a:bodyPr/>
          <a:lstStyle/>
          <a:p>
            <a:fld id="{EDF6ABEC-3F7F-1442-AFDF-406698E037D2}" type="slidenum">
              <a:rPr lang="en-US" smtClean="0"/>
              <a:t>11</a:t>
            </a:fld>
            <a:endParaRPr lang="en-US"/>
          </a:p>
        </p:txBody>
      </p:sp>
    </p:spTree>
    <p:extLst>
      <p:ext uri="{BB962C8B-B14F-4D97-AF65-F5344CB8AC3E}">
        <p14:creationId xmlns:p14="http://schemas.microsoft.com/office/powerpoint/2010/main" val="848839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这幅图像中的轮船和人，虽然是完全不同的物体，但是放缩到右侧所示的</a:t>
            </a:r>
            <a:r>
              <a:rPr lang="en-US" altLang="zh-CN" dirty="0" smtClean="0"/>
              <a:t>8</a:t>
            </a:r>
            <a:r>
              <a:rPr lang="zh-CN" altLang="en-US" dirty="0" smtClean="0"/>
              <a:t>*</a:t>
            </a:r>
            <a:r>
              <a:rPr lang="en-US" altLang="zh-CN" dirty="0" smtClean="0"/>
              <a:t>8</a:t>
            </a:r>
            <a:r>
              <a:rPr lang="zh-CN" altLang="en-US" dirty="0" smtClean="0"/>
              <a:t>个像素的红色区域之后，其闭合轮廓的特性使得他们的梯度信息具有一定的相似性。正是基于这样的观察，我们揭示了</a:t>
            </a:r>
            <a:r>
              <a:rPr lang="zh-CN" altLang="en-US" dirty="0" smtClean="0">
                <a:solidFill>
                  <a:srgbClr val="FF0000"/>
                </a:solidFill>
              </a:rPr>
              <a:t>闭合轮廓</a:t>
            </a:r>
            <a:r>
              <a:rPr lang="zh-CN" altLang="en-US" dirty="0" smtClean="0"/>
              <a:t>对于候选物体生成的</a:t>
            </a:r>
            <a:r>
              <a:rPr lang="zh-CN" altLang="en-US" dirty="0" smtClean="0">
                <a:solidFill>
                  <a:srgbClr val="FF0000"/>
                </a:solidFill>
              </a:rPr>
              <a:t>有效性</a:t>
            </a:r>
            <a:r>
              <a:rPr lang="zh-CN" altLang="en-US" dirty="0" smtClean="0"/>
              <a:t>并提出了相应的算法，解决了</a:t>
            </a:r>
            <a:r>
              <a:rPr lang="zh-CN" altLang="en-US" dirty="0" smtClean="0">
                <a:solidFill>
                  <a:srgbClr val="FF0000"/>
                </a:solidFill>
              </a:rPr>
              <a:t>跨类别</a:t>
            </a:r>
            <a:r>
              <a:rPr lang="zh-CN" altLang="en-US" dirty="0" smtClean="0"/>
              <a:t>候选物体高效生成问题。相对传统方法，新方法在标准测试集上的运行效率提升了</a:t>
            </a:r>
            <a:r>
              <a:rPr lang="en-US" altLang="zh-CN" dirty="0" smtClean="0"/>
              <a:t>1000</a:t>
            </a:r>
            <a:r>
              <a:rPr lang="zh-CN" altLang="en-US" dirty="0" smtClean="0"/>
              <a:t>倍。</a:t>
            </a:r>
            <a:endParaRPr lang="zh-CN" altLang="en-US" dirty="0"/>
          </a:p>
        </p:txBody>
      </p:sp>
      <p:sp>
        <p:nvSpPr>
          <p:cNvPr id="4" name="灯片编号占位符 3"/>
          <p:cNvSpPr>
            <a:spLocks noGrp="1"/>
          </p:cNvSpPr>
          <p:nvPr>
            <p:ph type="sldNum" sz="quarter" idx="10"/>
          </p:nvPr>
        </p:nvSpPr>
        <p:spPr/>
        <p:txBody>
          <a:bodyPr/>
          <a:lstStyle/>
          <a:p>
            <a:pPr>
              <a:defRPr/>
            </a:pPr>
            <a:fld id="{0CE43EAE-C5E8-43DB-805D-EE0EAC58D8F3}" type="slidenum">
              <a:rPr lang="en-US" altLang="zh-CN" smtClean="0"/>
              <a:pPr>
                <a:defRPr/>
              </a:pPr>
              <a:t>12</a:t>
            </a:fld>
            <a:endParaRPr lang="en-US" altLang="zh-CN" dirty="0"/>
          </a:p>
        </p:txBody>
      </p:sp>
    </p:spTree>
    <p:extLst>
      <p:ext uri="{BB962C8B-B14F-4D97-AF65-F5344CB8AC3E}">
        <p14:creationId xmlns:p14="http://schemas.microsoft.com/office/powerpoint/2010/main" val="139354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Times New Roman" pitchFamily="18" charset="0"/>
                <a:ea typeface="黑体" pitchFamily="2" charset="-122"/>
                <a:cs typeface="+mn-cs"/>
              </a:rPr>
              <a:t>传统图像处理方法多关注像素和区块级别的分析，忽略了人类通过物体及其属性等理解和表达图像。如何利用认知表达实现智能交互是我们研究的另一个课题。</a:t>
            </a:r>
            <a:endParaRPr lang="en-US" dirty="0"/>
          </a:p>
        </p:txBody>
      </p:sp>
      <p:sp>
        <p:nvSpPr>
          <p:cNvPr id="4" name="Slide Number Placeholder 3"/>
          <p:cNvSpPr>
            <a:spLocks noGrp="1"/>
          </p:cNvSpPr>
          <p:nvPr>
            <p:ph type="sldNum" sz="quarter" idx="10"/>
          </p:nvPr>
        </p:nvSpPr>
        <p:spPr/>
        <p:txBody>
          <a:bodyPr/>
          <a:lstStyle/>
          <a:p>
            <a:fld id="{EDF6ABEC-3F7F-1442-AFDF-406698E037D2}" type="slidenum">
              <a:rPr lang="en-US" smtClean="0"/>
              <a:t>13</a:t>
            </a:fld>
            <a:endParaRPr lang="en-US"/>
          </a:p>
        </p:txBody>
      </p:sp>
    </p:spTree>
    <p:extLst>
      <p:ext uri="{BB962C8B-B14F-4D97-AF65-F5344CB8AC3E}">
        <p14:creationId xmlns:p14="http://schemas.microsoft.com/office/powerpoint/2010/main" val="281041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F6ABEC-3F7F-1442-AFDF-406698E037D2}" type="slidenum">
              <a:rPr lang="en-US" smtClean="0"/>
              <a:t>14</a:t>
            </a:fld>
            <a:endParaRPr lang="en-US"/>
          </a:p>
        </p:txBody>
      </p:sp>
    </p:spTree>
    <p:extLst>
      <p:ext uri="{BB962C8B-B14F-4D97-AF65-F5344CB8AC3E}">
        <p14:creationId xmlns:p14="http://schemas.microsoft.com/office/powerpoint/2010/main" val="518571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在交互式场景智能分析与编辑领域，通过把自然语言中的名词和形容词分别和计算机视觉中的物体检测和属性分析结合，我们提出了基于</a:t>
            </a:r>
            <a:r>
              <a:rPr lang="zh-CN" altLang="en-US" dirty="0" smtClean="0">
                <a:solidFill>
                  <a:srgbClr val="FF0000"/>
                </a:solidFill>
              </a:rPr>
              <a:t>语音输入的全新交互模式</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pPr>
              <a:defRPr/>
            </a:pPr>
            <a:fld id="{0CE43EAE-C5E8-43DB-805D-EE0EAC58D8F3}" type="slidenum">
              <a:rPr lang="en-US" altLang="zh-CN" smtClean="0"/>
              <a:pPr>
                <a:defRPr/>
              </a:pPr>
              <a:t>15</a:t>
            </a:fld>
            <a:endParaRPr lang="en-US" altLang="zh-CN" dirty="0"/>
          </a:p>
        </p:txBody>
      </p:sp>
    </p:spTree>
    <p:extLst>
      <p:ext uri="{BB962C8B-B14F-4D97-AF65-F5344CB8AC3E}">
        <p14:creationId xmlns:p14="http://schemas.microsoft.com/office/powerpoint/2010/main" val="698785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我的所有工作几乎都是开放源代码和数据的，欢迎大家</a:t>
            </a:r>
            <a:r>
              <a:rPr lang="zh-CN" altLang="en-US" smtClean="0"/>
              <a:t>下载使用。</a:t>
            </a:r>
            <a:r>
              <a:rPr lang="zh-CN" altLang="en-US" dirty="0" smtClean="0"/>
              <a:t>谢谢大家！</a:t>
            </a:r>
            <a:endParaRPr lang="en-US" dirty="0"/>
          </a:p>
        </p:txBody>
      </p:sp>
      <p:sp>
        <p:nvSpPr>
          <p:cNvPr id="4" name="Slide Number Placeholder 3"/>
          <p:cNvSpPr>
            <a:spLocks noGrp="1"/>
          </p:cNvSpPr>
          <p:nvPr>
            <p:ph type="sldNum" sz="quarter" idx="10"/>
          </p:nvPr>
        </p:nvSpPr>
        <p:spPr/>
        <p:txBody>
          <a:bodyPr/>
          <a:lstStyle/>
          <a:p>
            <a:fld id="{EDF6ABEC-3F7F-1442-AFDF-406698E037D2}" type="slidenum">
              <a:rPr lang="en-US" smtClean="0"/>
              <a:t>16</a:t>
            </a:fld>
            <a:endParaRPr lang="en-US"/>
          </a:p>
        </p:txBody>
      </p:sp>
    </p:spTree>
    <p:extLst>
      <p:ext uri="{BB962C8B-B14F-4D97-AF65-F5344CB8AC3E}">
        <p14:creationId xmlns:p14="http://schemas.microsoft.com/office/powerpoint/2010/main" val="72970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Times New Roman" pitchFamily="18" charset="0"/>
                <a:ea typeface="黑体" pitchFamily="2" charset="-122"/>
                <a:cs typeface="+mn-cs"/>
              </a:rPr>
              <a:t>视觉是人类最重要的信息获取手段。</a:t>
            </a:r>
            <a:r>
              <a:rPr lang="zh-CN" altLang="en-US" sz="1200" kern="1200" dirty="0" smtClean="0">
                <a:solidFill>
                  <a:schemeClr val="tx1"/>
                </a:solidFill>
                <a:effectLst/>
                <a:latin typeface="Times New Roman" pitchFamily="18" charset="0"/>
                <a:ea typeface="黑体" pitchFamily="2" charset="-122"/>
                <a:cs typeface="+mn-cs"/>
              </a:rPr>
              <a:t>如何</a:t>
            </a:r>
            <a:r>
              <a:rPr lang="zh-CN" altLang="zh-CN" sz="1200" kern="1200" dirty="0" smtClean="0">
                <a:solidFill>
                  <a:schemeClr val="tx1"/>
                </a:solidFill>
                <a:effectLst/>
                <a:latin typeface="Times New Roman" pitchFamily="18" charset="0"/>
                <a:ea typeface="黑体" pitchFamily="2" charset="-122"/>
                <a:cs typeface="+mn-cs"/>
              </a:rPr>
              <a:t>从海量的</a:t>
            </a:r>
            <a:r>
              <a:rPr lang="zh-CN" altLang="en-US" sz="1200" kern="1200" dirty="0" smtClean="0">
                <a:solidFill>
                  <a:schemeClr val="tx1"/>
                </a:solidFill>
                <a:effectLst/>
                <a:latin typeface="Times New Roman" pitchFamily="18" charset="0"/>
                <a:ea typeface="黑体" pitchFamily="2" charset="-122"/>
                <a:cs typeface="+mn-cs"/>
              </a:rPr>
              <a:t>图像</a:t>
            </a:r>
            <a:r>
              <a:rPr lang="zh-CN" altLang="zh-CN" sz="1200" kern="1200" dirty="0" smtClean="0">
                <a:solidFill>
                  <a:schemeClr val="tx1"/>
                </a:solidFill>
                <a:effectLst/>
                <a:latin typeface="Times New Roman" pitchFamily="18" charset="0"/>
                <a:ea typeface="黑体" pitchFamily="2" charset="-122"/>
                <a:cs typeface="+mn-cs"/>
              </a:rPr>
              <a:t>中准确</a:t>
            </a:r>
            <a:r>
              <a:rPr lang="zh-CN" altLang="en-US" sz="1200" kern="1200" dirty="0" smtClean="0">
                <a:solidFill>
                  <a:schemeClr val="tx1"/>
                </a:solidFill>
                <a:effectLst/>
                <a:latin typeface="Times New Roman" pitchFamily="18" charset="0"/>
                <a:ea typeface="黑体" pitchFamily="2" charset="-122"/>
                <a:cs typeface="+mn-cs"/>
              </a:rPr>
              <a:t>地</a:t>
            </a:r>
            <a:r>
              <a:rPr lang="zh-CN" altLang="zh-CN" sz="1200" kern="1200" dirty="0" smtClean="0">
                <a:solidFill>
                  <a:schemeClr val="tx1"/>
                </a:solidFill>
                <a:effectLst/>
                <a:latin typeface="Times New Roman" pitchFamily="18" charset="0"/>
                <a:ea typeface="黑体" pitchFamily="2" charset="-122"/>
                <a:cs typeface="+mn-cs"/>
              </a:rPr>
              <a:t>发现、获取有效信息</a:t>
            </a:r>
            <a:r>
              <a:rPr lang="zh-CN" altLang="en-US" sz="1200" kern="1200" dirty="0" smtClean="0">
                <a:solidFill>
                  <a:schemeClr val="tx1"/>
                </a:solidFill>
                <a:effectLst/>
                <a:latin typeface="Times New Roman" pitchFamily="18" charset="0"/>
                <a:ea typeface="黑体" pitchFamily="2" charset="-122"/>
                <a:cs typeface="+mn-cs"/>
              </a:rPr>
              <a:t>，是制约众多智能</a:t>
            </a:r>
            <a:r>
              <a:rPr lang="zh-CN" altLang="zh-CN" sz="1200" kern="1200" dirty="0" smtClean="0">
                <a:solidFill>
                  <a:schemeClr val="tx1"/>
                </a:solidFill>
                <a:effectLst/>
                <a:latin typeface="Times New Roman" pitchFamily="18" charset="0"/>
                <a:ea typeface="黑体" pitchFamily="2" charset="-122"/>
                <a:cs typeface="+mn-cs"/>
              </a:rPr>
              <a:t>计算与服务的</a:t>
            </a:r>
            <a:r>
              <a:rPr lang="zh-CN" altLang="en-US" sz="1200" kern="1200" dirty="0" smtClean="0">
                <a:solidFill>
                  <a:schemeClr val="tx1"/>
                </a:solidFill>
                <a:effectLst/>
                <a:latin typeface="Times New Roman" pitchFamily="18" charset="0"/>
                <a:ea typeface="黑体" pitchFamily="2" charset="-122"/>
                <a:cs typeface="+mn-cs"/>
              </a:rPr>
              <a:t>主要</a:t>
            </a:r>
            <a:r>
              <a:rPr lang="zh-CN" altLang="zh-CN" sz="1200" kern="1200" dirty="0" smtClean="0">
                <a:solidFill>
                  <a:schemeClr val="tx1"/>
                </a:solidFill>
                <a:effectLst/>
                <a:latin typeface="Times New Roman" pitchFamily="18" charset="0"/>
                <a:ea typeface="黑体" pitchFamily="2" charset="-122"/>
                <a:cs typeface="+mn-cs"/>
              </a:rPr>
              <a:t>瓶颈</a:t>
            </a:r>
            <a:r>
              <a:rPr lang="zh-CN" altLang="en-US" sz="1200" kern="1200" dirty="0" smtClean="0">
                <a:solidFill>
                  <a:schemeClr val="tx1"/>
                </a:solidFill>
                <a:effectLst/>
                <a:latin typeface="Times New Roman" pitchFamily="18" charset="0"/>
                <a:ea typeface="黑体" pitchFamily="2" charset="-122"/>
                <a:cs typeface="+mn-cs"/>
              </a:rPr>
              <a:t>。许多经典方法并不符合人类的认知规律。如何突破思维定式，提出新的理论与方法，具有重要的科学意义和应用价值？</a:t>
            </a:r>
            <a:endParaRPr lang="en-US" altLang="zh-CN" sz="1200" kern="1200" dirty="0" smtClean="0">
              <a:solidFill>
                <a:schemeClr val="tx1"/>
              </a:solidFill>
              <a:effectLst/>
              <a:latin typeface="Times New Roman" pitchFamily="18" charset="0"/>
              <a:ea typeface="黑体" pitchFamily="2" charset="-122"/>
              <a:cs typeface="+mn-cs"/>
            </a:endParaRPr>
          </a:p>
        </p:txBody>
      </p:sp>
      <p:sp>
        <p:nvSpPr>
          <p:cNvPr id="4" name="灯片编号占位符 3"/>
          <p:cNvSpPr>
            <a:spLocks noGrp="1"/>
          </p:cNvSpPr>
          <p:nvPr>
            <p:ph type="sldNum" sz="quarter" idx="10"/>
          </p:nvPr>
        </p:nvSpPr>
        <p:spPr/>
        <p:txBody>
          <a:bodyPr/>
          <a:lstStyle/>
          <a:p>
            <a:pPr>
              <a:defRPr/>
            </a:pPr>
            <a:fld id="{0CE43EAE-C5E8-43DB-805D-EE0EAC58D8F3}" type="slidenum">
              <a:rPr lang="en-US" altLang="zh-CN" smtClean="0"/>
              <a:pPr>
                <a:defRPr/>
              </a:pPr>
              <a:t>2</a:t>
            </a:fld>
            <a:endParaRPr lang="en-US" altLang="zh-CN" dirty="0"/>
          </a:p>
        </p:txBody>
      </p:sp>
    </p:spTree>
    <p:extLst>
      <p:ext uri="{BB962C8B-B14F-4D97-AF65-F5344CB8AC3E}">
        <p14:creationId xmlns:p14="http://schemas.microsoft.com/office/powerpoint/2010/main" val="124045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多数研究从机器学习，特征计算等角度出发。我们的研究从认知机理入手，</a:t>
            </a:r>
            <a:r>
              <a:rPr lang="zh-CN" altLang="en-US" dirty="0" smtClean="0">
                <a:solidFill>
                  <a:srgbClr val="FF0000"/>
                </a:solidFill>
              </a:rPr>
              <a:t>主要工作集中在认知规律启发的图像智能处理</a:t>
            </a:r>
            <a:r>
              <a:rPr lang="zh-CN" altLang="en-US" dirty="0" smtClean="0"/>
              <a:t>领域，通过对视觉注意机制和认知表达的探索，在显著性物体检测、候选物体生成、和交互式场景智能分析与编辑三个方面开展了一些研究。</a:t>
            </a:r>
          </a:p>
          <a:p>
            <a:endParaRPr lang="zh-CN" altLang="en-US" dirty="0"/>
          </a:p>
        </p:txBody>
      </p:sp>
      <p:sp>
        <p:nvSpPr>
          <p:cNvPr id="4" name="灯片编号占位符 3"/>
          <p:cNvSpPr>
            <a:spLocks noGrp="1"/>
          </p:cNvSpPr>
          <p:nvPr>
            <p:ph type="sldNum" sz="quarter" idx="10"/>
          </p:nvPr>
        </p:nvSpPr>
        <p:spPr/>
        <p:txBody>
          <a:bodyPr/>
          <a:lstStyle/>
          <a:p>
            <a:pPr>
              <a:defRPr/>
            </a:pPr>
            <a:fld id="{0CE43EAE-C5E8-43DB-805D-EE0EAC58D8F3}" type="slidenum">
              <a:rPr lang="en-US" altLang="zh-CN" smtClean="0"/>
              <a:pPr>
                <a:defRPr/>
              </a:pPr>
              <a:t>3</a:t>
            </a:fld>
            <a:endParaRPr lang="en-US" altLang="zh-CN" dirty="0"/>
          </a:p>
        </p:txBody>
      </p:sp>
    </p:spTree>
    <p:extLst>
      <p:ext uri="{BB962C8B-B14F-4D97-AF65-F5344CB8AC3E}">
        <p14:creationId xmlns:p14="http://schemas.microsoft.com/office/powerpoint/2010/main" val="1948606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Times New Roman" pitchFamily="18" charset="0"/>
                <a:ea typeface="黑体" pitchFamily="2" charset="-122"/>
                <a:cs typeface="+mn-cs"/>
              </a:rPr>
              <a:t>在</a:t>
            </a:r>
            <a:r>
              <a:rPr lang="zh-CN" altLang="en-US" dirty="0" smtClean="0"/>
              <a:t>显著性物体检测与分割</a:t>
            </a:r>
            <a:r>
              <a:rPr lang="zh-CN" altLang="en-US" sz="1200" kern="1200" dirty="0" smtClean="0">
                <a:solidFill>
                  <a:schemeClr val="tx1"/>
                </a:solidFill>
                <a:effectLst/>
                <a:latin typeface="Times New Roman" pitchFamily="18" charset="0"/>
                <a:ea typeface="黑体" pitchFamily="2" charset="-122"/>
                <a:cs typeface="+mn-cs"/>
              </a:rPr>
              <a:t>领域，我们的研究</a:t>
            </a:r>
            <a:r>
              <a:rPr lang="zh-CN" altLang="zh-CN" sz="1200" kern="1200" dirty="0" smtClean="0">
                <a:solidFill>
                  <a:schemeClr val="tx1"/>
                </a:solidFill>
                <a:effectLst/>
                <a:latin typeface="Times New Roman" pitchFamily="18" charset="0"/>
                <a:ea typeface="黑体" pitchFamily="2" charset="-122"/>
                <a:cs typeface="+mn-cs"/>
              </a:rPr>
              <a:t>揭示了</a:t>
            </a:r>
            <a:r>
              <a:rPr lang="zh-CN" altLang="en-US" sz="1200" kern="1200" dirty="0" smtClean="0">
                <a:solidFill>
                  <a:schemeClr val="tx1"/>
                </a:solidFill>
                <a:effectLst/>
                <a:latin typeface="Times New Roman" pitchFamily="18" charset="0"/>
                <a:ea typeface="黑体" pitchFamily="2" charset="-122"/>
                <a:cs typeface="+mn-cs"/>
              </a:rPr>
              <a:t>传统</a:t>
            </a:r>
            <a:r>
              <a:rPr lang="zh-CN" altLang="en-US" dirty="0" smtClean="0">
                <a:solidFill>
                  <a:srgbClr val="FF0000"/>
                </a:solidFill>
              </a:rPr>
              <a:t>局部邻域分析</a:t>
            </a:r>
            <a:r>
              <a:rPr lang="zh-CN" altLang="en-US" dirty="0" smtClean="0"/>
              <a:t>对于显著性物体提取任务的</a:t>
            </a:r>
            <a:r>
              <a:rPr lang="zh-CN" altLang="en-US" dirty="0" smtClean="0">
                <a:solidFill>
                  <a:srgbClr val="FF0000"/>
                </a:solidFill>
              </a:rPr>
              <a:t>非完备性</a:t>
            </a:r>
            <a:r>
              <a:rPr lang="zh-CN" altLang="en-US" dirty="0" smtClean="0"/>
              <a:t>。</a:t>
            </a:r>
            <a:r>
              <a:rPr lang="zh-CN" altLang="en-US" sz="1200" dirty="0" smtClean="0"/>
              <a:t>借鉴心理学结论，我们提出了基于全局对比度分析的方法。</a:t>
            </a:r>
            <a:endParaRPr lang="en-US" altLang="zh-CN" sz="1200" dirty="0" smtClean="0"/>
          </a:p>
          <a:p>
            <a:endParaRPr lang="en-US" altLang="zh-CN" dirty="0" smtClean="0"/>
          </a:p>
        </p:txBody>
      </p:sp>
      <p:sp>
        <p:nvSpPr>
          <p:cNvPr id="4" name="灯片编号占位符 3"/>
          <p:cNvSpPr>
            <a:spLocks noGrp="1"/>
          </p:cNvSpPr>
          <p:nvPr>
            <p:ph type="sldNum" sz="quarter" idx="10"/>
          </p:nvPr>
        </p:nvSpPr>
        <p:spPr/>
        <p:txBody>
          <a:bodyPr/>
          <a:lstStyle/>
          <a:p>
            <a:pPr>
              <a:defRPr/>
            </a:pPr>
            <a:fld id="{0CE43EAE-C5E8-43DB-805D-EE0EAC58D8F3}" type="slidenum">
              <a:rPr lang="en-US" altLang="zh-CN" smtClean="0"/>
              <a:pPr>
                <a:defRPr/>
              </a:pPr>
              <a:t>4</a:t>
            </a:fld>
            <a:endParaRPr lang="en-US" altLang="zh-CN" dirty="0"/>
          </a:p>
        </p:txBody>
      </p:sp>
    </p:spTree>
    <p:extLst>
      <p:ext uri="{BB962C8B-B14F-4D97-AF65-F5344CB8AC3E}">
        <p14:creationId xmlns:p14="http://schemas.microsoft.com/office/powerpoint/2010/main" val="178269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我们的方法显著提升了全局</a:t>
            </a:r>
            <a:r>
              <a:rPr lang="zh-CN" altLang="en-US" b="0" dirty="0" smtClean="0">
                <a:solidFill>
                  <a:srgbClr val="FF0000"/>
                </a:solidFill>
              </a:rPr>
              <a:t>结构化信息</a:t>
            </a:r>
            <a:r>
              <a:rPr lang="zh-CN" altLang="en-US" b="0" dirty="0" smtClean="0"/>
              <a:t>的</a:t>
            </a:r>
            <a:r>
              <a:rPr lang="zh-CN" altLang="en-US" b="0" dirty="0" smtClean="0">
                <a:solidFill>
                  <a:srgbClr val="FF0000"/>
                </a:solidFill>
              </a:rPr>
              <a:t>有效抽取能力</a:t>
            </a:r>
            <a:r>
              <a:rPr lang="zh-CN" altLang="en-US" b="0" dirty="0" smtClean="0">
                <a:solidFill>
                  <a:schemeClr val="tx1"/>
                </a:solidFill>
              </a:rPr>
              <a:t>。这种能力为众多智能计算应用提供了基础。</a:t>
            </a:r>
            <a:endParaRPr kumimoji="1" lang="zh-CN" altLang="en-US" sz="1200" b="0" i="0" u="none" strike="noStrike" cap="none" normalizeH="0" baseline="0" dirty="0" smtClean="0">
              <a:ln w="9000" cmpd="sng">
                <a:noFill/>
                <a:prstDash val="solid"/>
              </a:ln>
              <a:solidFill>
                <a:srgbClr val="0000FF"/>
              </a:solidFill>
              <a:ea typeface="黑体" panose="02010609060101010101" pitchFamily="49" charset="-122"/>
            </a:endParaRPr>
          </a:p>
          <a:p>
            <a:endParaRPr lang="en-US" altLang="zh-CN" dirty="0" smtClean="0"/>
          </a:p>
        </p:txBody>
      </p:sp>
      <p:sp>
        <p:nvSpPr>
          <p:cNvPr id="4" name="灯片编号占位符 3"/>
          <p:cNvSpPr>
            <a:spLocks noGrp="1"/>
          </p:cNvSpPr>
          <p:nvPr>
            <p:ph type="sldNum" sz="quarter" idx="10"/>
          </p:nvPr>
        </p:nvSpPr>
        <p:spPr/>
        <p:txBody>
          <a:bodyPr/>
          <a:lstStyle/>
          <a:p>
            <a:pPr>
              <a:defRPr/>
            </a:pPr>
            <a:fld id="{0CE43EAE-C5E8-43DB-805D-EE0EAC58D8F3}" type="slidenum">
              <a:rPr lang="en-US" altLang="zh-CN" smtClean="0"/>
              <a:pPr>
                <a:defRPr/>
              </a:pPr>
              <a:t>5</a:t>
            </a:fld>
            <a:endParaRPr lang="en-US" altLang="zh-CN" dirty="0"/>
          </a:p>
        </p:txBody>
      </p:sp>
    </p:spTree>
    <p:extLst>
      <p:ext uri="{BB962C8B-B14F-4D97-AF65-F5344CB8AC3E}">
        <p14:creationId xmlns:p14="http://schemas.microsoft.com/office/powerpoint/2010/main" val="49879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Times New Roman" pitchFamily="18" charset="0"/>
                <a:ea typeface="黑体" pitchFamily="2" charset="-122"/>
                <a:cs typeface="+mn-cs"/>
              </a:rPr>
              <a:t>在这个应用中，我们的算法根据用户给定的简单草图，自动地提取互联网图像中的显著性物体区域，并利用提取结果自动地合成类似右侧的图像。</a:t>
            </a:r>
            <a:endParaRPr lang="zh-CN" altLang="en-US" dirty="0"/>
          </a:p>
        </p:txBody>
      </p:sp>
      <p:sp>
        <p:nvSpPr>
          <p:cNvPr id="4" name="灯片编号占位符 3"/>
          <p:cNvSpPr>
            <a:spLocks noGrp="1"/>
          </p:cNvSpPr>
          <p:nvPr>
            <p:ph type="sldNum" sz="quarter" idx="10"/>
          </p:nvPr>
        </p:nvSpPr>
        <p:spPr/>
        <p:txBody>
          <a:bodyPr/>
          <a:lstStyle/>
          <a:p>
            <a:pPr>
              <a:defRPr/>
            </a:pPr>
            <a:fld id="{0CE43EAE-C5E8-43DB-805D-EE0EAC58D8F3}" type="slidenum">
              <a:rPr lang="en-US" altLang="zh-CN" smtClean="0"/>
              <a:pPr>
                <a:defRPr/>
              </a:pPr>
              <a:t>6</a:t>
            </a:fld>
            <a:endParaRPr lang="en-US" altLang="zh-CN" dirty="0"/>
          </a:p>
        </p:txBody>
      </p:sp>
    </p:spTree>
    <p:extLst>
      <p:ext uri="{BB962C8B-B14F-4D97-AF65-F5344CB8AC3E}">
        <p14:creationId xmlns:p14="http://schemas.microsoft.com/office/powerpoint/2010/main" val="205844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Times New Roman" pitchFamily="18" charset="0"/>
                <a:ea typeface="黑体" pitchFamily="2" charset="-122"/>
                <a:cs typeface="+mn-cs"/>
              </a:rPr>
              <a:t>我们的显著性物体检测技术也被</a:t>
            </a:r>
            <a:r>
              <a:rPr lang="zh-CN" altLang="zh-CN" sz="1200" kern="1200" dirty="0" smtClean="0">
                <a:solidFill>
                  <a:schemeClr val="tx1"/>
                </a:solidFill>
                <a:effectLst/>
                <a:latin typeface="Times New Roman" pitchFamily="18" charset="0"/>
                <a:ea typeface="黑体" pitchFamily="2" charset="-122"/>
                <a:cs typeface="+mn-cs"/>
              </a:rPr>
              <a:t>被</a:t>
            </a:r>
            <a:r>
              <a:rPr lang="zh-CN" altLang="en-US" sz="1200" kern="1200" dirty="0" smtClean="0">
                <a:solidFill>
                  <a:schemeClr val="tx1"/>
                </a:solidFill>
                <a:effectLst/>
                <a:latin typeface="Times New Roman" pitchFamily="18" charset="0"/>
                <a:ea typeface="黑体" pitchFamily="2" charset="-122"/>
                <a:cs typeface="+mn-cs"/>
              </a:rPr>
              <a:t>众多国际著名学者</a:t>
            </a:r>
            <a:r>
              <a:rPr lang="zh-CN" altLang="zh-CN" sz="1200" kern="1200" dirty="0" smtClean="0">
                <a:solidFill>
                  <a:schemeClr val="tx1"/>
                </a:solidFill>
                <a:effectLst/>
                <a:latin typeface="Times New Roman" pitchFamily="18" charset="0"/>
                <a:ea typeface="黑体" pitchFamily="2" charset="-122"/>
                <a:cs typeface="+mn-cs"/>
              </a:rPr>
              <a:t>分别用于</a:t>
            </a:r>
            <a:r>
              <a:rPr lang="zh-CN" altLang="en-US" sz="1200" kern="1200" dirty="0" smtClean="0">
                <a:solidFill>
                  <a:schemeClr val="tx1"/>
                </a:solidFill>
                <a:effectLst/>
                <a:latin typeface="Times New Roman" pitchFamily="18" charset="0"/>
                <a:ea typeface="黑体" pitchFamily="2" charset="-122"/>
                <a:cs typeface="+mn-cs"/>
              </a:rPr>
              <a:t>无监督</a:t>
            </a:r>
            <a:r>
              <a:rPr lang="zh-CN" altLang="zh-CN" sz="1200" kern="1200" dirty="0" smtClean="0">
                <a:solidFill>
                  <a:schemeClr val="tx1"/>
                </a:solidFill>
                <a:effectLst/>
                <a:latin typeface="Times New Roman" pitchFamily="18" charset="0"/>
                <a:ea typeface="黑体" pitchFamily="2" charset="-122"/>
                <a:cs typeface="+mn-cs"/>
              </a:rPr>
              <a:t>学习、图像彩色化、联合分割、图像检索、深度学习等领域</a:t>
            </a:r>
            <a:r>
              <a:rPr lang="zh-CN" altLang="zh-CN" sz="1200" b="1" kern="1200" dirty="0" smtClean="0">
                <a:solidFill>
                  <a:schemeClr val="tx1"/>
                </a:solidFill>
                <a:effectLst/>
                <a:latin typeface="Times New Roman" pitchFamily="18" charset="0"/>
                <a:ea typeface="黑体" pitchFamily="2" charset="-122"/>
                <a:cs typeface="+mn-cs"/>
              </a:rPr>
              <a:t>。</a:t>
            </a:r>
            <a:endParaRPr lang="zh-CN" altLang="en-US" dirty="0"/>
          </a:p>
        </p:txBody>
      </p:sp>
      <p:sp>
        <p:nvSpPr>
          <p:cNvPr id="4" name="灯片编号占位符 3"/>
          <p:cNvSpPr>
            <a:spLocks noGrp="1"/>
          </p:cNvSpPr>
          <p:nvPr>
            <p:ph type="sldNum" sz="quarter" idx="10"/>
          </p:nvPr>
        </p:nvSpPr>
        <p:spPr/>
        <p:txBody>
          <a:bodyPr/>
          <a:lstStyle/>
          <a:p>
            <a:pPr>
              <a:defRPr/>
            </a:pPr>
            <a:fld id="{0CE43EAE-C5E8-43DB-805D-EE0EAC58D8F3}" type="slidenum">
              <a:rPr lang="en-US" altLang="zh-CN" smtClean="0"/>
              <a:pPr>
                <a:defRPr/>
              </a:pPr>
              <a:t>7</a:t>
            </a:fld>
            <a:endParaRPr lang="en-US" altLang="zh-CN" dirty="0"/>
          </a:p>
        </p:txBody>
      </p:sp>
    </p:spTree>
    <p:extLst>
      <p:ext uri="{BB962C8B-B14F-4D97-AF65-F5344CB8AC3E}">
        <p14:creationId xmlns:p14="http://schemas.microsoft.com/office/powerpoint/2010/main" val="8017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还有一个非常重要的应用领域是语义分割。这类应用通常依赖于大规模的数据标注。例如：</a:t>
            </a:r>
            <a:r>
              <a:rPr lang="en-US" altLang="zh-CN" dirty="0" smtClean="0"/>
              <a:t>ADE20K</a:t>
            </a:r>
            <a:r>
              <a:rPr lang="zh-CN" altLang="en-US" dirty="0" smtClean="0"/>
              <a:t>数据集包含</a:t>
            </a:r>
            <a:r>
              <a:rPr lang="en-US" altLang="zh-CN" dirty="0" smtClean="0"/>
              <a:t>21</a:t>
            </a:r>
            <a:r>
              <a:rPr lang="zh-CN" altLang="en-US" dirty="0" smtClean="0"/>
              <a:t>万多个精细的物体分割标注，全部都是</a:t>
            </a:r>
            <a:r>
              <a:rPr lang="en-US" altLang="zh-CN" dirty="0" smtClean="0"/>
              <a:t>MIT</a:t>
            </a:r>
            <a:r>
              <a:rPr lang="zh-CN" altLang="en-US" dirty="0" smtClean="0"/>
              <a:t>的</a:t>
            </a:r>
            <a:r>
              <a:rPr lang="en-US" altLang="zh-CN" dirty="0" smtClean="0">
                <a:solidFill>
                  <a:schemeClr val="accent2"/>
                </a:solidFill>
                <a:latin typeface="Arial" panose="020B0604020202020204" pitchFamily="34" charset="0"/>
              </a:rPr>
              <a:t>Antonio</a:t>
            </a:r>
            <a:r>
              <a:rPr lang="zh-CN" altLang="en-US" dirty="0" smtClean="0"/>
              <a:t>教授的母亲标注的。但是，我们大部分人小时候学习识别物体的时候，父母都没有给我们提供过这么精细的标注。我们自己可以利用视觉注意机制去发现这些物体对应的区域。</a:t>
            </a:r>
            <a:endParaRPr lang="en-US" dirty="0"/>
          </a:p>
        </p:txBody>
      </p:sp>
      <p:sp>
        <p:nvSpPr>
          <p:cNvPr id="4" name="Slide Number Placeholder 3"/>
          <p:cNvSpPr>
            <a:spLocks noGrp="1"/>
          </p:cNvSpPr>
          <p:nvPr>
            <p:ph type="sldNum" sz="quarter" idx="10"/>
          </p:nvPr>
        </p:nvSpPr>
        <p:spPr/>
        <p:txBody>
          <a:bodyPr/>
          <a:lstStyle/>
          <a:p>
            <a:fld id="{EDF6ABEC-3F7F-1442-AFDF-406698E037D2}" type="slidenum">
              <a:rPr lang="en-US" smtClean="0"/>
              <a:t>8</a:t>
            </a:fld>
            <a:endParaRPr lang="en-US"/>
          </a:p>
        </p:txBody>
      </p:sp>
    </p:spTree>
    <p:extLst>
      <p:ext uri="{BB962C8B-B14F-4D97-AF65-F5344CB8AC3E}">
        <p14:creationId xmlns:p14="http://schemas.microsoft.com/office/powerpoint/2010/main" val="424916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受到这个现象的启发，我们利用显著性物体检测机制自动的获取大量简单图像的语义分割，并从这些自动生成的标注数据中学习语义分割，使得结果质量得到了大幅提升。</a:t>
            </a:r>
            <a:endParaRPr lang="en-US" dirty="0"/>
          </a:p>
        </p:txBody>
      </p:sp>
      <p:sp>
        <p:nvSpPr>
          <p:cNvPr id="4" name="Slide Number Placeholder 3"/>
          <p:cNvSpPr>
            <a:spLocks noGrp="1"/>
          </p:cNvSpPr>
          <p:nvPr>
            <p:ph type="sldNum" sz="quarter" idx="10"/>
          </p:nvPr>
        </p:nvSpPr>
        <p:spPr/>
        <p:txBody>
          <a:bodyPr/>
          <a:lstStyle/>
          <a:p>
            <a:fld id="{8ED3604F-F5C7-412C-AE28-FF961BD94C8A}" type="slidenum">
              <a:rPr lang="en-US" smtClean="0"/>
              <a:t>9</a:t>
            </a:fld>
            <a:endParaRPr lang="en-US"/>
          </a:p>
        </p:txBody>
      </p:sp>
    </p:spTree>
    <p:extLst>
      <p:ext uri="{BB962C8B-B14F-4D97-AF65-F5344CB8AC3E}">
        <p14:creationId xmlns:p14="http://schemas.microsoft.com/office/powerpoint/2010/main" val="390084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628650" y="2011046"/>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21" name="文本占位符 2"/>
          <p:cNvSpPr>
            <a:spLocks noGrp="1"/>
          </p:cNvSpPr>
          <p:nvPr>
            <p:ph type="body" idx="11"/>
          </p:nvPr>
        </p:nvSpPr>
        <p:spPr>
          <a:xfrm>
            <a:off x="3696877" y="5021550"/>
            <a:ext cx="1646521" cy="274561"/>
          </a:xfrm>
          <a:prstGeom prst="rect">
            <a:avLst/>
          </a:prstGeom>
        </p:spPr>
        <p:txBody>
          <a:bodyPr anchor="b"/>
          <a:lstStyle>
            <a:lvl1pPr marL="0" indent="0" algn="ctr">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22" name="文本占位符 2"/>
          <p:cNvSpPr>
            <a:spLocks noGrp="1"/>
          </p:cNvSpPr>
          <p:nvPr>
            <p:ph type="body" idx="12"/>
          </p:nvPr>
        </p:nvSpPr>
        <p:spPr>
          <a:xfrm>
            <a:off x="3696877" y="5498092"/>
            <a:ext cx="1646521" cy="262629"/>
          </a:xfrm>
          <a:prstGeom prst="rect">
            <a:avLst/>
          </a:prstGeom>
        </p:spPr>
        <p:txBody>
          <a:bodyPr/>
          <a:lstStyle>
            <a:lvl1pPr marL="0" indent="0" algn="ctr">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Tree>
    <p:extLst>
      <p:ext uri="{BB962C8B-B14F-4D97-AF65-F5344CB8AC3E}">
        <p14:creationId xmlns:p14="http://schemas.microsoft.com/office/powerpoint/2010/main" val="36068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Rectangle 1"/>
          <p:cNvSpPr/>
          <p:nvPr userDrawn="1"/>
        </p:nvSpPr>
        <p:spPr>
          <a:xfrm>
            <a:off x="0" y="1"/>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标题 1"/>
          <p:cNvSpPr>
            <a:spLocks noGrp="1"/>
          </p:cNvSpPr>
          <p:nvPr>
            <p:ph type="title"/>
          </p:nvPr>
        </p:nvSpPr>
        <p:spPr>
          <a:xfrm>
            <a:off x="481782" y="523902"/>
            <a:ext cx="8200102" cy="677015"/>
          </a:xfrm>
        </p:spPr>
        <p:txBody>
          <a:bodyPr anchor="b">
            <a:noAutofit/>
          </a:bodyPr>
          <a:lstStyle>
            <a:lvl1pPr algn="l">
              <a:defRPr sz="3600" b="1"/>
            </a:lvl1pPr>
          </a:lstStyle>
          <a:p>
            <a:r>
              <a:rPr lang="zh-CN" altLang="en-US" dirty="0"/>
              <a:t>单击此处编辑母版标题样式</a:t>
            </a:r>
          </a:p>
        </p:txBody>
      </p:sp>
      <p:sp>
        <p:nvSpPr>
          <p:cNvPr id="5" name="内容占位符 2"/>
          <p:cNvSpPr>
            <a:spLocks noGrp="1"/>
          </p:cNvSpPr>
          <p:nvPr>
            <p:ph idx="10" hasCustomPrompt="1"/>
          </p:nvPr>
        </p:nvSpPr>
        <p:spPr>
          <a:xfrm>
            <a:off x="481782" y="1330779"/>
            <a:ext cx="8200102" cy="5020860"/>
          </a:xfrm>
          <a:prstGeom prst="rect">
            <a:avLst/>
          </a:prstGeom>
        </p:spPr>
        <p:txBody>
          <a:bodyPr/>
          <a:lstStyle>
            <a:lvl1pPr>
              <a:lnSpc>
                <a:spcPct val="100000"/>
              </a:lnSpc>
              <a:spcBef>
                <a:spcPts val="600"/>
              </a:spcBef>
              <a:buClr>
                <a:srgbClr val="000066"/>
              </a:buClr>
              <a:buSzPct val="80000"/>
              <a:buFont typeface="Wingdings" pitchFamily="2" charset="2"/>
              <a:buChar char="n"/>
              <a:defRPr sz="3200" b="1"/>
            </a:lvl1pPr>
            <a:lvl2pPr>
              <a:lnSpc>
                <a:spcPct val="100000"/>
              </a:lnSpc>
              <a:spcBef>
                <a:spcPts val="600"/>
              </a:spcBef>
              <a:buClr>
                <a:srgbClr val="000066"/>
              </a:buClr>
              <a:buSzPct val="80000"/>
              <a:defRPr sz="2600" b="1">
                <a:latin typeface="华文楷体" panose="02010600040101010101" pitchFamily="2" charset="-122"/>
                <a:ea typeface="华文楷体" panose="02010600040101010101" pitchFamily="2" charset="-122"/>
              </a:defRPr>
            </a:lvl2pPr>
            <a:lvl3pPr>
              <a:lnSpc>
                <a:spcPct val="100000"/>
              </a:lnSpc>
              <a:spcBef>
                <a:spcPts val="600"/>
              </a:spcBef>
              <a:buClr>
                <a:srgbClr val="000066"/>
              </a:buClr>
              <a:buSzPct val="80000"/>
              <a:defRPr sz="2400" b="1">
                <a:latin typeface="华文楷体" panose="02010600040101010101" pitchFamily="2" charset="-122"/>
                <a:ea typeface="华文楷体" panose="02010600040101010101" pitchFamily="2" charset="-122"/>
              </a:defRPr>
            </a:lvl3pPr>
            <a:lvl4pPr>
              <a:buClr>
                <a:srgbClr val="000066"/>
              </a:buClr>
              <a:buSzPct val="80000"/>
              <a:defRPr sz="2400" b="1"/>
            </a:lvl4pPr>
            <a:lvl5pPr>
              <a:buClr>
                <a:srgbClr val="000066"/>
              </a:buClr>
              <a:buSzPct val="80000"/>
              <a:defRPr sz="2400" b="1"/>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p:txBody>
      </p:sp>
    </p:spTree>
    <p:extLst>
      <p:ext uri="{BB962C8B-B14F-4D97-AF65-F5344CB8AC3E}">
        <p14:creationId xmlns:p14="http://schemas.microsoft.com/office/powerpoint/2010/main" val="55103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5" name="Rectangle 4"/>
          <p:cNvSpPr/>
          <p:nvPr userDrawn="1"/>
        </p:nvSpPr>
        <p:spPr>
          <a:xfrm>
            <a:off x="0" y="1"/>
            <a:ext cx="9144000"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384175" y="462114"/>
            <a:ext cx="8364289" cy="662912"/>
          </a:xfrm>
        </p:spPr>
        <p:txBody>
          <a:bodyPr/>
          <a:lstStyle>
            <a:lvl1pPr>
              <a:defRPr sz="4000" b="1">
                <a:solidFill>
                  <a:schemeClr val="accent1">
                    <a:lumMod val="75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hasCustomPrompt="1"/>
          </p:nvPr>
        </p:nvSpPr>
        <p:spPr>
          <a:xfrm>
            <a:off x="384175" y="1196752"/>
            <a:ext cx="8364289" cy="5256584"/>
          </a:xfrm>
          <a:prstGeom prst="rect">
            <a:avLst/>
          </a:prstGeom>
        </p:spPr>
        <p:txBody>
          <a:bodyPr/>
          <a:lstStyle>
            <a:lvl1pPr>
              <a:lnSpc>
                <a:spcPct val="100000"/>
              </a:lnSpc>
              <a:spcBef>
                <a:spcPts val="600"/>
              </a:spcBef>
              <a:buClr>
                <a:srgbClr val="000066"/>
              </a:buClr>
              <a:buSzPct val="80000"/>
              <a:buFont typeface="Wingdings" pitchFamily="2" charset="2"/>
              <a:buChar char="n"/>
              <a:defRPr sz="3200" b="1"/>
            </a:lvl1pPr>
            <a:lvl2pPr>
              <a:lnSpc>
                <a:spcPct val="100000"/>
              </a:lnSpc>
              <a:spcBef>
                <a:spcPts val="600"/>
              </a:spcBef>
              <a:buClr>
                <a:srgbClr val="000066"/>
              </a:buClr>
              <a:buSzPct val="80000"/>
              <a:defRPr sz="2600" b="1">
                <a:latin typeface="华文楷体" panose="02010600040101010101" pitchFamily="2" charset="-122"/>
                <a:ea typeface="华文楷体" panose="02010600040101010101" pitchFamily="2" charset="-122"/>
              </a:defRPr>
            </a:lvl2pPr>
            <a:lvl3pPr>
              <a:lnSpc>
                <a:spcPct val="100000"/>
              </a:lnSpc>
              <a:spcBef>
                <a:spcPts val="600"/>
              </a:spcBef>
              <a:buClr>
                <a:srgbClr val="000066"/>
              </a:buClr>
              <a:buSzPct val="80000"/>
              <a:defRPr sz="2400" b="1">
                <a:latin typeface="华文楷体" panose="02010600040101010101" pitchFamily="2" charset="-122"/>
                <a:ea typeface="华文楷体" panose="02010600040101010101" pitchFamily="2" charset="-122"/>
              </a:defRPr>
            </a:lvl3pPr>
            <a:lvl4pPr>
              <a:buClr>
                <a:srgbClr val="000066"/>
              </a:buClr>
              <a:buSzPct val="80000"/>
              <a:defRPr sz="2400" b="1"/>
            </a:lvl4pPr>
            <a:lvl5pPr>
              <a:buClr>
                <a:srgbClr val="000066"/>
              </a:buClr>
              <a:buSzPct val="80000"/>
              <a:defRPr sz="2400" b="1"/>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p:txBody>
      </p:sp>
    </p:spTree>
    <p:extLst>
      <p:ext uri="{BB962C8B-B14F-4D97-AF65-F5344CB8AC3E}">
        <p14:creationId xmlns:p14="http://schemas.microsoft.com/office/powerpoint/2010/main" val="13095715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9144000" cy="6869108"/>
          </a:xfrm>
          <a:prstGeom prst="rect">
            <a:avLst/>
          </a:prstGeom>
        </p:spPr>
      </p:pic>
      <p:sp>
        <p:nvSpPr>
          <p:cNvPr id="2" name="Title Placeholder 1"/>
          <p:cNvSpPr>
            <a:spLocks noGrp="1"/>
          </p:cNvSpPr>
          <p:nvPr>
            <p:ph type="title"/>
          </p:nvPr>
        </p:nvSpPr>
        <p:spPr>
          <a:xfrm>
            <a:off x="628650" y="2011046"/>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3413413" y="4203354"/>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dirty="0"/>
              <a:t>姓名</a:t>
            </a:r>
          </a:p>
        </p:txBody>
      </p:sp>
      <p:sp>
        <p:nvSpPr>
          <p:cNvPr id="5" name="Footer Placeholder 4"/>
          <p:cNvSpPr>
            <a:spLocks noGrp="1"/>
          </p:cNvSpPr>
          <p:nvPr>
            <p:ph type="ftr" sz="quarter" idx="3"/>
          </p:nvPr>
        </p:nvSpPr>
        <p:spPr>
          <a:xfrm>
            <a:off x="2899063" y="49118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dirty="0"/>
              <a:t>机构</a:t>
            </a:r>
          </a:p>
        </p:txBody>
      </p:sp>
    </p:spTree>
    <p:extLst>
      <p:ext uri="{BB962C8B-B14F-4D97-AF65-F5344CB8AC3E}">
        <p14:creationId xmlns:p14="http://schemas.microsoft.com/office/powerpoint/2010/main" val="2045599812"/>
      </p:ext>
    </p:extLst>
  </p:cSld>
  <p:clrMap bg1="lt1" tx1="dk1" bg2="lt2" tx2="dk2" accent1="accent1" accent2="accent2" accent3="accent3" accent4="accent4" accent5="accent5" accent6="accent6" hlink="hlink" folHlink="folHlink"/>
  <p:sldLayoutIdLst>
    <p:sldLayoutId id="2147483694" r:id="rId1"/>
    <p:sldLayoutId id="2147483651" r:id="rId2"/>
    <p:sldLayoutId id="2147483695" r:id="rId3"/>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package" Target="../embeddings/Microsoft_Visio___12.vsdx"/><Relationship Id="rId6" Type="http://schemas.openxmlformats.org/officeDocument/2006/relationships/image" Target="../media/image2.emf"/><Relationship Id="rId7" Type="http://schemas.openxmlformats.org/officeDocument/2006/relationships/oleObject" Target="../embeddings/oleObject3.bin"/><Relationship Id="rId8" Type="http://schemas.openxmlformats.org/officeDocument/2006/relationships/package" Target="../embeddings/Microsoft_Visio___23.vsdx"/><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hyperlink" Target="http://mmcheng.net/bing/"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3" Type="http://schemas.microsoft.com/office/2007/relationships/hdphoto" Target="../media/hdphoto2.wdp"/><Relationship Id="rId1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 Id="rId4" Type="http://schemas.microsoft.com/office/2007/relationships/hdphoto" Target="../media/hdphoto1.wdp"/><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png"/><Relationship Id="rId6" Type="http://schemas.microsoft.com/office/2007/relationships/hdphoto" Target="../media/hdphoto3.wdp"/><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jpeg"/><Relationship Id="rId8"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package" Target="../embeddings/Microsoft_Visio___1.vsdx"/><Relationship Id="rId6"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mmcheng.net/salobj/" TargetMode="External"/><Relationship Id="rId5"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mmcheng.net/salobj/" TargetMode="External"/><Relationship Id="rId5"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7128" y="1143002"/>
            <a:ext cx="7206018" cy="1883228"/>
          </a:xfrm>
        </p:spPr>
        <p:txBody>
          <a:bodyPr>
            <a:noAutofit/>
          </a:bodyPr>
          <a:lstStyle/>
          <a:p>
            <a:r>
              <a:rPr lang="zh-CN" altLang="en-US" sz="6600" dirty="0"/>
              <a:t>认知规律启发的</a:t>
            </a:r>
            <a:r>
              <a:rPr lang="zh-CN" altLang="en-US" sz="6600" dirty="0" smtClean="0"/>
              <a:t>图像智能</a:t>
            </a:r>
            <a:r>
              <a:rPr lang="zh-CN" altLang="en-US" sz="6600" dirty="0"/>
              <a:t>处理</a:t>
            </a:r>
          </a:p>
        </p:txBody>
      </p:sp>
      <p:sp>
        <p:nvSpPr>
          <p:cNvPr id="3" name="文本占位符 2"/>
          <p:cNvSpPr>
            <a:spLocks noGrp="1"/>
          </p:cNvSpPr>
          <p:nvPr>
            <p:ph type="body" idx="11"/>
          </p:nvPr>
        </p:nvSpPr>
        <p:spPr>
          <a:xfrm>
            <a:off x="2985231" y="3835049"/>
            <a:ext cx="3113356" cy="632729"/>
          </a:xfrm>
        </p:spPr>
        <p:txBody>
          <a:bodyPr/>
          <a:lstStyle/>
          <a:p>
            <a:r>
              <a:rPr lang="zh-CN" altLang="en-US" sz="4000" dirty="0" smtClean="0"/>
              <a:t>程明明</a:t>
            </a:r>
            <a:endParaRPr lang="zh-CN" altLang="en-US" sz="4000" dirty="0"/>
          </a:p>
        </p:txBody>
      </p:sp>
      <p:sp>
        <p:nvSpPr>
          <p:cNvPr id="4" name="文本占位符 3"/>
          <p:cNvSpPr>
            <a:spLocks noGrp="1"/>
          </p:cNvSpPr>
          <p:nvPr>
            <p:ph type="body" idx="12"/>
          </p:nvPr>
        </p:nvSpPr>
        <p:spPr>
          <a:xfrm>
            <a:off x="2963459" y="4754640"/>
            <a:ext cx="3113356" cy="670695"/>
          </a:xfrm>
        </p:spPr>
        <p:txBody>
          <a:bodyPr/>
          <a:lstStyle/>
          <a:p>
            <a:r>
              <a:rPr lang="zh-CN" altLang="en-US" sz="4000" dirty="0" smtClean="0"/>
              <a:t>南开大学</a:t>
            </a:r>
            <a:endParaRPr lang="zh-CN" altLang="en-US" sz="4000" dirty="0"/>
          </a:p>
        </p:txBody>
      </p:sp>
      <p:sp>
        <p:nvSpPr>
          <p:cNvPr id="5" name="矩形 2"/>
          <p:cNvSpPr/>
          <p:nvPr/>
        </p:nvSpPr>
        <p:spPr>
          <a:xfrm>
            <a:off x="1043608" y="6382894"/>
            <a:ext cx="6984776" cy="400110"/>
          </a:xfrm>
          <a:prstGeom prst="rect">
            <a:avLst/>
          </a:prstGeom>
        </p:spPr>
        <p:txBody>
          <a:bodyPr wrap="square">
            <a:spAutoFit/>
          </a:bodyPr>
          <a:lstStyle/>
          <a:p>
            <a:pPr algn="ctr"/>
            <a:r>
              <a:rPr lang="zh-CN" altLang="en-US" sz="2000" dirty="0" smtClean="0">
                <a:solidFill>
                  <a:srgbClr val="000000"/>
                </a:solidFill>
                <a:latin typeface="+mj-ea"/>
                <a:ea typeface="+mj-ea"/>
              </a:rPr>
              <a:t>北京</a:t>
            </a:r>
            <a:r>
              <a:rPr lang="en-US" altLang="zh-CN" sz="2000" dirty="0" smtClean="0">
                <a:solidFill>
                  <a:srgbClr val="000000"/>
                </a:solidFill>
                <a:latin typeface="+mj-ea"/>
                <a:ea typeface="+mj-ea"/>
              </a:rPr>
              <a:t>·</a:t>
            </a:r>
            <a:r>
              <a:rPr lang="zh-CN" altLang="en-US" sz="2000" dirty="0" smtClean="0">
                <a:solidFill>
                  <a:srgbClr val="000000"/>
                </a:solidFill>
                <a:latin typeface="+mj-ea"/>
                <a:ea typeface="+mj-ea"/>
              </a:rPr>
              <a:t>国家</a:t>
            </a:r>
            <a:r>
              <a:rPr lang="zh-CN" altLang="en-US" sz="2000" dirty="0">
                <a:solidFill>
                  <a:srgbClr val="000000"/>
                </a:solidFill>
                <a:latin typeface="+mj-ea"/>
                <a:ea typeface="+mj-ea"/>
              </a:rPr>
              <a:t>会议</a:t>
            </a:r>
            <a:r>
              <a:rPr lang="zh-CN" altLang="en-US" sz="2000" dirty="0" smtClean="0">
                <a:solidFill>
                  <a:srgbClr val="000000"/>
                </a:solidFill>
                <a:latin typeface="+mj-ea"/>
                <a:ea typeface="+mj-ea"/>
              </a:rPr>
              <a:t>中心，</a:t>
            </a:r>
            <a:r>
              <a:rPr lang="en-US" altLang="zh-CN" sz="2000" dirty="0">
                <a:solidFill>
                  <a:srgbClr val="000000"/>
                </a:solidFill>
                <a:latin typeface="+mj-ea"/>
                <a:ea typeface="+mj-ea"/>
              </a:rPr>
              <a:t>2017</a:t>
            </a:r>
            <a:r>
              <a:rPr lang="zh-CN" altLang="en-US" sz="2000" dirty="0">
                <a:solidFill>
                  <a:srgbClr val="000000"/>
                </a:solidFill>
                <a:latin typeface="+mj-ea"/>
                <a:ea typeface="+mj-ea"/>
              </a:rPr>
              <a:t>年</a:t>
            </a:r>
            <a:r>
              <a:rPr lang="en-US" altLang="zh-CN" sz="2000" dirty="0">
                <a:solidFill>
                  <a:srgbClr val="000000"/>
                </a:solidFill>
                <a:latin typeface="+mj-ea"/>
                <a:ea typeface="+mj-ea"/>
              </a:rPr>
              <a:t>5</a:t>
            </a:r>
            <a:r>
              <a:rPr lang="zh-CN" altLang="en-US" sz="2000" dirty="0">
                <a:solidFill>
                  <a:srgbClr val="000000"/>
                </a:solidFill>
                <a:latin typeface="+mj-ea"/>
                <a:ea typeface="+mj-ea"/>
              </a:rPr>
              <a:t>月</a:t>
            </a:r>
            <a:r>
              <a:rPr lang="en-US" altLang="zh-CN" sz="2000" dirty="0">
                <a:solidFill>
                  <a:srgbClr val="000000"/>
                </a:solidFill>
                <a:latin typeface="+mj-ea"/>
                <a:ea typeface="+mj-ea"/>
              </a:rPr>
              <a:t>19</a:t>
            </a:r>
            <a:r>
              <a:rPr lang="zh-CN" altLang="en-US" sz="2000" dirty="0">
                <a:solidFill>
                  <a:srgbClr val="000000"/>
                </a:solidFill>
                <a:latin typeface="+mj-ea"/>
                <a:ea typeface="+mj-ea"/>
              </a:rPr>
              <a:t>日</a:t>
            </a:r>
            <a:r>
              <a:rPr lang="en-US" altLang="zh-CN" sz="2000" dirty="0">
                <a:solidFill>
                  <a:srgbClr val="000000"/>
                </a:solidFill>
                <a:latin typeface="+mj-ea"/>
                <a:ea typeface="+mj-ea"/>
              </a:rPr>
              <a:t>-21</a:t>
            </a:r>
            <a:r>
              <a:rPr lang="zh-CN" altLang="en-US" sz="2000" dirty="0">
                <a:solidFill>
                  <a:srgbClr val="000000"/>
                </a:solidFill>
                <a:latin typeface="+mj-ea"/>
                <a:ea typeface="+mj-ea"/>
              </a:rPr>
              <a:t>日</a:t>
            </a:r>
            <a:endParaRPr lang="zh-CN" altLang="en-US" sz="2000" dirty="0">
              <a:latin typeface="+mj-ea"/>
              <a:ea typeface="+mj-ea"/>
            </a:endParaRPr>
          </a:p>
        </p:txBody>
      </p:sp>
    </p:spTree>
    <p:extLst>
      <p:ext uri="{BB962C8B-B14F-4D97-AF65-F5344CB8AC3E}">
        <p14:creationId xmlns:p14="http://schemas.microsoft.com/office/powerpoint/2010/main" val="1427587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候选物体快速生成</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7"/>
          <p:cNvGrpSpPr/>
          <p:nvPr/>
        </p:nvGrpSpPr>
        <p:grpSpPr>
          <a:xfrm>
            <a:off x="5320145" y="3131128"/>
            <a:ext cx="3626245" cy="2813939"/>
            <a:chOff x="1368568" y="984271"/>
            <a:chExt cx="6205184" cy="4650163"/>
          </a:xfrm>
        </p:grpSpPr>
        <p:graphicFrame>
          <p:nvGraphicFramePr>
            <p:cNvPr id="9" name="Content Placeholder 5"/>
            <p:cNvGraphicFramePr>
              <a:graphicFrameLocks noChangeAspect="1"/>
            </p:cNvGraphicFramePr>
            <p:nvPr>
              <p:extLst/>
            </p:nvPr>
          </p:nvGraphicFramePr>
          <p:xfrm>
            <a:off x="1368568" y="984271"/>
            <a:ext cx="6205184" cy="4650163"/>
          </p:xfrm>
          <a:graphic>
            <a:graphicData uri="http://schemas.openxmlformats.org/presentationml/2006/ole">
              <mc:AlternateContent xmlns:mc="http://schemas.openxmlformats.org/markup-compatibility/2006">
                <mc:Choice xmlns:v="urn:schemas-microsoft-com:vml" Requires="v">
                  <p:oleObj spid="_x0000_s1089" name="Visio" r:id="rId5" imgW="4886155" imgH="3667225" progId="Visio.Drawing.15">
                    <p:embed/>
                  </p:oleObj>
                </mc:Choice>
                <mc:Fallback>
                  <p:oleObj name="Visio" r:id="rId5" imgW="4886155" imgH="3667225" progId="Visio.Drawing.1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8568" y="984271"/>
                          <a:ext cx="6205184" cy="4650163"/>
                        </a:xfrm>
                        <a:prstGeom prst="rect">
                          <a:avLst/>
                        </a:prstGeom>
                        <a:noFill/>
                        <a:extLst/>
                      </p:spPr>
                    </p:pic>
                  </p:oleObj>
                </mc:Fallback>
              </mc:AlternateContent>
            </a:graphicData>
          </a:graphic>
        </p:graphicFrame>
        <p:sp>
          <p:nvSpPr>
            <p:cNvPr id="12" name="Rectangle 11"/>
            <p:cNvSpPr/>
            <p:nvPr/>
          </p:nvSpPr>
          <p:spPr>
            <a:xfrm>
              <a:off x="2760570" y="1109893"/>
              <a:ext cx="619558" cy="61170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98591" y="2025797"/>
              <a:ext cx="4910314" cy="12597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80128" y="2760460"/>
              <a:ext cx="636926" cy="1080019"/>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45865" y="2985601"/>
              <a:ext cx="1065750" cy="25575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60569" y="3840478"/>
              <a:ext cx="392971" cy="40485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98591" y="4686561"/>
              <a:ext cx="956322" cy="404859"/>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157377" y="5819214"/>
            <a:ext cx="2290968" cy="923330"/>
            <a:chOff x="2407454" y="5445727"/>
            <a:chExt cx="3518745" cy="1438229"/>
          </a:xfrm>
        </p:grpSpPr>
        <p:sp>
          <p:nvSpPr>
            <p:cNvPr id="18" name="Rectangle 17"/>
            <p:cNvSpPr/>
            <p:nvPr/>
          </p:nvSpPr>
          <p:spPr>
            <a:xfrm>
              <a:off x="2407454" y="5910934"/>
              <a:ext cx="494918" cy="51455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87370" y="5907393"/>
              <a:ext cx="483790" cy="514553"/>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31281" y="5912914"/>
              <a:ext cx="494918" cy="50903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89779" y="5445727"/>
              <a:ext cx="2782384" cy="1438229"/>
            </a:xfrm>
            <a:prstGeom prst="rect">
              <a:avLst/>
            </a:prstGeom>
            <a:noFill/>
          </p:spPr>
          <p:txBody>
            <a:bodyPr wrap="none" rtlCol="0">
              <a:spAutoFit/>
            </a:bodyPr>
            <a:lstStyle/>
            <a:p>
              <a:r>
                <a:rPr lang="en-US" sz="5400" dirty="0" smtClean="0"/>
                <a:t>&gt;  </a:t>
              </a:r>
              <a:r>
                <a:rPr lang="zh-CN" altLang="en-US" sz="5400" dirty="0" smtClean="0"/>
                <a:t> </a:t>
              </a:r>
              <a:r>
                <a:rPr lang="en-US" sz="5400" dirty="0" smtClean="0"/>
                <a:t>&gt;</a:t>
              </a:r>
              <a:endParaRPr lang="en-US" sz="5400" dirty="0"/>
            </a:p>
          </p:txBody>
        </p:sp>
      </p:grpSp>
      <p:graphicFrame>
        <p:nvGraphicFramePr>
          <p:cNvPr id="26" name="Content Placeholder 5"/>
          <p:cNvGraphicFramePr>
            <a:graphicFrameLocks noChangeAspect="1"/>
          </p:cNvGraphicFramePr>
          <p:nvPr>
            <p:extLst>
              <p:ext uri="{D42A27DB-BD31-4B8C-83A1-F6EECF244321}">
                <p14:modId xmlns:p14="http://schemas.microsoft.com/office/powerpoint/2010/main" val="1597923855"/>
              </p:ext>
            </p:extLst>
          </p:nvPr>
        </p:nvGraphicFramePr>
        <p:xfrm>
          <a:off x="111675" y="1288174"/>
          <a:ext cx="5170202" cy="3685908"/>
        </p:xfrm>
        <a:graphic>
          <a:graphicData uri="http://schemas.openxmlformats.org/presentationml/2006/ole">
            <mc:AlternateContent xmlns:mc="http://schemas.openxmlformats.org/markup-compatibility/2006">
              <mc:Choice xmlns:v="urn:schemas-microsoft-com:vml" Requires="v">
                <p:oleObj spid="_x0000_s1090" name="Visio" r:id="rId8" imgW="4886155" imgH="3667225" progId="Visio.Drawing.15">
                  <p:embed/>
                </p:oleObj>
              </mc:Choice>
              <mc:Fallback>
                <p:oleObj name="Visio" r:id="rId8" imgW="4886155" imgH="3667225" progId="Visio.Drawing.1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75" y="1288174"/>
                        <a:ext cx="5170202" cy="3685908"/>
                      </a:xfrm>
                      <a:prstGeom prst="rect">
                        <a:avLst/>
                      </a:prstGeom>
                      <a:noFill/>
                      <a:extLst/>
                    </p:spPr>
                  </p:pic>
                </p:oleObj>
              </mc:Fallback>
            </mc:AlternateContent>
          </a:graphicData>
        </a:graphic>
      </p:graphicFrame>
      <p:sp>
        <p:nvSpPr>
          <p:cNvPr id="27" name="Rectangle 11"/>
          <p:cNvSpPr/>
          <p:nvPr/>
        </p:nvSpPr>
        <p:spPr>
          <a:xfrm>
            <a:off x="113221" y="1301675"/>
            <a:ext cx="756887" cy="142451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2"/>
          <p:cNvSpPr/>
          <p:nvPr/>
        </p:nvSpPr>
        <p:spPr>
          <a:xfrm>
            <a:off x="111675" y="1301674"/>
            <a:ext cx="567619" cy="113313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3"/>
          <p:cNvSpPr/>
          <p:nvPr/>
        </p:nvSpPr>
        <p:spPr>
          <a:xfrm>
            <a:off x="111675" y="1301674"/>
            <a:ext cx="2062230" cy="641839"/>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696282" y="5385916"/>
            <a:ext cx="3827843" cy="849208"/>
          </a:xfrm>
          <a:prstGeom prst="wedgeRectCallout">
            <a:avLst>
              <a:gd name="adj1" fmla="val -45246"/>
              <a:gd name="adj2" fmla="val -100647"/>
            </a:avLst>
          </a:prstGeom>
          <a:solidFill>
            <a:srgbClr val="FFC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n w="0"/>
                <a:solidFill>
                  <a:schemeClr val="tx1"/>
                </a:solidFill>
                <a:effectLst>
                  <a:outerShdw blurRad="38100" dist="19050" dir="2700000" algn="tl" rotWithShape="0">
                    <a:schemeClr val="dk1">
                      <a:alpha val="40000"/>
                    </a:schemeClr>
                  </a:outerShdw>
                </a:effectLst>
              </a:rPr>
              <a:t>传统滑动窗口物体检测</a:t>
            </a:r>
            <a:endParaRPr lang="en-US" sz="2800" dirty="0">
              <a:ln w="0"/>
              <a:solidFill>
                <a:schemeClr val="tx1"/>
              </a:solidFill>
              <a:effectLst>
                <a:outerShdw blurRad="38100" dist="19050" dir="2700000" algn="tl" rotWithShape="0">
                  <a:schemeClr val="dk1">
                    <a:alpha val="40000"/>
                  </a:schemeClr>
                </a:outerShdw>
              </a:effectLst>
            </a:endParaRPr>
          </a:p>
        </p:txBody>
      </p:sp>
      <p:sp>
        <p:nvSpPr>
          <p:cNvPr id="30" name="Rectangular Callout 29"/>
          <p:cNvSpPr/>
          <p:nvPr/>
        </p:nvSpPr>
        <p:spPr>
          <a:xfrm>
            <a:off x="5892913" y="1486229"/>
            <a:ext cx="3053477" cy="1283695"/>
          </a:xfrm>
          <a:prstGeom prst="wedgeRectCallout">
            <a:avLst>
              <a:gd name="adj1" fmla="val 2368"/>
              <a:gd name="adj2" fmla="val 79440"/>
            </a:avLst>
          </a:prstGeom>
          <a:solidFill>
            <a:srgbClr val="FFC0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800" dirty="0" smtClean="0">
                <a:ln w="0"/>
                <a:solidFill>
                  <a:schemeClr val="tx1"/>
                </a:solidFill>
                <a:effectLst>
                  <a:outerShdw blurRad="38100" dist="19050" dir="2700000" algn="tl" rotWithShape="0">
                    <a:schemeClr val="dk1">
                      <a:alpha val="40000"/>
                    </a:schemeClr>
                  </a:outerShdw>
                </a:effectLst>
              </a:rPr>
              <a:t>基于候选物体生成的检测机制更加符合人类</a:t>
            </a:r>
            <a:r>
              <a:rPr lang="zh-CN" altLang="en-US" sz="2800" smtClean="0">
                <a:ln w="0"/>
                <a:solidFill>
                  <a:schemeClr val="tx1"/>
                </a:solidFill>
                <a:effectLst>
                  <a:outerShdw blurRad="38100" dist="19050" dir="2700000" algn="tl" rotWithShape="0">
                    <a:schemeClr val="dk1">
                      <a:alpha val="40000"/>
                    </a:schemeClr>
                  </a:outerShdw>
                </a:effectLst>
              </a:rPr>
              <a:t>认知规律</a:t>
            </a:r>
            <a:endParaRPr lang="en-US"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379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8.33333E-7 -1.11111E-6 L 0.50434 0.00232 L 0.50434 0.0581 L 0.00139 0.05463 C 0.00121 0.07431 0.00104 0.09421 0.00087 0.11412 L 0.50243 0.11551 L 0.50243 0.175 L 0.00208 0.16968 L 0.00208 0.225 L 0.0026 0.23357 L 0.50191 0.24421 L 0.50191 0.31181 L 0.0033 0.3037 L 0.00382 0.3632 L 0.50191 0.36852 L 0.50191 0.36875 " pathEditMode="relative" rAng="0" ptsTypes="AAAAAAAAAAAAAAAA">
                                      <p:cBhvr>
                                        <p:cTn id="8" dur="2000" fill="hold"/>
                                        <p:tgtEl>
                                          <p:spTgt spid="28"/>
                                        </p:tgtEl>
                                        <p:attrNameLst>
                                          <p:attrName>ppt_x</p:attrName>
                                          <p:attrName>ppt_y</p:attrName>
                                        </p:attrNameLst>
                                      </p:cBhvr>
                                      <p:rCtr x="25208" y="18426"/>
                                    </p:animMotion>
                                  </p:childTnLst>
                                </p:cTn>
                              </p:par>
                            </p:childTnLst>
                          </p:cTn>
                        </p:par>
                        <p:par>
                          <p:cTn id="9" fill="hold">
                            <p:stCondLst>
                              <p:cond delay="2000"/>
                            </p:stCondLst>
                            <p:childTnLst>
                              <p:par>
                                <p:cTn id="10" presetID="1" presetClass="exit" presetSubtype="0" fill="hold" grpId="1" nodeType="afterEffect">
                                  <p:stCondLst>
                                    <p:cond delay="0"/>
                                  </p:stCondLst>
                                  <p:childTnLst>
                                    <p:set>
                                      <p:cBhvr>
                                        <p:cTn id="11" dur="1" fill="hold">
                                          <p:stCondLst>
                                            <p:cond delay="0"/>
                                          </p:stCondLst>
                                        </p:cTn>
                                        <p:tgtEl>
                                          <p:spTgt spid="28"/>
                                        </p:tgtEl>
                                        <p:attrNameLst>
                                          <p:attrName>style.visibility</p:attrName>
                                        </p:attrNameLst>
                                      </p:cBhvr>
                                      <p:to>
                                        <p:strVal val="hidden"/>
                                      </p:to>
                                    </p:set>
                                  </p:childTnLst>
                                </p:cTn>
                              </p:par>
                              <p:par>
                                <p:cTn id="12" presetID="1" presetClass="entr" presetSubtype="0" fill="hold" grpId="2" nodeType="with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0" presetClass="path" presetSubtype="0" accel="50000" decel="50000" fill="hold" grpId="0" nodeType="withEffect">
                                  <p:stCondLst>
                                    <p:cond delay="0"/>
                                  </p:stCondLst>
                                  <p:childTnLst>
                                    <p:animMotion origin="layout" path="M 5.55556E-7 4.07407E-6 L 0.47812 4.07407E-6 C 0.47795 0.01643 0.47778 0.03287 0.47743 0.04884 L 5.55556E-7 0.0456 L 0.00069 0.09745 L 0.475 0.09745 L 0.47639 0.15115 L 0.00191 0.1456 L 0.00121 0.19722 L 0.47483 0.2081 C 0.47483 0.22569 0.47483 0.24328 0.475 0.26111 L 0.00121 0.25555 L 0.00243 0.31111 L 0.475 0.3162 " pathEditMode="relative" rAng="0" ptsTypes="AAAAAAAAAAAAAA">
                                      <p:cBhvr>
                                        <p:cTn id="15" dur="2000" fill="hold"/>
                                        <p:tgtEl>
                                          <p:spTgt spid="27"/>
                                        </p:tgtEl>
                                        <p:attrNameLst>
                                          <p:attrName>ppt_x</p:attrName>
                                          <p:attrName>ppt_y</p:attrName>
                                        </p:attrNameLst>
                                      </p:cBhvr>
                                      <p:rCtr x="23906" y="15810"/>
                                    </p:animMotion>
                                  </p:childTnLst>
                                </p:cTn>
                              </p:par>
                            </p:childTnLst>
                          </p:cTn>
                        </p:par>
                        <p:par>
                          <p:cTn id="16" fill="hold">
                            <p:stCondLst>
                              <p:cond delay="4000"/>
                            </p:stCondLst>
                            <p:childTnLst>
                              <p:par>
                                <p:cTn id="17" presetID="1" presetClass="exit" presetSubtype="0" fill="hold" grpId="1" nodeType="after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ntr" presetSubtype="0" fill="hold" grpId="1"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0" presetClass="path" presetSubtype="0" accel="50000" decel="50000" fill="hold" grpId="0" nodeType="withEffect">
                                  <p:stCondLst>
                                    <p:cond delay="0"/>
                                  </p:stCondLst>
                                  <p:childTnLst>
                                    <p:animMotion origin="layout" path="M 2.77556E-17 -1.48148E-6 L 0.33403 0.00116 L 0.33472 0.07477 L 0.00365 0.07408 L 0.00556 0.14746 L 0.33351 0.14653 L 0.33403 0.21875 L 0.00556 0.2169 L 0.00747 0.29051 L 0.33351 0.2956 L 0.33351 0.37523 L 0.00938 0.36759 L 0.01007 0.43681 L 0.33611 0.44028 L 0.33611 0.44097 " pathEditMode="relative" rAng="0" ptsTypes="AAAAAAAAAAAAAAA">
                                      <p:cBhvr>
                                        <p:cTn id="22" dur="2000" fill="hold"/>
                                        <p:tgtEl>
                                          <p:spTgt spid="29"/>
                                        </p:tgtEl>
                                        <p:attrNameLst>
                                          <p:attrName>ppt_x</p:attrName>
                                          <p:attrName>ppt_y</p:attrName>
                                        </p:attrNameLst>
                                      </p:cBhvr>
                                      <p:rCtr x="16806" y="22037"/>
                                    </p:animMotion>
                                  </p:childTnLst>
                                </p:cTn>
                              </p:par>
                            </p:childTnLst>
                          </p:cTn>
                        </p:par>
                        <p:par>
                          <p:cTn id="23" fill="hold">
                            <p:stCondLst>
                              <p:cond delay="6000"/>
                            </p:stCondLst>
                            <p:childTnLst>
                              <p:par>
                                <p:cTn id="24" presetID="1" presetClass="exit" presetSubtype="0" fill="hold" grpId="2" nodeType="afterEffect">
                                  <p:stCondLst>
                                    <p:cond delay="0"/>
                                  </p:stCondLst>
                                  <p:childTnLst>
                                    <p:set>
                                      <p:cBhvr>
                                        <p:cTn id="25"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28" grpId="0" animBg="1"/>
      <p:bldP spid="28" grpId="1" animBg="1"/>
      <p:bldP spid="28" grpId="2" animBg="1"/>
      <p:bldP spid="29" grpId="0" animBg="1"/>
      <p:bldP spid="29" grpId="1" animBg="1"/>
      <p:bldP spid="29"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候选物体快速生成</a:t>
            </a:r>
            <a:endParaRPr lang="en-US" dirty="0"/>
          </a:p>
        </p:txBody>
      </p:sp>
      <p:sp>
        <p:nvSpPr>
          <p:cNvPr id="3" name="Content Placeholder 2"/>
          <p:cNvSpPr>
            <a:spLocks noGrp="1"/>
          </p:cNvSpPr>
          <p:nvPr>
            <p:ph idx="1"/>
          </p:nvPr>
        </p:nvSpPr>
        <p:spPr>
          <a:xfrm>
            <a:off x="295835" y="1125026"/>
            <a:ext cx="8516471" cy="5367214"/>
          </a:xfrm>
        </p:spPr>
        <p:txBody>
          <a:bodyPr/>
          <a:lstStyle/>
          <a:p>
            <a:r>
              <a:rPr lang="zh-CN" altLang="en-US" dirty="0" smtClean="0"/>
              <a:t>小游戏：绘制你最喜爱的物体</a:t>
            </a:r>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7775" y="1685410"/>
            <a:ext cx="5172590" cy="5172590"/>
          </a:xfrm>
          <a:prstGeom prst="rect">
            <a:avLst/>
          </a:prstGeom>
        </p:spPr>
      </p:pic>
    </p:spTree>
    <p:extLst>
      <p:ext uri="{BB962C8B-B14F-4D97-AF65-F5344CB8AC3E}">
        <p14:creationId xmlns:p14="http://schemas.microsoft.com/office/powerpoint/2010/main" val="217870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候选物体快速生成</a:t>
            </a:r>
            <a:endParaRPr lang="en-US" dirty="0"/>
          </a:p>
        </p:txBody>
      </p:sp>
      <p:sp>
        <p:nvSpPr>
          <p:cNvPr id="3" name="Content Placeholder 2"/>
          <p:cNvSpPr>
            <a:spLocks noGrp="1"/>
          </p:cNvSpPr>
          <p:nvPr>
            <p:ph idx="1"/>
          </p:nvPr>
        </p:nvSpPr>
        <p:spPr>
          <a:xfrm>
            <a:off x="204663" y="1196752"/>
            <a:ext cx="8759825" cy="5256584"/>
          </a:xfrm>
        </p:spPr>
        <p:txBody>
          <a:bodyPr/>
          <a:lstStyle/>
          <a:p>
            <a:r>
              <a:rPr lang="zh-CN" altLang="en-US" dirty="0" smtClean="0"/>
              <a:t>揭示了</a:t>
            </a:r>
            <a:r>
              <a:rPr lang="zh-CN" altLang="en-US" dirty="0"/>
              <a:t>闭合轮廓对于候选物体生成的有效性，并提出了基于该理论的相关算法</a:t>
            </a:r>
            <a:endParaRPr lang="en-US" altLang="zh-CN" dirty="0"/>
          </a:p>
          <a:p>
            <a:r>
              <a:rPr lang="zh-CN" altLang="en-US" dirty="0" smtClean="0"/>
              <a:t>在标准测试集上效率提升了</a:t>
            </a:r>
            <a:r>
              <a:rPr lang="en-US" altLang="zh-CN" dirty="0" smtClean="0"/>
              <a:t>1000</a:t>
            </a:r>
            <a:r>
              <a:rPr lang="zh-CN" altLang="en-US" dirty="0" smtClean="0"/>
              <a:t>倍</a:t>
            </a:r>
            <a:endParaRPr lang="en-US" altLang="zh-CN"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964" y="2891988"/>
            <a:ext cx="8191500" cy="3048000"/>
          </a:xfrm>
          <a:prstGeom prst="rect">
            <a:avLst/>
          </a:prstGeom>
        </p:spPr>
      </p:pic>
      <p:sp>
        <p:nvSpPr>
          <p:cNvPr id="6" name="圆角矩形 7"/>
          <p:cNvSpPr/>
          <p:nvPr/>
        </p:nvSpPr>
        <p:spPr>
          <a:xfrm>
            <a:off x="361504" y="6166998"/>
            <a:ext cx="8446142" cy="543012"/>
          </a:xfrm>
          <a:prstGeom prst="roundRect">
            <a:avLst/>
          </a:prstGeom>
          <a:solidFill>
            <a:srgbClr val="CFE9F4"/>
          </a:solidFill>
          <a:ln>
            <a:noFill/>
          </a:ln>
          <a:effectLst>
            <a:outerShdw blurRad="127000" dist="508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ts val="300"/>
              </a:spcBef>
              <a:spcAft>
                <a:spcPts val="300"/>
              </a:spcAft>
              <a:buBlip>
                <a:blip r:embed="rId4"/>
              </a:buBlip>
            </a:pPr>
            <a:r>
              <a:rPr lang="en-US" altLang="zh-CN" sz="1600" dirty="0">
                <a:solidFill>
                  <a:schemeClr val="tx1"/>
                </a:solidFill>
                <a:latin typeface="Calibri Light" panose="020F0302020204030204" pitchFamily="34" charset="0"/>
                <a:hlinkClick r:id="rId5"/>
              </a:rPr>
              <a:t>BING: Binarized Normed Gradients for Objectness Estimation at 300fp</a:t>
            </a:r>
            <a:r>
              <a:rPr lang="en-US" altLang="zh-CN" sz="1600" dirty="0">
                <a:solidFill>
                  <a:schemeClr val="tx1"/>
                </a:solidFill>
                <a:latin typeface="Calibri Light" panose="020F0302020204030204" pitchFamily="34" charset="0"/>
              </a:rPr>
              <a:t>, </a:t>
            </a:r>
            <a:r>
              <a:rPr lang="en-US" altLang="zh-CN" sz="1600" dirty="0" smtClean="0">
                <a:solidFill>
                  <a:schemeClr val="tx1"/>
                </a:solidFill>
                <a:latin typeface="Calibri Light" panose="020F0302020204030204" pitchFamily="34" charset="0"/>
              </a:rPr>
              <a:t>IEEE CVPR 2014 (Oral), M.M. </a:t>
            </a:r>
            <a:r>
              <a:rPr lang="en-US" altLang="zh-CN" sz="1600" dirty="0">
                <a:solidFill>
                  <a:schemeClr val="tx1"/>
                </a:solidFill>
                <a:latin typeface="Calibri Light" panose="020F0302020204030204" pitchFamily="34" charset="0"/>
              </a:rPr>
              <a:t>Cheng, </a:t>
            </a:r>
            <a:r>
              <a:rPr lang="en-US" altLang="zh-CN" sz="1600" dirty="0" smtClean="0">
                <a:solidFill>
                  <a:schemeClr val="tx1"/>
                </a:solidFill>
                <a:latin typeface="Calibri Light" panose="020F0302020204030204" pitchFamily="34" charset="0"/>
              </a:rPr>
              <a:t>et. al.</a:t>
            </a:r>
            <a:r>
              <a:rPr lang="zh-CN" altLang="en-US" sz="1600" dirty="0" smtClean="0">
                <a:solidFill>
                  <a:schemeClr val="tx1"/>
                </a:solidFill>
                <a:latin typeface="Calibri Light" panose="020F0302020204030204" pitchFamily="34" charset="0"/>
              </a:rPr>
              <a:t> </a:t>
            </a:r>
            <a:r>
              <a:rPr lang="en-US" altLang="zh-CN" sz="1600" dirty="0" smtClean="0">
                <a:solidFill>
                  <a:schemeClr val="tx1"/>
                </a:solidFill>
                <a:latin typeface="Calibri Light" panose="020F0302020204030204" pitchFamily="34" charset="0"/>
              </a:rPr>
              <a:t>(</a:t>
            </a:r>
            <a:r>
              <a:rPr lang="zh-CN" altLang="en-US" sz="1600" dirty="0" smtClean="0">
                <a:solidFill>
                  <a:srgbClr val="FF0000"/>
                </a:solidFill>
                <a:latin typeface="Calibri Light" panose="020F0302020204030204" pitchFamily="34" charset="0"/>
              </a:rPr>
              <a:t>他引</a:t>
            </a:r>
            <a:r>
              <a:rPr lang="en-US" altLang="zh-CN" sz="1600" dirty="0" smtClean="0">
                <a:solidFill>
                  <a:srgbClr val="FF0000"/>
                </a:solidFill>
                <a:latin typeface="Calibri Light" panose="020F0302020204030204" pitchFamily="34" charset="0"/>
              </a:rPr>
              <a:t>500</a:t>
            </a:r>
            <a:r>
              <a:rPr lang="zh-CN" altLang="en-US" sz="1600" dirty="0" smtClean="0">
                <a:solidFill>
                  <a:srgbClr val="FF0000"/>
                </a:solidFill>
                <a:latin typeface="Calibri Light" panose="020F0302020204030204" pitchFamily="34" charset="0"/>
              </a:rPr>
              <a:t>余次</a:t>
            </a:r>
            <a:r>
              <a:rPr lang="en-US" altLang="zh-CN" sz="1600" dirty="0" smtClean="0">
                <a:solidFill>
                  <a:schemeClr val="tx1"/>
                </a:solidFill>
                <a:latin typeface="Calibri Light" panose="020F0302020204030204" pitchFamily="34" charset="0"/>
              </a:rPr>
              <a:t>)</a:t>
            </a:r>
            <a:endParaRPr lang="en-US" altLang="zh-CN" sz="1600" dirty="0">
              <a:solidFill>
                <a:schemeClr val="tx1"/>
              </a:solidFill>
              <a:latin typeface="Calibri Light" panose="020F0302020204030204" pitchFamily="34" charset="0"/>
            </a:endParaRPr>
          </a:p>
        </p:txBody>
      </p:sp>
    </p:spTree>
    <p:extLst>
      <p:ext uri="{BB962C8B-B14F-4D97-AF65-F5344CB8AC3E}">
        <p14:creationId xmlns:p14="http://schemas.microsoft.com/office/powerpoint/2010/main" val="2017621249"/>
      </p:ext>
    </p:extLst>
  </p:cSld>
  <p:clrMapOvr>
    <a:masterClrMapping/>
  </p:clrMapOvr>
  <mc:AlternateContent xmlns:mc="http://schemas.openxmlformats.org/markup-compatibility/2006" xmlns:p14="http://schemas.microsoft.com/office/powerpoint/2010/main">
    <mc:Choice Requires="p14">
      <p:transition spd="slow" p14:dur="2000" advTm="20359"/>
    </mc:Choice>
    <mc:Fallback xmlns="">
      <p:transition spd="slow" advTm="2035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交互式场景智能分析与编辑</a:t>
            </a:r>
            <a:endParaRPr lang="en-US" dirty="0"/>
          </a:p>
        </p:txBody>
      </p:sp>
      <p:sp>
        <p:nvSpPr>
          <p:cNvPr id="3" name="Content Placeholder 2"/>
          <p:cNvSpPr>
            <a:spLocks noGrp="1"/>
          </p:cNvSpPr>
          <p:nvPr>
            <p:ph idx="1"/>
          </p:nvPr>
        </p:nvSpPr>
        <p:spPr/>
        <p:txBody>
          <a:bodyPr/>
          <a:lstStyle/>
          <a:p>
            <a:r>
              <a:rPr lang="zh-CN" altLang="en-US" dirty="0" smtClean="0"/>
              <a:t>如何表达？如何交互？</a:t>
            </a:r>
            <a:endParaRPr lang="en-US" dirty="0"/>
          </a:p>
        </p:txBody>
      </p:sp>
      <p:grpSp>
        <p:nvGrpSpPr>
          <p:cNvPr id="4" name="Group 3"/>
          <p:cNvGrpSpPr/>
          <p:nvPr/>
        </p:nvGrpSpPr>
        <p:grpSpPr>
          <a:xfrm>
            <a:off x="1330188" y="1705735"/>
            <a:ext cx="7071398" cy="4160457"/>
            <a:chOff x="1330188" y="1705735"/>
            <a:chExt cx="7071398" cy="4160457"/>
          </a:xfrm>
        </p:grpSpPr>
        <p:pic>
          <p:nvPicPr>
            <p:cNvPr id="5"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9" b="99353" l="7632" r="99211">
                          <a14:foregroundMark x1="15263" y1="59547" x2="15263" y2="59547"/>
                          <a14:foregroundMark x1="13684" y1="52751" x2="13684" y2="52751"/>
                          <a14:foregroundMark x1="9474" y1="51456" x2="9474" y2="51456"/>
                          <a14:foregroundMark x1="12105" y1="63754" x2="12105" y2="63754"/>
                          <a14:foregroundMark x1="15263" y1="65372" x2="15263" y2="65372"/>
                          <a14:foregroundMark x1="19474" y1="64725" x2="19474" y2="64725"/>
                          <a14:foregroundMark x1="23158" y1="65049" x2="23158" y2="65049"/>
                          <a14:foregroundMark x1="23684" y1="59871" x2="23684" y2="59871"/>
                          <a14:foregroundMark x1="20263" y1="53074" x2="20263" y2="53074"/>
                          <a14:foregroundMark x1="85000" y1="45955" x2="85000" y2="45955"/>
                          <a14:foregroundMark x1="81316" y1="36246" x2="81316" y2="36246"/>
                          <a14:foregroundMark x1="85526" y1="35275" x2="85526" y2="35275"/>
                          <a14:foregroundMark x1="88684" y1="34304" x2="88684" y2="34304"/>
                          <a14:foregroundMark x1="92105" y1="40453" x2="92105" y2="40453"/>
                          <a14:foregroundMark x1="80789" y1="25890" x2="80789" y2="25890"/>
                          <a14:foregroundMark x1="77895" y1="20065" x2="77895" y2="20065"/>
                          <a14:foregroundMark x1="79474" y1="17476" x2="79474" y2="17476"/>
                          <a14:foregroundMark x1="92895" y1="17476" x2="92895" y2="17476"/>
                          <a14:foregroundMark x1="95000" y1="18770" x2="93684" y2="19094"/>
                          <a14:foregroundMark x1="90000" y1="24595" x2="90000" y2="24595"/>
                          <a14:foregroundMark x1="82105" y1="30097" x2="82105" y2="30097"/>
                          <a14:foregroundMark x1="88421" y1="32039" x2="88421" y2="32039"/>
                          <a14:foregroundMark x1="90526" y1="38835" x2="90526" y2="38835"/>
                          <a14:foregroundMark x1="94737" y1="39482" x2="94737" y2="39482"/>
                          <a14:foregroundMark x1="95526" y1="41100" x2="95526" y2="41100"/>
                          <a14:foregroundMark x1="90789" y1="46278" x2="90789" y2="46278"/>
                          <a14:foregroundMark x1="87895" y1="47573" x2="87895" y2="4757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330188" y="4493424"/>
              <a:ext cx="2088233" cy="13727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组合 5"/>
            <p:cNvGrpSpPr/>
            <p:nvPr/>
          </p:nvGrpSpPr>
          <p:grpSpPr>
            <a:xfrm>
              <a:off x="1474203" y="1840906"/>
              <a:ext cx="3024338" cy="2360748"/>
              <a:chOff x="386535" y="1789769"/>
              <a:chExt cx="3919050" cy="2969555"/>
            </a:xfrm>
          </p:grpSpPr>
          <p:sp>
            <p:nvSpPr>
              <p:cNvPr id="7" name="矩形标注 6"/>
              <p:cNvSpPr/>
              <p:nvPr/>
            </p:nvSpPr>
            <p:spPr bwMode="auto">
              <a:xfrm>
                <a:off x="386535" y="1789769"/>
                <a:ext cx="3919048" cy="2969555"/>
              </a:xfrm>
              <a:prstGeom prst="wedgeRectCallout">
                <a:avLst>
                  <a:gd name="adj1" fmla="val -32094"/>
                  <a:gd name="adj2" fmla="val 65725"/>
                </a:avLst>
              </a:prstGeom>
              <a:gradFill>
                <a:gsLst>
                  <a:gs pos="0">
                    <a:schemeClr val="bg1"/>
                  </a:gs>
                  <a:gs pos="35000">
                    <a:schemeClr val="accent4">
                      <a:tint val="37000"/>
                      <a:satMod val="300000"/>
                    </a:schemeClr>
                  </a:gs>
                  <a:gs pos="100000">
                    <a:schemeClr val="accent4">
                      <a:tint val="15000"/>
                      <a:satMod val="350000"/>
                    </a:schemeClr>
                  </a:gs>
                </a:gsLst>
              </a:gradFill>
              <a:ln>
                <a:solidFill>
                  <a:schemeClr val="bg1"/>
                </a:solidFill>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ea typeface="SimSun" pitchFamily="2" charset="-122"/>
                </a:endParaRPr>
              </a:p>
            </p:txBody>
          </p:sp>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540" y="1789769"/>
                <a:ext cx="3919045" cy="2969555"/>
              </a:xfrm>
              <a:prstGeom prst="rect">
                <a:avLst/>
              </a:prstGeom>
              <a:ln w="9525">
                <a:solidFill>
                  <a:schemeClr val="tx1"/>
                </a:solidFill>
                <a:miter lim="800000"/>
                <a:headEnd/>
                <a:tailEnd/>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2756057" y="4370031"/>
              <a:ext cx="1526460" cy="646331"/>
            </a:xfrm>
            <a:prstGeom prst="rect">
              <a:avLst/>
            </a:prstGeom>
            <a:noFill/>
          </p:spPr>
          <p:txBody>
            <a:bodyPr wrap="square" rtlCol="0">
              <a:spAutoFit/>
            </a:bodyPr>
            <a:lstStyle/>
            <a:p>
              <a:pPr algn="ctr"/>
              <a:r>
                <a:rPr lang="zh-CN" altLang="en-US" dirty="0" smtClean="0"/>
                <a:t>像素、颜色、区块、</a:t>
              </a:r>
              <a:r>
                <a:rPr lang="en-US" dirty="0" smtClean="0"/>
                <a:t>… </a:t>
              </a:r>
              <a:endParaRPr lang="en-US" dirty="0"/>
            </a:p>
          </p:txBody>
        </p:sp>
        <p:grpSp>
          <p:nvGrpSpPr>
            <p:cNvPr id="10" name="组合 9"/>
            <p:cNvGrpSpPr/>
            <p:nvPr/>
          </p:nvGrpSpPr>
          <p:grpSpPr>
            <a:xfrm>
              <a:off x="4930589" y="1705735"/>
              <a:ext cx="3096344" cy="2394955"/>
              <a:chOff x="6365564" y="2141234"/>
              <a:chExt cx="2422130" cy="1788194"/>
            </a:xfrm>
          </p:grpSpPr>
          <p:sp>
            <p:nvSpPr>
              <p:cNvPr id="11" name="云形标注 10"/>
              <p:cNvSpPr/>
              <p:nvPr/>
            </p:nvSpPr>
            <p:spPr bwMode="auto">
              <a:xfrm>
                <a:off x="6365564" y="2141234"/>
                <a:ext cx="2402909" cy="1788194"/>
              </a:xfrm>
              <a:prstGeom prst="cloudCallout">
                <a:avLst>
                  <a:gd name="adj1" fmla="val 24763"/>
                  <a:gd name="adj2" fmla="val 56728"/>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ea typeface="SimSun" pitchFamily="2" charset="-122"/>
                </a:endParaRPr>
              </a:p>
            </p:txBody>
          </p:sp>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7117" y="2820183"/>
                <a:ext cx="1159522" cy="8436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8" descr="D:\WorkSpace\GeoImgEdit\EditInterface\Output\f\Layer\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3601" y="2389007"/>
                <a:ext cx="713521" cy="5175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D:\WorkSpace\GeoImgEdit\EditInterface\Output\f\Layer\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21823" y="2409261"/>
                <a:ext cx="525838" cy="3857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D:\WorkSpace\GeoImgEdit\EditInterface\Output\f\Layer\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8368" y="2531929"/>
                <a:ext cx="510754" cy="3778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D:\WorkSpace\GeoImgEdit\EditInterface\Output\f\Layer\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8156" y="2742329"/>
                <a:ext cx="580895" cy="4126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WorkSpace\GeoImgEdit\EditInterface\Output\f\Layer\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86239" y="3093823"/>
                <a:ext cx="504518" cy="465121"/>
              </a:xfrm>
              <a:prstGeom prst="rect">
                <a:avLst/>
              </a:prstGeom>
              <a:noFill/>
              <a:scene3d>
                <a:camera prst="orthographicFront">
                  <a:rot lat="1158598" lon="0" rev="0"/>
                </a:camera>
                <a:lightRig rig="threePt" dir="t"/>
              </a:scene3d>
              <a:extLst>
                <a:ext uri="{909E8E84-426E-40DD-AFC4-6F175D3DCCD1}">
                  <a14:hiddenFill xmlns:a14="http://schemas.microsoft.com/office/drawing/2010/main">
                    <a:solidFill>
                      <a:srgbClr val="FFFFFF"/>
                    </a:solidFill>
                  </a14:hiddenFill>
                </a:ext>
              </a:extLst>
            </p:spPr>
          </p:pic>
          <p:sp>
            <p:nvSpPr>
              <p:cNvPr id="18" name="任意多边形 17"/>
              <p:cNvSpPr/>
              <p:nvPr/>
            </p:nvSpPr>
            <p:spPr>
              <a:xfrm>
                <a:off x="7499204" y="2602113"/>
                <a:ext cx="133234" cy="11291"/>
              </a:xfrm>
              <a:custGeom>
                <a:avLst/>
                <a:gdLst>
                  <a:gd name="connsiteX0" fmla="*/ 0 w 244549"/>
                  <a:gd name="connsiteY0" fmla="*/ 21362 h 21362"/>
                  <a:gd name="connsiteX1" fmla="*/ 244549 w 244549"/>
                  <a:gd name="connsiteY1" fmla="*/ 97 h 21362"/>
                  <a:gd name="connsiteX2" fmla="*/ 0 w 244549"/>
                  <a:gd name="connsiteY2" fmla="*/ 21362 h 21362"/>
                </a:gdLst>
                <a:ahLst/>
                <a:cxnLst>
                  <a:cxn ang="0">
                    <a:pos x="connsiteX0" y="connsiteY0"/>
                  </a:cxn>
                  <a:cxn ang="0">
                    <a:pos x="connsiteX1" y="connsiteY1"/>
                  </a:cxn>
                  <a:cxn ang="0">
                    <a:pos x="connsiteX2" y="connsiteY2"/>
                  </a:cxn>
                </a:cxnLst>
                <a:rect l="l" t="t" r="r" b="b"/>
                <a:pathLst>
                  <a:path w="244549" h="21362">
                    <a:moveTo>
                      <a:pt x="0" y="21362"/>
                    </a:moveTo>
                    <a:lnTo>
                      <a:pt x="244549" y="97"/>
                    </a:lnTo>
                    <a:cubicBezTo>
                      <a:pt x="242777" y="-1675"/>
                      <a:pt x="0" y="21362"/>
                      <a:pt x="0" y="21362"/>
                    </a:cubicBezTo>
                    <a:close/>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6600"/>
                  </a:solidFill>
                  <a:effectLst/>
                  <a:latin typeface="Arial" charset="0"/>
                  <a:ea typeface="SimSun" pitchFamily="2" charset="-122"/>
                </a:endParaRPr>
              </a:p>
            </p:txBody>
          </p:sp>
          <p:sp>
            <p:nvSpPr>
              <p:cNvPr id="19" name="TextBox 18"/>
              <p:cNvSpPr txBox="1"/>
              <p:nvPr/>
            </p:nvSpPr>
            <p:spPr>
              <a:xfrm rot="852204">
                <a:off x="8190242" y="2166437"/>
                <a:ext cx="597452" cy="698629"/>
              </a:xfrm>
              <a:prstGeom prst="rect">
                <a:avLst/>
              </a:prstGeom>
              <a:noFill/>
            </p:spPr>
            <p:txBody>
              <a:bodyPr wrap="square" rtlCol="0">
                <a:spAutoFit/>
              </a:bodyPr>
              <a:lstStyle/>
              <a:p>
                <a:pPr algn="ctr"/>
                <a:r>
                  <a:rPr lang="en-US" sz="3600" dirty="0" smtClean="0">
                    <a:solidFill>
                      <a:schemeClr val="bg2"/>
                    </a:solidFill>
                  </a:rPr>
                  <a:t>…</a:t>
                </a:r>
                <a:endParaRPr lang="en-US" sz="3600" dirty="0">
                  <a:solidFill>
                    <a:schemeClr val="bg2"/>
                  </a:solidFill>
                </a:endParaRPr>
              </a:p>
            </p:txBody>
          </p:sp>
          <p:sp>
            <p:nvSpPr>
              <p:cNvPr id="20" name="Line 13"/>
              <p:cNvSpPr>
                <a:spLocks noChangeShapeType="1"/>
              </p:cNvSpPr>
              <p:nvPr/>
            </p:nvSpPr>
            <p:spPr bwMode="auto">
              <a:xfrm flipV="1">
                <a:off x="7074662" y="3242010"/>
                <a:ext cx="614954" cy="102174"/>
              </a:xfrm>
              <a:prstGeom prst="line">
                <a:avLst/>
              </a:prstGeom>
              <a:noFill/>
              <a:ln w="31750">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13"/>
              <p:cNvSpPr>
                <a:spLocks noChangeShapeType="1"/>
              </p:cNvSpPr>
              <p:nvPr/>
            </p:nvSpPr>
            <p:spPr bwMode="auto">
              <a:xfrm>
                <a:off x="7152586" y="3029044"/>
                <a:ext cx="695075" cy="125975"/>
              </a:xfrm>
              <a:prstGeom prst="line">
                <a:avLst/>
              </a:prstGeom>
              <a:noFill/>
              <a:ln w="31750">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13"/>
              <p:cNvSpPr>
                <a:spLocks noChangeShapeType="1"/>
              </p:cNvSpPr>
              <p:nvPr/>
            </p:nvSpPr>
            <p:spPr bwMode="auto">
              <a:xfrm>
                <a:off x="7444421" y="2820183"/>
                <a:ext cx="362456" cy="271849"/>
              </a:xfrm>
              <a:prstGeom prst="line">
                <a:avLst/>
              </a:prstGeom>
              <a:noFill/>
              <a:ln w="31750">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13"/>
              <p:cNvSpPr>
                <a:spLocks noChangeShapeType="1"/>
              </p:cNvSpPr>
              <p:nvPr/>
            </p:nvSpPr>
            <p:spPr bwMode="auto">
              <a:xfrm>
                <a:off x="7629555" y="2741267"/>
                <a:ext cx="30030" cy="350765"/>
              </a:xfrm>
              <a:prstGeom prst="line">
                <a:avLst/>
              </a:prstGeom>
              <a:noFill/>
              <a:ln w="31750">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13"/>
              <p:cNvSpPr>
                <a:spLocks noChangeShapeType="1"/>
              </p:cNvSpPr>
              <p:nvPr/>
            </p:nvSpPr>
            <p:spPr bwMode="auto">
              <a:xfrm flipH="1">
                <a:off x="7905206" y="2769913"/>
                <a:ext cx="57546" cy="472096"/>
              </a:xfrm>
              <a:prstGeom prst="line">
                <a:avLst/>
              </a:prstGeom>
              <a:noFill/>
              <a:ln w="31750">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13"/>
              <p:cNvSpPr>
                <a:spLocks noChangeShapeType="1"/>
              </p:cNvSpPr>
              <p:nvPr/>
            </p:nvSpPr>
            <p:spPr bwMode="auto">
              <a:xfrm flipH="1">
                <a:off x="8053843" y="2859024"/>
                <a:ext cx="444915" cy="485161"/>
              </a:xfrm>
              <a:prstGeom prst="line">
                <a:avLst/>
              </a:prstGeom>
              <a:noFill/>
              <a:ln w="31750">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6" name="TextBox 25"/>
            <p:cNvSpPr txBox="1"/>
            <p:nvPr/>
          </p:nvSpPr>
          <p:spPr>
            <a:xfrm>
              <a:off x="6975718" y="4541793"/>
              <a:ext cx="1425868" cy="646331"/>
            </a:xfrm>
            <a:prstGeom prst="rect">
              <a:avLst/>
            </a:prstGeom>
            <a:noFill/>
          </p:spPr>
          <p:txBody>
            <a:bodyPr wrap="square" rtlCol="0">
              <a:spAutoFit/>
            </a:bodyPr>
            <a:lstStyle/>
            <a:p>
              <a:pPr algn="ctr"/>
              <a:r>
                <a:rPr lang="zh-CN" altLang="en-US" dirty="0" smtClean="0"/>
                <a:t>物体、区域、属性、</a:t>
              </a:r>
              <a:r>
                <a:rPr lang="en-US" dirty="0" smtClean="0"/>
                <a:t>…</a:t>
              </a:r>
              <a:endParaRPr lang="en-US" dirty="0"/>
            </a:p>
          </p:txBody>
        </p:sp>
        <p:pic>
          <p:nvPicPr>
            <p:cNvPr id="27" name="图片 26"/>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9706" l="0" r="62000"/>
                      </a14:imgEffect>
                    </a14:imgLayer>
                  </a14:imgProps>
                </a:ext>
                <a:ext uri="{28A0092B-C50C-407E-A947-70E740481C1C}">
                  <a14:useLocalDpi xmlns:a14="http://schemas.microsoft.com/office/drawing/2010/main" val="0"/>
                </a:ext>
              </a:extLst>
            </a:blip>
            <a:srcRect t="17362" r="45873"/>
            <a:stretch/>
          </p:blipFill>
          <p:spPr>
            <a:xfrm>
              <a:off x="5736204" y="4165354"/>
              <a:ext cx="1342518" cy="1609681"/>
            </a:xfrm>
            <a:prstGeom prst="rect">
              <a:avLst/>
            </a:prstGeom>
            <a:ln>
              <a:noFill/>
            </a:ln>
            <a:effectLst>
              <a:outerShdw blurRad="292100" dist="139700" dir="2700000" algn="tl" rotWithShape="0">
                <a:srgbClr val="333333">
                  <a:alpha val="65000"/>
                </a:srgbClr>
              </a:outerShdw>
            </a:effectLst>
          </p:spPr>
        </p:pic>
      </p:grpSp>
      <p:sp>
        <p:nvSpPr>
          <p:cNvPr id="28" name="圆角矩形 7"/>
          <p:cNvSpPr/>
          <p:nvPr/>
        </p:nvSpPr>
        <p:spPr>
          <a:xfrm>
            <a:off x="384175" y="5988875"/>
            <a:ext cx="8166267" cy="608277"/>
          </a:xfrm>
          <a:prstGeom prst="roundRect">
            <a:avLst/>
          </a:prstGeom>
          <a:solidFill>
            <a:srgbClr val="CFE9F4"/>
          </a:solidFill>
          <a:ln>
            <a:noFill/>
          </a:ln>
          <a:effectLst>
            <a:outerShdw blurRad="127000" dist="508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80000"/>
              </a:lnSpc>
              <a:spcBef>
                <a:spcPts val="300"/>
              </a:spcBef>
              <a:spcAft>
                <a:spcPts val="300"/>
              </a:spcAft>
              <a:buBlip>
                <a:blip r:embed="rId14"/>
              </a:buBlip>
            </a:pPr>
            <a:r>
              <a:rPr lang="en-US" altLang="zh-CN" sz="1700" dirty="0" err="1" smtClean="0">
                <a:solidFill>
                  <a:srgbClr val="406593"/>
                </a:solidFill>
                <a:latin typeface="+mj-lt"/>
                <a:ea typeface="华文楷体" pitchFamily="2" charset="-122"/>
              </a:rPr>
              <a:t>RepFinder</a:t>
            </a:r>
            <a:r>
              <a:rPr lang="en-US" altLang="zh-CN" sz="1700" dirty="0">
                <a:solidFill>
                  <a:srgbClr val="406593"/>
                </a:solidFill>
                <a:latin typeface="+mj-lt"/>
                <a:ea typeface="华文楷体" pitchFamily="2" charset="-122"/>
              </a:rPr>
              <a:t>: Finding Approximately Repeated Scene Elements for Image Editing, ACM </a:t>
            </a:r>
            <a:r>
              <a:rPr lang="en-US" altLang="zh-CN" sz="1700" dirty="0" smtClean="0">
                <a:solidFill>
                  <a:srgbClr val="406593"/>
                </a:solidFill>
                <a:latin typeface="+mj-lt"/>
                <a:ea typeface="华文楷体" pitchFamily="2" charset="-122"/>
              </a:rPr>
              <a:t>TOG</a:t>
            </a:r>
            <a:r>
              <a:rPr lang="zh-CN" altLang="en-US" sz="1700" dirty="0" smtClean="0">
                <a:solidFill>
                  <a:srgbClr val="406593"/>
                </a:solidFill>
                <a:latin typeface="+mj-lt"/>
                <a:ea typeface="华文楷体" pitchFamily="2" charset="-122"/>
              </a:rPr>
              <a:t> </a:t>
            </a:r>
            <a:r>
              <a:rPr lang="en-US" altLang="zh-CN" sz="1700" dirty="0" smtClean="0">
                <a:solidFill>
                  <a:srgbClr val="406593"/>
                </a:solidFill>
                <a:latin typeface="+mj-lt"/>
                <a:ea typeface="华文楷体" pitchFamily="2" charset="-122"/>
              </a:rPr>
              <a:t>2010</a:t>
            </a:r>
            <a:r>
              <a:rPr lang="en-US" altLang="zh-CN" sz="1700" dirty="0">
                <a:solidFill>
                  <a:srgbClr val="406593"/>
                </a:solidFill>
                <a:latin typeface="+mj-lt"/>
                <a:ea typeface="华文楷体" pitchFamily="2" charset="-122"/>
              </a:rPr>
              <a:t>.</a:t>
            </a:r>
          </a:p>
        </p:txBody>
      </p:sp>
    </p:spTree>
    <p:extLst>
      <p:ext uri="{BB962C8B-B14F-4D97-AF65-F5344CB8AC3E}">
        <p14:creationId xmlns:p14="http://schemas.microsoft.com/office/powerpoint/2010/main" val="2095223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交互式场景智能分析与编辑</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175" y="1196752"/>
            <a:ext cx="5619077" cy="3160731"/>
          </a:xfrm>
          <a:prstGeom prst="rect">
            <a:avLst/>
          </a:prstGeom>
        </p:spPr>
      </p:pic>
      <p:pic>
        <p:nvPicPr>
          <p:cNvPr id="5"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52241" y="2451544"/>
            <a:ext cx="3080505" cy="3616349"/>
          </a:xfrm>
          <a:prstGeom prst="rect">
            <a:avLst/>
          </a:prstGeom>
        </p:spPr>
      </p:pic>
      <p:pic>
        <p:nvPicPr>
          <p:cNvPr id="6" name="Picture 5"/>
          <p:cNvPicPr>
            <a:picLocks noChangeAspect="1"/>
          </p:cNvPicPr>
          <p:nvPr/>
        </p:nvPicPr>
        <p:blipFill>
          <a:blip r:embed="rId5" cstate="email">
            <a:extLst>
              <a:ext uri="{BEBA8EAE-BF5A-486C-A8C5-ECC9F3942E4B}">
                <a14:imgProps xmlns:a14="http://schemas.microsoft.com/office/drawing/2010/main">
                  <a14:imgLayer r:embed="rId6">
                    <a14:imgEffect>
                      <a14:backgroundRemoval t="2128" b="97636" l="12545" r="90000">
                        <a14:foregroundMark x1="37455" y1="9220" x2="37455" y2="9220"/>
                        <a14:foregroundMark x1="48545" y1="16076" x2="48545" y2="16076"/>
                        <a14:foregroundMark x1="25273" y1="79905" x2="25273" y2="79905"/>
                        <a14:foregroundMark x1="38909" y1="82033" x2="38909" y2="82033"/>
                        <a14:foregroundMark x1="39273" y1="68794" x2="39273" y2="68794"/>
                        <a14:foregroundMark x1="62364" y1="59102" x2="62364" y2="59102"/>
                        <a14:foregroundMark x1="72727" y1="50118" x2="72727" y2="50118"/>
                        <a14:foregroundMark x1="68000" y1="51064" x2="68000" y2="51064"/>
                        <a14:foregroundMark x1="67455" y1="62411" x2="67455" y2="62411"/>
                        <a14:foregroundMark x1="68909" y1="71395" x2="68909" y2="71395"/>
                        <a14:foregroundMark x1="76182" y1="74941" x2="76182" y2="74941"/>
                        <a14:foregroundMark x1="67636" y1="81324" x2="67636" y2="81324"/>
                        <a14:foregroundMark x1="70727" y1="84870" x2="70727" y2="84870"/>
                        <a14:foregroundMark x1="79091" y1="46572" x2="79091" y2="46572"/>
                        <a14:foregroundMark x1="68182" y1="53191" x2="68182" y2="53191"/>
                        <a14:foregroundMark x1="67636" y1="58156" x2="67636" y2="58156"/>
                        <a14:foregroundMark x1="69818" y1="55319" x2="69818" y2="55319"/>
                        <a14:foregroundMark x1="73273" y1="58629" x2="73273" y2="58629"/>
                        <a14:foregroundMark x1="72545" y1="65721" x2="72545" y2="65721"/>
                        <a14:foregroundMark x1="33273" y1="84870" x2="33273" y2="84870"/>
                        <a14:foregroundMark x1="39455" y1="87470" x2="39455" y2="87470"/>
                        <a14:foregroundMark x1="44909" y1="85343" x2="44909" y2="85343"/>
                        <a14:foregroundMark x1="47455" y1="82033" x2="47455" y2="82033"/>
                        <a14:foregroundMark x1="48909" y1="80851" x2="48909" y2="80851"/>
                        <a14:foregroundMark x1="28545" y1="83452" x2="28545" y2="83452"/>
                        <a14:foregroundMark x1="24909" y1="82979" x2="24909" y2="82979"/>
                        <a14:foregroundMark x1="21636" y1="80615" x2="20909" y2="80615"/>
                        <a14:foregroundMark x1="19091" y1="76832" x2="19091" y2="76832"/>
                        <a14:foregroundMark x1="31636" y1="8747" x2="31636" y2="8747"/>
                        <a14:foregroundMark x1="47636" y1="11584" x2="47636" y2="11584"/>
                        <a14:foregroundMark x1="41273" y1="16076" x2="41273" y2="16076"/>
                        <a14:foregroundMark x1="54000" y1="15130" x2="54000" y2="15130"/>
                        <a14:foregroundMark x1="32182" y1="13712" x2="32182" y2="13712"/>
                        <a14:foregroundMark x1="33455" y1="11584" x2="33455" y2="11584"/>
                        <a14:foregroundMark x1="25091" y1="21986" x2="25091" y2="21986"/>
                        <a14:foregroundMark x1="21455" y1="43499" x2="21455" y2="43499"/>
                        <a14:foregroundMark x1="20000" y1="56501" x2="20000" y2="56501"/>
                        <a14:foregroundMark x1="18545" y1="64775" x2="18545" y2="64775"/>
                        <a14:foregroundMark x1="23455" y1="33097" x2="23455" y2="33097"/>
                        <a14:foregroundMark x1="20364" y1="50118" x2="20364" y2="50118"/>
                        <a14:foregroundMark x1="69273" y1="34752" x2="69273" y2="34752"/>
                        <a14:foregroundMark x1="76364" y1="37589" x2="76364" y2="37589"/>
                        <a14:foregroundMark x1="84909" y1="71631" x2="84909" y2="71631"/>
                        <a14:foregroundMark x1="86727" y1="56974" x2="86727" y2="56974"/>
                        <a14:foregroundMark x1="82545" y1="44681" x2="82545" y2="44681"/>
                        <a14:foregroundMark x1="57455" y1="82270" x2="57455" y2="82270"/>
                        <a14:foregroundMark x1="63273" y1="84870" x2="63273" y2="84870"/>
                        <a14:foregroundMark x1="53091" y1="76832" x2="53091" y2="76832"/>
                        <a14:foregroundMark x1="61091" y1="36407" x2="61091" y2="36407"/>
                        <a14:foregroundMark x1="57455" y1="38771" x2="57455" y2="38771"/>
                        <a14:foregroundMark x1="65091" y1="35934" x2="65091" y2="35934"/>
                        <a14:foregroundMark x1="73818" y1="36879" x2="73818" y2="36879"/>
                        <a14:foregroundMark x1="78909" y1="40426" x2="78909" y2="40426"/>
                        <a14:foregroundMark x1="84364" y1="47991" x2="84364" y2="47991"/>
                        <a14:foregroundMark x1="86000" y1="53191" x2="86000" y2="53191"/>
                        <a14:foregroundMark x1="86727" y1="63121" x2="86727" y2="63121"/>
                        <a14:foregroundMark x1="86727" y1="59338" x2="86727" y2="59338"/>
                        <a14:foregroundMark x1="71455" y1="35697" x2="71455" y2="35697"/>
                        <a14:foregroundMark x1="66727" y1="34752" x2="66727" y2="34752"/>
                        <a14:foregroundMark x1="22364" y1="37825" x2="22364" y2="37825"/>
                      </a14:backgroundRemoval>
                    </a14:imgEffect>
                  </a14:imgLayer>
                </a14:imgProps>
              </a:ext>
              <a:ext uri="{28A0092B-C50C-407E-A947-70E740481C1C}">
                <a14:useLocalDpi xmlns:a14="http://schemas.microsoft.com/office/drawing/2010/main"/>
              </a:ext>
            </a:extLst>
          </a:blip>
          <a:stretch>
            <a:fillRect/>
          </a:stretch>
        </p:blipFill>
        <p:spPr>
          <a:xfrm>
            <a:off x="1648083" y="3344557"/>
            <a:ext cx="4355169" cy="3349521"/>
          </a:xfrm>
          <a:prstGeom prst="rect">
            <a:avLst/>
          </a:prstGeom>
        </p:spPr>
      </p:pic>
    </p:spTree>
    <p:extLst>
      <p:ext uri="{BB962C8B-B14F-4D97-AF65-F5344CB8AC3E}">
        <p14:creationId xmlns:p14="http://schemas.microsoft.com/office/powerpoint/2010/main" val="438080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交互式场景智能分析与编辑</a:t>
            </a:r>
            <a:endParaRPr lang="en-US" dirty="0"/>
          </a:p>
        </p:txBody>
      </p:sp>
      <p:sp>
        <p:nvSpPr>
          <p:cNvPr id="3" name="Content Placeholder 2"/>
          <p:cNvSpPr>
            <a:spLocks noGrp="1"/>
          </p:cNvSpPr>
          <p:nvPr>
            <p:ph idx="1"/>
          </p:nvPr>
        </p:nvSpPr>
        <p:spPr/>
        <p:txBody>
          <a:bodyPr/>
          <a:lstStyle/>
          <a:p>
            <a:r>
              <a:rPr lang="zh-CN" altLang="en-US" dirty="0" smtClean="0"/>
              <a:t>提出了基于语言交互的</a:t>
            </a:r>
            <a:r>
              <a:rPr lang="zh-CN" altLang="en-US" dirty="0"/>
              <a:t>图像分析</a:t>
            </a:r>
            <a:r>
              <a:rPr lang="zh-CN" altLang="en-US" dirty="0" smtClean="0"/>
              <a:t>技术</a:t>
            </a:r>
            <a:endParaRPr lang="en-US" dirty="0"/>
          </a:p>
        </p:txBody>
      </p:sp>
      <p:sp>
        <p:nvSpPr>
          <p:cNvPr id="52" name="TextBox 5"/>
          <p:cNvSpPr txBox="1"/>
          <p:nvPr/>
        </p:nvSpPr>
        <p:spPr>
          <a:xfrm>
            <a:off x="1952732" y="1910388"/>
            <a:ext cx="5502076" cy="584775"/>
          </a:xfrm>
          <a:prstGeom prst="rect">
            <a:avLst/>
          </a:prstGeom>
          <a:solidFill>
            <a:srgbClr val="000000">
              <a:alpha val="10196"/>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fontAlgn="auto">
              <a:spcBef>
                <a:spcPts val="0"/>
              </a:spcBef>
              <a:spcAft>
                <a:spcPts val="0"/>
              </a:spcAft>
            </a:pPr>
            <a:r>
              <a:rPr lang="zh-CN" altLang="en-US" sz="3200" dirty="0" smtClean="0">
                <a:solidFill>
                  <a:schemeClr val="tx1"/>
                </a:solidFill>
                <a:latin typeface="微软雅黑" panose="020B0503020204020204" pitchFamily="34" charset="-122"/>
                <a:ea typeface="微软雅黑" panose="020B0503020204020204" pitchFamily="34" charset="-122"/>
              </a:rPr>
              <a:t>把</a:t>
            </a:r>
            <a:r>
              <a:rPr lang="zh-CN" altLang="en-US" sz="3200" dirty="0" smtClean="0">
                <a:solidFill>
                  <a:srgbClr val="2FC9FF"/>
                </a:solidFill>
                <a:latin typeface="微软雅黑" panose="020B0503020204020204" pitchFamily="34" charset="-122"/>
                <a:ea typeface="微软雅黑" panose="020B0503020204020204" pitchFamily="34" charset="-122"/>
              </a:rPr>
              <a:t>右下方</a:t>
            </a:r>
            <a:r>
              <a:rPr lang="zh-CN" altLang="en-US" sz="3200" dirty="0" smtClean="0">
                <a:solidFill>
                  <a:schemeClr val="tx1"/>
                </a:solidFill>
                <a:latin typeface="微软雅黑" panose="020B0503020204020204" pitchFamily="34" charset="-122"/>
                <a:ea typeface="微软雅黑" panose="020B0503020204020204" pitchFamily="34" charset="-122"/>
              </a:rPr>
              <a:t>的</a:t>
            </a:r>
            <a:r>
              <a:rPr lang="zh-CN" altLang="en-US" sz="3200" dirty="0" smtClean="0">
                <a:solidFill>
                  <a:srgbClr val="2FC9FF"/>
                </a:solidFill>
                <a:latin typeface="微软雅黑" panose="020B0503020204020204" pitchFamily="34" charset="-122"/>
                <a:ea typeface="微软雅黑" panose="020B0503020204020204" pitchFamily="34" charset="-122"/>
              </a:rPr>
              <a:t>木头</a:t>
            </a:r>
            <a:r>
              <a:rPr lang="zh-CN" altLang="en-US" sz="3200" dirty="0" smtClean="0">
                <a:solidFill>
                  <a:srgbClr val="0000FF"/>
                </a:solidFill>
                <a:latin typeface="微软雅黑" panose="020B0503020204020204" pitchFamily="34" charset="-122"/>
                <a:ea typeface="微软雅黑" panose="020B0503020204020204" pitchFamily="34" charset="-122"/>
              </a:rPr>
              <a:t>柜子</a:t>
            </a:r>
            <a:r>
              <a:rPr lang="zh-CN" altLang="en-US" sz="3200" dirty="0" smtClean="0">
                <a:solidFill>
                  <a:schemeClr val="tx1"/>
                </a:solidFill>
                <a:latin typeface="微软雅黑" panose="020B0503020204020204" pitchFamily="34" charset="-122"/>
                <a:ea typeface="微软雅黑" panose="020B0503020204020204" pitchFamily="34" charset="-122"/>
              </a:rPr>
              <a:t>变低</a:t>
            </a:r>
            <a:endParaRPr lang="zh-CN" altLang="en-US" dirty="0">
              <a:solidFill>
                <a:srgbClr val="FF0000"/>
              </a:solidFill>
              <a:latin typeface="Calibri" panose="020F0502020204030204"/>
              <a:ea typeface="宋体" panose="02010600030101010101" pitchFamily="2" charset="-122"/>
            </a:endParaRPr>
          </a:p>
        </p:txBody>
      </p:sp>
      <p:sp>
        <p:nvSpPr>
          <p:cNvPr id="53" name="TextBox 6"/>
          <p:cNvSpPr txBox="1"/>
          <p:nvPr/>
        </p:nvSpPr>
        <p:spPr>
          <a:xfrm>
            <a:off x="2111511" y="2622925"/>
            <a:ext cx="1224136" cy="523220"/>
          </a:xfrm>
          <a:prstGeom prst="rect">
            <a:avLst/>
          </a:prstGeom>
          <a:noFill/>
        </p:spPr>
        <p:txBody>
          <a:bodyPr wrap="square" rtlCol="0">
            <a:spAutoFit/>
          </a:bodyPr>
          <a:lstStyle/>
          <a:p>
            <a:pPr algn="ctr" fontAlgn="auto">
              <a:spcBef>
                <a:spcPts val="0"/>
              </a:spcBef>
              <a:spcAft>
                <a:spcPts val="0"/>
              </a:spcAft>
            </a:pPr>
            <a:r>
              <a:rPr lang="zh-CN" altLang="en-US" sz="2800" dirty="0" smtClean="0">
                <a:solidFill>
                  <a:srgbClr val="0000FF"/>
                </a:solidFill>
                <a:latin typeface="Calibri" panose="020F0502020204030204"/>
                <a:ea typeface="宋体" panose="02010600030101010101" pitchFamily="2" charset="-122"/>
              </a:rPr>
              <a:t>名词</a:t>
            </a:r>
            <a:endParaRPr lang="zh-CN" altLang="en-US" sz="2800" dirty="0">
              <a:solidFill>
                <a:srgbClr val="0000FF"/>
              </a:solidFill>
              <a:latin typeface="Calibri" panose="020F0502020204030204"/>
              <a:ea typeface="宋体" panose="02010600030101010101" pitchFamily="2" charset="-122"/>
            </a:endParaRPr>
          </a:p>
        </p:txBody>
      </p:sp>
      <p:sp>
        <p:nvSpPr>
          <p:cNvPr id="54" name="TextBox 7"/>
          <p:cNvSpPr txBox="1"/>
          <p:nvPr/>
        </p:nvSpPr>
        <p:spPr>
          <a:xfrm>
            <a:off x="3367634" y="2622925"/>
            <a:ext cx="1768213" cy="523220"/>
          </a:xfrm>
          <a:prstGeom prst="rect">
            <a:avLst/>
          </a:prstGeom>
          <a:noFill/>
        </p:spPr>
        <p:txBody>
          <a:bodyPr wrap="square" rtlCol="0">
            <a:spAutoFit/>
          </a:bodyPr>
          <a:lstStyle/>
          <a:p>
            <a:pPr algn="ctr" fontAlgn="auto">
              <a:spcBef>
                <a:spcPts val="0"/>
              </a:spcBef>
              <a:spcAft>
                <a:spcPts val="0"/>
              </a:spcAft>
            </a:pPr>
            <a:r>
              <a:rPr lang="zh-CN" altLang="en-US" sz="2800" dirty="0" smtClean="0">
                <a:solidFill>
                  <a:srgbClr val="00B0F0"/>
                </a:solidFill>
                <a:latin typeface="Calibri" panose="020F0502020204030204"/>
                <a:ea typeface="宋体" panose="02010600030101010101" pitchFamily="2" charset="-122"/>
              </a:rPr>
              <a:t>形容词</a:t>
            </a:r>
            <a:endParaRPr lang="zh-CN" altLang="en-US" sz="2800" dirty="0">
              <a:solidFill>
                <a:srgbClr val="00B0F0"/>
              </a:solidFill>
              <a:latin typeface="Calibri" panose="020F0502020204030204"/>
              <a:ea typeface="宋体" panose="02010600030101010101" pitchFamily="2" charset="-122"/>
            </a:endParaRPr>
          </a:p>
        </p:txBody>
      </p:sp>
      <p:sp>
        <p:nvSpPr>
          <p:cNvPr id="55" name="TextBox 8"/>
          <p:cNvSpPr txBox="1"/>
          <p:nvPr/>
        </p:nvSpPr>
        <p:spPr>
          <a:xfrm>
            <a:off x="5028343" y="2622925"/>
            <a:ext cx="2699792" cy="523220"/>
          </a:xfrm>
          <a:prstGeom prst="rect">
            <a:avLst/>
          </a:prstGeom>
          <a:noFill/>
        </p:spPr>
        <p:txBody>
          <a:bodyPr wrap="square" rtlCol="0">
            <a:spAutoFit/>
          </a:bodyPr>
          <a:lstStyle/>
          <a:p>
            <a:pPr algn="ctr" fontAlgn="auto">
              <a:spcBef>
                <a:spcPts val="0"/>
              </a:spcBef>
              <a:spcAft>
                <a:spcPts val="0"/>
              </a:spcAft>
            </a:pPr>
            <a:r>
              <a:rPr lang="zh-CN" altLang="en-US" sz="2800" dirty="0" smtClean="0">
                <a:solidFill>
                  <a:schemeClr val="tx1"/>
                </a:solidFill>
                <a:latin typeface="Calibri" panose="020F0502020204030204"/>
                <a:ea typeface="宋体" panose="02010600030101010101" pitchFamily="2" charset="-122"/>
              </a:rPr>
              <a:t>动词</a:t>
            </a:r>
            <a:r>
              <a:rPr lang="en-US" altLang="zh-CN" sz="2800" dirty="0">
                <a:solidFill>
                  <a:schemeClr val="tx1"/>
                </a:solidFill>
                <a:latin typeface="Calibri" panose="020F0502020204030204"/>
                <a:ea typeface="宋体" panose="02010600030101010101" pitchFamily="2" charset="-122"/>
              </a:rPr>
              <a:t>/</a:t>
            </a:r>
            <a:r>
              <a:rPr lang="zh-CN" altLang="en-US" sz="2800" dirty="0" smtClean="0">
                <a:solidFill>
                  <a:schemeClr val="tx1"/>
                </a:solidFill>
                <a:latin typeface="Calibri" panose="020F0502020204030204"/>
                <a:ea typeface="宋体" panose="02010600030101010101" pitchFamily="2" charset="-122"/>
              </a:rPr>
              <a:t>副词</a:t>
            </a:r>
            <a:endParaRPr lang="zh-CN" altLang="en-US" sz="2800" dirty="0">
              <a:solidFill>
                <a:schemeClr val="tx1"/>
              </a:solidFill>
              <a:latin typeface="Calibri" panose="020F0502020204030204"/>
              <a:ea typeface="宋体" panose="02010600030101010101" pitchFamily="2" charset="-122"/>
            </a:endParaRPr>
          </a:p>
        </p:txBody>
      </p:sp>
      <p:pic>
        <p:nvPicPr>
          <p:cNvPr id="56" name="Picture 2" descr="D:\publications\siggraph2013\paperdraft\Imgs\Teaser\6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999" y="4665237"/>
            <a:ext cx="1464595" cy="108663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D:\publications\siggraph2013\paperdraft\Imgs\Teaser\68_2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63839" y="4899879"/>
            <a:ext cx="832085" cy="6173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8" name="Picture 5" descr="D:\publications\siggraph2013\paperdraft\Imgs\Teaser\68_5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63839" y="4221088"/>
            <a:ext cx="832085" cy="6173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9" name="Picture 6" descr="D:\publications\siggraph2013\paperdraft\Imgs\Teaser\68_OA.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63839" y="5547951"/>
            <a:ext cx="842760" cy="6173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0" name="Picture 7" descr="D:\publications\siggraph2013\paperdraft\Imgs\Teaser\68_Re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54428" y="4646621"/>
            <a:ext cx="1464596" cy="1086635"/>
          </a:xfrm>
          <a:prstGeom prst="rect">
            <a:avLst/>
          </a:prstGeom>
          <a:noFill/>
          <a:extLst>
            <a:ext uri="{909E8E84-426E-40DD-AFC4-6F175D3DCCD1}">
              <a14:hiddenFill xmlns:a14="http://schemas.microsoft.com/office/drawing/2010/main">
                <a:solidFill>
                  <a:srgbClr val="FFFFFF"/>
                </a:solidFill>
              </a14:hiddenFill>
            </a:ext>
          </a:extLst>
        </p:spPr>
      </p:pic>
      <p:sp>
        <p:nvSpPr>
          <p:cNvPr id="61" name="圆角矩形 3"/>
          <p:cNvSpPr/>
          <p:nvPr/>
        </p:nvSpPr>
        <p:spPr>
          <a:xfrm>
            <a:off x="2615509" y="4680751"/>
            <a:ext cx="1728192" cy="1055608"/>
          </a:xfrm>
          <a:prstGeom prst="roundRect">
            <a:avLst/>
          </a:prstGeom>
          <a:solidFill>
            <a:srgbClr val="44546A">
              <a:lumMod val="75000"/>
              <a:alpha val="85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smtClean="0">
                <a:ln>
                  <a:noFill/>
                </a:ln>
                <a:solidFill>
                  <a:prstClr val="white"/>
                </a:solidFill>
                <a:effectLst/>
                <a:uLnTx/>
                <a:uFillTx/>
                <a:latin typeface="Calibri" panose="020F0502020204030204"/>
                <a:ea typeface="宋体" panose="02010600030101010101" pitchFamily="2" charset="-122"/>
              </a:rPr>
              <a:t>多标记条件随机场</a:t>
            </a:r>
          </a:p>
        </p:txBody>
      </p:sp>
      <p:sp>
        <p:nvSpPr>
          <p:cNvPr id="62" name="圆角矩形 45"/>
          <p:cNvSpPr/>
          <p:nvPr/>
        </p:nvSpPr>
        <p:spPr>
          <a:xfrm>
            <a:off x="2189292" y="3566294"/>
            <a:ext cx="2580627" cy="510778"/>
          </a:xfrm>
          <a:prstGeom prst="roundRect">
            <a:avLst/>
          </a:prstGeom>
          <a:solidFill>
            <a:sysClr val="window" lastClr="FFFFFF">
              <a:lumMod val="85000"/>
            </a:sysClr>
          </a:solidFill>
          <a:ln>
            <a:noFill/>
          </a:ln>
          <a:effectLst>
            <a:outerShdw blurRad="50800" dist="38100" dir="5400000" algn="t"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a:noFill/>
                </a:ln>
                <a:solidFill>
                  <a:srgbClr val="0000FF"/>
                </a:solidFill>
                <a:effectLst/>
                <a:uLnTx/>
                <a:uFillTx/>
                <a:latin typeface="Calibri" panose="020F0502020204030204"/>
                <a:ea typeface="宋体" panose="02010600030101010101" pitchFamily="2" charset="-122"/>
                <a:cs typeface="+mn-cs"/>
              </a:rPr>
              <a:t>类别、</a:t>
            </a:r>
            <a:r>
              <a:rPr kumimoji="0" lang="zh-CN" altLang="en-US" sz="2400" b="0" i="0" u="none" strike="noStrike" kern="0" cap="none" spc="0" normalizeH="0" baseline="0" noProof="0" dirty="0" smtClean="0">
                <a:ln>
                  <a:noFill/>
                </a:ln>
                <a:solidFill>
                  <a:srgbClr val="00B0F0"/>
                </a:solidFill>
                <a:effectLst/>
                <a:uLnTx/>
                <a:uFillTx/>
                <a:latin typeface="Calibri" panose="020F0502020204030204"/>
                <a:ea typeface="宋体" panose="02010600030101010101" pitchFamily="2" charset="-122"/>
                <a:cs typeface="+mn-cs"/>
              </a:rPr>
              <a:t>属性</a:t>
            </a:r>
          </a:p>
        </p:txBody>
      </p:sp>
      <p:sp>
        <p:nvSpPr>
          <p:cNvPr id="63" name="圆角矩形 47"/>
          <p:cNvSpPr/>
          <p:nvPr/>
        </p:nvSpPr>
        <p:spPr>
          <a:xfrm>
            <a:off x="5490741" y="3561649"/>
            <a:ext cx="1778876" cy="510778"/>
          </a:xfrm>
          <a:prstGeom prst="roundRect">
            <a:avLst/>
          </a:prstGeom>
          <a:solidFill>
            <a:sysClr val="window" lastClr="FFFFFF">
              <a:lumMod val="85000"/>
            </a:sysClr>
          </a:solidFill>
          <a:ln>
            <a:noFill/>
          </a:ln>
          <a:effectLst>
            <a:outerShdw blurRad="50800" dist="38100" dir="5400000" algn="t"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smtClean="0">
                <a:ln>
                  <a:noFill/>
                </a:ln>
                <a:solidFill>
                  <a:schemeClr val="tx1"/>
                </a:solidFill>
                <a:effectLst/>
                <a:uLnTx/>
                <a:uFillTx/>
                <a:latin typeface="Calibri" panose="020F0502020204030204"/>
                <a:ea typeface="宋体" panose="02010600030101010101" pitchFamily="2" charset="-122"/>
                <a:cs typeface="+mn-cs"/>
              </a:rPr>
              <a:t>编辑操作</a:t>
            </a:r>
            <a:endParaRPr kumimoji="0" lang="en-GB" altLang="zh-CN" sz="2400" b="0" i="0" u="none" strike="noStrike" kern="0" cap="none" spc="0" normalizeH="0" baseline="0" noProof="0" dirty="0" smtClean="0">
              <a:ln>
                <a:noFill/>
              </a:ln>
              <a:solidFill>
                <a:schemeClr val="tx1"/>
              </a:solidFill>
              <a:effectLst/>
              <a:uLnTx/>
              <a:uFillTx/>
              <a:latin typeface="Calibri" panose="020F0502020204030204"/>
              <a:ea typeface="宋体" panose="02010600030101010101" pitchFamily="2" charset="-122"/>
              <a:cs typeface="+mn-cs"/>
            </a:endParaRPr>
          </a:p>
        </p:txBody>
      </p:sp>
      <p:cxnSp>
        <p:nvCxnSpPr>
          <p:cNvPr id="64" name="直接箭头连接符 6"/>
          <p:cNvCxnSpPr>
            <a:stCxn id="53" idx="2"/>
            <a:endCxn id="62" idx="0"/>
          </p:cNvCxnSpPr>
          <p:nvPr/>
        </p:nvCxnSpPr>
        <p:spPr>
          <a:xfrm>
            <a:off x="2723579" y="3146145"/>
            <a:ext cx="756027" cy="420149"/>
          </a:xfrm>
          <a:prstGeom prst="straightConnector1">
            <a:avLst/>
          </a:prstGeom>
          <a:noFill/>
          <a:ln w="76200" cap="flat" cmpd="sng" algn="ctr">
            <a:solidFill>
              <a:srgbClr val="5B9BD5"/>
            </a:solidFill>
            <a:prstDash val="solid"/>
            <a:miter lim="800000"/>
            <a:tailEnd type="stealth" w="lg" len="lg"/>
          </a:ln>
          <a:effectLst/>
        </p:spPr>
      </p:cxnSp>
      <p:cxnSp>
        <p:nvCxnSpPr>
          <p:cNvPr id="65" name="直接箭头连接符 6"/>
          <p:cNvCxnSpPr>
            <a:stCxn id="54" idx="2"/>
            <a:endCxn id="62" idx="0"/>
          </p:cNvCxnSpPr>
          <p:nvPr/>
        </p:nvCxnSpPr>
        <p:spPr>
          <a:xfrm flipH="1">
            <a:off x="3479606" y="3146145"/>
            <a:ext cx="772135" cy="420149"/>
          </a:xfrm>
          <a:prstGeom prst="straightConnector1">
            <a:avLst/>
          </a:prstGeom>
          <a:noFill/>
          <a:ln w="76200" cap="flat" cmpd="sng" algn="ctr">
            <a:solidFill>
              <a:srgbClr val="5B9BD5"/>
            </a:solidFill>
            <a:prstDash val="solid"/>
            <a:miter lim="800000"/>
            <a:tailEnd type="stealth" w="lg" len="lg"/>
          </a:ln>
          <a:effectLst/>
        </p:spPr>
      </p:cxnSp>
      <p:cxnSp>
        <p:nvCxnSpPr>
          <p:cNvPr id="66" name="直接箭头连接符 6"/>
          <p:cNvCxnSpPr>
            <a:stCxn id="55" idx="2"/>
            <a:endCxn id="63" idx="0"/>
          </p:cNvCxnSpPr>
          <p:nvPr/>
        </p:nvCxnSpPr>
        <p:spPr>
          <a:xfrm>
            <a:off x="6378239" y="3146145"/>
            <a:ext cx="1940" cy="415504"/>
          </a:xfrm>
          <a:prstGeom prst="straightConnector1">
            <a:avLst/>
          </a:prstGeom>
          <a:noFill/>
          <a:ln w="76200" cap="flat" cmpd="sng" algn="ctr">
            <a:solidFill>
              <a:srgbClr val="5B9BD5"/>
            </a:solidFill>
            <a:prstDash val="solid"/>
            <a:miter lim="800000"/>
            <a:tailEnd type="stealth" w="lg" len="lg"/>
          </a:ln>
          <a:effectLst/>
        </p:spPr>
      </p:cxnSp>
      <p:cxnSp>
        <p:nvCxnSpPr>
          <p:cNvPr id="67" name="直接箭头连接符 6"/>
          <p:cNvCxnSpPr>
            <a:stCxn id="57" idx="3"/>
            <a:endCxn id="60" idx="1"/>
          </p:cNvCxnSpPr>
          <p:nvPr/>
        </p:nvCxnSpPr>
        <p:spPr>
          <a:xfrm flipV="1">
            <a:off x="5895924" y="5189939"/>
            <a:ext cx="1158504" cy="18617"/>
          </a:xfrm>
          <a:prstGeom prst="straightConnector1">
            <a:avLst/>
          </a:prstGeom>
          <a:noFill/>
          <a:ln w="76200" cap="flat" cmpd="sng" algn="ctr">
            <a:solidFill>
              <a:srgbClr val="5B9BD5"/>
            </a:solidFill>
            <a:prstDash val="solid"/>
            <a:miter lim="800000"/>
            <a:tailEnd type="stealth" w="lg" len="lg"/>
          </a:ln>
          <a:effectLst/>
        </p:spPr>
      </p:cxnSp>
      <p:cxnSp>
        <p:nvCxnSpPr>
          <p:cNvPr id="68" name="直接箭头连接符 6"/>
          <p:cNvCxnSpPr>
            <a:stCxn id="61" idx="3"/>
            <a:endCxn id="57" idx="1"/>
          </p:cNvCxnSpPr>
          <p:nvPr/>
        </p:nvCxnSpPr>
        <p:spPr>
          <a:xfrm>
            <a:off x="4343701" y="5208555"/>
            <a:ext cx="720138" cy="1"/>
          </a:xfrm>
          <a:prstGeom prst="straightConnector1">
            <a:avLst/>
          </a:prstGeom>
          <a:noFill/>
          <a:ln w="76200" cap="flat" cmpd="sng" algn="ctr">
            <a:solidFill>
              <a:srgbClr val="5B9BD5"/>
            </a:solidFill>
            <a:prstDash val="solid"/>
            <a:miter lim="800000"/>
            <a:tailEnd type="stealth" w="lg" len="lg"/>
          </a:ln>
          <a:effectLst/>
        </p:spPr>
      </p:cxnSp>
      <p:cxnSp>
        <p:nvCxnSpPr>
          <p:cNvPr id="69" name="直接箭头连接符 6"/>
          <p:cNvCxnSpPr>
            <a:stCxn id="56" idx="3"/>
            <a:endCxn id="61" idx="1"/>
          </p:cNvCxnSpPr>
          <p:nvPr/>
        </p:nvCxnSpPr>
        <p:spPr>
          <a:xfrm>
            <a:off x="2041594" y="5208555"/>
            <a:ext cx="573915" cy="0"/>
          </a:xfrm>
          <a:prstGeom prst="straightConnector1">
            <a:avLst/>
          </a:prstGeom>
          <a:noFill/>
          <a:ln w="76200" cap="flat" cmpd="sng" algn="ctr">
            <a:solidFill>
              <a:srgbClr val="5B9BD5"/>
            </a:solidFill>
            <a:prstDash val="solid"/>
            <a:miter lim="800000"/>
            <a:tailEnd type="stealth" w="lg" len="lg"/>
          </a:ln>
          <a:effectLst/>
        </p:spPr>
      </p:cxnSp>
      <p:cxnSp>
        <p:nvCxnSpPr>
          <p:cNvPr id="70" name="直接箭头连接符 6"/>
          <p:cNvCxnSpPr>
            <a:stCxn id="63" idx="2"/>
          </p:cNvCxnSpPr>
          <p:nvPr/>
        </p:nvCxnSpPr>
        <p:spPr>
          <a:xfrm flipH="1">
            <a:off x="6378239" y="4072427"/>
            <a:ext cx="1940" cy="1117512"/>
          </a:xfrm>
          <a:prstGeom prst="straightConnector1">
            <a:avLst/>
          </a:prstGeom>
          <a:noFill/>
          <a:ln w="76200" cap="flat" cmpd="sng" algn="ctr">
            <a:solidFill>
              <a:srgbClr val="5B9BD5"/>
            </a:solidFill>
            <a:prstDash val="solid"/>
            <a:miter lim="800000"/>
            <a:tailEnd type="stealth" w="lg" len="lg"/>
          </a:ln>
          <a:effectLst/>
        </p:spPr>
      </p:cxnSp>
      <p:cxnSp>
        <p:nvCxnSpPr>
          <p:cNvPr id="71" name="直接箭头连接符 6"/>
          <p:cNvCxnSpPr>
            <a:stCxn id="62" idx="2"/>
            <a:endCxn id="61" idx="0"/>
          </p:cNvCxnSpPr>
          <p:nvPr/>
        </p:nvCxnSpPr>
        <p:spPr>
          <a:xfrm flipH="1">
            <a:off x="3479605" y="4077072"/>
            <a:ext cx="1" cy="603679"/>
          </a:xfrm>
          <a:prstGeom prst="straightConnector1">
            <a:avLst/>
          </a:prstGeom>
          <a:noFill/>
          <a:ln w="76200" cap="flat" cmpd="sng" algn="ctr">
            <a:solidFill>
              <a:srgbClr val="5B9BD5"/>
            </a:solidFill>
            <a:prstDash val="solid"/>
            <a:miter lim="800000"/>
            <a:tailEnd type="stealth" w="lg" len="lg"/>
          </a:ln>
          <a:effectLst/>
        </p:spPr>
      </p:cxnSp>
      <p:sp>
        <p:nvSpPr>
          <p:cNvPr id="24" name="圆角矩形 7"/>
          <p:cNvSpPr/>
          <p:nvPr/>
        </p:nvSpPr>
        <p:spPr>
          <a:xfrm>
            <a:off x="384175" y="6265208"/>
            <a:ext cx="8166267" cy="425207"/>
          </a:xfrm>
          <a:prstGeom prst="roundRect">
            <a:avLst/>
          </a:prstGeom>
          <a:solidFill>
            <a:srgbClr val="CFE9F4"/>
          </a:solidFill>
          <a:ln>
            <a:noFill/>
          </a:ln>
          <a:effectLst>
            <a:outerShdw blurRad="127000" dist="508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80000"/>
              </a:lnSpc>
              <a:spcBef>
                <a:spcPts val="300"/>
              </a:spcBef>
              <a:spcAft>
                <a:spcPts val="300"/>
              </a:spcAft>
              <a:buBlip>
                <a:blip r:embed="rId8"/>
              </a:buBlip>
            </a:pPr>
            <a:r>
              <a:rPr lang="en-US" altLang="zh-CN" sz="1700" dirty="0">
                <a:solidFill>
                  <a:srgbClr val="406593"/>
                </a:solidFill>
                <a:latin typeface="+mj-lt"/>
                <a:ea typeface="华文楷体" pitchFamily="2" charset="-122"/>
              </a:rPr>
              <a:t>ImageSpirit: Verbal Guided Image </a:t>
            </a:r>
            <a:r>
              <a:rPr lang="en-US" altLang="zh-CN" sz="1700" dirty="0" smtClean="0">
                <a:solidFill>
                  <a:srgbClr val="406593"/>
                </a:solidFill>
                <a:latin typeface="+mj-lt"/>
                <a:ea typeface="华文楷体" pitchFamily="2" charset="-122"/>
              </a:rPr>
              <a:t>Parsing</a:t>
            </a:r>
            <a:r>
              <a:rPr lang="en-US" altLang="zh-CN" sz="1700" dirty="0">
                <a:solidFill>
                  <a:srgbClr val="406593"/>
                </a:solidFill>
                <a:latin typeface="+mj-lt"/>
                <a:ea typeface="华文楷体" pitchFamily="2" charset="-122"/>
              </a:rPr>
              <a:t>,</a:t>
            </a:r>
            <a:r>
              <a:rPr lang="en-US" altLang="zh-CN" sz="1700" dirty="0" smtClean="0">
                <a:solidFill>
                  <a:srgbClr val="406593"/>
                </a:solidFill>
                <a:latin typeface="+mj-lt"/>
                <a:ea typeface="华文楷体" pitchFamily="2" charset="-122"/>
              </a:rPr>
              <a:t> Cheng, </a:t>
            </a:r>
            <a:r>
              <a:rPr lang="en-US" altLang="zh-CN" sz="1700" smtClean="0">
                <a:solidFill>
                  <a:srgbClr val="406593"/>
                </a:solidFill>
                <a:latin typeface="+mj-lt"/>
                <a:ea typeface="华文楷体" pitchFamily="2" charset="-122"/>
              </a:rPr>
              <a:t>et al., ACM </a:t>
            </a:r>
            <a:r>
              <a:rPr lang="en-US" altLang="zh-CN" sz="1700" dirty="0" smtClean="0">
                <a:solidFill>
                  <a:srgbClr val="406593"/>
                </a:solidFill>
                <a:latin typeface="+mj-lt"/>
                <a:ea typeface="华文楷体" pitchFamily="2" charset="-122"/>
              </a:rPr>
              <a:t>TOG</a:t>
            </a:r>
            <a:r>
              <a:rPr lang="zh-CN" altLang="en-US" sz="1700" dirty="0" smtClean="0">
                <a:solidFill>
                  <a:srgbClr val="406593"/>
                </a:solidFill>
                <a:latin typeface="+mj-lt"/>
                <a:ea typeface="华文楷体" pitchFamily="2" charset="-122"/>
              </a:rPr>
              <a:t> </a:t>
            </a:r>
            <a:r>
              <a:rPr lang="en-US" altLang="zh-CN" sz="1700" dirty="0" smtClean="0">
                <a:solidFill>
                  <a:srgbClr val="406593"/>
                </a:solidFill>
                <a:latin typeface="+mj-lt"/>
                <a:ea typeface="华文楷体" pitchFamily="2" charset="-122"/>
              </a:rPr>
              <a:t>2014.</a:t>
            </a:r>
            <a:endParaRPr lang="en-US" altLang="zh-CN" sz="1700" dirty="0">
              <a:solidFill>
                <a:srgbClr val="406593"/>
              </a:solidFill>
              <a:latin typeface="+mj-lt"/>
              <a:ea typeface="华文楷体" pitchFamily="2" charset="-122"/>
            </a:endParaRPr>
          </a:p>
        </p:txBody>
      </p:sp>
    </p:spTree>
    <p:extLst>
      <p:ext uri="{BB962C8B-B14F-4D97-AF65-F5344CB8AC3E}">
        <p14:creationId xmlns:p14="http://schemas.microsoft.com/office/powerpoint/2010/main" val="2145991946"/>
      </p:ext>
    </p:extLst>
  </p:cSld>
  <p:clrMapOvr>
    <a:masterClrMapping/>
  </p:clrMapOvr>
  <mc:AlternateContent xmlns:mc="http://schemas.openxmlformats.org/markup-compatibility/2006" xmlns:p14="http://schemas.microsoft.com/office/powerpoint/2010/main">
    <mc:Choice Requires="p14">
      <p:transition spd="slow" p14:dur="2000" advTm="7688"/>
    </mc:Choice>
    <mc:Fallback xmlns="">
      <p:transition spd="slow" advTm="768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695"/>
            <a:ext cx="9162176" cy="6873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Title 1"/>
          <p:cNvSpPr>
            <a:spLocks noGrp="1"/>
          </p:cNvSpPr>
          <p:nvPr>
            <p:ph type="title"/>
          </p:nvPr>
        </p:nvSpPr>
        <p:spPr/>
        <p:txBody>
          <a:bodyPr>
            <a:normAutofit/>
          </a:bodyPr>
          <a:lstStyle/>
          <a:p>
            <a:r>
              <a:rPr lang="en-US" altLang="zh-CN" dirty="0" smtClean="0"/>
              <a:t> </a:t>
            </a:r>
            <a:endParaRPr lang="zh-CN" alt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537" y="-21915"/>
            <a:ext cx="6205480" cy="6205480"/>
          </a:xfrm>
        </p:spPr>
      </p:pic>
      <p:sp>
        <p:nvSpPr>
          <p:cNvPr id="7" name="爆炸形 2 129"/>
          <p:cNvSpPr/>
          <p:nvPr/>
        </p:nvSpPr>
        <p:spPr>
          <a:xfrm>
            <a:off x="6175943" y="539500"/>
            <a:ext cx="2912013" cy="2499122"/>
          </a:xfrm>
          <a:prstGeom prst="irregularSeal2">
            <a:avLst/>
          </a:prstGeom>
          <a:gradFill flip="none" rotWithShape="1">
            <a:gsLst>
              <a:gs pos="0">
                <a:srgbClr val="FFFF00">
                  <a:lumMod val="100000"/>
                </a:srgbClr>
              </a:gs>
              <a:gs pos="100000">
                <a:srgbClr val="FFFF00"/>
              </a:gs>
            </a:gsLst>
            <a:lin ang="5400000" scaled="0"/>
            <a:tileRect r="-100000" b="-100000"/>
          </a:gradFill>
        </p:spPr>
        <p:style>
          <a:lnRef idx="1">
            <a:schemeClr val="accent1"/>
          </a:lnRef>
          <a:fillRef idx="3">
            <a:schemeClr val="accent1"/>
          </a:fillRef>
          <a:effectRef idx="2">
            <a:schemeClr val="accent1"/>
          </a:effectRef>
          <a:fontRef idx="minor">
            <a:schemeClr val="lt1"/>
          </a:fontRef>
        </p:style>
        <p:txBody>
          <a:bodyPr lIns="91420" tIns="45711" rIns="91420" bIns="45711"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zh-CN" altLang="en-US" sz="4000" b="1" smtClean="0">
                <a:ea typeface="宋体" panose="02010600030101010101" pitchFamily="2" charset="-122"/>
              </a:rPr>
              <a:t>开源代码</a:t>
            </a:r>
            <a:endParaRPr lang="zh-CN" altLang="en-US" sz="4000" b="1" dirty="0">
              <a:ea typeface="宋体" panose="02010600030101010101" pitchFamily="2" charset="-122"/>
            </a:endParaRPr>
          </a:p>
        </p:txBody>
      </p:sp>
      <p:sp>
        <p:nvSpPr>
          <p:cNvPr id="8" name="TextBox 7"/>
          <p:cNvSpPr txBox="1">
            <a:spLocks noChangeArrowheads="1"/>
          </p:cNvSpPr>
          <p:nvPr/>
        </p:nvSpPr>
        <p:spPr bwMode="auto">
          <a:xfrm>
            <a:off x="5730067" y="4194474"/>
            <a:ext cx="387798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FF00"/>
                </a:solidFill>
                <a:latin typeface="Garamond" pitchFamily="18" charset="0"/>
                <a:ea typeface="宋体" charset="-122"/>
              </a:defRPr>
            </a:lvl1pPr>
            <a:lvl2pPr marL="742950" indent="-285750" eaLnBrk="0" hangingPunct="0">
              <a:defRPr sz="2800">
                <a:solidFill>
                  <a:srgbClr val="FFFF00"/>
                </a:solidFill>
                <a:latin typeface="Garamond" pitchFamily="18" charset="0"/>
                <a:ea typeface="宋体" charset="-122"/>
              </a:defRPr>
            </a:lvl2pPr>
            <a:lvl3pPr marL="1143000" indent="-228600" eaLnBrk="0" hangingPunct="0">
              <a:defRPr sz="2800">
                <a:solidFill>
                  <a:srgbClr val="FFFF00"/>
                </a:solidFill>
                <a:latin typeface="Garamond" pitchFamily="18" charset="0"/>
                <a:ea typeface="宋体" charset="-122"/>
              </a:defRPr>
            </a:lvl3pPr>
            <a:lvl4pPr marL="1600200" indent="-228600" eaLnBrk="0" hangingPunct="0">
              <a:defRPr sz="2800">
                <a:solidFill>
                  <a:srgbClr val="FFFF00"/>
                </a:solidFill>
                <a:latin typeface="Garamond" pitchFamily="18" charset="0"/>
                <a:ea typeface="宋体" charset="-122"/>
              </a:defRPr>
            </a:lvl4pPr>
            <a:lvl5pPr marL="2057400" indent="-228600" eaLnBrk="0" hangingPunct="0">
              <a:defRPr sz="2800">
                <a:solidFill>
                  <a:srgbClr val="FFFF00"/>
                </a:solidFill>
                <a:latin typeface="Garamond" pitchFamily="18" charset="0"/>
                <a:ea typeface="宋体" charset="-122"/>
              </a:defRPr>
            </a:lvl5pPr>
            <a:lvl6pPr marL="2514600" indent="-228600" eaLnBrk="0" fontAlgn="base" hangingPunct="0">
              <a:spcBef>
                <a:spcPct val="0"/>
              </a:spcBef>
              <a:spcAft>
                <a:spcPct val="0"/>
              </a:spcAft>
              <a:defRPr sz="2800">
                <a:solidFill>
                  <a:srgbClr val="FFFF00"/>
                </a:solidFill>
                <a:latin typeface="Garamond" pitchFamily="18" charset="0"/>
                <a:ea typeface="宋体" charset="-122"/>
              </a:defRPr>
            </a:lvl6pPr>
            <a:lvl7pPr marL="2971800" indent="-228600" eaLnBrk="0" fontAlgn="base" hangingPunct="0">
              <a:spcBef>
                <a:spcPct val="0"/>
              </a:spcBef>
              <a:spcAft>
                <a:spcPct val="0"/>
              </a:spcAft>
              <a:defRPr sz="2800">
                <a:solidFill>
                  <a:srgbClr val="FFFF00"/>
                </a:solidFill>
                <a:latin typeface="Garamond" pitchFamily="18" charset="0"/>
                <a:ea typeface="宋体" charset="-122"/>
              </a:defRPr>
            </a:lvl7pPr>
            <a:lvl8pPr marL="3429000" indent="-228600" eaLnBrk="0" fontAlgn="base" hangingPunct="0">
              <a:spcBef>
                <a:spcPct val="0"/>
              </a:spcBef>
              <a:spcAft>
                <a:spcPct val="0"/>
              </a:spcAft>
              <a:defRPr sz="2800">
                <a:solidFill>
                  <a:srgbClr val="FFFF00"/>
                </a:solidFill>
                <a:latin typeface="Garamond" pitchFamily="18" charset="0"/>
                <a:ea typeface="宋体" charset="-122"/>
              </a:defRPr>
            </a:lvl8pPr>
            <a:lvl9pPr marL="3886200" indent="-228600" eaLnBrk="0" fontAlgn="base" hangingPunct="0">
              <a:spcBef>
                <a:spcPct val="0"/>
              </a:spcBef>
              <a:spcAft>
                <a:spcPct val="0"/>
              </a:spcAft>
              <a:defRPr sz="2800">
                <a:solidFill>
                  <a:srgbClr val="FFFF00"/>
                </a:solidFill>
                <a:latin typeface="Garamond" pitchFamily="18" charset="0"/>
                <a:ea typeface="宋体" charset="-122"/>
              </a:defRPr>
            </a:lvl9pPr>
          </a:lstStyle>
          <a:p>
            <a:pPr algn="r" eaLnBrk="1" hangingPunct="1"/>
            <a:r>
              <a:rPr lang="zh-CN" altLang="en-US" sz="9600" b="1" smtClean="0">
                <a:solidFill>
                  <a:srgbClr val="0000FF"/>
                </a:solidFill>
                <a:ea typeface="黑体" pitchFamily="49" charset="-122"/>
              </a:rPr>
              <a:t>谢谢</a:t>
            </a:r>
            <a:r>
              <a:rPr lang="zh-CN" altLang="en-US" sz="9600" b="1" dirty="0" smtClean="0">
                <a:solidFill>
                  <a:srgbClr val="0000FF"/>
                </a:solidFill>
                <a:ea typeface="黑体" pitchFamily="49" charset="-122"/>
              </a:rPr>
              <a:t>！</a:t>
            </a:r>
            <a:endParaRPr lang="zh-CN" altLang="en-US" sz="9600" b="1" dirty="0">
              <a:solidFill>
                <a:srgbClr val="0000FF"/>
              </a:solidFill>
              <a:ea typeface="黑体" pitchFamily="49" charset="-122"/>
            </a:endParaRPr>
          </a:p>
        </p:txBody>
      </p:sp>
    </p:spTree>
    <p:extLst>
      <p:ext uri="{BB962C8B-B14F-4D97-AF65-F5344CB8AC3E}">
        <p14:creationId xmlns:p14="http://schemas.microsoft.com/office/powerpoint/2010/main" val="39044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研究背景：</a:t>
            </a:r>
            <a:r>
              <a:rPr lang="zh-CN" altLang="en-US" dirty="0" smtClean="0"/>
              <a:t>图像理解与处理</a:t>
            </a:r>
            <a:endParaRPr lang="zh-CN" altLang="en-US" dirty="0"/>
          </a:p>
        </p:txBody>
      </p:sp>
      <p:sp>
        <p:nvSpPr>
          <p:cNvPr id="3" name="内容占位符 2"/>
          <p:cNvSpPr>
            <a:spLocks noGrp="1"/>
          </p:cNvSpPr>
          <p:nvPr>
            <p:ph idx="1"/>
          </p:nvPr>
        </p:nvSpPr>
        <p:spPr>
          <a:xfrm>
            <a:off x="384175" y="1196752"/>
            <a:ext cx="8508305" cy="5256584"/>
          </a:xfrm>
        </p:spPr>
        <p:txBody>
          <a:bodyPr/>
          <a:lstStyle/>
          <a:p>
            <a:r>
              <a:rPr lang="zh-CN" altLang="en-US" dirty="0" smtClean="0"/>
              <a:t>缺少符合人类认知规律的图像视频理解技术</a:t>
            </a:r>
            <a:endParaRPr lang="en-US" altLang="zh-CN" dirty="0" smtClean="0"/>
          </a:p>
          <a:p>
            <a:pPr lvl="1"/>
            <a:r>
              <a:rPr lang="zh-CN" altLang="en-US" sz="2800" dirty="0" smtClean="0"/>
              <a:t>经典滑动窗口检测 </a:t>
            </a:r>
            <a:r>
              <a:rPr lang="en-US" altLang="zh-CN" sz="2800" dirty="0" smtClean="0">
                <a:sym typeface="Wingdings" panose="05000000000000000000" pitchFamily="2" charset="2"/>
              </a:rPr>
              <a:t> </a:t>
            </a:r>
            <a:r>
              <a:rPr lang="zh-CN" altLang="en-US" sz="2800" dirty="0" smtClean="0">
                <a:sym typeface="Wingdings" panose="05000000000000000000" pitchFamily="2" charset="2"/>
              </a:rPr>
              <a:t>视觉注意机制？</a:t>
            </a:r>
            <a:endParaRPr lang="en-US" altLang="zh-CN" sz="2800" dirty="0"/>
          </a:p>
          <a:p>
            <a:pPr lvl="1"/>
            <a:r>
              <a:rPr lang="zh-CN" altLang="en-US" sz="2800" dirty="0" smtClean="0">
                <a:sym typeface="Wingdings" panose="05000000000000000000" pitchFamily="2" charset="2"/>
              </a:rPr>
              <a:t>传统像素</a:t>
            </a:r>
            <a:r>
              <a:rPr lang="en-US" altLang="zh-CN" sz="2800" dirty="0" smtClean="0">
                <a:sym typeface="Wingdings" panose="05000000000000000000" pitchFamily="2" charset="2"/>
              </a:rPr>
              <a:t>(</a:t>
            </a:r>
            <a:r>
              <a:rPr lang="zh-CN" altLang="en-US" sz="2800" dirty="0" smtClean="0">
                <a:sym typeface="Wingdings" panose="05000000000000000000" pitchFamily="2" charset="2"/>
              </a:rPr>
              <a:t>区块</a:t>
            </a:r>
            <a:r>
              <a:rPr lang="en-US" altLang="zh-CN" sz="2800" dirty="0" smtClean="0">
                <a:sym typeface="Wingdings" panose="05000000000000000000" pitchFamily="2" charset="2"/>
              </a:rPr>
              <a:t>)</a:t>
            </a:r>
            <a:r>
              <a:rPr lang="zh-CN" altLang="en-US" sz="2800" dirty="0" smtClean="0">
                <a:sym typeface="Wingdings" panose="05000000000000000000" pitchFamily="2" charset="2"/>
              </a:rPr>
              <a:t>域 </a:t>
            </a:r>
            <a:r>
              <a:rPr lang="en-US" altLang="zh-CN" sz="2800" dirty="0" smtClean="0">
                <a:sym typeface="Wingdings" panose="05000000000000000000" pitchFamily="2" charset="2"/>
              </a:rPr>
              <a:t> </a:t>
            </a:r>
            <a:r>
              <a:rPr lang="zh-CN" altLang="en-US" sz="2800" dirty="0" smtClean="0">
                <a:sym typeface="Wingdings" panose="05000000000000000000" pitchFamily="2" charset="2"/>
              </a:rPr>
              <a:t>认知表达</a:t>
            </a:r>
            <a:r>
              <a:rPr lang="zh-CN" altLang="en-US" sz="2800" dirty="0">
                <a:sym typeface="Wingdings" panose="05000000000000000000" pitchFamily="2" charset="2"/>
              </a:rPr>
              <a:t>：</a:t>
            </a:r>
            <a:r>
              <a:rPr lang="zh-CN" altLang="en-US" sz="2800" dirty="0" smtClean="0">
                <a:sym typeface="Wingdings" panose="05000000000000000000" pitchFamily="2" charset="2"/>
              </a:rPr>
              <a:t>物体、属性</a:t>
            </a:r>
            <a:r>
              <a:rPr lang="zh-CN" altLang="en-US" dirty="0" smtClean="0">
                <a:sym typeface="Wingdings" panose="05000000000000000000" pitchFamily="2" charset="2"/>
              </a:rPr>
              <a:t>？</a:t>
            </a:r>
            <a:endParaRPr lang="en-US" altLang="zh-CN" dirty="0" smtClean="0"/>
          </a:p>
          <a:p>
            <a:pPr lvl="1"/>
            <a:endParaRPr lang="en-US" altLang="zh-CN" dirty="0" smtClean="0"/>
          </a:p>
          <a:p>
            <a:pPr lvl="1"/>
            <a:endParaRPr lang="zh-CN" altLang="en-US" dirty="0"/>
          </a:p>
        </p:txBody>
      </p:sp>
      <p:graphicFrame>
        <p:nvGraphicFramePr>
          <p:cNvPr id="4" name="Content Placeholder 5"/>
          <p:cNvGraphicFramePr>
            <a:graphicFrameLocks noChangeAspect="1"/>
          </p:cNvGraphicFramePr>
          <p:nvPr>
            <p:extLst/>
          </p:nvPr>
        </p:nvGraphicFramePr>
        <p:xfrm>
          <a:off x="683568" y="2839436"/>
          <a:ext cx="5170202" cy="3685908"/>
        </p:xfrm>
        <a:graphic>
          <a:graphicData uri="http://schemas.openxmlformats.org/presentationml/2006/ole">
            <mc:AlternateContent xmlns:mc="http://schemas.openxmlformats.org/markup-compatibility/2006">
              <mc:Choice xmlns:v="urn:schemas-microsoft-com:vml" Requires="v">
                <p:oleObj spid="_x0000_s2097" name="Visio" r:id="rId5" imgW="4886155" imgH="3667225" progId="Visio.Drawing.15">
                  <p:embed/>
                </p:oleObj>
              </mc:Choice>
              <mc:Fallback>
                <p:oleObj name="Visio" r:id="rId5" imgW="4886155" imgH="3667225" progId="Visio.Drawing.1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2839436"/>
                        <a:ext cx="5170202" cy="3685908"/>
                      </a:xfrm>
                      <a:prstGeom prst="rect">
                        <a:avLst/>
                      </a:prstGeom>
                      <a:noFill/>
                      <a:extLst/>
                    </p:spPr>
                  </p:pic>
                </p:oleObj>
              </mc:Fallback>
            </mc:AlternateContent>
          </a:graphicData>
        </a:graphic>
      </p:graphicFrame>
      <p:sp>
        <p:nvSpPr>
          <p:cNvPr id="5" name="Rectangle 11"/>
          <p:cNvSpPr/>
          <p:nvPr/>
        </p:nvSpPr>
        <p:spPr>
          <a:xfrm>
            <a:off x="685114" y="2852937"/>
            <a:ext cx="756887" cy="142451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2"/>
          <p:cNvSpPr/>
          <p:nvPr/>
        </p:nvSpPr>
        <p:spPr>
          <a:xfrm>
            <a:off x="683568" y="2852936"/>
            <a:ext cx="567619" cy="113313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3"/>
          <p:cNvSpPr/>
          <p:nvPr/>
        </p:nvSpPr>
        <p:spPr>
          <a:xfrm>
            <a:off x="683568" y="2852936"/>
            <a:ext cx="2062230" cy="641839"/>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4"/>
          <p:cNvSpPr txBox="1"/>
          <p:nvPr/>
        </p:nvSpPr>
        <p:spPr>
          <a:xfrm>
            <a:off x="6012160" y="2852936"/>
            <a:ext cx="2520280" cy="3672408"/>
          </a:xfrm>
          <a:prstGeom prst="rect">
            <a:avLst/>
          </a:prstGeom>
          <a:solidFill>
            <a:schemeClr val="bg1"/>
          </a:solidFill>
          <a:ln w="28575">
            <a:solidFill>
              <a:srgbClr val="0000FF"/>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defPPr>
              <a:defRPr lang="zh-CN"/>
            </a:defPPr>
            <a:lvl1pPr algn="ctr">
              <a:lnSpc>
                <a:spcPct val="120000"/>
              </a:lnSpc>
              <a:defRPr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黑体" pitchFamily="49" charset="-122"/>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l">
              <a:lnSpc>
                <a:spcPct val="100000"/>
              </a:lnSpc>
            </a:pPr>
            <a:r>
              <a:rPr lang="zh-CN" altLang="en-US" sz="2800" b="1" cap="none" dirty="0" smtClean="0">
                <a:ln>
                  <a:noFill/>
                </a:ln>
                <a:solidFill>
                  <a:schemeClr val="tx1"/>
                </a:solidFill>
                <a:ea typeface="黑体" pitchFamily="49" charset="-122"/>
              </a:rPr>
              <a:t>缺乏</a:t>
            </a:r>
            <a:r>
              <a:rPr lang="zh-CN" altLang="en-US" sz="2800" b="1" cap="none" dirty="0" smtClean="0">
                <a:ln>
                  <a:noFill/>
                </a:ln>
                <a:solidFill>
                  <a:srgbClr val="0000FF"/>
                </a:solidFill>
                <a:ea typeface="黑体" pitchFamily="49" charset="-122"/>
              </a:rPr>
              <a:t>符合人类认知规律</a:t>
            </a:r>
            <a:r>
              <a:rPr lang="zh-CN" altLang="en-US" sz="2800" b="1" cap="none" dirty="0" smtClean="0">
                <a:ln>
                  <a:noFill/>
                </a:ln>
                <a:solidFill>
                  <a:schemeClr val="tx1"/>
                </a:solidFill>
                <a:ea typeface="黑体" pitchFamily="49" charset="-122"/>
              </a:rPr>
              <a:t>的分析理论与高效算法，难以有效地获取有用信息，急需</a:t>
            </a:r>
            <a:r>
              <a:rPr lang="zh-CN" altLang="en-US" sz="2800" b="1" cap="none" dirty="0">
                <a:ln>
                  <a:noFill/>
                </a:ln>
                <a:solidFill>
                  <a:srgbClr val="0000FF"/>
                </a:solidFill>
                <a:ea typeface="黑体" pitchFamily="49" charset="-122"/>
              </a:rPr>
              <a:t>发展新的理论与</a:t>
            </a:r>
            <a:r>
              <a:rPr lang="zh-CN" altLang="en-US" sz="2800" b="1" cap="none" dirty="0" smtClean="0">
                <a:ln>
                  <a:noFill/>
                </a:ln>
                <a:solidFill>
                  <a:srgbClr val="0000FF"/>
                </a:solidFill>
                <a:ea typeface="黑体" pitchFamily="49" charset="-122"/>
              </a:rPr>
              <a:t>方法</a:t>
            </a:r>
            <a:r>
              <a:rPr lang="zh-CN" altLang="en-US" sz="2800" b="1" cap="none" dirty="0" smtClean="0">
                <a:ln>
                  <a:noFill/>
                </a:ln>
                <a:solidFill>
                  <a:schemeClr val="tx1"/>
                </a:solidFill>
                <a:ea typeface="黑体" pitchFamily="49" charset="-122"/>
              </a:rPr>
              <a:t>。</a:t>
            </a:r>
            <a:endParaRPr lang="en-US" altLang="zh-CN" sz="2800" b="1" cap="none" dirty="0">
              <a:ln>
                <a:noFill/>
              </a:ln>
              <a:solidFill>
                <a:schemeClr val="tx1"/>
              </a:solidFill>
              <a:ea typeface="黑体" pitchFamily="49" charset="-122"/>
            </a:endParaRPr>
          </a:p>
        </p:txBody>
      </p:sp>
    </p:spTree>
    <p:extLst>
      <p:ext uri="{BB962C8B-B14F-4D97-AF65-F5344CB8AC3E}">
        <p14:creationId xmlns:p14="http://schemas.microsoft.com/office/powerpoint/2010/main" val="408436853"/>
      </p:ext>
    </p:extLst>
  </p:cSld>
  <p:clrMapOvr>
    <a:masterClrMapping/>
  </p:clrMapOvr>
  <mc:AlternateContent xmlns:mc="http://schemas.openxmlformats.org/markup-compatibility/2006" xmlns:p14="http://schemas.microsoft.com/office/powerpoint/2010/main">
    <mc:Choice Requires="p14">
      <p:transition spd="slow" p14:dur="2000" advTm="25722"/>
    </mc:Choice>
    <mc:Fallback xmlns="">
      <p:transition spd="slow" advTm="257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8.33333E-7 -1.11111E-6 L 0.50434 0.00232 L 0.50434 0.0581 L 0.00139 0.05463 C 0.00121 0.07431 0.00104 0.09421 0.00087 0.11412 L 0.50243 0.11551 L 0.50243 0.175 L 0.00208 0.16968 L 0.00208 0.225 L 0.0026 0.23357 L 0.50191 0.24421 L 0.50191 0.31181 L 0.0033 0.3037 L 0.00382 0.3632 L 0.50191 0.36852 L 0.50191 0.36875 " pathEditMode="relative" rAng="0" ptsTypes="AAAAAAAAAAAAAAAA">
                                      <p:cBhvr>
                                        <p:cTn id="8" dur="2000" fill="hold"/>
                                        <p:tgtEl>
                                          <p:spTgt spid="6"/>
                                        </p:tgtEl>
                                        <p:attrNameLst>
                                          <p:attrName>ppt_x</p:attrName>
                                          <p:attrName>ppt_y</p:attrName>
                                        </p:attrNameLst>
                                      </p:cBhvr>
                                      <p:rCtr x="25208" y="18426"/>
                                    </p:animMotion>
                                  </p:childTnLst>
                                </p:cTn>
                              </p:par>
                            </p:childTnLst>
                          </p:cTn>
                        </p:par>
                        <p:par>
                          <p:cTn id="9" fill="hold">
                            <p:stCondLst>
                              <p:cond delay="2000"/>
                            </p:stCondLst>
                            <p:childTnLst>
                              <p:par>
                                <p:cTn id="10" presetID="1" presetClass="exit" presetSubtype="0" fill="hold" grpId="1" nodeType="after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 presetClass="entr" presetSubtype="0" fill="hold" grpId="2"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0" presetClass="path" presetSubtype="0" accel="50000" decel="50000" fill="hold" grpId="0" nodeType="withEffect">
                                  <p:stCondLst>
                                    <p:cond delay="0"/>
                                  </p:stCondLst>
                                  <p:childTnLst>
                                    <p:animMotion origin="layout" path="M 5.55556E-7 4.07407E-6 L 0.47812 4.07407E-6 C 0.47795 0.01643 0.47778 0.03287 0.47743 0.04884 L 5.55556E-7 0.0456 L 0.00069 0.09745 L 0.475 0.09745 L 0.47639 0.15115 L 0.00191 0.1456 L 0.00121 0.19722 L 0.47483 0.2081 C 0.47483 0.22569 0.47483 0.24328 0.475 0.26111 L 0.00121 0.25555 L 0.00243 0.31111 L 0.475 0.3162 " pathEditMode="relative" rAng="0" ptsTypes="AAAAAAAAAAAAAA">
                                      <p:cBhvr>
                                        <p:cTn id="15" dur="2000" fill="hold"/>
                                        <p:tgtEl>
                                          <p:spTgt spid="5"/>
                                        </p:tgtEl>
                                        <p:attrNameLst>
                                          <p:attrName>ppt_x</p:attrName>
                                          <p:attrName>ppt_y</p:attrName>
                                        </p:attrNameLst>
                                      </p:cBhvr>
                                      <p:rCtr x="23906" y="15810"/>
                                    </p:animMotion>
                                  </p:childTnLst>
                                </p:cTn>
                              </p:par>
                            </p:childTnLst>
                          </p:cTn>
                        </p:par>
                        <p:par>
                          <p:cTn id="16" fill="hold">
                            <p:stCondLst>
                              <p:cond delay="4000"/>
                            </p:stCondLst>
                            <p:childTnLst>
                              <p:par>
                                <p:cTn id="17" presetID="1" presetClass="exit" presetSubtype="0" fill="hold" grpId="1" nodeType="after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0" presetClass="path" presetSubtype="0" accel="50000" decel="50000" fill="hold" grpId="0" nodeType="withEffect">
                                  <p:stCondLst>
                                    <p:cond delay="0"/>
                                  </p:stCondLst>
                                  <p:childTnLst>
                                    <p:animMotion origin="layout" path="M 2.77556E-17 -1.48148E-6 L 0.33403 0.00116 L 0.33472 0.07477 L 0.00365 0.07408 L 0.00556 0.14746 L 0.33351 0.14653 L 0.33403 0.21875 L 0.00556 0.2169 L 0.00747 0.29051 L 0.33351 0.2956 L 0.33351 0.37523 L 0.00938 0.36759 L 0.01007 0.43681 L 0.33611 0.44028 L 0.33611 0.44097 " pathEditMode="relative" rAng="0" ptsTypes="AAAAAAAAAAAAAAA">
                                      <p:cBhvr>
                                        <p:cTn id="22" dur="2000" fill="hold"/>
                                        <p:tgtEl>
                                          <p:spTgt spid="7"/>
                                        </p:tgtEl>
                                        <p:attrNameLst>
                                          <p:attrName>ppt_x</p:attrName>
                                          <p:attrName>ppt_y</p:attrName>
                                        </p:attrNameLst>
                                      </p:cBhvr>
                                      <p:rCtr x="16806" y="22037"/>
                                    </p:animMotion>
                                  </p:childTnLst>
                                </p:cTn>
                              </p:par>
                            </p:childTnLst>
                          </p:cTn>
                        </p:par>
                        <p:par>
                          <p:cTn id="23" fill="hold">
                            <p:stCondLst>
                              <p:cond delay="6000"/>
                            </p:stCondLst>
                            <p:childTnLst>
                              <p:par>
                                <p:cTn id="24" presetID="1" presetClass="exit" presetSubtype="0" fill="hold" grpId="2" nodeType="afterEffect">
                                  <p:stCondLst>
                                    <p:cond delay="0"/>
                                  </p:stCondLst>
                                  <p:childTnLst>
                                    <p:set>
                                      <p:cBhvr>
                                        <p:cTn id="2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研究特色</a:t>
            </a:r>
            <a:endParaRPr lang="zh-CN" altLang="en-US" dirty="0"/>
          </a:p>
        </p:txBody>
      </p:sp>
      <p:sp>
        <p:nvSpPr>
          <p:cNvPr id="3" name="内容占位符 2"/>
          <p:cNvSpPr>
            <a:spLocks noGrp="1"/>
          </p:cNvSpPr>
          <p:nvPr>
            <p:ph idx="1"/>
          </p:nvPr>
        </p:nvSpPr>
        <p:spPr/>
        <p:txBody>
          <a:bodyPr/>
          <a:lstStyle/>
          <a:p>
            <a:r>
              <a:rPr lang="zh-CN" altLang="en-US" dirty="0" smtClean="0"/>
              <a:t>多数研究从机器学习、特征计算出发</a:t>
            </a:r>
            <a:endParaRPr lang="en-US" altLang="zh-CN" dirty="0" smtClean="0"/>
          </a:p>
          <a:p>
            <a:r>
              <a:rPr lang="zh-CN" altLang="en-US" dirty="0" smtClean="0">
                <a:solidFill>
                  <a:srgbClr val="0000FF"/>
                </a:solidFill>
              </a:rPr>
              <a:t>认知规律启发的图像视频智能处理</a:t>
            </a:r>
            <a:endParaRPr lang="en-US" altLang="zh-CN" dirty="0" smtClean="0">
              <a:solidFill>
                <a:srgbClr val="0000FF"/>
              </a:solidFill>
            </a:endParaRPr>
          </a:p>
        </p:txBody>
      </p:sp>
      <p:grpSp>
        <p:nvGrpSpPr>
          <p:cNvPr id="7" name="组合 6"/>
          <p:cNvGrpSpPr/>
          <p:nvPr/>
        </p:nvGrpSpPr>
        <p:grpSpPr>
          <a:xfrm>
            <a:off x="3419872" y="2780928"/>
            <a:ext cx="2262569" cy="1420641"/>
            <a:chOff x="3510864" y="49690"/>
            <a:chExt cx="7486540" cy="5248405"/>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11195" y="49690"/>
              <a:ext cx="7386209" cy="3957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10864" y="4015035"/>
              <a:ext cx="7386209" cy="1283060"/>
            </a:xfrm>
            <a:prstGeom prst="rect">
              <a:avLst/>
            </a:prstGeom>
            <a:noFill/>
          </p:spPr>
          <p:txBody>
            <a:bodyPr wrap="square" rtlCol="0">
              <a:spAutoFit/>
            </a:bodyPr>
            <a:lstStyle/>
            <a:p>
              <a:pPr algn="ctr"/>
              <a:r>
                <a:rPr lang="zh-CN" altLang="en-US" sz="2000" dirty="0" smtClean="0">
                  <a:solidFill>
                    <a:schemeClr val="tx1"/>
                  </a:solidFill>
                </a:rPr>
                <a:t>智能分析与交互</a:t>
              </a:r>
              <a:endParaRPr lang="zh-CN" altLang="en-US" sz="2000" dirty="0">
                <a:solidFill>
                  <a:schemeClr val="tx1"/>
                </a:solidFill>
              </a:endParaRPr>
            </a:p>
          </p:txBody>
        </p:sp>
      </p:grpSp>
      <p:grpSp>
        <p:nvGrpSpPr>
          <p:cNvPr id="11" name="组合 10"/>
          <p:cNvGrpSpPr/>
          <p:nvPr/>
        </p:nvGrpSpPr>
        <p:grpSpPr>
          <a:xfrm>
            <a:off x="539552" y="4483056"/>
            <a:ext cx="2088232" cy="1827924"/>
            <a:chOff x="730200" y="4229759"/>
            <a:chExt cx="2818512" cy="2384419"/>
          </a:xfrm>
        </p:grpSpPr>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600" y="4229759"/>
              <a:ext cx="233256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30200" y="6092258"/>
              <a:ext cx="2818512" cy="521920"/>
            </a:xfrm>
            <a:prstGeom prst="rect">
              <a:avLst/>
            </a:prstGeom>
            <a:noFill/>
          </p:spPr>
          <p:txBody>
            <a:bodyPr wrap="square" rtlCol="0">
              <a:spAutoFit/>
            </a:bodyPr>
            <a:lstStyle/>
            <a:p>
              <a:pPr algn="ctr"/>
              <a:r>
                <a:rPr lang="zh-CN" altLang="en-US" sz="2000" dirty="0" smtClean="0">
                  <a:solidFill>
                    <a:schemeClr val="tx1"/>
                  </a:solidFill>
                </a:rPr>
                <a:t>显著性物体检测</a:t>
              </a:r>
              <a:endParaRPr lang="zh-CN" altLang="en-US" sz="2000" dirty="0">
                <a:solidFill>
                  <a:schemeClr val="tx1"/>
                </a:solidFill>
              </a:endParaRPr>
            </a:p>
          </p:txBody>
        </p:sp>
      </p:grpSp>
      <p:grpSp>
        <p:nvGrpSpPr>
          <p:cNvPr id="10" name="组合 9"/>
          <p:cNvGrpSpPr/>
          <p:nvPr/>
        </p:nvGrpSpPr>
        <p:grpSpPr>
          <a:xfrm>
            <a:off x="6515535" y="4489407"/>
            <a:ext cx="2016905" cy="1734543"/>
            <a:chOff x="6274505" y="4276646"/>
            <a:chExt cx="2392203" cy="2272318"/>
          </a:xfrm>
        </p:grpSpPr>
        <p:pic>
          <p:nvPicPr>
            <p:cNvPr id="5"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74505" y="4276646"/>
              <a:ext cx="2392203" cy="1872208"/>
            </a:xfrm>
            <a:prstGeom prst="rect">
              <a:avLst/>
            </a:prstGeom>
          </p:spPr>
        </p:pic>
        <p:sp>
          <p:nvSpPr>
            <p:cNvPr id="9" name="TextBox 8"/>
            <p:cNvSpPr txBox="1"/>
            <p:nvPr/>
          </p:nvSpPr>
          <p:spPr>
            <a:xfrm>
              <a:off x="6274505" y="6148854"/>
              <a:ext cx="2392203" cy="400110"/>
            </a:xfrm>
            <a:prstGeom prst="rect">
              <a:avLst/>
            </a:prstGeom>
            <a:noFill/>
          </p:spPr>
          <p:txBody>
            <a:bodyPr wrap="square" rtlCol="0">
              <a:spAutoFit/>
            </a:bodyPr>
            <a:lstStyle/>
            <a:p>
              <a:pPr algn="ctr"/>
              <a:r>
                <a:rPr lang="zh-CN" altLang="en-US" sz="2000" dirty="0" smtClean="0">
                  <a:solidFill>
                    <a:schemeClr val="tx1"/>
                  </a:solidFill>
                </a:rPr>
                <a:t>候选物体生成</a:t>
              </a:r>
              <a:endParaRPr lang="zh-CN" altLang="en-US" sz="2000" dirty="0">
                <a:solidFill>
                  <a:schemeClr val="tx1"/>
                </a:solidFill>
              </a:endParaRPr>
            </a:p>
          </p:txBody>
        </p:sp>
      </p:grpSp>
      <p:sp>
        <p:nvSpPr>
          <p:cNvPr id="15" name="左右箭头标注 14"/>
          <p:cNvSpPr/>
          <p:nvPr/>
        </p:nvSpPr>
        <p:spPr bwMode="auto">
          <a:xfrm>
            <a:off x="2483768" y="5153946"/>
            <a:ext cx="3960440" cy="792088"/>
          </a:xfrm>
          <a:prstGeom prst="leftRightArrowCallout">
            <a:avLst>
              <a:gd name="adj1" fmla="val 25000"/>
              <a:gd name="adj2" fmla="val 25000"/>
              <a:gd name="adj3" fmla="val 25000"/>
              <a:gd name="adj4" fmla="val 4117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smtClean="0">
                <a:ln>
                  <a:noFill/>
                </a:ln>
                <a:solidFill>
                  <a:schemeClr val="tx1"/>
                </a:solidFill>
                <a:effectLst/>
                <a:latin typeface="Adobe 黑体 Std R" pitchFamily="34" charset="-122"/>
                <a:ea typeface="Adobe 黑体 Std R" pitchFamily="34" charset="-122"/>
              </a:rPr>
              <a:t>视觉注</a:t>
            </a:r>
            <a:endParaRPr kumimoji="1" lang="en-US" altLang="zh-CN" sz="2400" b="0" i="0" u="none" strike="noStrike" cap="none" normalizeH="0" baseline="0" dirty="0" smtClean="0">
              <a:ln>
                <a:noFill/>
              </a:ln>
              <a:solidFill>
                <a:schemeClr val="tx1"/>
              </a:solidFill>
              <a:effectLst/>
              <a:latin typeface="Adobe 黑体 Std R" pitchFamily="34" charset="-122"/>
              <a:ea typeface="Adobe 黑体 Std R" pitchFamily="34" charset="-122"/>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CN" altLang="en-US" sz="2400" b="0" i="0" u="none" strike="noStrike" cap="none" normalizeH="0" baseline="0" dirty="0" smtClean="0">
                <a:ln>
                  <a:noFill/>
                </a:ln>
                <a:solidFill>
                  <a:schemeClr val="tx1"/>
                </a:solidFill>
                <a:effectLst/>
                <a:latin typeface="Adobe 黑体 Std R" pitchFamily="34" charset="-122"/>
                <a:ea typeface="Adobe 黑体 Std R" pitchFamily="34" charset="-122"/>
              </a:rPr>
              <a:t>意机制</a:t>
            </a:r>
          </a:p>
        </p:txBody>
      </p:sp>
      <p:sp>
        <p:nvSpPr>
          <p:cNvPr id="16" name="上箭头标注 15"/>
          <p:cNvSpPr/>
          <p:nvPr/>
        </p:nvSpPr>
        <p:spPr bwMode="auto">
          <a:xfrm>
            <a:off x="3646287" y="4234662"/>
            <a:ext cx="1620181" cy="830809"/>
          </a:xfrm>
          <a:prstGeom prst="upArrowCallout">
            <a:avLst>
              <a:gd name="adj1" fmla="val 30418"/>
              <a:gd name="adj2" fmla="val 25000"/>
              <a:gd name="adj3" fmla="val 25000"/>
              <a:gd name="adj4" fmla="val 48718"/>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a:r>
              <a:rPr kumimoji="1" lang="zh-CN" altLang="en-US" sz="2400" dirty="0" smtClean="0">
                <a:solidFill>
                  <a:schemeClr val="tx1"/>
                </a:solidFill>
                <a:latin typeface="Adobe 黑体 Std R" pitchFamily="34" charset="-122"/>
                <a:ea typeface="Adobe 黑体 Std R" pitchFamily="34" charset="-122"/>
              </a:rPr>
              <a:t>认知表达</a:t>
            </a:r>
            <a:endParaRPr kumimoji="1" lang="zh-CN" altLang="en-US" sz="2400" dirty="0">
              <a:solidFill>
                <a:schemeClr val="tx1"/>
              </a:solidFill>
              <a:latin typeface="Adobe 黑体 Std R" pitchFamily="34" charset="-122"/>
              <a:ea typeface="Adobe 黑体 Std R" pitchFamily="34" charset="-122"/>
            </a:endParaRPr>
          </a:p>
        </p:txBody>
      </p:sp>
      <p:sp>
        <p:nvSpPr>
          <p:cNvPr id="12" name="圆角矩形 11"/>
          <p:cNvSpPr/>
          <p:nvPr/>
        </p:nvSpPr>
        <p:spPr bwMode="auto">
          <a:xfrm>
            <a:off x="3419872" y="4574777"/>
            <a:ext cx="2088231" cy="1518519"/>
          </a:xfrm>
          <a:prstGeom prst="roundRect">
            <a:avLst/>
          </a:prstGeom>
          <a:noFill/>
          <a:ln w="3810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7" name="TextBox 5"/>
          <p:cNvSpPr txBox="1"/>
          <p:nvPr/>
        </p:nvSpPr>
        <p:spPr>
          <a:xfrm>
            <a:off x="3220756" y="6106553"/>
            <a:ext cx="2520619" cy="461665"/>
          </a:xfrm>
          <a:prstGeom prst="rect">
            <a:avLst/>
          </a:prstGeom>
          <a:noFill/>
        </p:spPr>
        <p:txBody>
          <a:bodyPr wrap="square" rtlCol="0">
            <a:spAutoFit/>
          </a:bodyPr>
          <a:lstStyle/>
          <a:p>
            <a:pPr algn="ctr"/>
            <a:r>
              <a:rPr lang="zh-CN" altLang="en-US" sz="2400" b="1" dirty="0" smtClean="0">
                <a:solidFill>
                  <a:schemeClr val="accent2">
                    <a:lumMod val="50000"/>
                  </a:schemeClr>
                </a:solidFill>
              </a:rPr>
              <a:t>视觉认知规律</a:t>
            </a:r>
            <a:endParaRPr lang="zh-CN" altLang="en-US" sz="2400" b="1" dirty="0">
              <a:solidFill>
                <a:schemeClr val="accent2">
                  <a:lumMod val="50000"/>
                </a:schemeClr>
              </a:solidFill>
            </a:endParaRPr>
          </a:p>
        </p:txBody>
      </p:sp>
    </p:spTree>
    <p:extLst>
      <p:ext uri="{BB962C8B-B14F-4D97-AF65-F5344CB8AC3E}">
        <p14:creationId xmlns:p14="http://schemas.microsoft.com/office/powerpoint/2010/main" val="514914037"/>
      </p:ext>
    </p:extLst>
  </p:cSld>
  <p:clrMapOvr>
    <a:masterClrMapping/>
  </p:clrMapOvr>
  <mc:AlternateContent xmlns:mc="http://schemas.openxmlformats.org/markup-compatibility/2006" xmlns:p14="http://schemas.microsoft.com/office/powerpoint/2010/main">
    <mc:Choice Requires="p14">
      <p:transition spd="slow" p14:dur="2000" advTm="16577"/>
    </mc:Choice>
    <mc:Fallback xmlns="">
      <p:transition spd="slow" advTm="165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显著</a:t>
            </a:r>
            <a:r>
              <a:rPr lang="zh-CN" altLang="en-US" dirty="0"/>
              <a:t>性物体检测与分割</a:t>
            </a:r>
          </a:p>
        </p:txBody>
      </p:sp>
      <p:sp>
        <p:nvSpPr>
          <p:cNvPr id="3" name="内容占位符 2"/>
          <p:cNvSpPr>
            <a:spLocks noGrp="1"/>
          </p:cNvSpPr>
          <p:nvPr>
            <p:ph idx="1"/>
          </p:nvPr>
        </p:nvSpPr>
        <p:spPr/>
        <p:txBody>
          <a:bodyPr/>
          <a:lstStyle/>
          <a:p>
            <a:r>
              <a:rPr lang="zh-CN" altLang="en-US" sz="2900" dirty="0"/>
              <a:t>揭示了局部邻域对于显著性</a:t>
            </a:r>
            <a:r>
              <a:rPr lang="zh-CN" altLang="en-US" sz="2900" dirty="0" smtClean="0"/>
              <a:t>物体检测的</a:t>
            </a:r>
            <a:r>
              <a:rPr lang="zh-CN" altLang="en-US" sz="2900" dirty="0"/>
              <a:t>非</a:t>
            </a:r>
            <a:r>
              <a:rPr lang="zh-CN" altLang="en-US" sz="2900" dirty="0" smtClean="0"/>
              <a:t>完备性</a:t>
            </a:r>
            <a:endParaRPr lang="en-US" altLang="zh-CN" sz="2900" dirty="0" smtClean="0"/>
          </a:p>
          <a:p>
            <a:r>
              <a:rPr lang="zh-CN" altLang="en-US" sz="2900" dirty="0" smtClean="0"/>
              <a:t>借鉴心理学结论，提出了全局对比度分析方法</a:t>
            </a:r>
            <a:endParaRPr lang="en-US" altLang="zh-CN" sz="2900" dirty="0" smtClean="0"/>
          </a:p>
          <a:p>
            <a:endParaRPr lang="zh-CN" altLang="en-US" dirty="0"/>
          </a:p>
        </p:txBody>
      </p:sp>
      <p:sp>
        <p:nvSpPr>
          <p:cNvPr id="7" name="圆角矩形 7"/>
          <p:cNvSpPr/>
          <p:nvPr/>
        </p:nvSpPr>
        <p:spPr>
          <a:xfrm>
            <a:off x="302322" y="5982050"/>
            <a:ext cx="8446142" cy="543012"/>
          </a:xfrm>
          <a:prstGeom prst="roundRect">
            <a:avLst/>
          </a:prstGeom>
          <a:solidFill>
            <a:srgbClr val="CFE9F4"/>
          </a:solidFill>
          <a:ln>
            <a:noFill/>
          </a:ln>
          <a:effectLst>
            <a:outerShdw blurRad="127000" dist="508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80000"/>
              </a:lnSpc>
              <a:spcBef>
                <a:spcPts val="300"/>
              </a:spcBef>
              <a:spcAft>
                <a:spcPts val="300"/>
              </a:spcAft>
              <a:buBlip>
                <a:blip r:embed="rId3"/>
              </a:buBlip>
            </a:pPr>
            <a:r>
              <a:rPr lang="en-US" altLang="zh-CN" sz="1600" dirty="0" smtClean="0">
                <a:solidFill>
                  <a:schemeClr val="tx1"/>
                </a:solidFill>
                <a:latin typeface="Calibri Light" panose="020F0302020204030204" pitchFamily="34" charset="0"/>
                <a:hlinkClick r:id="rId4"/>
              </a:rPr>
              <a:t>Global </a:t>
            </a:r>
            <a:r>
              <a:rPr lang="en-US" altLang="zh-CN" sz="1600" dirty="0">
                <a:solidFill>
                  <a:schemeClr val="tx1"/>
                </a:solidFill>
                <a:latin typeface="Calibri Light" panose="020F0302020204030204" pitchFamily="34" charset="0"/>
                <a:hlinkClick r:id="rId4"/>
              </a:rPr>
              <a:t>Contrast based Salient Region Detection</a:t>
            </a:r>
            <a:r>
              <a:rPr lang="en-US" altLang="zh-CN" sz="1600" dirty="0">
                <a:solidFill>
                  <a:schemeClr val="tx1"/>
                </a:solidFill>
                <a:latin typeface="Calibri Light" panose="020F0302020204030204" pitchFamily="34" charset="0"/>
              </a:rPr>
              <a:t>, IEEE </a:t>
            </a:r>
            <a:r>
              <a:rPr lang="en-US" altLang="zh-CN" sz="1600" dirty="0" smtClean="0">
                <a:solidFill>
                  <a:schemeClr val="tx1"/>
                </a:solidFill>
                <a:latin typeface="Calibri Light" panose="020F0302020204030204" pitchFamily="34" charset="0"/>
              </a:rPr>
              <a:t>TPAMI, 2015.</a:t>
            </a:r>
            <a:r>
              <a:rPr lang="zh-CN" altLang="en-US" sz="1600" dirty="0" smtClean="0">
                <a:solidFill>
                  <a:schemeClr val="tx1"/>
                </a:solidFill>
                <a:latin typeface="Calibri Light" panose="020F0302020204030204" pitchFamily="34" charset="0"/>
              </a:rPr>
              <a:t> </a:t>
            </a:r>
            <a:r>
              <a:rPr lang="en-US" altLang="zh-CN" sz="1600" dirty="0">
                <a:solidFill>
                  <a:schemeClr val="tx1"/>
                </a:solidFill>
                <a:latin typeface="Calibri Light" panose="020F0302020204030204" pitchFamily="34" charset="0"/>
              </a:rPr>
              <a:t>(</a:t>
            </a:r>
            <a:r>
              <a:rPr lang="zh-CN" altLang="en-US" sz="1600" dirty="0">
                <a:solidFill>
                  <a:srgbClr val="FF0000"/>
                </a:solidFill>
                <a:latin typeface="Calibri Light" panose="020F0302020204030204" pitchFamily="34" charset="0"/>
              </a:rPr>
              <a:t>他</a:t>
            </a:r>
            <a:r>
              <a:rPr lang="zh-CN" altLang="en-US" sz="1600" dirty="0" smtClean="0">
                <a:solidFill>
                  <a:srgbClr val="FF0000"/>
                </a:solidFill>
                <a:latin typeface="Calibri Light" panose="020F0302020204030204" pitchFamily="34" charset="0"/>
              </a:rPr>
              <a:t>引</a:t>
            </a:r>
            <a:r>
              <a:rPr lang="en-US" altLang="zh-CN" sz="1600" dirty="0" smtClean="0">
                <a:solidFill>
                  <a:srgbClr val="FF0000"/>
                </a:solidFill>
                <a:latin typeface="Calibri Light" panose="020F0302020204030204" pitchFamily="34" charset="0"/>
              </a:rPr>
              <a:t>1800</a:t>
            </a:r>
            <a:r>
              <a:rPr lang="zh-CN" altLang="en-US" sz="1600" dirty="0">
                <a:solidFill>
                  <a:srgbClr val="FF0000"/>
                </a:solidFill>
                <a:latin typeface="Calibri Light" panose="020F0302020204030204" pitchFamily="34" charset="0"/>
              </a:rPr>
              <a:t>余次</a:t>
            </a:r>
            <a:r>
              <a:rPr lang="en-US" altLang="zh-CN" sz="1600" dirty="0">
                <a:solidFill>
                  <a:schemeClr val="tx1"/>
                </a:solidFill>
                <a:latin typeface="Calibri Light" panose="020F0302020204030204" pitchFamily="34" charset="0"/>
              </a:rPr>
              <a:t>)</a:t>
            </a:r>
          </a:p>
        </p:txBody>
      </p:sp>
      <p:pic>
        <p:nvPicPr>
          <p:cNvPr id="8" name="Picture 7"/>
          <p:cNvPicPr>
            <a:picLocks noChangeAspect="1"/>
          </p:cNvPicPr>
          <p:nvPr/>
        </p:nvPicPr>
        <p:blipFill rotWithShape="1">
          <a:blip r:embed="rId5">
            <a:extLst>
              <a:ext uri="{28A0092B-C50C-407E-A947-70E740481C1C}">
                <a14:useLocalDpi xmlns:a14="http://schemas.microsoft.com/office/drawing/2010/main"/>
              </a:ext>
            </a:extLst>
          </a:blip>
          <a:srcRect b="33918"/>
          <a:stretch/>
        </p:blipFill>
        <p:spPr>
          <a:xfrm>
            <a:off x="743252" y="2573469"/>
            <a:ext cx="7646133" cy="2904910"/>
          </a:xfrm>
          <a:prstGeom prst="rect">
            <a:avLst/>
          </a:prstGeom>
        </p:spPr>
      </p:pic>
    </p:spTree>
    <p:extLst>
      <p:ext uri="{BB962C8B-B14F-4D97-AF65-F5344CB8AC3E}">
        <p14:creationId xmlns:p14="http://schemas.microsoft.com/office/powerpoint/2010/main" val="1097038722"/>
      </p:ext>
    </p:extLst>
  </p:cSld>
  <p:clrMapOvr>
    <a:masterClrMapping/>
  </p:clrMapOvr>
  <mc:AlternateContent xmlns:mc="http://schemas.openxmlformats.org/markup-compatibility/2006" xmlns:p14="http://schemas.microsoft.com/office/powerpoint/2010/main">
    <mc:Choice Requires="p14">
      <p:transition spd="slow" p14:dur="2000" advTm="18281"/>
    </mc:Choice>
    <mc:Fallback xmlns="">
      <p:transition spd="slow" advTm="1828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显著</a:t>
            </a:r>
            <a:r>
              <a:rPr lang="zh-CN" altLang="en-US" dirty="0"/>
              <a:t>性物体检测与分割</a:t>
            </a:r>
          </a:p>
        </p:txBody>
      </p:sp>
      <p:sp>
        <p:nvSpPr>
          <p:cNvPr id="3" name="内容占位符 2"/>
          <p:cNvSpPr>
            <a:spLocks noGrp="1"/>
          </p:cNvSpPr>
          <p:nvPr>
            <p:ph idx="1"/>
          </p:nvPr>
        </p:nvSpPr>
        <p:spPr/>
        <p:txBody>
          <a:bodyPr/>
          <a:lstStyle/>
          <a:p>
            <a:r>
              <a:rPr lang="zh-CN" altLang="en-US" dirty="0" smtClean="0"/>
              <a:t>显著提升了全局结构化信息的有效抽取能力</a:t>
            </a:r>
            <a:endParaRPr lang="en-US" altLang="zh-CN" dirty="0" smtClean="0"/>
          </a:p>
          <a:p>
            <a:endParaRPr lang="zh-CN" altLang="en-US" dirty="0"/>
          </a:p>
        </p:txBody>
      </p:sp>
      <p:sp>
        <p:nvSpPr>
          <p:cNvPr id="9" name="圆角矩形标注 8"/>
          <p:cNvSpPr/>
          <p:nvPr/>
        </p:nvSpPr>
        <p:spPr bwMode="auto">
          <a:xfrm>
            <a:off x="6025243" y="2289767"/>
            <a:ext cx="2805074" cy="2870062"/>
          </a:xfrm>
          <a:prstGeom prst="wedgeRoundRectCallout">
            <a:avLst>
              <a:gd name="adj1" fmla="val -69142"/>
              <a:gd name="adj2" fmla="val -3985"/>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zh-CN" altLang="en-US" sz="2800" dirty="0" smtClean="0">
                <a:ln w="0"/>
                <a:solidFill>
                  <a:schemeClr val="tx1"/>
                </a:solidFill>
                <a:effectLst>
                  <a:outerShdw blurRad="38100" dist="19050" dir="2700000" algn="tl" rotWithShape="0">
                    <a:schemeClr val="dk1">
                      <a:alpha val="40000"/>
                    </a:schemeClr>
                  </a:outerShdw>
                </a:effectLst>
                <a:ea typeface="黑体" panose="02010609060101010101" pitchFamily="49" charset="-122"/>
              </a:rPr>
              <a:t>在微软公开数据集上，将准确率</a:t>
            </a:r>
            <a:r>
              <a:rPr lang="zh-CN" altLang="en-US" sz="2800" dirty="0">
                <a:ln w="0"/>
                <a:solidFill>
                  <a:schemeClr val="tx1"/>
                </a:solidFill>
                <a:effectLst>
                  <a:outerShdw blurRad="38100" dist="19050" dir="2700000" algn="tl" rotWithShape="0">
                    <a:schemeClr val="dk1">
                      <a:alpha val="40000"/>
                    </a:schemeClr>
                  </a:outerShdw>
                </a:effectLst>
                <a:ea typeface="黑体" panose="02010609060101010101" pitchFamily="49" charset="-122"/>
              </a:rPr>
              <a:t>和召回</a:t>
            </a:r>
            <a:r>
              <a:rPr lang="zh-CN" altLang="en-US" sz="2800" dirty="0" smtClean="0">
                <a:ln w="0"/>
                <a:solidFill>
                  <a:schemeClr val="tx1"/>
                </a:solidFill>
                <a:effectLst>
                  <a:outerShdw blurRad="38100" dist="19050" dir="2700000" algn="tl" rotWithShape="0">
                    <a:schemeClr val="dk1">
                      <a:alpha val="40000"/>
                    </a:schemeClr>
                  </a:outerShdw>
                </a:effectLst>
                <a:ea typeface="黑体" panose="02010609060101010101" pitchFamily="49" charset="-122"/>
              </a:rPr>
              <a:t>率从</a:t>
            </a:r>
            <a:r>
              <a:rPr lang="en-US" altLang="zh-CN" sz="2800" dirty="0" smtClean="0">
                <a:ln w="0"/>
                <a:solidFill>
                  <a:schemeClr val="tx1"/>
                </a:solidFill>
                <a:effectLst>
                  <a:outerShdw blurRad="38100" dist="19050" dir="2700000" algn="tl" rotWithShape="0">
                    <a:schemeClr val="dk1">
                      <a:alpha val="40000"/>
                    </a:schemeClr>
                  </a:outerShdw>
                </a:effectLst>
                <a:ea typeface="黑体" panose="02010609060101010101" pitchFamily="49" charset="-122"/>
              </a:rPr>
              <a:t>75%</a:t>
            </a:r>
            <a:r>
              <a:rPr lang="zh-CN" altLang="en-US" sz="2800" dirty="0" smtClean="0">
                <a:ln w="0"/>
                <a:solidFill>
                  <a:schemeClr val="tx1"/>
                </a:solidFill>
                <a:effectLst>
                  <a:outerShdw blurRad="38100" dist="19050" dir="2700000" algn="tl" rotWithShape="0">
                    <a:schemeClr val="dk1">
                      <a:alpha val="40000"/>
                    </a:schemeClr>
                  </a:outerShdw>
                </a:effectLst>
                <a:ea typeface="黑体" panose="02010609060101010101" pitchFamily="49" charset="-122"/>
              </a:rPr>
              <a:t>和</a:t>
            </a:r>
            <a:r>
              <a:rPr lang="en-US" altLang="zh-CN" sz="2800" dirty="0" smtClean="0">
                <a:ln w="0"/>
                <a:solidFill>
                  <a:schemeClr val="tx1"/>
                </a:solidFill>
                <a:effectLst>
                  <a:outerShdw blurRad="38100" dist="19050" dir="2700000" algn="tl" rotWithShape="0">
                    <a:schemeClr val="dk1">
                      <a:alpha val="40000"/>
                    </a:schemeClr>
                  </a:outerShdw>
                </a:effectLst>
                <a:ea typeface="黑体" panose="02010609060101010101" pitchFamily="49" charset="-122"/>
              </a:rPr>
              <a:t>83%</a:t>
            </a:r>
            <a:r>
              <a:rPr lang="zh-CN" altLang="en-US" sz="2800" dirty="0" smtClean="0">
                <a:ln w="0"/>
                <a:solidFill>
                  <a:schemeClr val="tx1"/>
                </a:solidFill>
                <a:effectLst>
                  <a:outerShdw blurRad="38100" dist="19050" dir="2700000" algn="tl" rotWithShape="0">
                    <a:schemeClr val="dk1">
                      <a:alpha val="40000"/>
                    </a:schemeClr>
                  </a:outerShdw>
                </a:effectLst>
                <a:ea typeface="黑体" panose="02010609060101010101" pitchFamily="49" charset="-122"/>
              </a:rPr>
              <a:t>均</a:t>
            </a:r>
            <a:r>
              <a:rPr lang="zh-CN" altLang="en-US" sz="2800" b="1" cap="all" dirty="0" smtClean="0">
                <a:ln w="9000" cmpd="sng">
                  <a:noFill/>
                  <a:prstDash val="solid"/>
                </a:ln>
                <a:solidFill>
                  <a:srgbClr val="0000FF"/>
                </a:solidFill>
                <a:ea typeface="黑体" panose="02010609060101010101" pitchFamily="49" charset="-122"/>
              </a:rPr>
              <a:t>大幅提高</a:t>
            </a:r>
            <a:r>
              <a:rPr lang="zh-CN" altLang="en-US" sz="2800" b="1" cap="all" dirty="0">
                <a:ln w="9000" cmpd="sng">
                  <a:noFill/>
                  <a:prstDash val="solid"/>
                </a:ln>
                <a:solidFill>
                  <a:srgbClr val="0000FF"/>
                </a:solidFill>
                <a:ea typeface="黑体" panose="02010609060101010101" pitchFamily="49" charset="-122"/>
              </a:rPr>
              <a:t>到</a:t>
            </a:r>
            <a:r>
              <a:rPr lang="en-US" altLang="zh-CN" sz="2800" b="1" cap="all" dirty="0" smtClean="0">
                <a:ln w="9000" cmpd="sng">
                  <a:noFill/>
                  <a:prstDash val="solid"/>
                </a:ln>
                <a:solidFill>
                  <a:srgbClr val="0000FF"/>
                </a:solidFill>
                <a:ea typeface="黑体" panose="02010609060101010101" pitchFamily="49" charset="-122"/>
              </a:rPr>
              <a:t>90%</a:t>
            </a:r>
            <a:r>
              <a:rPr lang="zh-CN" altLang="en-US" sz="2800" b="1" cap="all" dirty="0" smtClean="0">
                <a:ln w="9000" cmpd="sng">
                  <a:noFill/>
                  <a:prstDash val="solid"/>
                </a:ln>
                <a:solidFill>
                  <a:srgbClr val="0000FF"/>
                </a:solidFill>
                <a:ea typeface="黑体" panose="02010609060101010101" pitchFamily="49" charset="-122"/>
              </a:rPr>
              <a:t>以上</a:t>
            </a:r>
            <a:endParaRPr kumimoji="1" lang="zh-CN" altLang="en-US" sz="2800" b="1" i="0" u="none" strike="noStrike" cap="none" normalizeH="0" baseline="0" dirty="0" smtClean="0">
              <a:ln w="9000" cmpd="sng">
                <a:noFill/>
                <a:prstDash val="solid"/>
              </a:ln>
              <a:solidFill>
                <a:srgbClr val="0000FF"/>
              </a:solidFill>
              <a:ea typeface="黑体" panose="02010609060101010101" pitchFamily="49" charset="-122"/>
            </a:endParaRPr>
          </a:p>
        </p:txBody>
      </p:sp>
      <p:sp>
        <p:nvSpPr>
          <p:cNvPr id="7" name="圆角矩形 7"/>
          <p:cNvSpPr/>
          <p:nvPr/>
        </p:nvSpPr>
        <p:spPr>
          <a:xfrm>
            <a:off x="384175" y="6053064"/>
            <a:ext cx="8446142" cy="543012"/>
          </a:xfrm>
          <a:prstGeom prst="roundRect">
            <a:avLst/>
          </a:prstGeom>
          <a:solidFill>
            <a:srgbClr val="CFE9F4"/>
          </a:solidFill>
          <a:ln>
            <a:noFill/>
          </a:ln>
          <a:effectLst>
            <a:outerShdw blurRad="127000" dist="508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80000"/>
              </a:lnSpc>
              <a:spcBef>
                <a:spcPts val="300"/>
              </a:spcBef>
              <a:spcAft>
                <a:spcPts val="300"/>
              </a:spcAft>
              <a:buBlip>
                <a:blip r:embed="rId3"/>
              </a:buBlip>
            </a:pPr>
            <a:r>
              <a:rPr lang="en-US" altLang="zh-CN" sz="1600" dirty="0" smtClean="0">
                <a:solidFill>
                  <a:schemeClr val="tx1"/>
                </a:solidFill>
                <a:latin typeface="Calibri Light" panose="020F0302020204030204" pitchFamily="34" charset="0"/>
                <a:hlinkClick r:id="rId4"/>
              </a:rPr>
              <a:t>Global </a:t>
            </a:r>
            <a:r>
              <a:rPr lang="en-US" altLang="zh-CN" sz="1600" dirty="0">
                <a:solidFill>
                  <a:schemeClr val="tx1"/>
                </a:solidFill>
                <a:latin typeface="Calibri Light" panose="020F0302020204030204" pitchFamily="34" charset="0"/>
                <a:hlinkClick r:id="rId4"/>
              </a:rPr>
              <a:t>Contrast based Salient Region Detection</a:t>
            </a:r>
            <a:r>
              <a:rPr lang="en-US" altLang="zh-CN" sz="1600" dirty="0">
                <a:solidFill>
                  <a:schemeClr val="tx1"/>
                </a:solidFill>
                <a:latin typeface="Calibri Light" panose="020F0302020204030204" pitchFamily="34" charset="0"/>
              </a:rPr>
              <a:t>, IEEE </a:t>
            </a:r>
            <a:r>
              <a:rPr lang="en-US" altLang="zh-CN" sz="1600" dirty="0" smtClean="0">
                <a:solidFill>
                  <a:schemeClr val="tx1"/>
                </a:solidFill>
                <a:latin typeface="Calibri Light" panose="020F0302020204030204" pitchFamily="34" charset="0"/>
              </a:rPr>
              <a:t>TPAMI, 2015, </a:t>
            </a:r>
            <a:r>
              <a:rPr lang="en-US" altLang="zh-CN" sz="1600" dirty="0">
                <a:solidFill>
                  <a:schemeClr val="tx1"/>
                </a:solidFill>
                <a:latin typeface="Calibri Light" panose="020F0302020204030204" pitchFamily="34" charset="0"/>
              </a:rPr>
              <a:t>MM Cheng, et. </a:t>
            </a:r>
            <a:r>
              <a:rPr lang="en-US" altLang="zh-CN" sz="1600" dirty="0" smtClean="0">
                <a:solidFill>
                  <a:schemeClr val="tx1"/>
                </a:solidFill>
                <a:latin typeface="Calibri Light" panose="020F0302020204030204" pitchFamily="34" charset="0"/>
              </a:rPr>
              <a:t>al.</a:t>
            </a:r>
            <a:endParaRPr lang="en-US" altLang="zh-CN" sz="1600" dirty="0">
              <a:solidFill>
                <a:schemeClr val="tx1"/>
              </a:solidFill>
              <a:latin typeface="Calibri Light" panose="020F0302020204030204" pitchFamily="34" charset="0"/>
            </a:endParaRPr>
          </a:p>
        </p:txBody>
      </p:sp>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84175" y="1944406"/>
            <a:ext cx="5168107" cy="396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471189"/>
      </p:ext>
    </p:extLst>
  </p:cSld>
  <p:clrMapOvr>
    <a:masterClrMapping/>
  </p:clrMapOvr>
  <mc:AlternateContent xmlns:mc="http://schemas.openxmlformats.org/markup-compatibility/2006" xmlns:p14="http://schemas.microsoft.com/office/powerpoint/2010/main">
    <mc:Choice Requires="p14">
      <p:transition spd="slow" p14:dur="2000" advTm="18281"/>
    </mc:Choice>
    <mc:Fallback xmlns="">
      <p:transition spd="slow" advTm="1828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显著性物体</a:t>
            </a:r>
            <a:r>
              <a:rPr lang="zh-CN" altLang="en-US" dirty="0" smtClean="0"/>
              <a:t>检测应用</a:t>
            </a:r>
            <a:endParaRPr lang="en-US" dirty="0"/>
          </a:p>
        </p:txBody>
      </p:sp>
      <p:sp>
        <p:nvSpPr>
          <p:cNvPr id="3" name="Content Placeholder 2"/>
          <p:cNvSpPr>
            <a:spLocks noGrp="1"/>
          </p:cNvSpPr>
          <p:nvPr>
            <p:ph idx="1"/>
          </p:nvPr>
        </p:nvSpPr>
        <p:spPr/>
        <p:txBody>
          <a:bodyPr/>
          <a:lstStyle/>
          <a:p>
            <a:r>
              <a:rPr lang="zh-CN" altLang="en-US" dirty="0" smtClean="0"/>
              <a:t>相关应用</a:t>
            </a:r>
            <a:endParaRPr lang="en-US" dirty="0"/>
          </a:p>
        </p:txBody>
      </p:sp>
      <p:pic>
        <p:nvPicPr>
          <p:cNvPr id="19"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687" y="1770957"/>
            <a:ext cx="7291263" cy="4108173"/>
          </a:xfrm>
          <a:prstGeom prst="rect">
            <a:avLst/>
          </a:prstGeom>
        </p:spPr>
      </p:pic>
      <p:sp>
        <p:nvSpPr>
          <p:cNvPr id="20" name="圆角矩形 5"/>
          <p:cNvSpPr/>
          <p:nvPr/>
        </p:nvSpPr>
        <p:spPr>
          <a:xfrm>
            <a:off x="384175" y="6077957"/>
            <a:ext cx="8285538" cy="474194"/>
          </a:xfrm>
          <a:prstGeom prst="roundRect">
            <a:avLst/>
          </a:prstGeom>
          <a:solidFill>
            <a:srgbClr val="CFE9F4"/>
          </a:solidFill>
          <a:ln>
            <a:noFill/>
          </a:ln>
          <a:effectLst>
            <a:outerShdw blurRad="127000" dist="508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80000"/>
              </a:lnSpc>
              <a:spcBef>
                <a:spcPts val="300"/>
              </a:spcBef>
              <a:spcAft>
                <a:spcPts val="300"/>
              </a:spcAft>
              <a:buBlip>
                <a:blip r:embed="rId4"/>
              </a:buBlip>
            </a:pPr>
            <a:r>
              <a:rPr lang="en-US" altLang="zh-CN" sz="1700" dirty="0" smtClean="0">
                <a:solidFill>
                  <a:srgbClr val="406593"/>
                </a:solidFill>
                <a:latin typeface="+mj-lt"/>
                <a:ea typeface="华文楷体" pitchFamily="2" charset="-122"/>
              </a:rPr>
              <a:t>Sketch2photo</a:t>
            </a:r>
            <a:r>
              <a:rPr lang="en-US" altLang="zh-CN" sz="1700" dirty="0">
                <a:solidFill>
                  <a:srgbClr val="406593"/>
                </a:solidFill>
                <a:latin typeface="+mj-lt"/>
                <a:ea typeface="华文楷体" pitchFamily="2" charset="-122"/>
              </a:rPr>
              <a:t>: internet image montage, ACM </a:t>
            </a:r>
            <a:r>
              <a:rPr lang="en-US" altLang="zh-CN" sz="1700" dirty="0" smtClean="0">
                <a:solidFill>
                  <a:srgbClr val="406593"/>
                </a:solidFill>
                <a:latin typeface="+mj-lt"/>
                <a:ea typeface="华文楷体" pitchFamily="2" charset="-122"/>
              </a:rPr>
              <a:t>TOG 2009</a:t>
            </a:r>
            <a:r>
              <a:rPr lang="en-US" altLang="zh-CN" sz="1700" dirty="0">
                <a:solidFill>
                  <a:srgbClr val="406593"/>
                </a:solidFill>
                <a:latin typeface="+mj-lt"/>
                <a:ea typeface="华文楷体" pitchFamily="2" charset="-122"/>
              </a:rPr>
              <a:t>. </a:t>
            </a:r>
            <a:endParaRPr lang="en-US" altLang="zh-CN" sz="1700" dirty="0" smtClean="0">
              <a:solidFill>
                <a:srgbClr val="406593"/>
              </a:solidFill>
              <a:latin typeface="+mj-lt"/>
              <a:ea typeface="华文楷体" pitchFamily="2" charset="-122"/>
            </a:endParaRPr>
          </a:p>
        </p:txBody>
      </p:sp>
    </p:spTree>
    <p:extLst>
      <p:ext uri="{BB962C8B-B14F-4D97-AF65-F5344CB8AC3E}">
        <p14:creationId xmlns:p14="http://schemas.microsoft.com/office/powerpoint/2010/main" val="1026524340"/>
      </p:ext>
    </p:extLst>
  </p:cSld>
  <p:clrMapOvr>
    <a:masterClrMapping/>
  </p:clrMapOvr>
  <mc:AlternateContent xmlns:mc="http://schemas.openxmlformats.org/markup-compatibility/2006" xmlns:p14="http://schemas.microsoft.com/office/powerpoint/2010/main">
    <mc:Choice Requires="p14">
      <p:transition spd="slow" p14:dur="2000" advTm="17644"/>
    </mc:Choice>
    <mc:Fallback xmlns="">
      <p:transition spd="slow" advTm="1764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显著性物体检测应用</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5" name="Content Placeholder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34034" y="1197383"/>
            <a:ext cx="2747665" cy="1582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5121" y="1197382"/>
            <a:ext cx="2358571" cy="1594623"/>
          </a:xfrm>
          <a:prstGeom prst="rect">
            <a:avLst/>
          </a:prstGeom>
          <a:ln>
            <a:noFill/>
          </a:ln>
          <a:effectLst>
            <a:outerShdw blurRad="292100" dist="139700" dir="2700000" algn="tl" rotWithShape="0">
              <a:srgbClr val="333333">
                <a:alpha val="65000"/>
              </a:srgbClr>
            </a:outerShdw>
          </a:effectLst>
        </p:spPr>
      </p:pic>
      <p:pic>
        <p:nvPicPr>
          <p:cNvPr id="10" name="内容占位符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3344600" y="3658366"/>
            <a:ext cx="2797619" cy="1558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44600" y="1197383"/>
            <a:ext cx="2797619" cy="1582866"/>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05121" y="3660142"/>
            <a:ext cx="2363934" cy="158464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72028" y="5224341"/>
            <a:ext cx="3072572" cy="707886"/>
          </a:xfrm>
          <a:prstGeom prst="rect">
            <a:avLst/>
          </a:prstGeom>
          <a:noFill/>
        </p:spPr>
        <p:txBody>
          <a:bodyPr wrap="square" rtlCol="0">
            <a:spAutoFit/>
          </a:bodyPr>
          <a:lstStyle/>
          <a:p>
            <a:pPr algn="ctr"/>
            <a:r>
              <a:rPr lang="zh-CN" altLang="en-US" sz="2000" dirty="0" smtClean="0">
                <a:solidFill>
                  <a:schemeClr val="tx1"/>
                </a:solidFill>
              </a:rPr>
              <a:t>图像检索，</a:t>
            </a:r>
            <a:r>
              <a:rPr lang="en-US" altLang="zh-CN" sz="2000" dirty="0">
                <a:solidFill>
                  <a:schemeClr val="tx1"/>
                </a:solidFill>
              </a:rPr>
              <a:t>Columbia</a:t>
            </a:r>
            <a:r>
              <a:rPr lang="zh-CN" altLang="en-US" sz="2000" dirty="0" smtClean="0">
                <a:solidFill>
                  <a:schemeClr val="tx1"/>
                </a:solidFill>
              </a:rPr>
              <a:t>大学</a:t>
            </a:r>
            <a:endParaRPr lang="en-US" altLang="zh-CN" sz="2000" dirty="0" smtClean="0">
              <a:solidFill>
                <a:schemeClr val="tx1"/>
              </a:solidFill>
            </a:endParaRPr>
          </a:p>
          <a:p>
            <a:pPr algn="ctr"/>
            <a:r>
              <a:rPr lang="en-US" altLang="zh-CN" sz="2000" dirty="0" err="1">
                <a:solidFill>
                  <a:schemeClr val="tx1"/>
                </a:solidFill>
              </a:rPr>
              <a:t>Shihfu</a:t>
            </a:r>
            <a:r>
              <a:rPr lang="en-US" altLang="zh-CN" sz="2000" dirty="0">
                <a:solidFill>
                  <a:schemeClr val="tx1"/>
                </a:solidFill>
              </a:rPr>
              <a:t> Chang</a:t>
            </a:r>
            <a:r>
              <a:rPr lang="zh-CN" altLang="en-US" sz="2000" dirty="0" smtClean="0">
                <a:solidFill>
                  <a:schemeClr val="tx1"/>
                </a:solidFill>
              </a:rPr>
              <a:t>教授组</a:t>
            </a:r>
            <a:endParaRPr lang="en-US" dirty="0">
              <a:solidFill>
                <a:schemeClr val="tx1"/>
              </a:solidFill>
            </a:endParaRPr>
          </a:p>
        </p:txBody>
      </p:sp>
      <p:sp>
        <p:nvSpPr>
          <p:cNvPr id="14" name="TextBox 13"/>
          <p:cNvSpPr txBox="1"/>
          <p:nvPr/>
        </p:nvSpPr>
        <p:spPr>
          <a:xfrm>
            <a:off x="6305120" y="2792006"/>
            <a:ext cx="2358572" cy="778675"/>
          </a:xfrm>
          <a:prstGeom prst="rect">
            <a:avLst/>
          </a:prstGeom>
          <a:noFill/>
        </p:spPr>
        <p:txBody>
          <a:bodyPr wrap="square" rtlCol="0">
            <a:spAutoFit/>
          </a:bodyPr>
          <a:lstStyle/>
          <a:p>
            <a:pPr algn="ctr"/>
            <a:r>
              <a:rPr lang="zh-CN" altLang="en-US" sz="2000" dirty="0" smtClean="0">
                <a:solidFill>
                  <a:schemeClr val="tx1"/>
                </a:solidFill>
              </a:rPr>
              <a:t>联合分割，</a:t>
            </a:r>
            <a:r>
              <a:rPr lang="en-US" altLang="zh-CN" sz="2000" dirty="0" smtClean="0">
                <a:solidFill>
                  <a:schemeClr val="tx1"/>
                </a:solidFill>
              </a:rPr>
              <a:t>MIT</a:t>
            </a:r>
          </a:p>
          <a:p>
            <a:pPr algn="ctr"/>
            <a:r>
              <a:rPr lang="en-US" altLang="zh-CN" sz="2000" dirty="0" smtClean="0">
                <a:solidFill>
                  <a:schemeClr val="tx1"/>
                </a:solidFill>
              </a:rPr>
              <a:t>Rubinstein</a:t>
            </a:r>
            <a:r>
              <a:rPr lang="zh-CN" altLang="en-US" sz="2000" dirty="0" smtClean="0">
                <a:solidFill>
                  <a:schemeClr val="tx1"/>
                </a:solidFill>
              </a:rPr>
              <a:t> </a:t>
            </a:r>
            <a:r>
              <a:rPr lang="en-US" altLang="zh-CN" sz="2000" dirty="0" smtClean="0">
                <a:solidFill>
                  <a:schemeClr val="tx1"/>
                </a:solidFill>
              </a:rPr>
              <a:t>et</a:t>
            </a:r>
            <a:r>
              <a:rPr lang="zh-CN" altLang="en-US" sz="2000" dirty="0" smtClean="0">
                <a:solidFill>
                  <a:schemeClr val="tx1"/>
                </a:solidFill>
              </a:rPr>
              <a:t> </a:t>
            </a:r>
            <a:r>
              <a:rPr lang="en-US" altLang="zh-CN" sz="2000" dirty="0" smtClean="0">
                <a:solidFill>
                  <a:schemeClr val="tx1"/>
                </a:solidFill>
              </a:rPr>
              <a:t>al.</a:t>
            </a:r>
            <a:endParaRPr lang="en-US" dirty="0">
              <a:solidFill>
                <a:schemeClr val="tx1"/>
              </a:solidFill>
            </a:endParaRPr>
          </a:p>
        </p:txBody>
      </p:sp>
      <p:sp>
        <p:nvSpPr>
          <p:cNvPr id="15" name="TextBox 14"/>
          <p:cNvSpPr txBox="1"/>
          <p:nvPr/>
        </p:nvSpPr>
        <p:spPr>
          <a:xfrm>
            <a:off x="3344600" y="5224341"/>
            <a:ext cx="2797619" cy="707886"/>
          </a:xfrm>
          <a:prstGeom prst="rect">
            <a:avLst/>
          </a:prstGeom>
          <a:noFill/>
        </p:spPr>
        <p:txBody>
          <a:bodyPr wrap="square" rtlCol="0">
            <a:spAutoFit/>
          </a:bodyPr>
          <a:lstStyle/>
          <a:p>
            <a:pPr algn="ctr"/>
            <a:r>
              <a:rPr lang="zh-CN" altLang="en-US" sz="2000" dirty="0" smtClean="0">
                <a:solidFill>
                  <a:schemeClr val="tx1"/>
                </a:solidFill>
              </a:rPr>
              <a:t>深度学习，</a:t>
            </a:r>
            <a:r>
              <a:rPr lang="en-US" altLang="zh-CN" sz="2000" dirty="0" smtClean="0">
                <a:solidFill>
                  <a:schemeClr val="tx1"/>
                </a:solidFill>
              </a:rPr>
              <a:t>NUS</a:t>
            </a:r>
          </a:p>
          <a:p>
            <a:pPr algn="ctr"/>
            <a:r>
              <a:rPr lang="en-US" altLang="zh-CN" sz="2000" dirty="0" err="1" smtClean="0">
                <a:solidFill>
                  <a:schemeClr val="tx1"/>
                </a:solidFill>
              </a:rPr>
              <a:t>Shuicheng</a:t>
            </a:r>
            <a:r>
              <a:rPr lang="en-US" altLang="zh-CN" sz="2000" dirty="0" smtClean="0">
                <a:solidFill>
                  <a:schemeClr val="tx1"/>
                </a:solidFill>
              </a:rPr>
              <a:t> Yan</a:t>
            </a:r>
            <a:r>
              <a:rPr lang="zh-CN" altLang="en-US" sz="2000" dirty="0" smtClean="0">
                <a:solidFill>
                  <a:schemeClr val="tx1"/>
                </a:solidFill>
              </a:rPr>
              <a:t>教授组</a:t>
            </a:r>
            <a:endParaRPr lang="en-US" dirty="0">
              <a:solidFill>
                <a:schemeClr val="tx1"/>
              </a:solidFill>
            </a:endParaRPr>
          </a:p>
        </p:txBody>
      </p:sp>
      <p:sp>
        <p:nvSpPr>
          <p:cNvPr id="16" name="TextBox 15"/>
          <p:cNvSpPr txBox="1"/>
          <p:nvPr/>
        </p:nvSpPr>
        <p:spPr>
          <a:xfrm>
            <a:off x="434033" y="2792006"/>
            <a:ext cx="2747665" cy="778675"/>
          </a:xfrm>
          <a:prstGeom prst="rect">
            <a:avLst/>
          </a:prstGeom>
          <a:noFill/>
        </p:spPr>
        <p:txBody>
          <a:bodyPr wrap="square" rtlCol="0">
            <a:spAutoFit/>
          </a:bodyPr>
          <a:lstStyle/>
          <a:p>
            <a:pPr algn="ctr"/>
            <a:r>
              <a:rPr lang="zh-CN" altLang="en-US" sz="2000" dirty="0" smtClean="0">
                <a:solidFill>
                  <a:schemeClr val="tx1"/>
                </a:solidFill>
              </a:rPr>
              <a:t>无监督学习，</a:t>
            </a:r>
            <a:r>
              <a:rPr lang="en-US" altLang="zh-CN" sz="2000" dirty="0" smtClean="0">
                <a:solidFill>
                  <a:schemeClr val="tx1"/>
                </a:solidFill>
              </a:rPr>
              <a:t>UCSD</a:t>
            </a:r>
          </a:p>
          <a:p>
            <a:pPr algn="ctr"/>
            <a:r>
              <a:rPr lang="en-US" altLang="zh-CN" sz="2000" dirty="0" err="1" smtClean="0">
                <a:solidFill>
                  <a:schemeClr val="tx1"/>
                </a:solidFill>
              </a:rPr>
              <a:t>Zhuowen</a:t>
            </a:r>
            <a:r>
              <a:rPr lang="en-US" altLang="zh-CN" sz="2000" dirty="0" smtClean="0">
                <a:solidFill>
                  <a:schemeClr val="tx1"/>
                </a:solidFill>
              </a:rPr>
              <a:t> </a:t>
            </a:r>
            <a:r>
              <a:rPr lang="en-US" altLang="zh-CN" sz="2000" dirty="0" err="1" smtClean="0">
                <a:solidFill>
                  <a:schemeClr val="tx1"/>
                </a:solidFill>
              </a:rPr>
              <a:t>Tu</a:t>
            </a:r>
            <a:r>
              <a:rPr lang="zh-CN" altLang="en-US" sz="2000" dirty="0" smtClean="0">
                <a:solidFill>
                  <a:schemeClr val="tx1"/>
                </a:solidFill>
              </a:rPr>
              <a:t>教授组</a:t>
            </a:r>
            <a:endParaRPr lang="en-US" dirty="0">
              <a:solidFill>
                <a:schemeClr val="tx1"/>
              </a:solidFill>
            </a:endParaRPr>
          </a:p>
        </p:txBody>
      </p:sp>
      <p:sp>
        <p:nvSpPr>
          <p:cNvPr id="17" name="TextBox 16"/>
          <p:cNvSpPr txBox="1"/>
          <p:nvPr/>
        </p:nvSpPr>
        <p:spPr>
          <a:xfrm>
            <a:off x="6305120" y="5224341"/>
            <a:ext cx="2358572" cy="707886"/>
          </a:xfrm>
          <a:prstGeom prst="rect">
            <a:avLst/>
          </a:prstGeom>
          <a:noFill/>
        </p:spPr>
        <p:txBody>
          <a:bodyPr wrap="square" rtlCol="0">
            <a:spAutoFit/>
          </a:bodyPr>
          <a:lstStyle/>
          <a:p>
            <a:pPr algn="ctr"/>
            <a:r>
              <a:rPr lang="zh-CN" altLang="en-US" sz="2000" dirty="0" smtClean="0">
                <a:solidFill>
                  <a:schemeClr val="tx1"/>
                </a:solidFill>
              </a:rPr>
              <a:t>图像拼接，北理工</a:t>
            </a:r>
            <a:endParaRPr lang="en-US" altLang="zh-CN" sz="2000" dirty="0" smtClean="0">
              <a:solidFill>
                <a:schemeClr val="tx1"/>
              </a:solidFill>
            </a:endParaRPr>
          </a:p>
          <a:p>
            <a:pPr algn="ctr"/>
            <a:r>
              <a:rPr lang="zh-CN" altLang="en-US" sz="2000" dirty="0" smtClean="0">
                <a:solidFill>
                  <a:schemeClr val="tx1"/>
                </a:solidFill>
              </a:rPr>
              <a:t>黄华教授组</a:t>
            </a:r>
            <a:endParaRPr lang="en-US" dirty="0">
              <a:solidFill>
                <a:schemeClr val="tx1"/>
              </a:solidFill>
            </a:endParaRPr>
          </a:p>
        </p:txBody>
      </p:sp>
      <p:sp>
        <p:nvSpPr>
          <p:cNvPr id="18" name="TextBox 17"/>
          <p:cNvSpPr txBox="1"/>
          <p:nvPr/>
        </p:nvSpPr>
        <p:spPr>
          <a:xfrm>
            <a:off x="3389993" y="2792006"/>
            <a:ext cx="2802981" cy="778675"/>
          </a:xfrm>
          <a:prstGeom prst="rect">
            <a:avLst/>
          </a:prstGeom>
          <a:noFill/>
        </p:spPr>
        <p:txBody>
          <a:bodyPr wrap="square" rtlCol="0">
            <a:spAutoFit/>
          </a:bodyPr>
          <a:lstStyle/>
          <a:p>
            <a:pPr algn="ctr"/>
            <a:r>
              <a:rPr lang="zh-CN" altLang="en-US" sz="2000" dirty="0" smtClean="0">
                <a:solidFill>
                  <a:schemeClr val="tx1"/>
                </a:solidFill>
              </a:rPr>
              <a:t>图像彩色化，</a:t>
            </a:r>
            <a:r>
              <a:rPr lang="en-US" altLang="zh-CN" sz="2000" dirty="0" smtClean="0">
                <a:solidFill>
                  <a:schemeClr val="tx1"/>
                </a:solidFill>
              </a:rPr>
              <a:t>NUS</a:t>
            </a:r>
          </a:p>
          <a:p>
            <a:pPr algn="ctr"/>
            <a:r>
              <a:rPr lang="en-US" altLang="zh-CN" sz="2000" dirty="0" smtClean="0">
                <a:solidFill>
                  <a:schemeClr val="tx1"/>
                </a:solidFill>
              </a:rPr>
              <a:t>Ping</a:t>
            </a:r>
            <a:r>
              <a:rPr lang="zh-CN" altLang="en-US" sz="2000" dirty="0" smtClean="0">
                <a:solidFill>
                  <a:schemeClr val="tx1"/>
                </a:solidFill>
              </a:rPr>
              <a:t> </a:t>
            </a:r>
            <a:r>
              <a:rPr lang="en-US" altLang="zh-CN" sz="2000" dirty="0" smtClean="0">
                <a:solidFill>
                  <a:schemeClr val="tx1"/>
                </a:solidFill>
              </a:rPr>
              <a:t>Tan</a:t>
            </a:r>
            <a:r>
              <a:rPr lang="zh-CN" altLang="en-US" sz="2000" dirty="0" smtClean="0">
                <a:solidFill>
                  <a:schemeClr val="tx1"/>
                </a:solidFill>
              </a:rPr>
              <a:t>教授组</a:t>
            </a:r>
            <a:endParaRPr lang="en-US" dirty="0">
              <a:solidFill>
                <a:schemeClr val="tx1"/>
              </a:solidFill>
            </a:endParaRPr>
          </a:p>
        </p:txBody>
      </p:sp>
      <p:pic>
        <p:nvPicPr>
          <p:cNvPr id="6" name="图片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4033" y="3658366"/>
            <a:ext cx="2747664" cy="15581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883888"/>
      </p:ext>
    </p:extLst>
  </p:cSld>
  <p:clrMapOvr>
    <a:masterClrMapping/>
  </p:clrMapOvr>
  <mc:AlternateContent xmlns:mc="http://schemas.openxmlformats.org/markup-compatibility/2006" xmlns:p14="http://schemas.microsoft.com/office/powerpoint/2010/main">
    <mc:Choice Requires="p14">
      <p:transition spd="slow" p14:dur="2000" advTm="17644"/>
    </mc:Choice>
    <mc:Fallback xmlns="">
      <p:transition spd="slow" advTm="1764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ADE20K</a:t>
            </a:r>
            <a:r>
              <a:rPr lang="zh-CN" altLang="en-US" dirty="0" smtClean="0"/>
              <a:t>数据集：</a:t>
            </a:r>
            <a:r>
              <a:rPr lang="en-US" altLang="zh-CN" dirty="0" smtClean="0"/>
              <a:t>21</a:t>
            </a:r>
            <a:r>
              <a:rPr lang="zh-CN" altLang="en-US" dirty="0" smtClean="0"/>
              <a:t>万多物体分割</a:t>
            </a:r>
            <a:endParaRPr lang="zh-CN" altLang="en-US" dirty="0"/>
          </a:p>
        </p:txBody>
      </p:sp>
      <p:pic>
        <p:nvPicPr>
          <p:cNvPr id="4" name="内容占位符 3"/>
          <p:cNvPicPr>
            <a:picLocks noGrp="1" noChangeAspect="1"/>
          </p:cNvPicPr>
          <p:nvPr>
            <p:ph idx="1"/>
          </p:nvPr>
        </p:nvPicPr>
        <p:blipFill>
          <a:blip r:embed="rId3"/>
          <a:stretch>
            <a:fillRect/>
          </a:stretch>
        </p:blipFill>
        <p:spPr>
          <a:xfrm>
            <a:off x="0" y="1125026"/>
            <a:ext cx="9144000" cy="5751297"/>
          </a:xfrm>
          <a:prstGeom prst="rect">
            <a:avLst/>
          </a:prstGeom>
        </p:spPr>
      </p:pic>
    </p:spTree>
    <p:extLst>
      <p:ext uri="{BB962C8B-B14F-4D97-AF65-F5344CB8AC3E}">
        <p14:creationId xmlns:p14="http://schemas.microsoft.com/office/powerpoint/2010/main" val="913102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显著性物体检测应用</a:t>
            </a:r>
            <a:endParaRPr kumimoji="1" lang="zh-CN" altLang="en-US" dirty="0"/>
          </a:p>
        </p:txBody>
      </p:sp>
      <p:pic>
        <p:nvPicPr>
          <p:cNvPr id="4" name="内容占位符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199071" y="1310011"/>
            <a:ext cx="6709995" cy="4543776"/>
          </a:xfrm>
          <a:prstGeom prst="rect">
            <a:avLst/>
          </a:prstGeom>
        </p:spPr>
      </p:pic>
      <p:sp>
        <p:nvSpPr>
          <p:cNvPr id="6" name="圆角矩形 7"/>
          <p:cNvSpPr/>
          <p:nvPr/>
        </p:nvSpPr>
        <p:spPr>
          <a:xfrm>
            <a:off x="188258" y="6051945"/>
            <a:ext cx="8731623" cy="590949"/>
          </a:xfrm>
          <a:prstGeom prst="roundRect">
            <a:avLst/>
          </a:prstGeom>
          <a:solidFill>
            <a:srgbClr val="CFE9F4"/>
          </a:solidFill>
          <a:ln>
            <a:noFill/>
          </a:ln>
          <a:effectLst>
            <a:outerShdw blurRad="127000" dist="50800" dir="27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80000"/>
              </a:lnSpc>
              <a:spcBef>
                <a:spcPts val="300"/>
              </a:spcBef>
              <a:spcAft>
                <a:spcPts val="300"/>
              </a:spcAft>
              <a:buBlip>
                <a:blip r:embed="rId4"/>
              </a:buBlip>
            </a:pPr>
            <a:r>
              <a:rPr lang="en-US" sz="1600" dirty="0">
                <a:solidFill>
                  <a:schemeClr val="tx1"/>
                </a:solidFill>
                <a:latin typeface="Calibri Light" panose="020F0302020204030204" pitchFamily="34" charset="0"/>
              </a:rPr>
              <a:t>STC: A Simple to Complex Framework for Weakly-supervised Semantic </a:t>
            </a:r>
            <a:r>
              <a:rPr lang="en-US" sz="1600" dirty="0" smtClean="0">
                <a:solidFill>
                  <a:schemeClr val="tx1"/>
                </a:solidFill>
                <a:latin typeface="Calibri Light" panose="020F0302020204030204" pitchFamily="34" charset="0"/>
              </a:rPr>
              <a:t>Segmentation, </a:t>
            </a:r>
            <a:r>
              <a:rPr lang="en-US" altLang="zh-CN" sz="1600" dirty="0" smtClean="0">
                <a:solidFill>
                  <a:schemeClr val="tx1"/>
                </a:solidFill>
                <a:latin typeface="Calibri Light" panose="020F0302020204030204" pitchFamily="34" charset="0"/>
              </a:rPr>
              <a:t>IEEE TPAMI 2017</a:t>
            </a:r>
            <a:r>
              <a:rPr lang="en-US" sz="1600" dirty="0" smtClean="0">
                <a:solidFill>
                  <a:schemeClr val="tx1"/>
                </a:solidFill>
                <a:latin typeface="Calibri Light" panose="020F0302020204030204" pitchFamily="34" charset="0"/>
              </a:rPr>
              <a:t>.</a:t>
            </a:r>
            <a:endParaRPr lang="en-US" sz="1600" dirty="0">
              <a:solidFill>
                <a:schemeClr val="tx1"/>
              </a:solidFill>
              <a:latin typeface="Calibri Light" panose="020F0302020204030204" pitchFamily="34" charset="0"/>
            </a:endParaRPr>
          </a:p>
        </p:txBody>
      </p:sp>
      <p:sp>
        <p:nvSpPr>
          <p:cNvPr id="7" name="爆炸形 2 6"/>
          <p:cNvSpPr/>
          <p:nvPr/>
        </p:nvSpPr>
        <p:spPr>
          <a:xfrm>
            <a:off x="188258" y="2079669"/>
            <a:ext cx="8955742" cy="3429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dirty="0" smtClean="0">
                <a:solidFill>
                  <a:srgbClr val="FF0000"/>
                </a:solidFill>
              </a:rPr>
              <a:t>10% improvement over state of the art!</a:t>
            </a:r>
            <a:endParaRPr kumimoji="1" lang="zh-CN" altLang="en-US" sz="3200" dirty="0">
              <a:solidFill>
                <a:srgbClr val="FF0000"/>
              </a:solidFill>
            </a:endParaRPr>
          </a:p>
        </p:txBody>
      </p:sp>
    </p:spTree>
    <p:extLst>
      <p:ext uri="{BB962C8B-B14F-4D97-AF65-F5344CB8AC3E}">
        <p14:creationId xmlns:p14="http://schemas.microsoft.com/office/powerpoint/2010/main" val="42205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主题​​">
  <a:themeElements>
    <a:clrScheme name="自定义 2">
      <a:dk1>
        <a:srgbClr val="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1327</TotalTime>
  <Words>1338</Words>
  <Application>Microsoft Macintosh PowerPoint</Application>
  <PresentationFormat>On-screen Show (4:3)</PresentationFormat>
  <Paragraphs>112</Paragraphs>
  <Slides>16</Slides>
  <Notes>16</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32" baseType="lpstr">
      <vt:lpstr>Adobe 黑体 Std R</vt:lpstr>
      <vt:lpstr>Arial</vt:lpstr>
      <vt:lpstr>Calibri</vt:lpstr>
      <vt:lpstr>Calibri Light</vt:lpstr>
      <vt:lpstr>DengXian</vt:lpstr>
      <vt:lpstr>Garamond</vt:lpstr>
      <vt:lpstr>SimSun</vt:lpstr>
      <vt:lpstr>Times New Roman</vt:lpstr>
      <vt:lpstr>Wingdings</vt:lpstr>
      <vt:lpstr>华文楷体</vt:lpstr>
      <vt:lpstr>宋体</vt:lpstr>
      <vt:lpstr>微软雅黑</vt:lpstr>
      <vt:lpstr>等线</vt:lpstr>
      <vt:lpstr>黑体</vt:lpstr>
      <vt:lpstr>Office 主题​​</vt:lpstr>
      <vt:lpstr>Visio</vt:lpstr>
      <vt:lpstr>认知规律启发的图像智能处理</vt:lpstr>
      <vt:lpstr>研究背景：图像理解与处理</vt:lpstr>
      <vt:lpstr>研究特色</vt:lpstr>
      <vt:lpstr>显著性物体检测与分割</vt:lpstr>
      <vt:lpstr>显著性物体检测与分割</vt:lpstr>
      <vt:lpstr>显著性物体检测应用</vt:lpstr>
      <vt:lpstr>显著性物体检测应用</vt:lpstr>
      <vt:lpstr>ADE20K数据集：21万多物体分割</vt:lpstr>
      <vt:lpstr>显著性物体检测应用</vt:lpstr>
      <vt:lpstr>候选物体快速生成</vt:lpstr>
      <vt:lpstr>候选物体快速生成</vt:lpstr>
      <vt:lpstr>候选物体快速生成</vt:lpstr>
      <vt:lpstr>交互式场景智能分析与编辑</vt:lpstr>
      <vt:lpstr>交互式场景智能分析与编辑</vt:lpstr>
      <vt:lpstr>交互式场景智能分析与编辑</vt:lpstr>
      <vt:lpstr> </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MingMing Cheng</cp:lastModifiedBy>
  <cp:revision>103</cp:revision>
  <dcterms:created xsi:type="dcterms:W3CDTF">2017-05-11T03:24:03Z</dcterms:created>
  <dcterms:modified xsi:type="dcterms:W3CDTF">2017-06-04T14:08:52Z</dcterms:modified>
</cp:coreProperties>
</file>