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0.svg" ContentType="image/svg+xml"/>
  <Override PartName="/ppt/media/image243.svg" ContentType="image/svg+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69"/>
  </p:handoutMasterIdLst>
  <p:sldIdLst>
    <p:sldId id="439" r:id="rId3"/>
    <p:sldId id="3274" r:id="rId5"/>
    <p:sldId id="3275" r:id="rId6"/>
    <p:sldId id="3172" r:id="rId7"/>
    <p:sldId id="3198" r:id="rId8"/>
    <p:sldId id="3199" r:id="rId9"/>
    <p:sldId id="3200" r:id="rId10"/>
    <p:sldId id="3201" r:id="rId11"/>
    <p:sldId id="3202" r:id="rId12"/>
    <p:sldId id="3203" r:id="rId13"/>
    <p:sldId id="3204" r:id="rId14"/>
    <p:sldId id="3205" r:id="rId15"/>
    <p:sldId id="3206" r:id="rId16"/>
    <p:sldId id="3207" r:id="rId17"/>
    <p:sldId id="3214" r:id="rId18"/>
    <p:sldId id="3215" r:id="rId19"/>
    <p:sldId id="3216" r:id="rId20"/>
    <p:sldId id="3217" r:id="rId21"/>
    <p:sldId id="3219" r:id="rId22"/>
    <p:sldId id="3220" r:id="rId23"/>
    <p:sldId id="3292" r:id="rId24"/>
    <p:sldId id="3293" r:id="rId25"/>
    <p:sldId id="3222" r:id="rId26"/>
    <p:sldId id="3223" r:id="rId27"/>
    <p:sldId id="3291" r:id="rId28"/>
    <p:sldId id="3232" r:id="rId29"/>
    <p:sldId id="3231" r:id="rId30"/>
    <p:sldId id="3273" r:id="rId31"/>
    <p:sldId id="3238" r:id="rId32"/>
    <p:sldId id="3240" r:id="rId33"/>
    <p:sldId id="3241" r:id="rId34"/>
    <p:sldId id="3242" r:id="rId35"/>
    <p:sldId id="3243" r:id="rId36"/>
    <p:sldId id="3244" r:id="rId37"/>
    <p:sldId id="3245" r:id="rId38"/>
    <p:sldId id="3246" r:id="rId39"/>
    <p:sldId id="3247" r:id="rId40"/>
    <p:sldId id="3248" r:id="rId41"/>
    <p:sldId id="3250" r:id="rId42"/>
    <p:sldId id="3251" r:id="rId43"/>
    <p:sldId id="3252" r:id="rId44"/>
    <p:sldId id="3253" r:id="rId45"/>
    <p:sldId id="3239" r:id="rId46"/>
    <p:sldId id="3254" r:id="rId47"/>
    <p:sldId id="3265" r:id="rId48"/>
    <p:sldId id="3266" r:id="rId49"/>
    <p:sldId id="3267" r:id="rId50"/>
    <p:sldId id="3268" r:id="rId51"/>
    <p:sldId id="3269" r:id="rId52"/>
    <p:sldId id="3271" r:id="rId53"/>
    <p:sldId id="3277" r:id="rId54"/>
    <p:sldId id="3276" r:id="rId55"/>
    <p:sldId id="3279" r:id="rId56"/>
    <p:sldId id="3278" r:id="rId57"/>
    <p:sldId id="3270" r:id="rId58"/>
    <p:sldId id="3272" r:id="rId59"/>
    <p:sldId id="3280" r:id="rId60"/>
    <p:sldId id="3281" r:id="rId61"/>
    <p:sldId id="3282" r:id="rId62"/>
    <p:sldId id="3294" r:id="rId63"/>
    <p:sldId id="3283" r:id="rId64"/>
    <p:sldId id="3285" r:id="rId65"/>
    <p:sldId id="3286" r:id="rId66"/>
    <p:sldId id="3287" r:id="rId67"/>
    <p:sldId id="3193" r:id="rId68"/>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h" initials="" lastIdx="0" clrIdx="0"/>
  <p:cmAuthor id="7" name="zhaolihai" initials="z" lastIdx="1" clrIdx="6"/>
  <p:cmAuthor id="1" name="Luo Jie" initials="" lastIdx="10" clrIdx="2"/>
  <p:cmAuthor id="8" name="Yan Y Yang" initials="YYY" lastIdx="1" clrIdx="7"/>
  <p:cmAuthor id="2" name="王冰" initials="王" lastIdx="1" clrIdx="1"/>
  <p:cmAuthor id="3" name="J" initials="J" lastIdx="2" clrIdx="4"/>
  <p:cmAuthor id="10" name="admin" initials="a" lastIdx="1" clrIdx="9"/>
  <p:cmAuthor id="4" name="ddppqq" initials="d" lastIdx="0" clrIdx="3"/>
  <p:cmAuthor id="5" name="Cherry XH Li" initials="CXL" lastIdx="11" clrIdx="4"/>
  <p:cmAuthor id="75" name="作者" initials="A" lastIdx="0" clrIdx="24"/>
  <p:cmAuthor id="6" name="吴永建" initials="吴永建" lastIdx="19" clrIdx="5"/>
  <p:cmAuthor id="76" name="王蔚" initials="王蔚" lastIdx="11" clrIdx="25"/>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86006A"/>
    <a:srgbClr val="BE009D"/>
    <a:srgbClr val="E800BA"/>
    <a:srgbClr val="FFFFFF"/>
    <a:srgbClr val="EBEDF0"/>
    <a:srgbClr val="BFBFBF"/>
    <a:srgbClr val="7F7F7F"/>
    <a:srgbClr val="E4E0E0"/>
    <a:srgbClr val="06339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15" autoAdjust="0"/>
    <p:restoredTop sz="77933" autoAdjust="0"/>
  </p:normalViewPr>
  <p:slideViewPr>
    <p:cSldViewPr snapToGrid="0">
      <p:cViewPr varScale="1">
        <p:scale>
          <a:sx n="74" d="100"/>
          <a:sy n="74" d="100"/>
        </p:scale>
        <p:origin x="88" y="180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11127"/>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tags" Target="tags/tag19.xml"/><Relationship Id="rId73" Type="http://schemas.openxmlformats.org/officeDocument/2006/relationships/commentAuthors" Target="commentAuthors.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4.xml"/><Relationship Id="rId69" Type="http://schemas.openxmlformats.org/officeDocument/2006/relationships/handoutMaster" Target="handoutMasters/handoutMaster1.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100" b="0" i="0" cap="none" spc="0" dirty="0">
                <a:ln w="0"/>
                <a:effectLst>
                  <a:outerShdw blurRad="38100" dist="19050" dir="2700000" algn="tl" rotWithShape="0">
                    <a:schemeClr val="dk1">
                      <a:alpha val="40000"/>
                    </a:schemeClr>
                  </a:outerShdw>
                </a:effectLst>
                <a:sym typeface="+mn-ea"/>
              </a:rPr>
              <a:t>自</a:t>
            </a:r>
            <a:r>
              <a:rPr lang="en-US" altLang="zh-CN" sz="2100" b="0" i="0" cap="none" spc="0" dirty="0">
                <a:ln w="0"/>
                <a:effectLst>
                  <a:outerShdw blurRad="38100" dist="19050" dir="2700000" algn="tl" rotWithShape="0">
                    <a:schemeClr val="dk1">
                      <a:alpha val="40000"/>
                    </a:schemeClr>
                  </a:outerShdw>
                </a:effectLst>
                <a:sym typeface="+mn-ea"/>
              </a:rPr>
              <a:t>ChatGPT</a:t>
            </a:r>
            <a:r>
              <a:rPr lang="zh-CN" altLang="en-US" sz="2100" b="0" i="0" cap="none" spc="0" dirty="0">
                <a:ln w="0"/>
                <a:effectLst>
                  <a:outerShdw blurRad="38100" dist="19050" dir="2700000" algn="tl" rotWithShape="0">
                    <a:schemeClr val="dk1">
                      <a:alpha val="40000"/>
                    </a:schemeClr>
                  </a:outerShdw>
                </a:effectLst>
                <a:sym typeface="+mn-ea"/>
              </a:rPr>
              <a:t>出现后，自然语言任务向生成模式的统一处理，为通用人工智能的发展提供了新思路。在视觉领域，如何统一多样化的感知与生成任务，并充分利用视觉数据中的通用知识，成为关键挑战。由于视觉任务形式复杂且不统一、信息密度低，且缺乏结构化标注，现有统一模型通常仅能处理十余种任务。为此，我们提出一种通用任务表示方法，将图像与文本在时空维度进行关联，并基于五种元任务构建了覆盖</a:t>
            </a:r>
            <a:r>
              <a:rPr lang="en-US" altLang="zh-CN" sz="2100" b="0" i="0" cap="none" spc="0" dirty="0">
                <a:ln w="0"/>
                <a:effectLst>
                  <a:outerShdw blurRad="38100" dist="19050" dir="2700000" algn="tl" rotWithShape="0">
                    <a:schemeClr val="dk1">
                      <a:alpha val="40000"/>
                    </a:schemeClr>
                  </a:outerShdw>
                </a:effectLst>
                <a:sym typeface="+mn-ea"/>
              </a:rPr>
              <a:t>130</a:t>
            </a:r>
            <a:r>
              <a:rPr lang="zh-CN" altLang="en-US" sz="2100" b="0" i="0" cap="none" spc="0" dirty="0">
                <a:ln w="0"/>
                <a:effectLst>
                  <a:outerShdw blurRad="38100" dist="19050" dir="2700000" algn="tl" rotWithShape="0">
                    <a:schemeClr val="dk1">
                      <a:alpha val="40000"/>
                    </a:schemeClr>
                  </a:outerShdw>
                </a:effectLst>
                <a:sym typeface="+mn-ea"/>
              </a:rPr>
              <a:t>多种视觉任务的大规模预训练数据集，从而显著提升了任务的密集性与任务间的相关性。通过该数据集对文生图模型进行微调，我们开发出视觉统一模型</a:t>
            </a:r>
            <a:r>
              <a:rPr lang="en-US" altLang="zh-CN" sz="2100" b="0" i="0" cap="none" spc="0" dirty="0">
                <a:ln w="0"/>
                <a:effectLst>
                  <a:outerShdw blurRad="38100" dist="19050" dir="2700000" algn="tl" rotWithShape="0">
                    <a:schemeClr val="dk1">
                      <a:alpha val="40000"/>
                    </a:schemeClr>
                  </a:outerShdw>
                </a:effectLst>
                <a:sym typeface="+mn-ea"/>
              </a:rPr>
              <a:t> VisualCloze</a:t>
            </a:r>
            <a:r>
              <a:rPr lang="zh-CN" altLang="en-US" sz="2100" b="0" i="0" cap="none" spc="0" dirty="0">
                <a:ln w="0"/>
                <a:effectLst>
                  <a:outerShdw blurRad="38100" dist="19050" dir="2700000" algn="tl" rotWithShape="0">
                    <a:schemeClr val="dk1">
                      <a:alpha val="40000"/>
                    </a:schemeClr>
                  </a:outerShdw>
                </a:effectLst>
                <a:sym typeface="+mn-ea"/>
              </a:rPr>
              <a:t>。该模型不仅能够统一处理多种图像理解与生成任务，还展现出对未见任务的</a:t>
            </a:r>
            <a:r>
              <a:rPr lang="en-US" altLang="zh-CN" sz="2100" b="0" i="0" cap="none" spc="0" dirty="0">
                <a:ln w="0"/>
                <a:effectLst>
                  <a:outerShdw blurRad="38100" dist="19050" dir="2700000" algn="tl" rotWithShape="0">
                    <a:schemeClr val="dk1">
                      <a:alpha val="40000"/>
                    </a:schemeClr>
                  </a:outerShdw>
                </a:effectLst>
                <a:sym typeface="+mn-ea"/>
              </a:rPr>
              <a:t>Few-Shot</a:t>
            </a:r>
            <a:r>
              <a:rPr lang="zh-CN" altLang="en-US" sz="2100" b="0" i="0" cap="none" spc="0" dirty="0">
                <a:ln w="0"/>
                <a:effectLst>
                  <a:outerShdw blurRad="38100" dist="19050" dir="2700000" algn="tl" rotWithShape="0">
                    <a:schemeClr val="dk1">
                      <a:alpha val="40000"/>
                    </a:schemeClr>
                  </a:outerShdw>
                </a:effectLst>
                <a:sym typeface="+mn-ea"/>
              </a:rPr>
              <a:t>乃至</a:t>
            </a:r>
            <a:r>
              <a:rPr lang="en-US" altLang="zh-CN" sz="2100" b="0" i="0" cap="none" spc="0" dirty="0">
                <a:ln w="0"/>
                <a:effectLst>
                  <a:outerShdw blurRad="38100" dist="19050" dir="2700000" algn="tl" rotWithShape="0">
                    <a:schemeClr val="dk1">
                      <a:alpha val="40000"/>
                    </a:schemeClr>
                  </a:outerShdw>
                </a:effectLst>
                <a:sym typeface="+mn-ea"/>
              </a:rPr>
              <a:t>Zero-Shot</a:t>
            </a:r>
            <a:r>
              <a:rPr lang="zh-CN" altLang="en-US" sz="2100" b="0" i="0" cap="none" spc="0" dirty="0">
                <a:ln w="0"/>
                <a:effectLst>
                  <a:outerShdw blurRad="38100" dist="19050" dir="2700000" algn="tl" rotWithShape="0">
                    <a:schemeClr val="dk1">
                      <a:alpha val="40000"/>
                    </a:schemeClr>
                  </a:outerShdw>
                </a:effectLst>
                <a:sym typeface="+mn-ea"/>
              </a:rPr>
              <a:t>泛化能力，为构建通用视觉模型迈出重要一步。</a:t>
            </a:r>
            <a:endParaRPr lang="zh-CN" altLang="en-US" sz="2100" b="0" i="0" cap="none" spc="0" dirty="0">
              <a:ln w="0"/>
              <a:effectLst>
                <a:outerShdw blurRad="38100" dist="19050" dir="2700000" algn="tl" rotWithShape="0">
                  <a:schemeClr val="dk1">
                    <a:alpha val="40000"/>
                  </a:schemeClr>
                </a:outerShdw>
              </a:effectLst>
              <a:sym typeface="+mn-ea"/>
            </a:endParaRPr>
          </a:p>
        </p:txBody>
      </p:sp>
      <p:sp>
        <p:nvSpPr>
          <p:cNvPr id="4" name="灯片编号占位符 3"/>
          <p:cNvSpPr>
            <a:spLocks noGrp="1"/>
          </p:cNvSpPr>
          <p:nvPr>
            <p:ph type="sldNum" sz="quarter" idx="10"/>
          </p:nvPr>
        </p:nvSpPr>
        <p:spPr/>
        <p:txBody>
          <a:bodyPr/>
          <a:lstStyle/>
          <a:p>
            <a:fld id="{8ED3604F-F5C7-412C-AE28-FF961BD94C8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这个技术路线因为其很高的实际价值，</a:t>
            </a:r>
            <a:r>
              <a:rPr lang="en-US" altLang="zh-CN" dirty="0"/>
              <a:t>2023</a:t>
            </a:r>
            <a:r>
              <a:rPr lang="zh-CN" altLang="en-US" dirty="0"/>
              <a:t>年短短一年时间，很多公司和高校对此进行了大量的探索。其中包括</a:t>
            </a:r>
            <a:r>
              <a:rPr lang="en-US" altLang="zh-CN" dirty="0"/>
              <a:t>Google</a:t>
            </a:r>
            <a:r>
              <a:rPr lang="zh-CN" altLang="en-US" dirty="0"/>
              <a:t>、</a:t>
            </a:r>
            <a:r>
              <a:rPr lang="en-US" altLang="zh-CN" dirty="0"/>
              <a:t>Adobe</a:t>
            </a:r>
            <a:r>
              <a:rPr lang="zh-CN" altLang="en-US" dirty="0"/>
              <a:t>、腾讯、字节、 </a:t>
            </a:r>
            <a:r>
              <a:rPr lang="en-US" altLang="zh-CN" dirty="0"/>
              <a:t>OPPO</a:t>
            </a:r>
            <a:r>
              <a:rPr lang="zh-CN" altLang="en-US" dirty="0"/>
              <a:t>、</a:t>
            </a:r>
            <a:r>
              <a:rPr lang="en-US" altLang="zh-CN" dirty="0"/>
              <a:t>MIT</a:t>
            </a:r>
            <a:r>
              <a:rPr lang="zh-CN" altLang="en-US" dirty="0"/>
              <a:t>等机构，但是从图中可以看到这些算法生成人像质量距离</a:t>
            </a:r>
            <a:r>
              <a:rPr lang="en-US" altLang="zh-CN" dirty="0" err="1"/>
              <a:t>DreamBooth+LoRA</a:t>
            </a:r>
            <a:r>
              <a:rPr lang="zh-CN" altLang="en-US" dirty="0"/>
              <a:t>的应用</a:t>
            </a:r>
            <a:r>
              <a:rPr lang="zh-CN" altLang="en-US" dirty="0">
                <a:solidFill>
                  <a:srgbClr val="FF0000"/>
                </a:solidFill>
              </a:rPr>
              <a:t>有明显差距，且输出图像姿态缺乏变化。</a:t>
            </a:r>
            <a:endParaRPr kumimoji="1"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这类方法都具有两点共性：</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dirty="0"/>
              <a:t>1.</a:t>
            </a:r>
            <a:r>
              <a:rPr lang="zh-CN" altLang="en-US" dirty="0"/>
              <a:t>输入图像和目标图像都</a:t>
            </a:r>
            <a:r>
              <a:rPr lang="zh-CN" altLang="en-US" dirty="0">
                <a:solidFill>
                  <a:srgbClr val="FF0000"/>
                </a:solidFill>
              </a:rPr>
              <a:t>来源于同一个图像</a:t>
            </a:r>
            <a:endParaRPr lang="en-US" altLang="zh-CN" dirty="0">
              <a:solidFill>
                <a:srgbClr val="FF0000"/>
              </a:solidFill>
            </a:endParaRPr>
          </a:p>
          <a:p>
            <a:r>
              <a:rPr kumimoji="1" lang="en-US" altLang="zh-CN" dirty="0"/>
              <a:t>2.</a:t>
            </a:r>
            <a:r>
              <a:rPr kumimoji="1" lang="zh-CN" altLang="en-US" dirty="0"/>
              <a:t>输入的每个</a:t>
            </a:r>
            <a:r>
              <a:rPr kumimoji="1" lang="en-US" altLang="zh-CN" dirty="0"/>
              <a:t>ID</a:t>
            </a:r>
            <a:r>
              <a:rPr kumimoji="1" lang="zh-CN" altLang="en-US" dirty="0"/>
              <a:t>图像都表征为了单一的</a:t>
            </a:r>
            <a:r>
              <a:rPr kumimoji="1" lang="en-US" altLang="zh-CN" dirty="0"/>
              <a:t>embedding</a:t>
            </a:r>
            <a:br>
              <a:rPr kumimoji="1" lang="en-US" altLang="zh-CN" dirty="0"/>
            </a:b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由于以上两点共性，导致了这类算法得到的单一</a:t>
            </a:r>
            <a:r>
              <a:rPr kumimoji="1" lang="en-US" altLang="zh-CN" dirty="0"/>
              <a:t>embedding</a:t>
            </a:r>
            <a:r>
              <a:rPr kumimoji="1" lang="zh-CN" altLang="en-US" dirty="0"/>
              <a:t>很容易记住与</a:t>
            </a:r>
            <a:r>
              <a:rPr kumimoji="1" lang="en-US" altLang="zh-CN" dirty="0"/>
              <a:t>ID</a:t>
            </a:r>
            <a:r>
              <a:rPr kumimoji="1" lang="zh-CN" altLang="en-US" dirty="0"/>
              <a:t>无关的属性比如姿态、表情和配饰等。进而生成的图像缺乏一定的可编辑性和变化，使得文本很难改变与人脸相关的属性。</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我们的解决方案也非常简单，如图所示，首先，我们希望在训练时，我们的输入图像和输出的目标图像都不来源于同一个图像。其次，我们希望送入多个同一</a:t>
            </a:r>
            <a:r>
              <a:rPr kumimoji="1" lang="en-US" altLang="zh-CN" dirty="0"/>
              <a:t>ID</a:t>
            </a:r>
            <a:r>
              <a:rPr kumimoji="1" lang="zh-CN" altLang="en-US" dirty="0"/>
              <a:t>的图像提取</a:t>
            </a:r>
            <a:r>
              <a:rPr kumimoji="1" lang="en-US" altLang="zh-CN" dirty="0"/>
              <a:t>embedding</a:t>
            </a:r>
            <a:r>
              <a:rPr kumimoji="1" lang="zh-CN" altLang="en-US" dirty="0"/>
              <a:t>以得到对输出</a:t>
            </a:r>
            <a:r>
              <a:rPr kumimoji="1" lang="en-US" altLang="zh-CN" dirty="0"/>
              <a:t>ID</a:t>
            </a:r>
            <a:r>
              <a:rPr kumimoji="1" lang="zh-CN" altLang="en-US" dirty="0"/>
              <a:t>的一个全面且统一的表达。这个</a:t>
            </a:r>
            <a:r>
              <a:rPr kumimoji="1" lang="en-US" altLang="zh-CN" dirty="0"/>
              <a:t>embedding</a:t>
            </a:r>
            <a:r>
              <a:rPr kumimoji="1" lang="zh-CN" altLang="en-US" dirty="0"/>
              <a:t>我们将它命名为</a:t>
            </a:r>
            <a:r>
              <a:rPr kumimoji="1" lang="en-US" altLang="zh-CN" dirty="0"/>
              <a:t>Stacked ID</a:t>
            </a:r>
            <a:r>
              <a:rPr kumimoji="1" lang="zh-CN" altLang="en-US" dirty="0"/>
              <a:t> </a:t>
            </a:r>
            <a:r>
              <a:rPr kumimoji="1" lang="en-US" altLang="zh-CN" dirty="0"/>
              <a:t>embedding</a:t>
            </a:r>
            <a:r>
              <a:rPr kumimoji="1" lang="zh-CN" altLang="en-US" dirty="0"/>
              <a:t>。</a:t>
            </a:r>
            <a:r>
              <a:rPr kumimoji="1" lang="en-US" altLang="zh-CN" dirty="0"/>
              <a:t>Stacked</a:t>
            </a:r>
            <a:r>
              <a:rPr kumimoji="1" lang="zh-CN" altLang="en-US" dirty="0"/>
              <a:t> </a:t>
            </a:r>
            <a:r>
              <a:rPr kumimoji="1" lang="en-US" altLang="zh-CN" dirty="0"/>
              <a:t>ID</a:t>
            </a:r>
            <a:r>
              <a:rPr kumimoji="1" lang="zh-CN" altLang="en-US" dirty="0"/>
              <a:t> </a:t>
            </a:r>
            <a:r>
              <a:rPr kumimoji="1" lang="en-US" altLang="zh-CN" dirty="0"/>
              <a:t>embedding</a:t>
            </a:r>
            <a:r>
              <a:rPr kumimoji="1" lang="zh-CN" altLang="en-US" dirty="0"/>
              <a:t>中存取的每个</a:t>
            </a:r>
            <a:r>
              <a:rPr kumimoji="1" lang="en-US" altLang="zh-CN" dirty="0"/>
              <a:t>embedding</a:t>
            </a:r>
            <a:r>
              <a:rPr kumimoji="1" lang="zh-CN" altLang="en-US" dirty="0"/>
              <a:t>它们的图像来源可能姿态不同，表情不同以及配饰不同，但</a:t>
            </a:r>
            <a:r>
              <a:rPr kumimoji="1" lang="en-US" altLang="zh-CN" dirty="0"/>
              <a:t>ID</a:t>
            </a:r>
            <a:r>
              <a:rPr kumimoji="1" lang="zh-CN" altLang="en-US" dirty="0"/>
              <a:t>都是相同的，因此可以隐式的将</a:t>
            </a:r>
            <a:r>
              <a:rPr kumimoji="1" lang="en-US" altLang="zh-CN" dirty="0"/>
              <a:t>ID</a:t>
            </a:r>
            <a:r>
              <a:rPr kumimoji="1" lang="zh-CN" altLang="en-US" dirty="0"/>
              <a:t>与其他与</a:t>
            </a:r>
            <a:r>
              <a:rPr kumimoji="1" lang="en-US" altLang="zh-CN" dirty="0"/>
              <a:t>ID</a:t>
            </a:r>
            <a:r>
              <a:rPr kumimoji="1" lang="zh-CN" altLang="en-US" dirty="0"/>
              <a:t>无关的信息解耦，以使其只表征待输出的</a:t>
            </a:r>
            <a:r>
              <a:rPr kumimoji="1" lang="en-US" altLang="zh-CN" dirty="0"/>
              <a:t>ID</a:t>
            </a:r>
            <a:r>
              <a:rPr kumimoji="1" lang="zh-CN" altLang="en-US" dirty="0"/>
              <a:t>信息。依赖于</a:t>
            </a:r>
            <a:r>
              <a:rPr kumimoji="1" lang="en-US" altLang="zh-CN" dirty="0"/>
              <a:t>Stacked</a:t>
            </a:r>
            <a:r>
              <a:rPr kumimoji="1" lang="zh-CN" altLang="en-US" dirty="0"/>
              <a:t> </a:t>
            </a:r>
            <a:r>
              <a:rPr kumimoji="1" lang="en-US" altLang="zh-CN" dirty="0"/>
              <a:t>ID</a:t>
            </a:r>
            <a:r>
              <a:rPr kumimoji="1" lang="zh-CN" altLang="en-US" dirty="0"/>
              <a:t> </a:t>
            </a:r>
            <a:r>
              <a:rPr kumimoji="1" lang="en-US" altLang="zh-CN" dirty="0"/>
              <a:t>embedding</a:t>
            </a:r>
            <a:r>
              <a:rPr kumimoji="1" lang="zh-CN" altLang="en-US" dirty="0"/>
              <a:t>我们提出了</a:t>
            </a:r>
            <a:r>
              <a:rPr kumimoji="1" lang="en-US" altLang="zh-CN" dirty="0" err="1"/>
              <a:t>PhotoMaker</a:t>
            </a:r>
            <a:r>
              <a:rPr kumimoji="1" lang="zh-CN" altLang="en-US" dirty="0"/>
              <a:t>。</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我们将更新后的</a:t>
            </a:r>
            <a:r>
              <a:rPr kumimoji="1" lang="en-GB" altLang="zh-CN" dirty="0"/>
              <a:t>text embedding</a:t>
            </a:r>
            <a:r>
              <a:rPr kumimoji="1" lang="zh-CN" altLang="en-US" dirty="0"/>
              <a:t>放入</a:t>
            </a:r>
            <a:r>
              <a:rPr kumimoji="1" lang="en-GB" altLang="zh-CN" dirty="0"/>
              <a:t>diffusion model</a:t>
            </a:r>
            <a:r>
              <a:rPr kumimoji="1" lang="zh-CN" altLang="en-US" dirty="0"/>
              <a:t>中，通过</a:t>
            </a:r>
            <a:r>
              <a:rPr kumimoji="1" lang="en-GB" altLang="zh-CN" dirty="0"/>
              <a:t>cross attention</a:t>
            </a:r>
            <a:r>
              <a:rPr kumimoji="1" lang="zh-CN" altLang="en-GB" dirty="0"/>
              <a:t>层</a:t>
            </a:r>
            <a:r>
              <a:rPr kumimoji="1" lang="zh-CN" altLang="en-US" dirty="0"/>
              <a:t>进行融合。此外，我们还在每一个注意力层中添加了</a:t>
            </a:r>
            <a:r>
              <a:rPr kumimoji="1" lang="en-GB" altLang="zh-CN" dirty="0" err="1"/>
              <a:t>LoRA</a:t>
            </a:r>
            <a:r>
              <a:rPr kumimoji="1" lang="zh-CN" altLang="en-US" dirty="0"/>
              <a:t>模块进行更新。</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在测试阶段，我们可以使用来自不同</a:t>
            </a:r>
            <a:r>
              <a:rPr kumimoji="1" lang="en-GB" altLang="zh-CN" dirty="0"/>
              <a:t>ID</a:t>
            </a:r>
            <a:r>
              <a:rPr kumimoji="1" lang="zh-CN" altLang="en-US" dirty="0"/>
              <a:t>的人像进行</a:t>
            </a:r>
            <a:r>
              <a:rPr kumimoji="1" lang="en-GB" altLang="zh-CN" dirty="0"/>
              <a:t>ID</a:t>
            </a:r>
            <a:r>
              <a:rPr kumimoji="1" lang="zh-CN" altLang="en-US" dirty="0"/>
              <a:t>融合，就比如说我们可以送入</a:t>
            </a:r>
            <a:r>
              <a:rPr kumimoji="1" lang="en-US" altLang="zh-CN" dirty="0"/>
              <a:t>2</a:t>
            </a:r>
            <a:r>
              <a:rPr kumimoji="1" lang="zh-CN" altLang="en-US" dirty="0"/>
              <a:t>张</a:t>
            </a:r>
            <a:r>
              <a:rPr kumimoji="1" lang="en-US" altLang="zh-CN" dirty="0" err="1"/>
              <a:t>LeCun</a:t>
            </a:r>
            <a:r>
              <a:rPr kumimoji="1" lang="zh-CN" altLang="en-US" dirty="0"/>
              <a:t>的头像和</a:t>
            </a:r>
            <a:r>
              <a:rPr kumimoji="1" lang="en-US" altLang="zh-CN" dirty="0"/>
              <a:t>2</a:t>
            </a:r>
            <a:r>
              <a:rPr kumimoji="1" lang="zh-CN" altLang="en-US" dirty="0"/>
              <a:t>张斯佳丽的头像，以生成长得像</a:t>
            </a:r>
            <a:r>
              <a:rPr kumimoji="1" lang="en-US" altLang="zh-CN" dirty="0" err="1"/>
              <a:t>LeCun</a:t>
            </a:r>
            <a:r>
              <a:rPr kumimoji="1" lang="zh-CN" altLang="en-US" dirty="0"/>
              <a:t>的斯嘉丽。需要注意的是。送入的图像背景可以不需要被</a:t>
            </a:r>
            <a:r>
              <a:rPr kumimoji="1" lang="en-US" altLang="zh-CN" dirty="0"/>
              <a:t>mask</a:t>
            </a:r>
            <a:r>
              <a:rPr kumimoji="1" lang="zh-CN" altLang="en-US" dirty="0"/>
              <a:t>遮住</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接下来我们介绍以</a:t>
            </a:r>
            <a:r>
              <a:rPr kumimoji="1" lang="en-GB" altLang="zh-CN" dirty="0"/>
              <a:t>ID</a:t>
            </a:r>
            <a:r>
              <a:rPr kumimoji="1" lang="zh-CN" altLang="en-US" dirty="0"/>
              <a:t>为中心的数据组装流程。为什么需要这个流程呢？是因为现有的数据集无法支持训练我们的</a:t>
            </a:r>
            <a:r>
              <a:rPr kumimoji="1" lang="en-GB" altLang="zh-CN" dirty="0" err="1"/>
              <a:t>PhotoMaker</a:t>
            </a:r>
            <a:r>
              <a:rPr kumimoji="1" lang="en-GB" altLang="zh-CN" dirty="0"/>
              <a:t>.</a:t>
            </a:r>
            <a:r>
              <a:rPr kumimoji="1" lang="zh-CN" altLang="en-US" dirty="0"/>
              <a:t>因为第一，许多数据集不以</a:t>
            </a:r>
            <a:r>
              <a:rPr kumimoji="1" lang="en-GB" altLang="zh-CN" dirty="0"/>
              <a:t>ID</a:t>
            </a:r>
            <a:r>
              <a:rPr kumimoji="1" lang="zh-CN" altLang="en-US" dirty="0"/>
              <a:t>进行分类，比如说</a:t>
            </a:r>
            <a:r>
              <a:rPr kumimoji="1" lang="en-GB" altLang="zh-CN" dirty="0"/>
              <a:t>LAION</a:t>
            </a:r>
            <a:r>
              <a:rPr kumimoji="1" lang="zh-CN" altLang="en-US" dirty="0"/>
              <a:t>和</a:t>
            </a:r>
            <a:r>
              <a:rPr kumimoji="1" lang="en-GB" altLang="zh-CN" dirty="0"/>
              <a:t>FHHQ</a:t>
            </a:r>
            <a:r>
              <a:rPr kumimoji="1" lang="zh-CN" altLang="en-US" dirty="0"/>
              <a:t>等，第二，以</a:t>
            </a:r>
            <a:r>
              <a:rPr kumimoji="1" lang="en-GB" altLang="zh-CN" dirty="0"/>
              <a:t>ID</a:t>
            </a:r>
            <a:r>
              <a:rPr kumimoji="1" lang="zh-CN" altLang="en-US" dirty="0"/>
              <a:t>分类的数据集只关注人脸区域，比如</a:t>
            </a:r>
            <a:r>
              <a:rPr kumimoji="1" lang="en-GB" altLang="zh-CN" dirty="0" err="1"/>
              <a:t>CelebA</a:t>
            </a:r>
            <a:r>
              <a:rPr kumimoji="1" lang="en-US" altLang="zh-CN" dirty="0"/>
              <a:t>-HQ</a:t>
            </a:r>
            <a:r>
              <a:rPr kumimoji="1" lang="zh-CN" altLang="en-US" dirty="0"/>
              <a:t>以及一些用于人脸检测的数据集等。我们希望组建一个数据准备流程，通过这个流程，可以得到一个数据集，其以</a:t>
            </a:r>
            <a:r>
              <a:rPr kumimoji="1" lang="en-GB" altLang="zh-CN" dirty="0"/>
              <a:t>ID</a:t>
            </a:r>
            <a:r>
              <a:rPr kumimoji="1" lang="zh-CN" altLang="en-US" dirty="0"/>
              <a:t>进行分类，且每一个</a:t>
            </a:r>
            <a:r>
              <a:rPr kumimoji="1" lang="en-GB" altLang="zh-CN" dirty="0"/>
              <a:t>ID</a:t>
            </a:r>
            <a:r>
              <a:rPr kumimoji="1" lang="zh-CN" altLang="en-US" dirty="0"/>
              <a:t>都有多张以人物为主体的图像。</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具体来说，我们首先根据人名的列表对人物图像进行分类下载，然后每个文件夹中包含了多个同一</a:t>
            </a:r>
            <a:r>
              <a:rPr kumimoji="1" lang="en-GB" altLang="zh-CN" dirty="0"/>
              <a:t>ID</a:t>
            </a:r>
            <a:r>
              <a:rPr kumimoji="1" lang="zh-CN" altLang="en-US" dirty="0"/>
              <a:t>的图像。接着我们对图像的质量进行过滤，过滤掉分辨率低的图像和人脸以及没有人脸的图像。由于每一个文件夹中包含了可能不属于同一</a:t>
            </a:r>
            <a:r>
              <a:rPr kumimoji="1" lang="en-GB" altLang="zh-CN" dirty="0"/>
              <a:t>ID</a:t>
            </a:r>
            <a:r>
              <a:rPr kumimoji="1" lang="zh-CN" altLang="en-US" dirty="0"/>
              <a:t>的图像，那么我们需要进行</a:t>
            </a:r>
            <a:r>
              <a:rPr kumimoji="1" lang="en-GB" altLang="zh-CN" dirty="0"/>
              <a:t>ID</a:t>
            </a:r>
            <a:r>
              <a:rPr kumimoji="1" lang="zh-CN" altLang="en-US" dirty="0"/>
              <a:t>的验证，就是将每个</a:t>
            </a:r>
            <a:r>
              <a:rPr kumimoji="1" lang="en-GB" altLang="zh-CN" dirty="0"/>
              <a:t>ID</a:t>
            </a:r>
            <a:r>
              <a:rPr kumimoji="1" lang="zh-CN" altLang="en-US" dirty="0"/>
              <a:t>分类中人脸一致的</a:t>
            </a:r>
            <a:r>
              <a:rPr kumimoji="1" lang="en-GB" altLang="zh-CN" dirty="0" err="1"/>
              <a:t>bo</a:t>
            </a:r>
            <a:r>
              <a:rPr kumimoji="1" lang="en-US" altLang="zh-CN" dirty="0"/>
              <a:t>u</a:t>
            </a:r>
            <a:r>
              <a:rPr kumimoji="1" lang="en-GB" altLang="zh-CN" dirty="0" err="1"/>
              <a:t>nding</a:t>
            </a:r>
            <a:r>
              <a:rPr kumimoji="1" lang="en-GB" altLang="zh-CN" dirty="0"/>
              <a:t> box</a:t>
            </a:r>
            <a:r>
              <a:rPr kumimoji="1" lang="zh-CN" altLang="en-US" dirty="0"/>
              <a:t>留下来。在进行完</a:t>
            </a:r>
            <a:r>
              <a:rPr kumimoji="1" lang="en-GB" altLang="zh-CN" dirty="0"/>
              <a:t>ID</a:t>
            </a:r>
            <a:r>
              <a:rPr kumimoji="1" lang="zh-CN" altLang="en-US" dirty="0"/>
              <a:t>验证后，我们筛选出了同一</a:t>
            </a:r>
            <a:r>
              <a:rPr kumimoji="1" lang="en-GB" altLang="zh-CN" dirty="0"/>
              <a:t>ID</a:t>
            </a:r>
            <a:r>
              <a:rPr kumimoji="1" lang="zh-CN" altLang="en-US" dirty="0"/>
              <a:t>的</a:t>
            </a:r>
            <a:r>
              <a:rPr kumimoji="1" lang="en-US" altLang="zh-CN" dirty="0"/>
              <a:t>bounding </a:t>
            </a:r>
            <a:r>
              <a:rPr kumimoji="1" lang="en-GB" altLang="zh-CN" dirty="0"/>
              <a:t>box</a:t>
            </a:r>
            <a:r>
              <a:rPr kumimoji="1" lang="zh-CN" altLang="en-US" dirty="0"/>
              <a:t>和图像。然后我们对筛选出的图像进行裁剪以使人物为主体，与此同时，分割出当前</a:t>
            </a:r>
            <a:r>
              <a:rPr kumimoji="1" lang="en-US" altLang="zh-CN" dirty="0"/>
              <a:t>ID</a:t>
            </a:r>
            <a:r>
              <a:rPr kumimoji="1" lang="zh-CN" altLang="en-US" dirty="0"/>
              <a:t>对应的</a:t>
            </a:r>
            <a:r>
              <a:rPr kumimoji="1" lang="en-GB" altLang="zh-CN" dirty="0"/>
              <a:t>mask</a:t>
            </a:r>
            <a:r>
              <a:rPr kumimoji="1" lang="zh-CN" altLang="en-US" dirty="0"/>
              <a:t>，以方便训练时使用。我们给每个图像都生成对应的文本描述。并标记出对应的触发词即类别词。</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接下来我们展示我们方法与其他方法对比的主观结果。可以看到，我们方法生成质量最高、</a:t>
            </a:r>
            <a:r>
              <a:rPr kumimoji="1" lang="en-GB" altLang="zh-CN" dirty="0"/>
              <a:t>ID</a:t>
            </a:r>
            <a:r>
              <a:rPr kumimoji="1" lang="zh-CN" altLang="en-US" dirty="0"/>
              <a:t>保真度最好且具有良好的文本一致性。</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我们还将我们的方法</a:t>
            </a:r>
            <a:r>
              <a:rPr kumimoji="1" lang="en-US" altLang="zh-CN" dirty="0" err="1"/>
              <a:t>PhotoMaker</a:t>
            </a:r>
            <a:r>
              <a:rPr kumimoji="1" lang="zh-CN" altLang="en-US" dirty="0"/>
              <a:t>在</a:t>
            </a:r>
            <a:r>
              <a:rPr kumimoji="1" lang="en-US" altLang="zh-CN" dirty="0"/>
              <a:t>4</a:t>
            </a:r>
            <a:r>
              <a:rPr kumimoji="1" lang="zh-CN" altLang="en-US" dirty="0"/>
              <a:t>个维度上进行了</a:t>
            </a:r>
            <a:r>
              <a:rPr kumimoji="1" lang="en-GB" altLang="zh-CN" dirty="0"/>
              <a:t>user study.</a:t>
            </a:r>
            <a:r>
              <a:rPr kumimoji="1" lang="zh-CN" altLang="en-US" dirty="0"/>
              <a:t>可以看到，我们方法在</a:t>
            </a:r>
            <a:r>
              <a:rPr kumimoji="1" lang="en-GB" altLang="zh-CN" dirty="0"/>
              <a:t>ID</a:t>
            </a:r>
            <a:r>
              <a:rPr kumimoji="1" lang="zh-CN" altLang="en-US" dirty="0"/>
              <a:t>保真度、生成质量和生成的差异性、多样性以及文本保真度上都最受用户青睐。第二受青睐的就是</a:t>
            </a:r>
            <a:r>
              <a:rPr kumimoji="1" lang="en-GB" altLang="zh-CN" dirty="0" err="1"/>
              <a:t>DreamBooth</a:t>
            </a:r>
            <a:r>
              <a:rPr kumimoji="1" lang="en-GB" altLang="zh-CN" dirty="0"/>
              <a:t>,</a:t>
            </a:r>
            <a:r>
              <a:rPr kumimoji="1" lang="zh-CN" altLang="en-US" dirty="0"/>
              <a:t>这也解释了</a:t>
            </a:r>
            <a:r>
              <a:rPr kumimoji="1" lang="en-GB" altLang="zh-CN" dirty="0" err="1"/>
              <a:t>DreamBooth</a:t>
            </a:r>
            <a:r>
              <a:rPr kumimoji="1" lang="zh-CN" altLang="en-US" dirty="0"/>
              <a:t>为什么到现在还最受社区欢迎。</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b="1" dirty="0">
              <a:ea typeface="黑体" panose="00000500000000000000" pitchFamily="49" charset="-122"/>
              <a:cs typeface="+mj-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3046D0-6A51-4483-A4FC-BF96FCC6AA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接下来，我们对</a:t>
            </a:r>
            <a:r>
              <a:rPr kumimoji="1" lang="en-US" altLang="zh-CN" dirty="0" err="1"/>
              <a:t>PhotoMaker</a:t>
            </a:r>
            <a:r>
              <a:rPr kumimoji="1" lang="zh-CN" altLang="en-US" dirty="0"/>
              <a:t>的能力进行大致的浏览：</a:t>
            </a:r>
            <a:br>
              <a:rPr kumimoji="1" lang="en-US" altLang="zh-CN" dirty="0"/>
            </a:br>
            <a:r>
              <a:rPr kumimoji="1" lang="en-US" altLang="zh-CN" dirty="0" err="1"/>
              <a:t>PhotoMaker</a:t>
            </a:r>
            <a:r>
              <a:rPr kumimoji="1" lang="zh-CN" altLang="en-US" dirty="0"/>
              <a:t>可以在用户输入少量图像的前提下，生成待定制</a:t>
            </a:r>
            <a:r>
              <a:rPr kumimoji="1" lang="en-US" altLang="zh-CN" dirty="0"/>
              <a:t>ID</a:t>
            </a:r>
            <a:r>
              <a:rPr kumimoji="1" lang="zh-CN" altLang="en-US" dirty="0"/>
              <a:t>的图像并根据</a:t>
            </a:r>
            <a:r>
              <a:rPr kumimoji="1" lang="en-US" altLang="zh-CN" dirty="0"/>
              <a:t>prompt</a:t>
            </a:r>
            <a:r>
              <a:rPr kumimoji="1" lang="zh-CN" altLang="en-US" dirty="0"/>
              <a:t>进行上下文的改变。</a:t>
            </a:r>
            <a:endParaRPr kumimoji="1" lang="en-US" altLang="zh-CN" dirty="0"/>
          </a:p>
          <a:p>
            <a:r>
              <a:rPr kumimoji="1" lang="zh-CN" altLang="en-US" dirty="0"/>
              <a:t>我们还可以改通过简单的改变触发词，改变待定制人物的年龄和性别。就比如说我们可以生成</a:t>
            </a:r>
            <a:r>
              <a:rPr kumimoji="1" lang="en-US" altLang="zh-CN" dirty="0"/>
              <a:t>Hinton</a:t>
            </a:r>
            <a:r>
              <a:rPr kumimoji="1" lang="zh-CN" altLang="en-US" dirty="0"/>
              <a:t>小时候带上博士帽的照片</a:t>
            </a:r>
            <a:endParaRPr kumimoji="1"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对于亚里士多德，他也没有对应的自画像，但是我们可以根据他的雕像来生成对应的人物，同时可以改变通过</a:t>
            </a:r>
            <a:r>
              <a:rPr kumimoji="1" lang="en-US" altLang="zh-CN" dirty="0"/>
              <a:t>prompt</a:t>
            </a:r>
            <a:r>
              <a:rPr kumimoji="1" lang="zh-CN" altLang="en-US" dirty="0"/>
              <a:t>调节生成的上下文内容。</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我们的方法可以将老照片或是艺术作品中的人物带入现实生活，而其他算法很难做到。比如</a:t>
            </a:r>
            <a:r>
              <a:rPr kumimoji="1" lang="en-US" altLang="zh-CN" dirty="0" err="1"/>
              <a:t>DreamBooth</a:t>
            </a:r>
            <a:r>
              <a:rPr kumimoji="1" lang="zh-CN" altLang="en-US" dirty="0"/>
              <a:t>在输入图像都为画作时并不能生产现实生活中的照片，哪怕我们加了很多让他生成现实照片的文本信息。</a:t>
            </a:r>
            <a:r>
              <a:rPr kumimoji="1" lang="en-GB" altLang="zh-CN" dirty="0"/>
              <a:t>SDXL</a:t>
            </a:r>
            <a:r>
              <a:rPr kumimoji="1" lang="zh-CN" altLang="en-US" dirty="0"/>
              <a:t>生成出来的也不够真实。至于输入图灵的老照片。</a:t>
            </a:r>
            <a:r>
              <a:rPr kumimoji="1" lang="en-GB" altLang="zh-CN" dirty="0" err="1"/>
              <a:t>DreamBooth</a:t>
            </a:r>
            <a:r>
              <a:rPr kumimoji="1" lang="zh-CN" altLang="en-US" dirty="0"/>
              <a:t>很容易把低质量照片中的退化学进去，致使生成质量不高。而</a:t>
            </a:r>
            <a:r>
              <a:rPr kumimoji="1" lang="en-GB" altLang="zh-CN" dirty="0"/>
              <a:t>SDXL</a:t>
            </a:r>
            <a:r>
              <a:rPr kumimoji="1" lang="zh-CN" altLang="en-US" dirty="0"/>
              <a:t>生成的不像图灵。而我们的方法可以生成逼真的人物照片，且很好地保留的输入</a:t>
            </a:r>
            <a:r>
              <a:rPr kumimoji="1" lang="en-US" altLang="zh-CN" dirty="0"/>
              <a:t>ID</a:t>
            </a:r>
            <a:r>
              <a:rPr kumimoji="1" lang="zh-CN" altLang="en-US" dirty="0"/>
              <a:t>的特点。</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这是梵高的例子，我们的</a:t>
            </a:r>
            <a:r>
              <a:rPr kumimoji="1" lang="en-US" altLang="zh-CN" dirty="0" err="1"/>
              <a:t>PhotoMaker</a:t>
            </a:r>
            <a:r>
              <a:rPr kumimoji="1" lang="zh-CN" altLang="en-US" dirty="0"/>
              <a:t>还可以配合</a:t>
            </a:r>
            <a:r>
              <a:rPr kumimoji="1" lang="en-GB" altLang="zh-CN" dirty="0"/>
              <a:t>prompt</a:t>
            </a:r>
            <a:r>
              <a:rPr kumimoji="1" lang="zh-CN" altLang="en-US" dirty="0"/>
              <a:t>去生成不同的场景，不同的配饰以及不同的姿态。</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我们还可以进行身份的混合，就比如说安妮</a:t>
            </a:r>
            <a:r>
              <a:rPr kumimoji="1" lang="en-US" altLang="zh-CN" dirty="0"/>
              <a:t>·</a:t>
            </a:r>
            <a:r>
              <a:rPr kumimoji="1" lang="zh-CN" altLang="en-US" dirty="0"/>
              <a:t>海瑟薇饰演迪士尼中的</a:t>
            </a:r>
            <a:r>
              <a:rPr kumimoji="1" lang="en-GB" altLang="zh-CN" dirty="0"/>
              <a:t>Elsa</a:t>
            </a:r>
            <a:r>
              <a:rPr kumimoji="1" lang="zh-CN" altLang="en-US" dirty="0"/>
              <a:t>公主到底是什么样的，配合</a:t>
            </a:r>
            <a:r>
              <a:rPr kumimoji="1" lang="en-US" altLang="zh-CN" dirty="0"/>
              <a:t>prompt</a:t>
            </a:r>
            <a:r>
              <a:rPr kumimoji="1" lang="zh-CN" altLang="en-US" dirty="0"/>
              <a:t>也可以进行相应的改变。</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接下来展示了我们算法的风格化能力，可以看到无论说是素描、漫画书的风格、吉普力的风格或者是梵高的风格，我们的算法都可以胜任。与此同时，生成的风格图像具有不错的</a:t>
            </a:r>
            <a:r>
              <a:rPr kumimoji="1" lang="en-US" altLang="zh-CN" dirty="0"/>
              <a:t>ID</a:t>
            </a:r>
            <a:r>
              <a:rPr kumimoji="1" lang="zh-CN" altLang="en-US" dirty="0"/>
              <a:t>保真度。</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除了速度、资源消耗、输入图像数量以及应用面的优势外，我们的方法还有如下优势：</a:t>
            </a:r>
            <a:endParaRPr lang="en-US" altLang="zh-CN" dirty="0"/>
          </a:p>
          <a:p>
            <a:pPr marL="228600" indent="-228600">
              <a:buAutoNum type="arabicPeriod"/>
            </a:pPr>
            <a:r>
              <a:rPr lang="zh-CN" altLang="en-US" dirty="0"/>
              <a:t>对输入图像的</a:t>
            </a:r>
            <a:r>
              <a:rPr lang="zh-CN" altLang="en-US" dirty="0">
                <a:solidFill>
                  <a:srgbClr val="FF0000"/>
                </a:solidFill>
              </a:rPr>
              <a:t>质量和清晰度</a:t>
            </a:r>
            <a:r>
              <a:rPr lang="zh-CN" altLang="en-US" dirty="0"/>
              <a:t>没有严格的限制，且不会把图像的退化学进去</a:t>
            </a:r>
            <a:endParaRPr lang="en-US" altLang="zh-CN" dirty="0"/>
          </a:p>
          <a:p>
            <a:pPr marL="228600" indent="-228600">
              <a:buAutoNum type="arabicPeriod"/>
            </a:pPr>
            <a:r>
              <a:rPr lang="zh-CN" altLang="en-US" dirty="0"/>
              <a:t>不易出现</a:t>
            </a:r>
            <a:r>
              <a:rPr lang="en-US" altLang="zh-CN" dirty="0" err="1"/>
              <a:t>DreamBooth</a:t>
            </a:r>
            <a:r>
              <a:rPr lang="zh-CN" altLang="en-US" dirty="0"/>
              <a:t>训练时迭代次数掌握不好容易出现的过拟合现象，我们的算法仍然具有</a:t>
            </a:r>
            <a:r>
              <a:rPr lang="zh-CN" altLang="en-US" dirty="0">
                <a:solidFill>
                  <a:srgbClr val="FF0000"/>
                </a:solidFill>
              </a:rPr>
              <a:t>很强的风格化能力</a:t>
            </a:r>
            <a:r>
              <a:rPr lang="zh-CN" altLang="en-US" dirty="0"/>
              <a:t>。</a:t>
            </a:r>
            <a:endParaRPr lang="en-US" altLang="zh-CN" dirty="0"/>
          </a:p>
          <a:p>
            <a:pPr marL="514350" indent="-514350">
              <a:buFont typeface="+mj-lt"/>
              <a:buAutoNum type="arabicPeriod"/>
            </a:pPr>
            <a:endParaRPr lang="en-US" altLang="zh-CN" dirty="0"/>
          </a:p>
          <a:p>
            <a:pPr marL="514350" indent="-514350">
              <a:buFont typeface="+mj-lt"/>
              <a:buAutoNum type="arabicPeriod"/>
            </a:pPr>
            <a:endParaRPr lang="en-US" altLang="zh-CN" dirty="0"/>
          </a:p>
          <a:p>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dirty="0">
                <a:solidFill>
                  <a:srgbClr val="191B1F"/>
                </a:solidFill>
                <a:effectLst/>
                <a:latin typeface="Segoe Print" panose="02000600000000000000" charset="0"/>
              </a:rPr>
              <a:t>这个模型在开源不到一星期</a:t>
            </a:r>
            <a:r>
              <a:rPr lang="en-US" altLang="zh-CN" sz="1200" b="0" i="0" dirty="0" err="1">
                <a:solidFill>
                  <a:srgbClr val="191B1F"/>
                </a:solidFill>
                <a:effectLst/>
                <a:latin typeface="Segoe Print" panose="02000600000000000000" charset="0"/>
              </a:rPr>
              <a:t>Github</a:t>
            </a:r>
            <a:r>
              <a:rPr lang="en-US" altLang="zh-CN" sz="1200" b="0" i="0" dirty="0">
                <a:solidFill>
                  <a:srgbClr val="191B1F"/>
                </a:solidFill>
                <a:effectLst/>
                <a:latin typeface="Segoe Print" panose="02000600000000000000" charset="0"/>
              </a:rPr>
              <a:t> star</a:t>
            </a:r>
            <a:r>
              <a:rPr lang="zh-CN" altLang="en-US" sz="1200" b="0" i="0" dirty="0">
                <a:solidFill>
                  <a:srgbClr val="191B1F"/>
                </a:solidFill>
                <a:effectLst/>
                <a:latin typeface="Segoe Print" panose="02000600000000000000" charset="0"/>
              </a:rPr>
              <a:t>量就超过六千次，被列入</a:t>
            </a:r>
            <a:r>
              <a:rPr lang="zh-CN" altLang="en-US" dirty="0"/>
              <a:t>多个重要开源趋势榜榜首</a:t>
            </a:r>
            <a:r>
              <a:rPr lang="en-US" altLang="zh-CN" dirty="0"/>
              <a:t>,</a:t>
            </a:r>
            <a:r>
              <a:rPr lang="zh-CN" altLang="en-US" dirty="0"/>
              <a:t>其中包括</a:t>
            </a:r>
            <a:r>
              <a:rPr lang="en-US" altLang="zh-CN" dirty="0" err="1"/>
              <a:t>Github</a:t>
            </a:r>
            <a:r>
              <a:rPr lang="zh-CN" altLang="en-US" dirty="0"/>
              <a:t>、</a:t>
            </a:r>
            <a:r>
              <a:rPr lang="en-US" altLang="zh-CN" dirty="0" err="1"/>
              <a:t>HuggingFace</a:t>
            </a:r>
            <a:r>
              <a:rPr lang="zh-CN" altLang="en-US" dirty="0"/>
              <a:t>以及</a:t>
            </a:r>
            <a:r>
              <a:rPr lang="en-US" altLang="zh-CN" dirty="0" err="1"/>
              <a:t>PaperswithCode</a:t>
            </a:r>
            <a:r>
              <a:rPr lang="zh-CN" altLang="en-US" dirty="0"/>
              <a:t>。同时，其也受到了</a:t>
            </a:r>
            <a:r>
              <a:rPr lang="zh-CN" altLang="en-US" b="0" i="0" dirty="0">
                <a:solidFill>
                  <a:srgbClr val="9196A1"/>
                </a:solidFill>
                <a:effectLst/>
                <a:latin typeface="Segoe Print" panose="02000600000000000000" charset="0"/>
              </a:rPr>
              <a:t>卷积神经网络的发明人</a:t>
            </a:r>
            <a:r>
              <a:rPr lang="en-GB" altLang="zh-CN" b="0" i="0" dirty="0" err="1">
                <a:solidFill>
                  <a:srgbClr val="9196A1"/>
                </a:solidFill>
                <a:effectLst/>
                <a:latin typeface="Segoe Print" panose="02000600000000000000" charset="0"/>
              </a:rPr>
              <a:t>LeCun</a:t>
            </a:r>
            <a:r>
              <a:rPr lang="zh-CN" altLang="en-GB" b="0" i="0" dirty="0">
                <a:solidFill>
                  <a:srgbClr val="9196A1"/>
                </a:solidFill>
                <a:effectLst/>
                <a:latin typeface="Segoe Print" panose="02000600000000000000" charset="0"/>
              </a:rPr>
              <a:t>的</a:t>
            </a:r>
            <a:r>
              <a:rPr lang="zh-CN" altLang="en-US" b="0" i="0" dirty="0">
                <a:solidFill>
                  <a:srgbClr val="9196A1"/>
                </a:solidFill>
                <a:effectLst/>
                <a:latin typeface="Segoe Print" panose="02000600000000000000" charset="0"/>
              </a:rPr>
              <a:t>认可。</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0CE43EAE-C5E8-43DB-805D-EE0EAC58D8F3}" type="slidenum">
              <a:rPr lang="en-US" altLang="zh-CN" smtClean="0"/>
            </a:fld>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800" kern="100" dirty="0">
              <a:effectLst/>
              <a:latin typeface="等线" panose="02010600030101010101" charset="-122"/>
              <a:ea typeface="等线" panose="02010600030101010101" charset="-122"/>
              <a:cs typeface="Times New Roman" panose="02020603050405020304" pitchFamily="16"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3046D0-6A51-4483-A4FC-BF96FCC6AA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0CE43EAE-C5E8-43DB-805D-EE0EAC58D8F3}" type="slidenum">
              <a:rPr lang="en-US" altLang="zh-CN" smtClean="0"/>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0CE43EAE-C5E8-43DB-805D-EE0EAC58D8F3}" type="slidenum">
              <a:rPr lang="en-US" altLang="zh-CN" smtClean="0"/>
            </a:fld>
            <a:endParaRPr lang="en-US"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在介绍我们的</a:t>
            </a:r>
            <a:r>
              <a:rPr kumimoji="1" lang="en-US" altLang="zh-CN" dirty="0" err="1"/>
              <a:t>PhotoMaker</a:t>
            </a:r>
            <a:r>
              <a:rPr kumimoji="1" lang="zh-CN" altLang="en-US" dirty="0"/>
              <a:t>前，先介绍下定制化文生图的研究背景。</a:t>
            </a:r>
            <a:br>
              <a:rPr kumimoji="1" lang="en-US" altLang="zh-CN" dirty="0"/>
            </a:br>
            <a:r>
              <a:rPr kumimoji="1" lang="zh-CN" altLang="en-US" dirty="0"/>
              <a:t>早在</a:t>
            </a:r>
            <a:r>
              <a:rPr kumimoji="1" lang="en-US" altLang="zh-CN" dirty="0"/>
              <a:t>GAN</a:t>
            </a:r>
            <a:r>
              <a:rPr kumimoji="1" lang="zh-CN" altLang="en-US" dirty="0"/>
              <a:t>时代就已经有个性化生成的工作，但受限于模型的能力，其生成质量、多样性以及文本可控性并不高。</a:t>
            </a:r>
            <a:br>
              <a:rPr kumimoji="1" lang="en-US" altLang="zh-CN" dirty="0"/>
            </a:br>
            <a:r>
              <a:rPr kumimoji="1" lang="zh-CN" altLang="en-US" dirty="0"/>
              <a:t>得益于扩散模型优秀的生成能力及文本可控性，许多研究人员就基于此开始开展个性化生成的研究工作。其中最具开创性和代表性的工作就是</a:t>
            </a:r>
            <a:r>
              <a:rPr kumimoji="1" lang="en-US" altLang="zh-CN" dirty="0" err="1"/>
              <a:t>DreamBooth</a:t>
            </a:r>
            <a:r>
              <a:rPr kumimoji="1" lang="zh-CN" altLang="en-US" dirty="0"/>
              <a:t>，这篇论文也获得了</a:t>
            </a:r>
            <a:r>
              <a:rPr kumimoji="1" lang="en-US" altLang="zh-CN" dirty="0"/>
              <a:t>CVPR2023</a:t>
            </a:r>
            <a:r>
              <a:rPr kumimoji="1" lang="zh-CN" altLang="en-US" dirty="0"/>
              <a:t>年的</a:t>
            </a:r>
            <a:r>
              <a:rPr kumimoji="1" lang="en-US" altLang="zh-CN" dirty="0"/>
              <a:t>best</a:t>
            </a:r>
            <a:r>
              <a:rPr kumimoji="1" lang="zh-CN" altLang="en-US" dirty="0"/>
              <a:t> </a:t>
            </a:r>
            <a:r>
              <a:rPr kumimoji="1" lang="en-US" altLang="zh-CN" dirty="0"/>
              <a:t>student</a:t>
            </a:r>
            <a:r>
              <a:rPr kumimoji="1" lang="zh-CN" altLang="en-US" dirty="0"/>
              <a:t> </a:t>
            </a:r>
            <a:r>
              <a:rPr kumimoji="1" lang="en-US" altLang="zh-CN" dirty="0"/>
              <a:t>paper</a:t>
            </a:r>
            <a:r>
              <a:rPr kumimoji="1" lang="zh-CN" altLang="en-US" dirty="0"/>
              <a:t>。</a:t>
            </a:r>
            <a:r>
              <a:rPr kumimoji="1" lang="en-US" altLang="zh-CN" dirty="0" err="1"/>
              <a:t>DreamBooth</a:t>
            </a:r>
            <a:r>
              <a:rPr kumimoji="1" lang="zh-CN" altLang="en-US" dirty="0"/>
              <a:t>允许用户输入少量的待定制目标的图像，配合文本控制就可以生成该目标不同动作或者不同场景的图像。如图所示，我们可以生成这只柯基在狗屋或是在修剪毛发的图像。</a:t>
            </a:r>
            <a:br>
              <a:rPr kumimoji="1" lang="en-US" altLang="zh-CN" dirty="0"/>
            </a:b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DreamBooth</a:t>
            </a:r>
            <a:r>
              <a:rPr kumimoji="1" lang="zh-CN" altLang="en-US" dirty="0"/>
              <a:t>的算法流程非常简单，主要分为了两个阶段：</a:t>
            </a:r>
            <a:br>
              <a:rPr kumimoji="1" lang="en-US" altLang="zh-CN" dirty="0"/>
            </a:br>
            <a:r>
              <a:rPr kumimoji="1" lang="zh-CN" altLang="en-US" dirty="0"/>
              <a:t>第一阶段，准备数张待定制目标的图像配合对应的触发词一同送入预训练的扩散模型中进行微调（</a:t>
            </a:r>
            <a:r>
              <a:rPr kumimoji="1" lang="en-US" altLang="zh-CN" dirty="0"/>
              <a:t>Finetuning</a:t>
            </a:r>
            <a:r>
              <a:rPr kumimoji="1" lang="zh-CN" altLang="en-US" dirty="0"/>
              <a:t>）。</a:t>
            </a:r>
            <a:br>
              <a:rPr kumimoji="1" lang="en-US" altLang="zh-CN" dirty="0"/>
            </a:br>
            <a:r>
              <a:rPr kumimoji="1" lang="zh-CN" altLang="en-US" dirty="0"/>
              <a:t>第二阶段，用户可以在文本中加入相应的触发词进行定制化目标的生成。</a:t>
            </a:r>
            <a:br>
              <a:rPr kumimoji="1" lang="en-US" altLang="zh-CN" dirty="0"/>
            </a:br>
            <a:r>
              <a:rPr kumimoji="1" lang="zh-CN" altLang="en-US" dirty="0"/>
              <a:t>由于</a:t>
            </a:r>
            <a:r>
              <a:rPr kumimoji="1" lang="en-US" altLang="zh-CN" dirty="0" err="1"/>
              <a:t>DreamBooth</a:t>
            </a:r>
            <a:r>
              <a:rPr kumimoji="1" lang="zh-CN" altLang="en-US" dirty="0"/>
              <a:t>一般需要对扩散模型中去噪器的所有参数进行上千次迭代步数的微调，整个流程非常消耗时间，往往需要花费约数十分钟时间。消耗的计算资源和存储资源都很大。因此一些工作尝试减少</a:t>
            </a:r>
            <a:r>
              <a:rPr kumimoji="1" lang="en-US" altLang="zh-CN" dirty="0" err="1"/>
              <a:t>DreamBooth</a:t>
            </a:r>
            <a:r>
              <a:rPr kumimoji="1" lang="zh-CN" altLang="en-US" dirty="0"/>
              <a:t>需要微调的参数。</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191B1F"/>
                </a:solidFill>
                <a:effectLst/>
                <a:latin typeface="Calibri" panose="020F0502020204030204" pitchFamily="34" charset="0"/>
              </a:rPr>
              <a:t>这些工作包括了：</a:t>
            </a:r>
            <a:r>
              <a:rPr lang="en-US" altLang="zh-CN" b="0" i="0" dirty="0">
                <a:solidFill>
                  <a:srgbClr val="191B1F"/>
                </a:solidFill>
                <a:effectLst/>
                <a:latin typeface="Calibri" panose="020F0502020204030204" pitchFamily="34" charset="0"/>
              </a:rPr>
              <a:t>1</a:t>
            </a:r>
            <a:r>
              <a:rPr lang="zh-CN" altLang="en-US" b="0" i="0" dirty="0">
                <a:solidFill>
                  <a:srgbClr val="191B1F"/>
                </a:solidFill>
                <a:effectLst/>
                <a:latin typeface="Calibri" panose="020F0502020204030204" pitchFamily="34" charset="0"/>
              </a:rPr>
              <a:t>）</a:t>
            </a:r>
            <a:r>
              <a:rPr lang="en-US" altLang="zh-CN" b="0" i="0" dirty="0">
                <a:solidFill>
                  <a:srgbClr val="191B1F"/>
                </a:solidFill>
                <a:effectLst/>
                <a:latin typeface="Calibri" panose="020F0502020204030204" pitchFamily="34" charset="0"/>
              </a:rPr>
              <a:t>CVPR23</a:t>
            </a:r>
            <a:r>
              <a:rPr lang="zh-CN" altLang="en-US" b="0" i="0" dirty="0">
                <a:solidFill>
                  <a:srgbClr val="191B1F"/>
                </a:solidFill>
                <a:effectLst/>
                <a:latin typeface="Calibri" panose="020F0502020204030204" pitchFamily="34" charset="0"/>
              </a:rPr>
              <a:t>的</a:t>
            </a:r>
            <a:r>
              <a:rPr lang="en-US" altLang="zh-CN" b="0" i="0" dirty="0">
                <a:solidFill>
                  <a:srgbClr val="191B1F"/>
                </a:solidFill>
                <a:effectLst/>
                <a:latin typeface="Calibri" panose="020F0502020204030204" pitchFamily="34" charset="0"/>
              </a:rPr>
              <a:t>Custom Diffusion</a:t>
            </a:r>
            <a:r>
              <a:rPr lang="zh-CN" altLang="en-US" b="0" i="0" dirty="0">
                <a:solidFill>
                  <a:srgbClr val="191B1F"/>
                </a:solidFill>
                <a:effectLst/>
                <a:latin typeface="Calibri" panose="020F0502020204030204" pitchFamily="34" charset="0"/>
              </a:rPr>
              <a:t>，其只需要微调去噪器的</a:t>
            </a:r>
            <a:r>
              <a:rPr lang="en-US" altLang="zh-CN" b="0" i="0" dirty="0">
                <a:solidFill>
                  <a:srgbClr val="191B1F"/>
                </a:solidFill>
                <a:effectLst/>
                <a:latin typeface="Calibri" panose="020F0502020204030204" pitchFamily="34" charset="0"/>
              </a:rPr>
              <a:t>cross-attention</a:t>
            </a:r>
            <a:r>
              <a:rPr lang="zh-CN" altLang="en-US" b="0" i="0" dirty="0">
                <a:solidFill>
                  <a:srgbClr val="191B1F"/>
                </a:solidFill>
                <a:effectLst/>
                <a:latin typeface="Calibri" panose="020F0502020204030204" pitchFamily="34" charset="0"/>
              </a:rPr>
              <a:t>中所有的</a:t>
            </a:r>
            <a:r>
              <a:rPr lang="en-US" altLang="zh-CN" b="0" i="0" dirty="0">
                <a:solidFill>
                  <a:srgbClr val="191B1F"/>
                </a:solidFill>
                <a:effectLst/>
                <a:latin typeface="Calibri" panose="020F0502020204030204" pitchFamily="34" charset="0"/>
              </a:rPr>
              <a:t>k</a:t>
            </a:r>
            <a:r>
              <a:rPr lang="zh-CN" altLang="en-US" b="0" i="0" dirty="0">
                <a:solidFill>
                  <a:srgbClr val="191B1F"/>
                </a:solidFill>
                <a:effectLst/>
                <a:latin typeface="Calibri" panose="020F0502020204030204" pitchFamily="34" charset="0"/>
              </a:rPr>
              <a:t>和</a:t>
            </a:r>
            <a:r>
              <a:rPr lang="en-US" altLang="zh-CN" b="0" i="0" dirty="0">
                <a:solidFill>
                  <a:srgbClr val="191B1F"/>
                </a:solidFill>
                <a:effectLst/>
                <a:latin typeface="Calibri" panose="020F0502020204030204" pitchFamily="34" charset="0"/>
              </a:rPr>
              <a:t>v</a:t>
            </a:r>
            <a:r>
              <a:rPr lang="zh-CN" altLang="en-US" b="0" i="0" dirty="0">
                <a:solidFill>
                  <a:srgbClr val="191B1F"/>
                </a:solidFill>
                <a:effectLst/>
                <a:latin typeface="Calibri" panose="020F0502020204030204" pitchFamily="34" charset="0"/>
              </a:rPr>
              <a:t>就可以实现定制化生成。以及</a:t>
            </a:r>
            <a:r>
              <a:rPr lang="en-US" altLang="zh-CN" b="0" i="0" dirty="0">
                <a:solidFill>
                  <a:srgbClr val="191B1F"/>
                </a:solidFill>
                <a:effectLst/>
                <a:latin typeface="Calibri" panose="020F0502020204030204" pitchFamily="34" charset="0"/>
              </a:rPr>
              <a:t>2</a:t>
            </a:r>
            <a:r>
              <a:rPr lang="zh-CN" altLang="en-US" b="0" i="0" dirty="0">
                <a:solidFill>
                  <a:srgbClr val="191B1F"/>
                </a:solidFill>
                <a:effectLst/>
                <a:latin typeface="Calibri" panose="020F0502020204030204" pitchFamily="34" charset="0"/>
              </a:rPr>
              <a:t>）社区中出现的基于</a:t>
            </a:r>
            <a:r>
              <a:rPr lang="en-US" altLang="zh-CN" b="0" i="0" dirty="0" err="1">
                <a:solidFill>
                  <a:srgbClr val="191B1F"/>
                </a:solidFill>
                <a:effectLst/>
                <a:latin typeface="Calibri" panose="020F0502020204030204" pitchFamily="34" charset="0"/>
              </a:rPr>
              <a:t>LoRA</a:t>
            </a:r>
            <a:r>
              <a:rPr lang="zh-CN" altLang="en-US" b="0" i="0" dirty="0">
                <a:solidFill>
                  <a:srgbClr val="191B1F"/>
                </a:solidFill>
                <a:effectLst/>
                <a:latin typeface="Calibri" panose="020F0502020204030204" pitchFamily="34" charset="0"/>
              </a:rPr>
              <a:t>的方式，该方式只需要微调</a:t>
            </a:r>
            <a:r>
              <a:rPr lang="zh-CN" altLang="en-US" b="1" i="0" dirty="0">
                <a:solidFill>
                  <a:srgbClr val="191B1F"/>
                </a:solidFill>
                <a:effectLst/>
                <a:latin typeface="Calibri" panose="020F0502020204030204" pitchFamily="34" charset="0"/>
              </a:rPr>
              <a:t>低秩分解后的</a:t>
            </a:r>
            <a:r>
              <a:rPr lang="zh-CN" altLang="en-US" b="0" i="0" dirty="0">
                <a:solidFill>
                  <a:srgbClr val="191B1F"/>
                </a:solidFill>
                <a:effectLst/>
                <a:latin typeface="Calibri" panose="020F0502020204030204" pitchFamily="34" charset="0"/>
              </a:rPr>
              <a:t>注意力模块的残差。不仅微调的参数量变少了、消耗的资源更少了、速度变快了，他们还可以达到比</a:t>
            </a:r>
            <a:r>
              <a:rPr lang="en-US" altLang="zh-CN" b="0" i="0" dirty="0" err="1">
                <a:solidFill>
                  <a:srgbClr val="191B1F"/>
                </a:solidFill>
                <a:effectLst/>
                <a:latin typeface="Calibri" panose="020F0502020204030204" pitchFamily="34" charset="0"/>
              </a:rPr>
              <a:t>DreamBooth</a:t>
            </a:r>
            <a:r>
              <a:rPr lang="zh-CN" altLang="en-US" b="0" i="0" dirty="0">
                <a:solidFill>
                  <a:srgbClr val="191B1F"/>
                </a:solidFill>
                <a:effectLst/>
                <a:latin typeface="Calibri" panose="020F0502020204030204" pitchFamily="34" charset="0"/>
              </a:rPr>
              <a:t>更好的效果。</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ea typeface="黑体" panose="00000500000000000000" pitchFamily="49" charset="-122"/>
              </a:rPr>
              <a:t>其中，尤其是</a:t>
            </a:r>
            <a:r>
              <a:rPr lang="en-US" altLang="zh-CN" sz="1200" dirty="0" err="1">
                <a:ea typeface="黑体" panose="00000500000000000000" pitchFamily="49" charset="-122"/>
              </a:rPr>
              <a:t>DreamBooth+LoRA</a:t>
            </a:r>
            <a:r>
              <a:rPr lang="zh-CN" altLang="en-US" sz="1200" dirty="0">
                <a:ea typeface="黑体" panose="00000500000000000000" pitchFamily="49" charset="-122"/>
              </a:rPr>
              <a:t>的这种方式最受社区所认可。这种方式也催生了巨量的应用，关于</a:t>
            </a:r>
            <a:r>
              <a:rPr lang="en-US" altLang="zh-CN" sz="1200" dirty="0" err="1">
                <a:ea typeface="黑体" panose="00000500000000000000" pitchFamily="49" charset="-122"/>
              </a:rPr>
              <a:t>DreamBooth+LoRA</a:t>
            </a:r>
            <a:r>
              <a:rPr lang="zh-CN" altLang="en-US" sz="1200" dirty="0">
                <a:ea typeface="黑体" panose="00000500000000000000" pitchFamily="49" charset="-122"/>
              </a:rPr>
              <a:t>的开源仓库都备受社区关注。</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同时，</a:t>
            </a:r>
            <a:r>
              <a:rPr kumimoji="1" lang="en-US" altLang="zh-CN" dirty="0" err="1"/>
              <a:t>DreamBooth+LoRA</a:t>
            </a:r>
            <a:r>
              <a:rPr kumimoji="1" lang="zh-CN" altLang="en-US" dirty="0"/>
              <a:t>进行个性化人像定制的模型以及应用也广为传播。其中，包括了开源模型库</a:t>
            </a:r>
            <a:r>
              <a:rPr kumimoji="1" lang="en-US" altLang="zh-CN" dirty="0" err="1"/>
              <a:t>Civitai</a:t>
            </a:r>
            <a:r>
              <a:rPr kumimoji="1" lang="zh-CN" altLang="en-US" dirty="0"/>
              <a:t>、国际应用</a:t>
            </a:r>
            <a:r>
              <a:rPr kumimoji="1" lang="en-US" altLang="zh-CN" dirty="0" err="1"/>
              <a:t>PhotoAI</a:t>
            </a:r>
            <a:r>
              <a:rPr kumimoji="1" lang="zh-CN" altLang="en-US" dirty="0"/>
              <a:t>、国内爆款</a:t>
            </a:r>
            <a:r>
              <a:rPr kumimoji="1" lang="en-US" altLang="zh-CN" dirty="0"/>
              <a:t>APP</a:t>
            </a:r>
            <a:r>
              <a:rPr kumimoji="1" lang="zh-CN" altLang="en-US" dirty="0"/>
              <a:t>妙鸭以及开源应用</a:t>
            </a:r>
            <a:r>
              <a:rPr kumimoji="1" lang="en-US" altLang="zh-CN" dirty="0" err="1"/>
              <a:t>Facechain</a:t>
            </a:r>
            <a:r>
              <a:rPr kumimoji="1" lang="zh-CN" altLang="en-US" dirty="0"/>
              <a:t>等。</a:t>
            </a:r>
            <a:endParaRPr kumimoji="1"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但是，以上的这些基于</a:t>
            </a:r>
            <a:r>
              <a:rPr lang="en-US" altLang="zh-CN" dirty="0" err="1"/>
              <a:t>DreamBooth+LoRA</a:t>
            </a:r>
            <a:r>
              <a:rPr lang="zh-CN" altLang="en-US" dirty="0"/>
              <a:t>的人像定制应用都有三个资源采集和消耗上的痛点：</a:t>
            </a:r>
            <a:br>
              <a:rPr lang="en-US" altLang="zh-CN" dirty="0"/>
            </a:br>
            <a:r>
              <a:rPr lang="en-US" altLang="zh-CN" dirty="0"/>
              <a:t>1.</a:t>
            </a:r>
            <a:r>
              <a:rPr lang="zh-CN" altLang="en-US" dirty="0"/>
              <a:t> 定制时间慢：由于需要在“测试”（定制）阶段对模型进行微调，理论上消耗的时间往往需要大约</a:t>
            </a:r>
            <a:r>
              <a:rPr lang="en-US" altLang="zh-CN" dirty="0"/>
              <a:t>15</a:t>
            </a:r>
            <a:r>
              <a:rPr lang="zh-CN" altLang="en-US" dirty="0"/>
              <a:t>分钟，在一些商业化的</a:t>
            </a:r>
            <a:r>
              <a:rPr lang="en-US" altLang="zh-CN" dirty="0"/>
              <a:t>APP</a:t>
            </a:r>
            <a:r>
              <a:rPr lang="zh-CN" altLang="en-US" dirty="0"/>
              <a:t>上，由于资源分配和排队的问题这一定制时间甚至要更久（数小时到数天）。</a:t>
            </a:r>
            <a:br>
              <a:rPr lang="en-US" altLang="zh-CN" dirty="0"/>
            </a:br>
            <a:r>
              <a:rPr lang="en-US" altLang="zh-CN" dirty="0"/>
              <a:t>2.</a:t>
            </a:r>
            <a:r>
              <a:rPr lang="zh-CN" altLang="en-US" dirty="0"/>
              <a:t> 消耗显存高：如果不进行额外的优化，在</a:t>
            </a:r>
            <a:r>
              <a:rPr lang="en-US" altLang="zh-CN" dirty="0"/>
              <a:t>SDXL</a:t>
            </a:r>
            <a:r>
              <a:rPr lang="zh-CN" altLang="en-US" dirty="0"/>
              <a:t>底模上执行定制化过程只能在专业级显卡上进行，这些专业级显卡的昂贵都是出了名的。</a:t>
            </a:r>
            <a:br>
              <a:rPr lang="en-US" altLang="zh-CN" dirty="0"/>
            </a:br>
            <a:r>
              <a:rPr lang="en-US" altLang="zh-CN" dirty="0"/>
              <a:t>3.</a:t>
            </a:r>
            <a:r>
              <a:rPr lang="zh-CN" altLang="en-US" dirty="0"/>
              <a:t> 对输入素材要求高：以妙鸭举例，它要求用户输入</a:t>
            </a:r>
            <a:r>
              <a:rPr lang="en-US" altLang="zh-CN" dirty="0"/>
              <a:t>20</a:t>
            </a:r>
            <a:r>
              <a:rPr lang="zh-CN" altLang="en-US" dirty="0"/>
              <a:t>张以上高质量的人像照片，且每次定制过程都需要重新进行收集。对用户来说非常不友好。</a:t>
            </a:r>
            <a:br>
              <a:rPr lang="en-US" altLang="zh-CN" dirty="0"/>
            </a:br>
            <a:br>
              <a:rPr lang="en-US" altLang="zh-CN" dirty="0"/>
            </a:br>
            <a:r>
              <a:rPr lang="zh-CN" altLang="en-US" dirty="0"/>
              <a:t>因此，我们希望设计一个算法，它无需在“测试”（定制）阶段进行训练，只需要一次前向过程，就可以在</a:t>
            </a:r>
            <a:r>
              <a:rPr lang="en-US" altLang="zh-CN" dirty="0"/>
              <a:t>10</a:t>
            </a:r>
            <a:r>
              <a:rPr lang="zh-CN" altLang="en-US" dirty="0"/>
              <a:t>秒左右进行定制化生成。与此同时，这个算法可以在消费级显卡上运行，并且只需要用户少量（</a:t>
            </a:r>
            <a:r>
              <a:rPr lang="en-US" altLang="zh-CN" dirty="0"/>
              <a:t>1-3</a:t>
            </a:r>
            <a:r>
              <a:rPr lang="zh-CN" altLang="en-US" dirty="0"/>
              <a:t>）张不对质量有要求的图像。</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 name="矩形 9"/>
          <p:cNvSpPr/>
          <p:nvPr userDrawn="1"/>
        </p:nvSpPr>
        <p:spPr>
          <a:xfrm>
            <a:off x="-3810" y="-52705"/>
            <a:ext cx="12191365" cy="711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userDrawn="1"/>
        </p:nvSpPr>
        <p:spPr>
          <a:xfrm>
            <a:off x="-3810" y="6547485"/>
            <a:ext cx="12191365" cy="3359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5" name="图片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844" y="4099248"/>
            <a:ext cx="4764224" cy="3109531"/>
          </a:xfrm>
          <a:prstGeom prst="rect">
            <a:avLst/>
          </a:prstGeom>
        </p:spPr>
      </p:pic>
      <p:pic>
        <p:nvPicPr>
          <p:cNvPr id="23" name="图片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81461" y="4769913"/>
            <a:ext cx="4110572" cy="2338149"/>
          </a:xfrm>
          <a:prstGeom prst="rect">
            <a:avLst/>
          </a:prstGeom>
        </p:spPr>
      </p:pic>
      <p:sp>
        <p:nvSpPr>
          <p:cNvPr id="7" name="标题 1"/>
          <p:cNvSpPr txBox="1"/>
          <p:nvPr userDrawn="1"/>
        </p:nvSpPr>
        <p:spPr>
          <a:xfrm>
            <a:off x="0" y="1538523"/>
            <a:ext cx="12200255" cy="2824072"/>
          </a:xfrm>
          <a:prstGeom prst="rect">
            <a:avLst/>
          </a:prstGeom>
          <a:solidFill>
            <a:srgbClr val="86006A"/>
          </a:solidFill>
        </p:spPr>
        <p:txBody>
          <a:bodyPr lIns="360045" rIns="360045" anchor="ctr">
            <a:normAutofit/>
          </a:bodyPr>
          <a:lstStyle>
            <a:lvl1pPr algn="ctr" defTabSz="914400" rtl="0" eaLnBrk="1" latinLnBrk="0" hangingPunct="1">
              <a:lnSpc>
                <a:spcPct val="90000"/>
              </a:lnSpc>
              <a:spcBef>
                <a:spcPct val="0"/>
              </a:spcBef>
              <a:buNone/>
              <a:defRPr sz="8000" b="1" kern="1200">
                <a:solidFill>
                  <a:schemeClr val="bg1"/>
                </a:solidFill>
                <a:latin typeface="微软雅黑" panose="00000500000000000000" pitchFamily="34" charset="-122"/>
                <a:ea typeface="微软雅黑" panose="00000500000000000000" pitchFamily="34" charset="-122"/>
                <a:cs typeface="Arial" panose="020B0604020202020204" pitchFamily="34" charset="0"/>
              </a:defRPr>
            </a:lvl1pPr>
          </a:lstStyle>
          <a:p>
            <a:pPr>
              <a:lnSpc>
                <a:spcPct val="100000"/>
              </a:lnSpc>
            </a:pPr>
            <a:endParaRPr lang="zh-CN" altLang="en-US" sz="6000" dirty="0"/>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71705" y="345338"/>
            <a:ext cx="2533540" cy="785867"/>
          </a:xfrm>
          <a:prstGeom prst="rect">
            <a:avLst/>
          </a:prstGeom>
        </p:spPr>
      </p:pic>
      <p:cxnSp>
        <p:nvCxnSpPr>
          <p:cNvPr id="15" name="直接连接符 14"/>
          <p:cNvCxnSpPr/>
          <p:nvPr userDrawn="1"/>
        </p:nvCxnSpPr>
        <p:spPr>
          <a:xfrm>
            <a:off x="0" y="4464197"/>
            <a:ext cx="12191153" cy="0"/>
          </a:xfrm>
          <a:prstGeom prst="line">
            <a:avLst/>
          </a:prstGeom>
          <a:ln w="22225">
            <a:solidFill>
              <a:srgbClr val="86006A"/>
            </a:solidFill>
          </a:ln>
        </p:spPr>
        <p:style>
          <a:lnRef idx="1">
            <a:schemeClr val="accent1"/>
          </a:lnRef>
          <a:fillRef idx="0">
            <a:schemeClr val="accent1"/>
          </a:fillRef>
          <a:effectRef idx="0">
            <a:schemeClr val="accent1"/>
          </a:effectRef>
          <a:fontRef idx="minor">
            <a:schemeClr val="tx1"/>
          </a:fontRef>
        </p:style>
      </p:cxnSp>
      <p:sp>
        <p:nvSpPr>
          <p:cNvPr id="18" name="矩形: 圆角 17"/>
          <p:cNvSpPr/>
          <p:nvPr userDrawn="1"/>
        </p:nvSpPr>
        <p:spPr>
          <a:xfrm>
            <a:off x="4295774" y="5091398"/>
            <a:ext cx="3600450" cy="664425"/>
          </a:xfrm>
          <a:prstGeom prst="roundRect">
            <a:avLst>
              <a:gd name="adj" fmla="val 50000"/>
            </a:avLst>
          </a:prstGeom>
          <a:noFill/>
          <a:ln w="19050">
            <a:solidFill>
              <a:srgbClr val="860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userDrawn="1"/>
        </p:nvCxnSpPr>
        <p:spPr>
          <a:xfrm>
            <a:off x="0" y="1416197"/>
            <a:ext cx="12191153" cy="0"/>
          </a:xfrm>
          <a:prstGeom prst="line">
            <a:avLst/>
          </a:prstGeom>
          <a:ln w="22225">
            <a:solidFill>
              <a:srgbClr val="86006A"/>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nvPr>
        </p:nvSpPr>
        <p:spPr>
          <a:xfrm>
            <a:off x="901700" y="1701165"/>
            <a:ext cx="10164445" cy="2387600"/>
          </a:xfrm>
          <a:noFill/>
          <a:extLst>
            <a:ext uri="{909E8E84-426E-40DD-AFC4-6F175D3DCCD1}">
              <a14:hiddenFill xmlns:a14="http://schemas.microsoft.com/office/drawing/2010/main">
                <a:solidFill>
                  <a:schemeClr val="bg1"/>
                </a:solidFill>
              </a14:hiddenFill>
            </a:ext>
          </a:extLst>
        </p:spPr>
        <p:txBody>
          <a:bodyPr anchor="ctr" anchorCtr="0"/>
          <a:lstStyle>
            <a:lvl1pPr marL="0" indent="0" algn="ctr" eaLnBrk="1" fontAlgn="auto" latinLnBrk="0" hangingPunct="1">
              <a:lnSpc>
                <a:spcPct val="120000"/>
              </a:lnSpc>
              <a:spcBef>
                <a:spcPts val="0"/>
              </a:spcBef>
              <a:spcAft>
                <a:spcPts val="0"/>
              </a:spcAft>
              <a:defRPr sz="6000" b="1">
                <a:solidFill>
                  <a:schemeClr val="bg1"/>
                </a:solidFill>
                <a:latin typeface="黑体" panose="00000500000000000000" pitchFamily="49" charset="-122"/>
                <a:ea typeface="黑体" panose="00000500000000000000" pitchFamily="49" charset="-122"/>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4148455" y="5189220"/>
            <a:ext cx="3859530" cy="451485"/>
          </a:xfrm>
        </p:spPr>
        <p:txBody>
          <a:bodyPr>
            <a:noAutofit/>
          </a:bodyPr>
          <a:lstStyle>
            <a:lvl1pPr marL="0" indent="0" algn="ctr">
              <a:buNone/>
              <a:defRPr sz="3000" b="1">
                <a:latin typeface="黑体" panose="00000500000000000000" pitchFamily="49" charset="-122"/>
                <a:ea typeface="黑体" panose="00000500000000000000"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0000500000000000000" pitchFamily="49" charset="-122"/>
              </a:defRPr>
            </a:lvl1pPr>
          </a:lstStyle>
          <a:p>
            <a:r>
              <a:rPr lang="en-US" dirty="0"/>
              <a:t>Click to edit Master title style</a:t>
            </a:r>
            <a:endParaRPr lang="en-US" dirty="0"/>
          </a:p>
        </p:txBody>
      </p:sp>
      <p:sp>
        <p:nvSpPr>
          <p:cNvPr id="3" name="Content Placeholder 2"/>
          <p:cNvSpPr>
            <a:spLocks noGrp="1"/>
          </p:cNvSpPr>
          <p:nvPr>
            <p:ph idx="1"/>
          </p:nvPr>
        </p:nvSpPr>
        <p:spPr>
          <a:xfrm>
            <a:off x="394447" y="789710"/>
            <a:ext cx="11355295" cy="5820093"/>
          </a:xfrm>
        </p:spPr>
        <p:txBody>
          <a:bodyPr/>
          <a:lstStyle>
            <a:lvl1pPr>
              <a:lnSpc>
                <a:spcPct val="120000"/>
              </a:lnSpc>
              <a:defRPr sz="3200" b="1" i="0" baseline="0">
                <a:ea typeface="黑体" panose="00000500000000000000"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9" name="Line 1"/>
          <p:cNvSpPr>
            <a:spLocks noChangeShapeType="1"/>
          </p:cNvSpPr>
          <p:nvPr userDrawn="1"/>
        </p:nvSpPr>
        <p:spPr bwMode="auto">
          <a:xfrm>
            <a:off x="0" y="669131"/>
            <a:ext cx="12192000" cy="0"/>
          </a:xfrm>
          <a:prstGeom prst="line">
            <a:avLst/>
          </a:prstGeom>
          <a:noFill/>
          <a:ln w="25400">
            <a:solidFill>
              <a:srgbClr val="86006A"/>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0000500000000000000"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0000500000000000000" pitchFamily="49" charset="-122"/>
              </a:defRPr>
            </a:lvl1pPr>
          </a:lstStyle>
          <a:p>
            <a:r>
              <a:rPr lang="en-US" dirty="0"/>
              <a:t>Click to edit Master title style</a:t>
            </a:r>
            <a:endParaRPr lang="en-US" dirty="0"/>
          </a:p>
        </p:txBody>
      </p:sp>
      <p:sp>
        <p:nvSpPr>
          <p:cNvPr id="3" name="Content Placeholder 2"/>
          <p:cNvSpPr>
            <a:spLocks noGrp="1"/>
          </p:cNvSpPr>
          <p:nvPr>
            <p:ph idx="1"/>
          </p:nvPr>
        </p:nvSpPr>
        <p:spPr>
          <a:xfrm>
            <a:off x="394448" y="789710"/>
            <a:ext cx="5502658" cy="5820093"/>
          </a:xfrm>
        </p:spPr>
        <p:txBody>
          <a:bodyPr/>
          <a:lstStyle>
            <a:lvl1pPr>
              <a:lnSpc>
                <a:spcPct val="120000"/>
              </a:lnSpc>
              <a:defRPr sz="3200" b="1" i="0" baseline="0">
                <a:ea typeface="黑体" panose="00000500000000000000"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9" name="Line 1"/>
          <p:cNvSpPr>
            <a:spLocks noChangeShapeType="1"/>
          </p:cNvSpPr>
          <p:nvPr userDrawn="1"/>
        </p:nvSpPr>
        <p:spPr bwMode="auto">
          <a:xfrm>
            <a:off x="0" y="669131"/>
            <a:ext cx="12192000" cy="0"/>
          </a:xfrm>
          <a:prstGeom prst="line">
            <a:avLst/>
          </a:prstGeom>
          <a:noFill/>
          <a:ln w="25400">
            <a:solidFill>
              <a:srgbClr val="86006A"/>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0000500000000000000"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p:cNvSpPr/>
          <p:nvPr userDrawn="1"/>
        </p:nvSpPr>
        <p:spPr>
          <a:xfrm>
            <a:off x="2359660" y="6511925"/>
            <a:ext cx="9832340" cy="3778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矩形 24"/>
          <p:cNvSpPr/>
          <p:nvPr userDrawn="1"/>
        </p:nvSpPr>
        <p:spPr bwMode="auto">
          <a:xfrm>
            <a:off x="0" y="0"/>
            <a:ext cx="2434590" cy="6889750"/>
          </a:xfrm>
          <a:prstGeom prst="rect">
            <a:avLst/>
          </a:prstGeom>
          <a:solidFill>
            <a:srgbClr val="86006A"/>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endParaRPr kumimoji="1" lang="zh-CN" altLang="en-US" sz="2400">
              <a:solidFill>
                <a:schemeClr val="tx1"/>
              </a:solidFill>
              <a:latin typeface="Times New Roman" panose="02020603050405020304" pitchFamily="16" charset="0"/>
              <a:ea typeface="宋体" panose="00000500000000000000" pitchFamily="2" charset="-122"/>
            </a:endParaRPr>
          </a:p>
        </p:txBody>
      </p:sp>
      <p:sp>
        <p:nvSpPr>
          <p:cNvPr id="26" name="圆角矩形 1"/>
          <p:cNvSpPr/>
          <p:nvPr userDrawn="1"/>
        </p:nvSpPr>
        <p:spPr>
          <a:xfrm>
            <a:off x="1113790" y="1049020"/>
            <a:ext cx="2442845" cy="4821555"/>
          </a:xfrm>
          <a:prstGeom prst="roundRect">
            <a:avLst>
              <a:gd name="adj" fmla="val 7412"/>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dirty="0"/>
          </a:p>
        </p:txBody>
      </p:sp>
      <p:sp>
        <p:nvSpPr>
          <p:cNvPr id="27" name="矩形 26"/>
          <p:cNvSpPr/>
          <p:nvPr userDrawn="1"/>
        </p:nvSpPr>
        <p:spPr bwMode="auto">
          <a:xfrm>
            <a:off x="1288893" y="2156243"/>
            <a:ext cx="1706880" cy="1938020"/>
          </a:xfrm>
          <a:prstGeom prst="rect">
            <a:avLst/>
          </a:prstGeom>
        </p:spPr>
        <p:txBody>
          <a:bodyPr wrap="none">
            <a:spAutoFit/>
          </a:bodyPr>
          <a:lstStyle/>
          <a:p>
            <a:pPr algn="ctr">
              <a:defRPr/>
            </a:pPr>
            <a:r>
              <a:rPr lang="zh-CN" altLang="en-US" sz="6000" b="1" kern="100" dirty="0">
                <a:solidFill>
                  <a:srgbClr val="86006A"/>
                </a:solidFill>
                <a:latin typeface="微软雅黑" panose="00000500000000000000" pitchFamily="34" charset="-122"/>
                <a:ea typeface="微软雅黑" panose="00000500000000000000" pitchFamily="34" charset="-122"/>
                <a:cs typeface="Times New Roman" panose="02020603050405020304" pitchFamily="16" charset="0"/>
              </a:rPr>
              <a:t>汇报</a:t>
            </a:r>
            <a:endParaRPr lang="en-US" altLang="zh-CN" sz="6000" b="1" kern="100" dirty="0">
              <a:solidFill>
                <a:srgbClr val="86006A"/>
              </a:solidFill>
              <a:latin typeface="微软雅黑" panose="00000500000000000000" pitchFamily="34" charset="-122"/>
              <a:ea typeface="微软雅黑" panose="00000500000000000000" pitchFamily="34" charset="-122"/>
              <a:cs typeface="Times New Roman" panose="02020603050405020304" pitchFamily="16" charset="0"/>
            </a:endParaRPr>
          </a:p>
          <a:p>
            <a:pPr algn="ctr">
              <a:defRPr/>
            </a:pPr>
            <a:r>
              <a:rPr lang="zh-CN" altLang="en-US" sz="6000" b="1" kern="100" dirty="0">
                <a:solidFill>
                  <a:srgbClr val="86006A"/>
                </a:solidFill>
                <a:latin typeface="微软雅黑" panose="00000500000000000000" pitchFamily="34" charset="-122"/>
                <a:ea typeface="微软雅黑" panose="00000500000000000000" pitchFamily="34" charset="-122"/>
                <a:cs typeface="Times New Roman" panose="02020603050405020304" pitchFamily="16" charset="0"/>
              </a:rPr>
              <a:t>提纲</a:t>
            </a:r>
            <a:endParaRPr lang="zh-CN" altLang="en-US" sz="6000" b="1" kern="100" dirty="0">
              <a:solidFill>
                <a:srgbClr val="86006A"/>
              </a:solidFill>
              <a:latin typeface="微软雅黑" panose="00000500000000000000" pitchFamily="34" charset="-122"/>
              <a:ea typeface="微软雅黑" panose="00000500000000000000" pitchFamily="34" charset="-122"/>
              <a:cs typeface="Times New Roman" panose="02020603050405020304" pitchFamily="16" charset="0"/>
            </a:endParaRPr>
          </a:p>
        </p:txBody>
      </p:sp>
      <p:sp>
        <p:nvSpPr>
          <p:cNvPr id="28" name="矩形 27"/>
          <p:cNvSpPr/>
          <p:nvPr userDrawn="1"/>
        </p:nvSpPr>
        <p:spPr bwMode="auto">
          <a:xfrm>
            <a:off x="890707" y="4304038"/>
            <a:ext cx="2503249" cy="398780"/>
          </a:xfrm>
          <a:prstGeom prst="rect">
            <a:avLst/>
          </a:prstGeom>
        </p:spPr>
        <p:txBody>
          <a:bodyPr wrap="square">
            <a:spAutoFit/>
          </a:bodyPr>
          <a:lstStyle/>
          <a:p>
            <a:pPr algn="ctr">
              <a:defRPr/>
            </a:pPr>
            <a:r>
              <a:rPr lang="en-US" altLang="zh-CN" sz="2000" b="1" kern="100" dirty="0">
                <a:solidFill>
                  <a:srgbClr val="86006A"/>
                </a:solidFill>
                <a:latin typeface="Calibri" panose="020F0502020204030204"/>
                <a:ea typeface="微软雅黑" panose="00000500000000000000" pitchFamily="34" charset="-122"/>
                <a:cs typeface="Times New Roman" panose="02020603050405020304" pitchFamily="16" charset="0"/>
              </a:rPr>
              <a:t>CONTENTS </a:t>
            </a:r>
            <a:endParaRPr lang="en-US" altLang="zh-CN" sz="2000" b="1" kern="100" dirty="0">
              <a:solidFill>
                <a:srgbClr val="86006A"/>
              </a:solidFill>
              <a:latin typeface="Calibri" panose="020F0502020204030204"/>
              <a:ea typeface="微软雅黑" panose="00000500000000000000" pitchFamily="34" charset="-122"/>
              <a:cs typeface="Times New Roman" panose="02020603050405020304" pitchFamily="16" charset="0"/>
            </a:endParaRPr>
          </a:p>
        </p:txBody>
      </p:sp>
      <p:cxnSp>
        <p:nvCxnSpPr>
          <p:cNvPr id="29" name="直接连接符 21"/>
          <p:cNvCxnSpPr/>
          <p:nvPr userDrawn="1"/>
        </p:nvCxnSpPr>
        <p:spPr>
          <a:xfrm>
            <a:off x="1925278" y="4221999"/>
            <a:ext cx="434109" cy="0"/>
          </a:xfrm>
          <a:prstGeom prst="line">
            <a:avLst/>
          </a:prstGeom>
          <a:ln w="28575">
            <a:solidFill>
              <a:srgbClr val="1F3B8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2" name="Title Placeholder 1"/>
          <p:cNvSpPr>
            <a:spLocks noGrp="1"/>
          </p:cNvSpPr>
          <p:nvPr>
            <p:ph type="title"/>
          </p:nvPr>
        </p:nvSpPr>
        <p:spPr>
          <a:xfrm>
            <a:off x="0" y="1"/>
            <a:ext cx="11178636" cy="890648"/>
          </a:xfrm>
          <a:prstGeom prst="rect">
            <a:avLst/>
          </a:prstGeom>
          <a:solidFill>
            <a:srgbClr val="0062AC"/>
          </a:solidFill>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394447" y="991590"/>
            <a:ext cx="11355295" cy="570846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3" name="TextBox 12"/>
          <p:cNvSpPr txBox="1"/>
          <p:nvPr userDrawn="1"/>
        </p:nvSpPr>
        <p:spPr>
          <a:xfrm>
            <a:off x="3528060" y="6581140"/>
            <a:ext cx="7370233" cy="306705"/>
          </a:xfrm>
          <a:prstGeom prst="rect">
            <a:avLst/>
          </a:prstGeom>
          <a:solidFill>
            <a:srgbClr val="BE009D"/>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bg1"/>
                </a:solidFill>
              </a:rPr>
              <a:t>天津市视觉计算与智能感知重点实验室</a:t>
            </a:r>
            <a:endParaRPr lang="zh-CN" altLang="en-US" sz="1400" b="0" dirty="0">
              <a:solidFill>
                <a:schemeClr val="bg1"/>
              </a:solidFill>
            </a:endParaRPr>
          </a:p>
        </p:txBody>
      </p:sp>
      <p:sp>
        <p:nvSpPr>
          <p:cNvPr id="14" name="TextBox 13"/>
          <p:cNvSpPr txBox="1"/>
          <p:nvPr userDrawn="1"/>
        </p:nvSpPr>
        <p:spPr>
          <a:xfrm>
            <a:off x="0" y="6581140"/>
            <a:ext cx="3528060" cy="306705"/>
          </a:xfrm>
          <a:prstGeom prst="rect">
            <a:avLst/>
          </a:prstGeom>
          <a:solidFill>
            <a:srgbClr val="86006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endParaRPr kumimoji="0" lang="en-US" altLang="zh-CN"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12" name="TextBox 11"/>
          <p:cNvSpPr txBox="1"/>
          <p:nvPr userDrawn="1"/>
        </p:nvSpPr>
        <p:spPr>
          <a:xfrm>
            <a:off x="10898293" y="6581140"/>
            <a:ext cx="1292860" cy="306705"/>
          </a:xfrm>
          <a:prstGeom prst="rect">
            <a:avLst/>
          </a:prstGeom>
          <a:solidFill>
            <a:srgbClr val="86006A"/>
          </a:solidFill>
        </p:spPr>
        <p:txBody>
          <a:bodyPr wrap="square" rtlCol="0">
            <a:spAutoFit/>
          </a:bodyPr>
          <a:lstStyle/>
          <a:p>
            <a:pPr algn="ctr"/>
            <a:fld id="{C603BFBC-EF15-48A5-8249-0FEAC4BE5DBB}" type="slidenum">
              <a:rPr lang="en-US" sz="1400" smtClean="0">
                <a:solidFill>
                  <a:schemeClr val="bg1"/>
                </a:solidFill>
              </a:rPr>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image22.wdp"/><Relationship Id="rId3" Type="http://schemas.openxmlformats.org/officeDocument/2006/relationships/image" Target="../media/image21.png"/><Relationship Id="rId2" Type="http://schemas.microsoft.com/office/2007/relationships/hdphoto" Target="../media/image20.wdp"/><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jpe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jpeg"/><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svg"/><Relationship Id="rId10" Type="http://schemas.openxmlformats.org/officeDocument/2006/relationships/notesSlide" Target="../notesSlides/notesSlide14.xml"/><Relationship Id="rId1" Type="http://schemas.openxmlformats.org/officeDocument/2006/relationships/image" Target="../media/image43.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3.jpeg"/><Relationship Id="rId7" Type="http://schemas.openxmlformats.org/officeDocument/2006/relationships/image" Target="../media/image52.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51.jpeg"/><Relationship Id="rId3" Type="http://schemas.openxmlformats.org/officeDocument/2006/relationships/image" Target="../media/image46.jpeg"/><Relationship Id="rId2" Type="http://schemas.openxmlformats.org/officeDocument/2006/relationships/image" Target="../media/image44.svg"/><Relationship Id="rId10" Type="http://schemas.openxmlformats.org/officeDocument/2006/relationships/notesSlide" Target="../notesSlides/notesSlide15.xml"/><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jpeg"/><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3" Type="http://schemas.openxmlformats.org/officeDocument/2006/relationships/notesSlide" Target="../notesSlides/notesSlide17.xml"/><Relationship Id="rId12" Type="http://schemas.openxmlformats.org/officeDocument/2006/relationships/slideLayout" Target="../slideLayouts/slideLayout2.xml"/><Relationship Id="rId11" Type="http://schemas.openxmlformats.org/officeDocument/2006/relationships/image" Target="../media/image64.png"/><Relationship Id="rId10" Type="http://schemas.openxmlformats.org/officeDocument/2006/relationships/image" Target="../media/image63.jpeg"/><Relationship Id="rId1" Type="http://schemas.openxmlformats.org/officeDocument/2006/relationships/image" Target="../media/image54.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72.jpeg"/><Relationship Id="rId1"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82.jpeg"/><Relationship Id="rId7" Type="http://schemas.openxmlformats.org/officeDocument/2006/relationships/image" Target="../media/image81.png"/><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jpeg"/><Relationship Id="rId13" Type="http://schemas.openxmlformats.org/officeDocument/2006/relationships/notesSlide" Target="../notesSlides/notesSlide27.xml"/><Relationship Id="rId12" Type="http://schemas.openxmlformats.org/officeDocument/2006/relationships/slideLayout" Target="../slideLayouts/slideLayout2.xml"/><Relationship Id="rId11" Type="http://schemas.openxmlformats.org/officeDocument/2006/relationships/image" Target="../media/image85.png"/><Relationship Id="rId10" Type="http://schemas.openxmlformats.org/officeDocument/2006/relationships/image" Target="../media/image84.png"/><Relationship Id="rId1"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hyperlink" Target="https://blog.csdn.net/weixin_54338498/article/details/130174582" TargetMode="Externa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image" Target="../media/image87.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tags" Target="../tags/tag2.xml"/><Relationship Id="rId3" Type="http://schemas.openxmlformats.org/officeDocument/2006/relationships/image" Target="../media/image86.png"/><Relationship Id="rId2" Type="http://schemas.microsoft.com/office/2007/relationships/media" Target="../media/media1.mp4"/><Relationship Id="rId1" Type="http://schemas.openxmlformats.org/officeDocument/2006/relationships/video" Target="../media/media1.mp4"/></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89.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3.png"/><Relationship Id="rId7" Type="http://schemas.microsoft.com/office/2007/relationships/media" Target="../media/media4.mp4"/><Relationship Id="rId6" Type="http://schemas.openxmlformats.org/officeDocument/2006/relationships/video" Target="../media/media4.mp4"/><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microsoft.com/office/2007/relationships/media" Target="../media/media3.mp4"/><Relationship Id="rId1" Type="http://schemas.openxmlformats.org/officeDocument/2006/relationships/video" Target="../media/media3.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2.xml"/><Relationship Id="rId6" Type="http://schemas.openxmlformats.org/officeDocument/2006/relationships/image" Target="../media/image100.GIF"/><Relationship Id="rId5" Type="http://schemas.openxmlformats.org/officeDocument/2006/relationships/image" Target="../media/image99.GIF"/><Relationship Id="rId4" Type="http://schemas.openxmlformats.org/officeDocument/2006/relationships/image" Target="../media/image98.GIF"/><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image" Target="../media/image95.GIF"/></Relationships>
</file>

<file path=ppt/slides/_rels/slide39.xml.rels><?xml version="1.0" encoding="UTF-8" standalone="yes"?>
<Relationships xmlns="http://schemas.openxmlformats.org/package/2006/relationships"><Relationship Id="rId9" Type="http://schemas.openxmlformats.org/officeDocument/2006/relationships/image" Target="../media/image109.png"/><Relationship Id="rId8" Type="http://schemas.openxmlformats.org/officeDocument/2006/relationships/image" Target="../media/image108.png"/><Relationship Id="rId7" Type="http://schemas.openxmlformats.org/officeDocument/2006/relationships/image" Target="../media/image107.png"/><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0" Type="http://schemas.openxmlformats.org/officeDocument/2006/relationships/notesSlide" Target="../notesSlides/notesSlide33.xml"/><Relationship Id="rId2" Type="http://schemas.openxmlformats.org/officeDocument/2006/relationships/image" Target="../media/image102.png"/><Relationship Id="rId19" Type="http://schemas.openxmlformats.org/officeDocument/2006/relationships/slideLayout" Target="../slideLayouts/slideLayout2.xml"/><Relationship Id="rId18" Type="http://schemas.openxmlformats.org/officeDocument/2006/relationships/image" Target="../media/image118.png"/><Relationship Id="rId17" Type="http://schemas.openxmlformats.org/officeDocument/2006/relationships/image" Target="../media/image117.png"/><Relationship Id="rId16" Type="http://schemas.openxmlformats.org/officeDocument/2006/relationships/image" Target="../media/image116.png"/><Relationship Id="rId15" Type="http://schemas.openxmlformats.org/officeDocument/2006/relationships/image" Target="../media/image115.png"/><Relationship Id="rId14" Type="http://schemas.openxmlformats.org/officeDocument/2006/relationships/image" Target="../media/image114.png"/><Relationship Id="rId13" Type="http://schemas.openxmlformats.org/officeDocument/2006/relationships/image" Target="../media/image113.png"/><Relationship Id="rId12" Type="http://schemas.openxmlformats.org/officeDocument/2006/relationships/image" Target="../media/image112.png"/><Relationship Id="rId11" Type="http://schemas.openxmlformats.org/officeDocument/2006/relationships/image" Target="../media/image111.png"/><Relationship Id="rId10" Type="http://schemas.openxmlformats.org/officeDocument/2006/relationships/image" Target="../media/image110.png"/><Relationship Id="rId1" Type="http://schemas.openxmlformats.org/officeDocument/2006/relationships/image" Target="../media/image10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9" Type="http://schemas.openxmlformats.org/officeDocument/2006/relationships/image" Target="../media/image127.png"/><Relationship Id="rId8" Type="http://schemas.openxmlformats.org/officeDocument/2006/relationships/image" Target="../media/image126.png"/><Relationship Id="rId7" Type="http://schemas.openxmlformats.org/officeDocument/2006/relationships/image" Target="../media/image125.png"/><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png"/><Relationship Id="rId11" Type="http://schemas.openxmlformats.org/officeDocument/2006/relationships/slideLayout" Target="../slideLayouts/slideLayout2.xml"/><Relationship Id="rId10" Type="http://schemas.openxmlformats.org/officeDocument/2006/relationships/image" Target="../media/image128.png"/><Relationship Id="rId1" Type="http://schemas.openxmlformats.org/officeDocument/2006/relationships/image" Target="../media/image119.png"/></Relationships>
</file>

<file path=ppt/slides/_rels/slide41.xml.rels><?xml version="1.0" encoding="UTF-8" standalone="yes"?>
<Relationships xmlns="http://schemas.openxmlformats.org/package/2006/relationships"><Relationship Id="rId9" Type="http://schemas.openxmlformats.org/officeDocument/2006/relationships/image" Target="../media/image137.png"/><Relationship Id="rId8" Type="http://schemas.openxmlformats.org/officeDocument/2006/relationships/image" Target="../media/image136.png"/><Relationship Id="rId7" Type="http://schemas.openxmlformats.org/officeDocument/2006/relationships/image" Target="../media/image135.png"/><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3" Type="http://schemas.openxmlformats.org/officeDocument/2006/relationships/image" Target="../media/image131.png"/><Relationship Id="rId2" Type="http://schemas.openxmlformats.org/officeDocument/2006/relationships/image" Target="../media/image130.png"/><Relationship Id="rId14" Type="http://schemas.openxmlformats.org/officeDocument/2006/relationships/slideLayout" Target="../slideLayouts/slideLayout2.xml"/><Relationship Id="rId13" Type="http://schemas.openxmlformats.org/officeDocument/2006/relationships/image" Target="../media/image141.png"/><Relationship Id="rId12" Type="http://schemas.openxmlformats.org/officeDocument/2006/relationships/image" Target="../media/image140.png"/><Relationship Id="rId11" Type="http://schemas.openxmlformats.org/officeDocument/2006/relationships/image" Target="../media/image139.png"/><Relationship Id="rId10" Type="http://schemas.openxmlformats.org/officeDocument/2006/relationships/image" Target="../media/image138.png"/><Relationship Id="rId1" Type="http://schemas.openxmlformats.org/officeDocument/2006/relationships/image" Target="../media/image12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3.jpeg"/><Relationship Id="rId1" Type="http://schemas.openxmlformats.org/officeDocument/2006/relationships/image" Target="../media/image14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6.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0.png"/><Relationship Id="rId1" Type="http://schemas.openxmlformats.org/officeDocument/2006/relationships/image" Target="../media/image14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4.png"/><Relationship Id="rId1" Type="http://schemas.openxmlformats.org/officeDocument/2006/relationships/image" Target="../media/image153.jpeg"/></Relationships>
</file>

<file path=ppt/slides/_rels/slide53.xml.rels><?xml version="1.0" encoding="UTF-8" standalone="yes"?>
<Relationships xmlns="http://schemas.openxmlformats.org/package/2006/relationships"><Relationship Id="rId9" Type="http://schemas.openxmlformats.org/officeDocument/2006/relationships/image" Target="../media/image163.png"/><Relationship Id="rId8" Type="http://schemas.openxmlformats.org/officeDocument/2006/relationships/image" Target="../media/image162.png"/><Relationship Id="rId7" Type="http://schemas.openxmlformats.org/officeDocument/2006/relationships/image" Target="../media/image161.png"/><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3" Type="http://schemas.openxmlformats.org/officeDocument/2006/relationships/image" Target="../media/image157.png"/><Relationship Id="rId2" Type="http://schemas.openxmlformats.org/officeDocument/2006/relationships/image" Target="../media/image156.png"/><Relationship Id="rId12" Type="http://schemas.openxmlformats.org/officeDocument/2006/relationships/slideLayout" Target="../slideLayouts/slideLayout2.xml"/><Relationship Id="rId11" Type="http://schemas.openxmlformats.org/officeDocument/2006/relationships/image" Target="../media/image165.png"/><Relationship Id="rId10" Type="http://schemas.openxmlformats.org/officeDocument/2006/relationships/image" Target="../media/image164.png"/><Relationship Id="rId1" Type="http://schemas.openxmlformats.org/officeDocument/2006/relationships/image" Target="../media/image155.png"/></Relationships>
</file>

<file path=ppt/slides/_rels/slide54.xml.rels><?xml version="1.0" encoding="UTF-8" standalone="yes"?>
<Relationships xmlns="http://schemas.openxmlformats.org/package/2006/relationships"><Relationship Id="rId9" Type="http://schemas.openxmlformats.org/officeDocument/2006/relationships/image" Target="../media/image174.png"/><Relationship Id="rId8" Type="http://schemas.openxmlformats.org/officeDocument/2006/relationships/image" Target="../media/image173.png"/><Relationship Id="rId7" Type="http://schemas.microsoft.com/office/2007/relationships/hdphoto" Target="../media/image172.wdp"/><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jpeg"/><Relationship Id="rId3" Type="http://schemas.openxmlformats.org/officeDocument/2006/relationships/image" Target="../media/image168.png"/><Relationship Id="rId22" Type="http://schemas.openxmlformats.org/officeDocument/2006/relationships/notesSlide" Target="../notesSlides/notesSlide35.xml"/><Relationship Id="rId21" Type="http://schemas.openxmlformats.org/officeDocument/2006/relationships/slideLayout" Target="../slideLayouts/slideLayout2.xml"/><Relationship Id="rId20" Type="http://schemas.openxmlformats.org/officeDocument/2006/relationships/image" Target="../media/image185.png"/><Relationship Id="rId2" Type="http://schemas.openxmlformats.org/officeDocument/2006/relationships/image" Target="../media/image167.png"/><Relationship Id="rId19" Type="http://schemas.openxmlformats.org/officeDocument/2006/relationships/image" Target="../media/image184.png"/><Relationship Id="rId18" Type="http://schemas.openxmlformats.org/officeDocument/2006/relationships/image" Target="../media/image183.png"/><Relationship Id="rId17" Type="http://schemas.openxmlformats.org/officeDocument/2006/relationships/image" Target="../media/image182.png"/><Relationship Id="rId16" Type="http://schemas.openxmlformats.org/officeDocument/2006/relationships/image" Target="../media/image181.png"/><Relationship Id="rId15" Type="http://schemas.openxmlformats.org/officeDocument/2006/relationships/image" Target="../media/image180.png"/><Relationship Id="rId14" Type="http://schemas.openxmlformats.org/officeDocument/2006/relationships/image" Target="../media/image179.png"/><Relationship Id="rId13" Type="http://schemas.openxmlformats.org/officeDocument/2006/relationships/image" Target="../media/image178.png"/><Relationship Id="rId12" Type="http://schemas.openxmlformats.org/officeDocument/2006/relationships/image" Target="../media/image177.png"/><Relationship Id="rId11" Type="http://schemas.openxmlformats.org/officeDocument/2006/relationships/image" Target="../media/image176.png"/><Relationship Id="rId10" Type="http://schemas.openxmlformats.org/officeDocument/2006/relationships/image" Target="../media/image175.png"/><Relationship Id="rId1" Type="http://schemas.openxmlformats.org/officeDocument/2006/relationships/image" Target="../media/image166.png"/></Relationships>
</file>

<file path=ppt/slides/_rels/slide55.xml.rels><?xml version="1.0" encoding="UTF-8" standalone="yes"?>
<Relationships xmlns="http://schemas.openxmlformats.org/package/2006/relationships"><Relationship Id="rId9" Type="http://schemas.openxmlformats.org/officeDocument/2006/relationships/image" Target="../media/image174.png"/><Relationship Id="rId8" Type="http://schemas.openxmlformats.org/officeDocument/2006/relationships/image" Target="../media/image173.png"/><Relationship Id="rId7" Type="http://schemas.microsoft.com/office/2007/relationships/hdphoto" Target="../media/image172.wdp"/><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jpeg"/><Relationship Id="rId3" Type="http://schemas.openxmlformats.org/officeDocument/2006/relationships/image" Target="../media/image168.png"/><Relationship Id="rId21" Type="http://schemas.openxmlformats.org/officeDocument/2006/relationships/slideLayout" Target="../slideLayouts/slideLayout2.xml"/><Relationship Id="rId20" Type="http://schemas.openxmlformats.org/officeDocument/2006/relationships/image" Target="../media/image185.png"/><Relationship Id="rId2" Type="http://schemas.openxmlformats.org/officeDocument/2006/relationships/image" Target="../media/image167.png"/><Relationship Id="rId19" Type="http://schemas.openxmlformats.org/officeDocument/2006/relationships/image" Target="../media/image184.png"/><Relationship Id="rId18" Type="http://schemas.openxmlformats.org/officeDocument/2006/relationships/image" Target="../media/image183.png"/><Relationship Id="rId17" Type="http://schemas.openxmlformats.org/officeDocument/2006/relationships/image" Target="../media/image182.png"/><Relationship Id="rId16" Type="http://schemas.openxmlformats.org/officeDocument/2006/relationships/image" Target="../media/image181.png"/><Relationship Id="rId15" Type="http://schemas.openxmlformats.org/officeDocument/2006/relationships/image" Target="../media/image180.png"/><Relationship Id="rId14" Type="http://schemas.openxmlformats.org/officeDocument/2006/relationships/image" Target="../media/image179.png"/><Relationship Id="rId13" Type="http://schemas.openxmlformats.org/officeDocument/2006/relationships/image" Target="../media/image178.png"/><Relationship Id="rId12" Type="http://schemas.openxmlformats.org/officeDocument/2006/relationships/image" Target="../media/image177.png"/><Relationship Id="rId11" Type="http://schemas.openxmlformats.org/officeDocument/2006/relationships/image" Target="../media/image176.png"/><Relationship Id="rId10" Type="http://schemas.openxmlformats.org/officeDocument/2006/relationships/image" Target="../media/image175.png"/><Relationship Id="rId1" Type="http://schemas.openxmlformats.org/officeDocument/2006/relationships/image" Target="../media/image166.png"/></Relationships>
</file>

<file path=ppt/slides/_rels/slide56.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2.xml"/><Relationship Id="rId7" Type="http://schemas.openxmlformats.org/officeDocument/2006/relationships/image" Target="../media/image192.png"/><Relationship Id="rId6" Type="http://schemas.openxmlformats.org/officeDocument/2006/relationships/image" Target="../media/image191.emf"/><Relationship Id="rId5" Type="http://schemas.openxmlformats.org/officeDocument/2006/relationships/image" Target="../media/image190.png"/><Relationship Id="rId4" Type="http://schemas.openxmlformats.org/officeDocument/2006/relationships/image" Target="../media/image189.png"/><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image" Target="../media/image186.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4.png"/><Relationship Id="rId2" Type="http://schemas.openxmlformats.org/officeDocument/2006/relationships/image" Target="../media/image193.jpeg"/><Relationship Id="rId1" Type="http://schemas.openxmlformats.org/officeDocument/2006/relationships/image" Target="../media/image153.jpeg"/></Relationships>
</file>

<file path=ppt/slides/_rels/slide58.xml.rels><?xml version="1.0" encoding="UTF-8" standalone="yes"?>
<Relationships xmlns="http://schemas.openxmlformats.org/package/2006/relationships"><Relationship Id="rId9" Type="http://schemas.openxmlformats.org/officeDocument/2006/relationships/image" Target="../media/image200.png"/><Relationship Id="rId8" Type="http://schemas.openxmlformats.org/officeDocument/2006/relationships/image" Target="../media/image199.png"/><Relationship Id="rId7" Type="http://schemas.openxmlformats.org/officeDocument/2006/relationships/image" Target="../media/image198.png"/><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 Id="rId33" Type="http://schemas.openxmlformats.org/officeDocument/2006/relationships/slideLayout" Target="../slideLayouts/slideLayout2.xml"/><Relationship Id="rId32" Type="http://schemas.openxmlformats.org/officeDocument/2006/relationships/image" Target="../media/image221.png"/><Relationship Id="rId31" Type="http://schemas.openxmlformats.org/officeDocument/2006/relationships/image" Target="../media/image220.png"/><Relationship Id="rId30" Type="http://schemas.openxmlformats.org/officeDocument/2006/relationships/image" Target="../media/image219.png"/><Relationship Id="rId3" Type="http://schemas.openxmlformats.org/officeDocument/2006/relationships/image" Target="../media/image194.png"/><Relationship Id="rId29" Type="http://schemas.openxmlformats.org/officeDocument/2006/relationships/image" Target="../media/image218.png"/><Relationship Id="rId28" Type="http://schemas.openxmlformats.org/officeDocument/2006/relationships/image" Target="../media/image217.png"/><Relationship Id="rId27" Type="http://schemas.openxmlformats.org/officeDocument/2006/relationships/image" Target="../media/image216.png"/><Relationship Id="rId26" Type="http://schemas.openxmlformats.org/officeDocument/2006/relationships/image" Target="../media/image215.png"/><Relationship Id="rId25" Type="http://schemas.openxmlformats.org/officeDocument/2006/relationships/image" Target="../media/image214.png"/><Relationship Id="rId24" Type="http://schemas.openxmlformats.org/officeDocument/2006/relationships/image" Target="../media/image152.png"/><Relationship Id="rId23" Type="http://schemas.openxmlformats.org/officeDocument/2006/relationships/image" Target="../media/image151.png"/><Relationship Id="rId22" Type="http://schemas.openxmlformats.org/officeDocument/2006/relationships/image" Target="../media/image213.png"/><Relationship Id="rId21" Type="http://schemas.openxmlformats.org/officeDocument/2006/relationships/image" Target="../media/image212.jpeg"/><Relationship Id="rId20" Type="http://schemas.openxmlformats.org/officeDocument/2006/relationships/image" Target="../media/image211.png"/><Relationship Id="rId2" Type="http://schemas.openxmlformats.org/officeDocument/2006/relationships/image" Target="../media/image150.png"/><Relationship Id="rId19" Type="http://schemas.openxmlformats.org/officeDocument/2006/relationships/image" Target="../media/image210.png"/><Relationship Id="rId18" Type="http://schemas.openxmlformats.org/officeDocument/2006/relationships/image" Target="../media/image209.png"/><Relationship Id="rId17" Type="http://schemas.openxmlformats.org/officeDocument/2006/relationships/image" Target="../media/image208.png"/><Relationship Id="rId16" Type="http://schemas.openxmlformats.org/officeDocument/2006/relationships/image" Target="../media/image207.png"/><Relationship Id="rId15" Type="http://schemas.openxmlformats.org/officeDocument/2006/relationships/image" Target="../media/image206.png"/><Relationship Id="rId14" Type="http://schemas.openxmlformats.org/officeDocument/2006/relationships/image" Target="../media/image205.png"/><Relationship Id="rId13" Type="http://schemas.openxmlformats.org/officeDocument/2006/relationships/image" Target="../media/image204.png"/><Relationship Id="rId12" Type="http://schemas.openxmlformats.org/officeDocument/2006/relationships/image" Target="../media/image203.png"/><Relationship Id="rId11" Type="http://schemas.openxmlformats.org/officeDocument/2006/relationships/image" Target="../media/image202.png"/><Relationship Id="rId10" Type="http://schemas.openxmlformats.org/officeDocument/2006/relationships/image" Target="../media/image201.png"/><Relationship Id="rId1" Type="http://schemas.openxmlformats.org/officeDocument/2006/relationships/image" Target="../media/image149.png"/></Relationships>
</file>

<file path=ppt/slides/_rels/slide59.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image" Target="../media/image223.png"/><Relationship Id="rId4" Type="http://schemas.openxmlformats.org/officeDocument/2006/relationships/tags" Target="../tags/tag6.xml"/><Relationship Id="rId3" Type="http://schemas.openxmlformats.org/officeDocument/2006/relationships/image" Target="../media/image222.jpeg"/><Relationship Id="rId26" Type="http://schemas.openxmlformats.org/officeDocument/2006/relationships/slideLayout" Target="../slideLayouts/slideLayout2.xml"/><Relationship Id="rId25" Type="http://schemas.openxmlformats.org/officeDocument/2006/relationships/image" Target="../media/image231.png"/><Relationship Id="rId24" Type="http://schemas.openxmlformats.org/officeDocument/2006/relationships/image" Target="../media/image230.png"/><Relationship Id="rId23" Type="http://schemas.openxmlformats.org/officeDocument/2006/relationships/image" Target="../media/image229.png"/><Relationship Id="rId22" Type="http://schemas.openxmlformats.org/officeDocument/2006/relationships/tags" Target="../tags/tag18.xml"/><Relationship Id="rId21" Type="http://schemas.openxmlformats.org/officeDocument/2006/relationships/image" Target="../media/image228.png"/><Relationship Id="rId20" Type="http://schemas.openxmlformats.org/officeDocument/2006/relationships/image" Target="../media/image227.png"/><Relationship Id="rId2" Type="http://schemas.openxmlformats.org/officeDocument/2006/relationships/tags" Target="../tags/tag5.xml"/><Relationship Id="rId19" Type="http://schemas.openxmlformats.org/officeDocument/2006/relationships/image" Target="../media/image226.png"/><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image" Target="../media/image225.png"/><Relationship Id="rId11" Type="http://schemas.openxmlformats.org/officeDocument/2006/relationships/tags" Target="../tags/tag11.xml"/><Relationship Id="rId10" Type="http://schemas.openxmlformats.org/officeDocument/2006/relationships/image" Target="../media/image224.jpe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image" Target="../media/image232.png"/></Relationships>
</file>

<file path=ppt/slides/_rels/slide61.xml.rels><?xml version="1.0" encoding="UTF-8" standalone="yes"?>
<Relationships xmlns="http://schemas.openxmlformats.org/package/2006/relationships"><Relationship Id="rId9" Type="http://schemas.openxmlformats.org/officeDocument/2006/relationships/image" Target="../media/image243.svg"/><Relationship Id="rId8" Type="http://schemas.openxmlformats.org/officeDocument/2006/relationships/image" Target="../media/image242.png"/><Relationship Id="rId7" Type="http://schemas.openxmlformats.org/officeDocument/2006/relationships/image" Target="../media/image241.png"/><Relationship Id="rId6" Type="http://schemas.openxmlformats.org/officeDocument/2006/relationships/image" Target="../media/image240.png"/><Relationship Id="rId5" Type="http://schemas.openxmlformats.org/officeDocument/2006/relationships/image" Target="../media/image233.png"/><Relationship Id="rId4" Type="http://schemas.openxmlformats.org/officeDocument/2006/relationships/image" Target="../media/image232.png"/><Relationship Id="rId3" Type="http://schemas.openxmlformats.org/officeDocument/2006/relationships/image" Target="../media/image239.png"/><Relationship Id="rId2" Type="http://schemas.openxmlformats.org/officeDocument/2006/relationships/image" Target="../media/image238.png"/><Relationship Id="rId10" Type="http://schemas.openxmlformats.org/officeDocument/2006/relationships/slideLayout" Target="../slideLayouts/slideLayout2.xml"/><Relationship Id="rId1" Type="http://schemas.openxmlformats.org/officeDocument/2006/relationships/image" Target="../media/image237.png"/></Relationships>
</file>

<file path=ppt/slides/_rels/slide6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51.png"/><Relationship Id="rId7" Type="http://schemas.openxmlformats.org/officeDocument/2006/relationships/image" Target="../media/image250.png"/><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image" Target="../media/image244.png"/></Relationships>
</file>

<file path=ppt/slides/_rels/slide63.xml.rels><?xml version="1.0" encoding="UTF-8" standalone="yes"?>
<Relationships xmlns="http://schemas.openxmlformats.org/package/2006/relationships"><Relationship Id="rId9" Type="http://schemas.openxmlformats.org/officeDocument/2006/relationships/image" Target="../media/image260.png"/><Relationship Id="rId8" Type="http://schemas.openxmlformats.org/officeDocument/2006/relationships/image" Target="../media/image259.png"/><Relationship Id="rId7" Type="http://schemas.openxmlformats.org/officeDocument/2006/relationships/image" Target="../media/image258.png"/><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 Id="rId3" Type="http://schemas.openxmlformats.org/officeDocument/2006/relationships/image" Target="../media/image254.png"/><Relationship Id="rId2" Type="http://schemas.openxmlformats.org/officeDocument/2006/relationships/image" Target="../media/image253.png"/><Relationship Id="rId10" Type="http://schemas.openxmlformats.org/officeDocument/2006/relationships/slideLayout" Target="../slideLayouts/slideLayout2.xml"/><Relationship Id="rId1" Type="http://schemas.openxmlformats.org/officeDocument/2006/relationships/image" Target="../media/image2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0.sv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Autofit/>
          </a:bodyPr>
          <a:lstStyle/>
          <a:p>
            <a:r>
              <a:rPr lang="zh-CN" altLang="en-US" b="1" dirty="0">
                <a:latin typeface="Calibri" panose="020F0502020204030204" pitchFamily="34" charset="0"/>
                <a:ea typeface="黑体" panose="00000500000000000000" pitchFamily="49" charset="-122"/>
              </a:rPr>
              <a:t>从个性化生成到视觉统一模型</a:t>
            </a:r>
            <a:endParaRPr lang="zh-CN" altLang="en-US" b="1" dirty="0">
              <a:latin typeface="Calibri" panose="020F0502020204030204" pitchFamily="34" charset="0"/>
              <a:ea typeface="黑体" panose="00000500000000000000" pitchFamily="49" charset="-122"/>
            </a:endParaRPr>
          </a:p>
        </p:txBody>
      </p:sp>
      <p:sp>
        <p:nvSpPr>
          <p:cNvPr id="4" name="副标题 3"/>
          <p:cNvSpPr>
            <a:spLocks noGrp="1"/>
          </p:cNvSpPr>
          <p:nvPr>
            <p:ph type="subTitle" idx="1"/>
          </p:nvPr>
        </p:nvSpPr>
        <p:spPr/>
        <p:txBody>
          <a:bodyPr/>
          <a:p>
            <a:r>
              <a:rPr lang="zh-CN" altLang="en-US"/>
              <a:t>程明明</a:t>
            </a:r>
            <a:endParaRPr lang="zh-CN" alt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痛点问题：资源消耗</a:t>
            </a:r>
            <a:endParaRPr lang="zh-CN" altLang="en-US" dirty="0"/>
          </a:p>
        </p:txBody>
      </p:sp>
      <p:pic>
        <p:nvPicPr>
          <p:cNvPr id="1026" name="Picture 2" descr="MSI GeForce RTX 2080 Ti VENTUS 11G RTX 2080 TI VENTUS GP 11G B&amp;H"/>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backgroundRemoval t="0" b="100000" l="2600" r="96240">
                        <a14:foregroundMark x1="7360" y1="41846" x2="7360" y2="41846"/>
                        <a14:foregroundMark x1="2600" y1="39756" x2="2600" y2="39756"/>
                        <a14:foregroundMark x1="96240" y1="26582" x2="96240" y2="26582"/>
                      </a14:backgroundRemoval>
                    </a14:imgEffect>
                  </a14:imgLayer>
                </a14:imgProps>
              </a:ext>
            </a:extLst>
          </a:blip>
          <a:srcRect/>
          <a:stretch>
            <a:fillRect/>
          </a:stretch>
        </p:blipFill>
        <p:spPr bwMode="auto">
          <a:xfrm rot="790759">
            <a:off x="3900652" y="3701218"/>
            <a:ext cx="3571480" cy="2460372"/>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4597448" y="3222830"/>
            <a:ext cx="2618782" cy="769441"/>
          </a:xfrm>
          <a:prstGeom prst="rect">
            <a:avLst/>
          </a:prstGeom>
          <a:solidFill>
            <a:srgbClr val="FFFF00">
              <a:alpha val="78039"/>
            </a:srgbClr>
          </a:solidFill>
        </p:spPr>
        <p:txBody>
          <a:bodyPr wrap="square" rtlCol="0">
            <a:spAutoFit/>
          </a:bodyPr>
          <a:lstStyle/>
          <a:p>
            <a:pPr algn="ctr"/>
            <a:r>
              <a:rPr lang="zh-CN" altLang="en-US" sz="4400" dirty="0">
                <a:latin typeface="微软雅黑" panose="00000500000000000000" pitchFamily="34" charset="-122"/>
                <a:ea typeface="微软雅黑" panose="00000500000000000000" pitchFamily="34" charset="-122"/>
              </a:rPr>
              <a:t>显存</a:t>
            </a:r>
            <a:endParaRPr lang="zh-CN" altLang="en-US" sz="2800" dirty="0">
              <a:latin typeface="微软雅黑" panose="00000500000000000000" pitchFamily="34" charset="-122"/>
              <a:ea typeface="微软雅黑" panose="00000500000000000000" pitchFamily="34" charset="-122"/>
            </a:endParaRPr>
          </a:p>
        </p:txBody>
      </p:sp>
      <p:pic>
        <p:nvPicPr>
          <p:cNvPr id="7" name="Picture 4" descr="NVIDIA发布RTX A6000/A40：满血10752个CUDA核心、48GB显存-NVIDIA,安培,A6000,A40,显卡 ——快 ..."/>
          <p:cNvPicPr>
            <a:picLocks noGrp="1" noChangeAspect="1" noChangeArrowheads="1"/>
          </p:cNvPicPr>
          <p:nvPr>
            <p:ph idx="1"/>
          </p:nvPr>
        </p:nvPicPr>
        <p:blipFill rotWithShape="1">
          <a:blip r:embed="rId3" cstate="screen">
            <a:extLst>
              <a:ext uri="{BEBA8EAE-BF5A-486C-A8C5-ECC9F3942E4B}">
                <a14:imgProps xmlns:a14="http://schemas.microsoft.com/office/drawing/2010/main">
                  <a14:imgLayer r:embed="rId4">
                    <a14:imgEffect>
                      <a14:backgroundRemoval t="7787" b="88525" l="3497" r="98042">
                        <a14:foregroundMark x1="9091" y1="27869" x2="9091" y2="27869"/>
                        <a14:foregroundMark x1="11189" y1="21721" x2="11189" y2="21721"/>
                        <a14:foregroundMark x1="22098" y1="18443" x2="22098" y2="18443"/>
                        <a14:foregroundMark x1="28811" y1="19262" x2="28811" y2="19262"/>
                        <a14:foregroundMark x1="35245" y1="19262" x2="35245" y2="19262"/>
                        <a14:foregroundMark x1="32587" y1="18033" x2="32587" y2="18033"/>
                        <a14:foregroundMark x1="39441" y1="15984" x2="39441" y2="15984"/>
                        <a14:foregroundMark x1="41259" y1="15574" x2="41259" y2="15574"/>
                        <a14:foregroundMark x1="26154" y1="18852" x2="26154" y2="18852"/>
                        <a14:foregroundMark x1="3916" y1="22541" x2="3916" y2="22541"/>
                        <a14:foregroundMark x1="4196" y1="35246" x2="4196" y2="35246"/>
                        <a14:foregroundMark x1="6014" y1="52869" x2="6014" y2="52869"/>
                        <a14:foregroundMark x1="9371" y1="59836" x2="9371" y2="59836"/>
                        <a14:foregroundMark x1="91189" y1="64344" x2="91189" y2="64344"/>
                        <a14:foregroundMark x1="37762" y1="82787" x2="37762" y2="82787"/>
                        <a14:foregroundMark x1="96364" y1="56148" x2="96364" y2="56148"/>
                        <a14:foregroundMark x1="98042" y1="44262" x2="98042" y2="44262"/>
                        <a14:foregroundMark x1="76084" y1="8607" x2="76084" y2="8607"/>
                        <a14:foregroundMark x1="76783" y1="7787" x2="76783" y2="7787"/>
                      </a14:backgroundRemoval>
                    </a14:imgEffect>
                  </a14:imgLayer>
                </a14:imgProps>
              </a:ext>
            </a:extLst>
          </a:blip>
          <a:srcRect/>
          <a:stretch>
            <a:fillRect/>
          </a:stretch>
        </p:blipFill>
        <p:spPr bwMode="auto">
          <a:xfrm>
            <a:off x="3492103" y="1046154"/>
            <a:ext cx="4354330" cy="1491440"/>
          </a:xfrm>
          <a:prstGeom prst="rect">
            <a:avLst/>
          </a:prstGeom>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517161" y="3222829"/>
            <a:ext cx="2500357" cy="769441"/>
          </a:xfrm>
          <a:prstGeom prst="rect">
            <a:avLst/>
          </a:prstGeom>
          <a:solidFill>
            <a:srgbClr val="FFFF00">
              <a:alpha val="78039"/>
            </a:srgbClr>
          </a:solidFill>
        </p:spPr>
        <p:txBody>
          <a:bodyPr wrap="square" rtlCol="0">
            <a:spAutoFit/>
          </a:bodyPr>
          <a:lstStyle/>
          <a:p>
            <a:pPr algn="ctr"/>
            <a:r>
              <a:rPr lang="zh-CN" altLang="en-US" sz="4400" dirty="0">
                <a:latin typeface="微软雅黑" panose="00000500000000000000" pitchFamily="34" charset="-122"/>
                <a:ea typeface="微软雅黑" panose="00000500000000000000" pitchFamily="34" charset="-122"/>
              </a:rPr>
              <a:t>时间</a:t>
            </a:r>
            <a:endParaRPr lang="zh-CN" altLang="en-US" sz="2800" dirty="0">
              <a:latin typeface="微软雅黑" panose="00000500000000000000" pitchFamily="34" charset="-122"/>
              <a:ea typeface="微软雅黑" panose="00000500000000000000" pitchFamily="34" charset="-122"/>
            </a:endParaRPr>
          </a:p>
        </p:txBody>
      </p:sp>
      <p:sp>
        <p:nvSpPr>
          <p:cNvPr id="9" name="文本框 8"/>
          <p:cNvSpPr txBox="1"/>
          <p:nvPr/>
        </p:nvSpPr>
        <p:spPr>
          <a:xfrm>
            <a:off x="8619365" y="3222829"/>
            <a:ext cx="2618782" cy="769441"/>
          </a:xfrm>
          <a:prstGeom prst="rect">
            <a:avLst/>
          </a:prstGeom>
          <a:solidFill>
            <a:srgbClr val="FFFF00">
              <a:alpha val="78039"/>
            </a:srgbClr>
          </a:solidFill>
        </p:spPr>
        <p:txBody>
          <a:bodyPr wrap="square" rtlCol="0">
            <a:spAutoFit/>
          </a:bodyPr>
          <a:lstStyle/>
          <a:p>
            <a:pPr algn="ctr"/>
            <a:r>
              <a:rPr lang="zh-CN" altLang="en-US" sz="4400" dirty="0">
                <a:latin typeface="微软雅黑" panose="00000500000000000000" pitchFamily="34" charset="-122"/>
                <a:ea typeface="微软雅黑" panose="00000500000000000000" pitchFamily="34" charset="-122"/>
              </a:rPr>
              <a:t>素材</a:t>
            </a:r>
            <a:endParaRPr lang="zh-CN" altLang="en-US" sz="2800" dirty="0">
              <a:latin typeface="微软雅黑" panose="00000500000000000000" pitchFamily="34" charset="-122"/>
              <a:ea typeface="微软雅黑" panose="00000500000000000000" pitchFamily="34" charset="-122"/>
            </a:endParaRPr>
          </a:p>
        </p:txBody>
      </p:sp>
      <p:sp>
        <p:nvSpPr>
          <p:cNvPr id="10" name="文本框 9"/>
          <p:cNvSpPr txBox="1"/>
          <p:nvPr/>
        </p:nvSpPr>
        <p:spPr>
          <a:xfrm>
            <a:off x="4405787" y="2508729"/>
            <a:ext cx="3155113" cy="523220"/>
          </a:xfrm>
          <a:prstGeom prst="rect">
            <a:avLst/>
          </a:prstGeom>
          <a:noFill/>
        </p:spPr>
        <p:txBody>
          <a:bodyPr wrap="square" rtlCol="0">
            <a:spAutoFit/>
          </a:bodyPr>
          <a:lstStyle/>
          <a:p>
            <a:pPr algn="ctr"/>
            <a:r>
              <a:rPr lang="en-US" altLang="zh-CN" sz="2800" dirty="0">
                <a:latin typeface="微软雅黑" panose="00000500000000000000" pitchFamily="34" charset="-122"/>
                <a:ea typeface="微软雅黑" panose="00000500000000000000" pitchFamily="34" charset="-122"/>
              </a:rPr>
              <a:t>A40 (48G, 6</a:t>
            </a:r>
            <a:r>
              <a:rPr lang="zh-CN" altLang="en-US" sz="2800" dirty="0">
                <a:latin typeface="微软雅黑" panose="00000500000000000000" pitchFamily="34" charset="-122"/>
                <a:ea typeface="微软雅黑" panose="00000500000000000000" pitchFamily="34" charset="-122"/>
              </a:rPr>
              <a:t>万</a:t>
            </a:r>
            <a:r>
              <a:rPr lang="en-US" altLang="zh-CN" sz="2800" dirty="0">
                <a:latin typeface="微软雅黑" panose="00000500000000000000" pitchFamily="34" charset="-122"/>
                <a:ea typeface="微软雅黑" panose="00000500000000000000" pitchFamily="34" charset="-122"/>
              </a:rPr>
              <a:t>¥)</a:t>
            </a:r>
            <a:endParaRPr lang="zh-CN" altLang="en-US" sz="2800" dirty="0">
              <a:latin typeface="微软雅黑" panose="00000500000000000000" pitchFamily="34" charset="-122"/>
              <a:ea typeface="微软雅黑" panose="00000500000000000000" pitchFamily="34" charset="-122"/>
            </a:endParaRPr>
          </a:p>
        </p:txBody>
      </p:sp>
      <p:sp>
        <p:nvSpPr>
          <p:cNvPr id="11" name="文本框 10"/>
          <p:cNvSpPr txBox="1"/>
          <p:nvPr/>
        </p:nvSpPr>
        <p:spPr>
          <a:xfrm>
            <a:off x="3857982" y="5689290"/>
            <a:ext cx="3924242" cy="523220"/>
          </a:xfrm>
          <a:prstGeom prst="rect">
            <a:avLst/>
          </a:prstGeom>
          <a:noFill/>
        </p:spPr>
        <p:txBody>
          <a:bodyPr wrap="square" rtlCol="0">
            <a:spAutoFit/>
          </a:bodyPr>
          <a:lstStyle/>
          <a:p>
            <a:pPr algn="ctr"/>
            <a:r>
              <a:rPr lang="en-US" altLang="zh-CN" sz="2800" dirty="0">
                <a:latin typeface="微软雅黑" panose="00000500000000000000" pitchFamily="34" charset="-122"/>
                <a:ea typeface="微软雅黑" panose="00000500000000000000" pitchFamily="34" charset="-122"/>
              </a:rPr>
              <a:t>2080Ti (12G, 1</a:t>
            </a:r>
            <a:r>
              <a:rPr lang="zh-CN" altLang="en-US" sz="2800" dirty="0">
                <a:latin typeface="微软雅黑" panose="00000500000000000000" pitchFamily="34" charset="-122"/>
                <a:ea typeface="微软雅黑" panose="00000500000000000000" pitchFamily="34" charset="-122"/>
              </a:rPr>
              <a:t>万</a:t>
            </a:r>
            <a:r>
              <a:rPr lang="en-US" altLang="zh-CN" sz="2800" dirty="0">
                <a:latin typeface="微软雅黑" panose="00000500000000000000" pitchFamily="34" charset="-122"/>
                <a:ea typeface="微软雅黑" panose="00000500000000000000" pitchFamily="34" charset="-122"/>
              </a:rPr>
              <a:t>¥)</a:t>
            </a:r>
            <a:endParaRPr lang="zh-CN" altLang="en-US" sz="2800" dirty="0">
              <a:latin typeface="微软雅黑" panose="00000500000000000000" pitchFamily="34" charset="-122"/>
              <a:ea typeface="微软雅黑" panose="00000500000000000000" pitchFamily="34" charset="-122"/>
            </a:endParaRPr>
          </a:p>
        </p:txBody>
      </p:sp>
      <p:pic>
        <p:nvPicPr>
          <p:cNvPr id="12" name="图片 11"/>
          <p:cNvPicPr>
            <a:picLocks noChangeAspect="1"/>
          </p:cNvPicPr>
          <p:nvPr/>
        </p:nvPicPr>
        <p:blipFill rotWithShape="1">
          <a:blip r:embed="rId5" cstate="screen"/>
          <a:srcRect/>
          <a:stretch>
            <a:fillRect/>
          </a:stretch>
        </p:blipFill>
        <p:spPr>
          <a:xfrm>
            <a:off x="8163308" y="1075737"/>
            <a:ext cx="3404964" cy="1432273"/>
          </a:xfrm>
          <a:prstGeom prst="rect">
            <a:avLst/>
          </a:prstGeom>
        </p:spPr>
      </p:pic>
      <p:sp>
        <p:nvSpPr>
          <p:cNvPr id="13" name="文本框 12"/>
          <p:cNvSpPr txBox="1"/>
          <p:nvPr/>
        </p:nvSpPr>
        <p:spPr>
          <a:xfrm>
            <a:off x="8321016" y="2420200"/>
            <a:ext cx="3155113" cy="523220"/>
          </a:xfrm>
          <a:prstGeom prst="rect">
            <a:avLst/>
          </a:prstGeom>
          <a:noFill/>
        </p:spPr>
        <p:txBody>
          <a:bodyPr wrap="square" rtlCol="0">
            <a:spAutoFit/>
          </a:bodyPr>
          <a:lstStyle/>
          <a:p>
            <a:pPr algn="ctr"/>
            <a:r>
              <a:rPr lang="en-US" altLang="zh-CN" sz="2800" dirty="0">
                <a:latin typeface="微软雅黑" panose="00000500000000000000" pitchFamily="34" charset="-122"/>
                <a:ea typeface="微软雅黑" panose="00000500000000000000" pitchFamily="34" charset="-122"/>
              </a:rPr>
              <a:t>20+</a:t>
            </a:r>
            <a:r>
              <a:rPr lang="zh-CN" altLang="en-US" sz="2800" dirty="0">
                <a:solidFill>
                  <a:srgbClr val="FF0000"/>
                </a:solidFill>
                <a:latin typeface="微软雅黑" panose="00000500000000000000" pitchFamily="34" charset="-122"/>
                <a:ea typeface="微软雅黑" panose="00000500000000000000" pitchFamily="34" charset="-122"/>
              </a:rPr>
              <a:t>高质量</a:t>
            </a:r>
            <a:r>
              <a:rPr lang="zh-CN" altLang="en-US" sz="2800" dirty="0">
                <a:latin typeface="微软雅黑" panose="00000500000000000000" pitchFamily="34" charset="-122"/>
                <a:ea typeface="微软雅黑" panose="00000500000000000000" pitchFamily="34" charset="-122"/>
              </a:rPr>
              <a:t>人脸照</a:t>
            </a:r>
            <a:endParaRPr lang="zh-CN" altLang="en-US" sz="2800" dirty="0">
              <a:latin typeface="微软雅黑" panose="00000500000000000000" pitchFamily="34" charset="-122"/>
              <a:ea typeface="微软雅黑" panose="00000500000000000000" pitchFamily="34" charset="-122"/>
            </a:endParaRPr>
          </a:p>
        </p:txBody>
      </p:sp>
      <p:pic>
        <p:nvPicPr>
          <p:cNvPr id="5" name="图片 4"/>
          <p:cNvPicPr>
            <a:picLocks noChangeAspect="1"/>
          </p:cNvPicPr>
          <p:nvPr/>
        </p:nvPicPr>
        <p:blipFill>
          <a:blip r:embed="rId6" cstate="screen"/>
          <a:stretch>
            <a:fillRect/>
          </a:stretch>
        </p:blipFill>
        <p:spPr>
          <a:xfrm>
            <a:off x="8127930" y="4443024"/>
            <a:ext cx="1292492" cy="1473441"/>
          </a:xfrm>
          <a:prstGeom prst="rect">
            <a:avLst/>
          </a:prstGeom>
        </p:spPr>
      </p:pic>
      <p:sp>
        <p:nvSpPr>
          <p:cNvPr id="16" name="文本框 15"/>
          <p:cNvSpPr txBox="1"/>
          <p:nvPr/>
        </p:nvSpPr>
        <p:spPr>
          <a:xfrm>
            <a:off x="8217345" y="5966545"/>
            <a:ext cx="3155113" cy="523220"/>
          </a:xfrm>
          <a:prstGeom prst="rect">
            <a:avLst/>
          </a:prstGeom>
          <a:noFill/>
        </p:spPr>
        <p:txBody>
          <a:bodyPr wrap="square" rtlCol="0">
            <a:spAutoFit/>
          </a:bodyPr>
          <a:lstStyle/>
          <a:p>
            <a:pPr algn="ctr"/>
            <a:r>
              <a:rPr lang="en-US" altLang="zh-CN" sz="2800" dirty="0">
                <a:latin typeface="微软雅黑" panose="00000500000000000000" pitchFamily="34" charset="-122"/>
                <a:ea typeface="微软雅黑" panose="00000500000000000000" pitchFamily="34" charset="-122"/>
              </a:rPr>
              <a:t>1~3 </a:t>
            </a:r>
            <a:r>
              <a:rPr lang="zh-CN" altLang="en-US" sz="2800" dirty="0">
                <a:latin typeface="微软雅黑" panose="00000500000000000000" pitchFamily="34" charset="-122"/>
                <a:ea typeface="微软雅黑" panose="00000500000000000000" pitchFamily="34" charset="-122"/>
              </a:rPr>
              <a:t>张人脸图</a:t>
            </a:r>
            <a:endParaRPr lang="zh-CN" altLang="en-US" sz="2800" dirty="0">
              <a:latin typeface="微软雅黑" panose="00000500000000000000" pitchFamily="34" charset="-122"/>
              <a:ea typeface="微软雅黑" panose="00000500000000000000" pitchFamily="34" charset="-122"/>
            </a:endParaRPr>
          </a:p>
        </p:txBody>
      </p:sp>
      <p:pic>
        <p:nvPicPr>
          <p:cNvPr id="15" name="图片 14"/>
          <p:cNvPicPr>
            <a:picLocks noChangeAspect="1"/>
          </p:cNvPicPr>
          <p:nvPr/>
        </p:nvPicPr>
        <p:blipFill rotWithShape="1">
          <a:blip r:embed="rId7" cstate="screen"/>
          <a:srcRect b="-1"/>
          <a:stretch>
            <a:fillRect/>
          </a:stretch>
        </p:blipFill>
        <p:spPr>
          <a:xfrm>
            <a:off x="9975894" y="4165515"/>
            <a:ext cx="1698944" cy="1733488"/>
          </a:xfrm>
          <a:prstGeom prst="rect">
            <a:avLst/>
          </a:prstGeom>
        </p:spPr>
      </p:pic>
      <p:sp>
        <p:nvSpPr>
          <p:cNvPr id="17" name="箭头: 右 16"/>
          <p:cNvSpPr/>
          <p:nvPr/>
        </p:nvSpPr>
        <p:spPr>
          <a:xfrm>
            <a:off x="9420421" y="4931321"/>
            <a:ext cx="447257" cy="28469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0" name="文本框 19"/>
          <p:cNvSpPr txBox="1"/>
          <p:nvPr/>
        </p:nvSpPr>
        <p:spPr>
          <a:xfrm>
            <a:off x="517162" y="1729646"/>
            <a:ext cx="2500358" cy="954107"/>
          </a:xfrm>
          <a:prstGeom prst="rect">
            <a:avLst/>
          </a:prstGeom>
          <a:noFill/>
        </p:spPr>
        <p:txBody>
          <a:bodyPr wrap="square" rtlCol="0">
            <a:spAutoFit/>
          </a:bodyPr>
          <a:lstStyle/>
          <a:p>
            <a:pPr algn="ctr"/>
            <a:r>
              <a:rPr lang="zh-CN" altLang="en-US" sz="2800" dirty="0">
                <a:latin typeface="微软雅黑" panose="00000500000000000000" pitchFamily="34" charset="-122"/>
                <a:ea typeface="微软雅黑" panose="00000500000000000000" pitchFamily="34" charset="-122"/>
              </a:rPr>
              <a:t>速度慢</a:t>
            </a:r>
            <a:endParaRPr lang="en-US" altLang="zh-CN" sz="2800" dirty="0">
              <a:latin typeface="微软雅黑" panose="00000500000000000000" pitchFamily="34" charset="-122"/>
              <a:ea typeface="微软雅黑" panose="00000500000000000000" pitchFamily="34" charset="-122"/>
            </a:endParaRPr>
          </a:p>
          <a:p>
            <a:pPr algn="ctr"/>
            <a:r>
              <a:rPr lang="en-US" altLang="zh-CN" sz="2800" dirty="0">
                <a:latin typeface="微软雅黑" panose="00000500000000000000" pitchFamily="34" charset="-122"/>
                <a:ea typeface="微软雅黑" panose="00000500000000000000" pitchFamily="34" charset="-122"/>
              </a:rPr>
              <a:t>15min=900s</a:t>
            </a:r>
            <a:endParaRPr lang="zh-CN" altLang="en-US" sz="2800" dirty="0">
              <a:latin typeface="微软雅黑" panose="00000500000000000000" pitchFamily="34" charset="-122"/>
              <a:ea typeface="微软雅黑" panose="00000500000000000000" pitchFamily="34" charset="-122"/>
            </a:endParaRPr>
          </a:p>
        </p:txBody>
      </p:sp>
      <p:sp>
        <p:nvSpPr>
          <p:cNvPr id="21" name="文本框 20"/>
          <p:cNvSpPr txBox="1"/>
          <p:nvPr/>
        </p:nvSpPr>
        <p:spPr>
          <a:xfrm>
            <a:off x="517162" y="4663269"/>
            <a:ext cx="2500356" cy="954107"/>
          </a:xfrm>
          <a:prstGeom prst="rect">
            <a:avLst/>
          </a:prstGeom>
          <a:noFill/>
        </p:spPr>
        <p:txBody>
          <a:bodyPr wrap="square" rtlCol="0">
            <a:spAutoFit/>
          </a:bodyPr>
          <a:lstStyle/>
          <a:p>
            <a:pPr algn="ctr"/>
            <a:r>
              <a:rPr lang="zh-CN" altLang="en-US" sz="2800" dirty="0">
                <a:latin typeface="微软雅黑" panose="00000500000000000000" pitchFamily="34" charset="-122"/>
                <a:ea typeface="微软雅黑" panose="00000500000000000000" pitchFamily="34" charset="-122"/>
              </a:rPr>
              <a:t>速度快 </a:t>
            </a:r>
            <a:endParaRPr lang="en-US" altLang="zh-CN" sz="2800" dirty="0">
              <a:latin typeface="微软雅黑" panose="00000500000000000000" pitchFamily="34" charset="-122"/>
              <a:ea typeface="微软雅黑" panose="00000500000000000000" pitchFamily="34" charset="-122"/>
            </a:endParaRPr>
          </a:p>
          <a:p>
            <a:pPr algn="ctr"/>
            <a:r>
              <a:rPr lang="en-US" altLang="zh-CN" sz="2800" dirty="0">
                <a:latin typeface="微软雅黑" panose="00000500000000000000" pitchFamily="34" charset="-122"/>
                <a:ea typeface="微软雅黑" panose="00000500000000000000" pitchFamily="34" charset="-122"/>
              </a:rPr>
              <a:t>10s</a:t>
            </a:r>
            <a:endParaRPr lang="zh-CN" altLang="en-US" sz="2800" dirty="0">
              <a:latin typeface="微软雅黑" panose="00000500000000000000" pitchFamily="34" charset="-122"/>
              <a:ea typeface="微软雅黑" panose="00000500000000000000"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相关的工作 </a:t>
            </a:r>
            <a:r>
              <a:rPr lang="en-US" altLang="zh-CN" dirty="0"/>
              <a:t>(w/o test time optimization)</a:t>
            </a:r>
            <a:endParaRPr lang="zh-CN" altLang="en-US" dirty="0"/>
          </a:p>
        </p:txBody>
      </p:sp>
      <p:pic>
        <p:nvPicPr>
          <p:cNvPr id="5" name="图片 4"/>
          <p:cNvPicPr>
            <a:picLocks noChangeAspect="1"/>
          </p:cNvPicPr>
          <p:nvPr/>
        </p:nvPicPr>
        <p:blipFill rotWithShape="1">
          <a:blip r:embed="rId1" cstate="screen"/>
          <a:srcRect/>
          <a:stretch>
            <a:fillRect/>
          </a:stretch>
        </p:blipFill>
        <p:spPr>
          <a:xfrm>
            <a:off x="34845" y="3657534"/>
            <a:ext cx="2176953" cy="2158861"/>
          </a:xfrm>
          <a:prstGeom prst="rect">
            <a:avLst/>
          </a:prstGeom>
        </p:spPr>
      </p:pic>
      <p:pic>
        <p:nvPicPr>
          <p:cNvPr id="6" name="图片 5"/>
          <p:cNvPicPr>
            <a:picLocks noChangeAspect="1"/>
          </p:cNvPicPr>
          <p:nvPr/>
        </p:nvPicPr>
        <p:blipFill rotWithShape="1">
          <a:blip r:embed="rId2" cstate="screen"/>
          <a:srcRect/>
          <a:stretch>
            <a:fillRect/>
          </a:stretch>
        </p:blipFill>
        <p:spPr>
          <a:xfrm>
            <a:off x="2180338" y="3657534"/>
            <a:ext cx="2169832" cy="2158861"/>
          </a:xfrm>
          <a:prstGeom prst="rect">
            <a:avLst/>
          </a:prstGeom>
        </p:spPr>
      </p:pic>
      <p:pic>
        <p:nvPicPr>
          <p:cNvPr id="9" name="内容占位符 8"/>
          <p:cNvPicPr>
            <a:picLocks noGrp="1" noChangeAspect="1"/>
          </p:cNvPicPr>
          <p:nvPr>
            <p:ph idx="1"/>
          </p:nvPr>
        </p:nvPicPr>
        <p:blipFill rotWithShape="1">
          <a:blip r:embed="rId3" cstate="screen"/>
          <a:srcRect/>
          <a:stretch>
            <a:fillRect/>
          </a:stretch>
        </p:blipFill>
        <p:spPr>
          <a:xfrm>
            <a:off x="515280" y="687775"/>
            <a:ext cx="5401177" cy="2550866"/>
          </a:xfrm>
          <a:prstGeom prst="rect">
            <a:avLst/>
          </a:prstGeom>
        </p:spPr>
      </p:pic>
      <p:sp>
        <p:nvSpPr>
          <p:cNvPr id="11" name="箭头: 右 10"/>
          <p:cNvSpPr/>
          <p:nvPr/>
        </p:nvSpPr>
        <p:spPr>
          <a:xfrm>
            <a:off x="1988169" y="4594617"/>
            <a:ext cx="447257" cy="28469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 name="文本框 11"/>
          <p:cNvSpPr txBox="1"/>
          <p:nvPr/>
        </p:nvSpPr>
        <p:spPr>
          <a:xfrm>
            <a:off x="205125" y="3915690"/>
            <a:ext cx="3958061" cy="1446550"/>
          </a:xfrm>
          <a:prstGeom prst="rect">
            <a:avLst/>
          </a:prstGeom>
          <a:noFill/>
        </p:spPr>
        <p:txBody>
          <a:bodyPr wrap="square" rtlCol="0">
            <a:spAutoFit/>
          </a:bodyPr>
          <a:lstStyle/>
          <a:p>
            <a:pPr algn="ctr"/>
            <a:r>
              <a:rPr lang="en-US" altLang="zh-CN" sz="4400" dirty="0">
                <a:solidFill>
                  <a:srgbClr val="FFFF00"/>
                </a:solidFill>
              </a:rPr>
              <a:t>Google</a:t>
            </a:r>
            <a:endParaRPr lang="en-US" altLang="zh-CN" sz="4400" dirty="0">
              <a:solidFill>
                <a:srgbClr val="FFFF00"/>
              </a:solidFill>
            </a:endParaRPr>
          </a:p>
          <a:p>
            <a:pPr algn="ctr"/>
            <a:r>
              <a:rPr lang="en-US" altLang="zh-CN" sz="4400" dirty="0">
                <a:solidFill>
                  <a:srgbClr val="FFFF00"/>
                </a:solidFill>
              </a:rPr>
              <a:t> Taming Encoder</a:t>
            </a:r>
            <a:endParaRPr lang="zh-CN" altLang="en-US" sz="2800" dirty="0">
              <a:solidFill>
                <a:srgbClr val="FFFF00"/>
              </a:solidFill>
              <a:latin typeface="微软雅黑" panose="00000500000000000000" pitchFamily="34" charset="-122"/>
              <a:ea typeface="微软雅黑" panose="00000500000000000000" pitchFamily="34" charset="-122"/>
            </a:endParaRPr>
          </a:p>
        </p:txBody>
      </p:sp>
      <p:grpSp>
        <p:nvGrpSpPr>
          <p:cNvPr id="7" name="组合 6"/>
          <p:cNvGrpSpPr/>
          <p:nvPr/>
        </p:nvGrpSpPr>
        <p:grpSpPr>
          <a:xfrm>
            <a:off x="4387262" y="3657534"/>
            <a:ext cx="4330283" cy="2158861"/>
            <a:chOff x="4980469" y="4181835"/>
            <a:chExt cx="4330283" cy="2158861"/>
          </a:xfrm>
        </p:grpSpPr>
        <p:pic>
          <p:nvPicPr>
            <p:cNvPr id="3" name="图片 2"/>
            <p:cNvPicPr>
              <a:picLocks noChangeAspect="1"/>
            </p:cNvPicPr>
            <p:nvPr/>
          </p:nvPicPr>
          <p:blipFill rotWithShape="1">
            <a:blip r:embed="rId4" cstate="screen"/>
            <a:srcRect/>
            <a:stretch>
              <a:fillRect/>
            </a:stretch>
          </p:blipFill>
          <p:spPr>
            <a:xfrm>
              <a:off x="4980469" y="4181835"/>
              <a:ext cx="2185313" cy="2158861"/>
            </a:xfrm>
            <a:prstGeom prst="rect">
              <a:avLst/>
            </a:prstGeom>
          </p:spPr>
        </p:pic>
        <p:pic>
          <p:nvPicPr>
            <p:cNvPr id="4" name="图片 3"/>
            <p:cNvPicPr>
              <a:picLocks noChangeAspect="1"/>
            </p:cNvPicPr>
            <p:nvPr/>
          </p:nvPicPr>
          <p:blipFill rotWithShape="1">
            <a:blip r:embed="rId5" cstate="screen"/>
            <a:srcRect/>
            <a:stretch>
              <a:fillRect/>
            </a:stretch>
          </p:blipFill>
          <p:spPr>
            <a:xfrm>
              <a:off x="7165782" y="4182866"/>
              <a:ext cx="2144970" cy="2157829"/>
            </a:xfrm>
            <a:prstGeom prst="rect">
              <a:avLst/>
            </a:prstGeom>
          </p:spPr>
        </p:pic>
      </p:grpSp>
      <p:sp>
        <p:nvSpPr>
          <p:cNvPr id="16" name="箭头: 右 15"/>
          <p:cNvSpPr/>
          <p:nvPr/>
        </p:nvSpPr>
        <p:spPr>
          <a:xfrm>
            <a:off x="6315817" y="4571302"/>
            <a:ext cx="447257" cy="28469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pic>
        <p:nvPicPr>
          <p:cNvPr id="13" name="Picture 2"/>
          <p:cNvPicPr>
            <a:picLocks noChangeAspect="1" noChangeArrowheads="1"/>
          </p:cNvPicPr>
          <p:nvPr/>
        </p:nvPicPr>
        <p:blipFill rotWithShape="1">
          <a:blip r:embed="rId6" cstate="screen"/>
          <a:srcRect/>
          <a:stretch>
            <a:fillRect/>
          </a:stretch>
        </p:blipFill>
        <p:spPr bwMode="auto">
          <a:xfrm>
            <a:off x="6275544" y="1447406"/>
            <a:ext cx="1831275" cy="2134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7" cstate="screen"/>
          <a:srcRect/>
          <a:stretch>
            <a:fillRect/>
          </a:stretch>
        </p:blipFill>
        <p:spPr bwMode="auto">
          <a:xfrm>
            <a:off x="8001001" y="1469009"/>
            <a:ext cx="3492500" cy="2174898"/>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6892357" y="1702527"/>
            <a:ext cx="4155393" cy="1446550"/>
          </a:xfrm>
          <a:prstGeom prst="rect">
            <a:avLst/>
          </a:prstGeom>
          <a:noFill/>
        </p:spPr>
        <p:txBody>
          <a:bodyPr wrap="square" rtlCol="0">
            <a:spAutoFit/>
          </a:bodyPr>
          <a:lstStyle/>
          <a:p>
            <a:pPr algn="ctr"/>
            <a:r>
              <a:rPr lang="en-US" altLang="zh-CN" sz="4400" dirty="0">
                <a:solidFill>
                  <a:srgbClr val="FFFF00"/>
                </a:solidFill>
              </a:rPr>
              <a:t>OPPO </a:t>
            </a:r>
            <a:endParaRPr lang="en-US" altLang="zh-CN" sz="4400" dirty="0">
              <a:solidFill>
                <a:srgbClr val="FFFF00"/>
              </a:solidFill>
            </a:endParaRPr>
          </a:p>
          <a:p>
            <a:pPr algn="ctr"/>
            <a:r>
              <a:rPr lang="en-US" altLang="zh-CN" sz="4400" dirty="0" err="1">
                <a:solidFill>
                  <a:srgbClr val="FFFF00"/>
                </a:solidFill>
              </a:rPr>
              <a:t>SubjectDiffusion</a:t>
            </a:r>
            <a:endParaRPr lang="zh-CN" altLang="en-US" sz="2800" dirty="0">
              <a:solidFill>
                <a:srgbClr val="FFFF00"/>
              </a:solidFill>
              <a:latin typeface="微软雅黑" panose="00000500000000000000" pitchFamily="34" charset="-122"/>
              <a:ea typeface="微软雅黑" panose="00000500000000000000" pitchFamily="34" charset="-122"/>
            </a:endParaRPr>
          </a:p>
        </p:txBody>
      </p:sp>
      <p:sp>
        <p:nvSpPr>
          <p:cNvPr id="8" name="文本框 7"/>
          <p:cNvSpPr txBox="1"/>
          <p:nvPr/>
        </p:nvSpPr>
        <p:spPr>
          <a:xfrm>
            <a:off x="4593544" y="3912954"/>
            <a:ext cx="3958061" cy="1446550"/>
          </a:xfrm>
          <a:prstGeom prst="rect">
            <a:avLst/>
          </a:prstGeom>
          <a:noFill/>
        </p:spPr>
        <p:txBody>
          <a:bodyPr wrap="square" rtlCol="0">
            <a:spAutoFit/>
          </a:bodyPr>
          <a:lstStyle/>
          <a:p>
            <a:pPr algn="ctr"/>
            <a:r>
              <a:rPr lang="en-US" altLang="zh-CN" sz="4400" dirty="0">
                <a:solidFill>
                  <a:srgbClr val="FFFF00"/>
                </a:solidFill>
              </a:rPr>
              <a:t>MIT</a:t>
            </a:r>
            <a:endParaRPr lang="en-US" altLang="zh-CN" sz="4400" dirty="0">
              <a:solidFill>
                <a:srgbClr val="FFFF00"/>
              </a:solidFill>
            </a:endParaRPr>
          </a:p>
          <a:p>
            <a:pPr algn="ctr"/>
            <a:r>
              <a:rPr lang="en-US" altLang="zh-CN" sz="4400" dirty="0" err="1">
                <a:solidFill>
                  <a:srgbClr val="FFFF00"/>
                </a:solidFill>
              </a:rPr>
              <a:t>FastComposer</a:t>
            </a:r>
            <a:endParaRPr lang="zh-CN" altLang="en-US" sz="2800" dirty="0">
              <a:solidFill>
                <a:srgbClr val="FFFF00"/>
              </a:solidFill>
              <a:latin typeface="微软雅黑" panose="00000500000000000000" pitchFamily="34" charset="-122"/>
              <a:ea typeface="微软雅黑" panose="00000500000000000000" pitchFamily="34" charset="-122"/>
            </a:endParaRPr>
          </a:p>
        </p:txBody>
      </p:sp>
      <p:pic>
        <p:nvPicPr>
          <p:cNvPr id="21" name="图片 20"/>
          <p:cNvPicPr>
            <a:picLocks noChangeAspect="1"/>
          </p:cNvPicPr>
          <p:nvPr/>
        </p:nvPicPr>
        <p:blipFill rotWithShape="1">
          <a:blip r:embed="rId8" cstate="screen"/>
          <a:srcRect/>
          <a:stretch>
            <a:fillRect/>
          </a:stretch>
        </p:blipFill>
        <p:spPr>
          <a:xfrm>
            <a:off x="10302777" y="3657534"/>
            <a:ext cx="1623163" cy="2157829"/>
          </a:xfrm>
          <a:prstGeom prst="rect">
            <a:avLst/>
          </a:prstGeom>
        </p:spPr>
      </p:pic>
      <p:pic>
        <p:nvPicPr>
          <p:cNvPr id="23" name="图片 22"/>
          <p:cNvPicPr>
            <a:picLocks noChangeAspect="1"/>
          </p:cNvPicPr>
          <p:nvPr/>
        </p:nvPicPr>
        <p:blipFill>
          <a:blip r:embed="rId9" cstate="screen"/>
          <a:stretch>
            <a:fillRect/>
          </a:stretch>
        </p:blipFill>
        <p:spPr>
          <a:xfrm>
            <a:off x="8873040" y="3944718"/>
            <a:ext cx="1470441" cy="1666500"/>
          </a:xfrm>
          <a:prstGeom prst="rect">
            <a:avLst/>
          </a:prstGeom>
        </p:spPr>
      </p:pic>
      <p:sp>
        <p:nvSpPr>
          <p:cNvPr id="24" name="箭头: 右 23"/>
          <p:cNvSpPr/>
          <p:nvPr/>
        </p:nvSpPr>
        <p:spPr>
          <a:xfrm>
            <a:off x="10119852" y="4594617"/>
            <a:ext cx="447257" cy="28469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5" name="文本框 24"/>
          <p:cNvSpPr txBox="1"/>
          <p:nvPr/>
        </p:nvSpPr>
        <p:spPr>
          <a:xfrm>
            <a:off x="8923827" y="4132721"/>
            <a:ext cx="3002113" cy="1446550"/>
          </a:xfrm>
          <a:prstGeom prst="rect">
            <a:avLst/>
          </a:prstGeom>
          <a:noFill/>
        </p:spPr>
        <p:txBody>
          <a:bodyPr wrap="square" rtlCol="0">
            <a:spAutoFit/>
          </a:bodyPr>
          <a:lstStyle/>
          <a:p>
            <a:pPr algn="ctr"/>
            <a:r>
              <a:rPr lang="zh-CN" altLang="en-US" sz="4400" dirty="0">
                <a:solidFill>
                  <a:srgbClr val="FFFF00"/>
                </a:solidFill>
                <a:latin typeface="黑体" panose="00000500000000000000" pitchFamily="49" charset="-122"/>
                <a:ea typeface="黑体" panose="00000500000000000000" pitchFamily="49" charset="-122"/>
              </a:rPr>
              <a:t>字节</a:t>
            </a:r>
            <a:endParaRPr lang="en-US" altLang="zh-CN" sz="4400" dirty="0">
              <a:solidFill>
                <a:srgbClr val="FFFF00"/>
              </a:solidFill>
              <a:latin typeface="黑体" panose="00000500000000000000" pitchFamily="49" charset="-122"/>
              <a:ea typeface="黑体" panose="00000500000000000000" pitchFamily="49" charset="-122"/>
            </a:endParaRPr>
          </a:p>
          <a:p>
            <a:pPr algn="ctr"/>
            <a:r>
              <a:rPr lang="en-US" altLang="zh-CN" sz="4400" dirty="0" err="1">
                <a:solidFill>
                  <a:srgbClr val="FFFF00"/>
                </a:solidFill>
              </a:rPr>
              <a:t>PhotoVerse</a:t>
            </a:r>
            <a:endParaRPr lang="zh-CN" altLang="en-US" sz="2800" dirty="0">
              <a:solidFill>
                <a:srgbClr val="FFFF00"/>
              </a:solidFill>
              <a:latin typeface="微软雅黑" panose="00000500000000000000" pitchFamily="34" charset="-122"/>
              <a:ea typeface="微软雅黑" panose="00000500000000000000" pitchFamily="34" charset="-122"/>
            </a:endParaRPr>
          </a:p>
        </p:txBody>
      </p:sp>
      <p:sp>
        <p:nvSpPr>
          <p:cNvPr id="26" name="箭头: 右 25"/>
          <p:cNvSpPr/>
          <p:nvPr/>
        </p:nvSpPr>
        <p:spPr>
          <a:xfrm>
            <a:off x="3902913" y="2253256"/>
            <a:ext cx="447257" cy="28469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 name="文本框 9"/>
          <p:cNvSpPr txBox="1"/>
          <p:nvPr/>
        </p:nvSpPr>
        <p:spPr>
          <a:xfrm>
            <a:off x="1181378" y="1578794"/>
            <a:ext cx="4155393" cy="1446550"/>
          </a:xfrm>
          <a:prstGeom prst="rect">
            <a:avLst/>
          </a:prstGeom>
          <a:noFill/>
        </p:spPr>
        <p:txBody>
          <a:bodyPr wrap="square" rtlCol="0">
            <a:spAutoFit/>
          </a:bodyPr>
          <a:lstStyle/>
          <a:p>
            <a:pPr algn="ctr"/>
            <a:r>
              <a:rPr lang="en-US" altLang="zh-CN" sz="4400" dirty="0">
                <a:solidFill>
                  <a:srgbClr val="FFFF00"/>
                </a:solidFill>
              </a:rPr>
              <a:t>Adobe </a:t>
            </a:r>
            <a:r>
              <a:rPr lang="en-US" altLang="zh-CN" sz="4400" dirty="0" err="1">
                <a:solidFill>
                  <a:srgbClr val="FFFF00"/>
                </a:solidFill>
              </a:rPr>
              <a:t>InstantBooth</a:t>
            </a:r>
            <a:endParaRPr lang="zh-CN" altLang="en-US" sz="2800" dirty="0">
              <a:solidFill>
                <a:srgbClr val="FFFF00"/>
              </a:solidFill>
              <a:latin typeface="微软雅黑" panose="00000500000000000000" pitchFamily="34" charset="-122"/>
              <a:ea typeface="微软雅黑" panose="00000500000000000000" pitchFamily="34" charset="-122"/>
            </a:endParaRPr>
          </a:p>
        </p:txBody>
      </p:sp>
      <p:sp>
        <p:nvSpPr>
          <p:cNvPr id="22" name="文本框 21"/>
          <p:cNvSpPr txBox="1"/>
          <p:nvPr/>
        </p:nvSpPr>
        <p:spPr>
          <a:xfrm>
            <a:off x="1756332" y="5912029"/>
            <a:ext cx="7851928" cy="523220"/>
          </a:xfrm>
          <a:prstGeom prst="rect">
            <a:avLst/>
          </a:prstGeom>
          <a:noFill/>
        </p:spPr>
        <p:txBody>
          <a:bodyPr wrap="square" rtlCol="0">
            <a:spAutoFit/>
          </a:bodyPr>
          <a:lstStyle/>
          <a:p>
            <a:pPr algn="ctr"/>
            <a:r>
              <a:rPr lang="zh-CN" altLang="en-US" sz="2800" dirty="0">
                <a:latin typeface="微软雅黑" panose="00000500000000000000" pitchFamily="34" charset="-122"/>
                <a:ea typeface="微软雅黑" panose="00000500000000000000" pitchFamily="34" charset="-122"/>
              </a:rPr>
              <a:t>开源少、生成质量低、姿态单一</a:t>
            </a:r>
            <a:endParaRPr lang="zh-CN" altLang="en-US" sz="2800" dirty="0">
              <a:latin typeface="微软雅黑" panose="00000500000000000000" pitchFamily="34" charset="-122"/>
              <a:ea typeface="微软雅黑" panose="000005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8" grpId="0"/>
      <p:bldP spid="2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这类工作的共性</a:t>
            </a:r>
            <a:endParaRPr lang="zh-CN" altLang="en-US" dirty="0"/>
          </a:p>
        </p:txBody>
      </p:sp>
      <p:grpSp>
        <p:nvGrpSpPr>
          <p:cNvPr id="3" name="组合 2"/>
          <p:cNvGrpSpPr/>
          <p:nvPr/>
        </p:nvGrpSpPr>
        <p:grpSpPr>
          <a:xfrm rot="16200000">
            <a:off x="3671245" y="2691246"/>
            <a:ext cx="1735931" cy="1067413"/>
            <a:chOff x="1830005" y="892318"/>
            <a:chExt cx="1735931" cy="1067413"/>
          </a:xfrm>
        </p:grpSpPr>
        <p:sp>
          <p:nvSpPr>
            <p:cNvPr id="4" name="矩形: 圆角 3"/>
            <p:cNvSpPr/>
            <p:nvPr/>
          </p:nvSpPr>
          <p:spPr>
            <a:xfrm>
              <a:off x="1830005" y="921816"/>
              <a:ext cx="1735931" cy="1037915"/>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5" name="矩形: 圆角 4"/>
            <p:cNvSpPr/>
            <p:nvPr/>
          </p:nvSpPr>
          <p:spPr>
            <a:xfrm>
              <a:off x="1905282" y="1188436"/>
              <a:ext cx="1585375"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2111161" y="1440280"/>
              <a:ext cx="117361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2248324" y="1692124"/>
              <a:ext cx="899289"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971694" y="892318"/>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Image Encoder</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grpSp>
        <p:nvGrpSpPr>
          <p:cNvPr id="11" name="组合 10"/>
          <p:cNvGrpSpPr/>
          <p:nvPr/>
        </p:nvGrpSpPr>
        <p:grpSpPr>
          <a:xfrm>
            <a:off x="5223918" y="4294463"/>
            <a:ext cx="2455502" cy="1649798"/>
            <a:chOff x="7828476" y="1845060"/>
            <a:chExt cx="2053361" cy="1379608"/>
          </a:xfrm>
        </p:grpSpPr>
        <p:sp>
          <p:nvSpPr>
            <p:cNvPr id="12" name="矩形: 圆角 11"/>
            <p:cNvSpPr/>
            <p:nvPr/>
          </p:nvSpPr>
          <p:spPr>
            <a:xfrm rot="5400000">
              <a:off x="8165353" y="1508183"/>
              <a:ext cx="1379608" cy="2053361"/>
            </a:xfrm>
            <a:prstGeom prst="roundRect">
              <a:avLst>
                <a:gd name="adj" fmla="val 14266"/>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13" name="矩形: 圆角 12"/>
            <p:cNvSpPr/>
            <p:nvPr/>
          </p:nvSpPr>
          <p:spPr>
            <a:xfrm rot="5400000">
              <a:off x="9086326" y="2434804"/>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rot="5400000">
              <a:off x="8934171"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rot="5400000">
              <a:off x="8749571" y="2434803"/>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rot="16200000">
              <a:off x="7517297" y="2434803"/>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rot="16200000">
              <a:off x="7991216"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rot="16200000">
              <a:off x="8435925" y="2434804"/>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5690879" y="5932231"/>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Diffusion Model</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20" name="内容占位符 4"/>
          <p:cNvSpPr>
            <a:spLocks noGrp="1"/>
          </p:cNvSpPr>
          <p:nvPr>
            <p:ph idx="1"/>
          </p:nvPr>
        </p:nvSpPr>
        <p:spPr>
          <a:xfrm>
            <a:off x="394447" y="789710"/>
            <a:ext cx="11440714" cy="1452548"/>
          </a:xfrm>
        </p:spPr>
        <p:txBody>
          <a:bodyPr>
            <a:normAutofit/>
          </a:bodyPr>
          <a:lstStyle/>
          <a:p>
            <a:pPr marL="514350" indent="-514350">
              <a:buAutoNum type="arabicPeriod"/>
            </a:pPr>
            <a:r>
              <a:rPr lang="zh-CN" altLang="en-US" dirty="0"/>
              <a:t>输入图像和</a:t>
            </a:r>
            <a:r>
              <a:rPr lang="en-US" altLang="zh-CN" dirty="0"/>
              <a:t>Target</a:t>
            </a:r>
            <a:r>
              <a:rPr lang="zh-CN" altLang="en-US" dirty="0"/>
              <a:t>图像都</a:t>
            </a:r>
            <a:r>
              <a:rPr lang="zh-CN" altLang="en-US" dirty="0">
                <a:solidFill>
                  <a:srgbClr val="FF0000"/>
                </a:solidFill>
              </a:rPr>
              <a:t>来源于同一个图像</a:t>
            </a:r>
            <a:endParaRPr lang="en-US" altLang="zh-CN" dirty="0">
              <a:solidFill>
                <a:srgbClr val="FF0000"/>
              </a:solidFill>
            </a:endParaRPr>
          </a:p>
          <a:p>
            <a:pPr marL="514350" indent="-514350">
              <a:buAutoNum type="arabicPeriod"/>
            </a:pPr>
            <a:r>
              <a:rPr lang="zh-CN" altLang="en-US" dirty="0"/>
              <a:t>将输入的每个</a:t>
            </a:r>
            <a:r>
              <a:rPr lang="en-US" altLang="zh-CN" dirty="0"/>
              <a:t>ID</a:t>
            </a:r>
            <a:r>
              <a:rPr lang="zh-CN" altLang="en-US" dirty="0"/>
              <a:t>图像都表征为了</a:t>
            </a:r>
            <a:r>
              <a:rPr lang="zh-CN" altLang="en-US" dirty="0">
                <a:solidFill>
                  <a:srgbClr val="FF0000"/>
                </a:solidFill>
              </a:rPr>
              <a:t>单一的</a:t>
            </a:r>
            <a:r>
              <a:rPr lang="en-US" altLang="zh-CN" dirty="0">
                <a:solidFill>
                  <a:srgbClr val="FF0000"/>
                </a:solidFill>
              </a:rPr>
              <a:t>embedding</a:t>
            </a:r>
            <a:endParaRPr lang="en-US" altLang="zh-CN" dirty="0">
              <a:solidFill>
                <a:srgbClr val="FF0000"/>
              </a:solidFill>
            </a:endParaRPr>
          </a:p>
        </p:txBody>
      </p:sp>
      <p:pic>
        <p:nvPicPr>
          <p:cNvPr id="22" name="图片 21"/>
          <p:cNvPicPr>
            <a:picLocks noChangeAspect="1"/>
          </p:cNvPicPr>
          <p:nvPr/>
        </p:nvPicPr>
        <p:blipFill>
          <a:blip r:embed="rId1" cstate="screen"/>
          <a:srcRect/>
          <a:stretch>
            <a:fillRect/>
          </a:stretch>
        </p:blipFill>
        <p:spPr>
          <a:xfrm>
            <a:off x="2399143" y="2892170"/>
            <a:ext cx="666388" cy="663892"/>
          </a:xfrm>
          <a:prstGeom prst="rect">
            <a:avLst/>
          </a:prstGeom>
        </p:spPr>
      </p:pic>
      <p:pic>
        <p:nvPicPr>
          <p:cNvPr id="23" name="图片 22"/>
          <p:cNvPicPr>
            <a:picLocks noChangeAspect="1"/>
          </p:cNvPicPr>
          <p:nvPr/>
        </p:nvPicPr>
        <p:blipFill>
          <a:blip r:embed="rId2" cstate="screen"/>
          <a:srcRect/>
          <a:stretch>
            <a:fillRect/>
          </a:stretch>
        </p:blipFill>
        <p:spPr>
          <a:xfrm>
            <a:off x="8306869" y="4730594"/>
            <a:ext cx="780458" cy="777534"/>
          </a:xfrm>
          <a:prstGeom prst="rect">
            <a:avLst/>
          </a:prstGeom>
        </p:spPr>
      </p:pic>
      <p:pic>
        <p:nvPicPr>
          <p:cNvPr id="24" name="图片 23" descr="绿色的叶子&#10;&#10;低可信度描述已自动生成"/>
          <p:cNvPicPr>
            <a:picLocks noChangeAspect="1"/>
          </p:cNvPicPr>
          <p:nvPr/>
        </p:nvPicPr>
        <p:blipFill>
          <a:blip r:embed="rId3" cstate="screen"/>
          <a:stretch>
            <a:fillRect/>
          </a:stretch>
        </p:blipFill>
        <p:spPr>
          <a:xfrm>
            <a:off x="3920796" y="4728761"/>
            <a:ext cx="781200" cy="781200"/>
          </a:xfrm>
          <a:prstGeom prst="rect">
            <a:avLst/>
          </a:prstGeom>
        </p:spPr>
      </p:pic>
      <p:cxnSp>
        <p:nvCxnSpPr>
          <p:cNvPr id="26" name="连接符: 曲线 25"/>
          <p:cNvCxnSpPr/>
          <p:nvPr/>
        </p:nvCxnSpPr>
        <p:spPr>
          <a:xfrm rot="10800000" flipH="1">
            <a:off x="5189401" y="5119361"/>
            <a:ext cx="2455502" cy="12700"/>
          </a:xfrm>
          <a:prstGeom prst="curvedConnector5">
            <a:avLst>
              <a:gd name="adj1" fmla="val -16861"/>
              <a:gd name="adj2" fmla="val -9549134"/>
              <a:gd name="adj3" fmla="val 115044"/>
            </a:avLst>
          </a:prstGeom>
          <a:ln w="25400">
            <a:solidFill>
              <a:schemeClr val="accent3">
                <a:lumMod val="50000"/>
              </a:schemeClr>
            </a:solidFill>
            <a:headEnd type="triangl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4" idx="3"/>
            <a:endCxn id="12" idx="2"/>
          </p:cNvCxnSpPr>
          <p:nvPr/>
        </p:nvCxnSpPr>
        <p:spPr>
          <a:xfrm>
            <a:off x="4701996" y="5119361"/>
            <a:ext cx="521923"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12" idx="0"/>
            <a:endCxn id="23" idx="1"/>
          </p:cNvCxnSpPr>
          <p:nvPr/>
        </p:nvCxnSpPr>
        <p:spPr>
          <a:xfrm>
            <a:off x="7679421" y="5119361"/>
            <a:ext cx="627448"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7499397" y="6009175"/>
            <a:ext cx="468398" cy="461665"/>
          </a:xfrm>
          <a:prstGeom prst="rect">
            <a:avLst/>
          </a:prstGeom>
          <a:noFill/>
        </p:spPr>
        <p:txBody>
          <a:bodyPr wrap="none" rtlCol="0">
            <a:spAutoFit/>
          </a:bodyPr>
          <a:lstStyle/>
          <a:p>
            <a:r>
              <a:rPr lang="en-US" altLang="zh-CN" sz="2400" dirty="0" err="1">
                <a:solidFill>
                  <a:schemeClr val="accent3">
                    <a:lumMod val="50000"/>
                  </a:schemeClr>
                </a:solidFill>
              </a:rPr>
              <a:t>xT</a:t>
            </a:r>
            <a:endParaRPr lang="zh-CN" altLang="en-US" sz="2400" dirty="0">
              <a:solidFill>
                <a:schemeClr val="accent3">
                  <a:lumMod val="50000"/>
                </a:schemeClr>
              </a:solidFill>
            </a:endParaRPr>
          </a:p>
        </p:txBody>
      </p:sp>
      <p:grpSp>
        <p:nvGrpSpPr>
          <p:cNvPr id="57" name="组合 56"/>
          <p:cNvGrpSpPr/>
          <p:nvPr/>
        </p:nvGrpSpPr>
        <p:grpSpPr>
          <a:xfrm>
            <a:off x="5389905" y="3070229"/>
            <a:ext cx="319063" cy="307776"/>
            <a:chOff x="5097487" y="3098868"/>
            <a:chExt cx="319063" cy="307776"/>
          </a:xfrm>
        </p:grpSpPr>
        <p:sp>
          <p:nvSpPr>
            <p:cNvPr id="56" name="矩形: 圆角 55"/>
            <p:cNvSpPr/>
            <p:nvPr/>
          </p:nvSpPr>
          <p:spPr>
            <a:xfrm>
              <a:off x="5097487" y="3098868"/>
              <a:ext cx="319063"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矩形 47"/>
            <p:cNvSpPr/>
            <p:nvPr/>
          </p:nvSpPr>
          <p:spPr>
            <a:xfrm>
              <a:off x="5149414" y="3145267"/>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箭头连接符 52"/>
          <p:cNvCxnSpPr>
            <a:endCxn id="10" idx="0"/>
          </p:cNvCxnSpPr>
          <p:nvPr/>
        </p:nvCxnSpPr>
        <p:spPr>
          <a:xfrm>
            <a:off x="3718013" y="3224955"/>
            <a:ext cx="28749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V="1">
            <a:off x="5065425" y="3209110"/>
            <a:ext cx="316988" cy="83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2" name="矩形: 圆角 61"/>
          <p:cNvSpPr/>
          <p:nvPr/>
        </p:nvSpPr>
        <p:spPr>
          <a:xfrm rot="16200000">
            <a:off x="2666660" y="3070225"/>
            <a:ext cx="1735931" cy="307779"/>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Augmentation</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cxnSp>
        <p:nvCxnSpPr>
          <p:cNvPr id="14336" name="直接箭头连接符 14335"/>
          <p:cNvCxnSpPr>
            <a:stCxn id="22" idx="3"/>
            <a:endCxn id="62" idx="0"/>
          </p:cNvCxnSpPr>
          <p:nvPr/>
        </p:nvCxnSpPr>
        <p:spPr>
          <a:xfrm flipV="1">
            <a:off x="3065531" y="3224114"/>
            <a:ext cx="315205" cy="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339" name="连接符: 肘形 14338"/>
          <p:cNvCxnSpPr>
            <a:stCxn id="56" idx="3"/>
          </p:cNvCxnSpPr>
          <p:nvPr/>
        </p:nvCxnSpPr>
        <p:spPr>
          <a:xfrm>
            <a:off x="5708968" y="3224117"/>
            <a:ext cx="469207" cy="1058168"/>
          </a:xfrm>
          <a:prstGeom prst="bentConnector2">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348" name="图片 14347"/>
          <p:cNvPicPr>
            <a:picLocks noChangeAspect="1"/>
          </p:cNvPicPr>
          <p:nvPr/>
        </p:nvPicPr>
        <p:blipFill>
          <a:blip r:embed="rId1" cstate="screen"/>
          <a:srcRect/>
          <a:stretch>
            <a:fillRect/>
          </a:stretch>
        </p:blipFill>
        <p:spPr>
          <a:xfrm>
            <a:off x="9087327" y="2899166"/>
            <a:ext cx="666388" cy="663892"/>
          </a:xfrm>
          <a:prstGeom prst="rect">
            <a:avLst/>
          </a:prstGeom>
        </p:spPr>
      </p:pic>
      <p:grpSp>
        <p:nvGrpSpPr>
          <p:cNvPr id="14349" name="组合 14348"/>
          <p:cNvGrpSpPr/>
          <p:nvPr/>
        </p:nvGrpSpPr>
        <p:grpSpPr>
          <a:xfrm rot="5400000">
            <a:off x="7293963" y="2697410"/>
            <a:ext cx="1735931" cy="1067413"/>
            <a:chOff x="1830005" y="892318"/>
            <a:chExt cx="1735931" cy="1067413"/>
          </a:xfrm>
        </p:grpSpPr>
        <p:sp>
          <p:nvSpPr>
            <p:cNvPr id="14350" name="矩形: 圆角 14349"/>
            <p:cNvSpPr/>
            <p:nvPr/>
          </p:nvSpPr>
          <p:spPr>
            <a:xfrm>
              <a:off x="1830005" y="921816"/>
              <a:ext cx="1735931" cy="1037915"/>
            </a:xfrm>
            <a:prstGeom prst="roundRect">
              <a:avLst/>
            </a:prstGeom>
            <a:solidFill>
              <a:srgbClr val="ECF3FA"/>
            </a:solidFill>
            <a:ln w="1905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14351" name="矩形: 圆角 14350"/>
            <p:cNvSpPr/>
            <p:nvPr/>
          </p:nvSpPr>
          <p:spPr>
            <a:xfrm>
              <a:off x="1905282" y="1188436"/>
              <a:ext cx="1585375"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52" name="矩形: 圆角 14351"/>
            <p:cNvSpPr/>
            <p:nvPr/>
          </p:nvSpPr>
          <p:spPr>
            <a:xfrm>
              <a:off x="2111161" y="1440280"/>
              <a:ext cx="117361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53" name="矩形: 圆角 14352"/>
            <p:cNvSpPr/>
            <p:nvPr/>
          </p:nvSpPr>
          <p:spPr>
            <a:xfrm>
              <a:off x="2248324" y="1692124"/>
              <a:ext cx="899289"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54" name="文本框 14353"/>
            <p:cNvSpPr txBox="1"/>
            <p:nvPr/>
          </p:nvSpPr>
          <p:spPr>
            <a:xfrm>
              <a:off x="1971694" y="892318"/>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Local Encoder</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cxnSp>
        <p:nvCxnSpPr>
          <p:cNvPr id="14356" name="直接箭头连接符 14355"/>
          <p:cNvCxnSpPr>
            <a:stCxn id="14348" idx="1"/>
            <a:endCxn id="14354" idx="0"/>
          </p:cNvCxnSpPr>
          <p:nvPr/>
        </p:nvCxnSpPr>
        <p:spPr>
          <a:xfrm flipH="1">
            <a:off x="8695635" y="3231113"/>
            <a:ext cx="391692" cy="1"/>
          </a:xfrm>
          <a:prstGeom prst="straightConnector1">
            <a:avLst/>
          </a:prstGeom>
          <a:ln w="25400">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14358" name="连接符: 肘形 14357"/>
          <p:cNvCxnSpPr>
            <a:stCxn id="14350" idx="2"/>
            <a:endCxn id="12" idx="1"/>
          </p:cNvCxnSpPr>
          <p:nvPr/>
        </p:nvCxnSpPr>
        <p:spPr>
          <a:xfrm rot="10800000" flipV="1">
            <a:off x="6451670" y="3231116"/>
            <a:ext cx="1176552" cy="1063345"/>
          </a:xfrm>
          <a:prstGeom prst="bentConnector2">
            <a:avLst/>
          </a:prstGeom>
          <a:ln w="25400">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sp>
        <p:nvSpPr>
          <p:cNvPr id="14359" name="文本框 14358"/>
          <p:cNvSpPr txBox="1"/>
          <p:nvPr/>
        </p:nvSpPr>
        <p:spPr>
          <a:xfrm>
            <a:off x="6335287" y="2822980"/>
            <a:ext cx="1135824" cy="369332"/>
          </a:xfrm>
          <a:prstGeom prst="rect">
            <a:avLst/>
          </a:prstGeom>
          <a:noFill/>
        </p:spPr>
        <p:txBody>
          <a:bodyPr wrap="none" rtlCol="0">
            <a:spAutoFit/>
          </a:bodyPr>
          <a:lstStyle/>
          <a:p>
            <a:r>
              <a:rPr lang="en-US" altLang="zh-CN" dirty="0"/>
              <a:t>(Optional)</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这类工作的缺陷</a:t>
            </a:r>
            <a:endParaRPr lang="zh-CN" altLang="en-US" dirty="0"/>
          </a:p>
        </p:txBody>
      </p:sp>
      <p:grpSp>
        <p:nvGrpSpPr>
          <p:cNvPr id="3" name="组合 2"/>
          <p:cNvGrpSpPr/>
          <p:nvPr/>
        </p:nvGrpSpPr>
        <p:grpSpPr>
          <a:xfrm rot="16200000">
            <a:off x="3671245" y="2691246"/>
            <a:ext cx="1735931" cy="1067413"/>
            <a:chOff x="1830005" y="892318"/>
            <a:chExt cx="1735931" cy="1067413"/>
          </a:xfrm>
        </p:grpSpPr>
        <p:sp>
          <p:nvSpPr>
            <p:cNvPr id="4" name="矩形: 圆角 3"/>
            <p:cNvSpPr/>
            <p:nvPr/>
          </p:nvSpPr>
          <p:spPr>
            <a:xfrm>
              <a:off x="1830005" y="921816"/>
              <a:ext cx="1735931" cy="1037915"/>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5" name="矩形: 圆角 4"/>
            <p:cNvSpPr/>
            <p:nvPr/>
          </p:nvSpPr>
          <p:spPr>
            <a:xfrm>
              <a:off x="1905282" y="1188436"/>
              <a:ext cx="1585375"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2111161" y="1440280"/>
              <a:ext cx="117361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2248324" y="1692124"/>
              <a:ext cx="899289"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971694" y="892318"/>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Image Encoder</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grpSp>
        <p:nvGrpSpPr>
          <p:cNvPr id="11" name="组合 10"/>
          <p:cNvGrpSpPr/>
          <p:nvPr/>
        </p:nvGrpSpPr>
        <p:grpSpPr>
          <a:xfrm>
            <a:off x="5223918" y="4294463"/>
            <a:ext cx="2455502" cy="1649798"/>
            <a:chOff x="7828476" y="1845060"/>
            <a:chExt cx="2053361" cy="1379608"/>
          </a:xfrm>
        </p:grpSpPr>
        <p:sp>
          <p:nvSpPr>
            <p:cNvPr id="12" name="矩形: 圆角 11"/>
            <p:cNvSpPr/>
            <p:nvPr/>
          </p:nvSpPr>
          <p:spPr>
            <a:xfrm rot="5400000">
              <a:off x="8165353" y="1508183"/>
              <a:ext cx="1379608" cy="2053361"/>
            </a:xfrm>
            <a:prstGeom prst="roundRect">
              <a:avLst>
                <a:gd name="adj" fmla="val 14266"/>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13" name="矩形: 圆角 12"/>
            <p:cNvSpPr/>
            <p:nvPr/>
          </p:nvSpPr>
          <p:spPr>
            <a:xfrm rot="5400000">
              <a:off x="9086326" y="2434804"/>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rot="5400000">
              <a:off x="8934171"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rot="5400000">
              <a:off x="8749571" y="2434803"/>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rot="16200000">
              <a:off x="7517297" y="2434803"/>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rot="16200000">
              <a:off x="7991216"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rot="16200000">
              <a:off x="8435925" y="2434804"/>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5690879" y="5932231"/>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Diffusion Model</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20" name="内容占位符 4"/>
          <p:cNvSpPr>
            <a:spLocks noGrp="1"/>
          </p:cNvSpPr>
          <p:nvPr>
            <p:ph idx="1"/>
          </p:nvPr>
        </p:nvSpPr>
        <p:spPr>
          <a:xfrm>
            <a:off x="394447" y="789710"/>
            <a:ext cx="11440714" cy="1452548"/>
          </a:xfrm>
        </p:spPr>
        <p:txBody>
          <a:bodyPr>
            <a:normAutofit/>
          </a:bodyPr>
          <a:lstStyle/>
          <a:p>
            <a:pPr marL="0" indent="0">
              <a:buNone/>
            </a:pPr>
            <a:r>
              <a:rPr lang="zh-CN" altLang="en-US" dirty="0"/>
              <a:t>得到的</a:t>
            </a:r>
            <a:r>
              <a:rPr lang="en-US" altLang="zh-CN" dirty="0"/>
              <a:t>embedding</a:t>
            </a:r>
            <a:r>
              <a:rPr lang="zh-CN" altLang="en-US" dirty="0"/>
              <a:t>很容易记住姿态、表情等与</a:t>
            </a:r>
            <a:r>
              <a:rPr lang="en-US" altLang="zh-CN" dirty="0"/>
              <a:t>ID</a:t>
            </a:r>
            <a:r>
              <a:rPr lang="zh-CN" altLang="en-US" dirty="0"/>
              <a:t>无关的属性。</a:t>
            </a:r>
            <a:endParaRPr lang="en-US" altLang="zh-CN" dirty="0"/>
          </a:p>
          <a:p>
            <a:r>
              <a:rPr lang="zh-CN" altLang="en-US" dirty="0">
                <a:solidFill>
                  <a:srgbClr val="FF0000"/>
                </a:solidFill>
              </a:rPr>
              <a:t>缺乏</a:t>
            </a:r>
            <a:r>
              <a:rPr lang="zh-CN" altLang="en-US" dirty="0"/>
              <a:t>一定的</a:t>
            </a:r>
            <a:r>
              <a:rPr lang="zh-CN" altLang="en-US" dirty="0">
                <a:solidFill>
                  <a:srgbClr val="FF0000"/>
                </a:solidFill>
              </a:rPr>
              <a:t>可编辑性和变化</a:t>
            </a:r>
            <a:r>
              <a:rPr lang="zh-CN" altLang="en-US" dirty="0"/>
              <a:t>，很难改变人脸相关的属性</a:t>
            </a:r>
            <a:endParaRPr lang="en-US" altLang="zh-CN" dirty="0"/>
          </a:p>
          <a:p>
            <a:pPr marL="0" indent="0">
              <a:buNone/>
            </a:pPr>
            <a:endParaRPr lang="en-US" altLang="zh-CN" dirty="0"/>
          </a:p>
        </p:txBody>
      </p:sp>
      <p:pic>
        <p:nvPicPr>
          <p:cNvPr id="22" name="图片 21"/>
          <p:cNvPicPr>
            <a:picLocks noChangeAspect="1"/>
          </p:cNvPicPr>
          <p:nvPr/>
        </p:nvPicPr>
        <p:blipFill>
          <a:blip r:embed="rId1" cstate="screen"/>
          <a:srcRect/>
          <a:stretch>
            <a:fillRect/>
          </a:stretch>
        </p:blipFill>
        <p:spPr>
          <a:xfrm>
            <a:off x="2399143" y="2892170"/>
            <a:ext cx="666388" cy="663892"/>
          </a:xfrm>
          <a:prstGeom prst="rect">
            <a:avLst/>
          </a:prstGeom>
        </p:spPr>
      </p:pic>
      <p:pic>
        <p:nvPicPr>
          <p:cNvPr id="23" name="图片 22"/>
          <p:cNvPicPr>
            <a:picLocks noChangeAspect="1"/>
          </p:cNvPicPr>
          <p:nvPr/>
        </p:nvPicPr>
        <p:blipFill>
          <a:blip r:embed="rId2" cstate="screen"/>
          <a:srcRect/>
          <a:stretch>
            <a:fillRect/>
          </a:stretch>
        </p:blipFill>
        <p:spPr>
          <a:xfrm>
            <a:off x="8306869" y="4730594"/>
            <a:ext cx="780458" cy="777534"/>
          </a:xfrm>
          <a:prstGeom prst="rect">
            <a:avLst/>
          </a:prstGeom>
        </p:spPr>
      </p:pic>
      <p:pic>
        <p:nvPicPr>
          <p:cNvPr id="24" name="图片 23" descr="绿色的叶子&#10;&#10;低可信度描述已自动生成"/>
          <p:cNvPicPr>
            <a:picLocks noChangeAspect="1"/>
          </p:cNvPicPr>
          <p:nvPr/>
        </p:nvPicPr>
        <p:blipFill>
          <a:blip r:embed="rId3" cstate="screen"/>
          <a:stretch>
            <a:fillRect/>
          </a:stretch>
        </p:blipFill>
        <p:spPr>
          <a:xfrm>
            <a:off x="3920796" y="4728761"/>
            <a:ext cx="781200" cy="781200"/>
          </a:xfrm>
          <a:prstGeom prst="rect">
            <a:avLst/>
          </a:prstGeom>
        </p:spPr>
      </p:pic>
      <p:cxnSp>
        <p:nvCxnSpPr>
          <p:cNvPr id="26" name="连接符: 曲线 25"/>
          <p:cNvCxnSpPr/>
          <p:nvPr/>
        </p:nvCxnSpPr>
        <p:spPr>
          <a:xfrm rot="10800000" flipH="1">
            <a:off x="5189401" y="5119361"/>
            <a:ext cx="2455502" cy="12700"/>
          </a:xfrm>
          <a:prstGeom prst="curvedConnector5">
            <a:avLst>
              <a:gd name="adj1" fmla="val -16861"/>
              <a:gd name="adj2" fmla="val -9549134"/>
              <a:gd name="adj3" fmla="val 115044"/>
            </a:avLst>
          </a:prstGeom>
          <a:ln w="25400">
            <a:solidFill>
              <a:schemeClr val="accent3">
                <a:lumMod val="50000"/>
              </a:schemeClr>
            </a:solidFill>
            <a:headEnd type="triangl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4" idx="3"/>
            <a:endCxn id="12" idx="2"/>
          </p:cNvCxnSpPr>
          <p:nvPr/>
        </p:nvCxnSpPr>
        <p:spPr>
          <a:xfrm>
            <a:off x="4701996" y="5119361"/>
            <a:ext cx="521923"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12" idx="0"/>
            <a:endCxn id="23" idx="1"/>
          </p:cNvCxnSpPr>
          <p:nvPr/>
        </p:nvCxnSpPr>
        <p:spPr>
          <a:xfrm>
            <a:off x="7679421" y="5119361"/>
            <a:ext cx="627448"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7499397" y="6009175"/>
            <a:ext cx="468398" cy="461665"/>
          </a:xfrm>
          <a:prstGeom prst="rect">
            <a:avLst/>
          </a:prstGeom>
          <a:noFill/>
        </p:spPr>
        <p:txBody>
          <a:bodyPr wrap="none" rtlCol="0">
            <a:spAutoFit/>
          </a:bodyPr>
          <a:lstStyle/>
          <a:p>
            <a:r>
              <a:rPr lang="en-US" altLang="zh-CN" sz="2400" dirty="0" err="1">
                <a:solidFill>
                  <a:schemeClr val="accent3">
                    <a:lumMod val="50000"/>
                  </a:schemeClr>
                </a:solidFill>
              </a:rPr>
              <a:t>xT</a:t>
            </a:r>
            <a:endParaRPr lang="zh-CN" altLang="en-US" sz="2400" dirty="0">
              <a:solidFill>
                <a:schemeClr val="accent3">
                  <a:lumMod val="50000"/>
                </a:schemeClr>
              </a:solidFill>
            </a:endParaRPr>
          </a:p>
        </p:txBody>
      </p:sp>
      <p:grpSp>
        <p:nvGrpSpPr>
          <p:cNvPr id="57" name="组合 56"/>
          <p:cNvGrpSpPr/>
          <p:nvPr/>
        </p:nvGrpSpPr>
        <p:grpSpPr>
          <a:xfrm>
            <a:off x="5389905" y="3070229"/>
            <a:ext cx="319063" cy="307776"/>
            <a:chOff x="5097487" y="3098868"/>
            <a:chExt cx="319063" cy="307776"/>
          </a:xfrm>
        </p:grpSpPr>
        <p:sp>
          <p:nvSpPr>
            <p:cNvPr id="56" name="矩形: 圆角 55"/>
            <p:cNvSpPr/>
            <p:nvPr/>
          </p:nvSpPr>
          <p:spPr>
            <a:xfrm>
              <a:off x="5097487" y="3098868"/>
              <a:ext cx="319063"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矩形 47"/>
            <p:cNvSpPr/>
            <p:nvPr/>
          </p:nvSpPr>
          <p:spPr>
            <a:xfrm>
              <a:off x="5149414" y="3145267"/>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箭头连接符 52"/>
          <p:cNvCxnSpPr>
            <a:endCxn id="10" idx="0"/>
          </p:cNvCxnSpPr>
          <p:nvPr/>
        </p:nvCxnSpPr>
        <p:spPr>
          <a:xfrm>
            <a:off x="3718013" y="3224955"/>
            <a:ext cx="28749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V="1">
            <a:off x="5065425" y="3209110"/>
            <a:ext cx="316988" cy="83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2" name="矩形: 圆角 61"/>
          <p:cNvSpPr/>
          <p:nvPr/>
        </p:nvSpPr>
        <p:spPr>
          <a:xfrm rot="16200000">
            <a:off x="2666660" y="3070225"/>
            <a:ext cx="1735931" cy="307779"/>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Augmentation</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cxnSp>
        <p:nvCxnSpPr>
          <p:cNvPr id="14336" name="直接箭头连接符 14335"/>
          <p:cNvCxnSpPr>
            <a:stCxn id="22" idx="3"/>
            <a:endCxn id="62" idx="0"/>
          </p:cNvCxnSpPr>
          <p:nvPr/>
        </p:nvCxnSpPr>
        <p:spPr>
          <a:xfrm flipV="1">
            <a:off x="3065531" y="3224114"/>
            <a:ext cx="315205" cy="3"/>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339" name="连接符: 肘形 14338"/>
          <p:cNvCxnSpPr>
            <a:stCxn id="56" idx="3"/>
          </p:cNvCxnSpPr>
          <p:nvPr/>
        </p:nvCxnSpPr>
        <p:spPr>
          <a:xfrm>
            <a:off x="5708968" y="3224117"/>
            <a:ext cx="469207" cy="1058168"/>
          </a:xfrm>
          <a:prstGeom prst="bentConnector2">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348" name="图片 14347"/>
          <p:cNvPicPr>
            <a:picLocks noChangeAspect="1"/>
          </p:cNvPicPr>
          <p:nvPr/>
        </p:nvPicPr>
        <p:blipFill>
          <a:blip r:embed="rId1" cstate="screen"/>
          <a:srcRect/>
          <a:stretch>
            <a:fillRect/>
          </a:stretch>
        </p:blipFill>
        <p:spPr>
          <a:xfrm>
            <a:off x="9087327" y="2899166"/>
            <a:ext cx="666388" cy="663892"/>
          </a:xfrm>
          <a:prstGeom prst="rect">
            <a:avLst/>
          </a:prstGeom>
        </p:spPr>
      </p:pic>
      <p:grpSp>
        <p:nvGrpSpPr>
          <p:cNvPr id="14349" name="组合 14348"/>
          <p:cNvGrpSpPr/>
          <p:nvPr/>
        </p:nvGrpSpPr>
        <p:grpSpPr>
          <a:xfrm rot="5400000">
            <a:off x="7293963" y="2697410"/>
            <a:ext cx="1735931" cy="1067413"/>
            <a:chOff x="1830005" y="892318"/>
            <a:chExt cx="1735931" cy="1067413"/>
          </a:xfrm>
        </p:grpSpPr>
        <p:sp>
          <p:nvSpPr>
            <p:cNvPr id="14350" name="矩形: 圆角 14349"/>
            <p:cNvSpPr/>
            <p:nvPr/>
          </p:nvSpPr>
          <p:spPr>
            <a:xfrm>
              <a:off x="1830005" y="921816"/>
              <a:ext cx="1735931" cy="1037915"/>
            </a:xfrm>
            <a:prstGeom prst="roundRect">
              <a:avLst/>
            </a:prstGeom>
            <a:solidFill>
              <a:srgbClr val="ECF3FA"/>
            </a:solidFill>
            <a:ln w="1905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14351" name="矩形: 圆角 14350"/>
            <p:cNvSpPr/>
            <p:nvPr/>
          </p:nvSpPr>
          <p:spPr>
            <a:xfrm>
              <a:off x="1905282" y="1188436"/>
              <a:ext cx="1585375"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52" name="矩形: 圆角 14351"/>
            <p:cNvSpPr/>
            <p:nvPr/>
          </p:nvSpPr>
          <p:spPr>
            <a:xfrm>
              <a:off x="2111161" y="1440280"/>
              <a:ext cx="117361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53" name="矩形: 圆角 14352"/>
            <p:cNvSpPr/>
            <p:nvPr/>
          </p:nvSpPr>
          <p:spPr>
            <a:xfrm>
              <a:off x="2248324" y="1692124"/>
              <a:ext cx="899289"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54" name="文本框 14353"/>
            <p:cNvSpPr txBox="1"/>
            <p:nvPr/>
          </p:nvSpPr>
          <p:spPr>
            <a:xfrm>
              <a:off x="1971694" y="892318"/>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Local Encoder</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cxnSp>
        <p:nvCxnSpPr>
          <p:cNvPr id="14356" name="直接箭头连接符 14355"/>
          <p:cNvCxnSpPr>
            <a:stCxn id="14348" idx="1"/>
            <a:endCxn id="14354" idx="0"/>
          </p:cNvCxnSpPr>
          <p:nvPr/>
        </p:nvCxnSpPr>
        <p:spPr>
          <a:xfrm flipH="1">
            <a:off x="8695635" y="3231113"/>
            <a:ext cx="391692" cy="1"/>
          </a:xfrm>
          <a:prstGeom prst="straightConnector1">
            <a:avLst/>
          </a:prstGeom>
          <a:ln w="25400">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14358" name="连接符: 肘形 14357"/>
          <p:cNvCxnSpPr>
            <a:stCxn id="14350" idx="2"/>
            <a:endCxn id="12" idx="1"/>
          </p:cNvCxnSpPr>
          <p:nvPr/>
        </p:nvCxnSpPr>
        <p:spPr>
          <a:xfrm rot="10800000" flipV="1">
            <a:off x="6451670" y="3231116"/>
            <a:ext cx="1176552" cy="1063345"/>
          </a:xfrm>
          <a:prstGeom prst="bentConnector2">
            <a:avLst/>
          </a:prstGeom>
          <a:ln w="25400">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sp>
        <p:nvSpPr>
          <p:cNvPr id="14359" name="文本框 14358"/>
          <p:cNvSpPr txBox="1"/>
          <p:nvPr/>
        </p:nvSpPr>
        <p:spPr>
          <a:xfrm>
            <a:off x="6335287" y="2822980"/>
            <a:ext cx="1135824" cy="369332"/>
          </a:xfrm>
          <a:prstGeom prst="rect">
            <a:avLst/>
          </a:prstGeom>
          <a:noFill/>
        </p:spPr>
        <p:txBody>
          <a:bodyPr wrap="none" rtlCol="0">
            <a:spAutoFit/>
          </a:bodyPr>
          <a:lstStyle/>
          <a:p>
            <a:r>
              <a:rPr lang="en-US" altLang="zh-CN" dirty="0"/>
              <a:t>(Optional)</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我们的解决方案</a:t>
            </a:r>
            <a:endParaRPr lang="zh-CN" altLang="en-US" dirty="0"/>
          </a:p>
        </p:txBody>
      </p:sp>
      <p:grpSp>
        <p:nvGrpSpPr>
          <p:cNvPr id="3" name="组合 2"/>
          <p:cNvGrpSpPr/>
          <p:nvPr/>
        </p:nvGrpSpPr>
        <p:grpSpPr>
          <a:xfrm rot="16200000">
            <a:off x="3785545" y="2691246"/>
            <a:ext cx="1735931" cy="1067413"/>
            <a:chOff x="1830005" y="892318"/>
            <a:chExt cx="1735931" cy="1067413"/>
          </a:xfrm>
        </p:grpSpPr>
        <p:sp>
          <p:nvSpPr>
            <p:cNvPr id="4" name="矩形: 圆角 3"/>
            <p:cNvSpPr/>
            <p:nvPr/>
          </p:nvSpPr>
          <p:spPr>
            <a:xfrm>
              <a:off x="1830005" y="921816"/>
              <a:ext cx="1735931" cy="1037915"/>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5" name="矩形: 圆角 4"/>
            <p:cNvSpPr/>
            <p:nvPr/>
          </p:nvSpPr>
          <p:spPr>
            <a:xfrm>
              <a:off x="1905282" y="1188436"/>
              <a:ext cx="1585375"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2111161" y="1440280"/>
              <a:ext cx="117361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2248324" y="1692124"/>
              <a:ext cx="899289"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971694" y="892318"/>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Image Encoder</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grpSp>
        <p:nvGrpSpPr>
          <p:cNvPr id="11" name="组合 10"/>
          <p:cNvGrpSpPr/>
          <p:nvPr/>
        </p:nvGrpSpPr>
        <p:grpSpPr>
          <a:xfrm>
            <a:off x="4984576" y="4294463"/>
            <a:ext cx="2455502" cy="1649798"/>
            <a:chOff x="7828476" y="1845060"/>
            <a:chExt cx="2053361" cy="1379608"/>
          </a:xfrm>
        </p:grpSpPr>
        <p:sp>
          <p:nvSpPr>
            <p:cNvPr id="12" name="矩形: 圆角 11"/>
            <p:cNvSpPr/>
            <p:nvPr/>
          </p:nvSpPr>
          <p:spPr>
            <a:xfrm rot="5400000">
              <a:off x="8165353" y="1508183"/>
              <a:ext cx="1379608" cy="2053361"/>
            </a:xfrm>
            <a:prstGeom prst="roundRect">
              <a:avLst>
                <a:gd name="adj" fmla="val 14266"/>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13" name="矩形: 圆角 12"/>
            <p:cNvSpPr/>
            <p:nvPr/>
          </p:nvSpPr>
          <p:spPr>
            <a:xfrm rot="5400000">
              <a:off x="9086326" y="2434804"/>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rot="5400000">
              <a:off x="8934171"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rot="5400000">
              <a:off x="8749571" y="2434803"/>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rot="16200000">
              <a:off x="7517297" y="2434803"/>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rot="16200000">
              <a:off x="7991216"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rot="16200000">
              <a:off x="8435925" y="2434804"/>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5451537" y="5932231"/>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Diffusion Model</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20" name="内容占位符 4"/>
          <p:cNvSpPr>
            <a:spLocks noGrp="1"/>
          </p:cNvSpPr>
          <p:nvPr>
            <p:ph idx="1"/>
          </p:nvPr>
        </p:nvSpPr>
        <p:spPr>
          <a:xfrm>
            <a:off x="394447" y="789710"/>
            <a:ext cx="11440714" cy="1452548"/>
          </a:xfrm>
        </p:spPr>
        <p:txBody>
          <a:bodyPr>
            <a:normAutofit/>
          </a:bodyPr>
          <a:lstStyle/>
          <a:p>
            <a:r>
              <a:rPr lang="zh-CN" altLang="en-US" dirty="0"/>
              <a:t>输入图像和</a:t>
            </a:r>
            <a:r>
              <a:rPr lang="en-US" altLang="zh-CN" dirty="0"/>
              <a:t>Target</a:t>
            </a:r>
            <a:r>
              <a:rPr lang="zh-CN" altLang="en-US" dirty="0"/>
              <a:t>图像</a:t>
            </a:r>
            <a:r>
              <a:rPr lang="zh-CN" altLang="en-US" dirty="0">
                <a:solidFill>
                  <a:srgbClr val="FF0000"/>
                </a:solidFill>
              </a:rPr>
              <a:t>不来源于同一个图像</a:t>
            </a:r>
            <a:endParaRPr lang="en-US" altLang="zh-CN" dirty="0">
              <a:solidFill>
                <a:srgbClr val="FF0000"/>
              </a:solidFill>
            </a:endParaRPr>
          </a:p>
          <a:p>
            <a:r>
              <a:rPr lang="zh-CN" altLang="en-US" dirty="0"/>
              <a:t>对输出</a:t>
            </a:r>
            <a:r>
              <a:rPr lang="en-US" altLang="zh-CN" dirty="0"/>
              <a:t>ID</a:t>
            </a:r>
            <a:r>
              <a:rPr lang="zh-CN" altLang="en-US" dirty="0"/>
              <a:t>使用</a:t>
            </a:r>
            <a:r>
              <a:rPr lang="zh-CN" altLang="en-US" dirty="0">
                <a:solidFill>
                  <a:srgbClr val="FF0000"/>
                </a:solidFill>
              </a:rPr>
              <a:t>多个</a:t>
            </a:r>
            <a:r>
              <a:rPr lang="en-US" altLang="zh-CN" dirty="0">
                <a:solidFill>
                  <a:srgbClr val="FF0000"/>
                </a:solidFill>
              </a:rPr>
              <a:t>embedding</a:t>
            </a:r>
            <a:r>
              <a:rPr lang="zh-CN" altLang="en-US" dirty="0"/>
              <a:t>表达，以更全面的表征</a:t>
            </a:r>
            <a:r>
              <a:rPr lang="en-US" altLang="zh-CN" dirty="0"/>
              <a:t>ID</a:t>
            </a:r>
            <a:endParaRPr lang="en-US" altLang="zh-CN" dirty="0"/>
          </a:p>
        </p:txBody>
      </p:sp>
      <p:pic>
        <p:nvPicPr>
          <p:cNvPr id="24" name="图片 23" descr="绿色的叶子&#10;&#10;低可信度描述已自动生成"/>
          <p:cNvPicPr>
            <a:picLocks noChangeAspect="1"/>
          </p:cNvPicPr>
          <p:nvPr/>
        </p:nvPicPr>
        <p:blipFill>
          <a:blip r:embed="rId1" cstate="screen"/>
          <a:stretch>
            <a:fillRect/>
          </a:stretch>
        </p:blipFill>
        <p:spPr>
          <a:xfrm>
            <a:off x="3681454" y="4728761"/>
            <a:ext cx="781200" cy="781200"/>
          </a:xfrm>
          <a:prstGeom prst="rect">
            <a:avLst/>
          </a:prstGeom>
        </p:spPr>
      </p:pic>
      <p:cxnSp>
        <p:nvCxnSpPr>
          <p:cNvPr id="26" name="连接符: 曲线 25"/>
          <p:cNvCxnSpPr/>
          <p:nvPr/>
        </p:nvCxnSpPr>
        <p:spPr>
          <a:xfrm rot="10800000" flipH="1">
            <a:off x="4950059" y="5119361"/>
            <a:ext cx="2455502" cy="12700"/>
          </a:xfrm>
          <a:prstGeom prst="curvedConnector5">
            <a:avLst>
              <a:gd name="adj1" fmla="val -16861"/>
              <a:gd name="adj2" fmla="val -9549134"/>
              <a:gd name="adj3" fmla="val 115044"/>
            </a:avLst>
          </a:prstGeom>
          <a:ln w="25400">
            <a:solidFill>
              <a:schemeClr val="accent3">
                <a:lumMod val="50000"/>
              </a:schemeClr>
            </a:solidFill>
            <a:headEnd type="triangl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4" idx="3"/>
            <a:endCxn id="12" idx="2"/>
          </p:cNvCxnSpPr>
          <p:nvPr/>
        </p:nvCxnSpPr>
        <p:spPr>
          <a:xfrm>
            <a:off x="4462654" y="5119361"/>
            <a:ext cx="521923"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12" idx="0"/>
          </p:cNvCxnSpPr>
          <p:nvPr/>
        </p:nvCxnSpPr>
        <p:spPr>
          <a:xfrm>
            <a:off x="7440079" y="5119361"/>
            <a:ext cx="627448"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7260055" y="6009175"/>
            <a:ext cx="468398" cy="461665"/>
          </a:xfrm>
          <a:prstGeom prst="rect">
            <a:avLst/>
          </a:prstGeom>
          <a:noFill/>
        </p:spPr>
        <p:txBody>
          <a:bodyPr wrap="none" rtlCol="0">
            <a:spAutoFit/>
          </a:bodyPr>
          <a:lstStyle/>
          <a:p>
            <a:r>
              <a:rPr lang="en-US" altLang="zh-CN" sz="2400" dirty="0" err="1">
                <a:solidFill>
                  <a:schemeClr val="accent3">
                    <a:lumMod val="50000"/>
                  </a:schemeClr>
                </a:solidFill>
              </a:rPr>
              <a:t>xT</a:t>
            </a:r>
            <a:endParaRPr lang="zh-CN" altLang="en-US" sz="2400" dirty="0">
              <a:solidFill>
                <a:schemeClr val="accent3">
                  <a:lumMod val="50000"/>
                </a:schemeClr>
              </a:solidFill>
            </a:endParaRPr>
          </a:p>
        </p:txBody>
      </p:sp>
      <p:cxnSp>
        <p:nvCxnSpPr>
          <p:cNvPr id="53" name="直接箭头连接符 52"/>
          <p:cNvCxnSpPr>
            <a:endCxn id="10" idx="0"/>
          </p:cNvCxnSpPr>
          <p:nvPr/>
        </p:nvCxnSpPr>
        <p:spPr>
          <a:xfrm>
            <a:off x="3832313" y="3224955"/>
            <a:ext cx="287491" cy="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V="1">
            <a:off x="5179725" y="3209110"/>
            <a:ext cx="316988" cy="83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2" name="矩形: 圆角 61"/>
          <p:cNvSpPr/>
          <p:nvPr/>
        </p:nvSpPr>
        <p:spPr>
          <a:xfrm rot="16200000">
            <a:off x="2780960" y="3070225"/>
            <a:ext cx="1735931" cy="307779"/>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Augmentation</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cxnSp>
        <p:nvCxnSpPr>
          <p:cNvPr id="14336" name="直接箭头连接符 14335"/>
          <p:cNvCxnSpPr>
            <a:stCxn id="41" idx="6"/>
            <a:endCxn id="62" idx="0"/>
          </p:cNvCxnSpPr>
          <p:nvPr/>
        </p:nvCxnSpPr>
        <p:spPr>
          <a:xfrm flipV="1">
            <a:off x="3137062" y="3224114"/>
            <a:ext cx="357974" cy="274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5518781" y="3057727"/>
            <a:ext cx="1374479" cy="307776"/>
            <a:chOff x="4050879" y="3809271"/>
            <a:chExt cx="1374479" cy="307776"/>
          </a:xfrm>
        </p:grpSpPr>
        <p:sp>
          <p:nvSpPr>
            <p:cNvPr id="9" name="矩形: 圆角 8"/>
            <p:cNvSpPr/>
            <p:nvPr/>
          </p:nvSpPr>
          <p:spPr>
            <a:xfrm>
              <a:off x="4050879" y="3809271"/>
              <a:ext cx="1374479"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p:cNvSpPr/>
            <p:nvPr/>
          </p:nvSpPr>
          <p:spPr>
            <a:xfrm>
              <a:off x="4424863"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5" name="矩形 24"/>
            <p:cNvSpPr/>
            <p:nvPr/>
          </p:nvSpPr>
          <p:spPr>
            <a:xfrm>
              <a:off x="4137980"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119866"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4772243" y="3940298"/>
              <a:ext cx="223503" cy="45719"/>
              <a:chOff x="2447943" y="4771000"/>
              <a:chExt cx="223503" cy="45719"/>
            </a:xfrm>
          </p:grpSpPr>
          <p:sp>
            <p:nvSpPr>
              <p:cNvPr id="29" name="椭圆 28"/>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2" name="组合 31"/>
          <p:cNvGrpSpPr/>
          <p:nvPr/>
        </p:nvGrpSpPr>
        <p:grpSpPr>
          <a:xfrm>
            <a:off x="1238501" y="2540402"/>
            <a:ext cx="1898561" cy="1372904"/>
            <a:chOff x="3348668" y="753057"/>
            <a:chExt cx="1898561" cy="1372904"/>
          </a:xfrm>
        </p:grpSpPr>
        <p:grpSp>
          <p:nvGrpSpPr>
            <p:cNvPr id="33" name="组合 32"/>
            <p:cNvGrpSpPr/>
            <p:nvPr/>
          </p:nvGrpSpPr>
          <p:grpSpPr>
            <a:xfrm>
              <a:off x="4204269" y="1925948"/>
              <a:ext cx="223503" cy="45719"/>
              <a:chOff x="2447943" y="4771000"/>
              <a:chExt cx="223503" cy="45719"/>
            </a:xfrm>
          </p:grpSpPr>
          <p:sp>
            <p:nvSpPr>
              <p:cNvPr id="42" name="椭圆 41"/>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p:cNvPicPr>
              <a:picLocks noChangeAspect="1"/>
            </p:cNvPicPr>
            <p:nvPr/>
          </p:nvPicPr>
          <p:blipFill>
            <a:blip r:embed="rId2" cstate="screen"/>
            <a:srcRect/>
            <a:stretch>
              <a:fillRect/>
            </a:stretch>
          </p:blipFill>
          <p:spPr>
            <a:xfrm>
              <a:off x="4033584" y="895947"/>
              <a:ext cx="484763" cy="484763"/>
            </a:xfrm>
            <a:prstGeom prst="rect">
              <a:avLst/>
            </a:prstGeom>
          </p:spPr>
        </p:pic>
        <p:pic>
          <p:nvPicPr>
            <p:cNvPr id="36" name="图片 35" descr="微笑的人&#10;&#10;中度可信度描述已自动生成"/>
            <p:cNvPicPr>
              <a:picLocks noChangeAspect="1"/>
            </p:cNvPicPr>
            <p:nvPr/>
          </p:nvPicPr>
          <p:blipFill rotWithShape="1">
            <a:blip r:embed="rId3" cstate="screen"/>
            <a:srcRect/>
            <a:stretch>
              <a:fillRect/>
            </a:stretch>
          </p:blipFill>
          <p:spPr>
            <a:xfrm>
              <a:off x="4532604" y="1104152"/>
              <a:ext cx="502655" cy="500400"/>
            </a:xfrm>
            <a:prstGeom prst="rect">
              <a:avLst/>
            </a:prstGeom>
          </p:spPr>
        </p:pic>
        <p:pic>
          <p:nvPicPr>
            <p:cNvPr id="39" name="图片 38" descr="微笑的女孩&#10;&#10;描述已自动生成"/>
            <p:cNvPicPr>
              <a:picLocks noChangeAspect="1"/>
            </p:cNvPicPr>
            <p:nvPr/>
          </p:nvPicPr>
          <p:blipFill>
            <a:blip r:embed="rId4" cstate="screen"/>
            <a:stretch>
              <a:fillRect/>
            </a:stretch>
          </p:blipFill>
          <p:spPr>
            <a:xfrm>
              <a:off x="3568920" y="1158622"/>
              <a:ext cx="500400" cy="500400"/>
            </a:xfrm>
            <a:prstGeom prst="rect">
              <a:avLst/>
            </a:prstGeom>
          </p:spPr>
        </p:pic>
        <p:pic>
          <p:nvPicPr>
            <p:cNvPr id="40" name="图片 39"/>
            <p:cNvPicPr>
              <a:picLocks noChangeAspect="1"/>
            </p:cNvPicPr>
            <p:nvPr/>
          </p:nvPicPr>
          <p:blipFill>
            <a:blip r:embed="rId5" cstate="screen"/>
            <a:srcRect/>
            <a:stretch>
              <a:fillRect/>
            </a:stretch>
          </p:blipFill>
          <p:spPr>
            <a:xfrm>
              <a:off x="4090289" y="1310016"/>
              <a:ext cx="494713" cy="500400"/>
            </a:xfrm>
            <a:prstGeom prst="rect">
              <a:avLst/>
            </a:prstGeom>
          </p:spPr>
        </p:pic>
        <p:sp>
          <p:nvSpPr>
            <p:cNvPr id="41" name="椭圆 40"/>
            <p:cNvSpPr/>
            <p:nvPr/>
          </p:nvSpPr>
          <p:spPr>
            <a:xfrm>
              <a:off x="3348668" y="753057"/>
              <a:ext cx="1898561" cy="1372904"/>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2">
                    <a:lumMod val="50000"/>
                  </a:schemeClr>
                </a:solidFill>
                <a:latin typeface="Arial" panose="020B0604020202020204" pitchFamily="34" charset="0"/>
                <a:cs typeface="Arial" panose="020B0604020202020204" pitchFamily="34" charset="0"/>
              </a:endParaRPr>
            </a:p>
          </p:txBody>
        </p:sp>
      </p:grpSp>
      <p:pic>
        <p:nvPicPr>
          <p:cNvPr id="4098" name="Picture 2" descr="Scarlett Johansson speaks out about her departure from the Marvel Universe  | Marca"/>
          <p:cNvPicPr>
            <a:picLocks noChangeAspect="1" noChangeArrowheads="1"/>
          </p:cNvPicPr>
          <p:nvPr/>
        </p:nvPicPr>
        <p:blipFill rotWithShape="1">
          <a:blip r:embed="rId6" cstate="screen"/>
          <a:srcRect/>
          <a:stretch>
            <a:fillRect/>
          </a:stretch>
        </p:blipFill>
        <p:spPr bwMode="auto">
          <a:xfrm>
            <a:off x="8067528" y="4380984"/>
            <a:ext cx="1452548" cy="1452548"/>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接箭头连接符 51"/>
          <p:cNvCxnSpPr>
            <a:stCxn id="9" idx="2"/>
            <a:endCxn id="12" idx="1"/>
          </p:cNvCxnSpPr>
          <p:nvPr/>
        </p:nvCxnSpPr>
        <p:spPr>
          <a:xfrm>
            <a:off x="6206021" y="3365503"/>
            <a:ext cx="6307" cy="92895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6896809" y="3003885"/>
            <a:ext cx="2555636" cy="400110"/>
          </a:xfrm>
          <a:prstGeom prst="rect">
            <a:avLst/>
          </a:prstGeom>
          <a:noFill/>
        </p:spPr>
        <p:txBody>
          <a:bodyPr wrap="none" rtlCol="0">
            <a:spAutoFit/>
          </a:bodyPr>
          <a:lstStyle/>
          <a:p>
            <a:r>
              <a:rPr lang="en-US" altLang="zh-CN" sz="2000" b="1" u="sng" dirty="0"/>
              <a:t>Stacked ID Embedding</a:t>
            </a:r>
            <a:endParaRPr lang="zh-CN" altLang="en-US" sz="2000" b="1" u="sng"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PhotoMaker</a:t>
            </a:r>
            <a:r>
              <a:rPr lang="zh-CN" altLang="en-US" dirty="0"/>
              <a:t>算法流程</a:t>
            </a:r>
            <a:endParaRPr lang="zh-CN" altLang="en-US" dirty="0"/>
          </a:p>
        </p:txBody>
      </p:sp>
      <p:grpSp>
        <p:nvGrpSpPr>
          <p:cNvPr id="126" name="组合 125"/>
          <p:cNvGrpSpPr/>
          <p:nvPr/>
        </p:nvGrpSpPr>
        <p:grpSpPr>
          <a:xfrm>
            <a:off x="3874168" y="5328309"/>
            <a:ext cx="1735931" cy="538497"/>
            <a:chOff x="2582543" y="1632212"/>
            <a:chExt cx="1735931" cy="538497"/>
          </a:xfrm>
        </p:grpSpPr>
        <p:sp>
          <p:nvSpPr>
            <p:cNvPr id="244" name="矩形: 圆角 243"/>
            <p:cNvSpPr/>
            <p:nvPr/>
          </p:nvSpPr>
          <p:spPr>
            <a:xfrm>
              <a:off x="2582543" y="1632212"/>
              <a:ext cx="1735931" cy="538497"/>
            </a:xfrm>
            <a:prstGeom prst="roundRect">
              <a:avLst/>
            </a:prstGeom>
            <a:solidFill>
              <a:srgbClr val="EAF4E4"/>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Text Encoder(s)</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pic>
          <p:nvPicPr>
            <p:cNvPr id="245" name="图形 244"/>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4103216" y="1654501"/>
              <a:ext cx="192398" cy="192398"/>
            </a:xfrm>
            <a:prstGeom prst="rect">
              <a:avLst/>
            </a:prstGeom>
          </p:spPr>
        </p:pic>
      </p:grpSp>
      <p:sp>
        <p:nvSpPr>
          <p:cNvPr id="127" name="文本框 126"/>
          <p:cNvSpPr txBox="1"/>
          <p:nvPr/>
        </p:nvSpPr>
        <p:spPr>
          <a:xfrm>
            <a:off x="2219517" y="6049438"/>
            <a:ext cx="1942788" cy="461665"/>
          </a:xfrm>
          <a:prstGeom prst="rect">
            <a:avLst/>
          </a:prstGeom>
          <a:noFill/>
        </p:spPr>
        <p:txBody>
          <a:bodyPr wrap="square">
            <a:spAutoFit/>
          </a:bodyPr>
          <a:lstStyle/>
          <a:p>
            <a:pPr algn="ctr"/>
            <a:r>
              <a:rPr lang="en-US" altLang="zh-CN" sz="1200" dirty="0">
                <a:latin typeface="Comic Sans MS" panose="030F0702030302020204" pitchFamily="66" charset="0"/>
              </a:rPr>
              <a:t>“A </a:t>
            </a:r>
            <a:r>
              <a:rPr lang="en-US" altLang="zh-CN" sz="1200" b="1" dirty="0">
                <a:solidFill>
                  <a:srgbClr val="0070C0"/>
                </a:solidFill>
                <a:latin typeface="Comic Sans MS" panose="030F0702030302020204" pitchFamily="66" charset="0"/>
              </a:rPr>
              <a:t>man</a:t>
            </a:r>
            <a:r>
              <a:rPr lang="en-US" altLang="zh-CN" sz="1200" dirty="0">
                <a:latin typeface="Comic Sans MS" panose="030F0702030302020204" pitchFamily="66" charset="0"/>
              </a:rPr>
              <a:t> in a suit and tie with a badge on his lapel”</a:t>
            </a:r>
            <a:endParaRPr lang="en-US" altLang="zh-CN" sz="1200" dirty="0">
              <a:latin typeface="Comic Sans MS" panose="030F0702030302020204" pitchFamily="66" charset="0"/>
            </a:endParaRPr>
          </a:p>
        </p:txBody>
      </p:sp>
      <p:grpSp>
        <p:nvGrpSpPr>
          <p:cNvPr id="129" name="组合 128"/>
          <p:cNvGrpSpPr/>
          <p:nvPr/>
        </p:nvGrpSpPr>
        <p:grpSpPr>
          <a:xfrm>
            <a:off x="3869700" y="1816610"/>
            <a:ext cx="1735931" cy="1067413"/>
            <a:chOff x="1830005" y="892318"/>
            <a:chExt cx="1735931" cy="1067413"/>
          </a:xfrm>
        </p:grpSpPr>
        <p:sp>
          <p:nvSpPr>
            <p:cNvPr id="227" name="矩形: 圆角 226"/>
            <p:cNvSpPr/>
            <p:nvPr/>
          </p:nvSpPr>
          <p:spPr>
            <a:xfrm>
              <a:off x="1830005" y="921816"/>
              <a:ext cx="1735931" cy="1037915"/>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228" name="矩形: 圆角 227"/>
            <p:cNvSpPr/>
            <p:nvPr/>
          </p:nvSpPr>
          <p:spPr>
            <a:xfrm>
              <a:off x="1905282" y="1188436"/>
              <a:ext cx="1585375"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圆角 228"/>
            <p:cNvSpPr/>
            <p:nvPr/>
          </p:nvSpPr>
          <p:spPr>
            <a:xfrm>
              <a:off x="2111161" y="1440280"/>
              <a:ext cx="117361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圆角 229"/>
            <p:cNvSpPr/>
            <p:nvPr/>
          </p:nvSpPr>
          <p:spPr>
            <a:xfrm>
              <a:off x="2248324" y="1692124"/>
              <a:ext cx="899289"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1" name="图形 230"/>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2618427" y="1189397"/>
              <a:ext cx="159082" cy="159082"/>
            </a:xfrm>
            <a:prstGeom prst="rect">
              <a:avLst/>
            </a:prstGeom>
          </p:spPr>
        </p:pic>
        <p:pic>
          <p:nvPicPr>
            <p:cNvPr id="232" name="图形 231"/>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2618427" y="1444004"/>
              <a:ext cx="159082" cy="159082"/>
            </a:xfrm>
            <a:prstGeom prst="rect">
              <a:avLst/>
            </a:prstGeom>
          </p:spPr>
        </p:pic>
        <p:sp>
          <p:nvSpPr>
            <p:cNvPr id="233" name="文本框 232"/>
            <p:cNvSpPr txBox="1"/>
            <p:nvPr/>
          </p:nvSpPr>
          <p:spPr>
            <a:xfrm>
              <a:off x="1971694" y="892318"/>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Image Encoder</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pic>
        <p:nvPicPr>
          <p:cNvPr id="130" name="图片 129" descr="穿着西装戴着帽子的男人&#10;&#10;描述已自动生成"/>
          <p:cNvPicPr>
            <a:picLocks noChangeAspect="1"/>
          </p:cNvPicPr>
          <p:nvPr/>
        </p:nvPicPr>
        <p:blipFill>
          <a:blip r:embed="rId3" cstate="screen"/>
          <a:stretch>
            <a:fillRect/>
          </a:stretch>
        </p:blipFill>
        <p:spPr>
          <a:xfrm>
            <a:off x="9665721" y="1482889"/>
            <a:ext cx="1000800" cy="1000800"/>
          </a:xfrm>
          <a:prstGeom prst="rect">
            <a:avLst/>
          </a:prstGeom>
        </p:spPr>
      </p:pic>
      <p:pic>
        <p:nvPicPr>
          <p:cNvPr id="131" name="图片 130" descr="绿色的叶子&#10;&#10;低可信度描述已自动生成"/>
          <p:cNvPicPr>
            <a:picLocks noChangeAspect="1"/>
          </p:cNvPicPr>
          <p:nvPr/>
        </p:nvPicPr>
        <p:blipFill>
          <a:blip r:embed="rId4" cstate="screen"/>
          <a:stretch>
            <a:fillRect/>
          </a:stretch>
        </p:blipFill>
        <p:spPr>
          <a:xfrm>
            <a:off x="5824631" y="2146041"/>
            <a:ext cx="928959" cy="928959"/>
          </a:xfrm>
          <a:prstGeom prst="rect">
            <a:avLst/>
          </a:prstGeom>
        </p:spPr>
      </p:pic>
      <p:grpSp>
        <p:nvGrpSpPr>
          <p:cNvPr id="132" name="组合 131"/>
          <p:cNvGrpSpPr/>
          <p:nvPr/>
        </p:nvGrpSpPr>
        <p:grpSpPr>
          <a:xfrm>
            <a:off x="6966200" y="1786448"/>
            <a:ext cx="2455502" cy="1649798"/>
            <a:chOff x="7828476" y="1845060"/>
            <a:chExt cx="2053361" cy="1379608"/>
          </a:xfrm>
        </p:grpSpPr>
        <p:sp>
          <p:nvSpPr>
            <p:cNvPr id="220" name="矩形: 圆角 219"/>
            <p:cNvSpPr/>
            <p:nvPr/>
          </p:nvSpPr>
          <p:spPr>
            <a:xfrm rot="5400000">
              <a:off x="8165353" y="1508183"/>
              <a:ext cx="1379608" cy="2053361"/>
            </a:xfrm>
            <a:prstGeom prst="roundRect">
              <a:avLst>
                <a:gd name="adj" fmla="val 14266"/>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221" name="矩形: 圆角 220"/>
            <p:cNvSpPr/>
            <p:nvPr/>
          </p:nvSpPr>
          <p:spPr>
            <a:xfrm rot="5400000">
              <a:off x="9086326" y="2434804"/>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圆角 221"/>
            <p:cNvSpPr/>
            <p:nvPr/>
          </p:nvSpPr>
          <p:spPr>
            <a:xfrm rot="5400000">
              <a:off x="8934171"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圆角 222"/>
            <p:cNvSpPr/>
            <p:nvPr/>
          </p:nvSpPr>
          <p:spPr>
            <a:xfrm rot="5400000">
              <a:off x="8749571" y="2434803"/>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圆角 223"/>
            <p:cNvSpPr/>
            <p:nvPr/>
          </p:nvSpPr>
          <p:spPr>
            <a:xfrm rot="16200000">
              <a:off x="7517297" y="2434803"/>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圆角 224"/>
            <p:cNvSpPr/>
            <p:nvPr/>
          </p:nvSpPr>
          <p:spPr>
            <a:xfrm rot="16200000">
              <a:off x="7991216"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圆角 225"/>
            <p:cNvSpPr/>
            <p:nvPr/>
          </p:nvSpPr>
          <p:spPr>
            <a:xfrm rot="16200000">
              <a:off x="8435925" y="2434804"/>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文本框 132"/>
          <p:cNvSpPr txBox="1"/>
          <p:nvPr/>
        </p:nvSpPr>
        <p:spPr>
          <a:xfrm>
            <a:off x="7516729" y="1471019"/>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Diffusion Model</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nvGrpSpPr>
          <p:cNvPr id="3" name="组合 2"/>
          <p:cNvGrpSpPr/>
          <p:nvPr/>
        </p:nvGrpSpPr>
        <p:grpSpPr>
          <a:xfrm>
            <a:off x="4050879" y="3809271"/>
            <a:ext cx="1374479" cy="307776"/>
            <a:chOff x="4050879" y="3809271"/>
            <a:chExt cx="1374479" cy="307776"/>
          </a:xfrm>
        </p:grpSpPr>
        <p:sp>
          <p:nvSpPr>
            <p:cNvPr id="134" name="矩形: 圆角 133"/>
            <p:cNvSpPr/>
            <p:nvPr/>
          </p:nvSpPr>
          <p:spPr>
            <a:xfrm>
              <a:off x="4050879" y="3809271"/>
              <a:ext cx="1374479"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矩形 134"/>
            <p:cNvSpPr/>
            <p:nvPr/>
          </p:nvSpPr>
          <p:spPr>
            <a:xfrm>
              <a:off x="4424863"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36" name="矩形 135"/>
            <p:cNvSpPr/>
            <p:nvPr/>
          </p:nvSpPr>
          <p:spPr>
            <a:xfrm>
              <a:off x="4137980"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5119866"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8" name="组合 137"/>
            <p:cNvGrpSpPr/>
            <p:nvPr/>
          </p:nvGrpSpPr>
          <p:grpSpPr>
            <a:xfrm>
              <a:off x="4772243" y="3940298"/>
              <a:ext cx="223503" cy="45719"/>
              <a:chOff x="2447943" y="4771000"/>
              <a:chExt cx="223503" cy="45719"/>
            </a:xfrm>
          </p:grpSpPr>
          <p:sp>
            <p:nvSpPr>
              <p:cNvPr id="217" name="椭圆 216"/>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39" name="直接箭头连接符 138"/>
          <p:cNvCxnSpPr>
            <a:stCxn id="227" idx="2"/>
            <a:endCxn id="134" idx="0"/>
          </p:cNvCxnSpPr>
          <p:nvPr/>
        </p:nvCxnSpPr>
        <p:spPr>
          <a:xfrm>
            <a:off x="4737666" y="2884022"/>
            <a:ext cx="453" cy="92525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0" name="文本框 139"/>
          <p:cNvSpPr txBox="1"/>
          <p:nvPr/>
        </p:nvSpPr>
        <p:spPr>
          <a:xfrm>
            <a:off x="3367105" y="3345178"/>
            <a:ext cx="1389301" cy="461665"/>
          </a:xfrm>
          <a:prstGeom prst="rect">
            <a:avLst/>
          </a:prstGeom>
          <a:noFill/>
        </p:spPr>
        <p:txBody>
          <a:bodyPr wrap="square">
            <a:spAutoFit/>
          </a:bodyPr>
          <a:lstStyle/>
          <a:p>
            <a:pPr algn="ctr"/>
            <a:r>
              <a:rPr lang="en-US" altLang="zh-CN" sz="1200" dirty="0">
                <a:solidFill>
                  <a:schemeClr val="bg2">
                    <a:lumMod val="50000"/>
                  </a:schemeClr>
                </a:solidFill>
                <a:latin typeface="Arial" panose="020B0604020202020204" pitchFamily="34" charset="0"/>
                <a:cs typeface="Arial" panose="020B0604020202020204" pitchFamily="34" charset="0"/>
              </a:rPr>
              <a:t>Image Embeddings</a:t>
            </a:r>
            <a:endParaRPr lang="zh-CN" altLang="en-US" sz="1200" dirty="0">
              <a:solidFill>
                <a:schemeClr val="bg2">
                  <a:lumMod val="50000"/>
                </a:schemeClr>
              </a:solidFill>
              <a:latin typeface="Arial" panose="020B0604020202020204" pitchFamily="34" charset="0"/>
              <a:cs typeface="Arial" panose="020B0604020202020204" pitchFamily="34" charset="0"/>
            </a:endParaRPr>
          </a:p>
        </p:txBody>
      </p:sp>
      <p:grpSp>
        <p:nvGrpSpPr>
          <p:cNvPr id="142" name="组合 141"/>
          <p:cNvGrpSpPr/>
          <p:nvPr/>
        </p:nvGrpSpPr>
        <p:grpSpPr>
          <a:xfrm>
            <a:off x="6312133" y="4262515"/>
            <a:ext cx="1374479" cy="307776"/>
            <a:chOff x="1726579" y="4639973"/>
            <a:chExt cx="1374479" cy="307776"/>
          </a:xfrm>
        </p:grpSpPr>
        <p:sp>
          <p:nvSpPr>
            <p:cNvPr id="209" name="矩形: 圆角 208"/>
            <p:cNvSpPr/>
            <p:nvPr/>
          </p:nvSpPr>
          <p:spPr>
            <a:xfrm>
              <a:off x="1726579" y="4639973"/>
              <a:ext cx="1374479"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0" name="矩形 209"/>
            <p:cNvSpPr/>
            <p:nvPr/>
          </p:nvSpPr>
          <p:spPr>
            <a:xfrm>
              <a:off x="2100563" y="4684641"/>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11" name="矩形 210"/>
            <p:cNvSpPr/>
            <p:nvPr/>
          </p:nvSpPr>
          <p:spPr>
            <a:xfrm>
              <a:off x="1813680" y="4684641"/>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p:cNvSpPr/>
            <p:nvPr/>
          </p:nvSpPr>
          <p:spPr>
            <a:xfrm>
              <a:off x="2795566" y="4684641"/>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3" name="组合 212"/>
            <p:cNvGrpSpPr/>
            <p:nvPr/>
          </p:nvGrpSpPr>
          <p:grpSpPr>
            <a:xfrm>
              <a:off x="2447943" y="4771000"/>
              <a:ext cx="223503" cy="45719"/>
              <a:chOff x="2447943" y="4771000"/>
              <a:chExt cx="223503" cy="45719"/>
            </a:xfrm>
          </p:grpSpPr>
          <p:sp>
            <p:nvSpPr>
              <p:cNvPr id="214" name="椭圆 213"/>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3" name="文本框 142"/>
          <p:cNvSpPr txBox="1"/>
          <p:nvPr/>
        </p:nvSpPr>
        <p:spPr>
          <a:xfrm>
            <a:off x="6029388" y="3928285"/>
            <a:ext cx="2181181" cy="307777"/>
          </a:xfrm>
          <a:prstGeom prst="rect">
            <a:avLst/>
          </a:prstGeom>
          <a:noFill/>
        </p:spPr>
        <p:txBody>
          <a:bodyPr wrap="square">
            <a:spAutoFit/>
          </a:bodyPr>
          <a:lstStyle/>
          <a:p>
            <a:pPr algn="ctr"/>
            <a:r>
              <a:rPr lang="en-US" altLang="zh-CN" sz="1400" b="1" dirty="0">
                <a:solidFill>
                  <a:schemeClr val="bg2">
                    <a:lumMod val="10000"/>
                  </a:schemeClr>
                </a:solidFill>
                <a:latin typeface="Arial" panose="020B0604020202020204" pitchFamily="34" charset="0"/>
                <a:cs typeface="Arial" panose="020B0604020202020204" pitchFamily="34" charset="0"/>
              </a:rPr>
              <a:t>Stacked ID Embedding</a:t>
            </a:r>
            <a:endParaRPr lang="zh-CN" altLang="en-US" sz="1400" b="1" dirty="0">
              <a:solidFill>
                <a:schemeClr val="bg2">
                  <a:lumMod val="10000"/>
                </a:schemeClr>
              </a:solidFill>
              <a:latin typeface="Arial" panose="020B0604020202020204" pitchFamily="34" charset="0"/>
              <a:cs typeface="Arial" panose="020B0604020202020204" pitchFamily="34" charset="0"/>
            </a:endParaRPr>
          </a:p>
        </p:txBody>
      </p:sp>
      <p:grpSp>
        <p:nvGrpSpPr>
          <p:cNvPr id="144" name="组合 143"/>
          <p:cNvGrpSpPr/>
          <p:nvPr/>
        </p:nvGrpSpPr>
        <p:grpSpPr>
          <a:xfrm>
            <a:off x="6917729" y="4713927"/>
            <a:ext cx="2832691" cy="411727"/>
            <a:chOff x="4378327" y="4781779"/>
            <a:chExt cx="2832691" cy="411727"/>
          </a:xfrm>
        </p:grpSpPr>
        <p:sp>
          <p:nvSpPr>
            <p:cNvPr id="192" name="矩形: 圆角 191"/>
            <p:cNvSpPr/>
            <p:nvPr/>
          </p:nvSpPr>
          <p:spPr>
            <a:xfrm>
              <a:off x="4378327" y="4781779"/>
              <a:ext cx="2832691" cy="411727"/>
            </a:xfrm>
            <a:prstGeom prst="roundRect">
              <a:avLst/>
            </a:prstGeom>
            <a:solidFill>
              <a:srgbClr val="F3F3F3">
                <a:alpha val="60784"/>
              </a:srgb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p:cNvSpPr/>
            <p:nvPr/>
          </p:nvSpPr>
          <p:spPr>
            <a:xfrm>
              <a:off x="6935021"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p:cNvSpPr/>
            <p:nvPr/>
          </p:nvSpPr>
          <p:spPr>
            <a:xfrm>
              <a:off x="6659022"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p:cNvSpPr/>
            <p:nvPr/>
          </p:nvSpPr>
          <p:spPr>
            <a:xfrm>
              <a:off x="4429625"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6380902"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圆角 196"/>
            <p:cNvSpPr/>
            <p:nvPr/>
          </p:nvSpPr>
          <p:spPr>
            <a:xfrm>
              <a:off x="4712535" y="4835866"/>
              <a:ext cx="1307266"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8" name="矩形 197"/>
            <p:cNvSpPr/>
            <p:nvPr/>
          </p:nvSpPr>
          <p:spPr>
            <a:xfrm>
              <a:off x="5054672" y="4880534"/>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99" name="矩形 198"/>
            <p:cNvSpPr/>
            <p:nvPr/>
          </p:nvSpPr>
          <p:spPr>
            <a:xfrm>
              <a:off x="4767789" y="4880534"/>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a:off x="5749675" y="4880534"/>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1" name="组合 200"/>
            <p:cNvGrpSpPr/>
            <p:nvPr/>
          </p:nvGrpSpPr>
          <p:grpSpPr>
            <a:xfrm>
              <a:off x="5402052" y="4966893"/>
              <a:ext cx="223503" cy="45719"/>
              <a:chOff x="2447943" y="4771000"/>
              <a:chExt cx="223503" cy="45719"/>
            </a:xfrm>
          </p:grpSpPr>
          <p:sp>
            <p:nvSpPr>
              <p:cNvPr id="206" name="椭圆 205"/>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2" name="组合 201"/>
            <p:cNvGrpSpPr/>
            <p:nvPr/>
          </p:nvGrpSpPr>
          <p:grpSpPr>
            <a:xfrm>
              <a:off x="6099840" y="4964782"/>
              <a:ext cx="223503" cy="45719"/>
              <a:chOff x="2447943" y="4771000"/>
              <a:chExt cx="223503" cy="45719"/>
            </a:xfrm>
          </p:grpSpPr>
          <p:sp>
            <p:nvSpPr>
              <p:cNvPr id="203" name="椭圆 202"/>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45" name="连接符: 肘形 144"/>
          <p:cNvCxnSpPr>
            <a:stCxn id="209" idx="3"/>
            <a:endCxn id="197" idx="0"/>
          </p:cNvCxnSpPr>
          <p:nvPr/>
        </p:nvCxnSpPr>
        <p:spPr>
          <a:xfrm>
            <a:off x="7686611" y="4416405"/>
            <a:ext cx="218958" cy="351609"/>
          </a:xfrm>
          <a:prstGeom prst="bentConnector2">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6" name="文本框 145"/>
          <p:cNvSpPr txBox="1"/>
          <p:nvPr/>
        </p:nvSpPr>
        <p:spPr>
          <a:xfrm>
            <a:off x="7404944" y="5161969"/>
            <a:ext cx="1949743" cy="276999"/>
          </a:xfrm>
          <a:prstGeom prst="rect">
            <a:avLst/>
          </a:prstGeom>
          <a:noFill/>
        </p:spPr>
        <p:txBody>
          <a:bodyPr wrap="square">
            <a:spAutoFit/>
          </a:bodyPr>
          <a:lstStyle/>
          <a:p>
            <a:pPr algn="ctr"/>
            <a:r>
              <a:rPr lang="en-US" altLang="zh-CN" sz="1200" dirty="0">
                <a:solidFill>
                  <a:schemeClr val="bg2">
                    <a:lumMod val="50000"/>
                  </a:schemeClr>
                </a:solidFill>
                <a:latin typeface="Arial" panose="020B0604020202020204" pitchFamily="34" charset="0"/>
                <a:cs typeface="Arial" panose="020B0604020202020204" pitchFamily="34" charset="0"/>
              </a:rPr>
              <a:t>Updated Text Embedding</a:t>
            </a:r>
            <a:endParaRPr lang="zh-CN" altLang="en-US" sz="1200" dirty="0">
              <a:solidFill>
                <a:schemeClr val="bg2">
                  <a:lumMod val="50000"/>
                </a:schemeClr>
              </a:solidFill>
              <a:latin typeface="Arial" panose="020B0604020202020204" pitchFamily="34" charset="0"/>
              <a:cs typeface="Arial" panose="020B0604020202020204" pitchFamily="34" charset="0"/>
            </a:endParaRPr>
          </a:p>
        </p:txBody>
      </p:sp>
      <p:cxnSp>
        <p:nvCxnSpPr>
          <p:cNvPr id="147" name="直接箭头连接符 146"/>
          <p:cNvCxnSpPr>
            <a:stCxn id="192" idx="0"/>
          </p:cNvCxnSpPr>
          <p:nvPr/>
        </p:nvCxnSpPr>
        <p:spPr>
          <a:xfrm flipV="1">
            <a:off x="8334073" y="3471793"/>
            <a:ext cx="0" cy="1242132"/>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8" name="矩形: 圆角 147"/>
          <p:cNvSpPr/>
          <p:nvPr/>
        </p:nvSpPr>
        <p:spPr>
          <a:xfrm>
            <a:off x="5302183" y="4255675"/>
            <a:ext cx="719318" cy="320554"/>
          </a:xfrm>
          <a:prstGeom prst="roundRect">
            <a:avLst/>
          </a:prstGeom>
          <a:solidFill>
            <a:schemeClr val="accent1">
              <a:lumMod val="40000"/>
              <a:lumOff val="6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MLPs</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149" name="文本框 148"/>
          <p:cNvSpPr txBox="1"/>
          <p:nvPr/>
        </p:nvSpPr>
        <p:spPr>
          <a:xfrm>
            <a:off x="1635469" y="1328465"/>
            <a:ext cx="1617860" cy="276999"/>
          </a:xfrm>
          <a:prstGeom prst="rect">
            <a:avLst/>
          </a:prstGeom>
          <a:noFill/>
        </p:spPr>
        <p:txBody>
          <a:bodyPr wrap="square">
            <a:spAutoFit/>
          </a:bodyPr>
          <a:lstStyle/>
          <a:p>
            <a:pPr algn="ctr"/>
            <a:r>
              <a:rPr lang="en-US" altLang="zh-CN" sz="1200" b="1" dirty="0">
                <a:solidFill>
                  <a:schemeClr val="bg2">
                    <a:lumMod val="50000"/>
                  </a:schemeClr>
                </a:solidFill>
                <a:latin typeface="Arial" panose="020B0604020202020204" pitchFamily="34" charset="0"/>
                <a:cs typeface="Arial" panose="020B0604020202020204" pitchFamily="34" charset="0"/>
              </a:rPr>
              <a:t>Training</a:t>
            </a:r>
            <a:r>
              <a:rPr lang="en-US" altLang="zh-CN" sz="1200" dirty="0">
                <a:solidFill>
                  <a:schemeClr val="bg2">
                    <a:lumMod val="50000"/>
                  </a:schemeClr>
                </a:solidFill>
                <a:latin typeface="Arial" panose="020B0604020202020204" pitchFamily="34" charset="0"/>
                <a:cs typeface="Arial" panose="020B0604020202020204" pitchFamily="34" charset="0"/>
              </a:rPr>
              <a:t> ID Images</a:t>
            </a:r>
            <a:endParaRPr lang="zh-CN" altLang="en-US" sz="1200" dirty="0">
              <a:solidFill>
                <a:schemeClr val="bg2">
                  <a:lumMod val="50000"/>
                </a:schemeClr>
              </a:solidFill>
              <a:latin typeface="Arial" panose="020B0604020202020204" pitchFamily="34" charset="0"/>
              <a:cs typeface="Arial" panose="020B0604020202020204" pitchFamily="34" charset="0"/>
            </a:endParaRPr>
          </a:p>
        </p:txBody>
      </p:sp>
      <p:grpSp>
        <p:nvGrpSpPr>
          <p:cNvPr id="151" name="组合 150"/>
          <p:cNvGrpSpPr/>
          <p:nvPr/>
        </p:nvGrpSpPr>
        <p:grpSpPr>
          <a:xfrm>
            <a:off x="1477666" y="1610908"/>
            <a:ext cx="1898561" cy="1372904"/>
            <a:chOff x="1032974" y="753057"/>
            <a:chExt cx="1898561" cy="1372904"/>
          </a:xfrm>
        </p:grpSpPr>
        <p:pic>
          <p:nvPicPr>
            <p:cNvPr id="174" name="图片 173" descr="穿着西装的男人&#10;&#10;描述已自动生成"/>
            <p:cNvPicPr>
              <a:picLocks noChangeAspect="1"/>
            </p:cNvPicPr>
            <p:nvPr/>
          </p:nvPicPr>
          <p:blipFill rotWithShape="1">
            <a:blip r:embed="rId5" cstate="screen"/>
            <a:srcRect/>
            <a:stretch>
              <a:fillRect/>
            </a:stretch>
          </p:blipFill>
          <p:spPr>
            <a:xfrm>
              <a:off x="1643561" y="853599"/>
              <a:ext cx="500400" cy="500400"/>
            </a:xfrm>
            <a:prstGeom prst="rect">
              <a:avLst/>
            </a:prstGeom>
          </p:spPr>
        </p:pic>
        <p:pic>
          <p:nvPicPr>
            <p:cNvPr id="175" name="图片 174" descr="男人戴着帽子&#10;&#10;描述已自动生成"/>
            <p:cNvPicPr>
              <a:picLocks noChangeAspect="1"/>
            </p:cNvPicPr>
            <p:nvPr/>
          </p:nvPicPr>
          <p:blipFill>
            <a:blip r:embed="rId6" cstate="screen"/>
            <a:stretch>
              <a:fillRect/>
            </a:stretch>
          </p:blipFill>
          <p:spPr>
            <a:xfrm>
              <a:off x="1247764" y="1171889"/>
              <a:ext cx="498488" cy="498488"/>
            </a:xfrm>
            <a:prstGeom prst="rect">
              <a:avLst/>
            </a:prstGeom>
          </p:spPr>
        </p:pic>
        <p:pic>
          <p:nvPicPr>
            <p:cNvPr id="176" name="图片 175" descr="穿着黑色衣服的人&#10;&#10;描述已自动生成"/>
            <p:cNvPicPr>
              <a:picLocks noChangeAspect="1"/>
            </p:cNvPicPr>
            <p:nvPr/>
          </p:nvPicPr>
          <p:blipFill>
            <a:blip r:embed="rId7" cstate="screen"/>
            <a:stretch>
              <a:fillRect/>
            </a:stretch>
          </p:blipFill>
          <p:spPr>
            <a:xfrm>
              <a:off x="1749508" y="1332976"/>
              <a:ext cx="500400" cy="500400"/>
            </a:xfrm>
            <a:prstGeom prst="rect">
              <a:avLst/>
            </a:prstGeom>
          </p:spPr>
        </p:pic>
        <p:pic>
          <p:nvPicPr>
            <p:cNvPr id="177" name="图片 176" descr="穿西装的人&#10;&#10;描述已自动生成"/>
            <p:cNvPicPr>
              <a:picLocks noChangeAspect="1"/>
            </p:cNvPicPr>
            <p:nvPr/>
          </p:nvPicPr>
          <p:blipFill>
            <a:blip r:embed="rId8" cstate="screen"/>
            <a:stretch>
              <a:fillRect/>
            </a:stretch>
          </p:blipFill>
          <p:spPr>
            <a:xfrm>
              <a:off x="2186066" y="1058378"/>
              <a:ext cx="500400" cy="500400"/>
            </a:xfrm>
            <a:prstGeom prst="rect">
              <a:avLst/>
            </a:prstGeom>
          </p:spPr>
        </p:pic>
        <p:grpSp>
          <p:nvGrpSpPr>
            <p:cNvPr id="178" name="组合 177"/>
            <p:cNvGrpSpPr/>
            <p:nvPr/>
          </p:nvGrpSpPr>
          <p:grpSpPr>
            <a:xfrm>
              <a:off x="1867507" y="1959991"/>
              <a:ext cx="223503" cy="45719"/>
              <a:chOff x="2447943" y="4771000"/>
              <a:chExt cx="223503" cy="45719"/>
            </a:xfrm>
          </p:grpSpPr>
          <p:sp>
            <p:nvSpPr>
              <p:cNvPr id="180" name="椭圆 179"/>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椭圆 180"/>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181"/>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9" name="椭圆 178"/>
            <p:cNvSpPr/>
            <p:nvPr/>
          </p:nvSpPr>
          <p:spPr>
            <a:xfrm>
              <a:off x="1032974" y="753057"/>
              <a:ext cx="1898561" cy="1372904"/>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2">
                    <a:lumMod val="50000"/>
                  </a:schemeClr>
                </a:solidFill>
                <a:latin typeface="Arial" panose="020B0604020202020204" pitchFamily="34" charset="0"/>
                <a:cs typeface="Arial" panose="020B0604020202020204" pitchFamily="34" charset="0"/>
              </a:endParaRPr>
            </a:p>
          </p:txBody>
        </p:sp>
      </p:grpSp>
      <p:cxnSp>
        <p:nvCxnSpPr>
          <p:cNvPr id="155" name="连接符: 肘形 154"/>
          <p:cNvCxnSpPr>
            <a:stCxn id="127" idx="0"/>
            <a:endCxn id="244" idx="1"/>
          </p:cNvCxnSpPr>
          <p:nvPr/>
        </p:nvCxnSpPr>
        <p:spPr>
          <a:xfrm rot="5400000" flipH="1" flipV="1">
            <a:off x="3306599" y="5481869"/>
            <a:ext cx="451880" cy="683256"/>
          </a:xfrm>
          <a:prstGeom prst="bentConnector2">
            <a:avLst/>
          </a:prstGeom>
          <a:ln w="254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连接符: 肘形 157"/>
          <p:cNvCxnSpPr>
            <a:stCxn id="134" idx="2"/>
          </p:cNvCxnSpPr>
          <p:nvPr/>
        </p:nvCxnSpPr>
        <p:spPr>
          <a:xfrm rot="16200000" flipH="1">
            <a:off x="4899442" y="3955722"/>
            <a:ext cx="236872" cy="559522"/>
          </a:xfrm>
          <a:prstGeom prst="bentConnector2">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直接箭头连接符 158"/>
          <p:cNvCxnSpPr>
            <a:stCxn id="179" idx="6"/>
          </p:cNvCxnSpPr>
          <p:nvPr/>
        </p:nvCxnSpPr>
        <p:spPr>
          <a:xfrm flipV="1">
            <a:off x="3376227" y="2295097"/>
            <a:ext cx="493473" cy="2264"/>
          </a:xfrm>
          <a:prstGeom prst="straightConnector1">
            <a:avLst/>
          </a:prstGeom>
          <a:ln w="254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直接箭头连接符 161"/>
          <p:cNvCxnSpPr>
            <a:stCxn id="148" idx="3"/>
            <a:endCxn id="209" idx="1"/>
          </p:cNvCxnSpPr>
          <p:nvPr/>
        </p:nvCxnSpPr>
        <p:spPr>
          <a:xfrm>
            <a:off x="6021501" y="4415954"/>
            <a:ext cx="290630" cy="45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直接箭头连接符 162"/>
          <p:cNvCxnSpPr/>
          <p:nvPr/>
        </p:nvCxnSpPr>
        <p:spPr>
          <a:xfrm flipV="1">
            <a:off x="9432372" y="2166451"/>
            <a:ext cx="233351" cy="1132"/>
          </a:xfrm>
          <a:prstGeom prst="straightConnector1">
            <a:avLst/>
          </a:prstGeom>
          <a:ln w="254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a:stCxn id="131" idx="3"/>
            <a:endCxn id="220" idx="2"/>
          </p:cNvCxnSpPr>
          <p:nvPr/>
        </p:nvCxnSpPr>
        <p:spPr>
          <a:xfrm>
            <a:off x="6753590" y="2610521"/>
            <a:ext cx="212611" cy="82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47" name="内容占位符 246"/>
          <p:cNvSpPr>
            <a:spLocks noGrp="1"/>
          </p:cNvSpPr>
          <p:nvPr>
            <p:ph idx="1"/>
          </p:nvPr>
        </p:nvSpPr>
        <p:spPr>
          <a:xfrm>
            <a:off x="394447" y="680071"/>
            <a:ext cx="11355295" cy="641071"/>
          </a:xfrm>
        </p:spPr>
        <p:txBody>
          <a:bodyPr/>
          <a:lstStyle/>
          <a:p>
            <a:r>
              <a:rPr lang="zh-CN" altLang="en-US" dirty="0"/>
              <a:t>多张图像送入得到</a:t>
            </a:r>
            <a:r>
              <a:rPr lang="en-US" altLang="zh-CN" dirty="0">
                <a:solidFill>
                  <a:srgbClr val="C00000"/>
                </a:solidFill>
              </a:rPr>
              <a:t>Stacked ID Embedding</a:t>
            </a:r>
            <a:r>
              <a:rPr lang="zh-CN" altLang="en-US" dirty="0"/>
              <a:t>作为输出</a:t>
            </a:r>
            <a:r>
              <a:rPr lang="en-US" altLang="zh-CN" dirty="0"/>
              <a:t>ID</a:t>
            </a:r>
            <a:r>
              <a:rPr lang="zh-CN" altLang="en-US" dirty="0"/>
              <a:t>信息表征</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5" presetClass="emph" presetSubtype="0" repeatCount="4000" fill="hold" nodeType="clickEffect">
                                  <p:stCondLst>
                                    <p:cond delay="0"/>
                                  </p:stCondLst>
                                  <p:childTnLst>
                                    <p:anim calcmode="discrete" valueType="str">
                                      <p:cBhvr>
                                        <p:cTn id="18" dur="1000" fill="hold"/>
                                        <p:tgtEl>
                                          <p:spTgt spid="147"/>
                                        </p:tgtEl>
                                        <p:attrNameLst>
                                          <p:attrName>style.visibility</p:attrName>
                                        </p:attrNameLst>
                                      </p:cBhvr>
                                      <p:tavLst>
                                        <p:tav tm="0">
                                          <p:val>
                                            <p:strVal val="hidden"/>
                                          </p:val>
                                        </p:tav>
                                        <p:tav tm="50000">
                                          <p:val>
                                            <p:strVal val="visible"/>
                                          </p:val>
                                        </p:tav>
                                      </p:tavLst>
                                    </p:anim>
                                  </p:childTnLst>
                                </p:cTn>
                              </p:par>
                              <p:par>
                                <p:cTn id="19" presetID="35" presetClass="emph" presetSubtype="0" repeatCount="4000" fill="hold" nodeType="withEffect">
                                  <p:stCondLst>
                                    <p:cond delay="0"/>
                                  </p:stCondLst>
                                  <p:childTnLst>
                                    <p:anim calcmode="discrete" valueType="str">
                                      <p:cBhvr>
                                        <p:cTn id="20" dur="1000" fill="hold"/>
                                        <p:tgtEl>
                                          <p:spTgt spid="132"/>
                                        </p:tgtEl>
                                        <p:attrNameLst>
                                          <p:attrName>style.visibility</p:attrName>
                                        </p:attrNameLst>
                                      </p:cBhvr>
                                      <p:tavLst>
                                        <p:tav tm="0">
                                          <p:val>
                                            <p:strVal val="hidden"/>
                                          </p:val>
                                        </p:tav>
                                        <p:tav tm="50000">
                                          <p:val>
                                            <p:strVal val="visible"/>
                                          </p:val>
                                        </p:tav>
                                      </p:tavLst>
                                    </p:anim>
                                  </p:childTnLst>
                                </p:cTn>
                              </p:par>
                              <p:par>
                                <p:cTn id="21" presetID="35" presetClass="emph" presetSubtype="0" repeatCount="4000" fill="hold" nodeType="withEffect">
                                  <p:stCondLst>
                                    <p:cond delay="0"/>
                                  </p:stCondLst>
                                  <p:childTnLst>
                                    <p:anim calcmode="discrete" valueType="str">
                                      <p:cBhvr>
                                        <p:cTn id="22" dur="1000" fill="hold"/>
                                        <p:tgtEl>
                                          <p:spTgt spid="131"/>
                                        </p:tgtEl>
                                        <p:attrNameLst>
                                          <p:attrName>style.visibility</p:attrName>
                                        </p:attrNameLst>
                                      </p:cBhvr>
                                      <p:tavLst>
                                        <p:tav tm="0">
                                          <p:val>
                                            <p:strVal val="hidden"/>
                                          </p:val>
                                        </p:tav>
                                        <p:tav tm="50000">
                                          <p:val>
                                            <p:strVal val="visible"/>
                                          </p:val>
                                        </p:tav>
                                      </p:tavLst>
                                    </p:anim>
                                  </p:childTnLst>
                                </p:cTn>
                              </p:par>
                              <p:par>
                                <p:cTn id="23" presetID="35" presetClass="emph" presetSubtype="0" repeatCount="4000" fill="hold" nodeType="withEffect">
                                  <p:stCondLst>
                                    <p:cond delay="0"/>
                                  </p:stCondLst>
                                  <p:childTnLst>
                                    <p:anim calcmode="discrete" valueType="str">
                                      <p:cBhvr>
                                        <p:cTn id="24" dur="1000" fill="hold"/>
                                        <p:tgtEl>
                                          <p:spTgt spid="166"/>
                                        </p:tgtEl>
                                        <p:attrNameLst>
                                          <p:attrName>style.visibility</p:attrName>
                                        </p:attrNameLst>
                                      </p:cBhvr>
                                      <p:tavLst>
                                        <p:tav tm="0">
                                          <p:val>
                                            <p:strVal val="hidden"/>
                                          </p:val>
                                        </p:tav>
                                        <p:tav tm="50000">
                                          <p:val>
                                            <p:strVal val="visible"/>
                                          </p:val>
                                        </p:tav>
                                      </p:tavLst>
                                    </p:anim>
                                  </p:childTnLst>
                                </p:cTn>
                              </p:par>
                              <p:par>
                                <p:cTn id="25" presetID="35" presetClass="emph" presetSubtype="0" repeatCount="4000" fill="hold" grpId="0" nodeType="withEffect">
                                  <p:stCondLst>
                                    <p:cond delay="0"/>
                                  </p:stCondLst>
                                  <p:childTnLst>
                                    <p:anim calcmode="discrete" valueType="str">
                                      <p:cBhvr>
                                        <p:cTn id="26" dur="1000" fill="hold"/>
                                        <p:tgtEl>
                                          <p:spTgt spid="133"/>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PhotoMaker</a:t>
            </a:r>
            <a:r>
              <a:rPr lang="zh-CN" altLang="en-US" dirty="0"/>
              <a:t>算法流程</a:t>
            </a:r>
            <a:endParaRPr lang="zh-CN" altLang="en-US" dirty="0"/>
          </a:p>
        </p:txBody>
      </p:sp>
      <p:grpSp>
        <p:nvGrpSpPr>
          <p:cNvPr id="126" name="组合 125"/>
          <p:cNvGrpSpPr/>
          <p:nvPr/>
        </p:nvGrpSpPr>
        <p:grpSpPr>
          <a:xfrm>
            <a:off x="3874168" y="5328309"/>
            <a:ext cx="1735931" cy="538497"/>
            <a:chOff x="2582543" y="1632212"/>
            <a:chExt cx="1735931" cy="538497"/>
          </a:xfrm>
        </p:grpSpPr>
        <p:sp>
          <p:nvSpPr>
            <p:cNvPr id="244" name="矩形: 圆角 243"/>
            <p:cNvSpPr/>
            <p:nvPr/>
          </p:nvSpPr>
          <p:spPr>
            <a:xfrm>
              <a:off x="2582543" y="1632212"/>
              <a:ext cx="1735931" cy="538497"/>
            </a:xfrm>
            <a:prstGeom prst="roundRect">
              <a:avLst/>
            </a:prstGeom>
            <a:solidFill>
              <a:srgbClr val="EAF4E4"/>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Text Encoder(s)</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pic>
          <p:nvPicPr>
            <p:cNvPr id="245" name="图形 244"/>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4103216" y="1654501"/>
              <a:ext cx="192398" cy="192398"/>
            </a:xfrm>
            <a:prstGeom prst="rect">
              <a:avLst/>
            </a:prstGeom>
          </p:spPr>
        </p:pic>
      </p:grpSp>
      <p:grpSp>
        <p:nvGrpSpPr>
          <p:cNvPr id="128" name="组合 127"/>
          <p:cNvGrpSpPr/>
          <p:nvPr/>
        </p:nvGrpSpPr>
        <p:grpSpPr>
          <a:xfrm>
            <a:off x="3767704" y="4765903"/>
            <a:ext cx="1942787" cy="307776"/>
            <a:chOff x="1726578" y="4639973"/>
            <a:chExt cx="1942787" cy="307776"/>
          </a:xfrm>
        </p:grpSpPr>
        <p:sp>
          <p:nvSpPr>
            <p:cNvPr id="234" name="矩形: 圆角 233"/>
            <p:cNvSpPr/>
            <p:nvPr/>
          </p:nvSpPr>
          <p:spPr>
            <a:xfrm>
              <a:off x="1726578" y="4639973"/>
              <a:ext cx="1942787" cy="307776"/>
            </a:xfrm>
            <a:prstGeom prst="roundRect">
              <a:avLst/>
            </a:prstGeom>
            <a:solidFill>
              <a:srgbClr val="F3F3F3">
                <a:alpha val="60784"/>
              </a:srgb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p:cNvSpPr/>
            <p:nvPr/>
          </p:nvSpPr>
          <p:spPr>
            <a:xfrm>
              <a:off x="3367448" y="4684641"/>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p:cNvSpPr/>
            <p:nvPr/>
          </p:nvSpPr>
          <p:spPr>
            <a:xfrm>
              <a:off x="2100563" y="4684641"/>
              <a:ext cx="218440" cy="218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37" name="矩形 236"/>
            <p:cNvSpPr/>
            <p:nvPr/>
          </p:nvSpPr>
          <p:spPr>
            <a:xfrm>
              <a:off x="3080565" y="4684641"/>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p:cNvSpPr/>
            <p:nvPr/>
          </p:nvSpPr>
          <p:spPr>
            <a:xfrm>
              <a:off x="1813680" y="4684641"/>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p:cNvSpPr/>
            <p:nvPr/>
          </p:nvSpPr>
          <p:spPr>
            <a:xfrm>
              <a:off x="2795566" y="4684641"/>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0" name="组合 239"/>
            <p:cNvGrpSpPr/>
            <p:nvPr/>
          </p:nvGrpSpPr>
          <p:grpSpPr>
            <a:xfrm>
              <a:off x="2447943" y="4771000"/>
              <a:ext cx="223503" cy="45719"/>
              <a:chOff x="2447943" y="4771000"/>
              <a:chExt cx="223503" cy="45719"/>
            </a:xfrm>
          </p:grpSpPr>
          <p:sp>
            <p:nvSpPr>
              <p:cNvPr id="241" name="椭圆 240"/>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椭圆 241"/>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椭圆 242"/>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9" name="组合 128"/>
          <p:cNvGrpSpPr/>
          <p:nvPr/>
        </p:nvGrpSpPr>
        <p:grpSpPr>
          <a:xfrm>
            <a:off x="3869700" y="1816610"/>
            <a:ext cx="1735931" cy="1067413"/>
            <a:chOff x="1830005" y="892318"/>
            <a:chExt cx="1735931" cy="1067413"/>
          </a:xfrm>
        </p:grpSpPr>
        <p:sp>
          <p:nvSpPr>
            <p:cNvPr id="227" name="矩形: 圆角 226"/>
            <p:cNvSpPr/>
            <p:nvPr/>
          </p:nvSpPr>
          <p:spPr>
            <a:xfrm>
              <a:off x="1830005" y="921816"/>
              <a:ext cx="1735931" cy="1037915"/>
            </a:xfrm>
            <a:prstGeom prst="roundRect">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228" name="矩形: 圆角 227"/>
            <p:cNvSpPr/>
            <p:nvPr/>
          </p:nvSpPr>
          <p:spPr>
            <a:xfrm>
              <a:off x="1905282" y="1188436"/>
              <a:ext cx="1585375"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圆角 228"/>
            <p:cNvSpPr/>
            <p:nvPr/>
          </p:nvSpPr>
          <p:spPr>
            <a:xfrm>
              <a:off x="2111161" y="1440280"/>
              <a:ext cx="117361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圆角 229"/>
            <p:cNvSpPr/>
            <p:nvPr/>
          </p:nvSpPr>
          <p:spPr>
            <a:xfrm>
              <a:off x="2248324" y="1692124"/>
              <a:ext cx="899289"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1" name="图形 230"/>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2618427" y="1189397"/>
              <a:ext cx="159082" cy="159082"/>
            </a:xfrm>
            <a:prstGeom prst="rect">
              <a:avLst/>
            </a:prstGeom>
          </p:spPr>
        </p:pic>
        <p:pic>
          <p:nvPicPr>
            <p:cNvPr id="232" name="图形 231"/>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2618427" y="1444004"/>
              <a:ext cx="159082" cy="159082"/>
            </a:xfrm>
            <a:prstGeom prst="rect">
              <a:avLst/>
            </a:prstGeom>
          </p:spPr>
        </p:pic>
        <p:sp>
          <p:nvSpPr>
            <p:cNvPr id="233" name="文本框 232"/>
            <p:cNvSpPr txBox="1"/>
            <p:nvPr/>
          </p:nvSpPr>
          <p:spPr>
            <a:xfrm>
              <a:off x="1971694" y="892318"/>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Image Encoder</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pic>
        <p:nvPicPr>
          <p:cNvPr id="131" name="图片 130" descr="绿色的叶子&#10;&#10;低可信度描述已自动生成"/>
          <p:cNvPicPr>
            <a:picLocks noChangeAspect="1"/>
          </p:cNvPicPr>
          <p:nvPr/>
        </p:nvPicPr>
        <p:blipFill>
          <a:blip r:embed="rId3" cstate="screen"/>
          <a:stretch>
            <a:fillRect/>
          </a:stretch>
        </p:blipFill>
        <p:spPr>
          <a:xfrm>
            <a:off x="5824631" y="2146041"/>
            <a:ext cx="928959" cy="928959"/>
          </a:xfrm>
          <a:prstGeom prst="rect">
            <a:avLst/>
          </a:prstGeom>
        </p:spPr>
      </p:pic>
      <p:grpSp>
        <p:nvGrpSpPr>
          <p:cNvPr id="132" name="组合 131"/>
          <p:cNvGrpSpPr/>
          <p:nvPr/>
        </p:nvGrpSpPr>
        <p:grpSpPr>
          <a:xfrm>
            <a:off x="6966200" y="1786448"/>
            <a:ext cx="2455502" cy="1649798"/>
            <a:chOff x="7828476" y="1845060"/>
            <a:chExt cx="2053361" cy="1379608"/>
          </a:xfrm>
        </p:grpSpPr>
        <p:sp>
          <p:nvSpPr>
            <p:cNvPr id="220" name="矩形: 圆角 219"/>
            <p:cNvSpPr/>
            <p:nvPr/>
          </p:nvSpPr>
          <p:spPr>
            <a:xfrm rot="5400000">
              <a:off x="8165353" y="1508183"/>
              <a:ext cx="1379608" cy="2053361"/>
            </a:xfrm>
            <a:prstGeom prst="roundRect">
              <a:avLst>
                <a:gd name="adj" fmla="val 14266"/>
              </a:avLst>
            </a:prstGeom>
            <a:solidFill>
              <a:srgbClr val="ECF3FA"/>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221" name="矩形: 圆角 220"/>
            <p:cNvSpPr/>
            <p:nvPr/>
          </p:nvSpPr>
          <p:spPr>
            <a:xfrm rot="5400000">
              <a:off x="9086326" y="2434804"/>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圆角 221"/>
            <p:cNvSpPr/>
            <p:nvPr/>
          </p:nvSpPr>
          <p:spPr>
            <a:xfrm rot="5400000">
              <a:off x="8934171"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圆角 222"/>
            <p:cNvSpPr/>
            <p:nvPr/>
          </p:nvSpPr>
          <p:spPr>
            <a:xfrm rot="5400000">
              <a:off x="8749571" y="2434803"/>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圆角 223"/>
            <p:cNvSpPr/>
            <p:nvPr/>
          </p:nvSpPr>
          <p:spPr>
            <a:xfrm rot="16200000">
              <a:off x="7517297" y="2434803"/>
              <a:ext cx="1142008"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圆角 224"/>
            <p:cNvSpPr/>
            <p:nvPr/>
          </p:nvSpPr>
          <p:spPr>
            <a:xfrm rot="16200000">
              <a:off x="7991216" y="2434804"/>
              <a:ext cx="819027"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圆角 225"/>
            <p:cNvSpPr/>
            <p:nvPr/>
          </p:nvSpPr>
          <p:spPr>
            <a:xfrm rot="16200000">
              <a:off x="8435925" y="2434804"/>
              <a:ext cx="560936" cy="179878"/>
            </a:xfrm>
            <a:prstGeom prst="roundRect">
              <a:avLst/>
            </a:prstGeom>
            <a:solidFill>
              <a:schemeClr val="accent4">
                <a:lumMod val="40000"/>
                <a:lumOff val="60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文本框 132"/>
          <p:cNvSpPr txBox="1"/>
          <p:nvPr/>
        </p:nvSpPr>
        <p:spPr>
          <a:xfrm>
            <a:off x="7516729" y="1471019"/>
            <a:ext cx="1452547" cy="307777"/>
          </a:xfrm>
          <a:prstGeom prst="rect">
            <a:avLst/>
          </a:prstGeom>
          <a:noFill/>
        </p:spPr>
        <p:txBody>
          <a:bodyPr wrap="square">
            <a:spAutoFit/>
          </a:bodyP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Diffusion Model</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nvGrpSpPr>
          <p:cNvPr id="3" name="组合 2"/>
          <p:cNvGrpSpPr/>
          <p:nvPr/>
        </p:nvGrpSpPr>
        <p:grpSpPr>
          <a:xfrm>
            <a:off x="4050879" y="3809271"/>
            <a:ext cx="1374479" cy="307776"/>
            <a:chOff x="4050879" y="3809271"/>
            <a:chExt cx="1374479" cy="307776"/>
          </a:xfrm>
        </p:grpSpPr>
        <p:sp>
          <p:nvSpPr>
            <p:cNvPr id="134" name="矩形: 圆角 133"/>
            <p:cNvSpPr/>
            <p:nvPr/>
          </p:nvSpPr>
          <p:spPr>
            <a:xfrm>
              <a:off x="4050879" y="3809271"/>
              <a:ext cx="1374479"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矩形 134"/>
            <p:cNvSpPr/>
            <p:nvPr/>
          </p:nvSpPr>
          <p:spPr>
            <a:xfrm>
              <a:off x="4424863"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36" name="矩形 135"/>
            <p:cNvSpPr/>
            <p:nvPr/>
          </p:nvSpPr>
          <p:spPr>
            <a:xfrm>
              <a:off x="4137980"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5119866" y="3853939"/>
              <a:ext cx="218440" cy="21844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8" name="组合 137"/>
            <p:cNvGrpSpPr/>
            <p:nvPr/>
          </p:nvGrpSpPr>
          <p:grpSpPr>
            <a:xfrm>
              <a:off x="4772243" y="3940298"/>
              <a:ext cx="223503" cy="45719"/>
              <a:chOff x="2447943" y="4771000"/>
              <a:chExt cx="223503" cy="45719"/>
            </a:xfrm>
          </p:grpSpPr>
          <p:sp>
            <p:nvSpPr>
              <p:cNvPr id="217" name="椭圆 216"/>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39" name="直接箭头连接符 138"/>
          <p:cNvCxnSpPr>
            <a:stCxn id="227" idx="2"/>
            <a:endCxn id="134" idx="0"/>
          </p:cNvCxnSpPr>
          <p:nvPr/>
        </p:nvCxnSpPr>
        <p:spPr>
          <a:xfrm>
            <a:off x="4737666" y="2884022"/>
            <a:ext cx="453" cy="92525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0" name="文本框 139"/>
          <p:cNvSpPr txBox="1"/>
          <p:nvPr/>
        </p:nvSpPr>
        <p:spPr>
          <a:xfrm>
            <a:off x="3367105" y="3345178"/>
            <a:ext cx="1389301" cy="461665"/>
          </a:xfrm>
          <a:prstGeom prst="rect">
            <a:avLst/>
          </a:prstGeom>
          <a:noFill/>
        </p:spPr>
        <p:txBody>
          <a:bodyPr wrap="square">
            <a:spAutoFit/>
          </a:bodyPr>
          <a:lstStyle/>
          <a:p>
            <a:pPr algn="ctr"/>
            <a:r>
              <a:rPr lang="en-US" altLang="zh-CN" sz="1200" dirty="0">
                <a:solidFill>
                  <a:schemeClr val="bg2">
                    <a:lumMod val="50000"/>
                  </a:schemeClr>
                </a:solidFill>
                <a:latin typeface="Arial" panose="020B0604020202020204" pitchFamily="34" charset="0"/>
                <a:cs typeface="Arial" panose="020B0604020202020204" pitchFamily="34" charset="0"/>
              </a:rPr>
              <a:t>Image Embeddings</a:t>
            </a:r>
            <a:endParaRPr lang="zh-CN" altLang="en-US" sz="1200" dirty="0">
              <a:solidFill>
                <a:schemeClr val="bg2">
                  <a:lumMod val="50000"/>
                </a:schemeClr>
              </a:solidFill>
              <a:latin typeface="Arial" panose="020B0604020202020204" pitchFamily="34" charset="0"/>
              <a:cs typeface="Arial" panose="020B0604020202020204" pitchFamily="34" charset="0"/>
            </a:endParaRPr>
          </a:p>
        </p:txBody>
      </p:sp>
      <p:grpSp>
        <p:nvGrpSpPr>
          <p:cNvPr id="142" name="组合 141"/>
          <p:cNvGrpSpPr/>
          <p:nvPr/>
        </p:nvGrpSpPr>
        <p:grpSpPr>
          <a:xfrm>
            <a:off x="6312133" y="4262515"/>
            <a:ext cx="1374479" cy="307776"/>
            <a:chOff x="1726579" y="4639973"/>
            <a:chExt cx="1374479" cy="307776"/>
          </a:xfrm>
        </p:grpSpPr>
        <p:sp>
          <p:nvSpPr>
            <p:cNvPr id="209" name="矩形: 圆角 208"/>
            <p:cNvSpPr/>
            <p:nvPr/>
          </p:nvSpPr>
          <p:spPr>
            <a:xfrm>
              <a:off x="1726579" y="4639973"/>
              <a:ext cx="1374479"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0" name="矩形 209"/>
            <p:cNvSpPr/>
            <p:nvPr/>
          </p:nvSpPr>
          <p:spPr>
            <a:xfrm>
              <a:off x="2100563" y="4684641"/>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11" name="矩形 210"/>
            <p:cNvSpPr/>
            <p:nvPr/>
          </p:nvSpPr>
          <p:spPr>
            <a:xfrm>
              <a:off x="1813680" y="4684641"/>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p:cNvSpPr/>
            <p:nvPr/>
          </p:nvSpPr>
          <p:spPr>
            <a:xfrm>
              <a:off x="2795566" y="4684641"/>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3" name="组合 212"/>
            <p:cNvGrpSpPr/>
            <p:nvPr/>
          </p:nvGrpSpPr>
          <p:grpSpPr>
            <a:xfrm>
              <a:off x="2447943" y="4771000"/>
              <a:ext cx="223503" cy="45719"/>
              <a:chOff x="2447943" y="4771000"/>
              <a:chExt cx="223503" cy="45719"/>
            </a:xfrm>
          </p:grpSpPr>
          <p:sp>
            <p:nvSpPr>
              <p:cNvPr id="214" name="椭圆 213"/>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3" name="文本框 142"/>
          <p:cNvSpPr txBox="1"/>
          <p:nvPr/>
        </p:nvSpPr>
        <p:spPr>
          <a:xfrm>
            <a:off x="6029388" y="3928285"/>
            <a:ext cx="2181181" cy="307777"/>
          </a:xfrm>
          <a:prstGeom prst="rect">
            <a:avLst/>
          </a:prstGeom>
          <a:noFill/>
        </p:spPr>
        <p:txBody>
          <a:bodyPr wrap="square">
            <a:spAutoFit/>
          </a:bodyPr>
          <a:lstStyle/>
          <a:p>
            <a:pPr algn="ctr"/>
            <a:r>
              <a:rPr lang="en-US" altLang="zh-CN" sz="1400" b="1" dirty="0">
                <a:solidFill>
                  <a:schemeClr val="bg2">
                    <a:lumMod val="10000"/>
                  </a:schemeClr>
                </a:solidFill>
                <a:latin typeface="Arial" panose="020B0604020202020204" pitchFamily="34" charset="0"/>
                <a:cs typeface="Arial" panose="020B0604020202020204" pitchFamily="34" charset="0"/>
              </a:rPr>
              <a:t>Stacked ID Embedding</a:t>
            </a:r>
            <a:endParaRPr lang="zh-CN" altLang="en-US" sz="1400" b="1" dirty="0">
              <a:solidFill>
                <a:schemeClr val="bg2">
                  <a:lumMod val="10000"/>
                </a:schemeClr>
              </a:solidFill>
              <a:latin typeface="Arial" panose="020B0604020202020204" pitchFamily="34" charset="0"/>
              <a:cs typeface="Arial" panose="020B0604020202020204" pitchFamily="34" charset="0"/>
            </a:endParaRPr>
          </a:p>
        </p:txBody>
      </p:sp>
      <p:grpSp>
        <p:nvGrpSpPr>
          <p:cNvPr id="144" name="组合 143"/>
          <p:cNvGrpSpPr/>
          <p:nvPr/>
        </p:nvGrpSpPr>
        <p:grpSpPr>
          <a:xfrm>
            <a:off x="6917729" y="4713927"/>
            <a:ext cx="2832691" cy="411727"/>
            <a:chOff x="4378327" y="4781779"/>
            <a:chExt cx="2832691" cy="411727"/>
          </a:xfrm>
        </p:grpSpPr>
        <p:sp>
          <p:nvSpPr>
            <p:cNvPr id="192" name="矩形: 圆角 191"/>
            <p:cNvSpPr/>
            <p:nvPr/>
          </p:nvSpPr>
          <p:spPr>
            <a:xfrm>
              <a:off x="4378327" y="4781779"/>
              <a:ext cx="2832691" cy="411727"/>
            </a:xfrm>
            <a:prstGeom prst="roundRect">
              <a:avLst/>
            </a:prstGeom>
            <a:solidFill>
              <a:srgbClr val="F3F3F3">
                <a:alpha val="60784"/>
              </a:srgb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p:cNvSpPr/>
            <p:nvPr/>
          </p:nvSpPr>
          <p:spPr>
            <a:xfrm>
              <a:off x="6935021"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p:cNvSpPr/>
            <p:nvPr/>
          </p:nvSpPr>
          <p:spPr>
            <a:xfrm>
              <a:off x="6659022"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p:cNvSpPr/>
            <p:nvPr/>
          </p:nvSpPr>
          <p:spPr>
            <a:xfrm>
              <a:off x="4429625"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6380902" y="4880534"/>
              <a:ext cx="218440" cy="218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圆角 196"/>
            <p:cNvSpPr/>
            <p:nvPr/>
          </p:nvSpPr>
          <p:spPr>
            <a:xfrm>
              <a:off x="4712535" y="4835866"/>
              <a:ext cx="1307266" cy="307776"/>
            </a:xfrm>
            <a:prstGeom prst="roundRect">
              <a:avLst/>
            </a:prstGeom>
            <a:solidFill>
              <a:srgbClr val="F3F3F3">
                <a:alpha val="60784"/>
              </a:srgbClr>
            </a:solidFill>
            <a:ln w="19050">
              <a:solidFill>
                <a:srgbClr val="9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8" name="矩形 197"/>
            <p:cNvSpPr/>
            <p:nvPr/>
          </p:nvSpPr>
          <p:spPr>
            <a:xfrm>
              <a:off x="5054672" y="4880534"/>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99" name="矩形 198"/>
            <p:cNvSpPr/>
            <p:nvPr/>
          </p:nvSpPr>
          <p:spPr>
            <a:xfrm>
              <a:off x="4767789" y="4880534"/>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a:off x="5749675" y="4880534"/>
              <a:ext cx="218440" cy="218440"/>
            </a:xfrm>
            <a:prstGeom prst="rect">
              <a:avLst/>
            </a:prstGeom>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1" name="组合 200"/>
            <p:cNvGrpSpPr/>
            <p:nvPr/>
          </p:nvGrpSpPr>
          <p:grpSpPr>
            <a:xfrm>
              <a:off x="5402052" y="4966893"/>
              <a:ext cx="223503" cy="45719"/>
              <a:chOff x="2447943" y="4771000"/>
              <a:chExt cx="223503" cy="45719"/>
            </a:xfrm>
          </p:grpSpPr>
          <p:sp>
            <p:nvSpPr>
              <p:cNvPr id="206" name="椭圆 205"/>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2" name="组合 201"/>
            <p:cNvGrpSpPr/>
            <p:nvPr/>
          </p:nvGrpSpPr>
          <p:grpSpPr>
            <a:xfrm>
              <a:off x="6099840" y="4964782"/>
              <a:ext cx="223503" cy="45719"/>
              <a:chOff x="2447943" y="4771000"/>
              <a:chExt cx="223503" cy="45719"/>
            </a:xfrm>
          </p:grpSpPr>
          <p:sp>
            <p:nvSpPr>
              <p:cNvPr id="203" name="椭圆 202"/>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45" name="连接符: 肘形 144"/>
          <p:cNvCxnSpPr>
            <a:stCxn id="209" idx="3"/>
            <a:endCxn id="197" idx="0"/>
          </p:cNvCxnSpPr>
          <p:nvPr/>
        </p:nvCxnSpPr>
        <p:spPr>
          <a:xfrm>
            <a:off x="7686611" y="4416405"/>
            <a:ext cx="218958" cy="351609"/>
          </a:xfrm>
          <a:prstGeom prst="bentConnector2">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6" name="文本框 145"/>
          <p:cNvSpPr txBox="1"/>
          <p:nvPr/>
        </p:nvSpPr>
        <p:spPr>
          <a:xfrm>
            <a:off x="7404944" y="5161969"/>
            <a:ext cx="1949743" cy="276999"/>
          </a:xfrm>
          <a:prstGeom prst="rect">
            <a:avLst/>
          </a:prstGeom>
          <a:noFill/>
        </p:spPr>
        <p:txBody>
          <a:bodyPr wrap="square">
            <a:spAutoFit/>
          </a:bodyPr>
          <a:lstStyle/>
          <a:p>
            <a:pPr algn="ctr"/>
            <a:r>
              <a:rPr lang="en-US" altLang="zh-CN" sz="1200" dirty="0">
                <a:solidFill>
                  <a:schemeClr val="bg2">
                    <a:lumMod val="50000"/>
                  </a:schemeClr>
                </a:solidFill>
                <a:latin typeface="Arial" panose="020B0604020202020204" pitchFamily="34" charset="0"/>
                <a:cs typeface="Arial" panose="020B0604020202020204" pitchFamily="34" charset="0"/>
              </a:rPr>
              <a:t>Updated Text Embedding</a:t>
            </a:r>
            <a:endParaRPr lang="zh-CN" altLang="en-US" sz="1200" dirty="0">
              <a:solidFill>
                <a:schemeClr val="bg2">
                  <a:lumMod val="50000"/>
                </a:schemeClr>
              </a:solidFill>
              <a:latin typeface="Arial" panose="020B0604020202020204" pitchFamily="34" charset="0"/>
              <a:cs typeface="Arial" panose="020B0604020202020204" pitchFamily="34" charset="0"/>
            </a:endParaRPr>
          </a:p>
        </p:txBody>
      </p:sp>
      <p:cxnSp>
        <p:nvCxnSpPr>
          <p:cNvPr id="147" name="直接箭头连接符 146"/>
          <p:cNvCxnSpPr>
            <a:stCxn id="192" idx="0"/>
          </p:cNvCxnSpPr>
          <p:nvPr/>
        </p:nvCxnSpPr>
        <p:spPr>
          <a:xfrm flipV="1">
            <a:off x="8334073" y="3471793"/>
            <a:ext cx="0" cy="1242132"/>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8" name="矩形: 圆角 147"/>
          <p:cNvSpPr/>
          <p:nvPr/>
        </p:nvSpPr>
        <p:spPr>
          <a:xfrm>
            <a:off x="5302183" y="4255675"/>
            <a:ext cx="719318" cy="320554"/>
          </a:xfrm>
          <a:prstGeom prst="roundRect">
            <a:avLst/>
          </a:prstGeom>
          <a:solidFill>
            <a:schemeClr val="accent1">
              <a:lumMod val="40000"/>
              <a:lumOff val="6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2">
                    <a:lumMod val="50000"/>
                  </a:schemeClr>
                </a:solidFill>
                <a:latin typeface="Arial" panose="020B0604020202020204" pitchFamily="34" charset="0"/>
                <a:cs typeface="Arial" panose="020B0604020202020204" pitchFamily="34" charset="0"/>
              </a:rPr>
              <a:t>MLPs</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nvGrpSpPr>
          <p:cNvPr id="150" name="组合 149"/>
          <p:cNvGrpSpPr/>
          <p:nvPr/>
        </p:nvGrpSpPr>
        <p:grpSpPr>
          <a:xfrm>
            <a:off x="1486914" y="1614684"/>
            <a:ext cx="1898561" cy="1372904"/>
            <a:chOff x="3348668" y="753057"/>
            <a:chExt cx="1898561" cy="1372904"/>
          </a:xfrm>
        </p:grpSpPr>
        <p:grpSp>
          <p:nvGrpSpPr>
            <p:cNvPr id="183" name="组合 182"/>
            <p:cNvGrpSpPr/>
            <p:nvPr/>
          </p:nvGrpSpPr>
          <p:grpSpPr>
            <a:xfrm>
              <a:off x="4204269" y="1925948"/>
              <a:ext cx="223503" cy="45719"/>
              <a:chOff x="2447943" y="4771000"/>
              <a:chExt cx="223503" cy="45719"/>
            </a:xfrm>
          </p:grpSpPr>
          <p:sp>
            <p:nvSpPr>
              <p:cNvPr id="189" name="椭圆 188"/>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椭圆 189"/>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90"/>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4" name="图片 183" descr="男人戴着眼镜&#10;&#10;描述已自动生成"/>
            <p:cNvPicPr>
              <a:picLocks noChangeAspect="1"/>
            </p:cNvPicPr>
            <p:nvPr/>
          </p:nvPicPr>
          <p:blipFill>
            <a:blip r:embed="rId4" cstate="screen"/>
            <a:stretch>
              <a:fillRect/>
            </a:stretch>
          </p:blipFill>
          <p:spPr>
            <a:xfrm>
              <a:off x="4033584" y="888129"/>
              <a:ext cx="484763" cy="500400"/>
            </a:xfrm>
            <a:prstGeom prst="rect">
              <a:avLst/>
            </a:prstGeom>
          </p:spPr>
        </p:pic>
        <p:pic>
          <p:nvPicPr>
            <p:cNvPr id="185" name="图片 184" descr="微笑的人&#10;&#10;中度可信度描述已自动生成"/>
            <p:cNvPicPr>
              <a:picLocks noChangeAspect="1"/>
            </p:cNvPicPr>
            <p:nvPr/>
          </p:nvPicPr>
          <p:blipFill rotWithShape="1">
            <a:blip r:embed="rId5" cstate="screen"/>
            <a:srcRect/>
            <a:stretch>
              <a:fillRect/>
            </a:stretch>
          </p:blipFill>
          <p:spPr>
            <a:xfrm>
              <a:off x="4532604" y="1104152"/>
              <a:ext cx="502655" cy="500400"/>
            </a:xfrm>
            <a:prstGeom prst="rect">
              <a:avLst/>
            </a:prstGeom>
          </p:spPr>
        </p:pic>
        <p:pic>
          <p:nvPicPr>
            <p:cNvPr id="186" name="图片 185" descr="微笑的女孩&#10;&#10;描述已自动生成"/>
            <p:cNvPicPr>
              <a:picLocks noChangeAspect="1"/>
            </p:cNvPicPr>
            <p:nvPr/>
          </p:nvPicPr>
          <p:blipFill>
            <a:blip r:embed="rId6" cstate="screen"/>
            <a:stretch>
              <a:fillRect/>
            </a:stretch>
          </p:blipFill>
          <p:spPr>
            <a:xfrm>
              <a:off x="3568920" y="1158622"/>
              <a:ext cx="500400" cy="500400"/>
            </a:xfrm>
            <a:prstGeom prst="rect">
              <a:avLst/>
            </a:prstGeom>
          </p:spPr>
        </p:pic>
        <p:pic>
          <p:nvPicPr>
            <p:cNvPr id="187" name="图片 186" descr="男人戴着眼镜&#10;&#10;描述已自动生成"/>
            <p:cNvPicPr>
              <a:picLocks noChangeAspect="1"/>
            </p:cNvPicPr>
            <p:nvPr/>
          </p:nvPicPr>
          <p:blipFill>
            <a:blip r:embed="rId7" cstate="screen"/>
            <a:stretch>
              <a:fillRect/>
            </a:stretch>
          </p:blipFill>
          <p:spPr>
            <a:xfrm>
              <a:off x="4087446" y="1310016"/>
              <a:ext cx="500400" cy="500400"/>
            </a:xfrm>
            <a:prstGeom prst="rect">
              <a:avLst/>
            </a:prstGeom>
          </p:spPr>
        </p:pic>
        <p:sp>
          <p:nvSpPr>
            <p:cNvPr id="188" name="椭圆 187"/>
            <p:cNvSpPr/>
            <p:nvPr/>
          </p:nvSpPr>
          <p:spPr>
            <a:xfrm>
              <a:off x="3348668" y="753057"/>
              <a:ext cx="1898561" cy="1372904"/>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2">
                    <a:lumMod val="50000"/>
                  </a:schemeClr>
                </a:solidFill>
                <a:latin typeface="Arial" panose="020B0604020202020204" pitchFamily="34" charset="0"/>
                <a:cs typeface="Arial" panose="020B0604020202020204" pitchFamily="34" charset="0"/>
              </a:endParaRPr>
            </a:p>
          </p:txBody>
        </p:sp>
      </p:grpSp>
      <p:sp>
        <p:nvSpPr>
          <p:cNvPr id="152" name="文本框 151"/>
          <p:cNvSpPr txBox="1"/>
          <p:nvPr/>
        </p:nvSpPr>
        <p:spPr>
          <a:xfrm>
            <a:off x="5202291" y="6141772"/>
            <a:ext cx="2159951" cy="276999"/>
          </a:xfrm>
          <a:prstGeom prst="rect">
            <a:avLst/>
          </a:prstGeom>
          <a:noFill/>
        </p:spPr>
        <p:txBody>
          <a:bodyPr wrap="square">
            <a:spAutoFit/>
          </a:bodyPr>
          <a:lstStyle/>
          <a:p>
            <a:pPr algn="ctr"/>
            <a:r>
              <a:rPr lang="en-US" altLang="zh-CN" sz="1200">
                <a:latin typeface="Comic Sans MS" panose="030F0702030302020204" pitchFamily="66" charset="0"/>
              </a:rPr>
              <a:t>“A </a:t>
            </a:r>
            <a:r>
              <a:rPr lang="en-US" altLang="zh-CN" sz="1200" b="1">
                <a:solidFill>
                  <a:srgbClr val="0070C0"/>
                </a:solidFill>
                <a:latin typeface="Comic Sans MS" panose="030F0702030302020204" pitchFamily="66" charset="0"/>
              </a:rPr>
              <a:t>man</a:t>
            </a:r>
            <a:r>
              <a:rPr lang="en-US" altLang="zh-CN" sz="1200">
                <a:latin typeface="Comic Sans MS" panose="030F0702030302020204" pitchFamily="66" charset="0"/>
              </a:rPr>
              <a:t> wearing a blue cap”</a:t>
            </a:r>
            <a:endParaRPr lang="en-US" altLang="zh-CN" sz="1200" dirty="0">
              <a:latin typeface="Comic Sans MS" panose="030F0702030302020204" pitchFamily="66" charset="0"/>
            </a:endParaRPr>
          </a:p>
        </p:txBody>
      </p:sp>
      <p:sp>
        <p:nvSpPr>
          <p:cNvPr id="153" name="文本框 152"/>
          <p:cNvSpPr txBox="1"/>
          <p:nvPr/>
        </p:nvSpPr>
        <p:spPr>
          <a:xfrm>
            <a:off x="1586678" y="3028614"/>
            <a:ext cx="1738599" cy="276999"/>
          </a:xfrm>
          <a:prstGeom prst="rect">
            <a:avLst/>
          </a:prstGeom>
          <a:noFill/>
        </p:spPr>
        <p:txBody>
          <a:bodyPr wrap="square">
            <a:spAutoFit/>
          </a:bodyPr>
          <a:lstStyle/>
          <a:p>
            <a:pPr algn="ctr"/>
            <a:r>
              <a:rPr lang="en-US" altLang="zh-CN" sz="1200" b="1" dirty="0">
                <a:solidFill>
                  <a:schemeClr val="bg2">
                    <a:lumMod val="50000"/>
                  </a:schemeClr>
                </a:solidFill>
                <a:latin typeface="Arial" panose="020B0604020202020204" pitchFamily="34" charset="0"/>
                <a:cs typeface="Arial" panose="020B0604020202020204" pitchFamily="34" charset="0"/>
              </a:rPr>
              <a:t>Inference</a:t>
            </a:r>
            <a:r>
              <a:rPr lang="en-US" altLang="zh-CN" sz="1200" dirty="0">
                <a:solidFill>
                  <a:schemeClr val="bg2">
                    <a:lumMod val="50000"/>
                  </a:schemeClr>
                </a:solidFill>
                <a:latin typeface="Arial" panose="020B0604020202020204" pitchFamily="34" charset="0"/>
                <a:cs typeface="Arial" panose="020B0604020202020204" pitchFamily="34" charset="0"/>
              </a:rPr>
              <a:t> ID Images</a:t>
            </a:r>
            <a:endParaRPr lang="zh-CN" altLang="en-US" sz="1200" dirty="0">
              <a:solidFill>
                <a:schemeClr val="bg2">
                  <a:lumMod val="50000"/>
                </a:schemeClr>
              </a:solidFill>
              <a:latin typeface="Arial" panose="020B0604020202020204" pitchFamily="34" charset="0"/>
              <a:cs typeface="Arial" panose="020B0604020202020204" pitchFamily="34" charset="0"/>
            </a:endParaRPr>
          </a:p>
        </p:txBody>
      </p:sp>
      <p:pic>
        <p:nvPicPr>
          <p:cNvPr id="154" name="图片 153" descr="穿着制服戴帽子的男人&#10;&#10;描述已自动生成"/>
          <p:cNvPicPr>
            <a:picLocks noChangeAspect="1"/>
          </p:cNvPicPr>
          <p:nvPr/>
        </p:nvPicPr>
        <p:blipFill>
          <a:blip r:embed="rId8" cstate="screen"/>
          <a:stretch>
            <a:fillRect/>
          </a:stretch>
        </p:blipFill>
        <p:spPr>
          <a:xfrm>
            <a:off x="9665721" y="2698431"/>
            <a:ext cx="1000800" cy="1000800"/>
          </a:xfrm>
          <a:prstGeom prst="rect">
            <a:avLst/>
          </a:prstGeom>
        </p:spPr>
      </p:pic>
      <p:cxnSp>
        <p:nvCxnSpPr>
          <p:cNvPr id="156" name="连接符: 肘形 155"/>
          <p:cNvCxnSpPr>
            <a:stCxn id="152" idx="0"/>
            <a:endCxn id="244" idx="3"/>
          </p:cNvCxnSpPr>
          <p:nvPr/>
        </p:nvCxnSpPr>
        <p:spPr>
          <a:xfrm rot="16200000" flipV="1">
            <a:off x="5674075" y="5533580"/>
            <a:ext cx="544214" cy="672168"/>
          </a:xfrm>
          <a:prstGeom prst="bentConnector2">
            <a:avLst/>
          </a:prstGeom>
          <a:ln w="25400">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直接箭头连接符 156"/>
          <p:cNvCxnSpPr>
            <a:stCxn id="244" idx="0"/>
            <a:endCxn id="234" idx="2"/>
          </p:cNvCxnSpPr>
          <p:nvPr/>
        </p:nvCxnSpPr>
        <p:spPr>
          <a:xfrm flipH="1" flipV="1">
            <a:off x="4739096" y="5073679"/>
            <a:ext cx="3036" cy="25462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连接符: 肘形 157"/>
          <p:cNvCxnSpPr>
            <a:stCxn id="134" idx="2"/>
          </p:cNvCxnSpPr>
          <p:nvPr/>
        </p:nvCxnSpPr>
        <p:spPr>
          <a:xfrm rot="16200000" flipH="1">
            <a:off x="4899442" y="3955722"/>
            <a:ext cx="236872" cy="559522"/>
          </a:xfrm>
          <a:prstGeom prst="bentConnector2">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直接箭头连接符 161"/>
          <p:cNvCxnSpPr>
            <a:stCxn id="148" idx="3"/>
            <a:endCxn id="209" idx="1"/>
          </p:cNvCxnSpPr>
          <p:nvPr/>
        </p:nvCxnSpPr>
        <p:spPr>
          <a:xfrm>
            <a:off x="6021501" y="4415954"/>
            <a:ext cx="290630" cy="45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直接箭头连接符 163"/>
          <p:cNvCxnSpPr/>
          <p:nvPr/>
        </p:nvCxnSpPr>
        <p:spPr>
          <a:xfrm flipV="1">
            <a:off x="9432372" y="3118855"/>
            <a:ext cx="233351" cy="1132"/>
          </a:xfrm>
          <a:prstGeom prst="straightConnector1">
            <a:avLst/>
          </a:prstGeom>
          <a:ln w="25400">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a:stCxn id="131" idx="3"/>
            <a:endCxn id="220" idx="2"/>
          </p:cNvCxnSpPr>
          <p:nvPr/>
        </p:nvCxnSpPr>
        <p:spPr>
          <a:xfrm>
            <a:off x="6753590" y="2610521"/>
            <a:ext cx="212611" cy="825"/>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47" name="内容占位符 246"/>
          <p:cNvSpPr>
            <a:spLocks noGrp="1"/>
          </p:cNvSpPr>
          <p:nvPr>
            <p:ph idx="1"/>
          </p:nvPr>
        </p:nvSpPr>
        <p:spPr>
          <a:xfrm>
            <a:off x="394447" y="680070"/>
            <a:ext cx="11355295" cy="5820093"/>
          </a:xfrm>
        </p:spPr>
        <p:txBody>
          <a:bodyPr/>
          <a:lstStyle/>
          <a:p>
            <a:r>
              <a:rPr lang="zh-CN" altLang="en-US" dirty="0">
                <a:solidFill>
                  <a:srgbClr val="C00000"/>
                </a:solidFill>
              </a:rPr>
              <a:t>测试</a:t>
            </a:r>
            <a:r>
              <a:rPr lang="zh-CN" altLang="en-US" dirty="0"/>
              <a:t>的时候，可以送入来自</a:t>
            </a:r>
            <a:r>
              <a:rPr lang="zh-CN" altLang="en-US" dirty="0">
                <a:solidFill>
                  <a:srgbClr val="C00000"/>
                </a:solidFill>
              </a:rPr>
              <a:t>不同</a:t>
            </a:r>
            <a:r>
              <a:rPr lang="en-US" altLang="zh-CN" dirty="0">
                <a:solidFill>
                  <a:srgbClr val="C00000"/>
                </a:solidFill>
              </a:rPr>
              <a:t>ID</a:t>
            </a:r>
            <a:r>
              <a:rPr lang="zh-CN" altLang="en-US" dirty="0"/>
              <a:t>的人像进行</a:t>
            </a:r>
            <a:r>
              <a:rPr lang="en-US" altLang="zh-CN" dirty="0"/>
              <a:t>ID</a:t>
            </a:r>
            <a:r>
              <a:rPr lang="zh-CN" altLang="en-US" dirty="0"/>
              <a:t>混合</a:t>
            </a:r>
            <a:endParaRPr lang="zh-CN" altLang="en-US" dirty="0"/>
          </a:p>
        </p:txBody>
      </p:sp>
      <p:sp>
        <p:nvSpPr>
          <p:cNvPr id="4" name="文本框 3"/>
          <p:cNvSpPr txBox="1"/>
          <p:nvPr/>
        </p:nvSpPr>
        <p:spPr>
          <a:xfrm>
            <a:off x="2989611" y="4317526"/>
            <a:ext cx="1291319" cy="461665"/>
          </a:xfrm>
          <a:prstGeom prst="rect">
            <a:avLst/>
          </a:prstGeom>
          <a:noFill/>
        </p:spPr>
        <p:txBody>
          <a:bodyPr wrap="square">
            <a:spAutoFit/>
          </a:bodyPr>
          <a:lstStyle>
            <a:defPPr>
              <a:defRPr lang="zh-CN"/>
            </a:defPPr>
            <a:lvl1pPr algn="ctr">
              <a:defRPr sz="1200">
                <a:solidFill>
                  <a:schemeClr val="bg2">
                    <a:lumMod val="50000"/>
                  </a:schemeClr>
                </a:solidFill>
                <a:latin typeface="Arial" panose="020B0604020202020204" pitchFamily="34" charset="0"/>
                <a:cs typeface="Arial" panose="020B0604020202020204" pitchFamily="34" charset="0"/>
              </a:defRPr>
            </a:lvl1pPr>
          </a:lstStyle>
          <a:p>
            <a:r>
              <a:rPr lang="en-US" altLang="zh-CN" dirty="0"/>
              <a:t>Text </a:t>
            </a:r>
            <a:endParaRPr lang="en-US" altLang="zh-CN" dirty="0"/>
          </a:p>
          <a:p>
            <a:r>
              <a:rPr lang="en-US" altLang="zh-CN" dirty="0"/>
              <a:t>Embedding</a:t>
            </a:r>
            <a:endParaRPr lang="zh-CN" altLang="en-US" dirty="0"/>
          </a:p>
        </p:txBody>
      </p:sp>
      <p:cxnSp>
        <p:nvCxnSpPr>
          <p:cNvPr id="5" name="连接符: 肘形 159"/>
          <p:cNvCxnSpPr/>
          <p:nvPr/>
        </p:nvCxnSpPr>
        <p:spPr>
          <a:xfrm rot="5400000" flipH="1" flipV="1">
            <a:off x="4602587" y="4115517"/>
            <a:ext cx="343376" cy="1046732"/>
          </a:xfrm>
          <a:prstGeom prst="bentConnector2">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箭头连接符 158"/>
          <p:cNvCxnSpPr/>
          <p:nvPr/>
        </p:nvCxnSpPr>
        <p:spPr>
          <a:xfrm flipV="1">
            <a:off x="3376227" y="2295097"/>
            <a:ext cx="493473" cy="2264"/>
          </a:xfrm>
          <a:prstGeom prst="straightConnector1">
            <a:avLst/>
          </a:prstGeom>
          <a:ln w="25400">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以</a:t>
            </a:r>
            <a:r>
              <a:rPr lang="en-US" altLang="zh-CN" dirty="0"/>
              <a:t>ID</a:t>
            </a:r>
            <a:r>
              <a:rPr lang="zh-CN" altLang="en-US" dirty="0"/>
              <a:t>为中心的数据组装流程（</a:t>
            </a:r>
            <a:r>
              <a:rPr lang="en-US" altLang="zh-CN" dirty="0"/>
              <a:t>Why?</a:t>
            </a:r>
            <a:r>
              <a:rPr lang="zh-CN" altLang="en-US" dirty="0"/>
              <a:t>）</a:t>
            </a:r>
            <a:endParaRPr lang="zh-CN" altLang="en-US" dirty="0"/>
          </a:p>
        </p:txBody>
      </p:sp>
      <p:sp>
        <p:nvSpPr>
          <p:cNvPr id="65" name="内容占位符 246"/>
          <p:cNvSpPr>
            <a:spLocks noGrp="1"/>
          </p:cNvSpPr>
          <p:nvPr>
            <p:ph idx="1"/>
          </p:nvPr>
        </p:nvSpPr>
        <p:spPr>
          <a:xfrm>
            <a:off x="394447" y="680071"/>
            <a:ext cx="11355295" cy="2183384"/>
          </a:xfrm>
        </p:spPr>
        <p:txBody>
          <a:bodyPr/>
          <a:lstStyle/>
          <a:p>
            <a:r>
              <a:rPr lang="zh-CN" altLang="en-US" dirty="0"/>
              <a:t>现有的数据无法支持训练</a:t>
            </a:r>
            <a:r>
              <a:rPr lang="en-US" altLang="zh-CN" dirty="0" err="1"/>
              <a:t>PhotoMaker</a:t>
            </a:r>
            <a:r>
              <a:rPr lang="zh-CN" altLang="en-US" dirty="0"/>
              <a:t>，因为：</a:t>
            </a:r>
            <a:endParaRPr lang="en-US" altLang="zh-CN" dirty="0"/>
          </a:p>
          <a:p>
            <a:pPr marL="514350" indent="-514350">
              <a:buFont typeface="+mj-lt"/>
              <a:buAutoNum type="arabicPeriod"/>
            </a:pPr>
            <a:r>
              <a:rPr lang="zh-CN" altLang="en-US" dirty="0"/>
              <a:t>许多数据集</a:t>
            </a:r>
            <a:r>
              <a:rPr lang="zh-CN" altLang="en-US" dirty="0">
                <a:solidFill>
                  <a:srgbClr val="C00000"/>
                </a:solidFill>
              </a:rPr>
              <a:t>不以</a:t>
            </a:r>
            <a:r>
              <a:rPr lang="en-US" altLang="zh-CN" dirty="0">
                <a:solidFill>
                  <a:srgbClr val="C00000"/>
                </a:solidFill>
              </a:rPr>
              <a:t>ID</a:t>
            </a:r>
            <a:r>
              <a:rPr lang="zh-CN" altLang="en-US" dirty="0">
                <a:solidFill>
                  <a:srgbClr val="C00000"/>
                </a:solidFill>
              </a:rPr>
              <a:t>进行分类</a:t>
            </a:r>
            <a:r>
              <a:rPr lang="zh-CN" altLang="en-US" dirty="0"/>
              <a:t>（如</a:t>
            </a:r>
            <a:r>
              <a:rPr lang="en-US" altLang="zh-CN" dirty="0"/>
              <a:t>LAION</a:t>
            </a:r>
            <a:r>
              <a:rPr lang="zh-CN" altLang="en-US" dirty="0"/>
              <a:t>、</a:t>
            </a:r>
            <a:r>
              <a:rPr lang="en-US" altLang="zh-CN" dirty="0"/>
              <a:t>FFHQ</a:t>
            </a:r>
            <a:r>
              <a:rPr lang="zh-CN" altLang="en-US" dirty="0"/>
              <a:t>等）</a:t>
            </a:r>
            <a:endParaRPr lang="en-US" altLang="zh-CN" dirty="0"/>
          </a:p>
          <a:p>
            <a:pPr marL="514350" indent="-514350">
              <a:buFont typeface="+mj-lt"/>
              <a:buAutoNum type="arabicPeriod"/>
            </a:pPr>
            <a:r>
              <a:rPr lang="zh-CN" altLang="en-US" dirty="0"/>
              <a:t>以</a:t>
            </a:r>
            <a:r>
              <a:rPr lang="en-US" altLang="zh-CN" dirty="0"/>
              <a:t>ID</a:t>
            </a:r>
            <a:r>
              <a:rPr lang="zh-CN" altLang="en-US" dirty="0"/>
              <a:t>分类的数据集</a:t>
            </a:r>
            <a:r>
              <a:rPr lang="zh-CN" altLang="en-US" dirty="0">
                <a:solidFill>
                  <a:srgbClr val="C00000"/>
                </a:solidFill>
              </a:rPr>
              <a:t>只关注人脸区域</a:t>
            </a:r>
            <a:r>
              <a:rPr lang="zh-CN" altLang="en-US" dirty="0"/>
              <a:t>（如</a:t>
            </a:r>
            <a:r>
              <a:rPr lang="en-US" altLang="zh-CN" dirty="0" err="1"/>
              <a:t>CelebA</a:t>
            </a:r>
            <a:r>
              <a:rPr lang="en-US" altLang="zh-CN" dirty="0"/>
              <a:t>-HQ</a:t>
            </a:r>
            <a:r>
              <a:rPr lang="zh-CN" altLang="en-US" dirty="0"/>
              <a:t>等）</a:t>
            </a:r>
            <a:endParaRPr lang="en-US" altLang="zh-CN" dirty="0"/>
          </a:p>
          <a:p>
            <a:pPr marL="0" indent="0">
              <a:buNone/>
            </a:pPr>
            <a:endParaRPr lang="en-US" altLang="zh-CN" dirty="0">
              <a:solidFill>
                <a:srgbClr val="FF0000"/>
              </a:solidFill>
            </a:endParaRPr>
          </a:p>
          <a:p>
            <a:pPr marL="0" indent="0">
              <a:buNone/>
            </a:pPr>
            <a:endParaRPr lang="en-US" altLang="zh-CN" dirty="0"/>
          </a:p>
        </p:txBody>
      </p:sp>
      <p:sp>
        <p:nvSpPr>
          <p:cNvPr id="67" name="文本框 66"/>
          <p:cNvSpPr txBox="1"/>
          <p:nvPr/>
        </p:nvSpPr>
        <p:spPr>
          <a:xfrm>
            <a:off x="758513" y="3893475"/>
            <a:ext cx="10641748" cy="1323439"/>
          </a:xfrm>
          <a:prstGeom prst="rect">
            <a:avLst/>
          </a:prstGeom>
          <a:noFill/>
        </p:spPr>
        <p:txBody>
          <a:bodyPr wrap="square">
            <a:spAutoFit/>
          </a:bodyPr>
          <a:lstStyle/>
          <a:p>
            <a:pPr algn="ctr"/>
            <a:r>
              <a:rPr lang="zh-CN" altLang="en-US" sz="4000" dirty="0">
                <a:latin typeface="黑体" panose="00000500000000000000" pitchFamily="49" charset="-122"/>
                <a:ea typeface="黑体" panose="00000500000000000000" pitchFamily="49" charset="-122"/>
              </a:rPr>
              <a:t>组装数据集</a:t>
            </a:r>
            <a:r>
              <a:rPr lang="zh-CN" altLang="en-US" sz="4000" b="1" dirty="0">
                <a:solidFill>
                  <a:srgbClr val="C00000"/>
                </a:solidFill>
                <a:latin typeface="黑体" panose="00000500000000000000" pitchFamily="49" charset="-122"/>
                <a:ea typeface="黑体" panose="00000500000000000000" pitchFamily="49" charset="-122"/>
              </a:rPr>
              <a:t>以</a:t>
            </a:r>
            <a:r>
              <a:rPr lang="en-US" altLang="zh-CN" sz="4000" b="1" dirty="0">
                <a:solidFill>
                  <a:srgbClr val="C00000"/>
                </a:solidFill>
                <a:latin typeface="黑体" panose="00000500000000000000" pitchFamily="49" charset="-122"/>
                <a:ea typeface="黑体" panose="00000500000000000000" pitchFamily="49" charset="-122"/>
              </a:rPr>
              <a:t>ID</a:t>
            </a:r>
            <a:r>
              <a:rPr lang="zh-CN" altLang="en-US" sz="4000" b="1" dirty="0">
                <a:solidFill>
                  <a:srgbClr val="C00000"/>
                </a:solidFill>
                <a:latin typeface="黑体" panose="00000500000000000000" pitchFamily="49" charset="-122"/>
                <a:ea typeface="黑体" panose="00000500000000000000" pitchFamily="49" charset="-122"/>
              </a:rPr>
              <a:t>进行分类</a:t>
            </a:r>
            <a:endParaRPr lang="en-US" altLang="zh-CN" sz="4000" b="1" dirty="0">
              <a:solidFill>
                <a:srgbClr val="C00000"/>
              </a:solidFill>
              <a:latin typeface="黑体" panose="00000500000000000000" pitchFamily="49" charset="-122"/>
              <a:ea typeface="黑体" panose="00000500000000000000" pitchFamily="49" charset="-122"/>
            </a:endParaRPr>
          </a:p>
          <a:p>
            <a:pPr algn="ctr"/>
            <a:r>
              <a:rPr lang="zh-CN" altLang="en-US" sz="4000" dirty="0">
                <a:latin typeface="黑体" panose="00000500000000000000" pitchFamily="49" charset="-122"/>
                <a:ea typeface="黑体" panose="00000500000000000000" pitchFamily="49" charset="-122"/>
              </a:rPr>
              <a:t>每个</a:t>
            </a:r>
            <a:r>
              <a:rPr lang="en-US" altLang="zh-CN" sz="4000" dirty="0">
                <a:latin typeface="黑体" panose="00000500000000000000" pitchFamily="49" charset="-122"/>
                <a:ea typeface="黑体" panose="00000500000000000000" pitchFamily="49" charset="-122"/>
              </a:rPr>
              <a:t>ID</a:t>
            </a:r>
            <a:r>
              <a:rPr lang="zh-CN" altLang="en-US" sz="4000" dirty="0">
                <a:latin typeface="黑体" panose="00000500000000000000" pitchFamily="49" charset="-122"/>
                <a:ea typeface="黑体" panose="00000500000000000000" pitchFamily="49" charset="-122"/>
              </a:rPr>
              <a:t>都有多张以人物为主体的图像</a:t>
            </a:r>
            <a:endParaRPr lang="en-US" altLang="zh-CN" sz="4000" dirty="0">
              <a:latin typeface="黑体" panose="00000500000000000000" pitchFamily="49" charset="-122"/>
              <a:ea typeface="黑体" panose="00000500000000000000"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以</a:t>
            </a:r>
            <a:r>
              <a:rPr lang="en-US" altLang="zh-CN" dirty="0"/>
              <a:t>ID</a:t>
            </a:r>
            <a:r>
              <a:rPr lang="zh-CN" altLang="en-US" dirty="0"/>
              <a:t>为中心的数据组装流程（</a:t>
            </a:r>
            <a:r>
              <a:rPr lang="en-US" altLang="zh-CN" dirty="0"/>
              <a:t>How?</a:t>
            </a:r>
            <a:r>
              <a:rPr lang="zh-CN" altLang="en-US" dirty="0"/>
              <a:t>）</a:t>
            </a:r>
            <a:endParaRPr lang="zh-CN" altLang="en-US" dirty="0"/>
          </a:p>
        </p:txBody>
      </p:sp>
      <p:sp>
        <p:nvSpPr>
          <p:cNvPr id="68" name="圆角矩形 67"/>
          <p:cNvSpPr/>
          <p:nvPr/>
        </p:nvSpPr>
        <p:spPr>
          <a:xfrm>
            <a:off x="454871" y="1522475"/>
            <a:ext cx="2033510" cy="1087566"/>
          </a:xfrm>
          <a:prstGeom prst="roundRect">
            <a:avLst/>
          </a:prstGeom>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latin typeface="黑体" panose="00000500000000000000" pitchFamily="49" charset="-122"/>
                <a:ea typeface="黑体" panose="00000500000000000000" pitchFamily="49" charset="-122"/>
              </a:rPr>
              <a:t>图像下载</a:t>
            </a:r>
            <a:endParaRPr kumimoji="1" lang="zh-CN" altLang="en-US" sz="2400" b="1" dirty="0">
              <a:latin typeface="黑体" panose="00000500000000000000" pitchFamily="49" charset="-122"/>
              <a:ea typeface="黑体" panose="00000500000000000000" pitchFamily="49" charset="-122"/>
            </a:endParaRPr>
          </a:p>
        </p:txBody>
      </p:sp>
      <p:sp>
        <p:nvSpPr>
          <p:cNvPr id="69" name="圆角矩形 68"/>
          <p:cNvSpPr/>
          <p:nvPr/>
        </p:nvSpPr>
        <p:spPr>
          <a:xfrm>
            <a:off x="2768100" y="1522475"/>
            <a:ext cx="2033510" cy="1087566"/>
          </a:xfrm>
          <a:prstGeom prst="roundRect">
            <a:avLst/>
          </a:prstGeom>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latin typeface="黑体" panose="00000500000000000000" pitchFamily="49" charset="-122"/>
                <a:ea typeface="黑体" panose="00000500000000000000" pitchFamily="49" charset="-122"/>
              </a:rPr>
              <a:t>人脸检测  及过滤</a:t>
            </a:r>
            <a:endParaRPr kumimoji="1" lang="zh-CN" altLang="en-US" sz="2400" b="1" dirty="0">
              <a:latin typeface="黑体" panose="00000500000000000000" pitchFamily="49" charset="-122"/>
              <a:ea typeface="黑体" panose="00000500000000000000" pitchFamily="49" charset="-122"/>
            </a:endParaRPr>
          </a:p>
        </p:txBody>
      </p:sp>
      <p:sp>
        <p:nvSpPr>
          <p:cNvPr id="71" name="圆角矩形 70"/>
          <p:cNvSpPr/>
          <p:nvPr/>
        </p:nvSpPr>
        <p:spPr>
          <a:xfrm>
            <a:off x="5087231" y="1522475"/>
            <a:ext cx="2033510" cy="1087566"/>
          </a:xfrm>
          <a:prstGeom prst="roundRect">
            <a:avLst/>
          </a:prstGeom>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latin typeface="黑体" panose="00000500000000000000" pitchFamily="49" charset="-122"/>
                <a:ea typeface="黑体" panose="00000500000000000000" pitchFamily="49" charset="-122"/>
              </a:rPr>
              <a:t>ID</a:t>
            </a:r>
            <a:r>
              <a:rPr kumimoji="1" lang="zh-CN" altLang="en-US" sz="2400" b="1" dirty="0">
                <a:latin typeface="黑体" panose="00000500000000000000" pitchFamily="49" charset="-122"/>
                <a:ea typeface="黑体" panose="00000500000000000000" pitchFamily="49" charset="-122"/>
              </a:rPr>
              <a:t>验证</a:t>
            </a:r>
            <a:endParaRPr kumimoji="1" lang="zh-CN" altLang="en-US" sz="2400" b="1" dirty="0">
              <a:latin typeface="黑体" panose="00000500000000000000" pitchFamily="49" charset="-122"/>
              <a:ea typeface="黑体" panose="00000500000000000000" pitchFamily="49" charset="-122"/>
            </a:endParaRPr>
          </a:p>
        </p:txBody>
      </p:sp>
      <p:sp>
        <p:nvSpPr>
          <p:cNvPr id="72" name="圆角矩形 71"/>
          <p:cNvSpPr/>
          <p:nvPr/>
        </p:nvSpPr>
        <p:spPr>
          <a:xfrm>
            <a:off x="7406361" y="1522475"/>
            <a:ext cx="2033510" cy="1087566"/>
          </a:xfrm>
          <a:prstGeom prst="roundRect">
            <a:avLst/>
          </a:prstGeom>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latin typeface="黑体" panose="00000500000000000000" pitchFamily="49" charset="-122"/>
                <a:ea typeface="黑体" panose="00000500000000000000" pitchFamily="49" charset="-122"/>
              </a:rPr>
              <a:t>分割并裁剪</a:t>
            </a:r>
            <a:endParaRPr kumimoji="1" lang="zh-CN" altLang="en-US" sz="2400" b="1" dirty="0">
              <a:latin typeface="黑体" panose="00000500000000000000" pitchFamily="49" charset="-122"/>
              <a:ea typeface="黑体" panose="00000500000000000000" pitchFamily="49" charset="-122"/>
            </a:endParaRPr>
          </a:p>
        </p:txBody>
      </p:sp>
      <p:sp>
        <p:nvSpPr>
          <p:cNvPr id="73" name="圆角矩形 72"/>
          <p:cNvSpPr/>
          <p:nvPr/>
        </p:nvSpPr>
        <p:spPr>
          <a:xfrm>
            <a:off x="9725491" y="1522475"/>
            <a:ext cx="2033510" cy="1087566"/>
          </a:xfrm>
          <a:prstGeom prst="roundRect">
            <a:avLst/>
          </a:prstGeom>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latin typeface="黑体" panose="00000500000000000000" pitchFamily="49" charset="-122"/>
                <a:ea typeface="黑体" panose="00000500000000000000" pitchFamily="49" charset="-122"/>
              </a:rPr>
              <a:t>添加文本描述并标记</a:t>
            </a:r>
            <a:endParaRPr kumimoji="1" lang="zh-CN" altLang="en-US" sz="2400" b="1" dirty="0">
              <a:latin typeface="黑体" panose="00000500000000000000" pitchFamily="49" charset="-122"/>
              <a:ea typeface="黑体" panose="00000500000000000000" pitchFamily="49" charset="-122"/>
            </a:endParaRPr>
          </a:p>
        </p:txBody>
      </p:sp>
      <p:sp>
        <p:nvSpPr>
          <p:cNvPr id="74" name="右箭头 73"/>
          <p:cNvSpPr/>
          <p:nvPr/>
        </p:nvSpPr>
        <p:spPr>
          <a:xfrm>
            <a:off x="454871" y="927652"/>
            <a:ext cx="11304130" cy="357809"/>
          </a:xfrm>
          <a:prstGeom prst="rightArrow">
            <a:avLst>
              <a:gd name="adj1" fmla="val 50000"/>
              <a:gd name="adj2" fmla="val 172222"/>
            </a:avLst>
          </a:prstGeom>
          <a:gradFill flip="none" rotWithShape="1">
            <a:gsLst>
              <a:gs pos="0">
                <a:schemeClr val="accent1">
                  <a:lumMod val="5000"/>
                  <a:lumOff val="95000"/>
                </a:schemeClr>
              </a:gs>
              <a:gs pos="74000">
                <a:schemeClr val="accent5">
                  <a:lumMod val="40000"/>
                  <a:lumOff val="60000"/>
                </a:schemeClr>
              </a:gs>
              <a:gs pos="83000">
                <a:schemeClr val="accent5">
                  <a:lumMod val="60000"/>
                  <a:lumOff val="40000"/>
                </a:schemeClr>
              </a:gs>
              <a:gs pos="100000">
                <a:schemeClr val="accent5">
                  <a:lumMod val="75000"/>
                </a:schemeClr>
              </a:gs>
            </a:gsLst>
            <a:lin ang="0" scaled="1"/>
            <a:tileRect/>
          </a:gra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6" name="组合 75"/>
          <p:cNvGrpSpPr/>
          <p:nvPr/>
        </p:nvGrpSpPr>
        <p:grpSpPr>
          <a:xfrm>
            <a:off x="394448" y="4102182"/>
            <a:ext cx="2093933" cy="1087566"/>
            <a:chOff x="11180137" y="1326179"/>
            <a:chExt cx="1247427" cy="601836"/>
          </a:xfrm>
        </p:grpSpPr>
        <p:pic>
          <p:nvPicPr>
            <p:cNvPr id="77" name="图片 76" descr="人的照片上写着字&#10;&#10;描述已自动生成"/>
            <p:cNvPicPr>
              <a:picLocks noChangeAspect="1"/>
            </p:cNvPicPr>
            <p:nvPr/>
          </p:nvPicPr>
          <p:blipFill>
            <a:blip r:embed="rId1" cstate="print"/>
            <a:stretch>
              <a:fillRect/>
            </a:stretch>
          </p:blipFill>
          <p:spPr>
            <a:xfrm>
              <a:off x="11662388" y="1359884"/>
              <a:ext cx="341066" cy="255800"/>
            </a:xfrm>
            <a:prstGeom prst="rect">
              <a:avLst/>
            </a:prstGeom>
          </p:spPr>
        </p:pic>
        <p:pic>
          <p:nvPicPr>
            <p:cNvPr id="78" name="图片 77" descr="女人穿着泳衣&#10;&#10;描述已自动生成"/>
            <p:cNvPicPr>
              <a:picLocks noChangeAspect="1"/>
            </p:cNvPicPr>
            <p:nvPr/>
          </p:nvPicPr>
          <p:blipFill>
            <a:blip r:embed="rId2" cstate="print"/>
            <a:stretch>
              <a:fillRect/>
            </a:stretch>
          </p:blipFill>
          <p:spPr>
            <a:xfrm>
              <a:off x="11255605" y="1428146"/>
              <a:ext cx="280198" cy="421016"/>
            </a:xfrm>
            <a:prstGeom prst="rect">
              <a:avLst/>
            </a:prstGeom>
          </p:spPr>
        </p:pic>
        <p:pic>
          <p:nvPicPr>
            <p:cNvPr id="79" name="图片 78" descr="男人和女人在街道边走&#10;&#10;中度可信度描述已自动生成"/>
            <p:cNvPicPr>
              <a:picLocks noChangeAspect="1"/>
            </p:cNvPicPr>
            <p:nvPr/>
          </p:nvPicPr>
          <p:blipFill>
            <a:blip r:embed="rId3" cstate="print"/>
            <a:stretch>
              <a:fillRect/>
            </a:stretch>
          </p:blipFill>
          <p:spPr>
            <a:xfrm>
              <a:off x="11921573" y="1402189"/>
              <a:ext cx="415213" cy="299876"/>
            </a:xfrm>
            <a:prstGeom prst="rect">
              <a:avLst/>
            </a:prstGeom>
          </p:spPr>
        </p:pic>
        <p:pic>
          <p:nvPicPr>
            <p:cNvPr id="80" name="图片 79" descr="图片包含 人, 桌子, 男人, 长凳&#10;&#10;描述已自动生成"/>
            <p:cNvPicPr>
              <a:picLocks noChangeAspect="1"/>
            </p:cNvPicPr>
            <p:nvPr/>
          </p:nvPicPr>
          <p:blipFill>
            <a:blip r:embed="rId4" cstate="print"/>
            <a:stretch>
              <a:fillRect/>
            </a:stretch>
          </p:blipFill>
          <p:spPr>
            <a:xfrm>
              <a:off x="11450142" y="1489819"/>
              <a:ext cx="462160" cy="308261"/>
            </a:xfrm>
            <a:prstGeom prst="rect">
              <a:avLst/>
            </a:prstGeom>
          </p:spPr>
        </p:pic>
        <p:pic>
          <p:nvPicPr>
            <p:cNvPr id="81" name="图片 80" descr="男人和女人站在那里&#10;&#10;中度可信度描述已自动生成"/>
            <p:cNvPicPr>
              <a:picLocks noChangeAspect="1"/>
            </p:cNvPicPr>
            <p:nvPr/>
          </p:nvPicPr>
          <p:blipFill>
            <a:blip r:embed="rId5" cstate="print"/>
            <a:stretch>
              <a:fillRect/>
            </a:stretch>
          </p:blipFill>
          <p:spPr>
            <a:xfrm>
              <a:off x="11973156" y="1499299"/>
              <a:ext cx="415213" cy="276946"/>
            </a:xfrm>
            <a:prstGeom prst="rect">
              <a:avLst/>
            </a:prstGeom>
          </p:spPr>
        </p:pic>
        <p:sp>
          <p:nvSpPr>
            <p:cNvPr id="82" name="矩形: 圆角 18"/>
            <p:cNvSpPr/>
            <p:nvPr/>
          </p:nvSpPr>
          <p:spPr>
            <a:xfrm>
              <a:off x="11180137" y="1326179"/>
              <a:ext cx="1247427" cy="601836"/>
            </a:xfrm>
            <a:prstGeom prst="roundRect">
              <a:avLst>
                <a:gd name="adj" fmla="val 11224"/>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3" name="组合 82"/>
            <p:cNvGrpSpPr/>
            <p:nvPr/>
          </p:nvGrpSpPr>
          <p:grpSpPr>
            <a:xfrm>
              <a:off x="11973415" y="1840753"/>
              <a:ext cx="189249" cy="38712"/>
              <a:chOff x="2447943" y="4771000"/>
              <a:chExt cx="223503" cy="45719"/>
            </a:xfrm>
          </p:grpSpPr>
          <p:sp>
            <p:nvSpPr>
              <p:cNvPr id="84" name="椭圆 83"/>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7" name="文本框 86"/>
          <p:cNvSpPr txBox="1"/>
          <p:nvPr/>
        </p:nvSpPr>
        <p:spPr>
          <a:xfrm>
            <a:off x="320342" y="3074097"/>
            <a:ext cx="2236510" cy="400110"/>
          </a:xfrm>
          <a:prstGeom prst="rect">
            <a:avLst/>
          </a:prstGeom>
          <a:noFill/>
        </p:spPr>
        <p:txBody>
          <a:bodyPr wrap="none" rtlCol="0">
            <a:spAutoFit/>
          </a:bodyPr>
          <a:lstStyle/>
          <a:p>
            <a:r>
              <a:rPr kumimoji="1" lang="zh-CN" altLang="en-US" sz="2000" dirty="0">
                <a:latin typeface="黑体" panose="00000500000000000000" pitchFamily="49" charset="-122"/>
                <a:ea typeface="黑体" panose="00000500000000000000" pitchFamily="49" charset="-122"/>
              </a:rPr>
              <a:t>根据人名分类下载</a:t>
            </a:r>
            <a:endParaRPr kumimoji="1" lang="zh-CN" altLang="en-US" sz="2000" dirty="0">
              <a:latin typeface="黑体" panose="00000500000000000000" pitchFamily="49" charset="-122"/>
              <a:ea typeface="黑体" panose="00000500000000000000" pitchFamily="49" charset="-122"/>
            </a:endParaRPr>
          </a:p>
        </p:txBody>
      </p:sp>
      <p:grpSp>
        <p:nvGrpSpPr>
          <p:cNvPr id="88" name="组合 87"/>
          <p:cNvGrpSpPr/>
          <p:nvPr/>
        </p:nvGrpSpPr>
        <p:grpSpPr>
          <a:xfrm>
            <a:off x="2700866" y="4102182"/>
            <a:ext cx="2100744" cy="1087566"/>
            <a:chOff x="10533755" y="2813184"/>
            <a:chExt cx="1247427" cy="601836"/>
          </a:xfrm>
        </p:grpSpPr>
        <p:grpSp>
          <p:nvGrpSpPr>
            <p:cNvPr id="89" name="组合 88"/>
            <p:cNvGrpSpPr/>
            <p:nvPr/>
          </p:nvGrpSpPr>
          <p:grpSpPr>
            <a:xfrm>
              <a:off x="10609557" y="2898022"/>
              <a:ext cx="280198" cy="421017"/>
              <a:chOff x="11255605" y="2452294"/>
              <a:chExt cx="280198" cy="421017"/>
            </a:xfrm>
          </p:grpSpPr>
          <p:pic>
            <p:nvPicPr>
              <p:cNvPr id="101" name="图片 100" descr="女人穿着泳衣&#10;&#10;描述已自动生成"/>
              <p:cNvPicPr>
                <a:picLocks noChangeAspect="1"/>
              </p:cNvPicPr>
              <p:nvPr/>
            </p:nvPicPr>
            <p:blipFill>
              <a:blip r:embed="rId2" cstate="print"/>
              <a:stretch>
                <a:fillRect/>
              </a:stretch>
            </p:blipFill>
            <p:spPr>
              <a:xfrm>
                <a:off x="11255605" y="2452294"/>
                <a:ext cx="280198" cy="421017"/>
              </a:xfrm>
              <a:prstGeom prst="rect">
                <a:avLst/>
              </a:prstGeom>
            </p:spPr>
          </p:pic>
          <p:sp>
            <p:nvSpPr>
              <p:cNvPr id="102" name="矩形 101"/>
              <p:cNvSpPr/>
              <p:nvPr/>
            </p:nvSpPr>
            <p:spPr>
              <a:xfrm>
                <a:off x="11353394" y="2522244"/>
                <a:ext cx="93643" cy="119024"/>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矩形: 圆角 25"/>
            <p:cNvSpPr/>
            <p:nvPr/>
          </p:nvSpPr>
          <p:spPr>
            <a:xfrm>
              <a:off x="10533755" y="2813184"/>
              <a:ext cx="1247427" cy="601836"/>
            </a:xfrm>
            <a:prstGeom prst="roundRect">
              <a:avLst>
                <a:gd name="adj" fmla="val 11224"/>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1" name="组合 90"/>
            <p:cNvGrpSpPr/>
            <p:nvPr/>
          </p:nvGrpSpPr>
          <p:grpSpPr>
            <a:xfrm>
              <a:off x="11327033" y="3327758"/>
              <a:ext cx="189249" cy="38712"/>
              <a:chOff x="2447943" y="4771000"/>
              <a:chExt cx="223503" cy="45719"/>
            </a:xfrm>
          </p:grpSpPr>
          <p:sp>
            <p:nvSpPr>
              <p:cNvPr id="98" name="椭圆 97"/>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11301528" y="2864234"/>
              <a:ext cx="415213" cy="276946"/>
              <a:chOff x="11973156" y="2523447"/>
              <a:chExt cx="415213" cy="276946"/>
            </a:xfrm>
          </p:grpSpPr>
          <p:pic>
            <p:nvPicPr>
              <p:cNvPr id="96" name="图片 95" descr="男人和女人站在那里&#10;&#10;中度可信度描述已自动生成"/>
              <p:cNvPicPr>
                <a:picLocks noChangeAspect="1"/>
              </p:cNvPicPr>
              <p:nvPr/>
            </p:nvPicPr>
            <p:blipFill>
              <a:blip r:embed="rId5" cstate="print"/>
              <a:stretch>
                <a:fillRect/>
              </a:stretch>
            </p:blipFill>
            <p:spPr>
              <a:xfrm>
                <a:off x="11973156" y="2523447"/>
                <a:ext cx="415213" cy="276946"/>
              </a:xfrm>
              <a:prstGeom prst="rect">
                <a:avLst/>
              </a:prstGeom>
            </p:spPr>
          </p:pic>
          <p:sp>
            <p:nvSpPr>
              <p:cNvPr id="97" name="矩形 96"/>
              <p:cNvSpPr/>
              <p:nvPr/>
            </p:nvSpPr>
            <p:spPr>
              <a:xfrm>
                <a:off x="12123952" y="2547293"/>
                <a:ext cx="73301" cy="8508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10903585" y="2974349"/>
              <a:ext cx="462160" cy="308261"/>
              <a:chOff x="11450142" y="2513967"/>
              <a:chExt cx="462160" cy="308261"/>
            </a:xfrm>
          </p:grpSpPr>
          <p:pic>
            <p:nvPicPr>
              <p:cNvPr id="94" name="图片 93" descr="图片包含 人, 桌子, 男人, 长凳&#10;&#10;描述已自动生成"/>
              <p:cNvPicPr>
                <a:picLocks noChangeAspect="1"/>
              </p:cNvPicPr>
              <p:nvPr/>
            </p:nvPicPr>
            <p:blipFill>
              <a:blip r:embed="rId4" cstate="print"/>
              <a:stretch>
                <a:fillRect/>
              </a:stretch>
            </p:blipFill>
            <p:spPr>
              <a:xfrm>
                <a:off x="11450142" y="2513967"/>
                <a:ext cx="462160" cy="308261"/>
              </a:xfrm>
              <a:prstGeom prst="rect">
                <a:avLst/>
              </a:prstGeom>
            </p:spPr>
          </p:pic>
          <p:sp>
            <p:nvSpPr>
              <p:cNvPr id="95" name="矩形 94"/>
              <p:cNvSpPr/>
              <p:nvPr/>
            </p:nvSpPr>
            <p:spPr>
              <a:xfrm>
                <a:off x="11558620" y="2554519"/>
                <a:ext cx="47436" cy="5506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3" name="文本框 102"/>
          <p:cNvSpPr txBox="1"/>
          <p:nvPr/>
        </p:nvSpPr>
        <p:spPr>
          <a:xfrm>
            <a:off x="2768100" y="2857133"/>
            <a:ext cx="2033510" cy="1015663"/>
          </a:xfrm>
          <a:prstGeom prst="rect">
            <a:avLst/>
          </a:prstGeom>
          <a:noFill/>
        </p:spPr>
        <p:txBody>
          <a:bodyPr wrap="square" rtlCol="0">
            <a:spAutoFit/>
          </a:bodyPr>
          <a:lstStyle/>
          <a:p>
            <a:r>
              <a:rPr kumimoji="1" lang="zh-CN" altLang="en-US" sz="2000" dirty="0">
                <a:latin typeface="黑体" panose="00000500000000000000" pitchFamily="49" charset="-122"/>
                <a:ea typeface="黑体" panose="00000500000000000000" pitchFamily="49" charset="-122"/>
              </a:rPr>
              <a:t>过滤：</a:t>
            </a:r>
            <a:r>
              <a:rPr kumimoji="1" lang="en-US" altLang="zh-CN" sz="2000" dirty="0">
                <a:latin typeface="黑体" panose="00000500000000000000" pitchFamily="49" charset="-122"/>
                <a:ea typeface="黑体" panose="00000500000000000000" pitchFamily="49" charset="-122"/>
              </a:rPr>
              <a:t>1)</a:t>
            </a:r>
            <a:r>
              <a:rPr kumimoji="1" lang="zh-CN" altLang="en-US" sz="2000" dirty="0">
                <a:latin typeface="黑体" panose="00000500000000000000" pitchFamily="49" charset="-122"/>
                <a:ea typeface="黑体" panose="00000500000000000000" pitchFamily="49" charset="-122"/>
              </a:rPr>
              <a:t>分辨率低的图像和人脸；</a:t>
            </a:r>
            <a:r>
              <a:rPr kumimoji="1" lang="en-US" altLang="zh-CN" sz="2000" dirty="0">
                <a:latin typeface="黑体" panose="00000500000000000000" pitchFamily="49" charset="-122"/>
                <a:ea typeface="黑体" panose="00000500000000000000" pitchFamily="49" charset="-122"/>
              </a:rPr>
              <a:t>2)</a:t>
            </a:r>
            <a:r>
              <a:rPr kumimoji="1" lang="zh-CN" altLang="en-US" sz="2000" dirty="0">
                <a:latin typeface="黑体" panose="00000500000000000000" pitchFamily="49" charset="-122"/>
                <a:ea typeface="黑体" panose="00000500000000000000" pitchFamily="49" charset="-122"/>
              </a:rPr>
              <a:t>无人脸</a:t>
            </a:r>
            <a:endParaRPr kumimoji="1" lang="zh-CN" altLang="en-US" sz="2000" dirty="0">
              <a:latin typeface="黑体" panose="00000500000000000000" pitchFamily="49" charset="-122"/>
              <a:ea typeface="黑体" panose="00000500000000000000" pitchFamily="49" charset="-122"/>
            </a:endParaRPr>
          </a:p>
        </p:txBody>
      </p:sp>
      <p:grpSp>
        <p:nvGrpSpPr>
          <p:cNvPr id="104" name="组合 103"/>
          <p:cNvGrpSpPr/>
          <p:nvPr/>
        </p:nvGrpSpPr>
        <p:grpSpPr>
          <a:xfrm>
            <a:off x="5087228" y="4096975"/>
            <a:ext cx="2033509" cy="1087566"/>
            <a:chOff x="10531621" y="3861087"/>
            <a:chExt cx="1247427" cy="601836"/>
          </a:xfrm>
        </p:grpSpPr>
        <p:pic>
          <p:nvPicPr>
            <p:cNvPr id="105" name="图片 104" descr="一群穿着西装的男人&#10;&#10;描述已自动生成"/>
            <p:cNvPicPr>
              <a:picLocks noChangeAspect="1"/>
            </p:cNvPicPr>
            <p:nvPr/>
          </p:nvPicPr>
          <p:blipFill>
            <a:blip r:embed="rId6" cstate="print"/>
            <a:stretch>
              <a:fillRect/>
            </a:stretch>
          </p:blipFill>
          <p:spPr>
            <a:xfrm>
              <a:off x="10772880" y="3920424"/>
              <a:ext cx="246763" cy="246763"/>
            </a:xfrm>
            <a:prstGeom prst="rect">
              <a:avLst/>
            </a:prstGeom>
          </p:spPr>
        </p:pic>
        <p:pic>
          <p:nvPicPr>
            <p:cNvPr id="106" name="图片 105" descr="桌子前坐着穿西装的男人&#10;&#10;中度可信度描述已自动生成"/>
            <p:cNvPicPr>
              <a:picLocks noChangeAspect="1"/>
            </p:cNvPicPr>
            <p:nvPr/>
          </p:nvPicPr>
          <p:blipFill>
            <a:blip r:embed="rId7" cstate="print"/>
            <a:stretch>
              <a:fillRect/>
            </a:stretch>
          </p:blipFill>
          <p:spPr>
            <a:xfrm>
              <a:off x="10592880" y="4076108"/>
              <a:ext cx="360000" cy="239961"/>
            </a:xfrm>
            <a:prstGeom prst="rect">
              <a:avLst/>
            </a:prstGeom>
          </p:spPr>
        </p:pic>
        <p:sp>
          <p:nvSpPr>
            <p:cNvPr id="107" name="矩形: 圆角 45"/>
            <p:cNvSpPr/>
            <p:nvPr/>
          </p:nvSpPr>
          <p:spPr>
            <a:xfrm>
              <a:off x="10531621" y="3861087"/>
              <a:ext cx="1247427" cy="601836"/>
            </a:xfrm>
            <a:prstGeom prst="roundRect">
              <a:avLst>
                <a:gd name="adj" fmla="val 11224"/>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8" name="组合 107"/>
            <p:cNvGrpSpPr/>
            <p:nvPr/>
          </p:nvGrpSpPr>
          <p:grpSpPr>
            <a:xfrm>
              <a:off x="10727428" y="4366121"/>
              <a:ext cx="189249" cy="38712"/>
              <a:chOff x="2447943" y="4771000"/>
              <a:chExt cx="223503" cy="45719"/>
            </a:xfrm>
          </p:grpSpPr>
          <p:sp>
            <p:nvSpPr>
              <p:cNvPr id="113" name="椭圆 112"/>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9" name="直接连接符 51"/>
            <p:cNvCxnSpPr/>
            <p:nvPr/>
          </p:nvCxnSpPr>
          <p:spPr>
            <a:xfrm>
              <a:off x="11066435" y="3861087"/>
              <a:ext cx="0" cy="601836"/>
            </a:xfrm>
            <a:prstGeom prst="lin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0" name="直接连接符 53"/>
            <p:cNvCxnSpPr/>
            <p:nvPr/>
          </p:nvCxnSpPr>
          <p:spPr>
            <a:xfrm>
              <a:off x="11474511" y="3861087"/>
              <a:ext cx="0" cy="601836"/>
            </a:xfrm>
            <a:prstGeom prst="lin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11" name="文本框 110"/>
            <p:cNvSpPr txBox="1"/>
            <p:nvPr/>
          </p:nvSpPr>
          <p:spPr>
            <a:xfrm>
              <a:off x="11158661" y="4089265"/>
              <a:ext cx="565552" cy="184666"/>
            </a:xfrm>
            <a:prstGeom prst="rect">
              <a:avLst/>
            </a:prstGeom>
            <a:solidFill>
              <a:schemeClr val="bg1">
                <a:alpha val="88000"/>
              </a:schemeClr>
            </a:solidFill>
          </p:spPr>
          <p:txBody>
            <a:bodyPr wrap="square" rtlCol="0">
              <a:spAutoFit/>
            </a:bodyPr>
            <a:lstStyle/>
            <a:p>
              <a:pPr algn="ctr"/>
              <a:endParaRPr lang="zh-CN" altLang="en-US" sz="600" i="1" dirty="0">
                <a:latin typeface="Arial" panose="020B0604020202020204" pitchFamily="34" charset="0"/>
                <a:cs typeface="Arial" panose="020B0604020202020204" pitchFamily="34" charset="0"/>
              </a:endParaRPr>
            </a:p>
          </p:txBody>
        </p:sp>
        <p:sp>
          <p:nvSpPr>
            <p:cNvPr id="112" name="文本框 111"/>
            <p:cNvSpPr txBox="1"/>
            <p:nvPr/>
          </p:nvSpPr>
          <p:spPr>
            <a:xfrm>
              <a:off x="11026064" y="4068502"/>
              <a:ext cx="752979" cy="119222"/>
            </a:xfrm>
            <a:prstGeom prst="rect">
              <a:avLst/>
            </a:prstGeom>
            <a:noFill/>
          </p:spPr>
          <p:txBody>
            <a:bodyPr wrap="square" rtlCol="0">
              <a:spAutoFit/>
            </a:bodyPr>
            <a:lstStyle/>
            <a:p>
              <a:r>
                <a:rPr lang="en-US" altLang="zh-CN" sz="800" i="1" dirty="0"/>
                <a:t>Grouped by IDs</a:t>
              </a:r>
              <a:endParaRPr lang="zh-CN" altLang="en-US" sz="800" i="1" dirty="0"/>
            </a:p>
          </p:txBody>
        </p:sp>
      </p:grpSp>
      <p:sp>
        <p:nvSpPr>
          <p:cNvPr id="116" name="文本框 115"/>
          <p:cNvSpPr txBox="1"/>
          <p:nvPr/>
        </p:nvSpPr>
        <p:spPr>
          <a:xfrm>
            <a:off x="5092846" y="2857133"/>
            <a:ext cx="2033510" cy="1015663"/>
          </a:xfrm>
          <a:prstGeom prst="rect">
            <a:avLst/>
          </a:prstGeom>
          <a:noFill/>
        </p:spPr>
        <p:txBody>
          <a:bodyPr wrap="square" rtlCol="0">
            <a:spAutoFit/>
          </a:bodyPr>
          <a:lstStyle/>
          <a:p>
            <a:r>
              <a:rPr kumimoji="1" lang="zh-CN" altLang="en-US" sz="2000" dirty="0">
                <a:latin typeface="黑体" panose="00000500000000000000" pitchFamily="49" charset="-122"/>
                <a:ea typeface="黑体" panose="00000500000000000000" pitchFamily="49" charset="-122"/>
              </a:rPr>
              <a:t>将每个</a:t>
            </a:r>
            <a:r>
              <a:rPr kumimoji="1" lang="en-US" altLang="zh-CN" sz="2000" dirty="0">
                <a:latin typeface="黑体" panose="00000500000000000000" pitchFamily="49" charset="-122"/>
                <a:ea typeface="黑体" panose="00000500000000000000" pitchFamily="49" charset="-122"/>
              </a:rPr>
              <a:t>ID</a:t>
            </a:r>
            <a:r>
              <a:rPr kumimoji="1" lang="zh-CN" altLang="en-US" sz="2000" dirty="0">
                <a:latin typeface="黑体" panose="00000500000000000000" pitchFamily="49" charset="-122"/>
                <a:ea typeface="黑体" panose="00000500000000000000" pitchFamily="49" charset="-122"/>
              </a:rPr>
              <a:t>分类中人脸一致的</a:t>
            </a:r>
            <a:r>
              <a:rPr kumimoji="1" lang="en-US" altLang="zh-CN" sz="2000" dirty="0" err="1">
                <a:latin typeface="黑体" panose="00000500000000000000" pitchFamily="49" charset="-122"/>
                <a:ea typeface="黑体" panose="00000500000000000000" pitchFamily="49" charset="-122"/>
              </a:rPr>
              <a:t>bbox</a:t>
            </a:r>
            <a:r>
              <a:rPr kumimoji="1" lang="zh-CN" altLang="en-US" sz="2000" dirty="0">
                <a:latin typeface="黑体" panose="00000500000000000000" pitchFamily="49" charset="-122"/>
                <a:ea typeface="黑体" panose="00000500000000000000" pitchFamily="49" charset="-122"/>
              </a:rPr>
              <a:t>留下来</a:t>
            </a:r>
            <a:endParaRPr kumimoji="1" lang="zh-CN" altLang="en-US" sz="2000" dirty="0">
              <a:latin typeface="黑体" panose="00000500000000000000" pitchFamily="49" charset="-122"/>
              <a:ea typeface="黑体" panose="00000500000000000000" pitchFamily="49" charset="-122"/>
            </a:endParaRPr>
          </a:p>
        </p:txBody>
      </p:sp>
      <p:grpSp>
        <p:nvGrpSpPr>
          <p:cNvPr id="117" name="组合 116"/>
          <p:cNvGrpSpPr/>
          <p:nvPr/>
        </p:nvGrpSpPr>
        <p:grpSpPr>
          <a:xfrm>
            <a:off x="7400456" y="4097605"/>
            <a:ext cx="2180713" cy="1086935"/>
            <a:chOff x="10516752" y="4920421"/>
            <a:chExt cx="1207461" cy="601836"/>
          </a:xfrm>
        </p:grpSpPr>
        <p:grpSp>
          <p:nvGrpSpPr>
            <p:cNvPr id="118" name="组合 117"/>
            <p:cNvGrpSpPr/>
            <p:nvPr/>
          </p:nvGrpSpPr>
          <p:grpSpPr>
            <a:xfrm>
              <a:off x="10598755" y="4971330"/>
              <a:ext cx="417251" cy="434863"/>
              <a:chOff x="11430498" y="4468838"/>
              <a:chExt cx="549293" cy="572479"/>
            </a:xfrm>
          </p:grpSpPr>
          <p:pic>
            <p:nvPicPr>
              <p:cNvPr id="128" name="图片 127" descr="一群穿着西装的男人&#10;&#10;描述已自动生成"/>
              <p:cNvPicPr>
                <a:picLocks noChangeAspect="1"/>
              </p:cNvPicPr>
              <p:nvPr/>
            </p:nvPicPr>
            <p:blipFill>
              <a:blip r:embed="rId8" cstate="print"/>
              <a:stretch>
                <a:fillRect/>
              </a:stretch>
            </p:blipFill>
            <p:spPr>
              <a:xfrm>
                <a:off x="11430498" y="4468838"/>
                <a:ext cx="270060" cy="270060"/>
              </a:xfrm>
              <a:prstGeom prst="rect">
                <a:avLst/>
              </a:prstGeom>
            </p:spPr>
          </p:pic>
          <p:pic>
            <p:nvPicPr>
              <p:cNvPr id="129" name="图片 128" descr="卡通人物&#10;&#10;低可信度描述已自动生成"/>
              <p:cNvPicPr>
                <a:picLocks noChangeAspect="1"/>
              </p:cNvPicPr>
              <p:nvPr/>
            </p:nvPicPr>
            <p:blipFill>
              <a:blip r:embed="rId9" cstate="print"/>
              <a:stretch>
                <a:fillRect/>
              </a:stretch>
            </p:blipFill>
            <p:spPr>
              <a:xfrm>
                <a:off x="11709734" y="4470696"/>
                <a:ext cx="270057" cy="270057"/>
              </a:xfrm>
              <a:prstGeom prst="rect">
                <a:avLst/>
              </a:prstGeom>
            </p:spPr>
          </p:pic>
          <p:pic>
            <p:nvPicPr>
              <p:cNvPr id="130" name="图片 129" descr="穿着西装笔挺的男子&#10;&#10;描述已自动生成"/>
              <p:cNvPicPr>
                <a:picLocks noChangeAspect="1"/>
              </p:cNvPicPr>
              <p:nvPr/>
            </p:nvPicPr>
            <p:blipFill>
              <a:blip r:embed="rId10" cstate="print"/>
              <a:stretch>
                <a:fillRect/>
              </a:stretch>
            </p:blipFill>
            <p:spPr>
              <a:xfrm>
                <a:off x="11430498" y="4771317"/>
                <a:ext cx="270000" cy="270000"/>
              </a:xfrm>
              <a:prstGeom prst="rect">
                <a:avLst/>
              </a:prstGeom>
            </p:spPr>
          </p:pic>
          <p:pic>
            <p:nvPicPr>
              <p:cNvPr id="131" name="图片 130" descr="图标&#10;&#10;描述已自动生成"/>
              <p:cNvPicPr>
                <a:picLocks noChangeAspect="1"/>
              </p:cNvPicPr>
              <p:nvPr/>
            </p:nvPicPr>
            <p:blipFill>
              <a:blip r:embed="rId11" cstate="print"/>
              <a:stretch>
                <a:fillRect/>
              </a:stretch>
            </p:blipFill>
            <p:spPr>
              <a:xfrm>
                <a:off x="11709791" y="4770765"/>
                <a:ext cx="270000" cy="270000"/>
              </a:xfrm>
              <a:prstGeom prst="rect">
                <a:avLst/>
              </a:prstGeom>
            </p:spPr>
          </p:pic>
        </p:grpSp>
        <p:sp>
          <p:nvSpPr>
            <p:cNvPr id="119" name="矩形: 圆角 39"/>
            <p:cNvSpPr/>
            <p:nvPr/>
          </p:nvSpPr>
          <p:spPr>
            <a:xfrm>
              <a:off x="10516752" y="4920421"/>
              <a:ext cx="1125954" cy="601836"/>
            </a:xfrm>
            <a:prstGeom prst="roundRect">
              <a:avLst>
                <a:gd name="adj" fmla="val 11224"/>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0" name="组合 119"/>
            <p:cNvGrpSpPr/>
            <p:nvPr/>
          </p:nvGrpSpPr>
          <p:grpSpPr>
            <a:xfrm>
              <a:off x="10707013" y="5444450"/>
              <a:ext cx="189249" cy="38712"/>
              <a:chOff x="2447943" y="4771000"/>
              <a:chExt cx="223503" cy="45719"/>
            </a:xfrm>
          </p:grpSpPr>
          <p:sp>
            <p:nvSpPr>
              <p:cNvPr id="125" name="椭圆 124"/>
              <p:cNvSpPr/>
              <p:nvPr/>
            </p:nvSpPr>
            <p:spPr>
              <a:xfrm flipV="1">
                <a:off x="2447943"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flipV="1">
                <a:off x="2534425"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flipV="1">
                <a:off x="2625727" y="477100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1" name="直接连接符 50"/>
            <p:cNvCxnSpPr/>
            <p:nvPr/>
          </p:nvCxnSpPr>
          <p:spPr>
            <a:xfrm>
              <a:off x="11051566" y="4920421"/>
              <a:ext cx="0" cy="601836"/>
            </a:xfrm>
            <a:prstGeom prst="lin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22" name="直接连接符 52"/>
            <p:cNvCxnSpPr/>
            <p:nvPr/>
          </p:nvCxnSpPr>
          <p:spPr>
            <a:xfrm>
              <a:off x="11469293" y="4920421"/>
              <a:ext cx="0" cy="601836"/>
            </a:xfrm>
            <a:prstGeom prst="lin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23" name="文本框 122"/>
            <p:cNvSpPr txBox="1"/>
            <p:nvPr/>
          </p:nvSpPr>
          <p:spPr>
            <a:xfrm>
              <a:off x="11158661" y="5132724"/>
              <a:ext cx="565552" cy="184666"/>
            </a:xfrm>
            <a:prstGeom prst="rect">
              <a:avLst/>
            </a:prstGeom>
            <a:solidFill>
              <a:schemeClr val="bg1">
                <a:alpha val="88000"/>
              </a:schemeClr>
            </a:solidFill>
          </p:spPr>
          <p:txBody>
            <a:bodyPr wrap="square" rtlCol="0">
              <a:spAutoFit/>
            </a:bodyPr>
            <a:lstStyle/>
            <a:p>
              <a:pPr algn="ctr"/>
              <a:endParaRPr lang="zh-CN" altLang="en-US" sz="600" i="1" dirty="0">
                <a:latin typeface="Arial" panose="020B0604020202020204" pitchFamily="34" charset="0"/>
                <a:cs typeface="Arial" panose="020B0604020202020204" pitchFamily="34" charset="0"/>
              </a:endParaRPr>
            </a:p>
          </p:txBody>
        </p:sp>
        <p:sp>
          <p:nvSpPr>
            <p:cNvPr id="124" name="文本框 123"/>
            <p:cNvSpPr txBox="1"/>
            <p:nvPr/>
          </p:nvSpPr>
          <p:spPr>
            <a:xfrm>
              <a:off x="11017972" y="5112055"/>
              <a:ext cx="628004" cy="119291"/>
            </a:xfrm>
            <a:prstGeom prst="rect">
              <a:avLst/>
            </a:prstGeom>
            <a:noFill/>
          </p:spPr>
          <p:txBody>
            <a:bodyPr wrap="square" rtlCol="0">
              <a:spAutoFit/>
            </a:bodyPr>
            <a:lstStyle/>
            <a:p>
              <a:r>
                <a:rPr lang="en-US" altLang="zh-CN" sz="800" i="1" dirty="0"/>
                <a:t>Grouped by IDs</a:t>
              </a:r>
              <a:endParaRPr lang="zh-CN" altLang="en-US" sz="800" i="1" dirty="0"/>
            </a:p>
          </p:txBody>
        </p:sp>
      </p:grpSp>
      <p:sp>
        <p:nvSpPr>
          <p:cNvPr id="132" name="文本框 131"/>
          <p:cNvSpPr txBox="1"/>
          <p:nvPr/>
        </p:nvSpPr>
        <p:spPr>
          <a:xfrm>
            <a:off x="7403559" y="2857133"/>
            <a:ext cx="2033510" cy="1015663"/>
          </a:xfrm>
          <a:prstGeom prst="rect">
            <a:avLst/>
          </a:prstGeom>
          <a:noFill/>
        </p:spPr>
        <p:txBody>
          <a:bodyPr wrap="square" rtlCol="0">
            <a:spAutoFit/>
          </a:bodyPr>
          <a:lstStyle/>
          <a:p>
            <a:r>
              <a:rPr kumimoji="1" lang="zh-CN" altLang="en-US" sz="2000" dirty="0">
                <a:latin typeface="黑体" panose="00000500000000000000" pitchFamily="49" charset="-122"/>
                <a:ea typeface="黑体" panose="00000500000000000000" pitchFamily="49" charset="-122"/>
              </a:rPr>
              <a:t>裁剪图像以人物为主图并分割出对应的</a:t>
            </a:r>
            <a:r>
              <a:rPr kumimoji="1" lang="en-US" altLang="zh-CN" sz="2000" dirty="0">
                <a:latin typeface="黑体" panose="00000500000000000000" pitchFamily="49" charset="-122"/>
                <a:ea typeface="黑体" panose="00000500000000000000" pitchFamily="49" charset="-122"/>
              </a:rPr>
              <a:t>mask</a:t>
            </a:r>
            <a:endParaRPr kumimoji="1" lang="zh-CN" altLang="en-US" sz="2000" dirty="0">
              <a:latin typeface="黑体" panose="00000500000000000000" pitchFamily="49" charset="-122"/>
              <a:ea typeface="黑体" panose="00000500000000000000" pitchFamily="49" charset="-122"/>
            </a:endParaRPr>
          </a:p>
        </p:txBody>
      </p:sp>
      <p:sp>
        <p:nvSpPr>
          <p:cNvPr id="133" name="文本框 132"/>
          <p:cNvSpPr txBox="1"/>
          <p:nvPr/>
        </p:nvSpPr>
        <p:spPr>
          <a:xfrm>
            <a:off x="9723679" y="2857133"/>
            <a:ext cx="2033510" cy="1015663"/>
          </a:xfrm>
          <a:prstGeom prst="rect">
            <a:avLst/>
          </a:prstGeom>
          <a:noFill/>
        </p:spPr>
        <p:txBody>
          <a:bodyPr wrap="square" rtlCol="0">
            <a:spAutoFit/>
          </a:bodyPr>
          <a:lstStyle/>
          <a:p>
            <a:r>
              <a:rPr kumimoji="1" lang="zh-CN" altLang="en-US" sz="2000" dirty="0">
                <a:latin typeface="黑体" panose="00000500000000000000" pitchFamily="49" charset="-122"/>
                <a:ea typeface="黑体" panose="00000500000000000000" pitchFamily="49" charset="-122"/>
              </a:rPr>
              <a:t>生成对应的文本描述，并标记出触发（类别）词</a:t>
            </a:r>
            <a:endParaRPr kumimoji="1" lang="zh-CN" altLang="en-US" sz="2000" dirty="0">
              <a:latin typeface="黑体" panose="00000500000000000000" pitchFamily="49" charset="-122"/>
              <a:ea typeface="黑体" panose="00000500000000000000" pitchFamily="49" charset="-122"/>
            </a:endParaRPr>
          </a:p>
        </p:txBody>
      </p:sp>
      <p:sp>
        <p:nvSpPr>
          <p:cNvPr id="134" name="矩形: 圆角 31"/>
          <p:cNvSpPr/>
          <p:nvPr/>
        </p:nvSpPr>
        <p:spPr>
          <a:xfrm>
            <a:off x="9720354" y="4106365"/>
            <a:ext cx="2033509" cy="1086935"/>
          </a:xfrm>
          <a:prstGeom prst="roundRect">
            <a:avLst>
              <a:gd name="adj" fmla="val 11224"/>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Comic Sans MS" panose="030F0702030302020204" pitchFamily="66" charset="0"/>
              </a:rPr>
              <a:t>“a </a:t>
            </a:r>
            <a:r>
              <a:rPr lang="en-US" altLang="zh-CN" sz="1050" b="1" dirty="0">
                <a:solidFill>
                  <a:srgbClr val="0070C0"/>
                </a:solidFill>
                <a:latin typeface="Comic Sans MS" panose="030F0702030302020204" pitchFamily="66" charset="0"/>
              </a:rPr>
              <a:t>woman</a:t>
            </a:r>
            <a:r>
              <a:rPr lang="en-US" altLang="zh-CN" sz="1050" dirty="0">
                <a:solidFill>
                  <a:schemeClr val="tx1"/>
                </a:solidFill>
                <a:latin typeface="Comic Sans MS" panose="030F0702030302020204" pitchFamily="66" charset="0"/>
              </a:rPr>
              <a:t> with long hair and a white shirt is looking down”</a:t>
            </a:r>
            <a:br>
              <a:rPr lang="en-US" altLang="zh-CN" sz="1050" dirty="0">
                <a:solidFill>
                  <a:schemeClr val="tx1"/>
                </a:solidFill>
                <a:latin typeface="Comic Sans MS" panose="030F0702030302020204" pitchFamily="66" charset="0"/>
              </a:rPr>
            </a:br>
            <a:r>
              <a:rPr lang="en-US" altLang="zh-CN" sz="1050" dirty="0">
                <a:solidFill>
                  <a:schemeClr val="tx1"/>
                </a:solidFill>
                <a:latin typeface="Comic Sans MS" panose="030F0702030302020204" pitchFamily="66" charset="0"/>
              </a:rPr>
              <a:t>“a </a:t>
            </a:r>
            <a:r>
              <a:rPr lang="en-US" altLang="zh-CN" sz="1050" b="1" dirty="0">
                <a:solidFill>
                  <a:srgbClr val="0070C0"/>
                </a:solidFill>
                <a:latin typeface="Comic Sans MS" panose="030F0702030302020204" pitchFamily="66" charset="0"/>
              </a:rPr>
              <a:t>man</a:t>
            </a:r>
            <a:r>
              <a:rPr lang="en-US" altLang="zh-CN" sz="1050" dirty="0">
                <a:solidFill>
                  <a:schemeClr val="tx1"/>
                </a:solidFill>
                <a:latin typeface="Comic Sans MS" panose="030F0702030302020204" pitchFamily="66" charset="0"/>
              </a:rPr>
              <a:t> in a black suit with a sword in her hand”</a:t>
            </a:r>
            <a:endParaRPr lang="en-US" altLang="zh-CN" sz="1050" dirty="0">
              <a:solidFill>
                <a:schemeClr val="tx1"/>
              </a:solidFill>
              <a:latin typeface="Comic Sans MS" panose="030F0702030302020204" pitchFamily="66" charset="0"/>
            </a:endParaRPr>
          </a:p>
          <a:p>
            <a:pPr algn="ctr"/>
            <a:r>
              <a:rPr lang="en-US" altLang="zh-CN" sz="1050" b="1" dirty="0">
                <a:solidFill>
                  <a:schemeClr val="tx1"/>
                </a:solidFill>
                <a:latin typeface="Comic Sans MS" panose="030F0702030302020204" pitchFamily="66" charset="0"/>
              </a:rPr>
              <a:t>…</a:t>
            </a:r>
            <a:endParaRPr lang="en-US" altLang="zh-CN" sz="1050" b="1" dirty="0">
              <a:solidFill>
                <a:schemeClr val="tx1"/>
              </a:solidFill>
              <a:latin typeface="Comic Sans MS" panose="030F0702030302020204" pitchFamily="66" charset="0"/>
            </a:endParaRPr>
          </a:p>
        </p:txBody>
      </p:sp>
      <p:sp>
        <p:nvSpPr>
          <p:cNvPr id="135" name="文本框 134"/>
          <p:cNvSpPr txBox="1"/>
          <p:nvPr/>
        </p:nvSpPr>
        <p:spPr>
          <a:xfrm>
            <a:off x="4567376" y="5465873"/>
            <a:ext cx="3057247" cy="954107"/>
          </a:xfrm>
          <a:prstGeom prst="rect">
            <a:avLst/>
          </a:prstGeom>
          <a:noFill/>
        </p:spPr>
        <p:txBody>
          <a:bodyPr wrap="none" rtlCol="0">
            <a:spAutoFit/>
          </a:bodyPr>
          <a:lstStyle/>
          <a:p>
            <a:pPr algn="ctr"/>
            <a:r>
              <a:rPr kumimoji="1" lang="zh-CN" altLang="en-US" sz="2800" dirty="0">
                <a:latin typeface="黑体" panose="00000500000000000000" pitchFamily="49" charset="-122"/>
                <a:ea typeface="黑体" panose="00000500000000000000" pitchFamily="49" charset="-122"/>
              </a:rPr>
              <a:t>图像数量：约</a:t>
            </a:r>
            <a:r>
              <a:rPr kumimoji="1" lang="en-US" altLang="zh-CN" sz="2800" dirty="0">
                <a:latin typeface="黑体" panose="00000500000000000000" pitchFamily="49" charset="-122"/>
                <a:ea typeface="黑体" panose="00000500000000000000" pitchFamily="49" charset="-122"/>
              </a:rPr>
              <a:t>11</a:t>
            </a:r>
            <a:r>
              <a:rPr kumimoji="1" lang="zh-CN" altLang="en-US" sz="2800" dirty="0">
                <a:latin typeface="黑体" panose="00000500000000000000" pitchFamily="49" charset="-122"/>
                <a:ea typeface="黑体" panose="00000500000000000000" pitchFamily="49" charset="-122"/>
              </a:rPr>
              <a:t>万</a:t>
            </a:r>
            <a:endParaRPr kumimoji="1" lang="en-US" altLang="zh-CN" sz="2800" dirty="0">
              <a:latin typeface="黑体" panose="00000500000000000000" pitchFamily="49" charset="-122"/>
              <a:ea typeface="黑体" panose="00000500000000000000" pitchFamily="49" charset="-122"/>
            </a:endParaRPr>
          </a:p>
          <a:p>
            <a:pPr algn="ctr"/>
            <a:r>
              <a:rPr kumimoji="1" lang="zh-CN" altLang="en-US" sz="2800" dirty="0">
                <a:latin typeface="黑体" panose="00000500000000000000" pitchFamily="49" charset="-122"/>
                <a:ea typeface="黑体" panose="00000500000000000000" pitchFamily="49" charset="-122"/>
              </a:rPr>
              <a:t>人物</a:t>
            </a:r>
            <a:r>
              <a:rPr kumimoji="1" lang="en-US" altLang="zh-CN" sz="2800" dirty="0">
                <a:latin typeface="黑体" panose="00000500000000000000" pitchFamily="49" charset="-122"/>
                <a:ea typeface="黑体" panose="00000500000000000000" pitchFamily="49" charset="-122"/>
              </a:rPr>
              <a:t>ID</a:t>
            </a:r>
            <a:r>
              <a:rPr kumimoji="1" lang="zh-CN" altLang="en-US" sz="2800" dirty="0">
                <a:latin typeface="黑体" panose="00000500000000000000" pitchFamily="49" charset="-122"/>
                <a:ea typeface="黑体" panose="00000500000000000000" pitchFamily="49" charset="-122"/>
              </a:rPr>
              <a:t>：约</a:t>
            </a:r>
            <a:r>
              <a:rPr kumimoji="1" lang="en-US" altLang="zh-CN" sz="2800" dirty="0">
                <a:latin typeface="黑体" panose="00000500000000000000" pitchFamily="49" charset="-122"/>
                <a:ea typeface="黑体" panose="00000500000000000000" pitchFamily="49" charset="-122"/>
              </a:rPr>
              <a:t>1</a:t>
            </a:r>
            <a:r>
              <a:rPr kumimoji="1" lang="zh-CN" altLang="en-US" sz="2800" dirty="0">
                <a:latin typeface="黑体" panose="00000500000000000000" pitchFamily="49" charset="-122"/>
                <a:ea typeface="黑体" panose="00000500000000000000" pitchFamily="49" charset="-122"/>
              </a:rPr>
              <a:t>万</a:t>
            </a:r>
            <a:r>
              <a:rPr kumimoji="1" lang="en-US" altLang="zh-CN" sz="2800" dirty="0">
                <a:latin typeface="黑体" panose="00000500000000000000" pitchFamily="49" charset="-122"/>
                <a:ea typeface="黑体" panose="00000500000000000000" pitchFamily="49" charset="-122"/>
              </a:rPr>
              <a:t>3</a:t>
            </a:r>
            <a:endParaRPr kumimoji="1" lang="zh-CN" altLang="en-US" sz="2800" dirty="0">
              <a:latin typeface="黑体" panose="00000500000000000000" pitchFamily="49" charset="-122"/>
              <a:ea typeface="黑体" panose="00000500000000000000"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69" grpId="0" bldLvl="0" animBg="1"/>
      <p:bldP spid="71" grpId="0" bldLvl="0" animBg="1"/>
      <p:bldP spid="72" grpId="0" bldLvl="0" animBg="1"/>
      <p:bldP spid="73" grpId="0" bldLvl="0" animBg="1"/>
      <p:bldP spid="87" grpId="0"/>
      <p:bldP spid="103" grpId="0"/>
      <p:bldP spid="116" grpId="0"/>
      <p:bldP spid="132" grpId="0"/>
      <p:bldP spid="133" grpId="0"/>
      <p:bldP spid="134" grpId="0" bldLvl="0" animBg="1"/>
      <p:bldP spid="1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a:stretch>
            <a:fillRect/>
          </a:stretch>
        </p:blipFill>
        <p:spPr>
          <a:xfrm>
            <a:off x="324110" y="867508"/>
            <a:ext cx="11619919" cy="1974165"/>
          </a:xfrm>
          <a:prstGeom prst="rect">
            <a:avLst/>
          </a:prstGeom>
        </p:spPr>
      </p:pic>
      <p:sp>
        <p:nvSpPr>
          <p:cNvPr id="2" name="标题 1"/>
          <p:cNvSpPr>
            <a:spLocks noGrp="1"/>
          </p:cNvSpPr>
          <p:nvPr>
            <p:ph type="title"/>
          </p:nvPr>
        </p:nvSpPr>
        <p:spPr/>
        <p:txBody>
          <a:bodyPr/>
          <a:lstStyle/>
          <a:p>
            <a:r>
              <a:rPr lang="zh-CN" altLang="en-US" dirty="0"/>
              <a:t>对比结果</a:t>
            </a:r>
            <a:r>
              <a:rPr lang="en-US" altLang="zh-CN" dirty="0"/>
              <a:t>——</a:t>
            </a:r>
            <a:r>
              <a:rPr lang="zh-CN" altLang="en-US" dirty="0"/>
              <a:t>主观</a:t>
            </a:r>
            <a:endParaRPr lang="zh-CN" altLang="en-US" dirty="0"/>
          </a:p>
        </p:txBody>
      </p:sp>
      <p:pic>
        <p:nvPicPr>
          <p:cNvPr id="4" name="图片 3"/>
          <p:cNvPicPr>
            <a:picLocks noChangeAspect="1"/>
          </p:cNvPicPr>
          <p:nvPr/>
        </p:nvPicPr>
        <p:blipFill rotWithShape="1">
          <a:blip r:embed="rId2" cstate="screen"/>
          <a:srcRect/>
          <a:stretch>
            <a:fillRect/>
          </a:stretch>
        </p:blipFill>
        <p:spPr>
          <a:xfrm>
            <a:off x="324111" y="2886319"/>
            <a:ext cx="11617923" cy="35941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a:spLocks noGrp="1"/>
          </p:cNvSpPr>
          <p:nvPr>
            <p:ph idx="1"/>
          </p:nvPr>
        </p:nvSpPr>
        <p:spPr>
          <a:xfrm>
            <a:off x="463922" y="971461"/>
            <a:ext cx="11549888" cy="5387254"/>
          </a:xfrm>
        </p:spPr>
        <p:txBody>
          <a:bodyPr>
            <a:normAutofit/>
          </a:bodyPr>
          <a:lstStyle/>
          <a:p>
            <a:pPr>
              <a:lnSpc>
                <a:spcPct val="100000"/>
              </a:lnSpc>
            </a:pPr>
            <a:r>
              <a:rPr lang="en-GB" altLang="zh-CN" sz="3200" dirty="0"/>
              <a:t>Detail refinement with (</a:t>
            </a:r>
            <a:r>
              <a:rPr lang="en-US" altLang="zh-CN" sz="3200" dirty="0"/>
              <a:t>Diffusion Probabilistic Model</a:t>
            </a:r>
            <a:r>
              <a:rPr lang="en-GB" altLang="zh-CN" sz="3200" dirty="0"/>
              <a:t>) DPMs</a:t>
            </a:r>
            <a:endParaRPr kumimoji="1" lang="zh-CN" altLang="en-US" sz="4000" dirty="0"/>
          </a:p>
        </p:txBody>
      </p:sp>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21445" b="25298"/>
          <a:stretch>
            <a:fillRect/>
          </a:stretch>
        </p:blipFill>
        <p:spPr bwMode="auto">
          <a:xfrm>
            <a:off x="0" y="2078245"/>
            <a:ext cx="12190412" cy="3652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1925" y="6211570"/>
            <a:ext cx="11764645" cy="368300"/>
          </a:xfrm>
          <a:prstGeom prst="rect">
            <a:avLst/>
          </a:prstGeom>
          <a:noFill/>
        </p:spPr>
        <p:txBody>
          <a:bodyPr wrap="square">
            <a:spAutoFit/>
          </a:bodyPr>
          <a:lstStyle/>
          <a:p>
            <a:r>
              <a:rPr lang="en-US" dirty="0">
                <a:solidFill>
                  <a:schemeClr val="bg1">
                    <a:lumMod val="65000"/>
                  </a:schemeClr>
                </a:solidFill>
                <a:latin typeface="Calibri" panose="020F0502020204030204" pitchFamily="34" charset="0"/>
                <a:cs typeface="Calibri" panose="020F0502020204030204" pitchFamily="34" charset="0"/>
              </a:rPr>
              <a:t>F</a:t>
            </a:r>
            <a:r>
              <a:rPr lang="en-US" altLang="zh-CN" dirty="0">
                <a:solidFill>
                  <a:schemeClr val="bg1">
                    <a:lumMod val="65000"/>
                  </a:schemeClr>
                </a:solidFill>
                <a:latin typeface="Calibri" panose="020F0502020204030204" pitchFamily="34" charset="0"/>
                <a:cs typeface="Calibri" panose="020F0502020204030204" pitchFamily="34" charset="0"/>
              </a:rPr>
              <a:t>igure:</a:t>
            </a:r>
            <a:r>
              <a:rPr lang="zh-CN" altLang="en-US" dirty="0">
                <a:solidFill>
                  <a:schemeClr val="bg1">
                    <a:lumMod val="65000"/>
                  </a:schemeClr>
                </a:solidFill>
                <a:latin typeface="Calibri" panose="020F0502020204030204" pitchFamily="34" charset="0"/>
                <a:cs typeface="Calibri" panose="020F0502020204030204" pitchFamily="34" charset="0"/>
              </a:rPr>
              <a:t> </a:t>
            </a:r>
            <a:r>
              <a:rPr lang="en-US" dirty="0">
                <a:solidFill>
                  <a:schemeClr val="bg1">
                    <a:lumMod val="65000"/>
                  </a:schemeClr>
                </a:solidFill>
                <a:latin typeface="Calibri" panose="020F0502020204030204" pitchFamily="34" charset="0"/>
                <a:cs typeface="Calibri" panose="020F0502020204030204" pitchFamily="34" charset="0"/>
              </a:rPr>
              <a:t>https://</a:t>
            </a:r>
            <a:r>
              <a:rPr lang="en-US" dirty="0" err="1">
                <a:solidFill>
                  <a:schemeClr val="bg1">
                    <a:lumMod val="65000"/>
                  </a:schemeClr>
                </a:solidFill>
                <a:latin typeface="Calibri" panose="020F0502020204030204" pitchFamily="34" charset="0"/>
                <a:cs typeface="Calibri" panose="020F0502020204030204" pitchFamily="34" charset="0"/>
              </a:rPr>
              <a:t>developer.nvidia.com</a:t>
            </a:r>
            <a:r>
              <a:rPr lang="en-US" dirty="0">
                <a:solidFill>
                  <a:schemeClr val="bg1">
                    <a:lumMod val="65000"/>
                  </a:schemeClr>
                </a:solidFill>
                <a:latin typeface="Calibri" panose="020F0502020204030204" pitchFamily="34" charset="0"/>
                <a:cs typeface="Calibri" panose="020F0502020204030204" pitchFamily="34" charset="0"/>
              </a:rPr>
              <a:t>/blog/improving-diffusion-models-as-an-alternative-to-gans-part-1/ </a:t>
            </a:r>
            <a:endParaRPr lang="en-US" dirty="0">
              <a:solidFill>
                <a:schemeClr val="bg1">
                  <a:lumMod val="65000"/>
                </a:schemeClr>
              </a:solidFill>
              <a:latin typeface="Calibri" panose="020F0502020204030204" pitchFamily="34" charset="0"/>
              <a:cs typeface="Calibri" panose="020F0502020204030204" pitchFamily="34" charset="0"/>
            </a:endParaRPr>
          </a:p>
        </p:txBody>
      </p:sp>
      <p:sp>
        <p:nvSpPr>
          <p:cNvPr id="6" name="文本框 16"/>
          <p:cNvSpPr txBox="1"/>
          <p:nvPr/>
        </p:nvSpPr>
        <p:spPr>
          <a:xfrm>
            <a:off x="2232604" y="5679115"/>
            <a:ext cx="6921304" cy="523220"/>
          </a:xfrm>
          <a:prstGeom prst="rect">
            <a:avLst/>
          </a:prstGeom>
          <a:noFill/>
        </p:spPr>
        <p:txBody>
          <a:bodyPr wrap="square">
            <a:spAutoFit/>
          </a:bodyPr>
          <a:lstStyle/>
          <a:p>
            <a:pPr algn="ctr"/>
            <a:r>
              <a:rPr lang="en-US" altLang="zh-CN" sz="2800" dirty="0"/>
              <a:t>Diffusion model: Reverse denoising process.</a:t>
            </a:r>
            <a:endParaRPr lang="zh-CN" altLang="zh-CN" sz="2800" dirty="0"/>
          </a:p>
        </p:txBody>
      </p:sp>
      <p:sp>
        <p:nvSpPr>
          <p:cNvPr id="8" name="文本框 16"/>
          <p:cNvSpPr txBox="1"/>
          <p:nvPr/>
        </p:nvSpPr>
        <p:spPr>
          <a:xfrm>
            <a:off x="2635487" y="1647730"/>
            <a:ext cx="6921304" cy="523220"/>
          </a:xfrm>
          <a:prstGeom prst="rect">
            <a:avLst/>
          </a:prstGeom>
          <a:noFill/>
        </p:spPr>
        <p:txBody>
          <a:bodyPr wrap="square">
            <a:spAutoFit/>
          </a:bodyPr>
          <a:lstStyle/>
          <a:p>
            <a:pPr algn="ctr"/>
            <a:r>
              <a:rPr lang="en-US" altLang="zh-CN" sz="2800" dirty="0"/>
              <a:t>Forward noising process.</a:t>
            </a:r>
            <a:endParaRPr lang="zh-CN" altLang="zh-CN" sz="2800" dirty="0"/>
          </a:p>
        </p:txBody>
      </p:sp>
      <p:sp>
        <p:nvSpPr>
          <p:cNvPr id="3" name="标题 1"/>
          <p:cNvSpPr>
            <a:spLocks noGrp="1"/>
          </p:cNvSpPr>
          <p:nvPr>
            <p:ph type="title"/>
          </p:nvPr>
        </p:nvSpPr>
        <p:spPr>
          <a:xfrm>
            <a:off x="394447" y="1"/>
            <a:ext cx="11797552" cy="669129"/>
          </a:xfrm>
        </p:spPr>
        <p:txBody>
          <a:bodyPr>
            <a:normAutofit/>
          </a:bodyPr>
          <a:lstStyle/>
          <a:p>
            <a:r>
              <a:rPr lang="en-GB" altLang="zh-CN" dirty="0"/>
              <a:t>Diffusion </a:t>
            </a:r>
            <a:r>
              <a:rPr lang="en-US" altLang="zh-CN" dirty="0"/>
              <a:t>generative</a:t>
            </a:r>
            <a:r>
              <a:rPr lang="zh-CN" altLang="en-US" dirty="0"/>
              <a:t> </a:t>
            </a:r>
            <a:r>
              <a:rPr lang="en-US" altLang="zh-CN" dirty="0"/>
              <a:t>models.</a:t>
            </a:r>
            <a:endParaRPr lang="en-GB" altLang="zh-C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对比结果</a:t>
            </a:r>
            <a:r>
              <a:rPr lang="en-US" altLang="zh-CN" dirty="0"/>
              <a:t>——User</a:t>
            </a:r>
            <a:r>
              <a:rPr lang="zh-CN" altLang="en-US" dirty="0"/>
              <a:t> </a:t>
            </a:r>
            <a:r>
              <a:rPr lang="en-US" altLang="zh-CN" dirty="0"/>
              <a:t>Study</a:t>
            </a:r>
            <a:endParaRPr lang="zh-CN" altLang="en-US" dirty="0"/>
          </a:p>
        </p:txBody>
      </p:sp>
      <p:pic>
        <p:nvPicPr>
          <p:cNvPr id="5" name="图片 4"/>
          <p:cNvPicPr>
            <a:picLocks noChangeAspect="1"/>
          </p:cNvPicPr>
          <p:nvPr/>
        </p:nvPicPr>
        <p:blipFill rotWithShape="1">
          <a:blip r:embed="rId1" cstate="screen"/>
          <a:srcRect/>
          <a:stretch>
            <a:fillRect/>
          </a:stretch>
        </p:blipFill>
        <p:spPr>
          <a:xfrm>
            <a:off x="1621340" y="1724086"/>
            <a:ext cx="8949319" cy="4833876"/>
          </a:xfrm>
          <a:prstGeom prst="rect">
            <a:avLst/>
          </a:prstGeom>
        </p:spPr>
      </p:pic>
      <p:sp>
        <p:nvSpPr>
          <p:cNvPr id="3" name="内容占位符 246"/>
          <p:cNvSpPr>
            <a:spLocks noGrp="1"/>
          </p:cNvSpPr>
          <p:nvPr>
            <p:ph idx="1"/>
          </p:nvPr>
        </p:nvSpPr>
        <p:spPr>
          <a:xfrm>
            <a:off x="394447" y="680070"/>
            <a:ext cx="11521328" cy="1764679"/>
          </a:xfrm>
        </p:spPr>
        <p:txBody>
          <a:bodyPr>
            <a:normAutofit/>
          </a:bodyPr>
          <a:lstStyle/>
          <a:p>
            <a:r>
              <a:rPr lang="zh-CN" altLang="en-US" dirty="0"/>
              <a:t>我们的方法</a:t>
            </a:r>
            <a:r>
              <a:rPr lang="en-US" altLang="zh-CN" dirty="0" err="1"/>
              <a:t>PhotoMaker</a:t>
            </a:r>
            <a:r>
              <a:rPr lang="zh-CN" altLang="en-US" dirty="0"/>
              <a:t>在四个维度上均</a:t>
            </a:r>
            <a:r>
              <a:rPr lang="zh-CN" altLang="en-US" dirty="0">
                <a:solidFill>
                  <a:srgbClr val="C00000"/>
                </a:solidFill>
              </a:rPr>
              <a:t>最受用户青睐</a:t>
            </a:r>
            <a:r>
              <a:rPr lang="zh-CN" altLang="en-US" dirty="0"/>
              <a:t>；第二受青睐的为</a:t>
            </a:r>
            <a:r>
              <a:rPr lang="en-US" altLang="zh-CN" dirty="0" err="1"/>
              <a:t>DreamBooth</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PhotoMaker</a:t>
            </a:r>
            <a:r>
              <a:rPr lang="zh-CN" altLang="en-US" dirty="0"/>
              <a:t>结果概览</a:t>
            </a:r>
            <a:r>
              <a:rPr lang="en-US" altLang="zh-CN" dirty="0"/>
              <a:t>: Attributes Change</a:t>
            </a:r>
            <a:endParaRPr lang="zh-CN" altLang="en-US" dirty="0"/>
          </a:p>
        </p:txBody>
      </p:sp>
      <p:pic>
        <p:nvPicPr>
          <p:cNvPr id="4" name="图片 3"/>
          <p:cNvPicPr>
            <a:picLocks noChangeAspect="1"/>
          </p:cNvPicPr>
          <p:nvPr/>
        </p:nvPicPr>
        <p:blipFill>
          <a:blip r:embed="rId1"/>
          <a:stretch>
            <a:fillRect/>
          </a:stretch>
        </p:blipFill>
        <p:spPr>
          <a:xfrm>
            <a:off x="0" y="858923"/>
            <a:ext cx="12192000" cy="514015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PhotoMaker</a:t>
            </a:r>
            <a:r>
              <a:rPr lang="zh-CN" altLang="en-US" dirty="0"/>
              <a:t>结果概览</a:t>
            </a:r>
            <a:r>
              <a:rPr lang="en-US" altLang="zh-CN" dirty="0"/>
              <a:t>: Artwork to reality</a:t>
            </a:r>
            <a:endParaRPr lang="zh-CN" altLang="en-US" dirty="0"/>
          </a:p>
        </p:txBody>
      </p:sp>
      <p:pic>
        <p:nvPicPr>
          <p:cNvPr id="4" name="图片 3"/>
          <p:cNvPicPr>
            <a:picLocks noChangeAspect="1"/>
          </p:cNvPicPr>
          <p:nvPr/>
        </p:nvPicPr>
        <p:blipFill>
          <a:blip r:embed="rId1"/>
          <a:stretch>
            <a:fillRect/>
          </a:stretch>
        </p:blipFill>
        <p:spPr>
          <a:xfrm>
            <a:off x="0" y="1024565"/>
            <a:ext cx="12192000" cy="51464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将老照片或是艺术作品中的人物带入现实生活</a:t>
            </a:r>
            <a:endParaRPr lang="zh-CN" altLang="en-US" dirty="0"/>
          </a:p>
        </p:txBody>
      </p:sp>
      <p:pic>
        <p:nvPicPr>
          <p:cNvPr id="6" name="图片 5"/>
          <p:cNvPicPr>
            <a:picLocks noChangeAspect="1"/>
          </p:cNvPicPr>
          <p:nvPr/>
        </p:nvPicPr>
        <p:blipFill>
          <a:blip r:embed="rId1"/>
          <a:stretch>
            <a:fillRect/>
          </a:stretch>
        </p:blipFill>
        <p:spPr>
          <a:xfrm>
            <a:off x="978664" y="797597"/>
            <a:ext cx="10343811" cy="566885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将老照片或是艺术作品中的人物带入现实生活</a:t>
            </a:r>
            <a:endParaRPr lang="zh-CN" altLang="en-US" dirty="0"/>
          </a:p>
        </p:txBody>
      </p:sp>
      <p:pic>
        <p:nvPicPr>
          <p:cNvPr id="4" name="Picture 2"/>
          <p:cNvPicPr>
            <a:picLocks noChangeAspect="1" noChangeArrowheads="1"/>
          </p:cNvPicPr>
          <p:nvPr/>
        </p:nvPicPr>
        <p:blipFill rotWithShape="1">
          <a:blip r:embed="rId1" cstate="screen"/>
          <a:srcRect/>
          <a:stretch>
            <a:fillRect/>
          </a:stretch>
        </p:blipFill>
        <p:spPr bwMode="auto">
          <a:xfrm>
            <a:off x="325789" y="1300404"/>
            <a:ext cx="11540421" cy="48884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2" cstate="screen"/>
          <a:srcRect/>
          <a:stretch>
            <a:fillRect/>
          </a:stretch>
        </p:blipFill>
        <p:spPr bwMode="auto">
          <a:xfrm>
            <a:off x="325789" y="1373872"/>
            <a:ext cx="11540421" cy="50398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人物融合</a:t>
            </a:r>
            <a:endParaRPr lang="zh-CN" altLang="en-US" dirty="0"/>
          </a:p>
        </p:txBody>
      </p:sp>
      <p:pic>
        <p:nvPicPr>
          <p:cNvPr id="4" name="图片 3"/>
          <p:cNvPicPr>
            <a:picLocks noChangeAspect="1"/>
          </p:cNvPicPr>
          <p:nvPr/>
        </p:nvPicPr>
        <p:blipFill>
          <a:blip r:embed="rId1"/>
          <a:stretch>
            <a:fillRect/>
          </a:stretch>
        </p:blipFill>
        <p:spPr>
          <a:xfrm>
            <a:off x="0" y="952634"/>
            <a:ext cx="12192000" cy="53184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风格化结果</a:t>
            </a:r>
            <a:endParaRPr lang="zh-CN" altLang="en-US" dirty="0"/>
          </a:p>
        </p:txBody>
      </p:sp>
      <p:pic>
        <p:nvPicPr>
          <p:cNvPr id="4" name="图片 3"/>
          <p:cNvPicPr>
            <a:picLocks noChangeAspect="1"/>
          </p:cNvPicPr>
          <p:nvPr/>
        </p:nvPicPr>
        <p:blipFill rotWithShape="1">
          <a:blip r:embed="rId1" cstate="screen"/>
          <a:srcRect/>
          <a:stretch>
            <a:fillRect/>
          </a:stretch>
        </p:blipFill>
        <p:spPr>
          <a:xfrm>
            <a:off x="589375" y="683331"/>
            <a:ext cx="10988334" cy="58581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PhotoMaker</a:t>
            </a:r>
            <a:r>
              <a:rPr lang="zh-CN" altLang="en-US" dirty="0"/>
              <a:t>的相对优势</a:t>
            </a:r>
            <a:endParaRPr lang="zh-CN" altLang="en-US" dirty="0"/>
          </a:p>
        </p:txBody>
      </p:sp>
      <p:sp>
        <p:nvSpPr>
          <p:cNvPr id="3" name="内容占位符 246"/>
          <p:cNvSpPr>
            <a:spLocks noGrp="1"/>
          </p:cNvSpPr>
          <p:nvPr>
            <p:ph idx="1"/>
          </p:nvPr>
        </p:nvSpPr>
        <p:spPr>
          <a:xfrm>
            <a:off x="394447" y="680070"/>
            <a:ext cx="11521328" cy="5771530"/>
          </a:xfrm>
        </p:spPr>
        <p:txBody>
          <a:bodyPr>
            <a:normAutofit/>
          </a:bodyPr>
          <a:lstStyle/>
          <a:p>
            <a:pPr marL="0" indent="0">
              <a:buNone/>
            </a:pPr>
            <a:r>
              <a:rPr lang="zh-CN" altLang="en-US" dirty="0"/>
              <a:t>除了速度、资源消耗、输入图像数量以及应用面的优势外，我们的方法还有如下优势：</a:t>
            </a:r>
            <a:endParaRPr lang="en-US" altLang="zh-CN" dirty="0"/>
          </a:p>
          <a:p>
            <a:pPr marL="514350" indent="-514350">
              <a:buFont typeface="+mj-lt"/>
              <a:buAutoNum type="arabicPeriod"/>
            </a:pPr>
            <a:r>
              <a:rPr lang="zh-CN" altLang="en-US" dirty="0"/>
              <a:t>对输入图像的</a:t>
            </a:r>
            <a:r>
              <a:rPr lang="zh-CN" altLang="en-US" dirty="0">
                <a:solidFill>
                  <a:srgbClr val="FF0000"/>
                </a:solidFill>
              </a:rPr>
              <a:t>质量和清晰度</a:t>
            </a:r>
            <a:r>
              <a:rPr lang="zh-CN" altLang="en-US" dirty="0"/>
              <a:t>没有严格的限制，且不会把</a:t>
            </a:r>
            <a:r>
              <a:rPr lang="en-US" altLang="zh-CN" dirty="0"/>
              <a:t>degradation</a:t>
            </a:r>
            <a:r>
              <a:rPr lang="zh-CN" altLang="en-US" dirty="0"/>
              <a:t>学进去</a:t>
            </a:r>
            <a:endParaRPr lang="en-US" altLang="zh-CN" dirty="0"/>
          </a:p>
          <a:p>
            <a:pPr marL="514350" indent="-514350">
              <a:buFont typeface="+mj-lt"/>
              <a:buAutoNum type="arabicPeriod"/>
            </a:pPr>
            <a:r>
              <a:rPr lang="zh-CN" altLang="en-US" dirty="0"/>
              <a:t>无明显</a:t>
            </a:r>
            <a:r>
              <a:rPr lang="en-US" altLang="zh-CN" dirty="0"/>
              <a:t>overfitting</a:t>
            </a:r>
            <a:r>
              <a:rPr lang="zh-CN" altLang="en-US" dirty="0"/>
              <a:t>现象，具有</a:t>
            </a:r>
            <a:r>
              <a:rPr lang="zh-CN" altLang="en-US" dirty="0">
                <a:solidFill>
                  <a:srgbClr val="FF0000"/>
                </a:solidFill>
              </a:rPr>
              <a:t>很强的风格化能力</a:t>
            </a:r>
            <a:r>
              <a:rPr lang="zh-CN" altLang="en-US" dirty="0"/>
              <a:t>。</a:t>
            </a:r>
            <a:endParaRPr lang="en-US" altLang="zh-CN" dirty="0"/>
          </a:p>
          <a:p>
            <a:pPr marL="514350" indent="-514350">
              <a:buFont typeface="+mj-lt"/>
              <a:buAutoNum type="arabicPeriod"/>
            </a:pPr>
            <a:endParaRPr lang="en-US" altLang="zh-CN" dirty="0"/>
          </a:p>
          <a:p>
            <a:pPr marL="514350" indent="-514350">
              <a:buFont typeface="+mj-lt"/>
              <a:buAutoNum type="arabicPeriod"/>
            </a:pPr>
            <a:endParaRPr lang="en-US" altLang="zh-CN" dirty="0"/>
          </a:p>
          <a:p>
            <a:endParaRPr lang="zh-CN"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多个重要开源趋势榜榜首</a:t>
            </a:r>
            <a:r>
              <a:rPr lang="en-US" altLang="zh-CN" dirty="0"/>
              <a:t>&amp;</a:t>
            </a:r>
            <a:r>
              <a:rPr lang="zh-CN" altLang="en-US" dirty="0"/>
              <a:t>用户评价</a:t>
            </a:r>
            <a:endParaRPr lang="zh-CN" altLang="en-US" dirty="0"/>
          </a:p>
        </p:txBody>
      </p:sp>
      <p:pic>
        <p:nvPicPr>
          <p:cNvPr id="10" name="图片 9"/>
          <p:cNvPicPr>
            <a:picLocks noChangeAspect="1"/>
          </p:cNvPicPr>
          <p:nvPr/>
        </p:nvPicPr>
        <p:blipFill>
          <a:blip r:embed="rId1"/>
          <a:stretch>
            <a:fillRect/>
          </a:stretch>
        </p:blipFill>
        <p:spPr>
          <a:xfrm>
            <a:off x="3495889" y="1159524"/>
            <a:ext cx="5320749" cy="2429215"/>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15845" b="29640"/>
          <a:stretch>
            <a:fillRect/>
          </a:stretch>
        </p:blipFill>
        <p:spPr>
          <a:xfrm>
            <a:off x="8895317" y="1159524"/>
            <a:ext cx="3018688" cy="2700177"/>
          </a:xfrm>
          <a:prstGeom prst="rect">
            <a:avLst/>
          </a:prstGeom>
        </p:spPr>
      </p:pic>
      <p:pic>
        <p:nvPicPr>
          <p:cNvPr id="7" name="Picture 2"/>
          <p:cNvPicPr>
            <a:picLocks noGrp="1" noChangeAspect="1" noChangeArrowheads="1"/>
          </p:cNvPicPr>
          <p:nvPr/>
        </p:nvPicPr>
        <p:blipFill rotWithShape="1">
          <a:blip r:embed="rId3" cstate="print">
            <a:extLst>
              <a:ext uri="{28A0092B-C50C-407E-A947-70E740481C1C}">
                <a14:useLocalDpi xmlns:a14="http://schemas.microsoft.com/office/drawing/2010/main" val="0"/>
              </a:ext>
            </a:extLst>
          </a:blip>
          <a:srcRect l="5818" r="5609"/>
          <a:stretch>
            <a:fillRect/>
          </a:stretch>
        </p:blipFill>
        <p:spPr bwMode="auto">
          <a:xfrm>
            <a:off x="9074793" y="4116976"/>
            <a:ext cx="2769907" cy="99819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976" y="4848404"/>
            <a:ext cx="2385540" cy="694695"/>
          </a:xfrm>
          <a:prstGeom prst="rect">
            <a:avLst/>
          </a:prstGeom>
        </p:spPr>
      </p:pic>
      <p:grpSp>
        <p:nvGrpSpPr>
          <p:cNvPr id="9" name="组合 8"/>
          <p:cNvGrpSpPr/>
          <p:nvPr/>
        </p:nvGrpSpPr>
        <p:grpSpPr>
          <a:xfrm>
            <a:off x="284833" y="1067864"/>
            <a:ext cx="3064977" cy="4216885"/>
            <a:chOff x="4446059" y="869643"/>
            <a:chExt cx="2298733" cy="3162664"/>
          </a:xfrm>
        </p:grpSpPr>
        <p:pic>
          <p:nvPicPr>
            <p:cNvPr id="15" name="内容占位符 2"/>
            <p:cNvPicPr>
              <a:picLocks noChangeAspect="1"/>
            </p:cNvPicPr>
            <p:nvPr/>
          </p:nvPicPr>
          <p:blipFill rotWithShape="1">
            <a:blip r:embed="rId5" cstate="print">
              <a:extLst>
                <a:ext uri="{28A0092B-C50C-407E-A947-70E740481C1C}">
                  <a14:useLocalDpi xmlns:a14="http://schemas.microsoft.com/office/drawing/2010/main" val="0"/>
                </a:ext>
              </a:extLst>
            </a:blip>
            <a:srcRect b="24641"/>
            <a:stretch>
              <a:fillRect/>
            </a:stretch>
          </p:blipFill>
          <p:spPr>
            <a:xfrm>
              <a:off x="4446059" y="869643"/>
              <a:ext cx="2225429" cy="2023673"/>
            </a:xfrm>
            <a:prstGeom prst="rect">
              <a:avLst/>
            </a:prstGeom>
          </p:spPr>
        </p:pic>
        <p:grpSp>
          <p:nvGrpSpPr>
            <p:cNvPr id="16" name="组合 15"/>
            <p:cNvGrpSpPr/>
            <p:nvPr/>
          </p:nvGrpSpPr>
          <p:grpSpPr>
            <a:xfrm>
              <a:off x="4550266" y="3154643"/>
              <a:ext cx="2194526" cy="877664"/>
              <a:chOff x="4011327" y="2884908"/>
              <a:chExt cx="2194526" cy="877664"/>
            </a:xfrm>
          </p:grpSpPr>
          <p:pic>
            <p:nvPicPr>
              <p:cNvPr id="18" name="图片 17" descr="徽标, 公司名称&#10;&#10;描述已自动生成"/>
              <p:cNvPicPr>
                <a:picLocks noChangeAspect="1"/>
              </p:cNvPicPr>
              <p:nvPr/>
            </p:nvPicPr>
            <p:blipFill rotWithShape="1">
              <a:blip r:embed="rId6" cstate="screen"/>
              <a:srcRect l="10455" r="11098" b="4996"/>
              <a:stretch>
                <a:fillRect/>
              </a:stretch>
            </p:blipFill>
            <p:spPr>
              <a:xfrm>
                <a:off x="4011327" y="2932114"/>
                <a:ext cx="2194526" cy="830458"/>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2292" y="2884908"/>
                <a:ext cx="1258703" cy="629352"/>
              </a:xfrm>
              <a:prstGeom prst="rect">
                <a:avLst/>
              </a:prstGeom>
            </p:spPr>
          </p:pic>
        </p:grpSp>
      </p:grpSp>
      <p:grpSp>
        <p:nvGrpSpPr>
          <p:cNvPr id="22" name="组合 21"/>
          <p:cNvGrpSpPr/>
          <p:nvPr/>
        </p:nvGrpSpPr>
        <p:grpSpPr>
          <a:xfrm>
            <a:off x="3495887" y="3709247"/>
            <a:ext cx="4776047" cy="1243753"/>
            <a:chOff x="436344" y="3069801"/>
            <a:chExt cx="3125446" cy="1641589"/>
          </a:xfrm>
        </p:grpSpPr>
        <p:pic>
          <p:nvPicPr>
            <p:cNvPr id="23" name="图片 22" descr="图形用户界面, 网站&#10;&#10;描述已自动生成"/>
            <p:cNvPicPr>
              <a:picLocks noChangeAspect="1"/>
            </p:cNvPicPr>
            <p:nvPr/>
          </p:nvPicPr>
          <p:blipFill rotWithShape="1">
            <a:blip r:embed="rId8" cstate="screen"/>
            <a:srcRect r="25434"/>
            <a:stretch>
              <a:fillRect/>
            </a:stretch>
          </p:blipFill>
          <p:spPr>
            <a:xfrm>
              <a:off x="436344" y="3069801"/>
              <a:ext cx="3125446" cy="1641589"/>
            </a:xfrm>
            <a:prstGeom prst="rect">
              <a:avLst/>
            </a:prstGeom>
            <a:ln>
              <a:noFill/>
            </a:ln>
            <a:effectLst>
              <a:outerShdw blurRad="292100" dist="139700" dir="2700000" algn="tl" rotWithShape="0">
                <a:srgbClr val="333333">
                  <a:alpha val="65000"/>
                </a:srgbClr>
              </a:outerShdw>
            </a:effectLst>
          </p:spPr>
        </p:pic>
        <p:sp>
          <p:nvSpPr>
            <p:cNvPr id="24" name="文本框 10"/>
            <p:cNvSpPr txBox="1"/>
            <p:nvPr/>
          </p:nvSpPr>
          <p:spPr>
            <a:xfrm>
              <a:off x="529281" y="3495124"/>
              <a:ext cx="2845180" cy="770228"/>
            </a:xfrm>
            <a:prstGeom prst="rect">
              <a:avLst/>
            </a:prstGeom>
            <a:solidFill>
              <a:srgbClr val="FFFF00">
                <a:alpha val="4117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dirty="0" err="1">
                  <a:latin typeface="微软雅黑" panose="00000500000000000000" pitchFamily="34" charset="-122"/>
                  <a:ea typeface="微软雅黑" panose="00000500000000000000" pitchFamily="34" charset="-122"/>
                </a:rPr>
                <a:t>HuggingFace</a:t>
              </a:r>
              <a:r>
                <a:rPr lang="zh-CN" altLang="en-US" sz="3200" dirty="0">
                  <a:latin typeface="微软雅黑" panose="00000500000000000000" pitchFamily="34" charset="-122"/>
                  <a:ea typeface="微软雅黑" panose="00000500000000000000" pitchFamily="34" charset="-122"/>
                </a:rPr>
                <a:t>第一</a:t>
              </a:r>
              <a:endParaRPr lang="zh-CN" altLang="en-US" sz="3200" dirty="0">
                <a:latin typeface="微软雅黑" panose="00000500000000000000" pitchFamily="34" charset="-122"/>
                <a:ea typeface="微软雅黑" panose="00000500000000000000" pitchFamily="34" charset="-122"/>
              </a:endParaRPr>
            </a:p>
          </p:txBody>
        </p:sp>
      </p:grpSp>
      <p:pic>
        <p:nvPicPr>
          <p:cNvPr id="25" name="图片 24"/>
          <p:cNvPicPr>
            <a:picLocks noChangeAspect="1"/>
          </p:cNvPicPr>
          <p:nvPr/>
        </p:nvPicPr>
        <p:blipFill>
          <a:blip r:embed="rId9"/>
          <a:stretch>
            <a:fillRect/>
          </a:stretch>
        </p:blipFill>
        <p:spPr>
          <a:xfrm>
            <a:off x="3495887" y="5115560"/>
            <a:ext cx="4897967" cy="1303867"/>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10"/>
          <a:stretch>
            <a:fillRect/>
          </a:stretch>
        </p:blipFill>
        <p:spPr>
          <a:xfrm>
            <a:off x="884555" y="5342890"/>
            <a:ext cx="2404110" cy="663575"/>
          </a:xfrm>
          <a:prstGeom prst="rect">
            <a:avLst/>
          </a:prstGeom>
        </p:spPr>
      </p:pic>
      <p:pic>
        <p:nvPicPr>
          <p:cNvPr id="5" name="图片 4"/>
          <p:cNvPicPr>
            <a:picLocks noChangeAspect="1"/>
          </p:cNvPicPr>
          <p:nvPr/>
        </p:nvPicPr>
        <p:blipFill>
          <a:blip r:embed="rId11"/>
          <a:stretch>
            <a:fillRect/>
          </a:stretch>
        </p:blipFill>
        <p:spPr>
          <a:xfrm>
            <a:off x="9484360" y="5596255"/>
            <a:ext cx="2131060" cy="52451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54450" y="1006475"/>
            <a:ext cx="7261225" cy="873760"/>
          </a:xfrm>
          <a:prstGeom prst="rect">
            <a:avLst/>
          </a:prstGeom>
          <a:solidFill>
            <a:srgbClr val="E4E0E0"/>
          </a:solidFill>
          <a:ln w="12700" cmpd="sng">
            <a:solidFill>
              <a:srgbClr val="BFBFBF"/>
            </a:solidFill>
            <a:prstDash val="solid"/>
          </a:ln>
        </p:spPr>
        <p:txBody>
          <a:bodyPr wrap="square" rtlCol="0" anchor="ctr" anchorCtr="0">
            <a:noAutofit/>
          </a:bodyPr>
          <a:p>
            <a:pPr lvl="0" algn="ctr">
              <a:buClrTx/>
              <a:buSzTx/>
              <a:buFontTx/>
            </a:pPr>
            <a:r>
              <a:rPr lang="zh-CN" altLang="en-US" sz="4000" b="1">
                <a:solidFill>
                  <a:srgbClr val="7F7F7F"/>
                </a:solidFill>
                <a:latin typeface="黑体" panose="00000500000000000000" pitchFamily="49" charset="-122"/>
                <a:ea typeface="黑体" panose="00000500000000000000" pitchFamily="49" charset="-122"/>
                <a:sym typeface="+mn-ea"/>
              </a:rPr>
              <a:t>图像个性化生成</a:t>
            </a:r>
            <a:endParaRPr lang="zh-CN" altLang="en-US" sz="4000" b="1">
              <a:solidFill>
                <a:srgbClr val="7F7F7F"/>
              </a:solidFill>
              <a:latin typeface="黑体" panose="00000500000000000000" pitchFamily="49" charset="-122"/>
              <a:ea typeface="黑体" panose="00000500000000000000" pitchFamily="49" charset="-122"/>
              <a:sym typeface="+mn-ea"/>
            </a:endParaRPr>
          </a:p>
        </p:txBody>
      </p:sp>
      <p:sp>
        <p:nvSpPr>
          <p:cNvPr id="4" name="文本框 3"/>
          <p:cNvSpPr txBox="1"/>
          <p:nvPr/>
        </p:nvSpPr>
        <p:spPr>
          <a:xfrm>
            <a:off x="3868420" y="2941955"/>
            <a:ext cx="7261225" cy="873760"/>
          </a:xfrm>
          <a:prstGeom prst="rect">
            <a:avLst/>
          </a:prstGeom>
          <a:solidFill>
            <a:srgbClr val="86006A"/>
          </a:solidFill>
        </p:spPr>
        <p:txBody>
          <a:bodyPr wrap="square" rtlCol="0" anchor="ctr" anchorCtr="0">
            <a:noAutofit/>
          </a:bodyPr>
          <a:p>
            <a:pPr lvl="0" algn="ctr">
              <a:buClrTx/>
              <a:buSzTx/>
              <a:buFontTx/>
            </a:pPr>
            <a:r>
              <a:rPr lang="zh-CN" altLang="en-US" sz="4000" b="1">
                <a:solidFill>
                  <a:schemeClr val="bg1"/>
                </a:solidFill>
                <a:latin typeface="黑体" panose="00000500000000000000" pitchFamily="49" charset="-122"/>
                <a:ea typeface="黑体" panose="00000500000000000000" pitchFamily="49" charset="-122"/>
                <a:sym typeface="+mn-ea"/>
              </a:rPr>
              <a:t>一致性图像序列生成</a:t>
            </a:r>
            <a:endParaRPr lang="zh-CN" altLang="en-US" sz="4000" b="1">
              <a:solidFill>
                <a:schemeClr val="bg1"/>
              </a:solidFill>
              <a:latin typeface="黑体" panose="00000500000000000000" pitchFamily="49" charset="-122"/>
              <a:ea typeface="黑体" panose="00000500000000000000" pitchFamily="49" charset="-122"/>
              <a:sym typeface="+mn-ea"/>
            </a:endParaRPr>
          </a:p>
        </p:txBody>
      </p:sp>
      <p:sp>
        <p:nvSpPr>
          <p:cNvPr id="6" name="文本框 5"/>
          <p:cNvSpPr txBox="1"/>
          <p:nvPr/>
        </p:nvSpPr>
        <p:spPr>
          <a:xfrm>
            <a:off x="3854450" y="4877435"/>
            <a:ext cx="7261225" cy="873760"/>
          </a:xfrm>
          <a:prstGeom prst="rect">
            <a:avLst/>
          </a:prstGeom>
          <a:solidFill>
            <a:srgbClr val="E4E0E0"/>
          </a:solidFill>
          <a:ln w="12700" cmpd="sng">
            <a:solidFill>
              <a:srgbClr val="BFBFBF"/>
            </a:solidFill>
            <a:prstDash val="solid"/>
          </a:ln>
        </p:spPr>
        <p:txBody>
          <a:bodyPr wrap="square" rtlCol="0" anchor="ctr" anchorCtr="0">
            <a:noAutofit/>
          </a:bodyPr>
          <a:p>
            <a:pPr lvl="0" algn="ctr">
              <a:buClrTx/>
              <a:buSzTx/>
              <a:buFontTx/>
            </a:pPr>
            <a:r>
              <a:rPr lang="zh-CN" altLang="en-US" sz="4000" b="1">
                <a:solidFill>
                  <a:srgbClr val="7F7F7F"/>
                </a:solidFill>
                <a:latin typeface="黑体" panose="00000500000000000000" pitchFamily="49" charset="-122"/>
                <a:ea typeface="黑体" panose="00000500000000000000" pitchFamily="49" charset="-122"/>
                <a:sym typeface="+mn-ea"/>
              </a:rPr>
              <a:t>基于可迁移知识的通用模型</a:t>
            </a:r>
            <a:endParaRPr lang="zh-CN" altLang="en-US" sz="4000" b="1">
              <a:solidFill>
                <a:srgbClr val="7F7F7F"/>
              </a:solidFill>
              <a:latin typeface="黑体" panose="00000500000000000000" pitchFamily="49" charset="-122"/>
              <a:ea typeface="黑体" panose="00000500000000000000" pitchFamily="49"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图像生成模型</a:t>
            </a:r>
            <a:endParaRPr lang="zh-CN" altLang="en-US" dirty="0"/>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zh-CN" altLang="en-US" dirty="0"/>
                  <a:t>正态分布</a:t>
                </a:r>
                <a14:m>
                  <m:oMath xmlns:m="http://schemas.openxmlformats.org/officeDocument/2006/math">
                    <m:r>
                      <a:rPr lang="en-US" altLang="zh-CN" b="1" i="1" smtClean="0">
                        <a:latin typeface="Cambria Math" panose="02040503050406030204" pitchFamily="18" charset="0"/>
                      </a:rPr>
                      <m:t>𝒛</m:t>
                    </m:r>
                  </m:oMath>
                </a14:m>
                <a:r>
                  <a:rPr lang="zh-CN" altLang="en-US" dirty="0"/>
                  <a:t>经过网络</a:t>
                </a:r>
                <a14:m>
                  <m:oMath xmlns:m="http://schemas.openxmlformats.org/officeDocument/2006/math">
                    <m:r>
                      <m:rPr>
                        <m:sty m:val="p"/>
                      </m:rPr>
                      <a:rPr lang="en-US" altLang="zh-CN" i="1" dirty="0">
                        <a:latin typeface="Cambria Math" panose="02040503050406030204" pitchFamily="18" charset="0"/>
                      </a:rPr>
                      <m:t>G</m:t>
                    </m:r>
                  </m:oMath>
                </a14:m>
                <a:r>
                  <a:rPr lang="en-US" altLang="zh-CN" dirty="0"/>
                  <a:t>,</a:t>
                </a:r>
                <a:r>
                  <a:rPr lang="zh-CN" altLang="en-US" dirty="0"/>
                  <a:t>得到生成目标域图像</a:t>
                </a:r>
                <a14:m>
                  <m:oMath xmlns:m="http://schemas.openxmlformats.org/officeDocument/2006/math">
                    <m:r>
                      <m:rPr>
                        <m:sty m:val="p"/>
                      </m:rPr>
                      <a:rPr lang="en-US" altLang="zh-CN" i="1" dirty="0">
                        <a:latin typeface="Cambria Math" panose="02040503050406030204" pitchFamily="18" charset="0"/>
                      </a:rPr>
                      <m:t>x</m:t>
                    </m:r>
                  </m:oMath>
                </a14:m>
                <a:endParaRPr lang="zh-CN" altLang="en-US" dirty="0"/>
              </a:p>
            </p:txBody>
          </p:sp>
        </mc:Choice>
        <mc:Fallback>
          <p:sp>
            <p:nvSpPr>
              <p:cNvPr id="3" name="内容占位符 2"/>
              <p:cNvSpPr>
                <a:spLocks noRot="1" noChangeAspect="1" noMove="1" noResize="1" noEditPoints="1" noAdjustHandles="1" noChangeArrowheads="1" noChangeShapeType="1" noTextEdit="1"/>
              </p:cNvSpPr>
              <p:nvPr>
                <p:ph idx="1"/>
              </p:nvPr>
            </p:nvSpPr>
            <p:spPr>
              <a:blipFill rotWithShape="1">
                <a:blip r:embed="rId1"/>
                <a:stretch>
                  <a:fillRect l="-1" t="-7" r="3" b="2"/>
                </a:stretch>
              </a:blipFill>
            </p:spPr>
            <p:txBody>
              <a:bodyPr/>
              <a:lstStyle/>
              <a:p>
                <a:r>
                  <a:rPr lang="zh-CN" altLang="en-US">
                    <a:noFill/>
                  </a:rPr>
                  <a:t> </a:t>
                </a:r>
              </a:p>
            </p:txBody>
          </p:sp>
        </mc:Fallback>
      </mc:AlternateContent>
      <p:sp>
        <p:nvSpPr>
          <p:cNvPr id="5" name="文本框 4"/>
          <p:cNvSpPr txBox="1"/>
          <p:nvPr/>
        </p:nvSpPr>
        <p:spPr>
          <a:xfrm>
            <a:off x="442258" y="6194593"/>
            <a:ext cx="9994604" cy="369332"/>
          </a:xfrm>
          <a:prstGeom prst="rect">
            <a:avLst/>
          </a:prstGeom>
          <a:noFill/>
        </p:spPr>
        <p:txBody>
          <a:bodyPr wrap="square">
            <a:spAutoFit/>
          </a:bodyPr>
          <a:lstStyle/>
          <a:p>
            <a:r>
              <a:rPr lang="en-US" altLang="zh-CN" dirty="0"/>
              <a:t>From: </a:t>
            </a:r>
            <a:r>
              <a:rPr lang="zh-CN" altLang="en-US" dirty="0">
                <a:hlinkClick r:id="rId2"/>
              </a:rPr>
              <a:t>https://blog.csdn.net/weixin_54338498/article/details/130174582</a:t>
            </a:r>
            <a:r>
              <a:rPr lang="zh-CN" altLang="en-US" dirty="0"/>
              <a:t>  </a:t>
            </a:r>
            <a:endParaRPr lang="zh-CN" altLang="en-US" dirty="0"/>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755" y="1601236"/>
            <a:ext cx="8596922" cy="451541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4447" y="1"/>
            <a:ext cx="11797552" cy="669129"/>
          </a:xfrm>
        </p:spPr>
        <p:txBody>
          <a:bodyPr/>
          <a:lstStyle/>
          <a:p>
            <a:r>
              <a:rPr lang="en-US" altLang="zh-CN" dirty="0" err="1"/>
              <a:t>StoryDiffusion</a:t>
            </a:r>
            <a:r>
              <a:rPr lang="zh-CN" altLang="en-US" dirty="0"/>
              <a:t>  一致性的动画和长视频生成</a:t>
            </a:r>
            <a:endParaRPr lang="en-US" altLang="zh-CN" dirty="0"/>
          </a:p>
        </p:txBody>
      </p:sp>
      <p:pic>
        <p:nvPicPr>
          <p:cNvPr id="8" name="video_003">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010285" y="1144270"/>
            <a:ext cx="5191125" cy="4650105"/>
          </a:xfrm>
          <a:prstGeom prst="rect">
            <a:avLst/>
          </a:prstGeom>
        </p:spPr>
      </p:pic>
      <p:sp>
        <p:nvSpPr>
          <p:cNvPr id="9" name="文本框 8"/>
          <p:cNvSpPr txBox="1"/>
          <p:nvPr/>
        </p:nvSpPr>
        <p:spPr>
          <a:xfrm>
            <a:off x="1010285" y="5794375"/>
            <a:ext cx="5191760" cy="521970"/>
          </a:xfrm>
          <a:prstGeom prst="rect">
            <a:avLst/>
          </a:prstGeom>
          <a:noFill/>
        </p:spPr>
        <p:txBody>
          <a:bodyPr wrap="square" rtlCol="0">
            <a:noAutofit/>
          </a:bodyPr>
          <a:lstStyle/>
          <a:p>
            <a:pPr algn="ctr"/>
            <a:r>
              <a:rPr lang="en-US" altLang="zh-CN" sz="2800" dirty="0"/>
              <a:t>11s </a:t>
            </a:r>
            <a:r>
              <a:rPr lang="zh-CN" altLang="en-US" sz="2800" dirty="0"/>
              <a:t>长视频生成</a:t>
            </a:r>
            <a:endParaRPr lang="zh-CN" altLang="en-US" sz="2800" dirty="0"/>
          </a:p>
        </p:txBody>
      </p:sp>
      <p:sp>
        <p:nvSpPr>
          <p:cNvPr id="10" name="文本框 9"/>
          <p:cNvSpPr txBox="1"/>
          <p:nvPr>
            <p:custDataLst>
              <p:tags r:id="rId4"/>
            </p:custDataLst>
          </p:nvPr>
        </p:nvSpPr>
        <p:spPr>
          <a:xfrm>
            <a:off x="6482080" y="5794375"/>
            <a:ext cx="4460875" cy="521970"/>
          </a:xfrm>
          <a:prstGeom prst="rect">
            <a:avLst/>
          </a:prstGeom>
          <a:noFill/>
        </p:spPr>
        <p:txBody>
          <a:bodyPr wrap="square" rtlCol="0">
            <a:spAutoFit/>
          </a:bodyPr>
          <a:lstStyle/>
          <a:p>
            <a:pPr algn="ctr"/>
            <a:r>
              <a:rPr lang="en-US" altLang="zh-CN" sz="2800" dirty="0"/>
              <a:t>9s </a:t>
            </a:r>
            <a:r>
              <a:rPr lang="zh-CN" altLang="en-US" sz="2800" dirty="0"/>
              <a:t>长视频生成</a:t>
            </a:r>
            <a:endParaRPr lang="zh-CN" altLang="en-US" sz="2800" dirty="0"/>
          </a:p>
        </p:txBody>
      </p:sp>
      <p:pic>
        <p:nvPicPr>
          <p:cNvPr id="11" name="demo_0083">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6482080" y="1143635"/>
            <a:ext cx="4460875" cy="4650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8" fill="hold"/>
                                        <p:tgtEl>
                                          <p:spTgt spid="8"/>
                                        </p:tgtEl>
                                      </p:cBhvr>
                                    </p:cmd>
                                  </p:childTnLst>
                                </p:cTn>
                              </p:par>
                              <p:par>
                                <p:cTn id="7" presetID="1" presetClass="mediacall" presetSubtype="0" fill="hold" nodeType="withEffect">
                                  <p:stCondLst>
                                    <p:cond delay="0"/>
                                  </p:stCondLst>
                                  <p:childTnLst>
                                    <p:cmd type="call" cmd="playFrom(0.0)">
                                      <p:cBhvr>
                                        <p:cTn id="8" dur="88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8"/>
                </p:tgtEl>
              </p:cMediaNode>
            </p:video>
            <p:video>
              <p:cMediaNode>
                <p:cTn id="10" repeatCount="indefinite" fill="hold" display="0">
                  <p:stCondLst>
                    <p:cond delay="indefinite"/>
                  </p:stCondLst>
                </p:cTn>
                <p:tgtEl>
                  <p:spTgt spid="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如何用较少的资源做长视频？</a:t>
            </a:r>
            <a:endParaRPr lang="zh-CN" altLang="en-US" dirty="0"/>
          </a:p>
        </p:txBody>
      </p:sp>
      <p:sp>
        <p:nvSpPr>
          <p:cNvPr id="3" name="内容占位符 2"/>
          <p:cNvSpPr>
            <a:spLocks noGrp="1"/>
          </p:cNvSpPr>
          <p:nvPr>
            <p:ph idx="1"/>
          </p:nvPr>
        </p:nvSpPr>
        <p:spPr/>
        <p:txBody>
          <a:bodyPr>
            <a:normAutofit/>
          </a:bodyPr>
          <a:lstStyle/>
          <a:p>
            <a:r>
              <a:rPr lang="en-US" altLang="zh-CN" dirty="0"/>
              <a:t>3D U-Net </a:t>
            </a:r>
            <a:r>
              <a:rPr lang="zh-CN" altLang="en-US" dirty="0"/>
              <a:t>系列 </a:t>
            </a:r>
            <a:r>
              <a:rPr lang="en-US" altLang="zh-CN" dirty="0"/>
              <a:t>(</a:t>
            </a:r>
            <a:r>
              <a:rPr lang="zh-CN" altLang="en-US" dirty="0"/>
              <a:t>短视频</a:t>
            </a:r>
            <a:r>
              <a:rPr lang="en-US" altLang="zh-CN" dirty="0"/>
              <a:t>):</a:t>
            </a:r>
            <a:endParaRPr lang="en-US" altLang="zh-CN" dirty="0"/>
          </a:p>
          <a:p>
            <a:pPr lvl="1"/>
            <a:r>
              <a:rPr lang="en-US" altLang="zh-CN" dirty="0" err="1"/>
              <a:t>AnimateDiff</a:t>
            </a:r>
            <a:r>
              <a:rPr lang="en-US" altLang="zh-CN" dirty="0"/>
              <a:t>, </a:t>
            </a:r>
            <a:r>
              <a:rPr lang="en-US" altLang="zh-CN" dirty="0" err="1"/>
              <a:t>MagicVideo</a:t>
            </a:r>
            <a:r>
              <a:rPr lang="en-US" altLang="zh-CN" dirty="0"/>
              <a:t>, </a:t>
            </a:r>
            <a:r>
              <a:rPr lang="en-US" altLang="zh-CN" dirty="0" err="1"/>
              <a:t>LaVie</a:t>
            </a:r>
            <a:r>
              <a:rPr lang="en-US" altLang="zh-CN" dirty="0"/>
              <a:t> </a:t>
            </a:r>
            <a:r>
              <a:rPr lang="zh-CN" altLang="en-US" dirty="0"/>
              <a:t>等</a:t>
            </a:r>
            <a:endParaRPr lang="zh-CN" altLang="en-US" dirty="0"/>
          </a:p>
          <a:p>
            <a:pPr lvl="1"/>
            <a:r>
              <a:rPr lang="zh-CN" altLang="en-US" dirty="0"/>
              <a:t>训练开销相对较小：</a:t>
            </a:r>
            <a:r>
              <a:rPr lang="en-US" altLang="zh-CN" dirty="0"/>
              <a:t>8</a:t>
            </a:r>
            <a:r>
              <a:rPr lang="zh-CN" altLang="en-US" dirty="0"/>
              <a:t>～</a:t>
            </a:r>
            <a:r>
              <a:rPr lang="en-US" altLang="zh-CN" dirty="0"/>
              <a:t>32</a:t>
            </a:r>
            <a:r>
              <a:rPr lang="zh-CN" altLang="en-US" dirty="0"/>
              <a:t>张</a:t>
            </a:r>
            <a:r>
              <a:rPr lang="en-US" altLang="zh-CN" dirty="0"/>
              <a:t>A100</a:t>
            </a:r>
            <a:endParaRPr lang="en-US" altLang="zh-CN" dirty="0"/>
          </a:p>
          <a:p>
            <a:pPr lvl="1"/>
            <a:r>
              <a:rPr lang="zh-CN" altLang="en-US" dirty="0"/>
              <a:t>非常短的时长：</a:t>
            </a:r>
            <a:r>
              <a:rPr lang="en-US" altLang="zh-CN" dirty="0"/>
              <a:t>2s </a:t>
            </a:r>
            <a:endParaRPr lang="en-US" altLang="zh-CN" dirty="0"/>
          </a:p>
          <a:p>
            <a:r>
              <a:rPr lang="en-US" altLang="zh-CN" dirty="0" err="1"/>
              <a:t>DiT</a:t>
            </a:r>
            <a:r>
              <a:rPr lang="zh-CN" altLang="en-US" dirty="0"/>
              <a:t>类 </a:t>
            </a:r>
            <a:r>
              <a:rPr lang="en-US" altLang="zh-CN" dirty="0"/>
              <a:t>(</a:t>
            </a:r>
            <a:r>
              <a:rPr lang="zh-CN" altLang="en-US" dirty="0"/>
              <a:t>长视频</a:t>
            </a:r>
            <a:r>
              <a:rPr lang="en-US" altLang="zh-CN" dirty="0"/>
              <a:t>): </a:t>
            </a:r>
            <a:r>
              <a:rPr lang="zh-CN" altLang="en-US" dirty="0"/>
              <a:t>利用</a:t>
            </a:r>
            <a:r>
              <a:rPr lang="en-US" altLang="zh-CN" dirty="0"/>
              <a:t>Transformer </a:t>
            </a:r>
            <a:r>
              <a:rPr lang="zh-CN" altLang="en-US" dirty="0"/>
              <a:t>的</a:t>
            </a:r>
            <a:r>
              <a:rPr lang="en-US" altLang="zh-CN" dirty="0"/>
              <a:t>scaling </a:t>
            </a:r>
            <a:r>
              <a:rPr lang="zh-CN" altLang="en-US" dirty="0"/>
              <a:t>能力</a:t>
            </a:r>
            <a:endParaRPr lang="en-US" altLang="zh-CN" dirty="0"/>
          </a:p>
          <a:p>
            <a:pPr lvl="1"/>
            <a:r>
              <a:rPr lang="en-US" altLang="zh-CN" dirty="0"/>
              <a:t>SORA</a:t>
            </a:r>
            <a:r>
              <a:rPr lang="zh-CN" altLang="en-US" dirty="0"/>
              <a:t>（大于</a:t>
            </a:r>
            <a:r>
              <a:rPr lang="en-US" altLang="zh-CN" dirty="0"/>
              <a:t>1</a:t>
            </a:r>
            <a:r>
              <a:rPr lang="zh-CN" altLang="en-US" dirty="0"/>
              <a:t>分钟）</a:t>
            </a:r>
            <a:r>
              <a:rPr lang="en-US" altLang="zh-CN" dirty="0"/>
              <a:t>, </a:t>
            </a:r>
            <a:r>
              <a:rPr lang="en-US" altLang="zh-CN" dirty="0" err="1"/>
              <a:t>Vidu</a:t>
            </a:r>
            <a:r>
              <a:rPr lang="zh-CN" altLang="en-US" dirty="0"/>
              <a:t>（</a:t>
            </a:r>
            <a:r>
              <a:rPr lang="en-US" altLang="zh-CN" dirty="0"/>
              <a:t>16s</a:t>
            </a:r>
            <a:r>
              <a:rPr lang="zh-CN" altLang="en-US" dirty="0"/>
              <a:t>长视频）</a:t>
            </a:r>
            <a:endParaRPr lang="zh-CN" altLang="en-US" dirty="0"/>
          </a:p>
          <a:p>
            <a:pPr lvl="1"/>
            <a:r>
              <a:rPr lang="zh-CN" altLang="en-US" dirty="0"/>
              <a:t>长时长，高质量的视频生成</a:t>
            </a:r>
            <a:endParaRPr lang="zh-CN" altLang="en-US" dirty="0"/>
          </a:p>
          <a:p>
            <a:pPr lvl="1"/>
            <a:r>
              <a:rPr lang="zh-CN" altLang="en-US" dirty="0"/>
              <a:t>训练开销大：几百张卡（或许更多）</a:t>
            </a:r>
            <a:r>
              <a:rPr lang="en-US" altLang="zh-CN" dirty="0"/>
              <a:t>+</a:t>
            </a:r>
            <a:r>
              <a:rPr lang="zh-CN" altLang="en-US" dirty="0"/>
              <a:t>海量高质量数据。</a:t>
            </a:r>
            <a:endParaRPr lang="zh-CN" altLang="en-US" dirty="0"/>
          </a:p>
          <a:p>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err="1"/>
              <a:t>StoryDiffusion</a:t>
            </a:r>
            <a:r>
              <a:rPr kumimoji="1" lang="zh-CN" altLang="en-US" dirty="0"/>
              <a:t>  开销更小的长视频生成</a:t>
            </a:r>
            <a:endParaRPr kumimoji="1" lang="zh-CN" altLang="en-US" dirty="0"/>
          </a:p>
        </p:txBody>
      </p:sp>
      <p:sp>
        <p:nvSpPr>
          <p:cNvPr id="3" name="内容占位符 2"/>
          <p:cNvSpPr>
            <a:spLocks noGrp="1"/>
          </p:cNvSpPr>
          <p:nvPr>
            <p:ph idx="1"/>
          </p:nvPr>
        </p:nvSpPr>
        <p:spPr>
          <a:xfrm>
            <a:off x="394447" y="1159329"/>
            <a:ext cx="11355295" cy="5482535"/>
          </a:xfrm>
        </p:spPr>
        <p:txBody>
          <a:bodyPr/>
          <a:lstStyle/>
          <a:p>
            <a:pPr marL="0" indent="0">
              <a:buNone/>
            </a:pPr>
            <a:r>
              <a:rPr kumimoji="1" lang="zh-CN" altLang="en-US" sz="3600" dirty="0"/>
              <a:t>两阶段的视频生成方案，用较少的计算资源生成长视频</a:t>
            </a:r>
            <a:endParaRPr kumimoji="1" lang="en-US" altLang="zh-CN" sz="3600" dirty="0"/>
          </a:p>
          <a:p>
            <a:r>
              <a:rPr kumimoji="1" lang="zh-CN" altLang="en-US" sz="3600" dirty="0"/>
              <a:t>基于图像模型生成关键帧</a:t>
            </a:r>
            <a:endParaRPr kumimoji="1" lang="en-US" altLang="zh-CN" sz="3600" dirty="0"/>
          </a:p>
          <a:p>
            <a:pPr lvl="1"/>
            <a:r>
              <a:rPr kumimoji="1" lang="zh-CN" altLang="en-US" sz="3200" dirty="0"/>
              <a:t>特征保持注意力机制</a:t>
            </a:r>
            <a:r>
              <a:rPr kumimoji="1" lang="en-US" altLang="zh-CN" sz="3200" dirty="0"/>
              <a:t>: Training-free</a:t>
            </a:r>
            <a:r>
              <a:rPr kumimoji="1" lang="zh-CN" altLang="en-US" sz="3200" dirty="0"/>
              <a:t> 的一致性图像生成</a:t>
            </a:r>
            <a:endParaRPr kumimoji="1" lang="en-US" altLang="zh-CN" sz="3200" dirty="0"/>
          </a:p>
          <a:p>
            <a:r>
              <a:rPr kumimoji="1" lang="zh-CN" altLang="en-US" sz="3600" dirty="0"/>
              <a:t>对关键帧生成串联视频</a:t>
            </a:r>
            <a:endParaRPr kumimoji="1" lang="en-US" altLang="zh-CN" sz="3600" dirty="0"/>
          </a:p>
          <a:p>
            <a:pPr lvl="1"/>
            <a:r>
              <a:rPr kumimoji="1" lang="en-US" altLang="zh-CN" sz="3200" dirty="0"/>
              <a:t>Motion Predictor: </a:t>
            </a:r>
            <a:r>
              <a:rPr kumimoji="1" lang="zh-CN" altLang="en-US" sz="3200" dirty="0"/>
              <a:t>强大的插帧模型，更好地建模长距离动作</a:t>
            </a:r>
            <a:endParaRPr kumimoji="1" lang="en-US" altLang="zh-CN" sz="3200" dirty="0"/>
          </a:p>
          <a:p>
            <a:pPr lvl="1"/>
            <a:endParaRPr kumimoji="1"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StoryDiffusion</a:t>
            </a:r>
            <a:r>
              <a:rPr lang="en-US" altLang="zh-CN" dirty="0"/>
              <a:t>:</a:t>
            </a:r>
            <a:r>
              <a:rPr lang="zh-CN" altLang="en-US" dirty="0"/>
              <a:t> 生成关键帧</a:t>
            </a:r>
            <a:endParaRPr lang="zh-CN" altLang="en-US" dirty="0"/>
          </a:p>
        </p:txBody>
      </p:sp>
      <p:sp>
        <p:nvSpPr>
          <p:cNvPr id="3" name="内容占位符 2"/>
          <p:cNvSpPr>
            <a:spLocks noGrp="1"/>
          </p:cNvSpPr>
          <p:nvPr>
            <p:ph idx="1"/>
          </p:nvPr>
        </p:nvSpPr>
        <p:spPr>
          <a:xfrm>
            <a:off x="394335" y="669290"/>
            <a:ext cx="11355070" cy="5972810"/>
          </a:xfrm>
        </p:spPr>
        <p:txBody>
          <a:bodyPr/>
          <a:lstStyle/>
          <a:p>
            <a:r>
              <a:rPr lang="zh-CN" altLang="en-US" dirty="0"/>
              <a:t>将故事分割为</a:t>
            </a:r>
            <a:r>
              <a:rPr lang="en-US" altLang="zh-CN" dirty="0"/>
              <a:t>prompts</a:t>
            </a:r>
            <a:r>
              <a:rPr lang="en-US" altLang="zh-CN" dirty="0">
                <a:sym typeface="Wingdings" panose="05000000000000000000" pitchFamily="2" charset="2"/>
              </a:rPr>
              <a:t></a:t>
            </a:r>
            <a:r>
              <a:rPr lang="zh-CN" altLang="en-US" dirty="0"/>
              <a:t>批量产生具有一致性的图像</a:t>
            </a:r>
            <a:endParaRPr lang="zh-CN" altLang="en-US" dirty="0"/>
          </a:p>
        </p:txBody>
      </p:sp>
      <p:sp>
        <p:nvSpPr>
          <p:cNvPr id="4" name="文本框 3"/>
          <p:cNvSpPr txBox="1"/>
          <p:nvPr/>
        </p:nvSpPr>
        <p:spPr>
          <a:xfrm>
            <a:off x="158750" y="1388745"/>
            <a:ext cx="11839575" cy="1960245"/>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just"/>
            <a:r>
              <a:rPr lang="en-US" altLang="zh-CN" sz="2800" b="1" dirty="0"/>
              <a:t>Story: </a:t>
            </a:r>
            <a:r>
              <a:rPr lang="en-US" altLang="zh-CN" sz="2800" b="1" dirty="0">
                <a:solidFill>
                  <a:schemeClr val="accent2"/>
                </a:solidFill>
              </a:rPr>
              <a:t>A young man stands on the road, gazing his side. </a:t>
            </a:r>
            <a:r>
              <a:rPr lang="en-US" altLang="zh-CN" sz="2800" b="1" dirty="0">
                <a:solidFill>
                  <a:schemeClr val="accent1">
                    <a:lumMod val="75000"/>
                  </a:schemeClr>
                </a:solidFill>
              </a:rPr>
              <a:t>He then turns his head to look straight ahead</a:t>
            </a:r>
            <a:r>
              <a:rPr lang="en-US" altLang="zh-CN" sz="2800" b="1" dirty="0"/>
              <a:t> and </a:t>
            </a:r>
            <a:r>
              <a:rPr lang="en-US" altLang="zh-CN" sz="2800" b="1" dirty="0">
                <a:solidFill>
                  <a:srgbClr val="7030A0"/>
                </a:solidFill>
              </a:rPr>
              <a:t>continuing his walk. </a:t>
            </a:r>
            <a:r>
              <a:rPr lang="en-US" altLang="zh-CN" sz="2800" b="1" dirty="0">
                <a:solidFill>
                  <a:schemeClr val="accent6">
                    <a:lumMod val="75000"/>
                  </a:schemeClr>
                </a:solidFill>
              </a:rPr>
              <a:t>Along the way, he spots a rose by the roadside, bends down to pick it up. </a:t>
            </a:r>
            <a:r>
              <a:rPr lang="en-US" altLang="zh-CN" sz="2800" b="1" dirty="0">
                <a:solidFill>
                  <a:schemeClr val="accent4">
                    <a:lumMod val="75000"/>
                  </a:schemeClr>
                </a:solidFill>
              </a:rPr>
              <a:t>He hold it in front of chest and walks forward, laughing joyfully.</a:t>
            </a:r>
            <a:endParaRPr lang="zh-CN" altLang="en-US" sz="2800" b="1" dirty="0">
              <a:solidFill>
                <a:schemeClr val="accent4">
                  <a:lumMod val="75000"/>
                </a:schemeClr>
              </a:solidFill>
            </a:endParaRPr>
          </a:p>
        </p:txBody>
      </p:sp>
      <p:pic>
        <p:nvPicPr>
          <p:cNvPr id="10" name="图片 9"/>
          <p:cNvPicPr>
            <a:picLocks noChangeAspect="1"/>
          </p:cNvPicPr>
          <p:nvPr/>
        </p:nvPicPr>
        <p:blipFill>
          <a:blip r:embed="rId1"/>
          <a:stretch>
            <a:fillRect/>
          </a:stretch>
        </p:blipFill>
        <p:spPr>
          <a:xfrm>
            <a:off x="0" y="3470621"/>
            <a:ext cx="12192000" cy="2325797"/>
          </a:xfrm>
          <a:prstGeom prst="rect">
            <a:avLst/>
          </a:prstGeom>
        </p:spPr>
      </p:pic>
      <p:sp>
        <p:nvSpPr>
          <p:cNvPr id="5" name="文本框 4"/>
          <p:cNvSpPr txBox="1"/>
          <p:nvPr/>
        </p:nvSpPr>
        <p:spPr>
          <a:xfrm>
            <a:off x="1128291" y="5895750"/>
            <a:ext cx="9879628" cy="646331"/>
          </a:xfrm>
          <a:prstGeom prst="rect">
            <a:avLst/>
          </a:prstGeom>
          <a:noFill/>
        </p:spPr>
        <p:txBody>
          <a:bodyPr wrap="none" rtlCol="0">
            <a:spAutoFit/>
          </a:bodyPr>
          <a:lstStyle/>
          <a:p>
            <a:r>
              <a:rPr kumimoji="1" lang="zh-CN" altLang="en-US" sz="3600" dirty="0">
                <a:latin typeface="微软雅黑" panose="00000500000000000000" pitchFamily="34" charset="-122"/>
                <a:ea typeface="微软雅黑" panose="00000500000000000000" pitchFamily="34" charset="-122"/>
              </a:rPr>
              <a:t>作为关键帧在第二阶段生成视频，也可用作漫画</a:t>
            </a:r>
            <a:endParaRPr kumimoji="1" lang="zh-CN" altLang="en-US" sz="3600" dirty="0">
              <a:latin typeface="微软雅黑" panose="00000500000000000000" pitchFamily="34" charset="-122"/>
              <a:ea typeface="微软雅黑" panose="00000500000000000000"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图像生成模型 → 关键帧</a:t>
            </a:r>
            <a:endParaRPr lang="zh-CN" altLang="en-US" dirty="0"/>
          </a:p>
        </p:txBody>
      </p:sp>
      <p:sp>
        <p:nvSpPr>
          <p:cNvPr id="4" name="内容占位符 2"/>
          <p:cNvSpPr txBox="1"/>
          <p:nvPr/>
        </p:nvSpPr>
        <p:spPr>
          <a:xfrm>
            <a:off x="394447" y="789709"/>
            <a:ext cx="11355295" cy="585215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3200" b="1" i="0" kern="1200" baseline="0">
                <a:solidFill>
                  <a:schemeClr val="tx1"/>
                </a:solidFill>
                <a:latin typeface="+mn-lt"/>
                <a:ea typeface="黑体" panose="00000500000000000000" pitchFamily="49" charset="-122"/>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3000" b="0" i="0" kern="1200" baseline="0">
                <a:solidFill>
                  <a:schemeClr val="tx1"/>
                </a:solidFill>
                <a:latin typeface="+mn-lt"/>
                <a:ea typeface="华文楷体" panose="02010600040101010101" pitchFamily="2" charset="-122"/>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800" b="0" i="0" kern="1200" baseline="0">
                <a:solidFill>
                  <a:schemeClr val="tx1"/>
                </a:solidFill>
                <a:latin typeface="+mn-lt"/>
                <a:ea typeface="华文新魏" panose="020108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特征保持自注意力机制：生成图像间的一致性约束</a:t>
            </a:r>
            <a:endParaRPr lang="en-US" altLang="zh-CN" dirty="0"/>
          </a:p>
        </p:txBody>
      </p:sp>
      <p:pic>
        <p:nvPicPr>
          <p:cNvPr id="5" name="图片 4" descr="截屏2024-05-05 16.06.14"/>
          <p:cNvPicPr>
            <a:picLocks noChangeAspect="1"/>
          </p:cNvPicPr>
          <p:nvPr/>
        </p:nvPicPr>
        <p:blipFill>
          <a:blip r:embed="rId1"/>
          <a:stretch>
            <a:fillRect/>
          </a:stretch>
        </p:blipFill>
        <p:spPr>
          <a:xfrm>
            <a:off x="1962150" y="1504315"/>
            <a:ext cx="7666355" cy="49168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基于一致图像生成生成衔接视频</a:t>
            </a:r>
            <a:endParaRPr kumimoji="1" lang="zh-CN" altLang="en-US" dirty="0"/>
          </a:p>
        </p:txBody>
      </p:sp>
      <p:sp>
        <p:nvSpPr>
          <p:cNvPr id="3" name="内容占位符 2"/>
          <p:cNvSpPr>
            <a:spLocks noGrp="1"/>
          </p:cNvSpPr>
          <p:nvPr>
            <p:ph idx="1"/>
          </p:nvPr>
        </p:nvSpPr>
        <p:spPr/>
        <p:txBody>
          <a:bodyPr/>
          <a:lstStyle/>
          <a:p>
            <a:r>
              <a:rPr kumimoji="1" lang="zh-CN" altLang="en-US" dirty="0"/>
              <a:t>难点</a:t>
            </a:r>
            <a:r>
              <a:rPr kumimoji="1" lang="en-US" altLang="zh-CN" dirty="0"/>
              <a:t>: </a:t>
            </a:r>
            <a:r>
              <a:rPr kumimoji="1" lang="zh-CN" altLang="en-US" dirty="0"/>
              <a:t>建模和预测大幅度的动作</a:t>
            </a:r>
            <a:endParaRPr kumimoji="1" lang="en-US" altLang="zh-CN" dirty="0"/>
          </a:p>
          <a:p>
            <a:pPr lvl="1"/>
            <a:r>
              <a:rPr kumimoji="1" lang="zh-CN" altLang="en-US" dirty="0"/>
              <a:t>基于光流插帧模型难以生成有意义的衔接</a:t>
            </a:r>
            <a:endParaRPr kumimoji="1" lang="en-US" altLang="zh-CN" dirty="0"/>
          </a:p>
          <a:p>
            <a:pPr lvl="1"/>
            <a:endParaRPr kumimoji="1" lang="en-US" altLang="zh-CN" dirty="0"/>
          </a:p>
          <a:p>
            <a:endParaRPr kumimoji="1" lang="zh-CN" altLang="en-US" dirty="0"/>
          </a:p>
        </p:txBody>
      </p:sp>
      <p:pic>
        <p:nvPicPr>
          <p:cNvPr id="8" name="demo_0087" descr="demo_008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183739" y="2419680"/>
            <a:ext cx="2592210" cy="2592210"/>
          </a:xfrm>
          <a:prstGeom prst="rect">
            <a:avLst/>
          </a:prstGeom>
        </p:spPr>
      </p:pic>
      <p:sp>
        <p:nvSpPr>
          <p:cNvPr id="9" name="文本框 8"/>
          <p:cNvSpPr txBox="1"/>
          <p:nvPr/>
        </p:nvSpPr>
        <p:spPr>
          <a:xfrm>
            <a:off x="6096001" y="5132469"/>
            <a:ext cx="2881654" cy="461665"/>
          </a:xfrm>
          <a:prstGeom prst="rect">
            <a:avLst/>
          </a:prstGeom>
          <a:noFill/>
        </p:spPr>
        <p:txBody>
          <a:bodyPr wrap="square" rtlCol="0">
            <a:spAutoFit/>
          </a:bodyPr>
          <a:lstStyle/>
          <a:p>
            <a:r>
              <a:rPr kumimoji="1" lang="en-US" altLang="zh-CN" sz="2400" dirty="0"/>
              <a:t>AMT</a:t>
            </a:r>
            <a:r>
              <a:rPr kumimoji="1" lang="zh-CN" altLang="en-US" sz="2400" dirty="0"/>
              <a:t> 传统插帧算法</a:t>
            </a:r>
            <a:endParaRPr kumimoji="1" lang="zh-CN" altLang="en-US" sz="2400" dirty="0"/>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676" y="2419680"/>
            <a:ext cx="2592211" cy="2592211"/>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91" y="2419681"/>
            <a:ext cx="2592210" cy="2592210"/>
          </a:xfrm>
          <a:prstGeom prst="rect">
            <a:avLst/>
          </a:prstGeom>
        </p:spPr>
      </p:pic>
      <p:pic>
        <p:nvPicPr>
          <p:cNvPr id="16" name="demo_0088" descr="demo_0088">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9326801" y="2441565"/>
            <a:ext cx="2570325" cy="2570325"/>
          </a:xfrm>
          <a:prstGeom prst="rect">
            <a:avLst/>
          </a:prstGeom>
        </p:spPr>
      </p:pic>
      <p:sp>
        <p:nvSpPr>
          <p:cNvPr id="17" name="文本框 16"/>
          <p:cNvSpPr txBox="1"/>
          <p:nvPr/>
        </p:nvSpPr>
        <p:spPr>
          <a:xfrm>
            <a:off x="9448800" y="5030492"/>
            <a:ext cx="2348753" cy="830997"/>
          </a:xfrm>
          <a:prstGeom prst="rect">
            <a:avLst/>
          </a:prstGeom>
          <a:noFill/>
        </p:spPr>
        <p:txBody>
          <a:bodyPr wrap="square" rtlCol="0">
            <a:spAutoFit/>
          </a:bodyPr>
          <a:lstStyle/>
          <a:p>
            <a:r>
              <a:rPr kumimoji="1" lang="en-US" altLang="zh-CN" sz="2400" dirty="0"/>
              <a:t>Motion</a:t>
            </a:r>
            <a:r>
              <a:rPr kumimoji="1" lang="zh-CN" altLang="en-US" sz="2400" dirty="0"/>
              <a:t> </a:t>
            </a:r>
            <a:r>
              <a:rPr kumimoji="1" lang="en-US" altLang="zh-CN" sz="2400" dirty="0"/>
              <a:t>Predictor</a:t>
            </a:r>
            <a:endParaRPr kumimoji="1" lang="en-US" altLang="zh-CN" sz="2400" dirty="0"/>
          </a:p>
          <a:p>
            <a:r>
              <a:rPr kumimoji="1" lang="en-US" altLang="zh-CN" sz="2400" dirty="0"/>
              <a:t>(</a:t>
            </a:r>
            <a:r>
              <a:rPr kumimoji="1" lang="zh-CN" altLang="en-US" sz="2400" dirty="0"/>
              <a:t>我们结果</a:t>
            </a:r>
            <a:r>
              <a:rPr kumimoji="1" lang="en-US" altLang="zh-CN" sz="2400" dirty="0"/>
              <a:t>)</a:t>
            </a:r>
            <a:endParaRPr kumimoji="1" lang="zh-CN" altLang="en-US" sz="2400" dirty="0"/>
          </a:p>
        </p:txBody>
      </p:sp>
      <p:sp>
        <p:nvSpPr>
          <p:cNvPr id="19" name="文本框 18"/>
          <p:cNvSpPr txBox="1"/>
          <p:nvPr/>
        </p:nvSpPr>
        <p:spPr>
          <a:xfrm>
            <a:off x="224491" y="6068291"/>
            <a:ext cx="11497733" cy="460375"/>
          </a:xfrm>
          <a:prstGeom prst="rect">
            <a:avLst/>
          </a:prstGeom>
          <a:noFill/>
        </p:spPr>
        <p:txBody>
          <a:bodyPr wrap="square">
            <a:spAutoFit/>
          </a:bodyPr>
          <a:lstStyle/>
          <a:p>
            <a:r>
              <a:rPr lang="en-GB" altLang="zh-CN" sz="2400" b="1" i="0" dirty="0">
                <a:solidFill>
                  <a:srgbClr val="636C76"/>
                </a:solidFill>
                <a:effectLst/>
                <a:latin typeface="Calibri" panose="020F0502020204030204" pitchFamily="34" charset="0"/>
                <a:cs typeface="Calibri" panose="020F0502020204030204" pitchFamily="34" charset="0"/>
              </a:rPr>
              <a:t>AMT: All-Pairs Multi-Field Transforms for Efficient Frame Interpolation </a:t>
            </a:r>
            <a:r>
              <a:rPr lang="en-US" altLang="zh-CN" sz="2400" b="1" dirty="0">
                <a:solidFill>
                  <a:srgbClr val="636C76"/>
                </a:solidFill>
                <a:latin typeface="Calibri" panose="020F0502020204030204" pitchFamily="34" charset="0"/>
                <a:cs typeface="Calibri" panose="020F0502020204030204" pitchFamily="34" charset="0"/>
              </a:rPr>
              <a:t>(CVPR2023)</a:t>
            </a:r>
            <a:endParaRPr lang="zh-CN" altLang="en-US" sz="2400" dirty="0">
              <a:latin typeface="Calibri" panose="020F0502020204030204" pitchFamily="34" charset="0"/>
              <a:cs typeface="Calibri" panose="020F0502020204030204" pitchFamily="34" charset="0"/>
            </a:endParaRPr>
          </a:p>
        </p:txBody>
      </p:sp>
      <p:sp>
        <p:nvSpPr>
          <p:cNvPr id="20" name="文本框 19"/>
          <p:cNvSpPr txBox="1"/>
          <p:nvPr/>
        </p:nvSpPr>
        <p:spPr>
          <a:xfrm>
            <a:off x="189899" y="5134138"/>
            <a:ext cx="5701554" cy="461665"/>
          </a:xfrm>
          <a:prstGeom prst="rect">
            <a:avLst/>
          </a:prstGeom>
          <a:noFill/>
        </p:spPr>
        <p:txBody>
          <a:bodyPr wrap="square" rtlCol="0">
            <a:spAutoFit/>
          </a:bodyPr>
          <a:lstStyle/>
          <a:p>
            <a:r>
              <a:rPr kumimoji="1" lang="en-US" altLang="zh-CN" sz="2400" dirty="0"/>
              <a:t>Consistent Self-Attention </a:t>
            </a:r>
            <a:r>
              <a:rPr kumimoji="1" lang="zh-CN" altLang="en-US" sz="2400" dirty="0"/>
              <a:t>生成的一致图像</a:t>
            </a:r>
            <a:endParaRPr kumimoji="1"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9" fill="hold"/>
                                        <p:tgtEl>
                                          <p:spTgt spid="8"/>
                                        </p:tgtEl>
                                      </p:cBhvr>
                                    </p:cmd>
                                  </p:childTnLst>
                                </p:cTn>
                              </p:par>
                              <p:par>
                                <p:cTn id="7" presetID="1" presetClass="mediacall" presetSubtype="0" fill="hold" nodeType="withEffect">
                                  <p:stCondLst>
                                    <p:cond delay="0"/>
                                  </p:stCondLst>
                                  <p:childTnLst>
                                    <p:cmd type="call" cmd="playFrom(0.0)">
                                      <p:cBhvr>
                                        <p:cTn id="8" dur="133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video>
              <p:cMediaNode vol="80000">
                <p:cTn id="10" repeatCount="indefinite" fill="hold" display="0">
                  <p:stCondLst>
                    <p:cond delay="indefinite"/>
                  </p:stCondLst>
                </p:cTn>
                <p:tgtEl>
                  <p:spTgt spid="1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基于一致图像生成生成连接视频</a:t>
            </a:r>
            <a:endParaRPr kumimoji="1" lang="zh-CN" altLang="en-US" dirty="0"/>
          </a:p>
        </p:txBody>
      </p:sp>
      <p:sp>
        <p:nvSpPr>
          <p:cNvPr id="3" name="内容占位符 2"/>
          <p:cNvSpPr>
            <a:spLocks noGrp="1"/>
          </p:cNvSpPr>
          <p:nvPr>
            <p:ph idx="1"/>
          </p:nvPr>
        </p:nvSpPr>
        <p:spPr>
          <a:xfrm>
            <a:off x="469776" y="833121"/>
            <a:ext cx="11355295" cy="5852155"/>
          </a:xfrm>
        </p:spPr>
        <p:txBody>
          <a:bodyPr>
            <a:normAutofit/>
          </a:bodyPr>
          <a:lstStyle/>
          <a:p>
            <a:r>
              <a:rPr kumimoji="1" lang="zh-CN" altLang="en-US" dirty="0"/>
              <a:t>难点</a:t>
            </a:r>
            <a:r>
              <a:rPr kumimoji="1" lang="en-US" altLang="zh-CN" dirty="0"/>
              <a:t>: </a:t>
            </a:r>
            <a:r>
              <a:rPr kumimoji="1" lang="zh-CN" altLang="en-US" dirty="0"/>
              <a:t>建模和预测大幅度的动作</a:t>
            </a:r>
            <a:endParaRPr kumimoji="1" lang="en-US" altLang="zh-CN" dirty="0"/>
          </a:p>
          <a:p>
            <a:r>
              <a:rPr kumimoji="1" lang="zh-CN" altLang="en-US" dirty="0"/>
              <a:t>现有的视频生成模型中的</a:t>
            </a:r>
            <a:r>
              <a:rPr kumimoji="1" lang="en-US" altLang="zh-CN" dirty="0"/>
              <a:t>Temporal Attention :</a:t>
            </a:r>
            <a:endParaRPr kumimoji="1" lang="en-US" altLang="zh-CN" dirty="0"/>
          </a:p>
          <a:p>
            <a:pPr lvl="1"/>
            <a:r>
              <a:rPr kumimoji="1" lang="zh-CN" altLang="en-US" dirty="0"/>
              <a:t>在每个</a:t>
            </a:r>
            <a:r>
              <a:rPr kumimoji="1" lang="zh-CN" altLang="en-US" b="1" dirty="0"/>
              <a:t>空间位置</a:t>
            </a:r>
            <a:r>
              <a:rPr kumimoji="1" lang="zh-CN" altLang="en-US" dirty="0"/>
              <a:t>沿着</a:t>
            </a:r>
            <a:r>
              <a:rPr kumimoji="1" lang="zh-CN" altLang="en-US" b="1" dirty="0"/>
              <a:t>时间维度</a:t>
            </a:r>
            <a:r>
              <a:rPr kumimoji="1" lang="zh-CN" altLang="en-US" dirty="0"/>
              <a:t>独立计算</a:t>
            </a:r>
            <a:endParaRPr kumimoji="1" lang="en-US" altLang="zh-CN" dirty="0"/>
          </a:p>
          <a:p>
            <a:pPr lvl="1"/>
            <a:r>
              <a:rPr kumimoji="1" lang="zh-CN" altLang="en-US" dirty="0"/>
              <a:t>难以建模</a:t>
            </a:r>
            <a:r>
              <a:rPr kumimoji="1" lang="en-US" altLang="zh-CN" dirty="0"/>
              <a:t>global</a:t>
            </a:r>
            <a:r>
              <a:rPr kumimoji="1" lang="zh-CN" altLang="en-US" dirty="0"/>
              <a:t>信息和大的动作</a:t>
            </a:r>
            <a:endParaRPr kumimoji="1" lang="en-US" altLang="zh-CN" dirty="0"/>
          </a:p>
          <a:p>
            <a:r>
              <a:rPr kumimoji="1" lang="en-US" altLang="zh-CN" dirty="0"/>
              <a:t>Motion</a:t>
            </a:r>
            <a:r>
              <a:rPr kumimoji="1" lang="zh-CN" altLang="en-US" dirty="0"/>
              <a:t> </a:t>
            </a:r>
            <a:r>
              <a:rPr kumimoji="1" lang="en-US" altLang="zh-CN" dirty="0"/>
              <a:t>Predictor</a:t>
            </a:r>
            <a:endParaRPr kumimoji="1" lang="en-US" altLang="zh-CN" dirty="0"/>
          </a:p>
          <a:p>
            <a:pPr lvl="1"/>
            <a:r>
              <a:rPr kumimoji="1" lang="zh-CN" altLang="en-US" dirty="0"/>
              <a:t>编码到图像语义空间</a:t>
            </a:r>
            <a:endParaRPr kumimoji="1" lang="en-US" altLang="zh-CN" dirty="0"/>
          </a:p>
          <a:p>
            <a:pPr lvl="1"/>
            <a:r>
              <a:rPr kumimoji="1" lang="zh-CN" altLang="en-US" dirty="0"/>
              <a:t>在图像语义空间预测中间帧</a:t>
            </a:r>
            <a:endParaRPr kumimoji="1" lang="en-US" altLang="zh-CN" dirty="0"/>
          </a:p>
          <a:p>
            <a:pPr lvl="1"/>
            <a:r>
              <a:rPr kumimoji="1" lang="zh-CN" altLang="en-US" dirty="0"/>
              <a:t>帮助建模大的动作</a:t>
            </a:r>
            <a:endParaRPr kumimoji="1" lang="en-US" altLang="zh-CN" dirty="0"/>
          </a:p>
          <a:p>
            <a:pPr lvl="1"/>
            <a:endParaRPr kumimoji="1" lang="en-US" altLang="zh-CN" dirty="0"/>
          </a:p>
          <a:p>
            <a:endParaRPr kumimoji="1" lang="zh-CN" altLang="en-US" dirty="0"/>
          </a:p>
        </p:txBody>
      </p:sp>
      <p:grpSp>
        <p:nvGrpSpPr>
          <p:cNvPr id="38" name="组合 37"/>
          <p:cNvGrpSpPr/>
          <p:nvPr/>
        </p:nvGrpSpPr>
        <p:grpSpPr>
          <a:xfrm>
            <a:off x="8004568" y="2838039"/>
            <a:ext cx="2082801" cy="2802466"/>
            <a:chOff x="1785902" y="1156079"/>
            <a:chExt cx="2684499" cy="3534454"/>
          </a:xfrm>
        </p:grpSpPr>
        <p:cxnSp>
          <p:nvCxnSpPr>
            <p:cNvPr id="39" name="直线连接符 38"/>
            <p:cNvCxnSpPr/>
            <p:nvPr/>
          </p:nvCxnSpPr>
          <p:spPr>
            <a:xfrm>
              <a:off x="1785902" y="1156079"/>
              <a:ext cx="0" cy="286173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线连接符 39"/>
            <p:cNvCxnSpPr/>
            <p:nvPr/>
          </p:nvCxnSpPr>
          <p:spPr>
            <a:xfrm flipH="1" flipV="1">
              <a:off x="1785902" y="4017812"/>
              <a:ext cx="2684499" cy="6727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直线连接符 40"/>
            <p:cNvCxnSpPr/>
            <p:nvPr/>
          </p:nvCxnSpPr>
          <p:spPr>
            <a:xfrm>
              <a:off x="4470400" y="1828800"/>
              <a:ext cx="0" cy="286173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直线连接符 41"/>
            <p:cNvCxnSpPr/>
            <p:nvPr/>
          </p:nvCxnSpPr>
          <p:spPr>
            <a:xfrm flipH="1" flipV="1">
              <a:off x="1785902" y="1156079"/>
              <a:ext cx="2684499" cy="672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9376167" y="2105672"/>
            <a:ext cx="2082801" cy="2802466"/>
            <a:chOff x="1785902" y="1156079"/>
            <a:chExt cx="2684499" cy="3534454"/>
          </a:xfrm>
        </p:grpSpPr>
        <p:cxnSp>
          <p:nvCxnSpPr>
            <p:cNvPr id="44" name="直线连接符 43"/>
            <p:cNvCxnSpPr/>
            <p:nvPr/>
          </p:nvCxnSpPr>
          <p:spPr>
            <a:xfrm>
              <a:off x="1785902" y="1156079"/>
              <a:ext cx="0" cy="28617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5" name="直线连接符 44"/>
            <p:cNvCxnSpPr/>
            <p:nvPr/>
          </p:nvCxnSpPr>
          <p:spPr>
            <a:xfrm flipH="1" flipV="1">
              <a:off x="1785902" y="4017812"/>
              <a:ext cx="2684499" cy="67272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6" name="直线连接符 45"/>
            <p:cNvCxnSpPr/>
            <p:nvPr/>
          </p:nvCxnSpPr>
          <p:spPr>
            <a:xfrm>
              <a:off x="4470400" y="1828800"/>
              <a:ext cx="0" cy="28617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7" name="直线连接符 46"/>
            <p:cNvCxnSpPr/>
            <p:nvPr/>
          </p:nvCxnSpPr>
          <p:spPr>
            <a:xfrm flipH="1" flipV="1">
              <a:off x="1785902" y="1156079"/>
              <a:ext cx="2684499" cy="67272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cxnSp>
        <p:nvCxnSpPr>
          <p:cNvPr id="48" name="直线连接符 47"/>
          <p:cNvCxnSpPr/>
          <p:nvPr/>
        </p:nvCxnSpPr>
        <p:spPr>
          <a:xfrm flipV="1">
            <a:off x="8004568" y="2105672"/>
            <a:ext cx="1371599" cy="7323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线连接符 48"/>
          <p:cNvCxnSpPr/>
          <p:nvPr/>
        </p:nvCxnSpPr>
        <p:spPr>
          <a:xfrm flipV="1">
            <a:off x="10061965" y="2656005"/>
            <a:ext cx="1371599" cy="7323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直线连接符 49"/>
          <p:cNvCxnSpPr/>
          <p:nvPr/>
        </p:nvCxnSpPr>
        <p:spPr>
          <a:xfrm flipV="1">
            <a:off x="10074666" y="4908138"/>
            <a:ext cx="1371599" cy="7323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直线连接符 50"/>
          <p:cNvCxnSpPr/>
          <p:nvPr/>
        </p:nvCxnSpPr>
        <p:spPr>
          <a:xfrm flipV="1">
            <a:off x="8036322" y="4357806"/>
            <a:ext cx="1371599" cy="73236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2" name="直线连接符 51"/>
          <p:cNvCxnSpPr/>
          <p:nvPr/>
        </p:nvCxnSpPr>
        <p:spPr>
          <a:xfrm flipV="1">
            <a:off x="8741173" y="3115851"/>
            <a:ext cx="1199613" cy="63659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3" name="直线连接符 52"/>
          <p:cNvCxnSpPr/>
          <p:nvPr/>
        </p:nvCxnSpPr>
        <p:spPr>
          <a:xfrm flipV="1">
            <a:off x="9528567" y="3343924"/>
            <a:ext cx="1110720" cy="59584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直线连接符 53"/>
          <p:cNvCxnSpPr/>
          <p:nvPr/>
        </p:nvCxnSpPr>
        <p:spPr>
          <a:xfrm flipV="1">
            <a:off x="9545503" y="4152490"/>
            <a:ext cx="1093784" cy="51435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直线连接符 54"/>
          <p:cNvCxnSpPr/>
          <p:nvPr/>
        </p:nvCxnSpPr>
        <p:spPr>
          <a:xfrm flipV="1">
            <a:off x="8741173" y="3922834"/>
            <a:ext cx="1184815" cy="62758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a:off x="9925988" y="3140725"/>
            <a:ext cx="716286" cy="18097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7" name="直线连接符 56"/>
          <p:cNvCxnSpPr/>
          <p:nvPr/>
        </p:nvCxnSpPr>
        <p:spPr>
          <a:xfrm>
            <a:off x="10639287" y="3362973"/>
            <a:ext cx="0" cy="77893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直线连接符 57"/>
          <p:cNvCxnSpPr/>
          <p:nvPr/>
        </p:nvCxnSpPr>
        <p:spPr>
          <a:xfrm>
            <a:off x="9942917" y="3927064"/>
            <a:ext cx="696370" cy="20637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9" name="直线连接符 58"/>
          <p:cNvCxnSpPr/>
          <p:nvPr/>
        </p:nvCxnSpPr>
        <p:spPr>
          <a:xfrm>
            <a:off x="9926001" y="3136489"/>
            <a:ext cx="0" cy="77893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0" name="直线连接符 59"/>
          <p:cNvCxnSpPr/>
          <p:nvPr/>
        </p:nvCxnSpPr>
        <p:spPr>
          <a:xfrm>
            <a:off x="8749621" y="3743975"/>
            <a:ext cx="745079" cy="201082"/>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直线连接符 60"/>
          <p:cNvCxnSpPr/>
          <p:nvPr/>
        </p:nvCxnSpPr>
        <p:spPr>
          <a:xfrm>
            <a:off x="9511632" y="3940298"/>
            <a:ext cx="0" cy="840316"/>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2" name="直线连接符 61"/>
          <p:cNvCxnSpPr/>
          <p:nvPr/>
        </p:nvCxnSpPr>
        <p:spPr>
          <a:xfrm>
            <a:off x="8732692" y="4522905"/>
            <a:ext cx="778934" cy="215901"/>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3" name="直线连接符 62"/>
          <p:cNvCxnSpPr/>
          <p:nvPr/>
        </p:nvCxnSpPr>
        <p:spPr>
          <a:xfrm>
            <a:off x="8732689" y="3815941"/>
            <a:ext cx="0" cy="778934"/>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直线连接符 63"/>
          <p:cNvCxnSpPr/>
          <p:nvPr/>
        </p:nvCxnSpPr>
        <p:spPr>
          <a:xfrm flipH="1" flipV="1">
            <a:off x="7987630" y="3566172"/>
            <a:ext cx="2116667" cy="5609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直线连接符 64"/>
          <p:cNvCxnSpPr/>
          <p:nvPr/>
        </p:nvCxnSpPr>
        <p:spPr>
          <a:xfrm flipH="1" flipV="1">
            <a:off x="7970690" y="4363097"/>
            <a:ext cx="2082801" cy="5334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直线连接符 65"/>
          <p:cNvCxnSpPr/>
          <p:nvPr/>
        </p:nvCxnSpPr>
        <p:spPr>
          <a:xfrm>
            <a:off x="9525579" y="3223273"/>
            <a:ext cx="0" cy="22690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直线连接符 66"/>
          <p:cNvCxnSpPr/>
          <p:nvPr/>
        </p:nvCxnSpPr>
        <p:spPr>
          <a:xfrm>
            <a:off x="8749621" y="3032773"/>
            <a:ext cx="0" cy="22690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7383015" y="3743975"/>
            <a:ext cx="441146" cy="584775"/>
          </a:xfrm>
          <a:prstGeom prst="rect">
            <a:avLst/>
          </a:prstGeom>
          <a:noFill/>
        </p:spPr>
        <p:txBody>
          <a:bodyPr wrap="none" rtlCol="0">
            <a:spAutoFit/>
          </a:bodyPr>
          <a:lstStyle/>
          <a:p>
            <a:r>
              <a:rPr kumimoji="1" lang="en-US" altLang="zh-CN" sz="3200" dirty="0"/>
              <a:t>H</a:t>
            </a:r>
            <a:endParaRPr kumimoji="1" lang="zh-CN" altLang="en-US" sz="3200" dirty="0"/>
          </a:p>
        </p:txBody>
      </p:sp>
      <p:sp>
        <p:nvSpPr>
          <p:cNvPr id="69" name="文本框 68"/>
          <p:cNvSpPr txBox="1"/>
          <p:nvPr/>
        </p:nvSpPr>
        <p:spPr>
          <a:xfrm>
            <a:off x="8638664" y="5440104"/>
            <a:ext cx="550151" cy="584775"/>
          </a:xfrm>
          <a:prstGeom prst="rect">
            <a:avLst/>
          </a:prstGeom>
          <a:noFill/>
        </p:spPr>
        <p:txBody>
          <a:bodyPr wrap="none" rtlCol="0">
            <a:spAutoFit/>
          </a:bodyPr>
          <a:lstStyle/>
          <a:p>
            <a:r>
              <a:rPr kumimoji="1" lang="en-US" altLang="zh-CN" sz="3200" dirty="0"/>
              <a:t>W</a:t>
            </a:r>
            <a:endParaRPr kumimoji="1" lang="zh-CN" altLang="en-US" sz="3200" dirty="0"/>
          </a:p>
        </p:txBody>
      </p:sp>
      <p:sp>
        <p:nvSpPr>
          <p:cNvPr id="70" name="文本框 69"/>
          <p:cNvSpPr txBox="1"/>
          <p:nvPr/>
        </p:nvSpPr>
        <p:spPr>
          <a:xfrm>
            <a:off x="10484769" y="5284332"/>
            <a:ext cx="1237455" cy="584775"/>
          </a:xfrm>
          <a:prstGeom prst="rect">
            <a:avLst/>
          </a:prstGeom>
          <a:noFill/>
        </p:spPr>
        <p:txBody>
          <a:bodyPr wrap="none" rtlCol="0">
            <a:spAutoFit/>
          </a:bodyPr>
          <a:lstStyle/>
          <a:p>
            <a:r>
              <a:rPr kumimoji="1" lang="en-US" altLang="zh-CN" sz="3200" dirty="0"/>
              <a:t>Frame</a:t>
            </a:r>
            <a:endParaRPr kumimoji="1" lang="zh-CN" altLang="en-US" sz="3200" dirty="0"/>
          </a:p>
        </p:txBody>
      </p:sp>
      <p:sp>
        <p:nvSpPr>
          <p:cNvPr id="71" name="文本框 70"/>
          <p:cNvSpPr txBox="1"/>
          <p:nvPr/>
        </p:nvSpPr>
        <p:spPr>
          <a:xfrm>
            <a:off x="7751165" y="5992779"/>
            <a:ext cx="3588675" cy="461665"/>
          </a:xfrm>
          <a:prstGeom prst="rect">
            <a:avLst/>
          </a:prstGeom>
          <a:noFill/>
        </p:spPr>
        <p:txBody>
          <a:bodyPr wrap="none" rtlCol="0">
            <a:spAutoFit/>
          </a:bodyPr>
          <a:lstStyle/>
          <a:p>
            <a:r>
              <a:rPr kumimoji="1" lang="en-US" altLang="zh-CN" sz="2400" dirty="0"/>
              <a:t>Temporal Attention </a:t>
            </a:r>
            <a:r>
              <a:rPr kumimoji="1" lang="zh-CN" altLang="en-US" sz="2400" dirty="0"/>
              <a:t>示意图</a:t>
            </a:r>
            <a:endParaRPr kumimoji="1" lang="zh-CN" alt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基于一致图像生成生成连接视频</a:t>
            </a:r>
            <a:endParaRPr lang="zh-CN" altLang="en-US" dirty="0"/>
          </a:p>
        </p:txBody>
      </p:sp>
      <p:sp>
        <p:nvSpPr>
          <p:cNvPr id="3" name="内容占位符 2"/>
          <p:cNvSpPr>
            <a:spLocks noGrp="1"/>
          </p:cNvSpPr>
          <p:nvPr>
            <p:ph idx="1"/>
          </p:nvPr>
        </p:nvSpPr>
        <p:spPr/>
        <p:txBody>
          <a:bodyPr/>
          <a:lstStyle/>
          <a:p>
            <a:r>
              <a:rPr kumimoji="1" lang="en-US" altLang="zh-CN" dirty="0"/>
              <a:t>Motion</a:t>
            </a:r>
            <a:r>
              <a:rPr kumimoji="1" lang="zh-CN" altLang="en-US" dirty="0"/>
              <a:t> </a:t>
            </a:r>
            <a:r>
              <a:rPr kumimoji="1" lang="en-US" altLang="zh-CN" dirty="0"/>
              <a:t>Predictor</a:t>
            </a:r>
            <a:endParaRPr kumimoji="1" lang="en-US" altLang="zh-CN" dirty="0"/>
          </a:p>
          <a:p>
            <a:pPr lvl="1"/>
            <a:r>
              <a:rPr lang="zh-CN" altLang="en-US" dirty="0"/>
              <a:t>基于</a:t>
            </a:r>
            <a:r>
              <a:rPr lang="en-US" altLang="zh-CN" dirty="0"/>
              <a:t>Diffusion</a:t>
            </a:r>
            <a:r>
              <a:rPr lang="zh-CN" altLang="en-US" dirty="0"/>
              <a:t> 视频生成架构，基于视频生成训练集训练</a:t>
            </a:r>
            <a:endParaRPr lang="zh-CN" altLang="en-US" dirty="0">
              <a:solidFill>
                <a:schemeClr val="tx1"/>
              </a:solidFill>
            </a:endParaRPr>
          </a:p>
          <a:p>
            <a:pPr lvl="1"/>
            <a:r>
              <a:rPr lang="zh-CN" altLang="en-US" dirty="0">
                <a:solidFill>
                  <a:srgbClr val="0070C0"/>
                </a:solidFill>
              </a:rPr>
              <a:t>图像语义空间</a:t>
            </a:r>
            <a:r>
              <a:rPr lang="zh-CN" altLang="en-US" dirty="0"/>
              <a:t>中建模两帧之间的运动信息</a:t>
            </a:r>
            <a:endParaRPr lang="zh-CN" altLang="en-US" dirty="0"/>
          </a:p>
        </p:txBody>
      </p:sp>
      <p:pic>
        <p:nvPicPr>
          <p:cNvPr id="5" name="图片 4" descr="structure1"/>
          <p:cNvPicPr>
            <a:picLocks noChangeAspect="1"/>
          </p:cNvPicPr>
          <p:nvPr/>
        </p:nvPicPr>
        <p:blipFill rotWithShape="1">
          <a:blip r:embed="rId1"/>
          <a:srcRect t="2568" b="37310"/>
          <a:stretch>
            <a:fillRect/>
          </a:stretch>
        </p:blipFill>
        <p:spPr>
          <a:xfrm>
            <a:off x="731002" y="2775856"/>
            <a:ext cx="10682183" cy="360861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结果展示与对比</a:t>
            </a:r>
            <a:endParaRPr lang="zh-CN" altLang="en-US" dirty="0"/>
          </a:p>
        </p:txBody>
      </p:sp>
      <p:pic>
        <p:nvPicPr>
          <p:cNvPr id="5" name="Picture 4"/>
          <p:cNvPicPr>
            <a:picLocks noChangeAspect="1"/>
          </p:cNvPicPr>
          <p:nvPr/>
        </p:nvPicPr>
        <p:blipFill>
          <a:blip r:embed="rId1"/>
          <a:stretch>
            <a:fillRect/>
          </a:stretch>
        </p:blipFill>
        <p:spPr>
          <a:xfrm>
            <a:off x="1456054" y="3467707"/>
            <a:ext cx="2520000" cy="2520000"/>
          </a:xfrm>
          <a:prstGeom prst="rect">
            <a:avLst/>
          </a:prstGeom>
          <a:ln>
            <a:noFill/>
            <a:prstDash val="solid"/>
          </a:ln>
        </p:spPr>
      </p:pic>
      <p:pic>
        <p:nvPicPr>
          <p:cNvPr id="6" name="Picture 5"/>
          <p:cNvPicPr>
            <a:picLocks noChangeAspect="1"/>
          </p:cNvPicPr>
          <p:nvPr/>
        </p:nvPicPr>
        <p:blipFill>
          <a:blip r:embed="rId2"/>
          <a:stretch>
            <a:fillRect/>
          </a:stretch>
        </p:blipFill>
        <p:spPr>
          <a:xfrm>
            <a:off x="4630367" y="784055"/>
            <a:ext cx="2520000" cy="2520000"/>
          </a:xfrm>
          <a:prstGeom prst="rect">
            <a:avLst/>
          </a:prstGeom>
          <a:ln>
            <a:noFill/>
            <a:prstDash val="solid"/>
          </a:ln>
        </p:spPr>
      </p:pic>
      <p:pic>
        <p:nvPicPr>
          <p:cNvPr id="7" name="Picture 6"/>
          <p:cNvPicPr>
            <a:picLocks noChangeAspect="1"/>
          </p:cNvPicPr>
          <p:nvPr/>
        </p:nvPicPr>
        <p:blipFill>
          <a:blip r:embed="rId3"/>
          <a:stretch>
            <a:fillRect/>
          </a:stretch>
        </p:blipFill>
        <p:spPr>
          <a:xfrm>
            <a:off x="4630367" y="3467707"/>
            <a:ext cx="2520000" cy="2520000"/>
          </a:xfrm>
          <a:prstGeom prst="rect">
            <a:avLst/>
          </a:prstGeom>
          <a:ln>
            <a:noFill/>
            <a:prstDash val="solid"/>
          </a:ln>
        </p:spPr>
      </p:pic>
      <p:pic>
        <p:nvPicPr>
          <p:cNvPr id="8" name="Picture 7"/>
          <p:cNvPicPr>
            <a:picLocks noChangeAspect="1"/>
          </p:cNvPicPr>
          <p:nvPr/>
        </p:nvPicPr>
        <p:blipFill>
          <a:blip r:embed="rId4"/>
          <a:stretch>
            <a:fillRect/>
          </a:stretch>
        </p:blipFill>
        <p:spPr>
          <a:xfrm>
            <a:off x="7920600" y="784055"/>
            <a:ext cx="2520000" cy="2520000"/>
          </a:xfrm>
          <a:prstGeom prst="rect">
            <a:avLst/>
          </a:prstGeom>
          <a:ln>
            <a:noFill/>
            <a:prstDash val="solid"/>
          </a:ln>
        </p:spPr>
      </p:pic>
      <p:pic>
        <p:nvPicPr>
          <p:cNvPr id="9" name="Picture 8"/>
          <p:cNvPicPr>
            <a:picLocks noChangeAspect="1"/>
          </p:cNvPicPr>
          <p:nvPr/>
        </p:nvPicPr>
        <p:blipFill>
          <a:blip r:embed="rId5"/>
          <a:stretch>
            <a:fillRect/>
          </a:stretch>
        </p:blipFill>
        <p:spPr>
          <a:xfrm>
            <a:off x="7920600" y="3467706"/>
            <a:ext cx="2520000" cy="2520000"/>
          </a:xfrm>
          <a:prstGeom prst="rect">
            <a:avLst/>
          </a:prstGeom>
          <a:ln>
            <a:noFill/>
            <a:prstDash val="solid"/>
          </a:ln>
        </p:spPr>
      </p:pic>
      <p:sp>
        <p:nvSpPr>
          <p:cNvPr id="10" name="AutoShape 9"/>
          <p:cNvSpPr/>
          <p:nvPr/>
        </p:nvSpPr>
        <p:spPr>
          <a:xfrm>
            <a:off x="1456053" y="6150660"/>
            <a:ext cx="2520000" cy="270019"/>
          </a:xfrm>
          <a:prstGeom prst="rect">
            <a:avLst/>
          </a:prstGeom>
          <a:noFill/>
          <a:ln w="12700">
            <a:noFill/>
            <a:prstDash val="solid"/>
          </a:ln>
        </p:spPr>
        <p:txBody>
          <a:bodyPr lIns="0" tIns="0" rIns="0" bIns="0" rtlCol="0" anchor="ctr">
            <a:noAutofit/>
          </a:bodyPr>
          <a:lstStyle/>
          <a:p>
            <a:pPr algn="ctr">
              <a:defRPr/>
            </a:pPr>
            <a:r>
              <a:rPr lang="en-US" altLang="zh-CN" sz="2000" b="1" dirty="0" err="1">
                <a:solidFill>
                  <a:srgbClr val="1F2329"/>
                </a:solidFill>
                <a:latin typeface="Calibri" panose="020F0502020204030204" pitchFamily="34" charset="0"/>
                <a:cs typeface="Calibri" panose="020F0502020204030204" pitchFamily="34" charset="0"/>
              </a:rPr>
              <a:t>S</a:t>
            </a:r>
            <a:r>
              <a:rPr lang="en-US" sz="2000" b="1" dirty="0" err="1">
                <a:solidFill>
                  <a:srgbClr val="1F2329"/>
                </a:solidFill>
                <a:latin typeface="Calibri" panose="020F0502020204030204" pitchFamily="34" charset="0"/>
                <a:cs typeface="Calibri" panose="020F0502020204030204" pitchFamily="34" charset="0"/>
              </a:rPr>
              <a:t>toryDiffusion</a:t>
            </a:r>
            <a:endParaRPr lang="en-US" dirty="0">
              <a:latin typeface="Calibri" panose="020F0502020204030204" pitchFamily="34" charset="0"/>
              <a:cs typeface="Calibri" panose="020F0502020204030204" pitchFamily="34" charset="0"/>
            </a:endParaRPr>
          </a:p>
        </p:txBody>
      </p:sp>
      <p:sp>
        <p:nvSpPr>
          <p:cNvPr id="11" name="AutoShape 10"/>
          <p:cNvSpPr/>
          <p:nvPr/>
        </p:nvSpPr>
        <p:spPr>
          <a:xfrm>
            <a:off x="4405630" y="6116320"/>
            <a:ext cx="2993390" cy="317500"/>
          </a:xfrm>
          <a:prstGeom prst="rect">
            <a:avLst/>
          </a:prstGeom>
          <a:noFill/>
          <a:ln w="12700">
            <a:noFill/>
            <a:prstDash val="solid"/>
          </a:ln>
        </p:spPr>
        <p:txBody>
          <a:bodyPr lIns="0" tIns="0" rIns="0" bIns="0" rtlCol="0" anchor="ctr">
            <a:noAutofit/>
          </a:bodyPr>
          <a:lstStyle/>
          <a:p>
            <a:pPr algn="ctr">
              <a:defRPr/>
            </a:pPr>
            <a:r>
              <a:rPr lang="en-US" sz="2000" dirty="0" err="1">
                <a:solidFill>
                  <a:srgbClr val="1F2329"/>
                </a:solidFill>
                <a:latin typeface="Calibri" panose="020F0502020204030204" pitchFamily="34" charset="0"/>
                <a:cs typeface="Calibri" panose="020F0502020204030204" pitchFamily="34" charset="0"/>
              </a:rPr>
              <a:t>SparseCtrl</a:t>
            </a:r>
            <a:r>
              <a:rPr lang="en-US" sz="2000" dirty="0">
                <a:solidFill>
                  <a:srgbClr val="1F2329"/>
                </a:solidFill>
                <a:latin typeface="Calibri" panose="020F0502020204030204" pitchFamily="34" charset="0"/>
                <a:cs typeface="Calibri" panose="020F0502020204030204" pitchFamily="34" charset="0"/>
              </a:rPr>
              <a:t>, 2023</a:t>
            </a:r>
            <a:endParaRPr lang="en-US" dirty="0">
              <a:latin typeface="Calibri" panose="020F0502020204030204" pitchFamily="34" charset="0"/>
              <a:cs typeface="Calibri" panose="020F0502020204030204" pitchFamily="34" charset="0"/>
            </a:endParaRPr>
          </a:p>
        </p:txBody>
      </p:sp>
      <p:sp>
        <p:nvSpPr>
          <p:cNvPr id="12" name="AutoShape 11"/>
          <p:cNvSpPr/>
          <p:nvPr/>
        </p:nvSpPr>
        <p:spPr>
          <a:xfrm>
            <a:off x="7600315" y="6116320"/>
            <a:ext cx="3147695" cy="317500"/>
          </a:xfrm>
          <a:prstGeom prst="rect">
            <a:avLst/>
          </a:prstGeom>
          <a:noFill/>
          <a:ln w="12700">
            <a:noFill/>
            <a:prstDash val="solid"/>
          </a:ln>
        </p:spPr>
        <p:txBody>
          <a:bodyPr lIns="0" tIns="0" rIns="0" bIns="0" rtlCol="0" anchor="ctr">
            <a:noAutofit/>
          </a:bodyPr>
          <a:lstStyle/>
          <a:p>
            <a:pPr algn="ctr">
              <a:defRPr/>
            </a:pPr>
            <a:r>
              <a:rPr lang="en-US" sz="2000" dirty="0">
                <a:solidFill>
                  <a:srgbClr val="1F2329"/>
                </a:solidFill>
                <a:latin typeface="Calibri" panose="020F0502020204030204" pitchFamily="34" charset="0"/>
                <a:cs typeface="Calibri" panose="020F0502020204030204" pitchFamily="34" charset="0"/>
              </a:rPr>
              <a:t>SEINE, 2024 ICLR</a:t>
            </a:r>
            <a:endParaRPr lang="en-US" sz="2000" dirty="0">
              <a:solidFill>
                <a:srgbClr val="1F2329"/>
              </a:solidFill>
              <a:latin typeface="Calibri" panose="020F0502020204030204" pitchFamily="34" charset="0"/>
              <a:cs typeface="Calibri" panose="020F0502020204030204" pitchFamily="34" charset="0"/>
            </a:endParaRPr>
          </a:p>
        </p:txBody>
      </p:sp>
      <p:pic>
        <p:nvPicPr>
          <p:cNvPr id="14" name="Picture 3"/>
          <p:cNvPicPr>
            <a:picLocks noGrp="1" noChangeAspect="1"/>
          </p:cNvPicPr>
          <p:nvPr>
            <p:ph idx="1"/>
          </p:nvPr>
        </p:nvPicPr>
        <p:blipFill>
          <a:blip r:embed="rId6"/>
          <a:stretch>
            <a:fillRect/>
          </a:stretch>
        </p:blipFill>
        <p:spPr>
          <a:xfrm>
            <a:off x="1456053" y="832084"/>
            <a:ext cx="2520000" cy="2520000"/>
          </a:xfrm>
          <a:prstGeom prst="rect">
            <a:avLst/>
          </a:prstGeom>
          <a:ln>
            <a:noFill/>
            <a:prstDash val="soli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结果展示：多风格一致图像生成</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pic>
        <p:nvPicPr>
          <p:cNvPr id="4" name="Picture 3"/>
          <p:cNvPicPr>
            <a:picLocks noChangeAspect="1"/>
          </p:cNvPicPr>
          <p:nvPr/>
        </p:nvPicPr>
        <p:blipFill>
          <a:blip r:embed="rId1"/>
          <a:stretch>
            <a:fillRect/>
          </a:stretch>
        </p:blipFill>
        <p:spPr>
          <a:xfrm>
            <a:off x="511734" y="837586"/>
            <a:ext cx="1756800" cy="1756800"/>
          </a:xfrm>
          <a:prstGeom prst="rect">
            <a:avLst/>
          </a:prstGeom>
          <a:ln>
            <a:noFill/>
            <a:prstDash val="solid"/>
          </a:ln>
        </p:spPr>
      </p:pic>
      <p:pic>
        <p:nvPicPr>
          <p:cNvPr id="5" name="Picture 4"/>
          <p:cNvPicPr>
            <a:picLocks noChangeAspect="1"/>
          </p:cNvPicPr>
          <p:nvPr/>
        </p:nvPicPr>
        <p:blipFill>
          <a:blip r:embed="rId2"/>
          <a:stretch>
            <a:fillRect/>
          </a:stretch>
        </p:blipFill>
        <p:spPr>
          <a:xfrm>
            <a:off x="2388593" y="837586"/>
            <a:ext cx="1756800" cy="1756800"/>
          </a:xfrm>
          <a:prstGeom prst="rect">
            <a:avLst/>
          </a:prstGeom>
          <a:ln>
            <a:noFill/>
            <a:prstDash val="solid"/>
          </a:ln>
        </p:spPr>
      </p:pic>
      <p:pic>
        <p:nvPicPr>
          <p:cNvPr id="6" name="Picture 5"/>
          <p:cNvPicPr>
            <a:picLocks noChangeAspect="1"/>
          </p:cNvPicPr>
          <p:nvPr/>
        </p:nvPicPr>
        <p:blipFill>
          <a:blip r:embed="rId3"/>
          <a:stretch>
            <a:fillRect/>
          </a:stretch>
        </p:blipFill>
        <p:spPr>
          <a:xfrm>
            <a:off x="4265452" y="837586"/>
            <a:ext cx="1756800" cy="1756800"/>
          </a:xfrm>
          <a:prstGeom prst="rect">
            <a:avLst/>
          </a:prstGeom>
          <a:ln>
            <a:noFill/>
            <a:prstDash val="solid"/>
          </a:ln>
        </p:spPr>
      </p:pic>
      <p:pic>
        <p:nvPicPr>
          <p:cNvPr id="7" name="Picture 6"/>
          <p:cNvPicPr>
            <a:picLocks noChangeAspect="1"/>
          </p:cNvPicPr>
          <p:nvPr/>
        </p:nvPicPr>
        <p:blipFill>
          <a:blip r:embed="rId4"/>
          <a:stretch>
            <a:fillRect/>
          </a:stretch>
        </p:blipFill>
        <p:spPr>
          <a:xfrm>
            <a:off x="6142311" y="837586"/>
            <a:ext cx="1756800" cy="1756800"/>
          </a:xfrm>
          <a:prstGeom prst="rect">
            <a:avLst/>
          </a:prstGeom>
          <a:ln>
            <a:noFill/>
            <a:prstDash val="solid"/>
          </a:ln>
        </p:spPr>
      </p:pic>
      <p:pic>
        <p:nvPicPr>
          <p:cNvPr id="8" name="Picture 7"/>
          <p:cNvPicPr>
            <a:picLocks noChangeAspect="1"/>
          </p:cNvPicPr>
          <p:nvPr/>
        </p:nvPicPr>
        <p:blipFill>
          <a:blip r:embed="rId5"/>
          <a:stretch>
            <a:fillRect/>
          </a:stretch>
        </p:blipFill>
        <p:spPr>
          <a:xfrm>
            <a:off x="8019170" y="837586"/>
            <a:ext cx="1756800" cy="1756800"/>
          </a:xfrm>
          <a:prstGeom prst="rect">
            <a:avLst/>
          </a:prstGeom>
          <a:ln>
            <a:noFill/>
            <a:prstDash val="solid"/>
          </a:ln>
        </p:spPr>
      </p:pic>
      <p:pic>
        <p:nvPicPr>
          <p:cNvPr id="9" name="Picture 8"/>
          <p:cNvPicPr>
            <a:picLocks noChangeAspect="1"/>
          </p:cNvPicPr>
          <p:nvPr/>
        </p:nvPicPr>
        <p:blipFill>
          <a:blip r:embed="rId6"/>
          <a:stretch>
            <a:fillRect/>
          </a:stretch>
        </p:blipFill>
        <p:spPr>
          <a:xfrm>
            <a:off x="9896027" y="837586"/>
            <a:ext cx="1756800" cy="1756800"/>
          </a:xfrm>
          <a:prstGeom prst="rect">
            <a:avLst/>
          </a:prstGeom>
          <a:ln>
            <a:noFill/>
            <a:prstDash val="solid"/>
          </a:ln>
        </p:spPr>
      </p:pic>
      <p:pic>
        <p:nvPicPr>
          <p:cNvPr id="10" name="Picture 9"/>
          <p:cNvPicPr>
            <a:picLocks noChangeAspect="1"/>
          </p:cNvPicPr>
          <p:nvPr/>
        </p:nvPicPr>
        <p:blipFill>
          <a:blip r:embed="rId7"/>
          <a:stretch>
            <a:fillRect/>
          </a:stretch>
        </p:blipFill>
        <p:spPr>
          <a:xfrm>
            <a:off x="511734" y="2725503"/>
            <a:ext cx="1756800" cy="1756800"/>
          </a:xfrm>
          <a:prstGeom prst="rect">
            <a:avLst/>
          </a:prstGeom>
          <a:ln>
            <a:noFill/>
            <a:prstDash val="solid"/>
          </a:ln>
        </p:spPr>
      </p:pic>
      <p:pic>
        <p:nvPicPr>
          <p:cNvPr id="11" name="Picture 10"/>
          <p:cNvPicPr>
            <a:picLocks noChangeAspect="1"/>
          </p:cNvPicPr>
          <p:nvPr/>
        </p:nvPicPr>
        <p:blipFill>
          <a:blip r:embed="rId8"/>
          <a:stretch>
            <a:fillRect/>
          </a:stretch>
        </p:blipFill>
        <p:spPr>
          <a:xfrm>
            <a:off x="2388593" y="2725503"/>
            <a:ext cx="1756800" cy="1756800"/>
          </a:xfrm>
          <a:prstGeom prst="rect">
            <a:avLst/>
          </a:prstGeom>
          <a:ln>
            <a:noFill/>
            <a:prstDash val="solid"/>
          </a:ln>
        </p:spPr>
      </p:pic>
      <p:pic>
        <p:nvPicPr>
          <p:cNvPr id="12" name="Picture 11"/>
          <p:cNvPicPr>
            <a:picLocks noChangeAspect="1"/>
          </p:cNvPicPr>
          <p:nvPr/>
        </p:nvPicPr>
        <p:blipFill>
          <a:blip r:embed="rId9"/>
          <a:stretch>
            <a:fillRect/>
          </a:stretch>
        </p:blipFill>
        <p:spPr>
          <a:xfrm>
            <a:off x="4265452" y="2725503"/>
            <a:ext cx="1756800" cy="1756800"/>
          </a:xfrm>
          <a:prstGeom prst="rect">
            <a:avLst/>
          </a:prstGeom>
          <a:ln>
            <a:noFill/>
            <a:prstDash val="solid"/>
          </a:ln>
        </p:spPr>
      </p:pic>
      <p:pic>
        <p:nvPicPr>
          <p:cNvPr id="13" name="Picture 12"/>
          <p:cNvPicPr>
            <a:picLocks noChangeAspect="1"/>
          </p:cNvPicPr>
          <p:nvPr/>
        </p:nvPicPr>
        <p:blipFill>
          <a:blip r:embed="rId10"/>
          <a:stretch>
            <a:fillRect/>
          </a:stretch>
        </p:blipFill>
        <p:spPr>
          <a:xfrm>
            <a:off x="6142311" y="2725503"/>
            <a:ext cx="1756800" cy="1756800"/>
          </a:xfrm>
          <a:prstGeom prst="rect">
            <a:avLst/>
          </a:prstGeom>
          <a:ln>
            <a:noFill/>
            <a:prstDash val="solid"/>
          </a:ln>
        </p:spPr>
      </p:pic>
      <p:pic>
        <p:nvPicPr>
          <p:cNvPr id="14" name="Picture 13"/>
          <p:cNvPicPr>
            <a:picLocks noChangeAspect="1"/>
          </p:cNvPicPr>
          <p:nvPr/>
        </p:nvPicPr>
        <p:blipFill>
          <a:blip r:embed="rId11"/>
          <a:stretch>
            <a:fillRect/>
          </a:stretch>
        </p:blipFill>
        <p:spPr>
          <a:xfrm>
            <a:off x="8019170" y="2725503"/>
            <a:ext cx="1756800" cy="1756800"/>
          </a:xfrm>
          <a:prstGeom prst="rect">
            <a:avLst/>
          </a:prstGeom>
          <a:ln>
            <a:noFill/>
            <a:prstDash val="solid"/>
          </a:ln>
        </p:spPr>
      </p:pic>
      <p:pic>
        <p:nvPicPr>
          <p:cNvPr id="15" name="Picture 14"/>
          <p:cNvPicPr>
            <a:picLocks noChangeAspect="1"/>
          </p:cNvPicPr>
          <p:nvPr/>
        </p:nvPicPr>
        <p:blipFill>
          <a:blip r:embed="rId12"/>
          <a:stretch>
            <a:fillRect/>
          </a:stretch>
        </p:blipFill>
        <p:spPr>
          <a:xfrm>
            <a:off x="9896027" y="2725503"/>
            <a:ext cx="1756800" cy="1756800"/>
          </a:xfrm>
          <a:prstGeom prst="rect">
            <a:avLst/>
          </a:prstGeom>
          <a:ln>
            <a:noFill/>
            <a:prstDash val="solid"/>
          </a:ln>
        </p:spPr>
      </p:pic>
      <p:pic>
        <p:nvPicPr>
          <p:cNvPr id="16" name="Picture 15"/>
          <p:cNvPicPr>
            <a:picLocks noChangeAspect="1"/>
          </p:cNvPicPr>
          <p:nvPr/>
        </p:nvPicPr>
        <p:blipFill>
          <a:blip r:embed="rId13"/>
          <a:stretch>
            <a:fillRect/>
          </a:stretch>
        </p:blipFill>
        <p:spPr>
          <a:xfrm>
            <a:off x="511734" y="4678284"/>
            <a:ext cx="1756800" cy="1756800"/>
          </a:xfrm>
          <a:prstGeom prst="rect">
            <a:avLst/>
          </a:prstGeom>
          <a:ln>
            <a:noFill/>
            <a:prstDash val="solid"/>
          </a:ln>
        </p:spPr>
      </p:pic>
      <p:pic>
        <p:nvPicPr>
          <p:cNvPr id="17" name="Picture 16"/>
          <p:cNvPicPr>
            <a:picLocks noChangeAspect="1"/>
          </p:cNvPicPr>
          <p:nvPr/>
        </p:nvPicPr>
        <p:blipFill>
          <a:blip r:embed="rId14"/>
          <a:stretch>
            <a:fillRect/>
          </a:stretch>
        </p:blipFill>
        <p:spPr>
          <a:xfrm>
            <a:off x="2388593" y="4678284"/>
            <a:ext cx="1756800" cy="1756800"/>
          </a:xfrm>
          <a:prstGeom prst="rect">
            <a:avLst/>
          </a:prstGeom>
          <a:ln>
            <a:noFill/>
            <a:prstDash val="solid"/>
          </a:ln>
        </p:spPr>
      </p:pic>
      <p:pic>
        <p:nvPicPr>
          <p:cNvPr id="18" name="Picture 17"/>
          <p:cNvPicPr>
            <a:picLocks noChangeAspect="1"/>
          </p:cNvPicPr>
          <p:nvPr/>
        </p:nvPicPr>
        <p:blipFill>
          <a:blip r:embed="rId15"/>
          <a:stretch>
            <a:fillRect/>
          </a:stretch>
        </p:blipFill>
        <p:spPr>
          <a:xfrm>
            <a:off x="4265452" y="4678284"/>
            <a:ext cx="1756800" cy="1756800"/>
          </a:xfrm>
          <a:prstGeom prst="rect">
            <a:avLst/>
          </a:prstGeom>
          <a:ln>
            <a:noFill/>
            <a:prstDash val="solid"/>
          </a:ln>
        </p:spPr>
      </p:pic>
      <p:pic>
        <p:nvPicPr>
          <p:cNvPr id="19" name="Picture 18"/>
          <p:cNvPicPr>
            <a:picLocks noChangeAspect="1"/>
          </p:cNvPicPr>
          <p:nvPr/>
        </p:nvPicPr>
        <p:blipFill>
          <a:blip r:embed="rId16"/>
          <a:stretch>
            <a:fillRect/>
          </a:stretch>
        </p:blipFill>
        <p:spPr>
          <a:xfrm>
            <a:off x="6142311" y="4678284"/>
            <a:ext cx="1756800" cy="1756800"/>
          </a:xfrm>
          <a:prstGeom prst="rect">
            <a:avLst/>
          </a:prstGeom>
          <a:ln>
            <a:noFill/>
            <a:prstDash val="solid"/>
          </a:ln>
        </p:spPr>
      </p:pic>
      <p:pic>
        <p:nvPicPr>
          <p:cNvPr id="20" name="Picture 19"/>
          <p:cNvPicPr>
            <a:picLocks noChangeAspect="1"/>
          </p:cNvPicPr>
          <p:nvPr/>
        </p:nvPicPr>
        <p:blipFill>
          <a:blip r:embed="rId17"/>
          <a:stretch>
            <a:fillRect/>
          </a:stretch>
        </p:blipFill>
        <p:spPr>
          <a:xfrm>
            <a:off x="8019170" y="4678284"/>
            <a:ext cx="1756800" cy="1756800"/>
          </a:xfrm>
          <a:prstGeom prst="rect">
            <a:avLst/>
          </a:prstGeom>
          <a:ln>
            <a:noFill/>
            <a:prstDash val="solid"/>
          </a:ln>
        </p:spPr>
      </p:pic>
      <p:pic>
        <p:nvPicPr>
          <p:cNvPr id="21" name="Picture 20"/>
          <p:cNvPicPr>
            <a:picLocks noChangeAspect="1"/>
          </p:cNvPicPr>
          <p:nvPr/>
        </p:nvPicPr>
        <p:blipFill>
          <a:blip r:embed="rId18"/>
          <a:stretch>
            <a:fillRect/>
          </a:stretch>
        </p:blipFill>
        <p:spPr>
          <a:xfrm>
            <a:off x="9896027" y="4678284"/>
            <a:ext cx="1756800" cy="1756800"/>
          </a:xfrm>
          <a:prstGeom prst="rect">
            <a:avLst/>
          </a:prstGeom>
          <a:ln>
            <a:noFill/>
            <a:prstDash val="soli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54450" y="1006475"/>
            <a:ext cx="7261225" cy="873760"/>
          </a:xfrm>
          <a:prstGeom prst="rect">
            <a:avLst/>
          </a:prstGeom>
          <a:solidFill>
            <a:srgbClr val="86006A"/>
          </a:solidFill>
        </p:spPr>
        <p:txBody>
          <a:bodyPr wrap="square" rtlCol="0" anchor="ctr" anchorCtr="0">
            <a:noAutofit/>
          </a:bodyPr>
          <a:p>
            <a:pPr algn="ctr"/>
            <a:r>
              <a:rPr lang="zh-CN" altLang="en-US" sz="4000" b="1">
                <a:solidFill>
                  <a:schemeClr val="bg1"/>
                </a:solidFill>
                <a:latin typeface="黑体" panose="00000500000000000000" pitchFamily="49" charset="-122"/>
                <a:ea typeface="黑体" panose="00000500000000000000" pitchFamily="49" charset="-122"/>
              </a:rPr>
              <a:t>图像个性化生成</a:t>
            </a:r>
            <a:endParaRPr lang="zh-CN" altLang="en-US" sz="4000" b="1">
              <a:solidFill>
                <a:schemeClr val="bg1"/>
              </a:solidFill>
              <a:latin typeface="黑体" panose="00000500000000000000" pitchFamily="49" charset="-122"/>
              <a:ea typeface="黑体" panose="00000500000000000000" pitchFamily="49" charset="-122"/>
            </a:endParaRPr>
          </a:p>
        </p:txBody>
      </p:sp>
      <p:sp>
        <p:nvSpPr>
          <p:cNvPr id="4" name="文本框 3"/>
          <p:cNvSpPr txBox="1"/>
          <p:nvPr/>
        </p:nvSpPr>
        <p:spPr>
          <a:xfrm>
            <a:off x="3868420" y="2941955"/>
            <a:ext cx="7261225" cy="873760"/>
          </a:xfrm>
          <a:prstGeom prst="rect">
            <a:avLst/>
          </a:prstGeom>
          <a:solidFill>
            <a:srgbClr val="E4E0E0"/>
          </a:solidFill>
          <a:ln w="12700" cmpd="sng">
            <a:solidFill>
              <a:srgbClr val="BFBFBF"/>
            </a:solidFill>
            <a:prstDash val="solid"/>
          </a:ln>
        </p:spPr>
        <p:txBody>
          <a:bodyPr wrap="square" rtlCol="0" anchor="ctr" anchorCtr="0">
            <a:noAutofit/>
          </a:bodyPr>
          <a:p>
            <a:pPr lvl="0" algn="ctr">
              <a:buClrTx/>
              <a:buSzTx/>
              <a:buFontTx/>
            </a:pPr>
            <a:r>
              <a:rPr lang="zh-CN" altLang="en-US" sz="4000" b="1">
                <a:solidFill>
                  <a:srgbClr val="7F7F7F"/>
                </a:solidFill>
                <a:latin typeface="黑体" panose="00000500000000000000" pitchFamily="49" charset="-122"/>
                <a:ea typeface="黑体" panose="00000500000000000000" pitchFamily="49" charset="-122"/>
                <a:sym typeface="+mn-ea"/>
              </a:rPr>
              <a:t>一致性图像序列生成</a:t>
            </a:r>
            <a:endParaRPr lang="zh-CN" altLang="en-US" sz="4000" b="1">
              <a:solidFill>
                <a:srgbClr val="7F7F7F"/>
              </a:solidFill>
              <a:latin typeface="黑体" panose="00000500000000000000" pitchFamily="49" charset="-122"/>
              <a:ea typeface="黑体" panose="00000500000000000000" pitchFamily="49" charset="-122"/>
              <a:sym typeface="+mn-ea"/>
            </a:endParaRPr>
          </a:p>
        </p:txBody>
      </p:sp>
      <p:sp>
        <p:nvSpPr>
          <p:cNvPr id="6" name="文本框 5"/>
          <p:cNvSpPr txBox="1"/>
          <p:nvPr/>
        </p:nvSpPr>
        <p:spPr>
          <a:xfrm>
            <a:off x="3854450" y="4877435"/>
            <a:ext cx="7261225" cy="873760"/>
          </a:xfrm>
          <a:prstGeom prst="rect">
            <a:avLst/>
          </a:prstGeom>
          <a:solidFill>
            <a:srgbClr val="E4E0E0"/>
          </a:solidFill>
          <a:ln w="12700" cmpd="sng">
            <a:solidFill>
              <a:srgbClr val="BFBFBF"/>
            </a:solidFill>
            <a:prstDash val="solid"/>
          </a:ln>
        </p:spPr>
        <p:txBody>
          <a:bodyPr wrap="square" rtlCol="0" anchor="ctr" anchorCtr="0">
            <a:noAutofit/>
          </a:bodyPr>
          <a:p>
            <a:pPr lvl="0" algn="ctr">
              <a:buClrTx/>
              <a:buSzTx/>
              <a:buFontTx/>
            </a:pPr>
            <a:r>
              <a:rPr lang="zh-CN" altLang="en-US" sz="4000" b="1">
                <a:solidFill>
                  <a:srgbClr val="7F7F7F"/>
                </a:solidFill>
                <a:latin typeface="黑体" panose="00000500000000000000" pitchFamily="49" charset="-122"/>
                <a:ea typeface="黑体" panose="00000500000000000000" pitchFamily="49" charset="-122"/>
                <a:sym typeface="+mn-ea"/>
              </a:rPr>
              <a:t>基于可迁移知识的通用模型</a:t>
            </a:r>
            <a:endParaRPr lang="zh-CN" altLang="en-US" sz="4000" b="1">
              <a:solidFill>
                <a:srgbClr val="7F7F7F"/>
              </a:solidFill>
              <a:latin typeface="黑体" panose="00000500000000000000" pitchFamily="49" charset="-122"/>
              <a:ea typeface="黑体" panose="00000500000000000000" pitchFamily="49"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结果展示：一致卡通图像生成</a:t>
            </a:r>
            <a:endParaRPr lang="zh-CN" altLang="en-US" dirty="0"/>
          </a:p>
        </p:txBody>
      </p:sp>
      <p:pic>
        <p:nvPicPr>
          <p:cNvPr id="5" name="Picture 4"/>
          <p:cNvPicPr>
            <a:picLocks noChangeAspect="1"/>
          </p:cNvPicPr>
          <p:nvPr/>
        </p:nvPicPr>
        <p:blipFill>
          <a:blip r:embed="rId1"/>
          <a:stretch>
            <a:fillRect/>
          </a:stretch>
        </p:blipFill>
        <p:spPr>
          <a:xfrm>
            <a:off x="2979715" y="1581967"/>
            <a:ext cx="2037600" cy="2037600"/>
          </a:xfrm>
          <a:prstGeom prst="rect">
            <a:avLst/>
          </a:prstGeom>
          <a:ln>
            <a:noFill/>
            <a:prstDash val="solid"/>
          </a:ln>
        </p:spPr>
      </p:pic>
      <p:pic>
        <p:nvPicPr>
          <p:cNvPr id="6" name="Picture 5"/>
          <p:cNvPicPr>
            <a:picLocks noChangeAspect="1"/>
          </p:cNvPicPr>
          <p:nvPr/>
        </p:nvPicPr>
        <p:blipFill>
          <a:blip r:embed="rId2"/>
          <a:stretch>
            <a:fillRect/>
          </a:stretch>
        </p:blipFill>
        <p:spPr>
          <a:xfrm>
            <a:off x="5101663" y="1581967"/>
            <a:ext cx="2037600" cy="2037600"/>
          </a:xfrm>
          <a:prstGeom prst="rect">
            <a:avLst/>
          </a:prstGeom>
          <a:ln>
            <a:noFill/>
            <a:prstDash val="solid"/>
          </a:ln>
        </p:spPr>
      </p:pic>
      <p:pic>
        <p:nvPicPr>
          <p:cNvPr id="7" name="Picture 6"/>
          <p:cNvPicPr>
            <a:picLocks noChangeAspect="1"/>
          </p:cNvPicPr>
          <p:nvPr/>
        </p:nvPicPr>
        <p:blipFill>
          <a:blip r:embed="rId3"/>
          <a:stretch>
            <a:fillRect/>
          </a:stretch>
        </p:blipFill>
        <p:spPr>
          <a:xfrm>
            <a:off x="7223611" y="1581967"/>
            <a:ext cx="2037600" cy="2037600"/>
          </a:xfrm>
          <a:prstGeom prst="rect">
            <a:avLst/>
          </a:prstGeom>
          <a:ln>
            <a:noFill/>
            <a:prstDash val="solid"/>
          </a:ln>
        </p:spPr>
      </p:pic>
      <p:pic>
        <p:nvPicPr>
          <p:cNvPr id="8" name="Picture 7"/>
          <p:cNvPicPr>
            <a:picLocks noChangeAspect="1"/>
          </p:cNvPicPr>
          <p:nvPr/>
        </p:nvPicPr>
        <p:blipFill>
          <a:blip r:embed="rId4"/>
          <a:stretch>
            <a:fillRect/>
          </a:stretch>
        </p:blipFill>
        <p:spPr>
          <a:xfrm>
            <a:off x="9345560" y="1581967"/>
            <a:ext cx="2037600" cy="2037600"/>
          </a:xfrm>
          <a:prstGeom prst="rect">
            <a:avLst/>
          </a:prstGeom>
          <a:ln>
            <a:noFill/>
            <a:prstDash val="solid"/>
          </a:ln>
        </p:spPr>
      </p:pic>
      <p:pic>
        <p:nvPicPr>
          <p:cNvPr id="9" name="Picture 8"/>
          <p:cNvPicPr>
            <a:picLocks noChangeAspect="1"/>
          </p:cNvPicPr>
          <p:nvPr/>
        </p:nvPicPr>
        <p:blipFill>
          <a:blip r:embed="rId5"/>
          <a:stretch>
            <a:fillRect/>
          </a:stretch>
        </p:blipFill>
        <p:spPr>
          <a:xfrm>
            <a:off x="857767" y="3756071"/>
            <a:ext cx="2037600" cy="2037600"/>
          </a:xfrm>
          <a:prstGeom prst="rect">
            <a:avLst/>
          </a:prstGeom>
          <a:ln>
            <a:noFill/>
            <a:prstDash val="solid"/>
          </a:ln>
        </p:spPr>
      </p:pic>
      <p:pic>
        <p:nvPicPr>
          <p:cNvPr id="10" name="Picture 9"/>
          <p:cNvPicPr>
            <a:picLocks noChangeAspect="1"/>
          </p:cNvPicPr>
          <p:nvPr/>
        </p:nvPicPr>
        <p:blipFill>
          <a:blip r:embed="rId6"/>
          <a:stretch>
            <a:fillRect/>
          </a:stretch>
        </p:blipFill>
        <p:spPr>
          <a:xfrm>
            <a:off x="2979715" y="3756071"/>
            <a:ext cx="2037600" cy="2037600"/>
          </a:xfrm>
          <a:prstGeom prst="rect">
            <a:avLst/>
          </a:prstGeom>
          <a:ln>
            <a:noFill/>
            <a:prstDash val="solid"/>
          </a:ln>
        </p:spPr>
      </p:pic>
      <p:pic>
        <p:nvPicPr>
          <p:cNvPr id="11" name="Picture 10"/>
          <p:cNvPicPr>
            <a:picLocks noChangeAspect="1"/>
          </p:cNvPicPr>
          <p:nvPr/>
        </p:nvPicPr>
        <p:blipFill>
          <a:blip r:embed="rId7"/>
          <a:stretch>
            <a:fillRect/>
          </a:stretch>
        </p:blipFill>
        <p:spPr>
          <a:xfrm>
            <a:off x="5101663" y="3756071"/>
            <a:ext cx="2037600" cy="2037600"/>
          </a:xfrm>
          <a:prstGeom prst="rect">
            <a:avLst/>
          </a:prstGeom>
          <a:ln>
            <a:noFill/>
            <a:prstDash val="solid"/>
          </a:ln>
        </p:spPr>
      </p:pic>
      <p:pic>
        <p:nvPicPr>
          <p:cNvPr id="12" name="Picture 11"/>
          <p:cNvPicPr>
            <a:picLocks noChangeAspect="1"/>
          </p:cNvPicPr>
          <p:nvPr/>
        </p:nvPicPr>
        <p:blipFill>
          <a:blip r:embed="rId8"/>
          <a:stretch>
            <a:fillRect/>
          </a:stretch>
        </p:blipFill>
        <p:spPr>
          <a:xfrm>
            <a:off x="7223611" y="3756071"/>
            <a:ext cx="2037600" cy="2037600"/>
          </a:xfrm>
          <a:prstGeom prst="rect">
            <a:avLst/>
          </a:prstGeom>
          <a:ln>
            <a:noFill/>
            <a:prstDash val="solid"/>
          </a:ln>
        </p:spPr>
      </p:pic>
      <p:pic>
        <p:nvPicPr>
          <p:cNvPr id="13" name="Picture 12"/>
          <p:cNvPicPr>
            <a:picLocks noChangeAspect="1"/>
          </p:cNvPicPr>
          <p:nvPr/>
        </p:nvPicPr>
        <p:blipFill>
          <a:blip r:embed="rId9"/>
          <a:stretch>
            <a:fillRect/>
          </a:stretch>
        </p:blipFill>
        <p:spPr>
          <a:xfrm>
            <a:off x="9345560" y="3756071"/>
            <a:ext cx="2037600" cy="2037600"/>
          </a:xfrm>
          <a:prstGeom prst="rect">
            <a:avLst/>
          </a:prstGeom>
          <a:ln>
            <a:noFill/>
            <a:prstDash val="solid"/>
          </a:ln>
        </p:spPr>
      </p:pic>
      <p:pic>
        <p:nvPicPr>
          <p:cNvPr id="14" name="Picture 3"/>
          <p:cNvPicPr>
            <a:picLocks noGrp="1" noChangeAspect="1"/>
          </p:cNvPicPr>
          <p:nvPr>
            <p:ph idx="1"/>
          </p:nvPr>
        </p:nvPicPr>
        <p:blipFill>
          <a:blip r:embed="rId10"/>
          <a:stretch>
            <a:fillRect/>
          </a:stretch>
        </p:blipFill>
        <p:spPr>
          <a:xfrm>
            <a:off x="857767" y="1581967"/>
            <a:ext cx="2037600" cy="2037600"/>
          </a:xfrm>
          <a:prstGeom prst="rect">
            <a:avLst/>
          </a:prstGeom>
          <a:ln>
            <a:noFill/>
            <a:prstDash val="soli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结果展示：多风格一致图像生成</a:t>
            </a:r>
            <a:endParaRPr lang="zh-CN" altLang="en-US" dirty="0"/>
          </a:p>
        </p:txBody>
      </p:sp>
      <p:pic>
        <p:nvPicPr>
          <p:cNvPr id="4" name="Picture 2"/>
          <p:cNvPicPr>
            <a:picLocks noGrp="1" noChangeAspect="1"/>
          </p:cNvPicPr>
          <p:nvPr>
            <p:ph idx="1"/>
          </p:nvPr>
        </p:nvPicPr>
        <p:blipFill>
          <a:blip r:embed="rId1"/>
          <a:stretch>
            <a:fillRect/>
          </a:stretch>
        </p:blipFill>
        <p:spPr>
          <a:xfrm>
            <a:off x="10069620" y="-1"/>
            <a:ext cx="2122379" cy="2280493"/>
          </a:xfrm>
          <a:prstGeom prst="rect">
            <a:avLst/>
          </a:prstGeom>
          <a:ln>
            <a:noFill/>
            <a:prstDash val="solid"/>
          </a:ln>
        </p:spPr>
      </p:pic>
      <p:sp>
        <p:nvSpPr>
          <p:cNvPr id="5" name="AutoShape 15"/>
          <p:cNvSpPr/>
          <p:nvPr/>
        </p:nvSpPr>
        <p:spPr>
          <a:xfrm>
            <a:off x="6466246" y="1877209"/>
            <a:ext cx="3552883" cy="317500"/>
          </a:xfrm>
          <a:prstGeom prst="rect">
            <a:avLst/>
          </a:prstGeom>
          <a:noFill/>
          <a:ln w="12700">
            <a:noFill/>
            <a:prstDash val="solid"/>
          </a:ln>
        </p:spPr>
        <p:txBody>
          <a:bodyPr lIns="0" tIns="0" rIns="0" bIns="0" rtlCol="0" anchor="ctr">
            <a:noAutofit/>
          </a:bodyPr>
          <a:lstStyle/>
          <a:p>
            <a:pPr algn="r">
              <a:defRPr/>
            </a:pPr>
            <a:r>
              <a:rPr lang="en-US" sz="2800" dirty="0" err="1">
                <a:solidFill>
                  <a:srgbClr val="1F2329"/>
                </a:solidFill>
                <a:latin typeface="Segoe Print" panose="02000600000000000000" charset="0"/>
              </a:rPr>
              <a:t>引入参考图像</a:t>
            </a:r>
            <a:r>
              <a:rPr lang="en-US" sz="2800" dirty="0">
                <a:solidFill>
                  <a:srgbClr val="1F2329"/>
                </a:solidFill>
                <a:latin typeface="Segoe Print" panose="02000600000000000000" charset="0"/>
                <a:sym typeface="Wingdings" panose="05000000000000000000" pitchFamily="2" charset="2"/>
              </a:rPr>
              <a:t></a:t>
            </a:r>
            <a:endParaRPr lang="en-US" sz="2400" dirty="0"/>
          </a:p>
        </p:txBody>
      </p:sp>
      <p:pic>
        <p:nvPicPr>
          <p:cNvPr id="6" name="Picture 3"/>
          <p:cNvPicPr>
            <a:picLocks noChangeAspect="1"/>
          </p:cNvPicPr>
          <p:nvPr/>
        </p:nvPicPr>
        <p:blipFill>
          <a:blip r:embed="rId2"/>
          <a:stretch>
            <a:fillRect/>
          </a:stretch>
        </p:blipFill>
        <p:spPr>
          <a:xfrm>
            <a:off x="542583" y="2426426"/>
            <a:ext cx="1800000" cy="1800000"/>
          </a:xfrm>
          <a:prstGeom prst="rect">
            <a:avLst/>
          </a:prstGeom>
          <a:ln>
            <a:noFill/>
            <a:prstDash val="solid"/>
          </a:ln>
        </p:spPr>
      </p:pic>
      <p:pic>
        <p:nvPicPr>
          <p:cNvPr id="7" name="Picture 4"/>
          <p:cNvPicPr>
            <a:picLocks noChangeAspect="1"/>
          </p:cNvPicPr>
          <p:nvPr/>
        </p:nvPicPr>
        <p:blipFill>
          <a:blip r:embed="rId3"/>
          <a:stretch>
            <a:fillRect/>
          </a:stretch>
        </p:blipFill>
        <p:spPr>
          <a:xfrm>
            <a:off x="2384244" y="2426426"/>
            <a:ext cx="1800000" cy="1800000"/>
          </a:xfrm>
          <a:prstGeom prst="rect">
            <a:avLst/>
          </a:prstGeom>
          <a:ln>
            <a:noFill/>
            <a:prstDash val="solid"/>
          </a:ln>
        </p:spPr>
      </p:pic>
      <p:pic>
        <p:nvPicPr>
          <p:cNvPr id="8" name="Picture 5"/>
          <p:cNvPicPr>
            <a:picLocks noChangeAspect="1"/>
          </p:cNvPicPr>
          <p:nvPr/>
        </p:nvPicPr>
        <p:blipFill>
          <a:blip r:embed="rId4"/>
          <a:stretch>
            <a:fillRect/>
          </a:stretch>
        </p:blipFill>
        <p:spPr>
          <a:xfrm>
            <a:off x="4225905" y="2426426"/>
            <a:ext cx="1800000" cy="1800000"/>
          </a:xfrm>
          <a:prstGeom prst="rect">
            <a:avLst/>
          </a:prstGeom>
          <a:ln>
            <a:noFill/>
            <a:prstDash val="solid"/>
          </a:ln>
        </p:spPr>
      </p:pic>
      <p:pic>
        <p:nvPicPr>
          <p:cNvPr id="9" name="Picture 6"/>
          <p:cNvPicPr>
            <a:picLocks noChangeAspect="1"/>
          </p:cNvPicPr>
          <p:nvPr/>
        </p:nvPicPr>
        <p:blipFill>
          <a:blip r:embed="rId5"/>
          <a:stretch>
            <a:fillRect/>
          </a:stretch>
        </p:blipFill>
        <p:spPr>
          <a:xfrm>
            <a:off x="6067566" y="2426426"/>
            <a:ext cx="1800000" cy="1800000"/>
          </a:xfrm>
          <a:prstGeom prst="rect">
            <a:avLst/>
          </a:prstGeom>
          <a:ln>
            <a:noFill/>
            <a:prstDash val="solid"/>
          </a:ln>
        </p:spPr>
      </p:pic>
      <p:pic>
        <p:nvPicPr>
          <p:cNvPr id="10" name="Picture 7"/>
          <p:cNvPicPr>
            <a:picLocks noChangeAspect="1"/>
          </p:cNvPicPr>
          <p:nvPr/>
        </p:nvPicPr>
        <p:blipFill>
          <a:blip r:embed="rId6"/>
          <a:stretch>
            <a:fillRect/>
          </a:stretch>
        </p:blipFill>
        <p:spPr>
          <a:xfrm>
            <a:off x="7909227" y="2426426"/>
            <a:ext cx="1800000" cy="1800000"/>
          </a:xfrm>
          <a:prstGeom prst="rect">
            <a:avLst/>
          </a:prstGeom>
          <a:ln>
            <a:noFill/>
            <a:prstDash val="solid"/>
          </a:ln>
        </p:spPr>
      </p:pic>
      <p:pic>
        <p:nvPicPr>
          <p:cNvPr id="11" name="Picture 8"/>
          <p:cNvPicPr>
            <a:picLocks noChangeAspect="1"/>
          </p:cNvPicPr>
          <p:nvPr/>
        </p:nvPicPr>
        <p:blipFill>
          <a:blip r:embed="rId7"/>
          <a:stretch>
            <a:fillRect/>
          </a:stretch>
        </p:blipFill>
        <p:spPr>
          <a:xfrm>
            <a:off x="9750889" y="2426426"/>
            <a:ext cx="1800000" cy="1800000"/>
          </a:xfrm>
          <a:prstGeom prst="rect">
            <a:avLst/>
          </a:prstGeom>
          <a:ln>
            <a:noFill/>
            <a:prstDash val="solid"/>
          </a:ln>
        </p:spPr>
      </p:pic>
      <p:pic>
        <p:nvPicPr>
          <p:cNvPr id="12" name="Picture 9"/>
          <p:cNvPicPr>
            <a:picLocks noChangeAspect="1"/>
          </p:cNvPicPr>
          <p:nvPr/>
        </p:nvPicPr>
        <p:blipFill>
          <a:blip r:embed="rId8"/>
          <a:stretch>
            <a:fillRect/>
          </a:stretch>
        </p:blipFill>
        <p:spPr>
          <a:xfrm>
            <a:off x="542583" y="4334338"/>
            <a:ext cx="1800000" cy="1800000"/>
          </a:xfrm>
          <a:prstGeom prst="rect">
            <a:avLst/>
          </a:prstGeom>
          <a:ln>
            <a:noFill/>
            <a:prstDash val="solid"/>
          </a:ln>
        </p:spPr>
      </p:pic>
      <p:pic>
        <p:nvPicPr>
          <p:cNvPr id="13" name="Picture 10"/>
          <p:cNvPicPr>
            <a:picLocks noChangeAspect="1"/>
          </p:cNvPicPr>
          <p:nvPr/>
        </p:nvPicPr>
        <p:blipFill>
          <a:blip r:embed="rId9"/>
          <a:stretch>
            <a:fillRect/>
          </a:stretch>
        </p:blipFill>
        <p:spPr>
          <a:xfrm>
            <a:off x="2384244" y="4334338"/>
            <a:ext cx="1800000" cy="1800000"/>
          </a:xfrm>
          <a:prstGeom prst="rect">
            <a:avLst/>
          </a:prstGeom>
          <a:ln>
            <a:noFill/>
            <a:prstDash val="solid"/>
          </a:ln>
        </p:spPr>
      </p:pic>
      <p:pic>
        <p:nvPicPr>
          <p:cNvPr id="14" name="Picture 11"/>
          <p:cNvPicPr>
            <a:picLocks noChangeAspect="1"/>
          </p:cNvPicPr>
          <p:nvPr/>
        </p:nvPicPr>
        <p:blipFill>
          <a:blip r:embed="rId10"/>
          <a:stretch>
            <a:fillRect/>
          </a:stretch>
        </p:blipFill>
        <p:spPr>
          <a:xfrm>
            <a:off x="4225905" y="4334338"/>
            <a:ext cx="1800000" cy="1800000"/>
          </a:xfrm>
          <a:prstGeom prst="rect">
            <a:avLst/>
          </a:prstGeom>
          <a:ln>
            <a:noFill/>
            <a:prstDash val="solid"/>
          </a:ln>
        </p:spPr>
      </p:pic>
      <p:pic>
        <p:nvPicPr>
          <p:cNvPr id="15" name="Picture 12"/>
          <p:cNvPicPr>
            <a:picLocks noChangeAspect="1"/>
          </p:cNvPicPr>
          <p:nvPr/>
        </p:nvPicPr>
        <p:blipFill>
          <a:blip r:embed="rId11"/>
          <a:stretch>
            <a:fillRect/>
          </a:stretch>
        </p:blipFill>
        <p:spPr>
          <a:xfrm>
            <a:off x="6067566" y="4334338"/>
            <a:ext cx="1800000" cy="1800000"/>
          </a:xfrm>
          <a:prstGeom prst="rect">
            <a:avLst/>
          </a:prstGeom>
          <a:ln>
            <a:noFill/>
            <a:prstDash val="solid"/>
          </a:ln>
        </p:spPr>
      </p:pic>
      <p:pic>
        <p:nvPicPr>
          <p:cNvPr id="16" name="Picture 13"/>
          <p:cNvPicPr>
            <a:picLocks noChangeAspect="1"/>
          </p:cNvPicPr>
          <p:nvPr/>
        </p:nvPicPr>
        <p:blipFill>
          <a:blip r:embed="rId12"/>
          <a:stretch>
            <a:fillRect/>
          </a:stretch>
        </p:blipFill>
        <p:spPr>
          <a:xfrm>
            <a:off x="7909227" y="4334338"/>
            <a:ext cx="1800000" cy="1800000"/>
          </a:xfrm>
          <a:prstGeom prst="rect">
            <a:avLst/>
          </a:prstGeom>
          <a:ln>
            <a:noFill/>
            <a:prstDash val="solid"/>
          </a:ln>
        </p:spPr>
      </p:pic>
      <p:pic>
        <p:nvPicPr>
          <p:cNvPr id="17" name="Picture 14"/>
          <p:cNvPicPr>
            <a:picLocks noChangeAspect="1"/>
          </p:cNvPicPr>
          <p:nvPr/>
        </p:nvPicPr>
        <p:blipFill>
          <a:blip r:embed="rId13"/>
          <a:stretch>
            <a:fillRect/>
          </a:stretch>
        </p:blipFill>
        <p:spPr>
          <a:xfrm>
            <a:off x="9750889" y="4334338"/>
            <a:ext cx="1800000" cy="1800000"/>
          </a:xfrm>
          <a:prstGeom prst="rect">
            <a:avLst/>
          </a:prstGeom>
          <a:ln>
            <a:noFill/>
            <a:prstDash val="soli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结果展示：连环画生成</a:t>
            </a:r>
            <a:endParaRPr lang="zh-CN" altLang="en-US" dirty="0"/>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5116" y="745926"/>
            <a:ext cx="4922027" cy="5815984"/>
          </a:xfrm>
          <a:prstGeom prst="rect">
            <a:avLst/>
          </a:prstGeom>
        </p:spPr>
      </p:pic>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t="27461"/>
          <a:stretch>
            <a:fillRect/>
          </a:stretch>
        </p:blipFill>
        <p:spPr>
          <a:xfrm>
            <a:off x="6566029" y="717405"/>
            <a:ext cx="4493857" cy="584450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54450" y="1006475"/>
            <a:ext cx="7261225" cy="873760"/>
          </a:xfrm>
          <a:prstGeom prst="rect">
            <a:avLst/>
          </a:prstGeom>
          <a:solidFill>
            <a:srgbClr val="E4E0E0"/>
          </a:solidFill>
          <a:ln w="12700" cmpd="sng">
            <a:solidFill>
              <a:srgbClr val="BFBFBF"/>
            </a:solidFill>
            <a:prstDash val="solid"/>
          </a:ln>
        </p:spPr>
        <p:txBody>
          <a:bodyPr wrap="square" rtlCol="0" anchor="ctr" anchorCtr="0">
            <a:noAutofit/>
          </a:bodyPr>
          <a:p>
            <a:pPr lvl="0" algn="ctr">
              <a:buClrTx/>
              <a:buSzTx/>
              <a:buFontTx/>
            </a:pPr>
            <a:r>
              <a:rPr lang="zh-CN" altLang="en-US" sz="4000" b="1">
                <a:solidFill>
                  <a:srgbClr val="7F7F7F"/>
                </a:solidFill>
                <a:latin typeface="黑体" panose="00000500000000000000" pitchFamily="49" charset="-122"/>
                <a:ea typeface="黑体" panose="00000500000000000000" pitchFamily="49" charset="-122"/>
                <a:sym typeface="+mn-ea"/>
              </a:rPr>
              <a:t>图像个性化生成</a:t>
            </a:r>
            <a:endParaRPr lang="zh-CN" altLang="en-US" sz="4000" b="1">
              <a:solidFill>
                <a:srgbClr val="7F7F7F"/>
              </a:solidFill>
              <a:latin typeface="黑体" panose="00000500000000000000" pitchFamily="49" charset="-122"/>
              <a:ea typeface="黑体" panose="00000500000000000000" pitchFamily="49" charset="-122"/>
              <a:sym typeface="+mn-ea"/>
            </a:endParaRPr>
          </a:p>
        </p:txBody>
      </p:sp>
      <p:sp>
        <p:nvSpPr>
          <p:cNvPr id="4" name="文本框 3"/>
          <p:cNvSpPr txBox="1"/>
          <p:nvPr/>
        </p:nvSpPr>
        <p:spPr>
          <a:xfrm>
            <a:off x="3868420" y="2941955"/>
            <a:ext cx="7261225" cy="873760"/>
          </a:xfrm>
          <a:prstGeom prst="rect">
            <a:avLst/>
          </a:prstGeom>
          <a:solidFill>
            <a:srgbClr val="E4E0E0"/>
          </a:solidFill>
          <a:ln w="12700" cmpd="sng">
            <a:solidFill>
              <a:srgbClr val="BFBFBF"/>
            </a:solidFill>
            <a:prstDash val="solid"/>
          </a:ln>
        </p:spPr>
        <p:txBody>
          <a:bodyPr wrap="square" rtlCol="0" anchor="ctr" anchorCtr="0">
            <a:noAutofit/>
          </a:bodyPr>
          <a:p>
            <a:pPr lvl="0" algn="ctr">
              <a:buClrTx/>
              <a:buSzTx/>
              <a:buFontTx/>
            </a:pPr>
            <a:r>
              <a:rPr lang="zh-CN" altLang="en-US" sz="4000" b="1">
                <a:solidFill>
                  <a:srgbClr val="7F7F7F"/>
                </a:solidFill>
                <a:latin typeface="黑体" panose="00000500000000000000" pitchFamily="49" charset="-122"/>
                <a:ea typeface="黑体" panose="00000500000000000000" pitchFamily="49" charset="-122"/>
                <a:sym typeface="+mn-ea"/>
              </a:rPr>
              <a:t>一致性图像序列生成</a:t>
            </a:r>
            <a:endParaRPr lang="zh-CN" altLang="en-US" sz="4000" b="1">
              <a:solidFill>
                <a:srgbClr val="7F7F7F"/>
              </a:solidFill>
              <a:latin typeface="黑体" panose="00000500000000000000" pitchFamily="49" charset="-122"/>
              <a:ea typeface="黑体" panose="00000500000000000000" pitchFamily="49" charset="-122"/>
              <a:sym typeface="+mn-ea"/>
            </a:endParaRPr>
          </a:p>
        </p:txBody>
      </p:sp>
      <p:sp>
        <p:nvSpPr>
          <p:cNvPr id="6" name="文本框 5"/>
          <p:cNvSpPr txBox="1"/>
          <p:nvPr/>
        </p:nvSpPr>
        <p:spPr>
          <a:xfrm>
            <a:off x="3854450" y="4877435"/>
            <a:ext cx="7261225" cy="873760"/>
          </a:xfrm>
          <a:prstGeom prst="rect">
            <a:avLst/>
          </a:prstGeom>
          <a:solidFill>
            <a:srgbClr val="86006A"/>
          </a:solidFill>
        </p:spPr>
        <p:txBody>
          <a:bodyPr wrap="square" rtlCol="0" anchor="ctr" anchorCtr="0">
            <a:noAutofit/>
          </a:bodyPr>
          <a:p>
            <a:pPr lvl="0" algn="ctr">
              <a:buClrTx/>
              <a:buSzTx/>
              <a:buFontTx/>
            </a:pPr>
            <a:r>
              <a:rPr lang="zh-CN" altLang="en-US" sz="4000" b="1">
                <a:solidFill>
                  <a:schemeClr val="bg1"/>
                </a:solidFill>
                <a:latin typeface="黑体" panose="00000500000000000000" pitchFamily="49" charset="-122"/>
                <a:ea typeface="黑体" panose="00000500000000000000" pitchFamily="49" charset="-122"/>
                <a:sym typeface="+mn-ea"/>
              </a:rPr>
              <a:t>基于可迁移知识的通用模型</a:t>
            </a:r>
            <a:endParaRPr lang="zh-CN" altLang="en-US" sz="4000" b="1">
              <a:solidFill>
                <a:schemeClr val="bg1"/>
              </a:solidFill>
              <a:latin typeface="黑体" panose="00000500000000000000" pitchFamily="49" charset="-122"/>
              <a:ea typeface="黑体" panose="00000500000000000000" pitchFamily="49"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完形填空</a:t>
            </a:r>
            <a:r>
              <a:rPr lang="en-US" altLang="zh-CN"/>
              <a:t>→</a:t>
            </a:r>
            <a:r>
              <a:rPr lang="zh-CN"/>
              <a:t>自然语言</a:t>
            </a:r>
            <a:r>
              <a:rPr lang="zh-CN" altLang="en-US"/>
              <a:t>统一模型</a:t>
            </a:r>
            <a:endParaRPr lang="zh-CN" altLang="en-US"/>
          </a:p>
        </p:txBody>
      </p:sp>
      <p:sp>
        <p:nvSpPr>
          <p:cNvPr id="3" name="内容占位符 2"/>
          <p:cNvSpPr>
            <a:spLocks noGrp="1"/>
          </p:cNvSpPr>
          <p:nvPr>
            <p:ph idx="1"/>
          </p:nvPr>
        </p:nvSpPr>
        <p:spPr/>
        <p:txBody>
          <a:bodyPr/>
          <a:p>
            <a:r>
              <a:rPr lang="zh-CN" altLang="en-US"/>
              <a:t>大语言模型通过</a:t>
            </a:r>
            <a:r>
              <a:rPr lang="en-US" altLang="zh-CN"/>
              <a:t>Blank Infilling</a:t>
            </a:r>
            <a:r>
              <a:rPr lang="zh-CN" altLang="en-US"/>
              <a:t>统一所有任务</a:t>
            </a:r>
            <a:endParaRPr lang="zh-CN" altLang="en-US"/>
          </a:p>
        </p:txBody>
      </p:sp>
      <p:sp>
        <p:nvSpPr>
          <p:cNvPr id="4" name="文本框 3"/>
          <p:cNvSpPr txBox="1"/>
          <p:nvPr/>
        </p:nvSpPr>
        <p:spPr>
          <a:xfrm>
            <a:off x="768985" y="6052820"/>
            <a:ext cx="10648315" cy="368300"/>
          </a:xfrm>
          <a:prstGeom prst="rect">
            <a:avLst/>
          </a:prstGeom>
          <a:noFill/>
        </p:spPr>
        <p:txBody>
          <a:bodyPr wrap="square" rtlCol="0">
            <a:spAutoFit/>
          </a:bodyPr>
          <a:p>
            <a:pPr algn="ctr"/>
            <a:r>
              <a:rPr lang="en-GB" altLang="zh-CN" dirty="0"/>
              <a:t>GLM: General Language Model Pretraining with Autoregressive Blank Infilling</a:t>
            </a:r>
            <a:r>
              <a:rPr lang="en-US" altLang="zh-CN" dirty="0"/>
              <a:t>, </a:t>
            </a:r>
            <a:r>
              <a:rPr lang="en-GB" altLang="zh-CN" dirty="0"/>
              <a:t>ACL</a:t>
            </a:r>
            <a:r>
              <a:rPr lang="en-US" altLang="zh-CN" dirty="0"/>
              <a:t>, 2022.</a:t>
            </a:r>
            <a:endParaRPr kumimoji="1" lang="en-US" altLang="zh-CN"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7875" y="1570355"/>
            <a:ext cx="7124065" cy="413575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视觉统一模型</a:t>
            </a:r>
            <a:r>
              <a:rPr lang="en-US" altLang="zh-CN"/>
              <a:t>—</a:t>
            </a:r>
            <a:r>
              <a:rPr lang="zh-CN" altLang="en-US"/>
              <a:t>探索</a:t>
            </a:r>
            <a:endParaRPr lang="zh-CN" altLang="en-US"/>
          </a:p>
        </p:txBody>
      </p:sp>
      <p:sp>
        <p:nvSpPr>
          <p:cNvPr id="3" name="内容占位符 2"/>
          <p:cNvSpPr>
            <a:spLocks noGrp="1"/>
          </p:cNvSpPr>
          <p:nvPr>
            <p:ph idx="1"/>
          </p:nvPr>
        </p:nvSpPr>
        <p:spPr/>
        <p:txBody>
          <a:bodyPr/>
          <a:p>
            <a:r>
              <a:rPr lang="zh-CN" altLang="en-US"/>
              <a:t>多任务图像生成</a:t>
            </a:r>
            <a:r>
              <a:rPr lang="en-US" altLang="zh-CN"/>
              <a:t>+</a:t>
            </a:r>
            <a:r>
              <a:rPr lang="zh-CN" altLang="en-US"/>
              <a:t>感知模型</a:t>
            </a:r>
            <a:endParaRPr lang="zh-CN" altLang="en-US"/>
          </a:p>
        </p:txBody>
      </p:sp>
      <p:sp>
        <p:nvSpPr>
          <p:cNvPr id="10" name="文本框 9"/>
          <p:cNvSpPr txBox="1"/>
          <p:nvPr/>
        </p:nvSpPr>
        <p:spPr>
          <a:xfrm>
            <a:off x="2484120" y="6016625"/>
            <a:ext cx="7038975" cy="368300"/>
          </a:xfrm>
          <a:prstGeom prst="rect">
            <a:avLst/>
          </a:prstGeom>
          <a:noFill/>
        </p:spPr>
        <p:txBody>
          <a:bodyPr wrap="square" rtlCol="0">
            <a:spAutoFit/>
          </a:bodyPr>
          <a:p>
            <a:pPr algn="ctr"/>
            <a:r>
              <a:rPr lang="en-GB" altLang="zh-CN" dirty="0"/>
              <a:t>OmniGen: Unified Image Generation</a:t>
            </a:r>
            <a:r>
              <a:rPr lang="en-US" altLang="zh-CN" dirty="0"/>
              <a:t>, CVPR 2025.</a:t>
            </a:r>
            <a:endParaRPr kumimoji="1" lang="en-US" altLang="zh-CN" dirty="0"/>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4081" b="12052"/>
          <a:stretch>
            <a:fillRect/>
          </a:stretch>
        </p:blipFill>
        <p:spPr>
          <a:xfrm>
            <a:off x="527050" y="1625600"/>
            <a:ext cx="11222990" cy="367792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视觉统一模型</a:t>
            </a:r>
            <a:r>
              <a:rPr lang="en-US" altLang="zh-CN"/>
              <a:t>—</a:t>
            </a:r>
            <a:r>
              <a:rPr lang="zh-CN" altLang="en-US"/>
              <a:t>探索</a:t>
            </a:r>
            <a:endParaRPr lang="zh-CN" altLang="en-US"/>
          </a:p>
        </p:txBody>
      </p:sp>
      <p:sp>
        <p:nvSpPr>
          <p:cNvPr id="3" name="内容占位符 2"/>
          <p:cNvSpPr>
            <a:spLocks noGrp="1"/>
          </p:cNvSpPr>
          <p:nvPr>
            <p:ph idx="1"/>
          </p:nvPr>
        </p:nvSpPr>
        <p:spPr/>
        <p:txBody>
          <a:bodyPr/>
          <a:p>
            <a:r>
              <a:rPr lang="zh-CN" altLang="en-US"/>
              <a:t>多任务图像生成</a:t>
            </a:r>
            <a:r>
              <a:rPr lang="en-US" altLang="zh-CN"/>
              <a:t>+</a:t>
            </a:r>
            <a:r>
              <a:rPr lang="zh-CN" altLang="en-US"/>
              <a:t>感知模型</a:t>
            </a:r>
            <a:endParaRPr lang="zh-CN" altLang="en-US"/>
          </a:p>
        </p:txBody>
      </p:sp>
      <p:sp>
        <p:nvSpPr>
          <p:cNvPr id="10" name="文本框 9"/>
          <p:cNvSpPr txBox="1"/>
          <p:nvPr/>
        </p:nvSpPr>
        <p:spPr>
          <a:xfrm>
            <a:off x="2484120" y="6016625"/>
            <a:ext cx="7038975" cy="368300"/>
          </a:xfrm>
          <a:prstGeom prst="rect">
            <a:avLst/>
          </a:prstGeom>
          <a:noFill/>
        </p:spPr>
        <p:txBody>
          <a:bodyPr wrap="square" rtlCol="0">
            <a:spAutoFit/>
          </a:bodyPr>
          <a:p>
            <a:pPr algn="ctr"/>
            <a:r>
              <a:rPr lang="en-GB" altLang="zh-CN" dirty="0"/>
              <a:t>OmniGen: Unified Image Generation</a:t>
            </a:r>
            <a:r>
              <a:rPr lang="en-US" altLang="zh-CN" dirty="0"/>
              <a:t>, CVPR 2025.</a:t>
            </a:r>
            <a:endParaRPr kumimoji="1" lang="en-US" altLang="zh-CN" dirty="0"/>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t="3802"/>
          <a:stretch>
            <a:fillRect/>
          </a:stretch>
        </p:blipFill>
        <p:spPr>
          <a:xfrm>
            <a:off x="1560195" y="1581785"/>
            <a:ext cx="9023350" cy="443484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视觉统一模型</a:t>
            </a:r>
            <a:r>
              <a:rPr lang="en-US" altLang="zh-CN"/>
              <a:t>—</a:t>
            </a:r>
            <a:r>
              <a:rPr lang="zh-CN" altLang="en-US"/>
              <a:t>探索</a:t>
            </a:r>
            <a:endParaRPr lang="zh-CN" altLang="en-US"/>
          </a:p>
        </p:txBody>
      </p:sp>
      <p:sp>
        <p:nvSpPr>
          <p:cNvPr id="3" name="内容占位符 2"/>
          <p:cNvSpPr>
            <a:spLocks noGrp="1"/>
          </p:cNvSpPr>
          <p:nvPr>
            <p:ph idx="1"/>
          </p:nvPr>
        </p:nvSpPr>
        <p:spPr/>
        <p:txBody>
          <a:bodyPr/>
          <a:p>
            <a:r>
              <a:rPr lang="zh-CN" altLang="en-US"/>
              <a:t>多任务图像感知模型</a:t>
            </a:r>
            <a:endParaRPr lang="zh-CN" altLang="en-US"/>
          </a:p>
        </p:txBody>
      </p:sp>
      <p:sp>
        <p:nvSpPr>
          <p:cNvPr id="10" name="文本框 9"/>
          <p:cNvSpPr txBox="1"/>
          <p:nvPr/>
        </p:nvSpPr>
        <p:spPr>
          <a:xfrm>
            <a:off x="2484120" y="6016625"/>
            <a:ext cx="7038975" cy="368300"/>
          </a:xfrm>
          <a:prstGeom prst="rect">
            <a:avLst/>
          </a:prstGeom>
          <a:noFill/>
        </p:spPr>
        <p:txBody>
          <a:bodyPr wrap="square" rtlCol="0">
            <a:spAutoFit/>
          </a:bodyPr>
          <a:p>
            <a:pPr algn="ctr"/>
            <a:r>
              <a:rPr lang="en-US" altLang="zh-CN" dirty="0"/>
              <a:t>A generalist diffusion model for visual perceptual tasks, CVPR 2025.</a:t>
            </a:r>
            <a:endParaRPr kumimoji="1" lang="en-US" altLang="zh-CN" dirty="0"/>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5665" y="1636395"/>
            <a:ext cx="10643870" cy="412686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视觉统一模型</a:t>
            </a:r>
            <a:r>
              <a:rPr lang="en-US" altLang="zh-CN"/>
              <a:t>—</a:t>
            </a:r>
            <a:r>
              <a:rPr lang="zh-CN" altLang="en-US"/>
              <a:t>探索</a:t>
            </a:r>
            <a:endParaRPr lang="zh-CN" altLang="en-US"/>
          </a:p>
        </p:txBody>
      </p:sp>
      <p:sp>
        <p:nvSpPr>
          <p:cNvPr id="3" name="内容占位符 2"/>
          <p:cNvSpPr>
            <a:spLocks noGrp="1"/>
          </p:cNvSpPr>
          <p:nvPr>
            <p:ph idx="1"/>
          </p:nvPr>
        </p:nvSpPr>
        <p:spPr/>
        <p:txBody>
          <a:bodyPr/>
          <a:p>
            <a:r>
              <a:rPr lang="zh-CN" altLang="en-US"/>
              <a:t>多任务图像感知模型</a:t>
            </a:r>
            <a:endParaRPr lang="zh-CN" altLang="en-US"/>
          </a:p>
        </p:txBody>
      </p:sp>
      <p:sp>
        <p:nvSpPr>
          <p:cNvPr id="10" name="文本框 9"/>
          <p:cNvSpPr txBox="1"/>
          <p:nvPr/>
        </p:nvSpPr>
        <p:spPr>
          <a:xfrm>
            <a:off x="2484120" y="6016625"/>
            <a:ext cx="7038975" cy="368300"/>
          </a:xfrm>
          <a:prstGeom prst="rect">
            <a:avLst/>
          </a:prstGeom>
          <a:noFill/>
        </p:spPr>
        <p:txBody>
          <a:bodyPr wrap="square" rtlCol="0">
            <a:spAutoFit/>
          </a:bodyPr>
          <a:p>
            <a:pPr algn="ctr"/>
            <a:r>
              <a:rPr lang="en-US" altLang="zh-CN" dirty="0"/>
              <a:t>A generalist diffusion model for visual perceptual tasks, CVPR 2025.</a:t>
            </a:r>
            <a:endParaRPr kumimoji="1" lang="en-US" altLang="zh-CN" dirty="0"/>
          </a:p>
        </p:txBody>
      </p:sp>
      <p:pic>
        <p:nvPicPr>
          <p:cNvPr id="4" name="图片 3" descr="62e5e1cfa13cf4547c4180e8570b5a16"/>
          <p:cNvPicPr>
            <a:picLocks noChangeAspect="1"/>
          </p:cNvPicPr>
          <p:nvPr/>
        </p:nvPicPr>
        <p:blipFill>
          <a:blip r:embed="rId1"/>
          <a:srcRect t="6733"/>
          <a:stretch>
            <a:fillRect/>
          </a:stretch>
        </p:blipFill>
        <p:spPr>
          <a:xfrm>
            <a:off x="524510" y="1498600"/>
            <a:ext cx="11130915" cy="447294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视觉统一模型</a:t>
            </a:r>
            <a:r>
              <a:rPr lang="en-US" altLang="zh-CN"/>
              <a:t>—</a:t>
            </a:r>
            <a:r>
              <a:rPr lang="zh-CN" altLang="en-US"/>
              <a:t>问题</a:t>
            </a:r>
            <a:endParaRPr lang="zh-CN" altLang="en-US"/>
          </a:p>
        </p:txBody>
      </p:sp>
      <p:sp>
        <p:nvSpPr>
          <p:cNvPr id="3" name="内容占位符 2"/>
          <p:cNvSpPr>
            <a:spLocks noGrp="1"/>
          </p:cNvSpPr>
          <p:nvPr>
            <p:ph idx="1"/>
          </p:nvPr>
        </p:nvSpPr>
        <p:spPr/>
        <p:txBody>
          <a:bodyPr/>
          <a:p>
            <a:r>
              <a:rPr lang="zh-CN" altLang="en-US"/>
              <a:t>覆盖任务少</a:t>
            </a:r>
            <a:endParaRPr lang="zh-CN" altLang="en-US"/>
          </a:p>
          <a:p>
            <a:pPr lvl="1"/>
            <a:r>
              <a:rPr lang="zh-CN" altLang="en-US"/>
              <a:t>几个、十几个</a:t>
            </a:r>
            <a:endParaRPr lang="zh-CN" altLang="en-US"/>
          </a:p>
          <a:p>
            <a:pPr lvl="1"/>
            <a:endParaRPr lang="zh-CN" altLang="en-US"/>
          </a:p>
          <a:p>
            <a:r>
              <a:rPr lang="zh-CN" altLang="en-US"/>
              <a:t>任务复杂性低</a:t>
            </a:r>
            <a:endParaRPr lang="zh-CN" altLang="en-US"/>
          </a:p>
          <a:p>
            <a:pPr lvl="1"/>
            <a:r>
              <a:rPr lang="zh-CN" altLang="en-US"/>
              <a:t>单输入图、单输出</a:t>
            </a:r>
            <a:endParaRPr lang="zh-CN" altLang="en-US"/>
          </a:p>
          <a:p>
            <a:pPr lvl="1"/>
            <a:endParaRPr lang="zh-CN" altLang="en-US"/>
          </a:p>
          <a:p>
            <a:r>
              <a:rPr lang="zh-CN" altLang="en-US"/>
              <a:t>缺少泛化能力</a:t>
            </a:r>
            <a:endParaRPr lang="zh-CN" altLang="en-US"/>
          </a:p>
          <a:p>
            <a:endParaRPr lang="zh-CN" altLang="en-US"/>
          </a:p>
        </p:txBody>
      </p:sp>
      <p:sp>
        <p:nvSpPr>
          <p:cNvPr id="10" name="文本框 9"/>
          <p:cNvSpPr txBox="1"/>
          <p:nvPr/>
        </p:nvSpPr>
        <p:spPr>
          <a:xfrm>
            <a:off x="885190" y="6016625"/>
            <a:ext cx="9881235" cy="368300"/>
          </a:xfrm>
          <a:prstGeom prst="rect">
            <a:avLst/>
          </a:prstGeom>
          <a:noFill/>
        </p:spPr>
        <p:txBody>
          <a:bodyPr wrap="square" rtlCol="0">
            <a:spAutoFit/>
          </a:bodyPr>
          <a:p>
            <a:pPr algn="ctr"/>
            <a:r>
              <a:rPr lang="en-US" altLang="zh-CN" dirty="0"/>
              <a:t>VisualCloze: A Universal Image Generation Framework via Visual In-Context Learning ICCV 2025</a:t>
            </a:r>
            <a:endParaRPr kumimoji="1" lang="en-US" altLang="zh-CN" dirty="0"/>
          </a:p>
        </p:txBody>
      </p:sp>
      <p:grpSp>
        <p:nvGrpSpPr>
          <p:cNvPr id="14" name="组合 13"/>
          <p:cNvGrpSpPr/>
          <p:nvPr/>
        </p:nvGrpSpPr>
        <p:grpSpPr>
          <a:xfrm rot="0">
            <a:off x="5377180" y="992505"/>
            <a:ext cx="5389245" cy="3182501"/>
            <a:chOff x="1122856" y="1696400"/>
            <a:chExt cx="2141628" cy="1200535"/>
          </a:xfrm>
        </p:grpSpPr>
        <p:sp>
          <p:nvSpPr>
            <p:cNvPr id="16" name="圆角矩形 15"/>
            <p:cNvSpPr/>
            <p:nvPr/>
          </p:nvSpPr>
          <p:spPr>
            <a:xfrm>
              <a:off x="1122856" y="1696400"/>
              <a:ext cx="2141628" cy="1200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p>
          </p:txBody>
        </p:sp>
        <p:pic>
          <p:nvPicPr>
            <p:cNvPr id="17" name="Picture 10"/>
            <p:cNvPicPr>
              <a:picLocks noChangeAspect="1" noChangeArrowheads="1"/>
            </p:cNvPicPr>
            <p:nvPr/>
          </p:nvPicPr>
          <p:blipFill>
            <a:blip r:embed="rId1"/>
            <a:srcRect/>
            <a:stretch>
              <a:fillRect/>
            </a:stretch>
          </p:blipFill>
          <p:spPr bwMode="auto">
            <a:xfrm>
              <a:off x="1212787" y="1778175"/>
              <a:ext cx="830198" cy="830115"/>
            </a:xfrm>
            <a:prstGeom prst="rect">
              <a:avLst/>
            </a:prstGeom>
            <a:solidFill>
              <a:srgbClr val="F37E7E"/>
            </a:solidFill>
            <a:ln w="38100">
              <a:solidFill>
                <a:srgbClr val="00C9A7"/>
              </a:solidFill>
              <a:prstDash val="solid"/>
            </a:ln>
          </p:spPr>
        </p:pic>
        <p:pic>
          <p:nvPicPr>
            <p:cNvPr id="18" name="Picture 14"/>
            <p:cNvPicPr>
              <a:picLocks noChangeAspect="1" noChangeArrowheads="1"/>
            </p:cNvPicPr>
            <p:nvPr/>
          </p:nvPicPr>
          <p:blipFill>
            <a:blip r:embed="rId2"/>
            <a:srcRect/>
            <a:stretch>
              <a:fillRect/>
            </a:stretch>
          </p:blipFill>
          <p:spPr bwMode="auto">
            <a:xfrm>
              <a:off x="2345417" y="1778175"/>
              <a:ext cx="830197" cy="830115"/>
            </a:xfrm>
            <a:prstGeom prst="rect">
              <a:avLst/>
            </a:prstGeom>
            <a:solidFill>
              <a:srgbClr val="F37E7E"/>
            </a:solidFill>
            <a:ln w="38100">
              <a:solidFill>
                <a:srgbClr val="F37E7E"/>
              </a:solidFill>
              <a:prstDash val="solid"/>
            </a:ln>
          </p:spPr>
        </p:pic>
        <p:sp>
          <p:nvSpPr>
            <p:cNvPr id="19" name="文本框 18"/>
            <p:cNvSpPr txBox="1"/>
            <p:nvPr/>
          </p:nvSpPr>
          <p:spPr>
            <a:xfrm>
              <a:off x="1642491" y="2693501"/>
              <a:ext cx="1024640" cy="173667"/>
            </a:xfrm>
            <a:prstGeom prst="rect">
              <a:avLst/>
            </a:prstGeom>
            <a:noFill/>
          </p:spPr>
          <p:txBody>
            <a:bodyPr wrap="square" rtlCol="0">
              <a:spAutoFit/>
            </a:bodyPr>
            <a:p>
              <a:pPr algn="ctr"/>
              <a:r>
                <a:rPr lang="zh-CN" altLang="en-GB" sz="2400" b="1" i="0" dirty="0">
                  <a:solidFill>
                    <a:srgbClr val="333333"/>
                  </a:solidFill>
                  <a:effectLst/>
                  <a:latin typeface="仿宋" panose="00000500000000000000" pitchFamily="49" charset="-122"/>
                  <a:ea typeface="仿宋" panose="00000500000000000000" pitchFamily="49" charset="-122"/>
                </a:rPr>
                <a:t>深度估计</a:t>
              </a:r>
              <a:endParaRPr lang="zh-CN" altLang="en-GB" sz="2400" b="1" i="0" dirty="0">
                <a:solidFill>
                  <a:srgbClr val="333333"/>
                </a:solidFill>
                <a:effectLst/>
                <a:latin typeface="仿宋" panose="00000500000000000000" pitchFamily="49" charset="-122"/>
                <a:ea typeface="仿宋" panose="00000500000000000000" pitchFamily="49" charset="-122"/>
              </a:endParaRPr>
            </a:p>
          </p:txBody>
        </p:sp>
        <p:sp>
          <p:nvSpPr>
            <p:cNvPr id="20" name="右箭头 19"/>
            <p:cNvSpPr/>
            <p:nvPr/>
          </p:nvSpPr>
          <p:spPr>
            <a:xfrm>
              <a:off x="2102893" y="2157888"/>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sp>
        <p:nvSpPr>
          <p:cNvPr id="29" name="文本框 28"/>
          <p:cNvSpPr txBox="1"/>
          <p:nvPr/>
        </p:nvSpPr>
        <p:spPr>
          <a:xfrm>
            <a:off x="5906135" y="5038725"/>
            <a:ext cx="3624580" cy="460375"/>
          </a:xfrm>
          <a:prstGeom prst="rect">
            <a:avLst/>
          </a:prstGeom>
          <a:noFill/>
        </p:spPr>
        <p:txBody>
          <a:bodyPr wrap="square" rtlCol="0">
            <a:spAutoFit/>
          </a:bodyPr>
          <a:p>
            <a:pPr algn="ctr"/>
            <a:r>
              <a:rPr kumimoji="1" lang="zh-CN" altLang="en-US" sz="2400" dirty="0">
                <a:latin typeface="微软雅黑" panose="00000500000000000000" pitchFamily="34" charset="-122"/>
                <a:ea typeface="微软雅黑" panose="00000500000000000000" pitchFamily="34" charset="-122"/>
              </a:rPr>
              <a:t>复杂性不同，任务无关联</a:t>
            </a:r>
            <a:endParaRPr kumimoji="1" lang="zh-CN" altLang="en-US" sz="2400" dirty="0">
              <a:latin typeface="微软雅黑" panose="00000500000000000000" pitchFamily="34" charset="-122"/>
              <a:ea typeface="微软雅黑" panose="00000500000000000000" pitchFamily="34" charset="-122"/>
            </a:endParaRPr>
          </a:p>
        </p:txBody>
      </p:sp>
      <p:sp>
        <p:nvSpPr>
          <p:cNvPr id="30" name="右箭头 29"/>
          <p:cNvSpPr/>
          <p:nvPr/>
        </p:nvSpPr>
        <p:spPr>
          <a:xfrm rot="5400000">
            <a:off x="7500620" y="4488180"/>
            <a:ext cx="387350" cy="162560"/>
          </a:xfrm>
          <a:prstGeom prst="rightArrow">
            <a:avLst>
              <a:gd name="adj1" fmla="val 27725"/>
              <a:gd name="adj2" fmla="val 48098"/>
            </a:avLst>
          </a:prstGeom>
          <a:solidFill>
            <a:srgbClr val="2CA73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定制化文生图</a:t>
            </a:r>
            <a:endParaRPr lang="zh-CN" altLang="en-US" dirty="0"/>
          </a:p>
        </p:txBody>
      </p:sp>
      <p:sp>
        <p:nvSpPr>
          <p:cNvPr id="7" name="内容占位符 6"/>
          <p:cNvSpPr>
            <a:spLocks noGrp="1"/>
          </p:cNvSpPr>
          <p:nvPr>
            <p:ph idx="1"/>
          </p:nvPr>
        </p:nvSpPr>
        <p:spPr>
          <a:xfrm>
            <a:off x="394447" y="789711"/>
            <a:ext cx="11355295" cy="669129"/>
          </a:xfrm>
        </p:spPr>
        <p:txBody>
          <a:bodyPr/>
          <a:lstStyle/>
          <a:p>
            <a:r>
              <a:rPr lang="en-US" altLang="zh-CN" dirty="0" err="1"/>
              <a:t>DreamBooth</a:t>
            </a:r>
            <a:r>
              <a:rPr lang="en-US" altLang="zh-CN" dirty="0"/>
              <a:t> (CVPR23 Best student paper)</a:t>
            </a:r>
            <a:endParaRPr lang="zh-CN" altLang="en-US" dirty="0"/>
          </a:p>
        </p:txBody>
      </p:sp>
      <p:pic>
        <p:nvPicPr>
          <p:cNvPr id="2050" name="Picture 2"/>
          <p:cNvPicPr>
            <a:picLocks noChangeAspect="1" noChangeArrowheads="1"/>
          </p:cNvPicPr>
          <p:nvPr/>
        </p:nvPicPr>
        <p:blipFill>
          <a:blip r:embed="rId1"/>
          <a:srcRect/>
          <a:stretch>
            <a:fillRect/>
          </a:stretch>
        </p:blipFill>
        <p:spPr bwMode="auto">
          <a:xfrm>
            <a:off x="617444" y="2095892"/>
            <a:ext cx="10909300" cy="305403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9342565" y="6233851"/>
            <a:ext cx="2849434" cy="369332"/>
          </a:xfrm>
          <a:prstGeom prst="rect">
            <a:avLst/>
          </a:prstGeom>
          <a:noFill/>
        </p:spPr>
        <p:txBody>
          <a:bodyPr wrap="none" rtlCol="0">
            <a:spAutoFit/>
          </a:bodyPr>
          <a:lstStyle/>
          <a:p>
            <a:r>
              <a:rPr kumimoji="1" lang="en-US" altLang="zh-CN" dirty="0">
                <a:latin typeface="Calibri" panose="020F0502020204030204" pitchFamily="34" charset="0"/>
                <a:cs typeface="Calibri" panose="020F0502020204030204" pitchFamily="34" charset="0"/>
              </a:rPr>
              <a:t>Credits: </a:t>
            </a:r>
            <a:r>
              <a:rPr lang="en-US" altLang="zh-CN" dirty="0">
                <a:latin typeface="Calibri" panose="020F0502020204030204" pitchFamily="34" charset="0"/>
                <a:ea typeface="微软雅黑" panose="00000500000000000000" pitchFamily="34" charset="-122"/>
                <a:cs typeface="Calibri" panose="020F0502020204030204" pitchFamily="34" charset="0"/>
              </a:rPr>
              <a:t>[Ruiz </a:t>
            </a:r>
            <a:r>
              <a:rPr lang="en-US" altLang="zh-CN" i="1" dirty="0">
                <a:latin typeface="Calibri" panose="020F0502020204030204" pitchFamily="34" charset="0"/>
                <a:ea typeface="微软雅黑" panose="00000500000000000000" pitchFamily="34" charset="-122"/>
                <a:cs typeface="Calibri" panose="020F0502020204030204" pitchFamily="34" charset="0"/>
              </a:rPr>
              <a:t>et al.</a:t>
            </a:r>
            <a:r>
              <a:rPr lang="en-US" altLang="zh-CN" dirty="0">
                <a:latin typeface="Calibri" panose="020F0502020204030204" pitchFamily="34" charset="0"/>
                <a:ea typeface="微软雅黑" panose="00000500000000000000" pitchFamily="34" charset="-122"/>
                <a:cs typeface="Calibri" panose="020F0502020204030204" pitchFamily="34" charset="0"/>
              </a:rPr>
              <a:t> CVPR23]</a:t>
            </a:r>
            <a:r>
              <a:rPr lang="en-US" altLang="zh-CN" b="1" dirty="0">
                <a:latin typeface="Calibri" panose="020F0502020204030204" pitchFamily="34" charset="0"/>
                <a:ea typeface="微软雅黑" panose="00000500000000000000" pitchFamily="34" charset="-122"/>
                <a:cs typeface="Calibri" panose="020F0502020204030204" pitchFamily="34" charset="0"/>
              </a:rPr>
              <a:t> </a:t>
            </a:r>
            <a:endParaRPr kumimoji="1" lang="zh-CN" altLang="en-US" dirty="0">
              <a:latin typeface="Calibri" panose="020F0502020204030204" pitchFamily="34" charset="0"/>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视觉统一模型</a:t>
            </a:r>
            <a:r>
              <a:rPr lang="en-US" altLang="zh-CN"/>
              <a:t>—</a:t>
            </a:r>
            <a:r>
              <a:rPr lang="zh-CN" altLang="en-US"/>
              <a:t>问题</a:t>
            </a:r>
            <a:endParaRPr lang="zh-CN" altLang="en-US"/>
          </a:p>
        </p:txBody>
      </p:sp>
      <p:sp>
        <p:nvSpPr>
          <p:cNvPr id="3" name="内容占位符 2"/>
          <p:cNvSpPr>
            <a:spLocks noGrp="1"/>
          </p:cNvSpPr>
          <p:nvPr>
            <p:ph idx="1"/>
          </p:nvPr>
        </p:nvSpPr>
        <p:spPr/>
        <p:txBody>
          <a:bodyPr/>
          <a:p>
            <a:endParaRPr lang="zh-CN" altLang="en-US"/>
          </a:p>
          <a:p>
            <a:endParaRPr lang="zh-CN" altLang="en-US"/>
          </a:p>
        </p:txBody>
      </p:sp>
      <p:graphicFrame>
        <p:nvGraphicFramePr>
          <p:cNvPr id="5" name="表格 4"/>
          <p:cNvGraphicFramePr>
            <a:graphicFrameLocks noGrp="1"/>
          </p:cNvGraphicFramePr>
          <p:nvPr>
            <p:custDataLst>
              <p:tags r:id="rId1"/>
            </p:custDataLst>
          </p:nvPr>
        </p:nvGraphicFramePr>
        <p:xfrm>
          <a:off x="890905" y="1228090"/>
          <a:ext cx="10283190" cy="3619500"/>
        </p:xfrm>
        <a:graphic>
          <a:graphicData uri="http://schemas.openxmlformats.org/drawingml/2006/table">
            <a:tbl>
              <a:tblPr firstRow="1" bandRow="1">
                <a:tableStyleId>{21E4AEA4-8DFA-4A89-87EB-49C32662AFE0}</a:tableStyleId>
              </a:tblPr>
              <a:tblGrid>
                <a:gridCol w="2292350"/>
                <a:gridCol w="3140075"/>
                <a:gridCol w="4850765"/>
              </a:tblGrid>
              <a:tr h="518160">
                <a:tc>
                  <a:txBody>
                    <a:bodyPr/>
                    <a:p>
                      <a:pPr>
                        <a:buNone/>
                      </a:pPr>
                      <a:endParaRPr lang="zh-CN" altLang="en-US" sz="2800" dirty="0"/>
                    </a:p>
                  </a:txBody>
                  <a:tcPr marL="0" marR="0" anchor="ctr" anchorCtr="1"/>
                </a:tc>
                <a:tc>
                  <a:txBody>
                    <a:bodyPr/>
                    <a:p>
                      <a:r>
                        <a:rPr lang="zh-CN" altLang="en-US" sz="2800" dirty="0"/>
                        <a:t>语言模型</a:t>
                      </a:r>
                      <a:endParaRPr lang="zh-CN" altLang="en-US" sz="2800" dirty="0"/>
                    </a:p>
                  </a:txBody>
                  <a:tcPr marL="0" marR="0" anchor="ctr" anchorCtr="1"/>
                </a:tc>
                <a:tc>
                  <a:txBody>
                    <a:bodyPr/>
                    <a:p>
                      <a:pPr>
                        <a:buNone/>
                      </a:pPr>
                      <a:r>
                        <a:rPr lang="zh-CN" altLang="en-US" sz="2800" dirty="0"/>
                        <a:t>视觉模型</a:t>
                      </a:r>
                      <a:endParaRPr lang="zh-CN" altLang="en-US" sz="2800" dirty="0"/>
                    </a:p>
                  </a:txBody>
                  <a:tcPr marL="0" marR="0" anchor="ctr" anchorCtr="1"/>
                </a:tc>
              </a:tr>
              <a:tr h="1759585">
                <a:tc>
                  <a:txBody>
                    <a:bodyPr/>
                    <a:p>
                      <a:pPr>
                        <a:buNone/>
                      </a:pPr>
                      <a:r>
                        <a:rPr lang="zh-CN" altLang="en-US" sz="2800" dirty="0"/>
                        <a:t>任务形式</a:t>
                      </a:r>
                      <a:endParaRPr lang="zh-CN" altLang="en-US" sz="2800" dirty="0"/>
                    </a:p>
                  </a:txBody>
                  <a:tcPr marL="0" marR="0" anchor="ctr" anchorCtr="1"/>
                </a:tc>
                <a:tc>
                  <a:txBody>
                    <a:bodyPr/>
                    <a:p>
                      <a:r>
                        <a:rPr lang="zh-CN" altLang="en-US" sz="2800" dirty="0"/>
                        <a:t>统一的任务形式</a:t>
                      </a:r>
                      <a:endParaRPr lang="en-US" altLang="zh-CN" sz="2800" dirty="0"/>
                    </a:p>
                    <a:p>
                      <a:r>
                        <a:rPr lang="zh-CN" altLang="en-US" sz="2800" dirty="0"/>
                        <a:t>自回归</a:t>
                      </a:r>
                      <a:r>
                        <a:rPr lang="en-US" altLang="zh-CN" sz="2800" dirty="0"/>
                        <a:t>/</a:t>
                      </a:r>
                      <a:r>
                        <a:rPr lang="zh-CN" altLang="en-US" sz="2800" dirty="0"/>
                        <a:t>完形填空</a:t>
                      </a:r>
                      <a:endParaRPr lang="zh-CN" altLang="en-US" sz="2800" dirty="0"/>
                    </a:p>
                  </a:txBody>
                  <a:tcPr marL="0" marR="0" anchor="ctr" anchorCtr="1"/>
                </a:tc>
                <a:tc>
                  <a:txBody>
                    <a:bodyPr/>
                    <a:p>
                      <a:pPr algn="ctr">
                        <a:buNone/>
                      </a:pPr>
                      <a:r>
                        <a:rPr lang="zh-CN" altLang="en-US" sz="2800" dirty="0"/>
                        <a:t>任务形式不统一</a:t>
                      </a:r>
                      <a:endParaRPr lang="zh-CN" altLang="en-US" sz="2800" dirty="0"/>
                    </a:p>
                    <a:p>
                      <a:pPr>
                        <a:buNone/>
                      </a:pPr>
                      <a:r>
                        <a:rPr lang="zh-CN" altLang="en-US" sz="2800" dirty="0"/>
                        <a:t>不同的任务需要不同的模型</a:t>
                      </a:r>
                      <a:endParaRPr lang="zh-CN" altLang="en-US" sz="2800" dirty="0"/>
                    </a:p>
                  </a:txBody>
                  <a:tcPr marL="0" marR="0" anchor="ctr" anchorCtr="1"/>
                </a:tc>
              </a:tr>
              <a:tr h="1341755">
                <a:tc>
                  <a:txBody>
                    <a:bodyPr/>
                    <a:p>
                      <a:pPr>
                        <a:buNone/>
                      </a:pPr>
                      <a:r>
                        <a:rPr lang="zh-CN" altLang="en-US" sz="2800" dirty="0"/>
                        <a:t>任务关联性</a:t>
                      </a:r>
                      <a:endParaRPr lang="zh-CN" altLang="en-US" sz="2800" dirty="0"/>
                    </a:p>
                  </a:txBody>
                  <a:tcPr marL="0" marR="0" anchor="ctr" anchorCtr="1"/>
                </a:tc>
                <a:tc>
                  <a:txBody>
                    <a:bodyPr/>
                    <a:p>
                      <a:pPr algn="ctr">
                        <a:buClrTx/>
                        <a:buSzTx/>
                        <a:buFontTx/>
                      </a:pPr>
                      <a:r>
                        <a:rPr lang="zh-CN" altLang="en-US" sz="2800" dirty="0"/>
                        <a:t>任务分布密集</a:t>
                      </a:r>
                      <a:endParaRPr lang="zh-CN" altLang="en-US" sz="2800" dirty="0"/>
                    </a:p>
                    <a:p>
                      <a:pPr algn="ctr">
                        <a:buClrTx/>
                        <a:buSzTx/>
                        <a:buFontTx/>
                      </a:pPr>
                      <a:r>
                        <a:rPr lang="zh-CN" altLang="en-US" sz="2800" dirty="0"/>
                        <a:t>任务间关联性高</a:t>
                      </a:r>
                      <a:endParaRPr lang="zh-CN" altLang="en-US" sz="2800" dirty="0"/>
                    </a:p>
                  </a:txBody>
                  <a:tcPr marL="0" marR="0" anchor="ctr" anchorCtr="1"/>
                </a:tc>
                <a:tc>
                  <a:txBody>
                    <a:bodyPr/>
                    <a:p>
                      <a:pPr algn="ctr">
                        <a:buClrTx/>
                        <a:buSzTx/>
                        <a:buFontTx/>
                        <a:buNone/>
                      </a:pPr>
                      <a:r>
                        <a:rPr lang="zh-CN" altLang="en-US" sz="2800" dirty="0"/>
                        <a:t>任务分布稀疏</a:t>
                      </a:r>
                      <a:endParaRPr lang="zh-CN" altLang="en-US" sz="2800" dirty="0"/>
                    </a:p>
                    <a:p>
                      <a:pPr algn="ctr">
                        <a:buClrTx/>
                        <a:buSzTx/>
                        <a:buFontTx/>
                        <a:buNone/>
                      </a:pPr>
                      <a:r>
                        <a:rPr lang="zh-CN" altLang="en-US" sz="2800" dirty="0"/>
                        <a:t>任务间缺少关联性</a:t>
                      </a:r>
                      <a:endParaRPr lang="zh-CN" altLang="en-US" sz="2800" dirty="0"/>
                    </a:p>
                  </a:txBody>
                  <a:tcPr marL="0" marR="0" anchor="ctr" anchorCtr="1"/>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VisualCloze</a:t>
            </a:r>
            <a:r>
              <a:rPr lang="zh-CN" altLang="en-US">
                <a:sym typeface="+mn-ea"/>
              </a:rPr>
              <a:t>的特性：统一的任务形式</a:t>
            </a:r>
            <a:endParaRPr lang="zh-CN" altLang="en-US"/>
          </a:p>
        </p:txBody>
      </p:sp>
      <p:sp>
        <p:nvSpPr>
          <p:cNvPr id="3" name="内容占位符 2"/>
          <p:cNvSpPr>
            <a:spLocks noGrp="1"/>
          </p:cNvSpPr>
          <p:nvPr>
            <p:ph idx="1"/>
          </p:nvPr>
        </p:nvSpPr>
        <p:spPr/>
        <p:txBody>
          <a:bodyPr/>
          <a:p>
            <a:r>
              <a:rPr lang="zh-CN" altLang="en-US"/>
              <a:t>以完形填空的形式生成输出图像</a:t>
            </a:r>
            <a:endParaRPr lang="zh-CN" altLang="en-US"/>
          </a:p>
        </p:txBody>
      </p:sp>
      <p:pic>
        <p:nvPicPr>
          <p:cNvPr id="8" name="Picture 10"/>
          <p:cNvPicPr>
            <a:picLocks noChangeAspect="1" noChangeArrowheads="1"/>
          </p:cNvPicPr>
          <p:nvPr/>
        </p:nvPicPr>
        <p:blipFill>
          <a:blip r:embed="rId1"/>
          <a:srcRect/>
          <a:stretch>
            <a:fillRect/>
          </a:stretch>
        </p:blipFill>
        <p:spPr bwMode="auto">
          <a:xfrm>
            <a:off x="1022985" y="2660650"/>
            <a:ext cx="1849755" cy="1768475"/>
          </a:xfrm>
          <a:prstGeom prst="rect">
            <a:avLst/>
          </a:prstGeom>
          <a:solidFill>
            <a:srgbClr val="F37E7E"/>
          </a:solidFill>
          <a:ln w="38100">
            <a:solidFill>
              <a:srgbClr val="00C9A7"/>
            </a:solidFill>
            <a:prstDash val="solid"/>
          </a:ln>
        </p:spPr>
      </p:pic>
      <p:sp>
        <p:nvSpPr>
          <p:cNvPr id="10" name="文本框 9"/>
          <p:cNvSpPr txBox="1"/>
          <p:nvPr/>
        </p:nvSpPr>
        <p:spPr>
          <a:xfrm>
            <a:off x="2116455" y="4587875"/>
            <a:ext cx="1851025" cy="521970"/>
          </a:xfrm>
          <a:prstGeom prst="rect">
            <a:avLst/>
          </a:prstGeom>
          <a:noFill/>
        </p:spPr>
        <p:txBody>
          <a:bodyPr wrap="square" rtlCol="0">
            <a:spAutoFit/>
          </a:bodyPr>
          <a:p>
            <a:pPr algn="ctr"/>
            <a:r>
              <a:rPr lang="zh-CN" altLang="en-GB" sz="2800" b="1" i="0" dirty="0">
                <a:solidFill>
                  <a:srgbClr val="333333"/>
                </a:solidFill>
                <a:effectLst/>
                <a:latin typeface="仿宋" panose="00000500000000000000" pitchFamily="49" charset="-122"/>
                <a:ea typeface="仿宋" panose="00000500000000000000" pitchFamily="49" charset="-122"/>
              </a:rPr>
              <a:t>深度估计</a:t>
            </a:r>
            <a:endParaRPr lang="zh-CN" altLang="en-GB" sz="2800" b="1" i="0" dirty="0">
              <a:solidFill>
                <a:srgbClr val="333333"/>
              </a:solidFill>
              <a:effectLst/>
              <a:latin typeface="仿宋" panose="00000500000000000000" pitchFamily="49" charset="-122"/>
              <a:ea typeface="仿宋" panose="00000500000000000000" pitchFamily="49" charset="-122"/>
            </a:endParaRPr>
          </a:p>
        </p:txBody>
      </p:sp>
      <p:sp>
        <p:nvSpPr>
          <p:cNvPr id="16" name="矩形 15"/>
          <p:cNvSpPr/>
          <p:nvPr/>
        </p:nvSpPr>
        <p:spPr>
          <a:xfrm>
            <a:off x="795020" y="2009140"/>
            <a:ext cx="4420235" cy="3101340"/>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800" dirty="0">
              <a:solidFill>
                <a:srgbClr val="7030A0"/>
              </a:solidFill>
            </a:endParaRPr>
          </a:p>
        </p:txBody>
      </p:sp>
      <p:sp>
        <p:nvSpPr>
          <p:cNvPr id="20" name="文本框 19"/>
          <p:cNvSpPr txBox="1"/>
          <p:nvPr/>
        </p:nvSpPr>
        <p:spPr>
          <a:xfrm>
            <a:off x="3528060" y="3143250"/>
            <a:ext cx="1216025" cy="922020"/>
          </a:xfrm>
          <a:prstGeom prst="rect">
            <a:avLst/>
          </a:prstGeom>
          <a:noFill/>
          <a:ln w="50800">
            <a:noFill/>
          </a:ln>
        </p:spPr>
        <p:txBody>
          <a:bodyPr wrap="square" rtlCol="0">
            <a:spAutoFit/>
          </a:bodyPr>
          <a:p>
            <a:r>
              <a:rPr kumimoji="1" lang="en-US" altLang="zh-CN" sz="5400" dirty="0">
                <a:ea typeface="宋体" panose="00000500000000000000" pitchFamily="2" charset="-122"/>
                <a:cs typeface="Arial" panose="020B0604020202020204" pitchFamily="34" charset="0"/>
              </a:rPr>
              <a:t>  ?</a:t>
            </a:r>
            <a:endParaRPr kumimoji="1" lang="en-US" altLang="zh-CN" sz="5400" dirty="0">
              <a:ea typeface="宋体" panose="00000500000000000000" pitchFamily="2" charset="-122"/>
              <a:cs typeface="Arial" panose="020B0604020202020204" pitchFamily="34" charset="0"/>
            </a:endParaRPr>
          </a:p>
        </p:txBody>
      </p:sp>
      <p:sp>
        <p:nvSpPr>
          <p:cNvPr id="21" name="矩形 20"/>
          <p:cNvSpPr/>
          <p:nvPr/>
        </p:nvSpPr>
        <p:spPr>
          <a:xfrm>
            <a:off x="3168015" y="2648585"/>
            <a:ext cx="1804035" cy="1809115"/>
          </a:xfrm>
          <a:prstGeom prst="rect">
            <a:avLst/>
          </a:prstGeom>
          <a:noFill/>
          <a:ln w="50800">
            <a:solidFill>
              <a:srgbClr val="F37E7E"/>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800" dirty="0">
              <a:solidFill>
                <a:srgbClr val="7030A0"/>
              </a:solidFill>
            </a:endParaRPr>
          </a:p>
        </p:txBody>
      </p:sp>
      <p:sp>
        <p:nvSpPr>
          <p:cNvPr id="22" name="文本框 21"/>
          <p:cNvSpPr txBox="1"/>
          <p:nvPr/>
        </p:nvSpPr>
        <p:spPr>
          <a:xfrm>
            <a:off x="3168015" y="2152650"/>
            <a:ext cx="1803400" cy="521970"/>
          </a:xfrm>
          <a:prstGeom prst="rect">
            <a:avLst/>
          </a:prstGeom>
          <a:noFill/>
        </p:spPr>
        <p:txBody>
          <a:bodyPr wrap="square" rtlCol="0">
            <a:spAutoFit/>
          </a:bodyPr>
          <a:p>
            <a:pPr algn="ctr"/>
            <a:r>
              <a:rPr kumimoji="1" lang="zh-CN" altLang="en-US" sz="2800" dirty="0">
                <a:solidFill>
                  <a:srgbClr val="FF665A"/>
                </a:solidFill>
                <a:latin typeface="仿宋" panose="00000500000000000000" pitchFamily="49" charset="-122"/>
                <a:ea typeface="仿宋" panose="00000500000000000000" pitchFamily="49" charset="-122"/>
                <a:cs typeface="Arial" panose="020B0604020202020204" pitchFamily="34" charset="0"/>
              </a:rPr>
              <a:t>目标</a:t>
            </a:r>
            <a:endParaRPr kumimoji="1" lang="zh-CN" altLang="en-US" sz="2800" dirty="0">
              <a:solidFill>
                <a:srgbClr val="FF665A"/>
              </a:solidFill>
              <a:latin typeface="仿宋" panose="00000500000000000000" pitchFamily="49" charset="-122"/>
              <a:ea typeface="仿宋" panose="00000500000000000000" pitchFamily="49" charset="-122"/>
              <a:cs typeface="Arial" panose="020B0604020202020204" pitchFamily="34" charset="0"/>
            </a:endParaRPr>
          </a:p>
        </p:txBody>
      </p:sp>
      <p:sp>
        <p:nvSpPr>
          <p:cNvPr id="23" name="文本框 22"/>
          <p:cNvSpPr txBox="1"/>
          <p:nvPr/>
        </p:nvSpPr>
        <p:spPr>
          <a:xfrm>
            <a:off x="1022350" y="2114550"/>
            <a:ext cx="1871345" cy="521970"/>
          </a:xfrm>
          <a:prstGeom prst="rect">
            <a:avLst/>
          </a:prstGeom>
          <a:noFill/>
        </p:spPr>
        <p:txBody>
          <a:bodyPr wrap="square" rtlCol="0">
            <a:spAutoFit/>
          </a:bodyPr>
          <a:p>
            <a:pPr algn="ctr"/>
            <a:r>
              <a:rPr kumimoji="1" lang="zh-CN" altLang="en-US" sz="2800" dirty="0">
                <a:solidFill>
                  <a:srgbClr val="00C9A7"/>
                </a:solidFill>
                <a:latin typeface="仿宋" panose="00000500000000000000" pitchFamily="49" charset="-122"/>
                <a:ea typeface="仿宋" panose="00000500000000000000" pitchFamily="49" charset="-122"/>
                <a:cs typeface="Arial" panose="020B0604020202020204" pitchFamily="34" charset="0"/>
              </a:rPr>
              <a:t>参考图像</a:t>
            </a:r>
            <a:endParaRPr kumimoji="1" lang="zh-CN" altLang="en-US" sz="2800" dirty="0">
              <a:solidFill>
                <a:srgbClr val="00C9A7"/>
              </a:solidFill>
              <a:latin typeface="仿宋" panose="00000500000000000000" pitchFamily="49" charset="-122"/>
              <a:ea typeface="仿宋" panose="00000500000000000000" pitchFamily="49" charset="-122"/>
              <a:cs typeface="Arial" panose="020B0604020202020204" pitchFamily="34" charset="0"/>
            </a:endParaRPr>
          </a:p>
        </p:txBody>
      </p:sp>
      <p:pic>
        <p:nvPicPr>
          <p:cNvPr id="29" name="Picture 46"/>
          <p:cNvPicPr>
            <a:picLocks noChangeAspect="1" noChangeArrowheads="1"/>
          </p:cNvPicPr>
          <p:nvPr/>
        </p:nvPicPr>
        <p:blipFill>
          <a:blip r:embed="rId2"/>
          <a:srcRect/>
          <a:stretch>
            <a:fillRect/>
          </a:stretch>
        </p:blipFill>
        <p:spPr bwMode="auto">
          <a:xfrm>
            <a:off x="7508875" y="2720340"/>
            <a:ext cx="1553210" cy="1659255"/>
          </a:xfrm>
          <a:prstGeom prst="rect">
            <a:avLst/>
          </a:prstGeom>
          <a:solidFill>
            <a:srgbClr val="F37E7E"/>
          </a:solidFill>
          <a:ln w="38100">
            <a:solidFill>
              <a:srgbClr val="00C9A7"/>
            </a:solidFill>
            <a:prstDash val="solid"/>
          </a:ln>
        </p:spPr>
      </p:pic>
      <p:pic>
        <p:nvPicPr>
          <p:cNvPr id="30" name="Picture 42"/>
          <p:cNvPicPr>
            <a:picLocks noChangeAspect="1" noChangeArrowheads="1"/>
          </p:cNvPicPr>
          <p:nvPr/>
        </p:nvPicPr>
        <p:blipFill>
          <a:blip r:embed="rId3"/>
          <a:srcRect/>
          <a:stretch>
            <a:fillRect/>
          </a:stretch>
        </p:blipFill>
        <p:spPr bwMode="auto">
          <a:xfrm>
            <a:off x="5673090" y="2720340"/>
            <a:ext cx="1553210" cy="1659255"/>
          </a:xfrm>
          <a:prstGeom prst="rect">
            <a:avLst/>
          </a:prstGeom>
          <a:solidFill>
            <a:srgbClr val="F37E7E"/>
          </a:solidFill>
          <a:ln w="38100">
            <a:solidFill>
              <a:srgbClr val="00C9A7"/>
            </a:solidFill>
            <a:prstDash val="solid"/>
          </a:ln>
        </p:spPr>
      </p:pic>
      <p:sp>
        <p:nvSpPr>
          <p:cNvPr id="33" name="矩形 32"/>
          <p:cNvSpPr/>
          <p:nvPr/>
        </p:nvSpPr>
        <p:spPr>
          <a:xfrm>
            <a:off x="5438140" y="2009775"/>
            <a:ext cx="6099175" cy="3100705"/>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800" dirty="0">
              <a:solidFill>
                <a:srgbClr val="7030A0"/>
              </a:solidFill>
            </a:endParaRPr>
          </a:p>
        </p:txBody>
      </p:sp>
      <p:sp>
        <p:nvSpPr>
          <p:cNvPr id="37" name="矩形 36"/>
          <p:cNvSpPr/>
          <p:nvPr/>
        </p:nvSpPr>
        <p:spPr>
          <a:xfrm>
            <a:off x="9328150" y="2708275"/>
            <a:ext cx="1976120" cy="1666875"/>
          </a:xfrm>
          <a:prstGeom prst="rect">
            <a:avLst/>
          </a:prstGeom>
          <a:noFill/>
          <a:ln w="50800">
            <a:solidFill>
              <a:srgbClr val="F37E7E"/>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800" dirty="0">
              <a:solidFill>
                <a:srgbClr val="7030A0"/>
              </a:solidFill>
            </a:endParaRPr>
          </a:p>
        </p:txBody>
      </p:sp>
      <p:sp>
        <p:nvSpPr>
          <p:cNvPr id="40" name="文本框 39"/>
          <p:cNvSpPr txBox="1"/>
          <p:nvPr/>
        </p:nvSpPr>
        <p:spPr>
          <a:xfrm>
            <a:off x="9380855" y="2152650"/>
            <a:ext cx="1870710" cy="521970"/>
          </a:xfrm>
          <a:prstGeom prst="rect">
            <a:avLst/>
          </a:prstGeom>
          <a:noFill/>
        </p:spPr>
        <p:txBody>
          <a:bodyPr wrap="square" rtlCol="0">
            <a:spAutoFit/>
          </a:bodyPr>
          <a:p>
            <a:pPr algn="ctr"/>
            <a:r>
              <a:rPr kumimoji="1" lang="zh-CN" altLang="en-US" sz="2800" dirty="0">
                <a:solidFill>
                  <a:srgbClr val="FF665A"/>
                </a:solidFill>
                <a:latin typeface="仿宋" panose="00000500000000000000" pitchFamily="49" charset="-122"/>
                <a:ea typeface="仿宋" panose="00000500000000000000" pitchFamily="49" charset="-122"/>
                <a:cs typeface="Arial" panose="020B0604020202020204" pitchFamily="34" charset="0"/>
              </a:rPr>
              <a:t>目标</a:t>
            </a:r>
            <a:endParaRPr kumimoji="1" lang="zh-CN" altLang="en-US" sz="2800" dirty="0">
              <a:solidFill>
                <a:srgbClr val="FF665A"/>
              </a:solidFill>
              <a:latin typeface="仿宋" panose="00000500000000000000" pitchFamily="49" charset="-122"/>
              <a:ea typeface="仿宋" panose="00000500000000000000" pitchFamily="49" charset="-122"/>
              <a:cs typeface="Arial" panose="020B0604020202020204" pitchFamily="34" charset="0"/>
            </a:endParaRPr>
          </a:p>
        </p:txBody>
      </p:sp>
      <p:sp>
        <p:nvSpPr>
          <p:cNvPr id="43" name="文本框 42"/>
          <p:cNvSpPr txBox="1"/>
          <p:nvPr/>
        </p:nvSpPr>
        <p:spPr>
          <a:xfrm>
            <a:off x="7273925" y="4574540"/>
            <a:ext cx="2028190" cy="521335"/>
          </a:xfrm>
          <a:prstGeom prst="rect">
            <a:avLst/>
          </a:prstGeom>
          <a:noFill/>
        </p:spPr>
        <p:txBody>
          <a:bodyPr wrap="square" rtlCol="0">
            <a:spAutoFit/>
          </a:bodyPr>
          <a:p>
            <a:pPr algn="ctr"/>
            <a:r>
              <a:rPr lang="zh-CN" altLang="en-GB" sz="2800" b="1" i="0" dirty="0">
                <a:solidFill>
                  <a:srgbClr val="333333"/>
                </a:solidFill>
                <a:effectLst/>
                <a:latin typeface="仿宋" panose="00000500000000000000" pitchFamily="49" charset="-122"/>
                <a:ea typeface="仿宋" panose="00000500000000000000" pitchFamily="49" charset="-122"/>
              </a:rPr>
              <a:t>虚拟试衣</a:t>
            </a:r>
            <a:endParaRPr lang="zh-CN" altLang="en-GB" sz="2800" b="1" i="0" dirty="0">
              <a:solidFill>
                <a:srgbClr val="333333"/>
              </a:solidFill>
              <a:effectLst/>
              <a:latin typeface="仿宋" panose="00000500000000000000" pitchFamily="49" charset="-122"/>
              <a:ea typeface="仿宋" panose="00000500000000000000" pitchFamily="49" charset="-122"/>
            </a:endParaRPr>
          </a:p>
        </p:txBody>
      </p:sp>
      <p:sp>
        <p:nvSpPr>
          <p:cNvPr id="7" name="文本框 6"/>
          <p:cNvSpPr txBox="1"/>
          <p:nvPr/>
        </p:nvSpPr>
        <p:spPr>
          <a:xfrm>
            <a:off x="9708515" y="3089275"/>
            <a:ext cx="1216025" cy="922020"/>
          </a:xfrm>
          <a:prstGeom prst="rect">
            <a:avLst/>
          </a:prstGeom>
          <a:noFill/>
          <a:ln w="50800">
            <a:noFill/>
          </a:ln>
        </p:spPr>
        <p:txBody>
          <a:bodyPr wrap="square" rtlCol="0">
            <a:spAutoFit/>
          </a:bodyPr>
          <a:p>
            <a:r>
              <a:rPr kumimoji="1" lang="en-US" altLang="zh-CN" sz="5400" dirty="0">
                <a:ea typeface="宋体" panose="00000500000000000000" pitchFamily="2" charset="-122"/>
                <a:cs typeface="Arial" panose="020B0604020202020204" pitchFamily="34" charset="0"/>
              </a:rPr>
              <a:t>  ?</a:t>
            </a:r>
            <a:endParaRPr kumimoji="1" lang="en-US" altLang="zh-CN" sz="5400" dirty="0">
              <a:ea typeface="宋体" panose="00000500000000000000" pitchFamily="2" charset="-122"/>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VisualCloze</a:t>
            </a:r>
            <a:r>
              <a:rPr lang="zh-CN" altLang="en-US">
                <a:sym typeface="+mn-ea"/>
              </a:rPr>
              <a:t>的特性：统一的任务形式</a:t>
            </a:r>
            <a:endParaRPr lang="zh-CN" altLang="en-US"/>
          </a:p>
        </p:txBody>
      </p:sp>
      <p:sp>
        <p:nvSpPr>
          <p:cNvPr id="3" name="内容占位符 2"/>
          <p:cNvSpPr>
            <a:spLocks noGrp="1"/>
          </p:cNvSpPr>
          <p:nvPr>
            <p:ph idx="1"/>
          </p:nvPr>
        </p:nvSpPr>
        <p:spPr/>
        <p:txBody>
          <a:bodyPr/>
          <a:p>
            <a:r>
              <a:rPr lang="zh-CN" altLang="en-US"/>
              <a:t>以完形填空的形式生成输出图像</a:t>
            </a:r>
            <a:endParaRPr lang="zh-CN" altLang="en-US"/>
          </a:p>
        </p:txBody>
      </p:sp>
      <p:pic>
        <p:nvPicPr>
          <p:cNvPr id="17" name="图片 16"/>
          <p:cNvPicPr>
            <a:picLocks noChangeAspect="1"/>
          </p:cNvPicPr>
          <p:nvPr/>
        </p:nvPicPr>
        <p:blipFill rotWithShape="1">
          <a:blip r:embed="rId1"/>
          <a:srcRect r="74994"/>
          <a:stretch>
            <a:fillRect/>
          </a:stretch>
        </p:blipFill>
        <p:spPr>
          <a:xfrm>
            <a:off x="829945" y="2530475"/>
            <a:ext cx="2294890" cy="2240280"/>
          </a:xfrm>
          <a:prstGeom prst="rect">
            <a:avLst/>
          </a:prstGeom>
          <a:ln w="50800">
            <a:solidFill>
              <a:srgbClr val="00C9A7"/>
            </a:solidFill>
            <a:prstDash val="solid"/>
          </a:ln>
        </p:spPr>
      </p:pic>
      <p:pic>
        <p:nvPicPr>
          <p:cNvPr id="18" name="图片 17"/>
          <p:cNvPicPr/>
          <p:nvPr/>
        </p:nvPicPr>
        <p:blipFill rotWithShape="1">
          <a:blip r:embed="rId1"/>
          <a:srcRect l="50127" r="25688"/>
          <a:stretch>
            <a:fillRect/>
          </a:stretch>
        </p:blipFill>
        <p:spPr>
          <a:xfrm>
            <a:off x="6052820" y="2530475"/>
            <a:ext cx="2294890" cy="2240280"/>
          </a:xfrm>
          <a:prstGeom prst="rect">
            <a:avLst/>
          </a:prstGeom>
          <a:ln w="50800">
            <a:solidFill>
              <a:srgbClr val="00C9A7"/>
            </a:solidFill>
            <a:prstDash val="solid"/>
          </a:ln>
        </p:spPr>
      </p:pic>
      <p:sp>
        <p:nvSpPr>
          <p:cNvPr id="19" name="文本框 18"/>
          <p:cNvSpPr txBox="1"/>
          <p:nvPr/>
        </p:nvSpPr>
        <p:spPr>
          <a:xfrm>
            <a:off x="8794115" y="3136900"/>
            <a:ext cx="1709420" cy="1014730"/>
          </a:xfrm>
          <a:prstGeom prst="rect">
            <a:avLst/>
          </a:prstGeom>
          <a:noFill/>
          <a:ln w="50800">
            <a:noFill/>
          </a:ln>
        </p:spPr>
        <p:txBody>
          <a:bodyPr wrap="square" rtlCol="0">
            <a:spAutoFit/>
          </a:bodyPr>
          <a:p>
            <a:pPr algn="ctr"/>
            <a:r>
              <a:rPr kumimoji="1" lang="en-US" altLang="zh-CN" sz="5400" dirty="0">
                <a:ea typeface="宋体" panose="00000500000000000000" pitchFamily="2" charset="-122"/>
                <a:cs typeface="Arial" panose="020B0604020202020204" pitchFamily="34" charset="0"/>
              </a:rPr>
              <a:t>  </a:t>
            </a:r>
            <a:r>
              <a:rPr kumimoji="1" lang="en-US" altLang="zh-CN" sz="6000" dirty="0">
                <a:ea typeface="宋体" panose="00000500000000000000" pitchFamily="2" charset="-122"/>
                <a:cs typeface="Arial" panose="020B0604020202020204" pitchFamily="34" charset="0"/>
              </a:rPr>
              <a:t>?</a:t>
            </a:r>
            <a:endParaRPr kumimoji="1" lang="zh-CN" altLang="en-US" sz="5400" dirty="0">
              <a:ea typeface="宋体" panose="00000500000000000000" pitchFamily="2" charset="-122"/>
              <a:cs typeface="Arial" panose="020B0604020202020204" pitchFamily="34" charset="0"/>
            </a:endParaRPr>
          </a:p>
        </p:txBody>
      </p:sp>
      <p:pic>
        <p:nvPicPr>
          <p:cNvPr id="73"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290" y="2530475"/>
            <a:ext cx="2294890" cy="2240280"/>
          </a:xfrm>
          <a:prstGeom prst="rect">
            <a:avLst/>
          </a:prstGeom>
          <a:ln w="50800">
            <a:solidFill>
              <a:srgbClr val="00C9A7"/>
            </a:solidFill>
            <a:prstDash val="solid"/>
          </a:ln>
          <a:extLst>
            <a:ext uri="{909E8E84-426E-40DD-AFC4-6F175D3DCCD1}">
              <a14:hiddenFill xmlns:a14="http://schemas.microsoft.com/office/drawing/2010/main">
                <a:solidFill>
                  <a:srgbClr val="FFFFFF"/>
                </a:solidFill>
              </a14:hiddenFill>
            </a:ext>
          </a:extLst>
        </p:spPr>
      </p:pic>
      <p:sp>
        <p:nvSpPr>
          <p:cNvPr id="155" name="矩形 154"/>
          <p:cNvSpPr/>
          <p:nvPr/>
        </p:nvSpPr>
        <p:spPr>
          <a:xfrm>
            <a:off x="8623935" y="2469515"/>
            <a:ext cx="2294890" cy="2350135"/>
          </a:xfrm>
          <a:prstGeom prst="rect">
            <a:avLst/>
          </a:prstGeom>
          <a:noFill/>
          <a:ln w="50800">
            <a:solidFill>
              <a:srgbClr val="F37E7E"/>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dirty="0">
              <a:solidFill>
                <a:srgbClr val="7030A0"/>
              </a:solidFill>
            </a:endParaRPr>
          </a:p>
        </p:txBody>
      </p:sp>
      <p:sp>
        <p:nvSpPr>
          <p:cNvPr id="156" name="文本框 155"/>
          <p:cNvSpPr txBox="1"/>
          <p:nvPr/>
        </p:nvSpPr>
        <p:spPr>
          <a:xfrm>
            <a:off x="2195195" y="1947545"/>
            <a:ext cx="4516755" cy="521970"/>
          </a:xfrm>
          <a:prstGeom prst="rect">
            <a:avLst/>
          </a:prstGeom>
          <a:noFill/>
        </p:spPr>
        <p:txBody>
          <a:bodyPr wrap="square" rtlCol="0">
            <a:spAutoFit/>
          </a:bodyPr>
          <a:p>
            <a:pPr algn="ctr"/>
            <a:r>
              <a:rPr kumimoji="1" lang="zh-CN" altLang="en-US" sz="2800" dirty="0">
                <a:solidFill>
                  <a:srgbClr val="00C9A7"/>
                </a:solidFill>
                <a:latin typeface="仿宋" panose="00000500000000000000" pitchFamily="49" charset="-122"/>
                <a:ea typeface="仿宋" panose="00000500000000000000" pitchFamily="49" charset="-122"/>
                <a:cs typeface="Arial" panose="020B0604020202020204" pitchFamily="34" charset="0"/>
              </a:rPr>
              <a:t>参考图像</a:t>
            </a:r>
            <a:endParaRPr kumimoji="1" lang="zh-CN" altLang="en-US" sz="2800" dirty="0">
              <a:solidFill>
                <a:srgbClr val="00C9A7"/>
              </a:solidFill>
              <a:latin typeface="仿宋" panose="00000500000000000000" pitchFamily="49" charset="-122"/>
              <a:ea typeface="仿宋" panose="00000500000000000000" pitchFamily="49" charset="-122"/>
              <a:cs typeface="Arial" panose="020B0604020202020204" pitchFamily="34" charset="0"/>
            </a:endParaRPr>
          </a:p>
        </p:txBody>
      </p:sp>
      <p:sp>
        <p:nvSpPr>
          <p:cNvPr id="157" name="文本框 156"/>
          <p:cNvSpPr txBox="1"/>
          <p:nvPr/>
        </p:nvSpPr>
        <p:spPr>
          <a:xfrm>
            <a:off x="8623300" y="1947545"/>
            <a:ext cx="2295525" cy="521970"/>
          </a:xfrm>
          <a:prstGeom prst="rect">
            <a:avLst/>
          </a:prstGeom>
          <a:noFill/>
        </p:spPr>
        <p:txBody>
          <a:bodyPr wrap="square" rtlCol="0">
            <a:spAutoFit/>
          </a:bodyPr>
          <a:p>
            <a:pPr algn="ctr"/>
            <a:r>
              <a:rPr kumimoji="1" lang="zh-CN" altLang="en-US" sz="2800" dirty="0">
                <a:solidFill>
                  <a:srgbClr val="FF665A"/>
                </a:solidFill>
                <a:latin typeface="仿宋" panose="00000500000000000000" pitchFamily="49" charset="-122"/>
                <a:ea typeface="仿宋" panose="00000500000000000000" pitchFamily="49" charset="-122"/>
                <a:cs typeface="Arial" panose="020B0604020202020204" pitchFamily="34" charset="0"/>
              </a:rPr>
              <a:t>目标</a:t>
            </a:r>
            <a:endParaRPr kumimoji="1" lang="zh-CN" altLang="en-US" sz="2800" dirty="0">
              <a:solidFill>
                <a:srgbClr val="FF665A"/>
              </a:solidFill>
              <a:latin typeface="仿宋" panose="00000500000000000000" pitchFamily="49" charset="-122"/>
              <a:ea typeface="仿宋" panose="00000500000000000000" pitchFamily="49" charset="-122"/>
              <a:cs typeface="Arial" panose="020B0604020202020204" pitchFamily="34" charset="0"/>
            </a:endParaRPr>
          </a:p>
        </p:txBody>
      </p:sp>
      <p:sp>
        <p:nvSpPr>
          <p:cNvPr id="24" name="文本框 23"/>
          <p:cNvSpPr txBox="1"/>
          <p:nvPr/>
        </p:nvSpPr>
        <p:spPr>
          <a:xfrm>
            <a:off x="2435225" y="4949190"/>
            <a:ext cx="6644005" cy="521970"/>
          </a:xfrm>
          <a:prstGeom prst="rect">
            <a:avLst/>
          </a:prstGeom>
          <a:noFill/>
        </p:spPr>
        <p:txBody>
          <a:bodyPr wrap="square" rtlCol="0">
            <a:spAutoFit/>
          </a:bodyPr>
          <a:p>
            <a:pPr algn="ctr"/>
            <a:r>
              <a:rPr lang="zh-CN" altLang="en-GB" sz="2800" b="1" dirty="0">
                <a:solidFill>
                  <a:srgbClr val="333333"/>
                </a:solidFill>
                <a:latin typeface="仿宋" panose="00000500000000000000" pitchFamily="49" charset="-122"/>
                <a:ea typeface="仿宋" panose="00000500000000000000" pitchFamily="49" charset="-122"/>
              </a:rPr>
              <a:t>布局</a:t>
            </a:r>
            <a:r>
              <a:rPr lang="en-GB" altLang="zh-CN" sz="2800" b="1" dirty="0">
                <a:solidFill>
                  <a:srgbClr val="333333"/>
                </a:solidFill>
                <a:latin typeface="仿宋" panose="00000500000000000000" pitchFamily="49" charset="-122"/>
                <a:ea typeface="仿宋" panose="00000500000000000000" pitchFamily="49" charset="-122"/>
              </a:rPr>
              <a:t> + </a:t>
            </a:r>
            <a:r>
              <a:rPr lang="zh-CN" altLang="en-GB" sz="2800" b="1" dirty="0">
                <a:solidFill>
                  <a:srgbClr val="333333"/>
                </a:solidFill>
                <a:latin typeface="仿宋" panose="00000500000000000000" pitchFamily="49" charset="-122"/>
                <a:ea typeface="仿宋" panose="00000500000000000000" pitchFamily="49" charset="-122"/>
              </a:rPr>
              <a:t>风格</a:t>
            </a:r>
            <a:r>
              <a:rPr lang="en-GB" altLang="zh-CN" sz="2800" b="1" dirty="0">
                <a:solidFill>
                  <a:srgbClr val="333333"/>
                </a:solidFill>
                <a:latin typeface="仿宋" panose="00000500000000000000" pitchFamily="49" charset="-122"/>
                <a:ea typeface="仿宋" panose="00000500000000000000" pitchFamily="49" charset="-122"/>
                <a:sym typeface="+mn-ea"/>
              </a:rPr>
              <a:t> +</a:t>
            </a:r>
            <a:r>
              <a:rPr lang="en-GB" altLang="zh-CN" sz="2800" b="1" dirty="0">
                <a:solidFill>
                  <a:srgbClr val="333333"/>
                </a:solidFill>
                <a:latin typeface="仿宋" panose="00000500000000000000" pitchFamily="49" charset="-122"/>
                <a:ea typeface="仿宋" panose="00000500000000000000" pitchFamily="49" charset="-122"/>
              </a:rPr>
              <a:t> </a:t>
            </a:r>
            <a:r>
              <a:rPr lang="zh-CN" altLang="en-GB" sz="2800" b="1" dirty="0">
                <a:solidFill>
                  <a:srgbClr val="333333"/>
                </a:solidFill>
                <a:latin typeface="仿宋" panose="00000500000000000000" pitchFamily="49" charset="-122"/>
                <a:ea typeface="仿宋" panose="00000500000000000000" pitchFamily="49" charset="-122"/>
                <a:sym typeface="+mn-ea"/>
              </a:rPr>
              <a:t>物体</a:t>
            </a:r>
            <a:r>
              <a:rPr lang="en-GB" altLang="zh-CN" sz="2800" b="1" dirty="0">
                <a:solidFill>
                  <a:srgbClr val="333333"/>
                </a:solidFill>
                <a:latin typeface="仿宋" panose="00000500000000000000" pitchFamily="49" charset="-122"/>
                <a:ea typeface="仿宋" panose="00000500000000000000" pitchFamily="49" charset="-122"/>
                <a:sym typeface="+mn-ea"/>
              </a:rPr>
              <a:t> </a:t>
            </a:r>
            <a:r>
              <a:rPr lang="en-GB" altLang="zh-CN" sz="2800" b="1" dirty="0">
                <a:solidFill>
                  <a:srgbClr val="333333"/>
                </a:solidFill>
                <a:latin typeface="仿宋" panose="00000500000000000000" pitchFamily="49" charset="-122"/>
                <a:ea typeface="仿宋" panose="00000500000000000000" pitchFamily="49" charset="-122"/>
              </a:rPr>
              <a:t>→ </a:t>
            </a:r>
            <a:r>
              <a:rPr lang="zh-CN" altLang="en-GB" sz="2800" b="1" dirty="0">
                <a:solidFill>
                  <a:srgbClr val="333333"/>
                </a:solidFill>
                <a:latin typeface="仿宋" panose="00000500000000000000" pitchFamily="49" charset="-122"/>
                <a:ea typeface="仿宋" panose="00000500000000000000" pitchFamily="49" charset="-122"/>
              </a:rPr>
              <a:t>图像</a:t>
            </a:r>
            <a:endParaRPr lang="zh-CN" altLang="en-GB" sz="2800" b="1" dirty="0">
              <a:solidFill>
                <a:srgbClr val="333333"/>
              </a:solidFill>
              <a:latin typeface="仿宋" panose="00000500000000000000" pitchFamily="49" charset="-122"/>
              <a:ea typeface="仿宋" panose="00000500000000000000" pitchFamily="49"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VisualCloze</a:t>
            </a:r>
            <a:r>
              <a:rPr lang="zh-CN" altLang="en-US"/>
              <a:t>的特性：统一的任务形式</a:t>
            </a:r>
            <a:endParaRPr lang="zh-CN" altLang="en-US"/>
          </a:p>
        </p:txBody>
      </p:sp>
      <p:sp>
        <p:nvSpPr>
          <p:cNvPr id="3" name="内容占位符 2"/>
          <p:cNvSpPr>
            <a:spLocks noGrp="1"/>
          </p:cNvSpPr>
          <p:nvPr>
            <p:ph idx="1"/>
          </p:nvPr>
        </p:nvSpPr>
        <p:spPr/>
        <p:txBody>
          <a:bodyPr/>
          <a:p>
            <a:endParaRPr lang="zh-CN" altLang="en-US"/>
          </a:p>
          <a:p>
            <a:endParaRPr lang="zh-CN" altLang="en-US"/>
          </a:p>
        </p:txBody>
      </p:sp>
      <p:sp>
        <p:nvSpPr>
          <p:cNvPr id="4" name="文本框 3"/>
          <p:cNvSpPr txBox="1"/>
          <p:nvPr/>
        </p:nvSpPr>
        <p:spPr>
          <a:xfrm>
            <a:off x="885190" y="6016625"/>
            <a:ext cx="9881235" cy="368300"/>
          </a:xfrm>
          <a:prstGeom prst="rect">
            <a:avLst/>
          </a:prstGeom>
          <a:noFill/>
        </p:spPr>
        <p:txBody>
          <a:bodyPr wrap="square" rtlCol="0">
            <a:spAutoFit/>
          </a:bodyPr>
          <a:p>
            <a:pPr algn="ctr"/>
            <a:r>
              <a:rPr lang="en-US" altLang="zh-CN" dirty="0"/>
              <a:t>VisualCloze: A Universal Image Generation Framework via Visual In-Context Learning, ICCV 2025</a:t>
            </a:r>
            <a:endParaRPr kumimoji="1" lang="en-US" altLang="zh-CN" dirty="0"/>
          </a:p>
        </p:txBody>
      </p:sp>
      <p:grpSp>
        <p:nvGrpSpPr>
          <p:cNvPr id="8" name="组合 7"/>
          <p:cNvGrpSpPr/>
          <p:nvPr/>
        </p:nvGrpSpPr>
        <p:grpSpPr>
          <a:xfrm rot="0">
            <a:off x="4993640" y="840105"/>
            <a:ext cx="6442075" cy="1559560"/>
            <a:chOff x="13444" y="810"/>
            <a:chExt cx="15437" cy="4428"/>
          </a:xfrm>
        </p:grpSpPr>
        <p:pic>
          <p:nvPicPr>
            <p:cNvPr id="9" name="图片 8"/>
            <p:cNvPicPr>
              <a:picLocks noChangeAspect="1"/>
            </p:cNvPicPr>
            <p:nvPr/>
          </p:nvPicPr>
          <p:blipFill>
            <a:blip r:embed="rId1"/>
            <a:srcRect/>
            <a:stretch>
              <a:fillRect/>
            </a:stretch>
          </p:blipFill>
          <p:spPr>
            <a:xfrm>
              <a:off x="18828" y="810"/>
              <a:ext cx="4670" cy="4428"/>
            </a:xfrm>
            <a:prstGeom prst="rect">
              <a:avLst/>
            </a:prstGeom>
          </p:spPr>
        </p:pic>
        <p:pic>
          <p:nvPicPr>
            <p:cNvPr id="11" name="图片 10"/>
            <p:cNvPicPr>
              <a:picLocks noChangeAspect="1"/>
            </p:cNvPicPr>
            <p:nvPr/>
          </p:nvPicPr>
          <p:blipFill>
            <a:blip r:embed="rId2"/>
            <a:srcRect/>
            <a:stretch>
              <a:fillRect/>
            </a:stretch>
          </p:blipFill>
          <p:spPr>
            <a:xfrm>
              <a:off x="24211" y="810"/>
              <a:ext cx="4670" cy="4428"/>
            </a:xfrm>
            <a:prstGeom prst="rect">
              <a:avLst/>
            </a:prstGeom>
          </p:spPr>
        </p:pic>
        <p:pic>
          <p:nvPicPr>
            <p:cNvPr id="13" name="图片 12"/>
            <p:cNvPicPr>
              <a:picLocks noChangeAspect="1"/>
            </p:cNvPicPr>
            <p:nvPr/>
          </p:nvPicPr>
          <p:blipFill>
            <a:blip r:embed="rId3"/>
            <a:srcRect/>
            <a:stretch>
              <a:fillRect/>
            </a:stretch>
          </p:blipFill>
          <p:spPr>
            <a:xfrm>
              <a:off x="13444" y="810"/>
              <a:ext cx="4670" cy="4428"/>
            </a:xfrm>
            <a:prstGeom prst="rect">
              <a:avLst/>
            </a:prstGeom>
          </p:spPr>
        </p:pic>
      </p:grpSp>
      <p:grpSp>
        <p:nvGrpSpPr>
          <p:cNvPr id="6" name="组合 5"/>
          <p:cNvGrpSpPr/>
          <p:nvPr/>
        </p:nvGrpSpPr>
        <p:grpSpPr>
          <a:xfrm rot="0">
            <a:off x="2525395" y="2172970"/>
            <a:ext cx="9175750" cy="1304290"/>
            <a:chOff x="7112" y="5368"/>
            <a:chExt cx="21988" cy="3704"/>
          </a:xfrm>
        </p:grpSpPr>
        <p:pic>
          <p:nvPicPr>
            <p:cNvPr id="30" name="图片 29"/>
            <p:cNvPicPr>
              <a:picLocks noChangeAspect="1"/>
            </p:cNvPicPr>
            <p:nvPr/>
          </p:nvPicPr>
          <p:blipFill>
            <a:blip r:embed="rId4"/>
            <a:stretch>
              <a:fillRect/>
            </a:stretch>
          </p:blipFill>
          <p:spPr>
            <a:xfrm>
              <a:off x="14696" y="5368"/>
              <a:ext cx="6870" cy="3704"/>
            </a:xfrm>
            <a:prstGeom prst="rect">
              <a:avLst/>
            </a:prstGeom>
          </p:spPr>
        </p:pic>
        <p:pic>
          <p:nvPicPr>
            <p:cNvPr id="32" name="图片 31"/>
            <p:cNvPicPr>
              <a:picLocks noChangeAspect="1"/>
            </p:cNvPicPr>
            <p:nvPr/>
          </p:nvPicPr>
          <p:blipFill>
            <a:blip r:embed="rId5"/>
            <a:stretch>
              <a:fillRect/>
            </a:stretch>
          </p:blipFill>
          <p:spPr>
            <a:xfrm>
              <a:off x="7112" y="5368"/>
              <a:ext cx="6870" cy="3704"/>
            </a:xfrm>
            <a:prstGeom prst="rect">
              <a:avLst/>
            </a:prstGeom>
          </p:spPr>
        </p:pic>
        <p:pic>
          <p:nvPicPr>
            <p:cNvPr id="35" name="图片 34"/>
            <p:cNvPicPr>
              <a:picLocks noChangeAspect="1"/>
            </p:cNvPicPr>
            <p:nvPr/>
          </p:nvPicPr>
          <p:blipFill>
            <a:blip r:embed="rId6"/>
            <a:stretch>
              <a:fillRect/>
            </a:stretch>
          </p:blipFill>
          <p:spPr>
            <a:xfrm>
              <a:off x="22230" y="5368"/>
              <a:ext cx="6870" cy="3704"/>
            </a:xfrm>
            <a:prstGeom prst="rect">
              <a:avLst/>
            </a:prstGeom>
          </p:spPr>
        </p:pic>
      </p:grpSp>
      <mc:AlternateContent xmlns:mc="http://schemas.openxmlformats.org/markup-compatibility/2006">
        <mc:Choice xmlns:a14="http://schemas.microsoft.com/office/drawing/2010/main" Requires="a14">
          <p:sp>
            <p:nvSpPr>
              <p:cNvPr id="39" name="文本框 38"/>
              <p:cNvSpPr txBox="1"/>
              <p:nvPr/>
            </p:nvSpPr>
            <p:spPr>
              <a:xfrm>
                <a:off x="2049145" y="5408930"/>
                <a:ext cx="6104255" cy="429895"/>
              </a:xfrm>
              <a:prstGeom prst="rect">
                <a:avLst/>
              </a:prstGeom>
              <a:noFill/>
            </p:spPr>
            <p:txBody>
              <a:bodyPr wrap="square" rtlCol="0">
                <a:spAutoFit/>
              </a:bodyPr>
              <a:p>
                <a:pPr algn="ctr"/>
                <a:r>
                  <a:rPr kumimoji="1" lang="en-US" altLang="zh-CN" sz="2200" dirty="0">
                    <a:solidFill>
                      <a:srgbClr val="FF0000"/>
                    </a:solidFill>
                  </a:rPr>
                  <a:t>spatial</a:t>
                </a:r>
                <a:r>
                  <a:rPr kumimoji="1" lang="en-US" altLang="zh-CN" sz="2200" dirty="0"/>
                  <a:t> concatenation (</a:t>
                </a:r>
                <a14:m>
                  <m:oMath xmlns:m="http://schemas.openxmlformats.org/officeDocument/2006/math">
                    <m:r>
                      <a:rPr kumimoji="1" lang="en-US" altLang="zh-CN" sz="2200" b="0" i="1" smtClean="0">
                        <a:latin typeface="Cambria Math" panose="02040503050406030204" pitchFamily="18" charset="0"/>
                      </a:rPr>
                      <m:t>𝐿</m:t>
                    </m:r>
                  </m:oMath>
                </a14:m>
                <a:r>
                  <a:rPr kumimoji="1" lang="en-US" altLang="zh-CN" sz="2200" dirty="0"/>
                  <a:t> images)</a:t>
                </a:r>
                <a:endParaRPr kumimoji="1" lang="en-US" altLang="zh-CN" sz="2200" dirty="0"/>
              </a:p>
            </p:txBody>
          </p:sp>
        </mc:Choice>
        <mc:Fallback>
          <p:sp>
            <p:nvSpPr>
              <p:cNvPr id="39" name="文本框 38"/>
              <p:cNvSpPr txBox="1">
                <a:spLocks noRot="1" noChangeAspect="1" noMove="1" noResize="1" noEditPoints="1" noAdjustHandles="1" noChangeArrowheads="1" noChangeShapeType="1" noTextEdit="1"/>
              </p:cNvSpPr>
              <p:nvPr/>
            </p:nvSpPr>
            <p:spPr>
              <a:xfrm>
                <a:off x="2049145" y="5408930"/>
                <a:ext cx="6104255" cy="429895"/>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1" name="文本框 40"/>
              <p:cNvSpPr txBox="1"/>
              <p:nvPr/>
            </p:nvSpPr>
            <p:spPr>
              <a:xfrm rot="19721400">
                <a:off x="154940" y="1462405"/>
                <a:ext cx="3703320" cy="768350"/>
              </a:xfrm>
              <a:prstGeom prst="rect">
                <a:avLst/>
              </a:prstGeom>
              <a:noFill/>
            </p:spPr>
            <p:txBody>
              <a:bodyPr wrap="square" rtlCol="0">
                <a:spAutoFit/>
              </a:bodyPr>
              <a:p>
                <a:pPr algn="ctr"/>
                <a:r>
                  <a:rPr kumimoji="1" lang="en-US" altLang="zh-CN" sz="2200" dirty="0">
                    <a:solidFill>
                      <a:srgbClr val="FF0000"/>
                    </a:solidFill>
                  </a:rPr>
                  <a:t>temporal</a:t>
                </a:r>
                <a:r>
                  <a:rPr kumimoji="1" lang="en-US" altLang="zh-CN" sz="2200" dirty="0"/>
                  <a:t> concatenation</a:t>
                </a:r>
                <a:endParaRPr kumimoji="1" lang="en-US" altLang="zh-CN" sz="2200" dirty="0"/>
              </a:p>
              <a:p>
                <a:pPr algn="ctr"/>
                <a14:m>
                  <m:oMath xmlns:m="http://schemas.openxmlformats.org/officeDocument/2006/math">
                    <m:r>
                      <a:rPr kumimoji="1" lang="en-US" altLang="zh-CN" sz="2200" b="0" i="1" smtClean="0">
                        <a:latin typeface="Cambria Math" panose="02040503050406030204" pitchFamily="18" charset="0"/>
                      </a:rPr>
                      <m:t>𝐶</m:t>
                    </m:r>
                  </m:oMath>
                </a14:m>
                <a:r>
                  <a:rPr kumimoji="1" lang="en-US" altLang="zh-CN" sz="2200" dirty="0"/>
                  <a:t> in-context examples </a:t>
                </a:r>
                <a14:m>
                  <m:oMath xmlns:m="http://schemas.openxmlformats.org/officeDocument/2006/math">
                    <m:r>
                      <a:rPr kumimoji="1" lang="en-US" altLang="zh-CN" sz="2200" b="0" i="1" smtClean="0">
                        <a:latin typeface="Cambria Math" panose="02040503050406030204" pitchFamily="18" charset="0"/>
                      </a:rPr>
                      <m:t>+</m:t>
                    </m:r>
                  </m:oMath>
                </a14:m>
                <a:r>
                  <a:rPr kumimoji="1" lang="en-US" altLang="zh-CN" sz="2200" dirty="0"/>
                  <a:t> query</a:t>
                </a:r>
                <a:endParaRPr kumimoji="1" lang="en-US" altLang="zh-CN" sz="2200" dirty="0"/>
              </a:p>
            </p:txBody>
          </p:sp>
        </mc:Choice>
        <mc:Fallback>
          <p:sp>
            <p:nvSpPr>
              <p:cNvPr id="41" name="文本框 40"/>
              <p:cNvSpPr txBox="1">
                <a:spLocks noRot="1" noChangeAspect="1" noMove="1" noResize="1" noEditPoints="1" noAdjustHandles="1" noChangeArrowheads="1" noChangeShapeType="1" noTextEdit="1"/>
              </p:cNvSpPr>
              <p:nvPr/>
            </p:nvSpPr>
            <p:spPr>
              <a:xfrm rot="19721400">
                <a:off x="154940" y="1462405"/>
                <a:ext cx="3703320" cy="768350"/>
              </a:xfrm>
              <a:prstGeom prst="rect">
                <a:avLst/>
              </a:prstGeom>
              <a:blipFill rotWithShape="1">
                <a:blip r:embed="rId8"/>
                <a:stretch>
                  <a:fillRect l="1886" t="-118017" r="1903" b="-120826"/>
                </a:stretch>
              </a:blipFill>
            </p:spPr>
            <p:txBody>
              <a:bodyPr/>
              <a:lstStyle/>
              <a:p>
                <a:r>
                  <a:rPr lang="zh-CN" altLang="en-US">
                    <a:noFill/>
                  </a:rPr>
                  <a:t> </a:t>
                </a:r>
              </a:p>
            </p:txBody>
          </p:sp>
        </mc:Fallback>
      </mc:AlternateContent>
      <p:cxnSp>
        <p:nvCxnSpPr>
          <p:cNvPr id="10" name="直线箭头连接符 9"/>
          <p:cNvCxnSpPr/>
          <p:nvPr/>
        </p:nvCxnSpPr>
        <p:spPr>
          <a:xfrm flipV="1">
            <a:off x="808990" y="1338580"/>
            <a:ext cx="2786380" cy="170624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直线箭头连接符 11"/>
          <p:cNvCxnSpPr/>
          <p:nvPr/>
        </p:nvCxnSpPr>
        <p:spPr>
          <a:xfrm flipV="1">
            <a:off x="978535" y="5383530"/>
            <a:ext cx="8040370" cy="2540"/>
          </a:xfrm>
          <a:prstGeom prst="straightConnector1">
            <a:avLst/>
          </a:prstGeom>
          <a:ln w="38100">
            <a:solidFill>
              <a:schemeClr val="tx1"/>
            </a:solidFill>
            <a:miter lim="800000"/>
            <a:tailEnd type="triangle" w="lg" len="lg"/>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rot="0">
            <a:off x="1109980" y="3250565"/>
            <a:ext cx="7777480" cy="1939130"/>
            <a:chOff x="4728" y="7632"/>
            <a:chExt cx="18637" cy="5506"/>
          </a:xfrm>
        </p:grpSpPr>
        <p:pic>
          <p:nvPicPr>
            <p:cNvPr id="7" name="图片 6"/>
            <p:cNvPicPr>
              <a:picLocks noChangeAspect="1"/>
            </p:cNvPicPr>
            <p:nvPr/>
          </p:nvPicPr>
          <p:blipFill rotWithShape="1">
            <a:blip r:embed="rId9"/>
            <a:srcRect/>
            <a:stretch>
              <a:fillRect/>
            </a:stretch>
          </p:blipFill>
          <p:spPr>
            <a:xfrm>
              <a:off x="11197" y="7635"/>
              <a:ext cx="5728" cy="5404"/>
            </a:xfrm>
            <a:prstGeom prst="rect">
              <a:avLst/>
            </a:prstGeom>
            <a:ln w="127000">
              <a:solidFill>
                <a:srgbClr val="00C9A7"/>
              </a:solidFill>
              <a:prstDash val="solid"/>
            </a:ln>
          </p:spPr>
        </p:pic>
        <p:pic>
          <p:nvPicPr>
            <p:cNvPr id="15" name="图片 14"/>
            <p:cNvPicPr>
              <a:picLocks noChangeAspect="1"/>
            </p:cNvPicPr>
            <p:nvPr/>
          </p:nvPicPr>
          <p:blipFill>
            <a:blip r:embed="rId10"/>
            <a:stretch>
              <a:fillRect/>
            </a:stretch>
          </p:blipFill>
          <p:spPr>
            <a:xfrm>
              <a:off x="4728" y="7635"/>
              <a:ext cx="5748" cy="5422"/>
            </a:xfrm>
            <a:prstGeom prst="rect">
              <a:avLst/>
            </a:prstGeom>
            <a:ln w="127000">
              <a:solidFill>
                <a:srgbClr val="00C9A7"/>
              </a:solidFill>
              <a:prstDash val="solid"/>
            </a:ln>
          </p:spPr>
        </p:pic>
        <p:sp>
          <p:nvSpPr>
            <p:cNvPr id="16" name="矩形 15"/>
            <p:cNvSpPr/>
            <p:nvPr/>
          </p:nvSpPr>
          <p:spPr>
            <a:xfrm>
              <a:off x="4730" y="11828"/>
              <a:ext cx="5745" cy="1236"/>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dirty="0">
                <a:solidFill>
                  <a:schemeClr val="tx1"/>
                </a:solidFill>
                <a:cs typeface="Arial" panose="020B0604020202020204" pitchFamily="34" charset="0"/>
              </a:endParaRPr>
            </a:p>
          </p:txBody>
        </p:sp>
        <p:sp>
          <p:nvSpPr>
            <p:cNvPr id="17" name="矩形 16"/>
            <p:cNvSpPr/>
            <p:nvPr/>
          </p:nvSpPr>
          <p:spPr>
            <a:xfrm>
              <a:off x="11171" y="11828"/>
              <a:ext cx="5759" cy="1224"/>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dirty="0">
                <a:solidFill>
                  <a:schemeClr val="tx1"/>
                </a:solidFill>
                <a:cs typeface="Arial" panose="020B0604020202020204" pitchFamily="34" charset="0"/>
              </a:endParaRPr>
            </a:p>
          </p:txBody>
        </p:sp>
        <p:pic>
          <p:nvPicPr>
            <p:cNvPr id="22" name="图片 21"/>
            <p:cNvPicPr/>
            <p:nvPr/>
          </p:nvPicPr>
          <p:blipFill>
            <a:blip r:embed="rId11"/>
            <a:stretch>
              <a:fillRect/>
            </a:stretch>
          </p:blipFill>
          <p:spPr>
            <a:xfrm>
              <a:off x="17639" y="7632"/>
              <a:ext cx="5726" cy="5403"/>
            </a:xfrm>
            <a:prstGeom prst="rect">
              <a:avLst/>
            </a:prstGeom>
            <a:ln w="127000">
              <a:solidFill>
                <a:srgbClr val="F37E7E"/>
              </a:solidFill>
              <a:prstDash val="solid"/>
            </a:ln>
          </p:spPr>
        </p:pic>
        <p:sp>
          <p:nvSpPr>
            <p:cNvPr id="18" name="文本框 17"/>
            <p:cNvSpPr txBox="1"/>
            <p:nvPr/>
          </p:nvSpPr>
          <p:spPr>
            <a:xfrm>
              <a:off x="18453" y="8327"/>
              <a:ext cx="4198" cy="3404"/>
            </a:xfrm>
            <a:prstGeom prst="rect">
              <a:avLst/>
            </a:prstGeom>
            <a:solidFill>
              <a:schemeClr val="bg1"/>
            </a:solidFill>
            <a:ln>
              <a:noFill/>
            </a:ln>
          </p:spPr>
          <p:txBody>
            <a:bodyPr wrap="square" rtlCol="0">
              <a:spAutoFit/>
            </a:bodyPr>
            <a:p>
              <a:pPr algn="ctr"/>
              <a:r>
                <a:rPr kumimoji="1" lang="en-US" altLang="zh-CN" sz="2400" dirty="0">
                  <a:latin typeface="Comic Sans MS" panose="030F0702030302020204" pitchFamily="66" charset="0"/>
                  <a:ea typeface="宋体" panose="00000500000000000000" pitchFamily="2" charset="-122"/>
                  <a:cs typeface="Arial" panose="020B0604020202020204" pitchFamily="34" charset="0"/>
                </a:rPr>
                <a:t> </a:t>
              </a:r>
              <a:r>
                <a:rPr kumimoji="1" lang="en-US" altLang="zh-CN" sz="7200" dirty="0">
                  <a:latin typeface="Comic Sans MS" panose="030F0702030302020204" pitchFamily="66" charset="0"/>
                  <a:ea typeface="宋体" panose="00000500000000000000" pitchFamily="2" charset="-122"/>
                  <a:cs typeface="Arial" panose="020B0604020202020204" pitchFamily="34" charset="0"/>
                </a:rPr>
                <a:t>?</a:t>
              </a:r>
              <a:endParaRPr kumimoji="1" lang="en-US" altLang="zh-CN" sz="7200" dirty="0">
                <a:latin typeface="Comic Sans MS" panose="030F0702030302020204" pitchFamily="66" charset="0"/>
                <a:ea typeface="宋体" panose="00000500000000000000" pitchFamily="2" charset="-122"/>
                <a:cs typeface="Arial" panose="020B0604020202020204" pitchFamily="34" charset="0"/>
              </a:endParaRPr>
            </a:p>
          </p:txBody>
        </p:sp>
        <p:sp>
          <p:nvSpPr>
            <p:cNvPr id="19" name="矩形 18"/>
            <p:cNvSpPr/>
            <p:nvPr/>
          </p:nvSpPr>
          <p:spPr>
            <a:xfrm>
              <a:off x="17644" y="11939"/>
              <a:ext cx="3649" cy="1096"/>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dirty="0">
                <a:solidFill>
                  <a:schemeClr val="tx1"/>
                </a:solidFill>
                <a:cs typeface="Arial" panose="020B0604020202020204" pitchFamily="34" charset="0"/>
              </a:endParaRPr>
            </a:p>
          </p:txBody>
        </p:sp>
        <p:sp>
          <p:nvSpPr>
            <p:cNvPr id="23" name="文本框 22"/>
            <p:cNvSpPr txBox="1"/>
            <p:nvPr/>
          </p:nvSpPr>
          <p:spPr>
            <a:xfrm>
              <a:off x="4730" y="11831"/>
              <a:ext cx="5749" cy="1307"/>
            </a:xfrm>
            <a:prstGeom prst="rect">
              <a:avLst/>
            </a:prstGeom>
            <a:noFill/>
          </p:spPr>
          <p:txBody>
            <a:bodyPr wrap="square" rtlCol="0">
              <a:spAutoFit/>
            </a:bodyPr>
            <a:p>
              <a:pPr algn="ctr"/>
              <a:r>
                <a:rPr kumimoji="1" lang="en-US" altLang="zh-CN" sz="2400" dirty="0">
                  <a:cs typeface="Arial" panose="020B0604020202020204" pitchFamily="34" charset="0"/>
                </a:rPr>
                <a:t>Visual Prompt</a:t>
              </a:r>
              <a:endParaRPr kumimoji="1" lang="en-US" altLang="zh-CN" sz="2400" dirty="0">
                <a:cs typeface="Arial" panose="020B0604020202020204" pitchFamily="34" charset="0"/>
              </a:endParaRPr>
            </a:p>
          </p:txBody>
        </p:sp>
        <p:sp>
          <p:nvSpPr>
            <p:cNvPr id="24" name="文本框 23"/>
            <p:cNvSpPr txBox="1"/>
            <p:nvPr/>
          </p:nvSpPr>
          <p:spPr>
            <a:xfrm>
              <a:off x="11183" y="11811"/>
              <a:ext cx="5743" cy="1307"/>
            </a:xfrm>
            <a:prstGeom prst="rect">
              <a:avLst/>
            </a:prstGeom>
            <a:noFill/>
          </p:spPr>
          <p:txBody>
            <a:bodyPr wrap="square" rtlCol="0">
              <a:spAutoFit/>
            </a:bodyPr>
            <a:p>
              <a:pPr algn="ctr"/>
              <a:r>
                <a:rPr kumimoji="1" lang="en-US" altLang="zh-CN" sz="2400" dirty="0">
                  <a:cs typeface="Arial" panose="020B0604020202020204" pitchFamily="34" charset="0"/>
                </a:rPr>
                <a:t>Visual Prompt</a:t>
              </a:r>
              <a:endParaRPr kumimoji="1" lang="en-US" altLang="zh-CN" sz="2400" dirty="0">
                <a:cs typeface="Arial" panose="020B0604020202020204" pitchFamily="34" charset="0"/>
              </a:endParaRPr>
            </a:p>
          </p:txBody>
        </p:sp>
        <p:sp>
          <p:nvSpPr>
            <p:cNvPr id="25" name="文本框 24"/>
            <p:cNvSpPr txBox="1"/>
            <p:nvPr/>
          </p:nvSpPr>
          <p:spPr>
            <a:xfrm>
              <a:off x="19286" y="11647"/>
              <a:ext cx="2321" cy="1307"/>
            </a:xfrm>
            <a:prstGeom prst="rect">
              <a:avLst/>
            </a:prstGeom>
            <a:noFill/>
          </p:spPr>
          <p:txBody>
            <a:bodyPr wrap="square" rtlCol="0">
              <a:spAutoFit/>
            </a:bodyPr>
            <a:p>
              <a:pPr algn="ctr"/>
              <a:r>
                <a:rPr kumimoji="1" lang="en-US" altLang="zh-CN" sz="2400" dirty="0">
                  <a:cs typeface="Arial" panose="020B0604020202020204" pitchFamily="34" charset="0"/>
                </a:rPr>
                <a:t>Target</a:t>
              </a:r>
              <a:endParaRPr kumimoji="1" lang="en-US" altLang="zh-CN" sz="2400" dirty="0">
                <a:cs typeface="Arial" panose="020B0604020202020204" pitchFamily="34" charset="0"/>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Graph200K</a:t>
            </a:r>
            <a:r>
              <a:rPr lang="zh-CN" altLang="en-US">
                <a:sym typeface="+mn-ea"/>
              </a:rPr>
              <a:t>数据集</a:t>
            </a:r>
            <a:r>
              <a:rPr lang="en-US" altLang="zh-CN">
                <a:sym typeface="+mn-ea"/>
              </a:rPr>
              <a:t>—</a:t>
            </a:r>
            <a:r>
              <a:rPr lang="zh-CN" altLang="en-US">
                <a:sym typeface="+mn-ea"/>
              </a:rPr>
              <a:t>更密集的任务分布</a:t>
            </a:r>
            <a:endParaRPr lang="zh-CN" altLang="en-US"/>
          </a:p>
        </p:txBody>
      </p:sp>
      <p:sp>
        <p:nvSpPr>
          <p:cNvPr id="3" name="内容占位符 2"/>
          <p:cNvSpPr>
            <a:spLocks noGrp="1"/>
          </p:cNvSpPr>
          <p:nvPr>
            <p:ph idx="1"/>
          </p:nvPr>
        </p:nvSpPr>
        <p:spPr/>
        <p:txBody>
          <a:bodyPr/>
          <a:p>
            <a:endParaRPr lang="zh-CN" altLang="en-US"/>
          </a:p>
          <a:p>
            <a:endParaRPr lang="zh-CN" altLang="en-US"/>
          </a:p>
        </p:txBody>
      </p:sp>
      <p:sp>
        <p:nvSpPr>
          <p:cNvPr id="5" name="文本框 4"/>
          <p:cNvSpPr txBox="1"/>
          <p:nvPr/>
        </p:nvSpPr>
        <p:spPr>
          <a:xfrm>
            <a:off x="3110124" y="3941761"/>
            <a:ext cx="1101299" cy="362928"/>
          </a:xfrm>
          <a:prstGeom prst="rect">
            <a:avLst/>
          </a:prstGeom>
          <a:noFill/>
        </p:spPr>
        <p:txBody>
          <a:bodyPr wrap="square" rtlCol="0">
            <a:spAutoFit/>
          </a:bodyPr>
          <a:p>
            <a:pPr algn="ctr"/>
            <a:r>
              <a:rPr kumimoji="1" lang="zh-CN" altLang="en-US" sz="2000" dirty="0">
                <a:cs typeface="Times New Roman" panose="02020603050405020304" pitchFamily="16" charset="0"/>
              </a:rPr>
              <a:t>主体</a:t>
            </a:r>
            <a:endParaRPr kumimoji="1" lang="zh-CN" altLang="en-US" sz="2400" dirty="0">
              <a:cs typeface="Times New Roman" panose="02020603050405020304" pitchFamily="16" charset="0"/>
            </a:endParaRPr>
          </a:p>
        </p:txBody>
      </p:sp>
      <p:sp>
        <p:nvSpPr>
          <p:cNvPr id="6" name="文本框 5"/>
          <p:cNvSpPr txBox="1"/>
          <p:nvPr/>
        </p:nvSpPr>
        <p:spPr>
          <a:xfrm>
            <a:off x="1544244" y="2077007"/>
            <a:ext cx="1096934" cy="362928"/>
          </a:xfrm>
          <a:prstGeom prst="rect">
            <a:avLst/>
          </a:prstGeom>
          <a:noFill/>
        </p:spPr>
        <p:txBody>
          <a:bodyPr wrap="square" rtlCol="0">
            <a:spAutoFit/>
          </a:bodyPr>
          <a:p>
            <a:pPr algn="ctr"/>
            <a:r>
              <a:rPr kumimoji="1" lang="zh-CN" altLang="en-US" sz="2000" dirty="0">
                <a:cs typeface="Times New Roman" panose="02020603050405020304" pitchFamily="16" charset="0"/>
              </a:rPr>
              <a:t>条件</a:t>
            </a:r>
            <a:endParaRPr kumimoji="1" lang="en-US" altLang="zh-CN" sz="2400" dirty="0">
              <a:cs typeface="Times New Roman" panose="02020603050405020304" pitchFamily="16" charset="0"/>
            </a:endParaRPr>
          </a:p>
        </p:txBody>
      </p:sp>
      <p:sp>
        <p:nvSpPr>
          <p:cNvPr id="7" name="文本框 6"/>
          <p:cNvSpPr txBox="1"/>
          <p:nvPr/>
        </p:nvSpPr>
        <p:spPr>
          <a:xfrm>
            <a:off x="1651807" y="3734380"/>
            <a:ext cx="881482" cy="362928"/>
          </a:xfrm>
          <a:prstGeom prst="rect">
            <a:avLst/>
          </a:prstGeom>
          <a:noFill/>
        </p:spPr>
        <p:txBody>
          <a:bodyPr wrap="square" rtlCol="0">
            <a:spAutoFit/>
          </a:bodyPr>
          <a:p>
            <a:pPr algn="ctr"/>
            <a:r>
              <a:rPr kumimoji="1" lang="zh-CN" altLang="en-US" sz="2000" dirty="0">
                <a:cs typeface="Times New Roman" panose="02020603050405020304" pitchFamily="16" charset="0"/>
              </a:rPr>
              <a:t>编辑</a:t>
            </a:r>
            <a:endParaRPr kumimoji="1" lang="en-US" altLang="zh-CN" sz="2000" dirty="0">
              <a:cs typeface="Times New Roman" panose="02020603050405020304" pitchFamily="16" charset="0"/>
            </a:endParaRPr>
          </a:p>
        </p:txBody>
      </p:sp>
      <p:sp>
        <p:nvSpPr>
          <p:cNvPr id="8" name="文本框 7"/>
          <p:cNvSpPr txBox="1"/>
          <p:nvPr/>
        </p:nvSpPr>
        <p:spPr>
          <a:xfrm>
            <a:off x="4499141" y="2077007"/>
            <a:ext cx="1352131" cy="362928"/>
          </a:xfrm>
          <a:prstGeom prst="rect">
            <a:avLst/>
          </a:prstGeom>
          <a:noFill/>
        </p:spPr>
        <p:txBody>
          <a:bodyPr wrap="square" rtlCol="0">
            <a:spAutoFit/>
          </a:bodyPr>
          <a:p>
            <a:pPr algn="ctr"/>
            <a:r>
              <a:rPr kumimoji="1" lang="zh-CN" altLang="en-US" sz="2000" dirty="0">
                <a:cs typeface="Times New Roman" panose="02020603050405020304" pitchFamily="16" charset="0"/>
              </a:rPr>
              <a:t>图像修复</a:t>
            </a:r>
            <a:endParaRPr kumimoji="1" lang="zh-CN" altLang="en-US" sz="2400" dirty="0">
              <a:cs typeface="Times New Roman" panose="02020603050405020304" pitchFamily="16" charset="0"/>
            </a:endParaRPr>
          </a:p>
        </p:txBody>
      </p:sp>
      <p:sp>
        <p:nvSpPr>
          <p:cNvPr id="9" name="文本框 8"/>
          <p:cNvSpPr txBox="1"/>
          <p:nvPr/>
        </p:nvSpPr>
        <p:spPr>
          <a:xfrm>
            <a:off x="4440507" y="3730862"/>
            <a:ext cx="1447159" cy="362928"/>
          </a:xfrm>
          <a:prstGeom prst="rect">
            <a:avLst/>
          </a:prstGeom>
          <a:noFill/>
        </p:spPr>
        <p:txBody>
          <a:bodyPr wrap="square" rtlCol="0">
            <a:spAutoFit/>
          </a:bodyPr>
          <a:p>
            <a:pPr algn="ctr"/>
            <a:r>
              <a:rPr kumimoji="1" lang="zh-CN" altLang="en-US" sz="2000" dirty="0">
                <a:cs typeface="Times New Roman" panose="02020603050405020304" pitchFamily="16" charset="0"/>
              </a:rPr>
              <a:t>风格迁移</a:t>
            </a:r>
            <a:endParaRPr kumimoji="1" lang="zh-CN" altLang="en-US" sz="2000" dirty="0">
              <a:cs typeface="Times New Roman" panose="02020603050405020304" pitchFamily="16" charset="0"/>
            </a:endParaRPr>
          </a:p>
        </p:txBody>
      </p:sp>
      <p:sp>
        <p:nvSpPr>
          <p:cNvPr id="10" name="文本框 9"/>
          <p:cNvSpPr txBox="1"/>
          <p:nvPr/>
        </p:nvSpPr>
        <p:spPr>
          <a:xfrm>
            <a:off x="3233310" y="2054642"/>
            <a:ext cx="868942" cy="362928"/>
          </a:xfrm>
          <a:prstGeom prst="rect">
            <a:avLst/>
          </a:prstGeom>
          <a:noFill/>
        </p:spPr>
        <p:txBody>
          <a:bodyPr wrap="square" rtlCol="0">
            <a:spAutoFit/>
          </a:bodyPr>
          <a:p>
            <a:pPr algn="ctr"/>
            <a:r>
              <a:rPr kumimoji="1" lang="zh-CN" altLang="en-US" sz="2000" dirty="0">
                <a:cs typeface="Times New Roman" panose="02020603050405020304" pitchFamily="16" charset="0"/>
              </a:rPr>
              <a:t>图像</a:t>
            </a:r>
            <a:endParaRPr kumimoji="1" lang="en-US" altLang="zh-CN" sz="2400" dirty="0">
              <a:cs typeface="Times New Roman" panose="02020603050405020304" pitchFamily="16" charset="0"/>
            </a:endParaRPr>
          </a:p>
        </p:txBody>
      </p:sp>
      <p:pic>
        <p:nvPicPr>
          <p:cNvPr id="11" name="图片 10"/>
          <p:cNvPicPr>
            <a:picLocks noChangeAspect="1"/>
          </p:cNvPicPr>
          <p:nvPr/>
        </p:nvPicPr>
        <p:blipFill>
          <a:blip r:embed="rId1"/>
          <a:stretch>
            <a:fillRect/>
          </a:stretch>
        </p:blipFill>
        <p:spPr>
          <a:xfrm>
            <a:off x="1521832" y="4055634"/>
            <a:ext cx="554117" cy="563835"/>
          </a:xfrm>
          <a:prstGeom prst="rect">
            <a:avLst/>
          </a:prstGeom>
        </p:spPr>
      </p:pic>
      <p:pic>
        <p:nvPicPr>
          <p:cNvPr id="12" name="图片 11"/>
          <p:cNvPicPr>
            <a:picLocks noChangeAspect="1"/>
          </p:cNvPicPr>
          <p:nvPr/>
        </p:nvPicPr>
        <p:blipFill>
          <a:blip r:embed="rId2"/>
          <a:stretch>
            <a:fillRect/>
          </a:stretch>
        </p:blipFill>
        <p:spPr>
          <a:xfrm>
            <a:off x="2102418" y="4055634"/>
            <a:ext cx="554117" cy="563835"/>
          </a:xfrm>
          <a:prstGeom prst="rect">
            <a:avLst/>
          </a:prstGeom>
          <a:blipFill dpi="0" rotWithShape="1">
            <a:blip r:embed="rId3"/>
            <a:srcRect/>
            <a:tile tx="0" ty="0" sx="100000" sy="100000" flip="none" algn="tl"/>
          </a:blipFill>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pic>
      <p:pic>
        <p:nvPicPr>
          <p:cNvPr id="13" name="图片 12"/>
          <p:cNvPicPr>
            <a:picLocks noChangeAspect="1"/>
          </p:cNvPicPr>
          <p:nvPr/>
        </p:nvPicPr>
        <p:blipFill>
          <a:blip r:embed="rId4"/>
          <a:stretch>
            <a:fillRect/>
          </a:stretch>
        </p:blipFill>
        <p:spPr>
          <a:xfrm>
            <a:off x="3198856" y="4254710"/>
            <a:ext cx="892538" cy="908189"/>
          </a:xfrm>
          <a:prstGeom prst="rect">
            <a:avLst/>
          </a:prstGeom>
        </p:spPr>
      </p:pic>
      <p:pic>
        <p:nvPicPr>
          <p:cNvPr id="14" name="图片 13"/>
          <p:cNvPicPr>
            <a:picLocks noChangeAspect="1"/>
          </p:cNvPicPr>
          <p:nvPr/>
        </p:nvPicPr>
        <p:blipFill>
          <a:blip r:embed="rId5"/>
          <a:stretch>
            <a:fillRect/>
          </a:stretch>
        </p:blipFill>
        <p:spPr>
          <a:xfrm>
            <a:off x="3194828" y="2380840"/>
            <a:ext cx="892538" cy="908189"/>
          </a:xfrm>
          <a:prstGeom prst="rect">
            <a:avLst/>
          </a:prstGeom>
        </p:spPr>
      </p:pic>
      <p:pic>
        <p:nvPicPr>
          <p:cNvPr id="15" name="图片 14"/>
          <p:cNvPicPr>
            <a:picLocks noChangeAspect="1"/>
          </p:cNvPicPr>
          <p:nvPr/>
        </p:nvPicPr>
        <p:blipFill>
          <a:blip r:embed="rId6">
            <a:extLst>
              <a:ext uri="{BEBA8EAE-BF5A-486C-A8C5-ECC9F3942E4B}">
                <a14:imgProps xmlns:a14="http://schemas.microsoft.com/office/drawing/2010/main">
                  <a14:imgLayer r:embed="rId7">
                    <a14:imgEffect>
                      <a14:artisticBlur radius="22"/>
                    </a14:imgEffect>
                  </a14:imgLayer>
                </a14:imgProps>
              </a:ext>
            </a:extLst>
          </a:blip>
          <a:stretch>
            <a:fillRect/>
          </a:stretch>
        </p:blipFill>
        <p:spPr>
          <a:xfrm>
            <a:off x="4584565" y="2446824"/>
            <a:ext cx="558272" cy="568063"/>
          </a:xfrm>
          <a:prstGeom prst="rect">
            <a:avLst/>
          </a:prstGeom>
        </p:spPr>
      </p:pic>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4714" y="2454313"/>
            <a:ext cx="557836" cy="567618"/>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9"/>
          <a:stretch>
            <a:fillRect/>
          </a:stretch>
        </p:blipFill>
        <p:spPr>
          <a:xfrm>
            <a:off x="1515025" y="4647069"/>
            <a:ext cx="554117" cy="563835"/>
          </a:xfrm>
          <a:prstGeom prst="rect">
            <a:avLst/>
          </a:prstGeom>
        </p:spPr>
      </p:pic>
      <p:pic>
        <p:nvPicPr>
          <p:cNvPr id="19" name="图片 18"/>
          <p:cNvPicPr>
            <a:picLocks noChangeAspect="1"/>
          </p:cNvPicPr>
          <p:nvPr/>
        </p:nvPicPr>
        <p:blipFill>
          <a:blip r:embed="rId10"/>
          <a:stretch>
            <a:fillRect/>
          </a:stretch>
        </p:blipFill>
        <p:spPr>
          <a:xfrm>
            <a:off x="2102418" y="4647069"/>
            <a:ext cx="554117" cy="563835"/>
          </a:xfrm>
          <a:prstGeom prst="rect">
            <a:avLst/>
          </a:prstGeom>
        </p:spPr>
      </p:pic>
      <p:pic>
        <p:nvPicPr>
          <p:cNvPr id="2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1036" y="2453870"/>
            <a:ext cx="554752" cy="564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7308" y="3049228"/>
            <a:ext cx="553956" cy="563671"/>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161774" y="2104070"/>
            <a:ext cx="958648" cy="1258343"/>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3" name="矩形 22"/>
          <p:cNvSpPr/>
          <p:nvPr/>
        </p:nvSpPr>
        <p:spPr>
          <a:xfrm>
            <a:off x="1446998" y="2087152"/>
            <a:ext cx="1317969" cy="1609413"/>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4" name="矩形 23"/>
          <p:cNvSpPr/>
          <p:nvPr/>
        </p:nvSpPr>
        <p:spPr>
          <a:xfrm>
            <a:off x="1432560" y="3785123"/>
            <a:ext cx="1317968" cy="1508856"/>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5" name="矩形 24"/>
          <p:cNvSpPr/>
          <p:nvPr/>
        </p:nvSpPr>
        <p:spPr>
          <a:xfrm>
            <a:off x="3074893" y="3998519"/>
            <a:ext cx="1158434" cy="1235802"/>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6" name="矩形 25"/>
          <p:cNvSpPr/>
          <p:nvPr/>
        </p:nvSpPr>
        <p:spPr>
          <a:xfrm>
            <a:off x="4478710" y="2098013"/>
            <a:ext cx="1352131" cy="1590098"/>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8" name="矩形 27"/>
          <p:cNvSpPr/>
          <p:nvPr/>
        </p:nvSpPr>
        <p:spPr>
          <a:xfrm>
            <a:off x="4478710" y="3785122"/>
            <a:ext cx="1352131" cy="1508856"/>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pic>
        <p:nvPicPr>
          <p:cNvPr id="3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2327" y="4052514"/>
            <a:ext cx="558273" cy="5680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3096" y="4055641"/>
            <a:ext cx="558272" cy="5680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3711" y="4648178"/>
            <a:ext cx="558273" cy="5680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72327" y="4648178"/>
            <a:ext cx="558272" cy="568063"/>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7"/>
          <a:stretch>
            <a:fillRect/>
          </a:stretch>
        </p:blipFill>
        <p:spPr>
          <a:xfrm>
            <a:off x="2128709" y="3050598"/>
            <a:ext cx="553956" cy="563671"/>
          </a:xfrm>
          <a:prstGeom prst="rect">
            <a:avLst/>
          </a:prstGeom>
        </p:spPr>
      </p:pic>
      <p:pic>
        <p:nvPicPr>
          <p:cNvPr id="41" name="图片 40"/>
          <p:cNvPicPr>
            <a:picLocks noChangeAspect="1"/>
          </p:cNvPicPr>
          <p:nvPr/>
        </p:nvPicPr>
        <p:blipFill>
          <a:blip r:embed="rId18"/>
          <a:stretch>
            <a:fillRect/>
          </a:stretch>
        </p:blipFill>
        <p:spPr>
          <a:xfrm>
            <a:off x="4584565" y="3045953"/>
            <a:ext cx="558272" cy="568063"/>
          </a:xfrm>
          <a:prstGeom prst="rect">
            <a:avLst/>
          </a:prstGeom>
        </p:spPr>
      </p:pic>
      <p:sp>
        <p:nvSpPr>
          <p:cNvPr id="42" name="上箭头 41"/>
          <p:cNvSpPr/>
          <p:nvPr/>
        </p:nvSpPr>
        <p:spPr>
          <a:xfrm rot="10800000">
            <a:off x="3600006" y="3508406"/>
            <a:ext cx="86402" cy="451393"/>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3" name="上箭头 42"/>
          <p:cNvSpPr/>
          <p:nvPr/>
        </p:nvSpPr>
        <p:spPr>
          <a:xfrm rot="13528886">
            <a:off x="2966455" y="3429166"/>
            <a:ext cx="87917" cy="443613"/>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4" name="上箭头 43"/>
          <p:cNvSpPr/>
          <p:nvPr/>
        </p:nvSpPr>
        <p:spPr>
          <a:xfrm rot="8100000">
            <a:off x="4213879" y="3425105"/>
            <a:ext cx="86402" cy="451393"/>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5" name="上箭头 44"/>
          <p:cNvSpPr/>
          <p:nvPr/>
        </p:nvSpPr>
        <p:spPr>
          <a:xfrm rot="5400000">
            <a:off x="4239767" y="3068416"/>
            <a:ext cx="99875" cy="235266"/>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6" name="上箭头 45"/>
          <p:cNvSpPr/>
          <p:nvPr/>
        </p:nvSpPr>
        <p:spPr>
          <a:xfrm rot="16200000">
            <a:off x="2910925" y="3043640"/>
            <a:ext cx="104898" cy="289842"/>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pic>
        <p:nvPicPr>
          <p:cNvPr id="60" name="图片 59"/>
          <p:cNvPicPr>
            <a:picLocks noChangeAspect="1"/>
          </p:cNvPicPr>
          <p:nvPr/>
        </p:nvPicPr>
        <p:blipFill>
          <a:blip r:embed="rId19"/>
          <a:stretch>
            <a:fillRect/>
          </a:stretch>
        </p:blipFill>
        <p:spPr>
          <a:xfrm>
            <a:off x="5190466" y="2442749"/>
            <a:ext cx="559729" cy="569545"/>
          </a:xfrm>
          <a:prstGeom prst="rect">
            <a:avLst/>
          </a:prstGeom>
        </p:spPr>
      </p:pic>
      <p:pic>
        <p:nvPicPr>
          <p:cNvPr id="61" name="图片 60"/>
          <p:cNvPicPr>
            <a:picLocks noChangeAspect="1"/>
          </p:cNvPicPr>
          <p:nvPr/>
        </p:nvPicPr>
        <p:blipFill>
          <a:blip r:embed="rId20"/>
          <a:stretch>
            <a:fillRect/>
          </a:stretch>
        </p:blipFill>
        <p:spPr>
          <a:xfrm>
            <a:off x="5186527" y="3044542"/>
            <a:ext cx="558272" cy="568063"/>
          </a:xfrm>
          <a:prstGeom prst="rect">
            <a:avLst/>
          </a:prstGeom>
        </p:spPr>
      </p:pic>
      <p:sp>
        <p:nvSpPr>
          <p:cNvPr id="95" name="文本框 94"/>
          <p:cNvSpPr txBox="1"/>
          <p:nvPr/>
        </p:nvSpPr>
        <p:spPr>
          <a:xfrm>
            <a:off x="1446530" y="1376045"/>
            <a:ext cx="4383405" cy="460375"/>
          </a:xfrm>
          <a:prstGeom prst="rect">
            <a:avLst/>
          </a:prstGeom>
          <a:noFill/>
        </p:spPr>
        <p:txBody>
          <a:bodyPr wrap="square" rtlCol="0">
            <a:spAutoFit/>
          </a:bodyPr>
          <a:p>
            <a:pPr algn="ctr"/>
            <a:r>
              <a:rPr kumimoji="1" lang="zh-CN" altLang="en-US" sz="2400" dirty="0">
                <a:latin typeface="微软雅黑" panose="00000500000000000000" pitchFamily="34" charset="-122"/>
                <a:ea typeface="微软雅黑" panose="00000500000000000000" pitchFamily="34" charset="-122"/>
              </a:rPr>
              <a:t>五种元任务</a:t>
            </a:r>
            <a:endParaRPr kumimoji="1" lang="zh-CN" altLang="en-US" sz="2400" dirty="0">
              <a:latin typeface="微软雅黑" panose="00000500000000000000" pitchFamily="34" charset="-122"/>
              <a:ea typeface="微软雅黑" panose="00000500000000000000" pitchFamily="34" charset="-122"/>
            </a:endParaRPr>
          </a:p>
        </p:txBody>
      </p:sp>
      <p:grpSp>
        <p:nvGrpSpPr>
          <p:cNvPr id="27" name="组合 26"/>
          <p:cNvGrpSpPr/>
          <p:nvPr/>
        </p:nvGrpSpPr>
        <p:grpSpPr>
          <a:xfrm>
            <a:off x="7626350" y="2713990"/>
            <a:ext cx="1872000" cy="1872000"/>
            <a:chOff x="9950" y="4530"/>
            <a:chExt cx="2948" cy="2948"/>
          </a:xfrm>
        </p:grpSpPr>
        <p:sp>
          <p:nvSpPr>
            <p:cNvPr id="29" name="同心圆 28"/>
            <p:cNvSpPr/>
            <p:nvPr/>
          </p:nvSpPr>
          <p:spPr>
            <a:xfrm>
              <a:off x="9950" y="4530"/>
              <a:ext cx="2948" cy="2948"/>
            </a:xfrm>
            <a:prstGeom prst="donut">
              <a:avLst>
                <a:gd name="adj" fmla="val 25541"/>
              </a:avLst>
            </a:prstGeom>
          </p:spPr>
          <p:style>
            <a:lnRef idx="0">
              <a:srgbClr val="FFFFFF"/>
            </a:lnRef>
            <a:fillRef idx="3">
              <a:schemeClr val="accent2"/>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1" name="文本框 30"/>
            <p:cNvSpPr txBox="1"/>
            <p:nvPr/>
          </p:nvSpPr>
          <p:spPr>
            <a:xfrm>
              <a:off x="10581" y="5578"/>
              <a:ext cx="1687" cy="1032"/>
            </a:xfrm>
            <a:prstGeom prst="rect">
              <a:avLst/>
            </a:prstGeom>
            <a:noFill/>
          </p:spPr>
          <p:txBody>
            <a:bodyPr wrap="square" rtlCol="0">
              <a:spAutoFit/>
            </a:bodyPr>
            <a:p>
              <a:pPr indent="0" algn="ctr" fontAlgn="auto">
                <a:lnSpc>
                  <a:spcPts val="2200"/>
                </a:lnSpc>
              </a:pPr>
              <a:r>
                <a:rPr lang="en-US" altLang="zh-CN" sz="2400"/>
                <a:t>Visual</a:t>
              </a:r>
              <a:endParaRPr lang="en-US" altLang="zh-CN" sz="2400"/>
            </a:p>
            <a:p>
              <a:pPr indent="0" algn="ctr" fontAlgn="auto">
                <a:lnSpc>
                  <a:spcPts val="2200"/>
                </a:lnSpc>
              </a:pPr>
              <a:r>
                <a:rPr lang="en-US" altLang="zh-CN" sz="2400"/>
                <a:t>Cloze</a:t>
              </a:r>
              <a:endParaRPr lang="en-US" altLang="zh-CN" sz="2400"/>
            </a:p>
          </p:txBody>
        </p:sp>
        <p:sp>
          <p:nvSpPr>
            <p:cNvPr id="32" name="文本框 31"/>
            <p:cNvSpPr txBox="1"/>
            <p:nvPr/>
          </p:nvSpPr>
          <p:spPr>
            <a:xfrm>
              <a:off x="10149" y="4728"/>
              <a:ext cx="2551" cy="2551"/>
            </a:xfrm>
            <a:prstGeom prst="rect">
              <a:avLst/>
            </a:prstGeom>
            <a:noFill/>
          </p:spPr>
          <p:txBody>
            <a:bodyPr wrap="square" rtlCol="0">
              <a:prstTxWarp prst="textCircle">
                <a:avLst/>
              </a:prstTxWarp>
              <a:noAutofit/>
            </a:bodyPr>
            <a:p>
              <a:r>
                <a:rPr lang="en-US" altLang="zh-CN" sz="1400"/>
                <a:t>                                               </a:t>
              </a:r>
              <a:r>
                <a:rPr lang="en-US" altLang="zh-CN" sz="1400">
                  <a:solidFill>
                    <a:schemeClr val="bg1"/>
                  </a:solidFill>
                </a:rPr>
                <a:t>                        style transfer, image editing, restoration</a:t>
              </a:r>
              <a:endParaRPr lang="en-US" altLang="zh-CN" sz="1400">
                <a:solidFill>
                  <a:schemeClr val="bg1"/>
                </a:solidFill>
              </a:endParaRPr>
            </a:p>
          </p:txBody>
        </p:sp>
        <p:sp>
          <p:nvSpPr>
            <p:cNvPr id="33" name="文本框 32"/>
            <p:cNvSpPr txBox="1"/>
            <p:nvPr/>
          </p:nvSpPr>
          <p:spPr>
            <a:xfrm>
              <a:off x="10308" y="4870"/>
              <a:ext cx="2200" cy="2199"/>
            </a:xfrm>
            <a:prstGeom prst="rect">
              <a:avLst/>
            </a:prstGeom>
            <a:noFill/>
          </p:spPr>
          <p:txBody>
            <a:bodyPr wrap="square" rtlCol="0">
              <a:prstTxWarp prst="textCircle">
                <a:avLst/>
              </a:prstTxWarp>
              <a:noAutofit/>
            </a:bodyPr>
            <a:p>
              <a:r>
                <a:rPr lang="en-US" altLang="zh-CN" sz="2000">
                  <a:solidFill>
                    <a:schemeClr val="bg1"/>
                  </a:solidFill>
                </a:rPr>
                <a:t>       5 Meta-Tasks</a:t>
              </a:r>
              <a:r>
                <a:rPr lang="en-US" altLang="zh-CN" sz="1400">
                  <a:solidFill>
                    <a:schemeClr val="bg1"/>
                  </a:solidFill>
                </a:rPr>
                <a:t>: </a:t>
              </a:r>
              <a:endParaRPr lang="en-US" altLang="zh-CN" sz="1400">
                <a:solidFill>
                  <a:schemeClr val="bg1"/>
                </a:solidFill>
              </a:endParaRPr>
            </a:p>
          </p:txBody>
        </p:sp>
        <p:sp>
          <p:nvSpPr>
            <p:cNvPr id="35" name="文本框 34"/>
            <p:cNvSpPr txBox="1"/>
            <p:nvPr/>
          </p:nvSpPr>
          <p:spPr>
            <a:xfrm rot="10800000">
              <a:off x="10444" y="5062"/>
              <a:ext cx="1928" cy="1928"/>
            </a:xfrm>
            <a:prstGeom prst="rect">
              <a:avLst/>
            </a:prstGeom>
            <a:noFill/>
          </p:spPr>
          <p:txBody>
            <a:bodyPr wrap="square" rtlCol="0">
              <a:prstTxWarp prst="textCircle">
                <a:avLst/>
              </a:prstTxWarp>
              <a:noAutofit/>
            </a:bodyPr>
            <a:p>
              <a:r>
                <a:rPr lang="en-US" altLang="zh-CN" sz="1200">
                  <a:solidFill>
                    <a:schemeClr val="bg1"/>
                  </a:solidFill>
                </a:rPr>
                <a:t>condit. generat., </a:t>
              </a:r>
              <a:r>
                <a:rPr lang="en-US" altLang="zh-CN" sz="1200">
                  <a:solidFill>
                    <a:schemeClr val="bg1"/>
                  </a:solidFill>
                  <a:sym typeface="+mn-ea"/>
                </a:rPr>
                <a:t>IP preservation</a:t>
              </a:r>
              <a:endParaRPr lang="en-US" altLang="zh-CN" sz="1200">
                <a:solidFill>
                  <a:schemeClr val="bg1"/>
                </a:solidFill>
                <a:sym typeface="+mn-ea"/>
              </a:endParaRPr>
            </a:p>
          </p:txBody>
        </p:sp>
      </p:grpSp>
      <p:grpSp>
        <p:nvGrpSpPr>
          <p:cNvPr id="51" name="组合 50"/>
          <p:cNvGrpSpPr/>
          <p:nvPr/>
        </p:nvGrpSpPr>
        <p:grpSpPr>
          <a:xfrm>
            <a:off x="7158355" y="2238375"/>
            <a:ext cx="2807970" cy="2807970"/>
            <a:chOff x="19205" y="4867"/>
            <a:chExt cx="4422" cy="4422"/>
          </a:xfrm>
        </p:grpSpPr>
        <p:sp>
          <p:nvSpPr>
            <p:cNvPr id="16" name="同心圆 15"/>
            <p:cNvSpPr/>
            <p:nvPr/>
          </p:nvSpPr>
          <p:spPr>
            <a:xfrm>
              <a:off x="19205" y="4867"/>
              <a:ext cx="4422" cy="4422"/>
            </a:xfrm>
            <a:prstGeom prst="donut">
              <a:avLst>
                <a:gd name="adj" fmla="val 17230"/>
              </a:avLst>
            </a:prstGeom>
          </p:spPr>
          <p:style>
            <a:lnRef idx="0">
              <a:srgbClr val="FFFFFF"/>
            </a:lnRef>
            <a:fillRef idx="3">
              <a:schemeClr val="accent6"/>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6" name="文本框 35"/>
            <p:cNvSpPr txBox="1"/>
            <p:nvPr/>
          </p:nvSpPr>
          <p:spPr>
            <a:xfrm rot="7980000">
              <a:off x="19431" y="5095"/>
              <a:ext cx="3969" cy="3969"/>
            </a:xfrm>
            <a:prstGeom prst="rect">
              <a:avLst/>
            </a:prstGeom>
            <a:noFill/>
          </p:spPr>
          <p:txBody>
            <a:bodyPr wrap="square" rtlCol="0">
              <a:prstTxWarp prst="textCircle">
                <a:avLst/>
              </a:prstTxWarp>
              <a:noAutofit/>
            </a:bodyPr>
            <a:p>
              <a:r>
                <a:rPr lang="en-US" altLang="zh-CN" sz="1200">
                  <a:solidFill>
                    <a:schemeClr val="bg1"/>
                  </a:solidFill>
                </a:rPr>
                <a:t>Style-Content-Structure Composition, restoration with reference, Subject driven artistic creation</a:t>
              </a:r>
              <a:endParaRPr lang="en-US" altLang="zh-CN" sz="1200">
                <a:solidFill>
                  <a:schemeClr val="bg1"/>
                </a:solidFill>
              </a:endParaRPr>
            </a:p>
          </p:txBody>
        </p:sp>
        <p:sp>
          <p:nvSpPr>
            <p:cNvPr id="38" name="文本框 37"/>
            <p:cNvSpPr txBox="1"/>
            <p:nvPr/>
          </p:nvSpPr>
          <p:spPr>
            <a:xfrm>
              <a:off x="19660" y="5180"/>
              <a:ext cx="3513" cy="3515"/>
            </a:xfrm>
            <a:prstGeom prst="rect">
              <a:avLst/>
            </a:prstGeom>
            <a:noFill/>
          </p:spPr>
          <p:txBody>
            <a:bodyPr wrap="square" rtlCol="0">
              <a:prstTxWarp prst="textCircle">
                <a:avLst/>
              </a:prstTxWarp>
              <a:noAutofit/>
            </a:bodyPr>
            <a:p>
              <a:r>
                <a:rPr lang="en-US" altLang="zh-CN" sz="2000">
                  <a:solidFill>
                    <a:schemeClr val="bg1"/>
                  </a:solidFill>
                </a:rPr>
                <a:t>               130+ Seen Tasks:</a:t>
              </a:r>
              <a:endParaRPr lang="en-US" altLang="zh-CN" sz="1400">
                <a:solidFill>
                  <a:schemeClr val="bg1"/>
                </a:solidFill>
              </a:endParaRPr>
            </a:p>
          </p:txBody>
        </p:sp>
        <p:sp>
          <p:nvSpPr>
            <p:cNvPr id="48" name="文本框 47"/>
            <p:cNvSpPr txBox="1"/>
            <p:nvPr/>
          </p:nvSpPr>
          <p:spPr>
            <a:xfrm rot="8100000">
              <a:off x="19715" y="5319"/>
              <a:ext cx="3402" cy="3402"/>
            </a:xfrm>
            <a:prstGeom prst="rect">
              <a:avLst/>
            </a:prstGeom>
            <a:noFill/>
          </p:spPr>
          <p:txBody>
            <a:bodyPr wrap="square" rtlCol="0">
              <a:prstTxWarp prst="textCircle">
                <a:avLst/>
              </a:prstTxWarp>
              <a:noAutofit/>
            </a:bodyPr>
            <a:p>
              <a:r>
                <a:rPr lang="en-US" altLang="zh-CN" sz="1200">
                  <a:solidFill>
                    <a:schemeClr val="bg1"/>
                  </a:solidFill>
                </a:rPr>
                <a:t>Reference driven editing, subject extraction, visual perception, generation w. ref.</a:t>
              </a:r>
              <a:endParaRPr lang="en-US" altLang="zh-CN" sz="1200">
                <a:solidFill>
                  <a:schemeClr val="bg1"/>
                </a:solidFill>
              </a:endParaRPr>
            </a:p>
          </p:txBody>
        </p:sp>
      </p:grpSp>
      <p:grpSp>
        <p:nvGrpSpPr>
          <p:cNvPr id="47" name="组合 46"/>
          <p:cNvGrpSpPr/>
          <p:nvPr/>
        </p:nvGrpSpPr>
        <p:grpSpPr>
          <a:xfrm>
            <a:off x="6671945" y="1746250"/>
            <a:ext cx="3779520" cy="3779520"/>
            <a:chOff x="18666" y="3028"/>
            <a:chExt cx="5952" cy="5952"/>
          </a:xfrm>
        </p:grpSpPr>
        <p:sp>
          <p:nvSpPr>
            <p:cNvPr id="4" name="同心圆 3"/>
            <p:cNvSpPr/>
            <p:nvPr/>
          </p:nvSpPr>
          <p:spPr>
            <a:xfrm>
              <a:off x="18666" y="3028"/>
              <a:ext cx="5953" cy="5953"/>
            </a:xfrm>
            <a:prstGeom prst="donut">
              <a:avLst>
                <a:gd name="adj" fmla="val 13118"/>
              </a:avLst>
            </a:prstGeom>
          </p:spPr>
          <p:style>
            <a:lnRef idx="0">
              <a:srgbClr val="FFFFFF"/>
            </a:lnRef>
            <a:fillRef idx="3">
              <a:schemeClr val="accent5"/>
            </a:fillRef>
            <a:effectRef idx="0">
              <a:srgbClr val="FFFFFF"/>
            </a:effectRef>
            <a:fontRef idx="minor">
              <a:schemeClr val="lt1"/>
            </a:fontRef>
          </p:style>
          <p:txBody>
            <a:bodyPr rtlCol="0" anchor="ctr"/>
            <a:p>
              <a:pPr algn="ctr"/>
              <a:endParaRPr lang="zh-CN" altLang="en-US">
                <a:solidFill>
                  <a:schemeClr val="tx1"/>
                </a:solidFill>
              </a:endParaRPr>
            </a:p>
          </p:txBody>
        </p:sp>
        <p:sp>
          <p:nvSpPr>
            <p:cNvPr id="49" name="文本框 48"/>
            <p:cNvSpPr txBox="1"/>
            <p:nvPr/>
          </p:nvSpPr>
          <p:spPr>
            <a:xfrm rot="2580000">
              <a:off x="18921" y="3355"/>
              <a:ext cx="5443" cy="5443"/>
            </a:xfrm>
            <a:prstGeom prst="rect">
              <a:avLst/>
            </a:prstGeom>
            <a:noFill/>
          </p:spPr>
          <p:txBody>
            <a:bodyPr wrap="square" rtlCol="0">
              <a:prstTxWarp prst="textCircle">
                <a:avLst/>
              </a:prstTxWarp>
              <a:noAutofit/>
            </a:bodyPr>
            <a:p>
              <a:r>
                <a:rPr lang="en-US" altLang="zh-CN" sz="2000">
                  <a:solidFill>
                    <a:schemeClr val="bg1"/>
                  </a:solidFill>
                </a:rPr>
                <a:t>Numerous Unseen Tasks: </a:t>
              </a:r>
              <a:r>
                <a:rPr lang="en-US" altLang="zh-CN" sz="2000">
                  <a:solidFill>
                    <a:schemeClr val="bg1"/>
                  </a:solidFill>
                  <a:sym typeface="+mn-ea"/>
                </a:rPr>
                <a:t>................................................</a:t>
              </a:r>
              <a:r>
                <a:rPr lang="en-US" altLang="zh-CN" sz="2000">
                  <a:solidFill>
                    <a:schemeClr val="bg1"/>
                  </a:solidFill>
                </a:rPr>
                <a:t>..............................................................................</a:t>
              </a:r>
              <a:endParaRPr lang="zh-CN" altLang="en-US" sz="200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Graph200K</a:t>
            </a:r>
            <a:r>
              <a:rPr lang="zh-CN" altLang="en-US"/>
              <a:t>数据集</a:t>
            </a:r>
            <a:r>
              <a:rPr lang="en-US" altLang="zh-CN"/>
              <a:t>—</a:t>
            </a:r>
            <a:r>
              <a:rPr lang="zh-CN" altLang="en-US"/>
              <a:t>更密集的任务分布</a:t>
            </a:r>
            <a:endParaRPr lang="zh-CN" altLang="en-US"/>
          </a:p>
        </p:txBody>
      </p:sp>
      <p:sp>
        <p:nvSpPr>
          <p:cNvPr id="3" name="内容占位符 2"/>
          <p:cNvSpPr>
            <a:spLocks noGrp="1"/>
          </p:cNvSpPr>
          <p:nvPr>
            <p:ph idx="1"/>
          </p:nvPr>
        </p:nvSpPr>
        <p:spPr/>
        <p:txBody>
          <a:bodyPr/>
          <a:p>
            <a:endParaRPr lang="zh-CN" altLang="en-US"/>
          </a:p>
          <a:p>
            <a:endParaRPr lang="zh-CN" altLang="en-US"/>
          </a:p>
        </p:txBody>
      </p:sp>
      <p:graphicFrame>
        <p:nvGraphicFramePr>
          <p:cNvPr id="16" name="表格 15"/>
          <p:cNvGraphicFramePr>
            <a:graphicFrameLocks noGrp="1"/>
          </p:cNvGraphicFramePr>
          <p:nvPr/>
        </p:nvGraphicFramePr>
        <p:xfrm>
          <a:off x="5804078" y="874992"/>
          <a:ext cx="5533390" cy="2194560"/>
        </p:xfrm>
        <a:graphic>
          <a:graphicData uri="http://schemas.openxmlformats.org/drawingml/2006/table">
            <a:tbl>
              <a:tblPr firstRow="1" bandRow="1">
                <a:tableStyleId>{5C22544A-7EE6-4342-B048-85BDC9FD1C3A}</a:tableStyleId>
              </a:tblPr>
              <a:tblGrid>
                <a:gridCol w="2331720"/>
                <a:gridCol w="1510665"/>
                <a:gridCol w="1690827"/>
              </a:tblGrid>
              <a:tr h="370840">
                <a:tc>
                  <a:txBody>
                    <a:bodyPr/>
                    <a:p>
                      <a:pPr algn="ctr"/>
                      <a:r>
                        <a:rPr lang="zh-CN" altLang="en-US" sz="2200" dirty="0"/>
                        <a:t>数据集</a:t>
                      </a:r>
                      <a:endParaRPr lang="zh-CN" altLang="en-US" sz="2200" dirty="0"/>
                    </a:p>
                  </a:txBody>
                  <a:tcPr anchor="ctr" anchorCtr="0"/>
                </a:tc>
                <a:tc>
                  <a:txBody>
                    <a:bodyPr/>
                    <a:p>
                      <a:pPr algn="ctr"/>
                      <a:r>
                        <a:rPr lang="zh-CN" altLang="en-US" sz="2200" dirty="0"/>
                        <a:t>任务分布</a:t>
                      </a:r>
                      <a:endParaRPr lang="zh-CN" altLang="en-US" sz="2200" dirty="0"/>
                    </a:p>
                  </a:txBody>
                  <a:tcPr anchor="ctr" anchorCtr="0"/>
                </a:tc>
                <a:tc>
                  <a:txBody>
                    <a:bodyPr/>
                    <a:p>
                      <a:pPr algn="ctr"/>
                      <a:r>
                        <a:rPr lang="zh-CN" altLang="en-US" sz="2200" dirty="0"/>
                        <a:t>任务复杂性</a:t>
                      </a:r>
                      <a:endParaRPr lang="zh-CN" altLang="en-US" sz="2200" dirty="0"/>
                    </a:p>
                  </a:txBody>
                  <a:tcPr anchor="ctr" anchorCtr="0"/>
                </a:tc>
              </a:tr>
              <a:tr h="370840">
                <a:tc>
                  <a:txBody>
                    <a:bodyPr/>
                    <a:p>
                      <a:pPr algn="ctr"/>
                      <a:r>
                        <a:rPr lang="zh-CN" altLang="en-US" sz="2200" dirty="0">
                          <a:sym typeface="+mn-ea"/>
                        </a:rPr>
                        <a:t>多任务图像生成</a:t>
                      </a:r>
                      <a:endParaRPr lang="zh-CN" altLang="en-US" sz="2200" dirty="0">
                        <a:sym typeface="+mn-ea"/>
                      </a:endParaRPr>
                    </a:p>
                  </a:txBody>
                  <a:tcPr anchor="ctr" anchorCtr="0"/>
                </a:tc>
                <a:tc>
                  <a:txBody>
                    <a:bodyPr/>
                    <a:p>
                      <a:pPr algn="ctr"/>
                      <a:r>
                        <a:rPr lang="zh-CN" altLang="en-US" sz="2200" dirty="0"/>
                        <a:t>稀疏</a:t>
                      </a:r>
                      <a:endParaRPr lang="zh-CN" altLang="en-US" sz="2200" dirty="0"/>
                    </a:p>
                  </a:txBody>
                  <a:tcPr anchor="ctr" anchorCtr="0"/>
                </a:tc>
                <a:tc>
                  <a:txBody>
                    <a:bodyPr/>
                    <a:p>
                      <a:pPr algn="ctr"/>
                      <a:r>
                        <a:rPr lang="zh-CN" altLang="en-US" sz="2200" dirty="0"/>
                        <a:t>简单任务</a:t>
                      </a:r>
                      <a:endParaRPr lang="zh-CN" altLang="en-US" sz="2200" dirty="0"/>
                    </a:p>
                  </a:txBody>
                  <a:tcPr anchor="ctr" anchorCtr="0"/>
                </a:tc>
              </a:tr>
              <a:tr h="370840">
                <a:tc>
                  <a:txBody>
                    <a:bodyPr/>
                    <a:p>
                      <a:pPr algn="ctr"/>
                      <a:r>
                        <a:rPr lang="zh-CN" altLang="en-US" sz="2200" dirty="0">
                          <a:sym typeface="+mn-ea"/>
                        </a:rPr>
                        <a:t>多任务语言</a:t>
                      </a:r>
                      <a:endParaRPr lang="zh-CN" altLang="en-US" sz="2200" dirty="0">
                        <a:sym typeface="+mn-ea"/>
                      </a:endParaRPr>
                    </a:p>
                  </a:txBody>
                  <a:tcPr anchor="ctr" anchorCtr="0"/>
                </a:tc>
                <a:tc rowSpan="2">
                  <a:txBody>
                    <a:bodyPr/>
                    <a:p>
                      <a:pPr algn="ctr"/>
                      <a:r>
                        <a:rPr lang="zh-CN" altLang="en-US" sz="2200" dirty="0">
                          <a:solidFill>
                            <a:srgbClr val="FF0000"/>
                          </a:solidFill>
                        </a:rPr>
                        <a:t>密集</a:t>
                      </a:r>
                      <a:r>
                        <a:rPr lang="en-US" altLang="zh-CN" sz="2200" dirty="0">
                          <a:solidFill>
                            <a:srgbClr val="FF0000"/>
                          </a:solidFill>
                        </a:rPr>
                        <a:t>+</a:t>
                      </a:r>
                      <a:r>
                        <a:rPr lang="zh-CN" altLang="en-US" sz="2200" dirty="0">
                          <a:solidFill>
                            <a:srgbClr val="FF0000"/>
                          </a:solidFill>
                        </a:rPr>
                        <a:t>互关</a:t>
                      </a:r>
                      <a:endParaRPr lang="zh-CN" altLang="en-US" sz="2200" dirty="0">
                        <a:solidFill>
                          <a:srgbClr val="FF0000"/>
                        </a:solidFill>
                      </a:endParaRPr>
                    </a:p>
                  </a:txBody>
                  <a:tcPr anchor="ctr" anchorCtr="0"/>
                </a:tc>
                <a:tc rowSpan="2">
                  <a:txBody>
                    <a:bodyPr/>
                    <a:p>
                      <a:pPr algn="ctr"/>
                      <a:r>
                        <a:rPr lang="zh-CN" altLang="en-US" sz="2200" dirty="0"/>
                        <a:t>简单</a:t>
                      </a:r>
                      <a:r>
                        <a:rPr lang="en-US" altLang="zh-CN" sz="2200" dirty="0"/>
                        <a:t>+</a:t>
                      </a:r>
                      <a:r>
                        <a:rPr lang="zh-CN" altLang="en-US" sz="2200" dirty="0">
                          <a:solidFill>
                            <a:srgbClr val="FF0000"/>
                          </a:solidFill>
                        </a:rPr>
                        <a:t>复杂</a:t>
                      </a:r>
                      <a:endParaRPr lang="zh-CN" altLang="en-US" sz="2200" dirty="0">
                        <a:solidFill>
                          <a:srgbClr val="FF0000"/>
                        </a:solidFill>
                      </a:endParaRPr>
                    </a:p>
                  </a:txBody>
                  <a:tcPr anchor="ctr" anchorCtr="0"/>
                </a:tc>
              </a:tr>
              <a:tr h="370840">
                <a:tc>
                  <a:txBody>
                    <a:bodyPr/>
                    <a:p>
                      <a:pPr algn="ctr"/>
                      <a:r>
                        <a:rPr lang="en-US" altLang="zh-CN" sz="2200" dirty="0"/>
                        <a:t>Graph200K</a:t>
                      </a:r>
                      <a:endParaRPr lang="en-US" altLang="zh-CN" sz="2200" dirty="0"/>
                    </a:p>
                  </a:txBody>
                  <a:tcPr anchor="ctr" anchorCtr="0"/>
                </a:tc>
                <a:tc vMerge="1">
                  <a:tcPr anchor="ctr" anchorCtr="0"/>
                </a:tc>
                <a:tc vMerge="1">
                  <a:tcPr anchor="ctr" anchorCtr="0"/>
                </a:tc>
              </a:tr>
            </a:tbl>
          </a:graphicData>
        </a:graphic>
      </p:graphicFrame>
      <p:sp>
        <p:nvSpPr>
          <p:cNvPr id="5" name="文本框 4"/>
          <p:cNvSpPr txBox="1"/>
          <p:nvPr/>
        </p:nvSpPr>
        <p:spPr>
          <a:xfrm>
            <a:off x="2292244" y="4038916"/>
            <a:ext cx="1101299" cy="362928"/>
          </a:xfrm>
          <a:prstGeom prst="rect">
            <a:avLst/>
          </a:prstGeom>
          <a:noFill/>
        </p:spPr>
        <p:txBody>
          <a:bodyPr wrap="square" rtlCol="0">
            <a:spAutoFit/>
          </a:bodyPr>
          <a:p>
            <a:pPr algn="ctr"/>
            <a:r>
              <a:rPr kumimoji="1" lang="zh-CN" altLang="en-US" sz="2000" dirty="0">
                <a:cs typeface="Times New Roman" panose="02020603050405020304" pitchFamily="16" charset="0"/>
              </a:rPr>
              <a:t>主体</a:t>
            </a:r>
            <a:endParaRPr kumimoji="1" lang="zh-CN" altLang="en-US" sz="2400" dirty="0">
              <a:cs typeface="Times New Roman" panose="02020603050405020304" pitchFamily="16" charset="0"/>
            </a:endParaRPr>
          </a:p>
        </p:txBody>
      </p:sp>
      <p:sp>
        <p:nvSpPr>
          <p:cNvPr id="6" name="文本框 5"/>
          <p:cNvSpPr txBox="1"/>
          <p:nvPr/>
        </p:nvSpPr>
        <p:spPr>
          <a:xfrm>
            <a:off x="726364" y="2174162"/>
            <a:ext cx="1096934" cy="362928"/>
          </a:xfrm>
          <a:prstGeom prst="rect">
            <a:avLst/>
          </a:prstGeom>
          <a:noFill/>
        </p:spPr>
        <p:txBody>
          <a:bodyPr wrap="square" rtlCol="0">
            <a:spAutoFit/>
          </a:bodyPr>
          <a:p>
            <a:pPr algn="ctr"/>
            <a:r>
              <a:rPr kumimoji="1" lang="zh-CN" altLang="en-US" sz="2000" dirty="0">
                <a:cs typeface="Times New Roman" panose="02020603050405020304" pitchFamily="16" charset="0"/>
              </a:rPr>
              <a:t>条件</a:t>
            </a:r>
            <a:endParaRPr kumimoji="1" lang="en-US" altLang="zh-CN" sz="2400" dirty="0">
              <a:cs typeface="Times New Roman" panose="02020603050405020304" pitchFamily="16" charset="0"/>
            </a:endParaRPr>
          </a:p>
        </p:txBody>
      </p:sp>
      <p:sp>
        <p:nvSpPr>
          <p:cNvPr id="7" name="文本框 6"/>
          <p:cNvSpPr txBox="1"/>
          <p:nvPr/>
        </p:nvSpPr>
        <p:spPr>
          <a:xfrm>
            <a:off x="833927" y="3831535"/>
            <a:ext cx="881482" cy="362928"/>
          </a:xfrm>
          <a:prstGeom prst="rect">
            <a:avLst/>
          </a:prstGeom>
          <a:noFill/>
        </p:spPr>
        <p:txBody>
          <a:bodyPr wrap="square" rtlCol="0">
            <a:spAutoFit/>
          </a:bodyPr>
          <a:p>
            <a:pPr algn="ctr"/>
            <a:r>
              <a:rPr kumimoji="1" lang="zh-CN" altLang="en-US" sz="2000" dirty="0">
                <a:cs typeface="Times New Roman" panose="02020603050405020304" pitchFamily="16" charset="0"/>
              </a:rPr>
              <a:t>编辑</a:t>
            </a:r>
            <a:endParaRPr kumimoji="1" lang="en-US" altLang="zh-CN" sz="2000" dirty="0">
              <a:cs typeface="Times New Roman" panose="02020603050405020304" pitchFamily="16" charset="0"/>
            </a:endParaRPr>
          </a:p>
        </p:txBody>
      </p:sp>
      <p:sp>
        <p:nvSpPr>
          <p:cNvPr id="8" name="文本框 7"/>
          <p:cNvSpPr txBox="1"/>
          <p:nvPr/>
        </p:nvSpPr>
        <p:spPr>
          <a:xfrm>
            <a:off x="3681261" y="2174162"/>
            <a:ext cx="1352131" cy="362928"/>
          </a:xfrm>
          <a:prstGeom prst="rect">
            <a:avLst/>
          </a:prstGeom>
          <a:noFill/>
        </p:spPr>
        <p:txBody>
          <a:bodyPr wrap="square" rtlCol="0">
            <a:spAutoFit/>
          </a:bodyPr>
          <a:p>
            <a:pPr algn="ctr"/>
            <a:r>
              <a:rPr kumimoji="1" lang="zh-CN" altLang="en-US" sz="2000" dirty="0">
                <a:cs typeface="Times New Roman" panose="02020603050405020304" pitchFamily="16" charset="0"/>
              </a:rPr>
              <a:t>图像修复</a:t>
            </a:r>
            <a:endParaRPr kumimoji="1" lang="zh-CN" altLang="en-US" sz="2400" dirty="0">
              <a:cs typeface="Times New Roman" panose="02020603050405020304" pitchFamily="16" charset="0"/>
            </a:endParaRPr>
          </a:p>
        </p:txBody>
      </p:sp>
      <p:sp>
        <p:nvSpPr>
          <p:cNvPr id="9" name="文本框 8"/>
          <p:cNvSpPr txBox="1"/>
          <p:nvPr/>
        </p:nvSpPr>
        <p:spPr>
          <a:xfrm>
            <a:off x="3622627" y="3828017"/>
            <a:ext cx="1447159" cy="362928"/>
          </a:xfrm>
          <a:prstGeom prst="rect">
            <a:avLst/>
          </a:prstGeom>
          <a:noFill/>
        </p:spPr>
        <p:txBody>
          <a:bodyPr wrap="square" rtlCol="0">
            <a:spAutoFit/>
          </a:bodyPr>
          <a:p>
            <a:pPr algn="ctr"/>
            <a:r>
              <a:rPr kumimoji="1" lang="zh-CN" altLang="en-US" sz="2000" dirty="0">
                <a:cs typeface="Times New Roman" panose="02020603050405020304" pitchFamily="16" charset="0"/>
              </a:rPr>
              <a:t>风格迁移</a:t>
            </a:r>
            <a:endParaRPr kumimoji="1" lang="zh-CN" altLang="en-US" sz="2000" dirty="0">
              <a:cs typeface="Times New Roman" panose="02020603050405020304" pitchFamily="16" charset="0"/>
            </a:endParaRPr>
          </a:p>
        </p:txBody>
      </p:sp>
      <p:sp>
        <p:nvSpPr>
          <p:cNvPr id="10" name="文本框 9"/>
          <p:cNvSpPr txBox="1"/>
          <p:nvPr/>
        </p:nvSpPr>
        <p:spPr>
          <a:xfrm>
            <a:off x="2415430" y="2151797"/>
            <a:ext cx="868942" cy="362928"/>
          </a:xfrm>
          <a:prstGeom prst="rect">
            <a:avLst/>
          </a:prstGeom>
          <a:noFill/>
        </p:spPr>
        <p:txBody>
          <a:bodyPr wrap="square" rtlCol="0">
            <a:spAutoFit/>
          </a:bodyPr>
          <a:p>
            <a:pPr algn="ctr"/>
            <a:r>
              <a:rPr kumimoji="1" lang="zh-CN" altLang="en-US" sz="2000" dirty="0">
                <a:cs typeface="Times New Roman" panose="02020603050405020304" pitchFamily="16" charset="0"/>
              </a:rPr>
              <a:t>图像</a:t>
            </a:r>
            <a:endParaRPr kumimoji="1" lang="en-US" altLang="zh-CN" sz="2400" dirty="0">
              <a:cs typeface="Times New Roman" panose="02020603050405020304" pitchFamily="16" charset="0"/>
            </a:endParaRPr>
          </a:p>
        </p:txBody>
      </p:sp>
      <p:pic>
        <p:nvPicPr>
          <p:cNvPr id="11" name="图片 10"/>
          <p:cNvPicPr>
            <a:picLocks noChangeAspect="1"/>
          </p:cNvPicPr>
          <p:nvPr/>
        </p:nvPicPr>
        <p:blipFill>
          <a:blip r:embed="rId1"/>
          <a:stretch>
            <a:fillRect/>
          </a:stretch>
        </p:blipFill>
        <p:spPr>
          <a:xfrm>
            <a:off x="703952" y="4152789"/>
            <a:ext cx="554117" cy="563835"/>
          </a:xfrm>
          <a:prstGeom prst="rect">
            <a:avLst/>
          </a:prstGeom>
        </p:spPr>
      </p:pic>
      <p:pic>
        <p:nvPicPr>
          <p:cNvPr id="12" name="图片 11"/>
          <p:cNvPicPr>
            <a:picLocks noChangeAspect="1"/>
          </p:cNvPicPr>
          <p:nvPr/>
        </p:nvPicPr>
        <p:blipFill>
          <a:blip r:embed="rId2"/>
          <a:stretch>
            <a:fillRect/>
          </a:stretch>
        </p:blipFill>
        <p:spPr>
          <a:xfrm>
            <a:off x="1284538" y="4152789"/>
            <a:ext cx="554117" cy="563835"/>
          </a:xfrm>
          <a:prstGeom prst="rect">
            <a:avLst/>
          </a:prstGeom>
          <a:blipFill dpi="0" rotWithShape="1">
            <a:blip r:embed="rId3"/>
            <a:srcRect/>
            <a:tile tx="0" ty="0" sx="100000" sy="100000" flip="none" algn="tl"/>
          </a:blipFill>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pic>
      <p:pic>
        <p:nvPicPr>
          <p:cNvPr id="13" name="图片 12"/>
          <p:cNvPicPr>
            <a:picLocks noChangeAspect="1"/>
          </p:cNvPicPr>
          <p:nvPr/>
        </p:nvPicPr>
        <p:blipFill>
          <a:blip r:embed="rId4"/>
          <a:stretch>
            <a:fillRect/>
          </a:stretch>
        </p:blipFill>
        <p:spPr>
          <a:xfrm>
            <a:off x="2380976" y="4351865"/>
            <a:ext cx="892538" cy="908189"/>
          </a:xfrm>
          <a:prstGeom prst="rect">
            <a:avLst/>
          </a:prstGeom>
        </p:spPr>
      </p:pic>
      <p:pic>
        <p:nvPicPr>
          <p:cNvPr id="14" name="图片 13"/>
          <p:cNvPicPr>
            <a:picLocks noChangeAspect="1"/>
          </p:cNvPicPr>
          <p:nvPr/>
        </p:nvPicPr>
        <p:blipFill>
          <a:blip r:embed="rId5"/>
          <a:stretch>
            <a:fillRect/>
          </a:stretch>
        </p:blipFill>
        <p:spPr>
          <a:xfrm>
            <a:off x="2376948" y="2477995"/>
            <a:ext cx="892538" cy="908189"/>
          </a:xfrm>
          <a:prstGeom prst="rect">
            <a:avLst/>
          </a:prstGeom>
        </p:spPr>
      </p:pic>
      <p:pic>
        <p:nvPicPr>
          <p:cNvPr id="15" name="图片 14"/>
          <p:cNvPicPr>
            <a:picLocks noChangeAspect="1"/>
          </p:cNvPicPr>
          <p:nvPr/>
        </p:nvPicPr>
        <p:blipFill>
          <a:blip r:embed="rId6">
            <a:extLst>
              <a:ext uri="{BEBA8EAE-BF5A-486C-A8C5-ECC9F3942E4B}">
                <a14:imgProps xmlns:a14="http://schemas.microsoft.com/office/drawing/2010/main">
                  <a14:imgLayer r:embed="rId7">
                    <a14:imgEffect>
                      <a14:artisticBlur radius="22"/>
                    </a14:imgEffect>
                  </a14:imgLayer>
                </a14:imgProps>
              </a:ext>
            </a:extLst>
          </a:blip>
          <a:stretch>
            <a:fillRect/>
          </a:stretch>
        </p:blipFill>
        <p:spPr>
          <a:xfrm>
            <a:off x="3766685" y="2543979"/>
            <a:ext cx="558272" cy="568063"/>
          </a:xfrm>
          <a:prstGeom prst="rect">
            <a:avLst/>
          </a:prstGeom>
        </p:spPr>
      </p:pic>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834" y="2551468"/>
            <a:ext cx="557836" cy="567618"/>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9"/>
          <a:stretch>
            <a:fillRect/>
          </a:stretch>
        </p:blipFill>
        <p:spPr>
          <a:xfrm>
            <a:off x="697145" y="4744224"/>
            <a:ext cx="554117" cy="563835"/>
          </a:xfrm>
          <a:prstGeom prst="rect">
            <a:avLst/>
          </a:prstGeom>
        </p:spPr>
      </p:pic>
      <p:pic>
        <p:nvPicPr>
          <p:cNvPr id="19" name="图片 18"/>
          <p:cNvPicPr>
            <a:picLocks noChangeAspect="1"/>
          </p:cNvPicPr>
          <p:nvPr/>
        </p:nvPicPr>
        <p:blipFill>
          <a:blip r:embed="rId10"/>
          <a:stretch>
            <a:fillRect/>
          </a:stretch>
        </p:blipFill>
        <p:spPr>
          <a:xfrm>
            <a:off x="1284538" y="4744224"/>
            <a:ext cx="554117" cy="563835"/>
          </a:xfrm>
          <a:prstGeom prst="rect">
            <a:avLst/>
          </a:prstGeom>
        </p:spPr>
      </p:pic>
      <p:pic>
        <p:nvPicPr>
          <p:cNvPr id="2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3156" y="2551025"/>
            <a:ext cx="554752" cy="564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428" y="3146383"/>
            <a:ext cx="553956" cy="563671"/>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2343894" y="2201225"/>
            <a:ext cx="958648" cy="1258343"/>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3" name="矩形 22"/>
          <p:cNvSpPr/>
          <p:nvPr/>
        </p:nvSpPr>
        <p:spPr>
          <a:xfrm>
            <a:off x="629118" y="2184307"/>
            <a:ext cx="1317969" cy="1609413"/>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4" name="矩形 23"/>
          <p:cNvSpPr/>
          <p:nvPr/>
        </p:nvSpPr>
        <p:spPr>
          <a:xfrm>
            <a:off x="614680" y="3882278"/>
            <a:ext cx="1317968" cy="1508856"/>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5" name="矩形 24"/>
          <p:cNvSpPr/>
          <p:nvPr/>
        </p:nvSpPr>
        <p:spPr>
          <a:xfrm>
            <a:off x="2257013" y="4095674"/>
            <a:ext cx="1158434" cy="1235802"/>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6" name="矩形 25"/>
          <p:cNvSpPr/>
          <p:nvPr/>
        </p:nvSpPr>
        <p:spPr>
          <a:xfrm>
            <a:off x="3660830" y="2195168"/>
            <a:ext cx="1352131" cy="1590098"/>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sp>
        <p:nvSpPr>
          <p:cNvPr id="28" name="矩形 27"/>
          <p:cNvSpPr/>
          <p:nvPr/>
        </p:nvSpPr>
        <p:spPr>
          <a:xfrm>
            <a:off x="3660830" y="3882277"/>
            <a:ext cx="1352131" cy="1508856"/>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3090"/>
          </a:p>
        </p:txBody>
      </p:sp>
      <p:pic>
        <p:nvPicPr>
          <p:cNvPr id="3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4447" y="4149669"/>
            <a:ext cx="558273" cy="5680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5216" y="4152796"/>
            <a:ext cx="558272" cy="5680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65831" y="4745333"/>
            <a:ext cx="558273" cy="5680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4447" y="4745333"/>
            <a:ext cx="558272" cy="568063"/>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7"/>
          <a:stretch>
            <a:fillRect/>
          </a:stretch>
        </p:blipFill>
        <p:spPr>
          <a:xfrm>
            <a:off x="1310829" y="3147753"/>
            <a:ext cx="553956" cy="563671"/>
          </a:xfrm>
          <a:prstGeom prst="rect">
            <a:avLst/>
          </a:prstGeom>
        </p:spPr>
      </p:pic>
      <p:pic>
        <p:nvPicPr>
          <p:cNvPr id="41" name="图片 40"/>
          <p:cNvPicPr>
            <a:picLocks noChangeAspect="1"/>
          </p:cNvPicPr>
          <p:nvPr/>
        </p:nvPicPr>
        <p:blipFill>
          <a:blip r:embed="rId18"/>
          <a:stretch>
            <a:fillRect/>
          </a:stretch>
        </p:blipFill>
        <p:spPr>
          <a:xfrm>
            <a:off x="3766685" y="3143108"/>
            <a:ext cx="558272" cy="568063"/>
          </a:xfrm>
          <a:prstGeom prst="rect">
            <a:avLst/>
          </a:prstGeom>
        </p:spPr>
      </p:pic>
      <p:sp>
        <p:nvSpPr>
          <p:cNvPr id="42" name="上箭头 41"/>
          <p:cNvSpPr/>
          <p:nvPr/>
        </p:nvSpPr>
        <p:spPr>
          <a:xfrm rot="10800000">
            <a:off x="2782126" y="3605561"/>
            <a:ext cx="86402" cy="451393"/>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3" name="上箭头 42"/>
          <p:cNvSpPr/>
          <p:nvPr/>
        </p:nvSpPr>
        <p:spPr>
          <a:xfrm rot="13528886">
            <a:off x="2148575" y="3526321"/>
            <a:ext cx="87917" cy="443613"/>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4" name="上箭头 43"/>
          <p:cNvSpPr/>
          <p:nvPr/>
        </p:nvSpPr>
        <p:spPr>
          <a:xfrm rot="8100000">
            <a:off x="3395999" y="3522260"/>
            <a:ext cx="86402" cy="451393"/>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5" name="上箭头 44"/>
          <p:cNvSpPr/>
          <p:nvPr/>
        </p:nvSpPr>
        <p:spPr>
          <a:xfrm rot="5400000">
            <a:off x="3421887" y="3165571"/>
            <a:ext cx="99875" cy="235266"/>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sp>
        <p:nvSpPr>
          <p:cNvPr id="46" name="上箭头 45"/>
          <p:cNvSpPr/>
          <p:nvPr/>
        </p:nvSpPr>
        <p:spPr>
          <a:xfrm rot="16200000">
            <a:off x="2093045" y="3140795"/>
            <a:ext cx="104898" cy="289842"/>
          </a:xfrm>
          <a:prstGeom prst="upArrow">
            <a:avLst>
              <a:gd name="adj1" fmla="val 43373"/>
              <a:gd name="adj2" fmla="val 50000"/>
            </a:avLst>
          </a:prstGeom>
          <a:solidFill>
            <a:srgbClr val="92E28C"/>
          </a:solidFill>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solidFill>
                <a:schemeClr val="tx1"/>
              </a:solidFill>
            </a:endParaRPr>
          </a:p>
        </p:txBody>
      </p:sp>
      <p:pic>
        <p:nvPicPr>
          <p:cNvPr id="4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7840" y="4172491"/>
            <a:ext cx="557836" cy="567618"/>
          </a:xfrm>
          <a:prstGeom prst="rect">
            <a:avLst/>
          </a:prstGeom>
          <a:ln w="50800">
            <a:solidFill>
              <a:srgbClr val="00C9A7"/>
            </a:solidFill>
            <a:prstDash val="solid"/>
          </a:ln>
          <a:extLst>
            <a:ext uri="{909E8E84-426E-40DD-AFC4-6F175D3DCCD1}">
              <a14:hiddenFill xmlns:a14="http://schemas.microsoft.com/office/drawing/2010/main">
                <a:solidFill>
                  <a:srgbClr val="FFFFFF"/>
                </a:solidFill>
              </a14:hiddenFill>
            </a:ext>
          </a:extLst>
        </p:spPr>
      </p:pic>
      <p:pic>
        <p:nvPicPr>
          <p:cNvPr id="4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3779" y="4172945"/>
            <a:ext cx="558272" cy="568063"/>
          </a:xfrm>
          <a:prstGeom prst="rect">
            <a:avLst/>
          </a:prstGeom>
          <a:ln w="50800">
            <a:solidFill>
              <a:srgbClr val="00C9A7"/>
            </a:solidFill>
            <a:prstDash val="solid"/>
          </a:ln>
          <a:extLst>
            <a:ext uri="{909E8E84-426E-40DD-AFC4-6F175D3DCCD1}">
              <a14:hiddenFill xmlns:a14="http://schemas.microsoft.com/office/drawing/2010/main">
                <a:solidFill>
                  <a:srgbClr val="FFFFFF"/>
                </a:solidFill>
              </a14:hiddenFill>
            </a:ext>
          </a:extLst>
        </p:spPr>
      </p:pic>
      <p:pic>
        <p:nvPicPr>
          <p:cNvPr id="49"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758" y="4173441"/>
            <a:ext cx="558273" cy="568063"/>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50" name="图片 49"/>
          <p:cNvPicPr>
            <a:picLocks noChangeAspect="1"/>
          </p:cNvPicPr>
          <p:nvPr/>
        </p:nvPicPr>
        <p:blipFill>
          <a:blip r:embed="rId4"/>
          <a:stretch>
            <a:fillRect/>
          </a:stretch>
        </p:blipFill>
        <p:spPr>
          <a:xfrm>
            <a:off x="6835253" y="4173441"/>
            <a:ext cx="558273" cy="568064"/>
          </a:xfrm>
          <a:prstGeom prst="rect">
            <a:avLst/>
          </a:prstGeom>
          <a:ln w="50800">
            <a:solidFill>
              <a:srgbClr val="00C9A7"/>
            </a:solidFill>
            <a:prstDash val="solid"/>
          </a:ln>
        </p:spPr>
      </p:pic>
      <p:cxnSp>
        <p:nvCxnSpPr>
          <p:cNvPr id="51" name="曲线连接符 50"/>
          <p:cNvCxnSpPr>
            <a:stCxn id="13" idx="3"/>
            <a:endCxn id="50" idx="1"/>
          </p:cNvCxnSpPr>
          <p:nvPr/>
        </p:nvCxnSpPr>
        <p:spPr>
          <a:xfrm flipV="1">
            <a:off x="3273514" y="4457473"/>
            <a:ext cx="3561739" cy="348487"/>
          </a:xfrm>
          <a:prstGeom prst="curvedConnector3">
            <a:avLst>
              <a:gd name="adj1" fmla="val 50000"/>
            </a:avLst>
          </a:prstGeom>
          <a:ln w="38100">
            <a:solidFill>
              <a:srgbClr val="FF665A"/>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52" name="曲线连接符 51"/>
          <p:cNvCxnSpPr>
            <a:stCxn id="17" idx="3"/>
            <a:endCxn id="47" idx="0"/>
          </p:cNvCxnSpPr>
          <p:nvPr/>
        </p:nvCxnSpPr>
        <p:spPr>
          <a:xfrm>
            <a:off x="1274670" y="2835277"/>
            <a:ext cx="7202088" cy="1337214"/>
          </a:xfrm>
          <a:prstGeom prst="curvedConnector2">
            <a:avLst/>
          </a:prstGeom>
          <a:ln w="38100">
            <a:solidFill>
              <a:srgbClr val="FF665A"/>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53" name="曲线连接符 52"/>
          <p:cNvCxnSpPr>
            <a:stCxn id="34" idx="0"/>
            <a:endCxn id="48" idx="0"/>
          </p:cNvCxnSpPr>
          <p:nvPr/>
        </p:nvCxnSpPr>
        <p:spPr>
          <a:xfrm rot="16200000" flipH="1">
            <a:off x="5908558" y="2288589"/>
            <a:ext cx="20149" cy="3748563"/>
          </a:xfrm>
          <a:prstGeom prst="curvedConnector3">
            <a:avLst>
              <a:gd name="adj1" fmla="val -1134548"/>
            </a:avLst>
          </a:prstGeom>
          <a:ln w="38100">
            <a:solidFill>
              <a:srgbClr val="FF665A"/>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54" name="曲线连接符 53"/>
          <p:cNvCxnSpPr>
            <a:stCxn id="30" idx="0"/>
            <a:endCxn id="49" idx="0"/>
          </p:cNvCxnSpPr>
          <p:nvPr/>
        </p:nvCxnSpPr>
        <p:spPr>
          <a:xfrm rot="16200000" flipH="1">
            <a:off x="7098853" y="1684400"/>
            <a:ext cx="23772" cy="4954311"/>
          </a:xfrm>
          <a:prstGeom prst="curvedConnector3">
            <a:avLst>
              <a:gd name="adj1" fmla="val -961636"/>
            </a:avLst>
          </a:prstGeom>
          <a:ln w="38100">
            <a:solidFill>
              <a:srgbClr val="FF665A"/>
            </a:solidFill>
            <a:prstDash val="lgDash"/>
            <a:tailEnd type="triangle" w="lg" len="lg"/>
          </a:ln>
        </p:spPr>
        <p:style>
          <a:lnRef idx="1">
            <a:schemeClr val="accent1"/>
          </a:lnRef>
          <a:fillRef idx="0">
            <a:schemeClr val="accent1"/>
          </a:fillRef>
          <a:effectRef idx="0">
            <a:schemeClr val="accent1"/>
          </a:effectRef>
          <a:fontRef idx="minor">
            <a:schemeClr val="tx1"/>
          </a:fontRef>
        </p:style>
      </p:cxnSp>
      <p:pic>
        <p:nvPicPr>
          <p:cNvPr id="60" name="图片 59"/>
          <p:cNvPicPr>
            <a:picLocks noChangeAspect="1"/>
          </p:cNvPicPr>
          <p:nvPr/>
        </p:nvPicPr>
        <p:blipFill>
          <a:blip r:embed="rId19"/>
          <a:stretch>
            <a:fillRect/>
          </a:stretch>
        </p:blipFill>
        <p:spPr>
          <a:xfrm>
            <a:off x="4372586" y="2539904"/>
            <a:ext cx="559729" cy="569545"/>
          </a:xfrm>
          <a:prstGeom prst="rect">
            <a:avLst/>
          </a:prstGeom>
        </p:spPr>
      </p:pic>
      <p:pic>
        <p:nvPicPr>
          <p:cNvPr id="61" name="图片 60"/>
          <p:cNvPicPr>
            <a:picLocks noChangeAspect="1"/>
          </p:cNvPicPr>
          <p:nvPr/>
        </p:nvPicPr>
        <p:blipFill>
          <a:blip r:embed="rId20"/>
          <a:stretch>
            <a:fillRect/>
          </a:stretch>
        </p:blipFill>
        <p:spPr>
          <a:xfrm>
            <a:off x="4368647" y="3141697"/>
            <a:ext cx="558272" cy="568063"/>
          </a:xfrm>
          <a:prstGeom prst="rect">
            <a:avLst/>
          </a:prstGeom>
        </p:spPr>
      </p:pic>
      <p:sp>
        <p:nvSpPr>
          <p:cNvPr id="29" name="上箭头 28"/>
          <p:cNvSpPr/>
          <p:nvPr/>
        </p:nvSpPr>
        <p:spPr>
          <a:xfrm rot="5400000">
            <a:off x="9009879" y="4326305"/>
            <a:ext cx="87920" cy="245383"/>
          </a:xfrm>
          <a:prstGeom prst="upArrow">
            <a:avLst>
              <a:gd name="adj1" fmla="val 43373"/>
              <a:gd name="adj2" fmla="val 50000"/>
            </a:avLst>
          </a:prstGeom>
          <a:solidFill>
            <a:srgbClr val="92E28C"/>
          </a:solidFill>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sz="1400">
              <a:solidFill>
                <a:schemeClr val="tx1"/>
              </a:solidFill>
            </a:endParaRPr>
          </a:p>
        </p:txBody>
      </p:sp>
      <p:sp>
        <p:nvSpPr>
          <p:cNvPr id="31" name="文本框 30"/>
          <p:cNvSpPr txBox="1"/>
          <p:nvPr/>
        </p:nvSpPr>
        <p:spPr>
          <a:xfrm>
            <a:off x="8710295" y="3143250"/>
            <a:ext cx="2626995" cy="706755"/>
          </a:xfrm>
          <a:prstGeom prst="rect">
            <a:avLst/>
          </a:prstGeom>
          <a:noFill/>
        </p:spPr>
        <p:txBody>
          <a:bodyPr wrap="square" rtlCol="0">
            <a:spAutoFit/>
          </a:bodyPr>
          <a:p>
            <a:pPr algn="ctr"/>
            <a:r>
              <a:rPr kumimoji="1" lang="en-US" altLang="zh-CN" sz="2400" dirty="0">
                <a:solidFill>
                  <a:srgbClr val="FF0000"/>
                </a:solidFill>
                <a:latin typeface="微软雅黑" panose="00000500000000000000" pitchFamily="34" charset="-122"/>
                <a:ea typeface="微软雅黑" panose="00000500000000000000" pitchFamily="34" charset="-122"/>
                <a:cs typeface="微软雅黑" panose="00000500000000000000" pitchFamily="34" charset="-122"/>
              </a:rPr>
              <a:t>130+</a:t>
            </a:r>
            <a:r>
              <a:rPr kumimoji="1" lang="zh-CN" altLang="en-US" sz="2400" dirty="0">
                <a:solidFill>
                  <a:srgbClr val="FF0000"/>
                </a:solidFill>
                <a:latin typeface="微软雅黑" panose="00000500000000000000" pitchFamily="34" charset="-122"/>
                <a:ea typeface="微软雅黑" panose="00000500000000000000" pitchFamily="34" charset="-122"/>
                <a:cs typeface="微软雅黑" panose="00000500000000000000" pitchFamily="34" charset="-122"/>
              </a:rPr>
              <a:t>各种任务</a:t>
            </a:r>
            <a:endParaRPr kumimoji="1" lang="zh-CN" altLang="en-US" sz="2400" dirty="0">
              <a:solidFill>
                <a:srgbClr val="FF0000"/>
              </a:solidFill>
              <a:latin typeface="微软雅黑" panose="00000500000000000000" pitchFamily="34" charset="-122"/>
              <a:ea typeface="微软雅黑" panose="00000500000000000000" pitchFamily="34" charset="-122"/>
              <a:cs typeface="微软雅黑" panose="00000500000000000000" pitchFamily="34" charset="-122"/>
            </a:endParaRPr>
          </a:p>
          <a:p>
            <a:pPr algn="ctr"/>
            <a:r>
              <a:rPr kumimoji="1" lang="zh-CN" altLang="en-US" sz="1600" dirty="0">
                <a:solidFill>
                  <a:srgbClr val="FF0000"/>
                </a:solidFill>
                <a:latin typeface="+mj-ea"/>
                <a:ea typeface="+mj-ea"/>
              </a:rPr>
              <a:t>不同任务间互相关联</a:t>
            </a:r>
            <a:endParaRPr kumimoji="1" lang="zh-CN" altLang="en-US" sz="1600" dirty="0">
              <a:solidFill>
                <a:srgbClr val="FF0000"/>
              </a:solidFill>
              <a:latin typeface="+mj-ea"/>
              <a:ea typeface="+mj-ea"/>
            </a:endParaRPr>
          </a:p>
        </p:txBody>
      </p:sp>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7358" y="4945559"/>
            <a:ext cx="557836" cy="567618"/>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32" name="图片 31"/>
          <p:cNvPicPr>
            <a:picLocks noChangeAspect="1"/>
          </p:cNvPicPr>
          <p:nvPr/>
        </p:nvPicPr>
        <p:blipFill>
          <a:blip r:embed="rId5"/>
          <a:stretch>
            <a:fillRect/>
          </a:stretch>
        </p:blipFill>
        <p:spPr>
          <a:xfrm>
            <a:off x="6070070" y="4923341"/>
            <a:ext cx="567836" cy="577793"/>
          </a:xfrm>
          <a:prstGeom prst="rect">
            <a:avLst/>
          </a:prstGeom>
          <a:ln w="50800">
            <a:solidFill>
              <a:srgbClr val="00C9A7"/>
            </a:solidFill>
            <a:prstDash val="solid"/>
          </a:ln>
        </p:spPr>
      </p:pic>
      <p:sp>
        <p:nvSpPr>
          <p:cNvPr id="33" name="上箭头 32"/>
          <p:cNvSpPr/>
          <p:nvPr/>
        </p:nvSpPr>
        <p:spPr>
          <a:xfrm rot="5400000">
            <a:off x="7347127" y="5086922"/>
            <a:ext cx="87920" cy="245383"/>
          </a:xfrm>
          <a:prstGeom prst="upArrow">
            <a:avLst>
              <a:gd name="adj1" fmla="val 43373"/>
              <a:gd name="adj2" fmla="val 50000"/>
            </a:avLst>
          </a:prstGeom>
          <a:solidFill>
            <a:srgbClr val="92E28C"/>
          </a:solidFill>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sz="1400">
              <a:solidFill>
                <a:schemeClr val="tx1"/>
              </a:solidFill>
            </a:endParaRPr>
          </a:p>
        </p:txBody>
      </p:sp>
      <p:pic>
        <p:nvPicPr>
          <p:cNvPr id="63" name="图片 62"/>
          <p:cNvPicPr>
            <a:picLocks noChangeAspect="1"/>
          </p:cNvPicPr>
          <p:nvPr/>
        </p:nvPicPr>
        <p:blipFill>
          <a:blip r:embed="rId5"/>
          <a:stretch>
            <a:fillRect/>
          </a:stretch>
        </p:blipFill>
        <p:spPr>
          <a:xfrm>
            <a:off x="6070070" y="5667337"/>
            <a:ext cx="567836" cy="577793"/>
          </a:xfrm>
          <a:prstGeom prst="rect">
            <a:avLst/>
          </a:prstGeom>
          <a:ln w="50800">
            <a:solidFill>
              <a:srgbClr val="00C9A7"/>
            </a:solidFill>
            <a:prstDash val="solid"/>
          </a:ln>
        </p:spPr>
      </p:pic>
      <p:pic>
        <p:nvPicPr>
          <p:cNvPr id="6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2477" y="5672796"/>
            <a:ext cx="558272" cy="568063"/>
          </a:xfrm>
          <a:prstGeom prst="rect">
            <a:avLst/>
          </a:prstGeom>
          <a:ln w="50800">
            <a:solidFill>
              <a:srgbClr val="00C9A7"/>
            </a:solidFill>
            <a:prstDash val="solid"/>
          </a:ln>
          <a:extLst>
            <a:ext uri="{909E8E84-426E-40DD-AFC4-6F175D3DCCD1}">
              <a14:hiddenFill xmlns:a14="http://schemas.microsoft.com/office/drawing/2010/main">
                <a:solidFill>
                  <a:srgbClr val="FFFFFF"/>
                </a:solidFill>
              </a14:hiddenFill>
            </a:ext>
          </a:extLst>
        </p:spPr>
      </p:pic>
      <p:pic>
        <p:nvPicPr>
          <p:cNvPr id="65"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758" y="5682526"/>
            <a:ext cx="558273" cy="568063"/>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sp>
        <p:nvSpPr>
          <p:cNvPr id="66" name="上箭头 65"/>
          <p:cNvSpPr/>
          <p:nvPr/>
        </p:nvSpPr>
        <p:spPr>
          <a:xfrm rot="5400000">
            <a:off x="9008967" y="5799906"/>
            <a:ext cx="87920" cy="245383"/>
          </a:xfrm>
          <a:prstGeom prst="upArrow">
            <a:avLst>
              <a:gd name="adj1" fmla="val 43373"/>
              <a:gd name="adj2" fmla="val 50000"/>
            </a:avLst>
          </a:prstGeom>
          <a:solidFill>
            <a:srgbClr val="92E28C"/>
          </a:solidFill>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sz="1400">
              <a:solidFill>
                <a:schemeClr val="tx1"/>
              </a:solidFill>
            </a:endParaRPr>
          </a:p>
        </p:txBody>
      </p:sp>
      <p:sp>
        <p:nvSpPr>
          <p:cNvPr id="95" name="文本框 94"/>
          <p:cNvSpPr txBox="1"/>
          <p:nvPr/>
        </p:nvSpPr>
        <p:spPr>
          <a:xfrm>
            <a:off x="628650" y="1473200"/>
            <a:ext cx="4383405" cy="460375"/>
          </a:xfrm>
          <a:prstGeom prst="rect">
            <a:avLst/>
          </a:prstGeom>
          <a:noFill/>
        </p:spPr>
        <p:txBody>
          <a:bodyPr wrap="square" rtlCol="0">
            <a:spAutoFit/>
          </a:bodyPr>
          <a:p>
            <a:pPr algn="ctr"/>
            <a:r>
              <a:rPr kumimoji="1" lang="zh-CN" altLang="en-US" sz="2400" dirty="0">
                <a:latin typeface="微软雅黑" panose="00000500000000000000" pitchFamily="34" charset="-122"/>
                <a:ea typeface="微软雅黑" panose="00000500000000000000" pitchFamily="34" charset="-122"/>
              </a:rPr>
              <a:t>五种元任务</a:t>
            </a:r>
            <a:endParaRPr kumimoji="1" lang="zh-CN" altLang="en-US" sz="2400" dirty="0">
              <a:latin typeface="微软雅黑" panose="00000500000000000000" pitchFamily="34" charset="-122"/>
              <a:ea typeface="微软雅黑" panose="00000500000000000000" pitchFamily="3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VisualCloze</a:t>
            </a:r>
            <a:r>
              <a:rPr lang="zh-CN" altLang="en-US"/>
              <a:t>的特性：统一的任务形式</a:t>
            </a:r>
            <a:endParaRPr lang="zh-CN" altLang="en-US"/>
          </a:p>
        </p:txBody>
      </p:sp>
      <p:sp>
        <p:nvSpPr>
          <p:cNvPr id="3" name="内容占位符 2"/>
          <p:cNvSpPr>
            <a:spLocks noGrp="1"/>
          </p:cNvSpPr>
          <p:nvPr>
            <p:ph idx="1"/>
          </p:nvPr>
        </p:nvSpPr>
        <p:spPr/>
        <p:txBody>
          <a:bodyPr/>
          <a:p>
            <a:endParaRPr lang="zh-CN" altLang="en-US"/>
          </a:p>
          <a:p>
            <a:endParaRPr lang="zh-CN" altLang="en-US"/>
          </a:p>
        </p:txBody>
      </p:sp>
      <p:sp>
        <p:nvSpPr>
          <p:cNvPr id="20" name="文本框 19"/>
          <p:cNvSpPr txBox="1"/>
          <p:nvPr/>
        </p:nvSpPr>
        <p:spPr>
          <a:xfrm>
            <a:off x="3750310" y="5591175"/>
            <a:ext cx="2476500" cy="368300"/>
          </a:xfrm>
          <a:prstGeom prst="rect">
            <a:avLst/>
          </a:prstGeom>
          <a:noFill/>
        </p:spPr>
        <p:txBody>
          <a:bodyPr wrap="square" rtlCol="0">
            <a:spAutoFit/>
          </a:bodyPr>
          <a:p>
            <a:pPr algn="ctr"/>
            <a:r>
              <a:rPr kumimoji="1" lang="en-US" altLang="zh-CN" dirty="0">
                <a:solidFill>
                  <a:srgbClr val="FF0000"/>
                </a:solidFill>
              </a:rPr>
              <a:t>Spatial concatenation</a:t>
            </a:r>
            <a:endParaRPr kumimoji="1" lang="en-US" altLang="zh-CN" dirty="0">
              <a:solidFill>
                <a:srgbClr val="FF0000"/>
              </a:solidFill>
            </a:endParaRPr>
          </a:p>
        </p:txBody>
      </p:sp>
      <p:pic>
        <p:nvPicPr>
          <p:cNvPr id="9" name="图片 8"/>
          <p:cNvPicPr>
            <a:picLocks noChangeAspect="1"/>
          </p:cNvPicPr>
          <p:nvPr/>
        </p:nvPicPr>
        <p:blipFill>
          <a:blip r:embed="rId1"/>
          <a:stretch>
            <a:fillRect/>
          </a:stretch>
        </p:blipFill>
        <p:spPr>
          <a:xfrm>
            <a:off x="4333993" y="2784815"/>
            <a:ext cx="1308071" cy="732698"/>
          </a:xfrm>
          <a:prstGeom prst="rect">
            <a:avLst/>
          </a:prstGeom>
        </p:spPr>
      </p:pic>
      <p:pic>
        <p:nvPicPr>
          <p:cNvPr id="10" name="图片 9"/>
          <p:cNvPicPr>
            <a:picLocks noChangeAspect="1"/>
          </p:cNvPicPr>
          <p:nvPr/>
        </p:nvPicPr>
        <p:blipFill>
          <a:blip r:embed="rId2"/>
          <a:stretch>
            <a:fillRect/>
          </a:stretch>
        </p:blipFill>
        <p:spPr>
          <a:xfrm>
            <a:off x="3007485" y="2784816"/>
            <a:ext cx="1308071" cy="732698"/>
          </a:xfrm>
          <a:prstGeom prst="rect">
            <a:avLst/>
          </a:prstGeom>
        </p:spPr>
      </p:pic>
      <p:pic>
        <p:nvPicPr>
          <p:cNvPr id="12" name="图片 11"/>
          <p:cNvPicPr>
            <a:picLocks noChangeAspect="1"/>
          </p:cNvPicPr>
          <p:nvPr/>
        </p:nvPicPr>
        <p:blipFill>
          <a:blip r:embed="rId3"/>
          <a:stretch>
            <a:fillRect/>
          </a:stretch>
        </p:blipFill>
        <p:spPr>
          <a:xfrm>
            <a:off x="5660500" y="2784815"/>
            <a:ext cx="1308071" cy="732698"/>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t="988" b="988"/>
          <a:stretch>
            <a:fillRect/>
          </a:stretch>
        </p:blipFill>
        <p:spPr>
          <a:xfrm>
            <a:off x="4527690" y="4028688"/>
            <a:ext cx="1090563" cy="1069013"/>
          </a:xfrm>
          <a:prstGeom prst="rect">
            <a:avLst/>
          </a:prstGeom>
          <a:ln w="28575">
            <a:solidFill>
              <a:srgbClr val="00C9A7"/>
            </a:solidFill>
            <a:prstDash val="solid"/>
          </a:ln>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175921" y="4033208"/>
            <a:ext cx="1072709" cy="1072709"/>
          </a:xfrm>
          <a:prstGeom prst="rect">
            <a:avLst/>
          </a:prstGeom>
          <a:ln w="28575">
            <a:solidFill>
              <a:srgbClr val="00C9A7"/>
            </a:solidFill>
            <a:prstDash val="solid"/>
          </a:ln>
        </p:spPr>
      </p:pic>
      <p:sp>
        <p:nvSpPr>
          <p:cNvPr id="21" name="文本框 20"/>
          <p:cNvSpPr txBox="1"/>
          <p:nvPr/>
        </p:nvSpPr>
        <p:spPr>
          <a:xfrm rot="16200000">
            <a:off x="1202055" y="3912235"/>
            <a:ext cx="2685415" cy="368300"/>
          </a:xfrm>
          <a:prstGeom prst="rect">
            <a:avLst/>
          </a:prstGeom>
          <a:noFill/>
        </p:spPr>
        <p:txBody>
          <a:bodyPr wrap="square" rtlCol="0">
            <a:spAutoFit/>
          </a:bodyPr>
          <a:p>
            <a:pPr algn="ctr"/>
            <a:r>
              <a:rPr kumimoji="1" lang="en-US" altLang="zh-CN" dirty="0">
                <a:solidFill>
                  <a:srgbClr val="FF0000"/>
                </a:solidFill>
              </a:rPr>
              <a:t>Temporal con catenation</a:t>
            </a:r>
            <a:endParaRPr kumimoji="1" lang="en-US" altLang="zh-CN" dirty="0">
              <a:solidFill>
                <a:srgbClr val="FF0000"/>
              </a:solidFill>
            </a:endParaRPr>
          </a:p>
        </p:txBody>
      </p:sp>
      <p:cxnSp>
        <p:nvCxnSpPr>
          <p:cNvPr id="22" name="直线箭头连接符 21"/>
          <p:cNvCxnSpPr/>
          <p:nvPr/>
        </p:nvCxnSpPr>
        <p:spPr>
          <a:xfrm flipH="1" flipV="1">
            <a:off x="2708472" y="2702085"/>
            <a:ext cx="17684" cy="2779896"/>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线箭头连接符 22"/>
          <p:cNvCxnSpPr/>
          <p:nvPr/>
        </p:nvCxnSpPr>
        <p:spPr>
          <a:xfrm>
            <a:off x="2885366" y="5611379"/>
            <a:ext cx="4264686" cy="0"/>
          </a:xfrm>
          <a:prstGeom prst="straightConnector1">
            <a:avLst/>
          </a:prstGeom>
          <a:ln w="28575">
            <a:solidFill>
              <a:schemeClr val="tx1"/>
            </a:solidFill>
            <a:miter lim="800000"/>
            <a:tailEnd type="triangle" w="med" len="med"/>
          </a:ln>
        </p:spPr>
        <p:style>
          <a:lnRef idx="1">
            <a:schemeClr val="accent1"/>
          </a:lnRef>
          <a:fillRef idx="0">
            <a:schemeClr val="accent1"/>
          </a:fillRef>
          <a:effectRef idx="0">
            <a:schemeClr val="accent1"/>
          </a:effectRef>
          <a:fontRef idx="minor">
            <a:schemeClr val="tx1"/>
          </a:fontRef>
        </p:style>
      </p:cxnSp>
      <p:pic>
        <p:nvPicPr>
          <p:cNvPr id="24" name="图片 23"/>
          <p:cNvPicPr/>
          <p:nvPr/>
        </p:nvPicPr>
        <p:blipFill>
          <a:blip r:embed="rId6"/>
          <a:stretch>
            <a:fillRect/>
          </a:stretch>
        </p:blipFill>
        <p:spPr>
          <a:xfrm>
            <a:off x="5870221" y="4017822"/>
            <a:ext cx="1032410" cy="1075337"/>
          </a:xfrm>
          <a:prstGeom prst="rect">
            <a:avLst/>
          </a:prstGeom>
          <a:ln w="28575">
            <a:solidFill>
              <a:srgbClr val="F37E7E"/>
            </a:solidFill>
            <a:prstDash val="solid"/>
          </a:ln>
        </p:spPr>
      </p:pic>
      <p:sp>
        <p:nvSpPr>
          <p:cNvPr id="25" name="文本框 24"/>
          <p:cNvSpPr txBox="1"/>
          <p:nvPr/>
        </p:nvSpPr>
        <p:spPr>
          <a:xfrm rot="1907048">
            <a:off x="5744691" y="4371380"/>
            <a:ext cx="1308071" cy="461665"/>
          </a:xfrm>
          <a:prstGeom prst="rect">
            <a:avLst/>
          </a:prstGeom>
          <a:noFill/>
          <a:ln w="28575">
            <a:noFill/>
          </a:ln>
        </p:spPr>
        <p:txBody>
          <a:bodyPr wrap="square" rtlCol="0">
            <a:spAutoFit/>
          </a:bodyPr>
          <a:p>
            <a:r>
              <a:rPr kumimoji="1" lang="en-US" altLang="zh-CN" sz="2400" dirty="0">
                <a:latin typeface="Comic Sans MS" panose="030F0702030302020204" pitchFamily="66" charset="0"/>
                <a:ea typeface="宋体" panose="00000500000000000000" pitchFamily="2" charset="-122"/>
                <a:cs typeface="Arial" panose="020B0604020202020204" pitchFamily="34" charset="0"/>
              </a:rPr>
              <a:t>Masked</a:t>
            </a:r>
            <a:endParaRPr kumimoji="1" lang="zh-CN" altLang="en-US" sz="1400" dirty="0">
              <a:latin typeface="Comic Sans MS" panose="030F0702030302020204" pitchFamily="66" charset="0"/>
              <a:ea typeface="宋体" panose="00000500000000000000" pitchFamily="2" charset="-122"/>
              <a:cs typeface="Arial" panose="020B0604020202020204" pitchFamily="34" charset="0"/>
            </a:endParaRPr>
          </a:p>
        </p:txBody>
      </p:sp>
      <p:sp>
        <p:nvSpPr>
          <p:cNvPr id="29" name="文本框 28"/>
          <p:cNvSpPr txBox="1"/>
          <p:nvPr/>
        </p:nvSpPr>
        <p:spPr>
          <a:xfrm>
            <a:off x="7197090" y="2710815"/>
            <a:ext cx="2093595" cy="3096895"/>
          </a:xfrm>
          <a:prstGeom prst="rect">
            <a:avLst/>
          </a:prstGeom>
          <a:noFill/>
          <a:ln w="19050">
            <a:solidFill>
              <a:schemeClr val="bg1">
                <a:lumMod val="85000"/>
              </a:schemeClr>
            </a:solidFill>
            <a:prstDash val="dash"/>
          </a:ln>
        </p:spPr>
        <p:txBody>
          <a:bodyPr wrap="square" rtlCol="0">
            <a:noAutofit/>
          </a:bodyPr>
          <a:p>
            <a:pPr algn="l"/>
            <a:r>
              <a:rPr kumimoji="1" lang="en-GB" altLang="zh-CN" sz="1600" dirty="0"/>
              <a:t>In each row, a method is described to use [IMAGE1] gray-textured depth map with smooth transitions, [IMAGE2] Artistically styled picture with unique flair for generating [IMAGE3] Crisp photo showcasing bold artistic flair.</a:t>
            </a:r>
            <a:endParaRPr kumimoji="1" lang="zh-CN" altLang="en-US" sz="1600" dirty="0"/>
          </a:p>
        </p:txBody>
      </p:sp>
      <p:sp>
        <p:nvSpPr>
          <p:cNvPr id="32" name="圆角矩形 31"/>
          <p:cNvSpPr/>
          <p:nvPr/>
        </p:nvSpPr>
        <p:spPr>
          <a:xfrm>
            <a:off x="4600575" y="1272540"/>
            <a:ext cx="4585970" cy="69405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000" dirty="0">
                <a:solidFill>
                  <a:schemeClr val="tx1"/>
                </a:solidFill>
              </a:rPr>
              <a:t>Text-to-Image</a:t>
            </a:r>
            <a:r>
              <a:rPr kumimoji="1" lang="zh-CN" altLang="en-US" sz="2000" dirty="0">
                <a:solidFill>
                  <a:schemeClr val="tx1"/>
                </a:solidFill>
              </a:rPr>
              <a:t> </a:t>
            </a:r>
            <a:r>
              <a:rPr kumimoji="1" lang="en-US" altLang="zh-CN" sz="2000" b="1" dirty="0">
                <a:solidFill>
                  <a:srgbClr val="FF0000"/>
                </a:solidFill>
              </a:rPr>
              <a:t>In-filling</a:t>
            </a:r>
            <a:r>
              <a:rPr kumimoji="1" lang="en-US" altLang="zh-CN" sz="2000" dirty="0">
                <a:solidFill>
                  <a:schemeClr val="tx1"/>
                </a:solidFill>
              </a:rPr>
              <a:t> Model</a:t>
            </a:r>
            <a:endParaRPr kumimoji="1" lang="en-US" altLang="zh-CN" sz="2000" dirty="0">
              <a:solidFill>
                <a:schemeClr val="tx1"/>
              </a:solidFill>
            </a:endParaRPr>
          </a:p>
        </p:txBody>
      </p:sp>
      <p:sp>
        <p:nvSpPr>
          <p:cNvPr id="33" name="圆角矩形 32"/>
          <p:cNvSpPr/>
          <p:nvPr/>
        </p:nvSpPr>
        <p:spPr>
          <a:xfrm>
            <a:off x="7575550" y="2145030"/>
            <a:ext cx="1344930" cy="35750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dirty="0">
                <a:solidFill>
                  <a:schemeClr val="tx1"/>
                </a:solidFill>
              </a:rPr>
              <a:t>Tokenizer</a:t>
            </a:r>
            <a:endParaRPr kumimoji="1" lang="zh-CN" altLang="en-US" dirty="0">
              <a:solidFill>
                <a:schemeClr val="tx1"/>
              </a:solidFill>
            </a:endParaRPr>
          </a:p>
        </p:txBody>
      </p:sp>
      <p:sp>
        <p:nvSpPr>
          <p:cNvPr id="36" name="圆角矩形 35"/>
          <p:cNvSpPr/>
          <p:nvPr/>
        </p:nvSpPr>
        <p:spPr>
          <a:xfrm>
            <a:off x="4503914" y="2145128"/>
            <a:ext cx="1132312" cy="35730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dirty="0">
                <a:solidFill>
                  <a:schemeClr val="tx1"/>
                </a:solidFill>
              </a:rPr>
              <a:t>VAE</a:t>
            </a:r>
            <a:endParaRPr kumimoji="1" lang="zh-CN" altLang="en-US" dirty="0">
              <a:solidFill>
                <a:schemeClr val="tx1"/>
              </a:solidFill>
            </a:endParaRPr>
          </a:p>
        </p:txBody>
      </p:sp>
      <p:cxnSp>
        <p:nvCxnSpPr>
          <p:cNvPr id="37" name="直线箭头连接符 36"/>
          <p:cNvCxnSpPr>
            <a:stCxn id="36" idx="0"/>
          </p:cNvCxnSpPr>
          <p:nvPr/>
        </p:nvCxnSpPr>
        <p:spPr>
          <a:xfrm flipV="1">
            <a:off x="5070070" y="1966476"/>
            <a:ext cx="0" cy="178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线箭头连接符 45"/>
          <p:cNvCxnSpPr>
            <a:stCxn id="33" idx="0"/>
          </p:cNvCxnSpPr>
          <p:nvPr/>
        </p:nvCxnSpPr>
        <p:spPr>
          <a:xfrm flipV="1">
            <a:off x="8247872" y="1966476"/>
            <a:ext cx="0" cy="178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线箭头连接符 49"/>
          <p:cNvCxnSpPr>
            <a:stCxn id="29" idx="0"/>
            <a:endCxn id="33" idx="2"/>
          </p:cNvCxnSpPr>
          <p:nvPr/>
        </p:nvCxnSpPr>
        <p:spPr>
          <a:xfrm flipV="1">
            <a:off x="8244118" y="2502282"/>
            <a:ext cx="3810" cy="2082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53"/>
          <p:cNvCxnSpPr>
            <a:endCxn id="36" idx="2"/>
          </p:cNvCxnSpPr>
          <p:nvPr/>
        </p:nvCxnSpPr>
        <p:spPr>
          <a:xfrm flipV="1">
            <a:off x="5070070" y="2502433"/>
            <a:ext cx="0" cy="199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线箭头连接符 124"/>
          <p:cNvCxnSpPr>
            <a:stCxn id="32" idx="1"/>
          </p:cNvCxnSpPr>
          <p:nvPr/>
        </p:nvCxnSpPr>
        <p:spPr>
          <a:xfrm flipH="1">
            <a:off x="3783921" y="1619945"/>
            <a:ext cx="8166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7"/>
          <a:stretch>
            <a:fillRect/>
          </a:stretch>
        </p:blipFill>
        <p:spPr bwMode="auto">
          <a:xfrm>
            <a:off x="2524760" y="1242060"/>
            <a:ext cx="1254760" cy="1254760"/>
          </a:xfrm>
          <a:prstGeom prst="rect">
            <a:avLst/>
          </a:prstGeom>
          <a:extLst>
            <a:ext uri="{909E8E84-426E-40DD-AFC4-6F175D3DCCD1}">
              <a14:hiddenFill xmlns:a14="http://schemas.microsoft.com/office/drawing/2010/main">
                <a:solidFill>
                  <a:srgbClr val="FFFFFF"/>
                </a:solidFill>
              </a14:hiddenFill>
            </a:ext>
          </a:extLst>
        </p:spPr>
      </p:pic>
      <p:sp>
        <p:nvSpPr>
          <p:cNvPr id="161" name="矩形 160"/>
          <p:cNvSpPr/>
          <p:nvPr/>
        </p:nvSpPr>
        <p:spPr>
          <a:xfrm>
            <a:off x="2871511" y="2714627"/>
            <a:ext cx="4218188" cy="1047086"/>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dirty="0">
              <a:solidFill>
                <a:srgbClr val="FF0000"/>
              </a:solidFill>
            </a:endParaRPr>
          </a:p>
        </p:txBody>
      </p:sp>
      <p:sp>
        <p:nvSpPr>
          <p:cNvPr id="165" name="文本框 164"/>
          <p:cNvSpPr txBox="1"/>
          <p:nvPr/>
        </p:nvSpPr>
        <p:spPr>
          <a:xfrm>
            <a:off x="3468370" y="3436620"/>
            <a:ext cx="3041015" cy="368300"/>
          </a:xfrm>
          <a:prstGeom prst="rect">
            <a:avLst/>
          </a:prstGeom>
          <a:noFill/>
        </p:spPr>
        <p:txBody>
          <a:bodyPr wrap="square" rtlCol="0">
            <a:spAutoFit/>
          </a:bodyPr>
          <a:p>
            <a:pPr algn="ctr"/>
            <a:r>
              <a:rPr kumimoji="1" lang="en-US" altLang="zh-CN" dirty="0">
                <a:cs typeface="Arial" panose="020B0604020202020204" pitchFamily="34" charset="0"/>
              </a:rPr>
              <a:t>In-context examples</a:t>
            </a:r>
            <a:endParaRPr kumimoji="1" lang="zh-CN" altLang="en-US" dirty="0">
              <a:cs typeface="Arial" panose="020B0604020202020204" pitchFamily="34" charset="0"/>
            </a:endParaRPr>
          </a:p>
        </p:txBody>
      </p:sp>
      <p:sp>
        <p:nvSpPr>
          <p:cNvPr id="167" name="矩形 166"/>
          <p:cNvSpPr/>
          <p:nvPr/>
        </p:nvSpPr>
        <p:spPr>
          <a:xfrm>
            <a:off x="2869052" y="3878648"/>
            <a:ext cx="4218188" cy="1595558"/>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dirty="0">
              <a:solidFill>
                <a:srgbClr val="FF0000"/>
              </a:solidFill>
            </a:endParaRPr>
          </a:p>
        </p:txBody>
      </p:sp>
      <p:sp>
        <p:nvSpPr>
          <p:cNvPr id="168" name="文本框 167"/>
          <p:cNvSpPr txBox="1"/>
          <p:nvPr/>
        </p:nvSpPr>
        <p:spPr>
          <a:xfrm>
            <a:off x="3338763" y="5112649"/>
            <a:ext cx="2220452" cy="369332"/>
          </a:xfrm>
          <a:prstGeom prst="rect">
            <a:avLst/>
          </a:prstGeom>
          <a:noFill/>
        </p:spPr>
        <p:txBody>
          <a:bodyPr wrap="square" rtlCol="0">
            <a:spAutoFit/>
          </a:bodyPr>
          <a:p>
            <a:pPr algn="ctr"/>
            <a:r>
              <a:rPr kumimoji="1" lang="en-US" altLang="zh-CN" dirty="0">
                <a:cs typeface="Arial" panose="020B0604020202020204" pitchFamily="34" charset="0"/>
              </a:rPr>
              <a:t>Reference images</a:t>
            </a:r>
            <a:endParaRPr kumimoji="1" lang="zh-CN" altLang="en-US" dirty="0">
              <a:cs typeface="Arial" panose="020B0604020202020204" pitchFamily="34" charset="0"/>
            </a:endParaRPr>
          </a:p>
        </p:txBody>
      </p:sp>
      <p:sp>
        <p:nvSpPr>
          <p:cNvPr id="169" name="文本框 168"/>
          <p:cNvSpPr txBox="1"/>
          <p:nvPr/>
        </p:nvSpPr>
        <p:spPr>
          <a:xfrm>
            <a:off x="5837365" y="5112649"/>
            <a:ext cx="1036527" cy="369332"/>
          </a:xfrm>
          <a:prstGeom prst="rect">
            <a:avLst/>
          </a:prstGeom>
          <a:noFill/>
        </p:spPr>
        <p:txBody>
          <a:bodyPr wrap="square" rtlCol="0">
            <a:spAutoFit/>
          </a:bodyPr>
          <a:p>
            <a:pPr algn="ctr"/>
            <a:r>
              <a:rPr kumimoji="1" lang="en-US" altLang="zh-CN" dirty="0">
                <a:cs typeface="Arial" panose="020B0604020202020204" pitchFamily="34" charset="0"/>
              </a:rPr>
              <a:t>Target</a:t>
            </a:r>
            <a:endParaRPr kumimoji="1" lang="zh-CN" altLang="en-US" dirty="0">
              <a:cs typeface="Arial" panose="020B0604020202020204" pitchFamily="34" charset="0"/>
            </a:endParaRPr>
          </a:p>
        </p:txBody>
      </p:sp>
      <p:sp>
        <p:nvSpPr>
          <p:cNvPr id="4" name="文本框 3"/>
          <p:cNvSpPr txBox="1"/>
          <p:nvPr/>
        </p:nvSpPr>
        <p:spPr>
          <a:xfrm>
            <a:off x="885190" y="6016625"/>
            <a:ext cx="9881235" cy="368300"/>
          </a:xfrm>
          <a:prstGeom prst="rect">
            <a:avLst/>
          </a:prstGeom>
          <a:noFill/>
        </p:spPr>
        <p:txBody>
          <a:bodyPr wrap="square" rtlCol="0">
            <a:spAutoFit/>
          </a:bodyPr>
          <a:p>
            <a:pPr algn="ctr"/>
            <a:r>
              <a:rPr lang="en-US" altLang="zh-CN" dirty="0"/>
              <a:t>VisualCloze: A Universal Image Generation Framework via Visual In-Context Learning, ICCV 2025</a:t>
            </a:r>
            <a:endParaRPr kumimoji="1" lang="en-US" altLang="zh-C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VisualCloze—Few Shot</a:t>
            </a:r>
            <a:r>
              <a:rPr lang="zh-CN" altLang="en-US"/>
              <a:t>泛化</a:t>
            </a:r>
            <a:endParaRPr lang="zh-CN" altLang="en-US"/>
          </a:p>
        </p:txBody>
      </p:sp>
      <p:sp>
        <p:nvSpPr>
          <p:cNvPr id="3" name="内容占位符 2"/>
          <p:cNvSpPr>
            <a:spLocks noGrp="1"/>
          </p:cNvSpPr>
          <p:nvPr>
            <p:ph idx="1"/>
          </p:nvPr>
        </p:nvSpPr>
        <p:spPr/>
        <p:txBody>
          <a:bodyPr/>
          <a:p>
            <a:endParaRPr lang="zh-CN" altLang="en-US"/>
          </a:p>
          <a:p>
            <a:endParaRPr lang="zh-CN" altLang="en-US"/>
          </a:p>
        </p:txBody>
      </p:sp>
      <p:sp>
        <p:nvSpPr>
          <p:cNvPr id="4" name="圆角右箭头 3"/>
          <p:cNvSpPr/>
          <p:nvPr/>
        </p:nvSpPr>
        <p:spPr>
          <a:xfrm rot="10800000" flipH="1">
            <a:off x="4259964" y="4006409"/>
            <a:ext cx="1269819" cy="1210617"/>
          </a:xfrm>
          <a:prstGeom prst="bentArrow">
            <a:avLst>
              <a:gd name="adj1" fmla="val 8236"/>
              <a:gd name="adj2" fmla="val 8991"/>
              <a:gd name="adj3" fmla="val 14326"/>
              <a:gd name="adj4" fmla="val 63890"/>
            </a:avLst>
          </a:prstGeom>
          <a:solidFill>
            <a:srgbClr val="92E28C"/>
          </a:solidFill>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 name="圆角右箭头 4"/>
          <p:cNvSpPr/>
          <p:nvPr/>
        </p:nvSpPr>
        <p:spPr>
          <a:xfrm rot="5400000" flipV="1">
            <a:off x="4517151" y="1713500"/>
            <a:ext cx="677246" cy="1348018"/>
          </a:xfrm>
          <a:prstGeom prst="bentArrow">
            <a:avLst>
              <a:gd name="adj1" fmla="val 14956"/>
              <a:gd name="adj2" fmla="val 16142"/>
              <a:gd name="adj3" fmla="val 21368"/>
              <a:gd name="adj4" fmla="val 78632"/>
            </a:avLst>
          </a:prstGeom>
          <a:solidFill>
            <a:schemeClr val="accent5">
              <a:lumMod val="40000"/>
              <a:lumOff val="60000"/>
            </a:schemeClr>
          </a:solidFill>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3" name="文本框 12"/>
          <p:cNvSpPr txBox="1"/>
          <p:nvPr/>
        </p:nvSpPr>
        <p:spPr>
          <a:xfrm>
            <a:off x="5943228" y="1407304"/>
            <a:ext cx="4092865" cy="461665"/>
          </a:xfrm>
          <a:prstGeom prst="rect">
            <a:avLst/>
          </a:prstGeom>
          <a:noFill/>
        </p:spPr>
        <p:txBody>
          <a:bodyPr wrap="square" rtlCol="0">
            <a:spAutoFit/>
          </a:bodyPr>
          <a:lstStyle/>
          <a:p>
            <a:pPr algn="ctr"/>
            <a:r>
              <a:rPr kumimoji="1" lang="en-US" altLang="zh-CN" sz="2400" dirty="0">
                <a:cs typeface="Arial" panose="020B0604020202020204" pitchFamily="34" charset="0"/>
              </a:rPr>
              <a:t>In-context examples</a:t>
            </a:r>
            <a:r>
              <a:rPr kumimoji="1" lang="zh-CN" altLang="en-US" sz="2400" dirty="0">
                <a:cs typeface="Arial" panose="020B0604020202020204" pitchFamily="34" charset="0"/>
              </a:rPr>
              <a:t> </a:t>
            </a:r>
            <a:r>
              <a:rPr kumimoji="1" lang="en-US" altLang="zh-CN" sz="2400" dirty="0">
                <a:cs typeface="Arial" panose="020B0604020202020204" pitchFamily="34" charset="0"/>
              </a:rPr>
              <a:t>(</a:t>
            </a:r>
            <a:r>
              <a:rPr kumimoji="1" lang="zh-CN" altLang="en-US" sz="2400" b="1" dirty="0">
                <a:solidFill>
                  <a:srgbClr val="FF0000"/>
                </a:solidFill>
                <a:latin typeface="仿宋" panose="00000500000000000000" pitchFamily="49" charset="-122"/>
                <a:ea typeface="仿宋" panose="00000500000000000000" pitchFamily="49" charset="-122"/>
                <a:cs typeface="Arial" panose="020B0604020202020204" pitchFamily="34" charset="0"/>
              </a:rPr>
              <a:t>任务示例</a:t>
            </a:r>
            <a:r>
              <a:rPr kumimoji="1" lang="en-US" altLang="zh-CN" sz="2400" dirty="0">
                <a:cs typeface="Arial" panose="020B0604020202020204" pitchFamily="34" charset="0"/>
              </a:rPr>
              <a:t>)</a:t>
            </a:r>
            <a:endParaRPr kumimoji="1" lang="zh-CN" altLang="en-US" sz="2400" dirty="0">
              <a:cs typeface="Arial" panose="020B0604020202020204" pitchFamily="34" charset="0"/>
            </a:endParaRPr>
          </a:p>
        </p:txBody>
      </p:sp>
      <p:sp>
        <p:nvSpPr>
          <p:cNvPr id="15" name="文本框 14"/>
          <p:cNvSpPr txBox="1"/>
          <p:nvPr/>
        </p:nvSpPr>
        <p:spPr>
          <a:xfrm>
            <a:off x="4117617" y="1438961"/>
            <a:ext cx="1455319" cy="461665"/>
          </a:xfrm>
          <a:prstGeom prst="rect">
            <a:avLst/>
          </a:prstGeom>
          <a:noFill/>
        </p:spPr>
        <p:txBody>
          <a:bodyPr wrap="square" rtlCol="0">
            <a:spAutoFit/>
          </a:bodyPr>
          <a:lstStyle>
            <a:defPPr>
              <a:defRPr lang="en-US"/>
            </a:defPPr>
            <a:lvl1pPr algn="ctr">
              <a:defRPr kumimoji="1" sz="3600" b="1">
                <a:cs typeface="Arial" panose="020B0604020202020204" pitchFamily="34" charset="0"/>
              </a:defRPr>
            </a:lvl1pPr>
          </a:lstStyle>
          <a:p>
            <a:r>
              <a:rPr lang="zh-CN" altLang="en-US" sz="2400" dirty="0">
                <a:solidFill>
                  <a:srgbClr val="FF0000"/>
                </a:solidFill>
                <a:latin typeface="仿宋" panose="00000500000000000000" pitchFamily="49" charset="-122"/>
                <a:ea typeface="仿宋" panose="00000500000000000000" pitchFamily="49" charset="-122"/>
              </a:rPr>
              <a:t>学习任务</a:t>
            </a:r>
            <a:endParaRPr lang="zh-CN" altLang="en-US" sz="2400" b="0" dirty="0">
              <a:latin typeface="仿宋" panose="00000500000000000000" pitchFamily="49" charset="-122"/>
              <a:ea typeface="仿宋" panose="00000500000000000000" pitchFamily="49" charset="-122"/>
            </a:endParaRPr>
          </a:p>
        </p:txBody>
      </p:sp>
      <p:pic>
        <p:nvPicPr>
          <p:cNvPr id="17" name="图片 16"/>
          <p:cNvPicPr>
            <a:picLocks noChangeAspect="1"/>
          </p:cNvPicPr>
          <p:nvPr/>
        </p:nvPicPr>
        <p:blipFill rotWithShape="1">
          <a:blip r:embed="rId1"/>
          <a:srcRect r="74994"/>
          <a:stretch>
            <a:fillRect/>
          </a:stretch>
        </p:blipFill>
        <p:spPr>
          <a:xfrm>
            <a:off x="5732360" y="4885475"/>
            <a:ext cx="998604" cy="998288"/>
          </a:xfrm>
          <a:prstGeom prst="rect">
            <a:avLst/>
          </a:prstGeom>
          <a:ln w="50800">
            <a:solidFill>
              <a:srgbClr val="00C9A7"/>
            </a:solidFill>
            <a:prstDash val="solid"/>
          </a:ln>
        </p:spPr>
      </p:pic>
      <p:pic>
        <p:nvPicPr>
          <p:cNvPr id="18" name="图片 17"/>
          <p:cNvPicPr/>
          <p:nvPr/>
        </p:nvPicPr>
        <p:blipFill rotWithShape="1">
          <a:blip r:embed="rId1"/>
          <a:srcRect l="50127" r="25688"/>
          <a:stretch>
            <a:fillRect/>
          </a:stretch>
        </p:blipFill>
        <p:spPr>
          <a:xfrm>
            <a:off x="8005984" y="4885475"/>
            <a:ext cx="998604" cy="998288"/>
          </a:xfrm>
          <a:prstGeom prst="rect">
            <a:avLst/>
          </a:prstGeom>
          <a:ln w="50800">
            <a:solidFill>
              <a:srgbClr val="00C9A7"/>
            </a:solidFill>
            <a:prstDash val="solid"/>
          </a:ln>
        </p:spPr>
      </p:pic>
      <p:sp>
        <p:nvSpPr>
          <p:cNvPr id="19" name="文本框 18"/>
          <p:cNvSpPr txBox="1"/>
          <p:nvPr/>
        </p:nvSpPr>
        <p:spPr>
          <a:xfrm>
            <a:off x="9068205" y="4907850"/>
            <a:ext cx="998604" cy="998288"/>
          </a:xfrm>
          <a:prstGeom prst="rect">
            <a:avLst/>
          </a:prstGeom>
          <a:noFill/>
          <a:ln w="50800">
            <a:noFill/>
          </a:ln>
        </p:spPr>
        <p:txBody>
          <a:bodyPr wrap="square" rtlCol="0">
            <a:spAutoFit/>
          </a:bodyPr>
          <a:lstStyle/>
          <a:p>
            <a:r>
              <a:rPr kumimoji="1" lang="en-US" altLang="zh-CN" sz="5400" dirty="0">
                <a:ea typeface="宋体" panose="00000500000000000000" pitchFamily="2" charset="-122"/>
                <a:cs typeface="Arial" panose="020B0604020202020204" pitchFamily="34" charset="0"/>
              </a:rPr>
              <a:t>  </a:t>
            </a:r>
            <a:r>
              <a:rPr kumimoji="1" lang="en-US" altLang="zh-CN" sz="6000" dirty="0">
                <a:ea typeface="宋体" panose="00000500000000000000" pitchFamily="2" charset="-122"/>
                <a:cs typeface="Arial" panose="020B0604020202020204" pitchFamily="34" charset="0"/>
              </a:rPr>
              <a:t>?</a:t>
            </a:r>
            <a:endParaRPr kumimoji="1" lang="zh-CN" altLang="en-US" sz="5400" dirty="0">
              <a:ea typeface="宋体" panose="00000500000000000000" pitchFamily="2" charset="-122"/>
              <a:cs typeface="Arial" panose="020B0604020202020204" pitchFamily="34" charset="0"/>
            </a:endParaRPr>
          </a:p>
        </p:txBody>
      </p:sp>
      <p:pic>
        <p:nvPicPr>
          <p:cNvPr id="31" name="图片 30"/>
          <p:cNvPicPr>
            <a:picLocks noChangeAspect="1"/>
          </p:cNvPicPr>
          <p:nvPr/>
        </p:nvPicPr>
        <p:blipFill rotWithShape="1">
          <a:blip r:embed="rId2"/>
          <a:srcRect t="50465" r="75291"/>
          <a:stretch>
            <a:fillRect/>
          </a:stretch>
        </p:blipFill>
        <p:spPr>
          <a:xfrm>
            <a:off x="5732433" y="1849155"/>
            <a:ext cx="998604" cy="998288"/>
          </a:xfrm>
          <a:prstGeom prst="rect">
            <a:avLst/>
          </a:prstGeom>
          <a:ln w="50800">
            <a:noFill/>
            <a:prstDash val="solid"/>
          </a:ln>
        </p:spPr>
      </p:pic>
      <p:pic>
        <p:nvPicPr>
          <p:cNvPr id="34" name="图片 33"/>
          <p:cNvPicPr>
            <a:picLocks noChangeAspect="1"/>
          </p:cNvPicPr>
          <p:nvPr/>
        </p:nvPicPr>
        <p:blipFill rotWithShape="1">
          <a:blip r:embed="rId2"/>
          <a:srcRect l="25141" t="50465" r="50151"/>
          <a:stretch>
            <a:fillRect/>
          </a:stretch>
        </p:blipFill>
        <p:spPr>
          <a:xfrm>
            <a:off x="6883523" y="1858080"/>
            <a:ext cx="998604" cy="998288"/>
          </a:xfrm>
          <a:prstGeom prst="rect">
            <a:avLst/>
          </a:prstGeom>
          <a:ln w="50800">
            <a:noFill/>
            <a:prstDash val="solid"/>
          </a:ln>
        </p:spPr>
      </p:pic>
      <p:pic>
        <p:nvPicPr>
          <p:cNvPr id="35" name="图片 34"/>
          <p:cNvPicPr>
            <a:picLocks noChangeAspect="1"/>
          </p:cNvPicPr>
          <p:nvPr/>
        </p:nvPicPr>
        <p:blipFill rotWithShape="1">
          <a:blip r:embed="rId2"/>
          <a:srcRect l="49998" t="50465" r="25293"/>
          <a:stretch>
            <a:fillRect/>
          </a:stretch>
        </p:blipFill>
        <p:spPr>
          <a:xfrm>
            <a:off x="8004528" y="1858080"/>
            <a:ext cx="998604" cy="998288"/>
          </a:xfrm>
          <a:prstGeom prst="rect">
            <a:avLst/>
          </a:prstGeom>
          <a:ln w="50800">
            <a:noFill/>
            <a:prstDash val="solid"/>
          </a:ln>
        </p:spPr>
      </p:pic>
      <p:pic>
        <p:nvPicPr>
          <p:cNvPr id="38" name="图片 37"/>
          <p:cNvPicPr>
            <a:picLocks noChangeAspect="1"/>
          </p:cNvPicPr>
          <p:nvPr/>
        </p:nvPicPr>
        <p:blipFill rotWithShape="1">
          <a:blip r:embed="rId2"/>
          <a:srcRect l="75291" t="50465"/>
          <a:stretch>
            <a:fillRect/>
          </a:stretch>
        </p:blipFill>
        <p:spPr>
          <a:xfrm>
            <a:off x="9125132" y="1858080"/>
            <a:ext cx="998604" cy="998288"/>
          </a:xfrm>
          <a:prstGeom prst="rect">
            <a:avLst/>
          </a:prstGeom>
          <a:ln w="63500">
            <a:noFill/>
            <a:prstDash val="solid"/>
          </a:ln>
        </p:spPr>
      </p:pic>
      <p:pic>
        <p:nvPicPr>
          <p:cNvPr id="39" name="图片 38"/>
          <p:cNvPicPr>
            <a:picLocks noChangeAspect="1"/>
          </p:cNvPicPr>
          <p:nvPr/>
        </p:nvPicPr>
        <p:blipFill rotWithShape="1">
          <a:blip r:embed="rId2"/>
          <a:srcRect r="75049" b="50058"/>
          <a:stretch>
            <a:fillRect/>
          </a:stretch>
        </p:blipFill>
        <p:spPr>
          <a:xfrm>
            <a:off x="5710305" y="3167241"/>
            <a:ext cx="998604" cy="998288"/>
          </a:xfrm>
          <a:prstGeom prst="rect">
            <a:avLst/>
          </a:prstGeom>
          <a:ln w="50800">
            <a:noFill/>
            <a:prstDash val="solid"/>
          </a:ln>
        </p:spPr>
      </p:pic>
      <p:pic>
        <p:nvPicPr>
          <p:cNvPr id="41" name="图片 40"/>
          <p:cNvPicPr>
            <a:picLocks noChangeAspect="1"/>
          </p:cNvPicPr>
          <p:nvPr/>
        </p:nvPicPr>
        <p:blipFill rotWithShape="1">
          <a:blip r:embed="rId2"/>
          <a:srcRect l="25189" r="50161" b="50687"/>
          <a:stretch>
            <a:fillRect/>
          </a:stretch>
        </p:blipFill>
        <p:spPr>
          <a:xfrm>
            <a:off x="6878838" y="3167241"/>
            <a:ext cx="998604" cy="998288"/>
          </a:xfrm>
          <a:prstGeom prst="rect">
            <a:avLst/>
          </a:prstGeom>
          <a:ln w="50800">
            <a:noFill/>
            <a:prstDash val="solid"/>
          </a:ln>
        </p:spPr>
      </p:pic>
      <p:pic>
        <p:nvPicPr>
          <p:cNvPr id="42" name="图片 41"/>
          <p:cNvPicPr>
            <a:picLocks noChangeAspect="1"/>
          </p:cNvPicPr>
          <p:nvPr/>
        </p:nvPicPr>
        <p:blipFill rotWithShape="1">
          <a:blip r:embed="rId2"/>
          <a:srcRect l="49839" r="25211" b="50687"/>
          <a:stretch>
            <a:fillRect/>
          </a:stretch>
        </p:blipFill>
        <p:spPr>
          <a:xfrm>
            <a:off x="8004528" y="3167241"/>
            <a:ext cx="998604" cy="998288"/>
          </a:xfrm>
          <a:prstGeom prst="rect">
            <a:avLst/>
          </a:prstGeom>
          <a:ln w="50800">
            <a:noFill/>
            <a:prstDash val="solid"/>
          </a:ln>
        </p:spPr>
      </p:pic>
      <p:pic>
        <p:nvPicPr>
          <p:cNvPr id="72" name="图片 71"/>
          <p:cNvPicPr>
            <a:picLocks noChangeAspect="1"/>
          </p:cNvPicPr>
          <p:nvPr/>
        </p:nvPicPr>
        <p:blipFill rotWithShape="1">
          <a:blip r:embed="rId2"/>
          <a:srcRect l="75048" b="50687"/>
          <a:stretch>
            <a:fillRect/>
          </a:stretch>
        </p:blipFill>
        <p:spPr>
          <a:xfrm>
            <a:off x="9125132" y="3167241"/>
            <a:ext cx="998604" cy="998288"/>
          </a:xfrm>
          <a:prstGeom prst="rect">
            <a:avLst/>
          </a:prstGeom>
          <a:ln w="63500">
            <a:noFill/>
            <a:prstDash val="solid"/>
          </a:ln>
        </p:spPr>
      </p:pic>
      <p:pic>
        <p:nvPicPr>
          <p:cNvPr id="73"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838" y="4885475"/>
            <a:ext cx="998604" cy="998288"/>
          </a:xfrm>
          <a:prstGeom prst="rect">
            <a:avLst/>
          </a:prstGeom>
          <a:ln w="50800">
            <a:solidFill>
              <a:srgbClr val="00C9A7"/>
            </a:solidFill>
            <a:prstDash val="solid"/>
          </a:ln>
          <a:extLst>
            <a:ext uri="{909E8E84-426E-40DD-AFC4-6F175D3DCCD1}">
              <a14:hiddenFill xmlns:a14="http://schemas.microsoft.com/office/drawing/2010/main">
                <a:solidFill>
                  <a:srgbClr val="FFFFFF"/>
                </a:solidFill>
              </a14:hiddenFill>
            </a:ext>
          </a:extLst>
        </p:spPr>
      </p:pic>
      <p:sp>
        <p:nvSpPr>
          <p:cNvPr id="74" name="矩形 73"/>
          <p:cNvSpPr/>
          <p:nvPr/>
        </p:nvSpPr>
        <p:spPr>
          <a:xfrm>
            <a:off x="5637895" y="4465148"/>
            <a:ext cx="4627514" cy="1599987"/>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7030A0"/>
              </a:solidFill>
            </a:endParaRPr>
          </a:p>
        </p:txBody>
      </p:sp>
      <p:sp>
        <p:nvSpPr>
          <p:cNvPr id="75" name="矩形 74"/>
          <p:cNvSpPr/>
          <p:nvPr/>
        </p:nvSpPr>
        <p:spPr>
          <a:xfrm>
            <a:off x="5599420" y="1377935"/>
            <a:ext cx="4636009" cy="2956865"/>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0000"/>
              </a:solidFill>
            </a:endParaRPr>
          </a:p>
        </p:txBody>
      </p:sp>
      <p:sp>
        <p:nvSpPr>
          <p:cNvPr id="77" name="任意形状 76"/>
          <p:cNvSpPr/>
          <p:nvPr/>
        </p:nvSpPr>
        <p:spPr>
          <a:xfrm>
            <a:off x="3931488" y="3436099"/>
            <a:ext cx="724797" cy="437648"/>
          </a:xfrm>
          <a:custGeom>
            <a:avLst/>
            <a:gdLst>
              <a:gd name="connsiteX0" fmla="*/ 394843 w 836133"/>
              <a:gd name="connsiteY0" fmla="*/ 371 h 505035"/>
              <a:gd name="connsiteX1" fmla="*/ 447915 w 836133"/>
              <a:gd name="connsiteY1" fmla="*/ 423 h 505035"/>
              <a:gd name="connsiteX2" fmla="*/ 474359 w 836133"/>
              <a:gd name="connsiteY2" fmla="*/ 371 h 505035"/>
              <a:gd name="connsiteX3" fmla="*/ 478221 w 836133"/>
              <a:gd name="connsiteY3" fmla="*/ 13495 h 505035"/>
              <a:gd name="connsiteX4" fmla="*/ 524260 w 836133"/>
              <a:gd name="connsiteY4" fmla="*/ 49694 h 505035"/>
              <a:gd name="connsiteX5" fmla="*/ 565355 w 836133"/>
              <a:gd name="connsiteY5" fmla="*/ 73298 h 505035"/>
              <a:gd name="connsiteX6" fmla="*/ 570529 w 836133"/>
              <a:gd name="connsiteY6" fmla="*/ 110563 h 505035"/>
              <a:gd name="connsiteX7" fmla="*/ 570529 w 836133"/>
              <a:gd name="connsiteY7" fmla="*/ 146430 h 505035"/>
              <a:gd name="connsiteX8" fmla="*/ 606073 w 836133"/>
              <a:gd name="connsiteY8" fmla="*/ 146468 h 505035"/>
              <a:gd name="connsiteX9" fmla="*/ 640308 w 836133"/>
              <a:gd name="connsiteY9" fmla="*/ 145267 h 505035"/>
              <a:gd name="connsiteX10" fmla="*/ 714765 w 836133"/>
              <a:gd name="connsiteY10" fmla="*/ 146442 h 505035"/>
              <a:gd name="connsiteX11" fmla="*/ 836309 w 836133"/>
              <a:gd name="connsiteY11" fmla="*/ 146430 h 505035"/>
              <a:gd name="connsiteX12" fmla="*/ 836309 w 836133"/>
              <a:gd name="connsiteY12" fmla="*/ 196795 h 505035"/>
              <a:gd name="connsiteX13" fmla="*/ 836309 w 836133"/>
              <a:gd name="connsiteY13" fmla="*/ 250657 h 505035"/>
              <a:gd name="connsiteX14" fmla="*/ 776547 w 836133"/>
              <a:gd name="connsiteY14" fmla="*/ 250657 h 505035"/>
              <a:gd name="connsiteX15" fmla="*/ 776547 w 836133"/>
              <a:gd name="connsiteY15" fmla="*/ 297400 h 505035"/>
              <a:gd name="connsiteX16" fmla="*/ 776547 w 836133"/>
              <a:gd name="connsiteY16" fmla="*/ 505406 h 505035"/>
              <a:gd name="connsiteX17" fmla="*/ 692595 w 836133"/>
              <a:gd name="connsiteY17" fmla="*/ 505406 h 505035"/>
              <a:gd name="connsiteX18" fmla="*/ 692595 w 836133"/>
              <a:gd name="connsiteY18" fmla="*/ 396424 h 505035"/>
              <a:gd name="connsiteX19" fmla="*/ 202308 w 836133"/>
              <a:gd name="connsiteY19" fmla="*/ 396427 h 505035"/>
              <a:gd name="connsiteX20" fmla="*/ 143057 w 836133"/>
              <a:gd name="connsiteY20" fmla="*/ 396424 h 505035"/>
              <a:gd name="connsiteX21" fmla="*/ 143018 w 836133"/>
              <a:gd name="connsiteY21" fmla="*/ 430953 h 505035"/>
              <a:gd name="connsiteX22" fmla="*/ 143057 w 836133"/>
              <a:gd name="connsiteY22" fmla="*/ 505406 h 505035"/>
              <a:gd name="connsiteX23" fmla="*/ 59340 w 836133"/>
              <a:gd name="connsiteY23" fmla="*/ 505406 h 505035"/>
              <a:gd name="connsiteX24" fmla="*/ 59340 w 836133"/>
              <a:gd name="connsiteY24" fmla="*/ 277862 h 505035"/>
              <a:gd name="connsiteX25" fmla="*/ 59340 w 836133"/>
              <a:gd name="connsiteY25" fmla="*/ 249136 h 505035"/>
              <a:gd name="connsiteX26" fmla="*/ 38317 w 836133"/>
              <a:gd name="connsiteY26" fmla="*/ 249073 h 505035"/>
              <a:gd name="connsiteX27" fmla="*/ 365 w 836133"/>
              <a:gd name="connsiteY27" fmla="*/ 249136 h 505035"/>
              <a:gd name="connsiteX28" fmla="*/ 365 w 836133"/>
              <a:gd name="connsiteY28" fmla="*/ 196795 h 505035"/>
              <a:gd name="connsiteX29" fmla="*/ 365 w 836133"/>
              <a:gd name="connsiteY29" fmla="*/ 146430 h 505035"/>
              <a:gd name="connsiteX30" fmla="*/ 130971 w 836133"/>
              <a:gd name="connsiteY30" fmla="*/ 146448 h 505035"/>
              <a:gd name="connsiteX31" fmla="*/ 197116 w 836133"/>
              <a:gd name="connsiteY31" fmla="*/ 145824 h 505035"/>
              <a:gd name="connsiteX32" fmla="*/ 197206 w 836133"/>
              <a:gd name="connsiteY32" fmla="*/ 145267 h 505035"/>
              <a:gd name="connsiteX33" fmla="*/ 225575 w 836133"/>
              <a:gd name="connsiteY33" fmla="*/ 146476 h 505035"/>
              <a:gd name="connsiteX34" fmla="*/ 264325 w 836133"/>
              <a:gd name="connsiteY34" fmla="*/ 146430 h 505035"/>
              <a:gd name="connsiteX35" fmla="*/ 264325 w 836133"/>
              <a:gd name="connsiteY35" fmla="*/ 110563 h 505035"/>
              <a:gd name="connsiteX36" fmla="*/ 269114 w 836133"/>
              <a:gd name="connsiteY36" fmla="*/ 73298 h 505035"/>
              <a:gd name="connsiteX37" fmla="*/ 307559 w 836133"/>
              <a:gd name="connsiteY37" fmla="*/ 49694 h 505035"/>
              <a:gd name="connsiteX38" fmla="*/ 307559 w 836133"/>
              <a:gd name="connsiteY38" fmla="*/ 41880 h 505035"/>
              <a:gd name="connsiteX39" fmla="*/ 336749 w 836133"/>
              <a:gd name="connsiteY39" fmla="*/ 13495 h 505035"/>
              <a:gd name="connsiteX40" fmla="*/ 359414 w 836133"/>
              <a:gd name="connsiteY40" fmla="*/ 13495 h 505035"/>
              <a:gd name="connsiteX41" fmla="*/ 359414 w 836133"/>
              <a:gd name="connsiteY41" fmla="*/ 371 h 505035"/>
              <a:gd name="connsiteX42" fmla="*/ 394843 w 836133"/>
              <a:gd name="connsiteY42" fmla="*/ 371 h 505035"/>
              <a:gd name="connsiteX43" fmla="*/ 344462 w 836133"/>
              <a:gd name="connsiteY43" fmla="*/ 255430 h 505035"/>
              <a:gd name="connsiteX44" fmla="*/ 344462 w 836133"/>
              <a:gd name="connsiteY44" fmla="*/ 269679 h 505035"/>
              <a:gd name="connsiteX45" fmla="*/ 344462 w 836133"/>
              <a:gd name="connsiteY45" fmla="*/ 316056 h 505035"/>
              <a:gd name="connsiteX46" fmla="*/ 344462 w 836133"/>
              <a:gd name="connsiteY46" fmla="*/ 355383 h 505035"/>
              <a:gd name="connsiteX47" fmla="*/ 459812 w 836133"/>
              <a:gd name="connsiteY47" fmla="*/ 355383 h 505035"/>
              <a:gd name="connsiteX48" fmla="*/ 493737 w 836133"/>
              <a:gd name="connsiteY48" fmla="*/ 355383 h 505035"/>
              <a:gd name="connsiteX49" fmla="*/ 493737 w 836133"/>
              <a:gd name="connsiteY49" fmla="*/ 316056 h 505035"/>
              <a:gd name="connsiteX50" fmla="*/ 493259 w 836133"/>
              <a:gd name="connsiteY50" fmla="*/ 314572 h 505035"/>
              <a:gd name="connsiteX51" fmla="*/ 478221 w 836133"/>
              <a:gd name="connsiteY51" fmla="*/ 315040 h 505035"/>
              <a:gd name="connsiteX52" fmla="*/ 478221 w 836133"/>
              <a:gd name="connsiteY52" fmla="*/ 269679 h 505035"/>
              <a:gd name="connsiteX53" fmla="*/ 485867 w 836133"/>
              <a:gd name="connsiteY53" fmla="*/ 269679 h 505035"/>
              <a:gd name="connsiteX54" fmla="*/ 485867 w 836133"/>
              <a:gd name="connsiteY54" fmla="*/ 255430 h 505035"/>
              <a:gd name="connsiteX55" fmla="*/ 485867 w 836133"/>
              <a:gd name="connsiteY55" fmla="*/ 249136 h 505035"/>
              <a:gd name="connsiteX56" fmla="*/ 472378 w 836133"/>
              <a:gd name="connsiteY56" fmla="*/ 249237 h 505035"/>
              <a:gd name="connsiteX57" fmla="*/ 344462 w 836133"/>
              <a:gd name="connsiteY57" fmla="*/ 249136 h 505035"/>
              <a:gd name="connsiteX58" fmla="*/ 344462 w 836133"/>
              <a:gd name="connsiteY58" fmla="*/ 255430 h 505035"/>
              <a:gd name="connsiteX59" fmla="*/ 143057 w 836133"/>
              <a:gd name="connsiteY59" fmla="*/ 263440 h 505035"/>
              <a:gd name="connsiteX60" fmla="*/ 143057 w 836133"/>
              <a:gd name="connsiteY60" fmla="*/ 355383 h 505035"/>
              <a:gd name="connsiteX61" fmla="*/ 284526 w 836133"/>
              <a:gd name="connsiteY61" fmla="*/ 355383 h 505035"/>
              <a:gd name="connsiteX62" fmla="*/ 284526 w 836133"/>
              <a:gd name="connsiteY62" fmla="*/ 316056 h 505035"/>
              <a:gd name="connsiteX63" fmla="*/ 273652 w 836133"/>
              <a:gd name="connsiteY63" fmla="*/ 274561 h 505035"/>
              <a:gd name="connsiteX64" fmla="*/ 279420 w 836133"/>
              <a:gd name="connsiteY64" fmla="*/ 263440 h 505035"/>
              <a:gd name="connsiteX65" fmla="*/ 279420 w 836133"/>
              <a:gd name="connsiteY65" fmla="*/ 249136 h 505035"/>
              <a:gd name="connsiteX66" fmla="*/ 187626 w 836133"/>
              <a:gd name="connsiteY66" fmla="*/ 249110 h 505035"/>
              <a:gd name="connsiteX67" fmla="*/ 143057 w 836133"/>
              <a:gd name="connsiteY67" fmla="*/ 249136 h 505035"/>
              <a:gd name="connsiteX68" fmla="*/ 143057 w 836133"/>
              <a:gd name="connsiteY68" fmla="*/ 263440 h 505035"/>
              <a:gd name="connsiteX69" fmla="*/ 558311 w 836133"/>
              <a:gd name="connsiteY69" fmla="*/ 249136 h 505035"/>
              <a:gd name="connsiteX70" fmla="*/ 558311 w 836133"/>
              <a:gd name="connsiteY70" fmla="*/ 269679 h 505035"/>
              <a:gd name="connsiteX71" fmla="*/ 565355 w 836133"/>
              <a:gd name="connsiteY71" fmla="*/ 269679 h 505035"/>
              <a:gd name="connsiteX72" fmla="*/ 565355 w 836133"/>
              <a:gd name="connsiteY72" fmla="*/ 315040 h 505035"/>
              <a:gd name="connsiteX73" fmla="*/ 549901 w 836133"/>
              <a:gd name="connsiteY73" fmla="*/ 315040 h 505035"/>
              <a:gd name="connsiteX74" fmla="*/ 549901 w 836133"/>
              <a:gd name="connsiteY74" fmla="*/ 355383 h 505035"/>
              <a:gd name="connsiteX75" fmla="*/ 692595 w 836133"/>
              <a:gd name="connsiteY75" fmla="*/ 355383 h 505035"/>
              <a:gd name="connsiteX76" fmla="*/ 692595 w 836133"/>
              <a:gd name="connsiteY76" fmla="*/ 297400 h 505035"/>
              <a:gd name="connsiteX77" fmla="*/ 692595 w 836133"/>
              <a:gd name="connsiteY77" fmla="*/ 250657 h 505035"/>
              <a:gd name="connsiteX78" fmla="*/ 611032 w 836133"/>
              <a:gd name="connsiteY78" fmla="*/ 250694 h 505035"/>
              <a:gd name="connsiteX79" fmla="*/ 558311 w 836133"/>
              <a:gd name="connsiteY79" fmla="*/ 249136 h 50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36133" h="505035">
                <a:moveTo>
                  <a:pt x="394843" y="371"/>
                </a:moveTo>
                <a:lnTo>
                  <a:pt x="447915" y="423"/>
                </a:lnTo>
                <a:cubicBezTo>
                  <a:pt x="456607" y="455"/>
                  <a:pt x="465717" y="1171"/>
                  <a:pt x="474359" y="371"/>
                </a:cubicBezTo>
                <a:cubicBezTo>
                  <a:pt x="474375" y="5727"/>
                  <a:pt x="471885" y="12872"/>
                  <a:pt x="478221" y="13495"/>
                </a:cubicBezTo>
                <a:cubicBezTo>
                  <a:pt x="503782" y="12661"/>
                  <a:pt x="526130" y="14046"/>
                  <a:pt x="524260" y="49694"/>
                </a:cubicBezTo>
                <a:cubicBezTo>
                  <a:pt x="542248" y="52300"/>
                  <a:pt x="556534" y="53648"/>
                  <a:pt x="565355" y="73298"/>
                </a:cubicBezTo>
                <a:cubicBezTo>
                  <a:pt x="573729" y="84797"/>
                  <a:pt x="567269" y="98097"/>
                  <a:pt x="570529" y="110563"/>
                </a:cubicBezTo>
                <a:lnTo>
                  <a:pt x="570529" y="146430"/>
                </a:lnTo>
                <a:lnTo>
                  <a:pt x="606073" y="146468"/>
                </a:lnTo>
                <a:cubicBezTo>
                  <a:pt x="617624" y="146566"/>
                  <a:pt x="628842" y="147279"/>
                  <a:pt x="640308" y="145267"/>
                </a:cubicBezTo>
                <a:cubicBezTo>
                  <a:pt x="664841" y="147821"/>
                  <a:pt x="690128" y="146462"/>
                  <a:pt x="714765" y="146442"/>
                </a:cubicBezTo>
                <a:lnTo>
                  <a:pt x="836309" y="146430"/>
                </a:lnTo>
                <a:lnTo>
                  <a:pt x="836309" y="196795"/>
                </a:lnTo>
                <a:cubicBezTo>
                  <a:pt x="836319" y="214743"/>
                  <a:pt x="836485" y="232709"/>
                  <a:pt x="836309" y="250657"/>
                </a:cubicBezTo>
                <a:cubicBezTo>
                  <a:pt x="817012" y="251932"/>
                  <a:pt x="796009" y="250643"/>
                  <a:pt x="776547" y="250657"/>
                </a:cubicBezTo>
                <a:lnTo>
                  <a:pt x="776547" y="297400"/>
                </a:lnTo>
                <a:lnTo>
                  <a:pt x="776547" y="505406"/>
                </a:lnTo>
                <a:cubicBezTo>
                  <a:pt x="748576" y="505418"/>
                  <a:pt x="720558" y="504948"/>
                  <a:pt x="692595" y="505406"/>
                </a:cubicBezTo>
                <a:lnTo>
                  <a:pt x="692595" y="396424"/>
                </a:lnTo>
                <a:lnTo>
                  <a:pt x="202308" y="396427"/>
                </a:lnTo>
                <a:cubicBezTo>
                  <a:pt x="182651" y="396421"/>
                  <a:pt x="162659" y="395385"/>
                  <a:pt x="143057" y="396424"/>
                </a:cubicBezTo>
                <a:cubicBezTo>
                  <a:pt x="142111" y="407580"/>
                  <a:pt x="143010" y="419705"/>
                  <a:pt x="143018" y="430953"/>
                </a:cubicBezTo>
                <a:lnTo>
                  <a:pt x="143057" y="505406"/>
                </a:lnTo>
                <a:lnTo>
                  <a:pt x="59340" y="505406"/>
                </a:lnTo>
                <a:lnTo>
                  <a:pt x="59340" y="277862"/>
                </a:lnTo>
                <a:lnTo>
                  <a:pt x="59340" y="249136"/>
                </a:lnTo>
                <a:cubicBezTo>
                  <a:pt x="52381" y="248588"/>
                  <a:pt x="45294" y="249050"/>
                  <a:pt x="38317" y="249073"/>
                </a:cubicBezTo>
                <a:lnTo>
                  <a:pt x="365" y="249136"/>
                </a:lnTo>
                <a:cubicBezTo>
                  <a:pt x="138" y="231699"/>
                  <a:pt x="331" y="214232"/>
                  <a:pt x="365" y="196795"/>
                </a:cubicBezTo>
                <a:lnTo>
                  <a:pt x="365" y="146430"/>
                </a:lnTo>
                <a:lnTo>
                  <a:pt x="130971" y="146448"/>
                </a:lnTo>
                <a:cubicBezTo>
                  <a:pt x="151606" y="146442"/>
                  <a:pt x="176783" y="148081"/>
                  <a:pt x="197116" y="145824"/>
                </a:cubicBezTo>
                <a:lnTo>
                  <a:pt x="197206" y="145267"/>
                </a:lnTo>
                <a:cubicBezTo>
                  <a:pt x="206513" y="146964"/>
                  <a:pt x="216165" y="146476"/>
                  <a:pt x="225575" y="146476"/>
                </a:cubicBezTo>
                <a:lnTo>
                  <a:pt x="264325" y="146430"/>
                </a:lnTo>
                <a:lnTo>
                  <a:pt x="264325" y="110563"/>
                </a:lnTo>
                <a:cubicBezTo>
                  <a:pt x="264464" y="97572"/>
                  <a:pt x="263627" y="85193"/>
                  <a:pt x="269114" y="73298"/>
                </a:cubicBezTo>
                <a:cubicBezTo>
                  <a:pt x="278660" y="56204"/>
                  <a:pt x="289511" y="51322"/>
                  <a:pt x="307559" y="49694"/>
                </a:cubicBezTo>
                <a:cubicBezTo>
                  <a:pt x="307386" y="47097"/>
                  <a:pt x="307052" y="44446"/>
                  <a:pt x="307559" y="41880"/>
                </a:cubicBezTo>
                <a:cubicBezTo>
                  <a:pt x="308713" y="22131"/>
                  <a:pt x="319647" y="14205"/>
                  <a:pt x="336749" y="13495"/>
                </a:cubicBezTo>
                <a:cubicBezTo>
                  <a:pt x="343821" y="11911"/>
                  <a:pt x="352208" y="13126"/>
                  <a:pt x="359414" y="13495"/>
                </a:cubicBezTo>
                <a:lnTo>
                  <a:pt x="359414" y="371"/>
                </a:lnTo>
                <a:lnTo>
                  <a:pt x="394843" y="371"/>
                </a:lnTo>
                <a:close/>
                <a:moveTo>
                  <a:pt x="344462" y="255430"/>
                </a:moveTo>
                <a:cubicBezTo>
                  <a:pt x="345549" y="259986"/>
                  <a:pt x="344800" y="265030"/>
                  <a:pt x="344462" y="269679"/>
                </a:cubicBezTo>
                <a:cubicBezTo>
                  <a:pt x="368176" y="284132"/>
                  <a:pt x="365544" y="314191"/>
                  <a:pt x="344462" y="316056"/>
                </a:cubicBezTo>
                <a:cubicBezTo>
                  <a:pt x="344506" y="327179"/>
                  <a:pt x="342726" y="345281"/>
                  <a:pt x="344462" y="355383"/>
                </a:cubicBezTo>
                <a:lnTo>
                  <a:pt x="459812" y="355383"/>
                </a:lnTo>
                <a:cubicBezTo>
                  <a:pt x="466133" y="353836"/>
                  <a:pt x="486047" y="355354"/>
                  <a:pt x="493737" y="355383"/>
                </a:cubicBezTo>
                <a:cubicBezTo>
                  <a:pt x="494073" y="342329"/>
                  <a:pt x="493941" y="329116"/>
                  <a:pt x="493737" y="316056"/>
                </a:cubicBezTo>
                <a:lnTo>
                  <a:pt x="493259" y="314572"/>
                </a:lnTo>
                <a:cubicBezTo>
                  <a:pt x="489772" y="313052"/>
                  <a:pt x="482070" y="314743"/>
                  <a:pt x="478221" y="315040"/>
                </a:cubicBezTo>
                <a:lnTo>
                  <a:pt x="478221" y="269679"/>
                </a:lnTo>
                <a:lnTo>
                  <a:pt x="485867" y="269679"/>
                </a:lnTo>
                <a:cubicBezTo>
                  <a:pt x="485841" y="266028"/>
                  <a:pt x="484544" y="258627"/>
                  <a:pt x="485867" y="255430"/>
                </a:cubicBezTo>
                <a:lnTo>
                  <a:pt x="485867" y="249136"/>
                </a:lnTo>
                <a:cubicBezTo>
                  <a:pt x="481548" y="249699"/>
                  <a:pt x="476738" y="249255"/>
                  <a:pt x="472378" y="249237"/>
                </a:cubicBezTo>
                <a:lnTo>
                  <a:pt x="344462" y="249136"/>
                </a:lnTo>
                <a:lnTo>
                  <a:pt x="344462" y="255430"/>
                </a:lnTo>
                <a:close/>
                <a:moveTo>
                  <a:pt x="143057" y="263440"/>
                </a:moveTo>
                <a:cubicBezTo>
                  <a:pt x="143062" y="294033"/>
                  <a:pt x="143695" y="324807"/>
                  <a:pt x="143057" y="355383"/>
                </a:cubicBezTo>
                <a:cubicBezTo>
                  <a:pt x="190152" y="356292"/>
                  <a:pt x="237413" y="355380"/>
                  <a:pt x="284526" y="355383"/>
                </a:cubicBezTo>
                <a:cubicBezTo>
                  <a:pt x="284679" y="342282"/>
                  <a:pt x="284529" y="329159"/>
                  <a:pt x="284526" y="316056"/>
                </a:cubicBezTo>
                <a:cubicBezTo>
                  <a:pt x="263617" y="318407"/>
                  <a:pt x="259389" y="287843"/>
                  <a:pt x="273652" y="274561"/>
                </a:cubicBezTo>
                <a:cubicBezTo>
                  <a:pt x="278286" y="270247"/>
                  <a:pt x="279043" y="270513"/>
                  <a:pt x="279420" y="263440"/>
                </a:cubicBezTo>
                <a:cubicBezTo>
                  <a:pt x="279350" y="258667"/>
                  <a:pt x="279368" y="253906"/>
                  <a:pt x="279420" y="249136"/>
                </a:cubicBezTo>
                <a:lnTo>
                  <a:pt x="187626" y="249110"/>
                </a:lnTo>
                <a:cubicBezTo>
                  <a:pt x="172903" y="249104"/>
                  <a:pt x="157725" y="248207"/>
                  <a:pt x="143057" y="249136"/>
                </a:cubicBezTo>
                <a:lnTo>
                  <a:pt x="143057" y="263440"/>
                </a:lnTo>
                <a:close/>
                <a:moveTo>
                  <a:pt x="558311" y="249136"/>
                </a:moveTo>
                <a:lnTo>
                  <a:pt x="558311" y="269679"/>
                </a:lnTo>
                <a:lnTo>
                  <a:pt x="565355" y="269679"/>
                </a:lnTo>
                <a:lnTo>
                  <a:pt x="565355" y="315040"/>
                </a:lnTo>
                <a:cubicBezTo>
                  <a:pt x="560171" y="314769"/>
                  <a:pt x="555083" y="314489"/>
                  <a:pt x="549901" y="315040"/>
                </a:cubicBezTo>
                <a:lnTo>
                  <a:pt x="549901" y="355383"/>
                </a:lnTo>
                <a:cubicBezTo>
                  <a:pt x="597399" y="355383"/>
                  <a:pt x="645125" y="354243"/>
                  <a:pt x="692595" y="355383"/>
                </a:cubicBezTo>
                <a:lnTo>
                  <a:pt x="692595" y="297400"/>
                </a:lnTo>
                <a:lnTo>
                  <a:pt x="692595" y="250657"/>
                </a:lnTo>
                <a:lnTo>
                  <a:pt x="611032" y="250694"/>
                </a:lnTo>
                <a:cubicBezTo>
                  <a:pt x="593494" y="250694"/>
                  <a:pt x="575739" y="251554"/>
                  <a:pt x="558311" y="249136"/>
                </a:cubicBezTo>
                <a:close/>
              </a:path>
            </a:pathLst>
          </a:custGeom>
          <a:solidFill>
            <a:srgbClr val="AD7556"/>
          </a:solidFill>
          <a:ln w="2568" cap="flat">
            <a:noFill/>
            <a:prstDash val="solid"/>
            <a:miter/>
          </a:ln>
        </p:spPr>
        <p:txBody>
          <a:bodyPr rtlCol="0" anchor="ctr"/>
          <a:lstStyle/>
          <a:p>
            <a:endParaRPr lang="zh-CN" altLang="en-US"/>
          </a:p>
        </p:txBody>
      </p:sp>
      <p:sp>
        <p:nvSpPr>
          <p:cNvPr id="78" name="任意形状 77"/>
          <p:cNvSpPr/>
          <p:nvPr/>
        </p:nvSpPr>
        <p:spPr>
          <a:xfrm>
            <a:off x="4161234" y="3651297"/>
            <a:ext cx="83201" cy="92444"/>
          </a:xfrm>
          <a:custGeom>
            <a:avLst/>
            <a:gdLst>
              <a:gd name="connsiteX0" fmla="*/ 14341 w 95981"/>
              <a:gd name="connsiteY0" fmla="*/ 820 h 106678"/>
              <a:gd name="connsiteX1" fmla="*/ 38515 w 95981"/>
              <a:gd name="connsiteY1" fmla="*/ 739 h 106678"/>
              <a:gd name="connsiteX2" fmla="*/ 79383 w 95981"/>
              <a:gd name="connsiteY2" fmla="*/ 820 h 106678"/>
              <a:gd name="connsiteX3" fmla="*/ 79383 w 95981"/>
              <a:gd name="connsiteY3" fmla="*/ 7114 h 106678"/>
              <a:gd name="connsiteX4" fmla="*/ 79383 w 95981"/>
              <a:gd name="connsiteY4" fmla="*/ 21363 h 106678"/>
              <a:gd name="connsiteX5" fmla="*/ 79383 w 95981"/>
              <a:gd name="connsiteY5" fmla="*/ 67739 h 106678"/>
              <a:gd name="connsiteX6" fmla="*/ 79383 w 95981"/>
              <a:gd name="connsiteY6" fmla="*/ 107067 h 106678"/>
              <a:gd name="connsiteX7" fmla="*/ 59042 w 95981"/>
              <a:gd name="connsiteY7" fmla="*/ 106992 h 106678"/>
              <a:gd name="connsiteX8" fmla="*/ 19448 w 95981"/>
              <a:gd name="connsiteY8" fmla="*/ 107067 h 106678"/>
              <a:gd name="connsiteX9" fmla="*/ 19448 w 95981"/>
              <a:gd name="connsiteY9" fmla="*/ 67739 h 106678"/>
              <a:gd name="connsiteX10" fmla="*/ 8574 w 95981"/>
              <a:gd name="connsiteY10" fmla="*/ 26245 h 106678"/>
              <a:gd name="connsiteX11" fmla="*/ 14341 w 95981"/>
              <a:gd name="connsiteY11" fmla="*/ 15124 h 106678"/>
              <a:gd name="connsiteX12" fmla="*/ 14341 w 95981"/>
              <a:gd name="connsiteY12" fmla="*/ 820 h 10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81" h="106678">
                <a:moveTo>
                  <a:pt x="14341" y="820"/>
                </a:moveTo>
                <a:cubicBezTo>
                  <a:pt x="22183" y="-66"/>
                  <a:pt x="30622" y="676"/>
                  <a:pt x="38515" y="739"/>
                </a:cubicBezTo>
                <a:lnTo>
                  <a:pt x="79383" y="820"/>
                </a:lnTo>
                <a:lnTo>
                  <a:pt x="79383" y="7114"/>
                </a:lnTo>
                <a:cubicBezTo>
                  <a:pt x="80471" y="11670"/>
                  <a:pt x="79722" y="16714"/>
                  <a:pt x="79383" y="21363"/>
                </a:cubicBezTo>
                <a:cubicBezTo>
                  <a:pt x="103098" y="35816"/>
                  <a:pt x="100466" y="65875"/>
                  <a:pt x="79383" y="67739"/>
                </a:cubicBezTo>
                <a:cubicBezTo>
                  <a:pt x="79427" y="78863"/>
                  <a:pt x="77648" y="96964"/>
                  <a:pt x="79383" y="107067"/>
                </a:cubicBezTo>
                <a:cubicBezTo>
                  <a:pt x="72719" y="106513"/>
                  <a:pt x="65743" y="106980"/>
                  <a:pt x="59042" y="106992"/>
                </a:cubicBezTo>
                <a:lnTo>
                  <a:pt x="19448" y="107067"/>
                </a:lnTo>
                <a:cubicBezTo>
                  <a:pt x="19600" y="93966"/>
                  <a:pt x="19451" y="80843"/>
                  <a:pt x="19448" y="67739"/>
                </a:cubicBezTo>
                <a:cubicBezTo>
                  <a:pt x="-1461" y="70091"/>
                  <a:pt x="-5690" y="39527"/>
                  <a:pt x="8574" y="26245"/>
                </a:cubicBezTo>
                <a:cubicBezTo>
                  <a:pt x="13207" y="21931"/>
                  <a:pt x="13964" y="22196"/>
                  <a:pt x="14341" y="15124"/>
                </a:cubicBezTo>
                <a:cubicBezTo>
                  <a:pt x="14272" y="10351"/>
                  <a:pt x="14290" y="5590"/>
                  <a:pt x="14341" y="820"/>
                </a:cubicBezTo>
                <a:close/>
              </a:path>
            </a:pathLst>
          </a:custGeom>
          <a:solidFill>
            <a:srgbClr val="DBDFE1"/>
          </a:solidFill>
          <a:ln w="2568" cap="flat">
            <a:noFill/>
            <a:prstDash val="solid"/>
            <a:miter/>
          </a:ln>
        </p:spPr>
        <p:txBody>
          <a:bodyPr rtlCol="0" anchor="ctr"/>
          <a:lstStyle/>
          <a:p>
            <a:endParaRPr lang="zh-CN" altLang="en-US"/>
          </a:p>
        </p:txBody>
      </p:sp>
      <p:sp>
        <p:nvSpPr>
          <p:cNvPr id="79" name="任意形状 78"/>
          <p:cNvSpPr/>
          <p:nvPr/>
        </p:nvSpPr>
        <p:spPr>
          <a:xfrm>
            <a:off x="4177906" y="3709299"/>
            <a:ext cx="51955" cy="34441"/>
          </a:xfrm>
          <a:custGeom>
            <a:avLst/>
            <a:gdLst>
              <a:gd name="connsiteX0" fmla="*/ 216 w 59936"/>
              <a:gd name="connsiteY0" fmla="*/ 817 h 39744"/>
              <a:gd name="connsiteX1" fmla="*/ 20508 w 59936"/>
              <a:gd name="connsiteY1" fmla="*/ 745 h 39744"/>
              <a:gd name="connsiteX2" fmla="*/ 60151 w 59936"/>
              <a:gd name="connsiteY2" fmla="*/ 817 h 39744"/>
              <a:gd name="connsiteX3" fmla="*/ 60151 w 59936"/>
              <a:gd name="connsiteY3" fmla="*/ 40144 h 39744"/>
              <a:gd name="connsiteX4" fmla="*/ 39810 w 59936"/>
              <a:gd name="connsiteY4" fmla="*/ 40069 h 39744"/>
              <a:gd name="connsiteX5" fmla="*/ 216 w 59936"/>
              <a:gd name="connsiteY5" fmla="*/ 40144 h 39744"/>
              <a:gd name="connsiteX6" fmla="*/ 216 w 59936"/>
              <a:gd name="connsiteY6" fmla="*/ 817 h 3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36" h="39744">
                <a:moveTo>
                  <a:pt x="216" y="817"/>
                </a:moveTo>
                <a:cubicBezTo>
                  <a:pt x="6666" y="-58"/>
                  <a:pt x="13978" y="710"/>
                  <a:pt x="20508" y="745"/>
                </a:cubicBezTo>
                <a:lnTo>
                  <a:pt x="60151" y="817"/>
                </a:lnTo>
                <a:cubicBezTo>
                  <a:pt x="60195" y="11941"/>
                  <a:pt x="58415" y="30042"/>
                  <a:pt x="60151" y="40144"/>
                </a:cubicBezTo>
                <a:cubicBezTo>
                  <a:pt x="53487" y="39590"/>
                  <a:pt x="46510" y="40058"/>
                  <a:pt x="39810" y="40069"/>
                </a:cubicBezTo>
                <a:lnTo>
                  <a:pt x="216" y="40144"/>
                </a:lnTo>
                <a:cubicBezTo>
                  <a:pt x="368" y="27044"/>
                  <a:pt x="218" y="13920"/>
                  <a:pt x="216" y="817"/>
                </a:cubicBezTo>
                <a:close/>
              </a:path>
            </a:pathLst>
          </a:custGeom>
          <a:solidFill>
            <a:srgbClr val="A3CDD4"/>
          </a:solidFill>
          <a:ln w="2568" cap="flat">
            <a:noFill/>
            <a:prstDash val="solid"/>
            <a:miter/>
          </a:ln>
        </p:spPr>
        <p:txBody>
          <a:bodyPr rtlCol="0" anchor="ctr"/>
          <a:lstStyle/>
          <a:p>
            <a:endParaRPr lang="zh-CN" altLang="en-US"/>
          </a:p>
        </p:txBody>
      </p:sp>
      <p:sp>
        <p:nvSpPr>
          <p:cNvPr id="80" name="任意形状 79"/>
          <p:cNvSpPr/>
          <p:nvPr/>
        </p:nvSpPr>
        <p:spPr>
          <a:xfrm>
            <a:off x="4173439" y="3651297"/>
            <a:ext cx="56420" cy="18500"/>
          </a:xfrm>
          <a:custGeom>
            <a:avLst/>
            <a:gdLst>
              <a:gd name="connsiteX0" fmla="*/ 261 w 65087"/>
              <a:gd name="connsiteY0" fmla="*/ 805 h 21349"/>
              <a:gd name="connsiteX1" fmla="*/ 24435 w 65087"/>
              <a:gd name="connsiteY1" fmla="*/ 725 h 21349"/>
              <a:gd name="connsiteX2" fmla="*/ 65303 w 65087"/>
              <a:gd name="connsiteY2" fmla="*/ 805 h 21349"/>
              <a:gd name="connsiteX3" fmla="*/ 65303 w 65087"/>
              <a:gd name="connsiteY3" fmla="*/ 7099 h 21349"/>
              <a:gd name="connsiteX4" fmla="*/ 65303 w 65087"/>
              <a:gd name="connsiteY4" fmla="*/ 21348 h 21349"/>
              <a:gd name="connsiteX5" fmla="*/ 1157 w 65087"/>
              <a:gd name="connsiteY5" fmla="*/ 20592 h 21349"/>
              <a:gd name="connsiteX6" fmla="*/ 261 w 65087"/>
              <a:gd name="connsiteY6" fmla="*/ 15109 h 21349"/>
              <a:gd name="connsiteX7" fmla="*/ 261 w 65087"/>
              <a:gd name="connsiteY7" fmla="*/ 805 h 2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87" h="21349">
                <a:moveTo>
                  <a:pt x="261" y="805"/>
                </a:moveTo>
                <a:cubicBezTo>
                  <a:pt x="8103" y="-80"/>
                  <a:pt x="16541" y="661"/>
                  <a:pt x="24435" y="725"/>
                </a:cubicBezTo>
                <a:lnTo>
                  <a:pt x="65303" y="805"/>
                </a:lnTo>
                <a:lnTo>
                  <a:pt x="65303" y="7099"/>
                </a:lnTo>
                <a:lnTo>
                  <a:pt x="65303" y="21348"/>
                </a:lnTo>
                <a:cubicBezTo>
                  <a:pt x="56510" y="21356"/>
                  <a:pt x="4657" y="22568"/>
                  <a:pt x="1157" y="20592"/>
                </a:cubicBezTo>
                <a:cubicBezTo>
                  <a:pt x="744" y="18733"/>
                  <a:pt x="444" y="17011"/>
                  <a:pt x="261" y="15109"/>
                </a:cubicBezTo>
                <a:cubicBezTo>
                  <a:pt x="191" y="10336"/>
                  <a:pt x="209" y="5575"/>
                  <a:pt x="261" y="805"/>
                </a:cubicBezTo>
                <a:close/>
              </a:path>
            </a:pathLst>
          </a:custGeom>
          <a:solidFill>
            <a:srgbClr val="45677A"/>
          </a:solidFill>
          <a:ln w="2568" cap="flat">
            <a:noFill/>
            <a:prstDash val="solid"/>
            <a:miter/>
          </a:ln>
        </p:spPr>
        <p:txBody>
          <a:bodyPr rtlCol="0" anchor="ctr"/>
          <a:lstStyle/>
          <a:p>
            <a:endParaRPr lang="zh-CN" altLang="en-US"/>
          </a:p>
        </p:txBody>
      </p:sp>
      <p:sp>
        <p:nvSpPr>
          <p:cNvPr id="81" name="任意形状 80"/>
          <p:cNvSpPr/>
          <p:nvPr/>
        </p:nvSpPr>
        <p:spPr>
          <a:xfrm>
            <a:off x="4345809" y="3650859"/>
            <a:ext cx="75532" cy="58801"/>
          </a:xfrm>
          <a:custGeom>
            <a:avLst/>
            <a:gdLst>
              <a:gd name="connsiteX0" fmla="*/ 7942 w 87134"/>
              <a:gd name="connsiteY0" fmla="*/ 1318 h 67855"/>
              <a:gd name="connsiteX1" fmla="*/ 80386 w 87134"/>
              <a:gd name="connsiteY1" fmla="*/ 1318 h 67855"/>
              <a:gd name="connsiteX2" fmla="*/ 80386 w 87134"/>
              <a:gd name="connsiteY2" fmla="*/ 21860 h 67855"/>
              <a:gd name="connsiteX3" fmla="*/ 87430 w 87134"/>
              <a:gd name="connsiteY3" fmla="*/ 21860 h 67855"/>
              <a:gd name="connsiteX4" fmla="*/ 87430 w 87134"/>
              <a:gd name="connsiteY4" fmla="*/ 67221 h 67855"/>
              <a:gd name="connsiteX5" fmla="*/ 71976 w 87134"/>
              <a:gd name="connsiteY5" fmla="*/ 67221 h 67855"/>
              <a:gd name="connsiteX6" fmla="*/ 16081 w 87134"/>
              <a:gd name="connsiteY6" fmla="*/ 67063 h 67855"/>
              <a:gd name="connsiteX7" fmla="*/ 15812 w 87134"/>
              <a:gd name="connsiteY7" fmla="*/ 68237 h 67855"/>
              <a:gd name="connsiteX8" fmla="*/ 15334 w 87134"/>
              <a:gd name="connsiteY8" fmla="*/ 66754 h 67855"/>
              <a:gd name="connsiteX9" fmla="*/ 296 w 87134"/>
              <a:gd name="connsiteY9" fmla="*/ 67221 h 67855"/>
              <a:gd name="connsiteX10" fmla="*/ 296 w 87134"/>
              <a:gd name="connsiteY10" fmla="*/ 21860 h 67855"/>
              <a:gd name="connsiteX11" fmla="*/ 7942 w 87134"/>
              <a:gd name="connsiteY11" fmla="*/ 21860 h 67855"/>
              <a:gd name="connsiteX12" fmla="*/ 7942 w 87134"/>
              <a:gd name="connsiteY12" fmla="*/ 7611 h 67855"/>
              <a:gd name="connsiteX13" fmla="*/ 7942 w 87134"/>
              <a:gd name="connsiteY13" fmla="*/ 1318 h 6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134" h="67855">
                <a:moveTo>
                  <a:pt x="7942" y="1318"/>
                </a:moveTo>
                <a:cubicBezTo>
                  <a:pt x="29251" y="957"/>
                  <a:pt x="59449" y="-595"/>
                  <a:pt x="80386" y="1318"/>
                </a:cubicBezTo>
                <a:lnTo>
                  <a:pt x="80386" y="21860"/>
                </a:lnTo>
                <a:lnTo>
                  <a:pt x="87430" y="21860"/>
                </a:lnTo>
                <a:lnTo>
                  <a:pt x="87430" y="67221"/>
                </a:lnTo>
                <a:cubicBezTo>
                  <a:pt x="82246" y="66950"/>
                  <a:pt x="77158" y="66670"/>
                  <a:pt x="71976" y="67221"/>
                </a:cubicBezTo>
                <a:cubicBezTo>
                  <a:pt x="66981" y="67276"/>
                  <a:pt x="17726" y="65695"/>
                  <a:pt x="16081" y="67063"/>
                </a:cubicBezTo>
                <a:lnTo>
                  <a:pt x="15812" y="68237"/>
                </a:lnTo>
                <a:lnTo>
                  <a:pt x="15334" y="66754"/>
                </a:lnTo>
                <a:cubicBezTo>
                  <a:pt x="11847" y="65233"/>
                  <a:pt x="4145" y="66924"/>
                  <a:pt x="296" y="67221"/>
                </a:cubicBezTo>
                <a:lnTo>
                  <a:pt x="296" y="21860"/>
                </a:lnTo>
                <a:lnTo>
                  <a:pt x="7942" y="21860"/>
                </a:lnTo>
                <a:cubicBezTo>
                  <a:pt x="7916" y="18210"/>
                  <a:pt x="6619" y="10808"/>
                  <a:pt x="7942" y="7611"/>
                </a:cubicBezTo>
                <a:lnTo>
                  <a:pt x="7942" y="1318"/>
                </a:lnTo>
                <a:close/>
              </a:path>
            </a:pathLst>
          </a:custGeom>
          <a:solidFill>
            <a:srgbClr val="DBDFE1"/>
          </a:solidFill>
          <a:ln w="2568" cap="flat">
            <a:noFill/>
            <a:prstDash val="solid"/>
            <a:miter/>
          </a:ln>
        </p:spPr>
        <p:txBody>
          <a:bodyPr rtlCol="0" anchor="ctr"/>
          <a:lstStyle/>
          <a:p>
            <a:endParaRPr lang="zh-CN" altLang="en-US"/>
          </a:p>
        </p:txBody>
      </p:sp>
      <p:sp>
        <p:nvSpPr>
          <p:cNvPr id="82" name="任意形状 81"/>
          <p:cNvSpPr/>
          <p:nvPr/>
        </p:nvSpPr>
        <p:spPr>
          <a:xfrm>
            <a:off x="4352436" y="3650859"/>
            <a:ext cx="62798" cy="18612"/>
          </a:xfrm>
          <a:custGeom>
            <a:avLst/>
            <a:gdLst>
              <a:gd name="connsiteX0" fmla="*/ 296 w 72444"/>
              <a:gd name="connsiteY0" fmla="*/ 1310 h 21478"/>
              <a:gd name="connsiteX1" fmla="*/ 72741 w 72444"/>
              <a:gd name="connsiteY1" fmla="*/ 1310 h 21478"/>
              <a:gd name="connsiteX2" fmla="*/ 72741 w 72444"/>
              <a:gd name="connsiteY2" fmla="*/ 21852 h 21478"/>
              <a:gd name="connsiteX3" fmla="*/ 296 w 72444"/>
              <a:gd name="connsiteY3" fmla="*/ 21852 h 21478"/>
              <a:gd name="connsiteX4" fmla="*/ 296 w 72444"/>
              <a:gd name="connsiteY4" fmla="*/ 7603 h 21478"/>
              <a:gd name="connsiteX5" fmla="*/ 296 w 72444"/>
              <a:gd name="connsiteY5" fmla="*/ 1310 h 2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44" h="21478">
                <a:moveTo>
                  <a:pt x="296" y="1310"/>
                </a:moveTo>
                <a:cubicBezTo>
                  <a:pt x="21606" y="949"/>
                  <a:pt x="51803" y="-603"/>
                  <a:pt x="72741" y="1310"/>
                </a:cubicBezTo>
                <a:lnTo>
                  <a:pt x="72741" y="21852"/>
                </a:lnTo>
                <a:lnTo>
                  <a:pt x="296" y="21852"/>
                </a:lnTo>
                <a:cubicBezTo>
                  <a:pt x="443" y="17076"/>
                  <a:pt x="526" y="12376"/>
                  <a:pt x="296" y="7603"/>
                </a:cubicBezTo>
                <a:lnTo>
                  <a:pt x="296" y="1310"/>
                </a:lnTo>
                <a:close/>
              </a:path>
            </a:pathLst>
          </a:custGeom>
          <a:solidFill>
            <a:srgbClr val="45677A"/>
          </a:solidFill>
          <a:ln w="2568" cap="flat">
            <a:noFill/>
            <a:prstDash val="solid"/>
            <a:miter/>
          </a:ln>
        </p:spPr>
        <p:txBody>
          <a:bodyPr rtlCol="0" anchor="ctr"/>
          <a:lstStyle/>
          <a:p>
            <a:endParaRPr lang="zh-CN" altLang="en-US"/>
          </a:p>
        </p:txBody>
      </p:sp>
      <p:sp>
        <p:nvSpPr>
          <p:cNvPr id="83" name="任意形状 82"/>
          <p:cNvSpPr/>
          <p:nvPr/>
        </p:nvSpPr>
        <p:spPr>
          <a:xfrm>
            <a:off x="3982704" y="3652824"/>
            <a:ext cx="621706" cy="220922"/>
          </a:xfrm>
          <a:custGeom>
            <a:avLst/>
            <a:gdLst>
              <a:gd name="connsiteX0" fmla="*/ 633511 w 717206"/>
              <a:gd name="connsiteY0" fmla="*/ 604 h 254939"/>
              <a:gd name="connsiteX1" fmla="*/ 689440 w 717206"/>
              <a:gd name="connsiteY1" fmla="*/ 581 h 254939"/>
              <a:gd name="connsiteX2" fmla="*/ 717463 w 717206"/>
              <a:gd name="connsiteY2" fmla="*/ 604 h 254939"/>
              <a:gd name="connsiteX3" fmla="*/ 717463 w 717206"/>
              <a:gd name="connsiteY3" fmla="*/ 47348 h 254939"/>
              <a:gd name="connsiteX4" fmla="*/ 717463 w 717206"/>
              <a:gd name="connsiteY4" fmla="*/ 255354 h 254939"/>
              <a:gd name="connsiteX5" fmla="*/ 633511 w 717206"/>
              <a:gd name="connsiteY5" fmla="*/ 255354 h 254939"/>
              <a:gd name="connsiteX6" fmla="*/ 633511 w 717206"/>
              <a:gd name="connsiteY6" fmla="*/ 146372 h 254939"/>
              <a:gd name="connsiteX7" fmla="*/ 143224 w 717206"/>
              <a:gd name="connsiteY7" fmla="*/ 146375 h 254939"/>
              <a:gd name="connsiteX8" fmla="*/ 83973 w 717206"/>
              <a:gd name="connsiteY8" fmla="*/ 146372 h 254939"/>
              <a:gd name="connsiteX9" fmla="*/ 83934 w 717206"/>
              <a:gd name="connsiteY9" fmla="*/ 180900 h 254939"/>
              <a:gd name="connsiteX10" fmla="*/ 83973 w 717206"/>
              <a:gd name="connsiteY10" fmla="*/ 255354 h 254939"/>
              <a:gd name="connsiteX11" fmla="*/ 256 w 717206"/>
              <a:gd name="connsiteY11" fmla="*/ 255354 h 254939"/>
              <a:gd name="connsiteX12" fmla="*/ 256 w 717206"/>
              <a:gd name="connsiteY12" fmla="*/ 27809 h 254939"/>
              <a:gd name="connsiteX13" fmla="*/ 256 w 717206"/>
              <a:gd name="connsiteY13" fmla="*/ 27809 h 254939"/>
              <a:gd name="connsiteX14" fmla="*/ 256 w 717206"/>
              <a:gd name="connsiteY14" fmla="*/ 36186 h 254939"/>
              <a:gd name="connsiteX15" fmla="*/ 83973 w 717206"/>
              <a:gd name="connsiteY15" fmla="*/ 36186 h 254939"/>
              <a:gd name="connsiteX16" fmla="*/ 83973 w 717206"/>
              <a:gd name="connsiteY16" fmla="*/ 13387 h 254939"/>
              <a:gd name="connsiteX17" fmla="*/ 83973 w 717206"/>
              <a:gd name="connsiteY17" fmla="*/ 13387 h 254939"/>
              <a:gd name="connsiteX18" fmla="*/ 83973 w 717206"/>
              <a:gd name="connsiteY18" fmla="*/ 105330 h 254939"/>
              <a:gd name="connsiteX19" fmla="*/ 225442 w 717206"/>
              <a:gd name="connsiteY19" fmla="*/ 105330 h 254939"/>
              <a:gd name="connsiteX20" fmla="*/ 265037 w 717206"/>
              <a:gd name="connsiteY20" fmla="*/ 105255 h 254939"/>
              <a:gd name="connsiteX21" fmla="*/ 285378 w 717206"/>
              <a:gd name="connsiteY21" fmla="*/ 105330 h 254939"/>
              <a:gd name="connsiteX22" fmla="*/ 400728 w 717206"/>
              <a:gd name="connsiteY22" fmla="*/ 105330 h 254939"/>
              <a:gd name="connsiteX23" fmla="*/ 434653 w 717206"/>
              <a:gd name="connsiteY23" fmla="*/ 105330 h 254939"/>
              <a:gd name="connsiteX24" fmla="*/ 434653 w 717206"/>
              <a:gd name="connsiteY24" fmla="*/ 66003 h 254939"/>
              <a:gd name="connsiteX25" fmla="*/ 434921 w 717206"/>
              <a:gd name="connsiteY25" fmla="*/ 64828 h 254939"/>
              <a:gd name="connsiteX26" fmla="*/ 490817 w 717206"/>
              <a:gd name="connsiteY26" fmla="*/ 64987 h 254939"/>
              <a:gd name="connsiteX27" fmla="*/ 490817 w 717206"/>
              <a:gd name="connsiteY27" fmla="*/ 105330 h 254939"/>
              <a:gd name="connsiteX28" fmla="*/ 633511 w 717206"/>
              <a:gd name="connsiteY28" fmla="*/ 105330 h 254939"/>
              <a:gd name="connsiteX29" fmla="*/ 633511 w 717206"/>
              <a:gd name="connsiteY29" fmla="*/ 47348 h 254939"/>
              <a:gd name="connsiteX30" fmla="*/ 633511 w 717206"/>
              <a:gd name="connsiteY30" fmla="*/ 604 h 25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7206" h="254939">
                <a:moveTo>
                  <a:pt x="633511" y="604"/>
                </a:moveTo>
                <a:lnTo>
                  <a:pt x="689440" y="581"/>
                </a:lnTo>
                <a:cubicBezTo>
                  <a:pt x="698739" y="581"/>
                  <a:pt x="708177" y="192"/>
                  <a:pt x="717463" y="604"/>
                </a:cubicBezTo>
                <a:lnTo>
                  <a:pt x="717463" y="47348"/>
                </a:lnTo>
                <a:lnTo>
                  <a:pt x="717463" y="255354"/>
                </a:lnTo>
                <a:cubicBezTo>
                  <a:pt x="689492" y="255365"/>
                  <a:pt x="661474" y="254895"/>
                  <a:pt x="633511" y="255354"/>
                </a:cubicBezTo>
                <a:lnTo>
                  <a:pt x="633511" y="146372"/>
                </a:lnTo>
                <a:lnTo>
                  <a:pt x="143224" y="146375"/>
                </a:lnTo>
                <a:cubicBezTo>
                  <a:pt x="123567" y="146369"/>
                  <a:pt x="103575" y="145333"/>
                  <a:pt x="83973" y="146372"/>
                </a:cubicBezTo>
                <a:cubicBezTo>
                  <a:pt x="83027" y="157527"/>
                  <a:pt x="83926" y="169652"/>
                  <a:pt x="83934" y="180900"/>
                </a:cubicBezTo>
                <a:lnTo>
                  <a:pt x="83973" y="255354"/>
                </a:lnTo>
                <a:lnTo>
                  <a:pt x="256" y="255354"/>
                </a:lnTo>
                <a:lnTo>
                  <a:pt x="256" y="27809"/>
                </a:lnTo>
                <a:lnTo>
                  <a:pt x="256" y="27809"/>
                </a:lnTo>
                <a:cubicBezTo>
                  <a:pt x="388" y="30574"/>
                  <a:pt x="261" y="33413"/>
                  <a:pt x="256" y="36186"/>
                </a:cubicBezTo>
                <a:cubicBezTo>
                  <a:pt x="27119" y="34946"/>
                  <a:pt x="56857" y="36201"/>
                  <a:pt x="83973" y="36186"/>
                </a:cubicBezTo>
                <a:cubicBezTo>
                  <a:pt x="83371" y="28441"/>
                  <a:pt x="83221" y="21132"/>
                  <a:pt x="83973" y="13387"/>
                </a:cubicBezTo>
                <a:lnTo>
                  <a:pt x="83973" y="13387"/>
                </a:lnTo>
                <a:cubicBezTo>
                  <a:pt x="83978" y="43980"/>
                  <a:pt x="84611" y="74755"/>
                  <a:pt x="83973" y="105330"/>
                </a:cubicBezTo>
                <a:cubicBezTo>
                  <a:pt x="131068" y="106239"/>
                  <a:pt x="178329" y="105327"/>
                  <a:pt x="225442" y="105330"/>
                </a:cubicBezTo>
                <a:lnTo>
                  <a:pt x="265037" y="105255"/>
                </a:lnTo>
                <a:cubicBezTo>
                  <a:pt x="271737" y="105244"/>
                  <a:pt x="278713" y="104776"/>
                  <a:pt x="285378" y="105330"/>
                </a:cubicBezTo>
                <a:lnTo>
                  <a:pt x="400728" y="105330"/>
                </a:lnTo>
                <a:cubicBezTo>
                  <a:pt x="407049" y="103784"/>
                  <a:pt x="426963" y="105301"/>
                  <a:pt x="434653" y="105330"/>
                </a:cubicBezTo>
                <a:cubicBezTo>
                  <a:pt x="434989" y="92276"/>
                  <a:pt x="434857" y="79063"/>
                  <a:pt x="434653" y="66003"/>
                </a:cubicBezTo>
                <a:lnTo>
                  <a:pt x="434921" y="64828"/>
                </a:lnTo>
                <a:cubicBezTo>
                  <a:pt x="436567" y="63461"/>
                  <a:pt x="485822" y="65042"/>
                  <a:pt x="490817" y="64987"/>
                </a:cubicBezTo>
                <a:lnTo>
                  <a:pt x="490817" y="105330"/>
                </a:lnTo>
                <a:cubicBezTo>
                  <a:pt x="538315" y="105330"/>
                  <a:pt x="586041" y="104190"/>
                  <a:pt x="633511" y="105330"/>
                </a:cubicBezTo>
                <a:lnTo>
                  <a:pt x="633511" y="47348"/>
                </a:lnTo>
                <a:lnTo>
                  <a:pt x="633511" y="604"/>
                </a:lnTo>
                <a:close/>
              </a:path>
            </a:pathLst>
          </a:custGeom>
          <a:solidFill>
            <a:srgbClr val="294758"/>
          </a:solidFill>
          <a:ln w="2568" cap="flat">
            <a:noFill/>
            <a:prstDash val="solid"/>
            <a:miter/>
          </a:ln>
        </p:spPr>
        <p:txBody>
          <a:bodyPr rtlCol="0" anchor="ctr"/>
          <a:lstStyle/>
          <a:p>
            <a:endParaRPr lang="zh-CN" altLang="en-US"/>
          </a:p>
        </p:txBody>
      </p:sp>
      <p:sp>
        <p:nvSpPr>
          <p:cNvPr id="84" name="任意形状 83"/>
          <p:cNvSpPr/>
          <p:nvPr/>
        </p:nvSpPr>
        <p:spPr>
          <a:xfrm>
            <a:off x="4531637" y="3652824"/>
            <a:ext cx="72772" cy="40695"/>
          </a:xfrm>
          <a:custGeom>
            <a:avLst/>
            <a:gdLst>
              <a:gd name="connsiteX0" fmla="*/ 378 w 83951"/>
              <a:gd name="connsiteY0" fmla="*/ 568 h 46961"/>
              <a:gd name="connsiteX1" fmla="*/ 56308 w 83951"/>
              <a:gd name="connsiteY1" fmla="*/ 545 h 46961"/>
              <a:gd name="connsiteX2" fmla="*/ 84330 w 83951"/>
              <a:gd name="connsiteY2" fmla="*/ 568 h 46961"/>
              <a:gd name="connsiteX3" fmla="*/ 84330 w 83951"/>
              <a:gd name="connsiteY3" fmla="*/ 47312 h 46961"/>
              <a:gd name="connsiteX4" fmla="*/ 378 w 83951"/>
              <a:gd name="connsiteY4" fmla="*/ 47312 h 46961"/>
              <a:gd name="connsiteX5" fmla="*/ 378 w 83951"/>
              <a:gd name="connsiteY5" fmla="*/ 568 h 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51" h="46961">
                <a:moveTo>
                  <a:pt x="378" y="568"/>
                </a:moveTo>
                <a:lnTo>
                  <a:pt x="56308" y="545"/>
                </a:lnTo>
                <a:cubicBezTo>
                  <a:pt x="65606" y="545"/>
                  <a:pt x="75045" y="156"/>
                  <a:pt x="84330" y="568"/>
                </a:cubicBezTo>
                <a:lnTo>
                  <a:pt x="84330" y="47312"/>
                </a:lnTo>
                <a:cubicBezTo>
                  <a:pt x="64583" y="47704"/>
                  <a:pt x="17300" y="43901"/>
                  <a:pt x="378" y="47312"/>
                </a:cubicBezTo>
                <a:lnTo>
                  <a:pt x="378" y="568"/>
                </a:lnTo>
                <a:close/>
              </a:path>
            </a:pathLst>
          </a:custGeom>
          <a:solidFill>
            <a:srgbClr val="212F34"/>
          </a:solidFill>
          <a:ln w="2568" cap="flat">
            <a:noFill/>
            <a:prstDash val="solid"/>
            <a:miter/>
          </a:ln>
        </p:spPr>
        <p:txBody>
          <a:bodyPr rtlCol="0" anchor="ctr"/>
          <a:lstStyle/>
          <a:p>
            <a:endParaRPr lang="zh-CN" altLang="en-US"/>
          </a:p>
        </p:txBody>
      </p:sp>
      <p:sp>
        <p:nvSpPr>
          <p:cNvPr id="85" name="任意形状 84"/>
          <p:cNvSpPr/>
          <p:nvPr/>
        </p:nvSpPr>
        <p:spPr>
          <a:xfrm>
            <a:off x="4329852" y="3708159"/>
            <a:ext cx="78093" cy="35812"/>
          </a:xfrm>
          <a:custGeom>
            <a:avLst/>
            <a:gdLst>
              <a:gd name="connsiteX0" fmla="*/ 34214 w 90089"/>
              <a:gd name="connsiteY0" fmla="*/ 2133 h 41326"/>
              <a:gd name="connsiteX1" fmla="*/ 34483 w 90089"/>
              <a:gd name="connsiteY1" fmla="*/ 958 h 41326"/>
              <a:gd name="connsiteX2" fmla="*/ 90379 w 90089"/>
              <a:gd name="connsiteY2" fmla="*/ 1117 h 41326"/>
              <a:gd name="connsiteX3" fmla="*/ 90379 w 90089"/>
              <a:gd name="connsiteY3" fmla="*/ 41460 h 41326"/>
              <a:gd name="connsiteX4" fmla="*/ 29105 w 90089"/>
              <a:gd name="connsiteY4" fmla="*/ 41460 h 41326"/>
              <a:gd name="connsiteX5" fmla="*/ 290 w 90089"/>
              <a:gd name="connsiteY5" fmla="*/ 41460 h 41326"/>
              <a:gd name="connsiteX6" fmla="*/ 34214 w 90089"/>
              <a:gd name="connsiteY6" fmla="*/ 41460 h 41326"/>
              <a:gd name="connsiteX7" fmla="*/ 34214 w 90089"/>
              <a:gd name="connsiteY7" fmla="*/ 2133 h 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89" h="41326">
                <a:moveTo>
                  <a:pt x="34214" y="2133"/>
                </a:moveTo>
                <a:lnTo>
                  <a:pt x="34483" y="958"/>
                </a:lnTo>
                <a:cubicBezTo>
                  <a:pt x="36128" y="-409"/>
                  <a:pt x="85383" y="1172"/>
                  <a:pt x="90379" y="1117"/>
                </a:cubicBezTo>
                <a:lnTo>
                  <a:pt x="90379" y="41460"/>
                </a:lnTo>
                <a:lnTo>
                  <a:pt x="29105" y="41460"/>
                </a:lnTo>
                <a:cubicBezTo>
                  <a:pt x="19592" y="41475"/>
                  <a:pt x="9777" y="42052"/>
                  <a:pt x="290" y="41460"/>
                </a:cubicBezTo>
                <a:cubicBezTo>
                  <a:pt x="6610" y="39914"/>
                  <a:pt x="26525" y="41431"/>
                  <a:pt x="34214" y="41460"/>
                </a:cubicBezTo>
                <a:cubicBezTo>
                  <a:pt x="34550" y="28406"/>
                  <a:pt x="34418" y="15193"/>
                  <a:pt x="34214" y="2133"/>
                </a:cubicBezTo>
                <a:close/>
              </a:path>
            </a:pathLst>
          </a:custGeom>
          <a:solidFill>
            <a:srgbClr val="A3CDD4"/>
          </a:solidFill>
          <a:ln w="2568" cap="flat">
            <a:noFill/>
            <a:prstDash val="solid"/>
            <a:miter/>
          </a:ln>
        </p:spPr>
        <p:txBody>
          <a:bodyPr rtlCol="0" anchor="ctr"/>
          <a:lstStyle/>
          <a:p>
            <a:endParaRPr lang="zh-CN" altLang="en-US"/>
          </a:p>
        </p:txBody>
      </p:sp>
      <p:sp>
        <p:nvSpPr>
          <p:cNvPr id="89" name="任意形状 88"/>
          <p:cNvSpPr/>
          <p:nvPr/>
        </p:nvSpPr>
        <p:spPr>
          <a:xfrm>
            <a:off x="3931488" y="3605925"/>
            <a:ext cx="724797" cy="77898"/>
          </a:xfrm>
          <a:custGeom>
            <a:avLst/>
            <a:gdLst>
              <a:gd name="connsiteX0" fmla="*/ 365 w 836133"/>
              <a:gd name="connsiteY0" fmla="*/ 816 h 89892"/>
              <a:gd name="connsiteX1" fmla="*/ 22711 w 836133"/>
              <a:gd name="connsiteY1" fmla="*/ 882 h 89892"/>
              <a:gd name="connsiteX2" fmla="*/ 820620 w 836133"/>
              <a:gd name="connsiteY2" fmla="*/ 691 h 89892"/>
              <a:gd name="connsiteX3" fmla="*/ 836309 w 836133"/>
              <a:gd name="connsiteY3" fmla="*/ 816 h 89892"/>
              <a:gd name="connsiteX4" fmla="*/ 836309 w 836133"/>
              <a:gd name="connsiteY4" fmla="*/ 54678 h 89892"/>
              <a:gd name="connsiteX5" fmla="*/ 776547 w 836133"/>
              <a:gd name="connsiteY5" fmla="*/ 54678 h 89892"/>
              <a:gd name="connsiteX6" fmla="*/ 748524 w 836133"/>
              <a:gd name="connsiteY6" fmla="*/ 54654 h 89892"/>
              <a:gd name="connsiteX7" fmla="*/ 692595 w 836133"/>
              <a:gd name="connsiteY7" fmla="*/ 54678 h 89892"/>
              <a:gd name="connsiteX8" fmla="*/ 611032 w 836133"/>
              <a:gd name="connsiteY8" fmla="*/ 54715 h 89892"/>
              <a:gd name="connsiteX9" fmla="*/ 558311 w 836133"/>
              <a:gd name="connsiteY9" fmla="*/ 53157 h 89892"/>
              <a:gd name="connsiteX10" fmla="*/ 485867 w 836133"/>
              <a:gd name="connsiteY10" fmla="*/ 53157 h 89892"/>
              <a:gd name="connsiteX11" fmla="*/ 472378 w 836133"/>
              <a:gd name="connsiteY11" fmla="*/ 53258 h 89892"/>
              <a:gd name="connsiteX12" fmla="*/ 344462 w 836133"/>
              <a:gd name="connsiteY12" fmla="*/ 53157 h 89892"/>
              <a:gd name="connsiteX13" fmla="*/ 303594 w 836133"/>
              <a:gd name="connsiteY13" fmla="*/ 53076 h 89892"/>
              <a:gd name="connsiteX14" fmla="*/ 279420 w 836133"/>
              <a:gd name="connsiteY14" fmla="*/ 53157 h 89892"/>
              <a:gd name="connsiteX15" fmla="*/ 187626 w 836133"/>
              <a:gd name="connsiteY15" fmla="*/ 53131 h 89892"/>
              <a:gd name="connsiteX16" fmla="*/ 143057 w 836133"/>
              <a:gd name="connsiteY16" fmla="*/ 53157 h 89892"/>
              <a:gd name="connsiteX17" fmla="*/ 143057 w 836133"/>
              <a:gd name="connsiteY17" fmla="*/ 67461 h 89892"/>
              <a:gd name="connsiteX18" fmla="*/ 143057 w 836133"/>
              <a:gd name="connsiteY18" fmla="*/ 67461 h 89892"/>
              <a:gd name="connsiteX19" fmla="*/ 143057 w 836133"/>
              <a:gd name="connsiteY19" fmla="*/ 90259 h 89892"/>
              <a:gd name="connsiteX20" fmla="*/ 59340 w 836133"/>
              <a:gd name="connsiteY20" fmla="*/ 90259 h 89892"/>
              <a:gd name="connsiteX21" fmla="*/ 59340 w 836133"/>
              <a:gd name="connsiteY21" fmla="*/ 81883 h 89892"/>
              <a:gd name="connsiteX22" fmla="*/ 59340 w 836133"/>
              <a:gd name="connsiteY22" fmla="*/ 81883 h 89892"/>
              <a:gd name="connsiteX23" fmla="*/ 59340 w 836133"/>
              <a:gd name="connsiteY23" fmla="*/ 53157 h 89892"/>
              <a:gd name="connsiteX24" fmla="*/ 38317 w 836133"/>
              <a:gd name="connsiteY24" fmla="*/ 53093 h 89892"/>
              <a:gd name="connsiteX25" fmla="*/ 365 w 836133"/>
              <a:gd name="connsiteY25" fmla="*/ 53157 h 89892"/>
              <a:gd name="connsiteX26" fmla="*/ 365 w 836133"/>
              <a:gd name="connsiteY26" fmla="*/ 816 h 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6133" h="89892">
                <a:moveTo>
                  <a:pt x="365" y="816"/>
                </a:moveTo>
                <a:cubicBezTo>
                  <a:pt x="7626" y="1644"/>
                  <a:pt x="15401" y="951"/>
                  <a:pt x="22711" y="882"/>
                </a:cubicBezTo>
                <a:lnTo>
                  <a:pt x="820620" y="691"/>
                </a:lnTo>
                <a:cubicBezTo>
                  <a:pt x="825631" y="651"/>
                  <a:pt x="831386" y="-91"/>
                  <a:pt x="836309" y="816"/>
                </a:cubicBezTo>
                <a:cubicBezTo>
                  <a:pt x="836319" y="18764"/>
                  <a:pt x="836485" y="36729"/>
                  <a:pt x="836309" y="54678"/>
                </a:cubicBezTo>
                <a:cubicBezTo>
                  <a:pt x="817012" y="55953"/>
                  <a:pt x="796009" y="54663"/>
                  <a:pt x="776547" y="54678"/>
                </a:cubicBezTo>
                <a:cubicBezTo>
                  <a:pt x="767261" y="54265"/>
                  <a:pt x="757823" y="54654"/>
                  <a:pt x="748524" y="54654"/>
                </a:cubicBezTo>
                <a:lnTo>
                  <a:pt x="692595" y="54678"/>
                </a:lnTo>
                <a:lnTo>
                  <a:pt x="611032" y="54715"/>
                </a:lnTo>
                <a:cubicBezTo>
                  <a:pt x="593494" y="54715"/>
                  <a:pt x="575739" y="55575"/>
                  <a:pt x="558311" y="53157"/>
                </a:cubicBezTo>
                <a:cubicBezTo>
                  <a:pt x="537374" y="51244"/>
                  <a:pt x="507176" y="52796"/>
                  <a:pt x="485867" y="53157"/>
                </a:cubicBezTo>
                <a:cubicBezTo>
                  <a:pt x="481548" y="53720"/>
                  <a:pt x="476738" y="53275"/>
                  <a:pt x="472378" y="53258"/>
                </a:cubicBezTo>
                <a:lnTo>
                  <a:pt x="344462" y="53157"/>
                </a:lnTo>
                <a:lnTo>
                  <a:pt x="303594" y="53076"/>
                </a:lnTo>
                <a:cubicBezTo>
                  <a:pt x="295700" y="53013"/>
                  <a:pt x="287262" y="52271"/>
                  <a:pt x="279420" y="53157"/>
                </a:cubicBezTo>
                <a:lnTo>
                  <a:pt x="187626" y="53131"/>
                </a:lnTo>
                <a:cubicBezTo>
                  <a:pt x="172903" y="53125"/>
                  <a:pt x="157725" y="52228"/>
                  <a:pt x="143057" y="53157"/>
                </a:cubicBezTo>
                <a:lnTo>
                  <a:pt x="143057" y="67461"/>
                </a:lnTo>
                <a:lnTo>
                  <a:pt x="143057" y="67461"/>
                </a:lnTo>
                <a:cubicBezTo>
                  <a:pt x="142305" y="75205"/>
                  <a:pt x="142455" y="82515"/>
                  <a:pt x="143057" y="90259"/>
                </a:cubicBezTo>
                <a:cubicBezTo>
                  <a:pt x="115941" y="90274"/>
                  <a:pt x="86203" y="89019"/>
                  <a:pt x="59340" y="90259"/>
                </a:cubicBezTo>
                <a:cubicBezTo>
                  <a:pt x="59345" y="87486"/>
                  <a:pt x="59472" y="84647"/>
                  <a:pt x="59340" y="81883"/>
                </a:cubicBezTo>
                <a:lnTo>
                  <a:pt x="59340" y="81883"/>
                </a:lnTo>
                <a:lnTo>
                  <a:pt x="59340" y="53157"/>
                </a:lnTo>
                <a:cubicBezTo>
                  <a:pt x="52381" y="52609"/>
                  <a:pt x="45294" y="53070"/>
                  <a:pt x="38317" y="53093"/>
                </a:cubicBezTo>
                <a:lnTo>
                  <a:pt x="365" y="53157"/>
                </a:lnTo>
                <a:cubicBezTo>
                  <a:pt x="138" y="35719"/>
                  <a:pt x="331" y="18253"/>
                  <a:pt x="365" y="816"/>
                </a:cubicBezTo>
                <a:close/>
              </a:path>
            </a:pathLst>
          </a:custGeom>
          <a:solidFill>
            <a:srgbClr val="965738"/>
          </a:solidFill>
          <a:ln w="2568" cap="flat">
            <a:noFill/>
            <a:prstDash val="solid"/>
            <a:miter/>
          </a:ln>
        </p:spPr>
        <p:txBody>
          <a:bodyPr rtlCol="0" anchor="ctr"/>
          <a:lstStyle/>
          <a:p>
            <a:endParaRPr lang="zh-CN" altLang="en-US"/>
          </a:p>
        </p:txBody>
      </p:sp>
      <p:sp>
        <p:nvSpPr>
          <p:cNvPr id="90" name="任意形状 89"/>
          <p:cNvSpPr/>
          <p:nvPr/>
        </p:nvSpPr>
        <p:spPr>
          <a:xfrm>
            <a:off x="3982704" y="3651670"/>
            <a:ext cx="72569" cy="32151"/>
          </a:xfrm>
          <a:custGeom>
            <a:avLst/>
            <a:gdLst>
              <a:gd name="connsiteX0" fmla="*/ 133 w 83716"/>
              <a:gd name="connsiteY0" fmla="*/ 377 h 37102"/>
              <a:gd name="connsiteX1" fmla="*/ 83850 w 83716"/>
              <a:gd name="connsiteY1" fmla="*/ 377 h 37102"/>
              <a:gd name="connsiteX2" fmla="*/ 83850 w 83716"/>
              <a:gd name="connsiteY2" fmla="*/ 14680 h 37102"/>
              <a:gd name="connsiteX3" fmla="*/ 83850 w 83716"/>
              <a:gd name="connsiteY3" fmla="*/ 37479 h 37102"/>
              <a:gd name="connsiteX4" fmla="*/ 133 w 83716"/>
              <a:gd name="connsiteY4" fmla="*/ 37479 h 37102"/>
              <a:gd name="connsiteX5" fmla="*/ 133 w 83716"/>
              <a:gd name="connsiteY5" fmla="*/ 29102 h 37102"/>
              <a:gd name="connsiteX6" fmla="*/ 133 w 83716"/>
              <a:gd name="connsiteY6" fmla="*/ 377 h 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6" h="37102">
                <a:moveTo>
                  <a:pt x="133" y="377"/>
                </a:moveTo>
                <a:lnTo>
                  <a:pt x="83850" y="377"/>
                </a:lnTo>
                <a:cubicBezTo>
                  <a:pt x="83507" y="5054"/>
                  <a:pt x="83809" y="9974"/>
                  <a:pt x="83850" y="14680"/>
                </a:cubicBezTo>
                <a:cubicBezTo>
                  <a:pt x="83098" y="22425"/>
                  <a:pt x="83248" y="29734"/>
                  <a:pt x="83850" y="37479"/>
                </a:cubicBezTo>
                <a:cubicBezTo>
                  <a:pt x="56734" y="37494"/>
                  <a:pt x="26996" y="36238"/>
                  <a:pt x="133" y="37479"/>
                </a:cubicBezTo>
                <a:cubicBezTo>
                  <a:pt x="138" y="34706"/>
                  <a:pt x="265" y="31867"/>
                  <a:pt x="133" y="29102"/>
                </a:cubicBezTo>
                <a:lnTo>
                  <a:pt x="133" y="377"/>
                </a:lnTo>
                <a:close/>
              </a:path>
            </a:pathLst>
          </a:custGeom>
          <a:solidFill>
            <a:srgbClr val="212F34"/>
          </a:solidFill>
          <a:ln w="2568" cap="flat">
            <a:noFill/>
            <a:prstDash val="solid"/>
            <a:miter/>
          </a:ln>
        </p:spPr>
        <p:txBody>
          <a:bodyPr rtlCol="0" anchor="ctr"/>
          <a:lstStyle/>
          <a:p>
            <a:endParaRPr lang="zh-CN" altLang="en-US"/>
          </a:p>
        </p:txBody>
      </p:sp>
      <p:sp>
        <p:nvSpPr>
          <p:cNvPr id="91" name="任意形状 90"/>
          <p:cNvSpPr/>
          <p:nvPr/>
        </p:nvSpPr>
        <p:spPr>
          <a:xfrm>
            <a:off x="4160394" y="3436099"/>
            <a:ext cx="265430" cy="126569"/>
          </a:xfrm>
          <a:custGeom>
            <a:avLst/>
            <a:gdLst>
              <a:gd name="connsiteX0" fmla="*/ 130773 w 306203"/>
              <a:gd name="connsiteY0" fmla="*/ 309 h 146058"/>
              <a:gd name="connsiteX1" fmla="*/ 183846 w 306203"/>
              <a:gd name="connsiteY1" fmla="*/ 361 h 146058"/>
              <a:gd name="connsiteX2" fmla="*/ 210290 w 306203"/>
              <a:gd name="connsiteY2" fmla="*/ 309 h 146058"/>
              <a:gd name="connsiteX3" fmla="*/ 214152 w 306203"/>
              <a:gd name="connsiteY3" fmla="*/ 13433 h 146058"/>
              <a:gd name="connsiteX4" fmla="*/ 260191 w 306203"/>
              <a:gd name="connsiteY4" fmla="*/ 49632 h 146058"/>
              <a:gd name="connsiteX5" fmla="*/ 301286 w 306203"/>
              <a:gd name="connsiteY5" fmla="*/ 73236 h 146058"/>
              <a:gd name="connsiteX6" fmla="*/ 306460 w 306203"/>
              <a:gd name="connsiteY6" fmla="*/ 110500 h 146058"/>
              <a:gd name="connsiteX7" fmla="*/ 306460 w 306203"/>
              <a:gd name="connsiteY7" fmla="*/ 146368 h 146058"/>
              <a:gd name="connsiteX8" fmla="*/ 256 w 306203"/>
              <a:gd name="connsiteY8" fmla="*/ 146368 h 146058"/>
              <a:gd name="connsiteX9" fmla="*/ 256 w 306203"/>
              <a:gd name="connsiteY9" fmla="*/ 110500 h 146058"/>
              <a:gd name="connsiteX10" fmla="*/ 5045 w 306203"/>
              <a:gd name="connsiteY10" fmla="*/ 73236 h 146058"/>
              <a:gd name="connsiteX11" fmla="*/ 43490 w 306203"/>
              <a:gd name="connsiteY11" fmla="*/ 49632 h 146058"/>
              <a:gd name="connsiteX12" fmla="*/ 43490 w 306203"/>
              <a:gd name="connsiteY12" fmla="*/ 41818 h 146058"/>
              <a:gd name="connsiteX13" fmla="*/ 72680 w 306203"/>
              <a:gd name="connsiteY13" fmla="*/ 13433 h 146058"/>
              <a:gd name="connsiteX14" fmla="*/ 95345 w 306203"/>
              <a:gd name="connsiteY14" fmla="*/ 13433 h 146058"/>
              <a:gd name="connsiteX15" fmla="*/ 95345 w 306203"/>
              <a:gd name="connsiteY15" fmla="*/ 309 h 146058"/>
              <a:gd name="connsiteX16" fmla="*/ 130773 w 306203"/>
              <a:gd name="connsiteY16" fmla="*/ 309 h 14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203" h="146058">
                <a:moveTo>
                  <a:pt x="130773" y="309"/>
                </a:moveTo>
                <a:lnTo>
                  <a:pt x="183846" y="361"/>
                </a:lnTo>
                <a:cubicBezTo>
                  <a:pt x="192537" y="393"/>
                  <a:pt x="201648" y="1108"/>
                  <a:pt x="210290" y="309"/>
                </a:cubicBezTo>
                <a:cubicBezTo>
                  <a:pt x="210306" y="5665"/>
                  <a:pt x="207816" y="12810"/>
                  <a:pt x="214152" y="13433"/>
                </a:cubicBezTo>
                <a:cubicBezTo>
                  <a:pt x="239713" y="12599"/>
                  <a:pt x="262061" y="13984"/>
                  <a:pt x="260191" y="49632"/>
                </a:cubicBezTo>
                <a:cubicBezTo>
                  <a:pt x="278179" y="52238"/>
                  <a:pt x="292465" y="53585"/>
                  <a:pt x="301286" y="73236"/>
                </a:cubicBezTo>
                <a:cubicBezTo>
                  <a:pt x="309660" y="84735"/>
                  <a:pt x="303200" y="98035"/>
                  <a:pt x="306460" y="110500"/>
                </a:cubicBezTo>
                <a:lnTo>
                  <a:pt x="306460" y="146368"/>
                </a:lnTo>
                <a:lnTo>
                  <a:pt x="256" y="146368"/>
                </a:lnTo>
                <a:lnTo>
                  <a:pt x="256" y="110500"/>
                </a:lnTo>
                <a:cubicBezTo>
                  <a:pt x="395" y="97510"/>
                  <a:pt x="-442" y="85130"/>
                  <a:pt x="5045" y="73236"/>
                </a:cubicBezTo>
                <a:cubicBezTo>
                  <a:pt x="14591" y="56142"/>
                  <a:pt x="25442" y="51260"/>
                  <a:pt x="43490" y="49632"/>
                </a:cubicBezTo>
                <a:cubicBezTo>
                  <a:pt x="43316" y="47035"/>
                  <a:pt x="42983" y="44383"/>
                  <a:pt x="43490" y="41818"/>
                </a:cubicBezTo>
                <a:cubicBezTo>
                  <a:pt x="44644" y="22069"/>
                  <a:pt x="55578" y="14143"/>
                  <a:pt x="72680" y="13433"/>
                </a:cubicBezTo>
                <a:cubicBezTo>
                  <a:pt x="79752" y="11849"/>
                  <a:pt x="88139" y="13063"/>
                  <a:pt x="95345" y="13433"/>
                </a:cubicBezTo>
                <a:lnTo>
                  <a:pt x="95345" y="309"/>
                </a:lnTo>
                <a:lnTo>
                  <a:pt x="130773" y="309"/>
                </a:lnTo>
                <a:close/>
              </a:path>
            </a:pathLst>
          </a:custGeom>
          <a:solidFill>
            <a:srgbClr val="0DC7D5"/>
          </a:solidFill>
          <a:ln w="2568" cap="flat">
            <a:noFill/>
            <a:prstDash val="solid"/>
            <a:miter/>
          </a:ln>
        </p:spPr>
        <p:txBody>
          <a:bodyPr rtlCol="0" anchor="ctr"/>
          <a:lstStyle/>
          <a:p>
            <a:endParaRPr lang="zh-CN" altLang="en-US"/>
          </a:p>
        </p:txBody>
      </p:sp>
      <p:sp>
        <p:nvSpPr>
          <p:cNvPr id="92" name="任意形状 91"/>
          <p:cNvSpPr/>
          <p:nvPr/>
        </p:nvSpPr>
        <p:spPr>
          <a:xfrm>
            <a:off x="4197871" y="3436099"/>
            <a:ext cx="187940" cy="42741"/>
          </a:xfrm>
          <a:custGeom>
            <a:avLst/>
            <a:gdLst>
              <a:gd name="connsiteX0" fmla="*/ 87539 w 216810"/>
              <a:gd name="connsiteY0" fmla="*/ 292 h 49322"/>
              <a:gd name="connsiteX1" fmla="*/ 140611 w 216810"/>
              <a:gd name="connsiteY1" fmla="*/ 344 h 49322"/>
              <a:gd name="connsiteX2" fmla="*/ 167056 w 216810"/>
              <a:gd name="connsiteY2" fmla="*/ 292 h 49322"/>
              <a:gd name="connsiteX3" fmla="*/ 170917 w 216810"/>
              <a:gd name="connsiteY3" fmla="*/ 13416 h 49322"/>
              <a:gd name="connsiteX4" fmla="*/ 216956 w 216810"/>
              <a:gd name="connsiteY4" fmla="*/ 49615 h 49322"/>
              <a:gd name="connsiteX5" fmla="*/ 192811 w 216810"/>
              <a:gd name="connsiteY5" fmla="*/ 49558 h 49322"/>
              <a:gd name="connsiteX6" fmla="*/ 255 w 216810"/>
              <a:gd name="connsiteY6" fmla="*/ 49615 h 49322"/>
              <a:gd name="connsiteX7" fmla="*/ 255 w 216810"/>
              <a:gd name="connsiteY7" fmla="*/ 41801 h 49322"/>
              <a:gd name="connsiteX8" fmla="*/ 29445 w 216810"/>
              <a:gd name="connsiteY8" fmla="*/ 13416 h 49322"/>
              <a:gd name="connsiteX9" fmla="*/ 52111 w 216810"/>
              <a:gd name="connsiteY9" fmla="*/ 13416 h 49322"/>
              <a:gd name="connsiteX10" fmla="*/ 52111 w 216810"/>
              <a:gd name="connsiteY10" fmla="*/ 292 h 49322"/>
              <a:gd name="connsiteX11" fmla="*/ 87539 w 216810"/>
              <a:gd name="connsiteY11" fmla="*/ 292 h 4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10" h="49322">
                <a:moveTo>
                  <a:pt x="87539" y="292"/>
                </a:moveTo>
                <a:lnTo>
                  <a:pt x="140611" y="344"/>
                </a:lnTo>
                <a:cubicBezTo>
                  <a:pt x="149303" y="376"/>
                  <a:pt x="158413" y="1092"/>
                  <a:pt x="167056" y="292"/>
                </a:cubicBezTo>
                <a:cubicBezTo>
                  <a:pt x="167071" y="5648"/>
                  <a:pt x="164581" y="12793"/>
                  <a:pt x="170917" y="13416"/>
                </a:cubicBezTo>
                <a:cubicBezTo>
                  <a:pt x="196479" y="12582"/>
                  <a:pt x="218826" y="13967"/>
                  <a:pt x="216956" y="49615"/>
                </a:cubicBezTo>
                <a:cubicBezTo>
                  <a:pt x="209027" y="49004"/>
                  <a:pt x="200764" y="49529"/>
                  <a:pt x="192811" y="49558"/>
                </a:cubicBezTo>
                <a:lnTo>
                  <a:pt x="255" y="49615"/>
                </a:lnTo>
                <a:lnTo>
                  <a:pt x="255" y="41801"/>
                </a:lnTo>
                <a:cubicBezTo>
                  <a:pt x="1410" y="22052"/>
                  <a:pt x="12343" y="14126"/>
                  <a:pt x="29445" y="13416"/>
                </a:cubicBezTo>
                <a:cubicBezTo>
                  <a:pt x="36518" y="11832"/>
                  <a:pt x="44904" y="13047"/>
                  <a:pt x="52111" y="13416"/>
                </a:cubicBezTo>
                <a:lnTo>
                  <a:pt x="52111" y="292"/>
                </a:lnTo>
                <a:lnTo>
                  <a:pt x="87539" y="292"/>
                </a:lnTo>
                <a:close/>
              </a:path>
            </a:pathLst>
          </a:custGeom>
          <a:solidFill>
            <a:srgbClr val="294758"/>
          </a:solidFill>
          <a:ln w="2568" cap="flat">
            <a:noFill/>
            <a:prstDash val="solid"/>
            <a:miter/>
          </a:ln>
        </p:spPr>
        <p:txBody>
          <a:bodyPr rtlCol="0" anchor="ctr"/>
          <a:lstStyle/>
          <a:p>
            <a:endParaRPr lang="zh-CN" altLang="en-US"/>
          </a:p>
        </p:txBody>
      </p:sp>
      <p:sp>
        <p:nvSpPr>
          <p:cNvPr id="93" name="任意形状 92"/>
          <p:cNvSpPr/>
          <p:nvPr/>
        </p:nvSpPr>
        <p:spPr>
          <a:xfrm>
            <a:off x="4223174" y="3436099"/>
            <a:ext cx="122634" cy="12297"/>
          </a:xfrm>
          <a:custGeom>
            <a:avLst/>
            <a:gdLst>
              <a:gd name="connsiteX0" fmla="*/ 58346 w 141472"/>
              <a:gd name="connsiteY0" fmla="*/ 286 h 14191"/>
              <a:gd name="connsiteX1" fmla="*/ 111418 w 141472"/>
              <a:gd name="connsiteY1" fmla="*/ 338 h 14191"/>
              <a:gd name="connsiteX2" fmla="*/ 137862 w 141472"/>
              <a:gd name="connsiteY2" fmla="*/ 286 h 14191"/>
              <a:gd name="connsiteX3" fmla="*/ 141724 w 141472"/>
              <a:gd name="connsiteY3" fmla="*/ 13410 h 14191"/>
              <a:gd name="connsiteX4" fmla="*/ 252 w 141472"/>
              <a:gd name="connsiteY4" fmla="*/ 13410 h 14191"/>
              <a:gd name="connsiteX5" fmla="*/ 22917 w 141472"/>
              <a:gd name="connsiteY5" fmla="*/ 13410 h 14191"/>
              <a:gd name="connsiteX6" fmla="*/ 22917 w 141472"/>
              <a:gd name="connsiteY6" fmla="*/ 286 h 14191"/>
              <a:gd name="connsiteX7" fmla="*/ 58346 w 141472"/>
              <a:gd name="connsiteY7" fmla="*/ 286 h 1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472" h="14191">
                <a:moveTo>
                  <a:pt x="58346" y="286"/>
                </a:moveTo>
                <a:lnTo>
                  <a:pt x="111418" y="338"/>
                </a:lnTo>
                <a:cubicBezTo>
                  <a:pt x="120110" y="370"/>
                  <a:pt x="129220" y="1086"/>
                  <a:pt x="137862" y="286"/>
                </a:cubicBezTo>
                <a:cubicBezTo>
                  <a:pt x="137878" y="5642"/>
                  <a:pt x="135388" y="12787"/>
                  <a:pt x="141724" y="13410"/>
                </a:cubicBezTo>
                <a:cubicBezTo>
                  <a:pt x="96625" y="14564"/>
                  <a:pt x="45309" y="15081"/>
                  <a:pt x="252" y="13410"/>
                </a:cubicBezTo>
                <a:cubicBezTo>
                  <a:pt x="7324" y="11826"/>
                  <a:pt x="15711" y="13041"/>
                  <a:pt x="22917" y="13410"/>
                </a:cubicBezTo>
                <a:lnTo>
                  <a:pt x="22917" y="286"/>
                </a:lnTo>
                <a:lnTo>
                  <a:pt x="58346" y="286"/>
                </a:lnTo>
                <a:close/>
              </a:path>
            </a:pathLst>
          </a:custGeom>
          <a:solidFill>
            <a:srgbClr val="86929C"/>
          </a:solidFill>
          <a:ln w="2568" cap="flat">
            <a:noFill/>
            <a:prstDash val="solid"/>
            <a:miter/>
          </a:ln>
        </p:spPr>
        <p:txBody>
          <a:bodyPr rtlCol="0" anchor="ctr"/>
          <a:lstStyle/>
          <a:p>
            <a:endParaRPr lang="zh-CN" altLang="en-US"/>
          </a:p>
        </p:txBody>
      </p:sp>
      <p:sp>
        <p:nvSpPr>
          <p:cNvPr id="95" name="任意形状 94"/>
          <p:cNvSpPr/>
          <p:nvPr/>
        </p:nvSpPr>
        <p:spPr>
          <a:xfrm>
            <a:off x="4164545" y="3472068"/>
            <a:ext cx="256795" cy="27852"/>
          </a:xfrm>
          <a:custGeom>
            <a:avLst/>
            <a:gdLst>
              <a:gd name="connsiteX0" fmla="*/ 38701 w 296241"/>
              <a:gd name="connsiteY0" fmla="*/ 8118 h 32140"/>
              <a:gd name="connsiteX1" fmla="*/ 38701 w 296241"/>
              <a:gd name="connsiteY1" fmla="*/ 304 h 32140"/>
              <a:gd name="connsiteX2" fmla="*/ 38701 w 296241"/>
              <a:gd name="connsiteY2" fmla="*/ 8118 h 32140"/>
              <a:gd name="connsiteX3" fmla="*/ 231256 w 296241"/>
              <a:gd name="connsiteY3" fmla="*/ 8060 h 32140"/>
              <a:gd name="connsiteX4" fmla="*/ 255402 w 296241"/>
              <a:gd name="connsiteY4" fmla="*/ 8118 h 32140"/>
              <a:gd name="connsiteX5" fmla="*/ 296497 w 296241"/>
              <a:gd name="connsiteY5" fmla="*/ 31722 h 32140"/>
              <a:gd name="connsiteX6" fmla="*/ 227728 w 296241"/>
              <a:gd name="connsiteY6" fmla="*/ 31733 h 32140"/>
              <a:gd name="connsiteX7" fmla="*/ 26987 w 296241"/>
              <a:gd name="connsiteY7" fmla="*/ 31745 h 32140"/>
              <a:gd name="connsiteX8" fmla="*/ 256 w 296241"/>
              <a:gd name="connsiteY8" fmla="*/ 31722 h 32140"/>
              <a:gd name="connsiteX9" fmla="*/ 38701 w 296241"/>
              <a:gd name="connsiteY9" fmla="*/ 8118 h 3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241" h="32140">
                <a:moveTo>
                  <a:pt x="38701" y="8118"/>
                </a:moveTo>
                <a:cubicBezTo>
                  <a:pt x="38528" y="5521"/>
                  <a:pt x="38194" y="2869"/>
                  <a:pt x="38701" y="304"/>
                </a:cubicBezTo>
                <a:lnTo>
                  <a:pt x="38701" y="8118"/>
                </a:lnTo>
                <a:lnTo>
                  <a:pt x="231256" y="8060"/>
                </a:lnTo>
                <a:cubicBezTo>
                  <a:pt x="239209" y="8031"/>
                  <a:pt x="247472" y="7506"/>
                  <a:pt x="255402" y="8118"/>
                </a:cubicBezTo>
                <a:cubicBezTo>
                  <a:pt x="273390" y="10724"/>
                  <a:pt x="287676" y="12071"/>
                  <a:pt x="296497" y="31722"/>
                </a:cubicBezTo>
                <a:cubicBezTo>
                  <a:pt x="273710" y="32697"/>
                  <a:pt x="250564" y="31739"/>
                  <a:pt x="227728" y="31733"/>
                </a:cubicBezTo>
                <a:lnTo>
                  <a:pt x="26987" y="31745"/>
                </a:lnTo>
                <a:cubicBezTo>
                  <a:pt x="18455" y="31777"/>
                  <a:pt x="8581" y="33318"/>
                  <a:pt x="256" y="31722"/>
                </a:cubicBezTo>
                <a:cubicBezTo>
                  <a:pt x="9802" y="14628"/>
                  <a:pt x="20653" y="9745"/>
                  <a:pt x="38701" y="8118"/>
                </a:cubicBezTo>
                <a:close/>
              </a:path>
            </a:pathLst>
          </a:custGeom>
          <a:solidFill>
            <a:srgbClr val="A3CDD4"/>
          </a:solidFill>
          <a:ln w="2568" cap="flat">
            <a:noFill/>
            <a:prstDash val="solid"/>
            <a:miter/>
          </a:ln>
        </p:spPr>
        <p:txBody>
          <a:bodyPr rtlCol="0" anchor="ctr"/>
          <a:lstStyle/>
          <a:p>
            <a:endParaRPr lang="zh-CN" altLang="en-US"/>
          </a:p>
        </p:txBody>
      </p:sp>
      <p:sp>
        <p:nvSpPr>
          <p:cNvPr id="100" name="任意形状 99"/>
          <p:cNvSpPr/>
          <p:nvPr/>
        </p:nvSpPr>
        <p:spPr>
          <a:xfrm>
            <a:off x="4268468" y="3511269"/>
            <a:ext cx="49520" cy="40743"/>
          </a:xfrm>
          <a:custGeom>
            <a:avLst/>
            <a:gdLst>
              <a:gd name="connsiteX0" fmla="*/ 20687 w 57127"/>
              <a:gd name="connsiteY0" fmla="*/ 591 h 47017"/>
              <a:gd name="connsiteX1" fmla="*/ 40119 w 57127"/>
              <a:gd name="connsiteY1" fmla="*/ 47311 h 47017"/>
              <a:gd name="connsiteX2" fmla="*/ 256 w 57127"/>
              <a:gd name="connsiteY2" fmla="*/ 23768 h 47017"/>
              <a:gd name="connsiteX3" fmla="*/ 20687 w 57127"/>
              <a:gd name="connsiteY3" fmla="*/ 591 h 47017"/>
            </a:gdLst>
            <a:ahLst/>
            <a:cxnLst>
              <a:cxn ang="0">
                <a:pos x="connsiteX0" y="connsiteY0"/>
              </a:cxn>
              <a:cxn ang="0">
                <a:pos x="connsiteX1" y="connsiteY1"/>
              </a:cxn>
              <a:cxn ang="0">
                <a:pos x="connsiteX2" y="connsiteY2"/>
              </a:cxn>
              <a:cxn ang="0">
                <a:pos x="connsiteX3" y="connsiteY3"/>
              </a:cxn>
            </a:cxnLst>
            <a:rect l="l" t="t" r="r" b="b"/>
            <a:pathLst>
              <a:path w="57127" h="47017">
                <a:moveTo>
                  <a:pt x="20687" y="591"/>
                </a:moveTo>
                <a:cubicBezTo>
                  <a:pt x="69846" y="-3530"/>
                  <a:pt x="62397" y="41020"/>
                  <a:pt x="40119" y="47311"/>
                </a:cubicBezTo>
                <a:cubicBezTo>
                  <a:pt x="21149" y="47501"/>
                  <a:pt x="5796" y="47449"/>
                  <a:pt x="256" y="23768"/>
                </a:cubicBezTo>
                <a:cubicBezTo>
                  <a:pt x="2717" y="10956"/>
                  <a:pt x="8909" y="3514"/>
                  <a:pt x="20687" y="591"/>
                </a:cubicBezTo>
                <a:close/>
              </a:path>
            </a:pathLst>
          </a:custGeom>
          <a:solidFill>
            <a:srgbClr val="FECE32"/>
          </a:solidFill>
          <a:ln w="2568" cap="flat">
            <a:noFill/>
            <a:prstDash val="solid"/>
            <a:miter/>
          </a:ln>
        </p:spPr>
        <p:txBody>
          <a:bodyPr rtlCol="0" anchor="ctr"/>
          <a:lstStyle/>
          <a:p>
            <a:endParaRPr lang="zh-CN" altLang="en-US"/>
          </a:p>
        </p:txBody>
      </p:sp>
      <p:sp>
        <p:nvSpPr>
          <p:cNvPr id="103" name="任意形状 102"/>
          <p:cNvSpPr/>
          <p:nvPr/>
        </p:nvSpPr>
        <p:spPr>
          <a:xfrm>
            <a:off x="4131418" y="3136342"/>
            <a:ext cx="322270" cy="300082"/>
          </a:xfrm>
          <a:custGeom>
            <a:avLst/>
            <a:gdLst>
              <a:gd name="connsiteX0" fmla="*/ 181693 w 371774"/>
              <a:gd name="connsiteY0" fmla="*/ 803 h 346288"/>
              <a:gd name="connsiteX1" fmla="*/ 198221 w 371774"/>
              <a:gd name="connsiteY1" fmla="*/ 803 h 346288"/>
              <a:gd name="connsiteX2" fmla="*/ 199500 w 371774"/>
              <a:gd name="connsiteY2" fmla="*/ 938 h 346288"/>
              <a:gd name="connsiteX3" fmla="*/ 221057 w 371774"/>
              <a:gd name="connsiteY3" fmla="*/ 1181 h 346288"/>
              <a:gd name="connsiteX4" fmla="*/ 313042 w 371774"/>
              <a:gd name="connsiteY4" fmla="*/ 98736 h 346288"/>
              <a:gd name="connsiteX5" fmla="*/ 334713 w 371774"/>
              <a:gd name="connsiteY5" fmla="*/ 98736 h 346288"/>
              <a:gd name="connsiteX6" fmla="*/ 350994 w 371774"/>
              <a:gd name="connsiteY6" fmla="*/ 126328 h 346288"/>
              <a:gd name="connsiteX7" fmla="*/ 369560 w 371774"/>
              <a:gd name="connsiteY7" fmla="*/ 128798 h 346288"/>
              <a:gd name="connsiteX8" fmla="*/ 370482 w 371774"/>
              <a:gd name="connsiteY8" fmla="*/ 199691 h 346288"/>
              <a:gd name="connsiteX9" fmla="*/ 350994 w 371774"/>
              <a:gd name="connsiteY9" fmla="*/ 205698 h 346288"/>
              <a:gd name="connsiteX10" fmla="*/ 339887 w 371774"/>
              <a:gd name="connsiteY10" fmla="*/ 234837 h 346288"/>
              <a:gd name="connsiteX11" fmla="*/ 313334 w 371774"/>
              <a:gd name="connsiteY11" fmla="*/ 235301 h 346288"/>
              <a:gd name="connsiteX12" fmla="*/ 313042 w 371774"/>
              <a:gd name="connsiteY12" fmla="*/ 236709 h 346288"/>
              <a:gd name="connsiteX13" fmla="*/ 243718 w 371774"/>
              <a:gd name="connsiteY13" fmla="*/ 303187 h 346288"/>
              <a:gd name="connsiteX14" fmla="*/ 243718 w 371774"/>
              <a:gd name="connsiteY14" fmla="*/ 346136 h 346288"/>
              <a:gd name="connsiteX15" fmla="*/ 217273 w 371774"/>
              <a:gd name="connsiteY15" fmla="*/ 346188 h 346288"/>
              <a:gd name="connsiteX16" fmla="*/ 164201 w 371774"/>
              <a:gd name="connsiteY16" fmla="*/ 346136 h 346288"/>
              <a:gd name="connsiteX17" fmla="*/ 128773 w 371774"/>
              <a:gd name="connsiteY17" fmla="*/ 346136 h 346288"/>
              <a:gd name="connsiteX18" fmla="*/ 128773 w 371774"/>
              <a:gd name="connsiteY18" fmla="*/ 303187 h 346288"/>
              <a:gd name="connsiteX19" fmla="*/ 63979 w 371774"/>
              <a:gd name="connsiteY19" fmla="*/ 255645 h 346288"/>
              <a:gd name="connsiteX20" fmla="*/ 58337 w 371774"/>
              <a:gd name="connsiteY20" fmla="*/ 234837 h 346288"/>
              <a:gd name="connsiteX21" fmla="*/ 20641 w 371774"/>
              <a:gd name="connsiteY21" fmla="*/ 209490 h 346288"/>
              <a:gd name="connsiteX22" fmla="*/ 1047 w 371774"/>
              <a:gd name="connsiteY22" fmla="*/ 202314 h 346288"/>
              <a:gd name="connsiteX23" fmla="*/ 1109 w 371774"/>
              <a:gd name="connsiteY23" fmla="*/ 138375 h 346288"/>
              <a:gd name="connsiteX24" fmla="*/ 20641 w 371774"/>
              <a:gd name="connsiteY24" fmla="*/ 123139 h 346288"/>
              <a:gd name="connsiteX25" fmla="*/ 20554 w 371774"/>
              <a:gd name="connsiteY25" fmla="*/ 121275 h 346288"/>
              <a:gd name="connsiteX26" fmla="*/ 58337 w 371774"/>
              <a:gd name="connsiteY26" fmla="*/ 98736 h 346288"/>
              <a:gd name="connsiteX27" fmla="*/ 150916 w 371774"/>
              <a:gd name="connsiteY27" fmla="*/ 803 h 346288"/>
              <a:gd name="connsiteX28" fmla="*/ 181693 w 371774"/>
              <a:gd name="connsiteY28" fmla="*/ 803 h 3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1774" h="346288">
                <a:moveTo>
                  <a:pt x="181693" y="803"/>
                </a:moveTo>
                <a:cubicBezTo>
                  <a:pt x="187075" y="376"/>
                  <a:pt x="192866" y="-227"/>
                  <a:pt x="198221" y="803"/>
                </a:cubicBezTo>
                <a:lnTo>
                  <a:pt x="199500" y="938"/>
                </a:lnTo>
                <a:cubicBezTo>
                  <a:pt x="206616" y="1631"/>
                  <a:pt x="213887" y="563"/>
                  <a:pt x="221057" y="1181"/>
                </a:cubicBezTo>
                <a:cubicBezTo>
                  <a:pt x="269899" y="5373"/>
                  <a:pt x="305683" y="45552"/>
                  <a:pt x="313042" y="98736"/>
                </a:cubicBezTo>
                <a:cubicBezTo>
                  <a:pt x="316834" y="98716"/>
                  <a:pt x="332120" y="97285"/>
                  <a:pt x="334713" y="98736"/>
                </a:cubicBezTo>
                <a:cubicBezTo>
                  <a:pt x="351138" y="99287"/>
                  <a:pt x="351794" y="110555"/>
                  <a:pt x="350994" y="126328"/>
                </a:cubicBezTo>
                <a:cubicBezTo>
                  <a:pt x="355622" y="126235"/>
                  <a:pt x="366290" y="124801"/>
                  <a:pt x="369560" y="128798"/>
                </a:cubicBezTo>
                <a:cubicBezTo>
                  <a:pt x="373156" y="133193"/>
                  <a:pt x="372244" y="192087"/>
                  <a:pt x="370482" y="199691"/>
                </a:cubicBezTo>
                <a:cubicBezTo>
                  <a:pt x="368708" y="207334"/>
                  <a:pt x="356134" y="205756"/>
                  <a:pt x="350994" y="205698"/>
                </a:cubicBezTo>
                <a:cubicBezTo>
                  <a:pt x="350841" y="217486"/>
                  <a:pt x="352316" y="231057"/>
                  <a:pt x="339887" y="234837"/>
                </a:cubicBezTo>
                <a:cubicBezTo>
                  <a:pt x="333052" y="236060"/>
                  <a:pt x="318500" y="232655"/>
                  <a:pt x="313334" y="235301"/>
                </a:cubicBezTo>
                <a:lnTo>
                  <a:pt x="313042" y="236709"/>
                </a:lnTo>
                <a:cubicBezTo>
                  <a:pt x="302330" y="288716"/>
                  <a:pt x="282263" y="292055"/>
                  <a:pt x="243718" y="303187"/>
                </a:cubicBezTo>
                <a:lnTo>
                  <a:pt x="243718" y="346136"/>
                </a:lnTo>
                <a:cubicBezTo>
                  <a:pt x="235075" y="346935"/>
                  <a:pt x="225965" y="346220"/>
                  <a:pt x="217273" y="346188"/>
                </a:cubicBezTo>
                <a:lnTo>
                  <a:pt x="164201" y="346136"/>
                </a:lnTo>
                <a:lnTo>
                  <a:pt x="128773" y="346136"/>
                </a:lnTo>
                <a:lnTo>
                  <a:pt x="128773" y="303187"/>
                </a:lnTo>
                <a:cubicBezTo>
                  <a:pt x="118392" y="294178"/>
                  <a:pt x="78402" y="302928"/>
                  <a:pt x="63979" y="255645"/>
                </a:cubicBezTo>
                <a:cubicBezTo>
                  <a:pt x="61876" y="248760"/>
                  <a:pt x="61613" y="241263"/>
                  <a:pt x="58337" y="234837"/>
                </a:cubicBezTo>
                <a:cubicBezTo>
                  <a:pt x="35491" y="234993"/>
                  <a:pt x="19267" y="241289"/>
                  <a:pt x="20641" y="209490"/>
                </a:cubicBezTo>
                <a:cubicBezTo>
                  <a:pt x="12841" y="210973"/>
                  <a:pt x="6954" y="208056"/>
                  <a:pt x="1047" y="202314"/>
                </a:cubicBezTo>
                <a:cubicBezTo>
                  <a:pt x="-22" y="186417"/>
                  <a:pt x="-15" y="153830"/>
                  <a:pt x="1109" y="138375"/>
                </a:cubicBezTo>
                <a:cubicBezTo>
                  <a:pt x="2119" y="124472"/>
                  <a:pt x="9227" y="122011"/>
                  <a:pt x="20641" y="123139"/>
                </a:cubicBezTo>
                <a:lnTo>
                  <a:pt x="20554" y="121275"/>
                </a:lnTo>
                <a:cubicBezTo>
                  <a:pt x="19200" y="91617"/>
                  <a:pt x="37831" y="98606"/>
                  <a:pt x="58337" y="98736"/>
                </a:cubicBezTo>
                <a:cubicBezTo>
                  <a:pt x="73171" y="38110"/>
                  <a:pt x="91542" y="14163"/>
                  <a:pt x="150916" y="803"/>
                </a:cubicBezTo>
                <a:cubicBezTo>
                  <a:pt x="160843" y="-960"/>
                  <a:pt x="171606" y="1980"/>
                  <a:pt x="181693" y="803"/>
                </a:cubicBezTo>
                <a:close/>
              </a:path>
            </a:pathLst>
          </a:custGeom>
          <a:solidFill>
            <a:srgbClr val="DBDFE1"/>
          </a:solidFill>
          <a:ln w="2568" cap="flat">
            <a:noFill/>
            <a:prstDash val="solid"/>
            <a:miter/>
          </a:ln>
        </p:spPr>
        <p:txBody>
          <a:bodyPr rtlCol="0" anchor="ctr"/>
          <a:lstStyle/>
          <a:p>
            <a:endParaRPr lang="zh-CN" altLang="en-US"/>
          </a:p>
        </p:txBody>
      </p:sp>
      <p:sp>
        <p:nvSpPr>
          <p:cNvPr id="107" name="任意形状 106"/>
          <p:cNvSpPr/>
          <p:nvPr/>
        </p:nvSpPr>
        <p:spPr>
          <a:xfrm>
            <a:off x="4131418" y="3136843"/>
            <a:ext cx="271137" cy="299582"/>
          </a:xfrm>
          <a:custGeom>
            <a:avLst/>
            <a:gdLst>
              <a:gd name="connsiteX0" fmla="*/ 150905 w 312786"/>
              <a:gd name="connsiteY0" fmla="*/ 224 h 345710"/>
              <a:gd name="connsiteX1" fmla="*/ 157618 w 312786"/>
              <a:gd name="connsiteY1" fmla="*/ 920 h 345710"/>
              <a:gd name="connsiteX2" fmla="*/ 157370 w 312786"/>
              <a:gd name="connsiteY2" fmla="*/ 2010 h 345710"/>
              <a:gd name="connsiteX3" fmla="*/ 92194 w 312786"/>
              <a:gd name="connsiteY3" fmla="*/ 122725 h 345710"/>
              <a:gd name="connsiteX4" fmla="*/ 92220 w 312786"/>
              <a:gd name="connsiteY4" fmla="*/ 160705 h 345710"/>
              <a:gd name="connsiteX5" fmla="*/ 92966 w 312786"/>
              <a:gd name="connsiteY5" fmla="*/ 227971 h 345710"/>
              <a:gd name="connsiteX6" fmla="*/ 208890 w 312786"/>
              <a:gd name="connsiteY6" fmla="*/ 278407 h 345710"/>
              <a:gd name="connsiteX7" fmla="*/ 303306 w 312786"/>
              <a:gd name="connsiteY7" fmla="*/ 247994 h 345710"/>
              <a:gd name="connsiteX8" fmla="*/ 313031 w 312786"/>
              <a:gd name="connsiteY8" fmla="*/ 236131 h 345710"/>
              <a:gd name="connsiteX9" fmla="*/ 243706 w 312786"/>
              <a:gd name="connsiteY9" fmla="*/ 302609 h 345710"/>
              <a:gd name="connsiteX10" fmla="*/ 243706 w 312786"/>
              <a:gd name="connsiteY10" fmla="*/ 345557 h 345710"/>
              <a:gd name="connsiteX11" fmla="*/ 217262 w 312786"/>
              <a:gd name="connsiteY11" fmla="*/ 345609 h 345710"/>
              <a:gd name="connsiteX12" fmla="*/ 164189 w 312786"/>
              <a:gd name="connsiteY12" fmla="*/ 345557 h 345710"/>
              <a:gd name="connsiteX13" fmla="*/ 128761 w 312786"/>
              <a:gd name="connsiteY13" fmla="*/ 345557 h 345710"/>
              <a:gd name="connsiteX14" fmla="*/ 128761 w 312786"/>
              <a:gd name="connsiteY14" fmla="*/ 302609 h 345710"/>
              <a:gd name="connsiteX15" fmla="*/ 63967 w 312786"/>
              <a:gd name="connsiteY15" fmla="*/ 255066 h 345710"/>
              <a:gd name="connsiteX16" fmla="*/ 58326 w 312786"/>
              <a:gd name="connsiteY16" fmla="*/ 234258 h 345710"/>
              <a:gd name="connsiteX17" fmla="*/ 20630 w 312786"/>
              <a:gd name="connsiteY17" fmla="*/ 208911 h 345710"/>
              <a:gd name="connsiteX18" fmla="*/ 1036 w 312786"/>
              <a:gd name="connsiteY18" fmla="*/ 201735 h 345710"/>
              <a:gd name="connsiteX19" fmla="*/ 1098 w 312786"/>
              <a:gd name="connsiteY19" fmla="*/ 137797 h 345710"/>
              <a:gd name="connsiteX20" fmla="*/ 20630 w 312786"/>
              <a:gd name="connsiteY20" fmla="*/ 122561 h 345710"/>
              <a:gd name="connsiteX21" fmla="*/ 20542 w 312786"/>
              <a:gd name="connsiteY21" fmla="*/ 120697 h 345710"/>
              <a:gd name="connsiteX22" fmla="*/ 58326 w 312786"/>
              <a:gd name="connsiteY22" fmla="*/ 98157 h 345710"/>
              <a:gd name="connsiteX23" fmla="*/ 150905 w 312786"/>
              <a:gd name="connsiteY23" fmla="*/ 224 h 3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786" h="345710">
                <a:moveTo>
                  <a:pt x="150905" y="224"/>
                </a:moveTo>
                <a:lnTo>
                  <a:pt x="157618" y="920"/>
                </a:lnTo>
                <a:lnTo>
                  <a:pt x="157370" y="2010"/>
                </a:lnTo>
                <a:cubicBezTo>
                  <a:pt x="107707" y="34092"/>
                  <a:pt x="91783" y="51186"/>
                  <a:pt x="92194" y="122725"/>
                </a:cubicBezTo>
                <a:lnTo>
                  <a:pt x="92220" y="160705"/>
                </a:lnTo>
                <a:cubicBezTo>
                  <a:pt x="92204" y="180641"/>
                  <a:pt x="90771" y="208911"/>
                  <a:pt x="92966" y="227971"/>
                </a:cubicBezTo>
                <a:cubicBezTo>
                  <a:pt x="100276" y="291404"/>
                  <a:pt x="168585" y="278855"/>
                  <a:pt x="208890" y="278407"/>
                </a:cubicBezTo>
                <a:cubicBezTo>
                  <a:pt x="243827" y="278018"/>
                  <a:pt x="280144" y="284118"/>
                  <a:pt x="303306" y="247994"/>
                </a:cubicBezTo>
                <a:cubicBezTo>
                  <a:pt x="305134" y="245140"/>
                  <a:pt x="309288" y="235747"/>
                  <a:pt x="313031" y="236131"/>
                </a:cubicBezTo>
                <a:cubicBezTo>
                  <a:pt x="302319" y="288138"/>
                  <a:pt x="282252" y="291476"/>
                  <a:pt x="243706" y="302609"/>
                </a:cubicBezTo>
                <a:lnTo>
                  <a:pt x="243706" y="345557"/>
                </a:lnTo>
                <a:cubicBezTo>
                  <a:pt x="235063" y="346357"/>
                  <a:pt x="225953" y="345641"/>
                  <a:pt x="217262" y="345609"/>
                </a:cubicBezTo>
                <a:lnTo>
                  <a:pt x="164189" y="345557"/>
                </a:lnTo>
                <a:lnTo>
                  <a:pt x="128761" y="345557"/>
                </a:lnTo>
                <a:lnTo>
                  <a:pt x="128761" y="302609"/>
                </a:lnTo>
                <a:cubicBezTo>
                  <a:pt x="118380" y="293600"/>
                  <a:pt x="78391" y="302349"/>
                  <a:pt x="63967" y="255066"/>
                </a:cubicBezTo>
                <a:cubicBezTo>
                  <a:pt x="61865" y="248181"/>
                  <a:pt x="61601" y="240684"/>
                  <a:pt x="58326" y="234258"/>
                </a:cubicBezTo>
                <a:cubicBezTo>
                  <a:pt x="35480" y="234414"/>
                  <a:pt x="19256" y="240710"/>
                  <a:pt x="20630" y="208911"/>
                </a:cubicBezTo>
                <a:cubicBezTo>
                  <a:pt x="12829" y="210395"/>
                  <a:pt x="6943" y="207477"/>
                  <a:pt x="1036" y="201735"/>
                </a:cubicBezTo>
                <a:cubicBezTo>
                  <a:pt x="-34" y="185838"/>
                  <a:pt x="-26" y="153252"/>
                  <a:pt x="1098" y="137797"/>
                </a:cubicBezTo>
                <a:cubicBezTo>
                  <a:pt x="2108" y="123894"/>
                  <a:pt x="9216" y="121432"/>
                  <a:pt x="20630" y="122561"/>
                </a:cubicBezTo>
                <a:lnTo>
                  <a:pt x="20542" y="120697"/>
                </a:lnTo>
                <a:cubicBezTo>
                  <a:pt x="19189" y="91039"/>
                  <a:pt x="37820" y="98028"/>
                  <a:pt x="58326" y="98157"/>
                </a:cubicBezTo>
                <a:cubicBezTo>
                  <a:pt x="73160" y="37532"/>
                  <a:pt x="91530" y="13584"/>
                  <a:pt x="150905" y="224"/>
                </a:cubicBezTo>
                <a:close/>
              </a:path>
            </a:pathLst>
          </a:custGeom>
          <a:solidFill>
            <a:srgbClr val="A3CDD4"/>
          </a:solidFill>
          <a:ln w="2568" cap="flat">
            <a:noFill/>
            <a:prstDash val="solid"/>
            <a:miter/>
          </a:ln>
        </p:spPr>
        <p:txBody>
          <a:bodyPr rtlCol="0" anchor="ctr"/>
          <a:lstStyle/>
          <a:p>
            <a:endParaRPr lang="zh-CN" altLang="en-US"/>
          </a:p>
        </p:txBody>
      </p:sp>
      <p:sp>
        <p:nvSpPr>
          <p:cNvPr id="108" name="任意形状 107"/>
          <p:cNvSpPr/>
          <p:nvPr/>
        </p:nvSpPr>
        <p:spPr>
          <a:xfrm>
            <a:off x="4131418" y="3221010"/>
            <a:ext cx="50347" cy="119165"/>
          </a:xfrm>
          <a:custGeom>
            <a:avLst/>
            <a:gdLst>
              <a:gd name="connsiteX0" fmla="*/ 20581 w 58081"/>
              <a:gd name="connsiteY0" fmla="*/ 25432 h 137513"/>
              <a:gd name="connsiteX1" fmla="*/ 20493 w 58081"/>
              <a:gd name="connsiteY1" fmla="*/ 23568 h 137513"/>
              <a:gd name="connsiteX2" fmla="*/ 58277 w 58081"/>
              <a:gd name="connsiteY2" fmla="*/ 1028 h 137513"/>
              <a:gd name="connsiteX3" fmla="*/ 58277 w 58081"/>
              <a:gd name="connsiteY3" fmla="*/ 137129 h 137513"/>
              <a:gd name="connsiteX4" fmla="*/ 20581 w 58081"/>
              <a:gd name="connsiteY4" fmla="*/ 111782 h 137513"/>
              <a:gd name="connsiteX5" fmla="*/ 986 w 58081"/>
              <a:gd name="connsiteY5" fmla="*/ 104606 h 137513"/>
              <a:gd name="connsiteX6" fmla="*/ 1048 w 58081"/>
              <a:gd name="connsiteY6" fmla="*/ 40667 h 137513"/>
              <a:gd name="connsiteX7" fmla="*/ 20581 w 58081"/>
              <a:gd name="connsiteY7" fmla="*/ 25432 h 13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81" h="137513">
                <a:moveTo>
                  <a:pt x="20581" y="25432"/>
                </a:moveTo>
                <a:lnTo>
                  <a:pt x="20493" y="23568"/>
                </a:lnTo>
                <a:cubicBezTo>
                  <a:pt x="19139" y="-6090"/>
                  <a:pt x="37770" y="898"/>
                  <a:pt x="58277" y="1028"/>
                </a:cubicBezTo>
                <a:cubicBezTo>
                  <a:pt x="56954" y="44456"/>
                  <a:pt x="57468" y="93664"/>
                  <a:pt x="58277" y="137129"/>
                </a:cubicBezTo>
                <a:cubicBezTo>
                  <a:pt x="35430" y="137285"/>
                  <a:pt x="19207" y="143581"/>
                  <a:pt x="20581" y="111782"/>
                </a:cubicBezTo>
                <a:cubicBezTo>
                  <a:pt x="12780" y="113265"/>
                  <a:pt x="6894" y="110348"/>
                  <a:pt x="986" y="104606"/>
                </a:cubicBezTo>
                <a:cubicBezTo>
                  <a:pt x="-83" y="88709"/>
                  <a:pt x="-75" y="56122"/>
                  <a:pt x="1048" y="40667"/>
                </a:cubicBezTo>
                <a:cubicBezTo>
                  <a:pt x="2058" y="26765"/>
                  <a:pt x="9167" y="24303"/>
                  <a:pt x="20581" y="25432"/>
                </a:cubicBezTo>
                <a:close/>
              </a:path>
            </a:pathLst>
          </a:custGeom>
          <a:solidFill>
            <a:srgbClr val="294758"/>
          </a:solidFill>
          <a:ln w="2568" cap="flat">
            <a:noFill/>
            <a:prstDash val="solid"/>
            <a:miter/>
          </a:ln>
        </p:spPr>
        <p:txBody>
          <a:bodyPr rtlCol="0" anchor="ctr"/>
          <a:lstStyle/>
          <a:p>
            <a:endParaRPr lang="zh-CN" altLang="en-US"/>
          </a:p>
        </p:txBody>
      </p:sp>
      <p:sp>
        <p:nvSpPr>
          <p:cNvPr id="128" name="任意形状 127"/>
          <p:cNvSpPr/>
          <p:nvPr/>
        </p:nvSpPr>
        <p:spPr>
          <a:xfrm>
            <a:off x="4131418" y="3242647"/>
            <a:ext cx="17671" cy="75369"/>
          </a:xfrm>
          <a:custGeom>
            <a:avLst/>
            <a:gdLst>
              <a:gd name="connsiteX0" fmla="*/ 20573 w 20386"/>
              <a:gd name="connsiteY0" fmla="*/ 463 h 86974"/>
              <a:gd name="connsiteX1" fmla="*/ 20573 w 20386"/>
              <a:gd name="connsiteY1" fmla="*/ 86814 h 86974"/>
              <a:gd name="connsiteX2" fmla="*/ 979 w 20386"/>
              <a:gd name="connsiteY2" fmla="*/ 79637 h 86974"/>
              <a:gd name="connsiteX3" fmla="*/ 1041 w 20386"/>
              <a:gd name="connsiteY3" fmla="*/ 15699 h 86974"/>
              <a:gd name="connsiteX4" fmla="*/ 20573 w 20386"/>
              <a:gd name="connsiteY4" fmla="*/ 463 h 8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6" h="86974">
                <a:moveTo>
                  <a:pt x="20573" y="463"/>
                </a:moveTo>
                <a:lnTo>
                  <a:pt x="20573" y="86814"/>
                </a:lnTo>
                <a:cubicBezTo>
                  <a:pt x="12773" y="88297"/>
                  <a:pt x="6886" y="85380"/>
                  <a:pt x="979" y="79637"/>
                </a:cubicBezTo>
                <a:cubicBezTo>
                  <a:pt x="-90" y="63741"/>
                  <a:pt x="-83" y="31154"/>
                  <a:pt x="1041" y="15699"/>
                </a:cubicBezTo>
                <a:cubicBezTo>
                  <a:pt x="2051" y="1796"/>
                  <a:pt x="9159" y="-665"/>
                  <a:pt x="20573" y="463"/>
                </a:cubicBezTo>
                <a:close/>
              </a:path>
            </a:pathLst>
          </a:custGeom>
          <a:solidFill>
            <a:srgbClr val="557A90"/>
          </a:solidFill>
          <a:ln w="2568" cap="flat">
            <a:noFill/>
            <a:prstDash val="solid"/>
            <a:miter/>
          </a:ln>
        </p:spPr>
        <p:txBody>
          <a:bodyPr rtlCol="0" anchor="ctr"/>
          <a:lstStyle/>
          <a:p>
            <a:endParaRPr lang="zh-CN" altLang="en-US"/>
          </a:p>
        </p:txBody>
      </p:sp>
      <p:sp>
        <p:nvSpPr>
          <p:cNvPr id="129" name="任意形状 128"/>
          <p:cNvSpPr/>
          <p:nvPr/>
        </p:nvSpPr>
        <p:spPr>
          <a:xfrm>
            <a:off x="4242822" y="3398791"/>
            <a:ext cx="99639" cy="37633"/>
          </a:xfrm>
          <a:custGeom>
            <a:avLst/>
            <a:gdLst>
              <a:gd name="connsiteX0" fmla="*/ 14131 w 114944"/>
              <a:gd name="connsiteY0" fmla="*/ 380 h 43428"/>
              <a:gd name="connsiteX1" fmla="*/ 115200 w 114944"/>
              <a:gd name="connsiteY1" fmla="*/ 380 h 43428"/>
              <a:gd name="connsiteX2" fmla="*/ 115200 w 114944"/>
              <a:gd name="connsiteY2" fmla="*/ 43328 h 43428"/>
              <a:gd name="connsiteX3" fmla="*/ 88756 w 114944"/>
              <a:gd name="connsiteY3" fmla="*/ 43380 h 43428"/>
              <a:gd name="connsiteX4" fmla="*/ 35684 w 114944"/>
              <a:gd name="connsiteY4" fmla="*/ 43328 h 43428"/>
              <a:gd name="connsiteX5" fmla="*/ 255 w 114944"/>
              <a:gd name="connsiteY5" fmla="*/ 43328 h 43428"/>
              <a:gd name="connsiteX6" fmla="*/ 255 w 114944"/>
              <a:gd name="connsiteY6" fmla="*/ 380 h 43428"/>
              <a:gd name="connsiteX7" fmla="*/ 14131 w 114944"/>
              <a:gd name="connsiteY7" fmla="*/ 380 h 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944" h="43428">
                <a:moveTo>
                  <a:pt x="14131" y="380"/>
                </a:moveTo>
                <a:cubicBezTo>
                  <a:pt x="47738" y="-212"/>
                  <a:pt x="81661" y="2010"/>
                  <a:pt x="115200" y="380"/>
                </a:cubicBezTo>
                <a:lnTo>
                  <a:pt x="115200" y="43328"/>
                </a:lnTo>
                <a:cubicBezTo>
                  <a:pt x="106558" y="44128"/>
                  <a:pt x="97448" y="43412"/>
                  <a:pt x="88756" y="43380"/>
                </a:cubicBezTo>
                <a:lnTo>
                  <a:pt x="35684" y="43328"/>
                </a:lnTo>
                <a:lnTo>
                  <a:pt x="255" y="43328"/>
                </a:lnTo>
                <a:lnTo>
                  <a:pt x="255" y="380"/>
                </a:lnTo>
                <a:cubicBezTo>
                  <a:pt x="4902" y="1032"/>
                  <a:pt x="9487" y="56"/>
                  <a:pt x="14131" y="380"/>
                </a:cubicBezTo>
                <a:close/>
              </a:path>
            </a:pathLst>
          </a:custGeom>
          <a:solidFill>
            <a:srgbClr val="557A90"/>
          </a:solidFill>
          <a:ln w="2568" cap="flat">
            <a:noFill/>
            <a:prstDash val="solid"/>
            <a:miter/>
          </a:ln>
        </p:spPr>
        <p:txBody>
          <a:bodyPr rtlCol="0" anchor="ctr"/>
          <a:lstStyle/>
          <a:p>
            <a:endParaRPr lang="zh-CN" altLang="en-US"/>
          </a:p>
        </p:txBody>
      </p:sp>
      <p:sp>
        <p:nvSpPr>
          <p:cNvPr id="130" name="任意形状 129"/>
          <p:cNvSpPr/>
          <p:nvPr/>
        </p:nvSpPr>
        <p:spPr>
          <a:xfrm>
            <a:off x="4242822" y="3398822"/>
            <a:ext cx="30711" cy="37276"/>
          </a:xfrm>
          <a:custGeom>
            <a:avLst/>
            <a:gdLst>
              <a:gd name="connsiteX0" fmla="*/ 240 w 35428"/>
              <a:gd name="connsiteY0" fmla="*/ 344 h 43016"/>
              <a:gd name="connsiteX1" fmla="*/ 14116 w 35428"/>
              <a:gd name="connsiteY1" fmla="*/ 344 h 43016"/>
              <a:gd name="connsiteX2" fmla="*/ 35668 w 35428"/>
              <a:gd name="connsiteY2" fmla="*/ 344 h 43016"/>
              <a:gd name="connsiteX3" fmla="*/ 35668 w 35428"/>
              <a:gd name="connsiteY3" fmla="*/ 43293 h 43016"/>
              <a:gd name="connsiteX4" fmla="*/ 240 w 35428"/>
              <a:gd name="connsiteY4" fmla="*/ 43293 h 43016"/>
              <a:gd name="connsiteX5" fmla="*/ 240 w 35428"/>
              <a:gd name="connsiteY5" fmla="*/ 344 h 4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28" h="43016">
                <a:moveTo>
                  <a:pt x="240" y="344"/>
                </a:moveTo>
                <a:cubicBezTo>
                  <a:pt x="4887" y="996"/>
                  <a:pt x="9472" y="21"/>
                  <a:pt x="14116" y="344"/>
                </a:cubicBezTo>
                <a:cubicBezTo>
                  <a:pt x="21309" y="1406"/>
                  <a:pt x="28454" y="875"/>
                  <a:pt x="35668" y="344"/>
                </a:cubicBezTo>
                <a:lnTo>
                  <a:pt x="35668" y="43293"/>
                </a:lnTo>
                <a:lnTo>
                  <a:pt x="240" y="43293"/>
                </a:lnTo>
                <a:lnTo>
                  <a:pt x="240" y="344"/>
                </a:lnTo>
                <a:close/>
              </a:path>
            </a:pathLst>
          </a:custGeom>
          <a:solidFill>
            <a:srgbClr val="45677A"/>
          </a:solidFill>
          <a:ln w="2568" cap="flat">
            <a:noFill/>
            <a:prstDash val="solid"/>
            <a:miter/>
          </a:ln>
        </p:spPr>
        <p:txBody>
          <a:bodyPr rtlCol="0" anchor="ctr"/>
          <a:lstStyle/>
          <a:p>
            <a:endParaRPr lang="zh-CN" altLang="en-US"/>
          </a:p>
        </p:txBody>
      </p:sp>
      <p:sp>
        <p:nvSpPr>
          <p:cNvPr id="131" name="任意形状 130"/>
          <p:cNvSpPr/>
          <p:nvPr/>
        </p:nvSpPr>
        <p:spPr>
          <a:xfrm>
            <a:off x="4402555" y="3221710"/>
            <a:ext cx="51133" cy="117940"/>
          </a:xfrm>
          <a:custGeom>
            <a:avLst/>
            <a:gdLst>
              <a:gd name="connsiteX0" fmla="*/ 316 w 58988"/>
              <a:gd name="connsiteY0" fmla="*/ 222 h 136100"/>
              <a:gd name="connsiteX1" fmla="*/ 21987 w 58988"/>
              <a:gd name="connsiteY1" fmla="*/ 222 h 136100"/>
              <a:gd name="connsiteX2" fmla="*/ 38268 w 58988"/>
              <a:gd name="connsiteY2" fmla="*/ 27814 h 136100"/>
              <a:gd name="connsiteX3" fmla="*/ 56834 w 58988"/>
              <a:gd name="connsiteY3" fmla="*/ 30284 h 136100"/>
              <a:gd name="connsiteX4" fmla="*/ 57756 w 58988"/>
              <a:gd name="connsiteY4" fmla="*/ 101176 h 136100"/>
              <a:gd name="connsiteX5" fmla="*/ 38268 w 58988"/>
              <a:gd name="connsiteY5" fmla="*/ 107184 h 136100"/>
              <a:gd name="connsiteX6" fmla="*/ 27161 w 58988"/>
              <a:gd name="connsiteY6" fmla="*/ 136322 h 136100"/>
              <a:gd name="connsiteX7" fmla="*/ 316 w 58988"/>
              <a:gd name="connsiteY7" fmla="*/ 136322 h 136100"/>
              <a:gd name="connsiteX8" fmla="*/ 316 w 58988"/>
              <a:gd name="connsiteY8" fmla="*/ 222 h 13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88" h="136100">
                <a:moveTo>
                  <a:pt x="316" y="222"/>
                </a:moveTo>
                <a:lnTo>
                  <a:pt x="21987" y="222"/>
                </a:lnTo>
                <a:cubicBezTo>
                  <a:pt x="38412" y="773"/>
                  <a:pt x="39068" y="12041"/>
                  <a:pt x="38268" y="27814"/>
                </a:cubicBezTo>
                <a:cubicBezTo>
                  <a:pt x="42896" y="27721"/>
                  <a:pt x="53564" y="26287"/>
                  <a:pt x="56834" y="30284"/>
                </a:cubicBezTo>
                <a:cubicBezTo>
                  <a:pt x="60430" y="34678"/>
                  <a:pt x="59518" y="93573"/>
                  <a:pt x="57756" y="101176"/>
                </a:cubicBezTo>
                <a:cubicBezTo>
                  <a:pt x="55982" y="108820"/>
                  <a:pt x="43408" y="107242"/>
                  <a:pt x="38268" y="107184"/>
                </a:cubicBezTo>
                <a:cubicBezTo>
                  <a:pt x="38115" y="118972"/>
                  <a:pt x="39590" y="132542"/>
                  <a:pt x="27161" y="136322"/>
                </a:cubicBezTo>
                <a:cubicBezTo>
                  <a:pt x="18392" y="135515"/>
                  <a:pt x="9127" y="136247"/>
                  <a:pt x="316" y="136322"/>
                </a:cubicBezTo>
                <a:lnTo>
                  <a:pt x="316" y="222"/>
                </a:lnTo>
                <a:close/>
              </a:path>
            </a:pathLst>
          </a:custGeom>
          <a:solidFill>
            <a:srgbClr val="294758"/>
          </a:solidFill>
          <a:ln w="2568" cap="flat">
            <a:noFill/>
            <a:prstDash val="solid"/>
            <a:miter/>
          </a:ln>
        </p:spPr>
        <p:txBody>
          <a:bodyPr rtlCol="0" anchor="ctr"/>
          <a:lstStyle/>
          <a:p>
            <a:endParaRPr lang="zh-CN" altLang="en-US"/>
          </a:p>
        </p:txBody>
      </p:sp>
      <p:sp>
        <p:nvSpPr>
          <p:cNvPr id="132" name="任意形状 131"/>
          <p:cNvSpPr/>
          <p:nvPr/>
        </p:nvSpPr>
        <p:spPr>
          <a:xfrm>
            <a:off x="4435453" y="3245338"/>
            <a:ext cx="18235" cy="69210"/>
          </a:xfrm>
          <a:custGeom>
            <a:avLst/>
            <a:gdLst>
              <a:gd name="connsiteX0" fmla="*/ 323 w 21036"/>
              <a:gd name="connsiteY0" fmla="*/ 546 h 79867"/>
              <a:gd name="connsiteX1" fmla="*/ 18890 w 21036"/>
              <a:gd name="connsiteY1" fmla="*/ 3016 h 79867"/>
              <a:gd name="connsiteX2" fmla="*/ 19812 w 21036"/>
              <a:gd name="connsiteY2" fmla="*/ 73909 h 79867"/>
              <a:gd name="connsiteX3" fmla="*/ 323 w 21036"/>
              <a:gd name="connsiteY3" fmla="*/ 79917 h 79867"/>
              <a:gd name="connsiteX4" fmla="*/ 323 w 21036"/>
              <a:gd name="connsiteY4" fmla="*/ 546 h 7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6" h="79867">
                <a:moveTo>
                  <a:pt x="323" y="546"/>
                </a:moveTo>
                <a:cubicBezTo>
                  <a:pt x="4952" y="454"/>
                  <a:pt x="15620" y="-980"/>
                  <a:pt x="18890" y="3016"/>
                </a:cubicBezTo>
                <a:cubicBezTo>
                  <a:pt x="22485" y="7411"/>
                  <a:pt x="21574" y="66306"/>
                  <a:pt x="19812" y="73909"/>
                </a:cubicBezTo>
                <a:cubicBezTo>
                  <a:pt x="18037" y="81553"/>
                  <a:pt x="5464" y="79975"/>
                  <a:pt x="323" y="79917"/>
                </a:cubicBezTo>
                <a:lnTo>
                  <a:pt x="323" y="546"/>
                </a:lnTo>
                <a:close/>
              </a:path>
            </a:pathLst>
          </a:custGeom>
          <a:solidFill>
            <a:srgbClr val="86929C"/>
          </a:solidFill>
          <a:ln w="2568" cap="flat">
            <a:noFill/>
            <a:prstDash val="solid"/>
            <a:miter/>
          </a:ln>
        </p:spPr>
        <p:txBody>
          <a:bodyPr rtlCol="0" anchor="ctr"/>
          <a:lstStyle/>
          <a:p>
            <a:endParaRPr lang="zh-CN" altLang="en-US"/>
          </a:p>
        </p:txBody>
      </p:sp>
      <p:sp>
        <p:nvSpPr>
          <p:cNvPr id="133" name="任意形状 132"/>
          <p:cNvSpPr/>
          <p:nvPr/>
        </p:nvSpPr>
        <p:spPr>
          <a:xfrm>
            <a:off x="4309598" y="3235616"/>
            <a:ext cx="58943" cy="65339"/>
          </a:xfrm>
          <a:custGeom>
            <a:avLst/>
            <a:gdLst>
              <a:gd name="connsiteX0" fmla="*/ 32120 w 67997"/>
              <a:gd name="connsiteY0" fmla="*/ 435 h 75400"/>
              <a:gd name="connsiteX1" fmla="*/ 39624 w 67997"/>
              <a:gd name="connsiteY1" fmla="*/ 75278 h 75400"/>
              <a:gd name="connsiteX2" fmla="*/ 32120 w 67997"/>
              <a:gd name="connsiteY2" fmla="*/ 435 h 75400"/>
            </a:gdLst>
            <a:ahLst/>
            <a:cxnLst>
              <a:cxn ang="0">
                <a:pos x="connsiteX0" y="connsiteY0"/>
              </a:cxn>
              <a:cxn ang="0">
                <a:pos x="connsiteX1" y="connsiteY1"/>
              </a:cxn>
              <a:cxn ang="0">
                <a:pos x="connsiteX2" y="connsiteY2"/>
              </a:cxn>
            </a:cxnLst>
            <a:rect l="l" t="t" r="r" b="b"/>
            <a:pathLst>
              <a:path w="67997" h="75400">
                <a:moveTo>
                  <a:pt x="32120" y="435"/>
                </a:moveTo>
                <a:cubicBezTo>
                  <a:pt x="73936" y="-4211"/>
                  <a:pt x="83379" y="66829"/>
                  <a:pt x="39624" y="75278"/>
                </a:cubicBezTo>
                <a:cubicBezTo>
                  <a:pt x="-5224" y="81159"/>
                  <a:pt x="-16977" y="8910"/>
                  <a:pt x="32120" y="435"/>
                </a:cubicBezTo>
                <a:close/>
              </a:path>
            </a:pathLst>
          </a:custGeom>
          <a:solidFill>
            <a:srgbClr val="294758"/>
          </a:solidFill>
          <a:ln w="2568" cap="flat">
            <a:noFill/>
            <a:prstDash val="solid"/>
            <a:miter/>
          </a:ln>
        </p:spPr>
        <p:txBody>
          <a:bodyPr rtlCol="0" anchor="ctr"/>
          <a:lstStyle/>
          <a:p>
            <a:endParaRPr lang="zh-CN" altLang="en-US"/>
          </a:p>
        </p:txBody>
      </p:sp>
      <p:sp>
        <p:nvSpPr>
          <p:cNvPr id="134" name="任意形状 133"/>
          <p:cNvSpPr/>
          <p:nvPr/>
        </p:nvSpPr>
        <p:spPr>
          <a:xfrm>
            <a:off x="4320804" y="3248108"/>
            <a:ext cx="36336" cy="41375"/>
          </a:xfrm>
          <a:custGeom>
            <a:avLst/>
            <a:gdLst>
              <a:gd name="connsiteX0" fmla="*/ 19193 w 41917"/>
              <a:gd name="connsiteY0" fmla="*/ 295 h 47746"/>
              <a:gd name="connsiteX1" fmla="*/ 25260 w 41917"/>
              <a:gd name="connsiteY1" fmla="*/ 47878 h 47746"/>
              <a:gd name="connsiteX2" fmla="*/ 19193 w 41917"/>
              <a:gd name="connsiteY2" fmla="*/ 295 h 47746"/>
            </a:gdLst>
            <a:ahLst/>
            <a:cxnLst>
              <a:cxn ang="0">
                <a:pos x="connsiteX0" y="connsiteY0"/>
              </a:cxn>
              <a:cxn ang="0">
                <a:pos x="connsiteX1" y="connsiteY1"/>
              </a:cxn>
              <a:cxn ang="0">
                <a:pos x="connsiteX2" y="connsiteY2"/>
              </a:cxn>
            </a:cxnLst>
            <a:rect l="l" t="t" r="r" b="b"/>
            <a:pathLst>
              <a:path w="41917" h="47746">
                <a:moveTo>
                  <a:pt x="19193" y="295"/>
                </a:moveTo>
                <a:cubicBezTo>
                  <a:pt x="46428" y="-1786"/>
                  <a:pt x="50760" y="38399"/>
                  <a:pt x="25260" y="47878"/>
                </a:cubicBezTo>
                <a:cubicBezTo>
                  <a:pt x="-2778" y="50083"/>
                  <a:pt x="-10491" y="9237"/>
                  <a:pt x="19193" y="295"/>
                </a:cubicBezTo>
                <a:close/>
              </a:path>
            </a:pathLst>
          </a:custGeom>
          <a:solidFill>
            <a:srgbClr val="E9765F"/>
          </a:solidFill>
          <a:ln w="2568" cap="flat">
            <a:noFill/>
            <a:prstDash val="solid"/>
            <a:miter/>
          </a:ln>
        </p:spPr>
        <p:txBody>
          <a:bodyPr rtlCol="0" anchor="ctr"/>
          <a:lstStyle/>
          <a:p>
            <a:endParaRPr lang="zh-CN" altLang="en-US"/>
          </a:p>
        </p:txBody>
      </p:sp>
      <p:sp>
        <p:nvSpPr>
          <p:cNvPr id="135" name="任意形状 134"/>
          <p:cNvSpPr/>
          <p:nvPr/>
        </p:nvSpPr>
        <p:spPr>
          <a:xfrm>
            <a:off x="4221714" y="3235582"/>
            <a:ext cx="57455" cy="65155"/>
          </a:xfrm>
          <a:custGeom>
            <a:avLst/>
            <a:gdLst>
              <a:gd name="connsiteX0" fmla="*/ 30093 w 66281"/>
              <a:gd name="connsiteY0" fmla="*/ 474 h 75187"/>
              <a:gd name="connsiteX1" fmla="*/ 38462 w 66281"/>
              <a:gd name="connsiteY1" fmla="*/ 75317 h 75187"/>
              <a:gd name="connsiteX2" fmla="*/ 30093 w 66281"/>
              <a:gd name="connsiteY2" fmla="*/ 474 h 75187"/>
            </a:gdLst>
            <a:ahLst/>
            <a:cxnLst>
              <a:cxn ang="0">
                <a:pos x="connsiteX0" y="connsiteY0"/>
              </a:cxn>
              <a:cxn ang="0">
                <a:pos x="connsiteX1" y="connsiteY1"/>
              </a:cxn>
              <a:cxn ang="0">
                <a:pos x="connsiteX2" y="connsiteY2"/>
              </a:cxn>
            </a:cxnLst>
            <a:rect l="l" t="t" r="r" b="b"/>
            <a:pathLst>
              <a:path w="66281" h="75187">
                <a:moveTo>
                  <a:pt x="30093" y="474"/>
                </a:moveTo>
                <a:cubicBezTo>
                  <a:pt x="72630" y="-4535"/>
                  <a:pt x="81076" y="65122"/>
                  <a:pt x="38462" y="75317"/>
                </a:cubicBezTo>
                <a:cubicBezTo>
                  <a:pt x="-7543" y="78165"/>
                  <a:pt x="-14065" y="10043"/>
                  <a:pt x="30093" y="474"/>
                </a:cubicBezTo>
                <a:close/>
              </a:path>
            </a:pathLst>
          </a:custGeom>
          <a:solidFill>
            <a:srgbClr val="294758"/>
          </a:solidFill>
          <a:ln w="2568" cap="flat">
            <a:noFill/>
            <a:prstDash val="solid"/>
            <a:miter/>
          </a:ln>
        </p:spPr>
        <p:txBody>
          <a:bodyPr rtlCol="0" anchor="ctr"/>
          <a:lstStyle/>
          <a:p>
            <a:endParaRPr lang="zh-CN" altLang="en-US"/>
          </a:p>
        </p:txBody>
      </p:sp>
      <p:sp>
        <p:nvSpPr>
          <p:cNvPr id="136" name="任意形状 135"/>
          <p:cNvSpPr/>
          <p:nvPr/>
        </p:nvSpPr>
        <p:spPr>
          <a:xfrm>
            <a:off x="4232629" y="3247946"/>
            <a:ext cx="36410" cy="41486"/>
          </a:xfrm>
          <a:custGeom>
            <a:avLst/>
            <a:gdLst>
              <a:gd name="connsiteX0" fmla="*/ 17503 w 42003"/>
              <a:gd name="connsiteY0" fmla="*/ 481 h 47874"/>
              <a:gd name="connsiteX1" fmla="*/ 25872 w 42003"/>
              <a:gd name="connsiteY1" fmla="*/ 48064 h 47874"/>
              <a:gd name="connsiteX2" fmla="*/ 17503 w 42003"/>
              <a:gd name="connsiteY2" fmla="*/ 481 h 47874"/>
            </a:gdLst>
            <a:ahLst/>
            <a:cxnLst>
              <a:cxn ang="0">
                <a:pos x="connsiteX0" y="connsiteY0"/>
              </a:cxn>
              <a:cxn ang="0">
                <a:pos x="connsiteX1" y="connsiteY1"/>
              </a:cxn>
              <a:cxn ang="0">
                <a:pos x="connsiteX2" y="connsiteY2"/>
              </a:cxn>
            </a:cxnLst>
            <a:rect l="l" t="t" r="r" b="b"/>
            <a:pathLst>
              <a:path w="42003" h="47874">
                <a:moveTo>
                  <a:pt x="17503" y="481"/>
                </a:moveTo>
                <a:cubicBezTo>
                  <a:pt x="41770" y="-3062"/>
                  <a:pt x="54396" y="29882"/>
                  <a:pt x="25872" y="48064"/>
                </a:cubicBezTo>
                <a:cubicBezTo>
                  <a:pt x="-1663" y="49291"/>
                  <a:pt x="-10814" y="8368"/>
                  <a:pt x="17503" y="481"/>
                </a:cubicBezTo>
                <a:close/>
              </a:path>
            </a:pathLst>
          </a:custGeom>
          <a:solidFill>
            <a:srgbClr val="E9765F"/>
          </a:solidFill>
          <a:ln w="2568" cap="flat">
            <a:noFill/>
            <a:prstDash val="solid"/>
            <a:miter/>
          </a:ln>
        </p:spPr>
        <p:txBody>
          <a:bodyPr rtlCol="0" anchor="ctr"/>
          <a:lstStyle/>
          <a:p>
            <a:endParaRPr lang="zh-CN" altLang="en-US"/>
          </a:p>
        </p:txBody>
      </p:sp>
      <p:sp>
        <p:nvSpPr>
          <p:cNvPr id="137" name="任意形状 136"/>
          <p:cNvSpPr/>
          <p:nvPr/>
        </p:nvSpPr>
        <p:spPr>
          <a:xfrm>
            <a:off x="4252455" y="3328159"/>
            <a:ext cx="83525" cy="13557"/>
          </a:xfrm>
          <a:custGeom>
            <a:avLst/>
            <a:gdLst>
              <a:gd name="connsiteX0" fmla="*/ 8836 w 96355"/>
              <a:gd name="connsiteY0" fmla="*/ 1021 h 15644"/>
              <a:gd name="connsiteX1" fmla="*/ 63946 w 96355"/>
              <a:gd name="connsiteY1" fmla="*/ 1033 h 15644"/>
              <a:gd name="connsiteX2" fmla="*/ 96585 w 96355"/>
              <a:gd name="connsiteY2" fmla="*/ 7638 h 15644"/>
              <a:gd name="connsiteX3" fmla="*/ 89541 w 96355"/>
              <a:gd name="connsiteY3" fmla="*/ 15377 h 15644"/>
              <a:gd name="connsiteX4" fmla="*/ 3174 w 96355"/>
              <a:gd name="connsiteY4" fmla="*/ 14130 h 15644"/>
              <a:gd name="connsiteX5" fmla="*/ 8836 w 96355"/>
              <a:gd name="connsiteY5" fmla="*/ 1021 h 1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55" h="15644">
                <a:moveTo>
                  <a:pt x="8836" y="1021"/>
                </a:moveTo>
                <a:lnTo>
                  <a:pt x="63946" y="1033"/>
                </a:lnTo>
                <a:cubicBezTo>
                  <a:pt x="70027" y="1030"/>
                  <a:pt x="95652" y="-3120"/>
                  <a:pt x="96585" y="7638"/>
                </a:cubicBezTo>
                <a:cubicBezTo>
                  <a:pt x="96977" y="12145"/>
                  <a:pt x="93010" y="14832"/>
                  <a:pt x="89541" y="15377"/>
                </a:cubicBezTo>
                <a:cubicBezTo>
                  <a:pt x="78042" y="15391"/>
                  <a:pt x="8854" y="17123"/>
                  <a:pt x="3174" y="14130"/>
                </a:cubicBezTo>
                <a:cubicBezTo>
                  <a:pt x="-1005" y="11929"/>
                  <a:pt x="-1927" y="2487"/>
                  <a:pt x="8836" y="1021"/>
                </a:cubicBezTo>
                <a:close/>
              </a:path>
            </a:pathLst>
          </a:custGeom>
          <a:solidFill>
            <a:srgbClr val="294758"/>
          </a:solidFill>
          <a:ln w="2568" cap="flat">
            <a:noFill/>
            <a:prstDash val="solid"/>
            <a:miter/>
          </a:ln>
        </p:spPr>
        <p:txBody>
          <a:bodyPr rtlCol="0" anchor="ctr"/>
          <a:lstStyle/>
          <a:p>
            <a:endParaRPr lang="zh-CN" altLang="en-US"/>
          </a:p>
        </p:txBody>
      </p:sp>
      <p:sp>
        <p:nvSpPr>
          <p:cNvPr id="138" name="任意形状 137"/>
          <p:cNvSpPr/>
          <p:nvPr/>
        </p:nvSpPr>
        <p:spPr>
          <a:xfrm>
            <a:off x="4435099" y="2900263"/>
            <a:ext cx="147352" cy="248936"/>
          </a:xfrm>
          <a:custGeom>
            <a:avLst/>
            <a:gdLst>
              <a:gd name="connsiteX0" fmla="*/ 46579 w 169987"/>
              <a:gd name="connsiteY0" fmla="*/ 183843 h 287266"/>
              <a:gd name="connsiteX1" fmla="*/ 134990 w 169987"/>
              <a:gd name="connsiteY1" fmla="*/ 18841 h 287266"/>
              <a:gd name="connsiteX2" fmla="*/ 152050 w 169987"/>
              <a:gd name="connsiteY2" fmla="*/ 156537 h 287266"/>
              <a:gd name="connsiteX3" fmla="*/ 125050 w 169987"/>
              <a:gd name="connsiteY3" fmla="*/ 183843 h 287266"/>
              <a:gd name="connsiteX4" fmla="*/ 125050 w 169987"/>
              <a:gd name="connsiteY4" fmla="*/ 210191 h 287266"/>
              <a:gd name="connsiteX5" fmla="*/ 120535 w 169987"/>
              <a:gd name="connsiteY5" fmla="*/ 237321 h 287266"/>
              <a:gd name="connsiteX6" fmla="*/ 112634 w 169987"/>
              <a:gd name="connsiteY6" fmla="*/ 257485 h 287266"/>
              <a:gd name="connsiteX7" fmla="*/ 111719 w 169987"/>
              <a:gd name="connsiteY7" fmla="*/ 257933 h 287266"/>
              <a:gd name="connsiteX8" fmla="*/ 59432 w 169987"/>
              <a:gd name="connsiteY8" fmla="*/ 257933 h 287266"/>
              <a:gd name="connsiteX9" fmla="*/ 37828 w 169987"/>
              <a:gd name="connsiteY9" fmla="*/ 246757 h 287266"/>
              <a:gd name="connsiteX10" fmla="*/ 50240 w 169987"/>
              <a:gd name="connsiteY10" fmla="*/ 236074 h 287266"/>
              <a:gd name="connsiteX11" fmla="*/ 46579 w 169987"/>
              <a:gd name="connsiteY11" fmla="*/ 210191 h 287266"/>
              <a:gd name="connsiteX12" fmla="*/ 46579 w 169987"/>
              <a:gd name="connsiteY12" fmla="*/ 183843 h 287266"/>
              <a:gd name="connsiteX13" fmla="*/ 70617 w 169987"/>
              <a:gd name="connsiteY13" fmla="*/ 110789 h 287266"/>
              <a:gd name="connsiteX14" fmla="*/ 86554 w 169987"/>
              <a:gd name="connsiteY14" fmla="*/ 123586 h 287266"/>
              <a:gd name="connsiteX15" fmla="*/ 79895 w 169987"/>
              <a:gd name="connsiteY15" fmla="*/ 98600 h 287266"/>
              <a:gd name="connsiteX16" fmla="*/ 70617 w 169987"/>
              <a:gd name="connsiteY16" fmla="*/ 110789 h 28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87" h="287266">
                <a:moveTo>
                  <a:pt x="46579" y="183843"/>
                </a:moveTo>
                <a:cubicBezTo>
                  <a:pt x="-65101" y="94350"/>
                  <a:pt x="49989" y="-51917"/>
                  <a:pt x="134990" y="18841"/>
                </a:cubicBezTo>
                <a:cubicBezTo>
                  <a:pt x="174517" y="51745"/>
                  <a:pt x="181899" y="112659"/>
                  <a:pt x="152050" y="156537"/>
                </a:cubicBezTo>
                <a:cubicBezTo>
                  <a:pt x="144518" y="167606"/>
                  <a:pt x="134938" y="175625"/>
                  <a:pt x="125050" y="183843"/>
                </a:cubicBezTo>
                <a:cubicBezTo>
                  <a:pt x="125022" y="192624"/>
                  <a:pt x="124947" y="201410"/>
                  <a:pt x="125050" y="210191"/>
                </a:cubicBezTo>
                <a:cubicBezTo>
                  <a:pt x="148137" y="215849"/>
                  <a:pt x="123898" y="230777"/>
                  <a:pt x="120535" y="237321"/>
                </a:cubicBezTo>
                <a:cubicBezTo>
                  <a:pt x="140150" y="246382"/>
                  <a:pt x="134909" y="261814"/>
                  <a:pt x="112634" y="257485"/>
                </a:cubicBezTo>
                <a:lnTo>
                  <a:pt x="111719" y="257933"/>
                </a:lnTo>
                <a:cubicBezTo>
                  <a:pt x="105097" y="299684"/>
                  <a:pt x="60990" y="294643"/>
                  <a:pt x="59432" y="257933"/>
                </a:cubicBezTo>
                <a:cubicBezTo>
                  <a:pt x="57064" y="256340"/>
                  <a:pt x="33331" y="263565"/>
                  <a:pt x="37828" y="246757"/>
                </a:cubicBezTo>
                <a:cubicBezTo>
                  <a:pt x="39249" y="241442"/>
                  <a:pt x="46207" y="238319"/>
                  <a:pt x="50240" y="236074"/>
                </a:cubicBezTo>
                <a:cubicBezTo>
                  <a:pt x="41656" y="229262"/>
                  <a:pt x="25378" y="213495"/>
                  <a:pt x="46579" y="210191"/>
                </a:cubicBezTo>
                <a:cubicBezTo>
                  <a:pt x="46344" y="201407"/>
                  <a:pt x="46492" y="192626"/>
                  <a:pt x="46579" y="183843"/>
                </a:cubicBezTo>
                <a:close/>
                <a:moveTo>
                  <a:pt x="70617" y="110789"/>
                </a:moveTo>
                <a:cubicBezTo>
                  <a:pt x="74561" y="119290"/>
                  <a:pt x="77492" y="124296"/>
                  <a:pt x="86554" y="123586"/>
                </a:cubicBezTo>
                <a:cubicBezTo>
                  <a:pt x="101832" y="116586"/>
                  <a:pt x="95287" y="97400"/>
                  <a:pt x="79895" y="98600"/>
                </a:cubicBezTo>
                <a:cubicBezTo>
                  <a:pt x="75374" y="101546"/>
                  <a:pt x="72990" y="105742"/>
                  <a:pt x="70617" y="110789"/>
                </a:cubicBezTo>
                <a:close/>
              </a:path>
            </a:pathLst>
          </a:custGeom>
          <a:solidFill>
            <a:srgbClr val="E9765F"/>
          </a:solidFill>
          <a:ln w="2568" cap="flat">
            <a:noFill/>
            <a:prstDash val="solid"/>
            <a:miter/>
          </a:ln>
        </p:spPr>
        <p:txBody>
          <a:bodyPr rtlCol="0" anchor="ctr"/>
          <a:lstStyle/>
          <a:p>
            <a:endParaRPr lang="zh-CN" altLang="en-US"/>
          </a:p>
        </p:txBody>
      </p:sp>
      <p:sp>
        <p:nvSpPr>
          <p:cNvPr id="139" name="任意形状 138"/>
          <p:cNvSpPr/>
          <p:nvPr/>
        </p:nvSpPr>
        <p:spPr>
          <a:xfrm>
            <a:off x="4458578" y="2925882"/>
            <a:ext cx="101652" cy="156422"/>
          </a:xfrm>
          <a:custGeom>
            <a:avLst/>
            <a:gdLst>
              <a:gd name="connsiteX0" fmla="*/ 43532 w 117267"/>
              <a:gd name="connsiteY0" fmla="*/ 180618 h 180507"/>
              <a:gd name="connsiteX1" fmla="*/ 19732 w 117267"/>
              <a:gd name="connsiteY1" fmla="*/ 115012 h 180507"/>
              <a:gd name="connsiteX2" fmla="*/ 17168 w 117267"/>
              <a:gd name="connsiteY2" fmla="*/ 19973 h 180507"/>
              <a:gd name="connsiteX3" fmla="*/ 100536 w 117267"/>
              <a:gd name="connsiteY3" fmla="*/ 111965 h 180507"/>
              <a:gd name="connsiteX4" fmla="*/ 72296 w 117267"/>
              <a:gd name="connsiteY4" fmla="*/ 180618 h 180507"/>
              <a:gd name="connsiteX5" fmla="*/ 43532 w 117267"/>
              <a:gd name="connsiteY5" fmla="*/ 180618 h 180507"/>
              <a:gd name="connsiteX6" fmla="*/ 43532 w 117267"/>
              <a:gd name="connsiteY6" fmla="*/ 81216 h 180507"/>
              <a:gd name="connsiteX7" fmla="*/ 59469 w 117267"/>
              <a:gd name="connsiteY7" fmla="*/ 94014 h 180507"/>
              <a:gd name="connsiteX8" fmla="*/ 52810 w 117267"/>
              <a:gd name="connsiteY8" fmla="*/ 69027 h 180507"/>
              <a:gd name="connsiteX9" fmla="*/ 43532 w 117267"/>
              <a:gd name="connsiteY9" fmla="*/ 81216 h 18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67" h="180507">
                <a:moveTo>
                  <a:pt x="43532" y="180618"/>
                </a:moveTo>
                <a:cubicBezTo>
                  <a:pt x="43752" y="136726"/>
                  <a:pt x="48207" y="140105"/>
                  <a:pt x="19732" y="115012"/>
                </a:cubicBezTo>
                <a:cubicBezTo>
                  <a:pt x="-5947" y="92383"/>
                  <a:pt x="-5392" y="44898"/>
                  <a:pt x="17168" y="19973"/>
                </a:cubicBezTo>
                <a:cubicBezTo>
                  <a:pt x="73657" y="-42442"/>
                  <a:pt x="152805" y="57314"/>
                  <a:pt x="100536" y="111965"/>
                </a:cubicBezTo>
                <a:cubicBezTo>
                  <a:pt x="61086" y="153214"/>
                  <a:pt x="77431" y="130447"/>
                  <a:pt x="72296" y="180618"/>
                </a:cubicBezTo>
                <a:lnTo>
                  <a:pt x="43532" y="180618"/>
                </a:lnTo>
                <a:close/>
                <a:moveTo>
                  <a:pt x="43532" y="81216"/>
                </a:moveTo>
                <a:cubicBezTo>
                  <a:pt x="47476" y="89717"/>
                  <a:pt x="50408" y="94723"/>
                  <a:pt x="59469" y="94014"/>
                </a:cubicBezTo>
                <a:cubicBezTo>
                  <a:pt x="74747" y="87013"/>
                  <a:pt x="68202" y="67827"/>
                  <a:pt x="52810" y="69027"/>
                </a:cubicBezTo>
                <a:cubicBezTo>
                  <a:pt x="48290" y="71974"/>
                  <a:pt x="45906" y="76169"/>
                  <a:pt x="43532" y="81216"/>
                </a:cubicBezTo>
                <a:close/>
              </a:path>
            </a:pathLst>
          </a:custGeom>
          <a:solidFill>
            <a:srgbClr val="FECE32"/>
          </a:solidFill>
          <a:ln w="2568" cap="flat">
            <a:noFill/>
            <a:prstDash val="solid"/>
            <a:miter/>
          </a:ln>
        </p:spPr>
        <p:txBody>
          <a:bodyPr rtlCol="0" anchor="ctr"/>
          <a:lstStyle/>
          <a:p>
            <a:endParaRPr lang="zh-CN" altLang="en-US"/>
          </a:p>
        </p:txBody>
      </p:sp>
      <p:sp>
        <p:nvSpPr>
          <p:cNvPr id="140" name="任意形状 139"/>
          <p:cNvSpPr/>
          <p:nvPr/>
        </p:nvSpPr>
        <p:spPr>
          <a:xfrm>
            <a:off x="4466127" y="3082028"/>
            <a:ext cx="85613" cy="67169"/>
          </a:xfrm>
          <a:custGeom>
            <a:avLst/>
            <a:gdLst>
              <a:gd name="connsiteX0" fmla="*/ 10785 w 98764"/>
              <a:gd name="connsiteY0" fmla="*/ 473 h 77512"/>
              <a:gd name="connsiteX1" fmla="*/ 34822 w 98764"/>
              <a:gd name="connsiteY1" fmla="*/ 473 h 77512"/>
              <a:gd name="connsiteX2" fmla="*/ 63586 w 98764"/>
              <a:gd name="connsiteY2" fmla="*/ 473 h 77512"/>
              <a:gd name="connsiteX3" fmla="*/ 89256 w 98764"/>
              <a:gd name="connsiteY3" fmla="*/ 473 h 77512"/>
              <a:gd name="connsiteX4" fmla="*/ 84741 w 98764"/>
              <a:gd name="connsiteY4" fmla="*/ 27604 h 77512"/>
              <a:gd name="connsiteX5" fmla="*/ 76840 w 98764"/>
              <a:gd name="connsiteY5" fmla="*/ 47768 h 77512"/>
              <a:gd name="connsiteX6" fmla="*/ 75925 w 98764"/>
              <a:gd name="connsiteY6" fmla="*/ 48215 h 77512"/>
              <a:gd name="connsiteX7" fmla="*/ 23638 w 98764"/>
              <a:gd name="connsiteY7" fmla="*/ 48215 h 77512"/>
              <a:gd name="connsiteX8" fmla="*/ 2034 w 98764"/>
              <a:gd name="connsiteY8" fmla="*/ 37039 h 77512"/>
              <a:gd name="connsiteX9" fmla="*/ 14445 w 98764"/>
              <a:gd name="connsiteY9" fmla="*/ 26357 h 77512"/>
              <a:gd name="connsiteX10" fmla="*/ 10785 w 98764"/>
              <a:gd name="connsiteY10" fmla="*/ 473 h 7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64" h="77512">
                <a:moveTo>
                  <a:pt x="10785" y="473"/>
                </a:moveTo>
                <a:cubicBezTo>
                  <a:pt x="18769" y="-92"/>
                  <a:pt x="26831" y="220"/>
                  <a:pt x="34822" y="473"/>
                </a:cubicBezTo>
                <a:lnTo>
                  <a:pt x="63586" y="473"/>
                </a:lnTo>
                <a:cubicBezTo>
                  <a:pt x="72139" y="335"/>
                  <a:pt x="80709" y="29"/>
                  <a:pt x="89256" y="473"/>
                </a:cubicBezTo>
                <a:cubicBezTo>
                  <a:pt x="112343" y="6132"/>
                  <a:pt x="88104" y="21059"/>
                  <a:pt x="84741" y="27604"/>
                </a:cubicBezTo>
                <a:cubicBezTo>
                  <a:pt x="104356" y="36664"/>
                  <a:pt x="99115" y="52096"/>
                  <a:pt x="76840" y="47768"/>
                </a:cubicBezTo>
                <a:lnTo>
                  <a:pt x="75925" y="48215"/>
                </a:lnTo>
                <a:cubicBezTo>
                  <a:pt x="69303" y="89967"/>
                  <a:pt x="25196" y="84925"/>
                  <a:pt x="23638" y="48215"/>
                </a:cubicBezTo>
                <a:cubicBezTo>
                  <a:pt x="21269" y="46622"/>
                  <a:pt x="-2463" y="53848"/>
                  <a:pt x="2034" y="37039"/>
                </a:cubicBezTo>
                <a:cubicBezTo>
                  <a:pt x="3455" y="31724"/>
                  <a:pt x="10413" y="28602"/>
                  <a:pt x="14445" y="26357"/>
                </a:cubicBezTo>
                <a:cubicBezTo>
                  <a:pt x="5862" y="19544"/>
                  <a:pt x="-10416" y="3777"/>
                  <a:pt x="10785" y="473"/>
                </a:cubicBezTo>
                <a:close/>
              </a:path>
            </a:pathLst>
          </a:custGeom>
          <a:solidFill>
            <a:srgbClr val="557A90"/>
          </a:solidFill>
          <a:ln w="2568" cap="flat">
            <a:noFill/>
            <a:prstDash val="solid"/>
            <a:miter/>
          </a:ln>
        </p:spPr>
        <p:txBody>
          <a:bodyPr rtlCol="0" anchor="ctr"/>
          <a:lstStyle/>
          <a:p>
            <a:endParaRPr lang="zh-CN" altLang="en-US"/>
          </a:p>
        </p:txBody>
      </p:sp>
      <p:sp>
        <p:nvSpPr>
          <p:cNvPr id="141" name="任意形状 140"/>
          <p:cNvSpPr/>
          <p:nvPr/>
        </p:nvSpPr>
        <p:spPr>
          <a:xfrm>
            <a:off x="4486313" y="3122825"/>
            <a:ext cx="45325" cy="26373"/>
          </a:xfrm>
          <a:custGeom>
            <a:avLst/>
            <a:gdLst>
              <a:gd name="connsiteX0" fmla="*/ 352 w 52287"/>
              <a:gd name="connsiteY0" fmla="*/ 1145 h 30434"/>
              <a:gd name="connsiteX1" fmla="*/ 760 w 52287"/>
              <a:gd name="connsiteY1" fmla="*/ 164 h 30434"/>
              <a:gd name="connsiteX2" fmla="*/ 52639 w 52287"/>
              <a:gd name="connsiteY2" fmla="*/ 1145 h 30434"/>
              <a:gd name="connsiteX3" fmla="*/ 352 w 52287"/>
              <a:gd name="connsiteY3" fmla="*/ 1145 h 30434"/>
            </a:gdLst>
            <a:ahLst/>
            <a:cxnLst>
              <a:cxn ang="0">
                <a:pos x="connsiteX0" y="connsiteY0"/>
              </a:cxn>
              <a:cxn ang="0">
                <a:pos x="connsiteX1" y="connsiteY1"/>
              </a:cxn>
              <a:cxn ang="0">
                <a:pos x="connsiteX2" y="connsiteY2"/>
              </a:cxn>
              <a:cxn ang="0">
                <a:pos x="connsiteX3" y="connsiteY3"/>
              </a:cxn>
            </a:cxnLst>
            <a:rect l="l" t="t" r="r" b="b"/>
            <a:pathLst>
              <a:path w="52287" h="30434">
                <a:moveTo>
                  <a:pt x="352" y="1145"/>
                </a:moveTo>
                <a:lnTo>
                  <a:pt x="760" y="164"/>
                </a:lnTo>
                <a:cubicBezTo>
                  <a:pt x="5482" y="164"/>
                  <a:pt x="50436" y="302"/>
                  <a:pt x="52639" y="1145"/>
                </a:cubicBezTo>
                <a:cubicBezTo>
                  <a:pt x="46017" y="42896"/>
                  <a:pt x="1910" y="37855"/>
                  <a:pt x="352" y="1145"/>
                </a:cubicBezTo>
                <a:close/>
              </a:path>
            </a:pathLst>
          </a:custGeom>
          <a:solidFill>
            <a:srgbClr val="294758"/>
          </a:solidFill>
          <a:ln w="2568" cap="flat">
            <a:noFill/>
            <a:prstDash val="solid"/>
            <a:miter/>
          </a:ln>
        </p:spPr>
        <p:txBody>
          <a:bodyPr rtlCol="0" anchor="ctr"/>
          <a:lstStyle/>
          <a:p>
            <a:endParaRPr lang="zh-CN" altLang="en-US"/>
          </a:p>
        </p:txBody>
      </p:sp>
      <p:sp>
        <p:nvSpPr>
          <p:cNvPr id="142" name="任意形状 141"/>
          <p:cNvSpPr/>
          <p:nvPr/>
        </p:nvSpPr>
        <p:spPr>
          <a:xfrm>
            <a:off x="4077837" y="3463902"/>
            <a:ext cx="82557" cy="98863"/>
          </a:xfrm>
          <a:custGeom>
            <a:avLst/>
            <a:gdLst>
              <a:gd name="connsiteX0" fmla="*/ 240 w 95239"/>
              <a:gd name="connsiteY0" fmla="*/ 315 h 114085"/>
              <a:gd name="connsiteX1" fmla="*/ 37220 w 95239"/>
              <a:gd name="connsiteY1" fmla="*/ 315 h 114085"/>
              <a:gd name="connsiteX2" fmla="*/ 37220 w 95239"/>
              <a:gd name="connsiteY2" fmla="*/ 78421 h 114085"/>
              <a:gd name="connsiteX3" fmla="*/ 60547 w 95239"/>
              <a:gd name="connsiteY3" fmla="*/ 78372 h 114085"/>
              <a:gd name="connsiteX4" fmla="*/ 95417 w 95239"/>
              <a:gd name="connsiteY4" fmla="*/ 78421 h 114085"/>
              <a:gd name="connsiteX5" fmla="*/ 95417 w 95239"/>
              <a:gd name="connsiteY5" fmla="*/ 114289 h 114085"/>
              <a:gd name="connsiteX6" fmla="*/ 56667 w 95239"/>
              <a:gd name="connsiteY6" fmla="*/ 114335 h 114085"/>
              <a:gd name="connsiteX7" fmla="*/ 28299 w 95239"/>
              <a:gd name="connsiteY7" fmla="*/ 113126 h 114085"/>
              <a:gd name="connsiteX8" fmla="*/ 206 w 95239"/>
              <a:gd name="connsiteY8" fmla="*/ 46888 h 114085"/>
              <a:gd name="connsiteX9" fmla="*/ 240 w 95239"/>
              <a:gd name="connsiteY9" fmla="*/ 315 h 11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39" h="114085">
                <a:moveTo>
                  <a:pt x="240" y="315"/>
                </a:moveTo>
                <a:cubicBezTo>
                  <a:pt x="15722" y="5304"/>
                  <a:pt x="21725" y="4923"/>
                  <a:pt x="37220" y="315"/>
                </a:cubicBezTo>
                <a:lnTo>
                  <a:pt x="37220" y="78421"/>
                </a:lnTo>
                <a:cubicBezTo>
                  <a:pt x="44928" y="77657"/>
                  <a:pt x="52809" y="78289"/>
                  <a:pt x="60547" y="78372"/>
                </a:cubicBezTo>
                <a:lnTo>
                  <a:pt x="95417" y="78421"/>
                </a:lnTo>
                <a:lnTo>
                  <a:pt x="95417" y="114289"/>
                </a:lnTo>
                <a:lnTo>
                  <a:pt x="56667" y="114335"/>
                </a:lnTo>
                <a:cubicBezTo>
                  <a:pt x="47258" y="114335"/>
                  <a:pt x="37605" y="114823"/>
                  <a:pt x="28299" y="113126"/>
                </a:cubicBezTo>
                <a:cubicBezTo>
                  <a:pt x="-1736" y="102891"/>
                  <a:pt x="196" y="75366"/>
                  <a:pt x="206" y="46888"/>
                </a:cubicBezTo>
                <a:lnTo>
                  <a:pt x="240" y="315"/>
                </a:lnTo>
                <a:close/>
              </a:path>
            </a:pathLst>
          </a:custGeom>
          <a:solidFill>
            <a:srgbClr val="294758"/>
          </a:solidFill>
          <a:ln w="2568" cap="flat">
            <a:noFill/>
            <a:prstDash val="solid"/>
            <a:miter/>
          </a:ln>
        </p:spPr>
        <p:txBody>
          <a:bodyPr rtlCol="0" anchor="ctr"/>
          <a:lstStyle/>
          <a:p>
            <a:endParaRPr lang="zh-CN" altLang="en-US"/>
          </a:p>
        </p:txBody>
      </p:sp>
      <p:sp>
        <p:nvSpPr>
          <p:cNvPr id="143" name="任意形状 142"/>
          <p:cNvSpPr/>
          <p:nvPr/>
        </p:nvSpPr>
        <p:spPr>
          <a:xfrm>
            <a:off x="4459446" y="3389613"/>
            <a:ext cx="71456" cy="79833"/>
          </a:xfrm>
          <a:custGeom>
            <a:avLst/>
            <a:gdLst>
              <a:gd name="connsiteX0" fmla="*/ 22146 w 82432"/>
              <a:gd name="connsiteY0" fmla="*/ 86008 h 92125"/>
              <a:gd name="connsiteX1" fmla="*/ 5140 w 82432"/>
              <a:gd name="connsiteY1" fmla="*/ 24323 h 92125"/>
              <a:gd name="connsiteX2" fmla="*/ 58460 w 82432"/>
              <a:gd name="connsiteY2" fmla="*/ 88793 h 92125"/>
              <a:gd name="connsiteX3" fmla="*/ 22146 w 82432"/>
              <a:gd name="connsiteY3" fmla="*/ 86008 h 92125"/>
            </a:gdLst>
            <a:ahLst/>
            <a:cxnLst>
              <a:cxn ang="0">
                <a:pos x="connsiteX0" y="connsiteY0"/>
              </a:cxn>
              <a:cxn ang="0">
                <a:pos x="connsiteX1" y="connsiteY1"/>
              </a:cxn>
              <a:cxn ang="0">
                <a:pos x="connsiteX2" y="connsiteY2"/>
              </a:cxn>
              <a:cxn ang="0">
                <a:pos x="connsiteX3" y="connsiteY3"/>
              </a:cxn>
            </a:cxnLst>
            <a:rect l="l" t="t" r="r" b="b"/>
            <a:pathLst>
              <a:path w="82432" h="92125">
                <a:moveTo>
                  <a:pt x="22146" y="86008"/>
                </a:moveTo>
                <a:cubicBezTo>
                  <a:pt x="2689" y="74607"/>
                  <a:pt x="-5721" y="46202"/>
                  <a:pt x="5140" y="24323"/>
                </a:cubicBezTo>
                <a:cubicBezTo>
                  <a:pt x="37587" y="-41032"/>
                  <a:pt x="124915" y="42592"/>
                  <a:pt x="58460" y="88793"/>
                </a:cubicBezTo>
                <a:cubicBezTo>
                  <a:pt x="45737" y="93655"/>
                  <a:pt x="34167" y="94420"/>
                  <a:pt x="22146" y="86008"/>
                </a:cubicBezTo>
                <a:close/>
              </a:path>
            </a:pathLst>
          </a:custGeom>
          <a:solidFill>
            <a:srgbClr val="FECE32"/>
          </a:solidFill>
          <a:ln w="2568" cap="flat">
            <a:noFill/>
            <a:prstDash val="solid"/>
            <a:miter/>
          </a:ln>
        </p:spPr>
        <p:txBody>
          <a:bodyPr rtlCol="0" anchor="ctr"/>
          <a:lstStyle/>
          <a:p>
            <a:endParaRPr lang="zh-CN" altLang="en-US"/>
          </a:p>
        </p:txBody>
      </p:sp>
      <p:sp>
        <p:nvSpPr>
          <p:cNvPr id="144" name="任意形状 143"/>
          <p:cNvSpPr/>
          <p:nvPr/>
        </p:nvSpPr>
        <p:spPr>
          <a:xfrm>
            <a:off x="4425825" y="3463902"/>
            <a:ext cx="85145" cy="98973"/>
          </a:xfrm>
          <a:custGeom>
            <a:avLst/>
            <a:gdLst>
              <a:gd name="connsiteX0" fmla="*/ 60920 w 98224"/>
              <a:gd name="connsiteY0" fmla="*/ 315 h 114213"/>
              <a:gd name="connsiteX1" fmla="*/ 97234 w 98224"/>
              <a:gd name="connsiteY1" fmla="*/ 3099 h 114213"/>
              <a:gd name="connsiteX2" fmla="*/ 70113 w 98224"/>
              <a:gd name="connsiteY2" fmla="*/ 113126 h 114213"/>
              <a:gd name="connsiteX3" fmla="*/ 35878 w 98224"/>
              <a:gd name="connsiteY3" fmla="*/ 114326 h 114213"/>
              <a:gd name="connsiteX4" fmla="*/ 334 w 98224"/>
              <a:gd name="connsiteY4" fmla="*/ 114289 h 114213"/>
              <a:gd name="connsiteX5" fmla="*/ 334 w 98224"/>
              <a:gd name="connsiteY5" fmla="*/ 78421 h 114213"/>
              <a:gd name="connsiteX6" fmla="*/ 60920 w 98224"/>
              <a:gd name="connsiteY6" fmla="*/ 78421 h 114213"/>
              <a:gd name="connsiteX7" fmla="*/ 60920 w 98224"/>
              <a:gd name="connsiteY7" fmla="*/ 31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4" h="114213">
                <a:moveTo>
                  <a:pt x="60920" y="315"/>
                </a:moveTo>
                <a:cubicBezTo>
                  <a:pt x="72941" y="8726"/>
                  <a:pt x="84511" y="7962"/>
                  <a:pt x="97234" y="3099"/>
                </a:cubicBezTo>
                <a:cubicBezTo>
                  <a:pt x="96175" y="39391"/>
                  <a:pt x="109428" y="97876"/>
                  <a:pt x="70113" y="113126"/>
                </a:cubicBezTo>
                <a:cubicBezTo>
                  <a:pt x="58647" y="115137"/>
                  <a:pt x="47429" y="114425"/>
                  <a:pt x="35878" y="114326"/>
                </a:cubicBezTo>
                <a:lnTo>
                  <a:pt x="334" y="114289"/>
                </a:lnTo>
                <a:lnTo>
                  <a:pt x="334" y="78421"/>
                </a:lnTo>
                <a:cubicBezTo>
                  <a:pt x="20520" y="78398"/>
                  <a:pt x="40739" y="78837"/>
                  <a:pt x="60920" y="78421"/>
                </a:cubicBezTo>
                <a:cubicBezTo>
                  <a:pt x="61987" y="52604"/>
                  <a:pt x="60943" y="26195"/>
                  <a:pt x="60920" y="315"/>
                </a:cubicBezTo>
                <a:close/>
              </a:path>
            </a:pathLst>
          </a:custGeom>
          <a:solidFill>
            <a:srgbClr val="294758"/>
          </a:solidFill>
          <a:ln w="2568" cap="flat">
            <a:noFill/>
            <a:prstDash val="solid"/>
            <a:miter/>
          </a:ln>
        </p:spPr>
        <p:txBody>
          <a:bodyPr rtlCol="0" anchor="ctr"/>
          <a:lstStyle/>
          <a:p>
            <a:endParaRPr lang="zh-CN" altLang="en-US"/>
          </a:p>
        </p:txBody>
      </p:sp>
      <p:sp>
        <p:nvSpPr>
          <p:cNvPr id="145" name="任意形状 144"/>
          <p:cNvSpPr/>
          <p:nvPr/>
        </p:nvSpPr>
        <p:spPr>
          <a:xfrm>
            <a:off x="4057592" y="3390480"/>
            <a:ext cx="70526" cy="76542"/>
          </a:xfrm>
          <a:custGeom>
            <a:avLst/>
            <a:gdLst>
              <a:gd name="connsiteX0" fmla="*/ 23582 w 81359"/>
              <a:gd name="connsiteY0" fmla="*/ 85009 h 88328"/>
              <a:gd name="connsiteX1" fmla="*/ 13392 w 81359"/>
              <a:gd name="connsiteY1" fmla="*/ 11681 h 88328"/>
              <a:gd name="connsiteX2" fmla="*/ 60562 w 81359"/>
              <a:gd name="connsiteY2" fmla="*/ 85009 h 88328"/>
              <a:gd name="connsiteX3" fmla="*/ 23582 w 81359"/>
              <a:gd name="connsiteY3" fmla="*/ 85009 h 88328"/>
            </a:gdLst>
            <a:ahLst/>
            <a:cxnLst>
              <a:cxn ang="0">
                <a:pos x="connsiteX0" y="connsiteY0"/>
              </a:cxn>
              <a:cxn ang="0">
                <a:pos x="connsiteX1" y="connsiteY1"/>
              </a:cxn>
              <a:cxn ang="0">
                <a:pos x="connsiteX2" y="connsiteY2"/>
              </a:cxn>
              <a:cxn ang="0">
                <a:pos x="connsiteX3" y="connsiteY3"/>
              </a:cxn>
            </a:cxnLst>
            <a:rect l="l" t="t" r="r" b="b"/>
            <a:pathLst>
              <a:path w="81359" h="88328">
                <a:moveTo>
                  <a:pt x="23582" y="85009"/>
                </a:moveTo>
                <a:cubicBezTo>
                  <a:pt x="929" y="66175"/>
                  <a:pt x="-10407" y="37333"/>
                  <a:pt x="13392" y="11681"/>
                </a:cubicBezTo>
                <a:cubicBezTo>
                  <a:pt x="45922" y="-23385"/>
                  <a:pt x="116690" y="28515"/>
                  <a:pt x="60562" y="85009"/>
                </a:cubicBezTo>
                <a:cubicBezTo>
                  <a:pt x="45067" y="89617"/>
                  <a:pt x="39064" y="89998"/>
                  <a:pt x="23582" y="85009"/>
                </a:cubicBezTo>
                <a:close/>
              </a:path>
            </a:pathLst>
          </a:custGeom>
          <a:solidFill>
            <a:srgbClr val="FECE32"/>
          </a:solidFill>
          <a:ln w="2568" cap="flat">
            <a:noFill/>
            <a:prstDash val="solid"/>
            <a:miter/>
          </a:ln>
        </p:spPr>
        <p:txBody>
          <a:bodyPr rtlCol="0" anchor="ctr"/>
          <a:lstStyle/>
          <a:p>
            <a:endParaRPr lang="zh-CN" altLang="en-US"/>
          </a:p>
        </p:txBody>
      </p:sp>
      <p:sp>
        <p:nvSpPr>
          <p:cNvPr id="146" name="任意形状 145"/>
          <p:cNvSpPr/>
          <p:nvPr/>
        </p:nvSpPr>
        <p:spPr>
          <a:xfrm>
            <a:off x="4277922" y="3054161"/>
            <a:ext cx="36863" cy="42563"/>
          </a:xfrm>
          <a:custGeom>
            <a:avLst/>
            <a:gdLst>
              <a:gd name="connsiteX0" fmla="*/ 12685 w 42525"/>
              <a:gd name="connsiteY0" fmla="*/ 49257 h 49117"/>
              <a:gd name="connsiteX1" fmla="*/ 2637 w 42525"/>
              <a:gd name="connsiteY1" fmla="*/ 13600 h 49117"/>
              <a:gd name="connsiteX2" fmla="*/ 34256 w 42525"/>
              <a:gd name="connsiteY2" fmla="*/ 42254 h 49117"/>
              <a:gd name="connsiteX3" fmla="*/ 29214 w 42525"/>
              <a:gd name="connsiteY3" fmla="*/ 49257 h 49117"/>
              <a:gd name="connsiteX4" fmla="*/ 12685 w 42525"/>
              <a:gd name="connsiteY4" fmla="*/ 49257 h 4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25" h="49117">
                <a:moveTo>
                  <a:pt x="12685" y="49257"/>
                </a:moveTo>
                <a:cubicBezTo>
                  <a:pt x="11469" y="37311"/>
                  <a:pt x="-5977" y="36099"/>
                  <a:pt x="2637" y="13600"/>
                </a:cubicBezTo>
                <a:cubicBezTo>
                  <a:pt x="14333" y="-16958"/>
                  <a:pt x="61948" y="9661"/>
                  <a:pt x="34256" y="42254"/>
                </a:cubicBezTo>
                <a:cubicBezTo>
                  <a:pt x="32324" y="44527"/>
                  <a:pt x="30348" y="46317"/>
                  <a:pt x="29214" y="49257"/>
                </a:cubicBezTo>
                <a:cubicBezTo>
                  <a:pt x="25711" y="48593"/>
                  <a:pt x="13008" y="43555"/>
                  <a:pt x="12685" y="49257"/>
                </a:cubicBezTo>
                <a:close/>
              </a:path>
            </a:pathLst>
          </a:custGeom>
          <a:solidFill>
            <a:srgbClr val="0DC7D5"/>
          </a:solidFill>
          <a:ln w="2568" cap="flat">
            <a:noFill/>
            <a:prstDash val="solid"/>
            <a:miter/>
          </a:ln>
        </p:spPr>
        <p:txBody>
          <a:bodyPr rtlCol="0" anchor="ctr"/>
          <a:lstStyle/>
          <a:p>
            <a:endParaRPr lang="zh-CN" altLang="en-US"/>
          </a:p>
        </p:txBody>
      </p:sp>
      <p:sp>
        <p:nvSpPr>
          <p:cNvPr id="147" name="任意形状 146"/>
          <p:cNvSpPr/>
          <p:nvPr/>
        </p:nvSpPr>
        <p:spPr>
          <a:xfrm>
            <a:off x="4288695" y="3094395"/>
            <a:ext cx="14462" cy="42448"/>
          </a:xfrm>
          <a:custGeom>
            <a:avLst/>
            <a:gdLst>
              <a:gd name="connsiteX0" fmla="*/ 257 w 16684"/>
              <a:gd name="connsiteY0" fmla="*/ 2844 h 48984"/>
              <a:gd name="connsiteX1" fmla="*/ 16785 w 16684"/>
              <a:gd name="connsiteY1" fmla="*/ 2844 h 48984"/>
              <a:gd name="connsiteX2" fmla="*/ 16785 w 16684"/>
              <a:gd name="connsiteY2" fmla="*/ 49140 h 48984"/>
              <a:gd name="connsiteX3" fmla="*/ 257 w 16684"/>
              <a:gd name="connsiteY3" fmla="*/ 49140 h 48984"/>
              <a:gd name="connsiteX4" fmla="*/ 257 w 16684"/>
              <a:gd name="connsiteY4" fmla="*/ 2844 h 4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 h="48984">
                <a:moveTo>
                  <a:pt x="257" y="2844"/>
                </a:moveTo>
                <a:cubicBezTo>
                  <a:pt x="580" y="-2858"/>
                  <a:pt x="13283" y="2180"/>
                  <a:pt x="16785" y="2844"/>
                </a:cubicBezTo>
                <a:cubicBezTo>
                  <a:pt x="16814" y="18253"/>
                  <a:pt x="17121" y="33740"/>
                  <a:pt x="16785" y="49140"/>
                </a:cubicBezTo>
                <a:cubicBezTo>
                  <a:pt x="11431" y="48110"/>
                  <a:pt x="5640" y="48713"/>
                  <a:pt x="257" y="49140"/>
                </a:cubicBezTo>
                <a:lnTo>
                  <a:pt x="257" y="2844"/>
                </a:lnTo>
                <a:close/>
              </a:path>
            </a:pathLst>
          </a:custGeom>
          <a:solidFill>
            <a:srgbClr val="294758"/>
          </a:solidFill>
          <a:ln w="2568" cap="flat">
            <a:noFill/>
            <a:prstDash val="solid"/>
            <a:miter/>
          </a:ln>
        </p:spPr>
        <p:txBody>
          <a:bodyPr rtlCol="0" anchor="ctr"/>
          <a:lstStyle/>
          <a:p>
            <a:endParaRPr lang="zh-CN" altLang="en-US"/>
          </a:p>
        </p:txBody>
      </p:sp>
      <p:sp>
        <p:nvSpPr>
          <p:cNvPr id="148" name="任意形状 147"/>
          <p:cNvSpPr/>
          <p:nvPr/>
        </p:nvSpPr>
        <p:spPr>
          <a:xfrm>
            <a:off x="4593757" y="2932348"/>
            <a:ext cx="26611" cy="20246"/>
          </a:xfrm>
          <a:custGeom>
            <a:avLst/>
            <a:gdLst>
              <a:gd name="connsiteX0" fmla="*/ 23569 w 30699"/>
              <a:gd name="connsiteY0" fmla="*/ 99 h 23363"/>
              <a:gd name="connsiteX1" fmla="*/ 30548 w 30699"/>
              <a:gd name="connsiteY1" fmla="*/ 9787 h 23363"/>
              <a:gd name="connsiteX2" fmla="*/ 9386 w 30699"/>
              <a:gd name="connsiteY2" fmla="*/ 23450 h 23363"/>
              <a:gd name="connsiteX3" fmla="*/ 8296 w 30699"/>
              <a:gd name="connsiteY3" fmla="*/ 22758 h 23363"/>
              <a:gd name="connsiteX4" fmla="*/ 23569 w 30699"/>
              <a:gd name="connsiteY4" fmla="*/ 99 h 2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9" h="23363">
                <a:moveTo>
                  <a:pt x="23569" y="99"/>
                </a:moveTo>
                <a:cubicBezTo>
                  <a:pt x="28518" y="-177"/>
                  <a:pt x="32614" y="4272"/>
                  <a:pt x="30548" y="9787"/>
                </a:cubicBezTo>
                <a:cubicBezTo>
                  <a:pt x="27732" y="17296"/>
                  <a:pt x="15786" y="20245"/>
                  <a:pt x="9386" y="23450"/>
                </a:cubicBezTo>
                <a:lnTo>
                  <a:pt x="8296" y="22758"/>
                </a:lnTo>
                <a:cubicBezTo>
                  <a:pt x="-12291" y="9949"/>
                  <a:pt x="12612" y="1218"/>
                  <a:pt x="23569" y="99"/>
                </a:cubicBezTo>
                <a:close/>
              </a:path>
            </a:pathLst>
          </a:custGeom>
          <a:solidFill>
            <a:srgbClr val="FEAA7C"/>
          </a:solidFill>
          <a:ln w="2568" cap="flat">
            <a:noFill/>
            <a:prstDash val="solid"/>
            <a:miter/>
          </a:ln>
        </p:spPr>
        <p:txBody>
          <a:bodyPr rtlCol="0" anchor="ctr"/>
          <a:lstStyle/>
          <a:p>
            <a:endParaRPr lang="zh-CN" altLang="en-US"/>
          </a:p>
        </p:txBody>
      </p:sp>
      <p:sp>
        <p:nvSpPr>
          <p:cNvPr id="149" name="任意形状 148"/>
          <p:cNvSpPr/>
          <p:nvPr/>
        </p:nvSpPr>
        <p:spPr>
          <a:xfrm>
            <a:off x="4595239" y="3004397"/>
            <a:ext cx="27507" cy="18296"/>
          </a:xfrm>
          <a:custGeom>
            <a:avLst/>
            <a:gdLst>
              <a:gd name="connsiteX0" fmla="*/ 7676 w 31732"/>
              <a:gd name="connsiteY0" fmla="*/ 115 h 21113"/>
              <a:gd name="connsiteX1" fmla="*/ 26116 w 31732"/>
              <a:gd name="connsiteY1" fmla="*/ 21229 h 21113"/>
              <a:gd name="connsiteX2" fmla="*/ 7676 w 31732"/>
              <a:gd name="connsiteY2" fmla="*/ 115 h 21113"/>
            </a:gdLst>
            <a:ahLst/>
            <a:cxnLst>
              <a:cxn ang="0">
                <a:pos x="connsiteX0" y="connsiteY0"/>
              </a:cxn>
              <a:cxn ang="0">
                <a:pos x="connsiteX1" y="connsiteY1"/>
              </a:cxn>
              <a:cxn ang="0">
                <a:pos x="connsiteX2" y="connsiteY2"/>
              </a:cxn>
            </a:cxnLst>
            <a:rect l="l" t="t" r="r" b="b"/>
            <a:pathLst>
              <a:path w="31732" h="21113">
                <a:moveTo>
                  <a:pt x="7676" y="115"/>
                </a:moveTo>
                <a:cubicBezTo>
                  <a:pt x="16944" y="882"/>
                  <a:pt x="44086" y="7894"/>
                  <a:pt x="26116" y="21229"/>
                </a:cubicBezTo>
                <a:cubicBezTo>
                  <a:pt x="14673" y="20135"/>
                  <a:pt x="-12582" y="10180"/>
                  <a:pt x="7676" y="115"/>
                </a:cubicBezTo>
                <a:close/>
              </a:path>
            </a:pathLst>
          </a:custGeom>
          <a:solidFill>
            <a:srgbClr val="FEAA7C"/>
          </a:solidFill>
          <a:ln w="2568" cap="flat">
            <a:noFill/>
            <a:prstDash val="solid"/>
            <a:miter/>
          </a:ln>
        </p:spPr>
        <p:txBody>
          <a:bodyPr rtlCol="0" anchor="ctr"/>
          <a:lstStyle/>
          <a:p>
            <a:endParaRPr lang="zh-CN" altLang="en-US"/>
          </a:p>
        </p:txBody>
      </p:sp>
      <p:sp>
        <p:nvSpPr>
          <p:cNvPr id="150" name="任意形状 149"/>
          <p:cNvSpPr/>
          <p:nvPr/>
        </p:nvSpPr>
        <p:spPr>
          <a:xfrm>
            <a:off x="4558763" y="2874977"/>
            <a:ext cx="18557" cy="26891"/>
          </a:xfrm>
          <a:custGeom>
            <a:avLst/>
            <a:gdLst>
              <a:gd name="connsiteX0" fmla="*/ 13134 w 21408"/>
              <a:gd name="connsiteY0" fmla="*/ 65 h 31032"/>
              <a:gd name="connsiteX1" fmla="*/ 8725 w 21408"/>
              <a:gd name="connsiteY1" fmla="*/ 31095 h 31032"/>
              <a:gd name="connsiteX2" fmla="*/ 13134 w 21408"/>
              <a:gd name="connsiteY2" fmla="*/ 65 h 31032"/>
            </a:gdLst>
            <a:ahLst/>
            <a:cxnLst>
              <a:cxn ang="0">
                <a:pos x="connsiteX0" y="connsiteY0"/>
              </a:cxn>
              <a:cxn ang="0">
                <a:pos x="connsiteX1" y="connsiteY1"/>
              </a:cxn>
              <a:cxn ang="0">
                <a:pos x="connsiteX2" y="connsiteY2"/>
              </a:cxn>
            </a:cxnLst>
            <a:rect l="l" t="t" r="r" b="b"/>
            <a:pathLst>
              <a:path w="21408" h="31032">
                <a:moveTo>
                  <a:pt x="13134" y="65"/>
                </a:moveTo>
                <a:cubicBezTo>
                  <a:pt x="31331" y="1894"/>
                  <a:pt x="16355" y="25054"/>
                  <a:pt x="8725" y="31095"/>
                </a:cubicBezTo>
                <a:cubicBezTo>
                  <a:pt x="-7597" y="31385"/>
                  <a:pt x="3396" y="3635"/>
                  <a:pt x="13134" y="65"/>
                </a:cubicBezTo>
                <a:close/>
              </a:path>
            </a:pathLst>
          </a:custGeom>
          <a:solidFill>
            <a:srgbClr val="FEAA7C"/>
          </a:solidFill>
          <a:ln w="2568" cap="flat">
            <a:noFill/>
            <a:prstDash val="solid"/>
            <a:miter/>
          </a:ln>
        </p:spPr>
        <p:txBody>
          <a:bodyPr rtlCol="0" anchor="ctr"/>
          <a:lstStyle/>
          <a:p>
            <a:endParaRPr lang="zh-CN" altLang="en-US"/>
          </a:p>
        </p:txBody>
      </p:sp>
      <p:sp>
        <p:nvSpPr>
          <p:cNvPr id="151" name="任意形状 150"/>
          <p:cNvSpPr/>
          <p:nvPr/>
        </p:nvSpPr>
        <p:spPr>
          <a:xfrm>
            <a:off x="4441544" y="2874977"/>
            <a:ext cx="16932" cy="26901"/>
          </a:xfrm>
          <a:custGeom>
            <a:avLst/>
            <a:gdLst>
              <a:gd name="connsiteX0" fmla="*/ 7184 w 19533"/>
              <a:gd name="connsiteY0" fmla="*/ 65 h 31043"/>
              <a:gd name="connsiteX1" fmla="*/ 13881 w 19533"/>
              <a:gd name="connsiteY1" fmla="*/ 31095 h 31043"/>
              <a:gd name="connsiteX2" fmla="*/ 7184 w 19533"/>
              <a:gd name="connsiteY2" fmla="*/ 65 h 31043"/>
            </a:gdLst>
            <a:ahLst/>
            <a:cxnLst>
              <a:cxn ang="0">
                <a:pos x="connsiteX0" y="connsiteY0"/>
              </a:cxn>
              <a:cxn ang="0">
                <a:pos x="connsiteX1" y="connsiteY1"/>
              </a:cxn>
              <a:cxn ang="0">
                <a:pos x="connsiteX2" y="connsiteY2"/>
              </a:cxn>
            </a:cxnLst>
            <a:rect l="l" t="t" r="r" b="b"/>
            <a:pathLst>
              <a:path w="19533" h="31043">
                <a:moveTo>
                  <a:pt x="7184" y="65"/>
                </a:moveTo>
                <a:cubicBezTo>
                  <a:pt x="14783" y="527"/>
                  <a:pt x="27419" y="19310"/>
                  <a:pt x="13881" y="31095"/>
                </a:cubicBezTo>
                <a:cubicBezTo>
                  <a:pt x="4988" y="31779"/>
                  <a:pt x="-7707" y="6099"/>
                  <a:pt x="7184" y="65"/>
                </a:cubicBezTo>
                <a:close/>
              </a:path>
            </a:pathLst>
          </a:custGeom>
          <a:solidFill>
            <a:srgbClr val="FEAA7C"/>
          </a:solidFill>
          <a:ln w="2568" cap="flat">
            <a:noFill/>
            <a:prstDash val="solid"/>
            <a:miter/>
          </a:ln>
        </p:spPr>
        <p:txBody>
          <a:bodyPr rtlCol="0" anchor="ctr"/>
          <a:lstStyle/>
          <a:p>
            <a:endParaRPr lang="zh-CN" altLang="en-US"/>
          </a:p>
        </p:txBody>
      </p:sp>
      <p:sp>
        <p:nvSpPr>
          <p:cNvPr id="152" name="任意形状 151"/>
          <p:cNvSpPr/>
          <p:nvPr/>
        </p:nvSpPr>
        <p:spPr>
          <a:xfrm>
            <a:off x="4501293" y="2850002"/>
            <a:ext cx="15065" cy="28868"/>
          </a:xfrm>
          <a:custGeom>
            <a:avLst/>
            <a:gdLst>
              <a:gd name="connsiteX0" fmla="*/ 8138 w 17379"/>
              <a:gd name="connsiteY0" fmla="*/ 55 h 33313"/>
              <a:gd name="connsiteX1" fmla="*/ 10192 w 17379"/>
              <a:gd name="connsiteY1" fmla="*/ 33369 h 33313"/>
              <a:gd name="connsiteX2" fmla="*/ 8138 w 17379"/>
              <a:gd name="connsiteY2" fmla="*/ 55 h 33313"/>
            </a:gdLst>
            <a:ahLst/>
            <a:cxnLst>
              <a:cxn ang="0">
                <a:pos x="connsiteX0" y="connsiteY0"/>
              </a:cxn>
              <a:cxn ang="0">
                <a:pos x="connsiteX1" y="connsiteY1"/>
              </a:cxn>
              <a:cxn ang="0">
                <a:pos x="connsiteX2" y="connsiteY2"/>
              </a:cxn>
            </a:cxnLst>
            <a:rect l="l" t="t" r="r" b="b"/>
            <a:pathLst>
              <a:path w="17379" h="33313">
                <a:moveTo>
                  <a:pt x="8138" y="55"/>
                </a:moveTo>
                <a:cubicBezTo>
                  <a:pt x="21500" y="1878"/>
                  <a:pt x="19674" y="27438"/>
                  <a:pt x="10192" y="33369"/>
                </a:cubicBezTo>
                <a:cubicBezTo>
                  <a:pt x="-2284" y="30746"/>
                  <a:pt x="-2816" y="5928"/>
                  <a:pt x="8138" y="55"/>
                </a:cubicBezTo>
                <a:close/>
              </a:path>
            </a:pathLst>
          </a:custGeom>
          <a:solidFill>
            <a:srgbClr val="FEAA7C"/>
          </a:solidFill>
          <a:ln w="2568" cap="flat">
            <a:noFill/>
            <a:prstDash val="solid"/>
            <a:miter/>
          </a:ln>
        </p:spPr>
        <p:txBody>
          <a:bodyPr rtlCol="0" anchor="ctr"/>
          <a:lstStyle/>
          <a:p>
            <a:endParaRPr lang="zh-CN" altLang="en-US"/>
          </a:p>
        </p:txBody>
      </p:sp>
      <p:sp>
        <p:nvSpPr>
          <p:cNvPr id="153" name="任意形状 152"/>
          <p:cNvSpPr/>
          <p:nvPr/>
        </p:nvSpPr>
        <p:spPr>
          <a:xfrm>
            <a:off x="4399626" y="2932358"/>
            <a:ext cx="24311" cy="20234"/>
          </a:xfrm>
          <a:custGeom>
            <a:avLst/>
            <a:gdLst>
              <a:gd name="connsiteX0" fmla="*/ 6406 w 28045"/>
              <a:gd name="connsiteY0" fmla="*/ 87 h 23350"/>
              <a:gd name="connsiteX1" fmla="*/ 22087 w 28045"/>
              <a:gd name="connsiteY1" fmla="*/ 23437 h 23350"/>
              <a:gd name="connsiteX2" fmla="*/ 6406 w 28045"/>
              <a:gd name="connsiteY2" fmla="*/ 87 h 23350"/>
            </a:gdLst>
            <a:ahLst/>
            <a:cxnLst>
              <a:cxn ang="0">
                <a:pos x="connsiteX0" y="connsiteY0"/>
              </a:cxn>
              <a:cxn ang="0">
                <a:pos x="connsiteX1" y="connsiteY1"/>
              </a:cxn>
              <a:cxn ang="0">
                <a:pos x="connsiteX2" y="connsiteY2"/>
              </a:cxn>
            </a:cxnLst>
            <a:rect l="l" t="t" r="r" b="b"/>
            <a:pathLst>
              <a:path w="28045" h="23350">
                <a:moveTo>
                  <a:pt x="6406" y="87"/>
                </a:moveTo>
                <a:cubicBezTo>
                  <a:pt x="16100" y="1005"/>
                  <a:pt x="39507" y="13401"/>
                  <a:pt x="22087" y="23437"/>
                </a:cubicBezTo>
                <a:cubicBezTo>
                  <a:pt x="12605" y="21113"/>
                  <a:pt x="-10688" y="11875"/>
                  <a:pt x="6406" y="87"/>
                </a:cubicBezTo>
                <a:close/>
              </a:path>
            </a:pathLst>
          </a:custGeom>
          <a:solidFill>
            <a:srgbClr val="FEAA7C"/>
          </a:solidFill>
          <a:ln w="2568" cap="flat">
            <a:noFill/>
            <a:prstDash val="solid"/>
            <a:miter/>
          </a:ln>
        </p:spPr>
        <p:txBody>
          <a:bodyPr rtlCol="0" anchor="ctr"/>
          <a:lstStyle/>
          <a:p>
            <a:endParaRPr lang="zh-CN" altLang="en-US"/>
          </a:p>
        </p:txBody>
      </p:sp>
      <p:sp>
        <p:nvSpPr>
          <p:cNvPr id="154" name="任意形状 153"/>
          <p:cNvSpPr/>
          <p:nvPr/>
        </p:nvSpPr>
        <p:spPr>
          <a:xfrm>
            <a:off x="4397869" y="3003901"/>
            <a:ext cx="23314" cy="18792"/>
          </a:xfrm>
          <a:custGeom>
            <a:avLst/>
            <a:gdLst>
              <a:gd name="connsiteX0" fmla="*/ 20341 w 26895"/>
              <a:gd name="connsiteY0" fmla="*/ 687 h 21685"/>
              <a:gd name="connsiteX1" fmla="*/ 26460 w 26895"/>
              <a:gd name="connsiteY1" fmla="*/ 10541 h 21685"/>
              <a:gd name="connsiteX2" fmla="*/ 8431 w 26895"/>
              <a:gd name="connsiteY2" fmla="*/ 21801 h 21685"/>
              <a:gd name="connsiteX3" fmla="*/ 1875 w 26895"/>
              <a:gd name="connsiteY3" fmla="*/ 16387 h 21685"/>
              <a:gd name="connsiteX4" fmla="*/ 2175 w 26895"/>
              <a:gd name="connsiteY4" fmla="*/ 14018 h 21685"/>
              <a:gd name="connsiteX5" fmla="*/ 1356 w 26895"/>
              <a:gd name="connsiteY5" fmla="*/ 15582 h 21685"/>
              <a:gd name="connsiteX6" fmla="*/ 20341 w 26895"/>
              <a:gd name="connsiteY6" fmla="*/ 687 h 2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5" h="21685">
                <a:moveTo>
                  <a:pt x="20341" y="687"/>
                </a:moveTo>
                <a:cubicBezTo>
                  <a:pt x="25729" y="-2060"/>
                  <a:pt x="28676" y="5719"/>
                  <a:pt x="26460" y="10541"/>
                </a:cubicBezTo>
                <a:cubicBezTo>
                  <a:pt x="23247" y="17533"/>
                  <a:pt x="14619" y="19663"/>
                  <a:pt x="8431" y="21801"/>
                </a:cubicBezTo>
                <a:cubicBezTo>
                  <a:pt x="5507" y="20874"/>
                  <a:pt x="3867" y="18857"/>
                  <a:pt x="1875" y="16387"/>
                </a:cubicBezTo>
                <a:lnTo>
                  <a:pt x="2175" y="14018"/>
                </a:lnTo>
                <a:lnTo>
                  <a:pt x="1356" y="15582"/>
                </a:lnTo>
                <a:cubicBezTo>
                  <a:pt x="-4125" y="3131"/>
                  <a:pt x="13333" y="1582"/>
                  <a:pt x="20341" y="687"/>
                </a:cubicBezTo>
                <a:close/>
              </a:path>
            </a:pathLst>
          </a:custGeom>
          <a:solidFill>
            <a:srgbClr val="FEAA7C"/>
          </a:solidFill>
          <a:ln w="2568" cap="flat">
            <a:noFill/>
            <a:prstDash val="solid"/>
            <a:miter/>
          </a:ln>
        </p:spPr>
        <p:txBody>
          <a:bodyPr rtlCol="0" anchor="ctr"/>
          <a:lstStyle/>
          <a:p>
            <a:endParaRPr lang="zh-CN" altLang="en-US"/>
          </a:p>
        </p:txBody>
      </p:sp>
      <p:sp>
        <p:nvSpPr>
          <p:cNvPr id="155" name="矩形 154"/>
          <p:cNvSpPr/>
          <p:nvPr/>
        </p:nvSpPr>
        <p:spPr>
          <a:xfrm>
            <a:off x="9125132" y="4858333"/>
            <a:ext cx="998604" cy="1046934"/>
          </a:xfrm>
          <a:prstGeom prst="rect">
            <a:avLst/>
          </a:prstGeom>
          <a:noFill/>
          <a:ln w="50800">
            <a:solidFill>
              <a:srgbClr val="F37E7E"/>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7030A0"/>
              </a:solidFill>
            </a:endParaRPr>
          </a:p>
        </p:txBody>
      </p:sp>
      <p:sp>
        <p:nvSpPr>
          <p:cNvPr id="156" name="文本框 155"/>
          <p:cNvSpPr txBox="1"/>
          <p:nvPr/>
        </p:nvSpPr>
        <p:spPr>
          <a:xfrm>
            <a:off x="6332451" y="4409423"/>
            <a:ext cx="1965989" cy="461665"/>
          </a:xfrm>
          <a:prstGeom prst="rect">
            <a:avLst/>
          </a:prstGeom>
          <a:noFill/>
        </p:spPr>
        <p:txBody>
          <a:bodyPr wrap="square" rtlCol="0">
            <a:spAutoFit/>
          </a:bodyPr>
          <a:lstStyle/>
          <a:p>
            <a:pPr algn="ctr"/>
            <a:r>
              <a:rPr kumimoji="1" lang="zh-CN" altLang="en-US" sz="2400" dirty="0">
                <a:solidFill>
                  <a:srgbClr val="00C9A7"/>
                </a:solidFill>
                <a:latin typeface="仿宋" panose="00000500000000000000" pitchFamily="49" charset="-122"/>
                <a:ea typeface="仿宋" panose="00000500000000000000" pitchFamily="49" charset="-122"/>
                <a:cs typeface="Arial" panose="020B0604020202020204" pitchFamily="34" charset="0"/>
              </a:rPr>
              <a:t>参考图像</a:t>
            </a:r>
            <a:endParaRPr kumimoji="1" lang="zh-CN" altLang="en-US" sz="2400" dirty="0">
              <a:solidFill>
                <a:srgbClr val="00C9A7"/>
              </a:solidFill>
              <a:latin typeface="仿宋" panose="00000500000000000000" pitchFamily="49" charset="-122"/>
              <a:ea typeface="仿宋" panose="00000500000000000000" pitchFamily="49" charset="-122"/>
              <a:cs typeface="Arial" panose="020B0604020202020204" pitchFamily="34" charset="0"/>
            </a:endParaRPr>
          </a:p>
        </p:txBody>
      </p:sp>
      <p:sp>
        <p:nvSpPr>
          <p:cNvPr id="157" name="文本框 156"/>
          <p:cNvSpPr txBox="1"/>
          <p:nvPr/>
        </p:nvSpPr>
        <p:spPr>
          <a:xfrm>
            <a:off x="9021768" y="4419757"/>
            <a:ext cx="1236294" cy="461665"/>
          </a:xfrm>
          <a:prstGeom prst="rect">
            <a:avLst/>
          </a:prstGeom>
          <a:noFill/>
        </p:spPr>
        <p:txBody>
          <a:bodyPr wrap="square" rtlCol="0">
            <a:spAutoFit/>
          </a:bodyPr>
          <a:lstStyle/>
          <a:p>
            <a:pPr algn="ctr"/>
            <a:r>
              <a:rPr kumimoji="1" lang="zh-CN" altLang="en-US" sz="2400" dirty="0">
                <a:solidFill>
                  <a:srgbClr val="FF665A"/>
                </a:solidFill>
                <a:latin typeface="仿宋" panose="00000500000000000000" pitchFamily="49" charset="-122"/>
                <a:ea typeface="仿宋" panose="00000500000000000000" pitchFamily="49" charset="-122"/>
                <a:cs typeface="Arial" panose="020B0604020202020204" pitchFamily="34" charset="0"/>
              </a:rPr>
              <a:t>目标</a:t>
            </a:r>
            <a:endParaRPr kumimoji="1" lang="zh-CN" altLang="en-US" sz="2400" dirty="0">
              <a:solidFill>
                <a:srgbClr val="FF665A"/>
              </a:solidFill>
              <a:latin typeface="仿宋" panose="00000500000000000000" pitchFamily="49" charset="-122"/>
              <a:ea typeface="仿宋" panose="00000500000000000000" pitchFamily="49" charset="-122"/>
              <a:cs typeface="Arial" panose="020B0604020202020204" pitchFamily="34" charset="0"/>
            </a:endParaRPr>
          </a:p>
        </p:txBody>
      </p:sp>
      <p:sp>
        <p:nvSpPr>
          <p:cNvPr id="162" name="椭圆形标注 25"/>
          <p:cNvSpPr/>
          <p:nvPr/>
        </p:nvSpPr>
        <p:spPr>
          <a:xfrm>
            <a:off x="1834641" y="1782249"/>
            <a:ext cx="2090055" cy="1170343"/>
          </a:xfrm>
          <a:custGeom>
            <a:avLst/>
            <a:gdLst>
              <a:gd name="connsiteX0" fmla="*/ 1938822 w 2232869"/>
              <a:gd name="connsiteY0" fmla="*/ 1521776 h 1322628"/>
              <a:gd name="connsiteX1" fmla="*/ 1470974 w 2232869"/>
              <a:gd name="connsiteY1" fmla="*/ 1288396 h 1322628"/>
              <a:gd name="connsiteX2" fmla="*/ 409878 w 2232869"/>
              <a:gd name="connsiteY2" fmla="*/ 1173342 h 1322628"/>
              <a:gd name="connsiteX3" fmla="*/ 585615 w 2232869"/>
              <a:gd name="connsiteY3" fmla="*/ 79531 h 1322628"/>
              <a:gd name="connsiteX4" fmla="*/ 1630029 w 2232869"/>
              <a:gd name="connsiteY4" fmla="*/ 74131 h 1322628"/>
              <a:gd name="connsiteX5" fmla="*/ 1841733 w 2232869"/>
              <a:gd name="connsiteY5" fmla="*/ 1164063 h 1322628"/>
              <a:gd name="connsiteX6" fmla="*/ 1938822 w 2232869"/>
              <a:gd name="connsiteY6" fmla="*/ 1521776 h 1322628"/>
              <a:gd name="connsiteX0-1" fmla="*/ 1938822 w 2232869"/>
              <a:gd name="connsiteY0-2" fmla="*/ 1521776 h 1322628"/>
              <a:gd name="connsiteX1-3" fmla="*/ 1470974 w 2232869"/>
              <a:gd name="connsiteY1-4" fmla="*/ 1288396 h 1322628"/>
              <a:gd name="connsiteX2-5" fmla="*/ 409878 w 2232869"/>
              <a:gd name="connsiteY2-6" fmla="*/ 1173342 h 1322628"/>
              <a:gd name="connsiteX3-7" fmla="*/ 585615 w 2232869"/>
              <a:gd name="connsiteY3-8" fmla="*/ 79531 h 1322628"/>
              <a:gd name="connsiteX4-9" fmla="*/ 1630029 w 2232869"/>
              <a:gd name="connsiteY4-10" fmla="*/ 74131 h 1322628"/>
              <a:gd name="connsiteX5-11" fmla="*/ 1841733 w 2232869"/>
              <a:gd name="connsiteY5-12" fmla="*/ 1164063 h 1322628"/>
              <a:gd name="connsiteX6-13" fmla="*/ 1938822 w 2232869"/>
              <a:gd name="connsiteY6-14" fmla="*/ 1521776 h 13226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32869" h="1322628" fill="none" extrusionOk="0">
                <a:moveTo>
                  <a:pt x="1938822" y="1521776"/>
                </a:moveTo>
                <a:cubicBezTo>
                  <a:pt x="1810387" y="1508911"/>
                  <a:pt x="1657297" y="1385475"/>
                  <a:pt x="1470974" y="1288396"/>
                </a:cubicBezTo>
                <a:cubicBezTo>
                  <a:pt x="1107553" y="1336346"/>
                  <a:pt x="636565" y="1395185"/>
                  <a:pt x="409878" y="1173342"/>
                </a:cubicBezTo>
                <a:cubicBezTo>
                  <a:pt x="-167962" y="1061144"/>
                  <a:pt x="-65931" y="101812"/>
                  <a:pt x="585615" y="79531"/>
                </a:cubicBezTo>
                <a:cubicBezTo>
                  <a:pt x="923131" y="73399"/>
                  <a:pt x="1287319" y="-49837"/>
                  <a:pt x="1630029" y="74131"/>
                </a:cubicBezTo>
                <a:cubicBezTo>
                  <a:pt x="2425364" y="206418"/>
                  <a:pt x="2555220" y="871002"/>
                  <a:pt x="1841733" y="1164063"/>
                </a:cubicBezTo>
                <a:cubicBezTo>
                  <a:pt x="1868604" y="1276106"/>
                  <a:pt x="1921589" y="1438457"/>
                  <a:pt x="1938822" y="1521776"/>
                </a:cubicBezTo>
                <a:close/>
              </a:path>
              <a:path w="2232869" h="1322628" stroke="0" extrusionOk="0">
                <a:moveTo>
                  <a:pt x="1938822" y="1521776"/>
                </a:moveTo>
                <a:cubicBezTo>
                  <a:pt x="1719658" y="1414304"/>
                  <a:pt x="1662256" y="1385795"/>
                  <a:pt x="1470974" y="1288396"/>
                </a:cubicBezTo>
                <a:cubicBezTo>
                  <a:pt x="1089267" y="1322646"/>
                  <a:pt x="676611" y="1272539"/>
                  <a:pt x="409878" y="1173342"/>
                </a:cubicBezTo>
                <a:cubicBezTo>
                  <a:pt x="-211227" y="865483"/>
                  <a:pt x="-91421" y="331176"/>
                  <a:pt x="585615" y="79531"/>
                </a:cubicBezTo>
                <a:cubicBezTo>
                  <a:pt x="894521" y="-26489"/>
                  <a:pt x="1234503" y="72316"/>
                  <a:pt x="1630029" y="74131"/>
                </a:cubicBezTo>
                <a:cubicBezTo>
                  <a:pt x="2455261" y="242133"/>
                  <a:pt x="2515565" y="808837"/>
                  <a:pt x="1841733" y="1164063"/>
                </a:cubicBezTo>
                <a:cubicBezTo>
                  <a:pt x="1874157" y="1269010"/>
                  <a:pt x="1951422" y="1409433"/>
                  <a:pt x="1938822" y="1521776"/>
                </a:cubicBezTo>
                <a:close/>
              </a:path>
              <a:path w="2232869" h="1322628" fill="none" stroke="0" extrusionOk="0">
                <a:moveTo>
                  <a:pt x="1938822" y="1521776"/>
                </a:moveTo>
                <a:cubicBezTo>
                  <a:pt x="1852959" y="1488296"/>
                  <a:pt x="1645832" y="1417261"/>
                  <a:pt x="1470974" y="1288396"/>
                </a:cubicBezTo>
                <a:cubicBezTo>
                  <a:pt x="1106459" y="1298995"/>
                  <a:pt x="650628" y="1314244"/>
                  <a:pt x="409878" y="1173342"/>
                </a:cubicBezTo>
                <a:cubicBezTo>
                  <a:pt x="-169088" y="1033257"/>
                  <a:pt x="-82269" y="229449"/>
                  <a:pt x="585615" y="79531"/>
                </a:cubicBezTo>
                <a:cubicBezTo>
                  <a:pt x="915938" y="10677"/>
                  <a:pt x="1277278" y="-26068"/>
                  <a:pt x="1630029" y="74131"/>
                </a:cubicBezTo>
                <a:cubicBezTo>
                  <a:pt x="2366706" y="248521"/>
                  <a:pt x="2599952" y="828033"/>
                  <a:pt x="1841733" y="1164063"/>
                </a:cubicBezTo>
                <a:cubicBezTo>
                  <a:pt x="1869656" y="1272455"/>
                  <a:pt x="1930414" y="1456317"/>
                  <a:pt x="1938822" y="1521776"/>
                </a:cubicBezTo>
                <a:close/>
              </a:path>
            </a:pathLst>
          </a:custGeom>
          <a:solidFill>
            <a:schemeClr val="bg1">
              <a:lumMod val="9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solidFill>
                <a:schemeClr val="tx1"/>
              </a:solidFill>
            </a:endParaRPr>
          </a:p>
        </p:txBody>
      </p:sp>
      <p:sp>
        <p:nvSpPr>
          <p:cNvPr id="163" name="任意形状 162"/>
          <p:cNvSpPr/>
          <p:nvPr/>
        </p:nvSpPr>
        <p:spPr>
          <a:xfrm>
            <a:off x="4277922" y="3054161"/>
            <a:ext cx="36863" cy="42563"/>
          </a:xfrm>
          <a:custGeom>
            <a:avLst/>
            <a:gdLst>
              <a:gd name="connsiteX0" fmla="*/ 12685 w 42525"/>
              <a:gd name="connsiteY0" fmla="*/ 49257 h 49117"/>
              <a:gd name="connsiteX1" fmla="*/ 2637 w 42525"/>
              <a:gd name="connsiteY1" fmla="*/ 13600 h 49117"/>
              <a:gd name="connsiteX2" fmla="*/ 34256 w 42525"/>
              <a:gd name="connsiteY2" fmla="*/ 42254 h 49117"/>
              <a:gd name="connsiteX3" fmla="*/ 29214 w 42525"/>
              <a:gd name="connsiteY3" fmla="*/ 49257 h 49117"/>
              <a:gd name="connsiteX4" fmla="*/ 12685 w 42525"/>
              <a:gd name="connsiteY4" fmla="*/ 49257 h 4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25" h="49117">
                <a:moveTo>
                  <a:pt x="12685" y="49257"/>
                </a:moveTo>
                <a:cubicBezTo>
                  <a:pt x="11469" y="37311"/>
                  <a:pt x="-5977" y="36099"/>
                  <a:pt x="2637" y="13600"/>
                </a:cubicBezTo>
                <a:cubicBezTo>
                  <a:pt x="14333" y="-16958"/>
                  <a:pt x="61948" y="9661"/>
                  <a:pt x="34256" y="42254"/>
                </a:cubicBezTo>
                <a:cubicBezTo>
                  <a:pt x="32324" y="44527"/>
                  <a:pt x="30348" y="46317"/>
                  <a:pt x="29214" y="49257"/>
                </a:cubicBezTo>
                <a:cubicBezTo>
                  <a:pt x="25711" y="48593"/>
                  <a:pt x="13008" y="43555"/>
                  <a:pt x="12685" y="49257"/>
                </a:cubicBezTo>
                <a:close/>
              </a:path>
            </a:pathLst>
          </a:custGeom>
          <a:solidFill>
            <a:srgbClr val="0DC7D5"/>
          </a:solidFill>
          <a:ln w="2568" cap="flat">
            <a:noFill/>
            <a:prstDash val="solid"/>
            <a:miter/>
          </a:ln>
        </p:spPr>
        <p:txBody>
          <a:bodyPr rtlCol="0" anchor="ctr"/>
          <a:lstStyle/>
          <a:p>
            <a:endParaRPr lang="zh-CN" altLang="en-US"/>
          </a:p>
        </p:txBody>
      </p:sp>
      <p:sp>
        <p:nvSpPr>
          <p:cNvPr id="164" name="文本框 163"/>
          <p:cNvSpPr txBox="1"/>
          <p:nvPr/>
        </p:nvSpPr>
        <p:spPr>
          <a:xfrm>
            <a:off x="1353101" y="1996334"/>
            <a:ext cx="2975851" cy="707886"/>
          </a:xfrm>
          <a:prstGeom prst="rect">
            <a:avLst/>
          </a:prstGeom>
          <a:noFill/>
        </p:spPr>
        <p:txBody>
          <a:bodyPr wrap="square">
            <a:spAutoFit/>
          </a:bodyPr>
          <a:lstStyle/>
          <a:p>
            <a:pPr algn="ctr"/>
            <a:r>
              <a:rPr kumimoji="1" lang="zh-CN" altLang="en-US" sz="2000" dirty="0">
                <a:solidFill>
                  <a:schemeClr val="tx1"/>
                </a:solidFill>
                <a:latin typeface="仿宋" panose="00000500000000000000" pitchFamily="49" charset="-122"/>
                <a:ea typeface="仿宋" panose="00000500000000000000" pitchFamily="49" charset="-122"/>
              </a:rPr>
              <a:t> 布局</a:t>
            </a:r>
            <a:r>
              <a:rPr kumimoji="1" lang="en-US" altLang="zh-CN" sz="2000" dirty="0">
                <a:solidFill>
                  <a:schemeClr val="tx1"/>
                </a:solidFill>
                <a:latin typeface="仿宋" panose="00000500000000000000" pitchFamily="49" charset="-122"/>
                <a:ea typeface="仿宋" panose="00000500000000000000" pitchFamily="49" charset="-122"/>
              </a:rPr>
              <a:t> + </a:t>
            </a:r>
            <a:r>
              <a:rPr kumimoji="1" lang="zh-CN" altLang="en-US" sz="2000" dirty="0">
                <a:solidFill>
                  <a:schemeClr val="tx1"/>
                </a:solidFill>
                <a:latin typeface="仿宋" panose="00000500000000000000" pitchFamily="49" charset="-122"/>
                <a:ea typeface="仿宋" panose="00000500000000000000" pitchFamily="49" charset="-122"/>
              </a:rPr>
              <a:t>风格</a:t>
            </a:r>
            <a:r>
              <a:rPr kumimoji="1" lang="en-US" altLang="zh-CN" sz="2000" dirty="0">
                <a:solidFill>
                  <a:schemeClr val="tx1"/>
                </a:solidFill>
                <a:latin typeface="仿宋" panose="00000500000000000000" pitchFamily="49" charset="-122"/>
                <a:ea typeface="仿宋" panose="00000500000000000000" pitchFamily="49" charset="-122"/>
              </a:rPr>
              <a:t> +</a:t>
            </a:r>
            <a:endParaRPr kumimoji="1" lang="en-US" altLang="zh-CN" sz="2000" dirty="0">
              <a:solidFill>
                <a:schemeClr val="tx1"/>
              </a:solidFill>
              <a:latin typeface="仿宋" panose="00000500000000000000" pitchFamily="49" charset="-122"/>
              <a:ea typeface="仿宋" panose="00000500000000000000" pitchFamily="49" charset="-122"/>
            </a:endParaRPr>
          </a:p>
          <a:p>
            <a:pPr algn="ctr"/>
            <a:r>
              <a:rPr kumimoji="1" lang="zh-CN" altLang="en-US" sz="2000" dirty="0">
                <a:latin typeface="仿宋" panose="00000500000000000000" pitchFamily="49" charset="-122"/>
                <a:ea typeface="仿宋" panose="00000500000000000000" pitchFamily="49" charset="-122"/>
              </a:rPr>
              <a:t>物体</a:t>
            </a:r>
            <a:r>
              <a:rPr kumimoji="1" lang="en-US" altLang="zh-CN" sz="2000" dirty="0">
                <a:solidFill>
                  <a:schemeClr val="tx1"/>
                </a:solidFill>
                <a:latin typeface="仿宋" panose="00000500000000000000" pitchFamily="49" charset="-122"/>
                <a:ea typeface="仿宋" panose="00000500000000000000" pitchFamily="49" charset="-122"/>
              </a:rPr>
              <a:t> = ?</a:t>
            </a:r>
            <a:endParaRPr kumimoji="1" lang="zh-CN" altLang="en-US" sz="2000" dirty="0">
              <a:solidFill>
                <a:schemeClr val="tx1"/>
              </a:solidFill>
              <a:latin typeface="仿宋" panose="00000500000000000000" pitchFamily="49" charset="-122"/>
              <a:ea typeface="仿宋" panose="00000500000000000000" pitchFamily="49" charset="-122"/>
            </a:endParaRPr>
          </a:p>
        </p:txBody>
      </p:sp>
      <p:sp>
        <p:nvSpPr>
          <p:cNvPr id="166" name="右箭头 165"/>
          <p:cNvSpPr/>
          <p:nvPr/>
        </p:nvSpPr>
        <p:spPr>
          <a:xfrm>
            <a:off x="2695760" y="3445365"/>
            <a:ext cx="699957" cy="153062"/>
          </a:xfrm>
          <a:prstGeom prst="rightArrow">
            <a:avLst>
              <a:gd name="adj1" fmla="val 50000"/>
              <a:gd name="adj2" fmla="val 87090"/>
            </a:avLst>
          </a:prstGeom>
          <a:solidFill>
            <a:srgbClr val="C77FAC"/>
          </a:solidFill>
          <a:ln w="19050">
            <a:solidFill>
              <a:srgbClr val="98437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 name="文本框 5"/>
          <p:cNvSpPr txBox="1"/>
          <p:nvPr/>
        </p:nvSpPr>
        <p:spPr>
          <a:xfrm>
            <a:off x="1019810" y="3082290"/>
            <a:ext cx="1755140" cy="953135"/>
          </a:xfrm>
          <a:prstGeom prst="rect">
            <a:avLst/>
          </a:prstGeom>
          <a:noFill/>
        </p:spPr>
        <p:txBody>
          <a:bodyPr wrap="square" rtlCol="0">
            <a:spAutoFit/>
          </a:bodyPr>
          <a:lstStyle/>
          <a:p>
            <a:pPr algn="ctr"/>
            <a:r>
              <a:rPr kumimoji="1" lang="zh-CN" altLang="en-US" sz="2800" b="1" dirty="0">
                <a:latin typeface="仿宋" panose="00000500000000000000" pitchFamily="49" charset="-122"/>
                <a:ea typeface="仿宋" panose="00000500000000000000" pitchFamily="49" charset="-122"/>
              </a:rPr>
              <a:t>语言任务指令</a:t>
            </a:r>
            <a:endParaRPr kumimoji="1" lang="zh-CN" altLang="en-US" sz="2800" b="1" dirty="0">
              <a:latin typeface="仿宋" panose="00000500000000000000" pitchFamily="49" charset="-122"/>
              <a:ea typeface="仿宋" panose="00000500000000000000" pitchFamily="49"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VisualCloze: </a:t>
            </a:r>
            <a:r>
              <a:rPr lang="zh-CN" altLang="en-US"/>
              <a:t>一个模型实现</a:t>
            </a:r>
            <a:r>
              <a:rPr lang="en-US" altLang="zh-CN"/>
              <a:t>130+</a:t>
            </a:r>
            <a:r>
              <a:rPr lang="zh-CN" altLang="en-US"/>
              <a:t>种图像生成任务</a:t>
            </a:r>
            <a:endParaRPr lang="zh-CN" altLang="en-US"/>
          </a:p>
        </p:txBody>
      </p:sp>
      <p:sp>
        <p:nvSpPr>
          <p:cNvPr id="3" name="内容占位符 2"/>
          <p:cNvSpPr>
            <a:spLocks noGrp="1"/>
          </p:cNvSpPr>
          <p:nvPr>
            <p:ph idx="1"/>
          </p:nvPr>
        </p:nvSpPr>
        <p:spPr/>
        <p:txBody>
          <a:bodyPr/>
          <a:p>
            <a:endParaRPr lang="zh-CN" altLang="en-US"/>
          </a:p>
          <a:p>
            <a:endParaRPr lang="zh-CN" altLang="en-US"/>
          </a:p>
        </p:txBody>
      </p:sp>
      <p:grpSp>
        <p:nvGrpSpPr>
          <p:cNvPr id="4" name="组合 3"/>
          <p:cNvGrpSpPr/>
          <p:nvPr/>
        </p:nvGrpSpPr>
        <p:grpSpPr>
          <a:xfrm>
            <a:off x="1033780" y="1282065"/>
            <a:ext cx="10029825" cy="4835525"/>
            <a:chOff x="1768" y="2668"/>
            <a:chExt cx="15795" cy="7615"/>
          </a:xfrm>
        </p:grpSpPr>
        <p:grpSp>
          <p:nvGrpSpPr>
            <p:cNvPr id="109" name="组合 108"/>
            <p:cNvGrpSpPr/>
            <p:nvPr/>
          </p:nvGrpSpPr>
          <p:grpSpPr>
            <a:xfrm>
              <a:off x="1768" y="2671"/>
              <a:ext cx="3373" cy="1925"/>
              <a:chOff x="1122856" y="1696400"/>
              <a:chExt cx="2141628" cy="1222352"/>
            </a:xfrm>
          </p:grpSpPr>
          <p:sp>
            <p:nvSpPr>
              <p:cNvPr id="12" name="圆角矩形 11"/>
              <p:cNvSpPr/>
              <p:nvPr/>
            </p:nvSpPr>
            <p:spPr>
              <a:xfrm>
                <a:off x="1122856" y="1696400"/>
                <a:ext cx="2141628" cy="1200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27" name="Picture 10"/>
              <p:cNvPicPr>
                <a:picLocks noChangeAspect="1" noChangeArrowheads="1"/>
              </p:cNvPicPr>
              <p:nvPr/>
            </p:nvPicPr>
            <p:blipFill>
              <a:blip r:embed="rId1"/>
              <a:srcRect/>
              <a:stretch>
                <a:fillRect/>
              </a:stretch>
            </p:blipFill>
            <p:spPr bwMode="auto">
              <a:xfrm>
                <a:off x="1212787" y="1778175"/>
                <a:ext cx="830198" cy="830115"/>
              </a:xfrm>
              <a:prstGeom prst="rect">
                <a:avLst/>
              </a:prstGeom>
              <a:solidFill>
                <a:srgbClr val="F37E7E"/>
              </a:solidFill>
              <a:ln w="38100">
                <a:solidFill>
                  <a:srgbClr val="00C9A7"/>
                </a:solidFill>
                <a:prstDash val="solid"/>
              </a:ln>
            </p:spPr>
          </p:pic>
          <p:pic>
            <p:nvPicPr>
              <p:cNvPr id="28" name="Picture 14"/>
              <p:cNvPicPr>
                <a:picLocks noChangeAspect="1" noChangeArrowheads="1"/>
              </p:cNvPicPr>
              <p:nvPr/>
            </p:nvPicPr>
            <p:blipFill>
              <a:blip r:embed="rId2"/>
              <a:srcRect/>
              <a:stretch>
                <a:fillRect/>
              </a:stretch>
            </p:blipFill>
            <p:spPr bwMode="auto">
              <a:xfrm>
                <a:off x="2345417" y="1778175"/>
                <a:ext cx="830197" cy="830115"/>
              </a:xfrm>
              <a:prstGeom prst="rect">
                <a:avLst/>
              </a:prstGeom>
              <a:solidFill>
                <a:srgbClr val="F37E7E"/>
              </a:solidFill>
              <a:ln w="38100">
                <a:solidFill>
                  <a:srgbClr val="F37E7E"/>
                </a:solidFill>
                <a:prstDash val="solid"/>
              </a:ln>
            </p:spPr>
          </p:pic>
          <p:sp>
            <p:nvSpPr>
              <p:cNvPr id="30" name="文本框 29"/>
              <p:cNvSpPr txBox="1"/>
              <p:nvPr/>
            </p:nvSpPr>
            <p:spPr>
              <a:xfrm>
                <a:off x="1681352" y="2580198"/>
                <a:ext cx="1024640" cy="338554"/>
              </a:xfrm>
              <a:prstGeom prst="rect">
                <a:avLst/>
              </a:prstGeom>
              <a:noFill/>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深度估计</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sp>
            <p:nvSpPr>
              <p:cNvPr id="71" name="右箭头 70"/>
              <p:cNvSpPr/>
              <p:nvPr/>
            </p:nvSpPr>
            <p:spPr>
              <a:xfrm>
                <a:off x="2102893" y="2157888"/>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14" name="组合 113"/>
            <p:cNvGrpSpPr/>
            <p:nvPr/>
          </p:nvGrpSpPr>
          <p:grpSpPr>
            <a:xfrm>
              <a:off x="3604" y="4707"/>
              <a:ext cx="6302" cy="1950"/>
              <a:chOff x="502086" y="2989321"/>
              <a:chExt cx="4001990" cy="1238048"/>
            </a:xfrm>
          </p:grpSpPr>
          <p:sp>
            <p:nvSpPr>
              <p:cNvPr id="10" name="圆角矩形 9"/>
              <p:cNvSpPr/>
              <p:nvPr/>
            </p:nvSpPr>
            <p:spPr>
              <a:xfrm>
                <a:off x="502086" y="2989321"/>
                <a:ext cx="4001990" cy="1200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dirty="0"/>
              </a:p>
            </p:txBody>
          </p:sp>
          <p:pic>
            <p:nvPicPr>
              <p:cNvPr id="21" name="Picture 7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64" y="3067060"/>
                <a:ext cx="829854" cy="851269"/>
              </a:xfrm>
              <a:prstGeom prst="rect">
                <a:avLst/>
              </a:prstGeom>
              <a:solidFill>
                <a:srgbClr val="F37E7E"/>
              </a:solidFill>
              <a:ln w="38100">
                <a:solidFill>
                  <a:srgbClr val="00C9A7"/>
                </a:solidFill>
                <a:prstDash val="solid"/>
              </a:ln>
            </p:spPr>
          </p:pic>
          <p:pic>
            <p:nvPicPr>
              <p:cNvPr id="22" name="Picture 74"/>
              <p:cNvPicPr>
                <a:picLocks noChangeArrowheads="1"/>
              </p:cNvPicPr>
              <p:nvPr/>
            </p:nvPicPr>
            <p:blipFill rotWithShape="1">
              <a:blip r:embed="rId4"/>
              <a:srcRect r="2599"/>
              <a:stretch>
                <a:fillRect/>
              </a:stretch>
            </p:blipFill>
            <p:spPr bwMode="auto">
              <a:xfrm>
                <a:off x="1528195" y="3067060"/>
                <a:ext cx="829854" cy="851269"/>
              </a:xfrm>
              <a:prstGeom prst="rect">
                <a:avLst/>
              </a:prstGeom>
              <a:solidFill>
                <a:srgbClr val="F37E7E"/>
              </a:solidFill>
              <a:ln w="38100">
                <a:solidFill>
                  <a:srgbClr val="00C9A7"/>
                </a:solidFill>
                <a:prstDash val="solid"/>
              </a:ln>
            </p:spPr>
          </p:pic>
          <p:pic>
            <p:nvPicPr>
              <p:cNvPr id="23" name="Picture 7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7547" y="3067060"/>
                <a:ext cx="829854" cy="851269"/>
              </a:xfrm>
              <a:prstGeom prst="rect">
                <a:avLst/>
              </a:prstGeom>
              <a:solidFill>
                <a:srgbClr val="F37E7E"/>
              </a:solidFill>
              <a:ln w="38100">
                <a:solidFill>
                  <a:srgbClr val="00C9A7"/>
                </a:solidFill>
                <a:prstDash val="solid"/>
              </a:ln>
            </p:spPr>
          </p:pic>
          <p:pic>
            <p:nvPicPr>
              <p:cNvPr id="24" name="Picture 78"/>
              <p:cNvPicPr>
                <a:picLocks noChangeArrowheads="1"/>
              </p:cNvPicPr>
              <p:nvPr/>
            </p:nvPicPr>
            <p:blipFill>
              <a:blip r:embed="rId6"/>
              <a:srcRect/>
              <a:stretch>
                <a:fillRect/>
              </a:stretch>
            </p:blipFill>
            <p:spPr bwMode="auto">
              <a:xfrm>
                <a:off x="3590076" y="3067060"/>
                <a:ext cx="829854" cy="851269"/>
              </a:xfrm>
              <a:prstGeom prst="rect">
                <a:avLst/>
              </a:prstGeom>
              <a:solidFill>
                <a:srgbClr val="F37E7E"/>
              </a:solidFill>
              <a:ln w="38100">
                <a:solidFill>
                  <a:srgbClr val="F37E7E"/>
                </a:solidFill>
                <a:prstDash val="solid"/>
              </a:ln>
            </p:spPr>
          </p:pic>
          <p:sp>
            <p:nvSpPr>
              <p:cNvPr id="43" name="文本框 42"/>
              <p:cNvSpPr txBox="1"/>
              <p:nvPr/>
            </p:nvSpPr>
            <p:spPr>
              <a:xfrm>
                <a:off x="999591" y="3888815"/>
                <a:ext cx="2891996" cy="338554"/>
              </a:xfrm>
              <a:prstGeom prst="rect">
                <a:avLst/>
              </a:prstGeom>
              <a:noFill/>
            </p:spPr>
            <p:txBody>
              <a:bodyPr wrap="square" rtlCol="0">
                <a:spAutoFit/>
              </a:bodyPr>
              <a:p>
                <a:pPr algn="ctr"/>
                <a:r>
                  <a:rPr lang="zh-CN" altLang="en-GB" sz="1600" b="1" dirty="0">
                    <a:solidFill>
                      <a:srgbClr val="333333"/>
                    </a:solidFill>
                    <a:latin typeface="仿宋" panose="00000500000000000000" pitchFamily="49" charset="-122"/>
                    <a:ea typeface="仿宋" panose="00000500000000000000" pitchFamily="49" charset="-122"/>
                  </a:rPr>
                  <a:t>物体</a:t>
                </a:r>
                <a:r>
                  <a:rPr lang="en-GB" altLang="zh-CN" sz="1600" b="1" dirty="0">
                    <a:solidFill>
                      <a:srgbClr val="333333"/>
                    </a:solidFill>
                    <a:latin typeface="仿宋" panose="00000500000000000000" pitchFamily="49" charset="-122"/>
                    <a:ea typeface="仿宋" panose="00000500000000000000" pitchFamily="49" charset="-122"/>
                  </a:rPr>
                  <a:t> + </a:t>
                </a:r>
                <a:r>
                  <a:rPr lang="zh-CN" altLang="en-GB" sz="1600" b="1" dirty="0">
                    <a:solidFill>
                      <a:srgbClr val="333333"/>
                    </a:solidFill>
                    <a:latin typeface="仿宋" panose="00000500000000000000" pitchFamily="49" charset="-122"/>
                    <a:ea typeface="仿宋" panose="00000500000000000000" pitchFamily="49" charset="-122"/>
                  </a:rPr>
                  <a:t>布局</a:t>
                </a:r>
                <a:r>
                  <a:rPr lang="en-GB" altLang="zh-CN" sz="1600" b="1" dirty="0">
                    <a:solidFill>
                      <a:srgbClr val="333333"/>
                    </a:solidFill>
                    <a:latin typeface="仿宋" panose="00000500000000000000" pitchFamily="49" charset="-122"/>
                    <a:ea typeface="仿宋" panose="00000500000000000000" pitchFamily="49" charset="-122"/>
                  </a:rPr>
                  <a:t> + </a:t>
                </a:r>
                <a:r>
                  <a:rPr lang="zh-CN" altLang="en-GB" sz="1600" b="1" dirty="0">
                    <a:solidFill>
                      <a:srgbClr val="333333"/>
                    </a:solidFill>
                    <a:latin typeface="仿宋" panose="00000500000000000000" pitchFamily="49" charset="-122"/>
                    <a:ea typeface="仿宋" panose="00000500000000000000" pitchFamily="49" charset="-122"/>
                  </a:rPr>
                  <a:t>风格</a:t>
                </a:r>
                <a:r>
                  <a:rPr lang="en-GB" altLang="zh-CN" sz="1600" b="1" dirty="0">
                    <a:solidFill>
                      <a:srgbClr val="333333"/>
                    </a:solidFill>
                    <a:latin typeface="仿宋" panose="00000500000000000000" pitchFamily="49" charset="-122"/>
                    <a:ea typeface="仿宋" panose="00000500000000000000" pitchFamily="49" charset="-122"/>
                  </a:rPr>
                  <a:t> → </a:t>
                </a:r>
                <a:r>
                  <a:rPr lang="zh-CN" altLang="en-GB" sz="1600" b="1" dirty="0">
                    <a:solidFill>
                      <a:srgbClr val="333333"/>
                    </a:solidFill>
                    <a:latin typeface="仿宋" panose="00000500000000000000" pitchFamily="49" charset="-122"/>
                    <a:ea typeface="仿宋" panose="00000500000000000000" pitchFamily="49" charset="-122"/>
                  </a:rPr>
                  <a:t>图像</a:t>
                </a:r>
                <a:endParaRPr lang="en-GB" altLang="zh-CN" sz="1600" b="1" dirty="0">
                  <a:solidFill>
                    <a:srgbClr val="333333"/>
                  </a:solidFill>
                  <a:latin typeface="仿宋" panose="00000500000000000000" pitchFamily="49" charset="-122"/>
                  <a:ea typeface="仿宋" panose="00000500000000000000" pitchFamily="49" charset="-122"/>
                </a:endParaRPr>
              </a:p>
            </p:txBody>
          </p:sp>
          <p:sp>
            <p:nvSpPr>
              <p:cNvPr id="86" name="右箭头 85"/>
              <p:cNvSpPr/>
              <p:nvPr/>
            </p:nvSpPr>
            <p:spPr>
              <a:xfrm>
                <a:off x="3360412" y="3441100"/>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19" name="组合 118"/>
            <p:cNvGrpSpPr/>
            <p:nvPr/>
          </p:nvGrpSpPr>
          <p:grpSpPr>
            <a:xfrm>
              <a:off x="1768" y="6752"/>
              <a:ext cx="2755" cy="1914"/>
              <a:chOff x="873102" y="4286824"/>
              <a:chExt cx="1749274" cy="1215217"/>
            </a:xfrm>
          </p:grpSpPr>
          <p:sp>
            <p:nvSpPr>
              <p:cNvPr id="48" name="圆角矩形 47"/>
              <p:cNvSpPr/>
              <p:nvPr/>
            </p:nvSpPr>
            <p:spPr>
              <a:xfrm>
                <a:off x="873102" y="4286824"/>
                <a:ext cx="1749274" cy="1191116"/>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sp>
            <p:nvSpPr>
              <p:cNvPr id="49" name="文本框 48"/>
              <p:cNvSpPr txBox="1"/>
              <p:nvPr/>
            </p:nvSpPr>
            <p:spPr>
              <a:xfrm>
                <a:off x="1443610" y="5163487"/>
                <a:ext cx="604654" cy="338554"/>
              </a:xfrm>
              <a:prstGeom prst="rect">
                <a:avLst/>
              </a:prstGeom>
              <a:noFill/>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涂鸦</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pic>
            <p:nvPicPr>
              <p:cNvPr id="50" name="Picture 46"/>
              <p:cNvPicPr>
                <a:picLocks noChangeAspect="1" noChangeArrowheads="1"/>
              </p:cNvPicPr>
              <p:nvPr/>
            </p:nvPicPr>
            <p:blipFill>
              <a:blip r:embed="rId7"/>
              <a:srcRect/>
              <a:stretch>
                <a:fillRect/>
              </a:stretch>
            </p:blipFill>
            <p:spPr bwMode="auto">
              <a:xfrm>
                <a:off x="1914017" y="4366375"/>
                <a:ext cx="623010" cy="829772"/>
              </a:xfrm>
              <a:prstGeom prst="rect">
                <a:avLst/>
              </a:prstGeom>
              <a:solidFill>
                <a:srgbClr val="F37E7E"/>
              </a:solidFill>
              <a:ln w="38100">
                <a:solidFill>
                  <a:srgbClr val="F37E7E"/>
                </a:solidFill>
                <a:prstDash val="solid"/>
              </a:ln>
            </p:spPr>
          </p:pic>
          <p:pic>
            <p:nvPicPr>
              <p:cNvPr id="51"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921" y="4366375"/>
                <a:ext cx="622825" cy="829772"/>
              </a:xfrm>
              <a:prstGeom prst="rect">
                <a:avLst/>
              </a:prstGeom>
              <a:solidFill>
                <a:srgbClr val="F37E7E"/>
              </a:solidFill>
              <a:ln w="38100">
                <a:solidFill>
                  <a:srgbClr val="00C9A7"/>
                </a:solidFill>
                <a:prstDash val="solid"/>
              </a:ln>
            </p:spPr>
          </p:pic>
          <p:sp>
            <p:nvSpPr>
              <p:cNvPr id="87" name="右箭头 86"/>
              <p:cNvSpPr/>
              <p:nvPr/>
            </p:nvSpPr>
            <p:spPr>
              <a:xfrm>
                <a:off x="1650824" y="4711956"/>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25" name="组合 124"/>
            <p:cNvGrpSpPr/>
            <p:nvPr/>
          </p:nvGrpSpPr>
          <p:grpSpPr>
            <a:xfrm>
              <a:off x="2845" y="8787"/>
              <a:ext cx="4167" cy="1496"/>
              <a:chOff x="1806475" y="5579892"/>
              <a:chExt cx="2646243" cy="950207"/>
            </a:xfrm>
          </p:grpSpPr>
          <p:sp>
            <p:nvSpPr>
              <p:cNvPr id="7" name="圆角矩形 6"/>
              <p:cNvSpPr/>
              <p:nvPr/>
            </p:nvSpPr>
            <p:spPr>
              <a:xfrm>
                <a:off x="1806475" y="5579892"/>
                <a:ext cx="2646243" cy="915911"/>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14" name="Picture 80"/>
              <p:cNvPicPr>
                <a:picLocks noChangeAspect="1" noChangeArrowheads="1"/>
              </p:cNvPicPr>
              <p:nvPr/>
            </p:nvPicPr>
            <p:blipFill>
              <a:blip r:embed="rId9"/>
              <a:srcRect/>
              <a:stretch>
                <a:fillRect/>
              </a:stretch>
            </p:blipFill>
            <p:spPr bwMode="auto">
              <a:xfrm>
                <a:off x="3327566" y="5656252"/>
                <a:ext cx="1015819" cy="580411"/>
              </a:xfrm>
              <a:prstGeom prst="rect">
                <a:avLst/>
              </a:prstGeom>
              <a:solidFill>
                <a:srgbClr val="F37E7E"/>
              </a:solidFill>
              <a:ln w="38100">
                <a:solidFill>
                  <a:srgbClr val="F37E7E"/>
                </a:solidFill>
                <a:prstDash val="solid"/>
              </a:ln>
            </p:spPr>
          </p:pic>
          <p:pic>
            <p:nvPicPr>
              <p:cNvPr id="20" name="Picture 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2227" y="5656252"/>
                <a:ext cx="1065429" cy="580411"/>
              </a:xfrm>
              <a:prstGeom prst="rect">
                <a:avLst/>
              </a:prstGeom>
              <a:solidFill>
                <a:srgbClr val="F37E7E"/>
              </a:solidFill>
              <a:ln w="38100">
                <a:solidFill>
                  <a:srgbClr val="00C9A7"/>
                </a:solidFill>
                <a:prstDash val="solid"/>
              </a:ln>
            </p:spPr>
          </p:pic>
          <p:sp>
            <p:nvSpPr>
              <p:cNvPr id="64" name="文本框 63"/>
              <p:cNvSpPr txBox="1"/>
              <p:nvPr/>
            </p:nvSpPr>
            <p:spPr>
              <a:xfrm>
                <a:off x="2626170" y="6191545"/>
                <a:ext cx="1024640" cy="338554"/>
              </a:xfrm>
              <a:prstGeom prst="rect">
                <a:avLst/>
              </a:prstGeom>
              <a:noFill/>
              <a:ln w="38100">
                <a:noFill/>
              </a:ln>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图像</a:t>
                </a:r>
                <a:r>
                  <a:rPr lang="zh-CN" altLang="en-US" sz="1600" b="1" i="0" dirty="0">
                    <a:solidFill>
                      <a:srgbClr val="333333"/>
                    </a:solidFill>
                    <a:effectLst/>
                    <a:latin typeface="仿宋" panose="00000500000000000000" pitchFamily="49" charset="-122"/>
                    <a:ea typeface="仿宋" panose="00000500000000000000" pitchFamily="49" charset="-122"/>
                  </a:rPr>
                  <a:t>编辑</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sp>
            <p:nvSpPr>
              <p:cNvPr id="88" name="右箭头 87"/>
              <p:cNvSpPr/>
              <p:nvPr/>
            </p:nvSpPr>
            <p:spPr>
              <a:xfrm>
                <a:off x="3047472" y="5876511"/>
                <a:ext cx="189569" cy="157072"/>
              </a:xfrm>
              <a:prstGeom prst="rightArrow">
                <a:avLst>
                  <a:gd name="adj1" fmla="val 27725"/>
                  <a:gd name="adj2" fmla="val 48098"/>
                </a:avLst>
              </a:prstGeom>
              <a:solidFill>
                <a:srgbClr val="F37E7E"/>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12" name="组合 111"/>
            <p:cNvGrpSpPr/>
            <p:nvPr/>
          </p:nvGrpSpPr>
          <p:grpSpPr>
            <a:xfrm>
              <a:off x="14191" y="2712"/>
              <a:ext cx="3373" cy="1905"/>
              <a:chOff x="9011112" y="1722027"/>
              <a:chExt cx="2141628" cy="1209508"/>
            </a:xfrm>
          </p:grpSpPr>
          <p:sp>
            <p:nvSpPr>
              <p:cNvPr id="94" name="圆角矩形 93"/>
              <p:cNvSpPr/>
              <p:nvPr/>
            </p:nvSpPr>
            <p:spPr>
              <a:xfrm>
                <a:off x="9011112" y="1722027"/>
                <a:ext cx="2141628" cy="1200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9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3714" y="1775968"/>
                <a:ext cx="830115" cy="830115"/>
              </a:xfrm>
              <a:prstGeom prst="rect">
                <a:avLst/>
              </a:prstGeom>
              <a:solidFill>
                <a:srgbClr val="F37E7E"/>
              </a:solidFill>
              <a:ln w="38100">
                <a:solidFill>
                  <a:srgbClr val="F37E7E"/>
                </a:solidFill>
                <a:prstDash val="solid"/>
              </a:ln>
            </p:spPr>
          </p:pic>
          <p:sp>
            <p:nvSpPr>
              <p:cNvPr id="97" name="文本框 96"/>
              <p:cNvSpPr txBox="1"/>
              <p:nvPr/>
            </p:nvSpPr>
            <p:spPr>
              <a:xfrm>
                <a:off x="9570276" y="2592981"/>
                <a:ext cx="1024640" cy="338554"/>
              </a:xfrm>
              <a:prstGeom prst="rect">
                <a:avLst/>
              </a:prstGeom>
              <a:noFill/>
            </p:spPr>
            <p:txBody>
              <a:bodyPr wrap="none" rtlCol="0">
                <a:spAutoFit/>
              </a:bodyPr>
              <a:p>
                <a:pPr algn="ctr"/>
                <a:r>
                  <a:rPr lang="zh-CN" altLang="en-US" sz="1600" b="1" i="0" dirty="0">
                    <a:solidFill>
                      <a:srgbClr val="333333"/>
                    </a:solidFill>
                    <a:effectLst/>
                    <a:latin typeface="仿宋" panose="00000500000000000000" pitchFamily="49" charset="-122"/>
                    <a:ea typeface="仿宋" panose="00000500000000000000" pitchFamily="49" charset="-122"/>
                  </a:rPr>
                  <a:t>图像修复</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sp>
            <p:nvSpPr>
              <p:cNvPr id="98" name="右箭头 97"/>
              <p:cNvSpPr/>
              <p:nvPr/>
            </p:nvSpPr>
            <p:spPr>
              <a:xfrm>
                <a:off x="9991149" y="2155681"/>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40" name="Picture 10"/>
              <p:cNvPicPr>
                <a:picLocks noChangeAspect="1" noChangeArrowheads="1"/>
              </p:cNvPicPr>
              <p:nvPr/>
            </p:nvPicPr>
            <p:blipFill>
              <a:blip r:embed="rId12"/>
              <a:srcRect/>
              <a:stretch>
                <a:fillRect/>
              </a:stretch>
            </p:blipFill>
            <p:spPr bwMode="auto">
              <a:xfrm>
                <a:off x="9095201" y="1775968"/>
                <a:ext cx="830198" cy="826325"/>
              </a:xfrm>
              <a:prstGeom prst="rect">
                <a:avLst/>
              </a:prstGeom>
              <a:solidFill>
                <a:srgbClr val="F37E7E"/>
              </a:solidFill>
              <a:ln w="38100">
                <a:solidFill>
                  <a:srgbClr val="00C9A7"/>
                </a:solidFill>
                <a:prstDash val="solid"/>
              </a:ln>
            </p:spPr>
          </p:pic>
        </p:grpSp>
        <p:grpSp>
          <p:nvGrpSpPr>
            <p:cNvPr id="111" name="组合 110"/>
            <p:cNvGrpSpPr/>
            <p:nvPr/>
          </p:nvGrpSpPr>
          <p:grpSpPr>
            <a:xfrm>
              <a:off x="9997" y="2677"/>
              <a:ext cx="3466" cy="1940"/>
              <a:chOff x="5578544" y="1699713"/>
              <a:chExt cx="2201116" cy="1231822"/>
            </a:xfrm>
          </p:grpSpPr>
          <p:sp>
            <p:nvSpPr>
              <p:cNvPr id="99" name="圆角矩形 98"/>
              <p:cNvSpPr/>
              <p:nvPr/>
            </p:nvSpPr>
            <p:spPr>
              <a:xfrm>
                <a:off x="5612154" y="1699713"/>
                <a:ext cx="2141628" cy="1200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sp>
            <p:nvSpPr>
              <p:cNvPr id="101" name="文本框 100"/>
              <p:cNvSpPr txBox="1"/>
              <p:nvPr/>
            </p:nvSpPr>
            <p:spPr>
              <a:xfrm>
                <a:off x="5578544" y="2592981"/>
                <a:ext cx="2201116" cy="338554"/>
              </a:xfrm>
              <a:prstGeom prst="rect">
                <a:avLst/>
              </a:prstGeom>
              <a:noFill/>
            </p:spPr>
            <p:txBody>
              <a:bodyPr wrap="none" rtlCol="0">
                <a:spAutoFit/>
              </a:bodyPr>
              <a:p>
                <a:pPr algn="ctr"/>
                <a:r>
                  <a:rPr lang="en-GB" altLang="zh-CN" sz="1600" b="1" i="0" dirty="0">
                    <a:solidFill>
                      <a:srgbClr val="333333"/>
                    </a:solidFill>
                    <a:effectLst/>
                  </a:rPr>
                  <a:t>Surface Normal</a:t>
                </a:r>
                <a:r>
                  <a:rPr lang="en-GB" altLang="zh-CN" sz="1600" b="1" dirty="0">
                    <a:solidFill>
                      <a:srgbClr val="333333"/>
                    </a:solidFill>
                  </a:rPr>
                  <a:t> → </a:t>
                </a:r>
                <a:r>
                  <a:rPr lang="zh-CN" altLang="en-GB" sz="1600" b="1" i="0" dirty="0">
                    <a:solidFill>
                      <a:srgbClr val="333333"/>
                    </a:solidFill>
                    <a:effectLst/>
                  </a:rPr>
                  <a:t>图像</a:t>
                </a:r>
                <a:endParaRPr lang="en-GB" altLang="zh-CN" sz="1600" b="1" i="0" dirty="0">
                  <a:solidFill>
                    <a:srgbClr val="333333"/>
                  </a:solidFill>
                  <a:effectLst/>
                </a:endParaRPr>
              </a:p>
            </p:txBody>
          </p:sp>
          <p:sp>
            <p:nvSpPr>
              <p:cNvPr id="102" name="右箭头 101"/>
              <p:cNvSpPr/>
              <p:nvPr/>
            </p:nvSpPr>
            <p:spPr>
              <a:xfrm>
                <a:off x="6592191" y="2155681"/>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36" name="Picture 10"/>
              <p:cNvPicPr>
                <a:picLocks noChangeAspect="1" noChangeArrowheads="1"/>
              </p:cNvPicPr>
              <p:nvPr/>
            </p:nvPicPr>
            <p:blipFill>
              <a:blip r:embed="rId13"/>
              <a:srcRect/>
              <a:stretch>
                <a:fillRect/>
              </a:stretch>
            </p:blipFill>
            <p:spPr bwMode="auto">
              <a:xfrm>
                <a:off x="5695313" y="1775968"/>
                <a:ext cx="830198" cy="830115"/>
              </a:xfrm>
              <a:prstGeom prst="rect">
                <a:avLst/>
              </a:prstGeom>
              <a:solidFill>
                <a:srgbClr val="F37E7E"/>
              </a:solidFill>
              <a:ln w="38100">
                <a:solidFill>
                  <a:srgbClr val="00C9A7"/>
                </a:solidFill>
                <a:prstDash val="solid"/>
              </a:ln>
            </p:spPr>
          </p:pic>
          <p:pic>
            <p:nvPicPr>
              <p:cNvPr id="37" name="Picture 14"/>
              <p:cNvPicPr>
                <a:picLocks noChangeAspect="1" noChangeArrowheads="1"/>
              </p:cNvPicPr>
              <p:nvPr/>
            </p:nvPicPr>
            <p:blipFill>
              <a:blip r:embed="rId14"/>
              <a:srcRect/>
              <a:stretch>
                <a:fillRect/>
              </a:stretch>
            </p:blipFill>
            <p:spPr bwMode="auto">
              <a:xfrm>
                <a:off x="6848440" y="1775968"/>
                <a:ext cx="830197" cy="830115"/>
              </a:xfrm>
              <a:prstGeom prst="rect">
                <a:avLst/>
              </a:prstGeom>
              <a:solidFill>
                <a:srgbClr val="F37E7E"/>
              </a:solidFill>
              <a:ln w="38100">
                <a:solidFill>
                  <a:srgbClr val="F37E7E"/>
                </a:solidFill>
                <a:prstDash val="solid"/>
              </a:ln>
            </p:spPr>
          </p:pic>
        </p:grpSp>
        <p:grpSp>
          <p:nvGrpSpPr>
            <p:cNvPr id="110" name="组合 109"/>
            <p:cNvGrpSpPr/>
            <p:nvPr/>
          </p:nvGrpSpPr>
          <p:grpSpPr>
            <a:xfrm>
              <a:off x="5909" y="2668"/>
              <a:ext cx="3373" cy="1949"/>
              <a:chOff x="3096624" y="1693911"/>
              <a:chExt cx="2141628" cy="1237624"/>
            </a:xfrm>
          </p:grpSpPr>
          <p:sp>
            <p:nvSpPr>
              <p:cNvPr id="104" name="圆角矩形 103"/>
              <p:cNvSpPr/>
              <p:nvPr/>
            </p:nvSpPr>
            <p:spPr>
              <a:xfrm>
                <a:off x="3096624" y="1693911"/>
                <a:ext cx="2141628" cy="1200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sp>
            <p:nvSpPr>
              <p:cNvPr id="105" name="文本框 104"/>
              <p:cNvSpPr txBox="1"/>
              <p:nvPr/>
            </p:nvSpPr>
            <p:spPr>
              <a:xfrm>
                <a:off x="3539354" y="2592981"/>
                <a:ext cx="1234633" cy="338554"/>
              </a:xfrm>
              <a:prstGeom prst="rect">
                <a:avLst/>
              </a:prstGeom>
              <a:noFill/>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关键点</a:t>
                </a:r>
                <a:r>
                  <a:rPr lang="zh-CN" altLang="en-US" sz="1600" b="1" i="0" dirty="0">
                    <a:solidFill>
                      <a:srgbClr val="333333"/>
                    </a:solidFill>
                    <a:effectLst/>
                    <a:latin typeface="仿宋" panose="00000500000000000000" pitchFamily="49" charset="-122"/>
                    <a:ea typeface="仿宋" panose="00000500000000000000" pitchFamily="49" charset="-122"/>
                  </a:rPr>
                  <a:t>检测</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sp>
            <p:nvSpPr>
              <p:cNvPr id="106" name="右箭头 105"/>
              <p:cNvSpPr/>
              <p:nvPr/>
            </p:nvSpPr>
            <p:spPr>
              <a:xfrm>
                <a:off x="4076661" y="2155681"/>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32" name="Picture 10"/>
              <p:cNvPicPr>
                <a:picLocks noChangeAspect="1" noChangeArrowheads="1"/>
              </p:cNvPicPr>
              <p:nvPr/>
            </p:nvPicPr>
            <p:blipFill>
              <a:blip r:embed="rId15"/>
              <a:srcRect/>
              <a:stretch>
                <a:fillRect/>
              </a:stretch>
            </p:blipFill>
            <p:spPr bwMode="auto">
              <a:xfrm>
                <a:off x="3179825" y="1775968"/>
                <a:ext cx="830198" cy="830115"/>
              </a:xfrm>
              <a:prstGeom prst="rect">
                <a:avLst/>
              </a:prstGeom>
              <a:solidFill>
                <a:srgbClr val="F37E7E"/>
              </a:solidFill>
              <a:ln w="38100">
                <a:solidFill>
                  <a:srgbClr val="00C9A7"/>
                </a:solidFill>
                <a:prstDash val="solid"/>
              </a:ln>
            </p:spPr>
          </p:pic>
          <p:pic>
            <p:nvPicPr>
              <p:cNvPr id="33" name="Picture 14"/>
              <p:cNvPicPr>
                <a:picLocks noChangeAspect="1" noChangeArrowheads="1"/>
              </p:cNvPicPr>
              <p:nvPr/>
            </p:nvPicPr>
            <p:blipFill>
              <a:blip r:embed="rId16"/>
              <a:srcRect/>
              <a:stretch>
                <a:fillRect/>
              </a:stretch>
            </p:blipFill>
            <p:spPr bwMode="auto">
              <a:xfrm>
                <a:off x="4332868" y="1775968"/>
                <a:ext cx="830197" cy="830115"/>
              </a:xfrm>
              <a:prstGeom prst="rect">
                <a:avLst/>
              </a:prstGeom>
              <a:solidFill>
                <a:srgbClr val="F37E7E"/>
              </a:solidFill>
              <a:ln w="38100">
                <a:solidFill>
                  <a:srgbClr val="F37E7E"/>
                </a:solidFill>
                <a:prstDash val="solid"/>
              </a:ln>
            </p:spPr>
          </p:pic>
        </p:grpSp>
        <p:grpSp>
          <p:nvGrpSpPr>
            <p:cNvPr id="115" name="组合 114"/>
            <p:cNvGrpSpPr/>
            <p:nvPr/>
          </p:nvGrpSpPr>
          <p:grpSpPr>
            <a:xfrm>
              <a:off x="11056" y="4706"/>
              <a:ext cx="5052" cy="1974"/>
              <a:chOff x="5148275" y="2988813"/>
              <a:chExt cx="3207758" cy="1253546"/>
            </a:xfrm>
          </p:grpSpPr>
          <p:sp>
            <p:nvSpPr>
              <p:cNvPr id="9" name="圆角矩形 8"/>
              <p:cNvSpPr/>
              <p:nvPr/>
            </p:nvSpPr>
            <p:spPr>
              <a:xfrm>
                <a:off x="5148275" y="2988813"/>
                <a:ext cx="3207758" cy="1200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dirty="0"/>
              </a:p>
            </p:txBody>
          </p:sp>
          <p:pic>
            <p:nvPicPr>
              <p:cNvPr id="44" name="Picture 2"/>
              <p:cNvPicPr>
                <a:picLocks noChangeArrowheads="1"/>
              </p:cNvPicPr>
              <p:nvPr/>
            </p:nvPicPr>
            <p:blipFill>
              <a:blip r:embed="rId17"/>
              <a:srcRect/>
              <a:stretch>
                <a:fillRect/>
              </a:stretch>
            </p:blipFill>
            <p:spPr bwMode="auto">
              <a:xfrm>
                <a:off x="7427472" y="3067060"/>
                <a:ext cx="829854" cy="851269"/>
              </a:xfrm>
              <a:prstGeom prst="rect">
                <a:avLst/>
              </a:prstGeom>
              <a:solidFill>
                <a:srgbClr val="F37E7E"/>
              </a:solidFill>
              <a:ln w="38100">
                <a:solidFill>
                  <a:srgbClr val="F37E7E"/>
                </a:solidFill>
                <a:prstDash val="solid"/>
              </a:ln>
            </p:spPr>
          </p:pic>
          <p:pic>
            <p:nvPicPr>
              <p:cNvPr id="45" name="Picture 68"/>
              <p:cNvPicPr>
                <a:picLocks noChangeArrowheads="1"/>
              </p:cNvPicPr>
              <p:nvPr/>
            </p:nvPicPr>
            <p:blipFill>
              <a:blip r:embed="rId18"/>
              <a:srcRect/>
              <a:stretch>
                <a:fillRect/>
              </a:stretch>
            </p:blipFill>
            <p:spPr bwMode="auto">
              <a:xfrm>
                <a:off x="6473934" y="3067060"/>
                <a:ext cx="829854" cy="851269"/>
              </a:xfrm>
              <a:prstGeom prst="rect">
                <a:avLst/>
              </a:prstGeom>
              <a:solidFill>
                <a:srgbClr val="F37E7E"/>
              </a:solidFill>
              <a:ln w="38100">
                <a:solidFill>
                  <a:srgbClr val="F37E7E"/>
                </a:solidFill>
                <a:prstDash val="solid"/>
              </a:ln>
            </p:spPr>
          </p:pic>
          <p:pic>
            <p:nvPicPr>
              <p:cNvPr id="46" name="Picture 66"/>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0757" y="3067060"/>
                <a:ext cx="829854" cy="851269"/>
              </a:xfrm>
              <a:prstGeom prst="rect">
                <a:avLst/>
              </a:prstGeom>
              <a:solidFill>
                <a:srgbClr val="F37E7E"/>
              </a:solidFill>
              <a:ln w="38100">
                <a:solidFill>
                  <a:srgbClr val="00C9A7"/>
                </a:solidFill>
                <a:prstDash val="solid"/>
              </a:ln>
            </p:spPr>
          </p:pic>
          <p:sp>
            <p:nvSpPr>
              <p:cNvPr id="47" name="文本框 46"/>
              <p:cNvSpPr txBox="1"/>
              <p:nvPr/>
            </p:nvSpPr>
            <p:spPr>
              <a:xfrm>
                <a:off x="5594984" y="3903805"/>
                <a:ext cx="2257928" cy="338554"/>
              </a:xfrm>
              <a:prstGeom prst="rect">
                <a:avLst/>
              </a:prstGeom>
              <a:noFill/>
            </p:spPr>
            <p:txBody>
              <a:bodyPr wrap="square" rtlCol="0">
                <a:spAutoFit/>
              </a:bodyPr>
              <a:p>
                <a:pPr algn="ctr"/>
                <a:r>
                  <a:rPr lang="zh-CN" altLang="en-GB" sz="1600" b="1" dirty="0">
                    <a:solidFill>
                      <a:srgbClr val="333333"/>
                    </a:solidFill>
                  </a:rPr>
                  <a:t>物体</a:t>
                </a:r>
                <a:r>
                  <a:rPr lang="zh-CN" altLang="en-US" sz="1600" b="1" dirty="0">
                    <a:solidFill>
                      <a:srgbClr val="333333"/>
                    </a:solidFill>
                  </a:rPr>
                  <a:t>驱动生成</a:t>
                </a:r>
                <a:endParaRPr lang="en-GB" altLang="zh-CN" sz="1600" b="1" dirty="0">
                  <a:solidFill>
                    <a:srgbClr val="333333"/>
                  </a:solidFill>
                </a:endParaRPr>
              </a:p>
            </p:txBody>
          </p:sp>
          <p:sp>
            <p:nvSpPr>
              <p:cNvPr id="113" name="右箭头 112"/>
              <p:cNvSpPr/>
              <p:nvPr/>
            </p:nvSpPr>
            <p:spPr>
              <a:xfrm>
                <a:off x="6185812" y="3441100"/>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20" name="组合 119"/>
            <p:cNvGrpSpPr/>
            <p:nvPr/>
          </p:nvGrpSpPr>
          <p:grpSpPr>
            <a:xfrm>
              <a:off x="5476" y="6752"/>
              <a:ext cx="2520" cy="1929"/>
              <a:chOff x="2977139" y="4291888"/>
              <a:chExt cx="1599894" cy="1225143"/>
            </a:xfrm>
          </p:grpSpPr>
          <p:sp>
            <p:nvSpPr>
              <p:cNvPr id="52" name="圆角矩形 51"/>
              <p:cNvSpPr/>
              <p:nvPr/>
            </p:nvSpPr>
            <p:spPr>
              <a:xfrm>
                <a:off x="2977139" y="4291888"/>
                <a:ext cx="1599894" cy="1186052"/>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sp>
            <p:nvSpPr>
              <p:cNvPr id="53" name="文本框 52"/>
              <p:cNvSpPr txBox="1"/>
              <p:nvPr/>
            </p:nvSpPr>
            <p:spPr>
              <a:xfrm>
                <a:off x="3285398" y="5178477"/>
                <a:ext cx="1024640" cy="338554"/>
              </a:xfrm>
              <a:prstGeom prst="rect">
                <a:avLst/>
              </a:prstGeom>
              <a:noFill/>
            </p:spPr>
            <p:txBody>
              <a:bodyPr wrap="none" rtlCol="0">
                <a:spAutoFit/>
              </a:bodyPr>
              <a:p>
                <a:pPr algn="ctr"/>
                <a:r>
                  <a:rPr lang="zh-CN" altLang="en-GB" sz="1600" b="1" i="0" dirty="0">
                    <a:solidFill>
                      <a:srgbClr val="333333"/>
                    </a:solidFill>
                    <a:effectLst/>
                  </a:rPr>
                  <a:t>图像</a:t>
                </a:r>
                <a:r>
                  <a:rPr lang="zh-CN" altLang="en-US" sz="1600" b="1" i="0" dirty="0">
                    <a:solidFill>
                      <a:srgbClr val="333333"/>
                    </a:solidFill>
                    <a:effectLst/>
                  </a:rPr>
                  <a:t>打光</a:t>
                </a:r>
                <a:endParaRPr lang="en-GB" altLang="zh-CN" sz="1600" b="1" i="0" dirty="0">
                  <a:solidFill>
                    <a:srgbClr val="333333"/>
                  </a:solidFill>
                  <a:effectLst/>
                </a:endParaRPr>
              </a:p>
            </p:txBody>
          </p:sp>
          <p:pic>
            <p:nvPicPr>
              <p:cNvPr id="54" name="Picture 46"/>
              <p:cNvPicPr>
                <a:picLocks noChangeAspect="1" noChangeArrowheads="1"/>
              </p:cNvPicPr>
              <p:nvPr/>
            </p:nvPicPr>
            <p:blipFill>
              <a:blip r:embed="rId20"/>
              <a:srcRect/>
              <a:stretch>
                <a:fillRect/>
              </a:stretch>
            </p:blipFill>
            <p:spPr bwMode="auto">
              <a:xfrm>
                <a:off x="3975964" y="4366375"/>
                <a:ext cx="511554" cy="829772"/>
              </a:xfrm>
              <a:prstGeom prst="rect">
                <a:avLst/>
              </a:prstGeom>
              <a:solidFill>
                <a:srgbClr val="F37E7E"/>
              </a:solidFill>
              <a:ln w="38100">
                <a:solidFill>
                  <a:srgbClr val="F37E7E"/>
                </a:solidFill>
                <a:prstDash val="solid"/>
              </a:ln>
            </p:spPr>
          </p:pic>
          <p:pic>
            <p:nvPicPr>
              <p:cNvPr id="55" name="Picture 42"/>
              <p:cNvPicPr>
                <a:picLocks noChangeAspect="1" noChangeArrowheads="1"/>
              </p:cNvPicPr>
              <p:nvPr/>
            </p:nvPicPr>
            <p:blipFill>
              <a:blip r:embed="rId21"/>
              <a:srcRect/>
              <a:stretch>
                <a:fillRect/>
              </a:stretch>
            </p:blipFill>
            <p:spPr bwMode="auto">
              <a:xfrm>
                <a:off x="3067965" y="4366375"/>
                <a:ext cx="553236" cy="829772"/>
              </a:xfrm>
              <a:prstGeom prst="rect">
                <a:avLst/>
              </a:prstGeom>
              <a:solidFill>
                <a:srgbClr val="F37E7E"/>
              </a:solidFill>
              <a:ln w="38100">
                <a:solidFill>
                  <a:srgbClr val="00C9A7"/>
                </a:solidFill>
                <a:prstDash val="solid"/>
              </a:ln>
            </p:spPr>
          </p:pic>
          <p:sp>
            <p:nvSpPr>
              <p:cNvPr id="116" name="右箭头 115"/>
              <p:cNvSpPr/>
              <p:nvPr/>
            </p:nvSpPr>
            <p:spPr>
              <a:xfrm>
                <a:off x="3710313" y="4711956"/>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21" name="组合 120"/>
            <p:cNvGrpSpPr/>
            <p:nvPr/>
          </p:nvGrpSpPr>
          <p:grpSpPr>
            <a:xfrm>
              <a:off x="8948" y="6752"/>
              <a:ext cx="3896" cy="1911"/>
              <a:chOff x="4768909" y="4288282"/>
              <a:chExt cx="2474205" cy="1213759"/>
            </a:xfrm>
          </p:grpSpPr>
          <p:sp>
            <p:nvSpPr>
              <p:cNvPr id="8" name="圆角矩形 7"/>
              <p:cNvSpPr/>
              <p:nvPr/>
            </p:nvSpPr>
            <p:spPr>
              <a:xfrm>
                <a:off x="4768909" y="4288282"/>
                <a:ext cx="2474205" cy="1186052"/>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29" name="Picture 60"/>
              <p:cNvPicPr>
                <a:picLocks noChangeAspect="1" noChangeArrowheads="1"/>
              </p:cNvPicPr>
              <p:nvPr/>
            </p:nvPicPr>
            <p:blipFill>
              <a:blip r:embed="rId22"/>
              <a:srcRect/>
              <a:stretch>
                <a:fillRect/>
              </a:stretch>
            </p:blipFill>
            <p:spPr bwMode="auto">
              <a:xfrm>
                <a:off x="6536580" y="4366375"/>
                <a:ext cx="622392" cy="829772"/>
              </a:xfrm>
              <a:prstGeom prst="rect">
                <a:avLst/>
              </a:prstGeom>
              <a:solidFill>
                <a:srgbClr val="F37E7E"/>
              </a:solidFill>
              <a:ln w="38100">
                <a:solidFill>
                  <a:srgbClr val="F37E7E"/>
                </a:solidFill>
                <a:prstDash val="solid"/>
              </a:ln>
            </p:spPr>
          </p:pic>
          <p:sp>
            <p:nvSpPr>
              <p:cNvPr id="56" name="文本框 55"/>
              <p:cNvSpPr txBox="1"/>
              <p:nvPr/>
            </p:nvSpPr>
            <p:spPr>
              <a:xfrm>
                <a:off x="5538555" y="5163487"/>
                <a:ext cx="1024640" cy="338554"/>
              </a:xfrm>
              <a:prstGeom prst="rect">
                <a:avLst/>
              </a:prstGeom>
              <a:noFill/>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虚拟试衣</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pic>
            <p:nvPicPr>
              <p:cNvPr id="57" name="Picture 46"/>
              <p:cNvPicPr>
                <a:picLocks noChangeAspect="1" noChangeArrowheads="1"/>
              </p:cNvPicPr>
              <p:nvPr/>
            </p:nvPicPr>
            <p:blipFill>
              <a:blip r:embed="rId23"/>
              <a:srcRect/>
              <a:stretch>
                <a:fillRect/>
              </a:stretch>
            </p:blipFill>
            <p:spPr bwMode="auto">
              <a:xfrm>
                <a:off x="5591682" y="4366375"/>
                <a:ext cx="623010" cy="828066"/>
              </a:xfrm>
              <a:prstGeom prst="rect">
                <a:avLst/>
              </a:prstGeom>
              <a:solidFill>
                <a:srgbClr val="F37E7E"/>
              </a:solidFill>
              <a:ln w="38100">
                <a:solidFill>
                  <a:srgbClr val="00C9A7"/>
                </a:solidFill>
                <a:prstDash val="solid"/>
              </a:ln>
            </p:spPr>
          </p:pic>
          <p:pic>
            <p:nvPicPr>
              <p:cNvPr id="58" name="Picture 42"/>
              <p:cNvPicPr>
                <a:picLocks noChangeAspect="1" noChangeArrowheads="1"/>
              </p:cNvPicPr>
              <p:nvPr/>
            </p:nvPicPr>
            <p:blipFill>
              <a:blip r:embed="rId24"/>
              <a:srcRect/>
              <a:stretch>
                <a:fillRect/>
              </a:stretch>
            </p:blipFill>
            <p:spPr bwMode="auto">
              <a:xfrm>
                <a:off x="4855226" y="4366375"/>
                <a:ext cx="622825" cy="827818"/>
              </a:xfrm>
              <a:prstGeom prst="rect">
                <a:avLst/>
              </a:prstGeom>
              <a:solidFill>
                <a:srgbClr val="F37E7E"/>
              </a:solidFill>
              <a:ln w="38100">
                <a:solidFill>
                  <a:srgbClr val="00C9A7"/>
                </a:solidFill>
                <a:prstDash val="solid"/>
              </a:ln>
            </p:spPr>
          </p:pic>
          <p:sp>
            <p:nvSpPr>
              <p:cNvPr id="117" name="右箭头 116"/>
              <p:cNvSpPr/>
              <p:nvPr/>
            </p:nvSpPr>
            <p:spPr>
              <a:xfrm>
                <a:off x="6279148" y="4711956"/>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22" name="组合 121"/>
            <p:cNvGrpSpPr/>
            <p:nvPr/>
          </p:nvGrpSpPr>
          <p:grpSpPr>
            <a:xfrm>
              <a:off x="13798" y="6752"/>
              <a:ext cx="3679" cy="1900"/>
              <a:chOff x="7287182" y="4295225"/>
              <a:chExt cx="2336052" cy="1206816"/>
            </a:xfrm>
          </p:grpSpPr>
          <p:sp>
            <p:nvSpPr>
              <p:cNvPr id="59" name="圆角矩形 58"/>
              <p:cNvSpPr/>
              <p:nvPr/>
            </p:nvSpPr>
            <p:spPr>
              <a:xfrm>
                <a:off x="7287182" y="4295225"/>
                <a:ext cx="2336052" cy="1179110"/>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60" name="Picture 60"/>
              <p:cNvPicPr>
                <a:picLocks noChangeAspect="1" noChangeArrowheads="1"/>
              </p:cNvPicPr>
              <p:nvPr/>
            </p:nvPicPr>
            <p:blipFill>
              <a:blip r:embed="rId25"/>
              <a:srcRect/>
              <a:stretch>
                <a:fillRect/>
              </a:stretch>
            </p:blipFill>
            <p:spPr bwMode="auto">
              <a:xfrm>
                <a:off x="8975404" y="4366375"/>
                <a:ext cx="564604" cy="829772"/>
              </a:xfrm>
              <a:prstGeom prst="rect">
                <a:avLst/>
              </a:prstGeom>
              <a:solidFill>
                <a:srgbClr val="F37E7E"/>
              </a:solidFill>
              <a:ln w="38100">
                <a:solidFill>
                  <a:srgbClr val="F37E7E"/>
                </a:solidFill>
                <a:prstDash val="solid"/>
              </a:ln>
            </p:spPr>
          </p:pic>
          <p:sp>
            <p:nvSpPr>
              <p:cNvPr id="61" name="文本框 60"/>
              <p:cNvSpPr txBox="1"/>
              <p:nvPr/>
            </p:nvSpPr>
            <p:spPr>
              <a:xfrm>
                <a:off x="7886242" y="5163487"/>
                <a:ext cx="1024640" cy="338554"/>
              </a:xfrm>
              <a:prstGeom prst="rect">
                <a:avLst/>
              </a:prstGeom>
              <a:noFill/>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风格迁移</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pic>
            <p:nvPicPr>
              <p:cNvPr id="62" name="Picture 46"/>
              <p:cNvPicPr>
                <a:picLocks noChangeAspect="1" noChangeArrowheads="1"/>
              </p:cNvPicPr>
              <p:nvPr/>
            </p:nvPicPr>
            <p:blipFill>
              <a:blip r:embed="rId26"/>
              <a:srcRect/>
              <a:stretch>
                <a:fillRect/>
              </a:stretch>
            </p:blipFill>
            <p:spPr bwMode="auto">
              <a:xfrm>
                <a:off x="8046038" y="4366375"/>
                <a:ext cx="605039" cy="828066"/>
              </a:xfrm>
              <a:prstGeom prst="rect">
                <a:avLst/>
              </a:prstGeom>
              <a:solidFill>
                <a:srgbClr val="F37E7E"/>
              </a:solidFill>
              <a:ln w="38100">
                <a:solidFill>
                  <a:srgbClr val="00C9A7"/>
                </a:solidFill>
                <a:prstDash val="solid"/>
              </a:ln>
            </p:spPr>
          </p:pic>
          <p:pic>
            <p:nvPicPr>
              <p:cNvPr id="63" name="Picture 42"/>
              <p:cNvPicPr>
                <a:picLocks noChangeAspect="1" noChangeArrowheads="1"/>
              </p:cNvPicPr>
              <p:nvPr/>
            </p:nvPicPr>
            <p:blipFill>
              <a:blip r:embed="rId27"/>
              <a:srcRect/>
              <a:stretch>
                <a:fillRect/>
              </a:stretch>
            </p:blipFill>
            <p:spPr bwMode="auto">
              <a:xfrm>
                <a:off x="7362939" y="4366375"/>
                <a:ext cx="563275" cy="827818"/>
              </a:xfrm>
              <a:prstGeom prst="rect">
                <a:avLst/>
              </a:prstGeom>
              <a:solidFill>
                <a:srgbClr val="F37E7E"/>
              </a:solidFill>
              <a:ln w="38100">
                <a:solidFill>
                  <a:srgbClr val="00C9A7"/>
                </a:solidFill>
                <a:prstDash val="solid"/>
              </a:ln>
            </p:spPr>
          </p:pic>
          <p:sp>
            <p:nvSpPr>
              <p:cNvPr id="118" name="右箭头 117"/>
              <p:cNvSpPr/>
              <p:nvPr/>
            </p:nvSpPr>
            <p:spPr>
              <a:xfrm>
                <a:off x="8717390" y="4711956"/>
                <a:ext cx="189569" cy="157072"/>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26" name="组合 125"/>
            <p:cNvGrpSpPr/>
            <p:nvPr/>
          </p:nvGrpSpPr>
          <p:grpSpPr>
            <a:xfrm>
              <a:off x="7559" y="8791"/>
              <a:ext cx="3540" cy="1493"/>
              <a:chOff x="4800100" y="5582354"/>
              <a:chExt cx="2247808" cy="947745"/>
            </a:xfrm>
          </p:grpSpPr>
          <p:sp>
            <p:nvSpPr>
              <p:cNvPr id="65" name="圆角矩形 64"/>
              <p:cNvSpPr/>
              <p:nvPr/>
            </p:nvSpPr>
            <p:spPr>
              <a:xfrm>
                <a:off x="4800100" y="5582354"/>
                <a:ext cx="2247808" cy="913449"/>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66" name="Picture 80"/>
              <p:cNvPicPr>
                <a:picLocks noChangeAspect="1" noChangeArrowheads="1"/>
              </p:cNvPicPr>
              <p:nvPr/>
            </p:nvPicPr>
            <p:blipFill>
              <a:blip r:embed="rId28"/>
              <a:srcRect/>
              <a:stretch>
                <a:fillRect/>
              </a:stretch>
            </p:blipFill>
            <p:spPr bwMode="auto">
              <a:xfrm>
                <a:off x="6083126" y="5656252"/>
                <a:ext cx="883981" cy="580411"/>
              </a:xfrm>
              <a:prstGeom prst="rect">
                <a:avLst/>
              </a:prstGeom>
              <a:solidFill>
                <a:srgbClr val="F37E7E"/>
              </a:solidFill>
              <a:ln w="38100">
                <a:solidFill>
                  <a:srgbClr val="F37E7E"/>
                </a:solidFill>
                <a:prstDash val="solid"/>
              </a:ln>
            </p:spPr>
          </p:pic>
          <p:pic>
            <p:nvPicPr>
              <p:cNvPr id="67" name="Picture 62"/>
              <p:cNvPicPr>
                <a:picLocks noChangeAspect="1" noChangeArrowheads="1"/>
              </p:cNvPicPr>
              <p:nvPr/>
            </p:nvPicPr>
            <p:blipFill>
              <a:blip r:embed="rId29"/>
              <a:srcRect/>
              <a:stretch>
                <a:fillRect/>
              </a:stretch>
            </p:blipFill>
            <p:spPr bwMode="auto">
              <a:xfrm>
                <a:off x="4882371" y="5656252"/>
                <a:ext cx="872599" cy="580411"/>
              </a:xfrm>
              <a:prstGeom prst="rect">
                <a:avLst/>
              </a:prstGeom>
              <a:solidFill>
                <a:srgbClr val="F37E7E"/>
              </a:solidFill>
              <a:ln w="38100">
                <a:solidFill>
                  <a:srgbClr val="00C9A7"/>
                </a:solidFill>
                <a:prstDash val="solid"/>
              </a:ln>
            </p:spPr>
          </p:pic>
          <p:sp>
            <p:nvSpPr>
              <p:cNvPr id="68" name="文本框 67"/>
              <p:cNvSpPr txBox="1"/>
              <p:nvPr/>
            </p:nvSpPr>
            <p:spPr>
              <a:xfrm>
                <a:off x="5410212" y="6191545"/>
                <a:ext cx="1024640" cy="338554"/>
              </a:xfrm>
              <a:prstGeom prst="rect">
                <a:avLst/>
              </a:prstGeom>
              <a:noFill/>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图像</a:t>
                </a:r>
                <a:r>
                  <a:rPr lang="zh-CN" altLang="en-US" sz="1600" b="1" i="0" dirty="0">
                    <a:solidFill>
                      <a:srgbClr val="333333"/>
                    </a:solidFill>
                    <a:effectLst/>
                    <a:latin typeface="仿宋" panose="00000500000000000000" pitchFamily="49" charset="-122"/>
                    <a:ea typeface="仿宋" panose="00000500000000000000" pitchFamily="49" charset="-122"/>
                  </a:rPr>
                  <a:t>编辑</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sp>
            <p:nvSpPr>
              <p:cNvPr id="123" name="右箭头 122"/>
              <p:cNvSpPr/>
              <p:nvPr/>
            </p:nvSpPr>
            <p:spPr>
              <a:xfrm>
                <a:off x="5827168" y="5876511"/>
                <a:ext cx="189569" cy="157072"/>
              </a:xfrm>
              <a:prstGeom prst="rightArrow">
                <a:avLst>
                  <a:gd name="adj1" fmla="val 27725"/>
                  <a:gd name="adj2" fmla="val 48098"/>
                </a:avLst>
              </a:prstGeom>
              <a:solidFill>
                <a:srgbClr val="F37E7E"/>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nvGrpSpPr>
            <p:cNvPr id="127" name="组合 126"/>
            <p:cNvGrpSpPr/>
            <p:nvPr/>
          </p:nvGrpSpPr>
          <p:grpSpPr>
            <a:xfrm>
              <a:off x="12670" y="8791"/>
              <a:ext cx="3679" cy="1493"/>
              <a:chOff x="8045624" y="5582354"/>
              <a:chExt cx="2336052" cy="947745"/>
            </a:xfrm>
          </p:grpSpPr>
          <p:sp>
            <p:nvSpPr>
              <p:cNvPr id="6" name="圆角矩形 5"/>
              <p:cNvSpPr/>
              <p:nvPr/>
            </p:nvSpPr>
            <p:spPr>
              <a:xfrm>
                <a:off x="8045624" y="5582354"/>
                <a:ext cx="2336052" cy="913449"/>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pic>
            <p:nvPicPr>
              <p:cNvPr id="25" name="Picture 8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837500" y="5656252"/>
                <a:ext cx="580468" cy="580411"/>
              </a:xfrm>
              <a:prstGeom prst="rect">
                <a:avLst/>
              </a:prstGeom>
              <a:solidFill>
                <a:srgbClr val="F37E7E"/>
              </a:solidFill>
              <a:ln w="38100">
                <a:solidFill>
                  <a:srgbClr val="00C9A7"/>
                </a:solidFill>
                <a:prstDash val="solid"/>
              </a:ln>
            </p:spPr>
          </p:pic>
          <p:pic>
            <p:nvPicPr>
              <p:cNvPr id="26" name="Picture 90"/>
              <p:cNvPicPr>
                <a:picLocks noChangeAspect="1" noChangeArrowheads="1"/>
              </p:cNvPicPr>
              <p:nvPr/>
            </p:nvPicPr>
            <p:blipFill>
              <a:blip r:embed="rId31"/>
              <a:srcRect/>
              <a:stretch>
                <a:fillRect/>
              </a:stretch>
            </p:blipFill>
            <p:spPr bwMode="auto">
              <a:xfrm>
                <a:off x="9722089" y="5656252"/>
                <a:ext cx="580468" cy="580411"/>
              </a:xfrm>
              <a:prstGeom prst="rect">
                <a:avLst/>
              </a:prstGeom>
              <a:solidFill>
                <a:srgbClr val="F37E7E"/>
              </a:solidFill>
              <a:ln w="38100">
                <a:solidFill>
                  <a:srgbClr val="F37E7E"/>
                </a:solidFill>
                <a:prstDash val="solid"/>
              </a:ln>
            </p:spPr>
          </p:pic>
          <p:sp>
            <p:nvSpPr>
              <p:cNvPr id="69" name="文本框 68"/>
              <p:cNvSpPr txBox="1"/>
              <p:nvPr/>
            </p:nvSpPr>
            <p:spPr>
              <a:xfrm>
                <a:off x="8401828" y="6191545"/>
                <a:ext cx="1654620" cy="338554"/>
              </a:xfrm>
              <a:prstGeom prst="rect">
                <a:avLst/>
              </a:prstGeom>
              <a:noFill/>
            </p:spPr>
            <p:txBody>
              <a:bodyPr wrap="none" rtlCol="0">
                <a:spAutoFit/>
              </a:bodyPr>
              <a:p>
                <a:pPr algn="ctr"/>
                <a:r>
                  <a:rPr lang="zh-CN" altLang="en-GB" sz="1600" b="1" i="0" dirty="0">
                    <a:solidFill>
                      <a:srgbClr val="333333"/>
                    </a:solidFill>
                    <a:effectLst/>
                    <a:latin typeface="仿宋" panose="00000500000000000000" pitchFamily="49" charset="-122"/>
                    <a:ea typeface="仿宋" panose="00000500000000000000" pitchFamily="49" charset="-122"/>
                  </a:rPr>
                  <a:t>物体驱动</a:t>
                </a:r>
                <a:r>
                  <a:rPr lang="zh-CN" altLang="en-US" sz="1600" b="1" i="0" dirty="0">
                    <a:solidFill>
                      <a:srgbClr val="333333"/>
                    </a:solidFill>
                    <a:effectLst/>
                    <a:latin typeface="仿宋" panose="00000500000000000000" pitchFamily="49" charset="-122"/>
                    <a:ea typeface="仿宋" panose="00000500000000000000" pitchFamily="49" charset="-122"/>
                  </a:rPr>
                  <a:t>的编辑</a:t>
                </a:r>
                <a:endParaRPr lang="en-GB" altLang="zh-CN" sz="1600" b="1" i="0" dirty="0">
                  <a:solidFill>
                    <a:srgbClr val="333333"/>
                  </a:solidFill>
                  <a:effectLst/>
                  <a:latin typeface="仿宋" panose="00000500000000000000" pitchFamily="49" charset="-122"/>
                  <a:ea typeface="仿宋" panose="00000500000000000000" pitchFamily="49" charset="-122"/>
                </a:endParaRPr>
              </a:p>
            </p:txBody>
          </p:sp>
          <p:pic>
            <p:nvPicPr>
              <p:cNvPr id="70" name="Picture 86"/>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137823" y="5656252"/>
                <a:ext cx="580468" cy="580411"/>
              </a:xfrm>
              <a:prstGeom prst="rect">
                <a:avLst/>
              </a:prstGeom>
              <a:solidFill>
                <a:srgbClr val="F37E7E"/>
              </a:solidFill>
              <a:ln w="38100">
                <a:solidFill>
                  <a:srgbClr val="00C9A7"/>
                </a:solidFill>
                <a:prstDash val="solid"/>
              </a:ln>
            </p:spPr>
          </p:pic>
          <p:sp>
            <p:nvSpPr>
              <p:cNvPr id="124" name="右箭头 123"/>
              <p:cNvSpPr/>
              <p:nvPr/>
            </p:nvSpPr>
            <p:spPr>
              <a:xfrm>
                <a:off x="9476505" y="5876511"/>
                <a:ext cx="189569" cy="157072"/>
              </a:xfrm>
              <a:prstGeom prst="rightArrow">
                <a:avLst>
                  <a:gd name="adj1" fmla="val 27725"/>
                  <a:gd name="adj2" fmla="val 48098"/>
                </a:avLst>
              </a:prstGeom>
              <a:solidFill>
                <a:srgbClr val="F37E7E"/>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VisualCloze—</a:t>
            </a:r>
            <a:r>
              <a:rPr lang="zh-CN" altLang="en-US"/>
              <a:t>泛化到训练时完全没有见过的任务</a:t>
            </a:r>
            <a:endParaRPr lang="zh-CN" altLang="en-US"/>
          </a:p>
        </p:txBody>
      </p:sp>
      <p:sp>
        <p:nvSpPr>
          <p:cNvPr id="3" name="内容占位符 2"/>
          <p:cNvSpPr>
            <a:spLocks noGrp="1"/>
          </p:cNvSpPr>
          <p:nvPr>
            <p:ph idx="1"/>
          </p:nvPr>
        </p:nvSpPr>
        <p:spPr/>
        <p:txBody>
          <a:bodyPr/>
          <a:p>
            <a:endParaRPr lang="zh-CN" altLang="en-US"/>
          </a:p>
          <a:p>
            <a:endParaRPr lang="zh-CN" altLang="en-US"/>
          </a:p>
        </p:txBody>
      </p:sp>
      <p:sp>
        <p:nvSpPr>
          <p:cNvPr id="147" name="圆角矩形 146"/>
          <p:cNvSpPr/>
          <p:nvPr>
            <p:custDataLst>
              <p:tags r:id="rId1"/>
            </p:custDataLst>
          </p:nvPr>
        </p:nvSpPr>
        <p:spPr>
          <a:xfrm>
            <a:off x="744855" y="3874135"/>
            <a:ext cx="4909185" cy="219900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pic>
        <p:nvPicPr>
          <p:cNvPr id="83" name="图片 82"/>
          <p:cNvPicPr>
            <a:picLocks noChangeAspect="1"/>
          </p:cNvPicPr>
          <p:nvPr>
            <p:custDataLst>
              <p:tags r:id="rId2"/>
            </p:custDataLst>
          </p:nvPr>
        </p:nvPicPr>
        <p:blipFill>
          <a:blip r:embed="rId3"/>
          <a:stretch>
            <a:fillRect/>
          </a:stretch>
        </p:blipFill>
        <p:spPr>
          <a:xfrm>
            <a:off x="957580" y="4025900"/>
            <a:ext cx="1899920" cy="1383665"/>
          </a:xfrm>
          <a:prstGeom prst="rect">
            <a:avLst/>
          </a:prstGeom>
          <a:ln w="60325">
            <a:solidFill>
              <a:srgbClr val="00C9A7"/>
            </a:solidFill>
            <a:prstDash val="solid"/>
          </a:ln>
        </p:spPr>
      </p:pic>
      <p:pic>
        <p:nvPicPr>
          <p:cNvPr id="85"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3546475" y="4041140"/>
            <a:ext cx="1899920" cy="1383665"/>
          </a:xfrm>
          <a:prstGeom prst="rect">
            <a:avLst/>
          </a:prstGeom>
          <a:ln w="60325">
            <a:solidFill>
              <a:srgbClr val="F37E7E"/>
            </a:solidFill>
            <a:prstDash val="solid"/>
          </a:ln>
          <a:extLst>
            <a:ext uri="{909E8E84-426E-40DD-AFC4-6F175D3DCCD1}">
              <a14:hiddenFill xmlns:a14="http://schemas.microsoft.com/office/drawing/2010/main">
                <a:solidFill>
                  <a:srgbClr val="FFFFFF"/>
                </a:solidFill>
              </a14:hiddenFill>
            </a:ext>
          </a:extLst>
        </p:spPr>
      </p:pic>
      <p:sp>
        <p:nvSpPr>
          <p:cNvPr id="150" name="右箭头 149"/>
          <p:cNvSpPr/>
          <p:nvPr>
            <p:custDataLst>
              <p:tags r:id="rId6"/>
            </p:custDataLst>
          </p:nvPr>
        </p:nvSpPr>
        <p:spPr>
          <a:xfrm>
            <a:off x="3059430" y="4605655"/>
            <a:ext cx="281940" cy="255270"/>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sp>
        <p:nvSpPr>
          <p:cNvPr id="151" name="文本框 150"/>
          <p:cNvSpPr txBox="1"/>
          <p:nvPr>
            <p:custDataLst>
              <p:tags r:id="rId7"/>
            </p:custDataLst>
          </p:nvPr>
        </p:nvSpPr>
        <p:spPr>
          <a:xfrm>
            <a:off x="2124075" y="5612130"/>
            <a:ext cx="2091690" cy="461010"/>
          </a:xfrm>
          <a:prstGeom prst="rect">
            <a:avLst/>
          </a:prstGeom>
          <a:noFill/>
        </p:spPr>
        <p:txBody>
          <a:bodyPr wrap="square" rtlCol="0">
            <a:spAutoFit/>
          </a:bodyPr>
          <a:p>
            <a:pPr algn="ctr"/>
            <a:r>
              <a:rPr lang="zh-CN" altLang="en-US" sz="2400" b="1" dirty="0">
                <a:solidFill>
                  <a:srgbClr val="FF0000"/>
                </a:solidFill>
                <a:latin typeface="仿宋" panose="00000500000000000000" pitchFamily="49" charset="-122"/>
                <a:ea typeface="仿宋" panose="00000500000000000000" pitchFamily="49" charset="-122"/>
              </a:rPr>
              <a:t>背景编辑</a:t>
            </a:r>
            <a:endParaRPr lang="zh-CN" altLang="en-US" sz="2400" b="1" i="0" dirty="0">
              <a:solidFill>
                <a:srgbClr val="FF0000"/>
              </a:solidFill>
              <a:effectLst/>
              <a:latin typeface="仿宋" panose="00000500000000000000" pitchFamily="49" charset="-122"/>
              <a:ea typeface="仿宋" panose="00000500000000000000" pitchFamily="49" charset="-122"/>
            </a:endParaRPr>
          </a:p>
        </p:txBody>
      </p:sp>
      <p:sp>
        <p:nvSpPr>
          <p:cNvPr id="152" name="圆角矩形 151"/>
          <p:cNvSpPr/>
          <p:nvPr>
            <p:custDataLst>
              <p:tags r:id="rId8"/>
            </p:custDataLst>
          </p:nvPr>
        </p:nvSpPr>
        <p:spPr>
          <a:xfrm>
            <a:off x="744855" y="952500"/>
            <a:ext cx="4909820" cy="257111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pic>
        <p:nvPicPr>
          <p:cNvPr id="107" name="Picture 14"/>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rcRect/>
          <a:stretch>
            <a:fillRect/>
          </a:stretch>
        </p:blipFill>
        <p:spPr bwMode="auto">
          <a:xfrm>
            <a:off x="922020" y="1121410"/>
            <a:ext cx="1781810" cy="1550035"/>
          </a:xfrm>
          <a:prstGeom prst="rect">
            <a:avLst/>
          </a:prstGeom>
          <a:ln w="60325">
            <a:solidFill>
              <a:srgbClr val="00C9A7"/>
            </a:solidFill>
            <a:prstDash val="solid"/>
          </a:ln>
          <a:extLst>
            <a:ext uri="{909E8E84-426E-40DD-AFC4-6F175D3DCCD1}">
              <a14:hiddenFill xmlns:a14="http://schemas.microsoft.com/office/drawing/2010/main">
                <a:solidFill>
                  <a:srgbClr val="FFFFFF"/>
                </a:solidFill>
              </a14:hiddenFill>
            </a:ext>
          </a:extLst>
        </p:spPr>
      </p:pic>
      <p:pic>
        <p:nvPicPr>
          <p:cNvPr id="108" name="Picture 16"/>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rcRect/>
          <a:stretch>
            <a:fillRect/>
          </a:stretch>
        </p:blipFill>
        <p:spPr bwMode="auto">
          <a:xfrm>
            <a:off x="3150870" y="1121410"/>
            <a:ext cx="1781810" cy="1550035"/>
          </a:xfrm>
          <a:prstGeom prst="rect">
            <a:avLst/>
          </a:prstGeom>
          <a:ln w="60325">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130" name="Picture 16"/>
          <p:cNvPicPr>
            <a:picLocks noChangeAspect="1" noChangeArrowheads="1"/>
          </p:cNvPicPr>
          <p:nvPr>
            <p:custDataLst>
              <p:tags r:id="rId13"/>
            </p:custDataLst>
          </p:nvPr>
        </p:nvPicPr>
        <p:blipFill rotWithShape="1">
          <a:blip r:embed="rId12">
            <a:extLst>
              <a:ext uri="{28A0092B-C50C-407E-A947-70E740481C1C}">
                <a14:useLocalDpi xmlns:a14="http://schemas.microsoft.com/office/drawing/2010/main" val="0"/>
              </a:ext>
            </a:extLst>
          </a:blip>
          <a:srcRect l="29618" t="26530" r="33431" b="51804"/>
          <a:stretch>
            <a:fillRect/>
          </a:stretch>
        </p:blipFill>
        <p:spPr bwMode="auto">
          <a:xfrm>
            <a:off x="3720465" y="2555875"/>
            <a:ext cx="1551305" cy="791210"/>
          </a:xfrm>
          <a:prstGeom prst="rect">
            <a:avLst/>
          </a:prstGeom>
          <a:ln w="50800">
            <a:solidFill>
              <a:schemeClr val="tx1"/>
            </a:solidFill>
            <a:prstDash val="solid"/>
          </a:ln>
          <a:extLst>
            <a:ext uri="{909E8E84-426E-40DD-AFC4-6F175D3DCCD1}">
              <a14:hiddenFill xmlns:a14="http://schemas.microsoft.com/office/drawing/2010/main">
                <a:solidFill>
                  <a:srgbClr val="FFFFFF"/>
                </a:solidFill>
              </a14:hiddenFill>
            </a:ext>
          </a:extLst>
        </p:spPr>
      </p:pic>
      <p:cxnSp>
        <p:nvCxnSpPr>
          <p:cNvPr id="132" name="直线连接符 131"/>
          <p:cNvCxnSpPr/>
          <p:nvPr>
            <p:custDataLst>
              <p:tags r:id="rId14"/>
            </p:custDataLst>
          </p:nvPr>
        </p:nvCxnSpPr>
        <p:spPr>
          <a:xfrm>
            <a:off x="3683635" y="1743710"/>
            <a:ext cx="4445" cy="78105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直线连接符 132"/>
          <p:cNvCxnSpPr/>
          <p:nvPr>
            <p:custDataLst>
              <p:tags r:id="rId15"/>
            </p:custDataLst>
          </p:nvPr>
        </p:nvCxnSpPr>
        <p:spPr>
          <a:xfrm>
            <a:off x="4373880" y="1667510"/>
            <a:ext cx="937260" cy="8426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3" name="右箭头 152"/>
          <p:cNvSpPr/>
          <p:nvPr>
            <p:custDataLst>
              <p:tags r:id="rId16"/>
            </p:custDataLst>
          </p:nvPr>
        </p:nvSpPr>
        <p:spPr>
          <a:xfrm>
            <a:off x="2779395" y="1744980"/>
            <a:ext cx="280035" cy="269240"/>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sp>
        <p:nvSpPr>
          <p:cNvPr id="154" name="文本框 153"/>
          <p:cNvSpPr txBox="1"/>
          <p:nvPr>
            <p:custDataLst>
              <p:tags r:id="rId17"/>
            </p:custDataLst>
          </p:nvPr>
        </p:nvSpPr>
        <p:spPr>
          <a:xfrm>
            <a:off x="1378585" y="2843530"/>
            <a:ext cx="2080260" cy="460375"/>
          </a:xfrm>
          <a:prstGeom prst="rect">
            <a:avLst/>
          </a:prstGeom>
          <a:noFill/>
        </p:spPr>
        <p:txBody>
          <a:bodyPr wrap="square" rtlCol="0">
            <a:spAutoFit/>
          </a:bodyPr>
          <a:p>
            <a:pPr algn="ctr"/>
            <a:r>
              <a:rPr lang="zh-CN" altLang="en-US" sz="2400" b="1" dirty="0">
                <a:solidFill>
                  <a:srgbClr val="FF0000"/>
                </a:solidFill>
                <a:latin typeface="仿宋" panose="00000500000000000000" pitchFamily="49" charset="-122"/>
                <a:ea typeface="仿宋" panose="00000500000000000000" pitchFamily="49" charset="-122"/>
              </a:rPr>
              <a:t>属性编辑</a:t>
            </a:r>
            <a:endParaRPr lang="zh-CN" altLang="en-US" sz="2400" b="1" i="0" dirty="0">
              <a:solidFill>
                <a:srgbClr val="FF0000"/>
              </a:solidFill>
              <a:effectLst/>
              <a:latin typeface="仿宋" panose="00000500000000000000" pitchFamily="49" charset="-122"/>
              <a:ea typeface="仿宋" panose="00000500000000000000" pitchFamily="49" charset="-122"/>
            </a:endParaRPr>
          </a:p>
        </p:txBody>
      </p:sp>
      <p:sp>
        <p:nvSpPr>
          <p:cNvPr id="163" name="圆角矩形 162"/>
          <p:cNvSpPr/>
          <p:nvPr/>
        </p:nvSpPr>
        <p:spPr>
          <a:xfrm>
            <a:off x="6285230" y="1762125"/>
            <a:ext cx="5102860" cy="351853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pic>
        <p:nvPicPr>
          <p:cNvPr id="155" name="图片 154"/>
          <p:cNvPicPr/>
          <p:nvPr>
            <p:custDataLst>
              <p:tags r:id="rId18"/>
            </p:custDataLst>
          </p:nvPr>
        </p:nvPicPr>
        <p:blipFill>
          <a:blip r:embed="rId19"/>
          <a:stretch>
            <a:fillRect/>
          </a:stretch>
        </p:blipFill>
        <p:spPr>
          <a:xfrm>
            <a:off x="6446520" y="3429635"/>
            <a:ext cx="1372235" cy="1180465"/>
          </a:xfrm>
          <a:prstGeom prst="rect">
            <a:avLst/>
          </a:prstGeom>
          <a:solidFill>
            <a:srgbClr val="F37E7E"/>
          </a:solidFill>
          <a:ln w="60325">
            <a:solidFill>
              <a:srgbClr val="00C9A7"/>
            </a:solidFill>
            <a:prstDash val="solid"/>
          </a:ln>
        </p:spPr>
      </p:pic>
      <p:pic>
        <p:nvPicPr>
          <p:cNvPr id="156" name="图片 155"/>
          <p:cNvPicPr/>
          <p:nvPr/>
        </p:nvPicPr>
        <p:blipFill>
          <a:blip r:embed="rId20"/>
          <a:stretch>
            <a:fillRect/>
          </a:stretch>
        </p:blipFill>
        <p:spPr>
          <a:xfrm>
            <a:off x="7966075" y="3433445"/>
            <a:ext cx="1372235" cy="1180465"/>
          </a:xfrm>
          <a:prstGeom prst="rect">
            <a:avLst/>
          </a:prstGeom>
          <a:solidFill>
            <a:srgbClr val="F37E7E"/>
          </a:solidFill>
          <a:ln w="60325">
            <a:solidFill>
              <a:srgbClr val="00C9A7"/>
            </a:solidFill>
            <a:prstDash val="solid"/>
          </a:ln>
        </p:spPr>
      </p:pic>
      <p:pic>
        <p:nvPicPr>
          <p:cNvPr id="157" name="图片 156"/>
          <p:cNvPicPr/>
          <p:nvPr/>
        </p:nvPicPr>
        <p:blipFill>
          <a:blip r:embed="rId21"/>
          <a:stretch>
            <a:fillRect/>
          </a:stretch>
        </p:blipFill>
        <p:spPr>
          <a:xfrm>
            <a:off x="9831070" y="3429635"/>
            <a:ext cx="1372235" cy="1180465"/>
          </a:xfrm>
          <a:prstGeom prst="rect">
            <a:avLst/>
          </a:prstGeom>
          <a:solidFill>
            <a:srgbClr val="F37E7E"/>
          </a:solidFill>
          <a:ln w="60325">
            <a:solidFill>
              <a:srgbClr val="F37E7E"/>
            </a:solidFill>
            <a:prstDash val="solid"/>
          </a:ln>
        </p:spPr>
      </p:pic>
      <p:pic>
        <p:nvPicPr>
          <p:cNvPr id="159" name="图片 158"/>
          <p:cNvPicPr/>
          <p:nvPr>
            <p:custDataLst>
              <p:tags r:id="rId22"/>
            </p:custDataLst>
          </p:nvPr>
        </p:nvPicPr>
        <p:blipFill>
          <a:blip r:embed="rId23"/>
          <a:srcRect/>
          <a:stretch>
            <a:fillRect/>
          </a:stretch>
        </p:blipFill>
        <p:spPr>
          <a:xfrm>
            <a:off x="6446520" y="1942465"/>
            <a:ext cx="1372235" cy="1180465"/>
          </a:xfrm>
          <a:prstGeom prst="rect">
            <a:avLst/>
          </a:prstGeom>
          <a:solidFill>
            <a:srgbClr val="F37E7E"/>
          </a:solidFill>
          <a:ln w="60325">
            <a:solidFill>
              <a:srgbClr val="00C9A7"/>
            </a:solidFill>
            <a:prstDash val="solid"/>
          </a:ln>
        </p:spPr>
      </p:pic>
      <p:pic>
        <p:nvPicPr>
          <p:cNvPr id="160" name="图片 159"/>
          <p:cNvPicPr/>
          <p:nvPr/>
        </p:nvPicPr>
        <p:blipFill>
          <a:blip r:embed="rId24"/>
          <a:srcRect/>
          <a:stretch>
            <a:fillRect/>
          </a:stretch>
        </p:blipFill>
        <p:spPr>
          <a:xfrm>
            <a:off x="7974330" y="1942465"/>
            <a:ext cx="1372235" cy="1180465"/>
          </a:xfrm>
          <a:prstGeom prst="rect">
            <a:avLst/>
          </a:prstGeom>
          <a:solidFill>
            <a:srgbClr val="F37E7E"/>
          </a:solidFill>
          <a:ln w="60325">
            <a:solidFill>
              <a:srgbClr val="00C9A7"/>
            </a:solidFill>
            <a:prstDash val="solid"/>
          </a:ln>
        </p:spPr>
      </p:pic>
      <p:pic>
        <p:nvPicPr>
          <p:cNvPr id="161" name="图片 160"/>
          <p:cNvPicPr/>
          <p:nvPr/>
        </p:nvPicPr>
        <p:blipFill>
          <a:blip r:embed="rId25"/>
          <a:srcRect/>
          <a:stretch>
            <a:fillRect/>
          </a:stretch>
        </p:blipFill>
        <p:spPr>
          <a:xfrm>
            <a:off x="9831070" y="1942465"/>
            <a:ext cx="1372235" cy="1180465"/>
          </a:xfrm>
          <a:prstGeom prst="rect">
            <a:avLst/>
          </a:prstGeom>
          <a:solidFill>
            <a:srgbClr val="F37E7E"/>
          </a:solidFill>
          <a:ln w="60325">
            <a:solidFill>
              <a:srgbClr val="F37E7E"/>
            </a:solidFill>
            <a:prstDash val="solid"/>
          </a:ln>
        </p:spPr>
      </p:pic>
      <p:sp>
        <p:nvSpPr>
          <p:cNvPr id="164" name="右箭头 163"/>
          <p:cNvSpPr/>
          <p:nvPr/>
        </p:nvSpPr>
        <p:spPr>
          <a:xfrm>
            <a:off x="9436100" y="2461260"/>
            <a:ext cx="270510" cy="193040"/>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sp>
        <p:nvSpPr>
          <p:cNvPr id="165" name="右箭头 164"/>
          <p:cNvSpPr/>
          <p:nvPr/>
        </p:nvSpPr>
        <p:spPr>
          <a:xfrm>
            <a:off x="9436735" y="3949700"/>
            <a:ext cx="270510" cy="193040"/>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sp>
        <p:nvSpPr>
          <p:cNvPr id="166" name="文本框 165"/>
          <p:cNvSpPr txBox="1"/>
          <p:nvPr/>
        </p:nvSpPr>
        <p:spPr>
          <a:xfrm>
            <a:off x="7244715" y="4771390"/>
            <a:ext cx="3319780" cy="459740"/>
          </a:xfrm>
          <a:prstGeom prst="rect">
            <a:avLst/>
          </a:prstGeom>
          <a:noFill/>
        </p:spPr>
        <p:txBody>
          <a:bodyPr wrap="square" rtlCol="0">
            <a:spAutoFit/>
          </a:bodyPr>
          <a:p>
            <a:pPr algn="ctr"/>
            <a:r>
              <a:rPr lang="zh-CN" altLang="en-US" sz="2400" b="1" dirty="0">
                <a:solidFill>
                  <a:srgbClr val="FF0000"/>
                </a:solidFill>
                <a:latin typeface="仿宋" panose="00000500000000000000" pitchFamily="49" charset="-122"/>
                <a:ea typeface="仿宋" panose="00000500000000000000" pitchFamily="49" charset="-122"/>
              </a:rPr>
              <a:t>多物体参考生成</a:t>
            </a:r>
            <a:endParaRPr lang="zh-CN" altLang="en-US" sz="2400" b="1" i="0" dirty="0">
              <a:solidFill>
                <a:srgbClr val="FF0000"/>
              </a:solidFill>
              <a:effectLst/>
              <a:latin typeface="仿宋" panose="00000500000000000000" pitchFamily="49" charset="-122"/>
              <a:ea typeface="仿宋" panose="00000500000000000000"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定制化文生图</a:t>
            </a:r>
            <a:endParaRPr lang="zh-CN" altLang="en-US" dirty="0"/>
          </a:p>
        </p:txBody>
      </p:sp>
      <p:sp>
        <p:nvSpPr>
          <p:cNvPr id="7" name="内容占位符 6"/>
          <p:cNvSpPr>
            <a:spLocks noGrp="1"/>
          </p:cNvSpPr>
          <p:nvPr>
            <p:ph idx="1"/>
          </p:nvPr>
        </p:nvSpPr>
        <p:spPr>
          <a:xfrm>
            <a:off x="394447" y="789711"/>
            <a:ext cx="11355295" cy="669129"/>
          </a:xfrm>
        </p:spPr>
        <p:txBody>
          <a:bodyPr/>
          <a:lstStyle/>
          <a:p>
            <a:r>
              <a:rPr lang="en-US" altLang="zh-CN" dirty="0" err="1"/>
              <a:t>DreamBooth</a:t>
            </a:r>
            <a:r>
              <a:rPr lang="en-US" altLang="zh-CN" dirty="0"/>
              <a:t> (CVPR23 Best student paper)</a:t>
            </a:r>
            <a:endParaRPr lang="zh-CN" altLang="en-US" dirty="0"/>
          </a:p>
        </p:txBody>
      </p:sp>
      <p:pic>
        <p:nvPicPr>
          <p:cNvPr id="1026" name="Picture 2"/>
          <p:cNvPicPr>
            <a:picLocks noChangeAspect="1" noChangeArrowheads="1"/>
          </p:cNvPicPr>
          <p:nvPr/>
        </p:nvPicPr>
        <p:blipFill rotWithShape="1">
          <a:blip r:embed="rId1" cstate="screen"/>
          <a:srcRect/>
          <a:stretch>
            <a:fillRect/>
          </a:stretch>
        </p:blipFill>
        <p:spPr bwMode="auto">
          <a:xfrm>
            <a:off x="486658" y="2321102"/>
            <a:ext cx="11386918" cy="4161367"/>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9342565" y="6233851"/>
            <a:ext cx="2849434" cy="369332"/>
          </a:xfrm>
          <a:prstGeom prst="rect">
            <a:avLst/>
          </a:prstGeom>
          <a:noFill/>
        </p:spPr>
        <p:txBody>
          <a:bodyPr wrap="none" rtlCol="0">
            <a:spAutoFit/>
          </a:bodyPr>
          <a:lstStyle/>
          <a:p>
            <a:r>
              <a:rPr kumimoji="1" lang="en-US" altLang="zh-CN" dirty="0">
                <a:latin typeface="Calibri" panose="020F0502020204030204" pitchFamily="34" charset="0"/>
                <a:cs typeface="Calibri" panose="020F0502020204030204" pitchFamily="34" charset="0"/>
              </a:rPr>
              <a:t>Credits: </a:t>
            </a:r>
            <a:r>
              <a:rPr lang="en-US" altLang="zh-CN" dirty="0">
                <a:latin typeface="Calibri" panose="020F0502020204030204" pitchFamily="34" charset="0"/>
                <a:ea typeface="微软雅黑" panose="00000500000000000000" pitchFamily="34" charset="-122"/>
                <a:cs typeface="Calibri" panose="020F0502020204030204" pitchFamily="34" charset="0"/>
              </a:rPr>
              <a:t>[Ruiz </a:t>
            </a:r>
            <a:r>
              <a:rPr lang="en-US" altLang="zh-CN" i="1" dirty="0">
                <a:latin typeface="Calibri" panose="020F0502020204030204" pitchFamily="34" charset="0"/>
                <a:ea typeface="微软雅黑" panose="00000500000000000000" pitchFamily="34" charset="-122"/>
                <a:cs typeface="Calibri" panose="020F0502020204030204" pitchFamily="34" charset="0"/>
              </a:rPr>
              <a:t>et al.</a:t>
            </a:r>
            <a:r>
              <a:rPr lang="en-US" altLang="zh-CN" dirty="0">
                <a:latin typeface="Calibri" panose="020F0502020204030204" pitchFamily="34" charset="0"/>
                <a:ea typeface="微软雅黑" panose="00000500000000000000" pitchFamily="34" charset="-122"/>
                <a:cs typeface="Calibri" panose="020F0502020204030204" pitchFamily="34" charset="0"/>
              </a:rPr>
              <a:t> CVPR23]</a:t>
            </a:r>
            <a:r>
              <a:rPr lang="en-US" altLang="zh-CN" b="1" dirty="0">
                <a:latin typeface="Calibri" panose="020F0502020204030204" pitchFamily="34" charset="0"/>
                <a:ea typeface="微软雅黑" panose="00000500000000000000" pitchFamily="34" charset="-122"/>
                <a:cs typeface="Calibri" panose="020F0502020204030204" pitchFamily="34" charset="0"/>
              </a:rPr>
              <a:t> </a:t>
            </a:r>
            <a:endParaRPr kumimoji="1" lang="zh-CN" altLang="en-US" dirty="0">
              <a:latin typeface="Calibri" panose="020F0502020204030204" pitchFamily="34" charset="0"/>
              <a:cs typeface="Calibri" panose="020F0502020204030204" pitchFamily="34" charset="0"/>
            </a:endParaRPr>
          </a:p>
        </p:txBody>
      </p:sp>
      <p:sp>
        <p:nvSpPr>
          <p:cNvPr id="3" name="对话气泡: 矩形 2"/>
          <p:cNvSpPr/>
          <p:nvPr/>
        </p:nvSpPr>
        <p:spPr>
          <a:xfrm>
            <a:off x="2092234" y="1448947"/>
            <a:ext cx="8007532" cy="523220"/>
          </a:xfrm>
          <a:prstGeom prst="wedgeRectCallout">
            <a:avLst>
              <a:gd name="adj1" fmla="val -31963"/>
              <a:gd name="adj2" fmla="val 136845"/>
            </a:avLst>
          </a:prstGeom>
          <a:solidFill>
            <a:srgbClr val="FFFF00">
              <a:alpha val="41176"/>
            </a:srgbClr>
          </a:solidFill>
        </p:spPr>
        <p:txBody>
          <a:bodyPr wrap="square" rtlCol="0">
            <a:spAutoFit/>
          </a:bodyPr>
          <a:lstStyle/>
          <a:p>
            <a:pPr algn="ctr"/>
            <a:r>
              <a:rPr lang="zh-CN" altLang="en-US" sz="2800" dirty="0">
                <a:latin typeface="微软雅黑" panose="00000500000000000000" pitchFamily="34" charset="-122"/>
                <a:ea typeface="微软雅黑" panose="00000500000000000000" pitchFamily="34" charset="-122"/>
              </a:rPr>
              <a:t>对输入</a:t>
            </a:r>
            <a:r>
              <a:rPr lang="en-US" altLang="zh-CN" sz="2800" dirty="0">
                <a:latin typeface="微软雅黑" panose="00000500000000000000" pitchFamily="34" charset="-122"/>
                <a:ea typeface="微软雅黑" panose="00000500000000000000" pitchFamily="34" charset="-122"/>
              </a:rPr>
              <a:t>ID</a:t>
            </a:r>
            <a:r>
              <a:rPr lang="zh-CN" altLang="en-US" sz="2800" dirty="0">
                <a:latin typeface="微软雅黑" panose="00000500000000000000" pitchFamily="34" charset="-122"/>
                <a:ea typeface="微软雅黑" panose="00000500000000000000" pitchFamily="34" charset="-122"/>
              </a:rPr>
              <a:t>图像进行上千步迭代，需数十分钟</a:t>
            </a:r>
            <a:endParaRPr lang="zh-CN" altLang="en-US" sz="2800" dirty="0">
              <a:solidFill>
                <a:schemeClr val="tx1"/>
              </a:solidFill>
              <a:latin typeface="微软雅黑" panose="00000500000000000000" pitchFamily="34" charset="-122"/>
              <a:ea typeface="微软雅黑" panose="00000500000000000000"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VisualCloze—</a:t>
            </a:r>
            <a:r>
              <a:rPr lang="zh-CN" altLang="en-US"/>
              <a:t>泛化到训练时完全没有见过的任务</a:t>
            </a:r>
            <a:endParaRPr lang="zh-CN" altLang="en-US"/>
          </a:p>
        </p:txBody>
      </p:sp>
      <p:sp>
        <p:nvSpPr>
          <p:cNvPr id="3" name="内容占位符 2"/>
          <p:cNvSpPr>
            <a:spLocks noGrp="1"/>
          </p:cNvSpPr>
          <p:nvPr>
            <p:ph idx="1"/>
          </p:nvPr>
        </p:nvSpPr>
        <p:spPr/>
        <p:txBody>
          <a:bodyPr/>
          <a:p>
            <a:endParaRPr lang="zh-CN" altLang="en-US"/>
          </a:p>
          <a:p>
            <a:endParaRPr lang="zh-CN" altLang="en-US"/>
          </a:p>
        </p:txBody>
      </p:sp>
      <p:sp>
        <p:nvSpPr>
          <p:cNvPr id="142" name="圆角矩形 141"/>
          <p:cNvSpPr/>
          <p:nvPr/>
        </p:nvSpPr>
        <p:spPr>
          <a:xfrm>
            <a:off x="628650" y="1612265"/>
            <a:ext cx="6132195" cy="282257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pic>
        <p:nvPicPr>
          <p:cNvPr id="18" name="图片 17"/>
          <p:cNvPicPr>
            <a:picLocks noChangeAspect="1"/>
          </p:cNvPicPr>
          <p:nvPr/>
        </p:nvPicPr>
        <p:blipFill>
          <a:blip r:embed="rId1"/>
          <a:stretch>
            <a:fillRect/>
          </a:stretch>
        </p:blipFill>
        <p:spPr>
          <a:xfrm>
            <a:off x="798830" y="1807210"/>
            <a:ext cx="1805305" cy="1835150"/>
          </a:xfrm>
          <a:prstGeom prst="rect">
            <a:avLst/>
          </a:prstGeom>
          <a:ln w="60325">
            <a:solidFill>
              <a:srgbClr val="00C9A7"/>
            </a:solidFill>
            <a:prstDash val="solid"/>
          </a:ln>
        </p:spPr>
      </p:pic>
      <p:pic>
        <p:nvPicPr>
          <p:cNvPr id="19" name="图片 18"/>
          <p:cNvPicPr>
            <a:picLocks noChangeAspect="1"/>
          </p:cNvPicPr>
          <p:nvPr/>
        </p:nvPicPr>
        <p:blipFill>
          <a:blip r:embed="rId2"/>
          <a:stretch>
            <a:fillRect/>
          </a:stretch>
        </p:blipFill>
        <p:spPr>
          <a:xfrm>
            <a:off x="2771140" y="1813560"/>
            <a:ext cx="1805305" cy="1835150"/>
          </a:xfrm>
          <a:prstGeom prst="rect">
            <a:avLst/>
          </a:prstGeom>
          <a:ln w="60325">
            <a:solidFill>
              <a:srgbClr val="00C9A7"/>
            </a:solidFill>
            <a:prstDash val="solid"/>
          </a:ln>
        </p:spPr>
      </p:pic>
      <p:pic>
        <p:nvPicPr>
          <p:cNvPr id="31" name="Picture 18"/>
          <p:cNvPicPr>
            <a:picLocks noChangeAspect="1" noChangeArrowheads="1"/>
          </p:cNvPicPr>
          <p:nvPr/>
        </p:nvPicPr>
        <p:blipFill>
          <a:blip r:embed="rId3"/>
          <a:srcRect/>
          <a:stretch>
            <a:fillRect/>
          </a:stretch>
        </p:blipFill>
        <p:spPr bwMode="auto">
          <a:xfrm>
            <a:off x="4743450" y="1813560"/>
            <a:ext cx="1805305" cy="1835150"/>
          </a:xfrm>
          <a:prstGeom prst="rect">
            <a:avLst/>
          </a:prstGeom>
          <a:ln w="60325">
            <a:solidFill>
              <a:srgbClr val="F37E7E"/>
            </a:solidFill>
            <a:prstDash val="solid"/>
          </a:ln>
          <a:extLst>
            <a:ext uri="{909E8E84-426E-40DD-AFC4-6F175D3DCCD1}">
              <a14:hiddenFill xmlns:a14="http://schemas.microsoft.com/office/drawing/2010/main">
                <a:solidFill>
                  <a:srgbClr val="FFFFFF"/>
                </a:solidFill>
              </a14:hiddenFill>
            </a:ext>
          </a:extLst>
        </p:spPr>
      </p:pic>
      <p:sp>
        <p:nvSpPr>
          <p:cNvPr id="143" name="文本框 142"/>
          <p:cNvSpPr txBox="1"/>
          <p:nvPr/>
        </p:nvSpPr>
        <p:spPr>
          <a:xfrm>
            <a:off x="2047875" y="3879850"/>
            <a:ext cx="3293745" cy="461010"/>
          </a:xfrm>
          <a:prstGeom prst="rect">
            <a:avLst/>
          </a:prstGeom>
          <a:noFill/>
        </p:spPr>
        <p:txBody>
          <a:bodyPr wrap="square" rtlCol="0">
            <a:spAutoFit/>
          </a:bodyPr>
          <a:p>
            <a:pPr algn="ctr"/>
            <a:r>
              <a:rPr lang="zh-CN" altLang="en-US" sz="2400" b="1" dirty="0">
                <a:solidFill>
                  <a:srgbClr val="FF0000"/>
                </a:solidFill>
                <a:latin typeface="仿宋" panose="00000500000000000000" pitchFamily="49" charset="-122"/>
                <a:ea typeface="仿宋" panose="00000500000000000000" pitchFamily="49" charset="-122"/>
              </a:rPr>
              <a:t>侧脸</a:t>
            </a:r>
            <a:r>
              <a:rPr lang="en-GB" altLang="zh-CN" sz="2400" b="1" dirty="0">
                <a:solidFill>
                  <a:srgbClr val="FF0000"/>
                </a:solidFill>
              </a:rPr>
              <a:t>→ </a:t>
            </a:r>
            <a:r>
              <a:rPr lang="zh-CN" altLang="en-GB" sz="2400" b="1" dirty="0">
                <a:solidFill>
                  <a:srgbClr val="FF0000"/>
                </a:solidFill>
              </a:rPr>
              <a:t>正脸</a:t>
            </a:r>
            <a:endParaRPr lang="en-GB" altLang="zh-CN" sz="2400" b="1" i="0" dirty="0">
              <a:solidFill>
                <a:srgbClr val="FF0000"/>
              </a:solidFill>
              <a:effectLst/>
              <a:latin typeface="仿宋" panose="00000500000000000000" pitchFamily="49" charset="-122"/>
              <a:ea typeface="仿宋" panose="00000500000000000000" pitchFamily="49" charset="-122"/>
            </a:endParaRPr>
          </a:p>
        </p:txBody>
      </p:sp>
      <p:sp>
        <p:nvSpPr>
          <p:cNvPr id="144" name="圆角矩形 143"/>
          <p:cNvSpPr/>
          <p:nvPr/>
        </p:nvSpPr>
        <p:spPr>
          <a:xfrm>
            <a:off x="7060565" y="1601470"/>
            <a:ext cx="4344670" cy="2823845"/>
          </a:xfrm>
          <a:prstGeom prst="roundRect">
            <a:avLst>
              <a:gd name="adj" fmla="val 4502"/>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2400"/>
          </a:p>
        </p:txBody>
      </p:sp>
      <p:pic>
        <p:nvPicPr>
          <p:cNvPr id="38"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910" y="1807210"/>
            <a:ext cx="1868805" cy="1831340"/>
          </a:xfrm>
          <a:prstGeom prst="rect">
            <a:avLst/>
          </a:prstGeom>
          <a:ln w="60325">
            <a:solidFill>
              <a:srgbClr val="00C9A7"/>
            </a:solidFill>
            <a:prstDash val="solid"/>
          </a:ln>
          <a:extLst>
            <a:ext uri="{909E8E84-426E-40DD-AFC4-6F175D3DCCD1}">
              <a14:hiddenFill xmlns:a14="http://schemas.microsoft.com/office/drawing/2010/main">
                <a:solidFill>
                  <a:srgbClr val="FFFFFF"/>
                </a:solidFill>
              </a14:hiddenFill>
            </a:ext>
          </a:extLst>
        </p:spPr>
      </p:pic>
      <p:pic>
        <p:nvPicPr>
          <p:cNvPr id="39" name="Picture 12"/>
          <p:cNvPicPr>
            <a:picLocks noChangeArrowheads="1"/>
          </p:cNvPicPr>
          <p:nvPr/>
        </p:nvPicPr>
        <p:blipFill>
          <a:blip r:embed="rId5"/>
          <a:srcRect/>
          <a:stretch>
            <a:fillRect/>
          </a:stretch>
        </p:blipFill>
        <p:spPr bwMode="auto">
          <a:xfrm>
            <a:off x="9317990" y="1807210"/>
            <a:ext cx="1868805" cy="1831340"/>
          </a:xfrm>
          <a:prstGeom prst="rect">
            <a:avLst/>
          </a:prstGeom>
          <a:ln w="60325">
            <a:solidFill>
              <a:srgbClr val="F37E7E"/>
            </a:solidFill>
            <a:prstDash val="solid"/>
          </a:ln>
          <a:extLst>
            <a:ext uri="{909E8E84-426E-40DD-AFC4-6F175D3DCCD1}">
              <a14:hiddenFill xmlns:a14="http://schemas.microsoft.com/office/drawing/2010/main">
                <a:solidFill>
                  <a:srgbClr val="FFFFFF"/>
                </a:solidFill>
              </a14:hiddenFill>
            </a:ext>
          </a:extLst>
        </p:spPr>
      </p:pic>
      <p:sp>
        <p:nvSpPr>
          <p:cNvPr id="146" name="文本框 145"/>
          <p:cNvSpPr txBox="1"/>
          <p:nvPr/>
        </p:nvSpPr>
        <p:spPr>
          <a:xfrm>
            <a:off x="8258810" y="3887470"/>
            <a:ext cx="2172970" cy="459740"/>
          </a:xfrm>
          <a:prstGeom prst="rect">
            <a:avLst/>
          </a:prstGeom>
          <a:noFill/>
        </p:spPr>
        <p:txBody>
          <a:bodyPr wrap="square" rtlCol="0">
            <a:spAutoFit/>
          </a:bodyPr>
          <a:p>
            <a:pPr algn="ctr"/>
            <a:r>
              <a:rPr lang="zh-CN" altLang="en-US" sz="2400" b="1" dirty="0">
                <a:solidFill>
                  <a:srgbClr val="FF0000"/>
                </a:solidFill>
                <a:latin typeface="仿宋" panose="00000500000000000000" pitchFamily="49" charset="-122"/>
                <a:ea typeface="仿宋" panose="00000500000000000000" pitchFamily="49" charset="-122"/>
              </a:rPr>
              <a:t>动作变换</a:t>
            </a:r>
            <a:endParaRPr lang="zh-CN" altLang="en-US" sz="2400" b="1" i="0" dirty="0">
              <a:solidFill>
                <a:srgbClr val="FF0000"/>
              </a:solidFill>
              <a:effectLst/>
              <a:latin typeface="仿宋" panose="00000500000000000000" pitchFamily="49" charset="-122"/>
              <a:ea typeface="仿宋" panose="00000500000000000000" pitchFamily="49"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泛化能力</a:t>
            </a:r>
            <a:r>
              <a:rPr lang="en-US" altLang="zh-CN"/>
              <a:t>—Unseen Tasks</a:t>
            </a:r>
            <a:endParaRPr lang="en-US" altLang="zh-CN"/>
          </a:p>
        </p:txBody>
      </p:sp>
      <p:sp>
        <p:nvSpPr>
          <p:cNvPr id="3" name="内容占位符 2"/>
          <p:cNvSpPr>
            <a:spLocks noGrp="1"/>
          </p:cNvSpPr>
          <p:nvPr>
            <p:ph idx="1"/>
          </p:nvPr>
        </p:nvSpPr>
        <p:spPr/>
        <p:txBody>
          <a:bodyPr/>
          <a:p>
            <a:endParaRPr lang="zh-CN" altLang="en-US"/>
          </a:p>
          <a:p>
            <a:endParaRPr lang="zh-CN" altLang="en-US"/>
          </a:p>
        </p:txBody>
      </p:sp>
      <p:grpSp>
        <p:nvGrpSpPr>
          <p:cNvPr id="6" name="组合 5"/>
          <p:cNvGrpSpPr/>
          <p:nvPr/>
        </p:nvGrpSpPr>
        <p:grpSpPr>
          <a:xfrm>
            <a:off x="608840" y="1032083"/>
            <a:ext cx="5287255" cy="5125287"/>
            <a:chOff x="2733" y="2173"/>
            <a:chExt cx="6275" cy="6506"/>
          </a:xfrm>
        </p:grpSpPr>
        <p:pic>
          <p:nvPicPr>
            <p:cNvPr id="4" name="Picture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62" y="5144"/>
              <a:ext cx="1591" cy="1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 y="5144"/>
              <a:ext cx="1591" cy="1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 y="5144"/>
              <a:ext cx="1591" cy="159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a:stretch>
              <a:fillRect/>
            </a:stretch>
          </p:blipFill>
          <p:spPr>
            <a:xfrm>
              <a:off x="2962" y="6915"/>
              <a:ext cx="1591" cy="1591"/>
            </a:xfrm>
            <a:prstGeom prst="rect">
              <a:avLst/>
            </a:prstGeom>
            <a:ln w="38100">
              <a:solidFill>
                <a:srgbClr val="00C9A7"/>
              </a:solidFill>
              <a:prstDash val="solid"/>
            </a:ln>
          </p:spPr>
        </p:pic>
        <p:pic>
          <p:nvPicPr>
            <p:cNvPr id="16" name="图片 15"/>
            <p:cNvPicPr>
              <a:picLocks noChangeAspect="1"/>
            </p:cNvPicPr>
            <p:nvPr/>
          </p:nvPicPr>
          <p:blipFill>
            <a:blip r:embed="rId5"/>
            <a:stretch>
              <a:fillRect/>
            </a:stretch>
          </p:blipFill>
          <p:spPr>
            <a:xfrm>
              <a:off x="4733" y="6915"/>
              <a:ext cx="1591" cy="1591"/>
            </a:xfrm>
            <a:prstGeom prst="rect">
              <a:avLst/>
            </a:prstGeom>
            <a:ln w="38100">
              <a:solidFill>
                <a:srgbClr val="00C9A7"/>
              </a:solidFill>
              <a:prstDash val="solid"/>
            </a:ln>
          </p:spPr>
        </p:pic>
        <p:pic>
          <p:nvPicPr>
            <p:cNvPr id="17" name="图片 16"/>
            <p:cNvPicPr>
              <a:picLocks noChangeAspect="1"/>
            </p:cNvPicPr>
            <p:nvPr/>
          </p:nvPicPr>
          <p:blipFill>
            <a:blip r:embed="rId4"/>
            <a:stretch>
              <a:fillRect/>
            </a:stretch>
          </p:blipFill>
          <p:spPr>
            <a:xfrm>
              <a:off x="2962" y="2792"/>
              <a:ext cx="1591" cy="1591"/>
            </a:xfrm>
            <a:prstGeom prst="rect">
              <a:avLst/>
            </a:prstGeom>
            <a:ln w="38100">
              <a:solidFill>
                <a:srgbClr val="00C9A7"/>
              </a:solidFill>
              <a:prstDash val="solid"/>
            </a:ln>
          </p:spPr>
        </p:pic>
        <p:pic>
          <p:nvPicPr>
            <p:cNvPr id="18" name="图片 17"/>
            <p:cNvPicPr>
              <a:picLocks noChangeAspect="1"/>
            </p:cNvPicPr>
            <p:nvPr/>
          </p:nvPicPr>
          <p:blipFill>
            <a:blip r:embed="rId5"/>
            <a:stretch>
              <a:fillRect/>
            </a:stretch>
          </p:blipFill>
          <p:spPr>
            <a:xfrm>
              <a:off x="4733" y="2792"/>
              <a:ext cx="1591" cy="1591"/>
            </a:xfrm>
            <a:prstGeom prst="rect">
              <a:avLst/>
            </a:prstGeom>
            <a:ln w="38100">
              <a:solidFill>
                <a:srgbClr val="00C9A7"/>
              </a:solidFill>
              <a:prstDash val="solid"/>
            </a:ln>
          </p:spPr>
        </p:pic>
        <p:pic>
          <p:nvPicPr>
            <p:cNvPr id="19" name="Picture 2"/>
            <p:cNvPicPr>
              <a:picLocks noChangeAspect="1" noChangeArrowheads="1"/>
            </p:cNvPicPr>
            <p:nvPr/>
          </p:nvPicPr>
          <p:blipFill>
            <a:blip r:embed="rId6"/>
            <a:srcRect/>
            <a:stretch>
              <a:fillRect/>
            </a:stretch>
          </p:blipFill>
          <p:spPr bwMode="auto">
            <a:xfrm>
              <a:off x="7202" y="2792"/>
              <a:ext cx="1591" cy="1591"/>
            </a:xfrm>
            <a:prstGeom prst="rect">
              <a:avLst/>
            </a:prstGeom>
            <a:ln w="38100">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50" name="Picture 18"/>
            <p:cNvPicPr>
              <a:picLocks noChangeAspect="1" noChangeArrowheads="1"/>
            </p:cNvPicPr>
            <p:nvPr/>
          </p:nvPicPr>
          <p:blipFill>
            <a:blip r:embed="rId7"/>
            <a:srcRect/>
            <a:stretch>
              <a:fillRect/>
            </a:stretch>
          </p:blipFill>
          <p:spPr bwMode="auto">
            <a:xfrm>
              <a:off x="7202" y="6915"/>
              <a:ext cx="1591" cy="1591"/>
            </a:xfrm>
            <a:prstGeom prst="rect">
              <a:avLst/>
            </a:prstGeom>
            <a:ln w="38100">
              <a:solidFill>
                <a:srgbClr val="F37E7E"/>
              </a:solidFill>
              <a:prstDash val="solid"/>
            </a:ln>
            <a:extLst>
              <a:ext uri="{909E8E84-426E-40DD-AFC4-6F175D3DCCD1}">
                <a14:hiddenFill xmlns:a14="http://schemas.microsoft.com/office/drawing/2010/main">
                  <a:solidFill>
                    <a:srgbClr val="FFFFFF"/>
                  </a:solidFill>
                </a14:hiddenFill>
              </a:ext>
            </a:extLst>
          </p:spPr>
        </p:pic>
        <p:sp>
          <p:nvSpPr>
            <p:cNvPr id="51" name="矩形 50"/>
            <p:cNvSpPr/>
            <p:nvPr/>
          </p:nvSpPr>
          <p:spPr>
            <a:xfrm>
              <a:off x="2733" y="2173"/>
              <a:ext cx="6275" cy="2376"/>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600" dirty="0">
                <a:solidFill>
                  <a:srgbClr val="7030A0"/>
                </a:solidFill>
              </a:endParaRPr>
            </a:p>
          </p:txBody>
        </p:sp>
        <p:sp>
          <p:nvSpPr>
            <p:cNvPr id="61" name="矩形 60"/>
            <p:cNvSpPr/>
            <p:nvPr/>
          </p:nvSpPr>
          <p:spPr>
            <a:xfrm>
              <a:off x="2733" y="4711"/>
              <a:ext cx="6275" cy="3969"/>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600" dirty="0">
                <a:solidFill>
                  <a:srgbClr val="7030A0"/>
                </a:solidFill>
              </a:endParaRPr>
            </a:p>
          </p:txBody>
        </p:sp>
        <p:sp>
          <p:nvSpPr>
            <p:cNvPr id="100" name="右箭头 99"/>
            <p:cNvSpPr/>
            <p:nvPr/>
          </p:nvSpPr>
          <p:spPr>
            <a:xfrm>
              <a:off x="6583" y="3464"/>
              <a:ext cx="299" cy="247"/>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600"/>
            </a:p>
          </p:txBody>
        </p:sp>
        <p:sp>
          <p:nvSpPr>
            <p:cNvPr id="101" name="右箭头 100"/>
            <p:cNvSpPr/>
            <p:nvPr/>
          </p:nvSpPr>
          <p:spPr>
            <a:xfrm>
              <a:off x="6583" y="7660"/>
              <a:ext cx="299" cy="247"/>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600"/>
            </a:p>
          </p:txBody>
        </p:sp>
        <p:pic>
          <p:nvPicPr>
            <p:cNvPr id="102" name="图形 10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38" y="6962"/>
              <a:ext cx="537" cy="537"/>
            </a:xfrm>
            <a:prstGeom prst="rect">
              <a:avLst/>
            </a:prstGeom>
          </p:spPr>
        </p:pic>
        <p:sp>
          <p:nvSpPr>
            <p:cNvPr id="104" name="文本框 103"/>
            <p:cNvSpPr txBox="1"/>
            <p:nvPr/>
          </p:nvSpPr>
          <p:spPr>
            <a:xfrm>
              <a:off x="7202" y="2909"/>
              <a:ext cx="955" cy="584"/>
            </a:xfrm>
            <a:prstGeom prst="rect">
              <a:avLst/>
            </a:prstGeom>
            <a:noFill/>
          </p:spPr>
          <p:txBody>
            <a:bodyPr wrap="square" rtlCol="0">
              <a:spAutoFit/>
            </a:bodyPr>
            <a:p>
              <a:r>
                <a:rPr kumimoji="1" lang="en-US" altLang="zh-CN" sz="2400" dirty="0"/>
                <a:t>❌</a:t>
              </a:r>
              <a:endParaRPr kumimoji="1" lang="en-US" altLang="zh-CN" sz="2400" dirty="0"/>
            </a:p>
          </p:txBody>
        </p:sp>
        <p:sp>
          <p:nvSpPr>
            <p:cNvPr id="106" name="文本框 105"/>
            <p:cNvSpPr txBox="1"/>
            <p:nvPr/>
          </p:nvSpPr>
          <p:spPr>
            <a:xfrm>
              <a:off x="3479" y="4650"/>
              <a:ext cx="4552" cy="468"/>
            </a:xfrm>
            <a:prstGeom prst="rect">
              <a:avLst/>
            </a:prstGeom>
            <a:noFill/>
          </p:spPr>
          <p:txBody>
            <a:bodyPr wrap="square" rtlCol="0">
              <a:spAutoFit/>
            </a:bodyPr>
            <a:p>
              <a:pPr algn="ctr"/>
              <a:r>
                <a:rPr kumimoji="1" lang="en-US" altLang="zh-CN" b="1" dirty="0">
                  <a:solidFill>
                    <a:srgbClr val="FF0000"/>
                  </a:solidFill>
                  <a:latin typeface="仿宋" panose="00000500000000000000" pitchFamily="49" charset="-122"/>
                  <a:ea typeface="仿宋" panose="00000500000000000000" pitchFamily="49" charset="-122"/>
                </a:rPr>
                <a:t>+</a:t>
              </a:r>
              <a:r>
                <a:rPr kumimoji="1" lang="zh-CN" altLang="en-US" b="1" dirty="0">
                  <a:solidFill>
                    <a:srgbClr val="FF0000"/>
                  </a:solidFill>
                  <a:latin typeface="仿宋" panose="00000500000000000000" pitchFamily="49" charset="-122"/>
                  <a:ea typeface="仿宋" panose="00000500000000000000" pitchFamily="49" charset="-122"/>
                </a:rPr>
                <a:t> 视觉上下文学习</a:t>
              </a:r>
              <a:r>
                <a:rPr kumimoji="1" lang="en-US" altLang="zh-CN" b="0" dirty="0">
                  <a:solidFill>
                    <a:srgbClr val="FF0000"/>
                  </a:solidFill>
                </a:rPr>
                <a:t>—</a:t>
              </a:r>
              <a:r>
                <a:rPr kumimoji="1" lang="zh-CN" altLang="en-US" b="1" dirty="0">
                  <a:solidFill>
                    <a:srgbClr val="FF0000"/>
                  </a:solidFill>
                  <a:latin typeface="仿宋" panose="00000500000000000000" pitchFamily="49" charset="-122"/>
                  <a:ea typeface="仿宋" panose="00000500000000000000" pitchFamily="49" charset="-122"/>
                </a:rPr>
                <a:t>任务示例</a:t>
              </a:r>
              <a:endParaRPr kumimoji="1" lang="zh-CN" altLang="en-US" b="1" dirty="0">
                <a:solidFill>
                  <a:srgbClr val="FF0000"/>
                </a:solidFill>
                <a:latin typeface="仿宋" panose="00000500000000000000" pitchFamily="49" charset="-122"/>
                <a:ea typeface="仿宋" panose="00000500000000000000" pitchFamily="49" charset="-122"/>
              </a:endParaRPr>
            </a:p>
          </p:txBody>
        </p:sp>
        <p:sp>
          <p:nvSpPr>
            <p:cNvPr id="5" name="文本框 4"/>
            <p:cNvSpPr txBox="1"/>
            <p:nvPr/>
          </p:nvSpPr>
          <p:spPr>
            <a:xfrm>
              <a:off x="3047" y="2229"/>
              <a:ext cx="5567" cy="468"/>
            </a:xfrm>
            <a:prstGeom prst="rect">
              <a:avLst/>
            </a:prstGeom>
            <a:noFill/>
          </p:spPr>
          <p:txBody>
            <a:bodyPr wrap="square" rtlCol="0">
              <a:spAutoFit/>
            </a:bodyPr>
            <a:p>
              <a:pPr algn="ctr"/>
              <a:r>
                <a:rPr kumimoji="1" lang="en-US" altLang="zh-CN" b="1" dirty="0">
                  <a:solidFill>
                    <a:srgbClr val="FF0000"/>
                  </a:solidFill>
                  <a:ea typeface="仿宋" panose="00000500000000000000" pitchFamily="49" charset="-122"/>
                </a:rPr>
                <a:t>without</a:t>
              </a:r>
              <a:r>
                <a:rPr kumimoji="1" lang="zh-CN" altLang="en-US" b="1" dirty="0">
                  <a:solidFill>
                    <a:srgbClr val="FF0000"/>
                  </a:solidFill>
                  <a:latin typeface="仿宋" panose="00000500000000000000" pitchFamily="49" charset="-122"/>
                  <a:ea typeface="仿宋" panose="00000500000000000000" pitchFamily="49" charset="-122"/>
                </a:rPr>
                <a:t> 视觉上下文学习</a:t>
              </a:r>
              <a:r>
                <a:rPr kumimoji="1" lang="en-US" altLang="zh-CN" b="0" dirty="0">
                  <a:solidFill>
                    <a:srgbClr val="FF0000"/>
                  </a:solidFill>
                </a:rPr>
                <a:t>—</a:t>
              </a:r>
              <a:r>
                <a:rPr kumimoji="1" lang="zh-CN" altLang="en-US" b="1" dirty="0">
                  <a:solidFill>
                    <a:srgbClr val="FF0000"/>
                  </a:solidFill>
                  <a:latin typeface="仿宋" panose="00000500000000000000" pitchFamily="49" charset="-122"/>
                  <a:ea typeface="仿宋" panose="00000500000000000000" pitchFamily="49" charset="-122"/>
                </a:rPr>
                <a:t>任务示例</a:t>
              </a:r>
              <a:endParaRPr kumimoji="1" lang="zh-CN" altLang="en-US" b="1" dirty="0">
                <a:solidFill>
                  <a:srgbClr val="FF0000"/>
                </a:solidFill>
                <a:latin typeface="仿宋" panose="00000500000000000000" pitchFamily="49" charset="-122"/>
                <a:ea typeface="仿宋" panose="00000500000000000000" pitchFamily="49" charset="-122"/>
              </a:endParaRPr>
            </a:p>
          </p:txBody>
        </p:sp>
      </p:grpSp>
      <p:sp>
        <p:nvSpPr>
          <p:cNvPr id="7" name="文本框 6"/>
          <p:cNvSpPr txBox="1"/>
          <p:nvPr/>
        </p:nvSpPr>
        <p:spPr>
          <a:xfrm>
            <a:off x="6184900" y="1031875"/>
            <a:ext cx="5467985" cy="3085465"/>
          </a:xfrm>
          <a:prstGeom prst="rect">
            <a:avLst/>
          </a:prstGeom>
          <a:noFill/>
          <a:ln w="19050">
            <a:solidFill>
              <a:schemeClr val="bg1">
                <a:lumMod val="85000"/>
              </a:schemeClr>
            </a:solidFill>
            <a:prstDash val="dash"/>
          </a:ln>
        </p:spPr>
        <p:txBody>
          <a:bodyPr wrap="square" rtlCol="0">
            <a:noAutofit/>
          </a:bodyPr>
          <a:p>
            <a:pPr lvl="0" algn="l">
              <a:buClrTx/>
              <a:buSzTx/>
              <a:buFontTx/>
            </a:pPr>
            <a:r>
              <a:rPr kumimoji="1" lang="en-GB" altLang="zh-CN" sz="2400" dirty="0">
                <a:sym typeface="+mn-ea"/>
              </a:rPr>
              <a:t>Each row presents multi-view of a face, given a frontal face reconstruction task that leverages [IMAGE1] a left side of the face and [IMAGE2] a right side of the face, to generate [IMAGE3] that faces the center of the lens. The the last image in the final row is: the woman's frontal face that faces the center of the lens.</a:t>
            </a:r>
            <a:endParaRPr kumimoji="1" lang="en-GB" altLang="zh-CN" sz="2400" dirty="0">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泛化能力</a:t>
            </a:r>
            <a:r>
              <a:rPr lang="en-US" altLang="zh-CN"/>
              <a:t>—</a:t>
            </a:r>
            <a:r>
              <a:rPr lang="zh-CN" altLang="en-US"/>
              <a:t>任务组合</a:t>
            </a:r>
            <a:endParaRPr lang="zh-CN" altLang="en-US"/>
          </a:p>
        </p:txBody>
      </p:sp>
      <p:sp>
        <p:nvSpPr>
          <p:cNvPr id="3" name="内容占位符 2"/>
          <p:cNvSpPr>
            <a:spLocks noGrp="1"/>
          </p:cNvSpPr>
          <p:nvPr>
            <p:ph idx="1"/>
          </p:nvPr>
        </p:nvSpPr>
        <p:spPr/>
        <p:txBody>
          <a:bodyPr/>
          <a:p>
            <a:endParaRPr lang="zh-CN" altLang="en-US"/>
          </a:p>
          <a:p>
            <a:endParaRPr lang="zh-CN" altLang="en-US"/>
          </a:p>
        </p:txBody>
      </p:sp>
      <p:grpSp>
        <p:nvGrpSpPr>
          <p:cNvPr id="5" name="组合 4"/>
          <p:cNvGrpSpPr/>
          <p:nvPr/>
        </p:nvGrpSpPr>
        <p:grpSpPr>
          <a:xfrm>
            <a:off x="1166495" y="974090"/>
            <a:ext cx="9954895" cy="5254588"/>
            <a:chOff x="1837" y="1534"/>
            <a:chExt cx="15677" cy="7870"/>
          </a:xfrm>
        </p:grpSpPr>
        <p:pic>
          <p:nvPicPr>
            <p:cNvPr id="20" name="Picture 20"/>
            <p:cNvPicPr>
              <a:picLocks noChangeAspect="1" noChangeArrowheads="1"/>
            </p:cNvPicPr>
            <p:nvPr/>
          </p:nvPicPr>
          <p:blipFill>
            <a:blip r:embed="rId1"/>
            <a:srcRect/>
            <a:stretch>
              <a:fillRect/>
            </a:stretch>
          </p:blipFill>
          <p:spPr bwMode="auto">
            <a:xfrm>
              <a:off x="7027" y="2191"/>
              <a:ext cx="3127" cy="27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p:cNvPicPr>
              <a:picLocks noChangeAspect="1" noChangeArrowheads="1"/>
            </p:cNvPicPr>
            <p:nvPr/>
          </p:nvPicPr>
          <p:blipFill>
            <a:blip r:embed="rId2"/>
            <a:srcRect/>
            <a:stretch>
              <a:fillRect/>
            </a:stretch>
          </p:blipFill>
          <p:spPr bwMode="auto">
            <a:xfrm>
              <a:off x="10429" y="2187"/>
              <a:ext cx="3127" cy="27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2" y="2179"/>
              <a:ext cx="3127" cy="27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 y="5632"/>
              <a:ext cx="3127" cy="2783"/>
            </a:xfrm>
            <a:prstGeom prst="rect">
              <a:avLst/>
            </a:prstGeom>
            <a:ln w="50800">
              <a:solidFill>
                <a:srgbClr val="00C9A7"/>
              </a:solidFill>
              <a:prstDash val="solid"/>
            </a:ln>
            <a:extLst>
              <a:ext uri="{909E8E84-426E-40DD-AFC4-6F175D3DCCD1}">
                <a14:hiddenFill xmlns:a14="http://schemas.microsoft.com/office/drawing/2010/main">
                  <a:solidFill>
                    <a:srgbClr val="FFFFFF"/>
                  </a:solidFill>
                </a14:hiddenFill>
              </a:ext>
            </a:extLst>
          </p:spPr>
        </p:pic>
        <p:pic>
          <p:nvPicPr>
            <p:cNvPr id="24"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 y="5632"/>
              <a:ext cx="3127" cy="2783"/>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25"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7" y="5632"/>
              <a:ext cx="3127" cy="2783"/>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2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62" y="5624"/>
              <a:ext cx="3127" cy="2783"/>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sp>
          <p:nvSpPr>
            <p:cNvPr id="30" name="文本框 29"/>
            <p:cNvSpPr txBox="1"/>
            <p:nvPr/>
          </p:nvSpPr>
          <p:spPr>
            <a:xfrm>
              <a:off x="1838" y="8622"/>
              <a:ext cx="15676" cy="782"/>
            </a:xfrm>
            <a:prstGeom prst="rect">
              <a:avLst/>
            </a:prstGeom>
            <a:noFill/>
          </p:spPr>
          <p:txBody>
            <a:bodyPr wrap="square">
              <a:spAutoFit/>
            </a:bodyPr>
            <a:p>
              <a:pPr algn="ctr"/>
              <a:r>
                <a:rPr kumimoji="1" lang="zh-CN" altLang="en-US" sz="2800" b="1" dirty="0">
                  <a:solidFill>
                    <a:srgbClr val="FF0000"/>
                  </a:solidFill>
                  <a:latin typeface="仿宋" panose="00000500000000000000" pitchFamily="49" charset="-122"/>
                  <a:ea typeface="仿宋" panose="00000500000000000000" pitchFamily="49" charset="-122"/>
                </a:rPr>
                <a:t>一次同时</a:t>
              </a:r>
              <a:r>
                <a:rPr kumimoji="1" lang="zh-CN" altLang="en-US" sz="2800" dirty="0">
                  <a:latin typeface="仿宋" panose="00000500000000000000" pitchFamily="49" charset="-122"/>
                  <a:ea typeface="仿宋" panose="00000500000000000000" pitchFamily="49" charset="-122"/>
                </a:rPr>
                <a:t>估计深度，法线，边缘</a:t>
              </a:r>
              <a:endParaRPr kumimoji="1" lang="zh-CN" altLang="en-US" sz="2800" dirty="0">
                <a:latin typeface="仿宋" panose="00000500000000000000" pitchFamily="49" charset="-122"/>
                <a:ea typeface="仿宋" panose="00000500000000000000" pitchFamily="49" charset="-122"/>
              </a:endParaRPr>
            </a:p>
          </p:txBody>
        </p:sp>
        <p:pic>
          <p:nvPicPr>
            <p:cNvPr id="34" name="图片 33"/>
            <p:cNvPicPr>
              <a:picLocks noChangeAspect="1"/>
            </p:cNvPicPr>
            <p:nvPr/>
          </p:nvPicPr>
          <p:blipFill>
            <a:blip r:embed="rId8"/>
            <a:stretch>
              <a:fillRect/>
            </a:stretch>
          </p:blipFill>
          <p:spPr>
            <a:xfrm>
              <a:off x="2095" y="2187"/>
              <a:ext cx="3127" cy="2783"/>
            </a:xfrm>
            <a:prstGeom prst="rect">
              <a:avLst/>
            </a:prstGeom>
          </p:spPr>
        </p:pic>
        <p:sp>
          <p:nvSpPr>
            <p:cNvPr id="41" name="右箭头 40"/>
            <p:cNvSpPr/>
            <p:nvPr/>
          </p:nvSpPr>
          <p:spPr>
            <a:xfrm>
              <a:off x="5928" y="7016"/>
              <a:ext cx="393" cy="290"/>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42" name="文本框 41"/>
            <p:cNvSpPr txBox="1"/>
            <p:nvPr/>
          </p:nvSpPr>
          <p:spPr>
            <a:xfrm>
              <a:off x="1837" y="1534"/>
              <a:ext cx="7272" cy="597"/>
            </a:xfrm>
            <a:prstGeom prst="rect">
              <a:avLst/>
            </a:prstGeom>
            <a:noFill/>
          </p:spPr>
          <p:txBody>
            <a:bodyPr wrap="square" rtlCol="0">
              <a:spAutoFit/>
            </a:bodyPr>
            <a:p>
              <a:pPr algn="ctr"/>
              <a:r>
                <a:rPr kumimoji="1" lang="en-US" altLang="zh-CN" sz="2000" b="1" dirty="0">
                  <a:solidFill>
                    <a:srgbClr val="FF0000"/>
                  </a:solidFill>
                  <a:latin typeface="仿宋" panose="00000500000000000000" pitchFamily="49" charset="-122"/>
                  <a:ea typeface="仿宋" panose="00000500000000000000" pitchFamily="49" charset="-122"/>
                </a:rPr>
                <a:t>+</a:t>
              </a:r>
              <a:r>
                <a:rPr kumimoji="1" lang="zh-CN" altLang="en-US" sz="2000" b="1" dirty="0">
                  <a:solidFill>
                    <a:srgbClr val="FF0000"/>
                  </a:solidFill>
                  <a:latin typeface="仿宋" panose="00000500000000000000" pitchFamily="49" charset="-122"/>
                  <a:ea typeface="仿宋" panose="00000500000000000000" pitchFamily="49" charset="-122"/>
                </a:rPr>
                <a:t> 视觉上下文学习</a:t>
              </a:r>
              <a:r>
                <a:rPr kumimoji="1" lang="en-US" altLang="zh-CN" sz="2000" b="0" dirty="0">
                  <a:solidFill>
                    <a:srgbClr val="FF0000"/>
                  </a:solidFill>
                </a:rPr>
                <a:t>—</a:t>
              </a:r>
              <a:r>
                <a:rPr kumimoji="1" lang="zh-CN" altLang="en-US" sz="2000" b="1" dirty="0">
                  <a:solidFill>
                    <a:srgbClr val="FF0000"/>
                  </a:solidFill>
                  <a:latin typeface="仿宋" panose="00000500000000000000" pitchFamily="49" charset="-122"/>
                  <a:ea typeface="仿宋" panose="00000500000000000000" pitchFamily="49" charset="-122"/>
                </a:rPr>
                <a:t>任务示例</a:t>
              </a:r>
              <a:endParaRPr kumimoji="1" lang="zh-CN" altLang="en-US" sz="2000" b="1" dirty="0">
                <a:solidFill>
                  <a:srgbClr val="FF0000"/>
                </a:solidFill>
                <a:latin typeface="仿宋" panose="00000500000000000000" pitchFamily="49" charset="-122"/>
                <a:ea typeface="仿宋" panose="00000500000000000000" pitchFamily="49" charset="-122"/>
              </a:endParaRPr>
            </a:p>
          </p:txBody>
        </p:sp>
        <p:sp>
          <p:nvSpPr>
            <p:cNvPr id="43" name="矩形 42"/>
            <p:cNvSpPr/>
            <p:nvPr/>
          </p:nvSpPr>
          <p:spPr>
            <a:xfrm>
              <a:off x="1838" y="1534"/>
              <a:ext cx="15616" cy="3724"/>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700" dirty="0">
                <a:solidFill>
                  <a:srgbClr val="7030A0"/>
                </a:solidFil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泛化能力</a:t>
            </a:r>
            <a:r>
              <a:rPr lang="en-US" altLang="zh-CN"/>
              <a:t>—</a:t>
            </a:r>
            <a:r>
              <a:rPr lang="zh-CN" altLang="en-US"/>
              <a:t>反向生成</a:t>
            </a:r>
            <a:endParaRPr lang="zh-CN" altLang="en-US"/>
          </a:p>
        </p:txBody>
      </p:sp>
      <p:sp>
        <p:nvSpPr>
          <p:cNvPr id="3" name="内容占位符 2"/>
          <p:cNvSpPr>
            <a:spLocks noGrp="1"/>
          </p:cNvSpPr>
          <p:nvPr>
            <p:ph idx="1"/>
          </p:nvPr>
        </p:nvSpPr>
        <p:spPr/>
        <p:txBody>
          <a:bodyPr/>
          <a:p>
            <a:endParaRPr lang="zh-CN" altLang="en-US"/>
          </a:p>
          <a:p>
            <a:endParaRPr lang="zh-CN" altLang="en-US"/>
          </a:p>
        </p:txBody>
      </p:sp>
      <p:grpSp>
        <p:nvGrpSpPr>
          <p:cNvPr id="4" name="组合 3"/>
          <p:cNvGrpSpPr/>
          <p:nvPr/>
        </p:nvGrpSpPr>
        <p:grpSpPr>
          <a:xfrm>
            <a:off x="3227070" y="1160145"/>
            <a:ext cx="5958840" cy="4746625"/>
            <a:chOff x="5082" y="2271"/>
            <a:chExt cx="9384" cy="7475"/>
          </a:xfrm>
        </p:grpSpPr>
        <p:pic>
          <p:nvPicPr>
            <p:cNvPr id="16" name="图片 15"/>
            <p:cNvPicPr>
              <a:picLocks noChangeAspect="1"/>
            </p:cNvPicPr>
            <p:nvPr/>
          </p:nvPicPr>
          <p:blipFill>
            <a:blip r:embed="rId1"/>
            <a:srcRect/>
            <a:stretch>
              <a:fillRect/>
            </a:stretch>
          </p:blipFill>
          <p:spPr>
            <a:xfrm>
              <a:off x="11794" y="7966"/>
              <a:ext cx="2672" cy="1781"/>
            </a:xfrm>
            <a:prstGeom prst="rect">
              <a:avLst/>
            </a:prstGeom>
            <a:ln w="50800">
              <a:solidFill>
                <a:srgbClr val="00C9A7"/>
              </a:solidFill>
              <a:prstDash val="solid"/>
            </a:ln>
          </p:spPr>
        </p:pic>
        <p:pic>
          <p:nvPicPr>
            <p:cNvPr id="17" name="Picture 22"/>
            <p:cNvPicPr>
              <a:picLocks noChangeAspect="1" noChangeArrowheads="1"/>
            </p:cNvPicPr>
            <p:nvPr/>
          </p:nvPicPr>
          <p:blipFill>
            <a:blip r:embed="rId2"/>
            <a:srcRect/>
            <a:stretch>
              <a:fillRect/>
            </a:stretch>
          </p:blipFill>
          <p:spPr bwMode="auto">
            <a:xfrm>
              <a:off x="8048" y="7966"/>
              <a:ext cx="2672" cy="1781"/>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27" name="Picture 24"/>
            <p:cNvPicPr>
              <a:picLocks noChangeAspect="1" noChangeArrowheads="1"/>
            </p:cNvPicPr>
            <p:nvPr/>
          </p:nvPicPr>
          <p:blipFill>
            <a:blip r:embed="rId3"/>
            <a:srcRect/>
            <a:stretch>
              <a:fillRect/>
            </a:stretch>
          </p:blipFill>
          <p:spPr bwMode="auto">
            <a:xfrm>
              <a:off x="5082" y="7966"/>
              <a:ext cx="2672" cy="1781"/>
            </a:xfrm>
            <a:prstGeom prst="rect">
              <a:avLst/>
            </a:prstGeom>
            <a:ln w="50800">
              <a:solidFill>
                <a:srgbClr val="F37E7E"/>
              </a:solidFill>
              <a:prstDash val="solid"/>
            </a:ln>
            <a:extLst>
              <a:ext uri="{909E8E84-426E-40DD-AFC4-6F175D3DCCD1}">
                <a14:hiddenFill xmlns:a14="http://schemas.microsoft.com/office/drawing/2010/main">
                  <a:solidFill>
                    <a:srgbClr val="FFFFFF"/>
                  </a:solidFill>
                </a14:hiddenFill>
              </a:ext>
            </a:extLst>
          </p:spPr>
        </p:pic>
        <p:pic>
          <p:nvPicPr>
            <p:cNvPr id="29"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4" y="5066"/>
              <a:ext cx="2664" cy="266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2" y="5078"/>
              <a:ext cx="2672" cy="26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6"/>
            <p:cNvPicPr>
              <a:picLocks noChangeArrowheads="1"/>
            </p:cNvPicPr>
            <p:nvPr/>
          </p:nvPicPr>
          <p:blipFill rotWithShape="1">
            <a:blip r:embed="rId6">
              <a:extLst>
                <a:ext uri="{28A0092B-C50C-407E-A947-70E740481C1C}">
                  <a14:useLocalDpi xmlns:a14="http://schemas.microsoft.com/office/drawing/2010/main" val="0"/>
                </a:ext>
              </a:extLst>
            </a:blip>
            <a:srcRect r="28762"/>
            <a:stretch>
              <a:fillRect/>
            </a:stretch>
          </p:blipFill>
          <p:spPr bwMode="auto">
            <a:xfrm>
              <a:off x="8048" y="5058"/>
              <a:ext cx="2672" cy="2672"/>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nvPicPr>
          <p:blipFill>
            <a:blip r:embed="rId7"/>
            <a:stretch>
              <a:fillRect/>
            </a:stretch>
          </p:blipFill>
          <p:spPr>
            <a:xfrm>
              <a:off x="5082" y="2272"/>
              <a:ext cx="2672" cy="2672"/>
            </a:xfrm>
            <a:prstGeom prst="rect">
              <a:avLst/>
            </a:prstGeom>
          </p:spPr>
        </p:pic>
        <p:pic>
          <p:nvPicPr>
            <p:cNvPr id="35" name="图片 34"/>
            <p:cNvPicPr>
              <a:picLocks noChangeAspect="1"/>
            </p:cNvPicPr>
            <p:nvPr/>
          </p:nvPicPr>
          <p:blipFill>
            <a:blip r:embed="rId8"/>
            <a:stretch>
              <a:fillRect/>
            </a:stretch>
          </p:blipFill>
          <p:spPr>
            <a:xfrm>
              <a:off x="11794" y="2271"/>
              <a:ext cx="2672" cy="2672"/>
            </a:xfrm>
            <a:prstGeom prst="rect">
              <a:avLst/>
            </a:prstGeom>
          </p:spPr>
        </p:pic>
        <p:pic>
          <p:nvPicPr>
            <p:cNvPr id="36" name="图片 35"/>
            <p:cNvPicPr/>
            <p:nvPr/>
          </p:nvPicPr>
          <p:blipFill rotWithShape="1">
            <a:blip r:embed="rId9"/>
            <a:srcRect t="15466"/>
            <a:stretch>
              <a:fillRect/>
            </a:stretch>
          </p:blipFill>
          <p:spPr>
            <a:xfrm>
              <a:off x="8041" y="2272"/>
              <a:ext cx="2672" cy="2672"/>
            </a:xfrm>
            <a:prstGeom prst="rect">
              <a:avLst/>
            </a:prstGeom>
          </p:spPr>
        </p:pic>
        <p:sp>
          <p:nvSpPr>
            <p:cNvPr id="38" name="右箭头 37"/>
            <p:cNvSpPr/>
            <p:nvPr/>
          </p:nvSpPr>
          <p:spPr>
            <a:xfrm rot="10800000">
              <a:off x="11108" y="8733"/>
              <a:ext cx="299" cy="247"/>
            </a:xfrm>
            <a:prstGeom prst="rightArrow">
              <a:avLst>
                <a:gd name="adj1" fmla="val 27725"/>
                <a:gd name="adj2" fmla="val 48098"/>
              </a:avLst>
            </a:prstGeom>
            <a:solidFill>
              <a:srgbClr val="F37E7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sz="1400"/>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总结与展望：视觉统一大模型即将迎来</a:t>
            </a:r>
            <a:r>
              <a:rPr lang="en-US" altLang="zh-CN"/>
              <a:t>ChatGPT</a:t>
            </a:r>
            <a:r>
              <a:rPr lang="zh-CN" altLang="en-US"/>
              <a:t>时刻</a:t>
            </a:r>
            <a:endParaRPr lang="zh-CN" altLang="en-US"/>
          </a:p>
        </p:txBody>
      </p:sp>
      <p:sp>
        <p:nvSpPr>
          <p:cNvPr id="3" name="内容占位符 2"/>
          <p:cNvSpPr>
            <a:spLocks noGrp="1"/>
          </p:cNvSpPr>
          <p:nvPr>
            <p:ph idx="1"/>
          </p:nvPr>
        </p:nvSpPr>
        <p:spPr/>
        <p:txBody>
          <a:bodyPr/>
          <a:p>
            <a:r>
              <a:rPr lang="zh-CN" altLang="en-US"/>
              <a:t>自然图像先验</a:t>
            </a:r>
            <a:endParaRPr lang="zh-CN" altLang="en-US"/>
          </a:p>
          <a:p>
            <a:pPr lvl="1"/>
            <a:r>
              <a:rPr lang="zh-CN" altLang="en-US"/>
              <a:t>利用生成模型的先验减少对具体任务训练数据的依赖</a:t>
            </a:r>
            <a:endParaRPr lang="zh-CN" altLang="en-US"/>
          </a:p>
          <a:p>
            <a:pPr lvl="0"/>
            <a:r>
              <a:rPr lang="zh-CN" altLang="en-US"/>
              <a:t>任务表征的</a:t>
            </a:r>
            <a:r>
              <a:rPr lang="zh-CN" altLang="en-US">
                <a:sym typeface="+mn-ea"/>
              </a:rPr>
              <a:t>统一</a:t>
            </a:r>
            <a:endParaRPr lang="zh-CN" altLang="en-US">
              <a:sym typeface="+mn-ea"/>
            </a:endParaRPr>
          </a:p>
          <a:p>
            <a:pPr lvl="1"/>
            <a:r>
              <a:rPr lang="zh-CN" altLang="en-US"/>
              <a:t>生成与感知统一于生成任务</a:t>
            </a:r>
            <a:endParaRPr lang="zh-CN" altLang="en-US"/>
          </a:p>
          <a:p>
            <a:pPr lvl="1"/>
            <a:r>
              <a:rPr lang="zh-CN" altLang="en-US"/>
              <a:t>自然语言</a:t>
            </a:r>
            <a:r>
              <a:rPr lang="en-US" altLang="zh-CN"/>
              <a:t>+</a:t>
            </a:r>
            <a:r>
              <a:rPr lang="zh-CN" altLang="en-US"/>
              <a:t>图像样本示例具有强大的表示能力</a:t>
            </a:r>
            <a:endParaRPr lang="zh-CN" altLang="en-US"/>
          </a:p>
          <a:p>
            <a:pPr lvl="0"/>
            <a:r>
              <a:rPr lang="zh-CN" altLang="en-US"/>
              <a:t>大量生成相关任务数据用于预训练</a:t>
            </a:r>
            <a:endParaRPr lang="zh-CN" altLang="en-US"/>
          </a:p>
          <a:p>
            <a:pPr lvl="1"/>
            <a:r>
              <a:rPr lang="zh-CN" altLang="en-US"/>
              <a:t>训练数据不足</a:t>
            </a:r>
            <a:r>
              <a:rPr lang="en-US" altLang="zh-CN"/>
              <a:t>→</a:t>
            </a:r>
            <a:r>
              <a:rPr lang="zh-CN" altLang="en-US"/>
              <a:t>视觉完形填空长期缺位</a:t>
            </a:r>
            <a:endParaRPr lang="zh-CN" altLang="en-US"/>
          </a:p>
          <a:p>
            <a:pPr lvl="1"/>
            <a:r>
              <a:rPr lang="zh-CN" altLang="en-US"/>
              <a:t>元任务</a:t>
            </a:r>
            <a:r>
              <a:rPr lang="en-US" altLang="zh-CN"/>
              <a:t>→</a:t>
            </a:r>
            <a:r>
              <a:rPr lang="zh-CN" altLang="en-US"/>
              <a:t>组合任务</a:t>
            </a:r>
            <a:r>
              <a:rPr lang="en-US" altLang="zh-CN"/>
              <a:t>→</a:t>
            </a:r>
            <a:r>
              <a:rPr lang="zh-CN" altLang="en-US"/>
              <a:t>泛化任务</a:t>
            </a:r>
            <a:endParaRPr lang="zh-CN"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FF0000"/>
                </a:solidFill>
              </a:rPr>
              <a:t> </a:t>
            </a:r>
            <a:endParaRPr lang="zh-CN" altLang="en-US" dirty="0">
              <a:solidFill>
                <a:srgbClr val="FF0000"/>
              </a:solidFill>
            </a:endParaRPr>
          </a:p>
        </p:txBody>
      </p:sp>
      <p:sp>
        <p:nvSpPr>
          <p:cNvPr id="3" name="内容占位符 2"/>
          <p:cNvSpPr>
            <a:spLocks noGrp="1"/>
          </p:cNvSpPr>
          <p:nvPr>
            <p:ph idx="1"/>
          </p:nvPr>
        </p:nvSpPr>
        <p:spPr/>
        <p:txBody>
          <a:bodyPr anchor="ctr">
            <a:normAutofit/>
          </a:bodyPr>
          <a:lstStyle/>
          <a:p>
            <a:pPr marL="0" indent="0" algn="ctr">
              <a:buNone/>
            </a:pPr>
            <a:r>
              <a:rPr lang="zh-CN" altLang="en-US" sz="9600" dirty="0"/>
              <a:t>谢谢</a:t>
            </a:r>
            <a:endParaRPr lang="zh-CN" altLang="en-US" sz="9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DreamBooth</a:t>
            </a:r>
            <a:r>
              <a:rPr lang="zh-CN" altLang="en-US" dirty="0"/>
              <a:t>的轻量化</a:t>
            </a:r>
            <a:endParaRPr lang="zh-CN" altLang="en-US" dirty="0"/>
          </a:p>
        </p:txBody>
      </p:sp>
      <p:sp>
        <p:nvSpPr>
          <p:cNvPr id="3" name="内容占位符 2"/>
          <p:cNvSpPr>
            <a:spLocks noGrp="1"/>
          </p:cNvSpPr>
          <p:nvPr>
            <p:ph idx="1"/>
          </p:nvPr>
        </p:nvSpPr>
        <p:spPr/>
        <p:txBody>
          <a:bodyPr/>
          <a:lstStyle/>
          <a:p>
            <a:r>
              <a:rPr lang="en-US" altLang="zh-CN" dirty="0" err="1"/>
              <a:t>DreamBooth</a:t>
            </a:r>
            <a:r>
              <a:rPr lang="en-US" altLang="zh-CN" dirty="0"/>
              <a:t> (</a:t>
            </a:r>
            <a:r>
              <a:rPr lang="zh-CN" altLang="en-US" dirty="0"/>
              <a:t>上千次地微调</a:t>
            </a:r>
            <a:r>
              <a:rPr lang="en-US" altLang="zh-CN" dirty="0"/>
              <a:t>Encoder-Decoder) </a:t>
            </a:r>
            <a:r>
              <a:rPr lang="zh-CN" altLang="en-US" dirty="0"/>
              <a:t>的轻量化</a:t>
            </a:r>
            <a:endParaRPr lang="zh-CN" altLang="en-US" dirty="0"/>
          </a:p>
          <a:p>
            <a:endParaRPr lang="zh-CN" altLang="en-US" dirty="0"/>
          </a:p>
        </p:txBody>
      </p:sp>
      <p:grpSp>
        <p:nvGrpSpPr>
          <p:cNvPr id="4" name="组合 3"/>
          <p:cNvGrpSpPr/>
          <p:nvPr/>
        </p:nvGrpSpPr>
        <p:grpSpPr>
          <a:xfrm>
            <a:off x="1019950" y="2783832"/>
            <a:ext cx="3928429" cy="1694078"/>
            <a:chOff x="3156743" y="4409779"/>
            <a:chExt cx="1909763" cy="899160"/>
          </a:xfrm>
        </p:grpSpPr>
        <p:grpSp>
          <p:nvGrpSpPr>
            <p:cNvPr id="5" name="组合 4"/>
            <p:cNvGrpSpPr/>
            <p:nvPr/>
          </p:nvGrpSpPr>
          <p:grpSpPr>
            <a:xfrm>
              <a:off x="3156743" y="4409779"/>
              <a:ext cx="1909763" cy="899160"/>
              <a:chOff x="2400300" y="2598420"/>
              <a:chExt cx="1310640" cy="899160"/>
            </a:xfrm>
            <a:solidFill>
              <a:schemeClr val="accent3">
                <a:lumMod val="60000"/>
                <a:lumOff val="40000"/>
              </a:schemeClr>
            </a:solidFill>
          </p:grpSpPr>
          <p:sp>
            <p:nvSpPr>
              <p:cNvPr id="10" name="梯形 9"/>
              <p:cNvSpPr/>
              <p:nvPr/>
            </p:nvSpPr>
            <p:spPr>
              <a:xfrm rot="5400000">
                <a:off x="2278380" y="2720340"/>
                <a:ext cx="899160" cy="655320"/>
              </a:xfrm>
              <a:prstGeom prst="trapezoid">
                <a:avLst>
                  <a:gd name="adj" fmla="val 30007"/>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11" name="梯形 10"/>
              <p:cNvSpPr/>
              <p:nvPr/>
            </p:nvSpPr>
            <p:spPr>
              <a:xfrm rot="16200000">
                <a:off x="2933700" y="2720340"/>
                <a:ext cx="899160" cy="655320"/>
              </a:xfrm>
              <a:prstGeom prst="trapezoid">
                <a:avLst>
                  <a:gd name="adj" fmla="val 30007"/>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6" name="矩形: 圆角 5"/>
            <p:cNvSpPr/>
            <p:nvPr/>
          </p:nvSpPr>
          <p:spPr>
            <a:xfrm>
              <a:off x="3203635" y="4890168"/>
              <a:ext cx="177800" cy="3385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rPr>
                <a:t>V</a:t>
              </a:r>
              <a:endParaRPr lang="zh-CN" altLang="en-US" sz="3200" dirty="0">
                <a:solidFill>
                  <a:schemeClr val="tx1"/>
                </a:solidFill>
              </a:endParaRPr>
            </a:p>
          </p:txBody>
        </p:sp>
        <p:sp>
          <p:nvSpPr>
            <p:cNvPr id="7" name="矩形: 圆角 6"/>
            <p:cNvSpPr/>
            <p:nvPr/>
          </p:nvSpPr>
          <p:spPr>
            <a:xfrm>
              <a:off x="3203635" y="4503818"/>
              <a:ext cx="177800" cy="3385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rPr>
                <a:t>K</a:t>
              </a:r>
              <a:endParaRPr lang="zh-CN" altLang="en-US" sz="3200" dirty="0">
                <a:solidFill>
                  <a:schemeClr val="tx1"/>
                </a:solidFill>
              </a:endParaRPr>
            </a:p>
          </p:txBody>
        </p:sp>
        <p:sp>
          <p:nvSpPr>
            <p:cNvPr id="8" name="矩形: 圆角 7"/>
            <p:cNvSpPr/>
            <p:nvPr/>
          </p:nvSpPr>
          <p:spPr>
            <a:xfrm>
              <a:off x="4841811" y="4890136"/>
              <a:ext cx="177800" cy="3385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rPr>
                <a:t>V</a:t>
              </a:r>
              <a:endParaRPr lang="zh-CN" altLang="en-US" sz="3200" dirty="0">
                <a:solidFill>
                  <a:schemeClr val="tx1"/>
                </a:solidFill>
              </a:endParaRPr>
            </a:p>
          </p:txBody>
        </p:sp>
        <p:sp>
          <p:nvSpPr>
            <p:cNvPr id="9" name="矩形: 圆角 8"/>
            <p:cNvSpPr/>
            <p:nvPr/>
          </p:nvSpPr>
          <p:spPr>
            <a:xfrm>
              <a:off x="4841811" y="4503786"/>
              <a:ext cx="177800" cy="3385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rPr>
                <a:t>K</a:t>
              </a:r>
              <a:endParaRPr lang="zh-CN" altLang="en-US" sz="3200" dirty="0">
                <a:solidFill>
                  <a:schemeClr val="tx1"/>
                </a:solidFill>
              </a:endParaRPr>
            </a:p>
          </p:txBody>
        </p:sp>
      </p:grpSp>
      <p:sp>
        <p:nvSpPr>
          <p:cNvPr id="12" name="文本框 11"/>
          <p:cNvSpPr txBox="1"/>
          <p:nvPr/>
        </p:nvSpPr>
        <p:spPr>
          <a:xfrm>
            <a:off x="442258" y="4890665"/>
            <a:ext cx="5380127" cy="1384995"/>
          </a:xfrm>
          <a:prstGeom prst="rect">
            <a:avLst/>
          </a:prstGeom>
          <a:noFill/>
        </p:spPr>
        <p:txBody>
          <a:bodyPr wrap="none" rtlCol="0">
            <a:spAutoFit/>
          </a:bodyPr>
          <a:lstStyle/>
          <a:p>
            <a:pPr algn="ctr"/>
            <a:r>
              <a:rPr lang="en-US" altLang="zh-CN" sz="2800" b="1" dirty="0"/>
              <a:t>Custom Diffusion [CVPR’23]</a:t>
            </a:r>
            <a:endParaRPr lang="en-US" altLang="zh-CN" sz="2800" b="1" dirty="0"/>
          </a:p>
          <a:p>
            <a:pPr algn="ctr"/>
            <a:r>
              <a:rPr lang="zh-CN" altLang="en-US" sz="2800" dirty="0">
                <a:ea typeface="黑体" panose="00000500000000000000" pitchFamily="49" charset="-122"/>
              </a:rPr>
              <a:t>微调</a:t>
            </a:r>
            <a:r>
              <a:rPr lang="en-US" altLang="zh-CN" sz="2800" dirty="0">
                <a:ea typeface="黑体" panose="00000500000000000000" pitchFamily="49" charset="-122"/>
              </a:rPr>
              <a:t>Cross-Attention</a:t>
            </a:r>
            <a:r>
              <a:rPr lang="zh-CN" altLang="en-US" sz="2800" dirty="0">
                <a:ea typeface="黑体" panose="00000500000000000000" pitchFamily="49" charset="-122"/>
              </a:rPr>
              <a:t>中</a:t>
            </a:r>
            <a:r>
              <a:rPr lang="zh-CN" altLang="en-US" sz="2800" b="1" dirty="0">
                <a:solidFill>
                  <a:srgbClr val="C00000"/>
                </a:solidFill>
                <a:ea typeface="黑体" panose="00000500000000000000" pitchFamily="49" charset="-122"/>
              </a:rPr>
              <a:t>所有的</a:t>
            </a:r>
            <a:r>
              <a:rPr lang="en-US" altLang="zh-CN" sz="2800" b="1" dirty="0">
                <a:solidFill>
                  <a:srgbClr val="C00000"/>
                </a:solidFill>
                <a:ea typeface="黑体" panose="00000500000000000000" pitchFamily="49" charset="-122"/>
              </a:rPr>
              <a:t>K</a:t>
            </a:r>
            <a:r>
              <a:rPr lang="zh-CN" altLang="en-US" sz="2800" b="1" dirty="0">
                <a:solidFill>
                  <a:srgbClr val="C00000"/>
                </a:solidFill>
                <a:ea typeface="黑体" panose="00000500000000000000" pitchFamily="49" charset="-122"/>
              </a:rPr>
              <a:t>、</a:t>
            </a:r>
            <a:r>
              <a:rPr lang="en-US" altLang="zh-CN" sz="2800" b="1" dirty="0">
                <a:solidFill>
                  <a:srgbClr val="C00000"/>
                </a:solidFill>
                <a:ea typeface="黑体" panose="00000500000000000000" pitchFamily="49" charset="-122"/>
              </a:rPr>
              <a:t>V</a:t>
            </a:r>
            <a:endParaRPr lang="zh-CN" altLang="en-US" sz="2800" b="1" dirty="0">
              <a:solidFill>
                <a:srgbClr val="C00000"/>
              </a:solidFill>
              <a:ea typeface="黑体" panose="00000500000000000000" pitchFamily="49" charset="-122"/>
            </a:endParaRPr>
          </a:p>
          <a:p>
            <a:pPr algn="ctr"/>
            <a:endParaRPr lang="zh-CN" altLang="en-US" sz="2800" dirty="0"/>
          </a:p>
        </p:txBody>
      </p:sp>
      <p:grpSp>
        <p:nvGrpSpPr>
          <p:cNvPr id="14" name="组合 13"/>
          <p:cNvGrpSpPr/>
          <p:nvPr/>
        </p:nvGrpSpPr>
        <p:grpSpPr>
          <a:xfrm>
            <a:off x="6985149" y="1955969"/>
            <a:ext cx="3738761" cy="2789172"/>
            <a:chOff x="2419935" y="3954574"/>
            <a:chExt cx="2617135" cy="2531951"/>
          </a:xfrm>
        </p:grpSpPr>
        <p:grpSp>
          <p:nvGrpSpPr>
            <p:cNvPr id="15" name="组合 14"/>
            <p:cNvGrpSpPr/>
            <p:nvPr/>
          </p:nvGrpSpPr>
          <p:grpSpPr>
            <a:xfrm>
              <a:off x="2464067" y="5287901"/>
              <a:ext cx="2545808" cy="1198624"/>
              <a:chOff x="2400300" y="2598420"/>
              <a:chExt cx="1310640" cy="899160"/>
            </a:xfrm>
            <a:solidFill>
              <a:schemeClr val="accent3">
                <a:lumMod val="60000"/>
                <a:lumOff val="40000"/>
              </a:schemeClr>
            </a:solidFill>
          </p:grpSpPr>
          <p:sp>
            <p:nvSpPr>
              <p:cNvPr id="29" name="梯形 28"/>
              <p:cNvSpPr/>
              <p:nvPr/>
            </p:nvSpPr>
            <p:spPr>
              <a:xfrm rot="5400000">
                <a:off x="2278380" y="2720340"/>
                <a:ext cx="899160" cy="655320"/>
              </a:xfrm>
              <a:prstGeom prst="trapezoid">
                <a:avLst>
                  <a:gd name="adj" fmla="val 30007"/>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30" name="梯形 29"/>
              <p:cNvSpPr/>
              <p:nvPr/>
            </p:nvSpPr>
            <p:spPr>
              <a:xfrm rot="16200000">
                <a:off x="2933700" y="2720340"/>
                <a:ext cx="899160" cy="655320"/>
              </a:xfrm>
              <a:prstGeom prst="trapezoid">
                <a:avLst>
                  <a:gd name="adj" fmla="val 30007"/>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6" name="矩形: 圆角 15"/>
            <p:cNvSpPr/>
            <p:nvPr/>
          </p:nvSpPr>
          <p:spPr>
            <a:xfrm>
              <a:off x="2464068" y="4713599"/>
              <a:ext cx="237016" cy="45130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A</a:t>
              </a:r>
              <a:endParaRPr lang="zh-CN" altLang="en-US" sz="2000" dirty="0">
                <a:solidFill>
                  <a:schemeClr val="tx1"/>
                </a:solidFill>
              </a:endParaRPr>
            </a:p>
          </p:txBody>
        </p:sp>
        <p:sp>
          <p:nvSpPr>
            <p:cNvPr id="17" name="矩形: 圆角 16"/>
            <p:cNvSpPr/>
            <p:nvPr/>
          </p:nvSpPr>
          <p:spPr>
            <a:xfrm>
              <a:off x="2739011" y="4713599"/>
              <a:ext cx="237016" cy="45130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B</a:t>
              </a:r>
              <a:endParaRPr lang="zh-CN" altLang="en-US" sz="2000" dirty="0">
                <a:solidFill>
                  <a:schemeClr val="tx1"/>
                </a:solidFill>
              </a:endParaRPr>
            </a:p>
          </p:txBody>
        </p:sp>
        <p:sp>
          <p:nvSpPr>
            <p:cNvPr id="18" name="矩形: 圆角 17"/>
            <p:cNvSpPr/>
            <p:nvPr/>
          </p:nvSpPr>
          <p:spPr>
            <a:xfrm>
              <a:off x="3480992" y="4713599"/>
              <a:ext cx="237016" cy="45130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A</a:t>
              </a:r>
              <a:endParaRPr lang="zh-CN" altLang="en-US" sz="2000" dirty="0">
                <a:solidFill>
                  <a:schemeClr val="tx1"/>
                </a:solidFill>
              </a:endParaRPr>
            </a:p>
          </p:txBody>
        </p:sp>
        <p:sp>
          <p:nvSpPr>
            <p:cNvPr id="19" name="矩形: 圆角 18"/>
            <p:cNvSpPr/>
            <p:nvPr/>
          </p:nvSpPr>
          <p:spPr>
            <a:xfrm>
              <a:off x="3755935" y="4713599"/>
              <a:ext cx="237016" cy="45130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B</a:t>
              </a:r>
              <a:endParaRPr lang="zh-CN" altLang="en-US" sz="2000" dirty="0">
                <a:solidFill>
                  <a:schemeClr val="tx1"/>
                </a:solidFill>
              </a:endParaRPr>
            </a:p>
          </p:txBody>
        </p:sp>
        <p:sp>
          <p:nvSpPr>
            <p:cNvPr id="20" name="矩形: 圆角 19"/>
            <p:cNvSpPr/>
            <p:nvPr/>
          </p:nvSpPr>
          <p:spPr>
            <a:xfrm>
              <a:off x="4497917" y="4713599"/>
              <a:ext cx="237016" cy="45130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A</a:t>
              </a:r>
              <a:endParaRPr lang="zh-CN" altLang="en-US" sz="2000" dirty="0">
                <a:solidFill>
                  <a:schemeClr val="tx1"/>
                </a:solidFill>
              </a:endParaRPr>
            </a:p>
          </p:txBody>
        </p:sp>
        <p:sp>
          <p:nvSpPr>
            <p:cNvPr id="21" name="矩形: 圆角 20"/>
            <p:cNvSpPr/>
            <p:nvPr/>
          </p:nvSpPr>
          <p:spPr>
            <a:xfrm>
              <a:off x="4772859" y="4713599"/>
              <a:ext cx="237016" cy="45130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B</a:t>
              </a:r>
              <a:endParaRPr lang="zh-CN" altLang="en-US" sz="2000" dirty="0">
                <a:solidFill>
                  <a:schemeClr val="tx1"/>
                </a:solidFill>
              </a:endParaRPr>
            </a:p>
          </p:txBody>
        </p:sp>
        <p:sp>
          <p:nvSpPr>
            <p:cNvPr id="22" name="左大括号 21"/>
            <p:cNvSpPr/>
            <p:nvPr/>
          </p:nvSpPr>
          <p:spPr>
            <a:xfrm rot="5400000">
              <a:off x="3626928" y="3264124"/>
              <a:ext cx="220086" cy="2545808"/>
            </a:xfrm>
            <a:prstGeom prst="leftBrace">
              <a:avLst>
                <a:gd name="adj1" fmla="val 3525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n>
                  <a:solidFill>
                    <a:sysClr val="windowText" lastClr="000000"/>
                  </a:solidFill>
                </a:ln>
              </a:endParaRPr>
            </a:p>
          </p:txBody>
        </p:sp>
        <p:sp>
          <p:nvSpPr>
            <p:cNvPr id="23" name="文本框 22"/>
            <p:cNvSpPr txBox="1"/>
            <p:nvPr/>
          </p:nvSpPr>
          <p:spPr>
            <a:xfrm>
              <a:off x="2419935" y="3954574"/>
              <a:ext cx="2617135" cy="419090"/>
            </a:xfrm>
            <a:prstGeom prst="rect">
              <a:avLst/>
            </a:prstGeom>
            <a:noFill/>
          </p:spPr>
          <p:txBody>
            <a:bodyPr wrap="square">
              <a:spAutoFit/>
            </a:bodyPr>
            <a:lstStyle/>
            <a:p>
              <a:pPr algn="ctr"/>
              <a:r>
                <a:rPr lang="zh-CN" altLang="en-US" sz="2400" b="1" dirty="0">
                  <a:solidFill>
                    <a:schemeClr val="tx1">
                      <a:lumMod val="75000"/>
                      <a:lumOff val="25000"/>
                    </a:schemeClr>
                  </a:solidFill>
                  <a:latin typeface="黑体" panose="00000500000000000000" pitchFamily="49" charset="-122"/>
                  <a:ea typeface="黑体" panose="00000500000000000000" pitchFamily="49" charset="-122"/>
                </a:rPr>
                <a:t>低秩分解后的权重</a:t>
              </a:r>
              <a:endParaRPr lang="zh-CN" altLang="en-US" sz="2400" dirty="0">
                <a:solidFill>
                  <a:schemeClr val="tx1">
                    <a:lumMod val="75000"/>
                    <a:lumOff val="25000"/>
                  </a:schemeClr>
                </a:solidFill>
                <a:latin typeface="黑体" panose="00000500000000000000" pitchFamily="49" charset="-122"/>
                <a:ea typeface="黑体" panose="00000500000000000000" pitchFamily="49" charset="-122"/>
              </a:endParaRPr>
            </a:p>
          </p:txBody>
        </p:sp>
        <p:pic>
          <p:nvPicPr>
            <p:cNvPr id="24" name="图形 23" descr="医学 纯色填充"/>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2582412" y="5164500"/>
              <a:ext cx="262411" cy="262411"/>
            </a:xfrm>
            <a:prstGeom prst="rect">
              <a:avLst/>
            </a:prstGeom>
          </p:spPr>
        </p:pic>
        <p:pic>
          <p:nvPicPr>
            <p:cNvPr id="25" name="图形 24" descr="医学 纯色填充"/>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3624728" y="5164500"/>
              <a:ext cx="262411" cy="262411"/>
            </a:xfrm>
            <a:prstGeom prst="rect">
              <a:avLst/>
            </a:prstGeom>
          </p:spPr>
        </p:pic>
        <p:pic>
          <p:nvPicPr>
            <p:cNvPr id="26" name="图形 25" descr="医学 纯色填充"/>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4641654" y="5164500"/>
              <a:ext cx="262411" cy="262411"/>
            </a:xfrm>
            <a:prstGeom prst="rect">
              <a:avLst/>
            </a:prstGeom>
          </p:spPr>
        </p:pic>
        <p:sp>
          <p:nvSpPr>
            <p:cNvPr id="27" name="文本框 26"/>
            <p:cNvSpPr txBox="1"/>
            <p:nvPr/>
          </p:nvSpPr>
          <p:spPr>
            <a:xfrm>
              <a:off x="3004058" y="4634577"/>
              <a:ext cx="474816" cy="400110"/>
            </a:xfrm>
            <a:prstGeom prst="rect">
              <a:avLst/>
            </a:prstGeom>
            <a:noFill/>
          </p:spPr>
          <p:txBody>
            <a:bodyPr wrap="square" rtlCol="0">
              <a:spAutoFit/>
            </a:bodyPr>
            <a:lstStyle/>
            <a:p>
              <a:r>
                <a:rPr lang="en-US" altLang="zh-CN" sz="2000" dirty="0"/>
                <a:t>…</a:t>
              </a:r>
              <a:endParaRPr lang="en-US" altLang="zh-CN" sz="2000" dirty="0"/>
            </a:p>
          </p:txBody>
        </p:sp>
        <p:sp>
          <p:nvSpPr>
            <p:cNvPr id="28" name="文本框 27"/>
            <p:cNvSpPr txBox="1"/>
            <p:nvPr/>
          </p:nvSpPr>
          <p:spPr>
            <a:xfrm>
              <a:off x="4003316" y="4622052"/>
              <a:ext cx="474816" cy="400110"/>
            </a:xfrm>
            <a:prstGeom prst="rect">
              <a:avLst/>
            </a:prstGeom>
            <a:noFill/>
          </p:spPr>
          <p:txBody>
            <a:bodyPr wrap="square" rtlCol="0">
              <a:spAutoFit/>
            </a:bodyPr>
            <a:lstStyle/>
            <a:p>
              <a:r>
                <a:rPr lang="en-US" altLang="zh-CN" sz="2000" dirty="0"/>
                <a:t>…</a:t>
              </a:r>
              <a:endParaRPr lang="en-US" altLang="zh-CN" sz="2000" dirty="0"/>
            </a:p>
          </p:txBody>
        </p:sp>
      </p:grpSp>
      <p:sp>
        <p:nvSpPr>
          <p:cNvPr id="31" name="文本框 30"/>
          <p:cNvSpPr txBox="1"/>
          <p:nvPr/>
        </p:nvSpPr>
        <p:spPr>
          <a:xfrm>
            <a:off x="6465239" y="4865722"/>
            <a:ext cx="5000352" cy="954107"/>
          </a:xfrm>
          <a:prstGeom prst="rect">
            <a:avLst/>
          </a:prstGeom>
          <a:noFill/>
        </p:spPr>
        <p:txBody>
          <a:bodyPr wrap="square" rtlCol="0">
            <a:spAutoFit/>
          </a:bodyPr>
          <a:lstStyle/>
          <a:p>
            <a:pPr algn="ctr"/>
            <a:r>
              <a:rPr lang="en-US" altLang="zh-CN" sz="2800" b="1" dirty="0" err="1"/>
              <a:t>LoRA+DreamBooth</a:t>
            </a:r>
            <a:endParaRPr lang="en-US" altLang="zh-CN" sz="2800" b="1" dirty="0"/>
          </a:p>
          <a:p>
            <a:pPr algn="ctr"/>
            <a:r>
              <a:rPr lang="zh-CN" altLang="en-US" sz="2800" b="1" dirty="0">
                <a:solidFill>
                  <a:srgbClr val="C00000"/>
                </a:solidFill>
                <a:ea typeface="黑体" panose="00000500000000000000" pitchFamily="49" charset="-122"/>
              </a:rPr>
              <a:t>低秩分解</a:t>
            </a:r>
            <a:r>
              <a:rPr lang="zh-CN" altLang="en-US" sz="2800" dirty="0">
                <a:ea typeface="黑体" panose="00000500000000000000" pitchFamily="49" charset="-122"/>
              </a:rPr>
              <a:t>注意力模块的残差</a:t>
            </a:r>
            <a:endParaRPr lang="zh-CN" altLang="en-US" sz="2800" dirty="0">
              <a:ea typeface="黑体" panose="00000500000000000000"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DreamBooth+LoRA</a:t>
            </a:r>
            <a:r>
              <a:rPr lang="zh-CN" altLang="en-US" dirty="0"/>
              <a:t>催生了巨量应用</a:t>
            </a:r>
            <a:r>
              <a:rPr lang="en-US" altLang="zh-CN" dirty="0"/>
              <a:t>——</a:t>
            </a:r>
            <a:r>
              <a:rPr lang="zh-CN" altLang="en-US" dirty="0"/>
              <a:t>开源仓库</a:t>
            </a:r>
            <a:endParaRPr lang="zh-CN" altLang="en-US" dirty="0"/>
          </a:p>
        </p:txBody>
      </p:sp>
      <p:pic>
        <p:nvPicPr>
          <p:cNvPr id="6" name="图片 5"/>
          <p:cNvPicPr>
            <a:picLocks noChangeAspect="1"/>
          </p:cNvPicPr>
          <p:nvPr/>
        </p:nvPicPr>
        <p:blipFill>
          <a:blip r:embed="rId1"/>
          <a:stretch>
            <a:fillRect/>
          </a:stretch>
        </p:blipFill>
        <p:spPr>
          <a:xfrm>
            <a:off x="394447" y="3541223"/>
            <a:ext cx="5898776" cy="2860076"/>
          </a:xfrm>
          <a:prstGeom prst="rect">
            <a:avLst/>
          </a:prstGeom>
        </p:spPr>
      </p:pic>
      <p:pic>
        <p:nvPicPr>
          <p:cNvPr id="9" name="图片 8"/>
          <p:cNvPicPr>
            <a:picLocks noChangeAspect="1"/>
          </p:cNvPicPr>
          <p:nvPr/>
        </p:nvPicPr>
        <p:blipFill>
          <a:blip r:embed="rId2" cstate="screen"/>
          <a:stretch>
            <a:fillRect/>
          </a:stretch>
        </p:blipFill>
        <p:spPr>
          <a:xfrm>
            <a:off x="6371382" y="936644"/>
            <a:ext cx="5468417" cy="2374856"/>
          </a:xfrm>
          <a:prstGeom prst="rect">
            <a:avLst/>
          </a:prstGeom>
        </p:spPr>
      </p:pic>
      <p:pic>
        <p:nvPicPr>
          <p:cNvPr id="12" name="图片 11"/>
          <p:cNvPicPr>
            <a:picLocks noChangeAspect="1"/>
          </p:cNvPicPr>
          <p:nvPr/>
        </p:nvPicPr>
        <p:blipFill>
          <a:blip r:embed="rId3" cstate="screen"/>
          <a:stretch>
            <a:fillRect/>
          </a:stretch>
        </p:blipFill>
        <p:spPr>
          <a:xfrm>
            <a:off x="6437884" y="3541221"/>
            <a:ext cx="5359669" cy="2860075"/>
          </a:xfrm>
          <a:prstGeom prst="rect">
            <a:avLst/>
          </a:prstGeom>
        </p:spPr>
      </p:pic>
      <p:pic>
        <p:nvPicPr>
          <p:cNvPr id="10" name="内容占位符 9"/>
          <p:cNvPicPr>
            <a:picLocks noGrp="1" noChangeAspect="1"/>
          </p:cNvPicPr>
          <p:nvPr>
            <p:ph idx="1"/>
          </p:nvPr>
        </p:nvPicPr>
        <p:blipFill>
          <a:blip r:embed="rId4"/>
          <a:stretch>
            <a:fillRect/>
          </a:stretch>
        </p:blipFill>
        <p:spPr>
          <a:xfrm>
            <a:off x="394447" y="936644"/>
            <a:ext cx="5816321" cy="23748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DreamBooth+LoRA</a:t>
            </a:r>
            <a:r>
              <a:rPr lang="zh-CN" altLang="en-US" dirty="0"/>
              <a:t>催生了</a:t>
            </a:r>
            <a:r>
              <a:rPr lang="zh-CN" altLang="en-US" dirty="0">
                <a:solidFill>
                  <a:srgbClr val="FF0000"/>
                </a:solidFill>
              </a:rPr>
              <a:t>巨量</a:t>
            </a:r>
            <a:r>
              <a:rPr lang="zh-CN" altLang="en-US" dirty="0"/>
              <a:t>应用</a:t>
            </a:r>
            <a:endParaRPr lang="zh-CN" altLang="en-US" dirty="0"/>
          </a:p>
        </p:txBody>
      </p:sp>
      <p:pic>
        <p:nvPicPr>
          <p:cNvPr id="4" name="内容占位符 3"/>
          <p:cNvPicPr>
            <a:picLocks noGrp="1" noChangeAspect="1"/>
          </p:cNvPicPr>
          <p:nvPr>
            <p:ph idx="1"/>
          </p:nvPr>
        </p:nvPicPr>
        <p:blipFill>
          <a:blip r:embed="rId1" cstate="screen"/>
          <a:stretch>
            <a:fillRect/>
          </a:stretch>
        </p:blipFill>
        <p:spPr>
          <a:xfrm>
            <a:off x="393699" y="890939"/>
            <a:ext cx="5285828" cy="2203953"/>
          </a:xfrm>
          <a:prstGeom prst="rect">
            <a:avLst/>
          </a:prstGeom>
        </p:spPr>
      </p:pic>
      <p:sp>
        <p:nvSpPr>
          <p:cNvPr id="5" name="文本框 4"/>
          <p:cNvSpPr txBox="1"/>
          <p:nvPr/>
        </p:nvSpPr>
        <p:spPr>
          <a:xfrm>
            <a:off x="1644824" y="1459401"/>
            <a:ext cx="2618782" cy="769441"/>
          </a:xfrm>
          <a:prstGeom prst="rect">
            <a:avLst/>
          </a:prstGeom>
          <a:solidFill>
            <a:srgbClr val="FFFF00">
              <a:alpha val="78039"/>
            </a:srgbClr>
          </a:solidFill>
        </p:spPr>
        <p:txBody>
          <a:bodyPr wrap="square" rtlCol="0">
            <a:spAutoFit/>
          </a:bodyPr>
          <a:lstStyle/>
          <a:p>
            <a:pPr algn="ctr"/>
            <a:r>
              <a:rPr lang="en-US" altLang="zh-CN" sz="4400" dirty="0" err="1"/>
              <a:t>Civitai</a:t>
            </a:r>
            <a:endParaRPr lang="zh-CN" altLang="en-US" sz="2800" dirty="0">
              <a:latin typeface="微软雅黑" panose="00000500000000000000" pitchFamily="34" charset="-122"/>
              <a:ea typeface="微软雅黑" panose="00000500000000000000" pitchFamily="34" charset="-122"/>
            </a:endParaRPr>
          </a:p>
        </p:txBody>
      </p:sp>
      <p:pic>
        <p:nvPicPr>
          <p:cNvPr id="6" name="图片 5"/>
          <p:cNvPicPr>
            <a:picLocks noChangeAspect="1"/>
          </p:cNvPicPr>
          <p:nvPr/>
        </p:nvPicPr>
        <p:blipFill>
          <a:blip r:embed="rId2" cstate="screen"/>
          <a:stretch>
            <a:fillRect/>
          </a:stretch>
        </p:blipFill>
        <p:spPr>
          <a:xfrm>
            <a:off x="5992399" y="782817"/>
            <a:ext cx="5485409" cy="2312075"/>
          </a:xfrm>
          <a:prstGeom prst="rect">
            <a:avLst/>
          </a:prstGeom>
        </p:spPr>
      </p:pic>
      <p:sp>
        <p:nvSpPr>
          <p:cNvPr id="7" name="文本框 6"/>
          <p:cNvSpPr txBox="1"/>
          <p:nvPr/>
        </p:nvSpPr>
        <p:spPr>
          <a:xfrm>
            <a:off x="7455877" y="1605503"/>
            <a:ext cx="2824360" cy="769441"/>
          </a:xfrm>
          <a:prstGeom prst="rect">
            <a:avLst/>
          </a:prstGeom>
          <a:solidFill>
            <a:srgbClr val="FFFF00">
              <a:alpha val="78039"/>
            </a:srgbClr>
          </a:solidFill>
        </p:spPr>
        <p:txBody>
          <a:bodyPr wrap="square" rtlCol="0">
            <a:spAutoFit/>
          </a:bodyPr>
          <a:lstStyle/>
          <a:p>
            <a:pPr algn="ctr"/>
            <a:r>
              <a:rPr lang="en-US" altLang="zh-CN" sz="4400" dirty="0" err="1"/>
              <a:t>PhotoAI</a:t>
            </a:r>
            <a:endParaRPr lang="zh-CN" altLang="en-US" sz="2800" dirty="0">
              <a:latin typeface="微软雅黑" panose="00000500000000000000" pitchFamily="34" charset="-122"/>
              <a:ea typeface="微软雅黑" panose="00000500000000000000" pitchFamily="34" charset="-122"/>
            </a:endParaRPr>
          </a:p>
        </p:txBody>
      </p:sp>
      <p:pic>
        <p:nvPicPr>
          <p:cNvPr id="8" name="图片 7"/>
          <p:cNvPicPr>
            <a:picLocks noChangeAspect="1"/>
          </p:cNvPicPr>
          <p:nvPr/>
        </p:nvPicPr>
        <p:blipFill>
          <a:blip r:embed="rId3" cstate="screen"/>
          <a:stretch>
            <a:fillRect/>
          </a:stretch>
        </p:blipFill>
        <p:spPr>
          <a:xfrm>
            <a:off x="297586" y="3339615"/>
            <a:ext cx="5381941" cy="3148999"/>
          </a:xfrm>
          <a:prstGeom prst="rect">
            <a:avLst/>
          </a:prstGeom>
        </p:spPr>
      </p:pic>
      <p:sp>
        <p:nvSpPr>
          <p:cNvPr id="9" name="文本框 8"/>
          <p:cNvSpPr txBox="1"/>
          <p:nvPr/>
        </p:nvSpPr>
        <p:spPr>
          <a:xfrm>
            <a:off x="1781984" y="5398599"/>
            <a:ext cx="2149936" cy="769441"/>
          </a:xfrm>
          <a:prstGeom prst="rect">
            <a:avLst/>
          </a:prstGeom>
          <a:solidFill>
            <a:srgbClr val="FFFF00">
              <a:alpha val="78039"/>
            </a:srgbClr>
          </a:solidFill>
        </p:spPr>
        <p:txBody>
          <a:bodyPr wrap="square" rtlCol="0">
            <a:spAutoFit/>
          </a:bodyPr>
          <a:lstStyle/>
          <a:p>
            <a:pPr algn="ctr"/>
            <a:r>
              <a:rPr lang="zh-CN" altLang="en-US" sz="4400" dirty="0">
                <a:latin typeface="微软雅黑" panose="00000500000000000000" pitchFamily="34" charset="-122"/>
                <a:ea typeface="微软雅黑" panose="00000500000000000000" pitchFamily="34" charset="-122"/>
              </a:rPr>
              <a:t>妙鸭</a:t>
            </a:r>
            <a:endParaRPr lang="zh-CN" altLang="en-US" sz="2800" dirty="0">
              <a:latin typeface="微软雅黑" panose="00000500000000000000" pitchFamily="34" charset="-122"/>
              <a:ea typeface="微软雅黑" panose="00000500000000000000" pitchFamily="34" charset="-122"/>
            </a:endParaRPr>
          </a:p>
        </p:txBody>
      </p:sp>
      <p:pic>
        <p:nvPicPr>
          <p:cNvPr id="10" name="Picture 2" descr="image"/>
          <p:cNvPicPr>
            <a:picLocks noChangeAspect="1" noChangeArrowheads="1"/>
          </p:cNvPicPr>
          <p:nvPr/>
        </p:nvPicPr>
        <p:blipFill rotWithShape="1">
          <a:blip r:embed="rId4" cstate="screen"/>
          <a:srcRect/>
          <a:stretch>
            <a:fillRect/>
          </a:stretch>
        </p:blipFill>
        <p:spPr bwMode="auto">
          <a:xfrm>
            <a:off x="5992399" y="3311317"/>
            <a:ext cx="5485409" cy="3148999"/>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7381112" y="5013878"/>
            <a:ext cx="2824360" cy="769441"/>
          </a:xfrm>
          <a:prstGeom prst="rect">
            <a:avLst/>
          </a:prstGeom>
          <a:solidFill>
            <a:srgbClr val="FFFF00">
              <a:alpha val="78039"/>
            </a:srgbClr>
          </a:solidFill>
        </p:spPr>
        <p:txBody>
          <a:bodyPr wrap="square" rtlCol="0">
            <a:spAutoFit/>
          </a:bodyPr>
          <a:lstStyle/>
          <a:p>
            <a:pPr algn="ctr"/>
            <a:r>
              <a:rPr lang="en-US" altLang="zh-CN" sz="4400" dirty="0" err="1"/>
              <a:t>Fachchain</a:t>
            </a:r>
            <a:endParaRPr lang="zh-CN" altLang="en-US" sz="4400" dirty="0">
              <a:latin typeface="微软雅黑" panose="00000500000000000000" pitchFamily="34" charset="-122"/>
              <a:ea typeface="微软雅黑" panose="00000500000000000000" pitchFamily="34" charset="-122"/>
            </a:endParaRPr>
          </a:p>
        </p:txBody>
      </p:sp>
    </p:spTree>
  </p:cSld>
  <p:clrMapOvr>
    <a:masterClrMapping/>
  </p:clrMapOvr>
</p:sld>
</file>

<file path=ppt/tags/tag1.xml><?xml version="1.0" encoding="utf-8"?>
<p:tagLst xmlns:p="http://schemas.openxmlformats.org/presentationml/2006/main">
  <p:tag name="KSO_WM_SLIDE_MODEL_TYPE" val="cover"/>
</p:tagLst>
</file>

<file path=ppt/tags/tag10.xml><?xml version="1.0" encoding="utf-8"?>
<p:tagLst xmlns:p="http://schemas.openxmlformats.org/presentationml/2006/main">
  <p:tag name="KSO_WM_DIAGRAM_VIRTUALLY_FRAME" val="{&quot;height&quot;:403.2,&quot;left&quot;:58.65,&quot;top&quot;:75,&quot;width&quot;:865.0115689013037}"/>
</p:tagLst>
</file>

<file path=ppt/tags/tag11.xml><?xml version="1.0" encoding="utf-8"?>
<p:tagLst xmlns:p="http://schemas.openxmlformats.org/presentationml/2006/main">
  <p:tag name="KSO_WM_DIAGRAM_VIRTUALLY_FRAME" val="{&quot;height&quot;:403.2,&quot;left&quot;:58.65,&quot;top&quot;:75,&quot;width&quot;:865.0115689013037}"/>
</p:tagLst>
</file>

<file path=ppt/tags/tag12.xml><?xml version="1.0" encoding="utf-8"?>
<p:tagLst xmlns:p="http://schemas.openxmlformats.org/presentationml/2006/main">
  <p:tag name="KSO_WM_DIAGRAM_VIRTUALLY_FRAME" val="{&quot;height&quot;:403.2,&quot;left&quot;:58.65,&quot;top&quot;:75,&quot;width&quot;:865.0115689013037}"/>
</p:tagLst>
</file>

<file path=ppt/tags/tag13.xml><?xml version="1.0" encoding="utf-8"?>
<p:tagLst xmlns:p="http://schemas.openxmlformats.org/presentationml/2006/main">
  <p:tag name="KSO_WM_DIAGRAM_VIRTUALLY_FRAME" val="{&quot;height&quot;:403.2,&quot;left&quot;:58.65,&quot;top&quot;:75,&quot;width&quot;:865.0115689013037}"/>
</p:tagLst>
</file>

<file path=ppt/tags/tag14.xml><?xml version="1.0" encoding="utf-8"?>
<p:tagLst xmlns:p="http://schemas.openxmlformats.org/presentationml/2006/main">
  <p:tag name="KSO_WM_DIAGRAM_VIRTUALLY_FRAME" val="{&quot;height&quot;:403.2,&quot;left&quot;:58.65,&quot;top&quot;:75,&quot;width&quot;:865.0115689013037}"/>
</p:tagLst>
</file>

<file path=ppt/tags/tag15.xml><?xml version="1.0" encoding="utf-8"?>
<p:tagLst xmlns:p="http://schemas.openxmlformats.org/presentationml/2006/main">
  <p:tag name="KSO_WM_DIAGRAM_VIRTUALLY_FRAME" val="{&quot;height&quot;:403.2,&quot;left&quot;:58.65,&quot;top&quot;:75,&quot;width&quot;:865.0115689013037}"/>
</p:tagLst>
</file>

<file path=ppt/tags/tag16.xml><?xml version="1.0" encoding="utf-8"?>
<p:tagLst xmlns:p="http://schemas.openxmlformats.org/presentationml/2006/main">
  <p:tag name="KSO_WM_DIAGRAM_VIRTUALLY_FRAME" val="{&quot;height&quot;:403.2,&quot;left&quot;:58.65,&quot;top&quot;:75,&quot;width&quot;:865.0115689013037}"/>
</p:tagLst>
</file>

<file path=ppt/tags/tag17.xml><?xml version="1.0" encoding="utf-8"?>
<p:tagLst xmlns:p="http://schemas.openxmlformats.org/presentationml/2006/main">
  <p:tag name="KSO_WM_DIAGRAM_VIRTUALLY_FRAME" val="{&quot;height&quot;:403.2,&quot;left&quot;:58.65,&quot;top&quot;:75,&quot;width&quot;:865.0115689013037}"/>
</p:tagLst>
</file>

<file path=ppt/tags/tag18.xml><?xml version="1.0" encoding="utf-8"?>
<p:tagLst xmlns:p="http://schemas.openxmlformats.org/presentationml/2006/main">
  <p:tag name="KSO_WM_DIAGRAM_VIRTUALLY_FRAME" val="{&quot;height&quot;:403.2,&quot;left&quot;:58.65,&quot;top&quot;:75,&quot;width&quot;:865.0115689013037}"/>
</p:tagLst>
</file>

<file path=ppt/tags/tag19.xml><?xml version="1.0" encoding="utf-8"?>
<p:tagLst xmlns:p="http://schemas.openxmlformats.org/presentationml/2006/main">
  <p:tag name="COMMONDATA" val="eyJoZGlkIjoiNzI1MzljODBiNDliMzEyMzFlZWNlN2EzYjU0N2YzMWEifQ=="/>
  <p:tag name="commondata" val="eyJoZGlkIjoiMzEwNTM5NzYwMDRjMzkwZTVkZjY2ODkwMGIxNGU0OTU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809*284"/>
  <p:tag name="TABLE_ENDDRAG_RECT" val="70*96*809*284"/>
</p:tagLst>
</file>

<file path=ppt/tags/tag4.xml><?xml version="1.0" encoding="utf-8"?>
<p:tagLst xmlns:p="http://schemas.openxmlformats.org/presentationml/2006/main">
  <p:tag name="KSO_WM_DIAGRAM_VIRTUALLY_FRAME" val="{&quot;height&quot;:403.2,&quot;left&quot;:58.65,&quot;top&quot;:75,&quot;width&quot;:865.0115689013037}"/>
</p:tagLst>
</file>

<file path=ppt/tags/tag5.xml><?xml version="1.0" encoding="utf-8"?>
<p:tagLst xmlns:p="http://schemas.openxmlformats.org/presentationml/2006/main">
  <p:tag name="KSO_WM_DIAGRAM_VIRTUALLY_FRAME" val="{&quot;height&quot;:403.2,&quot;left&quot;:58.65,&quot;top&quot;:75,&quot;width&quot;:865.0115689013037}"/>
</p:tagLst>
</file>

<file path=ppt/tags/tag6.xml><?xml version="1.0" encoding="utf-8"?>
<p:tagLst xmlns:p="http://schemas.openxmlformats.org/presentationml/2006/main">
  <p:tag name="KSO_WM_DIAGRAM_VIRTUALLY_FRAME" val="{&quot;height&quot;:403.2,&quot;left&quot;:58.65,&quot;top&quot;:75,&quot;width&quot;:865.0115689013037}"/>
</p:tagLst>
</file>

<file path=ppt/tags/tag7.xml><?xml version="1.0" encoding="utf-8"?>
<p:tagLst xmlns:p="http://schemas.openxmlformats.org/presentationml/2006/main">
  <p:tag name="KSO_WM_DIAGRAM_VIRTUALLY_FRAME" val="{&quot;height&quot;:403.2,&quot;left&quot;:58.65,&quot;top&quot;:75,&quot;width&quot;:865.0115689013037}"/>
</p:tagLst>
</file>

<file path=ppt/tags/tag8.xml><?xml version="1.0" encoding="utf-8"?>
<p:tagLst xmlns:p="http://schemas.openxmlformats.org/presentationml/2006/main">
  <p:tag name="KSO_WM_DIAGRAM_VIRTUALLY_FRAME" val="{&quot;height&quot;:403.2,&quot;left&quot;:58.65,&quot;top&quot;:75,&quot;width&quot;:865.0115689013037}"/>
</p:tagLst>
</file>

<file path=ppt/tags/tag9.xml><?xml version="1.0" encoding="utf-8"?>
<p:tagLst xmlns:p="http://schemas.openxmlformats.org/presentationml/2006/main">
  <p:tag name="KSO_WM_DIAGRAM_VIRTUALLY_FRAME" val="{&quot;height&quot;:403.2,&quot;left&quot;:58.65,&quot;top&quot;:75,&quot;width&quot;:865.011568901303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6959</Words>
  <Application>WPS 演示</Application>
  <PresentationFormat>宽屏</PresentationFormat>
  <Paragraphs>747</Paragraphs>
  <Slides>65</Slides>
  <Notes>27</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65</vt:i4>
      </vt:variant>
    </vt:vector>
  </HeadingPairs>
  <TitlesOfParts>
    <vt:vector size="86" baseType="lpstr">
      <vt:lpstr>Arial</vt:lpstr>
      <vt:lpstr>宋体</vt:lpstr>
      <vt:lpstr>Wingdings</vt:lpstr>
      <vt:lpstr>微软雅黑</vt:lpstr>
      <vt:lpstr>黑体</vt:lpstr>
      <vt:lpstr>Calibri</vt:lpstr>
      <vt:lpstr>华文楷体</vt:lpstr>
      <vt:lpstr>华文新魏</vt:lpstr>
      <vt:lpstr>Times New Roman</vt:lpstr>
      <vt:lpstr>Calibri</vt:lpstr>
      <vt:lpstr>等线</vt:lpstr>
      <vt:lpstr>Cambria Math</vt:lpstr>
      <vt:lpstr>DejaVu Math TeX Gyre</vt:lpstr>
      <vt:lpstr>Arial Unicode MS</vt:lpstr>
      <vt:lpstr>Comic Sans MS</vt:lpstr>
      <vt:lpstr>世界不及你好</vt:lpstr>
      <vt:lpstr>Segoe Print</vt:lpstr>
      <vt:lpstr>FZFangS-TC</vt:lpstr>
      <vt:lpstr>FTToken</vt:lpstr>
      <vt:lpstr>仿宋</vt:lpstr>
      <vt:lpstr>Office Theme</vt:lpstr>
      <vt:lpstr>从个性化生成到视觉统一模型</vt:lpstr>
      <vt:lpstr>Diffusion generative models.</vt:lpstr>
      <vt:lpstr>图像生成模型</vt:lpstr>
      <vt:lpstr>PowerPoint 演示文稿</vt:lpstr>
      <vt:lpstr>定制化文生图</vt:lpstr>
      <vt:lpstr>定制化文生图</vt:lpstr>
      <vt:lpstr>DreamBooth的轻量化</vt:lpstr>
      <vt:lpstr>DreamBooth+LoRA催生了巨量应用——开源仓库</vt:lpstr>
      <vt:lpstr>DreamBooth+LoRA催生了巨量应用</vt:lpstr>
      <vt:lpstr>痛点问题：资源消耗</vt:lpstr>
      <vt:lpstr>相关的工作 (w/o test time optimization)</vt:lpstr>
      <vt:lpstr>这类工作的共性</vt:lpstr>
      <vt:lpstr>这类工作的缺陷</vt:lpstr>
      <vt:lpstr>我们的解决方案</vt:lpstr>
      <vt:lpstr>PhotoMaker算法流程</vt:lpstr>
      <vt:lpstr>PhotoMaker算法流程</vt:lpstr>
      <vt:lpstr>以ID为中心的数据组装流程（Why?）</vt:lpstr>
      <vt:lpstr>以ID为中心的数据组装流程（How?）</vt:lpstr>
      <vt:lpstr>对比结果——主观</vt:lpstr>
      <vt:lpstr>对比结果——User Study</vt:lpstr>
      <vt:lpstr>PhotoMaker结果概览: Attributes Change</vt:lpstr>
      <vt:lpstr>PhotoMaker结果概览: Artwork to reality</vt:lpstr>
      <vt:lpstr>将老照片或是艺术作品中的人物带入现实生活</vt:lpstr>
      <vt:lpstr>将老照片或是艺术作品中的人物带入现实生活</vt:lpstr>
      <vt:lpstr>人物融合</vt:lpstr>
      <vt:lpstr>风格化结果</vt:lpstr>
      <vt:lpstr>PhotoMaker的相对优势</vt:lpstr>
      <vt:lpstr>多个重要开源趋势榜榜首&amp;用户评价</vt:lpstr>
      <vt:lpstr>PowerPoint 演示文稿</vt:lpstr>
      <vt:lpstr>StoryDiffusion  一致性的动画和长视频生成</vt:lpstr>
      <vt:lpstr>如何用较少的资源做长视频？</vt:lpstr>
      <vt:lpstr>StoryDiffusion  开销更小的长视频生成</vt:lpstr>
      <vt:lpstr>StoryDiffusion: 生成关键帧</vt:lpstr>
      <vt:lpstr>图像生成模型 → 关键帧</vt:lpstr>
      <vt:lpstr>基于一致图像生成生成衔接视频</vt:lpstr>
      <vt:lpstr>基于一致图像生成生成连接视频</vt:lpstr>
      <vt:lpstr>基于一致图像生成生成连接视频</vt:lpstr>
      <vt:lpstr>结果展示与对比</vt:lpstr>
      <vt:lpstr>结果展示：多风格一致图像生成</vt:lpstr>
      <vt:lpstr>结果展示：一致卡通图像生成</vt:lpstr>
      <vt:lpstr>结果展示：多风格一致图像生成</vt:lpstr>
      <vt:lpstr>结果展示：连环画生成</vt:lpstr>
      <vt:lpstr>PowerPoint 演示文稿</vt:lpstr>
      <vt:lpstr>完形填空→自然语言统一模型</vt:lpstr>
      <vt:lpstr>视觉统一模型—探索</vt:lpstr>
      <vt:lpstr>视觉统一模型—探索</vt:lpstr>
      <vt:lpstr>视觉统一模型—探索</vt:lpstr>
      <vt:lpstr>视觉统一模型—探索</vt:lpstr>
      <vt:lpstr>视觉统一模型—问题</vt:lpstr>
      <vt:lpstr>视觉统一模型—问题</vt:lpstr>
      <vt:lpstr>VisualCloze的特性：统一的任务形式</vt:lpstr>
      <vt:lpstr>VisualCloze的特性：统一的任务形式</vt:lpstr>
      <vt:lpstr>VisualCloze的特性：统一的任务形式</vt:lpstr>
      <vt:lpstr>Graph200K数据集—更密集的任务分布</vt:lpstr>
      <vt:lpstr>Graph200K数据集—更密集的任务分布</vt:lpstr>
      <vt:lpstr>VisualCloze的特性：统一的任务形式</vt:lpstr>
      <vt:lpstr>VisualCloze—Few Shot泛化</vt:lpstr>
      <vt:lpstr>VisualCloze: 一个模型实现130+种图像生成任务</vt:lpstr>
      <vt:lpstr>VisualCloze—泛化到训练时完全没有见过的任务</vt:lpstr>
      <vt:lpstr>VisualCloze—泛化到训练时完全没有见过的任务</vt:lpstr>
      <vt:lpstr>泛化能力—Unseen Tasks</vt:lpstr>
      <vt:lpstr>泛化能力—任务组合</vt:lpstr>
      <vt:lpstr>泛化能力—反向生成</vt:lpstr>
      <vt:lpstr>总结与展望：视觉统一大模型即将迎来ChatGPT时刻</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程明明</cp:lastModifiedBy>
  <cp:revision>961</cp:revision>
  <dcterms:created xsi:type="dcterms:W3CDTF">2025-09-01T11:14:54Z</dcterms:created>
  <dcterms:modified xsi:type="dcterms:W3CDTF">2025-09-01T11:14:54Z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EADER_334E55B0-647D-440b-865C-3EC943EB4CBC">
    <vt:lpwstr>XGRvY3VtZW50Y2xhc3N7YXJ0aWNsZX0KXHVzZXBhY2thZ2VbdXNlbmFtZXNde2NvbG9yfQpcdXNlcGFja2FnZXthbXNtYXRoLGFtc3N5bWJ9Clx1c2VwYWNrYWdlW3V0Zjhde2lucHV0ZW5jfQpccGFnZXN0eWxle2VtcHR5fQpcYmVnaW57ZG9jdW1lbnR9Cg==</vt:lpwstr>
  </property>
  <property fmtid="{D5CDD505-2E9C-101B-9397-08002B2CF9AE}" pid="3" name="FOOTER_334E55B0-647D-440b-865C-3EC943EB4CBC">
    <vt:lpwstr>XGVuZHtkb2N1bWVudH0K</vt:lpwstr>
  </property>
  <property fmtid="{D5CDD505-2E9C-101B-9397-08002B2CF9AE}" pid="4" name="KSOProductBuildVer">
    <vt:lpwstr>2052-12.1.3.22556</vt:lpwstr>
  </property>
  <property fmtid="{D5CDD505-2E9C-101B-9397-08002B2CF9AE}" pid="5" name="ICV">
    <vt:lpwstr>D7B0AEF2F6274AB9851FD0D91FDDED74_12</vt:lpwstr>
  </property>
</Properties>
</file>