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tags/tag3.xml" ContentType="application/vnd.openxmlformats-officedocument.presentationml.tags+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2"/>
  </p:sldMasterIdLst>
  <p:notesMasterIdLst>
    <p:notesMasterId r:id="rId81"/>
  </p:notesMasterIdLst>
  <p:handoutMasterIdLst>
    <p:handoutMasterId r:id="rId82"/>
  </p:handoutMasterIdLst>
  <p:sldIdLst>
    <p:sldId id="439" r:id="rId3"/>
    <p:sldId id="2311" r:id="rId4"/>
    <p:sldId id="2436" r:id="rId5"/>
    <p:sldId id="2296" r:id="rId6"/>
    <p:sldId id="2297" r:id="rId7"/>
    <p:sldId id="2298" r:id="rId8"/>
    <p:sldId id="2310" r:id="rId9"/>
    <p:sldId id="2299" r:id="rId10"/>
    <p:sldId id="2312" r:id="rId11"/>
    <p:sldId id="2305" r:id="rId12"/>
    <p:sldId id="2313" r:id="rId13"/>
    <p:sldId id="2300" r:id="rId14"/>
    <p:sldId id="2301" r:id="rId15"/>
    <p:sldId id="2302" r:id="rId16"/>
    <p:sldId id="2308" r:id="rId17"/>
    <p:sldId id="2304" r:id="rId18"/>
    <p:sldId id="2314" r:id="rId19"/>
    <p:sldId id="2437" r:id="rId20"/>
    <p:sldId id="2382" r:id="rId21"/>
    <p:sldId id="2383" r:id="rId22"/>
    <p:sldId id="2384" r:id="rId23"/>
    <p:sldId id="2385" r:id="rId24"/>
    <p:sldId id="2386" r:id="rId25"/>
    <p:sldId id="2387" r:id="rId26"/>
    <p:sldId id="2388" r:id="rId27"/>
    <p:sldId id="2389" r:id="rId28"/>
    <p:sldId id="2390" r:id="rId29"/>
    <p:sldId id="2391" r:id="rId30"/>
    <p:sldId id="2392" r:id="rId31"/>
    <p:sldId id="2393" r:id="rId32"/>
    <p:sldId id="2394" r:id="rId33"/>
    <p:sldId id="2395" r:id="rId34"/>
    <p:sldId id="2396" r:id="rId35"/>
    <p:sldId id="2397" r:id="rId36"/>
    <p:sldId id="2398" r:id="rId37"/>
    <p:sldId id="2399" r:id="rId38"/>
    <p:sldId id="2400" r:id="rId39"/>
    <p:sldId id="2401" r:id="rId40"/>
    <p:sldId id="2402" r:id="rId41"/>
    <p:sldId id="2403" r:id="rId42"/>
    <p:sldId id="2404" r:id="rId43"/>
    <p:sldId id="2405" r:id="rId44"/>
    <p:sldId id="2406" r:id="rId45"/>
    <p:sldId id="2407" r:id="rId46"/>
    <p:sldId id="2408" r:id="rId47"/>
    <p:sldId id="2409" r:id="rId48"/>
    <p:sldId id="2410" r:id="rId49"/>
    <p:sldId id="2411" r:id="rId50"/>
    <p:sldId id="2412" r:id="rId51"/>
    <p:sldId id="2413" r:id="rId52"/>
    <p:sldId id="2414" r:id="rId53"/>
    <p:sldId id="2415" r:id="rId54"/>
    <p:sldId id="2416" r:id="rId55"/>
    <p:sldId id="2417" r:id="rId56"/>
    <p:sldId id="2418" r:id="rId57"/>
    <p:sldId id="2419" r:id="rId58"/>
    <p:sldId id="2420" r:id="rId59"/>
    <p:sldId id="2421" r:id="rId60"/>
    <p:sldId id="2422" r:id="rId61"/>
    <p:sldId id="2438" r:id="rId62"/>
    <p:sldId id="2473" r:id="rId63"/>
    <p:sldId id="2487" r:id="rId64"/>
    <p:sldId id="2475" r:id="rId65"/>
    <p:sldId id="2476" r:id="rId66"/>
    <p:sldId id="2477" r:id="rId67"/>
    <p:sldId id="2478" r:id="rId68"/>
    <p:sldId id="2479" r:id="rId69"/>
    <p:sldId id="2480" r:id="rId70"/>
    <p:sldId id="2481" r:id="rId71"/>
    <p:sldId id="2482" r:id="rId72"/>
    <p:sldId id="2483" r:id="rId73"/>
    <p:sldId id="2484" r:id="rId74"/>
    <p:sldId id="2485" r:id="rId75"/>
    <p:sldId id="2486" r:id="rId76"/>
    <p:sldId id="2367" r:id="rId77"/>
    <p:sldId id="2198" r:id="rId78"/>
    <p:sldId id="2472" r:id="rId79"/>
    <p:sldId id="2423" r:id="rId80"/>
  </p:sldIdLst>
  <p:sldSz cx="12192000" cy="6858000"/>
  <p:notesSz cx="6858000" cy="9144000"/>
  <p:custDataLst>
    <p:tags r:id="rId8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zsh" initials="" lastIdx="0" clrIdx="0"/>
  <p:cmAuthor id="1" name="Luo Jie" initials="" lastIdx="10" clrIdx="2"/>
  <p:cmAuthor id="3" name="J" initials="J" lastIdx="2" clrIdx="4"/>
</p:cm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0"/>
      </p:ext>
    </p:extLst>
  </p:showPr>
  <p:clrMru>
    <a:srgbClr val="D2D2F4"/>
    <a:srgbClr val="FFFFFF"/>
    <a:srgbClr val="984378"/>
    <a:srgbClr val="54C3F4"/>
    <a:srgbClr val="22304B"/>
    <a:srgbClr val="C77FAC"/>
    <a:srgbClr val="0062AC"/>
    <a:srgbClr val="ED6C00"/>
    <a:srgbClr val="E2287E"/>
    <a:srgbClr val="2CA7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565" autoAdjust="0"/>
    <p:restoredTop sz="87159" autoAdjust="0"/>
  </p:normalViewPr>
  <p:slideViewPr>
    <p:cSldViewPr snapToGrid="0">
      <p:cViewPr varScale="1">
        <p:scale>
          <a:sx n="125" d="100"/>
          <a:sy n="125" d="100"/>
        </p:scale>
        <p:origin x="55" y="418"/>
      </p:cViewPr>
      <p:guideLst/>
    </p:cSldViewPr>
  </p:slideViewPr>
  <p:outlineViewPr>
    <p:cViewPr>
      <p:scale>
        <a:sx n="33" d="100"/>
        <a:sy n="33" d="100"/>
      </p:scale>
      <p:origin x="0" y="-11914"/>
    </p:cViewPr>
  </p:outlineViewPr>
  <p:notesTextViewPr>
    <p:cViewPr>
      <p:scale>
        <a:sx n="3" d="2"/>
        <a:sy n="3" d="2"/>
      </p:scale>
      <p:origin x="0" y="0"/>
    </p:cViewPr>
  </p:notesTextViewPr>
  <p:sorterViewPr>
    <p:cViewPr>
      <p:scale>
        <a:sx n="200" d="100"/>
        <a:sy n="200" d="100"/>
      </p:scale>
      <p:origin x="0" y="0"/>
    </p:cViewPr>
  </p:sorterViewPr>
  <p:notesViewPr>
    <p:cSldViewPr snapToGrid="0">
      <p:cViewPr varScale="1">
        <p:scale>
          <a:sx n="78" d="100"/>
          <a:sy n="78" d="100"/>
        </p:scale>
        <p:origin x="2772" y="33"/>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commentAuthors" Target="commentAuthors.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tags" Target="tags/tag1.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notesMaster" Target="notesMasters/notesMaster1.xml"/><Relationship Id="rId86"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1.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theme" Target="theme/theme1.xml"/><Relationship Id="rId61" Type="http://schemas.openxmlformats.org/officeDocument/2006/relationships/slide" Target="slides/slide59.xml"/><Relationship Id="rId8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2024/5/9</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EE64E-9A2D-4D02-BD46-DFCFC74B5EE4}" type="datetimeFigureOut">
              <a:rPr lang="en-US" smtClean="0"/>
              <a:t>5/9/2024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D3604F-F5C7-412C-AE28-FF961BD94C8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zh-CN" altLang="en-US" sz="2400" b="1" dirty="0">
                <a:latin typeface="+mn-lt"/>
                <a:ea typeface="黑体" panose="02010609060101010101" pitchFamily="49" charset="-122"/>
              </a:rPr>
              <a:t>高效能个性化图像生成</a:t>
            </a:r>
            <a:endParaRPr lang="en-US" altLang="zh-CN" sz="2400" b="1" dirty="0">
              <a:latin typeface="+mn-lt"/>
              <a:ea typeface="黑体" panose="02010609060101010101" pitchFamily="49" charset="-122"/>
            </a:endParaRP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2400" b="0" dirty="0">
              <a:latin typeface="+mn-lt"/>
              <a:ea typeface="黑体" panose="02010609060101010101" pitchFamily="49" charset="-122"/>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2400" b="0" dirty="0">
                <a:latin typeface="+mn-lt"/>
                <a:ea typeface="黑体" panose="02010609060101010101" pitchFamily="49" charset="-122"/>
              </a:rPr>
              <a:t>摘要：以大模型为代表的多模态图像生成技术可以有效地根据文本信息生成高质量的图像。然而，现有多模态生成技术在模型训练和个性化生成方面表现出较低的效率。例如，作为最近</a:t>
            </a:r>
            <a:r>
              <a:rPr lang="en-US" altLang="zh-CN" sz="2400" b="0" dirty="0">
                <a:latin typeface="+mn-lt"/>
                <a:ea typeface="黑体" panose="02010609060101010101" pitchFamily="49" charset="-122"/>
              </a:rPr>
              <a:t>AI</a:t>
            </a:r>
            <a:r>
              <a:rPr lang="zh-CN" altLang="en-US" sz="2400" b="0" dirty="0">
                <a:latin typeface="+mn-lt"/>
                <a:ea typeface="黑体" panose="02010609060101010101" pitchFamily="49" charset="-122"/>
              </a:rPr>
              <a:t>顶流的</a:t>
            </a:r>
            <a:r>
              <a:rPr lang="en-US" altLang="zh-CN" sz="2400" b="0" dirty="0">
                <a:latin typeface="+mn-lt"/>
                <a:ea typeface="黑体" panose="02010609060101010101" pitchFamily="49" charset="-122"/>
              </a:rPr>
              <a:t>Sora</a:t>
            </a:r>
            <a:r>
              <a:rPr lang="zh-CN" altLang="en-US" sz="2400" b="0" dirty="0">
                <a:latin typeface="+mn-lt"/>
                <a:ea typeface="黑体" panose="02010609060101010101" pitchFamily="49" charset="-122"/>
              </a:rPr>
              <a:t>模型虽然可以生成数十秒的流畅视频，但其训练代价相当高。</a:t>
            </a:r>
            <a:r>
              <a:rPr lang="en-US" altLang="zh-CN" sz="2400" b="0" dirty="0">
                <a:latin typeface="+mn-lt"/>
                <a:ea typeface="黑体" panose="02010609060101010101" pitchFamily="49" charset="-122"/>
              </a:rPr>
              <a:t>Sora</a:t>
            </a:r>
            <a:r>
              <a:rPr lang="zh-CN" altLang="en-US" sz="2400" b="0" dirty="0">
                <a:latin typeface="+mn-lt"/>
                <a:ea typeface="黑体" panose="02010609060101010101" pitchFamily="49" charset="-122"/>
              </a:rPr>
              <a:t>核心组件</a:t>
            </a:r>
            <a:r>
              <a:rPr lang="en-US" altLang="zh-CN" sz="2400" b="0" dirty="0" err="1">
                <a:latin typeface="+mn-lt"/>
                <a:ea typeface="黑体" panose="02010609060101010101" pitchFamily="49" charset="-122"/>
              </a:rPr>
              <a:t>Difussion</a:t>
            </a:r>
            <a:r>
              <a:rPr lang="en-US" altLang="zh-CN" sz="2400" b="0" dirty="0">
                <a:latin typeface="+mn-lt"/>
                <a:ea typeface="黑体" panose="02010609060101010101" pitchFamily="49" charset="-122"/>
              </a:rPr>
              <a:t> Transformer (</a:t>
            </a:r>
            <a:r>
              <a:rPr lang="en-US" altLang="zh-CN" sz="2400" b="0" dirty="0" err="1">
                <a:latin typeface="+mn-lt"/>
                <a:ea typeface="黑体" panose="02010609060101010101" pitchFamily="49" charset="-122"/>
              </a:rPr>
              <a:t>DiT</a:t>
            </a:r>
            <a:r>
              <a:rPr lang="en-US" altLang="zh-CN" sz="2400" b="0" dirty="0">
                <a:latin typeface="+mn-lt"/>
                <a:ea typeface="黑体" panose="02010609060101010101" pitchFamily="49" charset="-122"/>
              </a:rPr>
              <a:t>) </a:t>
            </a:r>
            <a:r>
              <a:rPr lang="zh-CN" altLang="en-US" sz="2400" b="0" dirty="0">
                <a:latin typeface="+mn-lt"/>
                <a:ea typeface="黑体" panose="02010609060101010101" pitchFamily="49" charset="-122"/>
              </a:rPr>
              <a:t>经常需要数十万次地迭代训练才能生成高质量的图像。此外，在图像生成中引入个性化的信息虽然富有吸引力，但是经典通过模型微调的形式经常耗费数十分钟才能得到高质量的结果。这些问题给生成式模型的大规模推广造成了障碍。本报告将介绍如何通过引入结构信息建模能力和个性化信息编码能力，有效地避免上述问题，并将该领域主流方法的性能提升</a:t>
            </a:r>
            <a:r>
              <a:rPr lang="en-US" altLang="zh-CN" sz="2400" b="0" dirty="0">
                <a:latin typeface="+mn-lt"/>
                <a:ea typeface="黑体" panose="02010609060101010101" pitchFamily="49" charset="-122"/>
              </a:rPr>
              <a:t>2</a:t>
            </a:r>
            <a:r>
              <a:rPr lang="zh-CN" altLang="en-US" sz="2400" b="0" dirty="0">
                <a:latin typeface="+mn-lt"/>
                <a:ea typeface="黑体" panose="02010609060101010101" pitchFamily="49" charset="-122"/>
              </a:rPr>
              <a:t>个数量级以上。</a:t>
            </a:r>
            <a:endParaRPr lang="en-US" altLang="zh-CN" sz="2400" b="0" dirty="0">
              <a:latin typeface="+mn-lt"/>
              <a:ea typeface="黑体" panose="02010609060101010101" pitchFamily="49" charset="-122"/>
            </a:endParaRPr>
          </a:p>
        </p:txBody>
      </p:sp>
      <p:sp>
        <p:nvSpPr>
          <p:cNvPr id="4" name="灯片编号占位符 3"/>
          <p:cNvSpPr>
            <a:spLocks noGrp="1"/>
          </p:cNvSpPr>
          <p:nvPr>
            <p:ph type="sldNum" sz="quarter" idx="10"/>
          </p:nvPr>
        </p:nvSpPr>
        <p:spPr/>
        <p:txBody>
          <a:bodyPr/>
          <a:lstStyle/>
          <a:p>
            <a:fld id="{8ED3604F-F5C7-412C-AE28-FF961BD94C8A}"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b="1" dirty="0">
              <a:ea typeface="黑体" panose="02010609060101010101" pitchFamily="49" charset="-122"/>
              <a:cs typeface="+mj-cs"/>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2</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r>
              <a:rPr lang="en-US" altLang="zh-CN" dirty="0"/>
              <a:t>Given the remarkable achievements in generative modeling, I</a:t>
            </a:r>
            <a:r>
              <a:rPr lang="zh-CN" altLang="en-US" dirty="0"/>
              <a:t> </a:t>
            </a:r>
            <a:r>
              <a:rPr lang="en-US" altLang="zh-CN" dirty="0"/>
              <a:t>have</a:t>
            </a:r>
            <a:r>
              <a:rPr lang="zh-CN" altLang="en-US" dirty="0"/>
              <a:t> </a:t>
            </a:r>
            <a:r>
              <a:rPr lang="en-US" altLang="zh-CN" dirty="0"/>
              <a:t>been</a:t>
            </a:r>
            <a:r>
              <a:rPr lang="zh-CN" altLang="en-US" dirty="0"/>
              <a:t> </a:t>
            </a:r>
            <a:r>
              <a:rPr lang="en-US" altLang="zh-CN" dirty="0"/>
              <a:t>thinking</a:t>
            </a:r>
            <a:r>
              <a:rPr lang="zh-CN" altLang="en-US" dirty="0"/>
              <a:t> </a:t>
            </a:r>
            <a:r>
              <a:rPr lang="en-US" altLang="zh-CN" dirty="0"/>
              <a:t>about</a:t>
            </a:r>
            <a:r>
              <a:rPr lang="zh-CN" altLang="en-US" dirty="0"/>
              <a:t> </a:t>
            </a:r>
            <a:r>
              <a:rPr lang="en-US" altLang="zh-CN" dirty="0"/>
              <a:t>bringing visual recognition and generation closer together. </a:t>
            </a:r>
            <a:r>
              <a:rPr lang="en-US" altLang="zh-CN" b="1" dirty="0"/>
              <a:t>The core concept underlying this objective is that a model's understanding of a concept directly influences its ability to generate it effectively. Likewise, if a model can successfully generate something, it implies a deep comprehension of the generated content.</a:t>
            </a:r>
          </a:p>
        </p:txBody>
      </p:sp>
      <p:sp>
        <p:nvSpPr>
          <p:cNvPr id="4" name="灯片编号占位符 3"/>
          <p:cNvSpPr>
            <a:spLocks noGrp="1"/>
          </p:cNvSpPr>
          <p:nvPr>
            <p:ph type="sldNum" sz="quarter" idx="5"/>
          </p:nvPr>
        </p:nvSpPr>
        <p:spPr/>
        <p:txBody>
          <a:bodyPr/>
          <a:lstStyle/>
          <a:p>
            <a:fld id="{8ED3604F-F5C7-412C-AE28-FF961BD94C8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In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this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work,</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I’ll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introduce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how</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visual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recognition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helps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visual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generation.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Current diffusion model for generative modeling has a slow convergence speed. One reason is the training objective makes the diffusion model only focus on the pre-pixel quality and ignore the </a:t>
            </a:r>
            <a:r>
              <a:rPr lang="en-GB" altLang="zh-CN" sz="1800" b="1" dirty="0">
                <a:ea typeface="黑体" panose="02010609060101010101" pitchFamily="49" charset="-122"/>
                <a:cs typeface="+mj-cs"/>
              </a:rPr>
              <a:t>contextual</a:t>
            </a:r>
            <a:r>
              <a:rPr lang="en-US" altLang="zh-CN" sz="1800" kern="100" dirty="0">
                <a:effectLst/>
                <a:latin typeface="等线" panose="02010600030101010101" charset="-122"/>
                <a:ea typeface="等线" panose="02010600030101010101" charset="-122"/>
                <a:cs typeface="Times New Roman" panose="02020603050405020304" pitchFamily="16" charset="0"/>
              </a:rPr>
              <a:t> relations among image parts. For example, the SOTA diffusion model </a:t>
            </a:r>
            <a:r>
              <a:rPr lang="en-US" altLang="zh-CN" sz="1800" kern="100" dirty="0" err="1">
                <a:effectLst/>
                <a:latin typeface="等线" panose="02010600030101010101" charset="-122"/>
                <a:ea typeface="等线" panose="02010600030101010101" charset="-122"/>
                <a:cs typeface="Times New Roman" panose="02020603050405020304" pitchFamily="16" charset="0"/>
              </a:rPr>
              <a:t>DiT</a:t>
            </a:r>
            <a:r>
              <a:rPr lang="en-US" altLang="zh-CN" sz="1800" kern="100" dirty="0">
                <a:effectLst/>
                <a:latin typeface="等线" panose="02010600030101010101" charset="-122"/>
                <a:ea typeface="等线" panose="02010600030101010101" charset="-122"/>
                <a:cs typeface="Times New Roman" panose="02020603050405020304" pitchFamily="16" charset="0"/>
              </a:rPr>
              <a:t> cannot easily generate two eyes of the dog at the same time when trained within a short time.</a:t>
            </a:r>
            <a:r>
              <a:rPr lang="zh-CN" altLang="en-US" sz="1800" kern="100" dirty="0">
                <a:effectLst/>
                <a:latin typeface="等线" panose="02010600030101010101" charset="-122"/>
                <a:ea typeface="等线" panose="02010600030101010101" charset="-122"/>
                <a:cs typeface="Times New Roman" panose="02020603050405020304" pitchFamily="16" charset="0"/>
              </a:rPr>
              <a:t> </a:t>
            </a:r>
            <a:endParaRPr lang="en-US" altLang="zh-CN" sz="1800" b="1" kern="100" dirty="0">
              <a:effectLst/>
              <a:latin typeface="黑体" panose="02010609060101010101" pitchFamily="49" charset="-122"/>
              <a:ea typeface="黑体" panose="02010609060101010101" pitchFamily="49" charset="-122"/>
              <a:cs typeface="+mj-cs"/>
            </a:endParaRPr>
          </a:p>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While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b="1" kern="100" dirty="0">
                <a:effectLst/>
                <a:latin typeface="黑体" panose="02010609060101010101" pitchFamily="49" charset="-122"/>
                <a:ea typeface="黑体" panose="02010609060101010101" pitchFamily="49" charset="-122"/>
                <a:cs typeface="+mj-cs"/>
              </a:rPr>
              <a:t>the representation learning strategies designed for visual recognition models</a:t>
            </a:r>
            <a:r>
              <a:rPr lang="zh-CN" altLang="en-US" sz="1800" b="1" kern="100" dirty="0">
                <a:effectLst/>
                <a:latin typeface="黑体" panose="02010609060101010101" pitchFamily="49" charset="-122"/>
                <a:ea typeface="黑体" panose="02010609060101010101" pitchFamily="49" charset="-122"/>
                <a:cs typeface="+mj-cs"/>
              </a:rPr>
              <a:t> </a:t>
            </a:r>
            <a:r>
              <a:rPr lang="en-US" altLang="zh-CN" sz="1800" b="1" kern="100" dirty="0">
                <a:effectLst/>
                <a:latin typeface="黑体" panose="02010609060101010101" pitchFamily="49" charset="-122"/>
                <a:ea typeface="黑体" panose="02010609060101010101" pitchFamily="49" charset="-122"/>
                <a:cs typeface="+mj-cs"/>
              </a:rPr>
              <a:t>can</a:t>
            </a:r>
            <a:r>
              <a:rPr lang="zh-CN" altLang="en-US" sz="1800" b="1" kern="100" dirty="0">
                <a:effectLst/>
                <a:latin typeface="黑体" panose="02010609060101010101" pitchFamily="49" charset="-122"/>
                <a:ea typeface="黑体" panose="02010609060101010101" pitchFamily="49" charset="-122"/>
                <a:cs typeface="+mj-cs"/>
              </a:rPr>
              <a:t> </a:t>
            </a:r>
            <a:r>
              <a:rPr lang="en-US" altLang="zh-CN" sz="1800" b="1" kern="100" dirty="0">
                <a:effectLst/>
                <a:latin typeface="黑体" panose="02010609060101010101" pitchFamily="49" charset="-122"/>
                <a:ea typeface="黑体" panose="02010609060101010101" pitchFamily="49" charset="-122"/>
                <a:cs typeface="+mj-cs"/>
              </a:rPr>
              <a:t>bring</a:t>
            </a:r>
            <a:r>
              <a:rPr lang="zh-CN" altLang="en-US" sz="1800" b="1" kern="100" dirty="0">
                <a:effectLst/>
                <a:latin typeface="黑体" panose="02010609060101010101" pitchFamily="49" charset="-122"/>
                <a:ea typeface="黑体" panose="02010609060101010101" pitchFamily="49" charset="-122"/>
                <a:cs typeface="+mj-cs"/>
              </a:rPr>
              <a:t> </a:t>
            </a:r>
            <a:r>
              <a:rPr lang="en-US" altLang="zh-CN" sz="1800" b="1" kern="100" dirty="0">
                <a:effectLst/>
                <a:latin typeface="黑体" panose="02010609060101010101" pitchFamily="49" charset="-122"/>
                <a:ea typeface="黑体" panose="02010609060101010101" pitchFamily="49" charset="-122"/>
                <a:cs typeface="+mj-cs"/>
              </a:rPr>
              <a:t>the</a:t>
            </a:r>
            <a:r>
              <a:rPr lang="zh-CN" altLang="en-US" sz="1800" b="1" kern="100" dirty="0">
                <a:effectLst/>
                <a:latin typeface="黑体" panose="02010609060101010101" pitchFamily="49" charset="-122"/>
                <a:ea typeface="黑体" panose="02010609060101010101" pitchFamily="49" charset="-122"/>
                <a:cs typeface="+mj-cs"/>
              </a:rPr>
              <a:t> </a:t>
            </a:r>
            <a:r>
              <a:rPr lang="en-GB" altLang="zh-CN" sz="1800" b="1" dirty="0">
                <a:ea typeface="黑体" panose="02010609060101010101" pitchFamily="49" charset="-122"/>
                <a:cs typeface="+mj-cs"/>
              </a:rPr>
              <a:t>contextual relations</a:t>
            </a:r>
            <a:r>
              <a:rPr lang="zh-CN" altLang="en-US" sz="1800" b="1" dirty="0">
                <a:ea typeface="黑体" panose="02010609060101010101" pitchFamily="49" charset="-122"/>
                <a:cs typeface="+mj-cs"/>
              </a:rPr>
              <a:t> </a:t>
            </a:r>
            <a:r>
              <a:rPr lang="en-US" altLang="zh-CN" sz="1800" b="1" dirty="0">
                <a:ea typeface="黑体" panose="02010609060101010101" pitchFamily="49" charset="-122"/>
                <a:cs typeface="+mj-cs"/>
              </a:rPr>
              <a:t>reasoning</a:t>
            </a:r>
            <a:r>
              <a:rPr lang="zh-CN" altLang="en-US" sz="1800" b="1" dirty="0">
                <a:ea typeface="黑体" panose="02010609060101010101" pitchFamily="49" charset="-122"/>
                <a:cs typeface="+mj-cs"/>
              </a:rPr>
              <a:t> </a:t>
            </a:r>
            <a:r>
              <a:rPr lang="en-US" altLang="zh-CN" sz="1800" b="1" dirty="0">
                <a:ea typeface="黑体" panose="02010609060101010101" pitchFamily="49" charset="-122"/>
                <a:cs typeface="+mj-cs"/>
              </a:rPr>
              <a:t>ability.</a:t>
            </a:r>
            <a:endParaRPr lang="en-US" altLang="zh-CN" sz="1800" b="1" kern="100" dirty="0">
              <a:effectLst/>
              <a:latin typeface="黑体" panose="02010609060101010101" pitchFamily="49" charset="-122"/>
              <a:ea typeface="黑体" panose="02010609060101010101" pitchFamily="49" charset="-122"/>
              <a:cs typeface="+mj-cs"/>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5</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Due to the strong ability of the diffusion model in detail refinement, we aim to preserve the 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process during testing, while enhancing its contextual relations reasoning ability only during the training process.</a:t>
            </a: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00" dirty="0">
                <a:effectLst/>
                <a:latin typeface="等线" panose="02010600030101010101" charset="-122"/>
                <a:ea typeface="等线" panose="02010600030101010101" charset="-122"/>
                <a:cs typeface="Times New Roman" panose="02020603050405020304" pitchFamily="16" charset="0"/>
              </a:rPr>
              <a:t>由于</a:t>
            </a:r>
            <a:r>
              <a:rPr lang="en-US" altLang="zh-CN" sz="1800" kern="100" dirty="0">
                <a:effectLst/>
                <a:latin typeface="等线" panose="02010600030101010101" charset="-122"/>
                <a:ea typeface="等线" panose="02010600030101010101" charset="-122"/>
                <a:cs typeface="Times New Roman" panose="02020603050405020304" pitchFamily="16" charset="0"/>
              </a:rPr>
              <a:t>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a:t>
            </a:r>
            <a:r>
              <a:rPr lang="zh-CN" altLang="en-US" sz="1800" kern="100" dirty="0">
                <a:effectLst/>
                <a:latin typeface="等线" panose="02010600030101010101" charset="-122"/>
                <a:ea typeface="等线" panose="02010600030101010101" charset="-122"/>
                <a:cs typeface="Times New Roman" panose="02020603050405020304" pitchFamily="16" charset="0"/>
              </a:rPr>
              <a:t>的细节</a:t>
            </a:r>
            <a:r>
              <a:rPr lang="en-US" altLang="zh-CN" sz="1800" kern="100" dirty="0">
                <a:effectLst/>
                <a:latin typeface="等线" panose="02010600030101010101" charset="-122"/>
                <a:ea typeface="等线" panose="02010600030101010101" charset="-122"/>
                <a:cs typeface="Times New Roman" panose="02020603050405020304" pitchFamily="16" charset="0"/>
              </a:rPr>
              <a:t>refinement</a:t>
            </a:r>
            <a:r>
              <a:rPr lang="zh-CN" altLang="en-US" sz="1800" kern="100" dirty="0">
                <a:effectLst/>
                <a:latin typeface="等线" panose="02010600030101010101" charset="-122"/>
                <a:ea typeface="等线" panose="02010600030101010101" charset="-122"/>
                <a:cs typeface="Times New Roman" panose="02020603050405020304" pitchFamily="16" charset="0"/>
              </a:rPr>
              <a:t>的能力很强，我们希望在测试过程中保留</a:t>
            </a:r>
            <a:r>
              <a:rPr lang="en-US" altLang="zh-CN" sz="1800" kern="100" dirty="0">
                <a:effectLst/>
                <a:latin typeface="等线" panose="02010600030101010101" charset="-122"/>
                <a:ea typeface="等线" panose="02010600030101010101" charset="-122"/>
                <a:cs typeface="Times New Roman" panose="02020603050405020304" pitchFamily="16" charset="0"/>
              </a:rPr>
              <a:t>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a:t>
            </a:r>
            <a:r>
              <a:rPr lang="zh-CN" altLang="en-US" sz="1800" kern="100" dirty="0">
                <a:effectLst/>
                <a:latin typeface="等线" panose="02010600030101010101" charset="-122"/>
                <a:ea typeface="等线" panose="02010600030101010101" charset="-122"/>
                <a:cs typeface="Times New Roman" panose="02020603050405020304" pitchFamily="16" charset="0"/>
              </a:rPr>
              <a:t>的流程，而只在训练过程中增强</a:t>
            </a:r>
            <a:r>
              <a:rPr lang="en-US" altLang="zh-CN" sz="1800" kern="100" dirty="0">
                <a:effectLst/>
                <a:latin typeface="等线" panose="02010600030101010101" charset="-122"/>
                <a:ea typeface="等线" panose="02010600030101010101" charset="-122"/>
                <a:cs typeface="Times New Roman" panose="02020603050405020304" pitchFamily="16" charset="0"/>
              </a:rPr>
              <a:t>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a:t>
            </a:r>
            <a:r>
              <a:rPr lang="zh-CN" altLang="en-US" sz="1800" kern="100" dirty="0">
                <a:effectLst/>
                <a:latin typeface="等线" panose="02010600030101010101" charset="-122"/>
                <a:ea typeface="等线" panose="02010600030101010101" charset="-122"/>
                <a:cs typeface="Times New Roman" panose="02020603050405020304" pitchFamily="16" charset="0"/>
              </a:rPr>
              <a:t>的</a:t>
            </a:r>
            <a:r>
              <a:rPr lang="en-GB" altLang="zh-CN" sz="1800" b="1" dirty="0">
                <a:ea typeface="黑体" panose="02010609060101010101" pitchFamily="49" charset="-122"/>
                <a:cs typeface="+mj-cs"/>
              </a:rPr>
              <a:t>contextual</a:t>
            </a:r>
            <a:r>
              <a:rPr lang="zh-CN" altLang="en-US" sz="1800" b="1" dirty="0">
                <a:ea typeface="黑体" panose="02010609060101010101" pitchFamily="49" charset="-122"/>
                <a:cs typeface="+mj-cs"/>
              </a:rPr>
              <a:t> </a:t>
            </a:r>
            <a:r>
              <a:rPr lang="en-GB" altLang="zh-CN" sz="1800" b="1" dirty="0">
                <a:ea typeface="黑体" panose="02010609060101010101" pitchFamily="49" charset="-122"/>
                <a:cs typeface="+mj-cs"/>
              </a:rPr>
              <a:t>relations</a:t>
            </a:r>
            <a:r>
              <a:rPr lang="zh-CN" altLang="en-US" sz="1800" b="1" dirty="0">
                <a:ea typeface="黑体" panose="02010609060101010101" pitchFamily="49" charset="-122"/>
                <a:cs typeface="+mj-cs"/>
              </a:rPr>
              <a:t> </a:t>
            </a:r>
            <a:r>
              <a:rPr lang="en-US" altLang="zh-CN" sz="1800" b="1" dirty="0">
                <a:ea typeface="黑体" panose="02010609060101010101" pitchFamily="49" charset="-122"/>
                <a:cs typeface="+mj-cs"/>
              </a:rPr>
              <a:t>reasoning</a:t>
            </a:r>
            <a:r>
              <a:rPr lang="zh-CN" altLang="en-US" sz="1800" b="1" dirty="0">
                <a:ea typeface="黑体" panose="02010609060101010101" pitchFamily="49" charset="-122"/>
                <a:cs typeface="+mj-cs"/>
              </a:rPr>
              <a:t>能力。</a:t>
            </a:r>
            <a:endParaRPr lang="en-US" altLang="zh-CN" sz="1800" b="1" dirty="0">
              <a:ea typeface="黑体" panose="02010609060101010101" pitchFamily="49" charset="-122"/>
              <a:cs typeface="+mj-cs"/>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6</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Due to the strong ability of the diffusion model in detail refinement, we aim to preserve the 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process during testing, while enhancing its contextual relations reasoning ability only during the training process.</a:t>
            </a: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00" dirty="0">
                <a:effectLst/>
                <a:latin typeface="等线" panose="02010600030101010101" charset="-122"/>
                <a:ea typeface="等线" panose="02010600030101010101" charset="-122"/>
                <a:cs typeface="Times New Roman" panose="02020603050405020304" pitchFamily="16" charset="0"/>
              </a:rPr>
              <a:t>由于</a:t>
            </a:r>
            <a:r>
              <a:rPr lang="en-US" altLang="zh-CN" sz="1800" kern="100" dirty="0">
                <a:effectLst/>
                <a:latin typeface="等线" panose="02010600030101010101" charset="-122"/>
                <a:ea typeface="等线" panose="02010600030101010101" charset="-122"/>
                <a:cs typeface="Times New Roman" panose="02020603050405020304" pitchFamily="16" charset="0"/>
              </a:rPr>
              <a:t>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a:t>
            </a:r>
            <a:r>
              <a:rPr lang="zh-CN" altLang="en-US" sz="1800" kern="100" dirty="0">
                <a:effectLst/>
                <a:latin typeface="等线" panose="02010600030101010101" charset="-122"/>
                <a:ea typeface="等线" panose="02010600030101010101" charset="-122"/>
                <a:cs typeface="Times New Roman" panose="02020603050405020304" pitchFamily="16" charset="0"/>
              </a:rPr>
              <a:t>的细节</a:t>
            </a:r>
            <a:r>
              <a:rPr lang="en-US" altLang="zh-CN" sz="1800" kern="100" dirty="0">
                <a:effectLst/>
                <a:latin typeface="等线" panose="02010600030101010101" charset="-122"/>
                <a:ea typeface="等线" panose="02010600030101010101" charset="-122"/>
                <a:cs typeface="Times New Roman" panose="02020603050405020304" pitchFamily="16" charset="0"/>
              </a:rPr>
              <a:t>refinement</a:t>
            </a:r>
            <a:r>
              <a:rPr lang="zh-CN" altLang="en-US" sz="1800" kern="100" dirty="0">
                <a:effectLst/>
                <a:latin typeface="等线" panose="02010600030101010101" charset="-122"/>
                <a:ea typeface="等线" panose="02010600030101010101" charset="-122"/>
                <a:cs typeface="Times New Roman" panose="02020603050405020304" pitchFamily="16" charset="0"/>
              </a:rPr>
              <a:t>的能力很强，我们希望在测试过程中保留</a:t>
            </a:r>
            <a:r>
              <a:rPr lang="en-US" altLang="zh-CN" sz="1800" kern="100" dirty="0">
                <a:effectLst/>
                <a:latin typeface="等线" panose="02010600030101010101" charset="-122"/>
                <a:ea typeface="等线" panose="02010600030101010101" charset="-122"/>
                <a:cs typeface="Times New Roman" panose="02020603050405020304" pitchFamily="16" charset="0"/>
              </a:rPr>
              <a:t>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a:t>
            </a:r>
            <a:r>
              <a:rPr lang="zh-CN" altLang="en-US" sz="1800" kern="100" dirty="0">
                <a:effectLst/>
                <a:latin typeface="等线" panose="02010600030101010101" charset="-122"/>
                <a:ea typeface="等线" panose="02010600030101010101" charset="-122"/>
                <a:cs typeface="Times New Roman" panose="02020603050405020304" pitchFamily="16" charset="0"/>
              </a:rPr>
              <a:t>的流程，而只在训练过程中增强</a:t>
            </a:r>
            <a:r>
              <a:rPr lang="en-US" altLang="zh-CN" sz="1800" kern="100" dirty="0">
                <a:effectLst/>
                <a:latin typeface="等线" panose="02010600030101010101" charset="-122"/>
                <a:ea typeface="等线" panose="02010600030101010101" charset="-122"/>
                <a:cs typeface="Times New Roman" panose="02020603050405020304" pitchFamily="16" charset="0"/>
              </a:rPr>
              <a:t>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a:t>
            </a:r>
            <a:r>
              <a:rPr lang="zh-CN" altLang="en-US" sz="1800" kern="100" dirty="0">
                <a:effectLst/>
                <a:latin typeface="等线" panose="02010600030101010101" charset="-122"/>
                <a:ea typeface="等线" panose="02010600030101010101" charset="-122"/>
                <a:cs typeface="Times New Roman" panose="02020603050405020304" pitchFamily="16" charset="0"/>
              </a:rPr>
              <a:t>的</a:t>
            </a:r>
            <a:r>
              <a:rPr lang="en-GB" altLang="zh-CN" sz="1800" b="1" dirty="0">
                <a:ea typeface="黑体" panose="02010609060101010101" pitchFamily="49" charset="-122"/>
                <a:cs typeface="+mj-cs"/>
              </a:rPr>
              <a:t>contextual</a:t>
            </a:r>
            <a:r>
              <a:rPr lang="zh-CN" altLang="en-US" sz="1800" b="1" dirty="0">
                <a:ea typeface="黑体" panose="02010609060101010101" pitchFamily="49" charset="-122"/>
                <a:cs typeface="+mj-cs"/>
              </a:rPr>
              <a:t> </a:t>
            </a:r>
            <a:r>
              <a:rPr lang="en-GB" altLang="zh-CN" sz="1800" b="1" dirty="0">
                <a:ea typeface="黑体" panose="02010609060101010101" pitchFamily="49" charset="-122"/>
                <a:cs typeface="+mj-cs"/>
              </a:rPr>
              <a:t>relations</a:t>
            </a:r>
            <a:r>
              <a:rPr lang="zh-CN" altLang="en-US" sz="1800" b="1" dirty="0">
                <a:ea typeface="黑体" panose="02010609060101010101" pitchFamily="49" charset="-122"/>
                <a:cs typeface="+mj-cs"/>
              </a:rPr>
              <a:t> </a:t>
            </a:r>
            <a:r>
              <a:rPr lang="en-US" altLang="zh-CN" sz="1800" b="1" dirty="0">
                <a:ea typeface="黑体" panose="02010609060101010101" pitchFamily="49" charset="-122"/>
                <a:cs typeface="+mj-cs"/>
              </a:rPr>
              <a:t>reasoning</a:t>
            </a:r>
            <a:r>
              <a:rPr lang="zh-CN" altLang="en-US" sz="1800" b="1" dirty="0">
                <a:ea typeface="黑体" panose="02010609060101010101" pitchFamily="49" charset="-122"/>
                <a:cs typeface="+mj-cs"/>
              </a:rPr>
              <a:t>能力。</a:t>
            </a:r>
            <a:endParaRPr lang="en-US" altLang="zh-CN" sz="1800" b="1" dirty="0">
              <a:ea typeface="黑体" panose="02010609060101010101" pitchFamily="49" charset="-122"/>
              <a:cs typeface="+mj-cs"/>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7</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To achieve this, we propose to</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use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masked latent modeling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pretraining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scheme to enhance the contextual relations reasoning ability of the model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only during the training process. </a:t>
            </a:r>
          </a:p>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In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this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pretraining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scheme,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err="1">
                <a:effectLst/>
                <a:latin typeface="等线" panose="02010600030101010101" charset="-122"/>
                <a:ea typeface="等线" panose="02010600030101010101" charset="-122"/>
                <a:cs typeface="Times New Roman" panose="02020603050405020304" pitchFamily="16" charset="0"/>
              </a:rPr>
              <a:t>achiving</a:t>
            </a:r>
            <a:r>
              <a:rPr lang="en-US" altLang="zh-CN" sz="1800" kern="100" dirty="0">
                <a:effectLst/>
                <a:latin typeface="等线" panose="02010600030101010101" charset="-122"/>
                <a:ea typeface="等线" panose="02010600030101010101" charset="-122"/>
                <a:cs typeface="Times New Roman" panose="02020603050405020304" pitchFamily="16" charset="0"/>
              </a:rPr>
              <a:t> masked latent reconstruction requires the model to possess two abilities: contextual relations reasoning ability and the ability to compute the masked tokens. </a:t>
            </a:r>
          </a:p>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But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we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want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 model to</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act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during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inference.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 So</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function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of</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computing the masked tokens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is not required during the testing process. </a:t>
            </a:r>
          </a:p>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So, we introduce an asymmetric masked diffusion transformer, which divides the diffusion model into the encoder and decoder. An additional side-interpolator is inserted in between, which is used only during training. The encoder processes only</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 unmasked tokens, allowing it to focus on learning contextual relations reasoning and the diffusion process. The side-interpolator is used to only</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reconstruct the masked tokens, ensuring that the decoder can focus on learning the diffusion ability.</a:t>
            </a: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8</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To achieve this, we propose to</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use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masked latent modeling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pretraining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scheme to enhance the contextual relations reasoning ability of the model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only during the training process. </a:t>
            </a:r>
          </a:p>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In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this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pretraining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scheme,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err="1">
                <a:effectLst/>
                <a:latin typeface="等线" panose="02010600030101010101" charset="-122"/>
                <a:ea typeface="等线" panose="02010600030101010101" charset="-122"/>
                <a:cs typeface="Times New Roman" panose="02020603050405020304" pitchFamily="16" charset="0"/>
              </a:rPr>
              <a:t>achiving</a:t>
            </a:r>
            <a:r>
              <a:rPr lang="en-US" altLang="zh-CN" sz="1800" kern="100" dirty="0">
                <a:effectLst/>
                <a:latin typeface="等线" panose="02010600030101010101" charset="-122"/>
                <a:ea typeface="等线" panose="02010600030101010101" charset="-122"/>
                <a:cs typeface="Times New Roman" panose="02020603050405020304" pitchFamily="16" charset="0"/>
              </a:rPr>
              <a:t> masked latent reconstruction requires the model to possess two abilities: contextual relations reasoning ability and the ability to compute the masked tokens. </a:t>
            </a:r>
          </a:p>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But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we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want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 model to</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act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diffusion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during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inference.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 So</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function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of</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computing the masked tokens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is not required during the testing process. </a:t>
            </a:r>
          </a:p>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So, we introduce an asymmetric masked diffusion transformer, which divides the diffusion model into the encoder and decoder. An additional side-interpolator is inserted in between, which is used only during training. The encoder processes only</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 unmasked tokens, allowing it to focus on learning contextual relations reasoning and the diffusion process. The side-interpolator is used to only</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reconstruct the masked tokens, ensuring that the decoder can focus on learning the diffusion ability.</a:t>
            </a: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9</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To ensure that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en-US" altLang="zh-CN" sz="1800" kern="100" dirty="0">
                <a:effectLst/>
                <a:latin typeface="等线" panose="02010600030101010101" charset="-122"/>
                <a:ea typeface="等线" panose="02010600030101010101" charset="-122"/>
                <a:cs typeface="Times New Roman" panose="02020603050405020304" pitchFamily="16" charset="0"/>
              </a:rPr>
              <a:t> only reconstructs the masked tokens and removing it during the testing process does not affect the inference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process, we propose to</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use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 masked shortcut. This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masked shortcut allow the unmasked tokens from the encoder to be directly passed to the output of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en-US" altLang="zh-CN" sz="1800" kern="100" dirty="0">
                <a:effectLst/>
                <a:latin typeface="等线" panose="02010600030101010101" charset="-122"/>
                <a:ea typeface="等线" panose="02010600030101010101" charset="-122"/>
                <a:cs typeface="Times New Roman" panose="02020603050405020304" pitchFamily="16" charset="0"/>
              </a:rPr>
              <a:t>, which</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makes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en-US" altLang="zh-CN" sz="1800" kern="100" dirty="0">
                <a:effectLst/>
                <a:latin typeface="等线" panose="02010600030101010101" charset="-122"/>
                <a:ea typeface="等线" panose="02010600030101010101" charset="-122"/>
                <a:cs typeface="Times New Roman" panose="02020603050405020304" pitchFamily="16" charset="0"/>
              </a:rPr>
              <a:t> only predict the masked tokens. And we have observed that using fewer blocks in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en-US" altLang="zh-CN" sz="1800" kern="100" dirty="0">
                <a:effectLst/>
                <a:latin typeface="等线" panose="02010600030101010101" charset="-122"/>
                <a:ea typeface="等线" panose="02010600030101010101" charset="-122"/>
                <a:cs typeface="Times New Roman" panose="02020603050405020304" pitchFamily="16" charset="0"/>
              </a:rPr>
              <a:t> leads to better performance. This further highlights that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interpolater‘s</a:t>
            </a:r>
            <a:r>
              <a:rPr lang="en-US" altLang="zh-CN" sz="1800" kern="100" dirty="0">
                <a:effectLst/>
                <a:latin typeface="等线" panose="02010600030101010101" charset="-122"/>
                <a:ea typeface="等线" panose="02010600030101010101" charset="-122"/>
                <a:cs typeface="Times New Roman" panose="02020603050405020304" pitchFamily="16" charset="0"/>
              </a:rPr>
              <a:t> focus on reconstructing only the masked tokens contributes to the diffusion model’s learning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of</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contextual relations reasoning and the diffusion process, resulting in overall performance improvement.</a:t>
            </a: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00" dirty="0">
                <a:effectLst/>
                <a:latin typeface="等线" panose="02010600030101010101" charset="-122"/>
                <a:ea typeface="等线" panose="02010600030101010101" charset="-122"/>
                <a:cs typeface="Times New Roman" panose="02020603050405020304" pitchFamily="16" charset="0"/>
              </a:rPr>
              <a:t>为了保证</a:t>
            </a:r>
            <a:r>
              <a:rPr lang="en-US" altLang="zh-CN" sz="1800" kern="100" dirty="0">
                <a:effectLst/>
                <a:latin typeface="等线" panose="02010600030101010101" charset="-122"/>
                <a:ea typeface="等线" panose="02010600030101010101" charset="-122"/>
                <a:cs typeface="Times New Roman" panose="02020603050405020304" pitchFamily="16" charset="0"/>
              </a:rPr>
              <a:t>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interplater</a:t>
            </a:r>
            <a:r>
              <a:rPr lang="zh-CN" altLang="en-US" sz="1800" kern="100" dirty="0">
                <a:effectLst/>
                <a:latin typeface="等线" panose="02010600030101010101" charset="-122"/>
                <a:ea typeface="等线" panose="02010600030101010101" charset="-122"/>
                <a:cs typeface="Times New Roman" panose="02020603050405020304" pitchFamily="16" charset="0"/>
              </a:rPr>
              <a:t>只</a:t>
            </a:r>
            <a:r>
              <a:rPr lang="en-GB" altLang="zh-CN" sz="1800" b="1" dirty="0">
                <a:solidFill>
                  <a:srgbClr val="C00000"/>
                </a:solidFill>
              </a:rPr>
              <a:t>Reconstruct only the masked tokens</a:t>
            </a:r>
            <a:r>
              <a:rPr lang="zh-CN" altLang="en-GB" sz="1800" b="1" dirty="0">
                <a:solidFill>
                  <a:srgbClr val="C00000"/>
                </a:solidFill>
              </a:rPr>
              <a:t>且</a:t>
            </a:r>
            <a:r>
              <a:rPr lang="zh-CN" altLang="en-US" sz="1800" b="1" dirty="0">
                <a:solidFill>
                  <a:srgbClr val="C00000"/>
                </a:solidFill>
              </a:rPr>
              <a:t>保证测试过程中去掉它也不会影响测试过程，我们提出</a:t>
            </a:r>
            <a:r>
              <a:rPr lang="en-US" altLang="zh-CN" sz="1800" b="1" dirty="0">
                <a:solidFill>
                  <a:srgbClr val="C00000"/>
                </a:solidFill>
              </a:rPr>
              <a:t>masked</a:t>
            </a:r>
            <a:r>
              <a:rPr lang="zh-CN" altLang="en-US" sz="1800" b="1" dirty="0">
                <a:solidFill>
                  <a:srgbClr val="C00000"/>
                </a:solidFill>
              </a:rPr>
              <a:t> </a:t>
            </a:r>
            <a:r>
              <a:rPr lang="en-US" altLang="zh-CN" sz="1800" b="1" dirty="0">
                <a:solidFill>
                  <a:srgbClr val="C00000"/>
                </a:solidFill>
              </a:rPr>
              <a:t>shortcut</a:t>
            </a:r>
            <a:r>
              <a:rPr lang="zh-CN" altLang="en-US" sz="1800" b="1" dirty="0">
                <a:solidFill>
                  <a:srgbClr val="C00000"/>
                </a:solidFill>
              </a:rPr>
              <a:t>来把</a:t>
            </a:r>
            <a:r>
              <a:rPr lang="en-US" altLang="zh-CN" sz="1800" b="1" dirty="0">
                <a:solidFill>
                  <a:srgbClr val="C00000"/>
                </a:solidFill>
              </a:rPr>
              <a:t>encoder</a:t>
            </a:r>
            <a:r>
              <a:rPr lang="zh-CN" altLang="en-US" sz="1800" b="1" dirty="0">
                <a:solidFill>
                  <a:srgbClr val="C00000"/>
                </a:solidFill>
              </a:rPr>
              <a:t>的</a:t>
            </a:r>
            <a:r>
              <a:rPr lang="en-US" altLang="zh-CN" sz="1800" b="1" dirty="0">
                <a:solidFill>
                  <a:srgbClr val="C00000"/>
                </a:solidFill>
              </a:rPr>
              <a:t>unmasked</a:t>
            </a:r>
            <a:r>
              <a:rPr lang="zh-CN" altLang="en-US" sz="1800" b="1" dirty="0">
                <a:solidFill>
                  <a:srgbClr val="C00000"/>
                </a:solidFill>
              </a:rPr>
              <a:t> </a:t>
            </a:r>
            <a:r>
              <a:rPr lang="en-US" altLang="zh-CN" sz="1800" b="1" dirty="0">
                <a:solidFill>
                  <a:srgbClr val="C00000"/>
                </a:solidFill>
              </a:rPr>
              <a:t>tokens</a:t>
            </a:r>
            <a:r>
              <a:rPr lang="zh-CN" altLang="en-US" sz="1800" b="1" dirty="0">
                <a:solidFill>
                  <a:srgbClr val="C00000"/>
                </a:solidFill>
              </a:rPr>
              <a:t>直接放到</a:t>
            </a:r>
            <a:r>
              <a:rPr lang="en-US" altLang="zh-CN" sz="1800" b="1" dirty="0">
                <a:solidFill>
                  <a:srgbClr val="C00000"/>
                </a:solidFill>
              </a:rPr>
              <a:t>side-</a:t>
            </a:r>
            <a:r>
              <a:rPr lang="en-US" altLang="zh-CN" sz="1800" b="1" dirty="0" err="1">
                <a:solidFill>
                  <a:srgbClr val="C00000"/>
                </a:solidFill>
              </a:rPr>
              <a:t>interpolater</a:t>
            </a:r>
            <a:r>
              <a:rPr lang="zh-CN" altLang="en-US" sz="1800" b="1" dirty="0">
                <a:solidFill>
                  <a:srgbClr val="C00000"/>
                </a:solidFill>
              </a:rPr>
              <a:t>的输出，从而让其只预测被</a:t>
            </a:r>
            <a:r>
              <a:rPr lang="en-US" altLang="zh-CN" sz="1800" b="1" dirty="0">
                <a:solidFill>
                  <a:srgbClr val="C00000"/>
                </a:solidFill>
              </a:rPr>
              <a:t>masked</a:t>
            </a:r>
            <a:r>
              <a:rPr lang="zh-CN" altLang="en-US" sz="1800" b="1" dirty="0">
                <a:solidFill>
                  <a:srgbClr val="C00000"/>
                </a:solidFill>
              </a:rPr>
              <a:t>的</a:t>
            </a:r>
            <a:r>
              <a:rPr lang="en-US" altLang="zh-CN" sz="1800" b="1" dirty="0">
                <a:solidFill>
                  <a:srgbClr val="C00000"/>
                </a:solidFill>
              </a:rPr>
              <a:t>token</a:t>
            </a:r>
            <a:r>
              <a:rPr lang="zh-CN" altLang="en-US" sz="1800" b="1" dirty="0">
                <a:solidFill>
                  <a:srgbClr val="C00000"/>
                </a:solidFill>
              </a:rPr>
              <a:t>。此外，我们发现，</a:t>
            </a:r>
            <a:r>
              <a:rPr lang="en-US" altLang="zh-CN" sz="1800" b="1" dirty="0">
                <a:solidFill>
                  <a:srgbClr val="C00000"/>
                </a:solidFill>
              </a:rPr>
              <a:t>side-</a:t>
            </a:r>
            <a:r>
              <a:rPr lang="en-US" altLang="zh-CN" sz="1800" b="1" dirty="0" err="1">
                <a:solidFill>
                  <a:srgbClr val="C00000"/>
                </a:solidFill>
              </a:rPr>
              <a:t>interpolater</a:t>
            </a:r>
            <a:r>
              <a:rPr lang="zh-CN" altLang="en-US" sz="1800" b="1" dirty="0">
                <a:solidFill>
                  <a:srgbClr val="C00000"/>
                </a:solidFill>
              </a:rPr>
              <a:t>用更少的</a:t>
            </a:r>
            <a:r>
              <a:rPr lang="en-US" altLang="zh-CN" sz="1800" b="1" dirty="0">
                <a:solidFill>
                  <a:srgbClr val="C00000"/>
                </a:solidFill>
              </a:rPr>
              <a:t>block</a:t>
            </a:r>
            <a:r>
              <a:rPr lang="zh-CN" altLang="en-US" sz="1800" b="1" dirty="0">
                <a:solidFill>
                  <a:srgbClr val="C00000"/>
                </a:solidFill>
              </a:rPr>
              <a:t>会带来更好的性能，进一步说明</a:t>
            </a:r>
            <a:r>
              <a:rPr lang="en-US" altLang="zh-CN" sz="1800" b="1" dirty="0">
                <a:solidFill>
                  <a:srgbClr val="C00000"/>
                </a:solidFill>
              </a:rPr>
              <a:t>side-</a:t>
            </a:r>
            <a:r>
              <a:rPr lang="en-US" altLang="zh-CN" sz="1800" b="1" dirty="0" err="1">
                <a:solidFill>
                  <a:srgbClr val="C00000"/>
                </a:solidFill>
              </a:rPr>
              <a:t>interpolater</a:t>
            </a:r>
            <a:r>
              <a:rPr lang="zh-CN" altLang="en-US" sz="1800" b="1" dirty="0">
                <a:solidFill>
                  <a:srgbClr val="C00000"/>
                </a:solidFill>
              </a:rPr>
              <a:t>尽可能保证只</a:t>
            </a:r>
            <a:r>
              <a:rPr lang="en-GB" altLang="zh-CN" sz="1800" b="1" dirty="0">
                <a:solidFill>
                  <a:srgbClr val="C00000"/>
                </a:solidFill>
              </a:rPr>
              <a:t>Reconstruct only the masked tokens</a:t>
            </a:r>
            <a:r>
              <a:rPr lang="zh-CN" altLang="en-GB" sz="1800" b="1" dirty="0">
                <a:solidFill>
                  <a:srgbClr val="C00000"/>
                </a:solidFill>
              </a:rPr>
              <a:t>有</a:t>
            </a:r>
            <a:r>
              <a:rPr lang="zh-CN" altLang="en-US" sz="1800" b="1" dirty="0">
                <a:solidFill>
                  <a:srgbClr val="C00000"/>
                </a:solidFill>
              </a:rPr>
              <a:t>助于</a:t>
            </a:r>
            <a:r>
              <a:rPr lang="en-US" altLang="zh-CN" sz="1800" b="1" dirty="0">
                <a:solidFill>
                  <a:srgbClr val="C00000"/>
                </a:solidFill>
              </a:rPr>
              <a:t>diffusion</a:t>
            </a:r>
            <a:r>
              <a:rPr lang="zh-CN" altLang="en-US" sz="1800" b="1" dirty="0">
                <a:solidFill>
                  <a:srgbClr val="C00000"/>
                </a:solidFill>
              </a:rPr>
              <a:t> </a:t>
            </a:r>
            <a:r>
              <a:rPr lang="en-US" altLang="zh-CN" sz="1800" b="1" dirty="0">
                <a:solidFill>
                  <a:srgbClr val="C00000"/>
                </a:solidFill>
              </a:rPr>
              <a:t>model</a:t>
            </a:r>
            <a:r>
              <a:rPr lang="zh-CN" altLang="en-US" sz="1800" b="1" dirty="0">
                <a:solidFill>
                  <a:srgbClr val="C00000"/>
                </a:solidFill>
              </a:rPr>
              <a:t>关注</a:t>
            </a:r>
            <a:r>
              <a:rPr lang="en-US" altLang="zh-CN" sz="1800" kern="100" dirty="0">
                <a:effectLst/>
                <a:latin typeface="等线" panose="02010600030101010101" charset="-122"/>
                <a:ea typeface="等线" panose="02010600030101010101" charset="-122"/>
                <a:cs typeface="Times New Roman" panose="02020603050405020304" pitchFamily="16" charset="0"/>
              </a:rPr>
              <a:t>contextual relations reasoning and the diffusion process</a:t>
            </a:r>
            <a:r>
              <a:rPr lang="zh-CN" altLang="en-US" sz="1800" kern="100" dirty="0">
                <a:effectLst/>
                <a:latin typeface="等线" panose="02010600030101010101" charset="-122"/>
                <a:ea typeface="等线" panose="02010600030101010101" charset="-122"/>
                <a:cs typeface="Times New Roman" panose="02020603050405020304" pitchFamily="16" charset="0"/>
              </a:rPr>
              <a:t>，进而带来</a:t>
            </a:r>
            <a:r>
              <a:rPr lang="zh-CN" altLang="en-US" sz="1800" b="1" dirty="0">
                <a:solidFill>
                  <a:srgbClr val="C00000"/>
                </a:solidFill>
              </a:rPr>
              <a:t>整体性能的提升。</a:t>
            </a:r>
            <a:endParaRPr lang="en-US"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10</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To ensure that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en-US" altLang="zh-CN" sz="1800" kern="100" dirty="0">
                <a:effectLst/>
                <a:latin typeface="等线" panose="02010600030101010101" charset="-122"/>
                <a:ea typeface="等线" panose="02010600030101010101" charset="-122"/>
                <a:cs typeface="Times New Roman" panose="02020603050405020304" pitchFamily="16" charset="0"/>
              </a:rPr>
              <a:t> only reconstructs the masked tokens and removing it during the testing process does not affect the inference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process, we propose to</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use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 masked shortcut. This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masked shortcut allow the unmasked tokens from the encoder to be directly passed to the output of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en-US" altLang="zh-CN" sz="1800" kern="100" dirty="0">
                <a:effectLst/>
                <a:latin typeface="等线" panose="02010600030101010101" charset="-122"/>
                <a:ea typeface="等线" panose="02010600030101010101" charset="-122"/>
                <a:cs typeface="Times New Roman" panose="02020603050405020304" pitchFamily="16" charset="0"/>
              </a:rPr>
              <a:t>, which</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makes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the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en-US" altLang="zh-CN" sz="1800" kern="100" dirty="0">
                <a:effectLst/>
                <a:latin typeface="等线" panose="02010600030101010101" charset="-122"/>
                <a:ea typeface="等线" panose="02010600030101010101" charset="-122"/>
                <a:cs typeface="Times New Roman" panose="02020603050405020304" pitchFamily="16" charset="0"/>
              </a:rPr>
              <a:t> only predict the masked tokens. And we have observed that using fewer blocks in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en-US" altLang="zh-CN" sz="1800" kern="100" dirty="0">
                <a:effectLst/>
                <a:latin typeface="等线" panose="02010600030101010101" charset="-122"/>
                <a:ea typeface="等线" panose="02010600030101010101" charset="-122"/>
                <a:cs typeface="Times New Roman" panose="02020603050405020304" pitchFamily="16" charset="0"/>
              </a:rPr>
              <a:t> leads to better performance. This further highlights that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interpolater‘s</a:t>
            </a:r>
            <a:r>
              <a:rPr lang="en-US" altLang="zh-CN" sz="1800" kern="100" dirty="0">
                <a:effectLst/>
                <a:latin typeface="等线" panose="02010600030101010101" charset="-122"/>
                <a:ea typeface="等线" panose="02010600030101010101" charset="-122"/>
                <a:cs typeface="Times New Roman" panose="02020603050405020304" pitchFamily="16" charset="0"/>
              </a:rPr>
              <a:t> focus on reconstructing only the masked tokens contributes to the diffusion model’s learning</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of</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contextual relations reasoning and the diffusion process, resulting in overall performance improvement.</a:t>
            </a: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00" dirty="0">
                <a:effectLst/>
                <a:latin typeface="等线" panose="02010600030101010101" charset="-122"/>
                <a:ea typeface="等线" panose="02010600030101010101" charset="-122"/>
                <a:cs typeface="Times New Roman" panose="02020603050405020304" pitchFamily="16" charset="0"/>
              </a:rPr>
              <a:t>为了保证</a:t>
            </a:r>
            <a:r>
              <a:rPr lang="en-US" altLang="zh-CN" sz="1800" kern="100" dirty="0">
                <a:effectLst/>
                <a:latin typeface="等线" panose="02010600030101010101" charset="-122"/>
                <a:ea typeface="等线" panose="02010600030101010101" charset="-122"/>
                <a:cs typeface="Times New Roman" panose="02020603050405020304" pitchFamily="16" charset="0"/>
              </a:rPr>
              <a:t>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interplater</a:t>
            </a:r>
            <a:r>
              <a:rPr lang="zh-CN" altLang="en-US" sz="1800" kern="100" dirty="0">
                <a:effectLst/>
                <a:latin typeface="等线" panose="02010600030101010101" charset="-122"/>
                <a:ea typeface="等线" panose="02010600030101010101" charset="-122"/>
                <a:cs typeface="Times New Roman" panose="02020603050405020304" pitchFamily="16" charset="0"/>
              </a:rPr>
              <a:t>只</a:t>
            </a:r>
            <a:r>
              <a:rPr lang="en-GB" altLang="zh-CN" sz="1800" b="1" dirty="0">
                <a:solidFill>
                  <a:srgbClr val="C00000"/>
                </a:solidFill>
              </a:rPr>
              <a:t>Reconstruct only the masked tokens</a:t>
            </a:r>
            <a:r>
              <a:rPr lang="zh-CN" altLang="en-GB" sz="1800" b="1" dirty="0">
                <a:solidFill>
                  <a:srgbClr val="C00000"/>
                </a:solidFill>
              </a:rPr>
              <a:t>且</a:t>
            </a:r>
            <a:r>
              <a:rPr lang="zh-CN" altLang="en-US" sz="1800" b="1" dirty="0">
                <a:solidFill>
                  <a:srgbClr val="C00000"/>
                </a:solidFill>
              </a:rPr>
              <a:t>保证测试过程中去掉它也不会影响测试过程，我们提出</a:t>
            </a:r>
            <a:r>
              <a:rPr lang="en-US" altLang="zh-CN" sz="1800" b="1" dirty="0">
                <a:solidFill>
                  <a:srgbClr val="C00000"/>
                </a:solidFill>
              </a:rPr>
              <a:t>masked</a:t>
            </a:r>
            <a:r>
              <a:rPr lang="zh-CN" altLang="en-US" sz="1800" b="1" dirty="0">
                <a:solidFill>
                  <a:srgbClr val="C00000"/>
                </a:solidFill>
              </a:rPr>
              <a:t> </a:t>
            </a:r>
            <a:r>
              <a:rPr lang="en-US" altLang="zh-CN" sz="1800" b="1" dirty="0">
                <a:solidFill>
                  <a:srgbClr val="C00000"/>
                </a:solidFill>
              </a:rPr>
              <a:t>shortcut</a:t>
            </a:r>
            <a:r>
              <a:rPr lang="zh-CN" altLang="en-US" sz="1800" b="1" dirty="0">
                <a:solidFill>
                  <a:srgbClr val="C00000"/>
                </a:solidFill>
              </a:rPr>
              <a:t>来把</a:t>
            </a:r>
            <a:r>
              <a:rPr lang="en-US" altLang="zh-CN" sz="1800" b="1" dirty="0">
                <a:solidFill>
                  <a:srgbClr val="C00000"/>
                </a:solidFill>
              </a:rPr>
              <a:t>encoder</a:t>
            </a:r>
            <a:r>
              <a:rPr lang="zh-CN" altLang="en-US" sz="1800" b="1" dirty="0">
                <a:solidFill>
                  <a:srgbClr val="C00000"/>
                </a:solidFill>
              </a:rPr>
              <a:t>的</a:t>
            </a:r>
            <a:r>
              <a:rPr lang="en-US" altLang="zh-CN" sz="1800" b="1" dirty="0">
                <a:solidFill>
                  <a:srgbClr val="C00000"/>
                </a:solidFill>
              </a:rPr>
              <a:t>unmasked</a:t>
            </a:r>
            <a:r>
              <a:rPr lang="zh-CN" altLang="en-US" sz="1800" b="1" dirty="0">
                <a:solidFill>
                  <a:srgbClr val="C00000"/>
                </a:solidFill>
              </a:rPr>
              <a:t> </a:t>
            </a:r>
            <a:r>
              <a:rPr lang="en-US" altLang="zh-CN" sz="1800" b="1" dirty="0">
                <a:solidFill>
                  <a:srgbClr val="C00000"/>
                </a:solidFill>
              </a:rPr>
              <a:t>tokens</a:t>
            </a:r>
            <a:r>
              <a:rPr lang="zh-CN" altLang="en-US" sz="1800" b="1" dirty="0">
                <a:solidFill>
                  <a:srgbClr val="C00000"/>
                </a:solidFill>
              </a:rPr>
              <a:t>直接放到</a:t>
            </a:r>
            <a:r>
              <a:rPr lang="en-US" altLang="zh-CN" sz="1800" b="1" dirty="0">
                <a:solidFill>
                  <a:srgbClr val="C00000"/>
                </a:solidFill>
              </a:rPr>
              <a:t>side-</a:t>
            </a:r>
            <a:r>
              <a:rPr lang="en-US" altLang="zh-CN" sz="1800" b="1" dirty="0" err="1">
                <a:solidFill>
                  <a:srgbClr val="C00000"/>
                </a:solidFill>
              </a:rPr>
              <a:t>interpolater</a:t>
            </a:r>
            <a:r>
              <a:rPr lang="zh-CN" altLang="en-US" sz="1800" b="1" dirty="0">
                <a:solidFill>
                  <a:srgbClr val="C00000"/>
                </a:solidFill>
              </a:rPr>
              <a:t>的输出，从而让其只预测被</a:t>
            </a:r>
            <a:r>
              <a:rPr lang="en-US" altLang="zh-CN" sz="1800" b="1" dirty="0">
                <a:solidFill>
                  <a:srgbClr val="C00000"/>
                </a:solidFill>
              </a:rPr>
              <a:t>masked</a:t>
            </a:r>
            <a:r>
              <a:rPr lang="zh-CN" altLang="en-US" sz="1800" b="1" dirty="0">
                <a:solidFill>
                  <a:srgbClr val="C00000"/>
                </a:solidFill>
              </a:rPr>
              <a:t>的</a:t>
            </a:r>
            <a:r>
              <a:rPr lang="en-US" altLang="zh-CN" sz="1800" b="1" dirty="0">
                <a:solidFill>
                  <a:srgbClr val="C00000"/>
                </a:solidFill>
              </a:rPr>
              <a:t>token</a:t>
            </a:r>
            <a:r>
              <a:rPr lang="zh-CN" altLang="en-US" sz="1800" b="1" dirty="0">
                <a:solidFill>
                  <a:srgbClr val="C00000"/>
                </a:solidFill>
              </a:rPr>
              <a:t>。此外，我们发现，</a:t>
            </a:r>
            <a:r>
              <a:rPr lang="en-US" altLang="zh-CN" sz="1800" b="1" dirty="0">
                <a:solidFill>
                  <a:srgbClr val="C00000"/>
                </a:solidFill>
              </a:rPr>
              <a:t>side-</a:t>
            </a:r>
            <a:r>
              <a:rPr lang="en-US" altLang="zh-CN" sz="1800" b="1" dirty="0" err="1">
                <a:solidFill>
                  <a:srgbClr val="C00000"/>
                </a:solidFill>
              </a:rPr>
              <a:t>interpolater</a:t>
            </a:r>
            <a:r>
              <a:rPr lang="zh-CN" altLang="en-US" sz="1800" b="1" dirty="0">
                <a:solidFill>
                  <a:srgbClr val="C00000"/>
                </a:solidFill>
              </a:rPr>
              <a:t>用更少的</a:t>
            </a:r>
            <a:r>
              <a:rPr lang="en-US" altLang="zh-CN" sz="1800" b="1" dirty="0">
                <a:solidFill>
                  <a:srgbClr val="C00000"/>
                </a:solidFill>
              </a:rPr>
              <a:t>block</a:t>
            </a:r>
            <a:r>
              <a:rPr lang="zh-CN" altLang="en-US" sz="1800" b="1" dirty="0">
                <a:solidFill>
                  <a:srgbClr val="C00000"/>
                </a:solidFill>
              </a:rPr>
              <a:t>会带来更好的性能，进一步说明</a:t>
            </a:r>
            <a:r>
              <a:rPr lang="en-US" altLang="zh-CN" sz="1800" b="1" dirty="0">
                <a:solidFill>
                  <a:srgbClr val="C00000"/>
                </a:solidFill>
              </a:rPr>
              <a:t>side-</a:t>
            </a:r>
            <a:r>
              <a:rPr lang="en-US" altLang="zh-CN" sz="1800" b="1" dirty="0" err="1">
                <a:solidFill>
                  <a:srgbClr val="C00000"/>
                </a:solidFill>
              </a:rPr>
              <a:t>interpolater</a:t>
            </a:r>
            <a:r>
              <a:rPr lang="zh-CN" altLang="en-US" sz="1800" b="1" dirty="0">
                <a:solidFill>
                  <a:srgbClr val="C00000"/>
                </a:solidFill>
              </a:rPr>
              <a:t>尽可能保证只</a:t>
            </a:r>
            <a:r>
              <a:rPr lang="en-GB" altLang="zh-CN" sz="1800" b="1" dirty="0">
                <a:solidFill>
                  <a:srgbClr val="C00000"/>
                </a:solidFill>
              </a:rPr>
              <a:t>Reconstruct only the masked tokens</a:t>
            </a:r>
            <a:r>
              <a:rPr lang="zh-CN" altLang="en-GB" sz="1800" b="1" dirty="0">
                <a:solidFill>
                  <a:srgbClr val="C00000"/>
                </a:solidFill>
              </a:rPr>
              <a:t>有</a:t>
            </a:r>
            <a:r>
              <a:rPr lang="zh-CN" altLang="en-US" sz="1800" b="1" dirty="0">
                <a:solidFill>
                  <a:srgbClr val="C00000"/>
                </a:solidFill>
              </a:rPr>
              <a:t>助于</a:t>
            </a:r>
            <a:r>
              <a:rPr lang="en-US" altLang="zh-CN" sz="1800" b="1" dirty="0">
                <a:solidFill>
                  <a:srgbClr val="C00000"/>
                </a:solidFill>
              </a:rPr>
              <a:t>diffusion</a:t>
            </a:r>
            <a:r>
              <a:rPr lang="zh-CN" altLang="en-US" sz="1800" b="1" dirty="0">
                <a:solidFill>
                  <a:srgbClr val="C00000"/>
                </a:solidFill>
              </a:rPr>
              <a:t> </a:t>
            </a:r>
            <a:r>
              <a:rPr lang="en-US" altLang="zh-CN" sz="1800" b="1" dirty="0">
                <a:solidFill>
                  <a:srgbClr val="C00000"/>
                </a:solidFill>
              </a:rPr>
              <a:t>model</a:t>
            </a:r>
            <a:r>
              <a:rPr lang="zh-CN" altLang="en-US" sz="1800" b="1" dirty="0">
                <a:solidFill>
                  <a:srgbClr val="C00000"/>
                </a:solidFill>
              </a:rPr>
              <a:t>关注</a:t>
            </a:r>
            <a:r>
              <a:rPr lang="en-US" altLang="zh-CN" sz="1800" kern="100" dirty="0">
                <a:effectLst/>
                <a:latin typeface="等线" panose="02010600030101010101" charset="-122"/>
                <a:ea typeface="等线" panose="02010600030101010101" charset="-122"/>
                <a:cs typeface="Times New Roman" panose="02020603050405020304" pitchFamily="16" charset="0"/>
              </a:rPr>
              <a:t>contextual relations reasoning and the diffusion process</a:t>
            </a:r>
            <a:r>
              <a:rPr lang="zh-CN" altLang="en-US" sz="1800" kern="100" dirty="0">
                <a:effectLst/>
                <a:latin typeface="等线" panose="02010600030101010101" charset="-122"/>
                <a:ea typeface="等线" panose="02010600030101010101" charset="-122"/>
                <a:cs typeface="Times New Roman" panose="02020603050405020304" pitchFamily="16" charset="0"/>
              </a:rPr>
              <a:t>，进而带来</a:t>
            </a:r>
            <a:r>
              <a:rPr lang="zh-CN" altLang="en-US" sz="1800" b="1" dirty="0">
                <a:solidFill>
                  <a:srgbClr val="C00000"/>
                </a:solidFill>
              </a:rPr>
              <a:t>整体性能的提升。</a:t>
            </a:r>
            <a:endParaRPr lang="en-US"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11</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As</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a</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result,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Our method</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is more than 3x faster than SOTA </a:t>
            </a:r>
            <a:r>
              <a:rPr lang="en-US" altLang="zh-CN" sz="1800" kern="100" dirty="0" err="1">
                <a:effectLst/>
                <a:latin typeface="等线" panose="02010600030101010101" charset="-122"/>
                <a:ea typeface="等线" panose="02010600030101010101" charset="-122"/>
                <a:cs typeface="Times New Roman" panose="02020603050405020304" pitchFamily="16" charset="0"/>
              </a:rPr>
              <a:t>DiT</a:t>
            </a:r>
            <a:r>
              <a:rPr lang="en-US" altLang="zh-CN" sz="1800" kern="100" dirty="0">
                <a:effectLst/>
                <a:latin typeface="等线" panose="02010600030101010101" charset="-122"/>
                <a:ea typeface="等线" panose="02010600030101010101" charset="-122"/>
                <a:cs typeface="Times New Roman" panose="02020603050405020304" pitchFamily="16" charset="0"/>
              </a:rPr>
              <a:t> in convergence. On large model, it is about 7 times faster over </a:t>
            </a:r>
            <a:r>
              <a:rPr lang="en-US" altLang="zh-CN" sz="1800" kern="100" dirty="0" err="1">
                <a:effectLst/>
                <a:latin typeface="等线" panose="02010600030101010101" charset="-122"/>
                <a:ea typeface="等线" panose="02010600030101010101" charset="-122"/>
                <a:cs typeface="Times New Roman" panose="02020603050405020304" pitchFamily="16" charset="0"/>
              </a:rPr>
              <a:t>DiT</a:t>
            </a:r>
            <a:r>
              <a:rPr lang="en-US" altLang="zh-CN" sz="1800" kern="100" dirty="0">
                <a:effectLst/>
                <a:latin typeface="等线" panose="02010600030101010101" charset="-122"/>
                <a:ea typeface="等线" panose="02010600030101010101" charset="-122"/>
                <a:cs typeface="Times New Roman" panose="02020603050405020304" pitchFamily="16" charset="0"/>
              </a:rPr>
              <a:t> in some cases. </a:t>
            </a: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12</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And it set the new </a:t>
            </a:r>
            <a:r>
              <a:rPr lang="en-US" altLang="zh-CN" sz="1800" kern="100" dirty="0" err="1">
                <a:effectLst/>
                <a:latin typeface="等线" panose="02010600030101010101" charset="-122"/>
                <a:ea typeface="等线" panose="02010600030101010101" charset="-122"/>
                <a:cs typeface="Times New Roman" panose="02020603050405020304" pitchFamily="16" charset="0"/>
              </a:rPr>
              <a:t>sota</a:t>
            </a:r>
            <a:r>
              <a:rPr lang="en-US" altLang="zh-CN" sz="1800" kern="100" dirty="0">
                <a:effectLst/>
                <a:latin typeface="等线" panose="02010600030101010101" charset="-122"/>
                <a:ea typeface="等线" panose="02010600030101010101" charset="-122"/>
                <a:cs typeface="Times New Roman" panose="02020603050405020304" pitchFamily="16" charset="0"/>
              </a:rPr>
              <a:t> on class-conditional image generation.</a:t>
            </a: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13</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Apart from the high image synthesis quality. If we keep the side-</a:t>
            </a:r>
            <a:r>
              <a:rPr lang="en-US" altLang="zh-CN" sz="1800" kern="100" dirty="0" err="1">
                <a:effectLst/>
                <a:latin typeface="等线" panose="02010600030101010101" charset="-122"/>
                <a:ea typeface="等线" panose="02010600030101010101" charset="-122"/>
                <a:cs typeface="Times New Roman" panose="02020603050405020304" pitchFamily="16" charset="0"/>
              </a:rPr>
              <a:t>interpolater</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b="0" dirty="0"/>
              <a:t>during inference, it naturally becomes an inpainting model and can support a very large masking ratio, like 80% masking.</a:t>
            </a:r>
            <a:r>
              <a:rPr lang="zh-CN" altLang="en-US" sz="1800" b="0" dirty="0"/>
              <a:t> </a:t>
            </a:r>
            <a:r>
              <a:rPr lang="en-US" altLang="zh-CN" sz="1800" b="0" dirty="0"/>
              <a:t>This shows the great advantage of combining the </a:t>
            </a:r>
            <a:r>
              <a:rPr lang="en-US" altLang="zh-CN" sz="1800" kern="100" dirty="0">
                <a:effectLst/>
                <a:latin typeface="等线" panose="02010600030101010101" charset="-122"/>
                <a:ea typeface="等线" panose="02010600030101010101" charset="-122"/>
                <a:cs typeface="Times New Roman" panose="02020603050405020304" pitchFamily="16" charset="0"/>
              </a:rPr>
              <a:t>contextual reasoning ability of mask modeling and the detail refinement ability of diffusion models.</a:t>
            </a:r>
            <a:endParaRPr lang="zh-CN"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14</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altLang="zh-CN" sz="2800" b="0" i="0" dirty="0">
                <a:solidFill>
                  <a:srgbClr val="374151"/>
                </a:solidFill>
                <a:effectLst/>
                <a:latin typeface="Segoe Print" panose="02000600000000000000" charset="0"/>
              </a:rPr>
              <a:t>Let‘s briefly compare the differences in the application of mask modeling </a:t>
            </a:r>
            <a:r>
              <a:rPr lang="en-US" altLang="zh-CN" sz="2800" b="0" i="0" dirty="0">
                <a:solidFill>
                  <a:srgbClr val="374151"/>
                </a:solidFill>
                <a:effectLst/>
                <a:latin typeface="Segoe Print" panose="02000600000000000000" charset="0"/>
              </a:rPr>
              <a:t>strategy</a:t>
            </a:r>
            <a:r>
              <a:rPr lang="en-GB" altLang="zh-CN" sz="2800" b="0" i="0" dirty="0">
                <a:solidFill>
                  <a:srgbClr val="374151"/>
                </a:solidFill>
                <a:effectLst/>
                <a:latin typeface="Segoe Print" panose="02000600000000000000" charset="0"/>
              </a:rPr>
              <a:t> between generative models and recognition models. </a:t>
            </a:r>
            <a:r>
              <a:rPr lang="en-US" altLang="zh-CN" sz="2800" b="0" i="0" dirty="0">
                <a:solidFill>
                  <a:srgbClr val="374151"/>
                </a:solidFill>
                <a:effectLst/>
                <a:latin typeface="Segoe Print" panose="02000600000000000000" charset="0"/>
              </a:rPr>
              <a:t>Compared</a:t>
            </a:r>
            <a:r>
              <a:rPr lang="en-GB" altLang="zh-CN" sz="2800" b="0" i="0" dirty="0">
                <a:solidFill>
                  <a:srgbClr val="374151"/>
                </a:solidFill>
                <a:effectLst/>
                <a:latin typeface="Segoe Print" panose="02000600000000000000" charset="0"/>
              </a:rPr>
              <a:t> to recognition models, which often employ a larger mask ratio, generative models typically require a smaller mask ratio to achieve optimal performance. </a:t>
            </a:r>
          </a:p>
          <a:p>
            <a:pPr marL="0" marR="0" lvl="0" indent="0" algn="l" defTabSz="914400" rtl="0" eaLnBrk="1" fontAlgn="auto" latinLnBrk="0" hangingPunct="1">
              <a:lnSpc>
                <a:spcPct val="100000"/>
              </a:lnSpc>
              <a:spcBef>
                <a:spcPts val="0"/>
              </a:spcBef>
              <a:spcAft>
                <a:spcPts val="0"/>
              </a:spcAft>
              <a:buClrTx/>
              <a:buSzTx/>
              <a:buFontTx/>
              <a:buNone/>
              <a:defRPr/>
            </a:pPr>
            <a:r>
              <a:rPr lang="en-GB" altLang="zh-CN" sz="2800" b="0" i="0" dirty="0">
                <a:solidFill>
                  <a:srgbClr val="374151"/>
                </a:solidFill>
                <a:effectLst/>
                <a:latin typeface="Segoe Print" panose="02000600000000000000" charset="0"/>
              </a:rPr>
              <a:t>Since the objective of generative models is to generate images, the decoder is retained after training. Conversely, during the testing process, recognition models only utilize the encoder. </a:t>
            </a:r>
          </a:p>
          <a:p>
            <a:pPr marL="0" marR="0" lvl="0" indent="0" algn="l" defTabSz="914400" rtl="0" eaLnBrk="1" fontAlgn="auto" latinLnBrk="0" hangingPunct="1">
              <a:lnSpc>
                <a:spcPct val="100000"/>
              </a:lnSpc>
              <a:spcBef>
                <a:spcPts val="0"/>
              </a:spcBef>
              <a:spcAft>
                <a:spcPts val="0"/>
              </a:spcAft>
              <a:buClrTx/>
              <a:buSzTx/>
              <a:buFontTx/>
              <a:buNone/>
              <a:defRPr/>
            </a:pPr>
            <a:r>
              <a:rPr lang="en-GB" altLang="zh-CN" sz="2800" b="0" i="0" dirty="0">
                <a:solidFill>
                  <a:srgbClr val="374151"/>
                </a:solidFill>
                <a:effectLst/>
                <a:latin typeface="Segoe Print" panose="02000600000000000000" charset="0"/>
              </a:rPr>
              <a:t>We have observed that these </a:t>
            </a:r>
            <a:r>
              <a:rPr lang="en-US" altLang="zh-CN" sz="2800" b="0" i="0" dirty="0">
                <a:solidFill>
                  <a:srgbClr val="374151"/>
                </a:solidFill>
                <a:effectLst/>
                <a:latin typeface="Segoe Print" panose="02000600000000000000" charset="0"/>
              </a:rPr>
              <a:t>differences</a:t>
            </a:r>
            <a:r>
              <a:rPr lang="en-GB" altLang="zh-CN" sz="2800" b="0" i="0" dirty="0">
                <a:solidFill>
                  <a:srgbClr val="374151"/>
                </a:solidFill>
                <a:effectLst/>
                <a:latin typeface="Segoe Print" panose="02000600000000000000" charset="0"/>
              </a:rPr>
              <a:t> </a:t>
            </a:r>
            <a:r>
              <a:rPr lang="en-US" altLang="zh-CN" sz="2800" b="0" i="0" dirty="0">
                <a:solidFill>
                  <a:srgbClr val="374151"/>
                </a:solidFill>
                <a:effectLst/>
                <a:latin typeface="Segoe Print" panose="02000600000000000000" charset="0"/>
              </a:rPr>
              <a:t>make</a:t>
            </a:r>
            <a:r>
              <a:rPr lang="zh-CN" altLang="en-US" sz="2800" b="0" i="0" dirty="0">
                <a:solidFill>
                  <a:srgbClr val="374151"/>
                </a:solidFill>
                <a:effectLst/>
                <a:latin typeface="Segoe Print" panose="02000600000000000000" charset="0"/>
              </a:rPr>
              <a:t> </a:t>
            </a:r>
            <a:r>
              <a:rPr lang="en-GB" altLang="zh-CN" sz="2800" b="0" i="0" dirty="0">
                <a:solidFill>
                  <a:srgbClr val="374151"/>
                </a:solidFill>
                <a:effectLst/>
                <a:latin typeface="Segoe Print" panose="02000600000000000000" charset="0"/>
              </a:rPr>
              <a:t>generative models</a:t>
            </a:r>
            <a:r>
              <a:rPr lang="zh-CN" altLang="en-US" sz="2800" b="0" i="0" dirty="0">
                <a:solidFill>
                  <a:srgbClr val="374151"/>
                </a:solidFill>
                <a:effectLst/>
                <a:latin typeface="Segoe Print" panose="02000600000000000000" charset="0"/>
              </a:rPr>
              <a:t> </a:t>
            </a:r>
            <a:r>
              <a:rPr lang="en-US" altLang="zh-CN" sz="2800" b="0" i="0" dirty="0">
                <a:solidFill>
                  <a:srgbClr val="374151"/>
                </a:solidFill>
                <a:effectLst/>
                <a:latin typeface="Segoe Print" panose="02000600000000000000" charset="0"/>
              </a:rPr>
              <a:t>use</a:t>
            </a:r>
            <a:r>
              <a:rPr lang="zh-CN" altLang="en-US" sz="2800" b="0" i="0" dirty="0">
                <a:solidFill>
                  <a:srgbClr val="374151"/>
                </a:solidFill>
                <a:effectLst/>
                <a:latin typeface="Segoe Print" panose="02000600000000000000" charset="0"/>
              </a:rPr>
              <a:t> </a:t>
            </a:r>
            <a:r>
              <a:rPr lang="en-GB" altLang="zh-CN" sz="2800" b="0" i="0" dirty="0">
                <a:solidFill>
                  <a:srgbClr val="374151"/>
                </a:solidFill>
                <a:effectLst/>
                <a:latin typeface="Segoe Print" panose="02000600000000000000" charset="0"/>
              </a:rPr>
              <a:t>fewer decoder layers to achieve superior performance. </a:t>
            </a:r>
          </a:p>
          <a:p>
            <a:pPr marL="0" marR="0" lvl="0" indent="0" algn="l" defTabSz="914400" rtl="0" eaLnBrk="1" fontAlgn="auto" latinLnBrk="0" hangingPunct="1">
              <a:lnSpc>
                <a:spcPct val="100000"/>
              </a:lnSpc>
              <a:spcBef>
                <a:spcPts val="0"/>
              </a:spcBef>
              <a:spcAft>
                <a:spcPts val="0"/>
              </a:spcAft>
              <a:buClrTx/>
              <a:buSzTx/>
              <a:buFontTx/>
              <a:buNone/>
              <a:defRPr/>
            </a:pPr>
            <a:r>
              <a:rPr lang="en-GB" altLang="zh-CN" sz="2800" b="0" i="0" dirty="0">
                <a:solidFill>
                  <a:srgbClr val="374151"/>
                </a:solidFill>
                <a:effectLst/>
                <a:latin typeface="Segoe Print" panose="02000600000000000000" charset="0"/>
              </a:rPr>
              <a:t>Additionally, unlike in recognition models where supervision is solely applied to the masked tokens to prevent overfitting, generative models require supervision to be applied to all tokens to ensure consistency among the generated image's regions.</a:t>
            </a: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00" dirty="0">
                <a:effectLst/>
                <a:latin typeface="等线" panose="02010600030101010101" charset="-122"/>
                <a:ea typeface="等线" panose="02010600030101010101" charset="-122"/>
                <a:cs typeface="Times New Roman" panose="02020603050405020304" pitchFamily="16" charset="0"/>
              </a:rPr>
              <a:t>我们简单对比下</a:t>
            </a:r>
            <a:r>
              <a:rPr lang="en-US" altLang="zh-CN" sz="1800" kern="100" dirty="0">
                <a:effectLst/>
                <a:latin typeface="等线" panose="02010600030101010101" charset="-122"/>
                <a:ea typeface="等线" panose="02010600030101010101" charset="-122"/>
                <a:cs typeface="Times New Roman" panose="02020603050405020304" pitchFamily="16" charset="0"/>
              </a:rPr>
              <a:t>mask</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modeling</a:t>
            </a:r>
            <a:r>
              <a:rPr lang="zh-CN" altLang="en-US" sz="1800" kern="100" dirty="0">
                <a:effectLst/>
                <a:latin typeface="等线" panose="02010600030101010101" charset="-122"/>
                <a:ea typeface="等线" panose="02010600030101010101" charset="-122"/>
                <a:cs typeface="Times New Roman" panose="02020603050405020304" pitchFamily="16" charset="0"/>
              </a:rPr>
              <a:t>机制在生成模型和识别模型中应用的差异。相比于识别模型常采用较大的</a:t>
            </a:r>
            <a:r>
              <a:rPr lang="en-US" altLang="zh-CN" sz="1800" kern="100" dirty="0">
                <a:effectLst/>
                <a:latin typeface="等线" panose="02010600030101010101" charset="-122"/>
                <a:ea typeface="等线" panose="02010600030101010101" charset="-122"/>
                <a:cs typeface="Times New Roman" panose="02020603050405020304" pitchFamily="16" charset="0"/>
              </a:rPr>
              <a:t>mask</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ratio</a:t>
            </a:r>
            <a:r>
              <a:rPr lang="zh-CN" altLang="en-US" sz="1800" kern="100" dirty="0">
                <a:effectLst/>
                <a:latin typeface="等线" panose="02010600030101010101" charset="-122"/>
                <a:ea typeface="等线" panose="02010600030101010101" charset="-122"/>
                <a:cs typeface="Times New Roman" panose="02020603050405020304" pitchFamily="16" charset="0"/>
              </a:rPr>
              <a:t>，生成模型通常需要更小的</a:t>
            </a:r>
            <a:r>
              <a:rPr lang="en-US" altLang="zh-CN" sz="1800" kern="100" dirty="0">
                <a:effectLst/>
                <a:latin typeface="等线" panose="02010600030101010101" charset="-122"/>
                <a:ea typeface="等线" panose="02010600030101010101" charset="-122"/>
                <a:cs typeface="Times New Roman" panose="02020603050405020304" pitchFamily="16" charset="0"/>
              </a:rPr>
              <a:t>mask</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ratio</a:t>
            </a:r>
            <a:r>
              <a:rPr lang="zh-CN" altLang="en-US" sz="1800" kern="100" dirty="0">
                <a:effectLst/>
                <a:latin typeface="等线" panose="02010600030101010101" charset="-122"/>
                <a:ea typeface="等线" panose="02010600030101010101" charset="-122"/>
                <a:cs typeface="Times New Roman" panose="02020603050405020304" pitchFamily="16" charset="0"/>
              </a:rPr>
              <a:t>来实现更好的性能。生成模型由于最终目标也是生成图片，所以</a:t>
            </a:r>
            <a:r>
              <a:rPr lang="en-US" altLang="zh-CN" sz="1800" kern="100" dirty="0">
                <a:effectLst/>
                <a:latin typeface="等线" panose="02010600030101010101" charset="-122"/>
                <a:ea typeface="等线" panose="02010600030101010101" charset="-122"/>
                <a:cs typeface="Times New Roman" panose="02020603050405020304" pitchFamily="16" charset="0"/>
              </a:rPr>
              <a:t>decoder</a:t>
            </a:r>
            <a:r>
              <a:rPr lang="zh-CN" altLang="en-US" sz="1800" kern="100" dirty="0">
                <a:effectLst/>
                <a:latin typeface="等线" panose="02010600030101010101" charset="-122"/>
                <a:ea typeface="等线" panose="02010600030101010101" charset="-122"/>
                <a:cs typeface="Times New Roman" panose="02020603050405020304" pitchFamily="16" charset="0"/>
              </a:rPr>
              <a:t>在训练完成后被保留。相反识别模型在测试过程中只使用</a:t>
            </a:r>
            <a:r>
              <a:rPr lang="en-US" altLang="zh-CN" sz="1800" kern="100" dirty="0">
                <a:effectLst/>
                <a:latin typeface="等线" panose="02010600030101010101" charset="-122"/>
                <a:ea typeface="等线" panose="02010600030101010101" charset="-122"/>
                <a:cs typeface="Times New Roman" panose="02020603050405020304" pitchFamily="16" charset="0"/>
              </a:rPr>
              <a:t>encoder</a:t>
            </a:r>
            <a:r>
              <a:rPr lang="zh-CN" altLang="en-US" sz="1800" kern="100" dirty="0">
                <a:effectLst/>
                <a:latin typeface="等线" panose="02010600030101010101" charset="-122"/>
                <a:ea typeface="等线" panose="02010600030101010101" charset="-122"/>
                <a:cs typeface="Times New Roman" panose="02020603050405020304" pitchFamily="16" charset="0"/>
              </a:rPr>
              <a:t>。我们发现，这些差异导致生成模型需要更少层的</a:t>
            </a:r>
            <a:r>
              <a:rPr lang="en-US" altLang="zh-CN" sz="1800" kern="100" dirty="0">
                <a:effectLst/>
                <a:latin typeface="等线" panose="02010600030101010101" charset="-122"/>
                <a:ea typeface="等线" panose="02010600030101010101" charset="-122"/>
                <a:cs typeface="Times New Roman" panose="02020603050405020304" pitchFamily="16" charset="0"/>
              </a:rPr>
              <a:t>decoder</a:t>
            </a:r>
            <a:r>
              <a:rPr lang="zh-CN" altLang="en-US" sz="1800" kern="100" dirty="0">
                <a:effectLst/>
                <a:latin typeface="等线" panose="02010600030101010101" charset="-122"/>
                <a:ea typeface="等线" panose="02010600030101010101" charset="-122"/>
                <a:cs typeface="Times New Roman" panose="02020603050405020304" pitchFamily="16" charset="0"/>
              </a:rPr>
              <a:t>来取得更好的性能。此外，不同于在识别模型中为防止过拟合，监督只加到被</a:t>
            </a:r>
            <a:r>
              <a:rPr lang="en-US" altLang="zh-CN" sz="1800" kern="100" dirty="0">
                <a:effectLst/>
                <a:latin typeface="等线" panose="02010600030101010101" charset="-122"/>
                <a:ea typeface="等线" panose="02010600030101010101" charset="-122"/>
                <a:cs typeface="Times New Roman" panose="02020603050405020304" pitchFamily="16" charset="0"/>
              </a:rPr>
              <a:t>masked</a:t>
            </a:r>
            <a:r>
              <a:rPr lang="zh-CN" altLang="en-US" sz="1800" kern="100" dirty="0">
                <a:effectLst/>
                <a:latin typeface="等线" panose="02010600030101010101" charset="-122"/>
                <a:ea typeface="等线" panose="02010600030101010101" charset="-122"/>
                <a:cs typeface="Times New Roman" panose="02020603050405020304" pitchFamily="16" charset="0"/>
              </a:rPr>
              <a:t>的</a:t>
            </a:r>
            <a:r>
              <a:rPr lang="en-US" altLang="zh-CN" sz="1800" kern="100" dirty="0">
                <a:effectLst/>
                <a:latin typeface="等线" panose="02010600030101010101" charset="-122"/>
                <a:ea typeface="等线" panose="02010600030101010101" charset="-122"/>
                <a:cs typeface="Times New Roman" panose="02020603050405020304" pitchFamily="16" charset="0"/>
              </a:rPr>
              <a:t>token</a:t>
            </a:r>
            <a:r>
              <a:rPr lang="zh-CN" altLang="en-US" sz="1800" kern="100" dirty="0">
                <a:effectLst/>
                <a:latin typeface="等线" panose="02010600030101010101" charset="-122"/>
                <a:ea typeface="等线" panose="02010600030101010101" charset="-122"/>
                <a:cs typeface="Times New Roman" panose="02020603050405020304" pitchFamily="16" charset="0"/>
              </a:rPr>
              <a:t>上，生成模型要求模型的监督加到所有</a:t>
            </a:r>
            <a:r>
              <a:rPr lang="en-US" altLang="zh-CN" sz="1800" kern="100" dirty="0">
                <a:effectLst/>
                <a:latin typeface="等线" panose="02010600030101010101" charset="-122"/>
                <a:ea typeface="等线" panose="02010600030101010101" charset="-122"/>
                <a:cs typeface="Times New Roman" panose="02020603050405020304" pitchFamily="16" charset="0"/>
              </a:rPr>
              <a:t>token</a:t>
            </a:r>
            <a:r>
              <a:rPr lang="zh-CN" altLang="en-US" sz="1800" kern="100" dirty="0">
                <a:effectLst/>
                <a:latin typeface="等线" panose="02010600030101010101" charset="-122"/>
                <a:ea typeface="等线" panose="02010600030101010101" charset="-122"/>
                <a:cs typeface="Times New Roman" panose="02020603050405020304" pitchFamily="16" charset="0"/>
              </a:rPr>
              <a:t>上，以确保最终生成图片的区域间一致性。</a:t>
            </a:r>
            <a:endParaRPr lang="zh-CN"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15</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We have also observed several important issues in applying mask latent modeling to generative models. For instance, we found that positional information plays a significant role in this task. Therefore, we augment the decoder with learnable positional embeddings and incorporate relative positional biases within the self-attention blocks to enhance performance.</a:t>
            </a: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00" dirty="0">
                <a:effectLst/>
                <a:latin typeface="等线" panose="02010600030101010101" charset="-122"/>
                <a:ea typeface="等线" panose="02010600030101010101" charset="-122"/>
                <a:cs typeface="Times New Roman" panose="02020603050405020304" pitchFamily="16" charset="0"/>
              </a:rPr>
              <a:t>我们也观察到几个</a:t>
            </a:r>
            <a:r>
              <a:rPr lang="en-US" altLang="zh-CN" sz="1800" kern="100" dirty="0">
                <a:effectLst/>
                <a:latin typeface="等线" panose="02010600030101010101" charset="-122"/>
                <a:ea typeface="等线" panose="02010600030101010101" charset="-122"/>
                <a:cs typeface="Times New Roman" panose="02020603050405020304" pitchFamily="16" charset="0"/>
              </a:rPr>
              <a:t>mask</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latent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modeling</a:t>
            </a:r>
            <a:r>
              <a:rPr lang="zh-CN" altLang="en-US" sz="1800" kern="100" dirty="0">
                <a:effectLst/>
                <a:latin typeface="等线" panose="02010600030101010101" charset="-122"/>
                <a:ea typeface="等线" panose="02010600030101010101" charset="-122"/>
                <a:cs typeface="Times New Roman" panose="02020603050405020304" pitchFamily="16" charset="0"/>
              </a:rPr>
              <a:t>在生成模型的应用中比较重要的问题。例如，我们发现位置信息对该任务有很明显的帮助，并在</a:t>
            </a:r>
            <a:r>
              <a:rPr lang="en-US" altLang="zh-CN" sz="1800" kern="100" dirty="0">
                <a:effectLst/>
                <a:latin typeface="等线" panose="02010600030101010101" charset="-122"/>
                <a:ea typeface="等线" panose="02010600030101010101" charset="-122"/>
                <a:cs typeface="Times New Roman" panose="02020603050405020304" pitchFamily="16" charset="0"/>
              </a:rPr>
              <a:t>decoder</a:t>
            </a:r>
            <a:r>
              <a:rPr lang="zh-CN" altLang="en-US" sz="1800" kern="100" dirty="0">
                <a:effectLst/>
                <a:latin typeface="等线" panose="02010600030101010101" charset="-122"/>
                <a:ea typeface="等线" panose="02010600030101010101" charset="-122"/>
                <a:cs typeface="Times New Roman" panose="02020603050405020304" pitchFamily="16" charset="0"/>
              </a:rPr>
              <a:t>前增加可学习的</a:t>
            </a:r>
            <a:r>
              <a:rPr lang="en-US" altLang="zh-CN" sz="1800" kern="100" dirty="0">
                <a:effectLst/>
                <a:latin typeface="等线" panose="02010600030101010101" charset="-122"/>
                <a:ea typeface="等线" panose="02010600030101010101" charset="-122"/>
                <a:cs typeface="Times New Roman" panose="02020603050405020304" pitchFamily="16" charset="0"/>
              </a:rPr>
              <a:t>positional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embedding</a:t>
            </a:r>
            <a:r>
              <a:rPr lang="zh-CN" altLang="en-US" sz="1800" kern="100" dirty="0">
                <a:effectLst/>
                <a:latin typeface="等线" panose="02010600030101010101" charset="-122"/>
                <a:ea typeface="等线" panose="02010600030101010101" charset="-122"/>
                <a:cs typeface="Times New Roman" panose="02020603050405020304" pitchFamily="16" charset="0"/>
              </a:rPr>
              <a:t>，在</a:t>
            </a:r>
            <a:r>
              <a:rPr lang="en-US" altLang="zh-CN" sz="1800" kern="100" dirty="0">
                <a:effectLst/>
                <a:latin typeface="等线" panose="02010600030101010101" charset="-122"/>
                <a:ea typeface="等线" panose="02010600030101010101" charset="-122"/>
                <a:cs typeface="Times New Roman" panose="02020603050405020304" pitchFamily="16" charset="0"/>
              </a:rPr>
              <a:t>self-attention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block</a:t>
            </a:r>
            <a:r>
              <a:rPr lang="zh-CN" altLang="en-US" sz="1800" kern="100" dirty="0">
                <a:effectLst/>
                <a:latin typeface="等线" panose="02010600030101010101" charset="-122"/>
                <a:ea typeface="等线" panose="02010600030101010101" charset="-122"/>
                <a:cs typeface="Times New Roman" panose="02020603050405020304" pitchFamily="16" charset="0"/>
              </a:rPr>
              <a:t>内部添加</a:t>
            </a:r>
            <a:r>
              <a:rPr lang="en-US" altLang="zh-CN" sz="1800" kern="100" dirty="0">
                <a:effectLst/>
                <a:latin typeface="等线" panose="02010600030101010101" charset="-122"/>
                <a:ea typeface="等线" panose="02010600030101010101" charset="-122"/>
                <a:cs typeface="Times New Roman" panose="02020603050405020304" pitchFamily="16" charset="0"/>
              </a:rPr>
              <a:t>relative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err="1">
                <a:effectLst/>
                <a:latin typeface="等线" panose="02010600030101010101" charset="-122"/>
                <a:ea typeface="等线" panose="02010600030101010101" charset="-122"/>
                <a:cs typeface="Times New Roman" panose="02020603050405020304" pitchFamily="16" charset="0"/>
              </a:rPr>
              <a:t>postitional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err="1">
                <a:effectLst/>
                <a:latin typeface="等线" panose="02010600030101010101" charset="-122"/>
                <a:ea typeface="等线" panose="02010600030101010101" charset="-122"/>
                <a:cs typeface="Times New Roman" panose="02020603050405020304" pitchFamily="16" charset="0"/>
              </a:rPr>
              <a:t>bais</a:t>
            </a:r>
            <a:r>
              <a:rPr lang="zh-CN" altLang="en-US" sz="1800" kern="100" dirty="0">
                <a:effectLst/>
                <a:latin typeface="等线" panose="02010600030101010101" charset="-122"/>
                <a:ea typeface="等线" panose="02010600030101010101" charset="-122"/>
                <a:cs typeface="Times New Roman" panose="02020603050405020304" pitchFamily="16" charset="0"/>
              </a:rPr>
              <a:t>来增强性能。</a:t>
            </a:r>
            <a:endParaRPr lang="zh-CN"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16</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00" dirty="0">
                <a:effectLst/>
                <a:latin typeface="等线" panose="02010600030101010101" charset="-122"/>
                <a:ea typeface="等线" panose="02010600030101010101" charset="-122"/>
                <a:cs typeface="Times New Roman" panose="02020603050405020304" pitchFamily="16" charset="0"/>
              </a:rPr>
              <a:t>We have also observed several important issues in applying mask latent modeling to generative models. For instance, we found that positional information plays a significant role in this task. Therefore, we augment the decoder with learnable positional embeddings and incorporate relative positional biases within the self-attention blocks to enhance performance.</a:t>
            </a:r>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sz="1800" kern="100" dirty="0">
              <a:effectLst/>
              <a:latin typeface="等线" panose="02010600030101010101" charset="-122"/>
              <a:ea typeface="等线" panose="02010600030101010101" charset="-122"/>
              <a:cs typeface="Times New Roman" panose="02020603050405020304" pitchFamily="16" charset="0"/>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00" dirty="0">
                <a:effectLst/>
                <a:latin typeface="等线" panose="02010600030101010101" charset="-122"/>
                <a:ea typeface="等线" panose="02010600030101010101" charset="-122"/>
                <a:cs typeface="Times New Roman" panose="02020603050405020304" pitchFamily="16" charset="0"/>
              </a:rPr>
              <a:t>我们也观察到几个</a:t>
            </a:r>
            <a:r>
              <a:rPr lang="en-US" altLang="zh-CN" sz="1800" kern="100" dirty="0">
                <a:effectLst/>
                <a:latin typeface="等线" panose="02010600030101010101" charset="-122"/>
                <a:ea typeface="等线" panose="02010600030101010101" charset="-122"/>
                <a:cs typeface="Times New Roman" panose="02020603050405020304" pitchFamily="16" charset="0"/>
              </a:rPr>
              <a:t>mask</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latent</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modeling</a:t>
            </a:r>
            <a:r>
              <a:rPr lang="zh-CN" altLang="en-US" sz="1800" kern="100" dirty="0">
                <a:effectLst/>
                <a:latin typeface="等线" panose="02010600030101010101" charset="-122"/>
                <a:ea typeface="等线" panose="02010600030101010101" charset="-122"/>
                <a:cs typeface="Times New Roman" panose="02020603050405020304" pitchFamily="16" charset="0"/>
              </a:rPr>
              <a:t>在生成模型的应用中比较重要的问题。例如，我们发现位置信息对该任务有很明显的帮助，并在</a:t>
            </a:r>
            <a:r>
              <a:rPr lang="en-US" altLang="zh-CN" sz="1800" kern="100" dirty="0">
                <a:effectLst/>
                <a:latin typeface="等线" panose="02010600030101010101" charset="-122"/>
                <a:ea typeface="等线" panose="02010600030101010101" charset="-122"/>
                <a:cs typeface="Times New Roman" panose="02020603050405020304" pitchFamily="16" charset="0"/>
              </a:rPr>
              <a:t>decoder</a:t>
            </a:r>
            <a:r>
              <a:rPr lang="zh-CN" altLang="en-US" sz="1800" kern="100" dirty="0">
                <a:effectLst/>
                <a:latin typeface="等线" panose="02010600030101010101" charset="-122"/>
                <a:ea typeface="等线" panose="02010600030101010101" charset="-122"/>
                <a:cs typeface="Times New Roman" panose="02020603050405020304" pitchFamily="16" charset="0"/>
              </a:rPr>
              <a:t>前增加可学习的</a:t>
            </a:r>
            <a:r>
              <a:rPr lang="en-US" altLang="zh-CN" sz="1800" kern="100" dirty="0">
                <a:effectLst/>
                <a:latin typeface="等线" panose="02010600030101010101" charset="-122"/>
                <a:ea typeface="等线" panose="02010600030101010101" charset="-122"/>
                <a:cs typeface="Times New Roman" panose="02020603050405020304" pitchFamily="16" charset="0"/>
              </a:rPr>
              <a:t>positional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embedding</a:t>
            </a:r>
            <a:r>
              <a:rPr lang="zh-CN" altLang="en-US" sz="1800" kern="100" dirty="0">
                <a:effectLst/>
                <a:latin typeface="等线" panose="02010600030101010101" charset="-122"/>
                <a:ea typeface="等线" panose="02010600030101010101" charset="-122"/>
                <a:cs typeface="Times New Roman" panose="02020603050405020304" pitchFamily="16" charset="0"/>
              </a:rPr>
              <a:t>，在</a:t>
            </a:r>
            <a:r>
              <a:rPr lang="en-US" altLang="zh-CN" sz="1800" kern="100" dirty="0">
                <a:effectLst/>
                <a:latin typeface="等线" panose="02010600030101010101" charset="-122"/>
                <a:ea typeface="等线" panose="02010600030101010101" charset="-122"/>
                <a:cs typeface="Times New Roman" panose="02020603050405020304" pitchFamily="16" charset="0"/>
              </a:rPr>
              <a:t>self-attention</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a:effectLst/>
                <a:latin typeface="等线" panose="02010600030101010101" charset="-122"/>
                <a:ea typeface="等线" panose="02010600030101010101" charset="-122"/>
                <a:cs typeface="Times New Roman" panose="02020603050405020304" pitchFamily="16" charset="0"/>
              </a:rPr>
              <a:t>block</a:t>
            </a:r>
            <a:r>
              <a:rPr lang="zh-CN" altLang="en-US" sz="1800" kern="100" dirty="0">
                <a:effectLst/>
                <a:latin typeface="等线" panose="02010600030101010101" charset="-122"/>
                <a:ea typeface="等线" panose="02010600030101010101" charset="-122"/>
                <a:cs typeface="Times New Roman" panose="02020603050405020304" pitchFamily="16" charset="0"/>
              </a:rPr>
              <a:t>内部添加</a:t>
            </a:r>
            <a:r>
              <a:rPr lang="en-US" altLang="zh-CN" sz="1800" kern="100" dirty="0">
                <a:effectLst/>
                <a:latin typeface="等线" panose="02010600030101010101" charset="-122"/>
                <a:ea typeface="等线" panose="02010600030101010101" charset="-122"/>
                <a:cs typeface="Times New Roman" panose="02020603050405020304" pitchFamily="16" charset="0"/>
              </a:rPr>
              <a:t>relative</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err="1">
                <a:effectLst/>
                <a:latin typeface="等线" panose="02010600030101010101" charset="-122"/>
                <a:ea typeface="等线" panose="02010600030101010101" charset="-122"/>
                <a:cs typeface="Times New Roman" panose="02020603050405020304" pitchFamily="16" charset="0"/>
              </a:rPr>
              <a:t>postitional</a:t>
            </a:r>
            <a:r>
              <a:rPr lang="zh-CN" altLang="en-US" sz="1800" kern="100" dirty="0">
                <a:effectLst/>
                <a:latin typeface="等线" panose="02010600030101010101" charset="-122"/>
                <a:ea typeface="等线" panose="02010600030101010101" charset="-122"/>
                <a:cs typeface="Times New Roman" panose="02020603050405020304" pitchFamily="16" charset="0"/>
              </a:rPr>
              <a:t> </a:t>
            </a:r>
            <a:r>
              <a:rPr lang="en-US" altLang="zh-CN" sz="1800" kern="100" dirty="0" err="1">
                <a:effectLst/>
                <a:latin typeface="等线" panose="02010600030101010101" charset="-122"/>
                <a:ea typeface="等线" panose="02010600030101010101" charset="-122"/>
                <a:cs typeface="Times New Roman" panose="02020603050405020304" pitchFamily="16" charset="0"/>
              </a:rPr>
              <a:t>bais</a:t>
            </a:r>
            <a:r>
              <a:rPr lang="zh-CN" altLang="en-US" sz="1800" kern="100" dirty="0">
                <a:effectLst/>
                <a:latin typeface="等线" panose="02010600030101010101" charset="-122"/>
                <a:ea typeface="等线" panose="02010600030101010101" charset="-122"/>
                <a:cs typeface="Times New Roman" panose="02020603050405020304" pitchFamily="16" charset="0"/>
              </a:rPr>
              <a:t>来增强性能。</a:t>
            </a:r>
            <a:endParaRPr lang="zh-CN"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17</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1200" b="0" i="0" dirty="0">
                <a:solidFill>
                  <a:srgbClr val="191B1F"/>
                </a:solidFill>
                <a:effectLst/>
                <a:latin typeface="Segoe Print" panose="02000600000000000000" charset="0"/>
              </a:rPr>
              <a:t>这个模型在开源不到一星期</a:t>
            </a:r>
            <a:r>
              <a:rPr lang="en-US" altLang="zh-CN" sz="1200" b="0" i="0" dirty="0" err="1">
                <a:solidFill>
                  <a:srgbClr val="191B1F"/>
                </a:solidFill>
                <a:effectLst/>
                <a:latin typeface="Segoe Print" panose="02000600000000000000" charset="0"/>
              </a:rPr>
              <a:t>Github</a:t>
            </a:r>
            <a:r>
              <a:rPr lang="en-US" altLang="zh-CN" sz="1200" b="0" i="0" dirty="0">
                <a:solidFill>
                  <a:srgbClr val="191B1F"/>
                </a:solidFill>
                <a:effectLst/>
                <a:latin typeface="Segoe Print" panose="02000600000000000000" charset="0"/>
              </a:rPr>
              <a:t> star</a:t>
            </a:r>
            <a:r>
              <a:rPr lang="zh-CN" altLang="en-US" sz="1200" b="0" i="0" dirty="0">
                <a:solidFill>
                  <a:srgbClr val="191B1F"/>
                </a:solidFill>
                <a:effectLst/>
                <a:latin typeface="Segoe Print" panose="02000600000000000000" charset="0"/>
              </a:rPr>
              <a:t>量就超过六千次，被列入</a:t>
            </a:r>
            <a:r>
              <a:rPr lang="zh-CN" altLang="en-US" dirty="0"/>
              <a:t>多个重要开源趋势榜榜首</a:t>
            </a:r>
            <a:r>
              <a:rPr lang="en-US" altLang="zh-CN" dirty="0"/>
              <a:t>,</a:t>
            </a:r>
            <a:r>
              <a:rPr lang="zh-CN" altLang="en-US" dirty="0"/>
              <a:t>其中包括</a:t>
            </a:r>
            <a:r>
              <a:rPr lang="en-US" altLang="zh-CN" dirty="0" err="1"/>
              <a:t>Github</a:t>
            </a:r>
            <a:r>
              <a:rPr lang="zh-CN" altLang="en-US" dirty="0"/>
              <a:t>、</a:t>
            </a:r>
            <a:r>
              <a:rPr lang="en-US" altLang="zh-CN" dirty="0" err="1"/>
              <a:t>HuggingFace</a:t>
            </a:r>
            <a:r>
              <a:rPr lang="zh-CN" altLang="en-US" dirty="0"/>
              <a:t>以及</a:t>
            </a:r>
            <a:r>
              <a:rPr lang="en-US" altLang="zh-CN" dirty="0" err="1"/>
              <a:t>PaperswithCode</a:t>
            </a:r>
            <a:r>
              <a:rPr lang="zh-CN" altLang="en-US" dirty="0"/>
              <a:t>。同时，其也受到了</a:t>
            </a:r>
            <a:r>
              <a:rPr lang="zh-CN" altLang="en-US" b="0" i="0" dirty="0">
                <a:solidFill>
                  <a:srgbClr val="9196A1"/>
                </a:solidFill>
                <a:effectLst/>
                <a:latin typeface="Segoe Print" panose="02000600000000000000" charset="0"/>
              </a:rPr>
              <a:t>卷积神经网络的发明人</a:t>
            </a:r>
            <a:r>
              <a:rPr lang="en-GB" altLang="zh-CN" b="0" i="0" dirty="0" err="1">
                <a:solidFill>
                  <a:srgbClr val="9196A1"/>
                </a:solidFill>
                <a:effectLst/>
                <a:latin typeface="Segoe Print" panose="02000600000000000000" charset="0"/>
              </a:rPr>
              <a:t>LeCun</a:t>
            </a:r>
            <a:r>
              <a:rPr lang="zh-CN" altLang="en-GB" b="0" i="0" dirty="0">
                <a:solidFill>
                  <a:srgbClr val="9196A1"/>
                </a:solidFill>
                <a:effectLst/>
                <a:latin typeface="Segoe Print" panose="02000600000000000000" charset="0"/>
              </a:rPr>
              <a:t>的</a:t>
            </a:r>
            <a:r>
              <a:rPr lang="zh-CN" altLang="en-US" b="0" i="0" dirty="0">
                <a:solidFill>
                  <a:srgbClr val="9196A1"/>
                </a:solidFill>
                <a:effectLst/>
                <a:latin typeface="Segoe Print" panose="02000600000000000000" charset="0"/>
              </a:rPr>
              <a:t>认可。</a:t>
            </a:r>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在介绍我们的</a:t>
            </a:r>
            <a:r>
              <a:rPr kumimoji="1" lang="en-US" altLang="zh-CN" dirty="0" err="1"/>
              <a:t>PhotoMaker</a:t>
            </a:r>
            <a:r>
              <a:rPr kumimoji="1" lang="zh-CN" altLang="en-US" dirty="0"/>
              <a:t>前，先介绍下定制化文生图的研究背景。</a:t>
            </a:r>
            <a:br>
              <a:rPr kumimoji="1" lang="en-US" altLang="zh-CN" dirty="0"/>
            </a:br>
            <a:r>
              <a:rPr kumimoji="1" lang="zh-CN" altLang="en-US" dirty="0"/>
              <a:t>早在</a:t>
            </a:r>
            <a:r>
              <a:rPr kumimoji="1" lang="en-US" altLang="zh-CN" dirty="0"/>
              <a:t>GAN</a:t>
            </a:r>
            <a:r>
              <a:rPr kumimoji="1" lang="zh-CN" altLang="en-US" dirty="0"/>
              <a:t>时代就已经有个性化生成的工作，但受限于模型的能力，其生成质量、多样性以及文本可控性并不高。</a:t>
            </a:r>
            <a:br>
              <a:rPr kumimoji="1" lang="en-US" altLang="zh-CN" dirty="0"/>
            </a:br>
            <a:r>
              <a:rPr kumimoji="1" lang="zh-CN" altLang="en-US" dirty="0"/>
              <a:t>得益于扩散模型优秀的生成能力及文本可控性，许多研究人员就基于此开始开展个性化生成的研究工作。其中最具开创性和代表性的工作就是</a:t>
            </a:r>
            <a:r>
              <a:rPr kumimoji="1" lang="en-US" altLang="zh-CN" dirty="0" err="1"/>
              <a:t>DreamBooth</a:t>
            </a:r>
            <a:r>
              <a:rPr kumimoji="1" lang="zh-CN" altLang="en-US" dirty="0"/>
              <a:t>，这篇论文也获得了</a:t>
            </a:r>
            <a:r>
              <a:rPr kumimoji="1" lang="en-US" altLang="zh-CN" dirty="0"/>
              <a:t>CVPR2023</a:t>
            </a:r>
            <a:r>
              <a:rPr kumimoji="1" lang="zh-CN" altLang="en-US" dirty="0"/>
              <a:t>年的</a:t>
            </a:r>
            <a:r>
              <a:rPr kumimoji="1" lang="en-US" altLang="zh-CN" dirty="0"/>
              <a:t>best</a:t>
            </a:r>
            <a:r>
              <a:rPr kumimoji="1" lang="zh-CN" altLang="en-US" dirty="0"/>
              <a:t> </a:t>
            </a:r>
            <a:r>
              <a:rPr kumimoji="1" lang="en-US" altLang="zh-CN" dirty="0"/>
              <a:t>student</a:t>
            </a:r>
            <a:r>
              <a:rPr kumimoji="1" lang="zh-CN" altLang="en-US" dirty="0"/>
              <a:t> </a:t>
            </a:r>
            <a:r>
              <a:rPr kumimoji="1" lang="en-US" altLang="zh-CN" dirty="0"/>
              <a:t>paper</a:t>
            </a:r>
            <a:r>
              <a:rPr kumimoji="1" lang="zh-CN" altLang="en-US" dirty="0"/>
              <a:t>。</a:t>
            </a:r>
            <a:r>
              <a:rPr kumimoji="1" lang="en-US" altLang="zh-CN" dirty="0" err="1"/>
              <a:t>DreamBooth</a:t>
            </a:r>
            <a:r>
              <a:rPr kumimoji="1" lang="zh-CN" altLang="en-US" dirty="0"/>
              <a:t>允许用户输入少量的待定制目标的图像，配合文本控制就可以生成该目标不同动作或者不同场景的图像。如图所示，我们可以生成这只柯基在狗屋或是在修剪毛发的图像。</a:t>
            </a:r>
            <a:br>
              <a:rPr kumimoji="1" lang="en-US" altLang="zh-CN" dirty="0"/>
            </a:br>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20</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dirty="0" err="1"/>
              <a:t>DreamBooth</a:t>
            </a:r>
            <a:r>
              <a:rPr kumimoji="1" lang="zh-CN" altLang="en-US" dirty="0"/>
              <a:t>的算法流程非常简单，主要分为了两个阶段：</a:t>
            </a:r>
            <a:br>
              <a:rPr kumimoji="1" lang="en-US" altLang="zh-CN" dirty="0"/>
            </a:br>
            <a:r>
              <a:rPr kumimoji="1" lang="zh-CN" altLang="en-US" dirty="0"/>
              <a:t>第一阶段，准备数张待定制目标的图像配合对应的触发词一同送入预训练的扩散模型中进行微调（</a:t>
            </a:r>
            <a:r>
              <a:rPr kumimoji="1" lang="en-US" altLang="zh-CN" dirty="0"/>
              <a:t>Finetuning</a:t>
            </a:r>
            <a:r>
              <a:rPr kumimoji="1" lang="zh-CN" altLang="en-US" dirty="0"/>
              <a:t>）。</a:t>
            </a:r>
            <a:br>
              <a:rPr kumimoji="1" lang="en-US" altLang="zh-CN" dirty="0"/>
            </a:br>
            <a:r>
              <a:rPr kumimoji="1" lang="zh-CN" altLang="en-US" dirty="0"/>
              <a:t>第二阶段，用户可以在文本中加入相应的触发词进行定制化目标的生成。</a:t>
            </a:r>
            <a:br>
              <a:rPr kumimoji="1" lang="en-US" altLang="zh-CN" dirty="0"/>
            </a:br>
            <a:r>
              <a:rPr kumimoji="1" lang="zh-CN" altLang="en-US" dirty="0"/>
              <a:t>由于</a:t>
            </a:r>
            <a:r>
              <a:rPr kumimoji="1" lang="en-US" altLang="zh-CN" dirty="0" err="1"/>
              <a:t>DreamBooth</a:t>
            </a:r>
            <a:r>
              <a:rPr kumimoji="1" lang="zh-CN" altLang="en-US" dirty="0"/>
              <a:t>一般需要对扩散模型中去噪器的所有参数进行上千次迭代步数的微调，整个流程非常消耗时间，往往需要花费约数十分钟时间。消耗的计算资源和存储资源都很大。因此一些工作尝试减少</a:t>
            </a:r>
            <a:r>
              <a:rPr kumimoji="1" lang="en-US" altLang="zh-CN" dirty="0" err="1"/>
              <a:t>DreamBooth</a:t>
            </a:r>
            <a:r>
              <a:rPr kumimoji="1" lang="zh-CN" altLang="en-US" dirty="0"/>
              <a:t>需要微调的参数。</a:t>
            </a:r>
          </a:p>
        </p:txBody>
      </p:sp>
      <p:sp>
        <p:nvSpPr>
          <p:cNvPr id="4" name="灯片编号占位符 3"/>
          <p:cNvSpPr>
            <a:spLocks noGrp="1"/>
          </p:cNvSpPr>
          <p:nvPr>
            <p:ph type="sldNum" sz="quarter" idx="5"/>
          </p:nvPr>
        </p:nvSpPr>
        <p:spPr/>
        <p:txBody>
          <a:bodyPr/>
          <a:lstStyle/>
          <a:p>
            <a:fld id="{8ED3604F-F5C7-412C-AE28-FF961BD94C8A}" type="slidenum">
              <a:rPr lang="en-US" smtClean="0"/>
              <a:t>21</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22</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1200" dirty="0">
                <a:ea typeface="黑体" panose="02010609060101010101" pitchFamily="49" charset="-122"/>
              </a:rPr>
              <a:t>其中，尤其是</a:t>
            </a:r>
            <a:r>
              <a:rPr lang="en-US" altLang="zh-CN" sz="1200" dirty="0" err="1">
                <a:ea typeface="黑体" panose="02010609060101010101" pitchFamily="49" charset="-122"/>
              </a:rPr>
              <a:t>DreamBooth+LoRA</a:t>
            </a:r>
            <a:r>
              <a:rPr lang="zh-CN" altLang="en-US" sz="1200" dirty="0">
                <a:ea typeface="黑体" panose="02010609060101010101" pitchFamily="49" charset="-122"/>
              </a:rPr>
              <a:t>的这种方式最受社区所认可。这种方式也催生了巨量的应用，关于</a:t>
            </a:r>
            <a:r>
              <a:rPr lang="en-US" altLang="zh-CN" sz="1200" dirty="0" err="1">
                <a:ea typeface="黑体" panose="02010609060101010101" pitchFamily="49" charset="-122"/>
              </a:rPr>
              <a:t>DreamBooth+LoRA</a:t>
            </a:r>
            <a:r>
              <a:rPr lang="zh-CN" altLang="en-US" sz="1200" dirty="0">
                <a:ea typeface="黑体" panose="02010609060101010101" pitchFamily="49" charset="-122"/>
              </a:rPr>
              <a:t>的开源仓库都备受社区关注。</a:t>
            </a:r>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23</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同时，</a:t>
            </a:r>
            <a:r>
              <a:rPr kumimoji="1" lang="en-US" altLang="zh-CN" dirty="0" err="1"/>
              <a:t>DreamBooth+LoRA</a:t>
            </a:r>
            <a:r>
              <a:rPr kumimoji="1" lang="zh-CN" altLang="en-US" dirty="0"/>
              <a:t>进行个性化人像定制的模型以及应用也广为传播。其中，包括了开源模型库</a:t>
            </a:r>
            <a:r>
              <a:rPr kumimoji="1" lang="en-US" altLang="zh-CN" dirty="0" err="1"/>
              <a:t>Civitai</a:t>
            </a:r>
            <a:r>
              <a:rPr kumimoji="1" lang="zh-CN" altLang="en-US" dirty="0"/>
              <a:t>、国际应用</a:t>
            </a:r>
            <a:r>
              <a:rPr kumimoji="1" lang="en-US" altLang="zh-CN" dirty="0" err="1"/>
              <a:t>PhotoAI</a:t>
            </a:r>
            <a:r>
              <a:rPr kumimoji="1" lang="zh-CN" altLang="en-US" dirty="0"/>
              <a:t>、国内爆款</a:t>
            </a:r>
            <a:r>
              <a:rPr kumimoji="1" lang="en-US" altLang="zh-CN" dirty="0"/>
              <a:t>APP</a:t>
            </a:r>
            <a:r>
              <a:rPr kumimoji="1" lang="zh-CN" altLang="en-US" dirty="0"/>
              <a:t>妙鸭以及开源应用</a:t>
            </a:r>
            <a:r>
              <a:rPr kumimoji="1" lang="en-US" altLang="zh-CN" dirty="0" err="1"/>
              <a:t>Facechain</a:t>
            </a:r>
            <a:r>
              <a:rPr kumimoji="1" lang="zh-CN" altLang="en-US" dirty="0"/>
              <a:t>等。</a:t>
            </a:r>
          </a:p>
        </p:txBody>
      </p:sp>
      <p:sp>
        <p:nvSpPr>
          <p:cNvPr id="4" name="灯片编号占位符 3"/>
          <p:cNvSpPr>
            <a:spLocks noGrp="1"/>
          </p:cNvSpPr>
          <p:nvPr>
            <p:ph type="sldNum" sz="quarter" idx="5"/>
          </p:nvPr>
        </p:nvSpPr>
        <p:spPr/>
        <p:txBody>
          <a:bodyPr/>
          <a:lstStyle/>
          <a:p>
            <a:fld id="{8ED3604F-F5C7-412C-AE28-FF961BD94C8A}" type="slidenum">
              <a:rPr lang="en-US" smtClean="0"/>
              <a:t>24</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但是，以上的这些基于</a:t>
            </a:r>
            <a:r>
              <a:rPr lang="en-US" altLang="zh-CN" dirty="0" err="1"/>
              <a:t>DreamBooth+LoRA</a:t>
            </a:r>
            <a:r>
              <a:rPr lang="zh-CN" altLang="en-US" dirty="0"/>
              <a:t>的人像定制应用都有三个资源采集和消耗上的痛点：</a:t>
            </a:r>
            <a:br>
              <a:rPr lang="en-US" altLang="zh-CN" dirty="0"/>
            </a:br>
            <a:r>
              <a:rPr lang="en-US" altLang="zh-CN" dirty="0"/>
              <a:t>1.</a:t>
            </a:r>
            <a:r>
              <a:rPr lang="zh-CN" altLang="en-US" dirty="0"/>
              <a:t> 定制时间慢：由于需要在“测试”（定制）阶段对模型进行微调，理论上消耗的时间往往需要大约</a:t>
            </a:r>
            <a:r>
              <a:rPr lang="en-US" altLang="zh-CN" dirty="0"/>
              <a:t>15</a:t>
            </a:r>
            <a:r>
              <a:rPr lang="zh-CN" altLang="en-US" dirty="0"/>
              <a:t>分钟，在一些商业化的</a:t>
            </a:r>
            <a:r>
              <a:rPr lang="en-US" altLang="zh-CN" dirty="0"/>
              <a:t>APP</a:t>
            </a:r>
            <a:r>
              <a:rPr lang="zh-CN" altLang="en-US" dirty="0"/>
              <a:t>上，由于资源分配和排队的问题这一定制时间甚至要更久（数小时到数天）。</a:t>
            </a:r>
            <a:br>
              <a:rPr lang="en-US" altLang="zh-CN" dirty="0"/>
            </a:br>
            <a:r>
              <a:rPr lang="en-US" altLang="zh-CN" dirty="0"/>
              <a:t>2.</a:t>
            </a:r>
            <a:r>
              <a:rPr lang="zh-CN" altLang="en-US" dirty="0"/>
              <a:t> 消耗显存高：如果不进行额外的优化，在</a:t>
            </a:r>
            <a:r>
              <a:rPr lang="en-US" altLang="zh-CN" dirty="0"/>
              <a:t>SDXL</a:t>
            </a:r>
            <a:r>
              <a:rPr lang="zh-CN" altLang="en-US" dirty="0"/>
              <a:t>底模上执行定制化过程只能在专业级显卡上进行，这些专业级显卡的昂贵都是出了名的。</a:t>
            </a:r>
            <a:br>
              <a:rPr lang="en-US" altLang="zh-CN" dirty="0"/>
            </a:br>
            <a:r>
              <a:rPr lang="en-US" altLang="zh-CN" dirty="0"/>
              <a:t>3.</a:t>
            </a:r>
            <a:r>
              <a:rPr lang="zh-CN" altLang="en-US" dirty="0"/>
              <a:t> 对输入素材要求高：以妙鸭举例，它要求用户输入</a:t>
            </a:r>
            <a:r>
              <a:rPr lang="en-US" altLang="zh-CN" dirty="0"/>
              <a:t>20</a:t>
            </a:r>
            <a:r>
              <a:rPr lang="zh-CN" altLang="en-US" dirty="0"/>
              <a:t>张以上高质量的人像照片，且每次定制过程都需要重新进行收集。对用户来说非常不友好。</a:t>
            </a:r>
            <a:br>
              <a:rPr lang="en-US" altLang="zh-CN" dirty="0"/>
            </a:br>
            <a:br>
              <a:rPr lang="en-US" altLang="zh-CN" dirty="0"/>
            </a:br>
            <a:r>
              <a:rPr lang="zh-CN" altLang="en-US" dirty="0"/>
              <a:t>因此，我们希望设计一个算法，它无需在“测试”（定制）阶段进行训练，只需要一次前向过程，就可以在</a:t>
            </a:r>
            <a:r>
              <a:rPr lang="en-US" altLang="zh-CN" dirty="0"/>
              <a:t>10</a:t>
            </a:r>
            <a:r>
              <a:rPr lang="zh-CN" altLang="en-US" dirty="0"/>
              <a:t>秒左右进行定制化生成。与此同时，这个算法可以在消费级显卡上运行，并且只需要用户少量（</a:t>
            </a:r>
            <a:r>
              <a:rPr lang="en-US" altLang="zh-CN" dirty="0"/>
              <a:t>1-3</a:t>
            </a:r>
            <a:r>
              <a:rPr lang="zh-CN" altLang="en-US" dirty="0"/>
              <a:t>）张不对质量有要求的图像。</a:t>
            </a:r>
          </a:p>
        </p:txBody>
      </p:sp>
      <p:sp>
        <p:nvSpPr>
          <p:cNvPr id="4" name="灯片编号占位符 3"/>
          <p:cNvSpPr>
            <a:spLocks noGrp="1"/>
          </p:cNvSpPr>
          <p:nvPr>
            <p:ph type="sldNum" sz="quarter" idx="5"/>
          </p:nvPr>
        </p:nvSpPr>
        <p:spPr/>
        <p:txBody>
          <a:bodyPr/>
          <a:lstStyle/>
          <a:p>
            <a:fld id="{8ED3604F-F5C7-412C-AE28-FF961BD94C8A}" type="slidenum">
              <a:rPr lang="en-US" smtClean="0"/>
              <a:t>25</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zh-CN" altLang="en-US" dirty="0"/>
              <a:t>这个技术路线因为其很高的实际价值，</a:t>
            </a:r>
            <a:r>
              <a:rPr lang="en-US" altLang="zh-CN" dirty="0"/>
              <a:t>2023</a:t>
            </a:r>
            <a:r>
              <a:rPr lang="zh-CN" altLang="en-US" dirty="0"/>
              <a:t>年短短一年时间，很多公司和高校对此进行了大量的探索。其中包括</a:t>
            </a:r>
            <a:r>
              <a:rPr lang="en-US" altLang="zh-CN" dirty="0"/>
              <a:t>Google</a:t>
            </a:r>
            <a:r>
              <a:rPr lang="zh-CN" altLang="en-US" dirty="0"/>
              <a:t>、</a:t>
            </a:r>
            <a:r>
              <a:rPr lang="en-US" altLang="zh-CN" dirty="0"/>
              <a:t>Adobe</a:t>
            </a:r>
            <a:r>
              <a:rPr lang="zh-CN" altLang="en-US" dirty="0"/>
              <a:t>、腾讯、字节、 </a:t>
            </a:r>
            <a:r>
              <a:rPr lang="en-US" altLang="zh-CN" dirty="0"/>
              <a:t>OPPO</a:t>
            </a:r>
            <a:r>
              <a:rPr lang="zh-CN" altLang="en-US" dirty="0"/>
              <a:t>、</a:t>
            </a:r>
            <a:r>
              <a:rPr lang="en-US" altLang="zh-CN" dirty="0"/>
              <a:t>MIT</a:t>
            </a:r>
            <a:r>
              <a:rPr lang="zh-CN" altLang="en-US" dirty="0"/>
              <a:t>等机构，但是从图中可以看到这些算法生成人像质量距离</a:t>
            </a:r>
            <a:r>
              <a:rPr lang="en-US" altLang="zh-CN" dirty="0" err="1"/>
              <a:t>DreamBooth+LoRA</a:t>
            </a:r>
            <a:r>
              <a:rPr lang="zh-CN" altLang="en-US" dirty="0"/>
              <a:t>的应用</a:t>
            </a:r>
            <a:r>
              <a:rPr lang="zh-CN" altLang="en-US" dirty="0">
                <a:solidFill>
                  <a:srgbClr val="FF0000"/>
                </a:solidFill>
              </a:rPr>
              <a:t>有明显差距，且输出图像姿态缺乏变化。</a:t>
            </a:r>
            <a:endParaRPr kumimoji="1" lang="en-US" altLang="zh-CN" dirty="0"/>
          </a:p>
        </p:txBody>
      </p:sp>
      <p:sp>
        <p:nvSpPr>
          <p:cNvPr id="4" name="灯片编号占位符 3"/>
          <p:cNvSpPr>
            <a:spLocks noGrp="1"/>
          </p:cNvSpPr>
          <p:nvPr>
            <p:ph type="sldNum" sz="quarter" idx="5"/>
          </p:nvPr>
        </p:nvSpPr>
        <p:spPr/>
        <p:txBody>
          <a:bodyPr/>
          <a:lstStyle/>
          <a:p>
            <a:fld id="{8ED3604F-F5C7-412C-AE28-FF961BD94C8A}" type="slidenum">
              <a:rPr lang="en-US" smtClean="0"/>
              <a:t>26</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这类方法都具有两点共性：</a:t>
            </a:r>
            <a:endParaRPr kumimoji="1" lang="en-US" altLang="zh-CN" dirty="0"/>
          </a:p>
          <a:p>
            <a:pPr marL="0" marR="0" lvl="0" indent="0" algn="l" defTabSz="914400" rtl="0" eaLnBrk="1" fontAlgn="auto" latinLnBrk="0" hangingPunct="1">
              <a:lnSpc>
                <a:spcPct val="100000"/>
              </a:lnSpc>
              <a:spcBef>
                <a:spcPts val="0"/>
              </a:spcBef>
              <a:spcAft>
                <a:spcPts val="0"/>
              </a:spcAft>
              <a:buClrTx/>
              <a:buSzTx/>
              <a:buFontTx/>
              <a:buNone/>
              <a:defRPr/>
            </a:pPr>
            <a:r>
              <a:rPr kumimoji="1" lang="en-US" altLang="zh-CN" dirty="0"/>
              <a:t>1.</a:t>
            </a:r>
            <a:r>
              <a:rPr lang="zh-CN" altLang="en-US" dirty="0"/>
              <a:t>输入图像和目标图像都</a:t>
            </a:r>
            <a:r>
              <a:rPr lang="zh-CN" altLang="en-US" dirty="0">
                <a:solidFill>
                  <a:srgbClr val="FF0000"/>
                </a:solidFill>
              </a:rPr>
              <a:t>来源于同一个图像</a:t>
            </a:r>
            <a:endParaRPr lang="en-US" altLang="zh-CN" dirty="0">
              <a:solidFill>
                <a:srgbClr val="FF0000"/>
              </a:solidFill>
            </a:endParaRPr>
          </a:p>
          <a:p>
            <a:r>
              <a:rPr kumimoji="1" lang="en-US" altLang="zh-CN" dirty="0"/>
              <a:t>2.</a:t>
            </a:r>
            <a:r>
              <a:rPr kumimoji="1" lang="zh-CN" altLang="en-US" dirty="0"/>
              <a:t>输入的每个</a:t>
            </a:r>
            <a:r>
              <a:rPr kumimoji="1" lang="en-US" altLang="zh-CN" dirty="0"/>
              <a:t>ID</a:t>
            </a:r>
            <a:r>
              <a:rPr kumimoji="1" lang="zh-CN" altLang="en-US" dirty="0"/>
              <a:t>图像都表征为了单一的</a:t>
            </a:r>
            <a:r>
              <a:rPr kumimoji="1" lang="en-US" altLang="zh-CN" dirty="0"/>
              <a:t>embedding</a:t>
            </a:r>
            <a:br>
              <a:rPr kumimoji="1" lang="en-US" altLang="zh-CN" dirty="0"/>
            </a:br>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27</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由于以上两点共性，导致了这类算法得到的单一</a:t>
            </a:r>
            <a:r>
              <a:rPr kumimoji="1" lang="en-US" altLang="zh-CN" dirty="0"/>
              <a:t>embedding</a:t>
            </a:r>
            <a:r>
              <a:rPr kumimoji="1" lang="zh-CN" altLang="en-US" dirty="0"/>
              <a:t>很容易记住与</a:t>
            </a:r>
            <a:r>
              <a:rPr kumimoji="1" lang="en-US" altLang="zh-CN" dirty="0"/>
              <a:t>ID</a:t>
            </a:r>
            <a:r>
              <a:rPr kumimoji="1" lang="zh-CN" altLang="en-US" dirty="0"/>
              <a:t>无关的属性比如姿态、表情和配饰等。进而生成的图像缺乏一定的可编辑性和变化，使得文本很难改变与人脸相关的属性。</a:t>
            </a:r>
          </a:p>
        </p:txBody>
      </p:sp>
      <p:sp>
        <p:nvSpPr>
          <p:cNvPr id="4" name="灯片编号占位符 3"/>
          <p:cNvSpPr>
            <a:spLocks noGrp="1"/>
          </p:cNvSpPr>
          <p:nvPr>
            <p:ph type="sldNum" sz="quarter" idx="5"/>
          </p:nvPr>
        </p:nvSpPr>
        <p:spPr/>
        <p:txBody>
          <a:bodyPr/>
          <a:lstStyle/>
          <a:p>
            <a:fld id="{8ED3604F-F5C7-412C-AE28-FF961BD94C8A}" type="slidenum">
              <a:rPr lang="en-US" smtClean="0"/>
              <a:t>28</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我们的解决方案也非常简单，如图所示，首先，我们希望在训练时，我们的输入图像和输出的目标图像都不来源于同一个图像。其次，我们希望送入多个同一</a:t>
            </a:r>
            <a:r>
              <a:rPr kumimoji="1" lang="en-US" altLang="zh-CN" dirty="0"/>
              <a:t>ID</a:t>
            </a:r>
            <a:r>
              <a:rPr kumimoji="1" lang="zh-CN" altLang="en-US" dirty="0"/>
              <a:t>的图像提取</a:t>
            </a:r>
            <a:r>
              <a:rPr kumimoji="1" lang="en-US" altLang="zh-CN" dirty="0"/>
              <a:t>embedding</a:t>
            </a:r>
            <a:r>
              <a:rPr kumimoji="1" lang="zh-CN" altLang="en-US" dirty="0"/>
              <a:t>以得到对输出</a:t>
            </a:r>
            <a:r>
              <a:rPr kumimoji="1" lang="en-US" altLang="zh-CN" dirty="0"/>
              <a:t>ID</a:t>
            </a:r>
            <a:r>
              <a:rPr kumimoji="1" lang="zh-CN" altLang="en-US" dirty="0"/>
              <a:t>的一个全面且统一的表达。这个</a:t>
            </a:r>
            <a:r>
              <a:rPr kumimoji="1" lang="en-US" altLang="zh-CN" dirty="0"/>
              <a:t>embedding</a:t>
            </a:r>
            <a:r>
              <a:rPr kumimoji="1" lang="zh-CN" altLang="en-US" dirty="0"/>
              <a:t>我们将它命名为</a:t>
            </a:r>
            <a:r>
              <a:rPr kumimoji="1" lang="en-US" altLang="zh-CN" dirty="0"/>
              <a:t>Stacked ID</a:t>
            </a:r>
            <a:r>
              <a:rPr kumimoji="1" lang="zh-CN" altLang="en-US" dirty="0"/>
              <a:t> </a:t>
            </a:r>
            <a:r>
              <a:rPr kumimoji="1" lang="en-US" altLang="zh-CN" dirty="0"/>
              <a:t>embedding</a:t>
            </a:r>
            <a:r>
              <a:rPr kumimoji="1" lang="zh-CN" altLang="en-US" dirty="0"/>
              <a:t>。</a:t>
            </a:r>
            <a:r>
              <a:rPr kumimoji="1" lang="en-US" altLang="zh-CN" dirty="0"/>
              <a:t>Stacked</a:t>
            </a:r>
            <a:r>
              <a:rPr kumimoji="1" lang="zh-CN" altLang="en-US" dirty="0"/>
              <a:t> </a:t>
            </a:r>
            <a:r>
              <a:rPr kumimoji="1" lang="en-US" altLang="zh-CN" dirty="0"/>
              <a:t>ID</a:t>
            </a:r>
            <a:r>
              <a:rPr kumimoji="1" lang="zh-CN" altLang="en-US" dirty="0"/>
              <a:t> </a:t>
            </a:r>
            <a:r>
              <a:rPr kumimoji="1" lang="en-US" altLang="zh-CN" dirty="0"/>
              <a:t>embedding</a:t>
            </a:r>
            <a:r>
              <a:rPr kumimoji="1" lang="zh-CN" altLang="en-US" dirty="0"/>
              <a:t>中存取的每个</a:t>
            </a:r>
            <a:r>
              <a:rPr kumimoji="1" lang="en-US" altLang="zh-CN" dirty="0"/>
              <a:t>embedding</a:t>
            </a:r>
            <a:r>
              <a:rPr kumimoji="1" lang="zh-CN" altLang="en-US" dirty="0"/>
              <a:t>它们的图像来源可能姿态不同，表情不同以及配饰不同，但</a:t>
            </a:r>
            <a:r>
              <a:rPr kumimoji="1" lang="en-US" altLang="zh-CN" dirty="0"/>
              <a:t>ID</a:t>
            </a:r>
            <a:r>
              <a:rPr kumimoji="1" lang="zh-CN" altLang="en-US" dirty="0"/>
              <a:t>都是相同的，因此可以隐式的将</a:t>
            </a:r>
            <a:r>
              <a:rPr kumimoji="1" lang="en-US" altLang="zh-CN" dirty="0"/>
              <a:t>ID</a:t>
            </a:r>
            <a:r>
              <a:rPr kumimoji="1" lang="zh-CN" altLang="en-US" dirty="0"/>
              <a:t>与其他与</a:t>
            </a:r>
            <a:r>
              <a:rPr kumimoji="1" lang="en-US" altLang="zh-CN" dirty="0"/>
              <a:t>ID</a:t>
            </a:r>
            <a:r>
              <a:rPr kumimoji="1" lang="zh-CN" altLang="en-US" dirty="0"/>
              <a:t>无关的信息解耦，以使其只表征待输出的</a:t>
            </a:r>
            <a:r>
              <a:rPr kumimoji="1" lang="en-US" altLang="zh-CN" dirty="0"/>
              <a:t>ID</a:t>
            </a:r>
            <a:r>
              <a:rPr kumimoji="1" lang="zh-CN" altLang="en-US" dirty="0"/>
              <a:t>信息。依赖于</a:t>
            </a:r>
            <a:r>
              <a:rPr kumimoji="1" lang="en-US" altLang="zh-CN" dirty="0"/>
              <a:t>Stacked</a:t>
            </a:r>
            <a:r>
              <a:rPr kumimoji="1" lang="zh-CN" altLang="en-US" dirty="0"/>
              <a:t> </a:t>
            </a:r>
            <a:r>
              <a:rPr kumimoji="1" lang="en-US" altLang="zh-CN" dirty="0"/>
              <a:t>ID</a:t>
            </a:r>
            <a:r>
              <a:rPr kumimoji="1" lang="zh-CN" altLang="en-US" dirty="0"/>
              <a:t> </a:t>
            </a:r>
            <a:r>
              <a:rPr kumimoji="1" lang="en-US" altLang="zh-CN" dirty="0"/>
              <a:t>embedding</a:t>
            </a:r>
            <a:r>
              <a:rPr kumimoji="1" lang="zh-CN" altLang="en-US" dirty="0"/>
              <a:t>我们提出了</a:t>
            </a:r>
            <a:r>
              <a:rPr kumimoji="1" lang="en-US" altLang="zh-CN" dirty="0" err="1"/>
              <a:t>PhotoMaker</a:t>
            </a:r>
            <a:r>
              <a:rPr kumimoji="1" lang="zh-CN" altLang="en-US" dirty="0"/>
              <a:t>。</a:t>
            </a:r>
          </a:p>
        </p:txBody>
      </p:sp>
      <p:sp>
        <p:nvSpPr>
          <p:cNvPr id="4" name="灯片编号占位符 3"/>
          <p:cNvSpPr>
            <a:spLocks noGrp="1"/>
          </p:cNvSpPr>
          <p:nvPr>
            <p:ph type="sldNum" sz="quarter" idx="5"/>
          </p:nvPr>
        </p:nvSpPr>
        <p:spPr/>
        <p:txBody>
          <a:bodyPr/>
          <a:lstStyle/>
          <a:p>
            <a:fld id="{8ED3604F-F5C7-412C-AE28-FF961BD94C8A}" type="slidenum">
              <a:rPr lang="en-US" smtClean="0"/>
              <a:t>29</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接下来，我们对</a:t>
            </a:r>
            <a:r>
              <a:rPr kumimoji="1" lang="en-US" altLang="zh-CN" dirty="0" err="1"/>
              <a:t>PhotoMaker</a:t>
            </a:r>
            <a:r>
              <a:rPr kumimoji="1" lang="zh-CN" altLang="en-US" dirty="0"/>
              <a:t>的能力进行大致的浏览：</a:t>
            </a:r>
            <a:br>
              <a:rPr kumimoji="1" lang="en-US" altLang="zh-CN" dirty="0"/>
            </a:br>
            <a:r>
              <a:rPr kumimoji="1" lang="en-US" altLang="zh-CN" dirty="0" err="1"/>
              <a:t>PhotoMaker</a:t>
            </a:r>
            <a:r>
              <a:rPr kumimoji="1" lang="zh-CN" altLang="en-US" dirty="0"/>
              <a:t>可以在用户输入少量图像的前提下，生成待定制</a:t>
            </a:r>
            <a:r>
              <a:rPr kumimoji="1" lang="en-US" altLang="zh-CN" dirty="0"/>
              <a:t>ID</a:t>
            </a:r>
            <a:r>
              <a:rPr kumimoji="1" lang="zh-CN" altLang="en-US" dirty="0"/>
              <a:t>的图像并根据</a:t>
            </a:r>
            <a:r>
              <a:rPr kumimoji="1" lang="en-US" altLang="zh-CN" dirty="0"/>
              <a:t>prompt</a:t>
            </a:r>
            <a:r>
              <a:rPr kumimoji="1" lang="zh-CN" altLang="en-US" dirty="0"/>
              <a:t>进行上下文的改变。</a:t>
            </a:r>
            <a:endParaRPr kumimoji="1" lang="en-US" altLang="zh-CN" dirty="0"/>
          </a:p>
          <a:p>
            <a:r>
              <a:rPr kumimoji="1" lang="zh-CN" altLang="en-US" dirty="0"/>
              <a:t>我们还可以改通过简单的改变触发词，改变待定制人物的年龄和性别。就比如说我们可以生成</a:t>
            </a:r>
            <a:r>
              <a:rPr kumimoji="1" lang="en-US" altLang="zh-CN" dirty="0"/>
              <a:t>Hinton</a:t>
            </a:r>
            <a:r>
              <a:rPr kumimoji="1" lang="zh-CN" altLang="en-US" dirty="0"/>
              <a:t>小时候带上博士帽的照片</a:t>
            </a:r>
            <a:endParaRPr kumimoji="1" lang="en-US" altLang="zh-CN" dirty="0"/>
          </a:p>
        </p:txBody>
      </p:sp>
      <p:sp>
        <p:nvSpPr>
          <p:cNvPr id="4" name="灯片编号占位符 3"/>
          <p:cNvSpPr>
            <a:spLocks noGrp="1"/>
          </p:cNvSpPr>
          <p:nvPr>
            <p:ph type="sldNum" sz="quarter" idx="5"/>
          </p:nvPr>
        </p:nvSpPr>
        <p:spPr/>
        <p:txBody>
          <a:bodyPr/>
          <a:lstStyle/>
          <a:p>
            <a:fld id="{8ED3604F-F5C7-412C-AE28-FF961BD94C8A}" type="slidenum">
              <a:rPr lang="en-US" smtClean="0"/>
              <a:t>30</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1" lang="zh-CN" altLang="en-US" dirty="0"/>
              <a:t>我们还可以将这个艺术作品中的人物转换到现实生活中，并且给他们拍照，例如，很多论文都展示了将真实照片转为梵高画作的风格。那么对于画家梵高在现实生活中码代码是什么样子，或者他骑摩托是什么样的，我们的模型都可以生成出来。</a:t>
            </a:r>
          </a:p>
        </p:txBody>
      </p:sp>
      <p:sp>
        <p:nvSpPr>
          <p:cNvPr id="4" name="灯片编号占位符 3"/>
          <p:cNvSpPr>
            <a:spLocks noGrp="1"/>
          </p:cNvSpPr>
          <p:nvPr>
            <p:ph type="sldNum" sz="quarter" idx="5"/>
          </p:nvPr>
        </p:nvSpPr>
        <p:spPr/>
        <p:txBody>
          <a:bodyPr/>
          <a:lstStyle/>
          <a:p>
            <a:fld id="{8ED3604F-F5C7-412C-AE28-FF961BD94C8A}" type="slidenum">
              <a:rPr lang="en-US" smtClean="0"/>
              <a:t>31</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1" lang="zh-CN" altLang="en-US" dirty="0"/>
              <a:t>对于亚里士多德，他也没有对应的自画像，但是我们可以根据他的雕像来生成对应的人物，同时可以改变通过</a:t>
            </a:r>
            <a:r>
              <a:rPr kumimoji="1" lang="en-US" altLang="zh-CN" dirty="0"/>
              <a:t>prompt</a:t>
            </a:r>
            <a:r>
              <a:rPr kumimoji="1" lang="zh-CN" altLang="en-US" dirty="0"/>
              <a:t>调节生成的上下文内容。</a:t>
            </a:r>
          </a:p>
        </p:txBody>
      </p:sp>
      <p:sp>
        <p:nvSpPr>
          <p:cNvPr id="4" name="灯片编号占位符 3"/>
          <p:cNvSpPr>
            <a:spLocks noGrp="1"/>
          </p:cNvSpPr>
          <p:nvPr>
            <p:ph type="sldNum" sz="quarter" idx="5"/>
          </p:nvPr>
        </p:nvSpPr>
        <p:spPr/>
        <p:txBody>
          <a:bodyPr/>
          <a:lstStyle/>
          <a:p>
            <a:fld id="{8ED3604F-F5C7-412C-AE28-FF961BD94C8A}" type="slidenum">
              <a:rPr lang="en-US" smtClean="0"/>
              <a:t>32</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1" lang="zh-CN" altLang="en-US" dirty="0"/>
              <a:t>我们还可以进行身份的混合，就比如说安妮</a:t>
            </a:r>
            <a:r>
              <a:rPr kumimoji="1" lang="en-US" altLang="zh-CN" dirty="0"/>
              <a:t>·</a:t>
            </a:r>
            <a:r>
              <a:rPr kumimoji="1" lang="zh-CN" altLang="en-US" dirty="0"/>
              <a:t>海瑟薇饰演迪士尼中的</a:t>
            </a:r>
            <a:r>
              <a:rPr kumimoji="1" lang="en-GB" altLang="zh-CN" dirty="0"/>
              <a:t>Elsa</a:t>
            </a:r>
            <a:r>
              <a:rPr kumimoji="1" lang="zh-CN" altLang="en-US" dirty="0"/>
              <a:t>公主到底是什么样的，配合</a:t>
            </a:r>
            <a:r>
              <a:rPr kumimoji="1" lang="en-US" altLang="zh-CN" dirty="0"/>
              <a:t>prompt</a:t>
            </a:r>
            <a:r>
              <a:rPr kumimoji="1" lang="zh-CN" altLang="en-US" dirty="0"/>
              <a:t>也可以进行相应的改变。</a:t>
            </a:r>
          </a:p>
          <a:p>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33</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接下来我们详细介绍我们的算法流程，核心思想就是通过多张图像送入这个框架中得到</a:t>
            </a:r>
            <a:r>
              <a:rPr kumimoji="1" lang="en-GB" altLang="zh-CN" dirty="0"/>
              <a:t>stack ID embedding</a:t>
            </a:r>
            <a:r>
              <a:rPr kumimoji="1" lang="zh-CN" altLang="en-US" dirty="0"/>
              <a:t>作为输出</a:t>
            </a:r>
            <a:r>
              <a:rPr kumimoji="1" lang="en-GB" altLang="zh-CN" dirty="0"/>
              <a:t>ID</a:t>
            </a:r>
            <a:r>
              <a:rPr kumimoji="1" lang="zh-CN" altLang="en-US" dirty="0"/>
              <a:t>的信息表征。具体来说，首先我们准备好同一</a:t>
            </a:r>
            <a:r>
              <a:rPr kumimoji="1" lang="en-GB" altLang="zh-CN" dirty="0"/>
              <a:t>ID</a:t>
            </a:r>
            <a:r>
              <a:rPr kumimoji="1" lang="zh-CN" altLang="en-US" dirty="0"/>
              <a:t>的多个图像并把最与</a:t>
            </a:r>
            <a:r>
              <a:rPr kumimoji="1" lang="en-GB" altLang="zh-CN" dirty="0"/>
              <a:t>ID</a:t>
            </a:r>
            <a:r>
              <a:rPr kumimoji="1" lang="zh-CN" altLang="en-GB" dirty="0"/>
              <a:t>信息</a:t>
            </a:r>
            <a:r>
              <a:rPr kumimoji="1" lang="zh-CN" altLang="en-US" dirty="0"/>
              <a:t>无关的背景</a:t>
            </a:r>
            <a:r>
              <a:rPr kumimoji="1" lang="en-GB" altLang="zh-CN" dirty="0"/>
              <a:t>mask</a:t>
            </a:r>
            <a:r>
              <a:rPr kumimoji="1" lang="zh-CN" altLang="en-US" dirty="0"/>
              <a:t>掉。然后将这些同一</a:t>
            </a:r>
            <a:r>
              <a:rPr kumimoji="1" lang="en-GB" altLang="zh-CN" dirty="0"/>
              <a:t>ID</a:t>
            </a:r>
            <a:r>
              <a:rPr kumimoji="1" lang="zh-CN" altLang="en-US" dirty="0"/>
              <a:t>的多个图像送入图像编码器中进行编码，得到多个</a:t>
            </a:r>
            <a:r>
              <a:rPr kumimoji="1" lang="en-GB" altLang="zh-CN" dirty="0"/>
              <a:t>image embedding</a:t>
            </a:r>
            <a:r>
              <a:rPr kumimoji="1" lang="zh-CN" altLang="en-US" dirty="0"/>
              <a:t>。如果我们有</a:t>
            </a:r>
            <a:r>
              <a:rPr kumimoji="1" lang="en-US" altLang="zh-CN" dirty="0"/>
              <a:t>4</a:t>
            </a:r>
            <a:r>
              <a:rPr kumimoji="1" lang="zh-CN" altLang="en-US" dirty="0"/>
              <a:t>个输入图像，那就有</a:t>
            </a:r>
            <a:r>
              <a:rPr kumimoji="1" lang="en-US" altLang="zh-CN" dirty="0"/>
              <a:t>4</a:t>
            </a:r>
            <a:r>
              <a:rPr kumimoji="1" lang="zh-CN" altLang="en-US" dirty="0"/>
              <a:t>个</a:t>
            </a:r>
            <a:r>
              <a:rPr kumimoji="1" lang="en-US" altLang="zh-CN" dirty="0"/>
              <a:t>image embedding</a:t>
            </a:r>
            <a:r>
              <a:rPr kumimoji="1" lang="zh-CN" altLang="en-US" dirty="0"/>
              <a:t>。我们同时使用</a:t>
            </a:r>
            <a:r>
              <a:rPr kumimoji="1" lang="en-GB" altLang="zh-CN" dirty="0"/>
              <a:t>text encoder</a:t>
            </a:r>
            <a:r>
              <a:rPr kumimoji="1" lang="zh-CN" altLang="en-US" dirty="0"/>
              <a:t>将输入的文本进行编码</a:t>
            </a:r>
            <a:r>
              <a:rPr kumimoji="1" lang="en-US" altLang="zh-CN" dirty="0"/>
              <a:t>,</a:t>
            </a:r>
            <a:r>
              <a:rPr kumimoji="1" lang="zh-CN" altLang="en-US" dirty="0"/>
              <a:t>并且找出触发词（待定制目标的类别词）对应的编码后位置。使用该位置的</a:t>
            </a:r>
            <a:r>
              <a:rPr kumimoji="1" lang="en-US" altLang="zh-CN" dirty="0"/>
              <a:t>text</a:t>
            </a:r>
            <a:r>
              <a:rPr kumimoji="1" lang="zh-CN" altLang="en-US" dirty="0"/>
              <a:t> </a:t>
            </a:r>
            <a:r>
              <a:rPr kumimoji="1" lang="en-US" altLang="zh-CN" dirty="0"/>
              <a:t>embedding</a:t>
            </a:r>
            <a:r>
              <a:rPr kumimoji="1" lang="zh-CN" altLang="en-US" dirty="0"/>
              <a:t>与</a:t>
            </a:r>
            <a:r>
              <a:rPr kumimoji="1" lang="en-GB" altLang="zh-CN" dirty="0"/>
              <a:t>image embedding</a:t>
            </a:r>
            <a:r>
              <a:rPr kumimoji="1" lang="zh-CN" altLang="en-GB" dirty="0"/>
              <a:t>通过</a:t>
            </a:r>
            <a:r>
              <a:rPr kumimoji="1" lang="en-US" altLang="zh-CN" dirty="0"/>
              <a:t>MLP</a:t>
            </a:r>
            <a:r>
              <a:rPr kumimoji="1" lang="zh-CN" altLang="en-US" dirty="0"/>
              <a:t>一一进行混合得到</a:t>
            </a:r>
            <a:r>
              <a:rPr kumimoji="1" lang="en-US" altLang="zh-CN" dirty="0"/>
              <a:t>stacked</a:t>
            </a:r>
            <a:r>
              <a:rPr kumimoji="1" lang="zh-CN" altLang="en-US" dirty="0"/>
              <a:t> </a:t>
            </a:r>
            <a:r>
              <a:rPr kumimoji="1" lang="en-US" altLang="zh-CN" dirty="0"/>
              <a:t>ID</a:t>
            </a:r>
            <a:r>
              <a:rPr kumimoji="1" lang="zh-CN" altLang="en-US" dirty="0"/>
              <a:t> </a:t>
            </a:r>
            <a:r>
              <a:rPr kumimoji="1" lang="en-US" altLang="zh-CN" dirty="0"/>
              <a:t>embedding</a:t>
            </a:r>
            <a:r>
              <a:rPr kumimoji="1" lang="zh-CN" altLang="en-US" dirty="0"/>
              <a:t>，</a:t>
            </a:r>
            <a:r>
              <a:rPr kumimoji="1" lang="en-US" altLang="zh-CN" dirty="0"/>
              <a:t>stacked</a:t>
            </a:r>
            <a:r>
              <a:rPr kumimoji="1" lang="zh-CN" altLang="en-US" dirty="0"/>
              <a:t> </a:t>
            </a:r>
            <a:r>
              <a:rPr kumimoji="1" lang="en-US" altLang="zh-CN" dirty="0"/>
              <a:t>ID</a:t>
            </a:r>
            <a:r>
              <a:rPr kumimoji="1" lang="zh-CN" altLang="en-US" dirty="0"/>
              <a:t> </a:t>
            </a:r>
            <a:r>
              <a:rPr kumimoji="1" lang="en-US" altLang="zh-CN" dirty="0"/>
              <a:t>embedding</a:t>
            </a:r>
            <a:r>
              <a:rPr kumimoji="1" lang="zh-CN" altLang="en-US" dirty="0"/>
              <a:t>中</a:t>
            </a:r>
            <a:r>
              <a:rPr kumimoji="1" lang="en-US" altLang="zh-CN" dirty="0" err="1"/>
              <a:t>emebdding</a:t>
            </a:r>
            <a:r>
              <a:rPr kumimoji="1" lang="zh-CN" altLang="en-US" dirty="0"/>
              <a:t>的数量仍与输入图像数量一致。</a:t>
            </a:r>
          </a:p>
        </p:txBody>
      </p:sp>
      <p:sp>
        <p:nvSpPr>
          <p:cNvPr id="4" name="灯片编号占位符 3"/>
          <p:cNvSpPr>
            <a:spLocks noGrp="1"/>
          </p:cNvSpPr>
          <p:nvPr>
            <p:ph type="sldNum" sz="quarter" idx="5"/>
          </p:nvPr>
        </p:nvSpPr>
        <p:spPr/>
        <p:txBody>
          <a:bodyPr/>
          <a:lstStyle/>
          <a:p>
            <a:fld id="{8ED3604F-F5C7-412C-AE28-FF961BD94C8A}" type="slidenum">
              <a:rPr lang="en-US" smtClean="0"/>
              <a:t>34</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我们将得到的</a:t>
            </a:r>
            <a:r>
              <a:rPr kumimoji="1" lang="en-GB" altLang="zh-CN" dirty="0"/>
              <a:t>stacked ID embedding</a:t>
            </a:r>
            <a:r>
              <a:rPr kumimoji="1" lang="zh-CN" altLang="en-US" dirty="0"/>
              <a:t>与</a:t>
            </a:r>
            <a:r>
              <a:rPr kumimoji="1" lang="en-US" altLang="zh-CN" dirty="0"/>
              <a:t>text embedding</a:t>
            </a:r>
            <a:r>
              <a:rPr kumimoji="1" lang="zh-CN" altLang="en-US" dirty="0"/>
              <a:t>中对应位触发词位置的</a:t>
            </a:r>
            <a:r>
              <a:rPr kumimoji="1" lang="en-GB" altLang="zh-CN" dirty="0"/>
              <a:t>embedding</a:t>
            </a:r>
            <a:r>
              <a:rPr kumimoji="1" lang="zh-CN" altLang="en-US" dirty="0"/>
              <a:t>进行替换，进而得到更新后的</a:t>
            </a:r>
            <a:r>
              <a:rPr kumimoji="1" lang="en-GB" altLang="zh-CN" dirty="0"/>
              <a:t>text embedding</a:t>
            </a:r>
            <a:r>
              <a:rPr kumimoji="1" lang="zh-CN" altLang="en-US" dirty="0"/>
              <a:t>。</a:t>
            </a:r>
          </a:p>
        </p:txBody>
      </p:sp>
      <p:sp>
        <p:nvSpPr>
          <p:cNvPr id="4" name="灯片编号占位符 3"/>
          <p:cNvSpPr>
            <a:spLocks noGrp="1"/>
          </p:cNvSpPr>
          <p:nvPr>
            <p:ph type="sldNum" sz="quarter" idx="5"/>
          </p:nvPr>
        </p:nvSpPr>
        <p:spPr/>
        <p:txBody>
          <a:bodyPr/>
          <a:lstStyle/>
          <a:p>
            <a:fld id="{8ED3604F-F5C7-412C-AE28-FF961BD94C8A}" type="slidenum">
              <a:rPr lang="en-US" smtClean="0"/>
              <a:t>35</a:t>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我们将更新后的</a:t>
            </a:r>
            <a:r>
              <a:rPr kumimoji="1" lang="en-GB" altLang="zh-CN" dirty="0"/>
              <a:t>text embedding</a:t>
            </a:r>
            <a:r>
              <a:rPr kumimoji="1" lang="zh-CN" altLang="en-US" dirty="0"/>
              <a:t>放入</a:t>
            </a:r>
            <a:r>
              <a:rPr kumimoji="1" lang="en-GB" altLang="zh-CN" dirty="0"/>
              <a:t>diffusion model</a:t>
            </a:r>
            <a:r>
              <a:rPr kumimoji="1" lang="zh-CN" altLang="en-US" dirty="0"/>
              <a:t>中，通过</a:t>
            </a:r>
            <a:r>
              <a:rPr kumimoji="1" lang="en-GB" altLang="zh-CN" dirty="0"/>
              <a:t>cross attention</a:t>
            </a:r>
            <a:r>
              <a:rPr kumimoji="1" lang="zh-CN" altLang="en-GB" dirty="0"/>
              <a:t>层</a:t>
            </a:r>
            <a:r>
              <a:rPr kumimoji="1" lang="zh-CN" altLang="en-US" dirty="0"/>
              <a:t>进行融合。此外，我们还在每一个注意力层中添加了</a:t>
            </a:r>
            <a:r>
              <a:rPr kumimoji="1" lang="en-GB" altLang="zh-CN" dirty="0" err="1"/>
              <a:t>LoRA</a:t>
            </a:r>
            <a:r>
              <a:rPr kumimoji="1" lang="zh-CN" altLang="en-US" dirty="0"/>
              <a:t>模块进行更新。</a:t>
            </a:r>
          </a:p>
        </p:txBody>
      </p:sp>
      <p:sp>
        <p:nvSpPr>
          <p:cNvPr id="4" name="灯片编号占位符 3"/>
          <p:cNvSpPr>
            <a:spLocks noGrp="1"/>
          </p:cNvSpPr>
          <p:nvPr>
            <p:ph type="sldNum" sz="quarter" idx="5"/>
          </p:nvPr>
        </p:nvSpPr>
        <p:spPr/>
        <p:txBody>
          <a:bodyPr/>
          <a:lstStyle/>
          <a:p>
            <a:fld id="{8ED3604F-F5C7-412C-AE28-FF961BD94C8A}" type="slidenum">
              <a:rPr lang="en-US" smtClean="0"/>
              <a:t>36</a:t>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在测试阶段，我们可以使用来自不同</a:t>
            </a:r>
            <a:r>
              <a:rPr kumimoji="1" lang="en-GB" altLang="zh-CN" dirty="0"/>
              <a:t>ID</a:t>
            </a:r>
            <a:r>
              <a:rPr kumimoji="1" lang="zh-CN" altLang="en-US" dirty="0"/>
              <a:t>的人像进行</a:t>
            </a:r>
            <a:r>
              <a:rPr kumimoji="1" lang="en-GB" altLang="zh-CN" dirty="0"/>
              <a:t>ID</a:t>
            </a:r>
            <a:r>
              <a:rPr kumimoji="1" lang="zh-CN" altLang="en-US" dirty="0"/>
              <a:t>融合，就比如说我们可以送入</a:t>
            </a:r>
            <a:r>
              <a:rPr kumimoji="1" lang="en-US" altLang="zh-CN" dirty="0"/>
              <a:t>2</a:t>
            </a:r>
            <a:r>
              <a:rPr kumimoji="1" lang="zh-CN" altLang="en-US" dirty="0"/>
              <a:t>张</a:t>
            </a:r>
            <a:r>
              <a:rPr kumimoji="1" lang="en-US" altLang="zh-CN" dirty="0" err="1"/>
              <a:t>LeCun</a:t>
            </a:r>
            <a:r>
              <a:rPr kumimoji="1" lang="zh-CN" altLang="en-US" dirty="0"/>
              <a:t>的头像和</a:t>
            </a:r>
            <a:r>
              <a:rPr kumimoji="1" lang="en-US" altLang="zh-CN" dirty="0"/>
              <a:t>2</a:t>
            </a:r>
            <a:r>
              <a:rPr kumimoji="1" lang="zh-CN" altLang="en-US" dirty="0"/>
              <a:t>张斯佳丽的头像，以生成长得像</a:t>
            </a:r>
            <a:r>
              <a:rPr kumimoji="1" lang="en-US" altLang="zh-CN" dirty="0" err="1"/>
              <a:t>LeCun</a:t>
            </a:r>
            <a:r>
              <a:rPr kumimoji="1" lang="zh-CN" altLang="en-US" dirty="0"/>
              <a:t>的斯嘉丽。需要注意的是。送入的图像背景可以不需要被</a:t>
            </a:r>
            <a:r>
              <a:rPr kumimoji="1" lang="en-US" altLang="zh-CN" dirty="0"/>
              <a:t>mask</a:t>
            </a:r>
            <a:r>
              <a:rPr kumimoji="1" lang="zh-CN" altLang="en-US" dirty="0"/>
              <a:t>遮住</a:t>
            </a:r>
          </a:p>
        </p:txBody>
      </p:sp>
      <p:sp>
        <p:nvSpPr>
          <p:cNvPr id="4" name="灯片编号占位符 3"/>
          <p:cNvSpPr>
            <a:spLocks noGrp="1"/>
          </p:cNvSpPr>
          <p:nvPr>
            <p:ph type="sldNum" sz="quarter" idx="5"/>
          </p:nvPr>
        </p:nvSpPr>
        <p:spPr/>
        <p:txBody>
          <a:bodyPr/>
          <a:lstStyle/>
          <a:p>
            <a:fld id="{8ED3604F-F5C7-412C-AE28-FF961BD94C8A}" type="slidenum">
              <a:rPr lang="en-US" smtClean="0"/>
              <a:t>37</a:t>
            </a:fld>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接下来我们介绍以</a:t>
            </a:r>
            <a:r>
              <a:rPr kumimoji="1" lang="en-GB" altLang="zh-CN" dirty="0"/>
              <a:t>ID</a:t>
            </a:r>
            <a:r>
              <a:rPr kumimoji="1" lang="zh-CN" altLang="en-US" dirty="0"/>
              <a:t>为中心的数据组装流程。为什么需要这个流程呢？是因为现有的数据集无法支持训练我们的</a:t>
            </a:r>
            <a:r>
              <a:rPr kumimoji="1" lang="en-GB" altLang="zh-CN" dirty="0" err="1"/>
              <a:t>PhotoMaker</a:t>
            </a:r>
            <a:r>
              <a:rPr kumimoji="1" lang="en-GB" altLang="zh-CN" dirty="0"/>
              <a:t>.</a:t>
            </a:r>
            <a:r>
              <a:rPr kumimoji="1" lang="zh-CN" altLang="en-US" dirty="0"/>
              <a:t>因为第一，许多数据集不以</a:t>
            </a:r>
            <a:r>
              <a:rPr kumimoji="1" lang="en-GB" altLang="zh-CN" dirty="0"/>
              <a:t>ID</a:t>
            </a:r>
            <a:r>
              <a:rPr kumimoji="1" lang="zh-CN" altLang="en-US" dirty="0"/>
              <a:t>进行分类，比如说</a:t>
            </a:r>
            <a:r>
              <a:rPr kumimoji="1" lang="en-GB" altLang="zh-CN" dirty="0"/>
              <a:t>LAION</a:t>
            </a:r>
            <a:r>
              <a:rPr kumimoji="1" lang="zh-CN" altLang="en-US" dirty="0"/>
              <a:t>和</a:t>
            </a:r>
            <a:r>
              <a:rPr kumimoji="1" lang="en-GB" altLang="zh-CN" dirty="0"/>
              <a:t>FHHQ</a:t>
            </a:r>
            <a:r>
              <a:rPr kumimoji="1" lang="zh-CN" altLang="en-US" dirty="0"/>
              <a:t>等，第二，以</a:t>
            </a:r>
            <a:r>
              <a:rPr kumimoji="1" lang="en-GB" altLang="zh-CN" dirty="0"/>
              <a:t>ID</a:t>
            </a:r>
            <a:r>
              <a:rPr kumimoji="1" lang="zh-CN" altLang="en-US" dirty="0"/>
              <a:t>分类的数据集只关注人脸区域，比如</a:t>
            </a:r>
            <a:r>
              <a:rPr kumimoji="1" lang="en-GB" altLang="zh-CN" dirty="0" err="1"/>
              <a:t>CelebA</a:t>
            </a:r>
            <a:r>
              <a:rPr kumimoji="1" lang="en-US" altLang="zh-CN" dirty="0"/>
              <a:t>-HQ</a:t>
            </a:r>
            <a:r>
              <a:rPr kumimoji="1" lang="zh-CN" altLang="en-US" dirty="0"/>
              <a:t>以及一些用于人脸检测的数据集等。我们希望组建一个数据准备流程，通过这个流程，可以得到一个数据集，其以</a:t>
            </a:r>
            <a:r>
              <a:rPr kumimoji="1" lang="en-GB" altLang="zh-CN" dirty="0"/>
              <a:t>ID</a:t>
            </a:r>
            <a:r>
              <a:rPr kumimoji="1" lang="zh-CN" altLang="en-US" dirty="0"/>
              <a:t>进行分类，且每一个</a:t>
            </a:r>
            <a:r>
              <a:rPr kumimoji="1" lang="en-GB" altLang="zh-CN" dirty="0"/>
              <a:t>ID</a:t>
            </a:r>
            <a:r>
              <a:rPr kumimoji="1" lang="zh-CN" altLang="en-US" dirty="0"/>
              <a:t>都有多张以人物为主体的图像。</a:t>
            </a:r>
          </a:p>
        </p:txBody>
      </p:sp>
      <p:sp>
        <p:nvSpPr>
          <p:cNvPr id="4" name="灯片编号占位符 3"/>
          <p:cNvSpPr>
            <a:spLocks noGrp="1"/>
          </p:cNvSpPr>
          <p:nvPr>
            <p:ph type="sldNum" sz="quarter" idx="5"/>
          </p:nvPr>
        </p:nvSpPr>
        <p:spPr/>
        <p:txBody>
          <a:bodyPr/>
          <a:lstStyle/>
          <a:p>
            <a:fld id="{8ED3604F-F5C7-412C-AE28-FF961BD94C8A}" type="slidenum">
              <a:rPr lang="en-US" smtClean="0"/>
              <a:t>38</a:t>
            </a:fld>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具体来说，我们首先根据人名的列表对人物图像进行分类下载，然后每个文件夹中包含了多个同一</a:t>
            </a:r>
            <a:r>
              <a:rPr kumimoji="1" lang="en-GB" altLang="zh-CN" dirty="0"/>
              <a:t>ID</a:t>
            </a:r>
            <a:r>
              <a:rPr kumimoji="1" lang="zh-CN" altLang="en-US" dirty="0"/>
              <a:t>的图像。接着我们对图像的质量进行过滤，过滤掉分辨率低的图像和人脸以及没有人脸的图像。由于每一个文件夹中包含了可能不属于同一</a:t>
            </a:r>
            <a:r>
              <a:rPr kumimoji="1" lang="en-GB" altLang="zh-CN" dirty="0"/>
              <a:t>ID</a:t>
            </a:r>
            <a:r>
              <a:rPr kumimoji="1" lang="zh-CN" altLang="en-US" dirty="0"/>
              <a:t>的图像，那么我们需要进行</a:t>
            </a:r>
            <a:r>
              <a:rPr kumimoji="1" lang="en-GB" altLang="zh-CN" dirty="0"/>
              <a:t>ID</a:t>
            </a:r>
            <a:r>
              <a:rPr kumimoji="1" lang="zh-CN" altLang="en-US" dirty="0"/>
              <a:t>的验证，就是将每个</a:t>
            </a:r>
            <a:r>
              <a:rPr kumimoji="1" lang="en-GB" altLang="zh-CN" dirty="0"/>
              <a:t>ID</a:t>
            </a:r>
            <a:r>
              <a:rPr kumimoji="1" lang="zh-CN" altLang="en-US" dirty="0"/>
              <a:t>分类中人脸一致的</a:t>
            </a:r>
            <a:r>
              <a:rPr kumimoji="1" lang="en-GB" altLang="zh-CN" dirty="0" err="1"/>
              <a:t>bo</a:t>
            </a:r>
            <a:r>
              <a:rPr kumimoji="1" lang="en-US" altLang="zh-CN" dirty="0"/>
              <a:t>u</a:t>
            </a:r>
            <a:r>
              <a:rPr kumimoji="1" lang="en-GB" altLang="zh-CN" dirty="0" err="1"/>
              <a:t>nding</a:t>
            </a:r>
            <a:r>
              <a:rPr kumimoji="1" lang="en-GB" altLang="zh-CN" dirty="0"/>
              <a:t> box</a:t>
            </a:r>
            <a:r>
              <a:rPr kumimoji="1" lang="zh-CN" altLang="en-US" dirty="0"/>
              <a:t>留下来。在进行完</a:t>
            </a:r>
            <a:r>
              <a:rPr kumimoji="1" lang="en-GB" altLang="zh-CN" dirty="0"/>
              <a:t>ID</a:t>
            </a:r>
            <a:r>
              <a:rPr kumimoji="1" lang="zh-CN" altLang="en-US" dirty="0"/>
              <a:t>验证后，我们筛选出了同一</a:t>
            </a:r>
            <a:r>
              <a:rPr kumimoji="1" lang="en-GB" altLang="zh-CN" dirty="0"/>
              <a:t>ID</a:t>
            </a:r>
            <a:r>
              <a:rPr kumimoji="1" lang="zh-CN" altLang="en-US" dirty="0"/>
              <a:t>的</a:t>
            </a:r>
            <a:r>
              <a:rPr kumimoji="1" lang="en-US" altLang="zh-CN" dirty="0"/>
              <a:t>bounding </a:t>
            </a:r>
            <a:r>
              <a:rPr kumimoji="1" lang="en-GB" altLang="zh-CN" dirty="0"/>
              <a:t>box</a:t>
            </a:r>
            <a:r>
              <a:rPr kumimoji="1" lang="zh-CN" altLang="en-US" dirty="0"/>
              <a:t>和图像。然后我们对筛选出的图像进行裁剪以使人物为主体，与此同时，分割出当前</a:t>
            </a:r>
            <a:r>
              <a:rPr kumimoji="1" lang="en-US" altLang="zh-CN" dirty="0"/>
              <a:t>ID</a:t>
            </a:r>
            <a:r>
              <a:rPr kumimoji="1" lang="zh-CN" altLang="en-US" dirty="0"/>
              <a:t>对应的</a:t>
            </a:r>
            <a:r>
              <a:rPr kumimoji="1" lang="en-GB" altLang="zh-CN" dirty="0"/>
              <a:t>mask</a:t>
            </a:r>
            <a:r>
              <a:rPr kumimoji="1" lang="zh-CN" altLang="en-US" dirty="0"/>
              <a:t>，以方便训练时使用。我们给每个图像都生成对应的文本描述。并标记出对应的触发词即类别词。</a:t>
            </a:r>
          </a:p>
        </p:txBody>
      </p:sp>
      <p:sp>
        <p:nvSpPr>
          <p:cNvPr id="4" name="灯片编号占位符 3"/>
          <p:cNvSpPr>
            <a:spLocks noGrp="1"/>
          </p:cNvSpPr>
          <p:nvPr>
            <p:ph type="sldNum" sz="quarter" idx="5"/>
          </p:nvPr>
        </p:nvSpPr>
        <p:spPr/>
        <p:txBody>
          <a:bodyPr/>
          <a:lstStyle/>
          <a:p>
            <a:fld id="{8ED3604F-F5C7-412C-AE28-FF961BD94C8A}" type="slidenum">
              <a:rPr lang="en-US" smtClean="0"/>
              <a:t>39</a:t>
            </a:fld>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接下来我们展示一下我们方法与目前先进方法的对比结果，首先展示客观的指标，可以看出我们的方法在保证快速的定制速度的同时，生成的结果具有很高的生成质量，</a:t>
            </a:r>
            <a:r>
              <a:rPr lang="en-US" altLang="zh-CN" dirty="0">
                <a:solidFill>
                  <a:srgbClr val="C00000"/>
                </a:solidFill>
              </a:rPr>
              <a:t>ID</a:t>
            </a:r>
            <a:r>
              <a:rPr lang="zh-CN" altLang="en-US" dirty="0">
                <a:solidFill>
                  <a:srgbClr val="C00000"/>
                </a:solidFill>
              </a:rPr>
              <a:t>保真度</a:t>
            </a:r>
            <a:r>
              <a:rPr lang="zh-CN" altLang="en-US" dirty="0"/>
              <a:t>，生成的人脸具有</a:t>
            </a:r>
            <a:r>
              <a:rPr lang="zh-CN" altLang="en-US" dirty="0">
                <a:solidFill>
                  <a:srgbClr val="C00000"/>
                </a:solidFill>
              </a:rPr>
              <a:t>多样性。</a:t>
            </a:r>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40</a:t>
            </a:fld>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接下来我们展示我们方法与其他方法对比的主观结果。可以看到，我们方法生成质量最高、</a:t>
            </a:r>
            <a:r>
              <a:rPr kumimoji="1" lang="en-GB" altLang="zh-CN" dirty="0"/>
              <a:t>ID</a:t>
            </a:r>
            <a:r>
              <a:rPr kumimoji="1" lang="zh-CN" altLang="en-US" dirty="0"/>
              <a:t>保真度最好且具有良好的文本一致性。</a:t>
            </a:r>
          </a:p>
        </p:txBody>
      </p:sp>
      <p:sp>
        <p:nvSpPr>
          <p:cNvPr id="4" name="灯片编号占位符 3"/>
          <p:cNvSpPr>
            <a:spLocks noGrp="1"/>
          </p:cNvSpPr>
          <p:nvPr>
            <p:ph type="sldNum" sz="quarter" idx="5"/>
          </p:nvPr>
        </p:nvSpPr>
        <p:spPr/>
        <p:txBody>
          <a:bodyPr/>
          <a:lstStyle/>
          <a:p>
            <a:fld id="{8ED3604F-F5C7-412C-AE28-FF961BD94C8A}" type="slidenum">
              <a:rPr lang="en-US" smtClean="0"/>
              <a:t>41</a:t>
            </a:fld>
            <a:endParaRPr 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我们还将我们的方法</a:t>
            </a:r>
            <a:r>
              <a:rPr kumimoji="1" lang="en-US" altLang="zh-CN" dirty="0" err="1"/>
              <a:t>PhotoMaker</a:t>
            </a:r>
            <a:r>
              <a:rPr kumimoji="1" lang="zh-CN" altLang="en-US" dirty="0"/>
              <a:t>在</a:t>
            </a:r>
            <a:r>
              <a:rPr kumimoji="1" lang="en-US" altLang="zh-CN" dirty="0"/>
              <a:t>4</a:t>
            </a:r>
            <a:r>
              <a:rPr kumimoji="1" lang="zh-CN" altLang="en-US" dirty="0"/>
              <a:t>个维度上进行了</a:t>
            </a:r>
            <a:r>
              <a:rPr kumimoji="1" lang="en-GB" altLang="zh-CN" dirty="0"/>
              <a:t>user study.</a:t>
            </a:r>
            <a:r>
              <a:rPr kumimoji="1" lang="zh-CN" altLang="en-US" dirty="0"/>
              <a:t>可以看到，我们方法在</a:t>
            </a:r>
            <a:r>
              <a:rPr kumimoji="1" lang="en-GB" altLang="zh-CN" dirty="0"/>
              <a:t>ID</a:t>
            </a:r>
            <a:r>
              <a:rPr kumimoji="1" lang="zh-CN" altLang="en-US" dirty="0"/>
              <a:t>保真度、生成质量和生成的差异性、多样性以及文本保真度上都最受用户青睐。第二受青睐的就是</a:t>
            </a:r>
            <a:r>
              <a:rPr kumimoji="1" lang="en-GB" altLang="zh-CN" dirty="0" err="1"/>
              <a:t>DreamBooth</a:t>
            </a:r>
            <a:r>
              <a:rPr kumimoji="1" lang="en-GB" altLang="zh-CN" dirty="0"/>
              <a:t>,</a:t>
            </a:r>
            <a:r>
              <a:rPr kumimoji="1" lang="zh-CN" altLang="en-US" dirty="0"/>
              <a:t>这也解释了</a:t>
            </a:r>
            <a:r>
              <a:rPr kumimoji="1" lang="en-GB" altLang="zh-CN" dirty="0" err="1"/>
              <a:t>DreamBooth</a:t>
            </a:r>
            <a:r>
              <a:rPr kumimoji="1" lang="zh-CN" altLang="en-US" dirty="0"/>
              <a:t>为什么到现在还最受社区欢迎。</a:t>
            </a:r>
          </a:p>
        </p:txBody>
      </p:sp>
      <p:sp>
        <p:nvSpPr>
          <p:cNvPr id="4" name="灯片编号占位符 3"/>
          <p:cNvSpPr>
            <a:spLocks noGrp="1"/>
          </p:cNvSpPr>
          <p:nvPr>
            <p:ph type="sldNum" sz="quarter" idx="5"/>
          </p:nvPr>
        </p:nvSpPr>
        <p:spPr/>
        <p:txBody>
          <a:bodyPr/>
          <a:lstStyle/>
          <a:p>
            <a:fld id="{8ED3604F-F5C7-412C-AE28-FF961BD94C8A}" type="slidenum">
              <a:rPr lang="en-US" smtClean="0"/>
              <a:t>42</a:t>
            </a:fld>
            <a:endParaRPr 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接下来展示了我们的方法在一些有趣的应用上的对比，比如我们可以改变输入</a:t>
            </a:r>
            <a:r>
              <a:rPr kumimoji="1" lang="en-GB" altLang="zh-CN" dirty="0"/>
              <a:t>ID</a:t>
            </a:r>
            <a:r>
              <a:rPr kumimoji="1" lang="zh-CN" altLang="en-US" dirty="0"/>
              <a:t>的年龄或者性别。比如我们可以改变马斯克的性别或者泰勒斯威夫特的年龄可以看到，相比</a:t>
            </a:r>
            <a:r>
              <a:rPr kumimoji="1" lang="en-US" altLang="zh-CN" dirty="0" err="1"/>
              <a:t>DreamBooth</a:t>
            </a:r>
            <a:r>
              <a:rPr kumimoji="1" lang="zh-CN" altLang="en-US" dirty="0"/>
              <a:t>和</a:t>
            </a:r>
            <a:r>
              <a:rPr kumimoji="1" lang="en-US" altLang="zh-CN" dirty="0"/>
              <a:t>SDXL</a:t>
            </a:r>
            <a:r>
              <a:rPr kumimoji="1" lang="zh-CN" altLang="en-US" dirty="0"/>
              <a:t>，我们方法具有良好的</a:t>
            </a:r>
            <a:r>
              <a:rPr kumimoji="1" lang="en-GB" altLang="zh-CN" dirty="0"/>
              <a:t>ID</a:t>
            </a:r>
            <a:r>
              <a:rPr kumimoji="1" lang="zh-CN" altLang="en-US" dirty="0"/>
              <a:t>保真度和文本一致性。</a:t>
            </a:r>
          </a:p>
        </p:txBody>
      </p:sp>
      <p:sp>
        <p:nvSpPr>
          <p:cNvPr id="4" name="灯片编号占位符 3"/>
          <p:cNvSpPr>
            <a:spLocks noGrp="1"/>
          </p:cNvSpPr>
          <p:nvPr>
            <p:ph type="sldNum" sz="quarter" idx="5"/>
          </p:nvPr>
        </p:nvSpPr>
        <p:spPr/>
        <p:txBody>
          <a:bodyPr/>
          <a:lstStyle/>
          <a:p>
            <a:fld id="{8ED3604F-F5C7-412C-AE28-FF961BD94C8A}" type="slidenum">
              <a:rPr lang="en-US" smtClean="0"/>
              <a:t>43</a:t>
            </a:fld>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我们的方法可以将老照片或是艺术作品中的人物带入现实生活，而其他算法很难做到。比如</a:t>
            </a:r>
            <a:r>
              <a:rPr kumimoji="1" lang="en-US" altLang="zh-CN" dirty="0" err="1"/>
              <a:t>DreamBooth</a:t>
            </a:r>
            <a:r>
              <a:rPr kumimoji="1" lang="zh-CN" altLang="en-US" dirty="0"/>
              <a:t>在输入图像都为画作时并不能生产现实生活中的照片，哪怕我们加了很多让他生成现实照片的文本信息。</a:t>
            </a:r>
            <a:r>
              <a:rPr kumimoji="1" lang="en-GB" altLang="zh-CN" dirty="0"/>
              <a:t>SDXL</a:t>
            </a:r>
            <a:r>
              <a:rPr kumimoji="1" lang="zh-CN" altLang="en-US" dirty="0"/>
              <a:t>生成出来的也不够真实。至于输入图灵的老照片。</a:t>
            </a:r>
            <a:r>
              <a:rPr kumimoji="1" lang="en-GB" altLang="zh-CN" dirty="0" err="1"/>
              <a:t>DreamBooth</a:t>
            </a:r>
            <a:r>
              <a:rPr kumimoji="1" lang="zh-CN" altLang="en-US" dirty="0"/>
              <a:t>很容易把低质量照片中的退化学进去，致使生成质量不高。而</a:t>
            </a:r>
            <a:r>
              <a:rPr kumimoji="1" lang="en-GB" altLang="zh-CN" dirty="0"/>
              <a:t>SDXL</a:t>
            </a:r>
            <a:r>
              <a:rPr kumimoji="1" lang="zh-CN" altLang="en-US" dirty="0"/>
              <a:t>生成的不像图灵。而我们的方法可以生成逼真的人物照片，且很好地保留的输入</a:t>
            </a:r>
            <a:r>
              <a:rPr kumimoji="1" lang="en-US" altLang="zh-CN" dirty="0"/>
              <a:t>ID</a:t>
            </a:r>
            <a:r>
              <a:rPr kumimoji="1" lang="zh-CN" altLang="en-US" dirty="0"/>
              <a:t>的特点。</a:t>
            </a:r>
          </a:p>
        </p:txBody>
      </p:sp>
      <p:sp>
        <p:nvSpPr>
          <p:cNvPr id="4" name="灯片编号占位符 3"/>
          <p:cNvSpPr>
            <a:spLocks noGrp="1"/>
          </p:cNvSpPr>
          <p:nvPr>
            <p:ph type="sldNum" sz="quarter" idx="5"/>
          </p:nvPr>
        </p:nvSpPr>
        <p:spPr/>
        <p:txBody>
          <a:bodyPr/>
          <a:lstStyle/>
          <a:p>
            <a:fld id="{8ED3604F-F5C7-412C-AE28-FF961BD94C8A}" type="slidenum">
              <a:rPr lang="en-US" smtClean="0"/>
              <a:t>44</a:t>
            </a:fld>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这是梵高的例子，我们的</a:t>
            </a:r>
            <a:r>
              <a:rPr kumimoji="1" lang="en-US" altLang="zh-CN" dirty="0" err="1"/>
              <a:t>PhotoMaker</a:t>
            </a:r>
            <a:r>
              <a:rPr kumimoji="1" lang="zh-CN" altLang="en-US" dirty="0"/>
              <a:t>还可以配合</a:t>
            </a:r>
            <a:r>
              <a:rPr kumimoji="1" lang="en-GB" altLang="zh-CN" dirty="0"/>
              <a:t>prompt</a:t>
            </a:r>
            <a:r>
              <a:rPr kumimoji="1" lang="zh-CN" altLang="en-US" dirty="0"/>
              <a:t>去生成不同的场景，不同的配饰以及不同的姿态。</a:t>
            </a:r>
          </a:p>
        </p:txBody>
      </p:sp>
      <p:sp>
        <p:nvSpPr>
          <p:cNvPr id="4" name="灯片编号占位符 3"/>
          <p:cNvSpPr>
            <a:spLocks noGrp="1"/>
          </p:cNvSpPr>
          <p:nvPr>
            <p:ph type="sldNum" sz="quarter" idx="5"/>
          </p:nvPr>
        </p:nvSpPr>
        <p:spPr/>
        <p:txBody>
          <a:bodyPr/>
          <a:lstStyle/>
          <a:p>
            <a:fld id="{8ED3604F-F5C7-412C-AE28-FF961BD94C8A}" type="slidenum">
              <a:rPr lang="en-US" smtClean="0"/>
              <a:t>45</a:t>
            </a:fld>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接下来我们展示了人物融合的例子，我们可以生成长得像既像奥巴马又长得像拜登的人物。但是</a:t>
            </a:r>
            <a:r>
              <a:rPr kumimoji="1" lang="en-GB" altLang="zh-CN" dirty="0" err="1"/>
              <a:t>DreamBooth</a:t>
            </a:r>
            <a:r>
              <a:rPr kumimoji="1" lang="zh-CN" altLang="en-US" dirty="0"/>
              <a:t>完全没办法生成。至于</a:t>
            </a:r>
            <a:r>
              <a:rPr kumimoji="1" lang="en-US" altLang="zh-CN" dirty="0"/>
              <a:t>SDXL</a:t>
            </a:r>
            <a:r>
              <a:rPr kumimoji="1" lang="zh-CN" altLang="en-US" dirty="0"/>
              <a:t>，它容易出现语义的歧义性，它在一张图像中既生成了奥巴马的脸，又生成了拜登的脸，就是没办法将两个</a:t>
            </a:r>
            <a:r>
              <a:rPr kumimoji="1" lang="en-GB" altLang="zh-CN" dirty="0"/>
              <a:t>ID</a:t>
            </a:r>
            <a:r>
              <a:rPr kumimoji="1" lang="zh-CN" altLang="en-US" dirty="0"/>
              <a:t>混合在一起。接下来的例子也是一样，我们的方法也可以成功的让赫本扮演</a:t>
            </a:r>
            <a:r>
              <a:rPr kumimoji="1" lang="en-GB" altLang="zh-CN" dirty="0"/>
              <a:t>Elsa</a:t>
            </a:r>
            <a:r>
              <a:rPr kumimoji="1" lang="zh-CN" altLang="en-US" dirty="0"/>
              <a:t>公主。</a:t>
            </a:r>
          </a:p>
        </p:txBody>
      </p:sp>
      <p:sp>
        <p:nvSpPr>
          <p:cNvPr id="4" name="灯片编号占位符 3"/>
          <p:cNvSpPr>
            <a:spLocks noGrp="1"/>
          </p:cNvSpPr>
          <p:nvPr>
            <p:ph type="sldNum" sz="quarter" idx="5"/>
          </p:nvPr>
        </p:nvSpPr>
        <p:spPr/>
        <p:txBody>
          <a:bodyPr/>
          <a:lstStyle/>
          <a:p>
            <a:fld id="{8ED3604F-F5C7-412C-AE28-FF961BD94C8A}" type="slidenum">
              <a:rPr lang="en-US" smtClean="0"/>
              <a:t>46</a:t>
            </a:fld>
            <a:endParaRPr 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接下来我们展示两种我们方法进行人物融合的调节策略以展示我们方法的灵活性。第一种是我们可以控制不同</a:t>
            </a:r>
            <a:r>
              <a:rPr kumimoji="1" lang="en-GB" altLang="zh-CN" dirty="0"/>
              <a:t>ID</a:t>
            </a:r>
            <a:r>
              <a:rPr kumimoji="1" lang="zh-CN" altLang="en-US" dirty="0"/>
              <a:t>在输入图像池中的占比来调节融合</a:t>
            </a:r>
            <a:r>
              <a:rPr kumimoji="1" lang="en-GB" altLang="zh-CN" dirty="0"/>
              <a:t>ID</a:t>
            </a:r>
            <a:r>
              <a:rPr kumimoji="1" lang="zh-CN" altLang="en-US" dirty="0"/>
              <a:t>的偏向。比如说，我们可以让</a:t>
            </a:r>
            <a:r>
              <a:rPr kumimoji="1" lang="en-US" altLang="zh-CN" dirty="0" err="1"/>
              <a:t>LeCun</a:t>
            </a:r>
            <a:r>
              <a:rPr kumimoji="1" lang="zh-CN" altLang="en-US" dirty="0"/>
              <a:t>的照片在输入图像池中占比更多一些，以使生成的图像更像</a:t>
            </a:r>
            <a:r>
              <a:rPr kumimoji="1" lang="en-US" altLang="zh-CN" dirty="0" err="1"/>
              <a:t>LeCun</a:t>
            </a:r>
            <a:r>
              <a:rPr kumimoji="1" lang="en-US" altLang="zh-CN" dirty="0"/>
              <a:t>,</a:t>
            </a:r>
            <a:r>
              <a:rPr kumimoji="1" lang="zh-CN" altLang="en-US" dirty="0"/>
              <a:t>反之亦然。</a:t>
            </a:r>
          </a:p>
        </p:txBody>
      </p:sp>
      <p:sp>
        <p:nvSpPr>
          <p:cNvPr id="4" name="灯片编号占位符 3"/>
          <p:cNvSpPr>
            <a:spLocks noGrp="1"/>
          </p:cNvSpPr>
          <p:nvPr>
            <p:ph type="sldNum" sz="quarter" idx="5"/>
          </p:nvPr>
        </p:nvSpPr>
        <p:spPr/>
        <p:txBody>
          <a:bodyPr/>
          <a:lstStyle/>
          <a:p>
            <a:fld id="{8ED3604F-F5C7-412C-AE28-FF961BD94C8A}" type="slidenum">
              <a:rPr lang="en-US" smtClean="0"/>
              <a:t>47</a:t>
            </a:fld>
            <a:endParaRPr 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在接下来两个例子中，我们可以看到，我们的方法可以控制奥巴马和或者拜登在整个输入图像池中的占比，来控制输入输出的</a:t>
            </a:r>
            <a:r>
              <a:rPr kumimoji="1" lang="en-GB" altLang="zh-CN" dirty="0"/>
              <a:t>ID</a:t>
            </a:r>
            <a:r>
              <a:rPr kumimoji="1" lang="zh-CN" altLang="en-US" dirty="0"/>
              <a:t>更像奥巴马还是更像拜登。其中，</a:t>
            </a:r>
            <a:r>
              <a:rPr kumimoji="1" lang="en-US" altLang="zh-CN" dirty="0"/>
              <a:t>50%</a:t>
            </a:r>
            <a:r>
              <a:rPr kumimoji="1" lang="zh-CN" altLang="en-US" dirty="0"/>
              <a:t>的意思就是输入的</a:t>
            </a:r>
            <a:r>
              <a:rPr kumimoji="1" lang="en-US" altLang="zh-CN" dirty="0"/>
              <a:t>10</a:t>
            </a:r>
            <a:r>
              <a:rPr kumimoji="1" lang="zh-CN" altLang="en-US" dirty="0"/>
              <a:t>张图像中</a:t>
            </a:r>
            <a:r>
              <a:rPr kumimoji="1" lang="en-US" altLang="zh-CN" dirty="0"/>
              <a:t>5</a:t>
            </a:r>
            <a:r>
              <a:rPr kumimoji="1" lang="zh-CN" altLang="en-US" dirty="0"/>
              <a:t>张图像是奥巴马</a:t>
            </a:r>
            <a:r>
              <a:rPr kumimoji="1" lang="en-US" altLang="zh-CN" dirty="0"/>
              <a:t>5</a:t>
            </a:r>
            <a:r>
              <a:rPr kumimoji="1" lang="zh-CN" altLang="en-US" dirty="0"/>
              <a:t>张图像是拜登。可以看到随着奥巴马的占比更多，生成的</a:t>
            </a:r>
            <a:r>
              <a:rPr kumimoji="1" lang="en-US" altLang="zh-CN" dirty="0"/>
              <a:t>ID</a:t>
            </a:r>
            <a:r>
              <a:rPr kumimoji="1" lang="zh-CN" altLang="en-US" dirty="0"/>
              <a:t>更像奥巴马，反之更像拜登。可以看到这个变化是非常平滑的。再者，就是斯佳丽和奥巴马夫人进行混合的例子，可以看到发色、肤色等有都有一个平滑的过渡。</a:t>
            </a:r>
          </a:p>
        </p:txBody>
      </p:sp>
      <p:sp>
        <p:nvSpPr>
          <p:cNvPr id="4" name="灯片编号占位符 3"/>
          <p:cNvSpPr>
            <a:spLocks noGrp="1"/>
          </p:cNvSpPr>
          <p:nvPr>
            <p:ph type="sldNum" sz="quarter" idx="5"/>
          </p:nvPr>
        </p:nvSpPr>
        <p:spPr/>
        <p:txBody>
          <a:bodyPr/>
          <a:lstStyle/>
          <a:p>
            <a:fld id="{8ED3604F-F5C7-412C-AE28-FF961BD94C8A}" type="slidenum">
              <a:rPr lang="en-US" smtClean="0"/>
              <a:t>48</a:t>
            </a:fld>
            <a:endParaRPr 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第二种人物融合调节策略，就是通过</a:t>
            </a:r>
            <a:r>
              <a:rPr kumimoji="1" lang="en-GB" altLang="zh-CN" dirty="0"/>
              <a:t>prompt weighting</a:t>
            </a:r>
            <a:r>
              <a:rPr kumimoji="1" lang="zh-CN" altLang="en-US" dirty="0"/>
              <a:t>来调节。具体来说就是通过控制不同</a:t>
            </a:r>
            <a:r>
              <a:rPr kumimoji="1" lang="en-GB" altLang="zh-CN" dirty="0"/>
              <a:t>ID</a:t>
            </a:r>
            <a:r>
              <a:rPr kumimoji="1" lang="zh-CN" altLang="en-US" dirty="0"/>
              <a:t>在</a:t>
            </a:r>
            <a:r>
              <a:rPr kumimoji="1" lang="en-GB" altLang="zh-CN" dirty="0"/>
              <a:t>stack ID embedding</a:t>
            </a:r>
            <a:r>
              <a:rPr kumimoji="1" lang="zh-CN" altLang="en-US" dirty="0"/>
              <a:t>中的权重来调节融合</a:t>
            </a:r>
            <a:r>
              <a:rPr kumimoji="1" lang="en-GB" altLang="zh-CN" dirty="0"/>
              <a:t>ID</a:t>
            </a:r>
            <a:r>
              <a:rPr kumimoji="1" lang="zh-CN" altLang="en-US" dirty="0"/>
              <a:t>的偏向。就比如说我要使输出图像长得更像</a:t>
            </a:r>
            <a:r>
              <a:rPr kumimoji="1" lang="en-US" altLang="zh-CN" dirty="0" err="1"/>
              <a:t>LeCun</a:t>
            </a:r>
            <a:r>
              <a:rPr kumimoji="1" lang="zh-CN" altLang="en-US" dirty="0"/>
              <a:t>，就把</a:t>
            </a:r>
            <a:r>
              <a:rPr kumimoji="1" lang="en-US" altLang="zh-CN" dirty="0" err="1"/>
              <a:t>LeCun</a:t>
            </a:r>
            <a:r>
              <a:rPr kumimoji="1" lang="zh-CN" altLang="en-US" dirty="0"/>
              <a:t>对应的</a:t>
            </a:r>
            <a:r>
              <a:rPr kumimoji="1" lang="en-US" altLang="zh-CN" dirty="0"/>
              <a:t>embedding</a:t>
            </a:r>
            <a:r>
              <a:rPr kumimoji="1" lang="zh-CN" altLang="en-US" dirty="0"/>
              <a:t>权重调大一些。而长得更像斯佳丽，就把斯佳丽对应的</a:t>
            </a:r>
            <a:r>
              <a:rPr kumimoji="1" lang="en-GB" altLang="zh-CN" dirty="0"/>
              <a:t>embedding</a:t>
            </a:r>
            <a:r>
              <a:rPr kumimoji="1" lang="zh-CN" altLang="en-US" dirty="0"/>
              <a:t>的权重调大一些。</a:t>
            </a:r>
          </a:p>
        </p:txBody>
      </p:sp>
      <p:sp>
        <p:nvSpPr>
          <p:cNvPr id="4" name="灯片编号占位符 3"/>
          <p:cNvSpPr>
            <a:spLocks noGrp="1"/>
          </p:cNvSpPr>
          <p:nvPr>
            <p:ph type="sldNum" sz="quarter" idx="5"/>
          </p:nvPr>
        </p:nvSpPr>
        <p:spPr/>
        <p:txBody>
          <a:bodyPr/>
          <a:lstStyle/>
          <a:p>
            <a:fld id="{8ED3604F-F5C7-412C-AE28-FF961BD94C8A}" type="slidenum">
              <a:rPr lang="en-US" smtClean="0"/>
              <a:t>49</a:t>
            </a:fld>
            <a:endParaRPr 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接下来的例子中我们可以看到，我们固定这个拜登对应的</a:t>
            </a:r>
            <a:r>
              <a:rPr kumimoji="1" lang="en-GB" altLang="zh-CN" dirty="0"/>
              <a:t>embedding</a:t>
            </a:r>
            <a:r>
              <a:rPr kumimoji="1" lang="zh-CN" altLang="en-US" dirty="0"/>
              <a:t>权重为</a:t>
            </a:r>
            <a:r>
              <a:rPr kumimoji="1" lang="en-US" altLang="zh-CN" dirty="0"/>
              <a:t>1.0</a:t>
            </a:r>
            <a:r>
              <a:rPr kumimoji="1" lang="zh-CN" altLang="en-US" dirty="0"/>
              <a:t>，调大奥巴马的对应的</a:t>
            </a:r>
            <a:r>
              <a:rPr kumimoji="1" lang="en-GB" altLang="zh-CN" dirty="0"/>
              <a:t>embedding</a:t>
            </a:r>
            <a:r>
              <a:rPr kumimoji="1" lang="zh-CN" altLang="en-US" dirty="0"/>
              <a:t>的权重，可以看到图像长得会更加像奥巴马。在安妮海瑟薇的例子中可以看到，随着这个</a:t>
            </a:r>
            <a:r>
              <a:rPr kumimoji="1" lang="en-US" altLang="zh-CN" dirty="0"/>
              <a:t>Elsa</a:t>
            </a:r>
            <a:r>
              <a:rPr kumimoji="1" lang="zh-CN" altLang="en-US" dirty="0"/>
              <a:t>公主的权重调大，她的发色和服装以及背景都有相应的平滑改变。</a:t>
            </a:r>
          </a:p>
        </p:txBody>
      </p:sp>
      <p:sp>
        <p:nvSpPr>
          <p:cNvPr id="4" name="灯片编号占位符 3"/>
          <p:cNvSpPr>
            <a:spLocks noGrp="1"/>
          </p:cNvSpPr>
          <p:nvPr>
            <p:ph type="sldNum" sz="quarter" idx="5"/>
          </p:nvPr>
        </p:nvSpPr>
        <p:spPr/>
        <p:txBody>
          <a:bodyPr/>
          <a:lstStyle/>
          <a:p>
            <a:fld id="{8ED3604F-F5C7-412C-AE28-FF961BD94C8A}" type="slidenum">
              <a:rPr lang="en-US" smtClean="0"/>
              <a:t>50</a:t>
            </a:fld>
            <a:endParaRPr 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我们文章的核心观点就是通过多个图像的</a:t>
            </a:r>
            <a:r>
              <a:rPr kumimoji="1" lang="en-GB" altLang="zh-CN" dirty="0"/>
              <a:t>ID</a:t>
            </a:r>
            <a:r>
              <a:rPr kumimoji="1" lang="zh-CN" altLang="en-US" dirty="0"/>
              <a:t>嵌入得到</a:t>
            </a:r>
            <a:r>
              <a:rPr kumimoji="1" lang="en-US" altLang="zh-CN" dirty="0"/>
              <a:t>stacked</a:t>
            </a:r>
            <a:r>
              <a:rPr kumimoji="1" lang="zh-CN" altLang="en-US" dirty="0"/>
              <a:t> </a:t>
            </a:r>
            <a:r>
              <a:rPr kumimoji="1" lang="en-US" altLang="zh-CN" dirty="0"/>
              <a:t>ID</a:t>
            </a:r>
            <a:r>
              <a:rPr kumimoji="1" lang="zh-CN" altLang="en-US" dirty="0"/>
              <a:t> </a:t>
            </a:r>
            <a:r>
              <a:rPr kumimoji="1" lang="en-US" altLang="zh-CN" dirty="0"/>
              <a:t>embedding</a:t>
            </a:r>
            <a:r>
              <a:rPr kumimoji="1" lang="zh-CN" altLang="en-US" dirty="0"/>
              <a:t>。如果我们送入更多的图像，得到更多的</a:t>
            </a:r>
            <a:r>
              <a:rPr kumimoji="1" lang="en-US" altLang="zh-CN" dirty="0"/>
              <a:t>embedding</a:t>
            </a:r>
            <a:r>
              <a:rPr kumimoji="1" lang="zh-CN" altLang="en-US" dirty="0"/>
              <a:t>，会带来怎样的增益呢？首先是客观指标展示，所有有关</a:t>
            </a:r>
            <a:r>
              <a:rPr kumimoji="1" lang="en-GB" altLang="zh-CN" dirty="0"/>
              <a:t>ID</a:t>
            </a:r>
            <a:r>
              <a:rPr kumimoji="1" lang="zh-CN" altLang="en-US" dirty="0"/>
              <a:t>保真度的指标，随着输入的图像增多都增加了，但是文本一致性降低了。</a:t>
            </a:r>
          </a:p>
        </p:txBody>
      </p:sp>
      <p:sp>
        <p:nvSpPr>
          <p:cNvPr id="4" name="灯片编号占位符 3"/>
          <p:cNvSpPr>
            <a:spLocks noGrp="1"/>
          </p:cNvSpPr>
          <p:nvPr>
            <p:ph type="sldNum" sz="quarter" idx="5"/>
          </p:nvPr>
        </p:nvSpPr>
        <p:spPr/>
        <p:txBody>
          <a:bodyPr/>
          <a:lstStyle/>
          <a:p>
            <a:fld id="{8ED3604F-F5C7-412C-AE28-FF961BD94C8A}" type="slidenum">
              <a:rPr lang="en-US" smtClean="0"/>
              <a:t>51</a:t>
            </a:fld>
            <a:endParaRPr 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在视觉结果展示中可以看到，我们在输入一张图像时输出的图像不像拜登或斯嘉利，但是随着输入图像增多，输出的图像会长得更加像拜登和斯嘉丽。对于强森，我们输入</a:t>
            </a:r>
            <a:r>
              <a:rPr kumimoji="1" lang="en-GB" altLang="zh-CN" dirty="0"/>
              <a:t>prompt</a:t>
            </a:r>
            <a:r>
              <a:rPr kumimoji="1" lang="zh-CN" altLang="en-US" dirty="0"/>
              <a:t>是“一个女人的照片”，那可以看到，刚开始他还是有女性的特征的，但随着输入图像增多，虽然更像强森了但输出</a:t>
            </a:r>
            <a:r>
              <a:rPr kumimoji="1" lang="en-US" altLang="zh-CN" dirty="0"/>
              <a:t>ID</a:t>
            </a:r>
            <a:r>
              <a:rPr kumimoji="1" lang="zh-CN" altLang="en-US" dirty="0"/>
              <a:t>的男性特征越来越明显。</a:t>
            </a:r>
          </a:p>
        </p:txBody>
      </p:sp>
      <p:sp>
        <p:nvSpPr>
          <p:cNvPr id="4" name="灯片编号占位符 3"/>
          <p:cNvSpPr>
            <a:spLocks noGrp="1"/>
          </p:cNvSpPr>
          <p:nvPr>
            <p:ph type="sldNum" sz="quarter" idx="5"/>
          </p:nvPr>
        </p:nvSpPr>
        <p:spPr/>
        <p:txBody>
          <a:bodyPr/>
          <a:lstStyle/>
          <a:p>
            <a:fld id="{8ED3604F-F5C7-412C-AE28-FF961BD94C8A}" type="slidenum">
              <a:rPr lang="en-US" smtClean="0"/>
              <a:t>52</a:t>
            </a:fld>
            <a:endParaRPr 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indent="0">
              <a:buNone/>
            </a:pPr>
            <a:r>
              <a:rPr lang="zh-CN" altLang="en-US" dirty="0"/>
              <a:t>除了速度、资源消耗、输入图像数量以及应用面的优势外，我们的方法还有如下优势：</a:t>
            </a:r>
            <a:endParaRPr lang="en-US" altLang="zh-CN" dirty="0"/>
          </a:p>
          <a:p>
            <a:pPr marL="228600" indent="-228600">
              <a:buAutoNum type="arabicPeriod"/>
            </a:pPr>
            <a:r>
              <a:rPr lang="zh-CN" altLang="en-US" dirty="0"/>
              <a:t>对输入图像的</a:t>
            </a:r>
            <a:r>
              <a:rPr lang="zh-CN" altLang="en-US" dirty="0">
                <a:solidFill>
                  <a:srgbClr val="FF0000"/>
                </a:solidFill>
              </a:rPr>
              <a:t>质量和清晰度</a:t>
            </a:r>
            <a:r>
              <a:rPr lang="zh-CN" altLang="en-US" dirty="0"/>
              <a:t>没有严格的限制，且不会把图像的退化学进去</a:t>
            </a:r>
            <a:endParaRPr lang="en-US" altLang="zh-CN" dirty="0"/>
          </a:p>
          <a:p>
            <a:pPr marL="228600" indent="-228600">
              <a:buAutoNum type="arabicPeriod"/>
            </a:pPr>
            <a:r>
              <a:rPr lang="zh-CN" altLang="en-US" dirty="0"/>
              <a:t>不易出现</a:t>
            </a:r>
            <a:r>
              <a:rPr lang="en-US" altLang="zh-CN" dirty="0" err="1"/>
              <a:t>DreamBooth</a:t>
            </a:r>
            <a:r>
              <a:rPr lang="zh-CN" altLang="en-US" dirty="0"/>
              <a:t>训练时迭代次数掌握不好容易出现的过拟合现象，我们的算法仍然具有</a:t>
            </a:r>
            <a:r>
              <a:rPr lang="zh-CN" altLang="en-US" dirty="0">
                <a:solidFill>
                  <a:srgbClr val="FF0000"/>
                </a:solidFill>
              </a:rPr>
              <a:t>很强的风格化能力</a:t>
            </a:r>
            <a:r>
              <a:rPr lang="zh-CN" altLang="en-US" dirty="0"/>
              <a:t>。</a:t>
            </a:r>
            <a:endParaRPr lang="en-US" altLang="zh-CN" dirty="0"/>
          </a:p>
          <a:p>
            <a:pPr marL="514350" indent="-514350">
              <a:buFont typeface="+mj-lt"/>
              <a:buAutoNum type="arabicPeriod"/>
            </a:pPr>
            <a:endParaRPr lang="en-US" altLang="zh-CN" dirty="0"/>
          </a:p>
          <a:p>
            <a:pPr marL="514350" indent="-514350">
              <a:buFont typeface="+mj-lt"/>
              <a:buAutoNum type="arabicPeriod"/>
            </a:pPr>
            <a:endParaRPr lang="en-US" altLang="zh-CN" dirty="0"/>
          </a:p>
          <a:p>
            <a:endParaRPr lang="zh-CN" altLang="en-US" dirty="0"/>
          </a:p>
          <a:p>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53</a:t>
            </a:fld>
            <a:endParaRPr 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接下来展示了我们算法的风格化能力，可以看到无论说是素描、漫画书的风格、吉普力的风格或者是梵高的风格，我们的算法都可以胜任。与此同时，生成的风格图像具有不错的</a:t>
            </a:r>
            <a:r>
              <a:rPr kumimoji="1" lang="en-US" altLang="zh-CN" dirty="0"/>
              <a:t>ID</a:t>
            </a:r>
            <a:r>
              <a:rPr kumimoji="1" lang="zh-CN" altLang="en-US" dirty="0"/>
              <a:t>保真度。</a:t>
            </a:r>
          </a:p>
        </p:txBody>
      </p:sp>
      <p:sp>
        <p:nvSpPr>
          <p:cNvPr id="4" name="灯片编号占位符 3"/>
          <p:cNvSpPr>
            <a:spLocks noGrp="1"/>
          </p:cNvSpPr>
          <p:nvPr>
            <p:ph type="sldNum" sz="quarter" idx="5"/>
          </p:nvPr>
        </p:nvSpPr>
        <p:spPr/>
        <p:txBody>
          <a:bodyPr/>
          <a:lstStyle/>
          <a:p>
            <a:fld id="{8ED3604F-F5C7-412C-AE28-FF961BD94C8A}" type="slidenum">
              <a:rPr lang="en-US" smtClean="0"/>
              <a:t>54</a:t>
            </a:fld>
            <a:endParaRPr 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接下来我们展示了更多的不同人物经过我们</a:t>
            </a:r>
            <a:r>
              <a:rPr kumimoji="1" lang="en-US" altLang="zh-CN" dirty="0" err="1"/>
              <a:t>PhotoMaker</a:t>
            </a:r>
            <a:r>
              <a:rPr kumimoji="1" lang="zh-CN" altLang="en-US" dirty="0"/>
              <a:t>进行定制的结果。</a:t>
            </a:r>
            <a:endParaRPr kumimoji="1" lang="en-US" altLang="zh-CN" dirty="0"/>
          </a:p>
          <a:p>
            <a:r>
              <a:rPr kumimoji="1" lang="zh-CN" altLang="en-US" dirty="0"/>
              <a:t>我们算法可以生成不同的风格图像，比如带有科技感的写实图像、梵高的艺术画作和迪士尼电影的角色。</a:t>
            </a:r>
          </a:p>
        </p:txBody>
      </p:sp>
      <p:sp>
        <p:nvSpPr>
          <p:cNvPr id="4" name="灯片编号占位符 3"/>
          <p:cNvSpPr>
            <a:spLocks noGrp="1"/>
          </p:cNvSpPr>
          <p:nvPr>
            <p:ph type="sldNum" sz="quarter" idx="5"/>
          </p:nvPr>
        </p:nvSpPr>
        <p:spPr/>
        <p:txBody>
          <a:bodyPr/>
          <a:lstStyle/>
          <a:p>
            <a:fld id="{8ED3604F-F5C7-412C-AE28-FF961BD94C8A}" type="slidenum">
              <a:rPr lang="en-US" smtClean="0"/>
              <a:t>55</a:t>
            </a:fld>
            <a:endParaRPr lang="en-US"/>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接下来是</a:t>
            </a:r>
            <a:r>
              <a:rPr kumimoji="1" lang="en-US" altLang="zh-CN" dirty="0" err="1"/>
              <a:t>LeCun</a:t>
            </a:r>
            <a:r>
              <a:rPr kumimoji="1" lang="zh-CN" altLang="en-US" dirty="0"/>
              <a:t>的例子，我们的算法可以生成</a:t>
            </a:r>
            <a:r>
              <a:rPr kumimoji="1" lang="en-GB" altLang="zh-CN" dirty="0"/>
              <a:t>Instagram</a:t>
            </a:r>
            <a:r>
              <a:rPr kumimoji="1" lang="zh-CN" altLang="en-US" dirty="0"/>
              <a:t>风格的自拍照、科幻小说题材的照片、中世纪魔幻题材的照片，或是让他穿上龙袍在逛故宫的写真照。</a:t>
            </a:r>
          </a:p>
        </p:txBody>
      </p:sp>
      <p:sp>
        <p:nvSpPr>
          <p:cNvPr id="4" name="灯片编号占位符 3"/>
          <p:cNvSpPr>
            <a:spLocks noGrp="1"/>
          </p:cNvSpPr>
          <p:nvPr>
            <p:ph type="sldNum" sz="quarter" idx="5"/>
          </p:nvPr>
        </p:nvSpPr>
        <p:spPr/>
        <p:txBody>
          <a:bodyPr/>
          <a:lstStyle/>
          <a:p>
            <a:fld id="{8ED3604F-F5C7-412C-AE28-FF961BD94C8A}" type="slidenum">
              <a:rPr lang="en-US" smtClean="0"/>
              <a:t>56</a:t>
            </a:fld>
            <a:endParaRPr lang="en-US"/>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这是斯嘉丽的例子。</a:t>
            </a:r>
          </a:p>
        </p:txBody>
      </p:sp>
      <p:sp>
        <p:nvSpPr>
          <p:cNvPr id="4" name="灯片编号占位符 3"/>
          <p:cNvSpPr>
            <a:spLocks noGrp="1"/>
          </p:cNvSpPr>
          <p:nvPr>
            <p:ph type="sldNum" sz="quarter" idx="5"/>
          </p:nvPr>
        </p:nvSpPr>
        <p:spPr/>
        <p:txBody>
          <a:bodyPr/>
          <a:lstStyle/>
          <a:p>
            <a:fld id="{8ED3604F-F5C7-412C-AE28-FF961BD94C8A}" type="slidenum">
              <a:rPr lang="en-US" smtClean="0"/>
              <a:t>57</a:t>
            </a:fld>
            <a:endParaRPr lang="en-US"/>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杨幂在不同风格下的图像。</a:t>
            </a:r>
          </a:p>
        </p:txBody>
      </p:sp>
      <p:sp>
        <p:nvSpPr>
          <p:cNvPr id="4" name="灯片编号占位符 3"/>
          <p:cNvSpPr>
            <a:spLocks noGrp="1"/>
          </p:cNvSpPr>
          <p:nvPr>
            <p:ph type="sldNum" sz="quarter" idx="5"/>
          </p:nvPr>
        </p:nvSpPr>
        <p:spPr/>
        <p:txBody>
          <a:bodyPr/>
          <a:lstStyle/>
          <a:p>
            <a:fld id="{8ED3604F-F5C7-412C-AE28-FF961BD94C8A}" type="slidenum">
              <a:rPr lang="en-US" smtClean="0"/>
              <a:t>58</a:t>
            </a:fld>
            <a:endParaRPr lang="en-US"/>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1" lang="zh-CN" altLang="en-US" dirty="0"/>
              <a:t>易洋千玺在不同风格下的图像。</a:t>
            </a:r>
          </a:p>
          <a:p>
            <a:endParaRPr kumimoji="1"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59</a:t>
            </a:fld>
            <a:endParaRPr lang="en-US"/>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zh-CN" altLang="zh-CN" sz="1800" kern="100" dirty="0">
              <a:effectLst/>
              <a:latin typeface="等线" panose="02010600030101010101" charset="-122"/>
              <a:ea typeface="等线" panose="02010600030101010101" charset="-122"/>
              <a:cs typeface="Times New Roman" panose="02020603050405020304" pitchFamily="16" charset="0"/>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E23046D0-6A51-4483-A4FC-BF96FCC6AADE}"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61</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64</a:t>
            </a:fld>
            <a:endParaRPr lang="en-US"/>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65</a:t>
            </a:fld>
            <a:endParaRPr lang="en-US"/>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71</a:t>
            </a:fld>
            <a:endParaRPr lang="en-US"/>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ED3604F-F5C7-412C-AE28-FF961BD94C8A}" type="slidenum">
              <a:rPr lang="en-US" smtClean="0"/>
              <a:t>76</a:t>
            </a:fld>
            <a:endParaRPr 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我们的代码、模型和</a:t>
            </a:r>
            <a:r>
              <a:rPr kumimoji="1" lang="en-US" altLang="zh-CN" dirty="0"/>
              <a:t>demo</a:t>
            </a:r>
            <a:r>
              <a:rPr kumimoji="1" lang="zh-CN" altLang="en-US" dirty="0"/>
              <a:t>已经开源在</a:t>
            </a:r>
            <a:r>
              <a:rPr kumimoji="1" lang="en-US" altLang="zh-CN" dirty="0" err="1"/>
              <a:t>Github</a:t>
            </a:r>
            <a:r>
              <a:rPr kumimoji="1" lang="zh-CN" altLang="en-US" dirty="0"/>
              <a:t>、</a:t>
            </a:r>
            <a:r>
              <a:rPr kumimoji="1" lang="en-US" altLang="zh-CN" dirty="0" err="1"/>
              <a:t>HuggingFace</a:t>
            </a:r>
            <a:r>
              <a:rPr kumimoji="1" lang="zh-CN" altLang="en-US" dirty="0"/>
              <a:t>还有一些国内的</a:t>
            </a:r>
            <a:r>
              <a:rPr kumimoji="1" lang="en-GB" altLang="zh-CN" dirty="0"/>
              <a:t>demo</a:t>
            </a:r>
            <a:r>
              <a:rPr kumimoji="1" lang="zh-CN" altLang="en-US" dirty="0"/>
              <a:t>网站中。大家可以扫码了解详情，谢谢大家关注。</a:t>
            </a:r>
          </a:p>
        </p:txBody>
      </p:sp>
      <p:sp>
        <p:nvSpPr>
          <p:cNvPr id="4" name="灯片编号占位符 3"/>
          <p:cNvSpPr>
            <a:spLocks noGrp="1"/>
          </p:cNvSpPr>
          <p:nvPr>
            <p:ph type="sldNum" sz="quarter" idx="5"/>
          </p:nvPr>
        </p:nvSpPr>
        <p:spPr/>
        <p:txBody>
          <a:bodyPr/>
          <a:lstStyle/>
          <a:p>
            <a:fld id="{8ED3604F-F5C7-412C-AE28-FF961BD94C8A}" type="slidenum">
              <a:rPr lang="en-US" smtClean="0"/>
              <a:t>78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12192000" cy="1852551"/>
          </a:xfrm>
          <a:solidFill>
            <a:srgbClr val="0062AC"/>
          </a:solidFill>
        </p:spPr>
        <p:txBody>
          <a:bodyPr anchor="ctr"/>
          <a:lstStyle>
            <a:lvl1pPr algn="ctr">
              <a:defRPr sz="6000">
                <a:latin typeface="Arial" panose="020B0604020202020204" pitchFamily="34" charset="0"/>
                <a:cs typeface="Arial" panose="020B0604020202020204" pitchFamily="34" charset="0"/>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a:xfrm>
            <a:off x="394447" y="1"/>
            <a:ext cx="11797552" cy="669129"/>
          </a:xfrm>
          <a:noFill/>
        </p:spPr>
        <p:txBody>
          <a:bodyPr>
            <a:noAutofit/>
          </a:bodyPr>
          <a:lstStyle>
            <a:lvl1pPr>
              <a:defRPr sz="4000" b="1" baseline="0">
                <a:solidFill>
                  <a:schemeClr val="tx1"/>
                </a:solidFill>
                <a:latin typeface="Calibri" panose="020F0502020204030204" pitchFamily="34" charset="0"/>
                <a:ea typeface="黑体" panose="02010609060101010101" pitchFamily="49" charset="-122"/>
              </a:defRPr>
            </a:lvl1pPr>
          </a:lstStyle>
          <a:p>
            <a:r>
              <a:rPr lang="zh-CN" altLang="en-US"/>
              <a:t>单击此处编辑母版标题样式</a:t>
            </a:r>
            <a:endParaRPr lang="en-US" dirty="0"/>
          </a:p>
        </p:txBody>
      </p:sp>
      <p:sp>
        <p:nvSpPr>
          <p:cNvPr id="3" name="Content Placeholder 2"/>
          <p:cNvSpPr>
            <a:spLocks noGrp="1"/>
          </p:cNvSpPr>
          <p:nvPr>
            <p:ph idx="1"/>
          </p:nvPr>
        </p:nvSpPr>
        <p:spPr>
          <a:xfrm>
            <a:off x="394447" y="789709"/>
            <a:ext cx="11355295" cy="5852155"/>
          </a:xfrm>
        </p:spPr>
        <p:txBody>
          <a:bodyPr/>
          <a:lstStyle>
            <a:lvl1pPr>
              <a:lnSpc>
                <a:spcPct val="120000"/>
              </a:lnSpc>
              <a:defRPr sz="3200" b="1" i="0" baseline="0">
                <a:ea typeface="黑体" panose="02010609060101010101" pitchFamily="49" charset="-122"/>
              </a:defRPr>
            </a:lvl1pPr>
            <a:lvl2pPr>
              <a:lnSpc>
                <a:spcPct val="120000"/>
              </a:lnSpc>
              <a:defRPr sz="3000" b="0" i="0" baseline="0">
                <a:ea typeface="华文楷体" panose="02010600040101010101" pitchFamily="2" charset="-122"/>
              </a:defRPr>
            </a:lvl2pPr>
            <a:lvl3pPr>
              <a:lnSpc>
                <a:spcPct val="120000"/>
              </a:lnSpc>
              <a:defRPr sz="2800" b="0" i="0" baseline="0">
                <a:ea typeface="华文新魏" panose="02010800040101010101" pitchFamily="2" charset="-122"/>
              </a:defRPr>
            </a:lvl3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9" name="Line 1"/>
          <p:cNvSpPr>
            <a:spLocks noChangeShapeType="1"/>
          </p:cNvSpPr>
          <p:nvPr/>
        </p:nvSpPr>
        <p:spPr bwMode="auto">
          <a:xfrm>
            <a:off x="0" y="669131"/>
            <a:ext cx="12192000" cy="0"/>
          </a:xfrm>
          <a:prstGeom prst="line">
            <a:avLst/>
          </a:prstGeom>
          <a:noFill/>
          <a:ln w="25400">
            <a:solidFill>
              <a:srgbClr val="0062AC"/>
            </a:solidFill>
            <a:miter lim="800000"/>
          </a:ln>
          <a:effectLst/>
        </p:spPr>
        <p:txBody>
          <a:bodyPr/>
          <a:lstStyle/>
          <a:p>
            <a:pPr>
              <a:buFont typeface="Times New Roman" panose="02020603050405020304" pitchFamily="16" charset="0"/>
              <a:buNone/>
              <a:defRPr/>
            </a:pPr>
            <a:endParaRPr lang="en-GB">
              <a:latin typeface="Arial" panose="020B0604020202020204" pitchFamily="34" charset="0"/>
              <a:ea typeface="宋体" panose="02010600030101010101" pitchFamily="2" charset="-122"/>
            </a:endParaRPr>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标题和内容">
    <p:spTree>
      <p:nvGrpSpPr>
        <p:cNvPr id="1" name=""/>
        <p:cNvGrpSpPr/>
        <p:nvPr/>
      </p:nvGrpSpPr>
      <p:grpSpPr>
        <a:xfrm>
          <a:off x="0" y="0"/>
          <a:ext cx="0" cy="0"/>
          <a:chOff x="0" y="0"/>
          <a:chExt cx="0" cy="0"/>
        </a:xfrm>
      </p:grpSpPr>
      <p:sp>
        <p:nvSpPr>
          <p:cNvPr id="2" name="Title 1"/>
          <p:cNvSpPr>
            <a:spLocks noGrp="1"/>
          </p:cNvSpPr>
          <p:nvPr>
            <p:ph type="title"/>
          </p:nvPr>
        </p:nvSpPr>
        <p:spPr>
          <a:xfrm>
            <a:off x="394447" y="1"/>
            <a:ext cx="11797552" cy="669129"/>
          </a:xfrm>
          <a:noFill/>
        </p:spPr>
        <p:txBody>
          <a:bodyPr>
            <a:noAutofit/>
          </a:bodyPr>
          <a:lstStyle>
            <a:lvl1pPr>
              <a:defRPr sz="4000" b="1" baseline="0">
                <a:solidFill>
                  <a:schemeClr val="tx1"/>
                </a:solidFill>
                <a:latin typeface="Calibri" panose="020F0502020204030204" pitchFamily="34" charset="0"/>
                <a:ea typeface="黑体" panose="02010609060101010101" pitchFamily="49" charset="-122"/>
              </a:defRPr>
            </a:lvl1pPr>
          </a:lstStyle>
          <a:p>
            <a:r>
              <a:rPr lang="zh-CN" altLang="en-US"/>
              <a:t>单击此处编辑母版标题样式</a:t>
            </a:r>
            <a:endParaRPr lang="en-US" dirty="0"/>
          </a:p>
        </p:txBody>
      </p:sp>
      <p:sp>
        <p:nvSpPr>
          <p:cNvPr id="3" name="Content Placeholder 2"/>
          <p:cNvSpPr>
            <a:spLocks noGrp="1"/>
          </p:cNvSpPr>
          <p:nvPr>
            <p:ph idx="1"/>
          </p:nvPr>
        </p:nvSpPr>
        <p:spPr>
          <a:xfrm>
            <a:off x="394448" y="789709"/>
            <a:ext cx="5364456" cy="5852155"/>
          </a:xfrm>
        </p:spPr>
        <p:txBody>
          <a:bodyPr/>
          <a:lstStyle>
            <a:lvl1pPr>
              <a:lnSpc>
                <a:spcPct val="120000"/>
              </a:lnSpc>
              <a:defRPr sz="3200" b="1" i="0" baseline="0">
                <a:ea typeface="黑体" panose="02010609060101010101" pitchFamily="49" charset="-122"/>
              </a:defRPr>
            </a:lvl1pPr>
            <a:lvl2pPr>
              <a:lnSpc>
                <a:spcPct val="120000"/>
              </a:lnSpc>
              <a:defRPr sz="3000" b="0" i="0" baseline="0">
                <a:ea typeface="华文楷体" panose="02010600040101010101" pitchFamily="2" charset="-122"/>
              </a:defRPr>
            </a:lvl2pPr>
            <a:lvl3pPr>
              <a:lnSpc>
                <a:spcPct val="120000"/>
              </a:lnSpc>
              <a:defRPr sz="2800" b="0" i="0" baseline="0">
                <a:ea typeface="华文新魏" panose="02010800040101010101" pitchFamily="2" charset="-122"/>
              </a:defRPr>
            </a:lvl3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9" name="Line 1"/>
          <p:cNvSpPr>
            <a:spLocks noChangeShapeType="1"/>
          </p:cNvSpPr>
          <p:nvPr/>
        </p:nvSpPr>
        <p:spPr bwMode="auto">
          <a:xfrm>
            <a:off x="0" y="669131"/>
            <a:ext cx="12192000" cy="0"/>
          </a:xfrm>
          <a:prstGeom prst="line">
            <a:avLst/>
          </a:prstGeom>
          <a:noFill/>
          <a:ln w="25400">
            <a:solidFill>
              <a:srgbClr val="0062AC"/>
            </a:solidFill>
            <a:miter lim="800000"/>
          </a:ln>
          <a:effectLst/>
        </p:spPr>
        <p:txBody>
          <a:bodyPr/>
          <a:lstStyle/>
          <a:p>
            <a:pPr>
              <a:buFont typeface="Times New Roman" panose="02020603050405020304" pitchFamily="16" charset="0"/>
              <a:buNone/>
              <a:defRPr/>
            </a:pPr>
            <a:endParaRPr lang="en-GB">
              <a:latin typeface="Arial" panose="020B0604020202020204" pitchFamily="34" charset="0"/>
              <a:ea typeface="宋体" panose="02010600030101010101" pitchFamily="2" charset="-122"/>
            </a:endParaRPr>
          </a:p>
        </p:txBody>
      </p:sp>
    </p:spTree>
  </p:cSld>
  <p:clrMapOvr>
    <a:masterClrMapping/>
  </p:clrMapOvr>
  <p:hf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TextBox 9"/>
          <p:cNvSpPr txBox="1"/>
          <p:nvPr/>
        </p:nvSpPr>
        <p:spPr>
          <a:xfrm>
            <a:off x="11293947" y="6580997"/>
            <a:ext cx="898052" cy="306705"/>
          </a:xfrm>
          <a:prstGeom prst="rect">
            <a:avLst/>
          </a:prstGeom>
          <a:solidFill>
            <a:srgbClr val="ED6C00"/>
          </a:solid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defRPr/>
            </a:pPr>
            <a:endParaRPr lang="en-US" sz="1400" dirty="0">
              <a:ln>
                <a:noFill/>
              </a:ln>
              <a:solidFill>
                <a:schemeClr val="bg1"/>
              </a:solidFill>
            </a:endParaRPr>
          </a:p>
        </p:txBody>
      </p:sp>
      <p:sp>
        <p:nvSpPr>
          <p:cNvPr id="2" name="Title Placeholder 1"/>
          <p:cNvSpPr>
            <a:spLocks noGrp="1"/>
          </p:cNvSpPr>
          <p:nvPr>
            <p:ph type="title"/>
          </p:nvPr>
        </p:nvSpPr>
        <p:spPr>
          <a:xfrm>
            <a:off x="0" y="1"/>
            <a:ext cx="11178636" cy="890648"/>
          </a:xfrm>
          <a:prstGeom prst="rect">
            <a:avLst/>
          </a:prstGeom>
          <a:solidFill>
            <a:srgbClr val="0062AC"/>
          </a:solidFill>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394447" y="991590"/>
            <a:ext cx="11355295" cy="518537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13" name="TextBox 12"/>
          <p:cNvSpPr txBox="1"/>
          <p:nvPr/>
        </p:nvSpPr>
        <p:spPr>
          <a:xfrm>
            <a:off x="3528060" y="6581140"/>
            <a:ext cx="7370233" cy="306705"/>
          </a:xfrm>
          <a:prstGeom prst="rect">
            <a:avLst/>
          </a:prstGeom>
          <a:solidFill>
            <a:schemeClr val="accent5">
              <a:lumMod val="75000"/>
            </a:schemeClr>
          </a:solid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defRPr/>
            </a:pPr>
            <a:r>
              <a:rPr lang="zh-CN" altLang="en-US" sz="1400" b="0" dirty="0">
                <a:solidFill>
                  <a:schemeClr val="bg1"/>
                </a:solidFill>
              </a:rPr>
              <a:t>大规模图像的多粒度语义理解</a:t>
            </a:r>
          </a:p>
        </p:txBody>
      </p:sp>
      <p:sp>
        <p:nvSpPr>
          <p:cNvPr id="14" name="TextBox 13"/>
          <p:cNvSpPr txBox="1"/>
          <p:nvPr/>
        </p:nvSpPr>
        <p:spPr>
          <a:xfrm>
            <a:off x="0" y="6581140"/>
            <a:ext cx="3528060" cy="306705"/>
          </a:xfrm>
          <a:prstGeom prst="rect">
            <a:avLst/>
          </a:prstGeom>
          <a:solidFill>
            <a:schemeClr val="accent1">
              <a:lumMod val="75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1400" b="0" i="0" u="none" strike="noStrike" kern="1200" cap="none" spc="0" normalizeH="0" baseline="0" noProof="0" dirty="0">
                <a:ln>
                  <a:noFill/>
                </a:ln>
                <a:solidFill>
                  <a:schemeClr val="bg1"/>
                </a:solidFill>
                <a:effectLst/>
                <a:uLnTx/>
                <a:uFillTx/>
                <a:latin typeface="+mn-lt"/>
                <a:ea typeface="+mn-ea"/>
                <a:cs typeface="+mn-cs"/>
              </a:rPr>
              <a:t>程明明</a:t>
            </a:r>
            <a:r>
              <a:rPr kumimoji="0" lang="en-US" altLang="zh-CN" sz="1400" b="0" i="0" u="none" strike="noStrike" kern="1200" cap="none" spc="0" normalizeH="0" baseline="0" noProof="0" dirty="0">
                <a:ln>
                  <a:noFill/>
                </a:ln>
                <a:solidFill>
                  <a:schemeClr val="bg1"/>
                </a:solidFill>
                <a:effectLst/>
                <a:uLnTx/>
                <a:uFillTx/>
                <a:latin typeface="+mn-lt"/>
                <a:ea typeface="+mn-ea"/>
                <a:cs typeface="+mn-cs"/>
              </a:rPr>
              <a:t>, http://mmcheng.net</a:t>
            </a:r>
          </a:p>
        </p:txBody>
      </p:sp>
      <p:sp>
        <p:nvSpPr>
          <p:cNvPr id="12" name="TextBox 11"/>
          <p:cNvSpPr txBox="1"/>
          <p:nvPr/>
        </p:nvSpPr>
        <p:spPr>
          <a:xfrm>
            <a:off x="10898293" y="6581140"/>
            <a:ext cx="1292860" cy="306705"/>
          </a:xfrm>
          <a:prstGeom prst="rect">
            <a:avLst/>
          </a:prstGeom>
          <a:solidFill>
            <a:schemeClr val="accent5">
              <a:lumMod val="50000"/>
            </a:schemeClr>
          </a:solidFill>
        </p:spPr>
        <p:txBody>
          <a:bodyPr wrap="square" rtlCol="0">
            <a:spAutoFit/>
          </a:bodyPr>
          <a:lstStyle/>
          <a:p>
            <a:pPr algn="ctr"/>
            <a:fld id="{C603BFBC-EF15-48A5-8249-0FEAC4BE5DBB}" type="slidenum">
              <a:rPr lang="en-US" sz="1400" smtClean="0">
                <a:solidFill>
                  <a:schemeClr val="bg1"/>
                </a:solidFill>
              </a:rPr>
              <a:t>‹#›</a:t>
            </a:fld>
            <a:endParaRPr lang="en-US" sz="1400" dirty="0">
              <a:solidFill>
                <a:schemeClr val="bg1"/>
              </a:solidFill>
            </a:endParaRPr>
          </a:p>
        </p:txBody>
      </p:sp>
      <p:sp>
        <p:nvSpPr>
          <p:cNvPr id="8" name="TextBox 9"/>
          <p:cNvSpPr txBox="1"/>
          <p:nvPr userDrawn="1"/>
        </p:nvSpPr>
        <p:spPr>
          <a:xfrm>
            <a:off x="11293947" y="6580997"/>
            <a:ext cx="898052" cy="306705"/>
          </a:xfrm>
          <a:prstGeom prst="rect">
            <a:avLst/>
          </a:prstGeom>
          <a:solidFill>
            <a:srgbClr val="ED6C00"/>
          </a:solid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defRPr/>
            </a:pPr>
            <a:endParaRPr lang="en-US" sz="1400" dirty="0">
              <a:ln>
                <a:noFill/>
              </a:ln>
              <a:solidFill>
                <a:schemeClr val="bg1"/>
              </a:solidFill>
            </a:endParaRPr>
          </a:p>
        </p:txBody>
      </p:sp>
      <p:sp>
        <p:nvSpPr>
          <p:cNvPr id="9" name="TextBox 12"/>
          <p:cNvSpPr txBox="1"/>
          <p:nvPr userDrawn="1"/>
        </p:nvSpPr>
        <p:spPr>
          <a:xfrm>
            <a:off x="3528060" y="6581140"/>
            <a:ext cx="7370233" cy="307777"/>
          </a:xfrm>
          <a:prstGeom prst="rect">
            <a:avLst/>
          </a:prstGeom>
          <a:solidFill>
            <a:schemeClr val="accent5">
              <a:lumMod val="75000"/>
            </a:schemeClr>
          </a:solid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defRPr/>
            </a:pPr>
            <a:r>
              <a:rPr lang="zh-CN" altLang="en-US" sz="1400" b="0" dirty="0">
                <a:solidFill>
                  <a:schemeClr val="bg1"/>
                </a:solidFill>
              </a:rPr>
              <a:t>高效能个性化图像生成</a:t>
            </a:r>
          </a:p>
        </p:txBody>
      </p:sp>
      <p:sp>
        <p:nvSpPr>
          <p:cNvPr id="11" name="TextBox 13"/>
          <p:cNvSpPr txBox="1"/>
          <p:nvPr userDrawn="1"/>
        </p:nvSpPr>
        <p:spPr>
          <a:xfrm>
            <a:off x="0" y="6581140"/>
            <a:ext cx="3528060" cy="306705"/>
          </a:xfrm>
          <a:prstGeom prst="rect">
            <a:avLst/>
          </a:prstGeom>
          <a:solidFill>
            <a:schemeClr val="accent1">
              <a:lumMod val="75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1400" b="0" i="0" u="none" strike="noStrike" kern="1200" cap="none" spc="0" normalizeH="0" baseline="0" noProof="0" dirty="0">
                <a:ln>
                  <a:noFill/>
                </a:ln>
                <a:solidFill>
                  <a:schemeClr val="bg1"/>
                </a:solidFill>
                <a:effectLst/>
                <a:uLnTx/>
                <a:uFillTx/>
                <a:latin typeface="+mn-lt"/>
                <a:ea typeface="+mn-ea"/>
                <a:cs typeface="+mn-cs"/>
              </a:rPr>
              <a:t>程明明</a:t>
            </a:r>
            <a:r>
              <a:rPr kumimoji="0" lang="en-US" altLang="zh-CN" sz="1400" b="0" i="0" u="none" strike="noStrike" kern="1200" cap="none" spc="0" normalizeH="0" baseline="0" noProof="0" dirty="0">
                <a:ln>
                  <a:noFill/>
                </a:ln>
                <a:solidFill>
                  <a:schemeClr val="bg1"/>
                </a:solidFill>
                <a:effectLst/>
                <a:uLnTx/>
                <a:uFillTx/>
                <a:latin typeface="+mn-lt"/>
                <a:ea typeface="+mn-ea"/>
                <a:cs typeface="+mn-cs"/>
              </a:rPr>
              <a:t>, http://mmcheng.net</a:t>
            </a:r>
          </a:p>
        </p:txBody>
      </p:sp>
      <p:sp>
        <p:nvSpPr>
          <p:cNvPr id="15" name="TextBox 11"/>
          <p:cNvSpPr txBox="1"/>
          <p:nvPr userDrawn="1"/>
        </p:nvSpPr>
        <p:spPr>
          <a:xfrm>
            <a:off x="10898293" y="6581140"/>
            <a:ext cx="1292860" cy="306705"/>
          </a:xfrm>
          <a:prstGeom prst="rect">
            <a:avLst/>
          </a:prstGeom>
          <a:solidFill>
            <a:schemeClr val="accent5">
              <a:lumMod val="50000"/>
            </a:schemeClr>
          </a:solidFill>
        </p:spPr>
        <p:txBody>
          <a:bodyPr wrap="square" rtlCol="0">
            <a:spAutoFit/>
          </a:bodyPr>
          <a:lstStyle/>
          <a:p>
            <a:pPr algn="ctr"/>
            <a:fld id="{C603BFBC-EF15-48A5-8249-0FEAC4BE5DBB}" type="slidenum">
              <a:rPr lang="en-US" sz="1400" smtClean="0">
                <a:solidFill>
                  <a:schemeClr val="bg1"/>
                </a:solidFill>
              </a:rPr>
              <a:t>‹#›</a:t>
            </a:fld>
            <a:endParaRPr lang="en-US" sz="1400" dirty="0">
              <a:solidFill>
                <a:schemeClr val="bg1"/>
              </a:solidFil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hdr="0" ftr="0" dt="0"/>
  <p:txStyles>
    <p:titleStyle>
      <a:lvl1pPr algn="l" defTabSz="914400" rtl="0" eaLnBrk="1" latinLnBrk="0" hangingPunct="1">
        <a:lnSpc>
          <a:spcPct val="90000"/>
        </a:lnSpc>
        <a:spcBef>
          <a:spcPct val="0"/>
        </a:spcBef>
        <a:buNone/>
        <a:defRPr sz="44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github.com/sail-sg/MD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4.sv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png"/><Relationship Id="rId4" Type="http://schemas.openxmlformats.org/officeDocument/2006/relationships/image" Target="../media/image40.jpeg"/></Relationships>
</file>

<file path=ppt/slides/_rels/slide25.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4.png"/><Relationship Id="rId4" Type="http://schemas.microsoft.com/office/2007/relationships/hdphoto" Target="../media/hdphoto1.wdp"/><Relationship Id="rId9" Type="http://schemas.openxmlformats.org/officeDocument/2006/relationships/image" Target="../media/image47.jpeg"/></Relationships>
</file>

<file path=ppt/slides/_rels/slide26.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jpeg"/><Relationship Id="rId7" Type="http://schemas.openxmlformats.org/officeDocument/2006/relationships/image" Target="../media/image52.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51.jpeg"/><Relationship Id="rId11" Type="http://schemas.openxmlformats.org/officeDocument/2006/relationships/image" Target="../media/image56.jpeg"/><Relationship Id="rId5" Type="http://schemas.openxmlformats.org/officeDocument/2006/relationships/image" Target="../media/image50.png"/><Relationship Id="rId10" Type="http://schemas.openxmlformats.org/officeDocument/2006/relationships/image" Target="../media/image55.jpeg"/><Relationship Id="rId4" Type="http://schemas.openxmlformats.org/officeDocument/2006/relationships/image" Target="../media/image49.jpeg"/><Relationship Id="rId9" Type="http://schemas.openxmlformats.org/officeDocument/2006/relationships/image" Target="../media/image54.png"/></Relationships>
</file>

<file path=ppt/slides/_rels/slide2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59.jpeg"/><Relationship Id="rId4" Type="http://schemas.openxmlformats.org/officeDocument/2006/relationships/image" Target="../media/image58.jpeg"/></Relationships>
</file>

<file path=ppt/slides/_rels/slide2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59.jpeg"/><Relationship Id="rId4" Type="http://schemas.openxmlformats.org/officeDocument/2006/relationships/image" Target="../media/image58.jpeg"/></Relationships>
</file>

<file path=ppt/slides/_rels/slide29.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image" Target="../media/image59.jpeg"/><Relationship Id="rId7" Type="http://schemas.openxmlformats.org/officeDocument/2006/relationships/image" Target="../media/image63.jpe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jpeg"/></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image" Target="../media/image69.png"/><Relationship Id="rId7" Type="http://schemas.openxmlformats.org/officeDocument/2006/relationships/image" Target="../media/image73.jpe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svg"/></Relationships>
</file>

<file path=ppt/slides/_rels/slide35.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image" Target="../media/image69.png"/><Relationship Id="rId7" Type="http://schemas.openxmlformats.org/officeDocument/2006/relationships/image" Target="../media/image73.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svg"/></Relationships>
</file>

<file path=ppt/slides/_rels/slide36.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image" Target="../media/image69.png"/><Relationship Id="rId7" Type="http://schemas.openxmlformats.org/officeDocument/2006/relationships/image" Target="../media/image71.jpe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76.jpeg"/><Relationship Id="rId5" Type="http://schemas.openxmlformats.org/officeDocument/2006/relationships/image" Target="../media/image75.jpeg"/><Relationship Id="rId10" Type="http://schemas.openxmlformats.org/officeDocument/2006/relationships/image" Target="../media/image74.jpeg"/><Relationship Id="rId4" Type="http://schemas.openxmlformats.org/officeDocument/2006/relationships/image" Target="../media/image70.svg"/><Relationship Id="rId9" Type="http://schemas.openxmlformats.org/officeDocument/2006/relationships/image" Target="../media/image73.jpeg"/></Relationships>
</file>

<file path=ppt/slides/_rels/slide37.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69.png"/><Relationship Id="rId7" Type="http://schemas.openxmlformats.org/officeDocument/2006/relationships/image" Target="../media/image61.jpe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77.jpeg"/><Relationship Id="rId5" Type="http://schemas.openxmlformats.org/officeDocument/2006/relationships/image" Target="../media/image76.jpeg"/><Relationship Id="rId10" Type="http://schemas.openxmlformats.org/officeDocument/2006/relationships/image" Target="../media/image79.jpeg"/><Relationship Id="rId4" Type="http://schemas.openxmlformats.org/officeDocument/2006/relationships/image" Target="../media/image70.svg"/><Relationship Id="rId9" Type="http://schemas.openxmlformats.org/officeDocument/2006/relationships/image" Target="../media/image78.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85.jpeg"/><Relationship Id="rId13" Type="http://schemas.openxmlformats.org/officeDocument/2006/relationships/image" Target="../media/image90.png"/><Relationship Id="rId3" Type="http://schemas.openxmlformats.org/officeDocument/2006/relationships/image" Target="../media/image80.jpeg"/><Relationship Id="rId7" Type="http://schemas.openxmlformats.org/officeDocument/2006/relationships/image" Target="../media/image84.jpeg"/><Relationship Id="rId12" Type="http://schemas.openxmlformats.org/officeDocument/2006/relationships/image" Target="../media/image89.jpe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83.jpeg"/><Relationship Id="rId11" Type="http://schemas.openxmlformats.org/officeDocument/2006/relationships/image" Target="../media/image88.png"/><Relationship Id="rId5" Type="http://schemas.openxmlformats.org/officeDocument/2006/relationships/image" Target="../media/image82.jpeg"/><Relationship Id="rId10" Type="http://schemas.openxmlformats.org/officeDocument/2006/relationships/image" Target="../media/image87.jpeg"/><Relationship Id="rId4" Type="http://schemas.openxmlformats.org/officeDocument/2006/relationships/image" Target="../media/image81.jpeg"/><Relationship Id="rId9" Type="http://schemas.openxmlformats.org/officeDocument/2006/relationships/image" Target="../media/image86.jpeg"/></Relationships>
</file>

<file path=ppt/slides/_rels/slide4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93.png"/></Relationships>
</file>

<file path=ppt/slides/_rels/slide4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98.jpeg"/></Relationships>
</file>

<file path=ppt/slides/_rels/slide46.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69.png"/><Relationship Id="rId7" Type="http://schemas.openxmlformats.org/officeDocument/2006/relationships/image" Target="../media/image61.jpe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77.jpeg"/><Relationship Id="rId5" Type="http://schemas.openxmlformats.org/officeDocument/2006/relationships/image" Target="../media/image76.jpeg"/><Relationship Id="rId10" Type="http://schemas.openxmlformats.org/officeDocument/2006/relationships/image" Target="../media/image79.jpeg"/><Relationship Id="rId4" Type="http://schemas.openxmlformats.org/officeDocument/2006/relationships/image" Target="../media/image70.svg"/><Relationship Id="rId9" Type="http://schemas.openxmlformats.org/officeDocument/2006/relationships/image" Target="../media/image78.jpeg"/></Relationships>
</file>

<file path=ppt/slides/_rels/slide4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69.png"/><Relationship Id="rId7" Type="http://schemas.openxmlformats.org/officeDocument/2006/relationships/image" Target="../media/image61.jpe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77.jpeg"/><Relationship Id="rId5" Type="http://schemas.openxmlformats.org/officeDocument/2006/relationships/image" Target="../media/image76.jpeg"/><Relationship Id="rId10" Type="http://schemas.openxmlformats.org/officeDocument/2006/relationships/image" Target="../media/image79.jpeg"/><Relationship Id="rId4" Type="http://schemas.openxmlformats.org/officeDocument/2006/relationships/image" Target="../media/image70.svg"/><Relationship Id="rId9" Type="http://schemas.openxmlformats.org/officeDocument/2006/relationships/image" Target="../media/image78.jpeg"/></Relationships>
</file>

<file path=ppt/slides/_rels/slide50.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104.png"/><Relationship Id="rId4" Type="http://schemas.openxmlformats.org/officeDocument/2006/relationships/image" Target="../media/image103.png"/></Relationships>
</file>

<file path=ppt/slides/_rels/slide52.xml.rels><?xml version="1.0" encoding="UTF-8" standalone="yes"?>
<Relationships xmlns="http://schemas.openxmlformats.org/package/2006/relationships"><Relationship Id="rId8" Type="http://schemas.openxmlformats.org/officeDocument/2006/relationships/image" Target="../media/image110.jpeg"/><Relationship Id="rId3" Type="http://schemas.openxmlformats.org/officeDocument/2006/relationships/image" Target="../media/image105.jpeg"/><Relationship Id="rId7" Type="http://schemas.openxmlformats.org/officeDocument/2006/relationships/image" Target="../media/image109.jpeg"/><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image" Target="../media/image108.jpeg"/><Relationship Id="rId5" Type="http://schemas.openxmlformats.org/officeDocument/2006/relationships/image" Target="../media/image107.jpeg"/><Relationship Id="rId4" Type="http://schemas.openxmlformats.org/officeDocument/2006/relationships/image" Target="../media/image106.jpe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image" Target="../media/image117.jpeg"/><Relationship Id="rId3" Type="http://schemas.openxmlformats.org/officeDocument/2006/relationships/image" Target="../media/image112.jpeg"/><Relationship Id="rId7" Type="http://schemas.openxmlformats.org/officeDocument/2006/relationships/image" Target="../media/image116.jpeg"/><Relationship Id="rId12" Type="http://schemas.openxmlformats.org/officeDocument/2006/relationships/image" Target="../media/image121.jpe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image" Target="../media/image115.jpeg"/><Relationship Id="rId11" Type="http://schemas.openxmlformats.org/officeDocument/2006/relationships/image" Target="../media/image120.jpeg"/><Relationship Id="rId5" Type="http://schemas.openxmlformats.org/officeDocument/2006/relationships/image" Target="../media/image114.jpeg"/><Relationship Id="rId10" Type="http://schemas.openxmlformats.org/officeDocument/2006/relationships/image" Target="../media/image119.jpeg"/><Relationship Id="rId4" Type="http://schemas.openxmlformats.org/officeDocument/2006/relationships/image" Target="../media/image113.jpeg"/><Relationship Id="rId9" Type="http://schemas.openxmlformats.org/officeDocument/2006/relationships/image" Target="../media/image118.jpeg"/></Relationships>
</file>

<file path=ppt/slides/_rels/slide56.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1.xml.rels><?xml version="1.0" encoding="UTF-8" standalone="yes"?>
<Relationships xmlns="http://schemas.openxmlformats.org/package/2006/relationships"><Relationship Id="rId8" Type="http://schemas.openxmlformats.org/officeDocument/2006/relationships/image" Target="../media/image126.jpeg"/><Relationship Id="rId3" Type="http://schemas.openxmlformats.org/officeDocument/2006/relationships/tags" Target="../tags/tag3.xml"/><Relationship Id="rId7" Type="http://schemas.openxmlformats.org/officeDocument/2006/relationships/notesSlide" Target="../notesSlides/notesSlide58.xml"/><Relationship Id="rId12" Type="http://schemas.openxmlformats.org/officeDocument/2006/relationships/image" Target="../media/image13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slideLayout" Target="../slideLayouts/slideLayout2.xml"/><Relationship Id="rId11" Type="http://schemas.openxmlformats.org/officeDocument/2006/relationships/image" Target="../media/image129.png"/><Relationship Id="rId5" Type="http://schemas.openxmlformats.org/officeDocument/2006/relationships/video" Target="../media/media2.mp4"/><Relationship Id="rId10" Type="http://schemas.openxmlformats.org/officeDocument/2006/relationships/image" Target="../media/image128.png"/><Relationship Id="rId4" Type="http://schemas.microsoft.com/office/2007/relationships/media" Target="../media/media2.mp4"/><Relationship Id="rId9" Type="http://schemas.openxmlformats.org/officeDocument/2006/relationships/image" Target="../media/image127.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8" Type="http://schemas.openxmlformats.org/officeDocument/2006/relationships/image" Target="../media/image135.png"/><Relationship Id="rId3" Type="http://schemas.microsoft.com/office/2007/relationships/media" Target="../media/media4.mp4"/><Relationship Id="rId7" Type="http://schemas.openxmlformats.org/officeDocument/2006/relationships/image" Target="../media/image134.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33.png"/><Relationship Id="rId5" Type="http://schemas.openxmlformats.org/officeDocument/2006/relationships/slideLayout" Target="../slideLayouts/slideLayout2.xml"/><Relationship Id="rId4" Type="http://schemas.openxmlformats.org/officeDocument/2006/relationships/video" Target="../media/media4.mp4"/><Relationship Id="rId9" Type="http://schemas.openxmlformats.org/officeDocument/2006/relationships/image" Target="../media/image136.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8" Type="http://schemas.openxmlformats.org/officeDocument/2006/relationships/image" Target="../media/image143.GIF"/><Relationship Id="rId3" Type="http://schemas.openxmlformats.org/officeDocument/2006/relationships/image" Target="../media/image138.GIF"/><Relationship Id="rId7" Type="http://schemas.openxmlformats.org/officeDocument/2006/relationships/image" Target="../media/image142.GIF"/><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image" Target="../media/image141.GIF"/><Relationship Id="rId5" Type="http://schemas.openxmlformats.org/officeDocument/2006/relationships/image" Target="../media/image140.GIF"/><Relationship Id="rId4" Type="http://schemas.openxmlformats.org/officeDocument/2006/relationships/image" Target="../media/image139.GIF"/></Relationships>
</file>

<file path=ppt/slides/_rels/slide70.xml.rels><?xml version="1.0" encoding="UTF-8" standalone="yes"?>
<Relationships xmlns="http://schemas.openxmlformats.org/package/2006/relationships"><Relationship Id="rId8" Type="http://schemas.openxmlformats.org/officeDocument/2006/relationships/tags" Target="../tags/tag5.xml"/><Relationship Id="rId13" Type="http://schemas.openxmlformats.org/officeDocument/2006/relationships/slideLayout" Target="../slideLayouts/slideLayout2.xml"/><Relationship Id="rId18" Type="http://schemas.openxmlformats.org/officeDocument/2006/relationships/image" Target="../media/image147.GIF"/><Relationship Id="rId3" Type="http://schemas.openxmlformats.org/officeDocument/2006/relationships/tags" Target="../tags/tag4.xml"/><Relationship Id="rId21" Type="http://schemas.openxmlformats.org/officeDocument/2006/relationships/image" Target="../media/image128.png"/><Relationship Id="rId7" Type="http://schemas.openxmlformats.org/officeDocument/2006/relationships/video" Target="../media/media2.mp4"/><Relationship Id="rId12" Type="http://schemas.openxmlformats.org/officeDocument/2006/relationships/tags" Target="../tags/tag7.xml"/><Relationship Id="rId17" Type="http://schemas.openxmlformats.org/officeDocument/2006/relationships/image" Target="../media/image146.GIF"/><Relationship Id="rId2" Type="http://schemas.openxmlformats.org/officeDocument/2006/relationships/video" Target="../media/media1.mp4"/><Relationship Id="rId16" Type="http://schemas.openxmlformats.org/officeDocument/2006/relationships/image" Target="../media/image145.GIF"/><Relationship Id="rId20" Type="http://schemas.openxmlformats.org/officeDocument/2006/relationships/image" Target="../media/image148.png"/><Relationship Id="rId1" Type="http://schemas.microsoft.com/office/2007/relationships/media" Target="../media/media1.mp4"/><Relationship Id="rId6" Type="http://schemas.microsoft.com/office/2007/relationships/media" Target="../media/media2.mp4"/><Relationship Id="rId11" Type="http://schemas.openxmlformats.org/officeDocument/2006/relationships/tags" Target="../tags/tag6.xml"/><Relationship Id="rId5" Type="http://schemas.openxmlformats.org/officeDocument/2006/relationships/video" Target="../media/media5.mp4"/><Relationship Id="rId15" Type="http://schemas.openxmlformats.org/officeDocument/2006/relationships/image" Target="../media/image144.GIF"/><Relationship Id="rId10" Type="http://schemas.openxmlformats.org/officeDocument/2006/relationships/video" Target="../media/media6.mp4"/><Relationship Id="rId19" Type="http://schemas.openxmlformats.org/officeDocument/2006/relationships/image" Target="../media/image127.png"/><Relationship Id="rId4" Type="http://schemas.microsoft.com/office/2007/relationships/media" Target="../media/media5.mp4"/><Relationship Id="rId9" Type="http://schemas.microsoft.com/office/2007/relationships/media" Target="../media/media6.mp4"/><Relationship Id="rId14" Type="http://schemas.openxmlformats.org/officeDocument/2006/relationships/notesSlide" Target="../notesSlides/notesSlide62.xml"/><Relationship Id="rId22" Type="http://schemas.openxmlformats.org/officeDocument/2006/relationships/image" Target="../media/image149.png"/></Relationships>
</file>

<file path=ppt/slides/_rels/slide71.xml.rels><?xml version="1.0" encoding="UTF-8" standalone="yes"?>
<Relationships xmlns="http://schemas.openxmlformats.org/package/2006/relationships"><Relationship Id="rId8" Type="http://schemas.openxmlformats.org/officeDocument/2006/relationships/image" Target="../media/image155.png"/><Relationship Id="rId13" Type="http://schemas.openxmlformats.org/officeDocument/2006/relationships/image" Target="../media/image160.png"/><Relationship Id="rId18" Type="http://schemas.openxmlformats.org/officeDocument/2006/relationships/image" Target="../media/image165.png"/><Relationship Id="rId3" Type="http://schemas.openxmlformats.org/officeDocument/2006/relationships/image" Target="../media/image150.png"/><Relationship Id="rId7" Type="http://schemas.openxmlformats.org/officeDocument/2006/relationships/image" Target="../media/image154.png"/><Relationship Id="rId12" Type="http://schemas.openxmlformats.org/officeDocument/2006/relationships/image" Target="../media/image159.png"/><Relationship Id="rId17" Type="http://schemas.openxmlformats.org/officeDocument/2006/relationships/image" Target="../media/image164.png"/><Relationship Id="rId2" Type="http://schemas.openxmlformats.org/officeDocument/2006/relationships/notesSlide" Target="../notesSlides/notesSlide63.xml"/><Relationship Id="rId16" Type="http://schemas.openxmlformats.org/officeDocument/2006/relationships/image" Target="../media/image163.png"/><Relationship Id="rId20" Type="http://schemas.openxmlformats.org/officeDocument/2006/relationships/image" Target="../media/image167.png"/><Relationship Id="rId1" Type="http://schemas.openxmlformats.org/officeDocument/2006/relationships/slideLayout" Target="../slideLayouts/slideLayout2.xml"/><Relationship Id="rId6" Type="http://schemas.openxmlformats.org/officeDocument/2006/relationships/image" Target="../media/image153.png"/><Relationship Id="rId11" Type="http://schemas.openxmlformats.org/officeDocument/2006/relationships/image" Target="../media/image158.png"/><Relationship Id="rId5" Type="http://schemas.openxmlformats.org/officeDocument/2006/relationships/image" Target="../media/image152.png"/><Relationship Id="rId15" Type="http://schemas.openxmlformats.org/officeDocument/2006/relationships/image" Target="../media/image162.png"/><Relationship Id="rId10" Type="http://schemas.openxmlformats.org/officeDocument/2006/relationships/image" Target="../media/image157.png"/><Relationship Id="rId19" Type="http://schemas.openxmlformats.org/officeDocument/2006/relationships/image" Target="../media/image166.png"/><Relationship Id="rId4" Type="http://schemas.openxmlformats.org/officeDocument/2006/relationships/image" Target="../media/image151.png"/><Relationship Id="rId9" Type="http://schemas.openxmlformats.org/officeDocument/2006/relationships/image" Target="../media/image156.png"/><Relationship Id="rId14" Type="http://schemas.openxmlformats.org/officeDocument/2006/relationships/image" Target="../media/image161.png"/></Relationships>
</file>

<file path=ppt/slides/_rels/slide72.xml.rels><?xml version="1.0" encoding="UTF-8" standalone="yes"?>
<Relationships xmlns="http://schemas.openxmlformats.org/package/2006/relationships"><Relationship Id="rId8" Type="http://schemas.openxmlformats.org/officeDocument/2006/relationships/image" Target="../media/image174.png"/><Relationship Id="rId3" Type="http://schemas.openxmlformats.org/officeDocument/2006/relationships/image" Target="../media/image169.png"/><Relationship Id="rId7" Type="http://schemas.openxmlformats.org/officeDocument/2006/relationships/image" Target="../media/image173.png"/><Relationship Id="rId2" Type="http://schemas.openxmlformats.org/officeDocument/2006/relationships/image" Target="../media/image168.png"/><Relationship Id="rId1" Type="http://schemas.openxmlformats.org/officeDocument/2006/relationships/slideLayout" Target="../slideLayouts/slideLayout2.xml"/><Relationship Id="rId6" Type="http://schemas.openxmlformats.org/officeDocument/2006/relationships/image" Target="../media/image172.png"/><Relationship Id="rId11" Type="http://schemas.openxmlformats.org/officeDocument/2006/relationships/image" Target="../media/image177.png"/><Relationship Id="rId5" Type="http://schemas.openxmlformats.org/officeDocument/2006/relationships/image" Target="../media/image171.png"/><Relationship Id="rId10" Type="http://schemas.openxmlformats.org/officeDocument/2006/relationships/image" Target="../media/image176.png"/><Relationship Id="rId4" Type="http://schemas.openxmlformats.org/officeDocument/2006/relationships/image" Target="../media/image170.png"/><Relationship Id="rId9" Type="http://schemas.openxmlformats.org/officeDocument/2006/relationships/image" Target="../media/image175.png"/></Relationships>
</file>

<file path=ppt/slides/_rels/slide73.xml.rels><?xml version="1.0" encoding="UTF-8" standalone="yes"?>
<Relationships xmlns="http://schemas.openxmlformats.org/package/2006/relationships"><Relationship Id="rId8" Type="http://schemas.openxmlformats.org/officeDocument/2006/relationships/image" Target="../media/image184.png"/><Relationship Id="rId13" Type="http://schemas.openxmlformats.org/officeDocument/2006/relationships/image" Target="../media/image189.png"/><Relationship Id="rId3" Type="http://schemas.openxmlformats.org/officeDocument/2006/relationships/image" Target="../media/image179.png"/><Relationship Id="rId7" Type="http://schemas.openxmlformats.org/officeDocument/2006/relationships/image" Target="../media/image183.png"/><Relationship Id="rId12" Type="http://schemas.openxmlformats.org/officeDocument/2006/relationships/image" Target="../media/image188.png"/><Relationship Id="rId2" Type="http://schemas.openxmlformats.org/officeDocument/2006/relationships/image" Target="../media/image178.jpeg"/><Relationship Id="rId1" Type="http://schemas.openxmlformats.org/officeDocument/2006/relationships/slideLayout" Target="../slideLayouts/slideLayout2.xml"/><Relationship Id="rId6" Type="http://schemas.openxmlformats.org/officeDocument/2006/relationships/image" Target="../media/image182.png"/><Relationship Id="rId11" Type="http://schemas.openxmlformats.org/officeDocument/2006/relationships/image" Target="../media/image187.png"/><Relationship Id="rId5" Type="http://schemas.openxmlformats.org/officeDocument/2006/relationships/image" Target="../media/image181.png"/><Relationship Id="rId10" Type="http://schemas.openxmlformats.org/officeDocument/2006/relationships/image" Target="../media/image186.png"/><Relationship Id="rId4" Type="http://schemas.openxmlformats.org/officeDocument/2006/relationships/image" Target="../media/image180.png"/><Relationship Id="rId9" Type="http://schemas.openxmlformats.org/officeDocument/2006/relationships/image" Target="../media/image185.png"/><Relationship Id="rId14" Type="http://schemas.openxmlformats.org/officeDocument/2006/relationships/image" Target="../media/image190.png"/></Relationships>
</file>

<file path=ppt/slides/_rels/slide74.xml.rels><?xml version="1.0" encoding="UTF-8" standalone="yes"?>
<Relationships xmlns="http://schemas.openxmlformats.org/package/2006/relationships"><Relationship Id="rId3" Type="http://schemas.openxmlformats.org/officeDocument/2006/relationships/image" Target="../media/image192.jpeg"/><Relationship Id="rId2" Type="http://schemas.openxmlformats.org/officeDocument/2006/relationships/image" Target="../media/image191.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notesSlide" Target="../notesSlides/notesSlide64.xml"/><Relationship Id="rId1" Type="http://schemas.openxmlformats.org/officeDocument/2006/relationships/slideLayout" Target="../slideLayouts/slideLayout2.xml"/><Relationship Id="rId5" Type="http://schemas.openxmlformats.org/officeDocument/2006/relationships/image" Target="../media/image195.jpeg"/><Relationship Id="rId4" Type="http://schemas.openxmlformats.org/officeDocument/2006/relationships/image" Target="../media/image194.jpeg"/></Relationships>
</file>

<file path=ppt/slides/_rels/slide77.xml.rels><?xml version="1.0" encoding="UTF-8" standalone="yes"?>
<Relationships xmlns="http://schemas.openxmlformats.org/package/2006/relationships"><Relationship Id="rId2" Type="http://schemas.openxmlformats.org/officeDocument/2006/relationships/image" Target="../media/image196.jpeg"/><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65.xml"/><Relationship Id="rId1" Type="http://schemas.openxmlformats.org/officeDocument/2006/relationships/slideLayout" Target="../slideLayouts/slideLayout2.xml"/><Relationship Id="rId6" Type="http://schemas.openxmlformats.org/officeDocument/2006/relationships/image" Target="../media/image200.png"/><Relationship Id="rId5" Type="http://schemas.openxmlformats.org/officeDocument/2006/relationships/image" Target="../media/image199.png"/><Relationship Id="rId4" Type="http://schemas.openxmlformats.org/officeDocument/2006/relationships/image" Target="../media/image19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4128" y="0"/>
            <a:ext cx="12200255" cy="3218815"/>
          </a:xfrm>
        </p:spPr>
        <p:txBody>
          <a:bodyPr>
            <a:noAutofit/>
          </a:bodyPr>
          <a:lstStyle/>
          <a:p>
            <a:r>
              <a:rPr lang="zh-CN" altLang="en-US" sz="7200" b="1" dirty="0">
                <a:latin typeface="+mn-lt"/>
                <a:ea typeface="黑体" panose="02010609060101010101" pitchFamily="49" charset="-122"/>
              </a:rPr>
              <a:t>高效能个性化图像生成</a:t>
            </a:r>
          </a:p>
        </p:txBody>
      </p:sp>
      <p:sp>
        <p:nvSpPr>
          <p:cNvPr id="5" name="Subtitle 2"/>
          <p:cNvSpPr txBox="1"/>
          <p:nvPr/>
        </p:nvSpPr>
        <p:spPr>
          <a:xfrm>
            <a:off x="1075411" y="3639186"/>
            <a:ext cx="10041175" cy="2423116"/>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1350"/>
              </a:spcBef>
            </a:pPr>
            <a:r>
              <a:rPr lang="zh-CN" altLang="en-US" sz="4800" dirty="0">
                <a:ln w="0"/>
                <a:effectLst>
                  <a:outerShdw blurRad="38100" dist="19050" dir="2700000" algn="tl" rotWithShape="0">
                    <a:schemeClr val="dk1">
                      <a:alpha val="40000"/>
                    </a:schemeClr>
                  </a:outerShdw>
                </a:effectLst>
                <a:ea typeface="华文楷体" panose="02010600040101010101" pitchFamily="2" charset="-122"/>
              </a:rPr>
              <a:t>程明明</a:t>
            </a:r>
            <a:endParaRPr lang="en-US" altLang="zh-CN" sz="4800" dirty="0">
              <a:ln w="0"/>
              <a:effectLst>
                <a:outerShdw blurRad="38100" dist="19050" dir="2700000" algn="tl" rotWithShape="0">
                  <a:schemeClr val="dk1">
                    <a:alpha val="40000"/>
                  </a:schemeClr>
                </a:outerShdw>
              </a:effectLst>
              <a:ea typeface="华文楷体" panose="02010600040101010101" pitchFamily="2" charset="-122"/>
            </a:endParaRPr>
          </a:p>
          <a:p>
            <a:pPr>
              <a:spcBef>
                <a:spcPts val="1350"/>
              </a:spcBef>
            </a:pPr>
            <a:r>
              <a:rPr lang="zh-CN" altLang="en-US" sz="4000" dirty="0">
                <a:ln w="0"/>
                <a:effectLst>
                  <a:outerShdw blurRad="38100" dist="19050" dir="2700000" algn="tl" rotWithShape="0">
                    <a:schemeClr val="dk1">
                      <a:alpha val="40000"/>
                    </a:schemeClr>
                  </a:outerShdw>
                </a:effectLst>
                <a:ea typeface="华文楷体" panose="02010600040101010101" pitchFamily="2" charset="-122"/>
              </a:rPr>
              <a:t>南开大学</a:t>
            </a:r>
            <a:endParaRPr lang="en-US" altLang="zh-CN" sz="3600" dirty="0">
              <a:ln w="0"/>
              <a:effectLst>
                <a:outerShdw blurRad="38100" dist="19050" dir="2700000" algn="tl" rotWithShape="0">
                  <a:schemeClr val="dk1">
                    <a:alpha val="40000"/>
                  </a:schemeClr>
                </a:outerShdw>
              </a:effectLst>
              <a:ea typeface="华文楷体" panose="02010600040101010101" pitchFamily="2" charset="-122"/>
            </a:endParaRPr>
          </a:p>
          <a:p>
            <a:pPr>
              <a:spcBef>
                <a:spcPts val="1350"/>
              </a:spcBef>
            </a:pPr>
            <a:endParaRPr lang="en-US" altLang="zh-CN" sz="3600" dirty="0">
              <a:ln w="0"/>
              <a:effectLst>
                <a:outerShdw blurRad="38100" dist="19050" dir="2700000" algn="tl" rotWithShape="0">
                  <a:schemeClr val="dk1">
                    <a:alpha val="40000"/>
                  </a:schemeClr>
                </a:outerShdw>
              </a:effectLst>
              <a:ea typeface="华文楷体" panose="02010600040101010101" pitchFamily="2" charset="-122"/>
            </a:endParaRPr>
          </a:p>
          <a:p>
            <a:pPr>
              <a:spcBef>
                <a:spcPts val="1350"/>
              </a:spcBef>
            </a:pPr>
            <a:endParaRPr lang="en-US" altLang="zh-CN" sz="1800" dirty="0">
              <a:ln w="0"/>
              <a:effectLst>
                <a:outerShdw blurRad="38100" dist="19050" dir="2700000" algn="tl" rotWithShape="0">
                  <a:schemeClr val="dk1">
                    <a:alpha val="40000"/>
                  </a:schemeClr>
                </a:outerShdw>
              </a:effectLst>
              <a:ea typeface="华文楷体" panose="02010600040101010101" pitchFamily="2" charset="-122"/>
            </a:endParaRPr>
          </a:p>
          <a:p>
            <a:pPr>
              <a:spcBef>
                <a:spcPts val="1350"/>
              </a:spcBef>
            </a:pPr>
            <a:endParaRPr lang="en-US" altLang="zh-CN" sz="1800" dirty="0">
              <a:ln w="0"/>
              <a:effectLst>
                <a:outerShdw blurRad="38100" dist="19050" dir="2700000" algn="tl" rotWithShape="0">
                  <a:schemeClr val="dk1">
                    <a:alpha val="40000"/>
                  </a:schemeClr>
                </a:outerShdw>
              </a:effectLst>
              <a:ea typeface="华文楷体" panose="02010600040101010101" pitchFamily="2" charset="-122"/>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标题 1"/>
          <p:cNvSpPr txBox="1"/>
          <p:nvPr/>
        </p:nvSpPr>
        <p:spPr>
          <a:xfrm>
            <a:off x="396000" y="271852"/>
            <a:ext cx="11779325"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en-GB" altLang="zh-CN" sz="4000" b="1" dirty="0">
              <a:solidFill>
                <a:srgbClr val="0056F9"/>
              </a:solidFill>
              <a:ea typeface="黑体" panose="02010609060101010101" pitchFamily="49" charset="-122"/>
              <a:cs typeface="+mj-cs"/>
            </a:endParaRPr>
          </a:p>
        </p:txBody>
      </p:sp>
      <p:sp>
        <p:nvSpPr>
          <p:cNvPr id="7" name="内容占位符 2"/>
          <p:cNvSpPr>
            <a:spLocks noGrp="1"/>
          </p:cNvSpPr>
          <p:nvPr>
            <p:ph idx="1"/>
          </p:nvPr>
        </p:nvSpPr>
        <p:spPr>
          <a:xfrm>
            <a:off x="463922" y="971461"/>
            <a:ext cx="11549888" cy="5387254"/>
          </a:xfrm>
        </p:spPr>
        <p:txBody>
          <a:bodyPr>
            <a:normAutofit/>
          </a:bodyPr>
          <a:lstStyle/>
          <a:p>
            <a:pPr>
              <a:lnSpc>
                <a:spcPct val="100000"/>
              </a:lnSpc>
            </a:pPr>
            <a:r>
              <a:rPr lang="en-GB" altLang="zh-CN" sz="3200" dirty="0"/>
              <a:t>Detail refinement with (</a:t>
            </a:r>
            <a:r>
              <a:rPr lang="en-US" altLang="zh-CN" sz="3200" dirty="0"/>
              <a:t>Diffusion Probabilistic Model</a:t>
            </a:r>
            <a:r>
              <a:rPr lang="en-GB" altLang="zh-CN" sz="3200" dirty="0"/>
              <a:t>) DPMs inference process</a:t>
            </a:r>
            <a:r>
              <a:rPr lang="en-US" altLang="zh-CN" sz="3200" dirty="0"/>
              <a:t>.</a:t>
            </a:r>
            <a:endParaRPr kumimoji="1" lang="zh-CN" altLang="en-US" sz="4000" dirty="0"/>
          </a:p>
        </p:txBody>
      </p:sp>
      <p:pic>
        <p:nvPicPr>
          <p:cNvPr id="1028"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t="21445" b="25298"/>
          <a:stretch>
            <a:fillRect/>
          </a:stretch>
        </p:blipFill>
        <p:spPr bwMode="auto">
          <a:xfrm>
            <a:off x="0" y="2327165"/>
            <a:ext cx="12190412" cy="36523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61778" y="6322963"/>
            <a:ext cx="7423388" cy="245110"/>
          </a:xfrm>
          <a:prstGeom prst="rect">
            <a:avLst/>
          </a:prstGeom>
          <a:noFill/>
        </p:spPr>
        <p:txBody>
          <a:bodyPr wrap="square">
            <a:spAutoFit/>
          </a:bodyPr>
          <a:lstStyle/>
          <a:p>
            <a:r>
              <a:rPr lang="en-US" sz="1000" dirty="0">
                <a:solidFill>
                  <a:schemeClr val="bg1">
                    <a:lumMod val="65000"/>
                  </a:schemeClr>
                </a:solidFill>
                <a:latin typeface="Calibri" panose="020F0502020204030204" pitchFamily="34" charset="0"/>
                <a:cs typeface="Calibri" panose="020F0502020204030204" pitchFamily="34" charset="0"/>
              </a:rPr>
              <a:t>F</a:t>
            </a:r>
            <a:r>
              <a:rPr lang="en-US" altLang="zh-CN" sz="1000" dirty="0">
                <a:solidFill>
                  <a:schemeClr val="bg1">
                    <a:lumMod val="65000"/>
                  </a:schemeClr>
                </a:solidFill>
                <a:latin typeface="Calibri" panose="020F0502020204030204" pitchFamily="34" charset="0"/>
                <a:cs typeface="Calibri" panose="020F0502020204030204" pitchFamily="34" charset="0"/>
              </a:rPr>
              <a:t>igure:</a:t>
            </a:r>
            <a:r>
              <a:rPr lang="zh-CN" altLang="en-US" sz="1000" dirty="0">
                <a:solidFill>
                  <a:schemeClr val="bg1">
                    <a:lumMod val="65000"/>
                  </a:schemeClr>
                </a:solidFill>
                <a:latin typeface="Calibri" panose="020F0502020204030204" pitchFamily="34" charset="0"/>
                <a:cs typeface="Calibri" panose="020F0502020204030204" pitchFamily="34" charset="0"/>
              </a:rPr>
              <a:t> </a:t>
            </a:r>
            <a:r>
              <a:rPr lang="en-US" sz="1000" dirty="0">
                <a:solidFill>
                  <a:schemeClr val="bg1">
                    <a:lumMod val="65000"/>
                  </a:schemeClr>
                </a:solidFill>
                <a:latin typeface="Calibri" panose="020F0502020204030204" pitchFamily="34" charset="0"/>
                <a:cs typeface="Calibri" panose="020F0502020204030204" pitchFamily="34" charset="0"/>
              </a:rPr>
              <a:t>https://</a:t>
            </a:r>
            <a:r>
              <a:rPr lang="en-US" sz="1000" dirty="0" err="1">
                <a:solidFill>
                  <a:schemeClr val="bg1">
                    <a:lumMod val="65000"/>
                  </a:schemeClr>
                </a:solidFill>
                <a:latin typeface="Calibri" panose="020F0502020204030204" pitchFamily="34" charset="0"/>
                <a:cs typeface="Calibri" panose="020F0502020204030204" pitchFamily="34" charset="0"/>
              </a:rPr>
              <a:t>developer.nvidia.com</a:t>
            </a:r>
            <a:r>
              <a:rPr lang="en-US" sz="1000" dirty="0">
                <a:solidFill>
                  <a:schemeClr val="bg1">
                    <a:lumMod val="65000"/>
                  </a:schemeClr>
                </a:solidFill>
                <a:latin typeface="Calibri" panose="020F0502020204030204" pitchFamily="34" charset="0"/>
                <a:cs typeface="Calibri" panose="020F0502020204030204" pitchFamily="34" charset="0"/>
              </a:rPr>
              <a:t>/blog/improving-diffusion-models-as-an-alternative-to-gans-part-1/ </a:t>
            </a:r>
          </a:p>
        </p:txBody>
      </p:sp>
      <p:sp>
        <p:nvSpPr>
          <p:cNvPr id="6" name="文本框 16"/>
          <p:cNvSpPr txBox="1"/>
          <p:nvPr/>
        </p:nvSpPr>
        <p:spPr>
          <a:xfrm>
            <a:off x="2232604" y="5839135"/>
            <a:ext cx="6921304" cy="523220"/>
          </a:xfrm>
          <a:prstGeom prst="rect">
            <a:avLst/>
          </a:prstGeom>
          <a:noFill/>
        </p:spPr>
        <p:txBody>
          <a:bodyPr wrap="square">
            <a:spAutoFit/>
          </a:bodyPr>
          <a:lstStyle/>
          <a:p>
            <a:r>
              <a:rPr lang="en-US" altLang="zh-CN" sz="2800" dirty="0"/>
              <a:t>Diffusion model: Reverse denoising process.</a:t>
            </a:r>
            <a:endParaRPr lang="zh-CN" altLang="zh-CN" sz="2800" dirty="0"/>
          </a:p>
        </p:txBody>
      </p:sp>
      <p:sp>
        <p:nvSpPr>
          <p:cNvPr id="8" name="文本框 16"/>
          <p:cNvSpPr txBox="1"/>
          <p:nvPr/>
        </p:nvSpPr>
        <p:spPr>
          <a:xfrm>
            <a:off x="3737847" y="1927130"/>
            <a:ext cx="6921304" cy="523220"/>
          </a:xfrm>
          <a:prstGeom prst="rect">
            <a:avLst/>
          </a:prstGeom>
          <a:noFill/>
        </p:spPr>
        <p:txBody>
          <a:bodyPr wrap="square">
            <a:spAutoFit/>
          </a:bodyPr>
          <a:lstStyle/>
          <a:p>
            <a:r>
              <a:rPr lang="en-US" altLang="zh-CN" sz="2800" dirty="0"/>
              <a:t>Forward noising process.</a:t>
            </a:r>
            <a:endParaRPr lang="zh-CN" altLang="zh-CN" sz="2800" dirty="0"/>
          </a:p>
        </p:txBody>
      </p:sp>
      <p:sp>
        <p:nvSpPr>
          <p:cNvPr id="3" name="标题 1"/>
          <p:cNvSpPr>
            <a:spLocks noGrp="1"/>
          </p:cNvSpPr>
          <p:nvPr>
            <p:ph type="title"/>
          </p:nvPr>
        </p:nvSpPr>
        <p:spPr>
          <a:xfrm>
            <a:off x="394447" y="1"/>
            <a:ext cx="11797552" cy="669129"/>
          </a:xfrm>
        </p:spPr>
        <p:txBody>
          <a:bodyPr>
            <a:normAutofit/>
          </a:bodyPr>
          <a:lstStyle/>
          <a:p>
            <a:r>
              <a:rPr lang="en-GB" altLang="zh-CN" dirty="0"/>
              <a:t>Diffusion </a:t>
            </a:r>
            <a:r>
              <a:rPr lang="en-US" altLang="zh-CN" dirty="0"/>
              <a:t>generative</a:t>
            </a:r>
            <a:r>
              <a:rPr lang="zh-CN" altLang="en-US" dirty="0"/>
              <a:t> </a:t>
            </a:r>
            <a:r>
              <a:rPr lang="en-US" altLang="zh-CN" dirty="0"/>
              <a:t>models.</a:t>
            </a:r>
            <a:endParaRPr lang="en-GB" altLang="zh-C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图像生成汇报提纲</a:t>
            </a:r>
          </a:p>
        </p:txBody>
      </p:sp>
      <p:pic>
        <p:nvPicPr>
          <p:cNvPr id="5" name="Picture 5"/>
          <p:cNvPicPr>
            <a:picLocks noChangeAspect="1"/>
          </p:cNvPicPr>
          <p:nvPr/>
        </p:nvPicPr>
        <p:blipFill>
          <a:blip r:embed="rId2"/>
          <a:srcRect l="52394"/>
          <a:stretch>
            <a:fillRect/>
          </a:stretch>
        </p:blipFill>
        <p:spPr>
          <a:xfrm>
            <a:off x="707752" y="693672"/>
            <a:ext cx="4843962" cy="3728720"/>
          </a:xfrm>
          <a:prstGeom prst="rect">
            <a:avLst/>
          </a:prstGeom>
        </p:spPr>
      </p:pic>
      <p:pic>
        <p:nvPicPr>
          <p:cNvPr id="8" name="图片 7" descr="徽标, 公司名称&#10;&#10;描述已自动生成"/>
          <p:cNvPicPr>
            <a:picLocks noChangeAspect="1"/>
          </p:cNvPicPr>
          <p:nvPr/>
        </p:nvPicPr>
        <p:blipFill rotWithShape="1">
          <a:blip r:embed="rId3" cstate="screen"/>
          <a:srcRect l="10455" r="11098" b="4996"/>
          <a:stretch>
            <a:fillRect/>
          </a:stretch>
        </p:blipFill>
        <p:spPr>
          <a:xfrm>
            <a:off x="6567713" y="740104"/>
            <a:ext cx="5109030" cy="1933372"/>
          </a:xfrm>
          <a:prstGeom prst="rect">
            <a:avLst/>
          </a:prstGeom>
        </p:spPr>
      </p:pic>
      <p:pic>
        <p:nvPicPr>
          <p:cNvPr id="1026" name="Picture 2"/>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5818" r="5609"/>
          <a:stretch>
            <a:fillRect/>
          </a:stretch>
        </p:blipFill>
        <p:spPr bwMode="auto">
          <a:xfrm>
            <a:off x="6513285" y="2673476"/>
            <a:ext cx="5217886" cy="17489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10"/>
          <p:cNvSpPr txBox="1"/>
          <p:nvPr/>
        </p:nvSpPr>
        <p:spPr>
          <a:xfrm>
            <a:off x="1598260" y="4422392"/>
            <a:ext cx="3062945" cy="830997"/>
          </a:xfrm>
          <a:prstGeom prst="rect">
            <a:avLst/>
          </a:prstGeom>
          <a:noFill/>
        </p:spPr>
        <p:txBody>
          <a:bodyPr wrap="square">
            <a:spAutoFit/>
          </a:bodyPr>
          <a:lstStyle/>
          <a:p>
            <a:pPr marL="0" lvl="1" algn="ctr"/>
            <a:r>
              <a:rPr kumimoji="1" lang="zh-CN" altLang="en-US" sz="4800" b="1" dirty="0">
                <a:ea typeface="黑体" panose="02010609060101010101" pitchFamily="49" charset="-122"/>
              </a:rPr>
              <a:t>高效能</a:t>
            </a:r>
            <a:endParaRPr kumimoji="1" lang="en-US" sz="4800" b="1" dirty="0">
              <a:ea typeface="黑体" panose="02010609060101010101" pitchFamily="49" charset="-122"/>
            </a:endParaRPr>
          </a:p>
        </p:txBody>
      </p:sp>
      <p:sp>
        <p:nvSpPr>
          <p:cNvPr id="6" name="TextBox 10"/>
          <p:cNvSpPr txBox="1"/>
          <p:nvPr/>
        </p:nvSpPr>
        <p:spPr>
          <a:xfrm>
            <a:off x="7759576" y="4422391"/>
            <a:ext cx="3062945" cy="830997"/>
          </a:xfrm>
          <a:prstGeom prst="rect">
            <a:avLst/>
          </a:prstGeom>
          <a:noFill/>
        </p:spPr>
        <p:txBody>
          <a:bodyPr wrap="square">
            <a:spAutoFit/>
          </a:bodyPr>
          <a:lstStyle/>
          <a:p>
            <a:pPr marL="0" lvl="1" algn="ctr"/>
            <a:r>
              <a:rPr kumimoji="1" lang="zh-CN" altLang="en-US" sz="4800" b="1" dirty="0">
                <a:ea typeface="黑体" panose="02010609060101010101" pitchFamily="49" charset="-122"/>
              </a:rPr>
              <a:t>个性化</a:t>
            </a:r>
            <a:endParaRPr kumimoji="1" lang="en-US" sz="4800" b="1" dirty="0">
              <a:ea typeface="黑体" panose="02010609060101010101" pitchFamily="49" charset="-122"/>
            </a:endParaRPr>
          </a:p>
        </p:txBody>
      </p:sp>
      <p:sp>
        <p:nvSpPr>
          <p:cNvPr id="7" name="文本框 11"/>
          <p:cNvSpPr txBox="1"/>
          <p:nvPr/>
        </p:nvSpPr>
        <p:spPr>
          <a:xfrm>
            <a:off x="540567" y="5566806"/>
            <a:ext cx="11368405" cy="1102179"/>
          </a:xfrm>
          <a:prstGeom prst="rect">
            <a:avLst/>
          </a:prstGeom>
          <a:noFill/>
          <a:ln>
            <a:noFill/>
          </a:ln>
        </p:spPr>
        <p:style>
          <a:lnRef idx="2">
            <a:schemeClr val="accent2"/>
          </a:lnRef>
          <a:fillRef idx="1">
            <a:schemeClr val="lt1"/>
          </a:fillRef>
          <a:effectRef idx="0">
            <a:schemeClr val="accent2"/>
          </a:effectRef>
          <a:fontRef idx="minor">
            <a:schemeClr val="dk1"/>
          </a:fontRef>
        </p:style>
        <p:txBody>
          <a:bodyPr wrap="square" lIns="180000" tIns="180000" rIns="180000" bIns="180000" rtlCol="0">
            <a:spAutoFit/>
          </a:bodyPr>
          <a:lstStyle>
            <a:defPPr>
              <a:defRPr lang="zh-CN"/>
            </a:defPPr>
            <a:lvl1pPr>
              <a:defRPr kumimoji="1">
                <a:solidFill>
                  <a:srgbClr val="000000"/>
                </a:solidFill>
                <a:latin typeface="微软雅黑" panose="020B0503020204020204" pitchFamily="34" charset="-122"/>
                <a:ea typeface="微软雅黑" panose="020B0503020204020204" pitchFamily="34" charset="-122"/>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ltLang="zh-CN" sz="1600" dirty="0"/>
              <a:t>[1] MDTv2:</a:t>
            </a:r>
            <a:r>
              <a:rPr lang="zh-CN" altLang="en-US" sz="1600" dirty="0"/>
              <a:t> </a:t>
            </a:r>
            <a:r>
              <a:rPr lang="en-US" altLang="zh-CN" sz="1600" dirty="0"/>
              <a:t>Masked Diffusion Transformer is a Strong Image Synthesizer, PAMI submission (</a:t>
            </a:r>
            <a:r>
              <a:rPr lang="en-US" altLang="zh-CN" sz="1600" b="1" dirty="0"/>
              <a:t>ICCV  2023</a:t>
            </a:r>
            <a:r>
              <a:rPr lang="en-US" altLang="zh-CN" sz="1600" dirty="0"/>
              <a:t>). </a:t>
            </a:r>
          </a:p>
          <a:p>
            <a:r>
              <a:rPr lang="en-US" altLang="zh-CN" sz="1600" dirty="0"/>
              <a:t>[2] </a:t>
            </a:r>
            <a:r>
              <a:rPr lang="en-US" altLang="zh-CN" sz="1600" dirty="0" err="1"/>
              <a:t>PhotoMaker</a:t>
            </a:r>
            <a:r>
              <a:rPr lang="en-US" altLang="zh-CN" sz="1600" dirty="0"/>
              <a:t>: Customizing Realistic Human Photos via Stacked ID Embedding</a:t>
            </a:r>
            <a:r>
              <a:rPr lang="en-US" altLang="zh-CN" sz="1600" dirty="0">
                <a:sym typeface="+mn-ea"/>
              </a:rPr>
              <a:t>, </a:t>
            </a:r>
            <a:r>
              <a:rPr lang="en-US" altLang="zh-CN" sz="1600" b="1" dirty="0">
                <a:sym typeface="+mn-ea"/>
              </a:rPr>
              <a:t>IEEE CVPR</a:t>
            </a:r>
            <a:r>
              <a:rPr lang="en-US" altLang="zh-CN" sz="1600" dirty="0">
                <a:sym typeface="+mn-ea"/>
              </a:rPr>
              <a:t>, 2024.</a:t>
            </a:r>
          </a:p>
          <a:p>
            <a:r>
              <a:rPr lang="en-US" altLang="zh-CN" sz="1600" dirty="0">
                <a:sym typeface="+mn-ea"/>
              </a:rPr>
              <a:t>[3] </a:t>
            </a:r>
            <a:r>
              <a:rPr lang="en-US" altLang="zh-CN" sz="1600" dirty="0" err="1">
                <a:sym typeface="+mn-ea"/>
              </a:rPr>
              <a:t>StoryDiffusion</a:t>
            </a:r>
            <a:r>
              <a:rPr lang="en-US" altLang="zh-CN" sz="1600" dirty="0">
                <a:sym typeface="+mn-ea"/>
              </a:rPr>
              <a:t>: Consistent Self-Attention for Long-Range Image and Video Generation, </a:t>
            </a:r>
            <a:r>
              <a:rPr lang="en-US" altLang="zh-CN" sz="1600" dirty="0" err="1">
                <a:sym typeface="+mn-ea"/>
              </a:rPr>
              <a:t>arXiv</a:t>
            </a:r>
            <a:r>
              <a:rPr lang="en-US" altLang="zh-CN" sz="1600" dirty="0">
                <a:sym typeface="+mn-ea"/>
              </a:rPr>
              <a:t>,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dirty="0"/>
              <a:t>Unify recognition and generation.</a:t>
            </a:r>
            <a:endParaRPr lang="zh-CN" altLang="en-US" dirty="0"/>
          </a:p>
        </p:txBody>
      </p:sp>
      <p:pic>
        <p:nvPicPr>
          <p:cNvPr id="4" name="图片 3"/>
          <p:cNvPicPr>
            <a:picLocks noChangeAspect="1"/>
          </p:cNvPicPr>
          <p:nvPr/>
        </p:nvPicPr>
        <p:blipFill>
          <a:blip r:embed="rId3"/>
          <a:stretch>
            <a:fillRect/>
          </a:stretch>
        </p:blipFill>
        <p:spPr>
          <a:xfrm>
            <a:off x="8234918" y="1564205"/>
            <a:ext cx="3903294" cy="3669956"/>
          </a:xfrm>
          <a:prstGeom prst="rect">
            <a:avLst/>
          </a:prstGeom>
        </p:spPr>
      </p:pic>
      <p:pic>
        <p:nvPicPr>
          <p:cNvPr id="6" name="图片 5"/>
          <p:cNvPicPr>
            <a:picLocks noChangeAspect="1"/>
          </p:cNvPicPr>
          <p:nvPr/>
        </p:nvPicPr>
        <p:blipFill rotWithShape="1">
          <a:blip r:embed="rId4"/>
          <a:srcRect r="58856" b="22204"/>
          <a:stretch>
            <a:fillRect/>
          </a:stretch>
        </p:blipFill>
        <p:spPr>
          <a:xfrm>
            <a:off x="53788" y="1657646"/>
            <a:ext cx="4321156" cy="3510420"/>
          </a:xfrm>
          <a:prstGeom prst="rect">
            <a:avLst/>
          </a:prstGeom>
        </p:spPr>
      </p:pic>
      <p:sp>
        <p:nvSpPr>
          <p:cNvPr id="31" name="文本框 30"/>
          <p:cNvSpPr txBox="1"/>
          <p:nvPr/>
        </p:nvSpPr>
        <p:spPr>
          <a:xfrm>
            <a:off x="4438200" y="2433147"/>
            <a:ext cx="3782945" cy="1924181"/>
          </a:xfrm>
          <a:prstGeom prst="rect">
            <a:avLst/>
          </a:prstGeom>
          <a:noFill/>
        </p:spPr>
        <p:txBody>
          <a:bodyPr wrap="square">
            <a:spAutoFit/>
          </a:bodyPr>
          <a:lstStyle/>
          <a:p>
            <a:pPr marL="0" lvl="1" algn="ctr">
              <a:lnSpc>
                <a:spcPct val="200000"/>
              </a:lnSpc>
            </a:pPr>
            <a:r>
              <a:rPr kumimoji="1" lang="en-US" altLang="zh-CN" sz="3200" b="1" dirty="0">
                <a:ea typeface="黑体" panose="02010609060101010101" pitchFamily="49" charset="-122"/>
              </a:rPr>
              <a:t>Better</a:t>
            </a:r>
            <a:r>
              <a:rPr kumimoji="1" lang="zh-CN" altLang="en-US" sz="3200" b="1" dirty="0">
                <a:ea typeface="黑体" panose="02010609060101010101" pitchFamily="49" charset="-122"/>
              </a:rPr>
              <a:t> </a:t>
            </a:r>
            <a:r>
              <a:rPr kumimoji="1" lang="en-US" altLang="zh-CN" sz="3200" b="1" dirty="0">
                <a:ea typeface="黑体" panose="02010609060101010101" pitchFamily="49" charset="-122"/>
              </a:rPr>
              <a:t>Recognition</a:t>
            </a:r>
          </a:p>
          <a:p>
            <a:pPr marL="0" lvl="1" algn="ctr">
              <a:lnSpc>
                <a:spcPct val="200000"/>
              </a:lnSpc>
            </a:pPr>
            <a:r>
              <a:rPr kumimoji="1" lang="en-US" altLang="zh-CN" sz="3200" b="1" dirty="0">
                <a:ea typeface="黑体" panose="02010609060101010101" pitchFamily="49" charset="-122"/>
              </a:rPr>
              <a:t>Better</a:t>
            </a:r>
            <a:r>
              <a:rPr kumimoji="1" lang="zh-CN" altLang="en-US" sz="3200" b="1" dirty="0">
                <a:ea typeface="黑体" panose="02010609060101010101" pitchFamily="49" charset="-122"/>
              </a:rPr>
              <a:t> </a:t>
            </a:r>
            <a:r>
              <a:rPr kumimoji="1" lang="en-US" altLang="zh-CN" sz="3200" b="1" dirty="0">
                <a:ea typeface="黑体" panose="02010609060101010101" pitchFamily="49" charset="-122"/>
              </a:rPr>
              <a:t>Generation</a:t>
            </a:r>
            <a:endParaRPr kumimoji="1" lang="zh-CN" altLang="en-US" sz="3200" b="1" dirty="0">
              <a:ea typeface="黑体" panose="02010609060101010101" pitchFamily="49" charset="-122"/>
            </a:endParaRPr>
          </a:p>
        </p:txBody>
      </p:sp>
      <p:cxnSp>
        <p:nvCxnSpPr>
          <p:cNvPr id="15" name="直线箭头连接符 14"/>
          <p:cNvCxnSpPr/>
          <p:nvPr/>
        </p:nvCxnSpPr>
        <p:spPr>
          <a:xfrm flipH="1">
            <a:off x="4451973" y="3469523"/>
            <a:ext cx="3652128" cy="0"/>
          </a:xfrm>
          <a:prstGeom prst="straightConnector1">
            <a:avLst/>
          </a:prstGeom>
          <a:ln w="508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直线箭头连接符 27"/>
          <p:cNvCxnSpPr/>
          <p:nvPr/>
        </p:nvCxnSpPr>
        <p:spPr>
          <a:xfrm>
            <a:off x="4556476" y="3644865"/>
            <a:ext cx="3601413" cy="0"/>
          </a:xfrm>
          <a:prstGeom prst="straightConnector1">
            <a:avLst/>
          </a:prstGeom>
          <a:ln w="508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5" name="文本框 30"/>
          <p:cNvSpPr txBox="1"/>
          <p:nvPr/>
        </p:nvSpPr>
        <p:spPr>
          <a:xfrm>
            <a:off x="322893" y="5297512"/>
            <a:ext cx="3782945" cy="939360"/>
          </a:xfrm>
          <a:prstGeom prst="rect">
            <a:avLst/>
          </a:prstGeom>
          <a:noFill/>
        </p:spPr>
        <p:txBody>
          <a:bodyPr wrap="square">
            <a:spAutoFit/>
          </a:bodyPr>
          <a:lstStyle/>
          <a:p>
            <a:pPr marL="0" lvl="1" algn="ctr">
              <a:lnSpc>
                <a:spcPct val="200000"/>
              </a:lnSpc>
            </a:pPr>
            <a:r>
              <a:rPr kumimoji="1" lang="en-US" altLang="zh-CN" sz="3200" b="1" dirty="0">
                <a:ea typeface="黑体" panose="02010609060101010101" pitchFamily="49" charset="-122"/>
              </a:rPr>
              <a:t>Strong semantics</a:t>
            </a:r>
          </a:p>
        </p:txBody>
      </p:sp>
      <p:sp>
        <p:nvSpPr>
          <p:cNvPr id="7" name="文本框 30"/>
          <p:cNvSpPr txBox="1"/>
          <p:nvPr/>
        </p:nvSpPr>
        <p:spPr>
          <a:xfrm>
            <a:off x="8399589" y="5297512"/>
            <a:ext cx="3782945" cy="939360"/>
          </a:xfrm>
          <a:prstGeom prst="rect">
            <a:avLst/>
          </a:prstGeom>
          <a:noFill/>
        </p:spPr>
        <p:txBody>
          <a:bodyPr wrap="square">
            <a:spAutoFit/>
          </a:bodyPr>
          <a:lstStyle/>
          <a:p>
            <a:pPr marL="0" lvl="1" algn="ctr">
              <a:lnSpc>
                <a:spcPct val="200000"/>
              </a:lnSpc>
            </a:pPr>
            <a:r>
              <a:rPr kumimoji="1" lang="en-US" altLang="zh-CN" sz="3200" b="1" dirty="0">
                <a:ea typeface="黑体" panose="02010609060101010101" pitchFamily="49" charset="-122"/>
              </a:rPr>
              <a:t>More details</a:t>
            </a:r>
          </a:p>
        </p:txBody>
      </p:sp>
      <p:cxnSp>
        <p:nvCxnSpPr>
          <p:cNvPr id="8" name="直线箭头连接符 27"/>
          <p:cNvCxnSpPr/>
          <p:nvPr/>
        </p:nvCxnSpPr>
        <p:spPr>
          <a:xfrm>
            <a:off x="3892368" y="5963691"/>
            <a:ext cx="5209429" cy="0"/>
          </a:xfrm>
          <a:prstGeom prst="straightConnector1">
            <a:avLst/>
          </a:prstGeom>
          <a:ln w="508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4902867" y="5106350"/>
            <a:ext cx="3062945" cy="939360"/>
          </a:xfrm>
          <a:prstGeom prst="rect">
            <a:avLst/>
          </a:prstGeom>
          <a:noFill/>
        </p:spPr>
        <p:txBody>
          <a:bodyPr wrap="square">
            <a:spAutoFit/>
          </a:bodyPr>
          <a:lstStyle/>
          <a:p>
            <a:pPr marL="0" lvl="1" algn="ctr">
              <a:lnSpc>
                <a:spcPct val="200000"/>
              </a:lnSpc>
            </a:pPr>
            <a:r>
              <a:rPr kumimoji="1" lang="en-US" altLang="zh-CN" sz="3200" b="1" dirty="0">
                <a:ea typeface="黑体" panose="02010609060101010101" pitchFamily="49" charset="-122"/>
              </a:rPr>
              <a:t>Unification</a:t>
            </a:r>
            <a:endParaRPr kumimoji="1" lang="en-US" sz="3200" b="1" dirty="0">
              <a:ea typeface="黑体" panose="02010609060101010101" pitchFamily="49" charset="-12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a:blip r:embed="rId3"/>
          <a:stretch>
            <a:fillRect/>
          </a:stretch>
        </p:blipFill>
        <p:spPr>
          <a:xfrm>
            <a:off x="1477295" y="1765486"/>
            <a:ext cx="8903224" cy="4052419"/>
          </a:xfrm>
          <a:prstGeom prst="rect">
            <a:avLst/>
          </a:prstGeom>
        </p:spPr>
      </p:pic>
      <p:sp>
        <p:nvSpPr>
          <p:cNvPr id="16" name="标题 1"/>
          <p:cNvSpPr txBox="1"/>
          <p:nvPr/>
        </p:nvSpPr>
        <p:spPr>
          <a:xfrm>
            <a:off x="396000" y="284207"/>
            <a:ext cx="11779325"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zh-CN" altLang="en-US" dirty="0">
              <a:solidFill>
                <a:srgbClr val="0056F9"/>
              </a:solidFill>
            </a:endParaRPr>
          </a:p>
        </p:txBody>
      </p:sp>
      <p:sp>
        <p:nvSpPr>
          <p:cNvPr id="11" name="文本框 10"/>
          <p:cNvSpPr txBox="1"/>
          <p:nvPr/>
        </p:nvSpPr>
        <p:spPr>
          <a:xfrm>
            <a:off x="540913" y="924920"/>
            <a:ext cx="12286444" cy="584775"/>
          </a:xfrm>
          <a:prstGeom prst="rect">
            <a:avLst/>
          </a:prstGeom>
          <a:noFill/>
        </p:spPr>
        <p:txBody>
          <a:bodyPr wrap="square">
            <a:spAutoFit/>
          </a:bodyPr>
          <a:lstStyle/>
          <a:p>
            <a:pPr marL="228600" indent="-228600" defTabSz="914400">
              <a:spcBef>
                <a:spcPts val="1000"/>
              </a:spcBef>
              <a:spcAft>
                <a:spcPts val="0"/>
              </a:spcAft>
              <a:buFont typeface="Arial" panose="020B0604020202020204" pitchFamily="34" charset="0"/>
              <a:buChar char="•"/>
            </a:pPr>
            <a:r>
              <a:rPr lang="en-GB" altLang="zh-CN" sz="3200" b="1" dirty="0">
                <a:ea typeface="黑体" panose="02010609060101010101" pitchFamily="49" charset="-122"/>
                <a:cs typeface="+mj-cs"/>
              </a:rPr>
              <a:t>Slow convergence of diffusion probabilistic models (DPMs).</a:t>
            </a:r>
          </a:p>
        </p:txBody>
      </p:sp>
      <p:sp>
        <p:nvSpPr>
          <p:cNvPr id="2" name="矩形 1"/>
          <p:cNvSpPr/>
          <p:nvPr/>
        </p:nvSpPr>
        <p:spPr>
          <a:xfrm>
            <a:off x="5244396" y="1822934"/>
            <a:ext cx="1676357" cy="1647946"/>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panose="020F0502020204030204"/>
              <a:ea typeface="等线" panose="02010600030101010101" charset="-122"/>
            </a:endParaRPr>
          </a:p>
        </p:txBody>
      </p:sp>
      <p:sp>
        <p:nvSpPr>
          <p:cNvPr id="4" name="文本框 3"/>
          <p:cNvSpPr txBox="1"/>
          <p:nvPr/>
        </p:nvSpPr>
        <p:spPr>
          <a:xfrm>
            <a:off x="1396350" y="5817905"/>
            <a:ext cx="10575569" cy="584775"/>
          </a:xfrm>
          <a:prstGeom prst="rect">
            <a:avLst/>
          </a:prstGeom>
          <a:noFill/>
        </p:spPr>
        <p:txBody>
          <a:bodyPr wrap="square">
            <a:spAutoFit/>
          </a:bodyPr>
          <a:lstStyle/>
          <a:p>
            <a:pPr defTabSz="914400">
              <a:spcBef>
                <a:spcPts val="1000"/>
              </a:spcBef>
            </a:pPr>
            <a:r>
              <a:rPr lang="en-GB" altLang="zh-CN" sz="3200" b="1" dirty="0">
                <a:ea typeface="黑体" panose="02010609060101010101" pitchFamily="49" charset="-122"/>
                <a:cs typeface="+mj-cs"/>
              </a:rPr>
              <a:t>DPMs </a:t>
            </a:r>
            <a:r>
              <a:rPr lang="en-US" altLang="zh-CN" sz="3200" b="1" dirty="0">
                <a:ea typeface="黑体" panose="02010609060101010101" pitchFamily="49" charset="-122"/>
                <a:cs typeface="+mj-cs"/>
              </a:rPr>
              <a:t>lacks</a:t>
            </a:r>
            <a:r>
              <a:rPr lang="zh-CN" altLang="en-US" sz="3200" b="1" dirty="0">
                <a:ea typeface="黑体" panose="02010609060101010101" pitchFamily="49" charset="-122"/>
                <a:cs typeface="+mj-cs"/>
              </a:rPr>
              <a:t> </a:t>
            </a:r>
            <a:r>
              <a:rPr lang="en-GB" altLang="zh-CN" sz="3200" b="1" dirty="0">
                <a:ea typeface="黑体" panose="02010609060101010101" pitchFamily="49" charset="-122"/>
                <a:cs typeface="+mj-cs"/>
              </a:rPr>
              <a:t>the contextual</a:t>
            </a:r>
            <a:r>
              <a:rPr lang="zh-CN" altLang="en-US" sz="3200" b="1" dirty="0">
                <a:ea typeface="黑体" panose="02010609060101010101" pitchFamily="49" charset="-122"/>
                <a:cs typeface="+mj-cs"/>
              </a:rPr>
              <a:t> </a:t>
            </a:r>
            <a:r>
              <a:rPr lang="en-GB" altLang="zh-CN" sz="3200" b="1" dirty="0">
                <a:ea typeface="黑体" panose="02010609060101010101" pitchFamily="49" charset="-122"/>
                <a:cs typeface="+mj-cs"/>
              </a:rPr>
              <a:t>relations</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reasoning</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ability</a:t>
            </a:r>
            <a:r>
              <a:rPr lang="en-GB" altLang="zh-CN" sz="3200" b="1" dirty="0">
                <a:ea typeface="黑体" panose="02010609060101010101" pitchFamily="49" charset="-122"/>
                <a:cs typeface="+mj-cs"/>
              </a:rPr>
              <a:t>.</a:t>
            </a:r>
          </a:p>
        </p:txBody>
      </p:sp>
      <p:sp>
        <p:nvSpPr>
          <p:cNvPr id="5" name="标题 1"/>
          <p:cNvSpPr>
            <a:spLocks noGrp="1"/>
          </p:cNvSpPr>
          <p:nvPr>
            <p:ph type="title"/>
          </p:nvPr>
        </p:nvSpPr>
        <p:spPr>
          <a:xfrm>
            <a:off x="394447" y="1"/>
            <a:ext cx="11797552" cy="669129"/>
          </a:xfrm>
        </p:spPr>
        <p:txBody>
          <a:bodyPr>
            <a:normAutofit/>
          </a:bodyPr>
          <a:lstStyle/>
          <a:p>
            <a:r>
              <a:rPr lang="en-US" altLang="zh-CN" dirty="0"/>
              <a:t>Limitation of diffusion generative models.</a:t>
            </a:r>
            <a:endParaRPr lang="en-GB" altLang="zh-C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标题 1"/>
          <p:cNvSpPr txBox="1"/>
          <p:nvPr/>
        </p:nvSpPr>
        <p:spPr>
          <a:xfrm>
            <a:off x="396000" y="271852"/>
            <a:ext cx="11779325"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en-GB" altLang="zh-CN" dirty="0">
              <a:solidFill>
                <a:srgbClr val="0056F9"/>
              </a:solidFill>
            </a:endParaRPr>
          </a:p>
        </p:txBody>
      </p:sp>
      <p:pic>
        <p:nvPicPr>
          <p:cNvPr id="3" name="图片 2"/>
          <p:cNvPicPr>
            <a:picLocks noChangeAspect="1"/>
          </p:cNvPicPr>
          <p:nvPr/>
        </p:nvPicPr>
        <p:blipFill>
          <a:blip r:embed="rId3"/>
          <a:stretch>
            <a:fillRect/>
          </a:stretch>
        </p:blipFill>
        <p:spPr>
          <a:xfrm>
            <a:off x="55203" y="3242873"/>
            <a:ext cx="12081593" cy="2441488"/>
          </a:xfrm>
          <a:prstGeom prst="rect">
            <a:avLst/>
          </a:prstGeom>
        </p:spPr>
      </p:pic>
      <p:sp>
        <p:nvSpPr>
          <p:cNvPr id="7" name="内容占位符 2"/>
          <p:cNvSpPr>
            <a:spLocks noGrp="1"/>
          </p:cNvSpPr>
          <p:nvPr>
            <p:ph idx="1"/>
          </p:nvPr>
        </p:nvSpPr>
        <p:spPr>
          <a:xfrm>
            <a:off x="463921" y="971461"/>
            <a:ext cx="12574787" cy="5387254"/>
          </a:xfrm>
        </p:spPr>
        <p:txBody>
          <a:bodyPr>
            <a:normAutofit/>
          </a:bodyPr>
          <a:lstStyle/>
          <a:p>
            <a:pPr>
              <a:lnSpc>
                <a:spcPct val="100000"/>
              </a:lnSpc>
            </a:pPr>
            <a:r>
              <a:rPr lang="en-US" altLang="zh-CN" sz="3200" dirty="0"/>
              <a:t>Our goal:</a:t>
            </a:r>
          </a:p>
          <a:p>
            <a:pPr lvl="1">
              <a:lnSpc>
                <a:spcPct val="100000"/>
              </a:lnSpc>
            </a:pPr>
            <a:r>
              <a:rPr lang="en-US" altLang="zh-CN" sz="3200" dirty="0"/>
              <a:t>R</a:t>
            </a:r>
            <a:r>
              <a:rPr lang="en-GB" altLang="zh-CN" sz="3200" dirty="0" err="1"/>
              <a:t>etain</a:t>
            </a:r>
            <a:r>
              <a:rPr lang="en-GB" altLang="zh-CN" sz="3200" dirty="0"/>
              <a:t> the</a:t>
            </a:r>
            <a:r>
              <a:rPr lang="zh-CN" altLang="en-US" sz="3200" dirty="0"/>
              <a:t> </a:t>
            </a:r>
            <a:r>
              <a:rPr lang="en-GB" altLang="zh-CN" sz="3200" dirty="0"/>
              <a:t>DPMs inference process</a:t>
            </a:r>
            <a:r>
              <a:rPr lang="en-US" altLang="zh-CN" sz="3200" dirty="0"/>
              <a:t>:</a:t>
            </a:r>
            <a:r>
              <a:rPr lang="zh-CN" altLang="en-US" sz="3200" dirty="0"/>
              <a:t> </a:t>
            </a:r>
            <a:r>
              <a:rPr lang="en-GB" altLang="zh-CN" sz="3200" b="1" dirty="0"/>
              <a:t>detail refinement</a:t>
            </a:r>
            <a:r>
              <a:rPr lang="en-US" altLang="zh-CN" sz="3200" dirty="0"/>
              <a:t>.</a:t>
            </a:r>
          </a:p>
          <a:p>
            <a:pPr lvl="1">
              <a:lnSpc>
                <a:spcPct val="100000"/>
              </a:lnSpc>
            </a:pPr>
            <a:r>
              <a:rPr lang="en-US" altLang="zh-CN" sz="3200" dirty="0"/>
              <a:t>Enhance</a:t>
            </a:r>
            <a:r>
              <a:rPr lang="zh-CN" altLang="en-US" sz="3200" dirty="0"/>
              <a:t> </a:t>
            </a:r>
            <a:r>
              <a:rPr lang="en-US" altLang="zh-CN" sz="3200" dirty="0"/>
              <a:t>the</a:t>
            </a:r>
            <a:r>
              <a:rPr lang="zh-CN" altLang="en-US" sz="3200" dirty="0"/>
              <a:t> </a:t>
            </a:r>
            <a:r>
              <a:rPr lang="en-GB" altLang="zh-CN" sz="3200" b="1" dirty="0">
                <a:ea typeface="黑体" panose="02010609060101010101" pitchFamily="49" charset="-122"/>
                <a:cs typeface="+mj-cs"/>
              </a:rPr>
              <a:t>contextual</a:t>
            </a:r>
            <a:r>
              <a:rPr lang="zh-CN" altLang="en-US" sz="3200" b="1" dirty="0">
                <a:ea typeface="黑体" panose="02010609060101010101" pitchFamily="49" charset="-122"/>
                <a:cs typeface="+mj-cs"/>
              </a:rPr>
              <a:t> </a:t>
            </a:r>
            <a:r>
              <a:rPr lang="en-GB" altLang="zh-CN" sz="3200" b="1" dirty="0">
                <a:ea typeface="黑体" panose="02010609060101010101" pitchFamily="49" charset="-122"/>
                <a:cs typeface="+mj-cs"/>
              </a:rPr>
              <a:t>relations</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reasoning</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ability</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of</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DPMs.</a:t>
            </a:r>
            <a:endParaRPr kumimoji="1" lang="zh-CN" altLang="en-US" sz="3200" dirty="0"/>
          </a:p>
        </p:txBody>
      </p:sp>
      <p:sp>
        <p:nvSpPr>
          <p:cNvPr id="4" name="标题 1"/>
          <p:cNvSpPr>
            <a:spLocks noGrp="1"/>
          </p:cNvSpPr>
          <p:nvPr>
            <p:ph type="title"/>
          </p:nvPr>
        </p:nvSpPr>
        <p:spPr>
          <a:xfrm>
            <a:off x="394447" y="1"/>
            <a:ext cx="11797552" cy="669129"/>
          </a:xfrm>
        </p:spPr>
        <p:txBody>
          <a:bodyPr/>
          <a:lstStyle/>
          <a:p>
            <a:r>
              <a:rPr lang="en-US" altLang="zh-CN" dirty="0"/>
              <a:t>Improve DPMs with contextual knowledge. </a:t>
            </a:r>
            <a:endParaRPr lang="zh-CN"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3"/>
          <a:srcRect b="43087"/>
          <a:stretch>
            <a:fillRect/>
          </a:stretch>
        </p:blipFill>
        <p:spPr>
          <a:xfrm>
            <a:off x="1579804" y="2204002"/>
            <a:ext cx="8442867" cy="4114092"/>
          </a:xfrm>
          <a:prstGeom prst="rect">
            <a:avLst/>
          </a:prstGeom>
        </p:spPr>
      </p:pic>
      <p:sp>
        <p:nvSpPr>
          <p:cNvPr id="16" name="标题 1"/>
          <p:cNvSpPr txBox="1"/>
          <p:nvPr/>
        </p:nvSpPr>
        <p:spPr>
          <a:xfrm>
            <a:off x="396000" y="271852"/>
            <a:ext cx="12574787"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en-GB" altLang="zh-CN" sz="4000" b="1" dirty="0">
              <a:solidFill>
                <a:srgbClr val="0056F9"/>
              </a:solidFill>
              <a:ea typeface="黑体" panose="02010609060101010101" pitchFamily="49" charset="-122"/>
              <a:cs typeface="+mj-cs"/>
            </a:endParaRPr>
          </a:p>
        </p:txBody>
      </p:sp>
      <p:sp>
        <p:nvSpPr>
          <p:cNvPr id="7" name="内容占位符 2"/>
          <p:cNvSpPr>
            <a:spLocks noGrp="1"/>
          </p:cNvSpPr>
          <p:nvPr>
            <p:ph idx="1"/>
          </p:nvPr>
        </p:nvSpPr>
        <p:spPr>
          <a:xfrm>
            <a:off x="463922" y="971461"/>
            <a:ext cx="11085654" cy="5387254"/>
          </a:xfrm>
        </p:spPr>
        <p:txBody>
          <a:bodyPr>
            <a:normAutofit/>
          </a:bodyPr>
          <a:lstStyle/>
          <a:p>
            <a:pPr>
              <a:lnSpc>
                <a:spcPct val="100000"/>
              </a:lnSpc>
            </a:pPr>
            <a:r>
              <a:rPr lang="en-US" altLang="zh-CN" sz="3200" dirty="0"/>
              <a:t>MAE is designed for semantic representation learning.</a:t>
            </a:r>
            <a:endParaRPr lang="en-US" altLang="zh-CN" sz="3200" b="1" dirty="0"/>
          </a:p>
          <a:p>
            <a:pPr>
              <a:lnSpc>
                <a:spcPct val="100000"/>
              </a:lnSpc>
            </a:pPr>
            <a:r>
              <a:rPr lang="en-US" altLang="zh-CN" sz="3200" dirty="0"/>
              <a:t>Can we use Mask modeling to provides DPMs with </a:t>
            </a:r>
            <a:r>
              <a:rPr lang="en-GB" altLang="zh-CN" sz="3200" dirty="0">
                <a:ea typeface="黑体" panose="02010609060101010101" pitchFamily="49" charset="-122"/>
                <a:cs typeface="+mj-cs"/>
              </a:rPr>
              <a:t>contextual</a:t>
            </a:r>
            <a:r>
              <a:rPr lang="zh-CN" altLang="en-US" sz="3200" dirty="0">
                <a:ea typeface="黑体" panose="02010609060101010101" pitchFamily="49" charset="-122"/>
                <a:cs typeface="+mj-cs"/>
              </a:rPr>
              <a:t> </a:t>
            </a:r>
            <a:r>
              <a:rPr lang="en-GB" altLang="zh-CN" sz="3200" dirty="0">
                <a:ea typeface="黑体" panose="02010609060101010101" pitchFamily="49" charset="-122"/>
                <a:cs typeface="+mj-cs"/>
              </a:rPr>
              <a:t>relations</a:t>
            </a:r>
            <a:r>
              <a:rPr lang="zh-CN" altLang="en-US" sz="3200" dirty="0">
                <a:ea typeface="黑体" panose="02010609060101010101" pitchFamily="49" charset="-122"/>
                <a:cs typeface="+mj-cs"/>
              </a:rPr>
              <a:t> </a:t>
            </a:r>
            <a:r>
              <a:rPr lang="en-US" altLang="zh-CN" sz="3200" dirty="0">
                <a:ea typeface="黑体" panose="02010609060101010101" pitchFamily="49" charset="-122"/>
                <a:cs typeface="+mj-cs"/>
              </a:rPr>
              <a:t>reasoning</a:t>
            </a:r>
            <a:r>
              <a:rPr lang="zh-CN" altLang="en-US" sz="3200" dirty="0">
                <a:ea typeface="黑体" panose="02010609060101010101" pitchFamily="49" charset="-122"/>
                <a:cs typeface="+mj-cs"/>
              </a:rPr>
              <a:t> </a:t>
            </a:r>
            <a:r>
              <a:rPr lang="en-US" altLang="zh-CN" sz="3200" dirty="0">
                <a:ea typeface="黑体" panose="02010609060101010101" pitchFamily="49" charset="-122"/>
                <a:cs typeface="+mj-cs"/>
              </a:rPr>
              <a:t>ability?</a:t>
            </a:r>
            <a:endParaRPr lang="en-US" altLang="zh-CN" sz="3200" b="1" dirty="0">
              <a:ea typeface="黑体" panose="02010609060101010101" pitchFamily="49" charset="-122"/>
              <a:cs typeface="+mj-cs"/>
            </a:endParaRPr>
          </a:p>
          <a:p>
            <a:pPr>
              <a:lnSpc>
                <a:spcPct val="100000"/>
              </a:lnSpc>
            </a:pPr>
            <a:endParaRPr kumimoji="1" lang="zh-CN" altLang="en-US" sz="4000" dirty="0"/>
          </a:p>
        </p:txBody>
      </p:sp>
      <p:sp>
        <p:nvSpPr>
          <p:cNvPr id="4" name="TextBox 3"/>
          <p:cNvSpPr txBox="1"/>
          <p:nvPr/>
        </p:nvSpPr>
        <p:spPr>
          <a:xfrm>
            <a:off x="0" y="6216816"/>
            <a:ext cx="8998884" cy="369332"/>
          </a:xfrm>
          <a:prstGeom prst="rect">
            <a:avLst/>
          </a:prstGeom>
          <a:noFill/>
        </p:spPr>
        <p:txBody>
          <a:bodyPr wrap="square">
            <a:spAutoFit/>
          </a:bodyPr>
          <a:lstStyle/>
          <a:p>
            <a:r>
              <a:rPr lang="en-US" b="0" i="1" dirty="0">
                <a:solidFill>
                  <a:schemeClr val="bg1">
                    <a:lumMod val="65000"/>
                  </a:schemeClr>
                </a:solidFill>
                <a:effectLst/>
                <a:highlight>
                  <a:srgbClr val="FFFFFF"/>
                </a:highlight>
                <a:latin typeface="Arial" panose="020B0604020202020204" pitchFamily="34" charset="0"/>
              </a:rPr>
              <a:t>He, </a:t>
            </a:r>
            <a:r>
              <a:rPr lang="en-US" b="0" i="1" dirty="0" err="1">
                <a:solidFill>
                  <a:schemeClr val="bg1">
                    <a:lumMod val="65000"/>
                  </a:schemeClr>
                </a:solidFill>
                <a:effectLst/>
                <a:highlight>
                  <a:srgbClr val="FFFFFF"/>
                </a:highlight>
                <a:latin typeface="Arial" panose="020B0604020202020204" pitchFamily="34" charset="0"/>
              </a:rPr>
              <a:t>Kaiming</a:t>
            </a:r>
            <a:r>
              <a:rPr lang="en-US" b="0" i="1" dirty="0">
                <a:solidFill>
                  <a:schemeClr val="bg1">
                    <a:lumMod val="65000"/>
                  </a:schemeClr>
                </a:solidFill>
                <a:effectLst/>
                <a:highlight>
                  <a:srgbClr val="FFFFFF"/>
                </a:highlight>
                <a:latin typeface="Arial" panose="020B0604020202020204" pitchFamily="34" charset="0"/>
              </a:rPr>
              <a:t>, et al. "Masked autoencoders are scalable vision learners.</a:t>
            </a:r>
            <a:endParaRPr lang="en-US" i="1" dirty="0">
              <a:solidFill>
                <a:schemeClr val="bg1">
                  <a:lumMod val="65000"/>
                </a:schemeClr>
              </a:solidFill>
            </a:endParaRPr>
          </a:p>
        </p:txBody>
      </p:sp>
      <p:sp>
        <p:nvSpPr>
          <p:cNvPr id="3" name="标题 1"/>
          <p:cNvSpPr>
            <a:spLocks noGrp="1"/>
          </p:cNvSpPr>
          <p:nvPr>
            <p:ph type="title"/>
          </p:nvPr>
        </p:nvSpPr>
        <p:spPr>
          <a:xfrm>
            <a:off x="394447" y="1"/>
            <a:ext cx="11797552" cy="669129"/>
          </a:xfrm>
        </p:spPr>
        <p:txBody>
          <a:bodyPr/>
          <a:lstStyle/>
          <a:p>
            <a:r>
              <a:rPr lang="en-US" altLang="zh-CN" dirty="0"/>
              <a:t>Semantic Rep. learning: Masked autoencoders</a:t>
            </a:r>
            <a:endParaRPr lang="zh-CN"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标题 1"/>
          <p:cNvSpPr txBox="1"/>
          <p:nvPr/>
        </p:nvSpPr>
        <p:spPr>
          <a:xfrm>
            <a:off x="396000" y="271850"/>
            <a:ext cx="11779325"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zh-CN" altLang="en-US" dirty="0">
              <a:solidFill>
                <a:srgbClr val="0056F9"/>
              </a:solidFill>
            </a:endParaRPr>
          </a:p>
        </p:txBody>
      </p:sp>
      <p:sp>
        <p:nvSpPr>
          <p:cNvPr id="7" name="内容占位符 2"/>
          <p:cNvSpPr>
            <a:spLocks noGrp="1"/>
          </p:cNvSpPr>
          <p:nvPr>
            <p:ph idx="1"/>
          </p:nvPr>
        </p:nvSpPr>
        <p:spPr>
          <a:xfrm>
            <a:off x="452904" y="855782"/>
            <a:ext cx="12574787" cy="4741071"/>
          </a:xfrm>
        </p:spPr>
        <p:txBody>
          <a:bodyPr>
            <a:normAutofit/>
          </a:bodyPr>
          <a:lstStyle/>
          <a:p>
            <a:pPr>
              <a:lnSpc>
                <a:spcPct val="100000"/>
              </a:lnSpc>
            </a:pPr>
            <a:r>
              <a:rPr lang="en-US" altLang="zh-CN" sz="3200" dirty="0"/>
              <a:t>Mask</a:t>
            </a:r>
            <a:r>
              <a:rPr lang="zh-CN" altLang="en-US" sz="3200" dirty="0"/>
              <a:t> </a:t>
            </a:r>
            <a:r>
              <a:rPr lang="en-US" altLang="zh-CN" sz="3200" dirty="0"/>
              <a:t>latent</a:t>
            </a:r>
            <a:r>
              <a:rPr lang="zh-CN" altLang="en-US" sz="3200" dirty="0"/>
              <a:t> </a:t>
            </a:r>
            <a:r>
              <a:rPr lang="en-US" altLang="zh-CN" sz="3200" dirty="0"/>
              <a:t>modeling</a:t>
            </a:r>
            <a:r>
              <a:rPr lang="zh-CN" altLang="en-US" sz="3200" dirty="0"/>
              <a:t> </a:t>
            </a:r>
            <a:r>
              <a:rPr lang="en-US" altLang="zh-CN" sz="3200" dirty="0"/>
              <a:t>for</a:t>
            </a:r>
            <a:r>
              <a:rPr lang="zh-CN" altLang="en-US" sz="3200" dirty="0"/>
              <a:t> </a:t>
            </a:r>
            <a:r>
              <a:rPr lang="en-US" altLang="zh-CN" sz="3200" dirty="0"/>
              <a:t>training</a:t>
            </a:r>
            <a:r>
              <a:rPr lang="zh-CN" altLang="en-US" sz="3200" dirty="0"/>
              <a:t> </a:t>
            </a:r>
            <a:r>
              <a:rPr lang="en-US" altLang="zh-CN" sz="3200" dirty="0"/>
              <a:t>only</a:t>
            </a:r>
            <a:r>
              <a:rPr lang="en-US" altLang="zh-CN" sz="3200" b="1" dirty="0">
                <a:ea typeface="黑体" panose="02010609060101010101" pitchFamily="49" charset="-122"/>
                <a:cs typeface="+mj-cs"/>
              </a:rPr>
              <a:t>.</a:t>
            </a:r>
          </a:p>
          <a:p>
            <a:pPr>
              <a:lnSpc>
                <a:spcPct val="100000"/>
              </a:lnSpc>
            </a:pPr>
            <a:r>
              <a:rPr kumimoji="1" lang="en-US" altLang="zh-CN" dirty="0">
                <a:cs typeface="+mj-cs"/>
              </a:rPr>
              <a:t>DPMs</a:t>
            </a:r>
            <a:r>
              <a:rPr kumimoji="1" lang="zh-CN" altLang="en-US" dirty="0">
                <a:cs typeface="+mj-cs"/>
              </a:rPr>
              <a:t> </a:t>
            </a:r>
            <a:r>
              <a:rPr kumimoji="1" lang="en-US" altLang="zh-CN" dirty="0">
                <a:cs typeface="+mj-cs"/>
              </a:rPr>
              <a:t>learns</a:t>
            </a:r>
            <a:r>
              <a:rPr kumimoji="1" lang="zh-CN" altLang="en-US" dirty="0">
                <a:cs typeface="+mj-cs"/>
              </a:rPr>
              <a:t> </a:t>
            </a:r>
            <a:r>
              <a:rPr kumimoji="1" lang="en-US" altLang="zh-CN" b="1" dirty="0">
                <a:cs typeface="+mj-cs"/>
              </a:rPr>
              <a:t>diffusion process</a:t>
            </a:r>
            <a:r>
              <a:rPr kumimoji="1" lang="zh-CN" altLang="en-US" b="1" dirty="0">
                <a:cs typeface="+mj-cs"/>
              </a:rPr>
              <a:t> </a:t>
            </a:r>
            <a:r>
              <a:rPr kumimoji="1" lang="en-US" altLang="zh-CN" dirty="0">
                <a:cs typeface="+mj-cs"/>
              </a:rPr>
              <a:t>+ </a:t>
            </a:r>
            <a:r>
              <a:rPr kumimoji="1" lang="en-US" altLang="zh-CN" b="1" dirty="0">
                <a:cs typeface="+mj-cs"/>
              </a:rPr>
              <a:t>contextual relations reasoning</a:t>
            </a:r>
            <a:r>
              <a:rPr kumimoji="1" lang="en-US" altLang="zh-CN" dirty="0">
                <a:cs typeface="+mj-cs"/>
              </a:rPr>
              <a:t>. </a:t>
            </a:r>
            <a:endParaRPr kumimoji="1" lang="zh-CN" altLang="en-US" sz="4000" dirty="0"/>
          </a:p>
        </p:txBody>
      </p:sp>
      <p:pic>
        <p:nvPicPr>
          <p:cNvPr id="3" name="Picture 2"/>
          <p:cNvPicPr>
            <a:picLocks noChangeAspect="1"/>
          </p:cNvPicPr>
          <p:nvPr/>
        </p:nvPicPr>
        <p:blipFill>
          <a:blip r:embed="rId3"/>
          <a:stretch>
            <a:fillRect/>
          </a:stretch>
        </p:blipFill>
        <p:spPr>
          <a:xfrm>
            <a:off x="534003" y="2001349"/>
            <a:ext cx="7858539" cy="4539063"/>
          </a:xfrm>
          <a:prstGeom prst="rect">
            <a:avLst/>
          </a:prstGeom>
        </p:spPr>
      </p:pic>
      <p:cxnSp>
        <p:nvCxnSpPr>
          <p:cNvPr id="6" name="Straight Arrow Connector 5"/>
          <p:cNvCxnSpPr/>
          <p:nvPr/>
        </p:nvCxnSpPr>
        <p:spPr>
          <a:xfrm>
            <a:off x="9486900" y="2953078"/>
            <a:ext cx="1528763" cy="0"/>
          </a:xfrm>
          <a:prstGeom prst="straightConnector1">
            <a:avLst/>
          </a:prstGeom>
          <a:ln w="508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文本框 4"/>
          <p:cNvSpPr txBox="1"/>
          <p:nvPr/>
        </p:nvSpPr>
        <p:spPr>
          <a:xfrm>
            <a:off x="9486900" y="2429858"/>
            <a:ext cx="1740878" cy="523220"/>
          </a:xfrm>
          <a:prstGeom prst="rect">
            <a:avLst/>
          </a:prstGeom>
          <a:noFill/>
        </p:spPr>
        <p:txBody>
          <a:bodyPr wrap="square">
            <a:spAutoFit/>
          </a:bodyPr>
          <a:lstStyle/>
          <a:p>
            <a:r>
              <a:rPr lang="en-US" altLang="zh-CN" sz="2800" b="1" i="1" dirty="0"/>
              <a:t>Training</a:t>
            </a:r>
            <a:endParaRPr lang="zh-CN" altLang="en-US" sz="2800" b="1" i="1" dirty="0"/>
          </a:p>
        </p:txBody>
      </p:sp>
      <p:cxnSp>
        <p:nvCxnSpPr>
          <p:cNvPr id="11" name="Straight Arrow Connector 10"/>
          <p:cNvCxnSpPr/>
          <p:nvPr/>
        </p:nvCxnSpPr>
        <p:spPr>
          <a:xfrm>
            <a:off x="9486900" y="4934697"/>
            <a:ext cx="1528763" cy="0"/>
          </a:xfrm>
          <a:prstGeom prst="straightConnector1">
            <a:avLst/>
          </a:prstGeom>
          <a:ln w="50800">
            <a:solidFill>
              <a:schemeClr val="tx1"/>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12" name="文本框 4"/>
          <p:cNvSpPr txBox="1"/>
          <p:nvPr/>
        </p:nvSpPr>
        <p:spPr>
          <a:xfrm>
            <a:off x="9486900" y="4411477"/>
            <a:ext cx="1740878" cy="523220"/>
          </a:xfrm>
          <a:prstGeom prst="rect">
            <a:avLst/>
          </a:prstGeom>
          <a:noFill/>
        </p:spPr>
        <p:txBody>
          <a:bodyPr wrap="square">
            <a:spAutoFit/>
          </a:bodyPr>
          <a:lstStyle/>
          <a:p>
            <a:r>
              <a:rPr lang="en-US" altLang="zh-CN" sz="2800" b="1" i="1" dirty="0"/>
              <a:t>Inference</a:t>
            </a:r>
            <a:endParaRPr lang="zh-CN" altLang="en-US" sz="2800" b="1" i="1" dirty="0"/>
          </a:p>
        </p:txBody>
      </p:sp>
      <p:sp>
        <p:nvSpPr>
          <p:cNvPr id="13" name="文本框 4"/>
          <p:cNvSpPr txBox="1"/>
          <p:nvPr/>
        </p:nvSpPr>
        <p:spPr>
          <a:xfrm>
            <a:off x="8958263" y="2992230"/>
            <a:ext cx="2928937" cy="954107"/>
          </a:xfrm>
          <a:prstGeom prst="rect">
            <a:avLst/>
          </a:prstGeom>
          <a:noFill/>
        </p:spPr>
        <p:txBody>
          <a:bodyPr wrap="square">
            <a:spAutoFit/>
          </a:bodyPr>
          <a:lstStyle/>
          <a:p>
            <a:r>
              <a:rPr lang="en-US" altLang="zh-CN" sz="2800" b="1" dirty="0">
                <a:solidFill>
                  <a:srgbClr val="C00000"/>
                </a:solidFill>
              </a:rPr>
              <a:t>Mask modeling</a:t>
            </a:r>
          </a:p>
          <a:p>
            <a:r>
              <a:rPr lang="en-US" altLang="zh-CN" sz="2800" b="1" dirty="0">
                <a:solidFill>
                  <a:srgbClr val="C00000"/>
                </a:solidFill>
              </a:rPr>
              <a:t>Diffusion training</a:t>
            </a:r>
            <a:endParaRPr lang="zh-CN" altLang="en-US" sz="2800" b="1" dirty="0">
              <a:solidFill>
                <a:srgbClr val="C00000"/>
              </a:solidFill>
            </a:endParaRPr>
          </a:p>
        </p:txBody>
      </p:sp>
      <p:sp>
        <p:nvSpPr>
          <p:cNvPr id="14" name="文本框 4"/>
          <p:cNvSpPr txBox="1"/>
          <p:nvPr/>
        </p:nvSpPr>
        <p:spPr>
          <a:xfrm>
            <a:off x="8958262" y="5013001"/>
            <a:ext cx="3514726" cy="523220"/>
          </a:xfrm>
          <a:prstGeom prst="rect">
            <a:avLst/>
          </a:prstGeom>
          <a:noFill/>
        </p:spPr>
        <p:txBody>
          <a:bodyPr wrap="square">
            <a:spAutoFit/>
          </a:bodyPr>
          <a:lstStyle/>
          <a:p>
            <a:r>
              <a:rPr lang="en-US" altLang="zh-CN" sz="2800" b="1" dirty="0">
                <a:solidFill>
                  <a:srgbClr val="C00000"/>
                </a:solidFill>
              </a:rPr>
              <a:t>Diffusion inference</a:t>
            </a:r>
            <a:endParaRPr lang="zh-CN" altLang="en-US" sz="2800" b="1" dirty="0">
              <a:solidFill>
                <a:srgbClr val="C00000"/>
              </a:solidFill>
            </a:endParaRPr>
          </a:p>
        </p:txBody>
      </p:sp>
      <p:sp>
        <p:nvSpPr>
          <p:cNvPr id="4" name="标题 1"/>
          <p:cNvSpPr>
            <a:spLocks noGrp="1"/>
          </p:cNvSpPr>
          <p:nvPr>
            <p:ph type="title"/>
          </p:nvPr>
        </p:nvSpPr>
        <p:spPr>
          <a:xfrm>
            <a:off x="394447" y="1"/>
            <a:ext cx="11797552" cy="669129"/>
          </a:xfrm>
        </p:spPr>
        <p:txBody>
          <a:bodyPr/>
          <a:lstStyle/>
          <a:p>
            <a:r>
              <a:rPr lang="en-US" altLang="zh-CN" dirty="0"/>
              <a:t>Masked Diffusion Transformer.</a:t>
            </a:r>
            <a:endParaRPr lang="zh-CN"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058" y="2166614"/>
            <a:ext cx="9780217" cy="3979870"/>
          </a:xfrm>
          <a:prstGeom prst="rect">
            <a:avLst/>
          </a:prstGeom>
        </p:spPr>
      </p:pic>
      <p:sp>
        <p:nvSpPr>
          <p:cNvPr id="16" name="标题 1"/>
          <p:cNvSpPr txBox="1"/>
          <p:nvPr/>
        </p:nvSpPr>
        <p:spPr>
          <a:xfrm>
            <a:off x="396000" y="271850"/>
            <a:ext cx="11779325"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zh-CN" altLang="en-US" dirty="0">
              <a:solidFill>
                <a:srgbClr val="0056F9"/>
              </a:solidFill>
            </a:endParaRPr>
          </a:p>
        </p:txBody>
      </p:sp>
      <p:sp>
        <p:nvSpPr>
          <p:cNvPr id="7" name="内容占位符 2"/>
          <p:cNvSpPr>
            <a:spLocks noGrp="1"/>
          </p:cNvSpPr>
          <p:nvPr>
            <p:ph idx="1"/>
          </p:nvPr>
        </p:nvSpPr>
        <p:spPr>
          <a:xfrm>
            <a:off x="463921" y="971459"/>
            <a:ext cx="12574787" cy="4741071"/>
          </a:xfrm>
        </p:spPr>
        <p:txBody>
          <a:bodyPr>
            <a:normAutofit/>
          </a:bodyPr>
          <a:lstStyle/>
          <a:p>
            <a:pPr>
              <a:lnSpc>
                <a:spcPct val="100000"/>
              </a:lnSpc>
            </a:pPr>
            <a:r>
              <a:rPr lang="en-US" altLang="zh-CN" sz="3200" dirty="0"/>
              <a:t>Asymmetric in </a:t>
            </a:r>
            <a:r>
              <a:rPr lang="en-US" altLang="zh-CN" sz="3200" b="1" dirty="0"/>
              <a:t>training and inference process</a:t>
            </a:r>
            <a:r>
              <a:rPr lang="en-US" altLang="zh-CN" sz="3200" dirty="0"/>
              <a:t>.</a:t>
            </a:r>
          </a:p>
          <a:p>
            <a:pPr>
              <a:lnSpc>
                <a:spcPct val="100000"/>
              </a:lnSpc>
            </a:pPr>
            <a:r>
              <a:rPr lang="en-US" altLang="zh-CN" sz="3200" dirty="0"/>
              <a:t>Asymmetric in </a:t>
            </a:r>
            <a:r>
              <a:rPr lang="en-US" sz="3200" b="1" dirty="0"/>
              <a:t>unmasked/full token for</a:t>
            </a:r>
            <a:r>
              <a:rPr lang="en-US" altLang="zh-CN" sz="3200" b="1" dirty="0"/>
              <a:t> encoder/decoder</a:t>
            </a:r>
            <a:r>
              <a:rPr lang="en-US" altLang="zh-CN" sz="3200" dirty="0"/>
              <a:t>. </a:t>
            </a:r>
            <a:endParaRPr lang="zh-CN" altLang="en-US" sz="3200" dirty="0"/>
          </a:p>
        </p:txBody>
      </p:sp>
      <p:sp>
        <p:nvSpPr>
          <p:cNvPr id="5" name="文本框 4"/>
          <p:cNvSpPr txBox="1"/>
          <p:nvPr/>
        </p:nvSpPr>
        <p:spPr>
          <a:xfrm>
            <a:off x="1242395" y="4529317"/>
            <a:ext cx="2867632" cy="523220"/>
          </a:xfrm>
          <a:prstGeom prst="rect">
            <a:avLst/>
          </a:prstGeom>
          <a:noFill/>
        </p:spPr>
        <p:txBody>
          <a:bodyPr wrap="square">
            <a:spAutoFit/>
          </a:bodyPr>
          <a:lstStyle/>
          <a:p>
            <a:r>
              <a:rPr lang="en-US" altLang="zh-CN" sz="2800" b="1" dirty="0">
                <a:solidFill>
                  <a:srgbClr val="C00000"/>
                </a:solidFill>
              </a:rPr>
              <a:t>Unmasked</a:t>
            </a:r>
            <a:r>
              <a:rPr lang="zh-CN" altLang="en-US" sz="2800" b="1" dirty="0">
                <a:solidFill>
                  <a:srgbClr val="C00000"/>
                </a:solidFill>
              </a:rPr>
              <a:t> </a:t>
            </a:r>
            <a:r>
              <a:rPr lang="en-US" altLang="zh-CN" sz="2800" b="1" dirty="0">
                <a:solidFill>
                  <a:srgbClr val="C00000"/>
                </a:solidFill>
              </a:rPr>
              <a:t>tokens</a:t>
            </a:r>
            <a:endParaRPr lang="zh-CN" altLang="en-US" sz="2800" b="1" dirty="0">
              <a:solidFill>
                <a:srgbClr val="C00000"/>
              </a:solidFill>
            </a:endParaRPr>
          </a:p>
        </p:txBody>
      </p:sp>
      <p:sp>
        <p:nvSpPr>
          <p:cNvPr id="8" name="文本框 7"/>
          <p:cNvSpPr txBox="1"/>
          <p:nvPr/>
        </p:nvSpPr>
        <p:spPr>
          <a:xfrm>
            <a:off x="7229006" y="4557893"/>
            <a:ext cx="2059913" cy="523220"/>
          </a:xfrm>
          <a:prstGeom prst="rect">
            <a:avLst/>
          </a:prstGeom>
          <a:noFill/>
        </p:spPr>
        <p:txBody>
          <a:bodyPr wrap="square">
            <a:spAutoFit/>
          </a:bodyPr>
          <a:lstStyle/>
          <a:p>
            <a:r>
              <a:rPr lang="en-US" altLang="zh-CN" sz="2800" b="1" dirty="0">
                <a:solidFill>
                  <a:srgbClr val="C00000"/>
                </a:solidFill>
              </a:rPr>
              <a:t>Full</a:t>
            </a:r>
            <a:r>
              <a:rPr lang="zh-CN" altLang="en-US" sz="2800" b="1" dirty="0">
                <a:solidFill>
                  <a:srgbClr val="C00000"/>
                </a:solidFill>
              </a:rPr>
              <a:t> </a:t>
            </a:r>
            <a:r>
              <a:rPr lang="en-US" altLang="zh-CN" sz="2800" b="1" dirty="0">
                <a:solidFill>
                  <a:srgbClr val="C00000"/>
                </a:solidFill>
              </a:rPr>
              <a:t>tokens</a:t>
            </a:r>
            <a:endParaRPr lang="zh-CN" altLang="en-US" sz="2800" b="1" dirty="0">
              <a:solidFill>
                <a:srgbClr val="C00000"/>
              </a:solidFill>
            </a:endParaRPr>
          </a:p>
        </p:txBody>
      </p:sp>
      <p:cxnSp>
        <p:nvCxnSpPr>
          <p:cNvPr id="6" name="Straight Arrow Connector 5"/>
          <p:cNvCxnSpPr/>
          <p:nvPr/>
        </p:nvCxnSpPr>
        <p:spPr>
          <a:xfrm>
            <a:off x="9776159" y="2776993"/>
            <a:ext cx="1528763" cy="0"/>
          </a:xfrm>
          <a:prstGeom prst="straightConnector1">
            <a:avLst/>
          </a:prstGeom>
          <a:ln w="508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文本框 4"/>
          <p:cNvSpPr txBox="1"/>
          <p:nvPr/>
        </p:nvSpPr>
        <p:spPr>
          <a:xfrm>
            <a:off x="9776159" y="2253773"/>
            <a:ext cx="1740878" cy="523220"/>
          </a:xfrm>
          <a:prstGeom prst="rect">
            <a:avLst/>
          </a:prstGeom>
          <a:noFill/>
        </p:spPr>
        <p:txBody>
          <a:bodyPr wrap="square">
            <a:spAutoFit/>
          </a:bodyPr>
          <a:lstStyle/>
          <a:p>
            <a:r>
              <a:rPr lang="en-US" altLang="zh-CN" sz="2800" b="1" i="1" dirty="0"/>
              <a:t>Training</a:t>
            </a:r>
            <a:endParaRPr lang="zh-CN" altLang="en-US" sz="2800" b="1" i="1" dirty="0"/>
          </a:p>
        </p:txBody>
      </p:sp>
      <p:cxnSp>
        <p:nvCxnSpPr>
          <p:cNvPr id="11" name="Straight Arrow Connector 10"/>
          <p:cNvCxnSpPr/>
          <p:nvPr/>
        </p:nvCxnSpPr>
        <p:spPr>
          <a:xfrm>
            <a:off x="9809726" y="5094440"/>
            <a:ext cx="1528763" cy="0"/>
          </a:xfrm>
          <a:prstGeom prst="straightConnector1">
            <a:avLst/>
          </a:prstGeom>
          <a:ln w="50800">
            <a:solidFill>
              <a:schemeClr val="tx1"/>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12" name="文本框 4"/>
          <p:cNvSpPr txBox="1"/>
          <p:nvPr/>
        </p:nvSpPr>
        <p:spPr>
          <a:xfrm>
            <a:off x="9809726" y="4571220"/>
            <a:ext cx="1740878" cy="523220"/>
          </a:xfrm>
          <a:prstGeom prst="rect">
            <a:avLst/>
          </a:prstGeom>
          <a:noFill/>
        </p:spPr>
        <p:txBody>
          <a:bodyPr wrap="square">
            <a:spAutoFit/>
          </a:bodyPr>
          <a:lstStyle/>
          <a:p>
            <a:r>
              <a:rPr lang="en-US" altLang="zh-CN" sz="2800" b="1" i="1" dirty="0"/>
              <a:t>Inference</a:t>
            </a:r>
            <a:endParaRPr lang="zh-CN" altLang="en-US" sz="2800" b="1" i="1" dirty="0"/>
          </a:p>
        </p:txBody>
      </p:sp>
      <p:sp>
        <p:nvSpPr>
          <p:cNvPr id="13" name="文本框 4"/>
          <p:cNvSpPr txBox="1"/>
          <p:nvPr/>
        </p:nvSpPr>
        <p:spPr>
          <a:xfrm>
            <a:off x="9807859" y="2713435"/>
            <a:ext cx="1740879" cy="1815882"/>
          </a:xfrm>
          <a:prstGeom prst="rect">
            <a:avLst/>
          </a:prstGeom>
          <a:noFill/>
        </p:spPr>
        <p:txBody>
          <a:bodyPr wrap="square">
            <a:spAutoFit/>
          </a:bodyPr>
          <a:lstStyle/>
          <a:p>
            <a:r>
              <a:rPr lang="en-US" altLang="zh-CN" sz="2800" b="1" dirty="0">
                <a:solidFill>
                  <a:srgbClr val="C00000"/>
                </a:solidFill>
              </a:rPr>
              <a:t>Mask modeling</a:t>
            </a:r>
          </a:p>
          <a:p>
            <a:r>
              <a:rPr lang="en-US" altLang="zh-CN" sz="2800" b="1" dirty="0">
                <a:solidFill>
                  <a:srgbClr val="C00000"/>
                </a:solidFill>
              </a:rPr>
              <a:t>Diffusion training</a:t>
            </a:r>
            <a:endParaRPr lang="zh-CN" altLang="en-US" sz="2800" b="1" dirty="0">
              <a:solidFill>
                <a:srgbClr val="C00000"/>
              </a:solidFill>
            </a:endParaRPr>
          </a:p>
        </p:txBody>
      </p:sp>
      <p:sp>
        <p:nvSpPr>
          <p:cNvPr id="14" name="文本框 4"/>
          <p:cNvSpPr txBox="1"/>
          <p:nvPr/>
        </p:nvSpPr>
        <p:spPr>
          <a:xfrm>
            <a:off x="9778026" y="5094440"/>
            <a:ext cx="2057401" cy="954107"/>
          </a:xfrm>
          <a:prstGeom prst="rect">
            <a:avLst/>
          </a:prstGeom>
          <a:noFill/>
        </p:spPr>
        <p:txBody>
          <a:bodyPr wrap="square">
            <a:spAutoFit/>
          </a:bodyPr>
          <a:lstStyle/>
          <a:p>
            <a:r>
              <a:rPr lang="en-US" altLang="zh-CN" sz="2800" b="1" dirty="0">
                <a:solidFill>
                  <a:srgbClr val="C00000"/>
                </a:solidFill>
              </a:rPr>
              <a:t>Diffusion </a:t>
            </a:r>
          </a:p>
          <a:p>
            <a:r>
              <a:rPr lang="en-US" altLang="zh-CN" sz="2800" b="1" dirty="0">
                <a:solidFill>
                  <a:srgbClr val="C00000"/>
                </a:solidFill>
              </a:rPr>
              <a:t>inference</a:t>
            </a:r>
            <a:endParaRPr lang="zh-CN" altLang="en-US" sz="2800" b="1" dirty="0">
              <a:solidFill>
                <a:srgbClr val="C00000"/>
              </a:solidFill>
            </a:endParaRPr>
          </a:p>
        </p:txBody>
      </p:sp>
      <p:sp>
        <p:nvSpPr>
          <p:cNvPr id="3" name="标题 1"/>
          <p:cNvSpPr>
            <a:spLocks noGrp="1"/>
          </p:cNvSpPr>
          <p:nvPr>
            <p:ph type="title"/>
          </p:nvPr>
        </p:nvSpPr>
        <p:spPr>
          <a:xfrm>
            <a:off x="394447" y="1"/>
            <a:ext cx="11797552" cy="669129"/>
          </a:xfrm>
        </p:spPr>
        <p:txBody>
          <a:bodyPr/>
          <a:lstStyle/>
          <a:p>
            <a:r>
              <a:rPr lang="en-US" altLang="zh-CN" dirty="0"/>
              <a:t>Asymmetric Diffusion Transformer structure.</a:t>
            </a:r>
            <a:endParaRPr lang="zh-CN"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 name="图片 99"/>
          <p:cNvPicPr>
            <a:picLocks noChangeAspect="1"/>
          </p:cNvPicPr>
          <p:nvPr/>
        </p:nvPicPr>
        <p:blipFill rotWithShape="1">
          <a:blip r:embed="rId3"/>
          <a:srcRect l="24789" r="23524" b="39406"/>
          <a:stretch>
            <a:fillRect/>
          </a:stretch>
        </p:blipFill>
        <p:spPr>
          <a:xfrm>
            <a:off x="528716" y="2171594"/>
            <a:ext cx="6393276" cy="2709164"/>
          </a:xfrm>
          <a:prstGeom prst="rect">
            <a:avLst/>
          </a:prstGeom>
        </p:spPr>
      </p:pic>
      <p:sp>
        <p:nvSpPr>
          <p:cNvPr id="16" name="标题 1"/>
          <p:cNvSpPr txBox="1"/>
          <p:nvPr/>
        </p:nvSpPr>
        <p:spPr>
          <a:xfrm>
            <a:off x="396000" y="271850"/>
            <a:ext cx="11779325"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zh-CN" altLang="en-US" dirty="0">
              <a:solidFill>
                <a:srgbClr val="0056F9"/>
              </a:solidFill>
            </a:endParaRPr>
          </a:p>
        </p:txBody>
      </p:sp>
      <p:sp>
        <p:nvSpPr>
          <p:cNvPr id="7" name="内容占位符 2"/>
          <p:cNvSpPr>
            <a:spLocks noGrp="1"/>
          </p:cNvSpPr>
          <p:nvPr>
            <p:ph idx="1"/>
          </p:nvPr>
        </p:nvSpPr>
        <p:spPr>
          <a:xfrm>
            <a:off x="463921" y="971459"/>
            <a:ext cx="12574787" cy="4741071"/>
          </a:xfrm>
        </p:spPr>
        <p:txBody>
          <a:bodyPr>
            <a:normAutofit/>
          </a:bodyPr>
          <a:lstStyle/>
          <a:p>
            <a:pPr>
              <a:lnSpc>
                <a:spcPct val="100000"/>
              </a:lnSpc>
            </a:pPr>
            <a:r>
              <a:rPr lang="en-US" altLang="zh-CN" sz="3200" dirty="0">
                <a:ea typeface="黑体" panose="02010609060101010101" pitchFamily="49" charset="-122"/>
                <a:cs typeface="+mj-cs"/>
              </a:rPr>
              <a:t>Masked</a:t>
            </a:r>
            <a:r>
              <a:rPr lang="zh-CN" altLang="en-US" sz="3200" dirty="0">
                <a:ea typeface="黑体" panose="02010609060101010101" pitchFamily="49" charset="-122"/>
                <a:cs typeface="+mj-cs"/>
              </a:rPr>
              <a:t> </a:t>
            </a:r>
            <a:r>
              <a:rPr lang="en-US" altLang="zh-CN" sz="3200" dirty="0">
                <a:ea typeface="黑体" panose="02010609060101010101" pitchFamily="49" charset="-122"/>
                <a:cs typeface="+mj-cs"/>
              </a:rPr>
              <a:t>shortcut:</a:t>
            </a:r>
            <a:r>
              <a:rPr lang="zh-CN" altLang="en-US" sz="3200" dirty="0">
                <a:ea typeface="黑体" panose="02010609060101010101" pitchFamily="49" charset="-122"/>
                <a:cs typeface="+mj-cs"/>
              </a:rPr>
              <a:t> </a:t>
            </a:r>
            <a:r>
              <a:rPr lang="en-US" altLang="zh-CN" sz="3200" dirty="0">
                <a:ea typeface="黑体" panose="02010609060101010101" pitchFamily="49" charset="-122"/>
                <a:cs typeface="+mj-cs"/>
              </a:rPr>
              <a:t>pass</a:t>
            </a:r>
            <a:r>
              <a:rPr lang="zh-CN" altLang="en-US" sz="3200" dirty="0">
                <a:ea typeface="黑体" panose="02010609060101010101" pitchFamily="49" charset="-122"/>
                <a:cs typeface="+mj-cs"/>
              </a:rPr>
              <a:t> </a:t>
            </a:r>
            <a:r>
              <a:rPr lang="en-US" altLang="zh-CN" sz="3200" dirty="0">
                <a:ea typeface="黑体" panose="02010609060101010101" pitchFamily="49" charset="-122"/>
                <a:cs typeface="+mj-cs"/>
              </a:rPr>
              <a:t>on</a:t>
            </a:r>
            <a:r>
              <a:rPr lang="zh-CN" altLang="en-US" sz="3200" dirty="0">
                <a:ea typeface="黑体" panose="02010609060101010101" pitchFamily="49" charset="-122"/>
                <a:cs typeface="+mj-cs"/>
              </a:rPr>
              <a:t> </a:t>
            </a:r>
            <a:r>
              <a:rPr lang="en-US" altLang="zh-CN" sz="3200" dirty="0">
                <a:ea typeface="黑体" panose="02010609060101010101" pitchFamily="49" charset="-122"/>
                <a:cs typeface="+mj-cs"/>
              </a:rPr>
              <a:t>encoder</a:t>
            </a:r>
            <a:r>
              <a:rPr lang="zh-CN" altLang="en-US" sz="3200" dirty="0">
                <a:ea typeface="黑体" panose="02010609060101010101" pitchFamily="49" charset="-122"/>
                <a:cs typeface="+mj-cs"/>
              </a:rPr>
              <a:t> </a:t>
            </a:r>
            <a:r>
              <a:rPr lang="en-US" altLang="zh-CN" sz="3200" dirty="0">
                <a:ea typeface="黑体" panose="02010609060101010101" pitchFamily="49" charset="-122"/>
                <a:cs typeface="+mj-cs"/>
              </a:rPr>
              <a:t>unmasked</a:t>
            </a:r>
            <a:r>
              <a:rPr lang="zh-CN" altLang="en-US" sz="3200" dirty="0">
                <a:ea typeface="黑体" panose="02010609060101010101" pitchFamily="49" charset="-122"/>
                <a:cs typeface="+mj-cs"/>
              </a:rPr>
              <a:t> </a:t>
            </a:r>
            <a:r>
              <a:rPr lang="en-US" altLang="zh-CN" sz="3200" dirty="0">
                <a:ea typeface="黑体" panose="02010609060101010101" pitchFamily="49" charset="-122"/>
                <a:cs typeface="+mj-cs"/>
              </a:rPr>
              <a:t>tokens.</a:t>
            </a:r>
          </a:p>
          <a:p>
            <a:pPr>
              <a:lnSpc>
                <a:spcPct val="100000"/>
              </a:lnSpc>
            </a:pPr>
            <a:r>
              <a:rPr kumimoji="1" lang="en-US" altLang="zh-CN" dirty="0">
                <a:cs typeface="+mj-cs"/>
              </a:rPr>
              <a:t>Small</a:t>
            </a:r>
            <a:r>
              <a:rPr kumimoji="1" lang="zh-CN" altLang="en-US" dirty="0">
                <a:cs typeface="+mj-cs"/>
              </a:rPr>
              <a:t> </a:t>
            </a:r>
            <a:r>
              <a:rPr kumimoji="1" lang="en-US" altLang="zh-CN" dirty="0">
                <a:cs typeface="+mj-cs"/>
              </a:rPr>
              <a:t>Side-</a:t>
            </a:r>
            <a:r>
              <a:rPr kumimoji="1" lang="en-US" altLang="zh-CN" dirty="0" err="1">
                <a:cs typeface="+mj-cs"/>
              </a:rPr>
              <a:t>Interpolater</a:t>
            </a:r>
            <a:r>
              <a:rPr kumimoji="1" lang="en-US" altLang="zh-CN" dirty="0">
                <a:cs typeface="+mj-cs"/>
              </a:rPr>
              <a:t>:</a:t>
            </a:r>
            <a:r>
              <a:rPr kumimoji="1" lang="zh-CN" altLang="en-US" dirty="0">
                <a:cs typeface="+mj-cs"/>
              </a:rPr>
              <a:t> </a:t>
            </a:r>
            <a:r>
              <a:rPr kumimoji="1" lang="en-US" altLang="zh-CN" dirty="0">
                <a:cs typeface="+mj-cs"/>
              </a:rPr>
              <a:t>only</a:t>
            </a:r>
            <a:r>
              <a:rPr kumimoji="1" lang="zh-CN" altLang="en-US" dirty="0">
                <a:cs typeface="+mj-cs"/>
              </a:rPr>
              <a:t> </a:t>
            </a:r>
            <a:r>
              <a:rPr kumimoji="1" lang="en-US" altLang="zh-CN" b="1" dirty="0">
                <a:cs typeface="+mj-cs"/>
              </a:rPr>
              <a:t>ONE</a:t>
            </a:r>
            <a:r>
              <a:rPr kumimoji="1" lang="zh-CN" altLang="en-US" dirty="0">
                <a:cs typeface="+mj-cs"/>
              </a:rPr>
              <a:t> </a:t>
            </a:r>
            <a:r>
              <a:rPr kumimoji="1" lang="en-US" altLang="zh-CN" dirty="0">
                <a:cs typeface="+mj-cs"/>
              </a:rPr>
              <a:t>block. </a:t>
            </a:r>
            <a:endParaRPr kumimoji="1" lang="zh-CN" altLang="en-US" sz="4000" dirty="0"/>
          </a:p>
        </p:txBody>
      </p:sp>
      <p:sp>
        <p:nvSpPr>
          <p:cNvPr id="9" name="文本框 8"/>
          <p:cNvSpPr txBox="1"/>
          <p:nvPr/>
        </p:nvSpPr>
        <p:spPr>
          <a:xfrm>
            <a:off x="487344" y="4932434"/>
            <a:ext cx="8421359" cy="954107"/>
          </a:xfrm>
          <a:prstGeom prst="rect">
            <a:avLst/>
          </a:prstGeom>
          <a:noFill/>
        </p:spPr>
        <p:txBody>
          <a:bodyPr wrap="square">
            <a:spAutoFit/>
          </a:bodyPr>
          <a:lstStyle/>
          <a:p>
            <a:r>
              <a:rPr lang="en-US" altLang="zh-CN" sz="2800" b="1" dirty="0">
                <a:solidFill>
                  <a:srgbClr val="C00000"/>
                </a:solidFill>
              </a:rPr>
              <a:t>Side-</a:t>
            </a:r>
            <a:r>
              <a:rPr lang="en-US" altLang="zh-CN" sz="2800" b="1" dirty="0" err="1">
                <a:solidFill>
                  <a:srgbClr val="C00000"/>
                </a:solidFill>
              </a:rPr>
              <a:t>Interpolater</a:t>
            </a:r>
            <a:r>
              <a:rPr lang="en-US" altLang="zh-CN" sz="2800" b="1" dirty="0">
                <a:solidFill>
                  <a:srgbClr val="C00000"/>
                </a:solidFill>
              </a:rPr>
              <a:t>:</a:t>
            </a:r>
            <a:r>
              <a:rPr lang="zh-CN" altLang="en-US" sz="2800" b="1" dirty="0">
                <a:solidFill>
                  <a:srgbClr val="C00000"/>
                </a:solidFill>
              </a:rPr>
              <a:t> </a:t>
            </a:r>
            <a:endParaRPr lang="en-US" altLang="zh-CN" sz="2800" b="1" dirty="0">
              <a:solidFill>
                <a:srgbClr val="C00000"/>
              </a:solidFill>
            </a:endParaRPr>
          </a:p>
          <a:p>
            <a:r>
              <a:rPr lang="en-US" altLang="zh-CN" sz="2800" b="1" dirty="0">
                <a:solidFill>
                  <a:srgbClr val="C00000"/>
                </a:solidFill>
              </a:rPr>
              <a:t>	</a:t>
            </a:r>
            <a:r>
              <a:rPr lang="en-GB" altLang="zh-CN" sz="2800" b="1" dirty="0">
                <a:solidFill>
                  <a:srgbClr val="C00000"/>
                </a:solidFill>
              </a:rPr>
              <a:t>Reconstruct only the masked tokens</a:t>
            </a:r>
            <a:r>
              <a:rPr lang="en-US" altLang="zh-CN" sz="2800" b="1" dirty="0">
                <a:solidFill>
                  <a:srgbClr val="C00000"/>
                </a:solidFill>
              </a:rPr>
              <a:t>.</a:t>
            </a:r>
            <a:endParaRPr lang="zh-CN" altLang="en-US" sz="2800" b="1" dirty="0">
              <a:solidFill>
                <a:srgbClr val="C00000"/>
              </a:solidFill>
            </a:endParaRPr>
          </a:p>
        </p:txBody>
      </p:sp>
      <p:pic>
        <p:nvPicPr>
          <p:cNvPr id="2" name="图片 1"/>
          <p:cNvPicPr>
            <a:picLocks noChangeAspect="1"/>
          </p:cNvPicPr>
          <p:nvPr/>
        </p:nvPicPr>
        <p:blipFill>
          <a:blip r:embed="rId4"/>
          <a:stretch>
            <a:fillRect/>
          </a:stretch>
        </p:blipFill>
        <p:spPr>
          <a:xfrm>
            <a:off x="6986787" y="2293929"/>
            <a:ext cx="5058688" cy="2586829"/>
          </a:xfrm>
          <a:prstGeom prst="rect">
            <a:avLst/>
          </a:prstGeom>
        </p:spPr>
      </p:pic>
      <p:sp>
        <p:nvSpPr>
          <p:cNvPr id="4" name="标题 1"/>
          <p:cNvSpPr>
            <a:spLocks noGrp="1"/>
          </p:cNvSpPr>
          <p:nvPr>
            <p:ph type="title"/>
          </p:nvPr>
        </p:nvSpPr>
        <p:spPr>
          <a:xfrm>
            <a:off x="394447" y="1"/>
            <a:ext cx="11797552" cy="669129"/>
          </a:xfrm>
        </p:spPr>
        <p:txBody>
          <a:bodyPr/>
          <a:lstStyle/>
          <a:p>
            <a:r>
              <a:rPr lang="en-US" altLang="zh-CN" dirty="0"/>
              <a:t>Side-</a:t>
            </a:r>
            <a:r>
              <a:rPr lang="en-US" altLang="zh-CN" dirty="0" err="1"/>
              <a:t>interpolater</a:t>
            </a:r>
            <a:r>
              <a:rPr lang="en-US" altLang="zh-CN" dirty="0"/>
              <a:t> for training-inference consistence.</a:t>
            </a:r>
            <a:endParaRPr lang="zh-CN"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标题 1"/>
          <p:cNvSpPr txBox="1"/>
          <p:nvPr/>
        </p:nvSpPr>
        <p:spPr>
          <a:xfrm>
            <a:off x="396000" y="271850"/>
            <a:ext cx="11779325"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zh-CN" altLang="en-US" dirty="0">
              <a:solidFill>
                <a:srgbClr val="0056F9"/>
              </a:solidFill>
            </a:endParaRPr>
          </a:p>
        </p:txBody>
      </p:sp>
      <p:sp>
        <p:nvSpPr>
          <p:cNvPr id="7" name="内容占位符 2"/>
          <p:cNvSpPr>
            <a:spLocks noGrp="1"/>
          </p:cNvSpPr>
          <p:nvPr>
            <p:ph idx="1"/>
          </p:nvPr>
        </p:nvSpPr>
        <p:spPr>
          <a:xfrm>
            <a:off x="463921" y="971459"/>
            <a:ext cx="11537579" cy="4741071"/>
          </a:xfrm>
        </p:spPr>
        <p:txBody>
          <a:bodyPr>
            <a:normAutofit/>
          </a:bodyPr>
          <a:lstStyle/>
          <a:p>
            <a:pPr>
              <a:lnSpc>
                <a:spcPct val="100000"/>
              </a:lnSpc>
            </a:pPr>
            <a:r>
              <a:rPr lang="en-US" altLang="zh-CN" dirty="0">
                <a:highlight>
                  <a:srgbClr val="FFFFFF"/>
                </a:highlight>
                <a:latin typeface="Arial" panose="020B0604020202020204" pitchFamily="34" charset="0"/>
              </a:rPr>
              <a:t>Encoder with long-shortcuts.</a:t>
            </a:r>
          </a:p>
          <a:p>
            <a:pPr>
              <a:lnSpc>
                <a:spcPct val="100000"/>
              </a:lnSpc>
            </a:pPr>
            <a:r>
              <a:rPr lang="en-US" b="1" i="0" dirty="0">
                <a:effectLst/>
                <a:highlight>
                  <a:srgbClr val="FFFFFF"/>
                </a:highlight>
                <a:latin typeface="Arial" panose="020B0604020202020204" pitchFamily="34" charset="0"/>
              </a:rPr>
              <a:t>Decoder with dense input-shortcuts</a:t>
            </a:r>
            <a:r>
              <a:rPr kumimoji="1" lang="en-US" b="1" i="0" dirty="0">
                <a:effectLst/>
                <a:highlight>
                  <a:srgbClr val="FFFFFF"/>
                </a:highlight>
                <a:latin typeface="Arial" panose="020B0604020202020204" pitchFamily="34" charset="0"/>
                <a:cs typeface="+mj-cs"/>
              </a:rPr>
              <a:t>: </a:t>
            </a:r>
          </a:p>
          <a:p>
            <a:pPr marL="685800" lvl="2">
              <a:lnSpc>
                <a:spcPct val="100000"/>
              </a:lnSpc>
              <a:spcBef>
                <a:spcPts val="1000"/>
              </a:spcBef>
            </a:pPr>
            <a:r>
              <a:rPr lang="en-US" sz="2400" b="1" dirty="0">
                <a:highlight>
                  <a:srgbClr val="FFFFFF"/>
                </a:highlight>
                <a:latin typeface="Arial" panose="020B0604020202020204" pitchFamily="34" charset="0"/>
              </a:rPr>
              <a:t>Keep the noise information to make the denoise prediction easier.</a:t>
            </a:r>
            <a:r>
              <a:rPr lang="en-US" altLang="zh-CN" sz="2400" b="1" dirty="0">
                <a:highlight>
                  <a:srgbClr val="FFFFFF"/>
                </a:highlight>
                <a:latin typeface="Arial" panose="020B0604020202020204" pitchFamily="34" charset="0"/>
              </a:rPr>
              <a:t> </a:t>
            </a:r>
            <a:endParaRPr lang="zh-CN" altLang="en-US" sz="2400" b="1" dirty="0">
              <a:highlight>
                <a:srgbClr val="FFFFFF"/>
              </a:highlight>
              <a:latin typeface="Arial" panose="020B0604020202020204" pitchFamily="34" charset="0"/>
            </a:endParaRPr>
          </a:p>
        </p:txBody>
      </p:sp>
      <p:pic>
        <p:nvPicPr>
          <p:cNvPr id="4" name="Picture 3"/>
          <p:cNvPicPr>
            <a:picLocks noChangeAspect="1"/>
          </p:cNvPicPr>
          <p:nvPr/>
        </p:nvPicPr>
        <p:blipFill>
          <a:blip r:embed="rId3"/>
          <a:stretch>
            <a:fillRect/>
          </a:stretch>
        </p:blipFill>
        <p:spPr>
          <a:xfrm>
            <a:off x="1" y="2650939"/>
            <a:ext cx="7543054" cy="2935474"/>
          </a:xfrm>
          <a:prstGeom prst="rect">
            <a:avLst/>
          </a:prstGeom>
        </p:spPr>
      </p:pic>
      <p:pic>
        <p:nvPicPr>
          <p:cNvPr id="5" name="Picture 4"/>
          <p:cNvPicPr>
            <a:picLocks noChangeAspect="1"/>
          </p:cNvPicPr>
          <p:nvPr/>
        </p:nvPicPr>
        <p:blipFill>
          <a:blip r:embed="rId4"/>
          <a:stretch>
            <a:fillRect/>
          </a:stretch>
        </p:blipFill>
        <p:spPr>
          <a:xfrm>
            <a:off x="7544369" y="3586163"/>
            <a:ext cx="4630955" cy="1033276"/>
          </a:xfrm>
          <a:prstGeom prst="rect">
            <a:avLst/>
          </a:prstGeom>
        </p:spPr>
      </p:pic>
      <p:sp>
        <p:nvSpPr>
          <p:cNvPr id="2" name="标题 1"/>
          <p:cNvSpPr>
            <a:spLocks noGrp="1"/>
          </p:cNvSpPr>
          <p:nvPr>
            <p:ph type="title"/>
          </p:nvPr>
        </p:nvSpPr>
        <p:spPr>
          <a:xfrm>
            <a:off x="394447" y="1"/>
            <a:ext cx="11797552" cy="669129"/>
          </a:xfrm>
        </p:spPr>
        <p:txBody>
          <a:bodyPr/>
          <a:lstStyle/>
          <a:p>
            <a:r>
              <a:rPr lang="en-US" altLang="zh-CN" dirty="0"/>
              <a:t>Macro-structure in MDTv2.</a:t>
            </a:r>
            <a:endParaRPr lang="zh-CN"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1"/>
          <p:cNvSpPr>
            <a:spLocks noGrp="1"/>
          </p:cNvSpPr>
          <p:nvPr>
            <p:ph type="title"/>
          </p:nvPr>
        </p:nvSpPr>
        <p:spPr>
          <a:xfrm>
            <a:off x="382587" y="971194"/>
            <a:ext cx="11641771" cy="635216"/>
          </a:xfrm>
        </p:spPr>
        <p:txBody>
          <a:bodyPr>
            <a:noAutofit/>
          </a:bodyPr>
          <a:lstStyle/>
          <a:p>
            <a:pPr marL="228600" indent="-228600">
              <a:lnSpc>
                <a:spcPct val="120000"/>
              </a:lnSpc>
              <a:spcBef>
                <a:spcPts val="1000"/>
              </a:spcBef>
              <a:buFont typeface="Arial" panose="020B0604020202020204" pitchFamily="34" charset="0"/>
              <a:buChar char="•"/>
            </a:pPr>
            <a:r>
              <a:rPr lang="it-IT" altLang="zh-CN" sz="3200" dirty="0" err="1">
                <a:solidFill>
                  <a:schemeClr val="tx1"/>
                </a:solidFill>
              </a:rPr>
              <a:t>Contextual</a:t>
            </a:r>
            <a:r>
              <a:rPr lang="it-IT" altLang="zh-CN" sz="3200" dirty="0">
                <a:solidFill>
                  <a:schemeClr val="tx1"/>
                </a:solidFill>
              </a:rPr>
              <a:t> learning</a:t>
            </a:r>
            <a:r>
              <a:rPr lang="zh-CN" altLang="en-US" sz="3200" dirty="0">
                <a:solidFill>
                  <a:schemeClr val="tx1"/>
                </a:solidFill>
              </a:rPr>
              <a:t> </a:t>
            </a:r>
            <a:r>
              <a:rPr lang="en-US" altLang="zh-CN" sz="3200" dirty="0">
                <a:solidFill>
                  <a:schemeClr val="tx1"/>
                </a:solidFill>
              </a:rPr>
              <a:t>enables</a:t>
            </a:r>
            <a:r>
              <a:rPr lang="it-IT" altLang="zh-CN" sz="3200" dirty="0">
                <a:solidFill>
                  <a:schemeClr val="tx1"/>
                </a:solidFill>
              </a:rPr>
              <a:t> </a:t>
            </a:r>
            <a:r>
              <a:rPr lang="it-IT" altLang="zh-CN" sz="3200" dirty="0" err="1">
                <a:solidFill>
                  <a:schemeClr val="tx1"/>
                </a:solidFill>
              </a:rPr>
              <a:t>faster</a:t>
            </a:r>
            <a:r>
              <a:rPr lang="it-IT" altLang="zh-CN" sz="3200" dirty="0">
                <a:solidFill>
                  <a:schemeClr val="tx1"/>
                </a:solidFill>
              </a:rPr>
              <a:t> </a:t>
            </a:r>
            <a:r>
              <a:rPr lang="en-US" altLang="zh-CN" sz="3200" dirty="0">
                <a:solidFill>
                  <a:schemeClr val="tx1"/>
                </a:solidFill>
              </a:rPr>
              <a:t>DPMs</a:t>
            </a:r>
            <a:r>
              <a:rPr lang="zh-CN" altLang="en-US" sz="3200" dirty="0">
                <a:solidFill>
                  <a:schemeClr val="tx1"/>
                </a:solidFill>
              </a:rPr>
              <a:t> </a:t>
            </a:r>
            <a:r>
              <a:rPr lang="it-IT" altLang="zh-CN" sz="3200" dirty="0">
                <a:solidFill>
                  <a:schemeClr val="tx1"/>
                </a:solidFill>
              </a:rPr>
              <a:t>training</a:t>
            </a:r>
            <a:r>
              <a:rPr lang="en-US" altLang="zh-CN" sz="3200" dirty="0">
                <a:solidFill>
                  <a:schemeClr val="tx1"/>
                </a:solidFill>
              </a:rPr>
              <a:t>!</a:t>
            </a:r>
            <a:r>
              <a:rPr lang="en-US" altLang="zh-CN" sz="3200" b="0" dirty="0">
                <a:solidFill>
                  <a:schemeClr val="tx1"/>
                </a:solidFill>
              </a:rPr>
              <a:t> </a:t>
            </a:r>
            <a:endParaRPr lang="zh-CN" altLang="en-US" sz="3200" b="0" dirty="0">
              <a:solidFill>
                <a:schemeClr val="tx1"/>
              </a:solidFill>
            </a:endParaRPr>
          </a:p>
        </p:txBody>
      </p:sp>
      <p:sp>
        <p:nvSpPr>
          <p:cNvPr id="17" name="文本框 16"/>
          <p:cNvSpPr txBox="1"/>
          <p:nvPr/>
        </p:nvSpPr>
        <p:spPr>
          <a:xfrm>
            <a:off x="0" y="5452218"/>
            <a:ext cx="12719050" cy="954107"/>
          </a:xfrm>
          <a:prstGeom prst="rect">
            <a:avLst/>
          </a:prstGeom>
          <a:noFill/>
        </p:spPr>
        <p:txBody>
          <a:bodyPr wrap="square">
            <a:spAutoFit/>
          </a:bodyPr>
          <a:lstStyle/>
          <a:p>
            <a:r>
              <a:rPr lang="it-IT" altLang="zh-CN" sz="2800" dirty="0"/>
              <a:t>MDT </a:t>
            </a:r>
            <a:r>
              <a:rPr lang="it-IT" altLang="zh-CN" sz="2800" dirty="0" err="1"/>
              <a:t>is</a:t>
            </a:r>
            <a:r>
              <a:rPr lang="it-IT" altLang="zh-CN" sz="2800" dirty="0"/>
              <a:t> more </a:t>
            </a:r>
            <a:r>
              <a:rPr lang="it-IT" altLang="zh-CN" sz="2800" dirty="0" err="1"/>
              <a:t>than</a:t>
            </a:r>
            <a:r>
              <a:rPr lang="it-IT" altLang="zh-CN" sz="2800" dirty="0"/>
              <a:t> 3x </a:t>
            </a:r>
            <a:r>
              <a:rPr lang="it-IT" altLang="zh-CN" sz="2800" dirty="0" err="1"/>
              <a:t>faster</a:t>
            </a:r>
            <a:r>
              <a:rPr lang="it-IT" altLang="zh-CN" sz="2800" dirty="0"/>
              <a:t> </a:t>
            </a:r>
            <a:r>
              <a:rPr lang="it-IT" altLang="zh-CN" sz="2800" dirty="0" err="1"/>
              <a:t>than</a:t>
            </a:r>
            <a:r>
              <a:rPr lang="it-IT" altLang="zh-CN" sz="2800" dirty="0"/>
              <a:t> </a:t>
            </a:r>
            <a:r>
              <a:rPr lang="it-IT" altLang="zh-CN" sz="2800" dirty="0" err="1"/>
              <a:t>DiT</a:t>
            </a:r>
            <a:r>
              <a:rPr lang="it-IT" altLang="zh-CN" sz="2800" dirty="0"/>
              <a:t> in </a:t>
            </a:r>
            <a:r>
              <a:rPr lang="it-IT" altLang="zh-CN" sz="2800" dirty="0" err="1"/>
              <a:t>convergence</a:t>
            </a:r>
            <a:r>
              <a:rPr lang="it-IT" altLang="zh-CN" sz="2800" dirty="0"/>
              <a:t>!</a:t>
            </a:r>
          </a:p>
          <a:p>
            <a:r>
              <a:rPr lang="en-US" sz="2800" dirty="0"/>
              <a:t>MDTv2 further improves the training speed by about 5× compared to MDT</a:t>
            </a:r>
            <a:r>
              <a:rPr lang="it-IT" sz="2800" dirty="0"/>
              <a:t>!</a:t>
            </a:r>
            <a:endParaRPr lang="zh-CN" altLang="zh-CN" sz="2800" dirty="0"/>
          </a:p>
        </p:txBody>
      </p:sp>
      <p:pic>
        <p:nvPicPr>
          <p:cNvPr id="6" name="Picture 5"/>
          <p:cNvPicPr>
            <a:picLocks noChangeAspect="1"/>
          </p:cNvPicPr>
          <p:nvPr/>
        </p:nvPicPr>
        <p:blipFill>
          <a:blip r:embed="rId3"/>
          <a:stretch>
            <a:fillRect/>
          </a:stretch>
        </p:blipFill>
        <p:spPr>
          <a:xfrm>
            <a:off x="0" y="1564793"/>
            <a:ext cx="7772400" cy="3728414"/>
          </a:xfrm>
          <a:prstGeom prst="rect">
            <a:avLst/>
          </a:prstGeom>
        </p:spPr>
      </p:pic>
      <p:pic>
        <p:nvPicPr>
          <p:cNvPr id="7" name="Picture 6"/>
          <p:cNvPicPr>
            <a:picLocks noChangeAspect="1"/>
          </p:cNvPicPr>
          <p:nvPr/>
        </p:nvPicPr>
        <p:blipFill>
          <a:blip r:embed="rId4"/>
          <a:stretch>
            <a:fillRect/>
          </a:stretch>
        </p:blipFill>
        <p:spPr>
          <a:xfrm>
            <a:off x="7660707" y="1584650"/>
            <a:ext cx="4148706" cy="4225062"/>
          </a:xfrm>
          <a:prstGeom prst="rect">
            <a:avLst/>
          </a:prstGeom>
        </p:spPr>
      </p:pic>
      <p:sp>
        <p:nvSpPr>
          <p:cNvPr id="5" name="矩形 4"/>
          <p:cNvSpPr/>
          <p:nvPr/>
        </p:nvSpPr>
        <p:spPr>
          <a:xfrm>
            <a:off x="7758209" y="5074427"/>
            <a:ext cx="3953702" cy="178868"/>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rgbClr val="FF0000"/>
              </a:solidFill>
            </a:endParaRPr>
          </a:p>
        </p:txBody>
      </p:sp>
      <p:sp>
        <p:nvSpPr>
          <p:cNvPr id="8" name="矩形 4"/>
          <p:cNvSpPr/>
          <p:nvPr/>
        </p:nvSpPr>
        <p:spPr>
          <a:xfrm>
            <a:off x="7765305" y="4390051"/>
            <a:ext cx="3953702" cy="178868"/>
          </a:xfrm>
          <a:prstGeom prst="rect">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rgbClr val="FF0000"/>
              </a:solidFill>
            </a:endParaRPr>
          </a:p>
        </p:txBody>
      </p:sp>
      <p:sp>
        <p:nvSpPr>
          <p:cNvPr id="9" name="矩形 4"/>
          <p:cNvSpPr/>
          <p:nvPr/>
        </p:nvSpPr>
        <p:spPr>
          <a:xfrm>
            <a:off x="7761369" y="4727979"/>
            <a:ext cx="3953702" cy="178868"/>
          </a:xfrm>
          <a:prstGeom prst="rect">
            <a:avLst/>
          </a:prstGeom>
          <a:noFill/>
          <a:ln w="2857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rgbClr val="FF0000"/>
              </a:solidFill>
            </a:endParaRPr>
          </a:p>
        </p:txBody>
      </p:sp>
      <p:sp>
        <p:nvSpPr>
          <p:cNvPr id="2" name="标题 1"/>
          <p:cNvSpPr txBox="1"/>
          <p:nvPr/>
        </p:nvSpPr>
        <p:spPr>
          <a:xfrm>
            <a:off x="394447" y="1"/>
            <a:ext cx="11797552" cy="669129"/>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000" b="1" kern="1200" baseline="0">
                <a:solidFill>
                  <a:schemeClr val="tx1"/>
                </a:solidFill>
                <a:latin typeface="Calibri" panose="020F0502020204030204" pitchFamily="34" charset="0"/>
                <a:ea typeface="黑体" panose="02010609060101010101" pitchFamily="49" charset="-122"/>
                <a:cs typeface="+mj-cs"/>
              </a:defRPr>
            </a:lvl1pPr>
          </a:lstStyle>
          <a:p>
            <a:r>
              <a:rPr lang="en-US" altLang="zh-CN" dirty="0"/>
              <a:t>MDTv2: More than x10 faster than </a:t>
            </a:r>
            <a:r>
              <a:rPr lang="en-US" altLang="zh-CN" dirty="0" err="1"/>
              <a:t>DiT</a:t>
            </a:r>
            <a:r>
              <a:rPr lang="en-US" altLang="zh-CN" dirty="0"/>
              <a:t>!</a:t>
            </a:r>
            <a:endParaRPr lang="zh-CN"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3"/>
          <a:stretch>
            <a:fillRect/>
          </a:stretch>
        </p:blipFill>
        <p:spPr>
          <a:xfrm>
            <a:off x="3874860" y="7255318"/>
            <a:ext cx="5723217" cy="1250017"/>
          </a:xfrm>
          <a:prstGeom prst="rect">
            <a:avLst/>
          </a:prstGeom>
        </p:spPr>
      </p:pic>
      <p:pic>
        <p:nvPicPr>
          <p:cNvPr id="7" name="图片 6"/>
          <p:cNvPicPr>
            <a:picLocks noChangeAspect="1"/>
          </p:cNvPicPr>
          <p:nvPr/>
        </p:nvPicPr>
        <p:blipFill>
          <a:blip r:embed="rId4"/>
          <a:stretch>
            <a:fillRect/>
          </a:stretch>
        </p:blipFill>
        <p:spPr>
          <a:xfrm>
            <a:off x="379326" y="883456"/>
            <a:ext cx="5702300" cy="444500"/>
          </a:xfrm>
          <a:prstGeom prst="rect">
            <a:avLst/>
          </a:prstGeom>
        </p:spPr>
      </p:pic>
      <p:pic>
        <p:nvPicPr>
          <p:cNvPr id="5" name="Picture 4"/>
          <p:cNvPicPr>
            <a:picLocks noChangeAspect="1"/>
          </p:cNvPicPr>
          <p:nvPr/>
        </p:nvPicPr>
        <p:blipFill rotWithShape="1">
          <a:blip r:embed="rId5"/>
          <a:srcRect t="24018"/>
          <a:stretch>
            <a:fillRect/>
          </a:stretch>
        </p:blipFill>
        <p:spPr>
          <a:xfrm>
            <a:off x="181521" y="1327956"/>
            <a:ext cx="11468770" cy="4905597"/>
          </a:xfrm>
          <a:prstGeom prst="rect">
            <a:avLst/>
          </a:prstGeom>
        </p:spPr>
      </p:pic>
      <p:sp>
        <p:nvSpPr>
          <p:cNvPr id="6" name="标题 1"/>
          <p:cNvSpPr txBox="1"/>
          <p:nvPr/>
        </p:nvSpPr>
        <p:spPr>
          <a:xfrm>
            <a:off x="394447" y="1"/>
            <a:ext cx="11797552" cy="669129"/>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000" b="1" kern="1200" baseline="0">
                <a:solidFill>
                  <a:schemeClr val="tx1"/>
                </a:solidFill>
                <a:latin typeface="Calibri" panose="020F0502020204030204" pitchFamily="34" charset="0"/>
                <a:ea typeface="黑体" panose="02010609060101010101" pitchFamily="49" charset="-122"/>
                <a:cs typeface="+mj-cs"/>
              </a:defRPr>
            </a:lvl1pPr>
          </a:lstStyle>
          <a:p>
            <a:r>
              <a:rPr lang="en-US" altLang="zh-CN" dirty="0"/>
              <a:t>MDT: </a:t>
            </a:r>
            <a:r>
              <a:rPr lang="en-US" altLang="zh-CN" sz="4000" dirty="0">
                <a:solidFill>
                  <a:schemeClr val="tx1"/>
                </a:solidFill>
              </a:rPr>
              <a:t>New</a:t>
            </a:r>
            <a:r>
              <a:rPr lang="zh-CN" altLang="en-US" sz="4000" dirty="0">
                <a:solidFill>
                  <a:schemeClr val="tx1"/>
                </a:solidFill>
              </a:rPr>
              <a:t> </a:t>
            </a:r>
            <a:r>
              <a:rPr lang="en-US" altLang="zh-CN" sz="4000" dirty="0">
                <a:solidFill>
                  <a:schemeClr val="tx1"/>
                </a:solidFill>
              </a:rPr>
              <a:t>SOTA</a:t>
            </a:r>
            <a:r>
              <a:rPr lang="zh-CN" altLang="en-US" sz="4000" dirty="0">
                <a:solidFill>
                  <a:schemeClr val="tx1"/>
                </a:solidFill>
              </a:rPr>
              <a:t> </a:t>
            </a:r>
            <a:r>
              <a:rPr lang="en-US" altLang="zh-CN" sz="4000" dirty="0">
                <a:solidFill>
                  <a:schemeClr val="tx1"/>
                </a:solidFill>
              </a:rPr>
              <a:t>for</a:t>
            </a:r>
            <a:r>
              <a:rPr lang="zh-CN" altLang="en-US" sz="4000" dirty="0">
                <a:solidFill>
                  <a:schemeClr val="tx1"/>
                </a:solidFill>
              </a:rPr>
              <a:t> </a:t>
            </a:r>
            <a:r>
              <a:rPr lang="en-US" altLang="zh-CN" sz="4000" dirty="0">
                <a:solidFill>
                  <a:schemeClr val="tx1"/>
                </a:solidFill>
              </a:rPr>
              <a:t>image</a:t>
            </a:r>
            <a:r>
              <a:rPr lang="zh-CN" altLang="en-US" sz="4000" dirty="0">
                <a:solidFill>
                  <a:schemeClr val="tx1"/>
                </a:solidFill>
              </a:rPr>
              <a:t> </a:t>
            </a:r>
            <a:r>
              <a:rPr lang="en-US" altLang="zh-CN" sz="4000" dirty="0">
                <a:solidFill>
                  <a:schemeClr val="tx1"/>
                </a:solidFill>
              </a:rPr>
              <a:t>g</a:t>
            </a:r>
            <a:r>
              <a:rPr lang="en-GB" altLang="zh-CN" sz="4000" dirty="0" err="1">
                <a:solidFill>
                  <a:schemeClr val="tx1"/>
                </a:solidFill>
              </a:rPr>
              <a:t>eneration</a:t>
            </a:r>
            <a:r>
              <a:rPr lang="en-GB" altLang="zh-CN" dirty="0"/>
              <a:t>.</a:t>
            </a:r>
            <a:endParaRPr lang="en-US" altLang="zh-CN" dirty="0"/>
          </a:p>
        </p:txBody>
      </p:sp>
      <p:sp>
        <p:nvSpPr>
          <p:cNvPr id="11" name="TextBox 10"/>
          <p:cNvSpPr txBox="1"/>
          <p:nvPr/>
        </p:nvSpPr>
        <p:spPr>
          <a:xfrm>
            <a:off x="181521" y="6233553"/>
            <a:ext cx="12915803" cy="369332"/>
          </a:xfrm>
          <a:prstGeom prst="rect">
            <a:avLst/>
          </a:prstGeom>
          <a:noFill/>
        </p:spPr>
        <p:txBody>
          <a:bodyPr wrap="square">
            <a:spAutoFit/>
          </a:bodyPr>
          <a:lstStyle/>
          <a:p>
            <a:r>
              <a:rPr lang="en-US" dirty="0"/>
              <a:t>https://</a:t>
            </a:r>
            <a:r>
              <a:rPr lang="en-US" dirty="0" err="1"/>
              <a:t>paperswithcode.com</a:t>
            </a:r>
            <a:r>
              <a:rPr lang="en-US" dirty="0"/>
              <a:t>/</a:t>
            </a:r>
            <a:r>
              <a:rPr lang="en-US" dirty="0" err="1"/>
              <a:t>sota</a:t>
            </a:r>
            <a:r>
              <a:rPr lang="en-US" dirty="0"/>
              <a:t>/image-generation-on-imagenet-256x256?p=masked-diffusion-transformer-is-a-strong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标题 1"/>
          <p:cNvSpPr txBox="1"/>
          <p:nvPr/>
        </p:nvSpPr>
        <p:spPr>
          <a:xfrm>
            <a:off x="778761" y="1967860"/>
            <a:ext cx="11779325" cy="669129"/>
          </a:xfrm>
          <a:prstGeom prst="rect">
            <a:avLst/>
          </a:prstGeom>
          <a:noFill/>
        </p:spPr>
        <p:txBody>
          <a:bodyPr vert="horz" lIns="91440" tIns="45720" rIns="91440" bIns="45720" rtlCol="0" anchor="ctr">
            <a:noAutofit/>
          </a:bodyPr>
          <a:lstStyle>
            <a:lvl1pPr>
              <a:lnSpc>
                <a:spcPct val="90000"/>
              </a:lnSpc>
              <a:spcBef>
                <a:spcPct val="0"/>
              </a:spcBef>
              <a:buNone/>
              <a:defRPr sz="4000" b="1" baseline="0">
                <a:latin typeface="Calibri" panose="020F0502020204030204" pitchFamily="34" charset="0"/>
                <a:ea typeface="黑体" panose="02010609060101010101" pitchFamily="49" charset="-122"/>
                <a:cs typeface="+mj-cs"/>
              </a:defRPr>
            </a:lvl1pPr>
          </a:lstStyle>
          <a:p>
            <a:pPr defTabSz="914400">
              <a:spcBef>
                <a:spcPts val="1000"/>
              </a:spcBef>
            </a:pPr>
            <a:endParaRPr lang="zh-CN" altLang="en-US" dirty="0">
              <a:solidFill>
                <a:srgbClr val="0056F9"/>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7339" y="1476656"/>
            <a:ext cx="6247986" cy="4938972"/>
          </a:xfrm>
          <a:prstGeom prst="rect">
            <a:avLst/>
          </a:prstGeom>
          <a:noFill/>
          <a:extLst>
            <a:ext uri="{909E8E84-426E-40DD-AFC4-6F175D3DCCD1}">
              <a14:hiddenFill xmlns:a14="http://schemas.microsoft.com/office/drawing/2010/main">
                <a:solidFill>
                  <a:srgbClr val="FFFFFF"/>
                </a:solidFill>
              </a14:hiddenFill>
            </a:ext>
          </a:extLst>
        </p:spPr>
      </p:pic>
      <p:sp>
        <p:nvSpPr>
          <p:cNvPr id="2" name="标题 1"/>
          <p:cNvSpPr>
            <a:spLocks noGrp="1"/>
          </p:cNvSpPr>
          <p:nvPr>
            <p:ph type="title"/>
          </p:nvPr>
        </p:nvSpPr>
        <p:spPr>
          <a:xfrm>
            <a:off x="382587" y="872341"/>
            <a:ext cx="11641771" cy="635216"/>
          </a:xfrm>
        </p:spPr>
        <p:txBody>
          <a:bodyPr>
            <a:noAutofit/>
          </a:bodyPr>
          <a:lstStyle/>
          <a:p>
            <a:pPr marL="228600" indent="-228600">
              <a:lnSpc>
                <a:spcPct val="120000"/>
              </a:lnSpc>
              <a:spcBef>
                <a:spcPts val="1000"/>
              </a:spcBef>
              <a:buFont typeface="Arial" panose="020B0604020202020204" pitchFamily="34" charset="0"/>
              <a:buChar char="•"/>
            </a:pPr>
            <a:r>
              <a:rPr lang="it-IT" altLang="zh-CN" sz="3200" dirty="0" err="1">
                <a:solidFill>
                  <a:schemeClr val="tx1"/>
                </a:solidFill>
              </a:rPr>
              <a:t>Contextual</a:t>
            </a:r>
            <a:r>
              <a:rPr lang="it-IT" altLang="zh-CN" sz="3200" dirty="0">
                <a:solidFill>
                  <a:schemeClr val="tx1"/>
                </a:solidFill>
              </a:rPr>
              <a:t> </a:t>
            </a:r>
            <a:r>
              <a:rPr lang="en-US" altLang="zh-CN" sz="3200" dirty="0">
                <a:solidFill>
                  <a:schemeClr val="tx1"/>
                </a:solidFill>
              </a:rPr>
              <a:t>relation</a:t>
            </a:r>
            <a:r>
              <a:rPr lang="zh-CN" altLang="en-US" sz="3200" dirty="0">
                <a:solidFill>
                  <a:schemeClr val="tx1"/>
                </a:solidFill>
              </a:rPr>
              <a:t> </a:t>
            </a:r>
            <a:r>
              <a:rPr lang="en-US" altLang="zh-CN" sz="3200" dirty="0">
                <a:solidFill>
                  <a:schemeClr val="tx1"/>
                </a:solidFill>
              </a:rPr>
              <a:t>reasoning</a:t>
            </a:r>
            <a:r>
              <a:rPr lang="zh-CN" altLang="en-US" sz="3200" dirty="0">
                <a:solidFill>
                  <a:schemeClr val="tx1"/>
                </a:solidFill>
              </a:rPr>
              <a:t> </a:t>
            </a:r>
            <a:r>
              <a:rPr lang="en-US" altLang="zh-CN" sz="3200" dirty="0">
                <a:solidFill>
                  <a:schemeClr val="tx1"/>
                </a:solidFill>
              </a:rPr>
              <a:t>+</a:t>
            </a:r>
            <a:r>
              <a:rPr lang="zh-CN" altLang="en-US" sz="3200" dirty="0">
                <a:solidFill>
                  <a:schemeClr val="tx1"/>
                </a:solidFill>
              </a:rPr>
              <a:t> </a:t>
            </a:r>
            <a:r>
              <a:rPr lang="en-US" altLang="zh-CN" sz="3200" dirty="0">
                <a:solidFill>
                  <a:schemeClr val="tx1"/>
                </a:solidFill>
              </a:rPr>
              <a:t>Diffusion</a:t>
            </a:r>
            <a:r>
              <a:rPr lang="zh-CN" altLang="en-US" sz="3200" dirty="0">
                <a:solidFill>
                  <a:schemeClr val="tx1"/>
                </a:solidFill>
              </a:rPr>
              <a:t> </a:t>
            </a:r>
            <a:r>
              <a:rPr lang="en-US" altLang="zh-CN" sz="3200" dirty="0">
                <a:solidFill>
                  <a:schemeClr val="tx1"/>
                </a:solidFill>
              </a:rPr>
              <a:t>detail</a:t>
            </a:r>
            <a:r>
              <a:rPr lang="zh-CN" altLang="en-US" sz="3200" dirty="0">
                <a:solidFill>
                  <a:schemeClr val="tx1"/>
                </a:solidFill>
              </a:rPr>
              <a:t> </a:t>
            </a:r>
            <a:r>
              <a:rPr lang="en-US" altLang="zh-CN" sz="3200" dirty="0">
                <a:solidFill>
                  <a:schemeClr val="tx1"/>
                </a:solidFill>
              </a:rPr>
              <a:t>refinement</a:t>
            </a:r>
            <a:r>
              <a:rPr lang="en-US" altLang="zh-CN" sz="3200" b="0" dirty="0">
                <a:solidFill>
                  <a:schemeClr val="tx1"/>
                </a:solidFill>
              </a:rPr>
              <a:t> </a:t>
            </a:r>
            <a:endParaRPr lang="zh-CN" altLang="en-US" sz="3200" b="0" dirty="0">
              <a:solidFill>
                <a:schemeClr val="tx1"/>
              </a:solidFill>
            </a:endParaRPr>
          </a:p>
        </p:txBody>
      </p:sp>
      <p:sp>
        <p:nvSpPr>
          <p:cNvPr id="4" name="标题 1"/>
          <p:cNvSpPr txBox="1"/>
          <p:nvPr/>
        </p:nvSpPr>
        <p:spPr>
          <a:xfrm>
            <a:off x="394448" y="69539"/>
            <a:ext cx="11797552" cy="669129"/>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000" b="1" kern="1200" baseline="0">
                <a:solidFill>
                  <a:schemeClr val="tx1"/>
                </a:solidFill>
                <a:latin typeface="Calibri" panose="020F0502020204030204" pitchFamily="34" charset="0"/>
                <a:ea typeface="黑体" panose="02010609060101010101" pitchFamily="49" charset="-122"/>
                <a:cs typeface="+mj-cs"/>
              </a:defRPr>
            </a:lvl1pPr>
          </a:lstStyle>
          <a:p>
            <a:r>
              <a:rPr lang="en-GB" altLang="zh-CN" dirty="0"/>
              <a:t>Masked Diffusion Transformer for image synthesis.</a:t>
            </a:r>
            <a:endParaRPr lang="zh-CN"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内容占位符 2"/>
          <p:cNvSpPr>
            <a:spLocks noGrp="1"/>
          </p:cNvSpPr>
          <p:nvPr>
            <p:ph idx="1"/>
          </p:nvPr>
        </p:nvSpPr>
        <p:spPr>
          <a:xfrm>
            <a:off x="463921" y="971459"/>
            <a:ext cx="12574787" cy="4741071"/>
          </a:xfrm>
        </p:spPr>
        <p:txBody>
          <a:bodyPr>
            <a:normAutofit/>
          </a:bodyPr>
          <a:lstStyle/>
          <a:p>
            <a:pPr>
              <a:lnSpc>
                <a:spcPct val="100000"/>
              </a:lnSpc>
            </a:pPr>
            <a:r>
              <a:rPr lang="en-US" altLang="zh-CN" sz="3200" b="1" dirty="0"/>
              <a:t>Smaller number of</a:t>
            </a:r>
            <a:r>
              <a:rPr lang="zh-CN" altLang="en-US" sz="3200" b="1" dirty="0"/>
              <a:t> </a:t>
            </a:r>
            <a:r>
              <a:rPr lang="en-US" altLang="zh-CN" sz="3200" b="1" dirty="0"/>
              <a:t>decoder</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blocks in</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generative</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models.</a:t>
            </a:r>
          </a:p>
        </p:txBody>
      </p:sp>
      <p:sp>
        <p:nvSpPr>
          <p:cNvPr id="13" name="文本框 12"/>
          <p:cNvSpPr txBox="1"/>
          <p:nvPr/>
        </p:nvSpPr>
        <p:spPr>
          <a:xfrm>
            <a:off x="463921" y="2649496"/>
            <a:ext cx="3145298" cy="1815882"/>
          </a:xfrm>
          <a:prstGeom prst="rect">
            <a:avLst/>
          </a:prstGeom>
          <a:noFill/>
        </p:spPr>
        <p:txBody>
          <a:bodyPr wrap="square">
            <a:spAutoFit/>
          </a:bodyPr>
          <a:lstStyle/>
          <a:p>
            <a:r>
              <a:rPr lang="en-US" altLang="zh-CN" sz="2800" b="1" dirty="0"/>
              <a:t>Number of decoder blocks:</a:t>
            </a:r>
            <a:r>
              <a:rPr lang="zh-CN" altLang="en-US" sz="2800" b="1" dirty="0"/>
              <a:t> </a:t>
            </a:r>
            <a:endParaRPr lang="en-US" altLang="zh-CN" sz="2800" b="1" dirty="0"/>
          </a:p>
          <a:p>
            <a:pPr lvl="1"/>
            <a:r>
              <a:rPr lang="en-US" altLang="zh-CN" sz="2800" dirty="0"/>
              <a:t>MDT:</a:t>
            </a:r>
            <a:r>
              <a:rPr lang="zh-CN" altLang="en-US" sz="2800" dirty="0"/>
              <a:t> </a:t>
            </a:r>
            <a:r>
              <a:rPr lang="en-US" altLang="zh-CN" sz="2800" dirty="0"/>
              <a:t>2-6</a:t>
            </a:r>
            <a:r>
              <a:rPr lang="zh-CN" altLang="en-US" sz="2800" dirty="0"/>
              <a:t> </a:t>
            </a:r>
            <a:r>
              <a:rPr lang="en-US" altLang="zh-CN" sz="2800" dirty="0"/>
              <a:t>layer</a:t>
            </a:r>
          </a:p>
          <a:p>
            <a:pPr lvl="1"/>
            <a:r>
              <a:rPr lang="en-US" altLang="zh-CN" sz="2800" dirty="0"/>
              <a:t>MAE:</a:t>
            </a:r>
            <a:r>
              <a:rPr lang="zh-CN" altLang="en-US" sz="2800" dirty="0"/>
              <a:t> </a:t>
            </a:r>
            <a:r>
              <a:rPr lang="en-US" altLang="zh-CN" sz="2800" dirty="0"/>
              <a:t>8</a:t>
            </a:r>
            <a:r>
              <a:rPr lang="zh-CN" altLang="en-US" sz="2800" dirty="0"/>
              <a:t> </a:t>
            </a:r>
            <a:r>
              <a:rPr lang="en-US" altLang="zh-CN" sz="2800" dirty="0"/>
              <a:t>layer</a:t>
            </a:r>
          </a:p>
        </p:txBody>
      </p:sp>
      <p:sp>
        <p:nvSpPr>
          <p:cNvPr id="2" name="灯片编号占位符 1"/>
          <p:cNvSpPr>
            <a:spLocks noGrp="1"/>
          </p:cNvSpPr>
          <p:nvPr>
            <p:ph type="sldNum" sz="quarter" idx="12"/>
          </p:nvPr>
        </p:nvSpPr>
        <p:spPr>
          <a:xfrm>
            <a:off x="6869105" y="6357850"/>
            <a:ext cx="2743200" cy="365125"/>
          </a:xfrm>
          <a:prstGeom prst="rect">
            <a:avLst/>
          </a:prstGeom>
        </p:spPr>
        <p:txBody>
          <a:bodyPr vert="horz" lIns="91440" tIns="45720" rIns="91440" bIns="45720" rtlCol="0" anchor="ctr"/>
          <a:lstStyle>
            <a:defPPr>
              <a:defRPr lang="en-US"/>
            </a:defPPr>
            <a:lvl1pPr marL="0" algn="r" defTabSz="457200" rtl="0" eaLnBrk="1" latinLnBrk="0" hangingPunct="1">
              <a:defRPr sz="2000" b="1"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B06F34A3-AA9F-4950-B24F-1D7987468B95}" type="slidenum">
              <a:rPr lang="zh-CN" altLang="en-US" smtClean="0"/>
              <a:t>15</a:t>
            </a:fld>
            <a:endParaRPr lang="zh-CN" altLang="en-US"/>
          </a:p>
        </p:txBody>
      </p:sp>
      <p:pic>
        <p:nvPicPr>
          <p:cNvPr id="4" name="Picture 3"/>
          <p:cNvPicPr>
            <a:picLocks noChangeAspect="1"/>
          </p:cNvPicPr>
          <p:nvPr/>
        </p:nvPicPr>
        <p:blipFill>
          <a:blip r:embed="rId3"/>
          <a:stretch>
            <a:fillRect/>
          </a:stretch>
        </p:blipFill>
        <p:spPr>
          <a:xfrm>
            <a:off x="3445225" y="1979012"/>
            <a:ext cx="8426989" cy="2899976"/>
          </a:xfrm>
          <a:prstGeom prst="rect">
            <a:avLst/>
          </a:prstGeom>
        </p:spPr>
      </p:pic>
      <p:sp>
        <p:nvSpPr>
          <p:cNvPr id="9" name="标题 1"/>
          <p:cNvSpPr>
            <a:spLocks noGrp="1"/>
          </p:cNvSpPr>
          <p:nvPr>
            <p:ph type="title"/>
          </p:nvPr>
        </p:nvSpPr>
        <p:spPr/>
        <p:txBody>
          <a:bodyPr/>
          <a:lstStyle/>
          <a:p>
            <a:r>
              <a:rPr lang="en-US" altLang="zh-CN" dirty="0"/>
              <a:t>MIM in generative models vs. recognition models.</a:t>
            </a:r>
            <a:endParaRPr lang="zh-CN"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内容占位符 2"/>
          <p:cNvSpPr>
            <a:spLocks noGrp="1"/>
          </p:cNvSpPr>
          <p:nvPr>
            <p:ph idx="1"/>
          </p:nvPr>
        </p:nvSpPr>
        <p:spPr>
          <a:xfrm>
            <a:off x="463921" y="971459"/>
            <a:ext cx="12574787" cy="4741071"/>
          </a:xfrm>
        </p:spPr>
        <p:txBody>
          <a:bodyPr>
            <a:normAutofit/>
          </a:bodyPr>
          <a:lstStyle/>
          <a:p>
            <a:pPr>
              <a:lnSpc>
                <a:spcPct val="100000"/>
              </a:lnSpc>
            </a:pPr>
            <a:r>
              <a:rPr lang="en-US" altLang="zh-CN" sz="3200" b="1" dirty="0">
                <a:ea typeface="黑体" panose="02010609060101010101" pitchFamily="49" charset="-122"/>
                <a:cs typeface="+mj-cs"/>
              </a:rPr>
              <a:t>Positional</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information</a:t>
            </a:r>
            <a:r>
              <a:rPr lang="zh-CN" altLang="en-US" sz="3200" b="1" dirty="0">
                <a:ea typeface="黑体" panose="02010609060101010101" pitchFamily="49" charset="-122"/>
                <a:cs typeface="+mj-cs"/>
              </a:rPr>
              <a:t> </a:t>
            </a:r>
            <a:r>
              <a:rPr lang="en-US" altLang="zh-CN" sz="3200" b="1" dirty="0">
                <a:ea typeface="黑体" panose="02010609060101010101" pitchFamily="49" charset="-122"/>
                <a:cs typeface="+mj-cs"/>
              </a:rPr>
              <a:t>matters.</a:t>
            </a:r>
          </a:p>
        </p:txBody>
      </p:sp>
      <p:pic>
        <p:nvPicPr>
          <p:cNvPr id="2" name="图片 1"/>
          <p:cNvPicPr>
            <a:picLocks noChangeAspect="1"/>
          </p:cNvPicPr>
          <p:nvPr/>
        </p:nvPicPr>
        <p:blipFill>
          <a:blip r:embed="rId3"/>
          <a:stretch>
            <a:fillRect/>
          </a:stretch>
        </p:blipFill>
        <p:spPr>
          <a:xfrm>
            <a:off x="91582" y="1588062"/>
            <a:ext cx="6897926" cy="4298480"/>
          </a:xfrm>
          <a:prstGeom prst="rect">
            <a:avLst/>
          </a:prstGeom>
        </p:spPr>
      </p:pic>
      <p:pic>
        <p:nvPicPr>
          <p:cNvPr id="3" name="图片 2"/>
          <p:cNvPicPr>
            <a:picLocks noChangeAspect="1"/>
          </p:cNvPicPr>
          <p:nvPr/>
        </p:nvPicPr>
        <p:blipFill>
          <a:blip r:embed="rId4"/>
          <a:stretch>
            <a:fillRect/>
          </a:stretch>
        </p:blipFill>
        <p:spPr>
          <a:xfrm>
            <a:off x="7110255" y="1588062"/>
            <a:ext cx="4826000" cy="2006600"/>
          </a:xfrm>
          <a:prstGeom prst="rect">
            <a:avLst/>
          </a:prstGeom>
        </p:spPr>
      </p:pic>
      <p:pic>
        <p:nvPicPr>
          <p:cNvPr id="6" name="图片 5"/>
          <p:cNvPicPr>
            <a:picLocks noChangeAspect="1"/>
          </p:cNvPicPr>
          <p:nvPr/>
        </p:nvPicPr>
        <p:blipFill>
          <a:blip r:embed="rId5"/>
          <a:stretch>
            <a:fillRect/>
          </a:stretch>
        </p:blipFill>
        <p:spPr>
          <a:xfrm>
            <a:off x="7110255" y="3930741"/>
            <a:ext cx="4775200" cy="1955800"/>
          </a:xfrm>
          <a:prstGeom prst="rect">
            <a:avLst/>
          </a:prstGeom>
        </p:spPr>
      </p:pic>
      <p:sp>
        <p:nvSpPr>
          <p:cNvPr id="10" name="矩形 9"/>
          <p:cNvSpPr/>
          <p:nvPr/>
        </p:nvSpPr>
        <p:spPr>
          <a:xfrm>
            <a:off x="1019103" y="3538937"/>
            <a:ext cx="4197800" cy="62703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panose="020F0502020204030204"/>
              <a:ea typeface="等线" panose="02010600030101010101" charset="-122"/>
            </a:endParaRPr>
          </a:p>
        </p:txBody>
      </p:sp>
      <p:sp>
        <p:nvSpPr>
          <p:cNvPr id="11" name="矩形 10"/>
          <p:cNvSpPr/>
          <p:nvPr/>
        </p:nvSpPr>
        <p:spPr>
          <a:xfrm>
            <a:off x="2253427" y="4258323"/>
            <a:ext cx="1550756" cy="554727"/>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dirty="0">
              <a:solidFill>
                <a:prstClr val="white"/>
              </a:solidFill>
              <a:latin typeface="Calibri" panose="020F0502020204030204"/>
              <a:ea typeface="等线" panose="02010600030101010101" charset="-122"/>
            </a:endParaRPr>
          </a:p>
        </p:txBody>
      </p:sp>
      <p:sp>
        <p:nvSpPr>
          <p:cNvPr id="9" name="Title 8"/>
          <p:cNvSpPr>
            <a:spLocks noGrp="1"/>
          </p:cNvSpPr>
          <p:nvPr>
            <p:ph type="title"/>
          </p:nvPr>
        </p:nvSpPr>
        <p:spPr/>
        <p:txBody>
          <a:bodyPr/>
          <a:lstStyle/>
          <a:p>
            <a:r>
              <a:rPr lang="en-US" altLang="zh-CN" dirty="0"/>
              <a:t>Asymmetric </a:t>
            </a:r>
            <a:r>
              <a:rPr lang="en-GB" altLang="zh-CN" dirty="0"/>
              <a:t>Diffusion Transformer.</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53439" y="2119312"/>
            <a:ext cx="9422448" cy="3933825"/>
          </a:xfrm>
          <a:prstGeom prst="rect">
            <a:avLst/>
          </a:prstGeom>
        </p:spPr>
      </p:pic>
      <p:sp>
        <p:nvSpPr>
          <p:cNvPr id="12" name="内容占位符 2"/>
          <p:cNvSpPr>
            <a:spLocks noGrp="1"/>
          </p:cNvSpPr>
          <p:nvPr>
            <p:ph idx="1"/>
          </p:nvPr>
        </p:nvSpPr>
        <p:spPr>
          <a:xfrm>
            <a:off x="463921" y="971459"/>
            <a:ext cx="12574787" cy="4741071"/>
          </a:xfrm>
        </p:spPr>
        <p:txBody>
          <a:bodyPr>
            <a:normAutofit/>
          </a:bodyPr>
          <a:lstStyle/>
          <a:p>
            <a:pPr>
              <a:lnSpc>
                <a:spcPct val="100000"/>
              </a:lnSpc>
            </a:pPr>
            <a:r>
              <a:rPr lang="en-US" altLang="zh-CN" sz="3200" b="1" dirty="0">
                <a:ea typeface="黑体" panose="02010609060101010101" pitchFamily="49" charset="-122"/>
                <a:cs typeface="+mj-cs"/>
              </a:rPr>
              <a:t>Stronger training: Wider mask ratio, Adan opt, </a:t>
            </a:r>
            <a:r>
              <a:rPr lang="en-US" altLang="zh-CN" sz="3200" b="1" dirty="0" err="1">
                <a:ea typeface="黑体" panose="02010609060101010101" pitchFamily="49" charset="-122"/>
                <a:cs typeface="+mj-cs"/>
              </a:rPr>
              <a:t>MinSNR</a:t>
            </a:r>
            <a:r>
              <a:rPr lang="en-US" altLang="zh-CN" sz="3200" b="1" dirty="0">
                <a:ea typeface="黑体" panose="02010609060101010101" pitchFamily="49" charset="-122"/>
                <a:cs typeface="+mj-cs"/>
              </a:rPr>
              <a:t>.</a:t>
            </a:r>
          </a:p>
          <a:p>
            <a:pPr>
              <a:lnSpc>
                <a:spcPct val="100000"/>
              </a:lnSpc>
            </a:pPr>
            <a:r>
              <a:rPr lang="en-US" altLang="zh-CN" sz="3200" b="1" dirty="0">
                <a:ea typeface="黑体" panose="02010609060101010101" pitchFamily="49" charset="-122"/>
                <a:cs typeface="+mj-cs"/>
              </a:rPr>
              <a:t>Stronger Macro-structure.</a:t>
            </a:r>
          </a:p>
        </p:txBody>
      </p:sp>
      <p:sp>
        <p:nvSpPr>
          <p:cNvPr id="4" name="Title 8"/>
          <p:cNvSpPr>
            <a:spLocks noGrp="1"/>
          </p:cNvSpPr>
          <p:nvPr>
            <p:ph type="title"/>
          </p:nvPr>
        </p:nvSpPr>
        <p:spPr>
          <a:xfrm>
            <a:off x="394447" y="1"/>
            <a:ext cx="11797552" cy="669129"/>
          </a:xfrm>
        </p:spPr>
        <p:txBody>
          <a:bodyPr/>
          <a:lstStyle/>
          <a:p>
            <a:r>
              <a:rPr lang="en-US" altLang="zh-CN" dirty="0"/>
              <a:t>Improvement in MDTv2.</a:t>
            </a:r>
            <a:endParaRPr lang="zh-CN" altLang="en-US" dirty="0"/>
          </a:p>
        </p:txBody>
      </p:sp>
      <p:sp>
        <p:nvSpPr>
          <p:cNvPr id="3" name="文本框 2"/>
          <p:cNvSpPr txBox="1"/>
          <p:nvPr/>
        </p:nvSpPr>
        <p:spPr>
          <a:xfrm>
            <a:off x="713015" y="6073745"/>
            <a:ext cx="10796814" cy="523220"/>
          </a:xfrm>
          <a:prstGeom prst="rect">
            <a:avLst/>
          </a:prstGeom>
          <a:noFill/>
        </p:spPr>
        <p:txBody>
          <a:bodyPr wrap="square">
            <a:spAutoFit/>
          </a:bodyPr>
          <a:lstStyle/>
          <a:p>
            <a:pPr>
              <a:lnSpc>
                <a:spcPct val="100000"/>
              </a:lnSpc>
            </a:pPr>
            <a:r>
              <a:rPr lang="en-US" altLang="zh-CN" sz="2800" b="1" dirty="0">
                <a:ea typeface="黑体" panose="02010609060101010101" pitchFamily="49" charset="-122"/>
                <a:cs typeface="+mj-cs"/>
              </a:rPr>
              <a:t>Source code: </a:t>
            </a:r>
            <a:r>
              <a:rPr lang="en-US" altLang="zh-CN" sz="2400" b="1" dirty="0">
                <a:ea typeface="黑体" panose="02010609060101010101" pitchFamily="49" charset="-122"/>
                <a:cs typeface="+mj-cs"/>
                <a:hlinkClick r:id="rId4"/>
              </a:rPr>
              <a:t>https://github.com/sail-sg/MDT</a:t>
            </a:r>
            <a:endParaRPr lang="en-US" altLang="zh-CN" sz="2400" b="1" dirty="0">
              <a:ea typeface="黑体" panose="02010609060101010101" pitchFamily="49" charset="-122"/>
              <a:cs typeface="+mj-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图像生成汇报提纲</a:t>
            </a:r>
          </a:p>
        </p:txBody>
      </p:sp>
      <p:pic>
        <p:nvPicPr>
          <p:cNvPr id="5" name="Picture 5"/>
          <p:cNvPicPr>
            <a:picLocks noChangeAspect="1"/>
          </p:cNvPicPr>
          <p:nvPr/>
        </p:nvPicPr>
        <p:blipFill>
          <a:blip r:embed="rId2"/>
          <a:srcRect l="52394"/>
          <a:stretch>
            <a:fillRect/>
          </a:stretch>
        </p:blipFill>
        <p:spPr>
          <a:xfrm>
            <a:off x="707752" y="693672"/>
            <a:ext cx="4843962" cy="3728720"/>
          </a:xfrm>
          <a:prstGeom prst="rect">
            <a:avLst/>
          </a:prstGeom>
        </p:spPr>
      </p:pic>
      <p:pic>
        <p:nvPicPr>
          <p:cNvPr id="8" name="图片 7" descr="徽标, 公司名称&#10;&#10;描述已自动生成"/>
          <p:cNvPicPr>
            <a:picLocks noChangeAspect="1"/>
          </p:cNvPicPr>
          <p:nvPr/>
        </p:nvPicPr>
        <p:blipFill rotWithShape="1">
          <a:blip r:embed="rId3" cstate="screen"/>
          <a:srcRect l="10455" r="11098" b="4996"/>
          <a:stretch>
            <a:fillRect/>
          </a:stretch>
        </p:blipFill>
        <p:spPr>
          <a:xfrm>
            <a:off x="6567713" y="740104"/>
            <a:ext cx="5109030" cy="1933372"/>
          </a:xfrm>
          <a:prstGeom prst="rect">
            <a:avLst/>
          </a:prstGeom>
        </p:spPr>
      </p:pic>
      <p:pic>
        <p:nvPicPr>
          <p:cNvPr id="1026" name="Picture 2"/>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5818" r="5609"/>
          <a:stretch>
            <a:fillRect/>
          </a:stretch>
        </p:blipFill>
        <p:spPr bwMode="auto">
          <a:xfrm>
            <a:off x="6513285" y="2673476"/>
            <a:ext cx="5217886" cy="17489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10"/>
          <p:cNvSpPr txBox="1"/>
          <p:nvPr/>
        </p:nvSpPr>
        <p:spPr>
          <a:xfrm>
            <a:off x="1598260" y="4422392"/>
            <a:ext cx="3062945" cy="830997"/>
          </a:xfrm>
          <a:prstGeom prst="rect">
            <a:avLst/>
          </a:prstGeom>
          <a:noFill/>
        </p:spPr>
        <p:txBody>
          <a:bodyPr wrap="square">
            <a:spAutoFit/>
          </a:bodyPr>
          <a:lstStyle/>
          <a:p>
            <a:pPr marL="0" lvl="1" algn="ctr"/>
            <a:r>
              <a:rPr kumimoji="1" lang="zh-CN" altLang="en-US" sz="4800" b="1" dirty="0">
                <a:ea typeface="黑体" panose="02010609060101010101" pitchFamily="49" charset="-122"/>
              </a:rPr>
              <a:t>高效能</a:t>
            </a:r>
            <a:endParaRPr kumimoji="1" lang="en-US" sz="4800" b="1" dirty="0">
              <a:ea typeface="黑体" panose="02010609060101010101" pitchFamily="49" charset="-122"/>
            </a:endParaRPr>
          </a:p>
        </p:txBody>
      </p:sp>
      <p:sp>
        <p:nvSpPr>
          <p:cNvPr id="6" name="TextBox 10"/>
          <p:cNvSpPr txBox="1"/>
          <p:nvPr/>
        </p:nvSpPr>
        <p:spPr>
          <a:xfrm>
            <a:off x="7759576" y="4422391"/>
            <a:ext cx="3062945" cy="830997"/>
          </a:xfrm>
          <a:prstGeom prst="rect">
            <a:avLst/>
          </a:prstGeom>
          <a:noFill/>
        </p:spPr>
        <p:txBody>
          <a:bodyPr wrap="square">
            <a:spAutoFit/>
          </a:bodyPr>
          <a:lstStyle/>
          <a:p>
            <a:pPr marL="0" lvl="1" algn="ctr"/>
            <a:r>
              <a:rPr kumimoji="1" lang="zh-CN" altLang="en-US" sz="4800" b="1" dirty="0">
                <a:ea typeface="黑体" panose="02010609060101010101" pitchFamily="49" charset="-122"/>
              </a:rPr>
              <a:t>个性化</a:t>
            </a:r>
            <a:endParaRPr kumimoji="1" lang="en-US" sz="4800" b="1" dirty="0">
              <a:ea typeface="黑体" panose="02010609060101010101" pitchFamily="49" charset="-122"/>
            </a:endParaRPr>
          </a:p>
        </p:txBody>
      </p:sp>
      <p:sp>
        <p:nvSpPr>
          <p:cNvPr id="7" name="文本框 11"/>
          <p:cNvSpPr txBox="1"/>
          <p:nvPr/>
        </p:nvSpPr>
        <p:spPr>
          <a:xfrm>
            <a:off x="540567" y="5566806"/>
            <a:ext cx="11368405" cy="1102179"/>
          </a:xfrm>
          <a:prstGeom prst="rect">
            <a:avLst/>
          </a:prstGeom>
          <a:noFill/>
          <a:ln>
            <a:noFill/>
          </a:ln>
        </p:spPr>
        <p:style>
          <a:lnRef idx="2">
            <a:schemeClr val="accent2"/>
          </a:lnRef>
          <a:fillRef idx="1">
            <a:schemeClr val="lt1"/>
          </a:fillRef>
          <a:effectRef idx="0">
            <a:schemeClr val="accent2"/>
          </a:effectRef>
          <a:fontRef idx="minor">
            <a:schemeClr val="dk1"/>
          </a:fontRef>
        </p:style>
        <p:txBody>
          <a:bodyPr wrap="square" lIns="180000" tIns="180000" rIns="180000" bIns="180000" rtlCol="0">
            <a:spAutoFit/>
          </a:bodyPr>
          <a:lstStyle>
            <a:defPPr>
              <a:defRPr lang="zh-CN"/>
            </a:defPPr>
            <a:lvl1pPr>
              <a:defRPr kumimoji="1">
                <a:solidFill>
                  <a:srgbClr val="000000"/>
                </a:solidFill>
                <a:latin typeface="微软雅黑" panose="020B0503020204020204" pitchFamily="34" charset="-122"/>
                <a:ea typeface="微软雅黑" panose="020B0503020204020204" pitchFamily="34" charset="-122"/>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ltLang="zh-CN" sz="1600" dirty="0"/>
              <a:t>[1] MDTv2:</a:t>
            </a:r>
            <a:r>
              <a:rPr lang="zh-CN" altLang="en-US" sz="1600" dirty="0"/>
              <a:t> </a:t>
            </a:r>
            <a:r>
              <a:rPr lang="en-US" altLang="zh-CN" sz="1600" dirty="0"/>
              <a:t>Masked Diffusion Transformer is a Strong Image Synthesizer, PAMI submission (</a:t>
            </a:r>
            <a:r>
              <a:rPr lang="en-US" altLang="zh-CN" sz="1600" b="1" dirty="0"/>
              <a:t>ICCV  2023</a:t>
            </a:r>
            <a:r>
              <a:rPr lang="en-US" altLang="zh-CN" sz="1600" dirty="0"/>
              <a:t>). </a:t>
            </a:r>
          </a:p>
          <a:p>
            <a:r>
              <a:rPr lang="en-US" altLang="zh-CN" sz="1600" dirty="0"/>
              <a:t>[2] </a:t>
            </a:r>
            <a:r>
              <a:rPr lang="en-US" altLang="zh-CN" sz="1600" dirty="0" err="1"/>
              <a:t>PhotoMaker</a:t>
            </a:r>
            <a:r>
              <a:rPr lang="en-US" altLang="zh-CN" sz="1600" dirty="0"/>
              <a:t>: Customizing Realistic Human Photos via Stacked ID Embedding</a:t>
            </a:r>
            <a:r>
              <a:rPr lang="en-US" altLang="zh-CN" sz="1600" dirty="0">
                <a:sym typeface="+mn-ea"/>
              </a:rPr>
              <a:t>, </a:t>
            </a:r>
            <a:r>
              <a:rPr lang="en-US" altLang="zh-CN" sz="1600" b="1" dirty="0">
                <a:sym typeface="+mn-ea"/>
              </a:rPr>
              <a:t>IEEE CVPR</a:t>
            </a:r>
            <a:r>
              <a:rPr lang="en-US" altLang="zh-CN" sz="1600" dirty="0">
                <a:sym typeface="+mn-ea"/>
              </a:rPr>
              <a:t>, 2024.</a:t>
            </a:r>
          </a:p>
          <a:p>
            <a:r>
              <a:rPr lang="en-US" altLang="zh-CN" sz="1600" dirty="0">
                <a:sym typeface="+mn-ea"/>
              </a:rPr>
              <a:t>[3] </a:t>
            </a:r>
            <a:r>
              <a:rPr lang="en-US" altLang="zh-CN" sz="1600" dirty="0" err="1">
                <a:sym typeface="+mn-ea"/>
              </a:rPr>
              <a:t>StoryDiffusion</a:t>
            </a:r>
            <a:r>
              <a:rPr lang="en-US" altLang="zh-CN" sz="1600" dirty="0">
                <a:sym typeface="+mn-ea"/>
              </a:rPr>
              <a:t>: Consistent Self-Attention for Long-Range Image and Video Generation, </a:t>
            </a:r>
            <a:r>
              <a:rPr lang="en-US" altLang="zh-CN" sz="1600" dirty="0" err="1">
                <a:sym typeface="+mn-ea"/>
              </a:rPr>
              <a:t>arXiv</a:t>
            </a:r>
            <a:r>
              <a:rPr lang="en-US" altLang="zh-CN" sz="1600" dirty="0">
                <a:sym typeface="+mn-ea"/>
              </a:rPr>
              <a:t>, 2024.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descr="图形用户界面, 文本, 应用程序, 电子邮件&#10;&#10;描述已自动生成"/>
          <p:cNvPicPr>
            <a:picLocks noChangeAspect="1"/>
          </p:cNvPicPr>
          <p:nvPr/>
        </p:nvPicPr>
        <p:blipFill>
          <a:blip r:embed="rId3" cstate="screen"/>
          <a:stretch>
            <a:fillRect/>
          </a:stretch>
        </p:blipFill>
        <p:spPr>
          <a:xfrm>
            <a:off x="6740403" y="4398264"/>
            <a:ext cx="4935601" cy="2085663"/>
          </a:xfrm>
          <a:prstGeom prst="rect">
            <a:avLst/>
          </a:prstGeom>
          <a:ln>
            <a:noFill/>
          </a:ln>
          <a:effectLst>
            <a:outerShdw blurRad="292100" dist="139700" dir="2700000" algn="tl" rotWithShape="0">
              <a:srgbClr val="333333">
                <a:alpha val="65000"/>
              </a:srgbClr>
            </a:outerShdw>
          </a:effectLst>
        </p:spPr>
      </p:pic>
      <p:pic>
        <p:nvPicPr>
          <p:cNvPr id="17" name="图片 16" descr="图形用户界面, 网站&#10;&#10;描述已自动生成"/>
          <p:cNvPicPr>
            <a:picLocks noChangeAspect="1"/>
          </p:cNvPicPr>
          <p:nvPr/>
        </p:nvPicPr>
        <p:blipFill rotWithShape="1">
          <a:blip r:embed="rId4" cstate="screen"/>
          <a:srcRect/>
          <a:stretch>
            <a:fillRect/>
          </a:stretch>
        </p:blipFill>
        <p:spPr>
          <a:xfrm>
            <a:off x="6740403" y="731540"/>
            <a:ext cx="4886297" cy="1638477"/>
          </a:xfrm>
          <a:prstGeom prst="rect">
            <a:avLst/>
          </a:prstGeom>
          <a:ln>
            <a:noFill/>
          </a:ln>
          <a:effectLst>
            <a:outerShdw blurRad="292100" dist="139700" dir="2700000" algn="tl" rotWithShape="0">
              <a:srgbClr val="333333">
                <a:alpha val="65000"/>
              </a:srgbClr>
            </a:outerShdw>
          </a:effectLst>
        </p:spPr>
      </p:pic>
      <p:sp>
        <p:nvSpPr>
          <p:cNvPr id="2" name="标题 1"/>
          <p:cNvSpPr>
            <a:spLocks noGrp="1"/>
          </p:cNvSpPr>
          <p:nvPr>
            <p:ph type="title"/>
          </p:nvPr>
        </p:nvSpPr>
        <p:spPr/>
        <p:txBody>
          <a:bodyPr/>
          <a:lstStyle/>
          <a:p>
            <a:r>
              <a:rPr lang="zh-CN" altLang="en-US" dirty="0"/>
              <a:t>多个重要开源趋势榜榜首</a:t>
            </a:r>
            <a:r>
              <a:rPr lang="en-US" altLang="zh-CN" dirty="0"/>
              <a:t>&amp;</a:t>
            </a:r>
            <a:r>
              <a:rPr lang="zh-CN" altLang="en-US" dirty="0"/>
              <a:t>用户评价</a:t>
            </a:r>
          </a:p>
        </p:txBody>
      </p:sp>
      <p:pic>
        <p:nvPicPr>
          <p:cNvPr id="3" name="图片 2"/>
          <p:cNvPicPr>
            <a:picLocks noChangeAspect="1"/>
          </p:cNvPicPr>
          <p:nvPr/>
        </p:nvPicPr>
        <p:blipFill>
          <a:blip r:embed="rId5" cstate="screen"/>
          <a:stretch>
            <a:fillRect/>
          </a:stretch>
        </p:blipFill>
        <p:spPr>
          <a:xfrm>
            <a:off x="565300" y="735594"/>
            <a:ext cx="6078749" cy="5748333"/>
          </a:xfrm>
          <a:prstGeom prst="rect">
            <a:avLst/>
          </a:prstGeom>
          <a:ln>
            <a:noFill/>
          </a:ln>
          <a:effectLst>
            <a:outerShdw blurRad="292100" dist="139700" dir="2700000" algn="tl" rotWithShape="0">
              <a:srgbClr val="333333">
                <a:alpha val="65000"/>
              </a:srgbClr>
            </a:outerShdw>
          </a:effectLst>
        </p:spPr>
      </p:pic>
      <p:sp>
        <p:nvSpPr>
          <p:cNvPr id="11" name="文本框 10"/>
          <p:cNvSpPr txBox="1"/>
          <p:nvPr/>
        </p:nvSpPr>
        <p:spPr>
          <a:xfrm>
            <a:off x="7020671" y="1474246"/>
            <a:ext cx="4456185" cy="523220"/>
          </a:xfrm>
          <a:prstGeom prst="rect">
            <a:avLst/>
          </a:prstGeom>
          <a:solidFill>
            <a:srgbClr val="FFFF00">
              <a:alpha val="41176"/>
            </a:srgbClr>
          </a:solidFill>
        </p:spPr>
        <p:txBody>
          <a:bodyPr wrap="square" rtlCol="0">
            <a:spAutoFit/>
          </a:bodyPr>
          <a:lstStyle/>
          <a:p>
            <a:pPr algn="ctr"/>
            <a:r>
              <a:rPr lang="en-US" altLang="zh-CN" sz="2800" dirty="0" err="1">
                <a:latin typeface="微软雅黑" panose="020B0503020204020204" pitchFamily="34" charset="-122"/>
                <a:ea typeface="微软雅黑" panose="020B0503020204020204" pitchFamily="34" charset="-122"/>
              </a:rPr>
              <a:t>HuggingFace</a:t>
            </a:r>
            <a:r>
              <a:rPr lang="zh-CN" altLang="en-US" sz="2800" dirty="0">
                <a:latin typeface="微软雅黑" panose="020B0503020204020204" pitchFamily="34" charset="-122"/>
                <a:ea typeface="微软雅黑" panose="020B0503020204020204" pitchFamily="34" charset="-122"/>
              </a:rPr>
              <a:t>第一</a:t>
            </a:r>
            <a:r>
              <a:rPr lang="en-US" altLang="zh-CN" sz="2800" dirty="0">
                <a:latin typeface="微软雅黑" panose="020B0503020204020204" pitchFamily="34" charset="-122"/>
                <a:ea typeface="微软雅黑" panose="020B0503020204020204" pitchFamily="34" charset="-122"/>
              </a:rPr>
              <a:t>&amp;</a:t>
            </a:r>
            <a:r>
              <a:rPr lang="zh-CN" altLang="en-US" sz="2800" dirty="0">
                <a:latin typeface="微软雅黑" panose="020B0503020204020204" pitchFamily="34" charset="-122"/>
                <a:ea typeface="微软雅黑" panose="020B0503020204020204" pitchFamily="34" charset="-122"/>
              </a:rPr>
              <a:t>第二</a:t>
            </a:r>
          </a:p>
        </p:txBody>
      </p:sp>
      <p:sp>
        <p:nvSpPr>
          <p:cNvPr id="12" name="文本框 11"/>
          <p:cNvSpPr txBox="1"/>
          <p:nvPr/>
        </p:nvSpPr>
        <p:spPr>
          <a:xfrm>
            <a:off x="7141773" y="4611152"/>
            <a:ext cx="4213980" cy="523220"/>
          </a:xfrm>
          <a:prstGeom prst="rect">
            <a:avLst/>
          </a:prstGeom>
          <a:solidFill>
            <a:srgbClr val="FFFF00">
              <a:alpha val="41176"/>
            </a:srgbClr>
          </a:solidFill>
        </p:spPr>
        <p:txBody>
          <a:bodyPr wrap="square" rtlCol="0">
            <a:spAutoFit/>
          </a:bodyPr>
          <a:lstStyle/>
          <a:p>
            <a:pPr algn="ctr"/>
            <a:r>
              <a:rPr lang="en-US" altLang="zh-CN" sz="2800" dirty="0" err="1">
                <a:latin typeface="微软雅黑" panose="020B0503020204020204" pitchFamily="34" charset="-122"/>
                <a:ea typeface="微软雅黑" panose="020B0503020204020204" pitchFamily="34" charset="-122"/>
              </a:rPr>
              <a:t>PaperswithCode</a:t>
            </a:r>
            <a:r>
              <a:rPr lang="zh-CN" altLang="en-US" sz="2800" dirty="0">
                <a:latin typeface="微软雅黑" panose="020B0503020204020204" pitchFamily="34" charset="-122"/>
                <a:ea typeface="微软雅黑" panose="020B0503020204020204" pitchFamily="34" charset="-122"/>
              </a:rPr>
              <a:t>榜首</a:t>
            </a:r>
          </a:p>
        </p:txBody>
      </p:sp>
      <p:sp>
        <p:nvSpPr>
          <p:cNvPr id="13" name="文本框 12"/>
          <p:cNvSpPr txBox="1"/>
          <p:nvPr/>
        </p:nvSpPr>
        <p:spPr>
          <a:xfrm>
            <a:off x="1332607" y="2731717"/>
            <a:ext cx="2158737" cy="523220"/>
          </a:xfrm>
          <a:prstGeom prst="rect">
            <a:avLst/>
          </a:prstGeom>
          <a:solidFill>
            <a:srgbClr val="FFFF00">
              <a:alpha val="41176"/>
            </a:srgbClr>
          </a:solidFill>
        </p:spPr>
        <p:txBody>
          <a:bodyPr wrap="square" rtlCol="0">
            <a:spAutoFit/>
          </a:bodyPr>
          <a:lstStyle/>
          <a:p>
            <a:pPr algn="ctr"/>
            <a:r>
              <a:rPr lang="en-US" altLang="zh-CN" sz="2800" dirty="0" err="1">
                <a:latin typeface="微软雅黑" panose="020B0503020204020204" pitchFamily="34" charset="-122"/>
                <a:ea typeface="微软雅黑" panose="020B0503020204020204" pitchFamily="34" charset="-122"/>
              </a:rPr>
              <a:t>LeCun</a:t>
            </a:r>
            <a:r>
              <a:rPr lang="zh-CN" altLang="en-US" sz="2800" dirty="0">
                <a:latin typeface="微软雅黑" panose="020B0503020204020204" pitchFamily="34" charset="-122"/>
                <a:ea typeface="微软雅黑" panose="020B0503020204020204" pitchFamily="34" charset="-122"/>
              </a:rPr>
              <a:t>评价</a:t>
            </a:r>
          </a:p>
        </p:txBody>
      </p:sp>
      <p:pic>
        <p:nvPicPr>
          <p:cNvPr id="6" name="图片 5">
            <a:extLst>
              <a:ext uri="{FF2B5EF4-FFF2-40B4-BE49-F238E27FC236}">
                <a16:creationId xmlns:a16="http://schemas.microsoft.com/office/drawing/2014/main" id="{7C856B4B-4E4D-416E-94E9-C7FFC579264D}"/>
              </a:ext>
            </a:extLst>
          </p:cNvPr>
          <p:cNvPicPr>
            <a:picLocks noChangeAspect="1"/>
          </p:cNvPicPr>
          <p:nvPr/>
        </p:nvPicPr>
        <p:blipFill>
          <a:blip r:embed="rId6"/>
          <a:stretch>
            <a:fillRect/>
          </a:stretch>
        </p:blipFill>
        <p:spPr>
          <a:xfrm>
            <a:off x="6740402" y="2459736"/>
            <a:ext cx="4886297" cy="1785694"/>
          </a:xfrm>
          <a:prstGeom prst="rect">
            <a:avLst/>
          </a:prstGeom>
          <a:ln>
            <a:noFill/>
          </a:ln>
          <a:effectLst>
            <a:outerShdw blurRad="292100" dist="139700" dir="2700000" algn="tl" rotWithShape="0">
              <a:srgbClr val="333333">
                <a:alpha val="65000"/>
              </a:srgbClr>
            </a:outerShdw>
          </a:effectLst>
        </p:spPr>
      </p:pic>
      <p:pic>
        <p:nvPicPr>
          <p:cNvPr id="8" name="图片 7">
            <a:extLst>
              <a:ext uri="{FF2B5EF4-FFF2-40B4-BE49-F238E27FC236}">
                <a16:creationId xmlns:a16="http://schemas.microsoft.com/office/drawing/2014/main" id="{98B8A325-2D95-46AD-9A10-1894F1CFD165}"/>
              </a:ext>
            </a:extLst>
          </p:cNvPr>
          <p:cNvPicPr>
            <a:picLocks noChangeAspect="1"/>
          </p:cNvPicPr>
          <p:nvPr/>
        </p:nvPicPr>
        <p:blipFill>
          <a:blip r:embed="rId7"/>
          <a:stretch>
            <a:fillRect/>
          </a:stretch>
        </p:blipFill>
        <p:spPr>
          <a:xfrm>
            <a:off x="10090091" y="2582905"/>
            <a:ext cx="1585913" cy="548713"/>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定制化文生图</a:t>
            </a:r>
          </a:p>
        </p:txBody>
      </p:sp>
      <p:sp>
        <p:nvSpPr>
          <p:cNvPr id="7" name="内容占位符 6"/>
          <p:cNvSpPr>
            <a:spLocks noGrp="1"/>
          </p:cNvSpPr>
          <p:nvPr>
            <p:ph idx="1"/>
          </p:nvPr>
        </p:nvSpPr>
        <p:spPr>
          <a:xfrm>
            <a:off x="394447" y="789711"/>
            <a:ext cx="11355295" cy="669129"/>
          </a:xfrm>
        </p:spPr>
        <p:txBody>
          <a:bodyPr/>
          <a:lstStyle/>
          <a:p>
            <a:r>
              <a:rPr lang="en-US" altLang="zh-CN" dirty="0" err="1"/>
              <a:t>DreamBooth</a:t>
            </a:r>
            <a:r>
              <a:rPr lang="en-US" altLang="zh-CN" dirty="0"/>
              <a:t> (CVPR23 Best student paper)</a:t>
            </a:r>
            <a:endParaRPr lang="zh-CN" altLang="en-US" dirty="0"/>
          </a:p>
        </p:txBody>
      </p:sp>
      <p:pic>
        <p:nvPicPr>
          <p:cNvPr id="2050" name="Picture 2"/>
          <p:cNvPicPr>
            <a:picLocks noChangeAspect="1" noChangeArrowheads="1"/>
          </p:cNvPicPr>
          <p:nvPr/>
        </p:nvPicPr>
        <p:blipFill>
          <a:blip r:embed="rId3"/>
          <a:srcRect/>
          <a:stretch>
            <a:fillRect/>
          </a:stretch>
        </p:blipFill>
        <p:spPr bwMode="auto">
          <a:xfrm>
            <a:off x="617444" y="2095892"/>
            <a:ext cx="10909300" cy="3054035"/>
          </a:xfrm>
          <a:prstGeom prst="rect">
            <a:avLst/>
          </a:prstGeom>
          <a:noFill/>
          <a:extLst>
            <a:ext uri="{909E8E84-426E-40DD-AFC4-6F175D3DCCD1}">
              <a14:hiddenFill xmlns:a14="http://schemas.microsoft.com/office/drawing/2010/main">
                <a:solidFill>
                  <a:srgbClr val="FFFFFF"/>
                </a:solidFill>
              </a14:hiddenFill>
            </a:ext>
          </a:extLst>
        </p:spPr>
      </p:pic>
      <p:sp>
        <p:nvSpPr>
          <p:cNvPr id="6" name="文本框 5"/>
          <p:cNvSpPr txBox="1"/>
          <p:nvPr/>
        </p:nvSpPr>
        <p:spPr>
          <a:xfrm>
            <a:off x="9342565" y="6233851"/>
            <a:ext cx="2849434" cy="369332"/>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Credits: </a:t>
            </a:r>
            <a:r>
              <a:rPr lang="en-US" altLang="zh-CN" dirty="0">
                <a:latin typeface="Calibri" panose="020F0502020204030204" pitchFamily="34" charset="0"/>
                <a:ea typeface="微软雅黑" panose="020B0503020204020204" pitchFamily="34" charset="-122"/>
                <a:cs typeface="Calibri" panose="020F0502020204030204" pitchFamily="34" charset="0"/>
              </a:rPr>
              <a:t>[Ruiz </a:t>
            </a:r>
            <a:r>
              <a:rPr lang="en-US" altLang="zh-CN" i="1" dirty="0">
                <a:latin typeface="Calibri" panose="020F0502020204030204" pitchFamily="34" charset="0"/>
                <a:ea typeface="微软雅黑" panose="020B0503020204020204" pitchFamily="34" charset="-122"/>
                <a:cs typeface="Calibri" panose="020F0502020204030204" pitchFamily="34" charset="0"/>
              </a:rPr>
              <a:t>et al.</a:t>
            </a:r>
            <a:r>
              <a:rPr lang="en-US" altLang="zh-CN" dirty="0">
                <a:latin typeface="Calibri" panose="020F0502020204030204" pitchFamily="34" charset="0"/>
                <a:ea typeface="微软雅黑" panose="020B0503020204020204" pitchFamily="34" charset="-122"/>
                <a:cs typeface="Calibri" panose="020F0502020204030204" pitchFamily="34" charset="0"/>
              </a:rPr>
              <a:t> CVPR23]</a:t>
            </a:r>
            <a:r>
              <a:rPr lang="en-US" altLang="zh-CN" b="1" dirty="0">
                <a:latin typeface="Calibri" panose="020F0502020204030204" pitchFamily="34" charset="0"/>
                <a:ea typeface="微软雅黑" panose="020B0503020204020204" pitchFamily="34" charset="-122"/>
                <a:cs typeface="Calibri" panose="020F0502020204030204" pitchFamily="34" charset="0"/>
              </a:rPr>
              <a:t> </a:t>
            </a:r>
            <a:endParaRPr kumimoji="1" lang="zh-CN" altLang="en-US" dirty="0">
              <a:latin typeface="Calibri" panose="020F0502020204030204" pitchFamily="34" charset="0"/>
              <a:cs typeface="Calibri" panose="020F050202020403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定制化文生图</a:t>
            </a:r>
          </a:p>
        </p:txBody>
      </p:sp>
      <p:sp>
        <p:nvSpPr>
          <p:cNvPr id="7" name="内容占位符 6"/>
          <p:cNvSpPr>
            <a:spLocks noGrp="1"/>
          </p:cNvSpPr>
          <p:nvPr>
            <p:ph idx="1"/>
          </p:nvPr>
        </p:nvSpPr>
        <p:spPr>
          <a:xfrm>
            <a:off x="394447" y="789711"/>
            <a:ext cx="11355295" cy="669129"/>
          </a:xfrm>
        </p:spPr>
        <p:txBody>
          <a:bodyPr/>
          <a:lstStyle/>
          <a:p>
            <a:r>
              <a:rPr lang="en-US" altLang="zh-CN" dirty="0" err="1"/>
              <a:t>DreamBooth</a:t>
            </a:r>
            <a:r>
              <a:rPr lang="en-US" altLang="zh-CN" dirty="0"/>
              <a:t> (CVPR23 Best student paper)</a:t>
            </a:r>
            <a:endParaRPr lang="zh-CN" altLang="en-US" dirty="0"/>
          </a:p>
        </p:txBody>
      </p:sp>
      <p:pic>
        <p:nvPicPr>
          <p:cNvPr id="1026" name="Picture 2"/>
          <p:cNvPicPr>
            <a:picLocks noChangeAspect="1" noChangeArrowheads="1"/>
          </p:cNvPicPr>
          <p:nvPr/>
        </p:nvPicPr>
        <p:blipFill rotWithShape="1">
          <a:blip r:embed="rId3" cstate="screen"/>
          <a:srcRect/>
          <a:stretch>
            <a:fillRect/>
          </a:stretch>
        </p:blipFill>
        <p:spPr bwMode="auto">
          <a:xfrm>
            <a:off x="486658" y="2321102"/>
            <a:ext cx="11386918" cy="4161367"/>
          </a:xfrm>
          <a:prstGeom prst="rect">
            <a:avLst/>
          </a:prstGeom>
          <a:noFill/>
          <a:extLst>
            <a:ext uri="{909E8E84-426E-40DD-AFC4-6F175D3DCCD1}">
              <a14:hiddenFill xmlns:a14="http://schemas.microsoft.com/office/drawing/2010/main">
                <a:solidFill>
                  <a:srgbClr val="FFFFFF"/>
                </a:solidFill>
              </a14:hiddenFill>
            </a:ext>
          </a:extLst>
        </p:spPr>
      </p:pic>
      <p:sp>
        <p:nvSpPr>
          <p:cNvPr id="4" name="文本框 3"/>
          <p:cNvSpPr txBox="1"/>
          <p:nvPr/>
        </p:nvSpPr>
        <p:spPr>
          <a:xfrm>
            <a:off x="9342565" y="6233851"/>
            <a:ext cx="2849434" cy="369332"/>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Credits: </a:t>
            </a:r>
            <a:r>
              <a:rPr lang="en-US" altLang="zh-CN" dirty="0">
                <a:latin typeface="Calibri" panose="020F0502020204030204" pitchFamily="34" charset="0"/>
                <a:ea typeface="微软雅黑" panose="020B0503020204020204" pitchFamily="34" charset="-122"/>
                <a:cs typeface="Calibri" panose="020F0502020204030204" pitchFamily="34" charset="0"/>
              </a:rPr>
              <a:t>[Ruiz </a:t>
            </a:r>
            <a:r>
              <a:rPr lang="en-US" altLang="zh-CN" i="1" dirty="0">
                <a:latin typeface="Calibri" panose="020F0502020204030204" pitchFamily="34" charset="0"/>
                <a:ea typeface="微软雅黑" panose="020B0503020204020204" pitchFamily="34" charset="-122"/>
                <a:cs typeface="Calibri" panose="020F0502020204030204" pitchFamily="34" charset="0"/>
              </a:rPr>
              <a:t>et al.</a:t>
            </a:r>
            <a:r>
              <a:rPr lang="en-US" altLang="zh-CN" dirty="0">
                <a:latin typeface="Calibri" panose="020F0502020204030204" pitchFamily="34" charset="0"/>
                <a:ea typeface="微软雅黑" panose="020B0503020204020204" pitchFamily="34" charset="-122"/>
                <a:cs typeface="Calibri" panose="020F0502020204030204" pitchFamily="34" charset="0"/>
              </a:rPr>
              <a:t> CVPR23]</a:t>
            </a:r>
            <a:r>
              <a:rPr lang="en-US" altLang="zh-CN" b="1" dirty="0">
                <a:latin typeface="Calibri" panose="020F0502020204030204" pitchFamily="34" charset="0"/>
                <a:ea typeface="微软雅黑" panose="020B0503020204020204" pitchFamily="34" charset="-122"/>
                <a:cs typeface="Calibri" panose="020F0502020204030204" pitchFamily="34" charset="0"/>
              </a:rPr>
              <a:t> </a:t>
            </a:r>
            <a:endParaRPr kumimoji="1" lang="zh-CN" altLang="en-US" dirty="0">
              <a:latin typeface="Calibri" panose="020F0502020204030204" pitchFamily="34" charset="0"/>
              <a:cs typeface="Calibri" panose="020F0502020204030204" pitchFamily="34" charset="0"/>
            </a:endParaRPr>
          </a:p>
        </p:txBody>
      </p:sp>
      <p:sp>
        <p:nvSpPr>
          <p:cNvPr id="3" name="对话气泡: 矩形 2"/>
          <p:cNvSpPr/>
          <p:nvPr/>
        </p:nvSpPr>
        <p:spPr>
          <a:xfrm>
            <a:off x="2092234" y="1448947"/>
            <a:ext cx="8007532" cy="523220"/>
          </a:xfrm>
          <a:prstGeom prst="wedgeRectCallout">
            <a:avLst>
              <a:gd name="adj1" fmla="val -31963"/>
              <a:gd name="adj2" fmla="val 136845"/>
            </a:avLst>
          </a:prstGeom>
          <a:solidFill>
            <a:srgbClr val="FFFF00">
              <a:alpha val="41176"/>
            </a:srgbClr>
          </a:solidFill>
        </p:spPr>
        <p:txBody>
          <a:bodyPr wrap="square" rtlCol="0">
            <a:spAutoFit/>
          </a:bodyPr>
          <a:lstStyle/>
          <a:p>
            <a:pPr algn="ctr"/>
            <a:r>
              <a:rPr lang="zh-CN" altLang="en-US" sz="2800" dirty="0">
                <a:latin typeface="微软雅黑" panose="020B0503020204020204" pitchFamily="34" charset="-122"/>
                <a:ea typeface="微软雅黑" panose="020B0503020204020204" pitchFamily="34" charset="-122"/>
              </a:rPr>
              <a:t>对输入</a:t>
            </a:r>
            <a:r>
              <a:rPr lang="en-US" altLang="zh-CN" sz="2800" dirty="0">
                <a:latin typeface="微软雅黑" panose="020B0503020204020204" pitchFamily="34" charset="-122"/>
                <a:ea typeface="微软雅黑" panose="020B0503020204020204" pitchFamily="34" charset="-122"/>
              </a:rPr>
              <a:t>ID</a:t>
            </a:r>
            <a:r>
              <a:rPr lang="zh-CN" altLang="en-US" sz="2800" dirty="0">
                <a:latin typeface="微软雅黑" panose="020B0503020204020204" pitchFamily="34" charset="-122"/>
                <a:ea typeface="微软雅黑" panose="020B0503020204020204" pitchFamily="34" charset="-122"/>
              </a:rPr>
              <a:t>图像进行上千步迭代，需数十分钟</a:t>
            </a:r>
            <a:endParaRPr lang="zh-CN" altLang="en-US" sz="2800" dirty="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DreamBooth</a:t>
            </a:r>
            <a:r>
              <a:rPr lang="zh-CN" altLang="en-US" dirty="0"/>
              <a:t>的轻量化</a:t>
            </a:r>
          </a:p>
        </p:txBody>
      </p:sp>
      <p:sp>
        <p:nvSpPr>
          <p:cNvPr id="3" name="内容占位符 2"/>
          <p:cNvSpPr>
            <a:spLocks noGrp="1"/>
          </p:cNvSpPr>
          <p:nvPr>
            <p:ph idx="1"/>
          </p:nvPr>
        </p:nvSpPr>
        <p:spPr/>
        <p:txBody>
          <a:bodyPr/>
          <a:lstStyle/>
          <a:p>
            <a:r>
              <a:rPr lang="en-US" altLang="zh-CN" dirty="0" err="1"/>
              <a:t>DreamBooth</a:t>
            </a:r>
            <a:r>
              <a:rPr lang="en-US" altLang="zh-CN" dirty="0"/>
              <a:t> (</a:t>
            </a:r>
            <a:r>
              <a:rPr lang="zh-CN" altLang="en-US" dirty="0"/>
              <a:t>上千次地微调</a:t>
            </a:r>
            <a:r>
              <a:rPr lang="en-US" altLang="zh-CN" dirty="0"/>
              <a:t>Encoder-Decoder) </a:t>
            </a:r>
            <a:r>
              <a:rPr lang="zh-CN" altLang="en-US" dirty="0"/>
              <a:t>的轻量化</a:t>
            </a:r>
          </a:p>
          <a:p>
            <a:endParaRPr lang="zh-CN" altLang="en-US" dirty="0"/>
          </a:p>
        </p:txBody>
      </p:sp>
      <p:grpSp>
        <p:nvGrpSpPr>
          <p:cNvPr id="4" name="组合 3"/>
          <p:cNvGrpSpPr/>
          <p:nvPr/>
        </p:nvGrpSpPr>
        <p:grpSpPr>
          <a:xfrm>
            <a:off x="1019950" y="2783832"/>
            <a:ext cx="3928429" cy="1694078"/>
            <a:chOff x="3156743" y="4409779"/>
            <a:chExt cx="1909763" cy="899160"/>
          </a:xfrm>
        </p:grpSpPr>
        <p:grpSp>
          <p:nvGrpSpPr>
            <p:cNvPr id="5" name="组合 4"/>
            <p:cNvGrpSpPr/>
            <p:nvPr/>
          </p:nvGrpSpPr>
          <p:grpSpPr>
            <a:xfrm>
              <a:off x="3156743" y="4409779"/>
              <a:ext cx="1909763" cy="899160"/>
              <a:chOff x="2400300" y="2598420"/>
              <a:chExt cx="1310640" cy="899160"/>
            </a:xfrm>
            <a:solidFill>
              <a:schemeClr val="accent3">
                <a:lumMod val="60000"/>
                <a:lumOff val="40000"/>
              </a:schemeClr>
            </a:solidFill>
          </p:grpSpPr>
          <p:sp>
            <p:nvSpPr>
              <p:cNvPr id="10" name="梯形 9"/>
              <p:cNvSpPr/>
              <p:nvPr/>
            </p:nvSpPr>
            <p:spPr>
              <a:xfrm rot="5400000">
                <a:off x="2278380" y="2720340"/>
                <a:ext cx="899160" cy="655320"/>
              </a:xfrm>
              <a:prstGeom prst="trapezoid">
                <a:avLst>
                  <a:gd name="adj" fmla="val 30007"/>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200" dirty="0"/>
              </a:p>
            </p:txBody>
          </p:sp>
          <p:sp>
            <p:nvSpPr>
              <p:cNvPr id="11" name="梯形 10"/>
              <p:cNvSpPr/>
              <p:nvPr/>
            </p:nvSpPr>
            <p:spPr>
              <a:xfrm rot="16200000">
                <a:off x="2933700" y="2720340"/>
                <a:ext cx="899160" cy="655320"/>
              </a:xfrm>
              <a:prstGeom prst="trapezoid">
                <a:avLst>
                  <a:gd name="adj" fmla="val 30007"/>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200"/>
              </a:p>
            </p:txBody>
          </p:sp>
        </p:grpSp>
        <p:sp>
          <p:nvSpPr>
            <p:cNvPr id="6" name="矩形: 圆角 5"/>
            <p:cNvSpPr/>
            <p:nvPr/>
          </p:nvSpPr>
          <p:spPr>
            <a:xfrm>
              <a:off x="3203635" y="4890168"/>
              <a:ext cx="177800" cy="338554"/>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solidFill>
                    <a:schemeClr val="tx1"/>
                  </a:solidFill>
                </a:rPr>
                <a:t>V</a:t>
              </a:r>
              <a:endParaRPr lang="zh-CN" altLang="en-US" sz="3200" dirty="0">
                <a:solidFill>
                  <a:schemeClr val="tx1"/>
                </a:solidFill>
              </a:endParaRPr>
            </a:p>
          </p:txBody>
        </p:sp>
        <p:sp>
          <p:nvSpPr>
            <p:cNvPr id="7" name="矩形: 圆角 6"/>
            <p:cNvSpPr/>
            <p:nvPr/>
          </p:nvSpPr>
          <p:spPr>
            <a:xfrm>
              <a:off x="3203635" y="4503818"/>
              <a:ext cx="177800" cy="338554"/>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solidFill>
                    <a:schemeClr val="tx1"/>
                  </a:solidFill>
                </a:rPr>
                <a:t>K</a:t>
              </a:r>
              <a:endParaRPr lang="zh-CN" altLang="en-US" sz="3200" dirty="0">
                <a:solidFill>
                  <a:schemeClr val="tx1"/>
                </a:solidFill>
              </a:endParaRPr>
            </a:p>
          </p:txBody>
        </p:sp>
        <p:sp>
          <p:nvSpPr>
            <p:cNvPr id="8" name="矩形: 圆角 7"/>
            <p:cNvSpPr/>
            <p:nvPr/>
          </p:nvSpPr>
          <p:spPr>
            <a:xfrm>
              <a:off x="4841811" y="4890136"/>
              <a:ext cx="177800" cy="338554"/>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solidFill>
                    <a:schemeClr val="tx1"/>
                  </a:solidFill>
                </a:rPr>
                <a:t>V</a:t>
              </a:r>
              <a:endParaRPr lang="zh-CN" altLang="en-US" sz="3200" dirty="0">
                <a:solidFill>
                  <a:schemeClr val="tx1"/>
                </a:solidFill>
              </a:endParaRPr>
            </a:p>
          </p:txBody>
        </p:sp>
        <p:sp>
          <p:nvSpPr>
            <p:cNvPr id="9" name="矩形: 圆角 8"/>
            <p:cNvSpPr/>
            <p:nvPr/>
          </p:nvSpPr>
          <p:spPr>
            <a:xfrm>
              <a:off x="4841811" y="4503786"/>
              <a:ext cx="177800" cy="338554"/>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solidFill>
                    <a:schemeClr val="tx1"/>
                  </a:solidFill>
                </a:rPr>
                <a:t>K</a:t>
              </a:r>
              <a:endParaRPr lang="zh-CN" altLang="en-US" sz="3200" dirty="0">
                <a:solidFill>
                  <a:schemeClr val="tx1"/>
                </a:solidFill>
              </a:endParaRPr>
            </a:p>
          </p:txBody>
        </p:sp>
      </p:grpSp>
      <p:sp>
        <p:nvSpPr>
          <p:cNvPr id="12" name="文本框 11"/>
          <p:cNvSpPr txBox="1"/>
          <p:nvPr/>
        </p:nvSpPr>
        <p:spPr>
          <a:xfrm>
            <a:off x="442258" y="4890665"/>
            <a:ext cx="5380127" cy="1384995"/>
          </a:xfrm>
          <a:prstGeom prst="rect">
            <a:avLst/>
          </a:prstGeom>
          <a:noFill/>
        </p:spPr>
        <p:txBody>
          <a:bodyPr wrap="none" rtlCol="0">
            <a:spAutoFit/>
          </a:bodyPr>
          <a:lstStyle/>
          <a:p>
            <a:pPr algn="ctr"/>
            <a:r>
              <a:rPr lang="en-US" altLang="zh-CN" sz="2800" b="1" dirty="0"/>
              <a:t>Custom Diffusion [CVPR’23]</a:t>
            </a:r>
          </a:p>
          <a:p>
            <a:pPr algn="ctr"/>
            <a:r>
              <a:rPr lang="zh-CN" altLang="en-US" sz="2800" dirty="0">
                <a:ea typeface="黑体" panose="02010609060101010101" pitchFamily="49" charset="-122"/>
              </a:rPr>
              <a:t>微调</a:t>
            </a:r>
            <a:r>
              <a:rPr lang="en-US" altLang="zh-CN" sz="2800" dirty="0">
                <a:ea typeface="黑体" panose="02010609060101010101" pitchFamily="49" charset="-122"/>
              </a:rPr>
              <a:t>Cross-Attention</a:t>
            </a:r>
            <a:r>
              <a:rPr lang="zh-CN" altLang="en-US" sz="2800" dirty="0">
                <a:ea typeface="黑体" panose="02010609060101010101" pitchFamily="49" charset="-122"/>
              </a:rPr>
              <a:t>中</a:t>
            </a:r>
            <a:r>
              <a:rPr lang="zh-CN" altLang="en-US" sz="2800" b="1" dirty="0">
                <a:solidFill>
                  <a:srgbClr val="C00000"/>
                </a:solidFill>
                <a:ea typeface="黑体" panose="02010609060101010101" pitchFamily="49" charset="-122"/>
              </a:rPr>
              <a:t>所有的</a:t>
            </a:r>
            <a:r>
              <a:rPr lang="en-US" altLang="zh-CN" sz="2800" b="1" dirty="0">
                <a:solidFill>
                  <a:srgbClr val="C00000"/>
                </a:solidFill>
                <a:ea typeface="黑体" panose="02010609060101010101" pitchFamily="49" charset="-122"/>
              </a:rPr>
              <a:t>K</a:t>
            </a:r>
            <a:r>
              <a:rPr lang="zh-CN" altLang="en-US" sz="2800" b="1" dirty="0">
                <a:solidFill>
                  <a:srgbClr val="C00000"/>
                </a:solidFill>
                <a:ea typeface="黑体" panose="02010609060101010101" pitchFamily="49" charset="-122"/>
              </a:rPr>
              <a:t>、</a:t>
            </a:r>
            <a:r>
              <a:rPr lang="en-US" altLang="zh-CN" sz="2800" b="1" dirty="0">
                <a:solidFill>
                  <a:srgbClr val="C00000"/>
                </a:solidFill>
                <a:ea typeface="黑体" panose="02010609060101010101" pitchFamily="49" charset="-122"/>
              </a:rPr>
              <a:t>V</a:t>
            </a:r>
            <a:endParaRPr lang="zh-CN" altLang="en-US" sz="2800" b="1" dirty="0">
              <a:solidFill>
                <a:srgbClr val="C00000"/>
              </a:solidFill>
              <a:ea typeface="黑体" panose="02010609060101010101" pitchFamily="49" charset="-122"/>
            </a:endParaRPr>
          </a:p>
          <a:p>
            <a:pPr algn="ctr"/>
            <a:endParaRPr lang="zh-CN" altLang="en-US" sz="2800" dirty="0"/>
          </a:p>
        </p:txBody>
      </p:sp>
      <p:grpSp>
        <p:nvGrpSpPr>
          <p:cNvPr id="14" name="组合 13"/>
          <p:cNvGrpSpPr/>
          <p:nvPr/>
        </p:nvGrpSpPr>
        <p:grpSpPr>
          <a:xfrm>
            <a:off x="6985149" y="1955969"/>
            <a:ext cx="3738761" cy="2789172"/>
            <a:chOff x="2419935" y="3954574"/>
            <a:chExt cx="2617135" cy="2531951"/>
          </a:xfrm>
        </p:grpSpPr>
        <p:grpSp>
          <p:nvGrpSpPr>
            <p:cNvPr id="15" name="组合 14"/>
            <p:cNvGrpSpPr/>
            <p:nvPr/>
          </p:nvGrpSpPr>
          <p:grpSpPr>
            <a:xfrm>
              <a:off x="2464067" y="5287901"/>
              <a:ext cx="2545808" cy="1198624"/>
              <a:chOff x="2400300" y="2598420"/>
              <a:chExt cx="1310640" cy="899160"/>
            </a:xfrm>
            <a:solidFill>
              <a:schemeClr val="accent3">
                <a:lumMod val="60000"/>
                <a:lumOff val="40000"/>
              </a:schemeClr>
            </a:solidFill>
          </p:grpSpPr>
          <p:sp>
            <p:nvSpPr>
              <p:cNvPr id="29" name="梯形 28"/>
              <p:cNvSpPr/>
              <p:nvPr/>
            </p:nvSpPr>
            <p:spPr>
              <a:xfrm rot="5400000">
                <a:off x="2278380" y="2720340"/>
                <a:ext cx="899160" cy="655320"/>
              </a:xfrm>
              <a:prstGeom prst="trapezoid">
                <a:avLst>
                  <a:gd name="adj" fmla="val 30007"/>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p>
            </p:txBody>
          </p:sp>
          <p:sp>
            <p:nvSpPr>
              <p:cNvPr id="30" name="梯形 29"/>
              <p:cNvSpPr/>
              <p:nvPr/>
            </p:nvSpPr>
            <p:spPr>
              <a:xfrm rot="16200000">
                <a:off x="2933700" y="2720340"/>
                <a:ext cx="899160" cy="655320"/>
              </a:xfrm>
              <a:prstGeom prst="trapezoid">
                <a:avLst>
                  <a:gd name="adj" fmla="val 30007"/>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grpSp>
        <p:sp>
          <p:nvSpPr>
            <p:cNvPr id="16" name="矩形: 圆角 15"/>
            <p:cNvSpPr/>
            <p:nvPr/>
          </p:nvSpPr>
          <p:spPr>
            <a:xfrm>
              <a:off x="2464068" y="4713599"/>
              <a:ext cx="237016" cy="451309"/>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tx1"/>
                  </a:solidFill>
                </a:rPr>
                <a:t>A</a:t>
              </a:r>
              <a:endParaRPr lang="zh-CN" altLang="en-US" sz="2000" dirty="0">
                <a:solidFill>
                  <a:schemeClr val="tx1"/>
                </a:solidFill>
              </a:endParaRPr>
            </a:p>
          </p:txBody>
        </p:sp>
        <p:sp>
          <p:nvSpPr>
            <p:cNvPr id="17" name="矩形: 圆角 16"/>
            <p:cNvSpPr/>
            <p:nvPr/>
          </p:nvSpPr>
          <p:spPr>
            <a:xfrm>
              <a:off x="2739011" y="4713599"/>
              <a:ext cx="237016" cy="451309"/>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tx1"/>
                  </a:solidFill>
                </a:rPr>
                <a:t>B</a:t>
              </a:r>
              <a:endParaRPr lang="zh-CN" altLang="en-US" sz="2000" dirty="0">
                <a:solidFill>
                  <a:schemeClr val="tx1"/>
                </a:solidFill>
              </a:endParaRPr>
            </a:p>
          </p:txBody>
        </p:sp>
        <p:sp>
          <p:nvSpPr>
            <p:cNvPr id="18" name="矩形: 圆角 17"/>
            <p:cNvSpPr/>
            <p:nvPr/>
          </p:nvSpPr>
          <p:spPr>
            <a:xfrm>
              <a:off x="3480992" y="4713599"/>
              <a:ext cx="237016" cy="451309"/>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tx1"/>
                  </a:solidFill>
                </a:rPr>
                <a:t>A</a:t>
              </a:r>
              <a:endParaRPr lang="zh-CN" altLang="en-US" sz="2000" dirty="0">
                <a:solidFill>
                  <a:schemeClr val="tx1"/>
                </a:solidFill>
              </a:endParaRPr>
            </a:p>
          </p:txBody>
        </p:sp>
        <p:sp>
          <p:nvSpPr>
            <p:cNvPr id="19" name="矩形: 圆角 18"/>
            <p:cNvSpPr/>
            <p:nvPr/>
          </p:nvSpPr>
          <p:spPr>
            <a:xfrm>
              <a:off x="3755935" y="4713599"/>
              <a:ext cx="237016" cy="451309"/>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tx1"/>
                  </a:solidFill>
                </a:rPr>
                <a:t>B</a:t>
              </a:r>
              <a:endParaRPr lang="zh-CN" altLang="en-US" sz="2000" dirty="0">
                <a:solidFill>
                  <a:schemeClr val="tx1"/>
                </a:solidFill>
              </a:endParaRPr>
            </a:p>
          </p:txBody>
        </p:sp>
        <p:sp>
          <p:nvSpPr>
            <p:cNvPr id="20" name="矩形: 圆角 19"/>
            <p:cNvSpPr/>
            <p:nvPr/>
          </p:nvSpPr>
          <p:spPr>
            <a:xfrm>
              <a:off x="4497917" y="4713599"/>
              <a:ext cx="237016" cy="451309"/>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tx1"/>
                  </a:solidFill>
                </a:rPr>
                <a:t>A</a:t>
              </a:r>
              <a:endParaRPr lang="zh-CN" altLang="en-US" sz="2000" dirty="0">
                <a:solidFill>
                  <a:schemeClr val="tx1"/>
                </a:solidFill>
              </a:endParaRPr>
            </a:p>
          </p:txBody>
        </p:sp>
        <p:sp>
          <p:nvSpPr>
            <p:cNvPr id="21" name="矩形: 圆角 20"/>
            <p:cNvSpPr/>
            <p:nvPr/>
          </p:nvSpPr>
          <p:spPr>
            <a:xfrm>
              <a:off x="4772859" y="4713599"/>
              <a:ext cx="237016" cy="451309"/>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tx1"/>
                  </a:solidFill>
                </a:rPr>
                <a:t>B</a:t>
              </a:r>
              <a:endParaRPr lang="zh-CN" altLang="en-US" sz="2000" dirty="0">
                <a:solidFill>
                  <a:schemeClr val="tx1"/>
                </a:solidFill>
              </a:endParaRPr>
            </a:p>
          </p:txBody>
        </p:sp>
        <p:sp>
          <p:nvSpPr>
            <p:cNvPr id="22" name="左大括号 21"/>
            <p:cNvSpPr/>
            <p:nvPr/>
          </p:nvSpPr>
          <p:spPr>
            <a:xfrm rot="5400000">
              <a:off x="3626928" y="3264124"/>
              <a:ext cx="220086" cy="2545808"/>
            </a:xfrm>
            <a:prstGeom prst="leftBrace">
              <a:avLst>
                <a:gd name="adj1" fmla="val 35256"/>
                <a:gd name="adj2"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sz="2000">
                <a:ln>
                  <a:solidFill>
                    <a:sysClr val="windowText" lastClr="000000"/>
                  </a:solidFill>
                </a:ln>
              </a:endParaRPr>
            </a:p>
          </p:txBody>
        </p:sp>
        <p:sp>
          <p:nvSpPr>
            <p:cNvPr id="23" name="文本框 22"/>
            <p:cNvSpPr txBox="1"/>
            <p:nvPr/>
          </p:nvSpPr>
          <p:spPr>
            <a:xfrm>
              <a:off x="2419935" y="3954574"/>
              <a:ext cx="2617135" cy="419090"/>
            </a:xfrm>
            <a:prstGeom prst="rect">
              <a:avLst/>
            </a:prstGeom>
            <a:noFill/>
          </p:spPr>
          <p:txBody>
            <a:bodyPr wrap="square">
              <a:spAutoFit/>
            </a:bodyPr>
            <a:lstStyle/>
            <a:p>
              <a:pPr algn="ctr"/>
              <a:r>
                <a:rPr lang="zh-CN" altLang="en-US" sz="2400" b="1" dirty="0">
                  <a:solidFill>
                    <a:schemeClr val="tx1">
                      <a:lumMod val="75000"/>
                      <a:lumOff val="25000"/>
                    </a:schemeClr>
                  </a:solidFill>
                  <a:latin typeface="黑体" panose="02010609060101010101" pitchFamily="49" charset="-122"/>
                  <a:ea typeface="黑体" panose="02010609060101010101" pitchFamily="49" charset="-122"/>
                </a:rPr>
                <a:t>低秩分解后的权重</a:t>
              </a:r>
              <a:endParaRPr lang="zh-CN" altLang="en-US" sz="2400" dirty="0">
                <a:solidFill>
                  <a:schemeClr val="tx1">
                    <a:lumMod val="75000"/>
                    <a:lumOff val="25000"/>
                  </a:schemeClr>
                </a:solidFill>
                <a:latin typeface="黑体" panose="02010609060101010101" pitchFamily="49" charset="-122"/>
                <a:ea typeface="黑体" panose="02010609060101010101" pitchFamily="49" charset="-122"/>
              </a:endParaRPr>
            </a:p>
          </p:txBody>
        </p:sp>
        <p:pic>
          <p:nvPicPr>
            <p:cNvPr id="24" name="图形 23" descr="医学 纯色填充"/>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582412" y="5164500"/>
              <a:ext cx="262411" cy="262411"/>
            </a:xfrm>
            <a:prstGeom prst="rect">
              <a:avLst/>
            </a:prstGeom>
          </p:spPr>
        </p:pic>
        <p:pic>
          <p:nvPicPr>
            <p:cNvPr id="25" name="图形 24" descr="医学 纯色填充"/>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3624728" y="5164500"/>
              <a:ext cx="262411" cy="262411"/>
            </a:xfrm>
            <a:prstGeom prst="rect">
              <a:avLst/>
            </a:prstGeom>
          </p:spPr>
        </p:pic>
        <p:pic>
          <p:nvPicPr>
            <p:cNvPr id="26" name="图形 25" descr="医学 纯色填充"/>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4641654" y="5164500"/>
              <a:ext cx="262411" cy="262411"/>
            </a:xfrm>
            <a:prstGeom prst="rect">
              <a:avLst/>
            </a:prstGeom>
          </p:spPr>
        </p:pic>
        <p:sp>
          <p:nvSpPr>
            <p:cNvPr id="27" name="文本框 26"/>
            <p:cNvSpPr txBox="1"/>
            <p:nvPr/>
          </p:nvSpPr>
          <p:spPr>
            <a:xfrm>
              <a:off x="3004058" y="4634577"/>
              <a:ext cx="474816" cy="400110"/>
            </a:xfrm>
            <a:prstGeom prst="rect">
              <a:avLst/>
            </a:prstGeom>
            <a:noFill/>
          </p:spPr>
          <p:txBody>
            <a:bodyPr wrap="square" rtlCol="0">
              <a:spAutoFit/>
            </a:bodyPr>
            <a:lstStyle/>
            <a:p>
              <a:r>
                <a:rPr lang="en-US" altLang="zh-CN" sz="2000" dirty="0"/>
                <a:t>…</a:t>
              </a:r>
            </a:p>
          </p:txBody>
        </p:sp>
        <p:sp>
          <p:nvSpPr>
            <p:cNvPr id="28" name="文本框 27"/>
            <p:cNvSpPr txBox="1"/>
            <p:nvPr/>
          </p:nvSpPr>
          <p:spPr>
            <a:xfrm>
              <a:off x="4003316" y="4622052"/>
              <a:ext cx="474816" cy="400110"/>
            </a:xfrm>
            <a:prstGeom prst="rect">
              <a:avLst/>
            </a:prstGeom>
            <a:noFill/>
          </p:spPr>
          <p:txBody>
            <a:bodyPr wrap="square" rtlCol="0">
              <a:spAutoFit/>
            </a:bodyPr>
            <a:lstStyle/>
            <a:p>
              <a:r>
                <a:rPr lang="en-US" altLang="zh-CN" sz="2000" dirty="0"/>
                <a:t>…</a:t>
              </a:r>
            </a:p>
          </p:txBody>
        </p:sp>
      </p:grpSp>
      <p:sp>
        <p:nvSpPr>
          <p:cNvPr id="31" name="文本框 30"/>
          <p:cNvSpPr txBox="1"/>
          <p:nvPr/>
        </p:nvSpPr>
        <p:spPr>
          <a:xfrm>
            <a:off x="6465239" y="4865722"/>
            <a:ext cx="5000352" cy="954107"/>
          </a:xfrm>
          <a:prstGeom prst="rect">
            <a:avLst/>
          </a:prstGeom>
          <a:noFill/>
        </p:spPr>
        <p:txBody>
          <a:bodyPr wrap="square" rtlCol="0">
            <a:spAutoFit/>
          </a:bodyPr>
          <a:lstStyle/>
          <a:p>
            <a:pPr algn="ctr"/>
            <a:r>
              <a:rPr lang="en-US" altLang="zh-CN" sz="2800" b="1" dirty="0" err="1"/>
              <a:t>LoRA</a:t>
            </a:r>
            <a:r>
              <a:rPr lang="en-US" altLang="zh-CN" sz="2800" b="1" dirty="0"/>
              <a:t> (</a:t>
            </a:r>
            <a:r>
              <a:rPr lang="en-US" altLang="zh-CN" sz="2800" b="1" dirty="0" err="1"/>
              <a:t>DreamBooth</a:t>
            </a:r>
            <a:r>
              <a:rPr lang="en-US" altLang="zh-CN" sz="2800" b="1" dirty="0"/>
              <a:t>)</a:t>
            </a:r>
          </a:p>
          <a:p>
            <a:pPr algn="ctr"/>
            <a:r>
              <a:rPr lang="zh-CN" altLang="en-US" sz="2800" b="1" dirty="0">
                <a:solidFill>
                  <a:srgbClr val="C00000"/>
                </a:solidFill>
                <a:ea typeface="黑体" panose="02010609060101010101" pitchFamily="49" charset="-122"/>
              </a:rPr>
              <a:t>低秩分解</a:t>
            </a:r>
            <a:r>
              <a:rPr lang="zh-CN" altLang="en-US" sz="2800" dirty="0">
                <a:ea typeface="黑体" panose="02010609060101010101" pitchFamily="49" charset="-122"/>
              </a:rPr>
              <a:t>注意力模块的残差</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DreamBooth+LoRA</a:t>
            </a:r>
            <a:r>
              <a:rPr lang="zh-CN" altLang="en-US" dirty="0"/>
              <a:t>催生了巨量应用</a:t>
            </a:r>
            <a:r>
              <a:rPr lang="en-US" altLang="zh-CN" dirty="0"/>
              <a:t>——</a:t>
            </a:r>
            <a:r>
              <a:rPr lang="zh-CN" altLang="en-US" dirty="0"/>
              <a:t>开源仓库</a:t>
            </a:r>
          </a:p>
        </p:txBody>
      </p:sp>
      <p:pic>
        <p:nvPicPr>
          <p:cNvPr id="6" name="图片 5"/>
          <p:cNvPicPr>
            <a:picLocks noChangeAspect="1"/>
          </p:cNvPicPr>
          <p:nvPr/>
        </p:nvPicPr>
        <p:blipFill>
          <a:blip r:embed="rId3"/>
          <a:stretch>
            <a:fillRect/>
          </a:stretch>
        </p:blipFill>
        <p:spPr>
          <a:xfrm>
            <a:off x="394447" y="3541223"/>
            <a:ext cx="5898776" cy="2860076"/>
          </a:xfrm>
          <a:prstGeom prst="rect">
            <a:avLst/>
          </a:prstGeom>
        </p:spPr>
      </p:pic>
      <p:pic>
        <p:nvPicPr>
          <p:cNvPr id="9" name="图片 8"/>
          <p:cNvPicPr>
            <a:picLocks noChangeAspect="1"/>
          </p:cNvPicPr>
          <p:nvPr/>
        </p:nvPicPr>
        <p:blipFill>
          <a:blip r:embed="rId4" cstate="screen"/>
          <a:stretch>
            <a:fillRect/>
          </a:stretch>
        </p:blipFill>
        <p:spPr>
          <a:xfrm>
            <a:off x="6371382" y="936644"/>
            <a:ext cx="5468417" cy="2374856"/>
          </a:xfrm>
          <a:prstGeom prst="rect">
            <a:avLst/>
          </a:prstGeom>
        </p:spPr>
      </p:pic>
      <p:pic>
        <p:nvPicPr>
          <p:cNvPr id="12" name="图片 11"/>
          <p:cNvPicPr>
            <a:picLocks noChangeAspect="1"/>
          </p:cNvPicPr>
          <p:nvPr/>
        </p:nvPicPr>
        <p:blipFill>
          <a:blip r:embed="rId5" cstate="screen"/>
          <a:stretch>
            <a:fillRect/>
          </a:stretch>
        </p:blipFill>
        <p:spPr>
          <a:xfrm>
            <a:off x="6437884" y="3541221"/>
            <a:ext cx="5359669" cy="2860075"/>
          </a:xfrm>
          <a:prstGeom prst="rect">
            <a:avLst/>
          </a:prstGeom>
        </p:spPr>
      </p:pic>
      <p:pic>
        <p:nvPicPr>
          <p:cNvPr id="10" name="内容占位符 9"/>
          <p:cNvPicPr>
            <a:picLocks noGrp="1" noChangeAspect="1"/>
          </p:cNvPicPr>
          <p:nvPr>
            <p:ph idx="1"/>
          </p:nvPr>
        </p:nvPicPr>
        <p:blipFill>
          <a:blip r:embed="rId6"/>
          <a:stretch>
            <a:fillRect/>
          </a:stretch>
        </p:blipFill>
        <p:spPr>
          <a:xfrm>
            <a:off x="394447" y="936644"/>
            <a:ext cx="5816321" cy="2374857"/>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DreamBooth+LoRA</a:t>
            </a:r>
            <a:r>
              <a:rPr lang="zh-CN" altLang="en-US" dirty="0"/>
              <a:t>催生了</a:t>
            </a:r>
            <a:r>
              <a:rPr lang="zh-CN" altLang="en-US" dirty="0">
                <a:solidFill>
                  <a:srgbClr val="FF0000"/>
                </a:solidFill>
              </a:rPr>
              <a:t>巨量</a:t>
            </a:r>
            <a:r>
              <a:rPr lang="zh-CN" altLang="en-US" dirty="0"/>
              <a:t>应用</a:t>
            </a:r>
          </a:p>
        </p:txBody>
      </p:sp>
      <p:pic>
        <p:nvPicPr>
          <p:cNvPr id="4" name="内容占位符 3"/>
          <p:cNvPicPr>
            <a:picLocks noGrp="1" noChangeAspect="1"/>
          </p:cNvPicPr>
          <p:nvPr>
            <p:ph idx="1"/>
          </p:nvPr>
        </p:nvPicPr>
        <p:blipFill>
          <a:blip r:embed="rId3" cstate="screen"/>
          <a:stretch>
            <a:fillRect/>
          </a:stretch>
        </p:blipFill>
        <p:spPr>
          <a:xfrm>
            <a:off x="393699" y="890939"/>
            <a:ext cx="5285828" cy="2203953"/>
          </a:xfrm>
          <a:prstGeom prst="rect">
            <a:avLst/>
          </a:prstGeom>
        </p:spPr>
      </p:pic>
      <p:sp>
        <p:nvSpPr>
          <p:cNvPr id="5" name="文本框 4"/>
          <p:cNvSpPr txBox="1"/>
          <p:nvPr/>
        </p:nvSpPr>
        <p:spPr>
          <a:xfrm>
            <a:off x="1644824" y="1459401"/>
            <a:ext cx="2618782" cy="769441"/>
          </a:xfrm>
          <a:prstGeom prst="rect">
            <a:avLst/>
          </a:prstGeom>
          <a:solidFill>
            <a:srgbClr val="FFFF00">
              <a:alpha val="78039"/>
            </a:srgbClr>
          </a:solidFill>
        </p:spPr>
        <p:txBody>
          <a:bodyPr wrap="square" rtlCol="0">
            <a:spAutoFit/>
          </a:bodyPr>
          <a:lstStyle/>
          <a:p>
            <a:pPr algn="ctr"/>
            <a:r>
              <a:rPr lang="en-US" altLang="zh-CN" sz="4400" dirty="0" err="1"/>
              <a:t>Civitai</a:t>
            </a:r>
            <a:endParaRPr lang="zh-CN" altLang="en-US" sz="2800" dirty="0">
              <a:latin typeface="微软雅黑" panose="020B0503020204020204" pitchFamily="34" charset="-122"/>
              <a:ea typeface="微软雅黑" panose="020B0503020204020204" pitchFamily="34" charset="-122"/>
            </a:endParaRPr>
          </a:p>
        </p:txBody>
      </p:sp>
      <p:pic>
        <p:nvPicPr>
          <p:cNvPr id="6" name="图片 5"/>
          <p:cNvPicPr>
            <a:picLocks noChangeAspect="1"/>
          </p:cNvPicPr>
          <p:nvPr/>
        </p:nvPicPr>
        <p:blipFill>
          <a:blip r:embed="rId4" cstate="screen"/>
          <a:stretch>
            <a:fillRect/>
          </a:stretch>
        </p:blipFill>
        <p:spPr>
          <a:xfrm>
            <a:off x="5992399" y="782817"/>
            <a:ext cx="5485409" cy="2312075"/>
          </a:xfrm>
          <a:prstGeom prst="rect">
            <a:avLst/>
          </a:prstGeom>
        </p:spPr>
      </p:pic>
      <p:sp>
        <p:nvSpPr>
          <p:cNvPr id="7" name="文本框 6"/>
          <p:cNvSpPr txBox="1"/>
          <p:nvPr/>
        </p:nvSpPr>
        <p:spPr>
          <a:xfrm>
            <a:off x="7455877" y="1605503"/>
            <a:ext cx="2824360" cy="769441"/>
          </a:xfrm>
          <a:prstGeom prst="rect">
            <a:avLst/>
          </a:prstGeom>
          <a:solidFill>
            <a:srgbClr val="FFFF00">
              <a:alpha val="78039"/>
            </a:srgbClr>
          </a:solidFill>
        </p:spPr>
        <p:txBody>
          <a:bodyPr wrap="square" rtlCol="0">
            <a:spAutoFit/>
          </a:bodyPr>
          <a:lstStyle/>
          <a:p>
            <a:pPr algn="ctr"/>
            <a:r>
              <a:rPr lang="en-US" altLang="zh-CN" sz="4400" dirty="0" err="1"/>
              <a:t>PhotoAI</a:t>
            </a:r>
            <a:endParaRPr lang="zh-CN" altLang="en-US" sz="2800" dirty="0">
              <a:latin typeface="微软雅黑" panose="020B0503020204020204" pitchFamily="34" charset="-122"/>
              <a:ea typeface="微软雅黑" panose="020B0503020204020204" pitchFamily="34" charset="-122"/>
            </a:endParaRPr>
          </a:p>
        </p:txBody>
      </p:sp>
      <p:pic>
        <p:nvPicPr>
          <p:cNvPr id="8" name="图片 7"/>
          <p:cNvPicPr>
            <a:picLocks noChangeAspect="1"/>
          </p:cNvPicPr>
          <p:nvPr/>
        </p:nvPicPr>
        <p:blipFill>
          <a:blip r:embed="rId5" cstate="screen"/>
          <a:stretch>
            <a:fillRect/>
          </a:stretch>
        </p:blipFill>
        <p:spPr>
          <a:xfrm>
            <a:off x="297586" y="3339615"/>
            <a:ext cx="5381941" cy="3148999"/>
          </a:xfrm>
          <a:prstGeom prst="rect">
            <a:avLst/>
          </a:prstGeom>
        </p:spPr>
      </p:pic>
      <p:sp>
        <p:nvSpPr>
          <p:cNvPr id="9" name="文本框 8"/>
          <p:cNvSpPr txBox="1"/>
          <p:nvPr/>
        </p:nvSpPr>
        <p:spPr>
          <a:xfrm>
            <a:off x="1781984" y="5398599"/>
            <a:ext cx="2149936" cy="769441"/>
          </a:xfrm>
          <a:prstGeom prst="rect">
            <a:avLst/>
          </a:prstGeom>
          <a:solidFill>
            <a:srgbClr val="FFFF00">
              <a:alpha val="78039"/>
            </a:srgbClr>
          </a:solidFill>
        </p:spPr>
        <p:txBody>
          <a:bodyPr wrap="square" rtlCol="0">
            <a:spAutoFit/>
          </a:bodyPr>
          <a:lstStyle/>
          <a:p>
            <a:pPr algn="ctr"/>
            <a:r>
              <a:rPr lang="zh-CN" altLang="en-US" sz="4400" dirty="0">
                <a:latin typeface="微软雅黑" panose="020B0503020204020204" pitchFamily="34" charset="-122"/>
                <a:ea typeface="微软雅黑" panose="020B0503020204020204" pitchFamily="34" charset="-122"/>
              </a:rPr>
              <a:t>妙鸭</a:t>
            </a:r>
            <a:endParaRPr lang="zh-CN" altLang="en-US" sz="2800" dirty="0">
              <a:latin typeface="微软雅黑" panose="020B0503020204020204" pitchFamily="34" charset="-122"/>
              <a:ea typeface="微软雅黑" panose="020B0503020204020204" pitchFamily="34" charset="-122"/>
            </a:endParaRPr>
          </a:p>
        </p:txBody>
      </p:sp>
      <p:pic>
        <p:nvPicPr>
          <p:cNvPr id="10" name="Picture 2" descr="image"/>
          <p:cNvPicPr>
            <a:picLocks noChangeAspect="1" noChangeArrowheads="1"/>
          </p:cNvPicPr>
          <p:nvPr/>
        </p:nvPicPr>
        <p:blipFill rotWithShape="1">
          <a:blip r:embed="rId6" cstate="screen"/>
          <a:srcRect/>
          <a:stretch>
            <a:fillRect/>
          </a:stretch>
        </p:blipFill>
        <p:spPr bwMode="auto">
          <a:xfrm>
            <a:off x="5992399" y="3311317"/>
            <a:ext cx="5485409" cy="3148999"/>
          </a:xfrm>
          <a:prstGeom prst="rect">
            <a:avLst/>
          </a:prstGeom>
          <a:noFill/>
          <a:extLst>
            <a:ext uri="{909E8E84-426E-40DD-AFC4-6F175D3DCCD1}">
              <a14:hiddenFill xmlns:a14="http://schemas.microsoft.com/office/drawing/2010/main">
                <a:solidFill>
                  <a:srgbClr val="FFFFFF"/>
                </a:solidFill>
              </a14:hiddenFill>
            </a:ext>
          </a:extLst>
        </p:spPr>
      </p:pic>
      <p:sp>
        <p:nvSpPr>
          <p:cNvPr id="11" name="文本框 10"/>
          <p:cNvSpPr txBox="1"/>
          <p:nvPr/>
        </p:nvSpPr>
        <p:spPr>
          <a:xfrm>
            <a:off x="7381112" y="5013878"/>
            <a:ext cx="2824360" cy="769441"/>
          </a:xfrm>
          <a:prstGeom prst="rect">
            <a:avLst/>
          </a:prstGeom>
          <a:solidFill>
            <a:srgbClr val="FFFF00">
              <a:alpha val="78039"/>
            </a:srgbClr>
          </a:solidFill>
        </p:spPr>
        <p:txBody>
          <a:bodyPr wrap="square" rtlCol="0">
            <a:spAutoFit/>
          </a:bodyPr>
          <a:lstStyle/>
          <a:p>
            <a:pPr algn="ctr"/>
            <a:r>
              <a:rPr lang="en-US" altLang="zh-CN" sz="4400" dirty="0" err="1"/>
              <a:t>Fachchain</a:t>
            </a:r>
            <a:endParaRPr lang="zh-CN" altLang="en-US" sz="4400" dirty="0">
              <a:latin typeface="微软雅黑" panose="020B0503020204020204" pitchFamily="34" charset="-122"/>
              <a:ea typeface="微软雅黑" panose="020B0503020204020204" pitchFamily="34" charset="-122"/>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痛点问题：资源消耗</a:t>
            </a:r>
          </a:p>
        </p:txBody>
      </p:sp>
      <p:pic>
        <p:nvPicPr>
          <p:cNvPr id="1026" name="Picture 2" descr="MSI GeForce RTX 2080 Ti VENTUS 11G RTX 2080 TI VENTUS GP 11G B&amp;H"/>
          <p:cNvPicPr>
            <a:picLocks noChangeAspect="1" noChangeArrowheads="1"/>
          </p:cNvPicPr>
          <p:nvPr/>
        </p:nvPicPr>
        <p:blipFill rotWithShape="1">
          <a:blip r:embed="rId3" cstate="screen">
            <a:extLst>
              <a:ext uri="{BEBA8EAE-BF5A-486C-A8C5-ECC9F3942E4B}">
                <a14:imgProps xmlns:a14="http://schemas.microsoft.com/office/drawing/2010/main">
                  <a14:imgLayer r:embed="rId4">
                    <a14:imgEffect>
                      <a14:backgroundRemoval t="0" b="100000" l="2600" r="96240">
                        <a14:foregroundMark x1="7360" y1="41846" x2="7360" y2="41846"/>
                        <a14:foregroundMark x1="2600" y1="39756" x2="2600" y2="39756"/>
                        <a14:foregroundMark x1="96240" y1="26582" x2="96240" y2="26582"/>
                      </a14:backgroundRemoval>
                    </a14:imgEffect>
                  </a14:imgLayer>
                </a14:imgProps>
              </a:ext>
            </a:extLst>
          </a:blip>
          <a:srcRect/>
          <a:stretch>
            <a:fillRect/>
          </a:stretch>
        </p:blipFill>
        <p:spPr bwMode="auto">
          <a:xfrm rot="790759">
            <a:off x="3900652" y="3701218"/>
            <a:ext cx="3571480" cy="2460372"/>
          </a:xfrm>
          <a:prstGeom prst="rect">
            <a:avLst/>
          </a:prstGeom>
          <a:noFill/>
          <a:extLst>
            <a:ext uri="{909E8E84-426E-40DD-AFC4-6F175D3DCCD1}">
              <a14:hiddenFill xmlns:a14="http://schemas.microsoft.com/office/drawing/2010/main">
                <a:solidFill>
                  <a:srgbClr val="FFFFFF"/>
                </a:solidFill>
              </a14:hiddenFill>
            </a:ext>
          </a:extLst>
        </p:spPr>
      </p:pic>
      <p:sp>
        <p:nvSpPr>
          <p:cNvPr id="6" name="文本框 5"/>
          <p:cNvSpPr txBox="1"/>
          <p:nvPr/>
        </p:nvSpPr>
        <p:spPr>
          <a:xfrm>
            <a:off x="4597448" y="3222830"/>
            <a:ext cx="2618782" cy="769441"/>
          </a:xfrm>
          <a:prstGeom prst="rect">
            <a:avLst/>
          </a:prstGeom>
          <a:solidFill>
            <a:srgbClr val="FFFF00">
              <a:alpha val="78039"/>
            </a:srgbClr>
          </a:solidFill>
        </p:spPr>
        <p:txBody>
          <a:bodyPr wrap="square" rtlCol="0">
            <a:spAutoFit/>
          </a:bodyPr>
          <a:lstStyle/>
          <a:p>
            <a:pPr algn="ctr"/>
            <a:r>
              <a:rPr lang="zh-CN" altLang="en-US" sz="4400" dirty="0">
                <a:latin typeface="微软雅黑" panose="020B0503020204020204" pitchFamily="34" charset="-122"/>
                <a:ea typeface="微软雅黑" panose="020B0503020204020204" pitchFamily="34" charset="-122"/>
              </a:rPr>
              <a:t>显存</a:t>
            </a:r>
            <a:endParaRPr lang="zh-CN" altLang="en-US" sz="2800" dirty="0">
              <a:latin typeface="微软雅黑" panose="020B0503020204020204" pitchFamily="34" charset="-122"/>
              <a:ea typeface="微软雅黑" panose="020B0503020204020204" pitchFamily="34" charset="-122"/>
            </a:endParaRPr>
          </a:p>
        </p:txBody>
      </p:sp>
      <p:pic>
        <p:nvPicPr>
          <p:cNvPr id="7" name="Picture 4" descr="NVIDIA发布RTX A6000/A40：满血10752个CUDA核心、48GB显存-NVIDIA,安培,A6000,A40,显卡 ——快 ..."/>
          <p:cNvPicPr>
            <a:picLocks noGrp="1" noChangeAspect="1" noChangeArrowheads="1"/>
          </p:cNvPicPr>
          <p:nvPr>
            <p:ph idx="1"/>
          </p:nvPr>
        </p:nvPicPr>
        <p:blipFill rotWithShape="1">
          <a:blip r:embed="rId5" cstate="screen">
            <a:extLst>
              <a:ext uri="{BEBA8EAE-BF5A-486C-A8C5-ECC9F3942E4B}">
                <a14:imgProps xmlns:a14="http://schemas.microsoft.com/office/drawing/2010/main">
                  <a14:imgLayer r:embed="rId6">
                    <a14:imgEffect>
                      <a14:backgroundRemoval t="7787" b="88525" l="3497" r="98042">
                        <a14:foregroundMark x1="9091" y1="27869" x2="9091" y2="27869"/>
                        <a14:foregroundMark x1="11189" y1="21721" x2="11189" y2="21721"/>
                        <a14:foregroundMark x1="22098" y1="18443" x2="22098" y2="18443"/>
                        <a14:foregroundMark x1="28811" y1="19262" x2="28811" y2="19262"/>
                        <a14:foregroundMark x1="35245" y1="19262" x2="35245" y2="19262"/>
                        <a14:foregroundMark x1="32587" y1="18033" x2="32587" y2="18033"/>
                        <a14:foregroundMark x1="39441" y1="15984" x2="39441" y2="15984"/>
                        <a14:foregroundMark x1="41259" y1="15574" x2="41259" y2="15574"/>
                        <a14:foregroundMark x1="26154" y1="18852" x2="26154" y2="18852"/>
                        <a14:foregroundMark x1="3916" y1="22541" x2="3916" y2="22541"/>
                        <a14:foregroundMark x1="4196" y1="35246" x2="4196" y2="35246"/>
                        <a14:foregroundMark x1="6014" y1="52869" x2="6014" y2="52869"/>
                        <a14:foregroundMark x1="9371" y1="59836" x2="9371" y2="59836"/>
                        <a14:foregroundMark x1="91189" y1="64344" x2="91189" y2="64344"/>
                        <a14:foregroundMark x1="37762" y1="82787" x2="37762" y2="82787"/>
                        <a14:foregroundMark x1="96364" y1="56148" x2="96364" y2="56148"/>
                        <a14:foregroundMark x1="98042" y1="44262" x2="98042" y2="44262"/>
                        <a14:foregroundMark x1="76084" y1="8607" x2="76084" y2="8607"/>
                        <a14:foregroundMark x1="76783" y1="7787" x2="76783" y2="7787"/>
                      </a14:backgroundRemoval>
                    </a14:imgEffect>
                  </a14:imgLayer>
                </a14:imgProps>
              </a:ext>
            </a:extLst>
          </a:blip>
          <a:srcRect/>
          <a:stretch>
            <a:fillRect/>
          </a:stretch>
        </p:blipFill>
        <p:spPr bwMode="auto">
          <a:xfrm>
            <a:off x="3492103" y="1046154"/>
            <a:ext cx="4354330" cy="1491440"/>
          </a:xfrm>
          <a:prstGeom prst="rect">
            <a:avLst/>
          </a:prstGeom>
          <a:extLst>
            <a:ext uri="{909E8E84-426E-40DD-AFC4-6F175D3DCCD1}">
              <a14:hiddenFill xmlns:a14="http://schemas.microsoft.com/office/drawing/2010/main">
                <a:solidFill>
                  <a:srgbClr val="FFFFFF"/>
                </a:solidFill>
              </a14:hiddenFill>
            </a:ext>
          </a:extLst>
        </p:spPr>
      </p:pic>
      <p:sp>
        <p:nvSpPr>
          <p:cNvPr id="8" name="文本框 7"/>
          <p:cNvSpPr txBox="1"/>
          <p:nvPr/>
        </p:nvSpPr>
        <p:spPr>
          <a:xfrm>
            <a:off x="517161" y="3222829"/>
            <a:ext cx="2500357" cy="769441"/>
          </a:xfrm>
          <a:prstGeom prst="rect">
            <a:avLst/>
          </a:prstGeom>
          <a:solidFill>
            <a:srgbClr val="FFFF00">
              <a:alpha val="78039"/>
            </a:srgbClr>
          </a:solidFill>
        </p:spPr>
        <p:txBody>
          <a:bodyPr wrap="square" rtlCol="0">
            <a:spAutoFit/>
          </a:bodyPr>
          <a:lstStyle/>
          <a:p>
            <a:pPr algn="ctr"/>
            <a:r>
              <a:rPr lang="zh-CN" altLang="en-US" sz="4400" dirty="0">
                <a:latin typeface="微软雅黑" panose="020B0503020204020204" pitchFamily="34" charset="-122"/>
                <a:ea typeface="微软雅黑" panose="020B0503020204020204" pitchFamily="34" charset="-122"/>
              </a:rPr>
              <a:t>时间</a:t>
            </a:r>
            <a:endParaRPr lang="zh-CN" altLang="en-US" sz="2800" dirty="0">
              <a:latin typeface="微软雅黑" panose="020B0503020204020204" pitchFamily="34" charset="-122"/>
              <a:ea typeface="微软雅黑" panose="020B0503020204020204" pitchFamily="34" charset="-122"/>
            </a:endParaRPr>
          </a:p>
        </p:txBody>
      </p:sp>
      <p:sp>
        <p:nvSpPr>
          <p:cNvPr id="9" name="文本框 8"/>
          <p:cNvSpPr txBox="1"/>
          <p:nvPr/>
        </p:nvSpPr>
        <p:spPr>
          <a:xfrm>
            <a:off x="8619365" y="3222829"/>
            <a:ext cx="2618782" cy="769441"/>
          </a:xfrm>
          <a:prstGeom prst="rect">
            <a:avLst/>
          </a:prstGeom>
          <a:solidFill>
            <a:srgbClr val="FFFF00">
              <a:alpha val="78039"/>
            </a:srgbClr>
          </a:solidFill>
        </p:spPr>
        <p:txBody>
          <a:bodyPr wrap="square" rtlCol="0">
            <a:spAutoFit/>
          </a:bodyPr>
          <a:lstStyle/>
          <a:p>
            <a:pPr algn="ctr"/>
            <a:r>
              <a:rPr lang="zh-CN" altLang="en-US" sz="4400" dirty="0">
                <a:latin typeface="微软雅黑" panose="020B0503020204020204" pitchFamily="34" charset="-122"/>
                <a:ea typeface="微软雅黑" panose="020B0503020204020204" pitchFamily="34" charset="-122"/>
              </a:rPr>
              <a:t>素材</a:t>
            </a:r>
            <a:endParaRPr lang="zh-CN" altLang="en-US" sz="2800" dirty="0">
              <a:latin typeface="微软雅黑" panose="020B0503020204020204" pitchFamily="34" charset="-122"/>
              <a:ea typeface="微软雅黑" panose="020B0503020204020204" pitchFamily="34" charset="-122"/>
            </a:endParaRPr>
          </a:p>
        </p:txBody>
      </p:sp>
      <p:sp>
        <p:nvSpPr>
          <p:cNvPr id="10" name="文本框 9"/>
          <p:cNvSpPr txBox="1"/>
          <p:nvPr/>
        </p:nvSpPr>
        <p:spPr>
          <a:xfrm>
            <a:off x="4405787" y="2508729"/>
            <a:ext cx="3155113" cy="523220"/>
          </a:xfrm>
          <a:prstGeom prst="rect">
            <a:avLst/>
          </a:prstGeom>
          <a:noFill/>
        </p:spPr>
        <p:txBody>
          <a:bodyPr wrap="square" rtlCol="0">
            <a:spAutoFit/>
          </a:bodyPr>
          <a:lstStyle/>
          <a:p>
            <a:pPr algn="ctr"/>
            <a:r>
              <a:rPr lang="en-US" altLang="zh-CN" sz="2800" dirty="0">
                <a:latin typeface="微软雅黑" panose="020B0503020204020204" pitchFamily="34" charset="-122"/>
                <a:ea typeface="微软雅黑" panose="020B0503020204020204" pitchFamily="34" charset="-122"/>
              </a:rPr>
              <a:t>A40 (48G, 6</a:t>
            </a:r>
            <a:r>
              <a:rPr lang="zh-CN" altLang="en-US" sz="2800" dirty="0">
                <a:latin typeface="微软雅黑" panose="020B0503020204020204" pitchFamily="34" charset="-122"/>
                <a:ea typeface="微软雅黑" panose="020B0503020204020204" pitchFamily="34" charset="-122"/>
              </a:rPr>
              <a:t>万</a:t>
            </a:r>
            <a:r>
              <a:rPr lang="en-US" altLang="zh-CN" sz="2800" dirty="0">
                <a:latin typeface="微软雅黑" panose="020B0503020204020204" pitchFamily="34" charset="-122"/>
                <a:ea typeface="微软雅黑" panose="020B0503020204020204" pitchFamily="34" charset="-122"/>
              </a:rPr>
              <a:t>¥)</a:t>
            </a:r>
            <a:endParaRPr lang="zh-CN" altLang="en-US" sz="2800" dirty="0">
              <a:latin typeface="微软雅黑" panose="020B0503020204020204" pitchFamily="34" charset="-122"/>
              <a:ea typeface="微软雅黑" panose="020B0503020204020204" pitchFamily="34" charset="-122"/>
            </a:endParaRPr>
          </a:p>
        </p:txBody>
      </p:sp>
      <p:sp>
        <p:nvSpPr>
          <p:cNvPr id="11" name="文本框 10"/>
          <p:cNvSpPr txBox="1"/>
          <p:nvPr/>
        </p:nvSpPr>
        <p:spPr>
          <a:xfrm>
            <a:off x="3857982" y="5689290"/>
            <a:ext cx="3924242" cy="523220"/>
          </a:xfrm>
          <a:prstGeom prst="rect">
            <a:avLst/>
          </a:prstGeom>
          <a:noFill/>
        </p:spPr>
        <p:txBody>
          <a:bodyPr wrap="square" rtlCol="0">
            <a:spAutoFit/>
          </a:bodyPr>
          <a:lstStyle/>
          <a:p>
            <a:pPr algn="ctr"/>
            <a:r>
              <a:rPr lang="en-US" altLang="zh-CN" sz="2800" dirty="0">
                <a:latin typeface="微软雅黑" panose="020B0503020204020204" pitchFamily="34" charset="-122"/>
                <a:ea typeface="微软雅黑" panose="020B0503020204020204" pitchFamily="34" charset="-122"/>
              </a:rPr>
              <a:t>2080Ti (12G, 1</a:t>
            </a:r>
            <a:r>
              <a:rPr lang="zh-CN" altLang="en-US" sz="2800" dirty="0">
                <a:latin typeface="微软雅黑" panose="020B0503020204020204" pitchFamily="34" charset="-122"/>
                <a:ea typeface="微软雅黑" panose="020B0503020204020204" pitchFamily="34" charset="-122"/>
              </a:rPr>
              <a:t>万</a:t>
            </a:r>
            <a:r>
              <a:rPr lang="en-US" altLang="zh-CN" sz="2800" dirty="0">
                <a:latin typeface="微软雅黑" panose="020B0503020204020204" pitchFamily="34" charset="-122"/>
                <a:ea typeface="微软雅黑" panose="020B0503020204020204" pitchFamily="34" charset="-122"/>
              </a:rPr>
              <a:t>¥)</a:t>
            </a:r>
            <a:endParaRPr lang="zh-CN" altLang="en-US" sz="2800" dirty="0">
              <a:latin typeface="微软雅黑" panose="020B0503020204020204" pitchFamily="34" charset="-122"/>
              <a:ea typeface="微软雅黑" panose="020B0503020204020204" pitchFamily="34" charset="-122"/>
            </a:endParaRPr>
          </a:p>
        </p:txBody>
      </p:sp>
      <p:pic>
        <p:nvPicPr>
          <p:cNvPr id="12" name="图片 11"/>
          <p:cNvPicPr>
            <a:picLocks noChangeAspect="1"/>
          </p:cNvPicPr>
          <p:nvPr/>
        </p:nvPicPr>
        <p:blipFill rotWithShape="1">
          <a:blip r:embed="rId7" cstate="screen"/>
          <a:srcRect/>
          <a:stretch>
            <a:fillRect/>
          </a:stretch>
        </p:blipFill>
        <p:spPr>
          <a:xfrm>
            <a:off x="8163308" y="1075737"/>
            <a:ext cx="3404964" cy="1432273"/>
          </a:xfrm>
          <a:prstGeom prst="rect">
            <a:avLst/>
          </a:prstGeom>
        </p:spPr>
      </p:pic>
      <p:sp>
        <p:nvSpPr>
          <p:cNvPr id="13" name="文本框 12"/>
          <p:cNvSpPr txBox="1"/>
          <p:nvPr/>
        </p:nvSpPr>
        <p:spPr>
          <a:xfrm>
            <a:off x="8321016" y="2420200"/>
            <a:ext cx="3155113" cy="523220"/>
          </a:xfrm>
          <a:prstGeom prst="rect">
            <a:avLst/>
          </a:prstGeom>
          <a:noFill/>
        </p:spPr>
        <p:txBody>
          <a:bodyPr wrap="square" rtlCol="0">
            <a:spAutoFit/>
          </a:bodyPr>
          <a:lstStyle/>
          <a:p>
            <a:pPr algn="ctr"/>
            <a:r>
              <a:rPr lang="en-US" altLang="zh-CN" sz="2800" dirty="0">
                <a:latin typeface="微软雅黑" panose="020B0503020204020204" pitchFamily="34" charset="-122"/>
                <a:ea typeface="微软雅黑" panose="020B0503020204020204" pitchFamily="34" charset="-122"/>
              </a:rPr>
              <a:t>20+</a:t>
            </a:r>
            <a:r>
              <a:rPr lang="zh-CN" altLang="en-US" sz="2800" dirty="0">
                <a:solidFill>
                  <a:srgbClr val="FF0000"/>
                </a:solidFill>
                <a:latin typeface="微软雅黑" panose="020B0503020204020204" pitchFamily="34" charset="-122"/>
                <a:ea typeface="微软雅黑" panose="020B0503020204020204" pitchFamily="34" charset="-122"/>
              </a:rPr>
              <a:t>高质量</a:t>
            </a:r>
            <a:r>
              <a:rPr lang="zh-CN" altLang="en-US" sz="2800" dirty="0">
                <a:latin typeface="微软雅黑" panose="020B0503020204020204" pitchFamily="34" charset="-122"/>
                <a:ea typeface="微软雅黑" panose="020B0503020204020204" pitchFamily="34" charset="-122"/>
              </a:rPr>
              <a:t>人脸照</a:t>
            </a:r>
          </a:p>
        </p:txBody>
      </p:sp>
      <p:pic>
        <p:nvPicPr>
          <p:cNvPr id="5" name="图片 4"/>
          <p:cNvPicPr>
            <a:picLocks noChangeAspect="1"/>
          </p:cNvPicPr>
          <p:nvPr/>
        </p:nvPicPr>
        <p:blipFill>
          <a:blip r:embed="rId8" cstate="screen"/>
          <a:stretch>
            <a:fillRect/>
          </a:stretch>
        </p:blipFill>
        <p:spPr>
          <a:xfrm>
            <a:off x="8127930" y="4443024"/>
            <a:ext cx="1292492" cy="1473441"/>
          </a:xfrm>
          <a:prstGeom prst="rect">
            <a:avLst/>
          </a:prstGeom>
        </p:spPr>
      </p:pic>
      <p:sp>
        <p:nvSpPr>
          <p:cNvPr id="16" name="文本框 15"/>
          <p:cNvSpPr txBox="1"/>
          <p:nvPr/>
        </p:nvSpPr>
        <p:spPr>
          <a:xfrm>
            <a:off x="8217345" y="5966545"/>
            <a:ext cx="3155113" cy="523220"/>
          </a:xfrm>
          <a:prstGeom prst="rect">
            <a:avLst/>
          </a:prstGeom>
          <a:noFill/>
        </p:spPr>
        <p:txBody>
          <a:bodyPr wrap="square" rtlCol="0">
            <a:spAutoFit/>
          </a:bodyPr>
          <a:lstStyle/>
          <a:p>
            <a:pPr algn="ctr"/>
            <a:r>
              <a:rPr lang="en-US" altLang="zh-CN" sz="2800" dirty="0">
                <a:latin typeface="微软雅黑" panose="020B0503020204020204" pitchFamily="34" charset="-122"/>
                <a:ea typeface="微软雅黑" panose="020B0503020204020204" pitchFamily="34" charset="-122"/>
              </a:rPr>
              <a:t>1~3 </a:t>
            </a:r>
            <a:r>
              <a:rPr lang="zh-CN" altLang="en-US" sz="2800" dirty="0">
                <a:latin typeface="微软雅黑" panose="020B0503020204020204" pitchFamily="34" charset="-122"/>
                <a:ea typeface="微软雅黑" panose="020B0503020204020204" pitchFamily="34" charset="-122"/>
              </a:rPr>
              <a:t>张人脸图</a:t>
            </a:r>
          </a:p>
        </p:txBody>
      </p:sp>
      <p:pic>
        <p:nvPicPr>
          <p:cNvPr id="15" name="图片 14"/>
          <p:cNvPicPr>
            <a:picLocks noChangeAspect="1"/>
          </p:cNvPicPr>
          <p:nvPr/>
        </p:nvPicPr>
        <p:blipFill rotWithShape="1">
          <a:blip r:embed="rId9" cstate="screen"/>
          <a:srcRect b="-1"/>
          <a:stretch>
            <a:fillRect/>
          </a:stretch>
        </p:blipFill>
        <p:spPr>
          <a:xfrm>
            <a:off x="9975894" y="4165515"/>
            <a:ext cx="1698944" cy="1733488"/>
          </a:xfrm>
          <a:prstGeom prst="rect">
            <a:avLst/>
          </a:prstGeom>
        </p:spPr>
      </p:pic>
      <p:sp>
        <p:nvSpPr>
          <p:cNvPr id="17" name="箭头: 右 16"/>
          <p:cNvSpPr/>
          <p:nvPr/>
        </p:nvSpPr>
        <p:spPr>
          <a:xfrm>
            <a:off x="9420421" y="4931321"/>
            <a:ext cx="447257" cy="284694"/>
          </a:xfrm>
          <a:prstGeom prst="right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zh-CN" altLang="en-US"/>
          </a:p>
        </p:txBody>
      </p:sp>
      <p:sp>
        <p:nvSpPr>
          <p:cNvPr id="20" name="文本框 19"/>
          <p:cNvSpPr txBox="1"/>
          <p:nvPr/>
        </p:nvSpPr>
        <p:spPr>
          <a:xfrm>
            <a:off x="517162" y="1729646"/>
            <a:ext cx="2500358" cy="954107"/>
          </a:xfrm>
          <a:prstGeom prst="rect">
            <a:avLst/>
          </a:prstGeom>
          <a:noFill/>
        </p:spPr>
        <p:txBody>
          <a:bodyPr wrap="square" rtlCol="0">
            <a:spAutoFit/>
          </a:bodyPr>
          <a:lstStyle/>
          <a:p>
            <a:pPr algn="ctr"/>
            <a:r>
              <a:rPr lang="zh-CN" altLang="en-US" sz="2800" dirty="0">
                <a:latin typeface="微软雅黑" panose="020B0503020204020204" pitchFamily="34" charset="-122"/>
                <a:ea typeface="微软雅黑" panose="020B0503020204020204" pitchFamily="34" charset="-122"/>
              </a:rPr>
              <a:t>速度慢</a:t>
            </a:r>
            <a:endParaRPr lang="en-US" altLang="zh-CN" sz="2800" dirty="0">
              <a:latin typeface="微软雅黑" panose="020B0503020204020204" pitchFamily="34" charset="-122"/>
              <a:ea typeface="微软雅黑" panose="020B0503020204020204" pitchFamily="34" charset="-122"/>
            </a:endParaRPr>
          </a:p>
          <a:p>
            <a:pPr algn="ctr"/>
            <a:r>
              <a:rPr lang="en-US" altLang="zh-CN" sz="2800" dirty="0">
                <a:latin typeface="微软雅黑" panose="020B0503020204020204" pitchFamily="34" charset="-122"/>
                <a:ea typeface="微软雅黑" panose="020B0503020204020204" pitchFamily="34" charset="-122"/>
              </a:rPr>
              <a:t>15min=900s</a:t>
            </a:r>
            <a:endParaRPr lang="zh-CN" altLang="en-US" sz="2800" dirty="0">
              <a:latin typeface="微软雅黑" panose="020B0503020204020204" pitchFamily="34" charset="-122"/>
              <a:ea typeface="微软雅黑" panose="020B0503020204020204" pitchFamily="34" charset="-122"/>
            </a:endParaRPr>
          </a:p>
        </p:txBody>
      </p:sp>
      <p:sp>
        <p:nvSpPr>
          <p:cNvPr id="21" name="文本框 20"/>
          <p:cNvSpPr txBox="1"/>
          <p:nvPr/>
        </p:nvSpPr>
        <p:spPr>
          <a:xfrm>
            <a:off x="517162" y="4663269"/>
            <a:ext cx="2500356" cy="954107"/>
          </a:xfrm>
          <a:prstGeom prst="rect">
            <a:avLst/>
          </a:prstGeom>
          <a:noFill/>
        </p:spPr>
        <p:txBody>
          <a:bodyPr wrap="square" rtlCol="0">
            <a:spAutoFit/>
          </a:bodyPr>
          <a:lstStyle/>
          <a:p>
            <a:pPr algn="ctr"/>
            <a:r>
              <a:rPr lang="zh-CN" altLang="en-US" sz="2800" dirty="0">
                <a:latin typeface="微软雅黑" panose="020B0503020204020204" pitchFamily="34" charset="-122"/>
                <a:ea typeface="微软雅黑" panose="020B0503020204020204" pitchFamily="34" charset="-122"/>
              </a:rPr>
              <a:t>速度快 </a:t>
            </a:r>
            <a:endParaRPr lang="en-US" altLang="zh-CN" sz="2800" dirty="0">
              <a:latin typeface="微软雅黑" panose="020B0503020204020204" pitchFamily="34" charset="-122"/>
              <a:ea typeface="微软雅黑" panose="020B0503020204020204" pitchFamily="34" charset="-122"/>
            </a:endParaRPr>
          </a:p>
          <a:p>
            <a:pPr algn="ctr"/>
            <a:r>
              <a:rPr lang="en-US" altLang="zh-CN" sz="2800" dirty="0">
                <a:latin typeface="微软雅黑" panose="020B0503020204020204" pitchFamily="34" charset="-122"/>
                <a:ea typeface="微软雅黑" panose="020B0503020204020204" pitchFamily="34" charset="-122"/>
              </a:rPr>
              <a:t>10s</a:t>
            </a:r>
            <a:endParaRPr lang="zh-CN" altLang="en-US" sz="2800" dirty="0">
              <a:latin typeface="微软雅黑" panose="020B0503020204020204" pitchFamily="34" charset="-122"/>
              <a:ea typeface="微软雅黑" panose="020B0503020204020204" pitchFamily="34" charset="-122"/>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相关的工作 </a:t>
            </a:r>
            <a:r>
              <a:rPr lang="en-US" altLang="zh-CN" dirty="0"/>
              <a:t>(w/o test time optimization)</a:t>
            </a:r>
            <a:endParaRPr lang="zh-CN" altLang="en-US" dirty="0"/>
          </a:p>
        </p:txBody>
      </p:sp>
      <p:pic>
        <p:nvPicPr>
          <p:cNvPr id="5" name="图片 4"/>
          <p:cNvPicPr>
            <a:picLocks noChangeAspect="1"/>
          </p:cNvPicPr>
          <p:nvPr/>
        </p:nvPicPr>
        <p:blipFill rotWithShape="1">
          <a:blip r:embed="rId3" cstate="screen"/>
          <a:srcRect/>
          <a:stretch>
            <a:fillRect/>
          </a:stretch>
        </p:blipFill>
        <p:spPr>
          <a:xfrm>
            <a:off x="34845" y="3657534"/>
            <a:ext cx="2176953" cy="2158861"/>
          </a:xfrm>
          <a:prstGeom prst="rect">
            <a:avLst/>
          </a:prstGeom>
        </p:spPr>
      </p:pic>
      <p:pic>
        <p:nvPicPr>
          <p:cNvPr id="6" name="图片 5"/>
          <p:cNvPicPr>
            <a:picLocks noChangeAspect="1"/>
          </p:cNvPicPr>
          <p:nvPr/>
        </p:nvPicPr>
        <p:blipFill rotWithShape="1">
          <a:blip r:embed="rId4" cstate="screen"/>
          <a:srcRect/>
          <a:stretch>
            <a:fillRect/>
          </a:stretch>
        </p:blipFill>
        <p:spPr>
          <a:xfrm>
            <a:off x="2180338" y="3657534"/>
            <a:ext cx="2169832" cy="2158861"/>
          </a:xfrm>
          <a:prstGeom prst="rect">
            <a:avLst/>
          </a:prstGeom>
        </p:spPr>
      </p:pic>
      <p:pic>
        <p:nvPicPr>
          <p:cNvPr id="9" name="内容占位符 8"/>
          <p:cNvPicPr>
            <a:picLocks noGrp="1" noChangeAspect="1"/>
          </p:cNvPicPr>
          <p:nvPr>
            <p:ph idx="1"/>
          </p:nvPr>
        </p:nvPicPr>
        <p:blipFill rotWithShape="1">
          <a:blip r:embed="rId5" cstate="screen"/>
          <a:srcRect/>
          <a:stretch>
            <a:fillRect/>
          </a:stretch>
        </p:blipFill>
        <p:spPr>
          <a:xfrm>
            <a:off x="515280" y="687775"/>
            <a:ext cx="5401177" cy="2550866"/>
          </a:xfrm>
          <a:prstGeom prst="rect">
            <a:avLst/>
          </a:prstGeom>
        </p:spPr>
      </p:pic>
      <p:sp>
        <p:nvSpPr>
          <p:cNvPr id="11" name="箭头: 右 10"/>
          <p:cNvSpPr/>
          <p:nvPr/>
        </p:nvSpPr>
        <p:spPr>
          <a:xfrm>
            <a:off x="1988169" y="4594617"/>
            <a:ext cx="447257" cy="284694"/>
          </a:xfrm>
          <a:prstGeom prst="right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zh-CN" altLang="en-US"/>
          </a:p>
        </p:txBody>
      </p:sp>
      <p:sp>
        <p:nvSpPr>
          <p:cNvPr id="12" name="文本框 11"/>
          <p:cNvSpPr txBox="1"/>
          <p:nvPr/>
        </p:nvSpPr>
        <p:spPr>
          <a:xfrm>
            <a:off x="205125" y="3915690"/>
            <a:ext cx="3958061" cy="1446550"/>
          </a:xfrm>
          <a:prstGeom prst="rect">
            <a:avLst/>
          </a:prstGeom>
          <a:noFill/>
        </p:spPr>
        <p:txBody>
          <a:bodyPr wrap="square" rtlCol="0">
            <a:spAutoFit/>
          </a:bodyPr>
          <a:lstStyle/>
          <a:p>
            <a:pPr algn="ctr"/>
            <a:r>
              <a:rPr lang="en-US" altLang="zh-CN" sz="4400" dirty="0">
                <a:solidFill>
                  <a:srgbClr val="FFFF00"/>
                </a:solidFill>
              </a:rPr>
              <a:t>Google</a:t>
            </a:r>
          </a:p>
          <a:p>
            <a:pPr algn="ctr"/>
            <a:r>
              <a:rPr lang="en-US" altLang="zh-CN" sz="4400" dirty="0">
                <a:solidFill>
                  <a:srgbClr val="FFFF00"/>
                </a:solidFill>
              </a:rPr>
              <a:t> Taming Encoder</a:t>
            </a:r>
            <a:endParaRPr lang="zh-CN" altLang="en-US" sz="2800" dirty="0">
              <a:solidFill>
                <a:srgbClr val="FFFF00"/>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4387262" y="3657534"/>
            <a:ext cx="4330283" cy="2158861"/>
            <a:chOff x="4980469" y="4181835"/>
            <a:chExt cx="4330283" cy="2158861"/>
          </a:xfrm>
        </p:grpSpPr>
        <p:pic>
          <p:nvPicPr>
            <p:cNvPr id="3" name="图片 2"/>
            <p:cNvPicPr>
              <a:picLocks noChangeAspect="1"/>
            </p:cNvPicPr>
            <p:nvPr/>
          </p:nvPicPr>
          <p:blipFill rotWithShape="1">
            <a:blip r:embed="rId6" cstate="screen"/>
            <a:srcRect/>
            <a:stretch>
              <a:fillRect/>
            </a:stretch>
          </p:blipFill>
          <p:spPr>
            <a:xfrm>
              <a:off x="4980469" y="4181835"/>
              <a:ext cx="2185313" cy="2158861"/>
            </a:xfrm>
            <a:prstGeom prst="rect">
              <a:avLst/>
            </a:prstGeom>
          </p:spPr>
        </p:pic>
        <p:pic>
          <p:nvPicPr>
            <p:cNvPr id="4" name="图片 3"/>
            <p:cNvPicPr>
              <a:picLocks noChangeAspect="1"/>
            </p:cNvPicPr>
            <p:nvPr/>
          </p:nvPicPr>
          <p:blipFill rotWithShape="1">
            <a:blip r:embed="rId7" cstate="screen"/>
            <a:srcRect/>
            <a:stretch>
              <a:fillRect/>
            </a:stretch>
          </p:blipFill>
          <p:spPr>
            <a:xfrm>
              <a:off x="7165782" y="4182866"/>
              <a:ext cx="2144970" cy="2157829"/>
            </a:xfrm>
            <a:prstGeom prst="rect">
              <a:avLst/>
            </a:prstGeom>
          </p:spPr>
        </p:pic>
      </p:grpSp>
      <p:sp>
        <p:nvSpPr>
          <p:cNvPr id="16" name="箭头: 右 15"/>
          <p:cNvSpPr/>
          <p:nvPr/>
        </p:nvSpPr>
        <p:spPr>
          <a:xfrm>
            <a:off x="6315817" y="4571302"/>
            <a:ext cx="447257" cy="284694"/>
          </a:xfrm>
          <a:prstGeom prst="right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zh-CN" altLang="en-US"/>
          </a:p>
        </p:txBody>
      </p:sp>
      <p:pic>
        <p:nvPicPr>
          <p:cNvPr id="13" name="Picture 2"/>
          <p:cNvPicPr>
            <a:picLocks noChangeAspect="1" noChangeArrowheads="1"/>
          </p:cNvPicPr>
          <p:nvPr/>
        </p:nvPicPr>
        <p:blipFill rotWithShape="1">
          <a:blip r:embed="rId8" cstate="screen"/>
          <a:srcRect/>
          <a:stretch>
            <a:fillRect/>
          </a:stretch>
        </p:blipFill>
        <p:spPr bwMode="auto">
          <a:xfrm>
            <a:off x="6275544" y="1447406"/>
            <a:ext cx="1831275" cy="213414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p:cNvPicPr>
            <a:picLocks noChangeAspect="1" noChangeArrowheads="1"/>
          </p:cNvPicPr>
          <p:nvPr/>
        </p:nvPicPr>
        <p:blipFill rotWithShape="1">
          <a:blip r:embed="rId9" cstate="screen"/>
          <a:srcRect/>
          <a:stretch>
            <a:fillRect/>
          </a:stretch>
        </p:blipFill>
        <p:spPr bwMode="auto">
          <a:xfrm>
            <a:off x="8001001" y="1469009"/>
            <a:ext cx="3492500" cy="2174898"/>
          </a:xfrm>
          <a:prstGeom prst="rect">
            <a:avLst/>
          </a:prstGeom>
          <a:noFill/>
          <a:extLst>
            <a:ext uri="{909E8E84-426E-40DD-AFC4-6F175D3DCCD1}">
              <a14:hiddenFill xmlns:a14="http://schemas.microsoft.com/office/drawing/2010/main">
                <a:solidFill>
                  <a:srgbClr val="FFFFFF"/>
                </a:solidFill>
              </a14:hiddenFill>
            </a:ext>
          </a:extLst>
        </p:spPr>
      </p:pic>
      <p:sp>
        <p:nvSpPr>
          <p:cNvPr id="15" name="文本框 14"/>
          <p:cNvSpPr txBox="1"/>
          <p:nvPr/>
        </p:nvSpPr>
        <p:spPr>
          <a:xfrm>
            <a:off x="6892357" y="1702527"/>
            <a:ext cx="4155393" cy="1446550"/>
          </a:xfrm>
          <a:prstGeom prst="rect">
            <a:avLst/>
          </a:prstGeom>
          <a:noFill/>
        </p:spPr>
        <p:txBody>
          <a:bodyPr wrap="square" rtlCol="0">
            <a:spAutoFit/>
          </a:bodyPr>
          <a:lstStyle/>
          <a:p>
            <a:pPr algn="ctr"/>
            <a:r>
              <a:rPr lang="en-US" altLang="zh-CN" sz="4400" dirty="0">
                <a:solidFill>
                  <a:srgbClr val="FFFF00"/>
                </a:solidFill>
              </a:rPr>
              <a:t>OPPO </a:t>
            </a:r>
          </a:p>
          <a:p>
            <a:pPr algn="ctr"/>
            <a:r>
              <a:rPr lang="en-US" altLang="zh-CN" sz="4400" dirty="0" err="1">
                <a:solidFill>
                  <a:srgbClr val="FFFF00"/>
                </a:solidFill>
              </a:rPr>
              <a:t>SubjectDiffusion</a:t>
            </a:r>
            <a:endParaRPr lang="zh-CN" altLang="en-US" sz="2800" dirty="0">
              <a:solidFill>
                <a:srgbClr val="FFFF00"/>
              </a:solidFill>
              <a:latin typeface="微软雅黑" panose="020B0503020204020204" pitchFamily="34" charset="-122"/>
              <a:ea typeface="微软雅黑" panose="020B0503020204020204" pitchFamily="34" charset="-122"/>
            </a:endParaRPr>
          </a:p>
        </p:txBody>
      </p:sp>
      <p:sp>
        <p:nvSpPr>
          <p:cNvPr id="8" name="文本框 7"/>
          <p:cNvSpPr txBox="1"/>
          <p:nvPr/>
        </p:nvSpPr>
        <p:spPr>
          <a:xfrm>
            <a:off x="4593544" y="3912954"/>
            <a:ext cx="3958061" cy="1446550"/>
          </a:xfrm>
          <a:prstGeom prst="rect">
            <a:avLst/>
          </a:prstGeom>
          <a:noFill/>
        </p:spPr>
        <p:txBody>
          <a:bodyPr wrap="square" rtlCol="0">
            <a:spAutoFit/>
          </a:bodyPr>
          <a:lstStyle/>
          <a:p>
            <a:pPr algn="ctr"/>
            <a:r>
              <a:rPr lang="en-US" altLang="zh-CN" sz="4400" dirty="0">
                <a:solidFill>
                  <a:srgbClr val="FFFF00"/>
                </a:solidFill>
              </a:rPr>
              <a:t>MIT</a:t>
            </a:r>
          </a:p>
          <a:p>
            <a:pPr algn="ctr"/>
            <a:r>
              <a:rPr lang="en-US" altLang="zh-CN" sz="4400" dirty="0" err="1">
                <a:solidFill>
                  <a:srgbClr val="FFFF00"/>
                </a:solidFill>
              </a:rPr>
              <a:t>FastComposer</a:t>
            </a:r>
            <a:endParaRPr lang="zh-CN" altLang="en-US" sz="2800" dirty="0">
              <a:solidFill>
                <a:srgbClr val="FFFF00"/>
              </a:solidFill>
              <a:latin typeface="微软雅黑" panose="020B0503020204020204" pitchFamily="34" charset="-122"/>
              <a:ea typeface="微软雅黑" panose="020B0503020204020204" pitchFamily="34" charset="-122"/>
            </a:endParaRPr>
          </a:p>
        </p:txBody>
      </p:sp>
      <p:pic>
        <p:nvPicPr>
          <p:cNvPr id="21" name="图片 20"/>
          <p:cNvPicPr>
            <a:picLocks noChangeAspect="1"/>
          </p:cNvPicPr>
          <p:nvPr/>
        </p:nvPicPr>
        <p:blipFill rotWithShape="1">
          <a:blip r:embed="rId10" cstate="screen"/>
          <a:srcRect/>
          <a:stretch>
            <a:fillRect/>
          </a:stretch>
        </p:blipFill>
        <p:spPr>
          <a:xfrm>
            <a:off x="10302777" y="3657534"/>
            <a:ext cx="1623163" cy="2157829"/>
          </a:xfrm>
          <a:prstGeom prst="rect">
            <a:avLst/>
          </a:prstGeom>
        </p:spPr>
      </p:pic>
      <p:pic>
        <p:nvPicPr>
          <p:cNvPr id="23" name="图片 22"/>
          <p:cNvPicPr>
            <a:picLocks noChangeAspect="1"/>
          </p:cNvPicPr>
          <p:nvPr/>
        </p:nvPicPr>
        <p:blipFill>
          <a:blip r:embed="rId11" cstate="screen"/>
          <a:stretch>
            <a:fillRect/>
          </a:stretch>
        </p:blipFill>
        <p:spPr>
          <a:xfrm>
            <a:off x="8873040" y="3944718"/>
            <a:ext cx="1470441" cy="1666500"/>
          </a:xfrm>
          <a:prstGeom prst="rect">
            <a:avLst/>
          </a:prstGeom>
        </p:spPr>
      </p:pic>
      <p:sp>
        <p:nvSpPr>
          <p:cNvPr id="24" name="箭头: 右 23"/>
          <p:cNvSpPr/>
          <p:nvPr/>
        </p:nvSpPr>
        <p:spPr>
          <a:xfrm>
            <a:off x="10119852" y="4594617"/>
            <a:ext cx="447257" cy="284694"/>
          </a:xfrm>
          <a:prstGeom prst="right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zh-CN" altLang="en-US"/>
          </a:p>
        </p:txBody>
      </p:sp>
      <p:sp>
        <p:nvSpPr>
          <p:cNvPr id="25" name="文本框 24"/>
          <p:cNvSpPr txBox="1"/>
          <p:nvPr/>
        </p:nvSpPr>
        <p:spPr>
          <a:xfrm>
            <a:off x="8923827" y="4132721"/>
            <a:ext cx="3002113" cy="1446550"/>
          </a:xfrm>
          <a:prstGeom prst="rect">
            <a:avLst/>
          </a:prstGeom>
          <a:noFill/>
        </p:spPr>
        <p:txBody>
          <a:bodyPr wrap="square" rtlCol="0">
            <a:spAutoFit/>
          </a:bodyPr>
          <a:lstStyle/>
          <a:p>
            <a:pPr algn="ctr"/>
            <a:r>
              <a:rPr lang="zh-CN" altLang="en-US" sz="4400" dirty="0">
                <a:solidFill>
                  <a:srgbClr val="FFFF00"/>
                </a:solidFill>
                <a:latin typeface="黑体" panose="02010609060101010101" pitchFamily="49" charset="-122"/>
                <a:ea typeface="黑体" panose="02010609060101010101" pitchFamily="49" charset="-122"/>
              </a:rPr>
              <a:t>字节</a:t>
            </a:r>
            <a:endParaRPr lang="en-US" altLang="zh-CN" sz="4400" dirty="0">
              <a:solidFill>
                <a:srgbClr val="FFFF00"/>
              </a:solidFill>
              <a:latin typeface="黑体" panose="02010609060101010101" pitchFamily="49" charset="-122"/>
              <a:ea typeface="黑体" panose="02010609060101010101" pitchFamily="49" charset="-122"/>
            </a:endParaRPr>
          </a:p>
          <a:p>
            <a:pPr algn="ctr"/>
            <a:r>
              <a:rPr lang="en-US" altLang="zh-CN" sz="4400" dirty="0" err="1">
                <a:solidFill>
                  <a:srgbClr val="FFFF00"/>
                </a:solidFill>
              </a:rPr>
              <a:t>PhotoVerse</a:t>
            </a:r>
            <a:endParaRPr lang="zh-CN" altLang="en-US" sz="2800" dirty="0">
              <a:solidFill>
                <a:srgbClr val="FFFF00"/>
              </a:solidFill>
              <a:latin typeface="微软雅黑" panose="020B0503020204020204" pitchFamily="34" charset="-122"/>
              <a:ea typeface="微软雅黑" panose="020B0503020204020204" pitchFamily="34" charset="-122"/>
            </a:endParaRPr>
          </a:p>
        </p:txBody>
      </p:sp>
      <p:sp>
        <p:nvSpPr>
          <p:cNvPr id="26" name="箭头: 右 25"/>
          <p:cNvSpPr/>
          <p:nvPr/>
        </p:nvSpPr>
        <p:spPr>
          <a:xfrm>
            <a:off x="3902913" y="2253256"/>
            <a:ext cx="447257" cy="284694"/>
          </a:xfrm>
          <a:prstGeom prst="right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zh-CN" altLang="en-US"/>
          </a:p>
        </p:txBody>
      </p:sp>
      <p:sp>
        <p:nvSpPr>
          <p:cNvPr id="10" name="文本框 9"/>
          <p:cNvSpPr txBox="1"/>
          <p:nvPr/>
        </p:nvSpPr>
        <p:spPr>
          <a:xfrm>
            <a:off x="1181378" y="1578794"/>
            <a:ext cx="4155393" cy="1446550"/>
          </a:xfrm>
          <a:prstGeom prst="rect">
            <a:avLst/>
          </a:prstGeom>
          <a:noFill/>
        </p:spPr>
        <p:txBody>
          <a:bodyPr wrap="square" rtlCol="0">
            <a:spAutoFit/>
          </a:bodyPr>
          <a:lstStyle/>
          <a:p>
            <a:pPr algn="ctr"/>
            <a:r>
              <a:rPr lang="en-US" altLang="zh-CN" sz="4400" dirty="0">
                <a:solidFill>
                  <a:srgbClr val="FFFF00"/>
                </a:solidFill>
              </a:rPr>
              <a:t>Adobe </a:t>
            </a:r>
            <a:r>
              <a:rPr lang="en-US" altLang="zh-CN" sz="4400" dirty="0" err="1">
                <a:solidFill>
                  <a:srgbClr val="FFFF00"/>
                </a:solidFill>
              </a:rPr>
              <a:t>InstantBooth</a:t>
            </a:r>
            <a:endParaRPr lang="zh-CN" altLang="en-US" sz="2800" dirty="0">
              <a:solidFill>
                <a:srgbClr val="FFFF00"/>
              </a:solidFill>
              <a:latin typeface="微软雅黑" panose="020B0503020204020204" pitchFamily="34" charset="-122"/>
              <a:ea typeface="微软雅黑" panose="020B0503020204020204" pitchFamily="34" charset="-122"/>
            </a:endParaRPr>
          </a:p>
        </p:txBody>
      </p:sp>
      <p:sp>
        <p:nvSpPr>
          <p:cNvPr id="22" name="文本框 21"/>
          <p:cNvSpPr txBox="1"/>
          <p:nvPr/>
        </p:nvSpPr>
        <p:spPr>
          <a:xfrm>
            <a:off x="1756332" y="5912029"/>
            <a:ext cx="7851928" cy="523220"/>
          </a:xfrm>
          <a:prstGeom prst="rect">
            <a:avLst/>
          </a:prstGeom>
          <a:noFill/>
        </p:spPr>
        <p:txBody>
          <a:bodyPr wrap="square" rtlCol="0">
            <a:spAutoFit/>
          </a:bodyPr>
          <a:lstStyle/>
          <a:p>
            <a:pPr algn="ctr"/>
            <a:r>
              <a:rPr lang="zh-CN" altLang="en-US" sz="2800" dirty="0">
                <a:latin typeface="微软雅黑" panose="020B0503020204020204" pitchFamily="34" charset="-122"/>
                <a:ea typeface="微软雅黑" panose="020B0503020204020204" pitchFamily="34" charset="-122"/>
              </a:rPr>
              <a:t>开源少、生成质量低、姿态单一</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5" grpId="0"/>
      <p:bldP spid="8" grpId="0"/>
      <p:bldP spid="25" grpId="0"/>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这类工作的共性</a:t>
            </a:r>
          </a:p>
        </p:txBody>
      </p:sp>
      <p:grpSp>
        <p:nvGrpSpPr>
          <p:cNvPr id="3" name="组合 2"/>
          <p:cNvGrpSpPr/>
          <p:nvPr/>
        </p:nvGrpSpPr>
        <p:grpSpPr>
          <a:xfrm rot="16200000">
            <a:off x="3671245" y="2691246"/>
            <a:ext cx="1735931" cy="1067413"/>
            <a:chOff x="1830005" y="892318"/>
            <a:chExt cx="1735931" cy="1067413"/>
          </a:xfrm>
        </p:grpSpPr>
        <p:sp>
          <p:nvSpPr>
            <p:cNvPr id="4" name="矩形: 圆角 3"/>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5" name="矩形: 圆角 4"/>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圆角 6"/>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grpSp>
        <p:nvGrpSpPr>
          <p:cNvPr id="11" name="组合 10"/>
          <p:cNvGrpSpPr/>
          <p:nvPr/>
        </p:nvGrpSpPr>
        <p:grpSpPr>
          <a:xfrm>
            <a:off x="5223918" y="4294463"/>
            <a:ext cx="2455502" cy="1649798"/>
            <a:chOff x="7828476" y="1845060"/>
            <a:chExt cx="2053361" cy="1379608"/>
          </a:xfrm>
        </p:grpSpPr>
        <p:sp>
          <p:nvSpPr>
            <p:cNvPr id="12" name="矩形: 圆角 11"/>
            <p:cNvSpPr/>
            <p:nvPr/>
          </p:nvSpPr>
          <p:spPr>
            <a:xfrm rot="5400000">
              <a:off x="8165353" y="1508183"/>
              <a:ext cx="1379608" cy="2053361"/>
            </a:xfrm>
            <a:prstGeom prst="roundRect">
              <a:avLst>
                <a:gd name="adj" fmla="val 14266"/>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13" name="矩形: 圆角 12"/>
            <p:cNvSpPr/>
            <p:nvPr/>
          </p:nvSpPr>
          <p:spPr>
            <a:xfrm rot="5400000">
              <a:off x="9086326" y="2434804"/>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圆角 13"/>
            <p:cNvSpPr/>
            <p:nvPr/>
          </p:nvSpPr>
          <p:spPr>
            <a:xfrm rot="5400000">
              <a:off x="8934171"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圆角 14"/>
            <p:cNvSpPr/>
            <p:nvPr/>
          </p:nvSpPr>
          <p:spPr>
            <a:xfrm rot="5400000">
              <a:off x="8749571" y="2434803"/>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圆角 15"/>
            <p:cNvSpPr/>
            <p:nvPr/>
          </p:nvSpPr>
          <p:spPr>
            <a:xfrm rot="16200000">
              <a:off x="7517297" y="2434803"/>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圆角 16"/>
            <p:cNvSpPr/>
            <p:nvPr/>
          </p:nvSpPr>
          <p:spPr>
            <a:xfrm rot="16200000">
              <a:off x="7991216"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圆角 17"/>
            <p:cNvSpPr/>
            <p:nvPr/>
          </p:nvSpPr>
          <p:spPr>
            <a:xfrm rot="16200000">
              <a:off x="8435925" y="2434804"/>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9" name="文本框 18"/>
          <p:cNvSpPr txBox="1"/>
          <p:nvPr/>
        </p:nvSpPr>
        <p:spPr>
          <a:xfrm>
            <a:off x="5690879" y="5932231"/>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Diffusion Model</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0" name="内容占位符 4"/>
          <p:cNvSpPr>
            <a:spLocks noGrp="1"/>
          </p:cNvSpPr>
          <p:nvPr>
            <p:ph idx="1"/>
          </p:nvPr>
        </p:nvSpPr>
        <p:spPr>
          <a:xfrm>
            <a:off x="394447" y="789710"/>
            <a:ext cx="11440714" cy="1452548"/>
          </a:xfrm>
        </p:spPr>
        <p:txBody>
          <a:bodyPr>
            <a:normAutofit/>
          </a:bodyPr>
          <a:lstStyle/>
          <a:p>
            <a:pPr marL="514350" indent="-514350">
              <a:buAutoNum type="arabicPeriod"/>
            </a:pPr>
            <a:r>
              <a:rPr lang="zh-CN" altLang="en-US" dirty="0"/>
              <a:t>输入图像和</a:t>
            </a:r>
            <a:r>
              <a:rPr lang="en-US" altLang="zh-CN" dirty="0"/>
              <a:t>Target</a:t>
            </a:r>
            <a:r>
              <a:rPr lang="zh-CN" altLang="en-US" dirty="0"/>
              <a:t>图像都</a:t>
            </a:r>
            <a:r>
              <a:rPr lang="zh-CN" altLang="en-US" dirty="0">
                <a:solidFill>
                  <a:srgbClr val="FF0000"/>
                </a:solidFill>
              </a:rPr>
              <a:t>来源于同一个图像</a:t>
            </a:r>
            <a:endParaRPr lang="en-US" altLang="zh-CN" dirty="0">
              <a:solidFill>
                <a:srgbClr val="FF0000"/>
              </a:solidFill>
            </a:endParaRPr>
          </a:p>
          <a:p>
            <a:pPr marL="514350" indent="-514350">
              <a:buAutoNum type="arabicPeriod"/>
            </a:pPr>
            <a:r>
              <a:rPr lang="zh-CN" altLang="en-US" dirty="0"/>
              <a:t>将输入的每个</a:t>
            </a:r>
            <a:r>
              <a:rPr lang="en-US" altLang="zh-CN" dirty="0"/>
              <a:t>ID</a:t>
            </a:r>
            <a:r>
              <a:rPr lang="zh-CN" altLang="en-US" dirty="0"/>
              <a:t>图像都表征为了</a:t>
            </a:r>
            <a:r>
              <a:rPr lang="zh-CN" altLang="en-US" dirty="0">
                <a:solidFill>
                  <a:srgbClr val="FF0000"/>
                </a:solidFill>
              </a:rPr>
              <a:t>单一的</a:t>
            </a:r>
            <a:r>
              <a:rPr lang="en-US" altLang="zh-CN" dirty="0">
                <a:solidFill>
                  <a:srgbClr val="FF0000"/>
                </a:solidFill>
              </a:rPr>
              <a:t>embedding</a:t>
            </a:r>
          </a:p>
        </p:txBody>
      </p:sp>
      <p:pic>
        <p:nvPicPr>
          <p:cNvPr id="22" name="图片 21"/>
          <p:cNvPicPr>
            <a:picLocks noChangeAspect="1"/>
          </p:cNvPicPr>
          <p:nvPr/>
        </p:nvPicPr>
        <p:blipFill>
          <a:blip r:embed="rId3" cstate="screen"/>
          <a:srcRect/>
          <a:stretch>
            <a:fillRect/>
          </a:stretch>
        </p:blipFill>
        <p:spPr>
          <a:xfrm>
            <a:off x="2399143" y="2892170"/>
            <a:ext cx="666388" cy="663892"/>
          </a:xfrm>
          <a:prstGeom prst="rect">
            <a:avLst/>
          </a:prstGeom>
        </p:spPr>
      </p:pic>
      <p:pic>
        <p:nvPicPr>
          <p:cNvPr id="23" name="图片 22"/>
          <p:cNvPicPr>
            <a:picLocks noChangeAspect="1"/>
          </p:cNvPicPr>
          <p:nvPr/>
        </p:nvPicPr>
        <p:blipFill>
          <a:blip r:embed="rId4" cstate="screen"/>
          <a:srcRect/>
          <a:stretch>
            <a:fillRect/>
          </a:stretch>
        </p:blipFill>
        <p:spPr>
          <a:xfrm>
            <a:off x="8306869" y="4730594"/>
            <a:ext cx="780458" cy="777534"/>
          </a:xfrm>
          <a:prstGeom prst="rect">
            <a:avLst/>
          </a:prstGeom>
        </p:spPr>
      </p:pic>
      <p:pic>
        <p:nvPicPr>
          <p:cNvPr id="24" name="图片 23" descr="绿色的叶子&#10;&#10;低可信度描述已自动生成"/>
          <p:cNvPicPr>
            <a:picLocks noChangeAspect="1"/>
          </p:cNvPicPr>
          <p:nvPr/>
        </p:nvPicPr>
        <p:blipFill>
          <a:blip r:embed="rId5" cstate="screen"/>
          <a:stretch>
            <a:fillRect/>
          </a:stretch>
        </p:blipFill>
        <p:spPr>
          <a:xfrm>
            <a:off x="3920796" y="4728761"/>
            <a:ext cx="781200" cy="781200"/>
          </a:xfrm>
          <a:prstGeom prst="rect">
            <a:avLst/>
          </a:prstGeom>
        </p:spPr>
      </p:pic>
      <p:cxnSp>
        <p:nvCxnSpPr>
          <p:cNvPr id="26" name="连接符: 曲线 25"/>
          <p:cNvCxnSpPr/>
          <p:nvPr/>
        </p:nvCxnSpPr>
        <p:spPr>
          <a:xfrm rot="10800000" flipH="1">
            <a:off x="5189401" y="5119361"/>
            <a:ext cx="2455502" cy="12700"/>
          </a:xfrm>
          <a:prstGeom prst="curvedConnector5">
            <a:avLst>
              <a:gd name="adj1" fmla="val -16861"/>
              <a:gd name="adj2" fmla="val -9549134"/>
              <a:gd name="adj3" fmla="val 115044"/>
            </a:avLst>
          </a:prstGeom>
          <a:ln w="25400">
            <a:solidFill>
              <a:schemeClr val="accent3">
                <a:lumMod val="50000"/>
              </a:schemeClr>
            </a:solidFill>
            <a:headEnd type="triangle" w="med" len="med"/>
            <a:tailEnd type="none" w="med" len="lg"/>
          </a:ln>
        </p:spPr>
        <p:style>
          <a:lnRef idx="1">
            <a:schemeClr val="accent1"/>
          </a:lnRef>
          <a:fillRef idx="0">
            <a:schemeClr val="accent1"/>
          </a:fillRef>
          <a:effectRef idx="0">
            <a:schemeClr val="accent1"/>
          </a:effectRef>
          <a:fontRef idx="minor">
            <a:schemeClr val="tx1"/>
          </a:fontRef>
        </p:style>
      </p:cxnSp>
      <p:cxnSp>
        <p:nvCxnSpPr>
          <p:cNvPr id="34" name="直接箭头连接符 33"/>
          <p:cNvCxnSpPr>
            <a:stCxn id="24" idx="3"/>
            <a:endCxn id="12" idx="2"/>
          </p:cNvCxnSpPr>
          <p:nvPr/>
        </p:nvCxnSpPr>
        <p:spPr>
          <a:xfrm>
            <a:off x="4701996" y="5119361"/>
            <a:ext cx="521923"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37" name="直接箭头连接符 36"/>
          <p:cNvCxnSpPr>
            <a:stCxn id="12" idx="0"/>
            <a:endCxn id="23" idx="1"/>
          </p:cNvCxnSpPr>
          <p:nvPr/>
        </p:nvCxnSpPr>
        <p:spPr>
          <a:xfrm>
            <a:off x="7679421" y="5119361"/>
            <a:ext cx="627448"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38" name="文本框 37"/>
          <p:cNvSpPr txBox="1"/>
          <p:nvPr/>
        </p:nvSpPr>
        <p:spPr>
          <a:xfrm>
            <a:off x="7499397" y="6009175"/>
            <a:ext cx="468398" cy="461665"/>
          </a:xfrm>
          <a:prstGeom prst="rect">
            <a:avLst/>
          </a:prstGeom>
          <a:noFill/>
        </p:spPr>
        <p:txBody>
          <a:bodyPr wrap="none" rtlCol="0">
            <a:spAutoFit/>
          </a:bodyPr>
          <a:lstStyle/>
          <a:p>
            <a:r>
              <a:rPr lang="en-US" altLang="zh-CN" sz="2400" dirty="0" err="1">
                <a:solidFill>
                  <a:schemeClr val="accent3">
                    <a:lumMod val="50000"/>
                  </a:schemeClr>
                </a:solidFill>
              </a:rPr>
              <a:t>xT</a:t>
            </a:r>
            <a:endParaRPr lang="zh-CN" altLang="en-US" sz="2400" dirty="0">
              <a:solidFill>
                <a:schemeClr val="accent3">
                  <a:lumMod val="50000"/>
                </a:schemeClr>
              </a:solidFill>
            </a:endParaRPr>
          </a:p>
        </p:txBody>
      </p:sp>
      <p:grpSp>
        <p:nvGrpSpPr>
          <p:cNvPr id="57" name="组合 56"/>
          <p:cNvGrpSpPr/>
          <p:nvPr/>
        </p:nvGrpSpPr>
        <p:grpSpPr>
          <a:xfrm>
            <a:off x="5389905" y="3070229"/>
            <a:ext cx="319063" cy="307776"/>
            <a:chOff x="5097487" y="3098868"/>
            <a:chExt cx="319063" cy="307776"/>
          </a:xfrm>
        </p:grpSpPr>
        <p:sp>
          <p:nvSpPr>
            <p:cNvPr id="56" name="矩形: 圆角 55"/>
            <p:cNvSpPr/>
            <p:nvPr/>
          </p:nvSpPr>
          <p:spPr>
            <a:xfrm>
              <a:off x="5097487" y="3098868"/>
              <a:ext cx="319063"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8" name="矩形 47"/>
            <p:cNvSpPr/>
            <p:nvPr/>
          </p:nvSpPr>
          <p:spPr>
            <a:xfrm>
              <a:off x="5149414" y="3145267"/>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53" name="直接箭头连接符 52"/>
          <p:cNvCxnSpPr>
            <a:endCxn id="10" idx="0"/>
          </p:cNvCxnSpPr>
          <p:nvPr/>
        </p:nvCxnSpPr>
        <p:spPr>
          <a:xfrm>
            <a:off x="3718013" y="3224955"/>
            <a:ext cx="287491"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59" name="直接箭头连接符 58"/>
          <p:cNvCxnSpPr/>
          <p:nvPr/>
        </p:nvCxnSpPr>
        <p:spPr>
          <a:xfrm flipV="1">
            <a:off x="5065425" y="3209110"/>
            <a:ext cx="316988" cy="835"/>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62" name="矩形: 圆角 61"/>
          <p:cNvSpPr/>
          <p:nvPr/>
        </p:nvSpPr>
        <p:spPr>
          <a:xfrm rot="16200000">
            <a:off x="2666660" y="3070225"/>
            <a:ext cx="1735931" cy="307779"/>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Augmentation</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cxnSp>
        <p:nvCxnSpPr>
          <p:cNvPr id="14336" name="直接箭头连接符 14335"/>
          <p:cNvCxnSpPr>
            <a:stCxn id="22" idx="3"/>
            <a:endCxn id="62" idx="0"/>
          </p:cNvCxnSpPr>
          <p:nvPr/>
        </p:nvCxnSpPr>
        <p:spPr>
          <a:xfrm flipV="1">
            <a:off x="3065531" y="3224114"/>
            <a:ext cx="315205" cy="3"/>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4339" name="连接符: 肘形 14338"/>
          <p:cNvCxnSpPr>
            <a:stCxn id="56" idx="3"/>
          </p:cNvCxnSpPr>
          <p:nvPr/>
        </p:nvCxnSpPr>
        <p:spPr>
          <a:xfrm>
            <a:off x="5708968" y="3224117"/>
            <a:ext cx="469207" cy="1058168"/>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pic>
        <p:nvPicPr>
          <p:cNvPr id="14348" name="图片 14347"/>
          <p:cNvPicPr>
            <a:picLocks noChangeAspect="1"/>
          </p:cNvPicPr>
          <p:nvPr/>
        </p:nvPicPr>
        <p:blipFill>
          <a:blip r:embed="rId3" cstate="screen"/>
          <a:srcRect/>
          <a:stretch>
            <a:fillRect/>
          </a:stretch>
        </p:blipFill>
        <p:spPr>
          <a:xfrm>
            <a:off x="9087327" y="2899166"/>
            <a:ext cx="666388" cy="663892"/>
          </a:xfrm>
          <a:prstGeom prst="rect">
            <a:avLst/>
          </a:prstGeom>
        </p:spPr>
      </p:pic>
      <p:grpSp>
        <p:nvGrpSpPr>
          <p:cNvPr id="14349" name="组合 14348"/>
          <p:cNvGrpSpPr/>
          <p:nvPr/>
        </p:nvGrpSpPr>
        <p:grpSpPr>
          <a:xfrm rot="5400000">
            <a:off x="7293963" y="2697410"/>
            <a:ext cx="1735931" cy="1067413"/>
            <a:chOff x="1830005" y="892318"/>
            <a:chExt cx="1735931" cy="1067413"/>
          </a:xfrm>
        </p:grpSpPr>
        <p:sp>
          <p:nvSpPr>
            <p:cNvPr id="14350" name="矩形: 圆角 14349"/>
            <p:cNvSpPr/>
            <p:nvPr/>
          </p:nvSpPr>
          <p:spPr>
            <a:xfrm>
              <a:off x="1830005" y="921816"/>
              <a:ext cx="1735931" cy="1037915"/>
            </a:xfrm>
            <a:prstGeom prst="roundRect">
              <a:avLst/>
            </a:prstGeom>
            <a:solidFill>
              <a:srgbClr val="ECF3FA"/>
            </a:solidFill>
            <a:ln w="19050">
              <a:solidFill>
                <a:schemeClr val="bg2">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14351" name="矩形: 圆角 14350"/>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352" name="矩形: 圆角 14351"/>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353" name="矩形: 圆角 14352"/>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354" name="文本框 14353"/>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Local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cxnSp>
        <p:nvCxnSpPr>
          <p:cNvPr id="14356" name="直接箭头连接符 14355"/>
          <p:cNvCxnSpPr>
            <a:stCxn id="14348" idx="1"/>
            <a:endCxn id="14354" idx="0"/>
          </p:cNvCxnSpPr>
          <p:nvPr/>
        </p:nvCxnSpPr>
        <p:spPr>
          <a:xfrm flipH="1">
            <a:off x="8695635" y="3231113"/>
            <a:ext cx="391692" cy="1"/>
          </a:xfrm>
          <a:prstGeom prst="straightConnector1">
            <a:avLst/>
          </a:prstGeom>
          <a:ln w="25400">
            <a:solidFill>
              <a:schemeClr val="tx1"/>
            </a:solidFill>
            <a:prstDash val="dash"/>
            <a:tailEnd type="triangle" w="med" len="med"/>
          </a:ln>
        </p:spPr>
        <p:style>
          <a:lnRef idx="1">
            <a:schemeClr val="accent1"/>
          </a:lnRef>
          <a:fillRef idx="0">
            <a:schemeClr val="accent1"/>
          </a:fillRef>
          <a:effectRef idx="0">
            <a:schemeClr val="accent1"/>
          </a:effectRef>
          <a:fontRef idx="minor">
            <a:schemeClr val="tx1"/>
          </a:fontRef>
        </p:style>
      </p:cxnSp>
      <p:cxnSp>
        <p:nvCxnSpPr>
          <p:cNvPr id="14358" name="连接符: 肘形 14357"/>
          <p:cNvCxnSpPr>
            <a:stCxn id="14350" idx="2"/>
            <a:endCxn id="12" idx="1"/>
          </p:cNvCxnSpPr>
          <p:nvPr/>
        </p:nvCxnSpPr>
        <p:spPr>
          <a:xfrm rot="10800000" flipV="1">
            <a:off x="6451670" y="3231116"/>
            <a:ext cx="1176552" cy="1063345"/>
          </a:xfrm>
          <a:prstGeom prst="bentConnector2">
            <a:avLst/>
          </a:prstGeom>
          <a:ln w="25400">
            <a:solidFill>
              <a:schemeClr val="tx1"/>
            </a:solidFill>
            <a:prstDash val="dash"/>
            <a:tailEnd type="triangle" w="med" len="med"/>
          </a:ln>
        </p:spPr>
        <p:style>
          <a:lnRef idx="1">
            <a:schemeClr val="accent1"/>
          </a:lnRef>
          <a:fillRef idx="0">
            <a:schemeClr val="accent1"/>
          </a:fillRef>
          <a:effectRef idx="0">
            <a:schemeClr val="accent1"/>
          </a:effectRef>
          <a:fontRef idx="minor">
            <a:schemeClr val="tx1"/>
          </a:fontRef>
        </p:style>
      </p:cxnSp>
      <p:sp>
        <p:nvSpPr>
          <p:cNvPr id="14359" name="文本框 14358"/>
          <p:cNvSpPr txBox="1"/>
          <p:nvPr/>
        </p:nvSpPr>
        <p:spPr>
          <a:xfrm>
            <a:off x="6335287" y="2822980"/>
            <a:ext cx="1135824" cy="369332"/>
          </a:xfrm>
          <a:prstGeom prst="rect">
            <a:avLst/>
          </a:prstGeom>
          <a:noFill/>
        </p:spPr>
        <p:txBody>
          <a:bodyPr wrap="none" rtlCol="0">
            <a:spAutoFit/>
          </a:bodyPr>
          <a:lstStyle/>
          <a:p>
            <a:r>
              <a:rPr lang="en-US" altLang="zh-CN" dirty="0"/>
              <a:t>(Optional)</a:t>
            </a:r>
            <a:endParaRPr lang="zh-CN"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这类工作的缺陷</a:t>
            </a:r>
          </a:p>
        </p:txBody>
      </p:sp>
      <p:grpSp>
        <p:nvGrpSpPr>
          <p:cNvPr id="3" name="组合 2"/>
          <p:cNvGrpSpPr/>
          <p:nvPr/>
        </p:nvGrpSpPr>
        <p:grpSpPr>
          <a:xfrm rot="16200000">
            <a:off x="3671245" y="2691246"/>
            <a:ext cx="1735931" cy="1067413"/>
            <a:chOff x="1830005" y="892318"/>
            <a:chExt cx="1735931" cy="1067413"/>
          </a:xfrm>
        </p:grpSpPr>
        <p:sp>
          <p:nvSpPr>
            <p:cNvPr id="4" name="矩形: 圆角 3"/>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5" name="矩形: 圆角 4"/>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圆角 6"/>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grpSp>
        <p:nvGrpSpPr>
          <p:cNvPr id="11" name="组合 10"/>
          <p:cNvGrpSpPr/>
          <p:nvPr/>
        </p:nvGrpSpPr>
        <p:grpSpPr>
          <a:xfrm>
            <a:off x="5223918" y="4294463"/>
            <a:ext cx="2455502" cy="1649798"/>
            <a:chOff x="7828476" y="1845060"/>
            <a:chExt cx="2053361" cy="1379608"/>
          </a:xfrm>
        </p:grpSpPr>
        <p:sp>
          <p:nvSpPr>
            <p:cNvPr id="12" name="矩形: 圆角 11"/>
            <p:cNvSpPr/>
            <p:nvPr/>
          </p:nvSpPr>
          <p:spPr>
            <a:xfrm rot="5400000">
              <a:off x="8165353" y="1508183"/>
              <a:ext cx="1379608" cy="2053361"/>
            </a:xfrm>
            <a:prstGeom prst="roundRect">
              <a:avLst>
                <a:gd name="adj" fmla="val 14266"/>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13" name="矩形: 圆角 12"/>
            <p:cNvSpPr/>
            <p:nvPr/>
          </p:nvSpPr>
          <p:spPr>
            <a:xfrm rot="5400000">
              <a:off x="9086326" y="2434804"/>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圆角 13"/>
            <p:cNvSpPr/>
            <p:nvPr/>
          </p:nvSpPr>
          <p:spPr>
            <a:xfrm rot="5400000">
              <a:off x="8934171"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圆角 14"/>
            <p:cNvSpPr/>
            <p:nvPr/>
          </p:nvSpPr>
          <p:spPr>
            <a:xfrm rot="5400000">
              <a:off x="8749571" y="2434803"/>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圆角 15"/>
            <p:cNvSpPr/>
            <p:nvPr/>
          </p:nvSpPr>
          <p:spPr>
            <a:xfrm rot="16200000">
              <a:off x="7517297" y="2434803"/>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圆角 16"/>
            <p:cNvSpPr/>
            <p:nvPr/>
          </p:nvSpPr>
          <p:spPr>
            <a:xfrm rot="16200000">
              <a:off x="7991216"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圆角 17"/>
            <p:cNvSpPr/>
            <p:nvPr/>
          </p:nvSpPr>
          <p:spPr>
            <a:xfrm rot="16200000">
              <a:off x="8435925" y="2434804"/>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9" name="文本框 18"/>
          <p:cNvSpPr txBox="1"/>
          <p:nvPr/>
        </p:nvSpPr>
        <p:spPr>
          <a:xfrm>
            <a:off x="5690879" y="5932231"/>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Diffusion Model</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0" name="内容占位符 4"/>
          <p:cNvSpPr>
            <a:spLocks noGrp="1"/>
          </p:cNvSpPr>
          <p:nvPr>
            <p:ph idx="1"/>
          </p:nvPr>
        </p:nvSpPr>
        <p:spPr>
          <a:xfrm>
            <a:off x="394447" y="789710"/>
            <a:ext cx="11440714" cy="1452548"/>
          </a:xfrm>
        </p:spPr>
        <p:txBody>
          <a:bodyPr>
            <a:normAutofit/>
          </a:bodyPr>
          <a:lstStyle/>
          <a:p>
            <a:pPr marL="0" indent="0">
              <a:buNone/>
            </a:pPr>
            <a:r>
              <a:rPr lang="zh-CN" altLang="en-US" dirty="0"/>
              <a:t>得到的</a:t>
            </a:r>
            <a:r>
              <a:rPr lang="en-US" altLang="zh-CN" dirty="0"/>
              <a:t>embedding</a:t>
            </a:r>
            <a:r>
              <a:rPr lang="zh-CN" altLang="en-US" dirty="0"/>
              <a:t>很容易记住姿态、表情等与</a:t>
            </a:r>
            <a:r>
              <a:rPr lang="en-US" altLang="zh-CN" dirty="0"/>
              <a:t>ID</a:t>
            </a:r>
            <a:r>
              <a:rPr lang="zh-CN" altLang="en-US" dirty="0"/>
              <a:t>无关的属性。</a:t>
            </a:r>
            <a:endParaRPr lang="en-US" altLang="zh-CN" dirty="0"/>
          </a:p>
          <a:p>
            <a:r>
              <a:rPr lang="zh-CN" altLang="en-US" dirty="0">
                <a:solidFill>
                  <a:srgbClr val="FF0000"/>
                </a:solidFill>
              </a:rPr>
              <a:t>缺乏</a:t>
            </a:r>
            <a:r>
              <a:rPr lang="zh-CN" altLang="en-US" dirty="0"/>
              <a:t>一定的</a:t>
            </a:r>
            <a:r>
              <a:rPr lang="zh-CN" altLang="en-US" dirty="0">
                <a:solidFill>
                  <a:srgbClr val="FF0000"/>
                </a:solidFill>
              </a:rPr>
              <a:t>可编辑性和变化</a:t>
            </a:r>
            <a:r>
              <a:rPr lang="zh-CN" altLang="en-US" dirty="0"/>
              <a:t>，很难改变人脸相关的属性</a:t>
            </a:r>
            <a:endParaRPr lang="en-US" altLang="zh-CN" dirty="0"/>
          </a:p>
          <a:p>
            <a:pPr marL="0" indent="0">
              <a:buNone/>
            </a:pPr>
            <a:endParaRPr lang="en-US" altLang="zh-CN" dirty="0"/>
          </a:p>
        </p:txBody>
      </p:sp>
      <p:pic>
        <p:nvPicPr>
          <p:cNvPr id="22" name="图片 21"/>
          <p:cNvPicPr>
            <a:picLocks noChangeAspect="1"/>
          </p:cNvPicPr>
          <p:nvPr/>
        </p:nvPicPr>
        <p:blipFill>
          <a:blip r:embed="rId3" cstate="screen"/>
          <a:srcRect/>
          <a:stretch>
            <a:fillRect/>
          </a:stretch>
        </p:blipFill>
        <p:spPr>
          <a:xfrm>
            <a:off x="2399143" y="2892170"/>
            <a:ext cx="666388" cy="663892"/>
          </a:xfrm>
          <a:prstGeom prst="rect">
            <a:avLst/>
          </a:prstGeom>
        </p:spPr>
      </p:pic>
      <p:pic>
        <p:nvPicPr>
          <p:cNvPr id="23" name="图片 22"/>
          <p:cNvPicPr>
            <a:picLocks noChangeAspect="1"/>
          </p:cNvPicPr>
          <p:nvPr/>
        </p:nvPicPr>
        <p:blipFill>
          <a:blip r:embed="rId4" cstate="screen"/>
          <a:srcRect/>
          <a:stretch>
            <a:fillRect/>
          </a:stretch>
        </p:blipFill>
        <p:spPr>
          <a:xfrm>
            <a:off x="8306869" y="4730594"/>
            <a:ext cx="780458" cy="777534"/>
          </a:xfrm>
          <a:prstGeom prst="rect">
            <a:avLst/>
          </a:prstGeom>
        </p:spPr>
      </p:pic>
      <p:pic>
        <p:nvPicPr>
          <p:cNvPr id="24" name="图片 23" descr="绿色的叶子&#10;&#10;低可信度描述已自动生成"/>
          <p:cNvPicPr>
            <a:picLocks noChangeAspect="1"/>
          </p:cNvPicPr>
          <p:nvPr/>
        </p:nvPicPr>
        <p:blipFill>
          <a:blip r:embed="rId5" cstate="screen"/>
          <a:stretch>
            <a:fillRect/>
          </a:stretch>
        </p:blipFill>
        <p:spPr>
          <a:xfrm>
            <a:off x="3920796" y="4728761"/>
            <a:ext cx="781200" cy="781200"/>
          </a:xfrm>
          <a:prstGeom prst="rect">
            <a:avLst/>
          </a:prstGeom>
        </p:spPr>
      </p:pic>
      <p:cxnSp>
        <p:nvCxnSpPr>
          <p:cNvPr id="26" name="连接符: 曲线 25"/>
          <p:cNvCxnSpPr/>
          <p:nvPr/>
        </p:nvCxnSpPr>
        <p:spPr>
          <a:xfrm rot="10800000" flipH="1">
            <a:off x="5189401" y="5119361"/>
            <a:ext cx="2455502" cy="12700"/>
          </a:xfrm>
          <a:prstGeom prst="curvedConnector5">
            <a:avLst>
              <a:gd name="adj1" fmla="val -16861"/>
              <a:gd name="adj2" fmla="val -9549134"/>
              <a:gd name="adj3" fmla="val 115044"/>
            </a:avLst>
          </a:prstGeom>
          <a:ln w="25400">
            <a:solidFill>
              <a:schemeClr val="accent3">
                <a:lumMod val="50000"/>
              </a:schemeClr>
            </a:solidFill>
            <a:headEnd type="triangle" w="med" len="med"/>
            <a:tailEnd type="none" w="med" len="lg"/>
          </a:ln>
        </p:spPr>
        <p:style>
          <a:lnRef idx="1">
            <a:schemeClr val="accent1"/>
          </a:lnRef>
          <a:fillRef idx="0">
            <a:schemeClr val="accent1"/>
          </a:fillRef>
          <a:effectRef idx="0">
            <a:schemeClr val="accent1"/>
          </a:effectRef>
          <a:fontRef idx="minor">
            <a:schemeClr val="tx1"/>
          </a:fontRef>
        </p:style>
      </p:cxnSp>
      <p:cxnSp>
        <p:nvCxnSpPr>
          <p:cNvPr id="34" name="直接箭头连接符 33"/>
          <p:cNvCxnSpPr>
            <a:stCxn id="24" idx="3"/>
            <a:endCxn id="12" idx="2"/>
          </p:cNvCxnSpPr>
          <p:nvPr/>
        </p:nvCxnSpPr>
        <p:spPr>
          <a:xfrm>
            <a:off x="4701996" y="5119361"/>
            <a:ext cx="521923"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37" name="直接箭头连接符 36"/>
          <p:cNvCxnSpPr>
            <a:stCxn id="12" idx="0"/>
            <a:endCxn id="23" idx="1"/>
          </p:cNvCxnSpPr>
          <p:nvPr/>
        </p:nvCxnSpPr>
        <p:spPr>
          <a:xfrm>
            <a:off x="7679421" y="5119361"/>
            <a:ext cx="627448"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38" name="文本框 37"/>
          <p:cNvSpPr txBox="1"/>
          <p:nvPr/>
        </p:nvSpPr>
        <p:spPr>
          <a:xfrm>
            <a:off x="7499397" y="6009175"/>
            <a:ext cx="468398" cy="461665"/>
          </a:xfrm>
          <a:prstGeom prst="rect">
            <a:avLst/>
          </a:prstGeom>
          <a:noFill/>
        </p:spPr>
        <p:txBody>
          <a:bodyPr wrap="none" rtlCol="0">
            <a:spAutoFit/>
          </a:bodyPr>
          <a:lstStyle/>
          <a:p>
            <a:r>
              <a:rPr lang="en-US" altLang="zh-CN" sz="2400" dirty="0" err="1">
                <a:solidFill>
                  <a:schemeClr val="accent3">
                    <a:lumMod val="50000"/>
                  </a:schemeClr>
                </a:solidFill>
              </a:rPr>
              <a:t>xT</a:t>
            </a:r>
            <a:endParaRPr lang="zh-CN" altLang="en-US" sz="2400" dirty="0">
              <a:solidFill>
                <a:schemeClr val="accent3">
                  <a:lumMod val="50000"/>
                </a:schemeClr>
              </a:solidFill>
            </a:endParaRPr>
          </a:p>
        </p:txBody>
      </p:sp>
      <p:grpSp>
        <p:nvGrpSpPr>
          <p:cNvPr id="57" name="组合 56"/>
          <p:cNvGrpSpPr/>
          <p:nvPr/>
        </p:nvGrpSpPr>
        <p:grpSpPr>
          <a:xfrm>
            <a:off x="5389905" y="3070229"/>
            <a:ext cx="319063" cy="307776"/>
            <a:chOff x="5097487" y="3098868"/>
            <a:chExt cx="319063" cy="307776"/>
          </a:xfrm>
        </p:grpSpPr>
        <p:sp>
          <p:nvSpPr>
            <p:cNvPr id="56" name="矩形: 圆角 55"/>
            <p:cNvSpPr/>
            <p:nvPr/>
          </p:nvSpPr>
          <p:spPr>
            <a:xfrm>
              <a:off x="5097487" y="3098868"/>
              <a:ext cx="319063"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8" name="矩形 47"/>
            <p:cNvSpPr/>
            <p:nvPr/>
          </p:nvSpPr>
          <p:spPr>
            <a:xfrm>
              <a:off x="5149414" y="3145267"/>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53" name="直接箭头连接符 52"/>
          <p:cNvCxnSpPr>
            <a:endCxn id="10" idx="0"/>
          </p:cNvCxnSpPr>
          <p:nvPr/>
        </p:nvCxnSpPr>
        <p:spPr>
          <a:xfrm>
            <a:off x="3718013" y="3224955"/>
            <a:ext cx="287491"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59" name="直接箭头连接符 58"/>
          <p:cNvCxnSpPr/>
          <p:nvPr/>
        </p:nvCxnSpPr>
        <p:spPr>
          <a:xfrm flipV="1">
            <a:off x="5065425" y="3209110"/>
            <a:ext cx="316988" cy="835"/>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62" name="矩形: 圆角 61"/>
          <p:cNvSpPr/>
          <p:nvPr/>
        </p:nvSpPr>
        <p:spPr>
          <a:xfrm rot="16200000">
            <a:off x="2666660" y="3070225"/>
            <a:ext cx="1735931" cy="307779"/>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Augmentation</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cxnSp>
        <p:nvCxnSpPr>
          <p:cNvPr id="14336" name="直接箭头连接符 14335"/>
          <p:cNvCxnSpPr>
            <a:stCxn id="22" idx="3"/>
            <a:endCxn id="62" idx="0"/>
          </p:cNvCxnSpPr>
          <p:nvPr/>
        </p:nvCxnSpPr>
        <p:spPr>
          <a:xfrm flipV="1">
            <a:off x="3065531" y="3224114"/>
            <a:ext cx="315205" cy="3"/>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4339" name="连接符: 肘形 14338"/>
          <p:cNvCxnSpPr>
            <a:stCxn id="56" idx="3"/>
          </p:cNvCxnSpPr>
          <p:nvPr/>
        </p:nvCxnSpPr>
        <p:spPr>
          <a:xfrm>
            <a:off x="5708968" y="3224117"/>
            <a:ext cx="469207" cy="1058168"/>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pic>
        <p:nvPicPr>
          <p:cNvPr id="14348" name="图片 14347"/>
          <p:cNvPicPr>
            <a:picLocks noChangeAspect="1"/>
          </p:cNvPicPr>
          <p:nvPr/>
        </p:nvPicPr>
        <p:blipFill>
          <a:blip r:embed="rId3" cstate="screen"/>
          <a:srcRect/>
          <a:stretch>
            <a:fillRect/>
          </a:stretch>
        </p:blipFill>
        <p:spPr>
          <a:xfrm>
            <a:off x="9087327" y="2899166"/>
            <a:ext cx="666388" cy="663892"/>
          </a:xfrm>
          <a:prstGeom prst="rect">
            <a:avLst/>
          </a:prstGeom>
        </p:spPr>
      </p:pic>
      <p:grpSp>
        <p:nvGrpSpPr>
          <p:cNvPr id="14349" name="组合 14348"/>
          <p:cNvGrpSpPr/>
          <p:nvPr/>
        </p:nvGrpSpPr>
        <p:grpSpPr>
          <a:xfrm rot="5400000">
            <a:off x="7293963" y="2697410"/>
            <a:ext cx="1735931" cy="1067413"/>
            <a:chOff x="1830005" y="892318"/>
            <a:chExt cx="1735931" cy="1067413"/>
          </a:xfrm>
        </p:grpSpPr>
        <p:sp>
          <p:nvSpPr>
            <p:cNvPr id="14350" name="矩形: 圆角 14349"/>
            <p:cNvSpPr/>
            <p:nvPr/>
          </p:nvSpPr>
          <p:spPr>
            <a:xfrm>
              <a:off x="1830005" y="921816"/>
              <a:ext cx="1735931" cy="1037915"/>
            </a:xfrm>
            <a:prstGeom prst="roundRect">
              <a:avLst/>
            </a:prstGeom>
            <a:solidFill>
              <a:srgbClr val="ECF3FA"/>
            </a:solidFill>
            <a:ln w="19050">
              <a:solidFill>
                <a:schemeClr val="bg2">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14351" name="矩形: 圆角 14350"/>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352" name="矩形: 圆角 14351"/>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353" name="矩形: 圆角 14352"/>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354" name="文本框 14353"/>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Local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cxnSp>
        <p:nvCxnSpPr>
          <p:cNvPr id="14356" name="直接箭头连接符 14355"/>
          <p:cNvCxnSpPr>
            <a:stCxn id="14348" idx="1"/>
            <a:endCxn id="14354" idx="0"/>
          </p:cNvCxnSpPr>
          <p:nvPr/>
        </p:nvCxnSpPr>
        <p:spPr>
          <a:xfrm flipH="1">
            <a:off x="8695635" y="3231113"/>
            <a:ext cx="391692" cy="1"/>
          </a:xfrm>
          <a:prstGeom prst="straightConnector1">
            <a:avLst/>
          </a:prstGeom>
          <a:ln w="25400">
            <a:solidFill>
              <a:schemeClr val="tx1"/>
            </a:solidFill>
            <a:prstDash val="dash"/>
            <a:tailEnd type="triangle" w="med" len="med"/>
          </a:ln>
        </p:spPr>
        <p:style>
          <a:lnRef idx="1">
            <a:schemeClr val="accent1"/>
          </a:lnRef>
          <a:fillRef idx="0">
            <a:schemeClr val="accent1"/>
          </a:fillRef>
          <a:effectRef idx="0">
            <a:schemeClr val="accent1"/>
          </a:effectRef>
          <a:fontRef idx="minor">
            <a:schemeClr val="tx1"/>
          </a:fontRef>
        </p:style>
      </p:cxnSp>
      <p:cxnSp>
        <p:nvCxnSpPr>
          <p:cNvPr id="14358" name="连接符: 肘形 14357"/>
          <p:cNvCxnSpPr>
            <a:stCxn id="14350" idx="2"/>
            <a:endCxn id="12" idx="1"/>
          </p:cNvCxnSpPr>
          <p:nvPr/>
        </p:nvCxnSpPr>
        <p:spPr>
          <a:xfrm rot="10800000" flipV="1">
            <a:off x="6451670" y="3231116"/>
            <a:ext cx="1176552" cy="1063345"/>
          </a:xfrm>
          <a:prstGeom prst="bentConnector2">
            <a:avLst/>
          </a:prstGeom>
          <a:ln w="25400">
            <a:solidFill>
              <a:schemeClr val="tx1"/>
            </a:solidFill>
            <a:prstDash val="dash"/>
            <a:tailEnd type="triangle" w="med" len="med"/>
          </a:ln>
        </p:spPr>
        <p:style>
          <a:lnRef idx="1">
            <a:schemeClr val="accent1"/>
          </a:lnRef>
          <a:fillRef idx="0">
            <a:schemeClr val="accent1"/>
          </a:fillRef>
          <a:effectRef idx="0">
            <a:schemeClr val="accent1"/>
          </a:effectRef>
          <a:fontRef idx="minor">
            <a:schemeClr val="tx1"/>
          </a:fontRef>
        </p:style>
      </p:cxnSp>
      <p:sp>
        <p:nvSpPr>
          <p:cNvPr id="14359" name="文本框 14358"/>
          <p:cNvSpPr txBox="1"/>
          <p:nvPr/>
        </p:nvSpPr>
        <p:spPr>
          <a:xfrm>
            <a:off x="6335287" y="2822980"/>
            <a:ext cx="1135824" cy="369332"/>
          </a:xfrm>
          <a:prstGeom prst="rect">
            <a:avLst/>
          </a:prstGeom>
          <a:noFill/>
        </p:spPr>
        <p:txBody>
          <a:bodyPr wrap="none" rtlCol="0">
            <a:spAutoFit/>
          </a:bodyPr>
          <a:lstStyle/>
          <a:p>
            <a:r>
              <a:rPr lang="en-US" altLang="zh-CN" dirty="0"/>
              <a:t>(Optional)</a:t>
            </a:r>
            <a:endParaRPr lang="zh-CN"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我们的解决方案</a:t>
            </a:r>
          </a:p>
        </p:txBody>
      </p:sp>
      <p:grpSp>
        <p:nvGrpSpPr>
          <p:cNvPr id="3" name="组合 2"/>
          <p:cNvGrpSpPr/>
          <p:nvPr/>
        </p:nvGrpSpPr>
        <p:grpSpPr>
          <a:xfrm rot="16200000">
            <a:off x="3785545" y="2691246"/>
            <a:ext cx="1735931" cy="1067413"/>
            <a:chOff x="1830005" y="892318"/>
            <a:chExt cx="1735931" cy="1067413"/>
          </a:xfrm>
        </p:grpSpPr>
        <p:sp>
          <p:nvSpPr>
            <p:cNvPr id="4" name="矩形: 圆角 3"/>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5" name="矩形: 圆角 4"/>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圆角 6"/>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grpSp>
        <p:nvGrpSpPr>
          <p:cNvPr id="11" name="组合 10"/>
          <p:cNvGrpSpPr/>
          <p:nvPr/>
        </p:nvGrpSpPr>
        <p:grpSpPr>
          <a:xfrm>
            <a:off x="4984576" y="4294463"/>
            <a:ext cx="2455502" cy="1649798"/>
            <a:chOff x="7828476" y="1845060"/>
            <a:chExt cx="2053361" cy="1379608"/>
          </a:xfrm>
        </p:grpSpPr>
        <p:sp>
          <p:nvSpPr>
            <p:cNvPr id="12" name="矩形: 圆角 11"/>
            <p:cNvSpPr/>
            <p:nvPr/>
          </p:nvSpPr>
          <p:spPr>
            <a:xfrm rot="5400000">
              <a:off x="8165353" y="1508183"/>
              <a:ext cx="1379608" cy="2053361"/>
            </a:xfrm>
            <a:prstGeom prst="roundRect">
              <a:avLst>
                <a:gd name="adj" fmla="val 14266"/>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13" name="矩形: 圆角 12"/>
            <p:cNvSpPr/>
            <p:nvPr/>
          </p:nvSpPr>
          <p:spPr>
            <a:xfrm rot="5400000">
              <a:off x="9086326" y="2434804"/>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圆角 13"/>
            <p:cNvSpPr/>
            <p:nvPr/>
          </p:nvSpPr>
          <p:spPr>
            <a:xfrm rot="5400000">
              <a:off x="8934171"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圆角 14"/>
            <p:cNvSpPr/>
            <p:nvPr/>
          </p:nvSpPr>
          <p:spPr>
            <a:xfrm rot="5400000">
              <a:off x="8749571" y="2434803"/>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圆角 15"/>
            <p:cNvSpPr/>
            <p:nvPr/>
          </p:nvSpPr>
          <p:spPr>
            <a:xfrm rot="16200000">
              <a:off x="7517297" y="2434803"/>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圆角 16"/>
            <p:cNvSpPr/>
            <p:nvPr/>
          </p:nvSpPr>
          <p:spPr>
            <a:xfrm rot="16200000">
              <a:off x="7991216"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圆角 17"/>
            <p:cNvSpPr/>
            <p:nvPr/>
          </p:nvSpPr>
          <p:spPr>
            <a:xfrm rot="16200000">
              <a:off x="8435925" y="2434804"/>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9" name="文本框 18"/>
          <p:cNvSpPr txBox="1"/>
          <p:nvPr/>
        </p:nvSpPr>
        <p:spPr>
          <a:xfrm>
            <a:off x="5451537" y="5932231"/>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Diffusion Model</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0" name="内容占位符 4"/>
          <p:cNvSpPr>
            <a:spLocks noGrp="1"/>
          </p:cNvSpPr>
          <p:nvPr>
            <p:ph idx="1"/>
          </p:nvPr>
        </p:nvSpPr>
        <p:spPr>
          <a:xfrm>
            <a:off x="394447" y="789710"/>
            <a:ext cx="11440714" cy="1452548"/>
          </a:xfrm>
        </p:spPr>
        <p:txBody>
          <a:bodyPr>
            <a:normAutofit/>
          </a:bodyPr>
          <a:lstStyle/>
          <a:p>
            <a:r>
              <a:rPr lang="zh-CN" altLang="en-US" dirty="0"/>
              <a:t>输入图像和</a:t>
            </a:r>
            <a:r>
              <a:rPr lang="en-US" altLang="zh-CN" dirty="0"/>
              <a:t>Target</a:t>
            </a:r>
            <a:r>
              <a:rPr lang="zh-CN" altLang="en-US" dirty="0"/>
              <a:t>图像</a:t>
            </a:r>
            <a:r>
              <a:rPr lang="zh-CN" altLang="en-US" dirty="0">
                <a:solidFill>
                  <a:srgbClr val="FF0000"/>
                </a:solidFill>
              </a:rPr>
              <a:t>不来源于同一个图像</a:t>
            </a:r>
            <a:endParaRPr lang="en-US" altLang="zh-CN" dirty="0">
              <a:solidFill>
                <a:srgbClr val="FF0000"/>
              </a:solidFill>
            </a:endParaRPr>
          </a:p>
          <a:p>
            <a:r>
              <a:rPr lang="zh-CN" altLang="en-US" dirty="0"/>
              <a:t>对输出</a:t>
            </a:r>
            <a:r>
              <a:rPr lang="en-US" altLang="zh-CN" dirty="0"/>
              <a:t>ID</a:t>
            </a:r>
            <a:r>
              <a:rPr lang="zh-CN" altLang="en-US" dirty="0"/>
              <a:t>使用</a:t>
            </a:r>
            <a:r>
              <a:rPr lang="zh-CN" altLang="en-US" dirty="0">
                <a:solidFill>
                  <a:srgbClr val="FF0000"/>
                </a:solidFill>
              </a:rPr>
              <a:t>多个</a:t>
            </a:r>
            <a:r>
              <a:rPr lang="en-US" altLang="zh-CN" dirty="0">
                <a:solidFill>
                  <a:srgbClr val="FF0000"/>
                </a:solidFill>
              </a:rPr>
              <a:t>embedding</a:t>
            </a:r>
            <a:r>
              <a:rPr lang="zh-CN" altLang="en-US" dirty="0"/>
              <a:t>表达，以更全面的表征</a:t>
            </a:r>
            <a:r>
              <a:rPr lang="en-US" altLang="zh-CN" dirty="0"/>
              <a:t>ID</a:t>
            </a:r>
          </a:p>
        </p:txBody>
      </p:sp>
      <p:pic>
        <p:nvPicPr>
          <p:cNvPr id="24" name="图片 23" descr="绿色的叶子&#10;&#10;低可信度描述已自动生成"/>
          <p:cNvPicPr>
            <a:picLocks noChangeAspect="1"/>
          </p:cNvPicPr>
          <p:nvPr/>
        </p:nvPicPr>
        <p:blipFill>
          <a:blip r:embed="rId3" cstate="screen"/>
          <a:stretch>
            <a:fillRect/>
          </a:stretch>
        </p:blipFill>
        <p:spPr>
          <a:xfrm>
            <a:off x="3681454" y="4728761"/>
            <a:ext cx="781200" cy="781200"/>
          </a:xfrm>
          <a:prstGeom prst="rect">
            <a:avLst/>
          </a:prstGeom>
        </p:spPr>
      </p:pic>
      <p:cxnSp>
        <p:nvCxnSpPr>
          <p:cNvPr id="26" name="连接符: 曲线 25"/>
          <p:cNvCxnSpPr/>
          <p:nvPr/>
        </p:nvCxnSpPr>
        <p:spPr>
          <a:xfrm rot="10800000" flipH="1">
            <a:off x="4950059" y="5119361"/>
            <a:ext cx="2455502" cy="12700"/>
          </a:xfrm>
          <a:prstGeom prst="curvedConnector5">
            <a:avLst>
              <a:gd name="adj1" fmla="val -16861"/>
              <a:gd name="adj2" fmla="val -9549134"/>
              <a:gd name="adj3" fmla="val 115044"/>
            </a:avLst>
          </a:prstGeom>
          <a:ln w="25400">
            <a:solidFill>
              <a:schemeClr val="accent3">
                <a:lumMod val="50000"/>
              </a:schemeClr>
            </a:solidFill>
            <a:headEnd type="triangle" w="med" len="med"/>
            <a:tailEnd type="none" w="med" len="lg"/>
          </a:ln>
        </p:spPr>
        <p:style>
          <a:lnRef idx="1">
            <a:schemeClr val="accent1"/>
          </a:lnRef>
          <a:fillRef idx="0">
            <a:schemeClr val="accent1"/>
          </a:fillRef>
          <a:effectRef idx="0">
            <a:schemeClr val="accent1"/>
          </a:effectRef>
          <a:fontRef idx="minor">
            <a:schemeClr val="tx1"/>
          </a:fontRef>
        </p:style>
      </p:cxnSp>
      <p:cxnSp>
        <p:nvCxnSpPr>
          <p:cNvPr id="34" name="直接箭头连接符 33"/>
          <p:cNvCxnSpPr>
            <a:stCxn id="24" idx="3"/>
            <a:endCxn id="12" idx="2"/>
          </p:cNvCxnSpPr>
          <p:nvPr/>
        </p:nvCxnSpPr>
        <p:spPr>
          <a:xfrm>
            <a:off x="4462654" y="5119361"/>
            <a:ext cx="521923"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37" name="直接箭头连接符 36"/>
          <p:cNvCxnSpPr>
            <a:stCxn id="12" idx="0"/>
          </p:cNvCxnSpPr>
          <p:nvPr/>
        </p:nvCxnSpPr>
        <p:spPr>
          <a:xfrm>
            <a:off x="7440079" y="5119361"/>
            <a:ext cx="627448"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38" name="文本框 37"/>
          <p:cNvSpPr txBox="1"/>
          <p:nvPr/>
        </p:nvSpPr>
        <p:spPr>
          <a:xfrm>
            <a:off x="7260055" y="6009175"/>
            <a:ext cx="468398" cy="461665"/>
          </a:xfrm>
          <a:prstGeom prst="rect">
            <a:avLst/>
          </a:prstGeom>
          <a:noFill/>
        </p:spPr>
        <p:txBody>
          <a:bodyPr wrap="none" rtlCol="0">
            <a:spAutoFit/>
          </a:bodyPr>
          <a:lstStyle/>
          <a:p>
            <a:r>
              <a:rPr lang="en-US" altLang="zh-CN" sz="2400" dirty="0" err="1">
                <a:solidFill>
                  <a:schemeClr val="accent3">
                    <a:lumMod val="50000"/>
                  </a:schemeClr>
                </a:solidFill>
              </a:rPr>
              <a:t>xT</a:t>
            </a:r>
            <a:endParaRPr lang="zh-CN" altLang="en-US" sz="2400" dirty="0">
              <a:solidFill>
                <a:schemeClr val="accent3">
                  <a:lumMod val="50000"/>
                </a:schemeClr>
              </a:solidFill>
            </a:endParaRPr>
          </a:p>
        </p:txBody>
      </p:sp>
      <p:cxnSp>
        <p:nvCxnSpPr>
          <p:cNvPr id="53" name="直接箭头连接符 52"/>
          <p:cNvCxnSpPr>
            <a:endCxn id="10" idx="0"/>
          </p:cNvCxnSpPr>
          <p:nvPr/>
        </p:nvCxnSpPr>
        <p:spPr>
          <a:xfrm>
            <a:off x="3832313" y="3224955"/>
            <a:ext cx="287491" cy="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59" name="直接箭头连接符 58"/>
          <p:cNvCxnSpPr/>
          <p:nvPr/>
        </p:nvCxnSpPr>
        <p:spPr>
          <a:xfrm flipV="1">
            <a:off x="5179725" y="3209110"/>
            <a:ext cx="316988" cy="835"/>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62" name="矩形: 圆角 61"/>
          <p:cNvSpPr/>
          <p:nvPr/>
        </p:nvSpPr>
        <p:spPr>
          <a:xfrm rot="16200000">
            <a:off x="2780960" y="3070225"/>
            <a:ext cx="1735931" cy="307779"/>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Augmentation</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cxnSp>
        <p:nvCxnSpPr>
          <p:cNvPr id="14336" name="直接箭头连接符 14335"/>
          <p:cNvCxnSpPr>
            <a:stCxn id="41" idx="6"/>
            <a:endCxn id="62" idx="0"/>
          </p:cNvCxnSpPr>
          <p:nvPr/>
        </p:nvCxnSpPr>
        <p:spPr>
          <a:xfrm flipV="1">
            <a:off x="3137062" y="3224114"/>
            <a:ext cx="357974" cy="274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nvGrpSpPr>
          <p:cNvPr id="8" name="组合 7"/>
          <p:cNvGrpSpPr/>
          <p:nvPr/>
        </p:nvGrpSpPr>
        <p:grpSpPr>
          <a:xfrm>
            <a:off x="5518781" y="3057727"/>
            <a:ext cx="1374479" cy="307776"/>
            <a:chOff x="4050879" y="3809271"/>
            <a:chExt cx="1374479" cy="307776"/>
          </a:xfrm>
        </p:grpSpPr>
        <p:sp>
          <p:nvSpPr>
            <p:cNvPr id="9" name="矩形: 圆角 8"/>
            <p:cNvSpPr/>
            <p:nvPr/>
          </p:nvSpPr>
          <p:spPr>
            <a:xfrm>
              <a:off x="4050879" y="3809271"/>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矩形 20"/>
            <p:cNvSpPr/>
            <p:nvPr/>
          </p:nvSpPr>
          <p:spPr>
            <a:xfrm>
              <a:off x="4424863"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5" name="矩形 24"/>
            <p:cNvSpPr/>
            <p:nvPr/>
          </p:nvSpPr>
          <p:spPr>
            <a:xfrm>
              <a:off x="4137980"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矩形 26"/>
            <p:cNvSpPr/>
            <p:nvPr/>
          </p:nvSpPr>
          <p:spPr>
            <a:xfrm>
              <a:off x="5119866"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8" name="组合 27"/>
            <p:cNvGrpSpPr/>
            <p:nvPr/>
          </p:nvGrpSpPr>
          <p:grpSpPr>
            <a:xfrm>
              <a:off x="4772243" y="3940298"/>
              <a:ext cx="223503" cy="45719"/>
              <a:chOff x="2447943" y="4771000"/>
              <a:chExt cx="223503" cy="45719"/>
            </a:xfrm>
          </p:grpSpPr>
          <p:sp>
            <p:nvSpPr>
              <p:cNvPr id="29" name="椭圆 28"/>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椭圆 29"/>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椭圆 30"/>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32" name="组合 31"/>
          <p:cNvGrpSpPr/>
          <p:nvPr/>
        </p:nvGrpSpPr>
        <p:grpSpPr>
          <a:xfrm>
            <a:off x="1238501" y="2540402"/>
            <a:ext cx="1898561" cy="1372904"/>
            <a:chOff x="3348668" y="753057"/>
            <a:chExt cx="1898561" cy="1372904"/>
          </a:xfrm>
        </p:grpSpPr>
        <p:grpSp>
          <p:nvGrpSpPr>
            <p:cNvPr id="33" name="组合 32"/>
            <p:cNvGrpSpPr/>
            <p:nvPr/>
          </p:nvGrpSpPr>
          <p:grpSpPr>
            <a:xfrm>
              <a:off x="4204269" y="1925948"/>
              <a:ext cx="223503" cy="45719"/>
              <a:chOff x="2447943" y="4771000"/>
              <a:chExt cx="223503" cy="45719"/>
            </a:xfrm>
          </p:grpSpPr>
          <p:sp>
            <p:nvSpPr>
              <p:cNvPr id="42" name="椭圆 41"/>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椭圆 42"/>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椭圆 43"/>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35" name="图片 34"/>
            <p:cNvPicPr>
              <a:picLocks noChangeAspect="1"/>
            </p:cNvPicPr>
            <p:nvPr/>
          </p:nvPicPr>
          <p:blipFill>
            <a:blip r:embed="rId4" cstate="screen"/>
            <a:srcRect/>
            <a:stretch>
              <a:fillRect/>
            </a:stretch>
          </p:blipFill>
          <p:spPr>
            <a:xfrm>
              <a:off x="4033584" y="895947"/>
              <a:ext cx="484763" cy="484763"/>
            </a:xfrm>
            <a:prstGeom prst="rect">
              <a:avLst/>
            </a:prstGeom>
          </p:spPr>
        </p:pic>
        <p:pic>
          <p:nvPicPr>
            <p:cNvPr id="36" name="图片 35" descr="微笑的人&#10;&#10;中度可信度描述已自动生成"/>
            <p:cNvPicPr>
              <a:picLocks noChangeAspect="1"/>
            </p:cNvPicPr>
            <p:nvPr/>
          </p:nvPicPr>
          <p:blipFill rotWithShape="1">
            <a:blip r:embed="rId5" cstate="screen"/>
            <a:srcRect/>
            <a:stretch>
              <a:fillRect/>
            </a:stretch>
          </p:blipFill>
          <p:spPr>
            <a:xfrm>
              <a:off x="4532604" y="1104152"/>
              <a:ext cx="502655" cy="500400"/>
            </a:xfrm>
            <a:prstGeom prst="rect">
              <a:avLst/>
            </a:prstGeom>
          </p:spPr>
        </p:pic>
        <p:pic>
          <p:nvPicPr>
            <p:cNvPr id="39" name="图片 38" descr="微笑的女孩&#10;&#10;描述已自动生成"/>
            <p:cNvPicPr>
              <a:picLocks noChangeAspect="1"/>
            </p:cNvPicPr>
            <p:nvPr/>
          </p:nvPicPr>
          <p:blipFill>
            <a:blip r:embed="rId6" cstate="screen"/>
            <a:stretch>
              <a:fillRect/>
            </a:stretch>
          </p:blipFill>
          <p:spPr>
            <a:xfrm>
              <a:off x="3568920" y="1158622"/>
              <a:ext cx="500400" cy="500400"/>
            </a:xfrm>
            <a:prstGeom prst="rect">
              <a:avLst/>
            </a:prstGeom>
          </p:spPr>
        </p:pic>
        <p:pic>
          <p:nvPicPr>
            <p:cNvPr id="40" name="图片 39"/>
            <p:cNvPicPr>
              <a:picLocks noChangeAspect="1"/>
            </p:cNvPicPr>
            <p:nvPr/>
          </p:nvPicPr>
          <p:blipFill>
            <a:blip r:embed="rId7" cstate="screen"/>
            <a:srcRect/>
            <a:stretch>
              <a:fillRect/>
            </a:stretch>
          </p:blipFill>
          <p:spPr>
            <a:xfrm>
              <a:off x="4090289" y="1310016"/>
              <a:ext cx="494713" cy="500400"/>
            </a:xfrm>
            <a:prstGeom prst="rect">
              <a:avLst/>
            </a:prstGeom>
          </p:spPr>
        </p:pic>
        <p:sp>
          <p:nvSpPr>
            <p:cNvPr id="41" name="椭圆 40"/>
            <p:cNvSpPr/>
            <p:nvPr/>
          </p:nvSpPr>
          <p:spPr>
            <a:xfrm>
              <a:off x="3348668" y="753057"/>
              <a:ext cx="1898561" cy="1372904"/>
            </a:xfrm>
            <a:prstGeom prst="ellipse">
              <a:avLst/>
            </a:prstGeom>
            <a:no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bg2">
                    <a:lumMod val="50000"/>
                  </a:schemeClr>
                </a:solidFill>
                <a:latin typeface="Arial" panose="020B0604020202020204" pitchFamily="34" charset="0"/>
                <a:cs typeface="Arial" panose="020B0604020202020204" pitchFamily="34" charset="0"/>
              </a:endParaRPr>
            </a:p>
          </p:txBody>
        </p:sp>
      </p:grpSp>
      <p:pic>
        <p:nvPicPr>
          <p:cNvPr id="4098" name="Picture 2" descr="Scarlett Johansson speaks out about her departure from the Marvel Universe  | Marca"/>
          <p:cNvPicPr>
            <a:picLocks noChangeAspect="1" noChangeArrowheads="1"/>
          </p:cNvPicPr>
          <p:nvPr/>
        </p:nvPicPr>
        <p:blipFill rotWithShape="1">
          <a:blip r:embed="rId8" cstate="screen"/>
          <a:srcRect/>
          <a:stretch>
            <a:fillRect/>
          </a:stretch>
        </p:blipFill>
        <p:spPr bwMode="auto">
          <a:xfrm>
            <a:off x="8067528" y="4380984"/>
            <a:ext cx="1452548" cy="1452548"/>
          </a:xfrm>
          <a:prstGeom prst="rect">
            <a:avLst/>
          </a:prstGeom>
          <a:noFill/>
          <a:extLst>
            <a:ext uri="{909E8E84-426E-40DD-AFC4-6F175D3DCCD1}">
              <a14:hiddenFill xmlns:a14="http://schemas.microsoft.com/office/drawing/2010/main">
                <a:solidFill>
                  <a:srgbClr val="FFFFFF"/>
                </a:solidFill>
              </a14:hiddenFill>
            </a:ext>
          </a:extLst>
        </p:spPr>
      </p:pic>
      <p:cxnSp>
        <p:nvCxnSpPr>
          <p:cNvPr id="52" name="直接箭头连接符 51"/>
          <p:cNvCxnSpPr>
            <a:stCxn id="9" idx="2"/>
            <a:endCxn id="12" idx="1"/>
          </p:cNvCxnSpPr>
          <p:nvPr/>
        </p:nvCxnSpPr>
        <p:spPr>
          <a:xfrm>
            <a:off x="6206021" y="3365503"/>
            <a:ext cx="6307" cy="928959"/>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58" name="文本框 57"/>
          <p:cNvSpPr txBox="1"/>
          <p:nvPr/>
        </p:nvSpPr>
        <p:spPr>
          <a:xfrm>
            <a:off x="6896809" y="3003885"/>
            <a:ext cx="2555636" cy="400110"/>
          </a:xfrm>
          <a:prstGeom prst="rect">
            <a:avLst/>
          </a:prstGeom>
          <a:noFill/>
        </p:spPr>
        <p:txBody>
          <a:bodyPr wrap="none" rtlCol="0">
            <a:spAutoFit/>
          </a:bodyPr>
          <a:lstStyle/>
          <a:p>
            <a:r>
              <a:rPr lang="en-US" altLang="zh-CN" sz="2000" b="1" u="sng" dirty="0"/>
              <a:t>Stacked ID Embedding</a:t>
            </a:r>
            <a:endParaRPr lang="zh-CN" altLang="en-US" sz="2000" b="1" u="sng"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PhotoMaker</a:t>
            </a:r>
            <a:r>
              <a:rPr lang="zh-CN" altLang="en-US" dirty="0"/>
              <a:t>结果概览</a:t>
            </a:r>
            <a:r>
              <a:rPr lang="en-US" altLang="zh-CN" dirty="0"/>
              <a:t>: Attributes Change</a:t>
            </a:r>
            <a:endParaRPr lang="zh-CN" altLang="en-US" dirty="0"/>
          </a:p>
        </p:txBody>
      </p:sp>
      <p:pic>
        <p:nvPicPr>
          <p:cNvPr id="4" name="图片 3"/>
          <p:cNvPicPr>
            <a:picLocks noChangeAspect="1"/>
          </p:cNvPicPr>
          <p:nvPr/>
        </p:nvPicPr>
        <p:blipFill>
          <a:blip r:embed="rId3"/>
          <a:stretch>
            <a:fillRect/>
          </a:stretch>
        </p:blipFill>
        <p:spPr>
          <a:xfrm>
            <a:off x="0" y="858923"/>
            <a:ext cx="12192000" cy="5140154"/>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PhotoMaker</a:t>
            </a:r>
            <a:r>
              <a:rPr lang="zh-CN" altLang="en-US" dirty="0"/>
              <a:t>结果概览</a:t>
            </a:r>
            <a:r>
              <a:rPr lang="en-US" altLang="zh-CN" dirty="0"/>
              <a:t>: Artwork to reality</a:t>
            </a:r>
            <a:endParaRPr lang="zh-CN" altLang="en-US" dirty="0"/>
          </a:p>
        </p:txBody>
      </p:sp>
      <p:pic>
        <p:nvPicPr>
          <p:cNvPr id="5" name="图片 4"/>
          <p:cNvPicPr>
            <a:picLocks noChangeAspect="1"/>
          </p:cNvPicPr>
          <p:nvPr/>
        </p:nvPicPr>
        <p:blipFill>
          <a:blip r:embed="rId3"/>
          <a:stretch>
            <a:fillRect/>
          </a:stretch>
        </p:blipFill>
        <p:spPr>
          <a:xfrm>
            <a:off x="0" y="960751"/>
            <a:ext cx="12192000" cy="4936497"/>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PhotoMaker</a:t>
            </a:r>
            <a:r>
              <a:rPr lang="zh-CN" altLang="en-US" dirty="0"/>
              <a:t>结果概览</a:t>
            </a:r>
            <a:r>
              <a:rPr lang="en-US" altLang="zh-CN" dirty="0"/>
              <a:t>: Artwork to reality</a:t>
            </a:r>
            <a:endParaRPr lang="zh-CN" altLang="en-US" dirty="0"/>
          </a:p>
        </p:txBody>
      </p:sp>
      <p:pic>
        <p:nvPicPr>
          <p:cNvPr id="4" name="图片 3"/>
          <p:cNvPicPr>
            <a:picLocks noChangeAspect="1"/>
          </p:cNvPicPr>
          <p:nvPr/>
        </p:nvPicPr>
        <p:blipFill>
          <a:blip r:embed="rId3"/>
          <a:stretch>
            <a:fillRect/>
          </a:stretch>
        </p:blipFill>
        <p:spPr>
          <a:xfrm>
            <a:off x="0" y="1024565"/>
            <a:ext cx="12192000" cy="5146492"/>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PhotoMaker</a:t>
            </a:r>
            <a:r>
              <a:rPr lang="zh-CN" altLang="en-US" dirty="0"/>
              <a:t>结果概览</a:t>
            </a:r>
            <a:r>
              <a:rPr lang="en-US" altLang="zh-CN" dirty="0"/>
              <a:t>: Identity Mixing</a:t>
            </a:r>
            <a:endParaRPr lang="zh-CN" altLang="en-US" dirty="0"/>
          </a:p>
        </p:txBody>
      </p:sp>
      <p:pic>
        <p:nvPicPr>
          <p:cNvPr id="4" name="图片 3"/>
          <p:cNvPicPr>
            <a:picLocks noChangeAspect="1"/>
          </p:cNvPicPr>
          <p:nvPr/>
        </p:nvPicPr>
        <p:blipFill>
          <a:blip r:embed="rId3"/>
          <a:stretch>
            <a:fillRect/>
          </a:stretch>
        </p:blipFill>
        <p:spPr>
          <a:xfrm>
            <a:off x="0" y="952634"/>
            <a:ext cx="12192000" cy="5318491"/>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PhotoMaker</a:t>
            </a:r>
            <a:r>
              <a:rPr lang="zh-CN" altLang="en-US" dirty="0"/>
              <a:t>算法流程</a:t>
            </a:r>
          </a:p>
        </p:txBody>
      </p:sp>
      <p:grpSp>
        <p:nvGrpSpPr>
          <p:cNvPr id="126" name="组合 125"/>
          <p:cNvGrpSpPr/>
          <p:nvPr/>
        </p:nvGrpSpPr>
        <p:grpSpPr>
          <a:xfrm>
            <a:off x="3874168" y="5328309"/>
            <a:ext cx="1735931" cy="538497"/>
            <a:chOff x="2582543" y="1632212"/>
            <a:chExt cx="1735931" cy="538497"/>
          </a:xfrm>
        </p:grpSpPr>
        <p:sp>
          <p:nvSpPr>
            <p:cNvPr id="244" name="矩形: 圆角 243"/>
            <p:cNvSpPr/>
            <p:nvPr/>
          </p:nvSpPr>
          <p:spPr>
            <a:xfrm>
              <a:off x="2582543" y="1632212"/>
              <a:ext cx="1735931" cy="538497"/>
            </a:xfrm>
            <a:prstGeom prst="roundRect">
              <a:avLst/>
            </a:prstGeom>
            <a:solidFill>
              <a:srgbClr val="EAF4E4"/>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Text Encoder(s)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pic>
          <p:nvPicPr>
            <p:cNvPr id="245" name="图形 244"/>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4103216" y="1654501"/>
              <a:ext cx="192398" cy="192398"/>
            </a:xfrm>
            <a:prstGeom prst="rect">
              <a:avLst/>
            </a:prstGeom>
          </p:spPr>
        </p:pic>
      </p:grpSp>
      <p:sp>
        <p:nvSpPr>
          <p:cNvPr id="127" name="文本框 126"/>
          <p:cNvSpPr txBox="1"/>
          <p:nvPr/>
        </p:nvSpPr>
        <p:spPr>
          <a:xfrm>
            <a:off x="2219517" y="6049438"/>
            <a:ext cx="1942788" cy="461665"/>
          </a:xfrm>
          <a:prstGeom prst="rect">
            <a:avLst/>
          </a:prstGeom>
          <a:noFill/>
        </p:spPr>
        <p:txBody>
          <a:bodyPr wrap="square">
            <a:spAutoFit/>
          </a:bodyPr>
          <a:lstStyle/>
          <a:p>
            <a:pPr algn="ctr"/>
            <a:r>
              <a:rPr lang="en-US" altLang="zh-CN" sz="1200" dirty="0">
                <a:latin typeface="Comic Sans MS" panose="030F0702030302020204" pitchFamily="66" charset="0"/>
              </a:rPr>
              <a:t>“A </a:t>
            </a:r>
            <a:r>
              <a:rPr lang="en-US" altLang="zh-CN" sz="1200" b="1" dirty="0">
                <a:solidFill>
                  <a:srgbClr val="0070C0"/>
                </a:solidFill>
                <a:latin typeface="Comic Sans MS" panose="030F0702030302020204" pitchFamily="66" charset="0"/>
              </a:rPr>
              <a:t>man</a:t>
            </a:r>
            <a:r>
              <a:rPr lang="en-US" altLang="zh-CN" sz="1200" dirty="0">
                <a:latin typeface="Comic Sans MS" panose="030F0702030302020204" pitchFamily="66" charset="0"/>
              </a:rPr>
              <a:t> in a suit and tie with a badge on his lapel”</a:t>
            </a:r>
          </a:p>
        </p:txBody>
      </p:sp>
      <p:grpSp>
        <p:nvGrpSpPr>
          <p:cNvPr id="128" name="组合 127"/>
          <p:cNvGrpSpPr/>
          <p:nvPr/>
        </p:nvGrpSpPr>
        <p:grpSpPr>
          <a:xfrm>
            <a:off x="3767704" y="4765903"/>
            <a:ext cx="1942787" cy="307776"/>
            <a:chOff x="1726578" y="4639973"/>
            <a:chExt cx="1942787" cy="307776"/>
          </a:xfrm>
        </p:grpSpPr>
        <p:sp>
          <p:nvSpPr>
            <p:cNvPr id="234" name="矩形: 圆角 233"/>
            <p:cNvSpPr/>
            <p:nvPr/>
          </p:nvSpPr>
          <p:spPr>
            <a:xfrm>
              <a:off x="1726578" y="4639973"/>
              <a:ext cx="1942787" cy="307776"/>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5" name="矩形 234"/>
            <p:cNvSpPr/>
            <p:nvPr/>
          </p:nvSpPr>
          <p:spPr>
            <a:xfrm>
              <a:off x="3367448"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6" name="矩形 235"/>
            <p:cNvSpPr/>
            <p:nvPr/>
          </p:nvSpPr>
          <p:spPr>
            <a:xfrm>
              <a:off x="2100563" y="4684641"/>
              <a:ext cx="218440" cy="21844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endParaRPr>
            </a:p>
          </p:txBody>
        </p:sp>
        <p:sp>
          <p:nvSpPr>
            <p:cNvPr id="237" name="矩形 236"/>
            <p:cNvSpPr/>
            <p:nvPr/>
          </p:nvSpPr>
          <p:spPr>
            <a:xfrm>
              <a:off x="3080565"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8" name="矩形 237"/>
            <p:cNvSpPr/>
            <p:nvPr/>
          </p:nvSpPr>
          <p:spPr>
            <a:xfrm>
              <a:off x="1813680"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9" name="矩形 238"/>
            <p:cNvSpPr/>
            <p:nvPr/>
          </p:nvSpPr>
          <p:spPr>
            <a:xfrm>
              <a:off x="2795566"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40" name="组合 239"/>
            <p:cNvGrpSpPr/>
            <p:nvPr/>
          </p:nvGrpSpPr>
          <p:grpSpPr>
            <a:xfrm>
              <a:off x="2447943" y="4771000"/>
              <a:ext cx="223503" cy="45719"/>
              <a:chOff x="2447943" y="4771000"/>
              <a:chExt cx="223503" cy="45719"/>
            </a:xfrm>
          </p:grpSpPr>
          <p:sp>
            <p:nvSpPr>
              <p:cNvPr id="241" name="椭圆 240"/>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2" name="椭圆 241"/>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3" name="椭圆 242"/>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129" name="组合 128"/>
          <p:cNvGrpSpPr/>
          <p:nvPr/>
        </p:nvGrpSpPr>
        <p:grpSpPr>
          <a:xfrm>
            <a:off x="3869700" y="1816610"/>
            <a:ext cx="1735931" cy="1067413"/>
            <a:chOff x="1830005" y="892318"/>
            <a:chExt cx="1735931" cy="1067413"/>
          </a:xfrm>
        </p:grpSpPr>
        <p:sp>
          <p:nvSpPr>
            <p:cNvPr id="227" name="矩形: 圆角 226"/>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8" name="矩形: 圆角 227"/>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9" name="矩形: 圆角 228"/>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0" name="矩形: 圆角 229"/>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31" name="图形 230"/>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189397"/>
              <a:ext cx="159082" cy="159082"/>
            </a:xfrm>
            <a:prstGeom prst="rect">
              <a:avLst/>
            </a:prstGeom>
          </p:spPr>
        </p:pic>
        <p:pic>
          <p:nvPicPr>
            <p:cNvPr id="232" name="图形 231"/>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444004"/>
              <a:ext cx="159082" cy="159082"/>
            </a:xfrm>
            <a:prstGeom prst="rect">
              <a:avLst/>
            </a:prstGeom>
          </p:spPr>
        </p:pic>
        <p:sp>
          <p:nvSpPr>
            <p:cNvPr id="233" name="文本框 232"/>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grpSp>
        <p:nvGrpSpPr>
          <p:cNvPr id="3" name="组合 2"/>
          <p:cNvGrpSpPr/>
          <p:nvPr/>
        </p:nvGrpSpPr>
        <p:grpSpPr>
          <a:xfrm>
            <a:off x="4050879" y="3809271"/>
            <a:ext cx="1374479" cy="307776"/>
            <a:chOff x="4050879" y="3809271"/>
            <a:chExt cx="1374479" cy="307776"/>
          </a:xfrm>
        </p:grpSpPr>
        <p:sp>
          <p:nvSpPr>
            <p:cNvPr id="134" name="矩形: 圆角 133"/>
            <p:cNvSpPr/>
            <p:nvPr/>
          </p:nvSpPr>
          <p:spPr>
            <a:xfrm>
              <a:off x="4050879" y="3809271"/>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5" name="矩形 134"/>
            <p:cNvSpPr/>
            <p:nvPr/>
          </p:nvSpPr>
          <p:spPr>
            <a:xfrm>
              <a:off x="4424863"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36" name="矩形 135"/>
            <p:cNvSpPr/>
            <p:nvPr/>
          </p:nvSpPr>
          <p:spPr>
            <a:xfrm>
              <a:off x="4137980"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7" name="矩形 136"/>
            <p:cNvSpPr/>
            <p:nvPr/>
          </p:nvSpPr>
          <p:spPr>
            <a:xfrm>
              <a:off x="5119866"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8" name="组合 137"/>
            <p:cNvGrpSpPr/>
            <p:nvPr/>
          </p:nvGrpSpPr>
          <p:grpSpPr>
            <a:xfrm>
              <a:off x="4772243" y="3940298"/>
              <a:ext cx="223503" cy="45719"/>
              <a:chOff x="2447943" y="4771000"/>
              <a:chExt cx="223503" cy="45719"/>
            </a:xfrm>
          </p:grpSpPr>
          <p:sp>
            <p:nvSpPr>
              <p:cNvPr id="217" name="椭圆 216"/>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8" name="椭圆 217"/>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9" name="椭圆 218"/>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39" name="直接箭头连接符 138"/>
          <p:cNvCxnSpPr>
            <a:stCxn id="227" idx="2"/>
            <a:endCxn id="134" idx="0"/>
          </p:cNvCxnSpPr>
          <p:nvPr/>
        </p:nvCxnSpPr>
        <p:spPr>
          <a:xfrm>
            <a:off x="4737666" y="2884022"/>
            <a:ext cx="453" cy="92525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0" name="文本框 139"/>
          <p:cNvSpPr txBox="1"/>
          <p:nvPr/>
        </p:nvSpPr>
        <p:spPr>
          <a:xfrm>
            <a:off x="3367105" y="3345178"/>
            <a:ext cx="1389301" cy="461665"/>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Image Embeddings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sp>
        <p:nvSpPr>
          <p:cNvPr id="141" name="文本框 140"/>
          <p:cNvSpPr txBox="1"/>
          <p:nvPr/>
        </p:nvSpPr>
        <p:spPr>
          <a:xfrm>
            <a:off x="2989611" y="4317526"/>
            <a:ext cx="1291319" cy="461665"/>
          </a:xfrm>
          <a:prstGeom prst="rect">
            <a:avLst/>
          </a:prstGeom>
          <a:noFill/>
        </p:spPr>
        <p:txBody>
          <a:bodyPr wrap="square">
            <a:spAutoFit/>
          </a:bodyPr>
          <a:lstStyle>
            <a:defPPr>
              <a:defRPr lang="zh-CN"/>
            </a:defPPr>
            <a:lvl1pPr algn="ctr">
              <a:defRPr sz="1200">
                <a:solidFill>
                  <a:schemeClr val="bg2">
                    <a:lumMod val="50000"/>
                  </a:schemeClr>
                </a:solidFill>
                <a:latin typeface="Arial" panose="020B0604020202020204" pitchFamily="34" charset="0"/>
                <a:cs typeface="Arial" panose="020B0604020202020204" pitchFamily="34" charset="0"/>
              </a:defRPr>
            </a:lvl1pPr>
          </a:lstStyle>
          <a:p>
            <a:r>
              <a:rPr lang="en-US" altLang="zh-CN" dirty="0"/>
              <a:t>Text </a:t>
            </a:r>
          </a:p>
          <a:p>
            <a:r>
              <a:rPr lang="en-US" altLang="zh-CN" dirty="0"/>
              <a:t>Embedding</a:t>
            </a:r>
            <a:endParaRPr lang="zh-CN" altLang="en-US" dirty="0"/>
          </a:p>
        </p:txBody>
      </p:sp>
      <p:grpSp>
        <p:nvGrpSpPr>
          <p:cNvPr id="142" name="组合 141"/>
          <p:cNvGrpSpPr/>
          <p:nvPr/>
        </p:nvGrpSpPr>
        <p:grpSpPr>
          <a:xfrm>
            <a:off x="6312133" y="4262515"/>
            <a:ext cx="1374479" cy="307776"/>
            <a:chOff x="1726579" y="4639973"/>
            <a:chExt cx="1374479" cy="307776"/>
          </a:xfrm>
        </p:grpSpPr>
        <p:sp>
          <p:nvSpPr>
            <p:cNvPr id="209" name="矩形: 圆角 208"/>
            <p:cNvSpPr/>
            <p:nvPr/>
          </p:nvSpPr>
          <p:spPr>
            <a:xfrm>
              <a:off x="1726579" y="4639973"/>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0" name="矩形 209"/>
            <p:cNvSpPr/>
            <p:nvPr/>
          </p:nvSpPr>
          <p:spPr>
            <a:xfrm>
              <a:off x="2100563"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11" name="矩形 210"/>
            <p:cNvSpPr/>
            <p:nvPr/>
          </p:nvSpPr>
          <p:spPr>
            <a:xfrm>
              <a:off x="1813680"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2" name="矩形 211"/>
            <p:cNvSpPr/>
            <p:nvPr/>
          </p:nvSpPr>
          <p:spPr>
            <a:xfrm>
              <a:off x="2795566"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3" name="组合 212"/>
            <p:cNvGrpSpPr/>
            <p:nvPr/>
          </p:nvGrpSpPr>
          <p:grpSpPr>
            <a:xfrm>
              <a:off x="2447943" y="4771000"/>
              <a:ext cx="223503" cy="45719"/>
              <a:chOff x="2447943" y="4771000"/>
              <a:chExt cx="223503" cy="45719"/>
            </a:xfrm>
          </p:grpSpPr>
          <p:sp>
            <p:nvSpPr>
              <p:cNvPr id="214" name="椭圆 213"/>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5" name="椭圆 214"/>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6" name="椭圆 215"/>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43" name="文本框 142"/>
          <p:cNvSpPr txBox="1"/>
          <p:nvPr/>
        </p:nvSpPr>
        <p:spPr>
          <a:xfrm>
            <a:off x="6029388" y="3928285"/>
            <a:ext cx="2181181" cy="307777"/>
          </a:xfrm>
          <a:prstGeom prst="rect">
            <a:avLst/>
          </a:prstGeom>
          <a:noFill/>
        </p:spPr>
        <p:txBody>
          <a:bodyPr wrap="square">
            <a:spAutoFit/>
          </a:bodyPr>
          <a:lstStyle/>
          <a:p>
            <a:pPr algn="ctr"/>
            <a:r>
              <a:rPr lang="en-US" altLang="zh-CN" sz="1400" b="1" dirty="0">
                <a:solidFill>
                  <a:schemeClr val="bg2">
                    <a:lumMod val="10000"/>
                  </a:schemeClr>
                </a:solidFill>
                <a:latin typeface="Arial" panose="020B0604020202020204" pitchFamily="34" charset="0"/>
                <a:cs typeface="Arial" panose="020B0604020202020204" pitchFamily="34" charset="0"/>
              </a:rPr>
              <a:t>Stacked ID Embedding</a:t>
            </a:r>
            <a:endParaRPr lang="zh-CN" altLang="en-US" sz="1400" b="1" dirty="0">
              <a:solidFill>
                <a:schemeClr val="bg2">
                  <a:lumMod val="10000"/>
                </a:schemeClr>
              </a:solidFill>
              <a:latin typeface="Arial" panose="020B0604020202020204" pitchFamily="34" charset="0"/>
              <a:cs typeface="Arial" panose="020B0604020202020204" pitchFamily="34" charset="0"/>
            </a:endParaRPr>
          </a:p>
        </p:txBody>
      </p:sp>
      <p:sp>
        <p:nvSpPr>
          <p:cNvPr id="148" name="矩形: 圆角 147"/>
          <p:cNvSpPr/>
          <p:nvPr/>
        </p:nvSpPr>
        <p:spPr>
          <a:xfrm>
            <a:off x="5302183" y="4255675"/>
            <a:ext cx="719318" cy="320554"/>
          </a:xfrm>
          <a:prstGeom prst="roundRect">
            <a:avLst/>
          </a:prstGeom>
          <a:solidFill>
            <a:schemeClr val="accent1">
              <a:lumMod val="40000"/>
              <a:lumOff val="60000"/>
            </a:scheme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MLPs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149" name="文本框 148"/>
          <p:cNvSpPr txBox="1"/>
          <p:nvPr/>
        </p:nvSpPr>
        <p:spPr>
          <a:xfrm>
            <a:off x="1635469" y="1328465"/>
            <a:ext cx="1617860" cy="276999"/>
          </a:xfrm>
          <a:prstGeom prst="rect">
            <a:avLst/>
          </a:prstGeom>
          <a:noFill/>
        </p:spPr>
        <p:txBody>
          <a:bodyPr wrap="square">
            <a:spAutoFit/>
          </a:bodyPr>
          <a:lstStyle/>
          <a:p>
            <a:pPr algn="ctr"/>
            <a:r>
              <a:rPr lang="en-US" altLang="zh-CN" sz="1200" b="1" dirty="0">
                <a:solidFill>
                  <a:schemeClr val="bg2">
                    <a:lumMod val="50000"/>
                  </a:schemeClr>
                </a:solidFill>
                <a:latin typeface="Arial" panose="020B0604020202020204" pitchFamily="34" charset="0"/>
                <a:cs typeface="Arial" panose="020B0604020202020204" pitchFamily="34" charset="0"/>
              </a:rPr>
              <a:t>Training</a:t>
            </a:r>
            <a:r>
              <a:rPr lang="en-US" altLang="zh-CN" sz="1200" dirty="0">
                <a:solidFill>
                  <a:schemeClr val="bg2">
                    <a:lumMod val="50000"/>
                  </a:schemeClr>
                </a:solidFill>
                <a:latin typeface="Arial" panose="020B0604020202020204" pitchFamily="34" charset="0"/>
                <a:cs typeface="Arial" panose="020B0604020202020204" pitchFamily="34" charset="0"/>
              </a:rPr>
              <a:t> ID Images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grpSp>
        <p:nvGrpSpPr>
          <p:cNvPr id="151" name="组合 150"/>
          <p:cNvGrpSpPr/>
          <p:nvPr/>
        </p:nvGrpSpPr>
        <p:grpSpPr>
          <a:xfrm>
            <a:off x="1477666" y="1610908"/>
            <a:ext cx="1898561" cy="1372904"/>
            <a:chOff x="1032974" y="753057"/>
            <a:chExt cx="1898561" cy="1372904"/>
          </a:xfrm>
        </p:grpSpPr>
        <p:pic>
          <p:nvPicPr>
            <p:cNvPr id="174" name="图片 173" descr="穿着西装的男人&#10;&#10;描述已自动生成"/>
            <p:cNvPicPr>
              <a:picLocks noChangeAspect="1"/>
            </p:cNvPicPr>
            <p:nvPr/>
          </p:nvPicPr>
          <p:blipFill rotWithShape="1">
            <a:blip r:embed="rId5" cstate="screen"/>
            <a:srcRect/>
            <a:stretch>
              <a:fillRect/>
            </a:stretch>
          </p:blipFill>
          <p:spPr>
            <a:xfrm>
              <a:off x="1643561" y="853599"/>
              <a:ext cx="500400" cy="500400"/>
            </a:xfrm>
            <a:prstGeom prst="rect">
              <a:avLst/>
            </a:prstGeom>
          </p:spPr>
        </p:pic>
        <p:pic>
          <p:nvPicPr>
            <p:cNvPr id="175" name="图片 174" descr="男人戴着帽子&#10;&#10;描述已自动生成"/>
            <p:cNvPicPr>
              <a:picLocks noChangeAspect="1"/>
            </p:cNvPicPr>
            <p:nvPr/>
          </p:nvPicPr>
          <p:blipFill>
            <a:blip r:embed="rId6" cstate="screen"/>
            <a:stretch>
              <a:fillRect/>
            </a:stretch>
          </p:blipFill>
          <p:spPr>
            <a:xfrm>
              <a:off x="1247764" y="1171889"/>
              <a:ext cx="498488" cy="498488"/>
            </a:xfrm>
            <a:prstGeom prst="rect">
              <a:avLst/>
            </a:prstGeom>
          </p:spPr>
        </p:pic>
        <p:pic>
          <p:nvPicPr>
            <p:cNvPr id="176" name="图片 175" descr="穿着黑色衣服的人&#10;&#10;描述已自动生成"/>
            <p:cNvPicPr>
              <a:picLocks noChangeAspect="1"/>
            </p:cNvPicPr>
            <p:nvPr/>
          </p:nvPicPr>
          <p:blipFill>
            <a:blip r:embed="rId7" cstate="screen"/>
            <a:stretch>
              <a:fillRect/>
            </a:stretch>
          </p:blipFill>
          <p:spPr>
            <a:xfrm>
              <a:off x="1749508" y="1332976"/>
              <a:ext cx="500400" cy="500400"/>
            </a:xfrm>
            <a:prstGeom prst="rect">
              <a:avLst/>
            </a:prstGeom>
          </p:spPr>
        </p:pic>
        <p:pic>
          <p:nvPicPr>
            <p:cNvPr id="177" name="图片 176" descr="穿西装的人&#10;&#10;描述已自动生成"/>
            <p:cNvPicPr>
              <a:picLocks noChangeAspect="1"/>
            </p:cNvPicPr>
            <p:nvPr/>
          </p:nvPicPr>
          <p:blipFill>
            <a:blip r:embed="rId8" cstate="screen"/>
            <a:stretch>
              <a:fillRect/>
            </a:stretch>
          </p:blipFill>
          <p:spPr>
            <a:xfrm>
              <a:off x="2186066" y="1058378"/>
              <a:ext cx="500400" cy="500400"/>
            </a:xfrm>
            <a:prstGeom prst="rect">
              <a:avLst/>
            </a:prstGeom>
          </p:spPr>
        </p:pic>
        <p:grpSp>
          <p:nvGrpSpPr>
            <p:cNvPr id="178" name="组合 177"/>
            <p:cNvGrpSpPr/>
            <p:nvPr/>
          </p:nvGrpSpPr>
          <p:grpSpPr>
            <a:xfrm>
              <a:off x="1867507" y="1959991"/>
              <a:ext cx="223503" cy="45719"/>
              <a:chOff x="2447943" y="4771000"/>
              <a:chExt cx="223503" cy="45719"/>
            </a:xfrm>
          </p:grpSpPr>
          <p:sp>
            <p:nvSpPr>
              <p:cNvPr id="180" name="椭圆 179"/>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1" name="椭圆 180"/>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2" name="椭圆 181"/>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79" name="椭圆 178"/>
            <p:cNvSpPr/>
            <p:nvPr/>
          </p:nvSpPr>
          <p:spPr>
            <a:xfrm>
              <a:off x="1032974" y="753057"/>
              <a:ext cx="1898561" cy="1372904"/>
            </a:xfrm>
            <a:prstGeom prst="ellipse">
              <a:avLst/>
            </a:prstGeom>
            <a:no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bg2">
                    <a:lumMod val="50000"/>
                  </a:schemeClr>
                </a:solidFill>
                <a:latin typeface="Arial" panose="020B0604020202020204" pitchFamily="34" charset="0"/>
                <a:cs typeface="Arial" panose="020B0604020202020204" pitchFamily="34" charset="0"/>
              </a:endParaRPr>
            </a:p>
          </p:txBody>
        </p:sp>
      </p:grpSp>
      <p:cxnSp>
        <p:nvCxnSpPr>
          <p:cNvPr id="155" name="连接符: 肘形 154"/>
          <p:cNvCxnSpPr>
            <a:stCxn id="127" idx="0"/>
            <a:endCxn id="244" idx="1"/>
          </p:cNvCxnSpPr>
          <p:nvPr/>
        </p:nvCxnSpPr>
        <p:spPr>
          <a:xfrm rot="5400000" flipH="1" flipV="1">
            <a:off x="3306599" y="5481869"/>
            <a:ext cx="451880" cy="683256"/>
          </a:xfrm>
          <a:prstGeom prst="bentConnector2">
            <a:avLst/>
          </a:prstGeom>
          <a:ln w="25400">
            <a:solidFill>
              <a:srgbClr val="0070C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7" name="直接箭头连接符 156"/>
          <p:cNvCxnSpPr>
            <a:stCxn id="244" idx="0"/>
            <a:endCxn id="234" idx="2"/>
          </p:cNvCxnSpPr>
          <p:nvPr/>
        </p:nvCxnSpPr>
        <p:spPr>
          <a:xfrm flipH="1" flipV="1">
            <a:off x="4739096" y="5073679"/>
            <a:ext cx="3036" cy="25462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8" name="连接符: 肘形 157"/>
          <p:cNvCxnSpPr>
            <a:stCxn id="134" idx="2"/>
          </p:cNvCxnSpPr>
          <p:nvPr/>
        </p:nvCxnSpPr>
        <p:spPr>
          <a:xfrm rot="16200000" flipH="1">
            <a:off x="4899442" y="3955722"/>
            <a:ext cx="236872" cy="55952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9" name="直接箭头连接符 158"/>
          <p:cNvCxnSpPr>
            <a:stCxn id="179" idx="6"/>
          </p:cNvCxnSpPr>
          <p:nvPr/>
        </p:nvCxnSpPr>
        <p:spPr>
          <a:xfrm flipV="1">
            <a:off x="3376227" y="2295097"/>
            <a:ext cx="493473" cy="2264"/>
          </a:xfrm>
          <a:prstGeom prst="straightConnector1">
            <a:avLst/>
          </a:prstGeom>
          <a:ln w="25400">
            <a:solidFill>
              <a:srgbClr val="0070C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0" name="连接符: 肘形 159"/>
          <p:cNvCxnSpPr>
            <a:stCxn id="236" idx="0"/>
          </p:cNvCxnSpPr>
          <p:nvPr/>
        </p:nvCxnSpPr>
        <p:spPr>
          <a:xfrm rot="5400000" flipH="1" flipV="1">
            <a:off x="4602587" y="4115517"/>
            <a:ext cx="343376" cy="104673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2" name="直接箭头连接符 161"/>
          <p:cNvCxnSpPr>
            <a:stCxn id="148" idx="3"/>
            <a:endCxn id="209" idx="1"/>
          </p:cNvCxnSpPr>
          <p:nvPr/>
        </p:nvCxnSpPr>
        <p:spPr>
          <a:xfrm>
            <a:off x="6021501" y="4415954"/>
            <a:ext cx="290630" cy="45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247" name="内容占位符 246"/>
          <p:cNvSpPr>
            <a:spLocks noGrp="1"/>
          </p:cNvSpPr>
          <p:nvPr>
            <p:ph idx="1"/>
          </p:nvPr>
        </p:nvSpPr>
        <p:spPr>
          <a:xfrm>
            <a:off x="394447" y="680071"/>
            <a:ext cx="11355295" cy="641071"/>
          </a:xfrm>
        </p:spPr>
        <p:txBody>
          <a:bodyPr/>
          <a:lstStyle/>
          <a:p>
            <a:r>
              <a:rPr lang="zh-CN" altLang="en-US" dirty="0"/>
              <a:t>多张图像送入得到</a:t>
            </a:r>
            <a:r>
              <a:rPr lang="en-US" altLang="zh-CN" dirty="0">
                <a:solidFill>
                  <a:srgbClr val="C00000"/>
                </a:solidFill>
              </a:rPr>
              <a:t>Stacked ID Embedding</a:t>
            </a:r>
            <a:r>
              <a:rPr lang="zh-CN" altLang="en-US" dirty="0"/>
              <a:t>作为输出</a:t>
            </a:r>
            <a:r>
              <a:rPr lang="en-US" altLang="zh-CN" dirty="0"/>
              <a:t>ID</a:t>
            </a:r>
            <a:r>
              <a:rPr lang="zh-CN" altLang="en-US" dirty="0"/>
              <a:t>信息表征</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5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2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1"/>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5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5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60"/>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62"/>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4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4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6" presetClass="emph" presetSubtype="0" fill="hold" grpId="1" nodeType="clickEffect">
                                  <p:stCondLst>
                                    <p:cond delay="0"/>
                                  </p:stCondLst>
                                  <p:childTnLst>
                                    <p:animEffect transition="out" filter="fade">
                                      <p:cBhvr>
                                        <p:cTn id="52" dur="2000" tmFilter="0, 0; .2, .5; .8, .5; 1, 0"/>
                                        <p:tgtEl>
                                          <p:spTgt spid="143"/>
                                        </p:tgtEl>
                                      </p:cBhvr>
                                    </p:animEffect>
                                    <p:animScale>
                                      <p:cBhvr>
                                        <p:cTn id="53" dur="1000" autoRev="1" fill="hold"/>
                                        <p:tgtEl>
                                          <p:spTgt spid="143"/>
                                        </p:tgtEl>
                                      </p:cBhvr>
                                      <p:by x="105000" y="105000"/>
                                    </p:animScale>
                                  </p:childTnLst>
                                </p:cTn>
                              </p:par>
                              <p:par>
                                <p:cTn id="54" presetID="26" presetClass="emph" presetSubtype="0" fill="hold" nodeType="withEffect">
                                  <p:stCondLst>
                                    <p:cond delay="0"/>
                                  </p:stCondLst>
                                  <p:childTnLst>
                                    <p:animEffect transition="out" filter="fade">
                                      <p:cBhvr>
                                        <p:cTn id="55" dur="2000" tmFilter="0, 0; .2, .5; .8, .5; 1, 0"/>
                                        <p:tgtEl>
                                          <p:spTgt spid="142"/>
                                        </p:tgtEl>
                                      </p:cBhvr>
                                    </p:animEffect>
                                    <p:animScale>
                                      <p:cBhvr>
                                        <p:cTn id="56" dur="1000" autoRev="1" fill="hold"/>
                                        <p:tgtEl>
                                          <p:spTgt spid="142"/>
                                        </p:tgtEl>
                                      </p:cBhvr>
                                      <p:by x="105000" y="105000"/>
                                    </p:animScale>
                                  </p:childTnLst>
                                </p:cTn>
                              </p:par>
                            </p:childTnLst>
                          </p:cTn>
                        </p:par>
                      </p:childTnLst>
                    </p:cTn>
                  </p:par>
                  <p:par>
                    <p:cTn id="57" fill="hold">
                      <p:stCondLst>
                        <p:cond delay="indefinite"/>
                      </p:stCondLst>
                      <p:childTnLst>
                        <p:par>
                          <p:cTn id="58" fill="hold">
                            <p:stCondLst>
                              <p:cond delay="0"/>
                            </p:stCondLst>
                            <p:childTnLst>
                              <p:par>
                                <p:cTn id="59" presetID="0" presetClass="path" presetSubtype="0" accel="50000" decel="50000" fill="hold" nodeType="clickEffect">
                                  <p:stCondLst>
                                    <p:cond delay="0"/>
                                  </p:stCondLst>
                                  <p:childTnLst>
                                    <p:animMotion origin="layout" path="M -0.00013 0.0007 L 0.25847 -1.11111E-6 " pathEditMode="relative" rAng="0" ptsTypes="AA">
                                      <p:cBhvr>
                                        <p:cTn id="60" dur="2000" fill="hold"/>
                                        <p:tgtEl>
                                          <p:spTgt spid="128"/>
                                        </p:tgtEl>
                                        <p:attrNameLst>
                                          <p:attrName>ppt_x</p:attrName>
                                          <p:attrName>ppt_y</p:attrName>
                                        </p:attrNameLst>
                                      </p:cBhvr>
                                      <p:rCtr x="12930" y="-46"/>
                                    </p:animMotion>
                                  </p:childTnLst>
                                </p:cTn>
                              </p:par>
                              <p:par>
                                <p:cTn id="61" presetID="1" presetClass="exit" presetSubtype="0" fill="hold" nodeType="withEffect">
                                  <p:stCondLst>
                                    <p:cond delay="0"/>
                                  </p:stCondLst>
                                  <p:childTnLst>
                                    <p:set>
                                      <p:cBhvr>
                                        <p:cTn id="62" dur="1" fill="hold">
                                          <p:stCondLst>
                                            <p:cond delay="0"/>
                                          </p:stCondLst>
                                        </p:cTn>
                                        <p:tgtEl>
                                          <p:spTgt spid="160"/>
                                        </p:tgtEl>
                                        <p:attrNameLst>
                                          <p:attrName>style.visibility</p:attrName>
                                        </p:attrNameLst>
                                      </p:cBhvr>
                                      <p:to>
                                        <p:strVal val="hidden"/>
                                      </p:to>
                                    </p:set>
                                  </p:childTnLst>
                                </p:cTn>
                              </p:par>
                              <p:par>
                                <p:cTn id="63" presetID="1" presetClass="exit" presetSubtype="0" fill="hold" nodeType="withEffect">
                                  <p:stCondLst>
                                    <p:cond delay="0"/>
                                  </p:stCondLst>
                                  <p:childTnLst>
                                    <p:set>
                                      <p:cBhvr>
                                        <p:cTn id="64" dur="1" fill="hold">
                                          <p:stCondLst>
                                            <p:cond delay="0"/>
                                          </p:stCondLst>
                                        </p:cTn>
                                        <p:tgtEl>
                                          <p:spTgt spid="157"/>
                                        </p:tgtEl>
                                        <p:attrNameLst>
                                          <p:attrName>style.visibility</p:attrName>
                                        </p:attrNameLst>
                                      </p:cBhvr>
                                      <p:to>
                                        <p:strVal val="hidden"/>
                                      </p:to>
                                    </p:set>
                                  </p:childTnLst>
                                </p:cTn>
                              </p:par>
                              <p:par>
                                <p:cTn id="65" presetID="1" presetClass="exit" presetSubtype="0" fill="hold" grpId="1" nodeType="withEffect">
                                  <p:stCondLst>
                                    <p:cond delay="0"/>
                                  </p:stCondLst>
                                  <p:childTnLst>
                                    <p:set>
                                      <p:cBhvr>
                                        <p:cTn id="66" dur="1" fill="hold">
                                          <p:stCondLst>
                                            <p:cond delay="0"/>
                                          </p:stCondLst>
                                        </p:cTn>
                                        <p:tgtEl>
                                          <p:spTgt spid="14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p:bldP spid="140" grpId="0"/>
      <p:bldP spid="141" grpId="0"/>
      <p:bldP spid="141" grpId="1"/>
      <p:bldP spid="143" grpId="0"/>
      <p:bldP spid="143" grpId="1"/>
      <p:bldP spid="148" grpId="0" bldLvl="0" animBg="1"/>
      <p:bldP spid="14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PhotoMaker</a:t>
            </a:r>
            <a:r>
              <a:rPr lang="zh-CN" altLang="en-US" dirty="0"/>
              <a:t>算法流程</a:t>
            </a:r>
          </a:p>
        </p:txBody>
      </p:sp>
      <p:grpSp>
        <p:nvGrpSpPr>
          <p:cNvPr id="126" name="组合 125"/>
          <p:cNvGrpSpPr/>
          <p:nvPr/>
        </p:nvGrpSpPr>
        <p:grpSpPr>
          <a:xfrm>
            <a:off x="3874168" y="5328309"/>
            <a:ext cx="1735931" cy="538497"/>
            <a:chOff x="2582543" y="1632212"/>
            <a:chExt cx="1735931" cy="538497"/>
          </a:xfrm>
        </p:grpSpPr>
        <p:sp>
          <p:nvSpPr>
            <p:cNvPr id="244" name="矩形: 圆角 243"/>
            <p:cNvSpPr/>
            <p:nvPr/>
          </p:nvSpPr>
          <p:spPr>
            <a:xfrm>
              <a:off x="2582543" y="1632212"/>
              <a:ext cx="1735931" cy="538497"/>
            </a:xfrm>
            <a:prstGeom prst="roundRect">
              <a:avLst/>
            </a:prstGeom>
            <a:solidFill>
              <a:srgbClr val="EAF4E4"/>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Text Encoder(s)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pic>
          <p:nvPicPr>
            <p:cNvPr id="245" name="图形 244"/>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4103216" y="1654501"/>
              <a:ext cx="192398" cy="192398"/>
            </a:xfrm>
            <a:prstGeom prst="rect">
              <a:avLst/>
            </a:prstGeom>
          </p:spPr>
        </p:pic>
      </p:grpSp>
      <p:sp>
        <p:nvSpPr>
          <p:cNvPr id="127" name="文本框 126"/>
          <p:cNvSpPr txBox="1"/>
          <p:nvPr/>
        </p:nvSpPr>
        <p:spPr>
          <a:xfrm>
            <a:off x="2219517" y="6049438"/>
            <a:ext cx="1942788" cy="461665"/>
          </a:xfrm>
          <a:prstGeom prst="rect">
            <a:avLst/>
          </a:prstGeom>
          <a:noFill/>
        </p:spPr>
        <p:txBody>
          <a:bodyPr wrap="square">
            <a:spAutoFit/>
          </a:bodyPr>
          <a:lstStyle/>
          <a:p>
            <a:pPr algn="ctr"/>
            <a:r>
              <a:rPr lang="en-US" altLang="zh-CN" sz="1200" dirty="0">
                <a:latin typeface="Comic Sans MS" panose="030F0702030302020204" pitchFamily="66" charset="0"/>
              </a:rPr>
              <a:t>“A </a:t>
            </a:r>
            <a:r>
              <a:rPr lang="en-US" altLang="zh-CN" sz="1200" b="1" dirty="0">
                <a:solidFill>
                  <a:srgbClr val="0070C0"/>
                </a:solidFill>
                <a:latin typeface="Comic Sans MS" panose="030F0702030302020204" pitchFamily="66" charset="0"/>
              </a:rPr>
              <a:t>man</a:t>
            </a:r>
            <a:r>
              <a:rPr lang="en-US" altLang="zh-CN" sz="1200" dirty="0">
                <a:latin typeface="Comic Sans MS" panose="030F0702030302020204" pitchFamily="66" charset="0"/>
              </a:rPr>
              <a:t> in a suit and tie with a badge on his lapel”</a:t>
            </a:r>
          </a:p>
        </p:txBody>
      </p:sp>
      <p:sp>
        <p:nvSpPr>
          <p:cNvPr id="234" name="矩形: 圆角 233"/>
          <p:cNvSpPr/>
          <p:nvPr/>
        </p:nvSpPr>
        <p:spPr>
          <a:xfrm>
            <a:off x="6916280" y="4765903"/>
            <a:ext cx="1942787" cy="307776"/>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5" name="矩形 234"/>
          <p:cNvSpPr/>
          <p:nvPr/>
        </p:nvSpPr>
        <p:spPr>
          <a:xfrm>
            <a:off x="8557150" y="481057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6" name="矩形 235"/>
          <p:cNvSpPr/>
          <p:nvPr/>
        </p:nvSpPr>
        <p:spPr>
          <a:xfrm>
            <a:off x="7290265" y="4810571"/>
            <a:ext cx="218440" cy="21844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endParaRPr>
          </a:p>
        </p:txBody>
      </p:sp>
      <p:sp>
        <p:nvSpPr>
          <p:cNvPr id="237" name="矩形 236"/>
          <p:cNvSpPr/>
          <p:nvPr/>
        </p:nvSpPr>
        <p:spPr>
          <a:xfrm>
            <a:off x="8270267" y="481057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8" name="矩形 237"/>
          <p:cNvSpPr/>
          <p:nvPr/>
        </p:nvSpPr>
        <p:spPr>
          <a:xfrm>
            <a:off x="7003382" y="481057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9" name="矩形 238"/>
          <p:cNvSpPr/>
          <p:nvPr/>
        </p:nvSpPr>
        <p:spPr>
          <a:xfrm>
            <a:off x="7985268" y="481057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40" name="组合 239"/>
          <p:cNvGrpSpPr/>
          <p:nvPr/>
        </p:nvGrpSpPr>
        <p:grpSpPr>
          <a:xfrm>
            <a:off x="7637645" y="4896930"/>
            <a:ext cx="223503" cy="45719"/>
            <a:chOff x="2447943" y="4771000"/>
            <a:chExt cx="223503" cy="45719"/>
          </a:xfrm>
        </p:grpSpPr>
        <p:sp>
          <p:nvSpPr>
            <p:cNvPr id="241" name="椭圆 240"/>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2" name="椭圆 241"/>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3" name="椭圆 242"/>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29" name="组合 128"/>
          <p:cNvGrpSpPr/>
          <p:nvPr/>
        </p:nvGrpSpPr>
        <p:grpSpPr>
          <a:xfrm>
            <a:off x="3869700" y="1816610"/>
            <a:ext cx="1735931" cy="1067413"/>
            <a:chOff x="1830005" y="892318"/>
            <a:chExt cx="1735931" cy="1067413"/>
          </a:xfrm>
        </p:grpSpPr>
        <p:sp>
          <p:nvSpPr>
            <p:cNvPr id="227" name="矩形: 圆角 226"/>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8" name="矩形: 圆角 227"/>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9" name="矩形: 圆角 228"/>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0" name="矩形: 圆角 229"/>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31" name="图形 230"/>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189397"/>
              <a:ext cx="159082" cy="159082"/>
            </a:xfrm>
            <a:prstGeom prst="rect">
              <a:avLst/>
            </a:prstGeom>
          </p:spPr>
        </p:pic>
        <p:pic>
          <p:nvPicPr>
            <p:cNvPr id="232" name="图形 231"/>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444004"/>
              <a:ext cx="159082" cy="159082"/>
            </a:xfrm>
            <a:prstGeom prst="rect">
              <a:avLst/>
            </a:prstGeom>
          </p:spPr>
        </p:pic>
        <p:sp>
          <p:nvSpPr>
            <p:cNvPr id="233" name="文本框 232"/>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grpSp>
        <p:nvGrpSpPr>
          <p:cNvPr id="3" name="组合 2"/>
          <p:cNvGrpSpPr/>
          <p:nvPr/>
        </p:nvGrpSpPr>
        <p:grpSpPr>
          <a:xfrm>
            <a:off x="4050879" y="3809271"/>
            <a:ext cx="1374479" cy="307776"/>
            <a:chOff x="4050879" y="3809271"/>
            <a:chExt cx="1374479" cy="307776"/>
          </a:xfrm>
        </p:grpSpPr>
        <p:sp>
          <p:nvSpPr>
            <p:cNvPr id="134" name="矩形: 圆角 133"/>
            <p:cNvSpPr/>
            <p:nvPr/>
          </p:nvSpPr>
          <p:spPr>
            <a:xfrm>
              <a:off x="4050879" y="3809271"/>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5" name="矩形 134"/>
            <p:cNvSpPr/>
            <p:nvPr/>
          </p:nvSpPr>
          <p:spPr>
            <a:xfrm>
              <a:off x="4424863"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36" name="矩形 135"/>
            <p:cNvSpPr/>
            <p:nvPr/>
          </p:nvSpPr>
          <p:spPr>
            <a:xfrm>
              <a:off x="4137980"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7" name="矩形 136"/>
            <p:cNvSpPr/>
            <p:nvPr/>
          </p:nvSpPr>
          <p:spPr>
            <a:xfrm>
              <a:off x="5119866"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8" name="组合 137"/>
            <p:cNvGrpSpPr/>
            <p:nvPr/>
          </p:nvGrpSpPr>
          <p:grpSpPr>
            <a:xfrm>
              <a:off x="4772243" y="3940298"/>
              <a:ext cx="223503" cy="45719"/>
              <a:chOff x="2447943" y="4771000"/>
              <a:chExt cx="223503" cy="45719"/>
            </a:xfrm>
          </p:grpSpPr>
          <p:sp>
            <p:nvSpPr>
              <p:cNvPr id="217" name="椭圆 216"/>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8" name="椭圆 217"/>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9" name="椭圆 218"/>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39" name="直接箭头连接符 138"/>
          <p:cNvCxnSpPr>
            <a:stCxn id="227" idx="2"/>
            <a:endCxn id="134" idx="0"/>
          </p:cNvCxnSpPr>
          <p:nvPr/>
        </p:nvCxnSpPr>
        <p:spPr>
          <a:xfrm>
            <a:off x="4737666" y="2884022"/>
            <a:ext cx="453" cy="92525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0" name="文本框 139"/>
          <p:cNvSpPr txBox="1"/>
          <p:nvPr/>
        </p:nvSpPr>
        <p:spPr>
          <a:xfrm>
            <a:off x="3367105" y="3345178"/>
            <a:ext cx="1389301" cy="461665"/>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Image Embeddings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grpSp>
        <p:nvGrpSpPr>
          <p:cNvPr id="142" name="组合 141"/>
          <p:cNvGrpSpPr/>
          <p:nvPr/>
        </p:nvGrpSpPr>
        <p:grpSpPr>
          <a:xfrm>
            <a:off x="6312133" y="4262515"/>
            <a:ext cx="1374479" cy="307776"/>
            <a:chOff x="1726579" y="4639973"/>
            <a:chExt cx="1374479" cy="307776"/>
          </a:xfrm>
        </p:grpSpPr>
        <p:sp>
          <p:nvSpPr>
            <p:cNvPr id="209" name="矩形: 圆角 208"/>
            <p:cNvSpPr/>
            <p:nvPr/>
          </p:nvSpPr>
          <p:spPr>
            <a:xfrm>
              <a:off x="1726579" y="4639973"/>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0" name="矩形 209"/>
            <p:cNvSpPr/>
            <p:nvPr/>
          </p:nvSpPr>
          <p:spPr>
            <a:xfrm>
              <a:off x="2100563"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11" name="矩形 210"/>
            <p:cNvSpPr/>
            <p:nvPr/>
          </p:nvSpPr>
          <p:spPr>
            <a:xfrm>
              <a:off x="1813680"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2" name="矩形 211"/>
            <p:cNvSpPr/>
            <p:nvPr/>
          </p:nvSpPr>
          <p:spPr>
            <a:xfrm>
              <a:off x="2795566"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3" name="组合 212"/>
            <p:cNvGrpSpPr/>
            <p:nvPr/>
          </p:nvGrpSpPr>
          <p:grpSpPr>
            <a:xfrm>
              <a:off x="2447943" y="4771000"/>
              <a:ext cx="223503" cy="45719"/>
              <a:chOff x="2447943" y="4771000"/>
              <a:chExt cx="223503" cy="45719"/>
            </a:xfrm>
          </p:grpSpPr>
          <p:sp>
            <p:nvSpPr>
              <p:cNvPr id="214" name="椭圆 213"/>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5" name="椭圆 214"/>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6" name="椭圆 215"/>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43" name="文本框 142"/>
          <p:cNvSpPr txBox="1"/>
          <p:nvPr/>
        </p:nvSpPr>
        <p:spPr>
          <a:xfrm>
            <a:off x="6029388" y="3928285"/>
            <a:ext cx="2181181" cy="307777"/>
          </a:xfrm>
          <a:prstGeom prst="rect">
            <a:avLst/>
          </a:prstGeom>
          <a:noFill/>
        </p:spPr>
        <p:txBody>
          <a:bodyPr wrap="square">
            <a:spAutoFit/>
          </a:bodyPr>
          <a:lstStyle/>
          <a:p>
            <a:pPr algn="ctr"/>
            <a:r>
              <a:rPr lang="en-US" altLang="zh-CN" sz="1400" b="1" dirty="0">
                <a:solidFill>
                  <a:schemeClr val="bg2">
                    <a:lumMod val="10000"/>
                  </a:schemeClr>
                </a:solidFill>
                <a:latin typeface="Arial" panose="020B0604020202020204" pitchFamily="34" charset="0"/>
                <a:cs typeface="Arial" panose="020B0604020202020204" pitchFamily="34" charset="0"/>
              </a:rPr>
              <a:t>Stacked ID Embedding</a:t>
            </a:r>
            <a:endParaRPr lang="zh-CN" altLang="en-US" sz="1400" b="1" dirty="0">
              <a:solidFill>
                <a:schemeClr val="bg2">
                  <a:lumMod val="10000"/>
                </a:schemeClr>
              </a:solidFill>
              <a:latin typeface="Arial" panose="020B0604020202020204" pitchFamily="34" charset="0"/>
              <a:cs typeface="Arial" panose="020B0604020202020204" pitchFamily="34" charset="0"/>
            </a:endParaRPr>
          </a:p>
        </p:txBody>
      </p:sp>
      <p:sp>
        <p:nvSpPr>
          <p:cNvPr id="148" name="矩形: 圆角 147"/>
          <p:cNvSpPr/>
          <p:nvPr/>
        </p:nvSpPr>
        <p:spPr>
          <a:xfrm>
            <a:off x="5302183" y="4255675"/>
            <a:ext cx="719318" cy="320554"/>
          </a:xfrm>
          <a:prstGeom prst="roundRect">
            <a:avLst/>
          </a:prstGeom>
          <a:solidFill>
            <a:schemeClr val="accent1">
              <a:lumMod val="40000"/>
              <a:lumOff val="60000"/>
            </a:scheme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MLPs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149" name="文本框 148"/>
          <p:cNvSpPr txBox="1"/>
          <p:nvPr/>
        </p:nvSpPr>
        <p:spPr>
          <a:xfrm>
            <a:off x="1635469" y="1328465"/>
            <a:ext cx="1617860" cy="276999"/>
          </a:xfrm>
          <a:prstGeom prst="rect">
            <a:avLst/>
          </a:prstGeom>
          <a:noFill/>
        </p:spPr>
        <p:txBody>
          <a:bodyPr wrap="square">
            <a:spAutoFit/>
          </a:bodyPr>
          <a:lstStyle/>
          <a:p>
            <a:pPr algn="ctr"/>
            <a:r>
              <a:rPr lang="en-US" altLang="zh-CN" sz="1200" b="1" dirty="0">
                <a:solidFill>
                  <a:schemeClr val="bg2">
                    <a:lumMod val="50000"/>
                  </a:schemeClr>
                </a:solidFill>
                <a:latin typeface="Arial" panose="020B0604020202020204" pitchFamily="34" charset="0"/>
                <a:cs typeface="Arial" panose="020B0604020202020204" pitchFamily="34" charset="0"/>
              </a:rPr>
              <a:t>Training</a:t>
            </a:r>
            <a:r>
              <a:rPr lang="en-US" altLang="zh-CN" sz="1200" dirty="0">
                <a:solidFill>
                  <a:schemeClr val="bg2">
                    <a:lumMod val="50000"/>
                  </a:schemeClr>
                </a:solidFill>
                <a:latin typeface="Arial" panose="020B0604020202020204" pitchFamily="34" charset="0"/>
                <a:cs typeface="Arial" panose="020B0604020202020204" pitchFamily="34" charset="0"/>
              </a:rPr>
              <a:t> ID Images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grpSp>
        <p:nvGrpSpPr>
          <p:cNvPr id="151" name="组合 150"/>
          <p:cNvGrpSpPr/>
          <p:nvPr/>
        </p:nvGrpSpPr>
        <p:grpSpPr>
          <a:xfrm>
            <a:off x="1477666" y="1610908"/>
            <a:ext cx="1898561" cy="1372904"/>
            <a:chOff x="1032974" y="753057"/>
            <a:chExt cx="1898561" cy="1372904"/>
          </a:xfrm>
        </p:grpSpPr>
        <p:pic>
          <p:nvPicPr>
            <p:cNvPr id="174" name="图片 173" descr="穿着西装的男人&#10;&#10;描述已自动生成"/>
            <p:cNvPicPr>
              <a:picLocks noChangeAspect="1"/>
            </p:cNvPicPr>
            <p:nvPr/>
          </p:nvPicPr>
          <p:blipFill rotWithShape="1">
            <a:blip r:embed="rId5" cstate="screen"/>
            <a:srcRect/>
            <a:stretch>
              <a:fillRect/>
            </a:stretch>
          </p:blipFill>
          <p:spPr>
            <a:xfrm>
              <a:off x="1643561" y="853599"/>
              <a:ext cx="500400" cy="500400"/>
            </a:xfrm>
            <a:prstGeom prst="rect">
              <a:avLst/>
            </a:prstGeom>
          </p:spPr>
        </p:pic>
        <p:pic>
          <p:nvPicPr>
            <p:cNvPr id="175" name="图片 174" descr="男人戴着帽子&#10;&#10;描述已自动生成"/>
            <p:cNvPicPr>
              <a:picLocks noChangeAspect="1"/>
            </p:cNvPicPr>
            <p:nvPr/>
          </p:nvPicPr>
          <p:blipFill>
            <a:blip r:embed="rId6" cstate="screen"/>
            <a:stretch>
              <a:fillRect/>
            </a:stretch>
          </p:blipFill>
          <p:spPr>
            <a:xfrm>
              <a:off x="1247764" y="1171889"/>
              <a:ext cx="498488" cy="498488"/>
            </a:xfrm>
            <a:prstGeom prst="rect">
              <a:avLst/>
            </a:prstGeom>
          </p:spPr>
        </p:pic>
        <p:pic>
          <p:nvPicPr>
            <p:cNvPr id="176" name="图片 175" descr="穿着黑色衣服的人&#10;&#10;描述已自动生成"/>
            <p:cNvPicPr>
              <a:picLocks noChangeAspect="1"/>
            </p:cNvPicPr>
            <p:nvPr/>
          </p:nvPicPr>
          <p:blipFill>
            <a:blip r:embed="rId7" cstate="screen"/>
            <a:stretch>
              <a:fillRect/>
            </a:stretch>
          </p:blipFill>
          <p:spPr>
            <a:xfrm>
              <a:off x="1749508" y="1332976"/>
              <a:ext cx="500400" cy="500400"/>
            </a:xfrm>
            <a:prstGeom prst="rect">
              <a:avLst/>
            </a:prstGeom>
          </p:spPr>
        </p:pic>
        <p:pic>
          <p:nvPicPr>
            <p:cNvPr id="177" name="图片 176" descr="穿西装的人&#10;&#10;描述已自动生成"/>
            <p:cNvPicPr>
              <a:picLocks noChangeAspect="1"/>
            </p:cNvPicPr>
            <p:nvPr/>
          </p:nvPicPr>
          <p:blipFill>
            <a:blip r:embed="rId8" cstate="screen"/>
            <a:stretch>
              <a:fillRect/>
            </a:stretch>
          </p:blipFill>
          <p:spPr>
            <a:xfrm>
              <a:off x="2186066" y="1058378"/>
              <a:ext cx="500400" cy="500400"/>
            </a:xfrm>
            <a:prstGeom prst="rect">
              <a:avLst/>
            </a:prstGeom>
          </p:spPr>
        </p:pic>
        <p:grpSp>
          <p:nvGrpSpPr>
            <p:cNvPr id="178" name="组合 177"/>
            <p:cNvGrpSpPr/>
            <p:nvPr/>
          </p:nvGrpSpPr>
          <p:grpSpPr>
            <a:xfrm>
              <a:off x="1867507" y="1959991"/>
              <a:ext cx="223503" cy="45719"/>
              <a:chOff x="2447943" y="4771000"/>
              <a:chExt cx="223503" cy="45719"/>
            </a:xfrm>
          </p:grpSpPr>
          <p:sp>
            <p:nvSpPr>
              <p:cNvPr id="180" name="椭圆 179"/>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1" name="椭圆 180"/>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2" name="椭圆 181"/>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79" name="椭圆 178"/>
            <p:cNvSpPr/>
            <p:nvPr/>
          </p:nvSpPr>
          <p:spPr>
            <a:xfrm>
              <a:off x="1032974" y="753057"/>
              <a:ext cx="1898561" cy="1372904"/>
            </a:xfrm>
            <a:prstGeom prst="ellipse">
              <a:avLst/>
            </a:prstGeom>
            <a:no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bg2">
                    <a:lumMod val="50000"/>
                  </a:schemeClr>
                </a:solidFill>
                <a:latin typeface="Arial" panose="020B0604020202020204" pitchFamily="34" charset="0"/>
                <a:cs typeface="Arial" panose="020B0604020202020204" pitchFamily="34" charset="0"/>
              </a:endParaRPr>
            </a:p>
          </p:txBody>
        </p:sp>
      </p:grpSp>
      <p:cxnSp>
        <p:nvCxnSpPr>
          <p:cNvPr id="155" name="连接符: 肘形 154"/>
          <p:cNvCxnSpPr>
            <a:stCxn id="127" idx="0"/>
            <a:endCxn id="244" idx="1"/>
          </p:cNvCxnSpPr>
          <p:nvPr/>
        </p:nvCxnSpPr>
        <p:spPr>
          <a:xfrm rot="5400000" flipH="1" flipV="1">
            <a:off x="3306599" y="5481869"/>
            <a:ext cx="451880" cy="683256"/>
          </a:xfrm>
          <a:prstGeom prst="bentConnector2">
            <a:avLst/>
          </a:prstGeom>
          <a:ln w="25400">
            <a:solidFill>
              <a:srgbClr val="0070C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8" name="连接符: 肘形 157"/>
          <p:cNvCxnSpPr>
            <a:stCxn id="134" idx="2"/>
          </p:cNvCxnSpPr>
          <p:nvPr/>
        </p:nvCxnSpPr>
        <p:spPr>
          <a:xfrm rot="16200000" flipH="1">
            <a:off x="4899442" y="3955722"/>
            <a:ext cx="236872" cy="55952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9" name="直接箭头连接符 158"/>
          <p:cNvCxnSpPr>
            <a:stCxn id="179" idx="6"/>
          </p:cNvCxnSpPr>
          <p:nvPr/>
        </p:nvCxnSpPr>
        <p:spPr>
          <a:xfrm flipV="1">
            <a:off x="3376227" y="2295097"/>
            <a:ext cx="493473" cy="2264"/>
          </a:xfrm>
          <a:prstGeom prst="straightConnector1">
            <a:avLst/>
          </a:prstGeom>
          <a:ln w="25400">
            <a:solidFill>
              <a:srgbClr val="0070C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2" name="直接箭头连接符 161"/>
          <p:cNvCxnSpPr>
            <a:stCxn id="148" idx="3"/>
            <a:endCxn id="209" idx="1"/>
          </p:cNvCxnSpPr>
          <p:nvPr/>
        </p:nvCxnSpPr>
        <p:spPr>
          <a:xfrm>
            <a:off x="6021501" y="4415954"/>
            <a:ext cx="290630" cy="45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247" name="内容占位符 246"/>
          <p:cNvSpPr>
            <a:spLocks noGrp="1"/>
          </p:cNvSpPr>
          <p:nvPr>
            <p:ph idx="1"/>
          </p:nvPr>
        </p:nvSpPr>
        <p:spPr>
          <a:xfrm>
            <a:off x="394447" y="680071"/>
            <a:ext cx="11355295" cy="641071"/>
          </a:xfrm>
        </p:spPr>
        <p:txBody>
          <a:bodyPr/>
          <a:lstStyle/>
          <a:p>
            <a:r>
              <a:rPr lang="zh-CN" altLang="en-US" dirty="0"/>
              <a:t>多张图像送入得到</a:t>
            </a:r>
            <a:r>
              <a:rPr lang="en-US" altLang="zh-CN" dirty="0">
                <a:solidFill>
                  <a:srgbClr val="C00000"/>
                </a:solidFill>
              </a:rPr>
              <a:t>Stacked ID Embedding</a:t>
            </a:r>
            <a:r>
              <a:rPr lang="zh-CN" altLang="en-US" dirty="0"/>
              <a:t>作为输出</a:t>
            </a:r>
            <a:r>
              <a:rPr lang="en-US" altLang="zh-CN" dirty="0"/>
              <a:t>ID</a:t>
            </a:r>
            <a:r>
              <a:rPr lang="zh-CN" altLang="en-US" dirty="0"/>
              <a:t>信息表征</a:t>
            </a:r>
          </a:p>
        </p:txBody>
      </p:sp>
      <p:cxnSp>
        <p:nvCxnSpPr>
          <p:cNvPr id="15" name="连接符: 肘形 144"/>
          <p:cNvCxnSpPr/>
          <p:nvPr/>
        </p:nvCxnSpPr>
        <p:spPr>
          <a:xfrm>
            <a:off x="7686611" y="4416405"/>
            <a:ext cx="218958" cy="351609"/>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36"/>
                                        </p:tgtEl>
                                        <p:attrNameLst>
                                          <p:attrName>ppt_x</p:attrName>
                                        </p:attrNameLst>
                                      </p:cBhvr>
                                      <p:tavLst>
                                        <p:tav tm="0">
                                          <p:val>
                                            <p:strVal val="ppt_x"/>
                                          </p:val>
                                        </p:tav>
                                        <p:tav tm="100000">
                                          <p:val>
                                            <p:strVal val="ppt_x"/>
                                          </p:val>
                                        </p:tav>
                                      </p:tavLst>
                                    </p:anim>
                                    <p:anim calcmode="lin" valueType="num">
                                      <p:cBhvr additive="base">
                                        <p:cTn id="7" dur="500"/>
                                        <p:tgtEl>
                                          <p:spTgt spid="236"/>
                                        </p:tgtEl>
                                        <p:attrNameLst>
                                          <p:attrName>ppt_y</p:attrName>
                                        </p:attrNameLst>
                                      </p:cBhvr>
                                      <p:tavLst>
                                        <p:tav tm="0">
                                          <p:val>
                                            <p:strVal val="ppt_y"/>
                                          </p:val>
                                        </p:tav>
                                        <p:tav tm="100000">
                                          <p:val>
                                            <p:strVal val="1+ppt_h/2"/>
                                          </p:val>
                                        </p:tav>
                                      </p:tavLst>
                                    </p:anim>
                                    <p:set>
                                      <p:cBhvr>
                                        <p:cTn id="8" dur="1" fill="hold">
                                          <p:stCondLst>
                                            <p:cond delay="499"/>
                                          </p:stCondLst>
                                        </p:cTn>
                                        <p:tgtEl>
                                          <p:spTgt spid="23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 grpId="0" bldLvl="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PhotoMaker</a:t>
            </a:r>
            <a:r>
              <a:rPr lang="zh-CN" altLang="en-US" dirty="0"/>
              <a:t>算法流程</a:t>
            </a:r>
          </a:p>
        </p:txBody>
      </p:sp>
      <p:grpSp>
        <p:nvGrpSpPr>
          <p:cNvPr id="126" name="组合 125"/>
          <p:cNvGrpSpPr/>
          <p:nvPr/>
        </p:nvGrpSpPr>
        <p:grpSpPr>
          <a:xfrm>
            <a:off x="3874168" y="5328309"/>
            <a:ext cx="1735931" cy="538497"/>
            <a:chOff x="2582543" y="1632212"/>
            <a:chExt cx="1735931" cy="538497"/>
          </a:xfrm>
        </p:grpSpPr>
        <p:sp>
          <p:nvSpPr>
            <p:cNvPr id="244" name="矩形: 圆角 243"/>
            <p:cNvSpPr/>
            <p:nvPr/>
          </p:nvSpPr>
          <p:spPr>
            <a:xfrm>
              <a:off x="2582543" y="1632212"/>
              <a:ext cx="1735931" cy="538497"/>
            </a:xfrm>
            <a:prstGeom prst="roundRect">
              <a:avLst/>
            </a:prstGeom>
            <a:solidFill>
              <a:srgbClr val="EAF4E4"/>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Text Encoder(s)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pic>
          <p:nvPicPr>
            <p:cNvPr id="245" name="图形 244"/>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4103216" y="1654501"/>
              <a:ext cx="192398" cy="192398"/>
            </a:xfrm>
            <a:prstGeom prst="rect">
              <a:avLst/>
            </a:prstGeom>
          </p:spPr>
        </p:pic>
      </p:grpSp>
      <p:sp>
        <p:nvSpPr>
          <p:cNvPr id="127" name="文本框 126"/>
          <p:cNvSpPr txBox="1"/>
          <p:nvPr/>
        </p:nvSpPr>
        <p:spPr>
          <a:xfrm>
            <a:off x="2219517" y="6049438"/>
            <a:ext cx="1942788" cy="461665"/>
          </a:xfrm>
          <a:prstGeom prst="rect">
            <a:avLst/>
          </a:prstGeom>
          <a:noFill/>
        </p:spPr>
        <p:txBody>
          <a:bodyPr wrap="square">
            <a:spAutoFit/>
          </a:bodyPr>
          <a:lstStyle/>
          <a:p>
            <a:pPr algn="ctr"/>
            <a:r>
              <a:rPr lang="en-US" altLang="zh-CN" sz="1200" dirty="0">
                <a:latin typeface="Comic Sans MS" panose="030F0702030302020204" pitchFamily="66" charset="0"/>
              </a:rPr>
              <a:t>“A </a:t>
            </a:r>
            <a:r>
              <a:rPr lang="en-US" altLang="zh-CN" sz="1200" b="1" dirty="0">
                <a:solidFill>
                  <a:srgbClr val="0070C0"/>
                </a:solidFill>
                <a:latin typeface="Comic Sans MS" panose="030F0702030302020204" pitchFamily="66" charset="0"/>
              </a:rPr>
              <a:t>man</a:t>
            </a:r>
            <a:r>
              <a:rPr lang="en-US" altLang="zh-CN" sz="1200" dirty="0">
                <a:latin typeface="Comic Sans MS" panose="030F0702030302020204" pitchFamily="66" charset="0"/>
              </a:rPr>
              <a:t> in a suit and tie with a badge on his lapel”</a:t>
            </a:r>
          </a:p>
        </p:txBody>
      </p:sp>
      <p:grpSp>
        <p:nvGrpSpPr>
          <p:cNvPr id="129" name="组合 128"/>
          <p:cNvGrpSpPr/>
          <p:nvPr/>
        </p:nvGrpSpPr>
        <p:grpSpPr>
          <a:xfrm>
            <a:off x="3869700" y="1816610"/>
            <a:ext cx="1735931" cy="1067413"/>
            <a:chOff x="1830005" y="892318"/>
            <a:chExt cx="1735931" cy="1067413"/>
          </a:xfrm>
        </p:grpSpPr>
        <p:sp>
          <p:nvSpPr>
            <p:cNvPr id="227" name="矩形: 圆角 226"/>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8" name="矩形: 圆角 227"/>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9" name="矩形: 圆角 228"/>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0" name="矩形: 圆角 229"/>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31" name="图形 230"/>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189397"/>
              <a:ext cx="159082" cy="159082"/>
            </a:xfrm>
            <a:prstGeom prst="rect">
              <a:avLst/>
            </a:prstGeom>
          </p:spPr>
        </p:pic>
        <p:pic>
          <p:nvPicPr>
            <p:cNvPr id="232" name="图形 231"/>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444004"/>
              <a:ext cx="159082" cy="159082"/>
            </a:xfrm>
            <a:prstGeom prst="rect">
              <a:avLst/>
            </a:prstGeom>
          </p:spPr>
        </p:pic>
        <p:sp>
          <p:nvSpPr>
            <p:cNvPr id="233" name="文本框 232"/>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pic>
        <p:nvPicPr>
          <p:cNvPr id="130" name="图片 129" descr="穿着西装戴着帽子的男人&#10;&#10;描述已自动生成"/>
          <p:cNvPicPr>
            <a:picLocks noChangeAspect="1"/>
          </p:cNvPicPr>
          <p:nvPr/>
        </p:nvPicPr>
        <p:blipFill>
          <a:blip r:embed="rId5" cstate="screen"/>
          <a:stretch>
            <a:fillRect/>
          </a:stretch>
        </p:blipFill>
        <p:spPr>
          <a:xfrm>
            <a:off x="9665721" y="1482889"/>
            <a:ext cx="1000800" cy="1000800"/>
          </a:xfrm>
          <a:prstGeom prst="rect">
            <a:avLst/>
          </a:prstGeom>
        </p:spPr>
      </p:pic>
      <p:pic>
        <p:nvPicPr>
          <p:cNvPr id="131" name="图片 130" descr="绿色的叶子&#10;&#10;低可信度描述已自动生成"/>
          <p:cNvPicPr>
            <a:picLocks noChangeAspect="1"/>
          </p:cNvPicPr>
          <p:nvPr/>
        </p:nvPicPr>
        <p:blipFill>
          <a:blip r:embed="rId6" cstate="screen"/>
          <a:stretch>
            <a:fillRect/>
          </a:stretch>
        </p:blipFill>
        <p:spPr>
          <a:xfrm>
            <a:off x="5824631" y="2146041"/>
            <a:ext cx="928959" cy="928959"/>
          </a:xfrm>
          <a:prstGeom prst="rect">
            <a:avLst/>
          </a:prstGeom>
        </p:spPr>
      </p:pic>
      <p:grpSp>
        <p:nvGrpSpPr>
          <p:cNvPr id="132" name="组合 131"/>
          <p:cNvGrpSpPr/>
          <p:nvPr/>
        </p:nvGrpSpPr>
        <p:grpSpPr>
          <a:xfrm>
            <a:off x="6966200" y="1786448"/>
            <a:ext cx="2455502" cy="1649798"/>
            <a:chOff x="7828476" y="1845060"/>
            <a:chExt cx="2053361" cy="1379608"/>
          </a:xfrm>
        </p:grpSpPr>
        <p:sp>
          <p:nvSpPr>
            <p:cNvPr id="220" name="矩形: 圆角 219"/>
            <p:cNvSpPr/>
            <p:nvPr/>
          </p:nvSpPr>
          <p:spPr>
            <a:xfrm rot="5400000">
              <a:off x="8165353" y="1508183"/>
              <a:ext cx="1379608" cy="2053361"/>
            </a:xfrm>
            <a:prstGeom prst="roundRect">
              <a:avLst>
                <a:gd name="adj" fmla="val 14266"/>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1" name="矩形: 圆角 220"/>
            <p:cNvSpPr/>
            <p:nvPr/>
          </p:nvSpPr>
          <p:spPr>
            <a:xfrm rot="5400000">
              <a:off x="9086326" y="2434804"/>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2" name="矩形: 圆角 221"/>
            <p:cNvSpPr/>
            <p:nvPr/>
          </p:nvSpPr>
          <p:spPr>
            <a:xfrm rot="5400000">
              <a:off x="8934171"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3" name="矩形: 圆角 222"/>
            <p:cNvSpPr/>
            <p:nvPr/>
          </p:nvSpPr>
          <p:spPr>
            <a:xfrm rot="5400000">
              <a:off x="8749571" y="2434803"/>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4" name="矩形: 圆角 223"/>
            <p:cNvSpPr/>
            <p:nvPr/>
          </p:nvSpPr>
          <p:spPr>
            <a:xfrm rot="16200000">
              <a:off x="7517297" y="2434803"/>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5" name="矩形: 圆角 224"/>
            <p:cNvSpPr/>
            <p:nvPr/>
          </p:nvSpPr>
          <p:spPr>
            <a:xfrm rot="16200000">
              <a:off x="7991216"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6" name="矩形: 圆角 225"/>
            <p:cNvSpPr/>
            <p:nvPr/>
          </p:nvSpPr>
          <p:spPr>
            <a:xfrm rot="16200000">
              <a:off x="8435925" y="2434804"/>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3" name="文本框 132"/>
          <p:cNvSpPr txBox="1"/>
          <p:nvPr/>
        </p:nvSpPr>
        <p:spPr>
          <a:xfrm>
            <a:off x="7516729" y="1471019"/>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Diffusion Model</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nvGrpSpPr>
          <p:cNvPr id="3" name="组合 2"/>
          <p:cNvGrpSpPr/>
          <p:nvPr/>
        </p:nvGrpSpPr>
        <p:grpSpPr>
          <a:xfrm>
            <a:off x="4050879" y="3809271"/>
            <a:ext cx="1374479" cy="307776"/>
            <a:chOff x="4050879" y="3809271"/>
            <a:chExt cx="1374479" cy="307776"/>
          </a:xfrm>
        </p:grpSpPr>
        <p:sp>
          <p:nvSpPr>
            <p:cNvPr id="134" name="矩形: 圆角 133"/>
            <p:cNvSpPr/>
            <p:nvPr/>
          </p:nvSpPr>
          <p:spPr>
            <a:xfrm>
              <a:off x="4050879" y="3809271"/>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5" name="矩形 134"/>
            <p:cNvSpPr/>
            <p:nvPr/>
          </p:nvSpPr>
          <p:spPr>
            <a:xfrm>
              <a:off x="4424863"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36" name="矩形 135"/>
            <p:cNvSpPr/>
            <p:nvPr/>
          </p:nvSpPr>
          <p:spPr>
            <a:xfrm>
              <a:off x="4137980"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7" name="矩形 136"/>
            <p:cNvSpPr/>
            <p:nvPr/>
          </p:nvSpPr>
          <p:spPr>
            <a:xfrm>
              <a:off x="5119866"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8" name="组合 137"/>
            <p:cNvGrpSpPr/>
            <p:nvPr/>
          </p:nvGrpSpPr>
          <p:grpSpPr>
            <a:xfrm>
              <a:off x="4772243" y="3940298"/>
              <a:ext cx="223503" cy="45719"/>
              <a:chOff x="2447943" y="4771000"/>
              <a:chExt cx="223503" cy="45719"/>
            </a:xfrm>
          </p:grpSpPr>
          <p:sp>
            <p:nvSpPr>
              <p:cNvPr id="217" name="椭圆 216"/>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8" name="椭圆 217"/>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9" name="椭圆 218"/>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39" name="直接箭头连接符 138"/>
          <p:cNvCxnSpPr>
            <a:stCxn id="227" idx="2"/>
            <a:endCxn id="134" idx="0"/>
          </p:cNvCxnSpPr>
          <p:nvPr/>
        </p:nvCxnSpPr>
        <p:spPr>
          <a:xfrm>
            <a:off x="4737666" y="2884022"/>
            <a:ext cx="453" cy="92525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0" name="文本框 139"/>
          <p:cNvSpPr txBox="1"/>
          <p:nvPr/>
        </p:nvSpPr>
        <p:spPr>
          <a:xfrm>
            <a:off x="3367105" y="3345178"/>
            <a:ext cx="1389301" cy="461665"/>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Image Embeddings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grpSp>
        <p:nvGrpSpPr>
          <p:cNvPr id="142" name="组合 141"/>
          <p:cNvGrpSpPr/>
          <p:nvPr/>
        </p:nvGrpSpPr>
        <p:grpSpPr>
          <a:xfrm>
            <a:off x="6312133" y="4262515"/>
            <a:ext cx="1374479" cy="307776"/>
            <a:chOff x="1726579" y="4639973"/>
            <a:chExt cx="1374479" cy="307776"/>
          </a:xfrm>
        </p:grpSpPr>
        <p:sp>
          <p:nvSpPr>
            <p:cNvPr id="209" name="矩形: 圆角 208"/>
            <p:cNvSpPr/>
            <p:nvPr/>
          </p:nvSpPr>
          <p:spPr>
            <a:xfrm>
              <a:off x="1726579" y="4639973"/>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0" name="矩形 209"/>
            <p:cNvSpPr/>
            <p:nvPr/>
          </p:nvSpPr>
          <p:spPr>
            <a:xfrm>
              <a:off x="2100563"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11" name="矩形 210"/>
            <p:cNvSpPr/>
            <p:nvPr/>
          </p:nvSpPr>
          <p:spPr>
            <a:xfrm>
              <a:off x="1813680"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2" name="矩形 211"/>
            <p:cNvSpPr/>
            <p:nvPr/>
          </p:nvSpPr>
          <p:spPr>
            <a:xfrm>
              <a:off x="2795566"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3" name="组合 212"/>
            <p:cNvGrpSpPr/>
            <p:nvPr/>
          </p:nvGrpSpPr>
          <p:grpSpPr>
            <a:xfrm>
              <a:off x="2447943" y="4771000"/>
              <a:ext cx="223503" cy="45719"/>
              <a:chOff x="2447943" y="4771000"/>
              <a:chExt cx="223503" cy="45719"/>
            </a:xfrm>
          </p:grpSpPr>
          <p:sp>
            <p:nvSpPr>
              <p:cNvPr id="214" name="椭圆 213"/>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5" name="椭圆 214"/>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6" name="椭圆 215"/>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43" name="文本框 142"/>
          <p:cNvSpPr txBox="1"/>
          <p:nvPr/>
        </p:nvSpPr>
        <p:spPr>
          <a:xfrm>
            <a:off x="6029388" y="3928285"/>
            <a:ext cx="2181181" cy="307777"/>
          </a:xfrm>
          <a:prstGeom prst="rect">
            <a:avLst/>
          </a:prstGeom>
          <a:noFill/>
        </p:spPr>
        <p:txBody>
          <a:bodyPr wrap="square">
            <a:spAutoFit/>
          </a:bodyPr>
          <a:lstStyle/>
          <a:p>
            <a:pPr algn="ctr"/>
            <a:r>
              <a:rPr lang="en-US" altLang="zh-CN" sz="1400" b="1" dirty="0">
                <a:solidFill>
                  <a:schemeClr val="bg2">
                    <a:lumMod val="10000"/>
                  </a:schemeClr>
                </a:solidFill>
                <a:latin typeface="Arial" panose="020B0604020202020204" pitchFamily="34" charset="0"/>
                <a:cs typeface="Arial" panose="020B0604020202020204" pitchFamily="34" charset="0"/>
              </a:rPr>
              <a:t>Stacked ID Embedding</a:t>
            </a:r>
            <a:endParaRPr lang="zh-CN" altLang="en-US" sz="1400" b="1" dirty="0">
              <a:solidFill>
                <a:schemeClr val="bg2">
                  <a:lumMod val="10000"/>
                </a:schemeClr>
              </a:solidFill>
              <a:latin typeface="Arial" panose="020B0604020202020204" pitchFamily="34" charset="0"/>
              <a:cs typeface="Arial" panose="020B0604020202020204" pitchFamily="34" charset="0"/>
            </a:endParaRPr>
          </a:p>
        </p:txBody>
      </p:sp>
      <p:grpSp>
        <p:nvGrpSpPr>
          <p:cNvPr id="144" name="组合 143"/>
          <p:cNvGrpSpPr/>
          <p:nvPr/>
        </p:nvGrpSpPr>
        <p:grpSpPr>
          <a:xfrm>
            <a:off x="6917729" y="4713927"/>
            <a:ext cx="2832691" cy="411727"/>
            <a:chOff x="4378327" y="4781779"/>
            <a:chExt cx="2832691" cy="411727"/>
          </a:xfrm>
        </p:grpSpPr>
        <p:sp>
          <p:nvSpPr>
            <p:cNvPr id="192" name="矩形: 圆角 191"/>
            <p:cNvSpPr/>
            <p:nvPr/>
          </p:nvSpPr>
          <p:spPr>
            <a:xfrm>
              <a:off x="4378327" y="4781779"/>
              <a:ext cx="2832691" cy="411727"/>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3" name="矩形 192"/>
            <p:cNvSpPr/>
            <p:nvPr/>
          </p:nvSpPr>
          <p:spPr>
            <a:xfrm>
              <a:off x="6935021"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4" name="矩形 193"/>
            <p:cNvSpPr/>
            <p:nvPr/>
          </p:nvSpPr>
          <p:spPr>
            <a:xfrm>
              <a:off x="6659022"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5" name="矩形 194"/>
            <p:cNvSpPr/>
            <p:nvPr/>
          </p:nvSpPr>
          <p:spPr>
            <a:xfrm>
              <a:off x="4429625"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6" name="矩形 195"/>
            <p:cNvSpPr/>
            <p:nvPr/>
          </p:nvSpPr>
          <p:spPr>
            <a:xfrm>
              <a:off x="6380902"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7" name="矩形: 圆角 196"/>
            <p:cNvSpPr/>
            <p:nvPr/>
          </p:nvSpPr>
          <p:spPr>
            <a:xfrm>
              <a:off x="4712535" y="4835866"/>
              <a:ext cx="1307266"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8" name="矩形 197"/>
            <p:cNvSpPr/>
            <p:nvPr/>
          </p:nvSpPr>
          <p:spPr>
            <a:xfrm>
              <a:off x="5054672"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99" name="矩形 198"/>
            <p:cNvSpPr/>
            <p:nvPr/>
          </p:nvSpPr>
          <p:spPr>
            <a:xfrm>
              <a:off x="4767789"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0" name="矩形 199"/>
            <p:cNvSpPr/>
            <p:nvPr/>
          </p:nvSpPr>
          <p:spPr>
            <a:xfrm>
              <a:off x="5749675"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1" name="组合 200"/>
            <p:cNvGrpSpPr/>
            <p:nvPr/>
          </p:nvGrpSpPr>
          <p:grpSpPr>
            <a:xfrm>
              <a:off x="5402052" y="4966893"/>
              <a:ext cx="223503" cy="45719"/>
              <a:chOff x="2447943" y="4771000"/>
              <a:chExt cx="223503" cy="45719"/>
            </a:xfrm>
          </p:grpSpPr>
          <p:sp>
            <p:nvSpPr>
              <p:cNvPr id="206" name="椭圆 205"/>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7" name="椭圆 206"/>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8" name="椭圆 207"/>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02" name="组合 201"/>
            <p:cNvGrpSpPr/>
            <p:nvPr/>
          </p:nvGrpSpPr>
          <p:grpSpPr>
            <a:xfrm>
              <a:off x="6099840" y="4964782"/>
              <a:ext cx="223503" cy="45719"/>
              <a:chOff x="2447943" y="4771000"/>
              <a:chExt cx="223503" cy="45719"/>
            </a:xfrm>
          </p:grpSpPr>
          <p:sp>
            <p:nvSpPr>
              <p:cNvPr id="203" name="椭圆 202"/>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4" name="椭圆 203"/>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5" name="椭圆 204"/>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45" name="连接符: 肘形 144"/>
          <p:cNvCxnSpPr>
            <a:stCxn id="209" idx="3"/>
            <a:endCxn id="197" idx="0"/>
          </p:cNvCxnSpPr>
          <p:nvPr/>
        </p:nvCxnSpPr>
        <p:spPr>
          <a:xfrm>
            <a:off x="7686611" y="4416405"/>
            <a:ext cx="218958" cy="351609"/>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6" name="文本框 145"/>
          <p:cNvSpPr txBox="1"/>
          <p:nvPr/>
        </p:nvSpPr>
        <p:spPr>
          <a:xfrm>
            <a:off x="7404944" y="5161969"/>
            <a:ext cx="1949743" cy="276999"/>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Updated Text Embedding</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cxnSp>
        <p:nvCxnSpPr>
          <p:cNvPr id="147" name="直接箭头连接符 146"/>
          <p:cNvCxnSpPr>
            <a:stCxn id="192" idx="0"/>
          </p:cNvCxnSpPr>
          <p:nvPr/>
        </p:nvCxnSpPr>
        <p:spPr>
          <a:xfrm flipV="1">
            <a:off x="8334073" y="3471793"/>
            <a:ext cx="0" cy="1242132"/>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8" name="矩形: 圆角 147"/>
          <p:cNvSpPr/>
          <p:nvPr/>
        </p:nvSpPr>
        <p:spPr>
          <a:xfrm>
            <a:off x="5302183" y="4255675"/>
            <a:ext cx="719318" cy="320554"/>
          </a:xfrm>
          <a:prstGeom prst="roundRect">
            <a:avLst/>
          </a:prstGeom>
          <a:solidFill>
            <a:schemeClr val="accent1">
              <a:lumMod val="40000"/>
              <a:lumOff val="60000"/>
            </a:scheme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MLPs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149" name="文本框 148"/>
          <p:cNvSpPr txBox="1"/>
          <p:nvPr/>
        </p:nvSpPr>
        <p:spPr>
          <a:xfrm>
            <a:off x="1635469" y="1328465"/>
            <a:ext cx="1617860" cy="276999"/>
          </a:xfrm>
          <a:prstGeom prst="rect">
            <a:avLst/>
          </a:prstGeom>
          <a:noFill/>
        </p:spPr>
        <p:txBody>
          <a:bodyPr wrap="square">
            <a:spAutoFit/>
          </a:bodyPr>
          <a:lstStyle/>
          <a:p>
            <a:pPr algn="ctr"/>
            <a:r>
              <a:rPr lang="en-US" altLang="zh-CN" sz="1200" b="1" dirty="0">
                <a:solidFill>
                  <a:schemeClr val="bg2">
                    <a:lumMod val="50000"/>
                  </a:schemeClr>
                </a:solidFill>
                <a:latin typeface="Arial" panose="020B0604020202020204" pitchFamily="34" charset="0"/>
                <a:cs typeface="Arial" panose="020B0604020202020204" pitchFamily="34" charset="0"/>
              </a:rPr>
              <a:t>Training</a:t>
            </a:r>
            <a:r>
              <a:rPr lang="en-US" altLang="zh-CN" sz="1200" dirty="0">
                <a:solidFill>
                  <a:schemeClr val="bg2">
                    <a:lumMod val="50000"/>
                  </a:schemeClr>
                </a:solidFill>
                <a:latin typeface="Arial" panose="020B0604020202020204" pitchFamily="34" charset="0"/>
                <a:cs typeface="Arial" panose="020B0604020202020204" pitchFamily="34" charset="0"/>
              </a:rPr>
              <a:t> ID Images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grpSp>
        <p:nvGrpSpPr>
          <p:cNvPr id="151" name="组合 150"/>
          <p:cNvGrpSpPr/>
          <p:nvPr/>
        </p:nvGrpSpPr>
        <p:grpSpPr>
          <a:xfrm>
            <a:off x="1477666" y="1610908"/>
            <a:ext cx="1898561" cy="1372904"/>
            <a:chOff x="1032974" y="753057"/>
            <a:chExt cx="1898561" cy="1372904"/>
          </a:xfrm>
        </p:grpSpPr>
        <p:pic>
          <p:nvPicPr>
            <p:cNvPr id="174" name="图片 173" descr="穿着西装的男人&#10;&#10;描述已自动生成"/>
            <p:cNvPicPr>
              <a:picLocks noChangeAspect="1"/>
            </p:cNvPicPr>
            <p:nvPr/>
          </p:nvPicPr>
          <p:blipFill rotWithShape="1">
            <a:blip r:embed="rId7" cstate="screen"/>
            <a:srcRect/>
            <a:stretch>
              <a:fillRect/>
            </a:stretch>
          </p:blipFill>
          <p:spPr>
            <a:xfrm>
              <a:off x="1643561" y="853599"/>
              <a:ext cx="500400" cy="500400"/>
            </a:xfrm>
            <a:prstGeom prst="rect">
              <a:avLst/>
            </a:prstGeom>
          </p:spPr>
        </p:pic>
        <p:pic>
          <p:nvPicPr>
            <p:cNvPr id="175" name="图片 174" descr="男人戴着帽子&#10;&#10;描述已自动生成"/>
            <p:cNvPicPr>
              <a:picLocks noChangeAspect="1"/>
            </p:cNvPicPr>
            <p:nvPr/>
          </p:nvPicPr>
          <p:blipFill>
            <a:blip r:embed="rId8" cstate="screen"/>
            <a:stretch>
              <a:fillRect/>
            </a:stretch>
          </p:blipFill>
          <p:spPr>
            <a:xfrm>
              <a:off x="1247764" y="1171889"/>
              <a:ext cx="498488" cy="498488"/>
            </a:xfrm>
            <a:prstGeom prst="rect">
              <a:avLst/>
            </a:prstGeom>
          </p:spPr>
        </p:pic>
        <p:pic>
          <p:nvPicPr>
            <p:cNvPr id="176" name="图片 175" descr="穿着黑色衣服的人&#10;&#10;描述已自动生成"/>
            <p:cNvPicPr>
              <a:picLocks noChangeAspect="1"/>
            </p:cNvPicPr>
            <p:nvPr/>
          </p:nvPicPr>
          <p:blipFill>
            <a:blip r:embed="rId9" cstate="screen"/>
            <a:stretch>
              <a:fillRect/>
            </a:stretch>
          </p:blipFill>
          <p:spPr>
            <a:xfrm>
              <a:off x="1749508" y="1332976"/>
              <a:ext cx="500400" cy="500400"/>
            </a:xfrm>
            <a:prstGeom prst="rect">
              <a:avLst/>
            </a:prstGeom>
          </p:spPr>
        </p:pic>
        <p:pic>
          <p:nvPicPr>
            <p:cNvPr id="177" name="图片 176" descr="穿西装的人&#10;&#10;描述已自动生成"/>
            <p:cNvPicPr>
              <a:picLocks noChangeAspect="1"/>
            </p:cNvPicPr>
            <p:nvPr/>
          </p:nvPicPr>
          <p:blipFill>
            <a:blip r:embed="rId10" cstate="screen"/>
            <a:stretch>
              <a:fillRect/>
            </a:stretch>
          </p:blipFill>
          <p:spPr>
            <a:xfrm>
              <a:off x="2186066" y="1058378"/>
              <a:ext cx="500400" cy="500400"/>
            </a:xfrm>
            <a:prstGeom prst="rect">
              <a:avLst/>
            </a:prstGeom>
          </p:spPr>
        </p:pic>
        <p:grpSp>
          <p:nvGrpSpPr>
            <p:cNvPr id="178" name="组合 177"/>
            <p:cNvGrpSpPr/>
            <p:nvPr/>
          </p:nvGrpSpPr>
          <p:grpSpPr>
            <a:xfrm>
              <a:off x="1867507" y="1959991"/>
              <a:ext cx="223503" cy="45719"/>
              <a:chOff x="2447943" y="4771000"/>
              <a:chExt cx="223503" cy="45719"/>
            </a:xfrm>
          </p:grpSpPr>
          <p:sp>
            <p:nvSpPr>
              <p:cNvPr id="180" name="椭圆 179"/>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1" name="椭圆 180"/>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2" name="椭圆 181"/>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79" name="椭圆 178"/>
            <p:cNvSpPr/>
            <p:nvPr/>
          </p:nvSpPr>
          <p:spPr>
            <a:xfrm>
              <a:off x="1032974" y="753057"/>
              <a:ext cx="1898561" cy="1372904"/>
            </a:xfrm>
            <a:prstGeom prst="ellipse">
              <a:avLst/>
            </a:prstGeom>
            <a:no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bg2">
                    <a:lumMod val="50000"/>
                  </a:schemeClr>
                </a:solidFill>
                <a:latin typeface="Arial" panose="020B0604020202020204" pitchFamily="34" charset="0"/>
                <a:cs typeface="Arial" panose="020B0604020202020204" pitchFamily="34" charset="0"/>
              </a:endParaRPr>
            </a:p>
          </p:txBody>
        </p:sp>
      </p:grpSp>
      <p:cxnSp>
        <p:nvCxnSpPr>
          <p:cNvPr id="155" name="连接符: 肘形 154"/>
          <p:cNvCxnSpPr>
            <a:stCxn id="127" idx="0"/>
            <a:endCxn id="244" idx="1"/>
          </p:cNvCxnSpPr>
          <p:nvPr/>
        </p:nvCxnSpPr>
        <p:spPr>
          <a:xfrm rot="5400000" flipH="1" flipV="1">
            <a:off x="3306599" y="5481869"/>
            <a:ext cx="451880" cy="683256"/>
          </a:xfrm>
          <a:prstGeom prst="bentConnector2">
            <a:avLst/>
          </a:prstGeom>
          <a:ln w="25400">
            <a:solidFill>
              <a:srgbClr val="0070C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8" name="连接符: 肘形 157"/>
          <p:cNvCxnSpPr>
            <a:stCxn id="134" idx="2"/>
          </p:cNvCxnSpPr>
          <p:nvPr/>
        </p:nvCxnSpPr>
        <p:spPr>
          <a:xfrm rot="16200000" flipH="1">
            <a:off x="4899442" y="3955722"/>
            <a:ext cx="236872" cy="55952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9" name="直接箭头连接符 158"/>
          <p:cNvCxnSpPr>
            <a:stCxn id="179" idx="6"/>
          </p:cNvCxnSpPr>
          <p:nvPr/>
        </p:nvCxnSpPr>
        <p:spPr>
          <a:xfrm flipV="1">
            <a:off x="3376227" y="2295097"/>
            <a:ext cx="493473" cy="2264"/>
          </a:xfrm>
          <a:prstGeom prst="straightConnector1">
            <a:avLst/>
          </a:prstGeom>
          <a:ln w="25400">
            <a:solidFill>
              <a:srgbClr val="0070C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2" name="直接箭头连接符 161"/>
          <p:cNvCxnSpPr>
            <a:stCxn id="148" idx="3"/>
            <a:endCxn id="209" idx="1"/>
          </p:cNvCxnSpPr>
          <p:nvPr/>
        </p:nvCxnSpPr>
        <p:spPr>
          <a:xfrm>
            <a:off x="6021501" y="4415954"/>
            <a:ext cx="290630" cy="45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3" name="直接箭头连接符 162"/>
          <p:cNvCxnSpPr/>
          <p:nvPr/>
        </p:nvCxnSpPr>
        <p:spPr>
          <a:xfrm flipV="1">
            <a:off x="9432372" y="2166451"/>
            <a:ext cx="233351" cy="1132"/>
          </a:xfrm>
          <a:prstGeom prst="straightConnector1">
            <a:avLst/>
          </a:prstGeom>
          <a:ln w="25400">
            <a:solidFill>
              <a:srgbClr val="0070C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6" name="直接箭头连接符 165"/>
          <p:cNvCxnSpPr>
            <a:stCxn id="131" idx="3"/>
            <a:endCxn id="220" idx="2"/>
          </p:cNvCxnSpPr>
          <p:nvPr/>
        </p:nvCxnSpPr>
        <p:spPr>
          <a:xfrm>
            <a:off x="6753590" y="2610521"/>
            <a:ext cx="212611" cy="825"/>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247" name="内容占位符 246"/>
          <p:cNvSpPr>
            <a:spLocks noGrp="1"/>
          </p:cNvSpPr>
          <p:nvPr>
            <p:ph idx="1"/>
          </p:nvPr>
        </p:nvSpPr>
        <p:spPr>
          <a:xfrm>
            <a:off x="394447" y="680071"/>
            <a:ext cx="11355295" cy="641071"/>
          </a:xfrm>
        </p:spPr>
        <p:txBody>
          <a:bodyPr/>
          <a:lstStyle/>
          <a:p>
            <a:r>
              <a:rPr lang="zh-CN" altLang="en-US" dirty="0"/>
              <a:t>多张图像送入得到</a:t>
            </a:r>
            <a:r>
              <a:rPr lang="en-US" altLang="zh-CN" dirty="0">
                <a:solidFill>
                  <a:srgbClr val="C00000"/>
                </a:solidFill>
              </a:rPr>
              <a:t>Stacked ID Embedding</a:t>
            </a:r>
            <a:r>
              <a:rPr lang="zh-CN" altLang="en-US" dirty="0"/>
              <a:t>作为输出</a:t>
            </a:r>
            <a:r>
              <a:rPr lang="en-US" altLang="zh-CN" dirty="0"/>
              <a:t>ID</a:t>
            </a:r>
            <a:r>
              <a:rPr lang="zh-CN" altLang="en-US" dirty="0"/>
              <a:t>信息表征</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2"/>
                                        </p:tgtEl>
                                        <p:attrNameLst>
                                          <p:attrName>style.visibility</p:attrName>
                                        </p:attrNameLst>
                                      </p:cBhvr>
                                      <p:to>
                                        <p:strVal val="visible"/>
                                      </p:to>
                                    </p:set>
                                  </p:childTnLst>
                                </p:cTn>
                              </p:par>
                              <p:par>
                                <p:cTn id="13" presetID="1" presetClass="entr" presetSubtype="0" fill="hold" grpId="1" nodeType="withEffect">
                                  <p:stCondLst>
                                    <p:cond delay="0"/>
                                  </p:stCondLst>
                                  <p:childTnLst>
                                    <p:set>
                                      <p:cBhvr>
                                        <p:cTn id="14" dur="1" fill="hold">
                                          <p:stCondLst>
                                            <p:cond delay="0"/>
                                          </p:stCondLst>
                                        </p:cTn>
                                        <p:tgtEl>
                                          <p:spTgt spid="1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35" presetClass="emph" presetSubtype="0" repeatCount="4000" fill="hold" nodeType="clickEffect">
                                  <p:stCondLst>
                                    <p:cond delay="0"/>
                                  </p:stCondLst>
                                  <p:childTnLst>
                                    <p:anim calcmode="discrete" valueType="str">
                                      <p:cBhvr>
                                        <p:cTn id="18" dur="1000" fill="hold"/>
                                        <p:tgtEl>
                                          <p:spTgt spid="147"/>
                                        </p:tgtEl>
                                        <p:attrNameLst>
                                          <p:attrName>style.visibility</p:attrName>
                                        </p:attrNameLst>
                                      </p:cBhvr>
                                      <p:tavLst>
                                        <p:tav tm="0">
                                          <p:val>
                                            <p:strVal val="hidden"/>
                                          </p:val>
                                        </p:tav>
                                        <p:tav tm="50000">
                                          <p:val>
                                            <p:strVal val="visible"/>
                                          </p:val>
                                        </p:tav>
                                      </p:tavLst>
                                    </p:anim>
                                  </p:childTnLst>
                                </p:cTn>
                              </p:par>
                              <p:par>
                                <p:cTn id="19" presetID="35" presetClass="emph" presetSubtype="0" repeatCount="4000" fill="hold" nodeType="withEffect">
                                  <p:stCondLst>
                                    <p:cond delay="0"/>
                                  </p:stCondLst>
                                  <p:childTnLst>
                                    <p:anim calcmode="discrete" valueType="str">
                                      <p:cBhvr>
                                        <p:cTn id="20" dur="1000" fill="hold"/>
                                        <p:tgtEl>
                                          <p:spTgt spid="132"/>
                                        </p:tgtEl>
                                        <p:attrNameLst>
                                          <p:attrName>style.visibility</p:attrName>
                                        </p:attrNameLst>
                                      </p:cBhvr>
                                      <p:tavLst>
                                        <p:tav tm="0">
                                          <p:val>
                                            <p:strVal val="hidden"/>
                                          </p:val>
                                        </p:tav>
                                        <p:tav tm="50000">
                                          <p:val>
                                            <p:strVal val="visible"/>
                                          </p:val>
                                        </p:tav>
                                      </p:tavLst>
                                    </p:anim>
                                  </p:childTnLst>
                                </p:cTn>
                              </p:par>
                              <p:par>
                                <p:cTn id="21" presetID="35" presetClass="emph" presetSubtype="0" repeatCount="4000" fill="hold" nodeType="withEffect">
                                  <p:stCondLst>
                                    <p:cond delay="0"/>
                                  </p:stCondLst>
                                  <p:childTnLst>
                                    <p:anim calcmode="discrete" valueType="str">
                                      <p:cBhvr>
                                        <p:cTn id="22" dur="1000" fill="hold"/>
                                        <p:tgtEl>
                                          <p:spTgt spid="131"/>
                                        </p:tgtEl>
                                        <p:attrNameLst>
                                          <p:attrName>style.visibility</p:attrName>
                                        </p:attrNameLst>
                                      </p:cBhvr>
                                      <p:tavLst>
                                        <p:tav tm="0">
                                          <p:val>
                                            <p:strVal val="hidden"/>
                                          </p:val>
                                        </p:tav>
                                        <p:tav tm="50000">
                                          <p:val>
                                            <p:strVal val="visible"/>
                                          </p:val>
                                        </p:tav>
                                      </p:tavLst>
                                    </p:anim>
                                  </p:childTnLst>
                                </p:cTn>
                              </p:par>
                              <p:par>
                                <p:cTn id="23" presetID="35" presetClass="emph" presetSubtype="0" repeatCount="4000" fill="hold" nodeType="withEffect">
                                  <p:stCondLst>
                                    <p:cond delay="0"/>
                                  </p:stCondLst>
                                  <p:childTnLst>
                                    <p:anim calcmode="discrete" valueType="str">
                                      <p:cBhvr>
                                        <p:cTn id="24" dur="1000" fill="hold"/>
                                        <p:tgtEl>
                                          <p:spTgt spid="166"/>
                                        </p:tgtEl>
                                        <p:attrNameLst>
                                          <p:attrName>style.visibility</p:attrName>
                                        </p:attrNameLst>
                                      </p:cBhvr>
                                      <p:tavLst>
                                        <p:tav tm="0">
                                          <p:val>
                                            <p:strVal val="hidden"/>
                                          </p:val>
                                        </p:tav>
                                        <p:tav tm="50000">
                                          <p:val>
                                            <p:strVal val="visible"/>
                                          </p:val>
                                        </p:tav>
                                      </p:tavLst>
                                    </p:anim>
                                  </p:childTnLst>
                                </p:cTn>
                              </p:par>
                              <p:par>
                                <p:cTn id="25" presetID="35" presetClass="emph" presetSubtype="0" repeatCount="4000" fill="hold" grpId="0" nodeType="withEffect">
                                  <p:stCondLst>
                                    <p:cond delay="0"/>
                                  </p:stCondLst>
                                  <p:childTnLst>
                                    <p:anim calcmode="discrete" valueType="str">
                                      <p:cBhvr>
                                        <p:cTn id="26" dur="1000" fill="hold"/>
                                        <p:tgtEl>
                                          <p:spTgt spid="133"/>
                                        </p:tgtEl>
                                        <p:attrNameLst>
                                          <p:attrName>style.visibility</p:attrName>
                                        </p:attrNameLst>
                                      </p:cBhvr>
                                      <p:tavLst>
                                        <p:tav tm="0">
                                          <p:val>
                                            <p:strVal val="hidden"/>
                                          </p:val>
                                        </p:tav>
                                        <p:tav tm="50000">
                                          <p:val>
                                            <p:strVal val="visible"/>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p:bldP spid="133" grpId="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PhotoMaker</a:t>
            </a:r>
            <a:r>
              <a:rPr lang="zh-CN" altLang="en-US" dirty="0"/>
              <a:t>算法流程</a:t>
            </a:r>
          </a:p>
        </p:txBody>
      </p:sp>
      <p:grpSp>
        <p:nvGrpSpPr>
          <p:cNvPr id="126" name="组合 125"/>
          <p:cNvGrpSpPr/>
          <p:nvPr/>
        </p:nvGrpSpPr>
        <p:grpSpPr>
          <a:xfrm>
            <a:off x="3874168" y="5328309"/>
            <a:ext cx="1735931" cy="538497"/>
            <a:chOff x="2582543" y="1632212"/>
            <a:chExt cx="1735931" cy="538497"/>
          </a:xfrm>
        </p:grpSpPr>
        <p:sp>
          <p:nvSpPr>
            <p:cNvPr id="244" name="矩形: 圆角 243"/>
            <p:cNvSpPr/>
            <p:nvPr/>
          </p:nvSpPr>
          <p:spPr>
            <a:xfrm>
              <a:off x="2582543" y="1632212"/>
              <a:ext cx="1735931" cy="538497"/>
            </a:xfrm>
            <a:prstGeom prst="roundRect">
              <a:avLst/>
            </a:prstGeom>
            <a:solidFill>
              <a:srgbClr val="EAF4E4"/>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Text Encoder(s)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pic>
          <p:nvPicPr>
            <p:cNvPr id="245" name="图形 244"/>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4103216" y="1654501"/>
              <a:ext cx="192398" cy="192398"/>
            </a:xfrm>
            <a:prstGeom prst="rect">
              <a:avLst/>
            </a:prstGeom>
          </p:spPr>
        </p:pic>
      </p:grpSp>
      <p:grpSp>
        <p:nvGrpSpPr>
          <p:cNvPr id="128" name="组合 127"/>
          <p:cNvGrpSpPr/>
          <p:nvPr/>
        </p:nvGrpSpPr>
        <p:grpSpPr>
          <a:xfrm>
            <a:off x="3767704" y="4765903"/>
            <a:ext cx="1942787" cy="307776"/>
            <a:chOff x="1726578" y="4639973"/>
            <a:chExt cx="1942787" cy="307776"/>
          </a:xfrm>
        </p:grpSpPr>
        <p:sp>
          <p:nvSpPr>
            <p:cNvPr id="234" name="矩形: 圆角 233"/>
            <p:cNvSpPr/>
            <p:nvPr/>
          </p:nvSpPr>
          <p:spPr>
            <a:xfrm>
              <a:off x="1726578" y="4639973"/>
              <a:ext cx="1942787" cy="307776"/>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5" name="矩形 234"/>
            <p:cNvSpPr/>
            <p:nvPr/>
          </p:nvSpPr>
          <p:spPr>
            <a:xfrm>
              <a:off x="3367448"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6" name="矩形 235"/>
            <p:cNvSpPr/>
            <p:nvPr/>
          </p:nvSpPr>
          <p:spPr>
            <a:xfrm>
              <a:off x="2100563" y="4684641"/>
              <a:ext cx="218440" cy="21844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37" name="矩形 236"/>
            <p:cNvSpPr/>
            <p:nvPr/>
          </p:nvSpPr>
          <p:spPr>
            <a:xfrm>
              <a:off x="3080565"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8" name="矩形 237"/>
            <p:cNvSpPr/>
            <p:nvPr/>
          </p:nvSpPr>
          <p:spPr>
            <a:xfrm>
              <a:off x="1813680"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9" name="矩形 238"/>
            <p:cNvSpPr/>
            <p:nvPr/>
          </p:nvSpPr>
          <p:spPr>
            <a:xfrm>
              <a:off x="2795566"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40" name="组合 239"/>
            <p:cNvGrpSpPr/>
            <p:nvPr/>
          </p:nvGrpSpPr>
          <p:grpSpPr>
            <a:xfrm>
              <a:off x="2447943" y="4771000"/>
              <a:ext cx="223503" cy="45719"/>
              <a:chOff x="2447943" y="4771000"/>
              <a:chExt cx="223503" cy="45719"/>
            </a:xfrm>
          </p:grpSpPr>
          <p:sp>
            <p:nvSpPr>
              <p:cNvPr id="241" name="椭圆 240"/>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2" name="椭圆 241"/>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3" name="椭圆 242"/>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129" name="组合 128"/>
          <p:cNvGrpSpPr/>
          <p:nvPr/>
        </p:nvGrpSpPr>
        <p:grpSpPr>
          <a:xfrm>
            <a:off x="3869700" y="1816610"/>
            <a:ext cx="1735931" cy="1067413"/>
            <a:chOff x="1830005" y="892318"/>
            <a:chExt cx="1735931" cy="1067413"/>
          </a:xfrm>
        </p:grpSpPr>
        <p:sp>
          <p:nvSpPr>
            <p:cNvPr id="227" name="矩形: 圆角 226"/>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8" name="矩形: 圆角 227"/>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9" name="矩形: 圆角 228"/>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0" name="矩形: 圆角 229"/>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31" name="图形 230"/>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189397"/>
              <a:ext cx="159082" cy="159082"/>
            </a:xfrm>
            <a:prstGeom prst="rect">
              <a:avLst/>
            </a:prstGeom>
          </p:spPr>
        </p:pic>
        <p:pic>
          <p:nvPicPr>
            <p:cNvPr id="232" name="图形 231"/>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444004"/>
              <a:ext cx="159082" cy="159082"/>
            </a:xfrm>
            <a:prstGeom prst="rect">
              <a:avLst/>
            </a:prstGeom>
          </p:spPr>
        </p:pic>
        <p:sp>
          <p:nvSpPr>
            <p:cNvPr id="233" name="文本框 232"/>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pic>
        <p:nvPicPr>
          <p:cNvPr id="131" name="图片 130" descr="绿色的叶子&#10;&#10;低可信度描述已自动生成"/>
          <p:cNvPicPr>
            <a:picLocks noChangeAspect="1"/>
          </p:cNvPicPr>
          <p:nvPr/>
        </p:nvPicPr>
        <p:blipFill>
          <a:blip r:embed="rId5" cstate="screen"/>
          <a:stretch>
            <a:fillRect/>
          </a:stretch>
        </p:blipFill>
        <p:spPr>
          <a:xfrm>
            <a:off x="5824631" y="2146041"/>
            <a:ext cx="928959" cy="928959"/>
          </a:xfrm>
          <a:prstGeom prst="rect">
            <a:avLst/>
          </a:prstGeom>
        </p:spPr>
      </p:pic>
      <p:grpSp>
        <p:nvGrpSpPr>
          <p:cNvPr id="132" name="组合 131"/>
          <p:cNvGrpSpPr/>
          <p:nvPr/>
        </p:nvGrpSpPr>
        <p:grpSpPr>
          <a:xfrm>
            <a:off x="6966200" y="1786448"/>
            <a:ext cx="2455502" cy="1649798"/>
            <a:chOff x="7828476" y="1845060"/>
            <a:chExt cx="2053361" cy="1379608"/>
          </a:xfrm>
        </p:grpSpPr>
        <p:sp>
          <p:nvSpPr>
            <p:cNvPr id="220" name="矩形: 圆角 219"/>
            <p:cNvSpPr/>
            <p:nvPr/>
          </p:nvSpPr>
          <p:spPr>
            <a:xfrm rot="5400000">
              <a:off x="8165353" y="1508183"/>
              <a:ext cx="1379608" cy="2053361"/>
            </a:xfrm>
            <a:prstGeom prst="roundRect">
              <a:avLst>
                <a:gd name="adj" fmla="val 14266"/>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1" name="矩形: 圆角 220"/>
            <p:cNvSpPr/>
            <p:nvPr/>
          </p:nvSpPr>
          <p:spPr>
            <a:xfrm rot="5400000">
              <a:off x="9086326" y="2434804"/>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2" name="矩形: 圆角 221"/>
            <p:cNvSpPr/>
            <p:nvPr/>
          </p:nvSpPr>
          <p:spPr>
            <a:xfrm rot="5400000">
              <a:off x="8934171"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3" name="矩形: 圆角 222"/>
            <p:cNvSpPr/>
            <p:nvPr/>
          </p:nvSpPr>
          <p:spPr>
            <a:xfrm rot="5400000">
              <a:off x="8749571" y="2434803"/>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4" name="矩形: 圆角 223"/>
            <p:cNvSpPr/>
            <p:nvPr/>
          </p:nvSpPr>
          <p:spPr>
            <a:xfrm rot="16200000">
              <a:off x="7517297" y="2434803"/>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5" name="矩形: 圆角 224"/>
            <p:cNvSpPr/>
            <p:nvPr/>
          </p:nvSpPr>
          <p:spPr>
            <a:xfrm rot="16200000">
              <a:off x="7991216"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6" name="矩形: 圆角 225"/>
            <p:cNvSpPr/>
            <p:nvPr/>
          </p:nvSpPr>
          <p:spPr>
            <a:xfrm rot="16200000">
              <a:off x="8435925" y="2434804"/>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3" name="文本框 132"/>
          <p:cNvSpPr txBox="1"/>
          <p:nvPr/>
        </p:nvSpPr>
        <p:spPr>
          <a:xfrm>
            <a:off x="7516729" y="1471019"/>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Diffusion Model</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nvGrpSpPr>
          <p:cNvPr id="3" name="组合 2"/>
          <p:cNvGrpSpPr/>
          <p:nvPr/>
        </p:nvGrpSpPr>
        <p:grpSpPr>
          <a:xfrm>
            <a:off x="4050879" y="3809271"/>
            <a:ext cx="1374479" cy="307776"/>
            <a:chOff x="4050879" y="3809271"/>
            <a:chExt cx="1374479" cy="307776"/>
          </a:xfrm>
        </p:grpSpPr>
        <p:sp>
          <p:nvSpPr>
            <p:cNvPr id="134" name="矩形: 圆角 133"/>
            <p:cNvSpPr/>
            <p:nvPr/>
          </p:nvSpPr>
          <p:spPr>
            <a:xfrm>
              <a:off x="4050879" y="3809271"/>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5" name="矩形 134"/>
            <p:cNvSpPr/>
            <p:nvPr/>
          </p:nvSpPr>
          <p:spPr>
            <a:xfrm>
              <a:off x="4424863"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36" name="矩形 135"/>
            <p:cNvSpPr/>
            <p:nvPr/>
          </p:nvSpPr>
          <p:spPr>
            <a:xfrm>
              <a:off x="4137980"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7" name="矩形 136"/>
            <p:cNvSpPr/>
            <p:nvPr/>
          </p:nvSpPr>
          <p:spPr>
            <a:xfrm>
              <a:off x="5119866"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8" name="组合 137"/>
            <p:cNvGrpSpPr/>
            <p:nvPr/>
          </p:nvGrpSpPr>
          <p:grpSpPr>
            <a:xfrm>
              <a:off x="4772243" y="3940298"/>
              <a:ext cx="223503" cy="45719"/>
              <a:chOff x="2447943" y="4771000"/>
              <a:chExt cx="223503" cy="45719"/>
            </a:xfrm>
          </p:grpSpPr>
          <p:sp>
            <p:nvSpPr>
              <p:cNvPr id="217" name="椭圆 216"/>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8" name="椭圆 217"/>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9" name="椭圆 218"/>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39" name="直接箭头连接符 138"/>
          <p:cNvCxnSpPr>
            <a:stCxn id="227" idx="2"/>
            <a:endCxn id="134" idx="0"/>
          </p:cNvCxnSpPr>
          <p:nvPr/>
        </p:nvCxnSpPr>
        <p:spPr>
          <a:xfrm>
            <a:off x="4737666" y="2884022"/>
            <a:ext cx="453" cy="92525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0" name="文本框 139"/>
          <p:cNvSpPr txBox="1"/>
          <p:nvPr/>
        </p:nvSpPr>
        <p:spPr>
          <a:xfrm>
            <a:off x="3367105" y="3345178"/>
            <a:ext cx="1389301" cy="461665"/>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Image Embeddings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grpSp>
        <p:nvGrpSpPr>
          <p:cNvPr id="142" name="组合 141"/>
          <p:cNvGrpSpPr/>
          <p:nvPr/>
        </p:nvGrpSpPr>
        <p:grpSpPr>
          <a:xfrm>
            <a:off x="6312133" y="4262515"/>
            <a:ext cx="1374479" cy="307776"/>
            <a:chOff x="1726579" y="4639973"/>
            <a:chExt cx="1374479" cy="307776"/>
          </a:xfrm>
        </p:grpSpPr>
        <p:sp>
          <p:nvSpPr>
            <p:cNvPr id="209" name="矩形: 圆角 208"/>
            <p:cNvSpPr/>
            <p:nvPr/>
          </p:nvSpPr>
          <p:spPr>
            <a:xfrm>
              <a:off x="1726579" y="4639973"/>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0" name="矩形 209"/>
            <p:cNvSpPr/>
            <p:nvPr/>
          </p:nvSpPr>
          <p:spPr>
            <a:xfrm>
              <a:off x="2100563"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11" name="矩形 210"/>
            <p:cNvSpPr/>
            <p:nvPr/>
          </p:nvSpPr>
          <p:spPr>
            <a:xfrm>
              <a:off x="1813680"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2" name="矩形 211"/>
            <p:cNvSpPr/>
            <p:nvPr/>
          </p:nvSpPr>
          <p:spPr>
            <a:xfrm>
              <a:off x="2795566"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3" name="组合 212"/>
            <p:cNvGrpSpPr/>
            <p:nvPr/>
          </p:nvGrpSpPr>
          <p:grpSpPr>
            <a:xfrm>
              <a:off x="2447943" y="4771000"/>
              <a:ext cx="223503" cy="45719"/>
              <a:chOff x="2447943" y="4771000"/>
              <a:chExt cx="223503" cy="45719"/>
            </a:xfrm>
          </p:grpSpPr>
          <p:sp>
            <p:nvSpPr>
              <p:cNvPr id="214" name="椭圆 213"/>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5" name="椭圆 214"/>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6" name="椭圆 215"/>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43" name="文本框 142"/>
          <p:cNvSpPr txBox="1"/>
          <p:nvPr/>
        </p:nvSpPr>
        <p:spPr>
          <a:xfrm>
            <a:off x="6029388" y="3928285"/>
            <a:ext cx="2181181" cy="307777"/>
          </a:xfrm>
          <a:prstGeom prst="rect">
            <a:avLst/>
          </a:prstGeom>
          <a:noFill/>
        </p:spPr>
        <p:txBody>
          <a:bodyPr wrap="square">
            <a:spAutoFit/>
          </a:bodyPr>
          <a:lstStyle/>
          <a:p>
            <a:pPr algn="ctr"/>
            <a:r>
              <a:rPr lang="en-US" altLang="zh-CN" sz="1400" b="1" dirty="0">
                <a:solidFill>
                  <a:schemeClr val="bg2">
                    <a:lumMod val="10000"/>
                  </a:schemeClr>
                </a:solidFill>
                <a:latin typeface="Arial" panose="020B0604020202020204" pitchFamily="34" charset="0"/>
                <a:cs typeface="Arial" panose="020B0604020202020204" pitchFamily="34" charset="0"/>
              </a:rPr>
              <a:t>Stacked ID Embedding</a:t>
            </a:r>
            <a:endParaRPr lang="zh-CN" altLang="en-US" sz="1400" b="1" dirty="0">
              <a:solidFill>
                <a:schemeClr val="bg2">
                  <a:lumMod val="10000"/>
                </a:schemeClr>
              </a:solidFill>
              <a:latin typeface="Arial" panose="020B0604020202020204" pitchFamily="34" charset="0"/>
              <a:cs typeface="Arial" panose="020B0604020202020204" pitchFamily="34" charset="0"/>
            </a:endParaRPr>
          </a:p>
        </p:txBody>
      </p:sp>
      <p:grpSp>
        <p:nvGrpSpPr>
          <p:cNvPr id="144" name="组合 143"/>
          <p:cNvGrpSpPr/>
          <p:nvPr/>
        </p:nvGrpSpPr>
        <p:grpSpPr>
          <a:xfrm>
            <a:off x="6917729" y="4713927"/>
            <a:ext cx="2832691" cy="411727"/>
            <a:chOff x="4378327" y="4781779"/>
            <a:chExt cx="2832691" cy="411727"/>
          </a:xfrm>
        </p:grpSpPr>
        <p:sp>
          <p:nvSpPr>
            <p:cNvPr id="192" name="矩形: 圆角 191"/>
            <p:cNvSpPr/>
            <p:nvPr/>
          </p:nvSpPr>
          <p:spPr>
            <a:xfrm>
              <a:off x="4378327" y="4781779"/>
              <a:ext cx="2832691" cy="411727"/>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3" name="矩形 192"/>
            <p:cNvSpPr/>
            <p:nvPr/>
          </p:nvSpPr>
          <p:spPr>
            <a:xfrm>
              <a:off x="6935021"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4" name="矩形 193"/>
            <p:cNvSpPr/>
            <p:nvPr/>
          </p:nvSpPr>
          <p:spPr>
            <a:xfrm>
              <a:off x="6659022"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5" name="矩形 194"/>
            <p:cNvSpPr/>
            <p:nvPr/>
          </p:nvSpPr>
          <p:spPr>
            <a:xfrm>
              <a:off x="4429625"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6" name="矩形 195"/>
            <p:cNvSpPr/>
            <p:nvPr/>
          </p:nvSpPr>
          <p:spPr>
            <a:xfrm>
              <a:off x="6380902"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7" name="矩形: 圆角 196"/>
            <p:cNvSpPr/>
            <p:nvPr/>
          </p:nvSpPr>
          <p:spPr>
            <a:xfrm>
              <a:off x="4712535" y="4835866"/>
              <a:ext cx="1307266"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8" name="矩形 197"/>
            <p:cNvSpPr/>
            <p:nvPr/>
          </p:nvSpPr>
          <p:spPr>
            <a:xfrm>
              <a:off x="5054672"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99" name="矩形 198"/>
            <p:cNvSpPr/>
            <p:nvPr/>
          </p:nvSpPr>
          <p:spPr>
            <a:xfrm>
              <a:off x="4767789"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0" name="矩形 199"/>
            <p:cNvSpPr/>
            <p:nvPr/>
          </p:nvSpPr>
          <p:spPr>
            <a:xfrm>
              <a:off x="5749675"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1" name="组合 200"/>
            <p:cNvGrpSpPr/>
            <p:nvPr/>
          </p:nvGrpSpPr>
          <p:grpSpPr>
            <a:xfrm>
              <a:off x="5402052" y="4966893"/>
              <a:ext cx="223503" cy="45719"/>
              <a:chOff x="2447943" y="4771000"/>
              <a:chExt cx="223503" cy="45719"/>
            </a:xfrm>
          </p:grpSpPr>
          <p:sp>
            <p:nvSpPr>
              <p:cNvPr id="206" name="椭圆 205"/>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7" name="椭圆 206"/>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8" name="椭圆 207"/>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02" name="组合 201"/>
            <p:cNvGrpSpPr/>
            <p:nvPr/>
          </p:nvGrpSpPr>
          <p:grpSpPr>
            <a:xfrm>
              <a:off x="6099840" y="4964782"/>
              <a:ext cx="223503" cy="45719"/>
              <a:chOff x="2447943" y="4771000"/>
              <a:chExt cx="223503" cy="45719"/>
            </a:xfrm>
          </p:grpSpPr>
          <p:sp>
            <p:nvSpPr>
              <p:cNvPr id="203" name="椭圆 202"/>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4" name="椭圆 203"/>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5" name="椭圆 204"/>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45" name="连接符: 肘形 144"/>
          <p:cNvCxnSpPr>
            <a:stCxn id="209" idx="3"/>
            <a:endCxn id="197" idx="0"/>
          </p:cNvCxnSpPr>
          <p:nvPr/>
        </p:nvCxnSpPr>
        <p:spPr>
          <a:xfrm>
            <a:off x="7686611" y="4416405"/>
            <a:ext cx="218958" cy="351609"/>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6" name="文本框 145"/>
          <p:cNvSpPr txBox="1"/>
          <p:nvPr/>
        </p:nvSpPr>
        <p:spPr>
          <a:xfrm>
            <a:off x="7404944" y="5161969"/>
            <a:ext cx="1949743" cy="276999"/>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Updated Text Embedding</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cxnSp>
        <p:nvCxnSpPr>
          <p:cNvPr id="147" name="直接箭头连接符 146"/>
          <p:cNvCxnSpPr>
            <a:stCxn id="192" idx="0"/>
          </p:cNvCxnSpPr>
          <p:nvPr/>
        </p:nvCxnSpPr>
        <p:spPr>
          <a:xfrm flipV="1">
            <a:off x="8334073" y="3471793"/>
            <a:ext cx="0" cy="1242132"/>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8" name="矩形: 圆角 147"/>
          <p:cNvSpPr/>
          <p:nvPr/>
        </p:nvSpPr>
        <p:spPr>
          <a:xfrm>
            <a:off x="5302183" y="4255675"/>
            <a:ext cx="719318" cy="320554"/>
          </a:xfrm>
          <a:prstGeom prst="roundRect">
            <a:avLst/>
          </a:prstGeom>
          <a:solidFill>
            <a:schemeClr val="accent1">
              <a:lumMod val="40000"/>
              <a:lumOff val="60000"/>
            </a:scheme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MLPs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nvGrpSpPr>
          <p:cNvPr id="150" name="组合 149"/>
          <p:cNvGrpSpPr/>
          <p:nvPr/>
        </p:nvGrpSpPr>
        <p:grpSpPr>
          <a:xfrm>
            <a:off x="1486914" y="1614684"/>
            <a:ext cx="1898561" cy="1372904"/>
            <a:chOff x="3348668" y="753057"/>
            <a:chExt cx="1898561" cy="1372904"/>
          </a:xfrm>
        </p:grpSpPr>
        <p:grpSp>
          <p:nvGrpSpPr>
            <p:cNvPr id="183" name="组合 182"/>
            <p:cNvGrpSpPr/>
            <p:nvPr/>
          </p:nvGrpSpPr>
          <p:grpSpPr>
            <a:xfrm>
              <a:off x="4204269" y="1925948"/>
              <a:ext cx="223503" cy="45719"/>
              <a:chOff x="2447943" y="4771000"/>
              <a:chExt cx="223503" cy="45719"/>
            </a:xfrm>
          </p:grpSpPr>
          <p:sp>
            <p:nvSpPr>
              <p:cNvPr id="189" name="椭圆 188"/>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0" name="椭圆 189"/>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1" name="椭圆 190"/>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84" name="图片 183" descr="男人戴着眼镜&#10;&#10;描述已自动生成"/>
            <p:cNvPicPr>
              <a:picLocks noChangeAspect="1"/>
            </p:cNvPicPr>
            <p:nvPr/>
          </p:nvPicPr>
          <p:blipFill>
            <a:blip r:embed="rId6" cstate="screen"/>
            <a:stretch>
              <a:fillRect/>
            </a:stretch>
          </p:blipFill>
          <p:spPr>
            <a:xfrm>
              <a:off x="4033584" y="888129"/>
              <a:ext cx="484763" cy="500400"/>
            </a:xfrm>
            <a:prstGeom prst="rect">
              <a:avLst/>
            </a:prstGeom>
          </p:spPr>
        </p:pic>
        <p:pic>
          <p:nvPicPr>
            <p:cNvPr id="185" name="图片 184" descr="微笑的人&#10;&#10;中度可信度描述已自动生成"/>
            <p:cNvPicPr>
              <a:picLocks noChangeAspect="1"/>
            </p:cNvPicPr>
            <p:nvPr/>
          </p:nvPicPr>
          <p:blipFill rotWithShape="1">
            <a:blip r:embed="rId7" cstate="screen"/>
            <a:srcRect/>
            <a:stretch>
              <a:fillRect/>
            </a:stretch>
          </p:blipFill>
          <p:spPr>
            <a:xfrm>
              <a:off x="4532604" y="1104152"/>
              <a:ext cx="502655" cy="500400"/>
            </a:xfrm>
            <a:prstGeom prst="rect">
              <a:avLst/>
            </a:prstGeom>
          </p:spPr>
        </p:pic>
        <p:pic>
          <p:nvPicPr>
            <p:cNvPr id="186" name="图片 185" descr="微笑的女孩&#10;&#10;描述已自动生成"/>
            <p:cNvPicPr>
              <a:picLocks noChangeAspect="1"/>
            </p:cNvPicPr>
            <p:nvPr/>
          </p:nvPicPr>
          <p:blipFill>
            <a:blip r:embed="rId8" cstate="screen"/>
            <a:stretch>
              <a:fillRect/>
            </a:stretch>
          </p:blipFill>
          <p:spPr>
            <a:xfrm>
              <a:off x="3568920" y="1158622"/>
              <a:ext cx="500400" cy="500400"/>
            </a:xfrm>
            <a:prstGeom prst="rect">
              <a:avLst/>
            </a:prstGeom>
          </p:spPr>
        </p:pic>
        <p:pic>
          <p:nvPicPr>
            <p:cNvPr id="187" name="图片 186" descr="男人戴着眼镜&#10;&#10;描述已自动生成"/>
            <p:cNvPicPr>
              <a:picLocks noChangeAspect="1"/>
            </p:cNvPicPr>
            <p:nvPr/>
          </p:nvPicPr>
          <p:blipFill>
            <a:blip r:embed="rId9" cstate="screen"/>
            <a:stretch>
              <a:fillRect/>
            </a:stretch>
          </p:blipFill>
          <p:spPr>
            <a:xfrm>
              <a:off x="4087446" y="1310016"/>
              <a:ext cx="500400" cy="500400"/>
            </a:xfrm>
            <a:prstGeom prst="rect">
              <a:avLst/>
            </a:prstGeom>
          </p:spPr>
        </p:pic>
        <p:sp>
          <p:nvSpPr>
            <p:cNvPr id="188" name="椭圆 187"/>
            <p:cNvSpPr/>
            <p:nvPr/>
          </p:nvSpPr>
          <p:spPr>
            <a:xfrm>
              <a:off x="3348668" y="753057"/>
              <a:ext cx="1898561" cy="1372904"/>
            </a:xfrm>
            <a:prstGeom prst="ellipse">
              <a:avLst/>
            </a:prstGeom>
            <a:no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bg2">
                    <a:lumMod val="50000"/>
                  </a:schemeClr>
                </a:solidFill>
                <a:latin typeface="Arial" panose="020B0604020202020204" pitchFamily="34" charset="0"/>
                <a:cs typeface="Arial" panose="020B0604020202020204" pitchFamily="34" charset="0"/>
              </a:endParaRPr>
            </a:p>
          </p:txBody>
        </p:sp>
      </p:grpSp>
      <p:sp>
        <p:nvSpPr>
          <p:cNvPr id="152" name="文本框 151"/>
          <p:cNvSpPr txBox="1"/>
          <p:nvPr/>
        </p:nvSpPr>
        <p:spPr>
          <a:xfrm>
            <a:off x="5202291" y="6141772"/>
            <a:ext cx="2159951" cy="276999"/>
          </a:xfrm>
          <a:prstGeom prst="rect">
            <a:avLst/>
          </a:prstGeom>
          <a:noFill/>
        </p:spPr>
        <p:txBody>
          <a:bodyPr wrap="square">
            <a:spAutoFit/>
          </a:bodyPr>
          <a:lstStyle/>
          <a:p>
            <a:pPr algn="ctr"/>
            <a:r>
              <a:rPr lang="en-US" altLang="zh-CN" sz="1200">
                <a:latin typeface="Comic Sans MS" panose="030F0702030302020204" pitchFamily="66" charset="0"/>
              </a:rPr>
              <a:t>“A </a:t>
            </a:r>
            <a:r>
              <a:rPr lang="en-US" altLang="zh-CN" sz="1200" b="1">
                <a:solidFill>
                  <a:srgbClr val="0070C0"/>
                </a:solidFill>
                <a:latin typeface="Comic Sans MS" panose="030F0702030302020204" pitchFamily="66" charset="0"/>
              </a:rPr>
              <a:t>man</a:t>
            </a:r>
            <a:r>
              <a:rPr lang="en-US" altLang="zh-CN" sz="1200">
                <a:latin typeface="Comic Sans MS" panose="030F0702030302020204" pitchFamily="66" charset="0"/>
              </a:rPr>
              <a:t> wearing a blue cap”</a:t>
            </a:r>
            <a:endParaRPr lang="en-US" altLang="zh-CN" sz="1200" dirty="0">
              <a:latin typeface="Comic Sans MS" panose="030F0702030302020204" pitchFamily="66" charset="0"/>
            </a:endParaRPr>
          </a:p>
        </p:txBody>
      </p:sp>
      <p:sp>
        <p:nvSpPr>
          <p:cNvPr id="153" name="文本框 152"/>
          <p:cNvSpPr txBox="1"/>
          <p:nvPr/>
        </p:nvSpPr>
        <p:spPr>
          <a:xfrm>
            <a:off x="1586678" y="3028614"/>
            <a:ext cx="1738599" cy="276999"/>
          </a:xfrm>
          <a:prstGeom prst="rect">
            <a:avLst/>
          </a:prstGeom>
          <a:noFill/>
        </p:spPr>
        <p:txBody>
          <a:bodyPr wrap="square">
            <a:spAutoFit/>
          </a:bodyPr>
          <a:lstStyle/>
          <a:p>
            <a:pPr algn="ctr"/>
            <a:r>
              <a:rPr lang="en-US" altLang="zh-CN" sz="1200" b="1" dirty="0">
                <a:solidFill>
                  <a:schemeClr val="bg2">
                    <a:lumMod val="50000"/>
                  </a:schemeClr>
                </a:solidFill>
                <a:latin typeface="Arial" panose="020B0604020202020204" pitchFamily="34" charset="0"/>
                <a:cs typeface="Arial" panose="020B0604020202020204" pitchFamily="34" charset="0"/>
              </a:rPr>
              <a:t>Inference</a:t>
            </a:r>
            <a:r>
              <a:rPr lang="en-US" altLang="zh-CN" sz="1200" dirty="0">
                <a:solidFill>
                  <a:schemeClr val="bg2">
                    <a:lumMod val="50000"/>
                  </a:schemeClr>
                </a:solidFill>
                <a:latin typeface="Arial" panose="020B0604020202020204" pitchFamily="34" charset="0"/>
                <a:cs typeface="Arial" panose="020B0604020202020204" pitchFamily="34" charset="0"/>
              </a:rPr>
              <a:t> ID Images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pic>
        <p:nvPicPr>
          <p:cNvPr id="154" name="图片 153" descr="穿着制服戴帽子的男人&#10;&#10;描述已自动生成"/>
          <p:cNvPicPr>
            <a:picLocks noChangeAspect="1"/>
          </p:cNvPicPr>
          <p:nvPr/>
        </p:nvPicPr>
        <p:blipFill>
          <a:blip r:embed="rId10" cstate="screen"/>
          <a:stretch>
            <a:fillRect/>
          </a:stretch>
        </p:blipFill>
        <p:spPr>
          <a:xfrm>
            <a:off x="9665721" y="2698431"/>
            <a:ext cx="1000800" cy="1000800"/>
          </a:xfrm>
          <a:prstGeom prst="rect">
            <a:avLst/>
          </a:prstGeom>
        </p:spPr>
      </p:pic>
      <p:cxnSp>
        <p:nvCxnSpPr>
          <p:cNvPr id="156" name="连接符: 肘形 155"/>
          <p:cNvCxnSpPr>
            <a:stCxn id="152" idx="0"/>
            <a:endCxn id="244" idx="3"/>
          </p:cNvCxnSpPr>
          <p:nvPr/>
        </p:nvCxnSpPr>
        <p:spPr>
          <a:xfrm rot="16200000" flipV="1">
            <a:off x="5674075" y="5533580"/>
            <a:ext cx="544214" cy="672168"/>
          </a:xfrm>
          <a:prstGeom prst="bentConnector2">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7" name="直接箭头连接符 156"/>
          <p:cNvCxnSpPr>
            <a:stCxn id="244" idx="0"/>
            <a:endCxn id="234" idx="2"/>
          </p:cNvCxnSpPr>
          <p:nvPr/>
        </p:nvCxnSpPr>
        <p:spPr>
          <a:xfrm flipH="1" flipV="1">
            <a:off x="4739096" y="5073679"/>
            <a:ext cx="3036" cy="25462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8" name="连接符: 肘形 157"/>
          <p:cNvCxnSpPr>
            <a:stCxn id="134" idx="2"/>
          </p:cNvCxnSpPr>
          <p:nvPr/>
        </p:nvCxnSpPr>
        <p:spPr>
          <a:xfrm rot="16200000" flipH="1">
            <a:off x="4899442" y="3955722"/>
            <a:ext cx="236872" cy="55952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2" name="直接箭头连接符 161"/>
          <p:cNvCxnSpPr>
            <a:stCxn id="148" idx="3"/>
            <a:endCxn id="209" idx="1"/>
          </p:cNvCxnSpPr>
          <p:nvPr/>
        </p:nvCxnSpPr>
        <p:spPr>
          <a:xfrm>
            <a:off x="6021501" y="4415954"/>
            <a:ext cx="290630" cy="45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4" name="直接箭头连接符 163"/>
          <p:cNvCxnSpPr/>
          <p:nvPr/>
        </p:nvCxnSpPr>
        <p:spPr>
          <a:xfrm flipV="1">
            <a:off x="9432372" y="3118855"/>
            <a:ext cx="233351" cy="1132"/>
          </a:xfrm>
          <a:prstGeom prst="straightConnector1">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6" name="直接箭头连接符 165"/>
          <p:cNvCxnSpPr>
            <a:stCxn id="131" idx="3"/>
            <a:endCxn id="220" idx="2"/>
          </p:cNvCxnSpPr>
          <p:nvPr/>
        </p:nvCxnSpPr>
        <p:spPr>
          <a:xfrm>
            <a:off x="6753590" y="2610521"/>
            <a:ext cx="212611" cy="825"/>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247" name="内容占位符 246"/>
          <p:cNvSpPr>
            <a:spLocks noGrp="1"/>
          </p:cNvSpPr>
          <p:nvPr>
            <p:ph idx="1"/>
          </p:nvPr>
        </p:nvSpPr>
        <p:spPr>
          <a:xfrm>
            <a:off x="394447" y="680070"/>
            <a:ext cx="11355295" cy="5820093"/>
          </a:xfrm>
        </p:spPr>
        <p:txBody>
          <a:bodyPr/>
          <a:lstStyle/>
          <a:p>
            <a:r>
              <a:rPr lang="zh-CN" altLang="en-US" dirty="0">
                <a:solidFill>
                  <a:srgbClr val="C00000"/>
                </a:solidFill>
              </a:rPr>
              <a:t>测试</a:t>
            </a:r>
            <a:r>
              <a:rPr lang="zh-CN" altLang="en-US" dirty="0"/>
              <a:t>的时候，可以送入来自</a:t>
            </a:r>
            <a:r>
              <a:rPr lang="zh-CN" altLang="en-US" dirty="0">
                <a:solidFill>
                  <a:srgbClr val="C00000"/>
                </a:solidFill>
              </a:rPr>
              <a:t>不同</a:t>
            </a:r>
            <a:r>
              <a:rPr lang="en-US" altLang="zh-CN" dirty="0">
                <a:solidFill>
                  <a:srgbClr val="C00000"/>
                </a:solidFill>
              </a:rPr>
              <a:t>ID</a:t>
            </a:r>
            <a:r>
              <a:rPr lang="zh-CN" altLang="en-US" dirty="0"/>
              <a:t>的人像进行</a:t>
            </a:r>
            <a:r>
              <a:rPr lang="en-US" altLang="zh-CN" dirty="0"/>
              <a:t>ID</a:t>
            </a:r>
            <a:r>
              <a:rPr lang="zh-CN" altLang="en-US" dirty="0"/>
              <a:t>混合</a:t>
            </a:r>
          </a:p>
        </p:txBody>
      </p:sp>
      <p:sp>
        <p:nvSpPr>
          <p:cNvPr id="4" name="文本框 3"/>
          <p:cNvSpPr txBox="1"/>
          <p:nvPr/>
        </p:nvSpPr>
        <p:spPr>
          <a:xfrm>
            <a:off x="2989611" y="4317526"/>
            <a:ext cx="1291319" cy="461665"/>
          </a:xfrm>
          <a:prstGeom prst="rect">
            <a:avLst/>
          </a:prstGeom>
          <a:noFill/>
        </p:spPr>
        <p:txBody>
          <a:bodyPr wrap="square">
            <a:spAutoFit/>
          </a:bodyPr>
          <a:lstStyle>
            <a:defPPr>
              <a:defRPr lang="zh-CN"/>
            </a:defPPr>
            <a:lvl1pPr algn="ctr">
              <a:defRPr sz="1200">
                <a:solidFill>
                  <a:schemeClr val="bg2">
                    <a:lumMod val="50000"/>
                  </a:schemeClr>
                </a:solidFill>
                <a:latin typeface="Arial" panose="020B0604020202020204" pitchFamily="34" charset="0"/>
                <a:cs typeface="Arial" panose="020B0604020202020204" pitchFamily="34" charset="0"/>
              </a:defRPr>
            </a:lvl1pPr>
          </a:lstStyle>
          <a:p>
            <a:r>
              <a:rPr lang="en-US" altLang="zh-CN" dirty="0"/>
              <a:t>Text </a:t>
            </a:r>
          </a:p>
          <a:p>
            <a:r>
              <a:rPr lang="en-US" altLang="zh-CN" dirty="0"/>
              <a:t>Embedding</a:t>
            </a:r>
            <a:endParaRPr lang="zh-CN" altLang="en-US" dirty="0"/>
          </a:p>
        </p:txBody>
      </p:sp>
      <p:cxnSp>
        <p:nvCxnSpPr>
          <p:cNvPr id="5" name="连接符: 肘形 159"/>
          <p:cNvCxnSpPr/>
          <p:nvPr/>
        </p:nvCxnSpPr>
        <p:spPr>
          <a:xfrm rot="5400000" flipH="1" flipV="1">
            <a:off x="4602587" y="4115517"/>
            <a:ext cx="343376" cy="104673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 name="直接箭头连接符 158"/>
          <p:cNvCxnSpPr/>
          <p:nvPr/>
        </p:nvCxnSpPr>
        <p:spPr>
          <a:xfrm flipV="1">
            <a:off x="3376227" y="2295097"/>
            <a:ext cx="493473" cy="2264"/>
          </a:xfrm>
          <a:prstGeom prst="straightConnector1">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以</a:t>
            </a:r>
            <a:r>
              <a:rPr lang="en-US" altLang="zh-CN" dirty="0"/>
              <a:t>ID</a:t>
            </a:r>
            <a:r>
              <a:rPr lang="zh-CN" altLang="en-US" dirty="0"/>
              <a:t>为中心的数据组装流程（</a:t>
            </a:r>
            <a:r>
              <a:rPr lang="en-US" altLang="zh-CN" dirty="0"/>
              <a:t>Why?</a:t>
            </a:r>
            <a:r>
              <a:rPr lang="zh-CN" altLang="en-US" dirty="0"/>
              <a:t>）</a:t>
            </a:r>
          </a:p>
        </p:txBody>
      </p:sp>
      <p:sp>
        <p:nvSpPr>
          <p:cNvPr id="65" name="内容占位符 246"/>
          <p:cNvSpPr>
            <a:spLocks noGrp="1"/>
          </p:cNvSpPr>
          <p:nvPr>
            <p:ph idx="1"/>
          </p:nvPr>
        </p:nvSpPr>
        <p:spPr>
          <a:xfrm>
            <a:off x="394447" y="680071"/>
            <a:ext cx="11355295" cy="2183384"/>
          </a:xfrm>
        </p:spPr>
        <p:txBody>
          <a:bodyPr/>
          <a:lstStyle/>
          <a:p>
            <a:r>
              <a:rPr lang="zh-CN" altLang="en-US" dirty="0"/>
              <a:t>现有的数据无法支持训练</a:t>
            </a:r>
            <a:r>
              <a:rPr lang="en-US" altLang="zh-CN" dirty="0" err="1"/>
              <a:t>PhotoMaker</a:t>
            </a:r>
            <a:r>
              <a:rPr lang="zh-CN" altLang="en-US" dirty="0"/>
              <a:t>，因为：</a:t>
            </a:r>
            <a:endParaRPr lang="en-US" altLang="zh-CN" dirty="0"/>
          </a:p>
          <a:p>
            <a:pPr marL="514350" indent="-514350">
              <a:buFont typeface="+mj-lt"/>
              <a:buAutoNum type="arabicPeriod"/>
            </a:pPr>
            <a:r>
              <a:rPr lang="zh-CN" altLang="en-US" dirty="0"/>
              <a:t>许多数据集</a:t>
            </a:r>
            <a:r>
              <a:rPr lang="zh-CN" altLang="en-US" dirty="0">
                <a:solidFill>
                  <a:srgbClr val="C00000"/>
                </a:solidFill>
              </a:rPr>
              <a:t>不以</a:t>
            </a:r>
            <a:r>
              <a:rPr lang="en-US" altLang="zh-CN" dirty="0">
                <a:solidFill>
                  <a:srgbClr val="C00000"/>
                </a:solidFill>
              </a:rPr>
              <a:t>ID</a:t>
            </a:r>
            <a:r>
              <a:rPr lang="zh-CN" altLang="en-US" dirty="0">
                <a:solidFill>
                  <a:srgbClr val="C00000"/>
                </a:solidFill>
              </a:rPr>
              <a:t>进行分类</a:t>
            </a:r>
            <a:r>
              <a:rPr lang="zh-CN" altLang="en-US" dirty="0"/>
              <a:t>（如</a:t>
            </a:r>
            <a:r>
              <a:rPr lang="en-US" altLang="zh-CN" dirty="0"/>
              <a:t>LAION</a:t>
            </a:r>
            <a:r>
              <a:rPr lang="zh-CN" altLang="en-US" dirty="0"/>
              <a:t>、</a:t>
            </a:r>
            <a:r>
              <a:rPr lang="en-US" altLang="zh-CN" dirty="0"/>
              <a:t>FFHQ</a:t>
            </a:r>
            <a:r>
              <a:rPr lang="zh-CN" altLang="en-US" dirty="0"/>
              <a:t>等）</a:t>
            </a:r>
            <a:endParaRPr lang="en-US" altLang="zh-CN" dirty="0"/>
          </a:p>
          <a:p>
            <a:pPr marL="514350" indent="-514350">
              <a:buFont typeface="+mj-lt"/>
              <a:buAutoNum type="arabicPeriod"/>
            </a:pPr>
            <a:r>
              <a:rPr lang="zh-CN" altLang="en-US" dirty="0"/>
              <a:t>以</a:t>
            </a:r>
            <a:r>
              <a:rPr lang="en-US" altLang="zh-CN" dirty="0"/>
              <a:t>ID</a:t>
            </a:r>
            <a:r>
              <a:rPr lang="zh-CN" altLang="en-US" dirty="0"/>
              <a:t>分类的数据集</a:t>
            </a:r>
            <a:r>
              <a:rPr lang="zh-CN" altLang="en-US" dirty="0">
                <a:solidFill>
                  <a:srgbClr val="C00000"/>
                </a:solidFill>
              </a:rPr>
              <a:t>只关注人脸区域</a:t>
            </a:r>
            <a:r>
              <a:rPr lang="zh-CN" altLang="en-US" dirty="0"/>
              <a:t>（如</a:t>
            </a:r>
            <a:r>
              <a:rPr lang="en-US" altLang="zh-CN" dirty="0" err="1"/>
              <a:t>CelebA</a:t>
            </a:r>
            <a:r>
              <a:rPr lang="en-US" altLang="zh-CN" dirty="0"/>
              <a:t>-HQ</a:t>
            </a:r>
            <a:r>
              <a:rPr lang="zh-CN" altLang="en-US" dirty="0"/>
              <a:t>等）</a:t>
            </a:r>
            <a:endParaRPr lang="en-US" altLang="zh-CN" dirty="0"/>
          </a:p>
          <a:p>
            <a:pPr marL="0" indent="0">
              <a:buNone/>
            </a:pPr>
            <a:endParaRPr lang="en-US" altLang="zh-CN" dirty="0">
              <a:solidFill>
                <a:srgbClr val="FF0000"/>
              </a:solidFill>
            </a:endParaRPr>
          </a:p>
          <a:p>
            <a:pPr marL="0" indent="0">
              <a:buNone/>
            </a:pPr>
            <a:endParaRPr lang="en-US" altLang="zh-CN" dirty="0"/>
          </a:p>
        </p:txBody>
      </p:sp>
      <p:sp>
        <p:nvSpPr>
          <p:cNvPr id="67" name="文本框 66"/>
          <p:cNvSpPr txBox="1"/>
          <p:nvPr/>
        </p:nvSpPr>
        <p:spPr>
          <a:xfrm>
            <a:off x="758513" y="3893475"/>
            <a:ext cx="10641748" cy="1323439"/>
          </a:xfrm>
          <a:prstGeom prst="rect">
            <a:avLst/>
          </a:prstGeom>
          <a:noFill/>
        </p:spPr>
        <p:txBody>
          <a:bodyPr wrap="square">
            <a:spAutoFit/>
          </a:bodyPr>
          <a:lstStyle/>
          <a:p>
            <a:pPr algn="ctr"/>
            <a:r>
              <a:rPr lang="zh-CN" altLang="en-US" sz="4000" dirty="0">
                <a:latin typeface="黑体" panose="02010609060101010101" pitchFamily="49" charset="-122"/>
                <a:ea typeface="黑体" panose="02010609060101010101" pitchFamily="49" charset="-122"/>
              </a:rPr>
              <a:t>组装数据集</a:t>
            </a:r>
            <a:r>
              <a:rPr lang="zh-CN" altLang="en-US" sz="4000" b="1" dirty="0">
                <a:solidFill>
                  <a:srgbClr val="C00000"/>
                </a:solidFill>
                <a:latin typeface="黑体" panose="02010609060101010101" pitchFamily="49" charset="-122"/>
                <a:ea typeface="黑体" panose="02010609060101010101" pitchFamily="49" charset="-122"/>
              </a:rPr>
              <a:t>以</a:t>
            </a:r>
            <a:r>
              <a:rPr lang="en-US" altLang="zh-CN" sz="4000" b="1" dirty="0">
                <a:solidFill>
                  <a:srgbClr val="C00000"/>
                </a:solidFill>
                <a:latin typeface="黑体" panose="02010609060101010101" pitchFamily="49" charset="-122"/>
                <a:ea typeface="黑体" panose="02010609060101010101" pitchFamily="49" charset="-122"/>
              </a:rPr>
              <a:t>ID</a:t>
            </a:r>
            <a:r>
              <a:rPr lang="zh-CN" altLang="en-US" sz="4000" b="1" dirty="0">
                <a:solidFill>
                  <a:srgbClr val="C00000"/>
                </a:solidFill>
                <a:latin typeface="黑体" panose="02010609060101010101" pitchFamily="49" charset="-122"/>
                <a:ea typeface="黑体" panose="02010609060101010101" pitchFamily="49" charset="-122"/>
              </a:rPr>
              <a:t>进行分类</a:t>
            </a:r>
            <a:endParaRPr lang="en-US" altLang="zh-CN" sz="4000" b="1" dirty="0">
              <a:solidFill>
                <a:srgbClr val="C00000"/>
              </a:solidFill>
              <a:latin typeface="黑体" panose="02010609060101010101" pitchFamily="49" charset="-122"/>
              <a:ea typeface="黑体" panose="02010609060101010101" pitchFamily="49" charset="-122"/>
            </a:endParaRPr>
          </a:p>
          <a:p>
            <a:pPr algn="ctr"/>
            <a:r>
              <a:rPr lang="zh-CN" altLang="en-US" sz="4000" dirty="0">
                <a:latin typeface="黑体" panose="02010609060101010101" pitchFamily="49" charset="-122"/>
                <a:ea typeface="黑体" panose="02010609060101010101" pitchFamily="49" charset="-122"/>
              </a:rPr>
              <a:t>每个</a:t>
            </a:r>
            <a:r>
              <a:rPr lang="en-US" altLang="zh-CN" sz="4000" dirty="0">
                <a:latin typeface="黑体" panose="02010609060101010101" pitchFamily="49" charset="-122"/>
                <a:ea typeface="黑体" panose="02010609060101010101" pitchFamily="49" charset="-122"/>
              </a:rPr>
              <a:t>ID</a:t>
            </a:r>
            <a:r>
              <a:rPr lang="zh-CN" altLang="en-US" sz="4000" dirty="0">
                <a:latin typeface="黑体" panose="02010609060101010101" pitchFamily="49" charset="-122"/>
                <a:ea typeface="黑体" panose="02010609060101010101" pitchFamily="49" charset="-122"/>
              </a:rPr>
              <a:t>都有多张以人物为主体的图像</a:t>
            </a:r>
            <a:endParaRPr lang="en-US" altLang="zh-CN" sz="4000" dirty="0">
              <a:latin typeface="黑体" panose="02010609060101010101" pitchFamily="49" charset="-122"/>
              <a:ea typeface="黑体" panose="02010609060101010101" pitchFamily="49"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以</a:t>
            </a:r>
            <a:r>
              <a:rPr lang="en-US" altLang="zh-CN" dirty="0"/>
              <a:t>ID</a:t>
            </a:r>
            <a:r>
              <a:rPr lang="zh-CN" altLang="en-US" dirty="0"/>
              <a:t>为中心的数据组装流程（</a:t>
            </a:r>
            <a:r>
              <a:rPr lang="en-US" altLang="zh-CN" dirty="0"/>
              <a:t>How?</a:t>
            </a:r>
            <a:r>
              <a:rPr lang="zh-CN" altLang="en-US" dirty="0"/>
              <a:t>）</a:t>
            </a:r>
          </a:p>
        </p:txBody>
      </p:sp>
      <p:sp>
        <p:nvSpPr>
          <p:cNvPr id="68" name="圆角矩形 67"/>
          <p:cNvSpPr/>
          <p:nvPr/>
        </p:nvSpPr>
        <p:spPr>
          <a:xfrm>
            <a:off x="454871" y="1522475"/>
            <a:ext cx="2033510" cy="1087566"/>
          </a:xfrm>
          <a:prstGeom prst="roundRect">
            <a:avLst/>
          </a:prstGeom>
          <a:ln w="38100">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zh-CN" altLang="en-US" sz="2400" b="1" dirty="0">
                <a:latin typeface="黑体" panose="02010609060101010101" pitchFamily="49" charset="-122"/>
                <a:ea typeface="黑体" panose="02010609060101010101" pitchFamily="49" charset="-122"/>
              </a:rPr>
              <a:t>图像下载</a:t>
            </a:r>
          </a:p>
        </p:txBody>
      </p:sp>
      <p:sp>
        <p:nvSpPr>
          <p:cNvPr id="69" name="圆角矩形 68"/>
          <p:cNvSpPr/>
          <p:nvPr/>
        </p:nvSpPr>
        <p:spPr>
          <a:xfrm>
            <a:off x="2768100" y="1522475"/>
            <a:ext cx="2033510" cy="1087566"/>
          </a:xfrm>
          <a:prstGeom prst="roundRect">
            <a:avLst/>
          </a:prstGeom>
          <a:ln w="38100">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zh-CN" altLang="en-US" sz="2400" b="1" dirty="0">
                <a:latin typeface="黑体" panose="02010609060101010101" pitchFamily="49" charset="-122"/>
                <a:ea typeface="黑体" panose="02010609060101010101" pitchFamily="49" charset="-122"/>
              </a:rPr>
              <a:t>人脸检测  及过滤</a:t>
            </a:r>
          </a:p>
        </p:txBody>
      </p:sp>
      <p:sp>
        <p:nvSpPr>
          <p:cNvPr id="71" name="圆角矩形 70"/>
          <p:cNvSpPr/>
          <p:nvPr/>
        </p:nvSpPr>
        <p:spPr>
          <a:xfrm>
            <a:off x="5087231" y="1522475"/>
            <a:ext cx="2033510" cy="1087566"/>
          </a:xfrm>
          <a:prstGeom prst="roundRect">
            <a:avLst/>
          </a:prstGeom>
          <a:ln w="38100">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400" b="1" dirty="0">
                <a:latin typeface="黑体" panose="02010609060101010101" pitchFamily="49" charset="-122"/>
                <a:ea typeface="黑体" panose="02010609060101010101" pitchFamily="49" charset="-122"/>
              </a:rPr>
              <a:t>ID</a:t>
            </a:r>
            <a:r>
              <a:rPr kumimoji="1" lang="zh-CN" altLang="en-US" sz="2400" b="1" dirty="0">
                <a:latin typeface="黑体" panose="02010609060101010101" pitchFamily="49" charset="-122"/>
                <a:ea typeface="黑体" panose="02010609060101010101" pitchFamily="49" charset="-122"/>
              </a:rPr>
              <a:t>验证</a:t>
            </a:r>
          </a:p>
        </p:txBody>
      </p:sp>
      <p:sp>
        <p:nvSpPr>
          <p:cNvPr id="72" name="圆角矩形 71"/>
          <p:cNvSpPr/>
          <p:nvPr/>
        </p:nvSpPr>
        <p:spPr>
          <a:xfrm>
            <a:off x="7406361" y="1522475"/>
            <a:ext cx="2033510" cy="1087566"/>
          </a:xfrm>
          <a:prstGeom prst="roundRect">
            <a:avLst/>
          </a:prstGeom>
          <a:ln w="38100">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zh-CN" altLang="en-US" sz="2400" b="1" dirty="0">
                <a:latin typeface="黑体" panose="02010609060101010101" pitchFamily="49" charset="-122"/>
                <a:ea typeface="黑体" panose="02010609060101010101" pitchFamily="49" charset="-122"/>
              </a:rPr>
              <a:t>分割并裁剪</a:t>
            </a:r>
          </a:p>
        </p:txBody>
      </p:sp>
      <p:sp>
        <p:nvSpPr>
          <p:cNvPr id="73" name="圆角矩形 72"/>
          <p:cNvSpPr/>
          <p:nvPr/>
        </p:nvSpPr>
        <p:spPr>
          <a:xfrm>
            <a:off x="9725491" y="1522475"/>
            <a:ext cx="2033510" cy="1087566"/>
          </a:xfrm>
          <a:prstGeom prst="roundRect">
            <a:avLst/>
          </a:prstGeom>
          <a:ln w="38100">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zh-CN" altLang="en-US" sz="2400" b="1" dirty="0">
                <a:latin typeface="黑体" panose="02010609060101010101" pitchFamily="49" charset="-122"/>
                <a:ea typeface="黑体" panose="02010609060101010101" pitchFamily="49" charset="-122"/>
              </a:rPr>
              <a:t>添加文本描述并标记</a:t>
            </a:r>
          </a:p>
        </p:txBody>
      </p:sp>
      <p:sp>
        <p:nvSpPr>
          <p:cNvPr id="74" name="右箭头 73"/>
          <p:cNvSpPr/>
          <p:nvPr/>
        </p:nvSpPr>
        <p:spPr>
          <a:xfrm>
            <a:off x="454871" y="927652"/>
            <a:ext cx="11304130" cy="357809"/>
          </a:xfrm>
          <a:prstGeom prst="rightArrow">
            <a:avLst>
              <a:gd name="adj1" fmla="val 50000"/>
              <a:gd name="adj2" fmla="val 172222"/>
            </a:avLst>
          </a:prstGeom>
          <a:gradFill flip="none" rotWithShape="1">
            <a:gsLst>
              <a:gs pos="0">
                <a:schemeClr val="accent1">
                  <a:lumMod val="5000"/>
                  <a:lumOff val="95000"/>
                </a:schemeClr>
              </a:gs>
              <a:gs pos="74000">
                <a:schemeClr val="accent5">
                  <a:lumMod val="40000"/>
                  <a:lumOff val="60000"/>
                </a:schemeClr>
              </a:gs>
              <a:gs pos="83000">
                <a:schemeClr val="accent5">
                  <a:lumMod val="60000"/>
                  <a:lumOff val="40000"/>
                </a:schemeClr>
              </a:gs>
              <a:gs pos="100000">
                <a:schemeClr val="accent5">
                  <a:lumMod val="75000"/>
                </a:schemeClr>
              </a:gs>
            </a:gsLst>
            <a:lin ang="0" scaled="1"/>
            <a:tileRect/>
          </a:gradFill>
          <a:ln w="222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76" name="组合 75"/>
          <p:cNvGrpSpPr/>
          <p:nvPr/>
        </p:nvGrpSpPr>
        <p:grpSpPr>
          <a:xfrm>
            <a:off x="394448" y="4102182"/>
            <a:ext cx="2093933" cy="1087566"/>
            <a:chOff x="11180137" y="1326179"/>
            <a:chExt cx="1247427" cy="601836"/>
          </a:xfrm>
        </p:grpSpPr>
        <p:pic>
          <p:nvPicPr>
            <p:cNvPr id="77" name="图片 76" descr="人的照片上写着字&#10;&#10;描述已自动生成"/>
            <p:cNvPicPr>
              <a:picLocks noChangeAspect="1"/>
            </p:cNvPicPr>
            <p:nvPr/>
          </p:nvPicPr>
          <p:blipFill>
            <a:blip r:embed="rId3" cstate="print"/>
            <a:stretch>
              <a:fillRect/>
            </a:stretch>
          </p:blipFill>
          <p:spPr>
            <a:xfrm>
              <a:off x="11662388" y="1359884"/>
              <a:ext cx="341066" cy="255800"/>
            </a:xfrm>
            <a:prstGeom prst="rect">
              <a:avLst/>
            </a:prstGeom>
          </p:spPr>
        </p:pic>
        <p:pic>
          <p:nvPicPr>
            <p:cNvPr id="78" name="图片 77" descr="女人穿着泳衣&#10;&#10;描述已自动生成"/>
            <p:cNvPicPr>
              <a:picLocks noChangeAspect="1"/>
            </p:cNvPicPr>
            <p:nvPr/>
          </p:nvPicPr>
          <p:blipFill>
            <a:blip r:embed="rId4" cstate="print"/>
            <a:stretch>
              <a:fillRect/>
            </a:stretch>
          </p:blipFill>
          <p:spPr>
            <a:xfrm>
              <a:off x="11255605" y="1428146"/>
              <a:ext cx="280198" cy="421016"/>
            </a:xfrm>
            <a:prstGeom prst="rect">
              <a:avLst/>
            </a:prstGeom>
          </p:spPr>
        </p:pic>
        <p:pic>
          <p:nvPicPr>
            <p:cNvPr id="79" name="图片 78" descr="男人和女人在街道边走&#10;&#10;中度可信度描述已自动生成"/>
            <p:cNvPicPr>
              <a:picLocks noChangeAspect="1"/>
            </p:cNvPicPr>
            <p:nvPr/>
          </p:nvPicPr>
          <p:blipFill>
            <a:blip r:embed="rId5" cstate="print"/>
            <a:stretch>
              <a:fillRect/>
            </a:stretch>
          </p:blipFill>
          <p:spPr>
            <a:xfrm>
              <a:off x="11921573" y="1402189"/>
              <a:ext cx="415213" cy="299876"/>
            </a:xfrm>
            <a:prstGeom prst="rect">
              <a:avLst/>
            </a:prstGeom>
          </p:spPr>
        </p:pic>
        <p:pic>
          <p:nvPicPr>
            <p:cNvPr id="80" name="图片 79" descr="图片包含 人, 桌子, 男人, 长凳&#10;&#10;描述已自动生成"/>
            <p:cNvPicPr>
              <a:picLocks noChangeAspect="1"/>
            </p:cNvPicPr>
            <p:nvPr/>
          </p:nvPicPr>
          <p:blipFill>
            <a:blip r:embed="rId6" cstate="print"/>
            <a:stretch>
              <a:fillRect/>
            </a:stretch>
          </p:blipFill>
          <p:spPr>
            <a:xfrm>
              <a:off x="11450142" y="1489819"/>
              <a:ext cx="462160" cy="308261"/>
            </a:xfrm>
            <a:prstGeom prst="rect">
              <a:avLst/>
            </a:prstGeom>
          </p:spPr>
        </p:pic>
        <p:pic>
          <p:nvPicPr>
            <p:cNvPr id="81" name="图片 80" descr="男人和女人站在那里&#10;&#10;中度可信度描述已自动生成"/>
            <p:cNvPicPr>
              <a:picLocks noChangeAspect="1"/>
            </p:cNvPicPr>
            <p:nvPr/>
          </p:nvPicPr>
          <p:blipFill>
            <a:blip r:embed="rId7" cstate="print"/>
            <a:stretch>
              <a:fillRect/>
            </a:stretch>
          </p:blipFill>
          <p:spPr>
            <a:xfrm>
              <a:off x="11973156" y="1499299"/>
              <a:ext cx="415213" cy="276946"/>
            </a:xfrm>
            <a:prstGeom prst="rect">
              <a:avLst/>
            </a:prstGeom>
          </p:spPr>
        </p:pic>
        <p:sp>
          <p:nvSpPr>
            <p:cNvPr id="82" name="矩形: 圆角 18"/>
            <p:cNvSpPr/>
            <p:nvPr/>
          </p:nvSpPr>
          <p:spPr>
            <a:xfrm>
              <a:off x="11180137" y="1326179"/>
              <a:ext cx="1247427" cy="601836"/>
            </a:xfrm>
            <a:prstGeom prst="roundRect">
              <a:avLst>
                <a:gd name="adj" fmla="val 11224"/>
              </a:avLst>
            </a:prstGeom>
            <a:noFill/>
            <a:ln w="1905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83" name="组合 82"/>
            <p:cNvGrpSpPr/>
            <p:nvPr/>
          </p:nvGrpSpPr>
          <p:grpSpPr>
            <a:xfrm>
              <a:off x="11973415" y="1840753"/>
              <a:ext cx="189249" cy="38712"/>
              <a:chOff x="2447943" y="4771000"/>
              <a:chExt cx="223503" cy="45719"/>
            </a:xfrm>
          </p:grpSpPr>
          <p:sp>
            <p:nvSpPr>
              <p:cNvPr id="84" name="椭圆 83"/>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5" name="椭圆 84"/>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6" name="椭圆 85"/>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87" name="文本框 86"/>
          <p:cNvSpPr txBox="1"/>
          <p:nvPr/>
        </p:nvSpPr>
        <p:spPr>
          <a:xfrm>
            <a:off x="320342" y="3074097"/>
            <a:ext cx="2236510" cy="400110"/>
          </a:xfrm>
          <a:prstGeom prst="rect">
            <a:avLst/>
          </a:prstGeom>
          <a:noFill/>
        </p:spPr>
        <p:txBody>
          <a:bodyPr wrap="none" rtlCol="0">
            <a:spAutoFit/>
          </a:bodyPr>
          <a:lstStyle/>
          <a:p>
            <a:r>
              <a:rPr kumimoji="1" lang="zh-CN" altLang="en-US" sz="2000" dirty="0">
                <a:latin typeface="黑体" panose="02010609060101010101" pitchFamily="49" charset="-122"/>
                <a:ea typeface="黑体" panose="02010609060101010101" pitchFamily="49" charset="-122"/>
              </a:rPr>
              <a:t>根据人名分类下载</a:t>
            </a:r>
          </a:p>
        </p:txBody>
      </p:sp>
      <p:grpSp>
        <p:nvGrpSpPr>
          <p:cNvPr id="88" name="组合 87"/>
          <p:cNvGrpSpPr/>
          <p:nvPr/>
        </p:nvGrpSpPr>
        <p:grpSpPr>
          <a:xfrm>
            <a:off x="2700866" y="4102182"/>
            <a:ext cx="2100744" cy="1087566"/>
            <a:chOff x="10533755" y="2813184"/>
            <a:chExt cx="1247427" cy="601836"/>
          </a:xfrm>
        </p:grpSpPr>
        <p:grpSp>
          <p:nvGrpSpPr>
            <p:cNvPr id="89" name="组合 88"/>
            <p:cNvGrpSpPr/>
            <p:nvPr/>
          </p:nvGrpSpPr>
          <p:grpSpPr>
            <a:xfrm>
              <a:off x="10609557" y="2898022"/>
              <a:ext cx="280198" cy="421017"/>
              <a:chOff x="11255605" y="2452294"/>
              <a:chExt cx="280198" cy="421017"/>
            </a:xfrm>
          </p:grpSpPr>
          <p:pic>
            <p:nvPicPr>
              <p:cNvPr id="101" name="图片 100" descr="女人穿着泳衣&#10;&#10;描述已自动生成"/>
              <p:cNvPicPr>
                <a:picLocks noChangeAspect="1"/>
              </p:cNvPicPr>
              <p:nvPr/>
            </p:nvPicPr>
            <p:blipFill>
              <a:blip r:embed="rId4" cstate="print"/>
              <a:stretch>
                <a:fillRect/>
              </a:stretch>
            </p:blipFill>
            <p:spPr>
              <a:xfrm>
                <a:off x="11255605" y="2452294"/>
                <a:ext cx="280198" cy="421017"/>
              </a:xfrm>
              <a:prstGeom prst="rect">
                <a:avLst/>
              </a:prstGeom>
            </p:spPr>
          </p:pic>
          <p:sp>
            <p:nvSpPr>
              <p:cNvPr id="102" name="矩形 101"/>
              <p:cNvSpPr/>
              <p:nvPr/>
            </p:nvSpPr>
            <p:spPr>
              <a:xfrm>
                <a:off x="11353394" y="2522244"/>
                <a:ext cx="93643" cy="119024"/>
              </a:xfrm>
              <a:prstGeom prst="rect">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0" name="矩形: 圆角 25"/>
            <p:cNvSpPr/>
            <p:nvPr/>
          </p:nvSpPr>
          <p:spPr>
            <a:xfrm>
              <a:off x="10533755" y="2813184"/>
              <a:ext cx="1247427" cy="601836"/>
            </a:xfrm>
            <a:prstGeom prst="roundRect">
              <a:avLst>
                <a:gd name="adj" fmla="val 11224"/>
              </a:avLst>
            </a:prstGeom>
            <a:noFill/>
            <a:ln w="1905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91" name="组合 90"/>
            <p:cNvGrpSpPr/>
            <p:nvPr/>
          </p:nvGrpSpPr>
          <p:grpSpPr>
            <a:xfrm>
              <a:off x="11327033" y="3327758"/>
              <a:ext cx="189249" cy="38712"/>
              <a:chOff x="2447943" y="4771000"/>
              <a:chExt cx="223503" cy="45719"/>
            </a:xfrm>
          </p:grpSpPr>
          <p:sp>
            <p:nvSpPr>
              <p:cNvPr id="98" name="椭圆 97"/>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9" name="椭圆 98"/>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0" name="椭圆 99"/>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92" name="组合 91"/>
            <p:cNvGrpSpPr/>
            <p:nvPr/>
          </p:nvGrpSpPr>
          <p:grpSpPr>
            <a:xfrm>
              <a:off x="11301528" y="2864234"/>
              <a:ext cx="415213" cy="276946"/>
              <a:chOff x="11973156" y="2523447"/>
              <a:chExt cx="415213" cy="276946"/>
            </a:xfrm>
          </p:grpSpPr>
          <p:pic>
            <p:nvPicPr>
              <p:cNvPr id="96" name="图片 95" descr="男人和女人站在那里&#10;&#10;中度可信度描述已自动生成"/>
              <p:cNvPicPr>
                <a:picLocks noChangeAspect="1"/>
              </p:cNvPicPr>
              <p:nvPr/>
            </p:nvPicPr>
            <p:blipFill>
              <a:blip r:embed="rId7" cstate="print"/>
              <a:stretch>
                <a:fillRect/>
              </a:stretch>
            </p:blipFill>
            <p:spPr>
              <a:xfrm>
                <a:off x="11973156" y="2523447"/>
                <a:ext cx="415213" cy="276946"/>
              </a:xfrm>
              <a:prstGeom prst="rect">
                <a:avLst/>
              </a:prstGeom>
            </p:spPr>
          </p:pic>
          <p:sp>
            <p:nvSpPr>
              <p:cNvPr id="97" name="矩形 96"/>
              <p:cNvSpPr/>
              <p:nvPr/>
            </p:nvSpPr>
            <p:spPr>
              <a:xfrm>
                <a:off x="12123952" y="2547293"/>
                <a:ext cx="73301" cy="85082"/>
              </a:xfrm>
              <a:prstGeom prst="rect">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93" name="组合 92"/>
            <p:cNvGrpSpPr/>
            <p:nvPr/>
          </p:nvGrpSpPr>
          <p:grpSpPr>
            <a:xfrm>
              <a:off x="10903585" y="2974349"/>
              <a:ext cx="462160" cy="308261"/>
              <a:chOff x="11450142" y="2513967"/>
              <a:chExt cx="462160" cy="308261"/>
            </a:xfrm>
          </p:grpSpPr>
          <p:pic>
            <p:nvPicPr>
              <p:cNvPr id="94" name="图片 93" descr="图片包含 人, 桌子, 男人, 长凳&#10;&#10;描述已自动生成"/>
              <p:cNvPicPr>
                <a:picLocks noChangeAspect="1"/>
              </p:cNvPicPr>
              <p:nvPr/>
            </p:nvPicPr>
            <p:blipFill>
              <a:blip r:embed="rId6" cstate="print"/>
              <a:stretch>
                <a:fillRect/>
              </a:stretch>
            </p:blipFill>
            <p:spPr>
              <a:xfrm>
                <a:off x="11450142" y="2513967"/>
                <a:ext cx="462160" cy="308261"/>
              </a:xfrm>
              <a:prstGeom prst="rect">
                <a:avLst/>
              </a:prstGeom>
            </p:spPr>
          </p:pic>
          <p:sp>
            <p:nvSpPr>
              <p:cNvPr id="95" name="矩形 94"/>
              <p:cNvSpPr/>
              <p:nvPr/>
            </p:nvSpPr>
            <p:spPr>
              <a:xfrm>
                <a:off x="11558620" y="2554519"/>
                <a:ext cx="47436" cy="55060"/>
              </a:xfrm>
              <a:prstGeom prst="rect">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03" name="文本框 102"/>
          <p:cNvSpPr txBox="1"/>
          <p:nvPr/>
        </p:nvSpPr>
        <p:spPr>
          <a:xfrm>
            <a:off x="2768100" y="2857133"/>
            <a:ext cx="2033510" cy="1015663"/>
          </a:xfrm>
          <a:prstGeom prst="rect">
            <a:avLst/>
          </a:prstGeom>
          <a:noFill/>
        </p:spPr>
        <p:txBody>
          <a:bodyPr wrap="square" rtlCol="0">
            <a:spAutoFit/>
          </a:bodyPr>
          <a:lstStyle/>
          <a:p>
            <a:r>
              <a:rPr kumimoji="1" lang="zh-CN" altLang="en-US" sz="2000" dirty="0">
                <a:latin typeface="黑体" panose="02010609060101010101" pitchFamily="49" charset="-122"/>
                <a:ea typeface="黑体" panose="02010609060101010101" pitchFamily="49" charset="-122"/>
              </a:rPr>
              <a:t>过滤：</a:t>
            </a:r>
            <a:r>
              <a:rPr kumimoji="1" lang="en-US" altLang="zh-CN" sz="2000" dirty="0">
                <a:latin typeface="黑体" panose="02010609060101010101" pitchFamily="49" charset="-122"/>
                <a:ea typeface="黑体" panose="02010609060101010101" pitchFamily="49" charset="-122"/>
              </a:rPr>
              <a:t>1)</a:t>
            </a:r>
            <a:r>
              <a:rPr kumimoji="1" lang="zh-CN" altLang="en-US" sz="2000" dirty="0">
                <a:latin typeface="黑体" panose="02010609060101010101" pitchFamily="49" charset="-122"/>
                <a:ea typeface="黑体" panose="02010609060101010101" pitchFamily="49" charset="-122"/>
              </a:rPr>
              <a:t>分辨率低的图像和人脸；</a:t>
            </a:r>
            <a:r>
              <a:rPr kumimoji="1" lang="en-US" altLang="zh-CN" sz="2000" dirty="0">
                <a:latin typeface="黑体" panose="02010609060101010101" pitchFamily="49" charset="-122"/>
                <a:ea typeface="黑体" panose="02010609060101010101" pitchFamily="49" charset="-122"/>
              </a:rPr>
              <a:t>2)</a:t>
            </a:r>
            <a:r>
              <a:rPr kumimoji="1" lang="zh-CN" altLang="en-US" sz="2000" dirty="0">
                <a:latin typeface="黑体" panose="02010609060101010101" pitchFamily="49" charset="-122"/>
                <a:ea typeface="黑体" panose="02010609060101010101" pitchFamily="49" charset="-122"/>
              </a:rPr>
              <a:t>无人脸</a:t>
            </a:r>
          </a:p>
        </p:txBody>
      </p:sp>
      <p:grpSp>
        <p:nvGrpSpPr>
          <p:cNvPr id="104" name="组合 103"/>
          <p:cNvGrpSpPr/>
          <p:nvPr/>
        </p:nvGrpSpPr>
        <p:grpSpPr>
          <a:xfrm>
            <a:off x="5087228" y="4096975"/>
            <a:ext cx="2033509" cy="1087566"/>
            <a:chOff x="10531621" y="3861087"/>
            <a:chExt cx="1247427" cy="601836"/>
          </a:xfrm>
        </p:grpSpPr>
        <p:pic>
          <p:nvPicPr>
            <p:cNvPr id="105" name="图片 104" descr="一群穿着西装的男人&#10;&#10;描述已自动生成"/>
            <p:cNvPicPr>
              <a:picLocks noChangeAspect="1"/>
            </p:cNvPicPr>
            <p:nvPr/>
          </p:nvPicPr>
          <p:blipFill>
            <a:blip r:embed="rId8" cstate="print"/>
            <a:stretch>
              <a:fillRect/>
            </a:stretch>
          </p:blipFill>
          <p:spPr>
            <a:xfrm>
              <a:off x="10772880" y="3920424"/>
              <a:ext cx="246763" cy="246763"/>
            </a:xfrm>
            <a:prstGeom prst="rect">
              <a:avLst/>
            </a:prstGeom>
          </p:spPr>
        </p:pic>
        <p:pic>
          <p:nvPicPr>
            <p:cNvPr id="106" name="图片 105" descr="桌子前坐着穿西装的男人&#10;&#10;中度可信度描述已自动生成"/>
            <p:cNvPicPr>
              <a:picLocks noChangeAspect="1"/>
            </p:cNvPicPr>
            <p:nvPr/>
          </p:nvPicPr>
          <p:blipFill>
            <a:blip r:embed="rId9" cstate="print"/>
            <a:stretch>
              <a:fillRect/>
            </a:stretch>
          </p:blipFill>
          <p:spPr>
            <a:xfrm>
              <a:off x="10592880" y="4076108"/>
              <a:ext cx="360000" cy="239961"/>
            </a:xfrm>
            <a:prstGeom prst="rect">
              <a:avLst/>
            </a:prstGeom>
          </p:spPr>
        </p:pic>
        <p:sp>
          <p:nvSpPr>
            <p:cNvPr id="107" name="矩形: 圆角 45"/>
            <p:cNvSpPr/>
            <p:nvPr/>
          </p:nvSpPr>
          <p:spPr>
            <a:xfrm>
              <a:off x="10531621" y="3861087"/>
              <a:ext cx="1247427" cy="601836"/>
            </a:xfrm>
            <a:prstGeom prst="roundRect">
              <a:avLst>
                <a:gd name="adj" fmla="val 11224"/>
              </a:avLst>
            </a:prstGeom>
            <a:noFill/>
            <a:ln w="1905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08" name="组合 107"/>
            <p:cNvGrpSpPr/>
            <p:nvPr/>
          </p:nvGrpSpPr>
          <p:grpSpPr>
            <a:xfrm>
              <a:off x="10727428" y="4366121"/>
              <a:ext cx="189249" cy="38712"/>
              <a:chOff x="2447943" y="4771000"/>
              <a:chExt cx="223503" cy="45719"/>
            </a:xfrm>
          </p:grpSpPr>
          <p:sp>
            <p:nvSpPr>
              <p:cNvPr id="113" name="椭圆 112"/>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4" name="椭圆 113"/>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5" name="椭圆 114"/>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109" name="直接连接符 51"/>
            <p:cNvCxnSpPr/>
            <p:nvPr/>
          </p:nvCxnSpPr>
          <p:spPr>
            <a:xfrm>
              <a:off x="11066435" y="3861087"/>
              <a:ext cx="0" cy="601836"/>
            </a:xfrm>
            <a:prstGeom prst="line">
              <a:avLst/>
            </a:prstGeom>
            <a:noFill/>
            <a:ln w="19050">
              <a:solidFill>
                <a:schemeClr val="bg1">
                  <a:lumMod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cxnSp>
        <p:cxnSp>
          <p:nvCxnSpPr>
            <p:cNvPr id="110" name="直接连接符 53"/>
            <p:cNvCxnSpPr/>
            <p:nvPr/>
          </p:nvCxnSpPr>
          <p:spPr>
            <a:xfrm>
              <a:off x="11474511" y="3861087"/>
              <a:ext cx="0" cy="601836"/>
            </a:xfrm>
            <a:prstGeom prst="line">
              <a:avLst/>
            </a:prstGeom>
            <a:noFill/>
            <a:ln w="19050">
              <a:solidFill>
                <a:schemeClr val="bg1">
                  <a:lumMod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cxnSp>
        <p:sp>
          <p:nvSpPr>
            <p:cNvPr id="111" name="文本框 110"/>
            <p:cNvSpPr txBox="1"/>
            <p:nvPr/>
          </p:nvSpPr>
          <p:spPr>
            <a:xfrm>
              <a:off x="11158661" y="4089265"/>
              <a:ext cx="565552" cy="184666"/>
            </a:xfrm>
            <a:prstGeom prst="rect">
              <a:avLst/>
            </a:prstGeom>
            <a:solidFill>
              <a:schemeClr val="bg1">
                <a:alpha val="88000"/>
              </a:schemeClr>
            </a:solidFill>
          </p:spPr>
          <p:txBody>
            <a:bodyPr wrap="square" rtlCol="0">
              <a:spAutoFit/>
            </a:bodyPr>
            <a:lstStyle/>
            <a:p>
              <a:pPr algn="ctr"/>
              <a:endParaRPr lang="zh-CN" altLang="en-US" sz="600" i="1" dirty="0">
                <a:latin typeface="Arial" panose="020B0604020202020204" pitchFamily="34" charset="0"/>
                <a:cs typeface="Arial" panose="020B0604020202020204" pitchFamily="34" charset="0"/>
              </a:endParaRPr>
            </a:p>
          </p:txBody>
        </p:sp>
        <p:sp>
          <p:nvSpPr>
            <p:cNvPr id="112" name="文本框 111"/>
            <p:cNvSpPr txBox="1"/>
            <p:nvPr/>
          </p:nvSpPr>
          <p:spPr>
            <a:xfrm>
              <a:off x="11026064" y="4068502"/>
              <a:ext cx="752979" cy="119222"/>
            </a:xfrm>
            <a:prstGeom prst="rect">
              <a:avLst/>
            </a:prstGeom>
            <a:noFill/>
          </p:spPr>
          <p:txBody>
            <a:bodyPr wrap="square" rtlCol="0">
              <a:spAutoFit/>
            </a:bodyPr>
            <a:lstStyle/>
            <a:p>
              <a:r>
                <a:rPr lang="en-US" altLang="zh-CN" sz="800" i="1" dirty="0"/>
                <a:t>Grouped by IDs</a:t>
              </a:r>
              <a:endParaRPr lang="zh-CN" altLang="en-US" sz="800" i="1" dirty="0"/>
            </a:p>
          </p:txBody>
        </p:sp>
      </p:grpSp>
      <p:sp>
        <p:nvSpPr>
          <p:cNvPr id="116" name="文本框 115"/>
          <p:cNvSpPr txBox="1"/>
          <p:nvPr/>
        </p:nvSpPr>
        <p:spPr>
          <a:xfrm>
            <a:off x="5092846" y="2857133"/>
            <a:ext cx="2033510" cy="1015663"/>
          </a:xfrm>
          <a:prstGeom prst="rect">
            <a:avLst/>
          </a:prstGeom>
          <a:noFill/>
        </p:spPr>
        <p:txBody>
          <a:bodyPr wrap="square" rtlCol="0">
            <a:spAutoFit/>
          </a:bodyPr>
          <a:lstStyle/>
          <a:p>
            <a:r>
              <a:rPr kumimoji="1" lang="zh-CN" altLang="en-US" sz="2000" dirty="0">
                <a:latin typeface="黑体" panose="02010609060101010101" pitchFamily="49" charset="-122"/>
                <a:ea typeface="黑体" panose="02010609060101010101" pitchFamily="49" charset="-122"/>
              </a:rPr>
              <a:t>将每个</a:t>
            </a:r>
            <a:r>
              <a:rPr kumimoji="1" lang="en-US" altLang="zh-CN" sz="2000" dirty="0">
                <a:latin typeface="黑体" panose="02010609060101010101" pitchFamily="49" charset="-122"/>
                <a:ea typeface="黑体" panose="02010609060101010101" pitchFamily="49" charset="-122"/>
              </a:rPr>
              <a:t>ID</a:t>
            </a:r>
            <a:r>
              <a:rPr kumimoji="1" lang="zh-CN" altLang="en-US" sz="2000" dirty="0">
                <a:latin typeface="黑体" panose="02010609060101010101" pitchFamily="49" charset="-122"/>
                <a:ea typeface="黑体" panose="02010609060101010101" pitchFamily="49" charset="-122"/>
              </a:rPr>
              <a:t>分类中人脸一致的</a:t>
            </a:r>
            <a:r>
              <a:rPr kumimoji="1" lang="en-US" altLang="zh-CN" sz="2000" dirty="0" err="1">
                <a:latin typeface="黑体" panose="02010609060101010101" pitchFamily="49" charset="-122"/>
                <a:ea typeface="黑体" panose="02010609060101010101" pitchFamily="49" charset="-122"/>
              </a:rPr>
              <a:t>bbox</a:t>
            </a:r>
            <a:r>
              <a:rPr kumimoji="1" lang="zh-CN" altLang="en-US" sz="2000" dirty="0">
                <a:latin typeface="黑体" panose="02010609060101010101" pitchFamily="49" charset="-122"/>
                <a:ea typeface="黑体" panose="02010609060101010101" pitchFamily="49" charset="-122"/>
              </a:rPr>
              <a:t>留下来</a:t>
            </a:r>
          </a:p>
        </p:txBody>
      </p:sp>
      <p:grpSp>
        <p:nvGrpSpPr>
          <p:cNvPr id="117" name="组合 116"/>
          <p:cNvGrpSpPr/>
          <p:nvPr/>
        </p:nvGrpSpPr>
        <p:grpSpPr>
          <a:xfrm>
            <a:off x="7400456" y="4097605"/>
            <a:ext cx="2180713" cy="1086935"/>
            <a:chOff x="10516752" y="4920421"/>
            <a:chExt cx="1207461" cy="601836"/>
          </a:xfrm>
        </p:grpSpPr>
        <p:grpSp>
          <p:nvGrpSpPr>
            <p:cNvPr id="118" name="组合 117"/>
            <p:cNvGrpSpPr/>
            <p:nvPr/>
          </p:nvGrpSpPr>
          <p:grpSpPr>
            <a:xfrm>
              <a:off x="10598755" y="4971330"/>
              <a:ext cx="417251" cy="434863"/>
              <a:chOff x="11430498" y="4468838"/>
              <a:chExt cx="549293" cy="572479"/>
            </a:xfrm>
          </p:grpSpPr>
          <p:pic>
            <p:nvPicPr>
              <p:cNvPr id="128" name="图片 127" descr="一群穿着西装的男人&#10;&#10;描述已自动生成"/>
              <p:cNvPicPr>
                <a:picLocks noChangeAspect="1"/>
              </p:cNvPicPr>
              <p:nvPr/>
            </p:nvPicPr>
            <p:blipFill>
              <a:blip r:embed="rId10" cstate="print"/>
              <a:stretch>
                <a:fillRect/>
              </a:stretch>
            </p:blipFill>
            <p:spPr>
              <a:xfrm>
                <a:off x="11430498" y="4468838"/>
                <a:ext cx="270060" cy="270060"/>
              </a:xfrm>
              <a:prstGeom prst="rect">
                <a:avLst/>
              </a:prstGeom>
            </p:spPr>
          </p:pic>
          <p:pic>
            <p:nvPicPr>
              <p:cNvPr id="129" name="图片 128" descr="卡通人物&#10;&#10;低可信度描述已自动生成"/>
              <p:cNvPicPr>
                <a:picLocks noChangeAspect="1"/>
              </p:cNvPicPr>
              <p:nvPr/>
            </p:nvPicPr>
            <p:blipFill>
              <a:blip r:embed="rId11" cstate="print"/>
              <a:stretch>
                <a:fillRect/>
              </a:stretch>
            </p:blipFill>
            <p:spPr>
              <a:xfrm>
                <a:off x="11709734" y="4470696"/>
                <a:ext cx="270057" cy="270057"/>
              </a:xfrm>
              <a:prstGeom prst="rect">
                <a:avLst/>
              </a:prstGeom>
            </p:spPr>
          </p:pic>
          <p:pic>
            <p:nvPicPr>
              <p:cNvPr id="130" name="图片 129" descr="穿着西装笔挺的男子&#10;&#10;描述已自动生成"/>
              <p:cNvPicPr>
                <a:picLocks noChangeAspect="1"/>
              </p:cNvPicPr>
              <p:nvPr/>
            </p:nvPicPr>
            <p:blipFill>
              <a:blip r:embed="rId12" cstate="print"/>
              <a:stretch>
                <a:fillRect/>
              </a:stretch>
            </p:blipFill>
            <p:spPr>
              <a:xfrm>
                <a:off x="11430498" y="4771317"/>
                <a:ext cx="270000" cy="270000"/>
              </a:xfrm>
              <a:prstGeom prst="rect">
                <a:avLst/>
              </a:prstGeom>
            </p:spPr>
          </p:pic>
          <p:pic>
            <p:nvPicPr>
              <p:cNvPr id="131" name="图片 130" descr="图标&#10;&#10;描述已自动生成"/>
              <p:cNvPicPr>
                <a:picLocks noChangeAspect="1"/>
              </p:cNvPicPr>
              <p:nvPr/>
            </p:nvPicPr>
            <p:blipFill>
              <a:blip r:embed="rId13" cstate="print"/>
              <a:stretch>
                <a:fillRect/>
              </a:stretch>
            </p:blipFill>
            <p:spPr>
              <a:xfrm>
                <a:off x="11709791" y="4770765"/>
                <a:ext cx="270000" cy="270000"/>
              </a:xfrm>
              <a:prstGeom prst="rect">
                <a:avLst/>
              </a:prstGeom>
            </p:spPr>
          </p:pic>
        </p:grpSp>
        <p:sp>
          <p:nvSpPr>
            <p:cNvPr id="119" name="矩形: 圆角 39"/>
            <p:cNvSpPr/>
            <p:nvPr/>
          </p:nvSpPr>
          <p:spPr>
            <a:xfrm>
              <a:off x="10516752" y="4920421"/>
              <a:ext cx="1125954" cy="601836"/>
            </a:xfrm>
            <a:prstGeom prst="roundRect">
              <a:avLst>
                <a:gd name="adj" fmla="val 11224"/>
              </a:avLst>
            </a:prstGeom>
            <a:noFill/>
            <a:ln w="1905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20" name="组合 119"/>
            <p:cNvGrpSpPr/>
            <p:nvPr/>
          </p:nvGrpSpPr>
          <p:grpSpPr>
            <a:xfrm>
              <a:off x="10707013" y="5444450"/>
              <a:ext cx="189249" cy="38712"/>
              <a:chOff x="2447943" y="4771000"/>
              <a:chExt cx="223503" cy="45719"/>
            </a:xfrm>
          </p:grpSpPr>
          <p:sp>
            <p:nvSpPr>
              <p:cNvPr id="125" name="椭圆 124"/>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6" name="椭圆 125"/>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7" name="椭圆 126"/>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121" name="直接连接符 50"/>
            <p:cNvCxnSpPr/>
            <p:nvPr/>
          </p:nvCxnSpPr>
          <p:spPr>
            <a:xfrm>
              <a:off x="11051566" y="4920421"/>
              <a:ext cx="0" cy="601836"/>
            </a:xfrm>
            <a:prstGeom prst="line">
              <a:avLst/>
            </a:prstGeom>
            <a:noFill/>
            <a:ln w="19050">
              <a:solidFill>
                <a:schemeClr val="bg1">
                  <a:lumMod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cxnSp>
        <p:cxnSp>
          <p:nvCxnSpPr>
            <p:cNvPr id="122" name="直接连接符 52"/>
            <p:cNvCxnSpPr/>
            <p:nvPr/>
          </p:nvCxnSpPr>
          <p:spPr>
            <a:xfrm>
              <a:off x="11469293" y="4920421"/>
              <a:ext cx="0" cy="601836"/>
            </a:xfrm>
            <a:prstGeom prst="line">
              <a:avLst/>
            </a:prstGeom>
            <a:noFill/>
            <a:ln w="19050">
              <a:solidFill>
                <a:schemeClr val="bg1">
                  <a:lumMod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cxnSp>
        <p:sp>
          <p:nvSpPr>
            <p:cNvPr id="123" name="文本框 122"/>
            <p:cNvSpPr txBox="1"/>
            <p:nvPr/>
          </p:nvSpPr>
          <p:spPr>
            <a:xfrm>
              <a:off x="11158661" y="5132724"/>
              <a:ext cx="565552" cy="184666"/>
            </a:xfrm>
            <a:prstGeom prst="rect">
              <a:avLst/>
            </a:prstGeom>
            <a:solidFill>
              <a:schemeClr val="bg1">
                <a:alpha val="88000"/>
              </a:schemeClr>
            </a:solidFill>
          </p:spPr>
          <p:txBody>
            <a:bodyPr wrap="square" rtlCol="0">
              <a:spAutoFit/>
            </a:bodyPr>
            <a:lstStyle/>
            <a:p>
              <a:pPr algn="ctr"/>
              <a:endParaRPr lang="zh-CN" altLang="en-US" sz="600" i="1" dirty="0">
                <a:latin typeface="Arial" panose="020B0604020202020204" pitchFamily="34" charset="0"/>
                <a:cs typeface="Arial" panose="020B0604020202020204" pitchFamily="34" charset="0"/>
              </a:endParaRPr>
            </a:p>
          </p:txBody>
        </p:sp>
        <p:sp>
          <p:nvSpPr>
            <p:cNvPr id="124" name="文本框 123"/>
            <p:cNvSpPr txBox="1"/>
            <p:nvPr/>
          </p:nvSpPr>
          <p:spPr>
            <a:xfrm>
              <a:off x="11017972" y="5112055"/>
              <a:ext cx="628004" cy="119291"/>
            </a:xfrm>
            <a:prstGeom prst="rect">
              <a:avLst/>
            </a:prstGeom>
            <a:noFill/>
          </p:spPr>
          <p:txBody>
            <a:bodyPr wrap="square" rtlCol="0">
              <a:spAutoFit/>
            </a:bodyPr>
            <a:lstStyle/>
            <a:p>
              <a:r>
                <a:rPr lang="en-US" altLang="zh-CN" sz="800" i="1" dirty="0"/>
                <a:t>Grouped by IDs</a:t>
              </a:r>
              <a:endParaRPr lang="zh-CN" altLang="en-US" sz="800" i="1" dirty="0"/>
            </a:p>
          </p:txBody>
        </p:sp>
      </p:grpSp>
      <p:sp>
        <p:nvSpPr>
          <p:cNvPr id="132" name="文本框 131"/>
          <p:cNvSpPr txBox="1"/>
          <p:nvPr/>
        </p:nvSpPr>
        <p:spPr>
          <a:xfrm>
            <a:off x="7403559" y="2857133"/>
            <a:ext cx="2033510" cy="1015663"/>
          </a:xfrm>
          <a:prstGeom prst="rect">
            <a:avLst/>
          </a:prstGeom>
          <a:noFill/>
        </p:spPr>
        <p:txBody>
          <a:bodyPr wrap="square" rtlCol="0">
            <a:spAutoFit/>
          </a:bodyPr>
          <a:lstStyle/>
          <a:p>
            <a:r>
              <a:rPr kumimoji="1" lang="zh-CN" altLang="en-US" sz="2000" dirty="0">
                <a:latin typeface="黑体" panose="02010609060101010101" pitchFamily="49" charset="-122"/>
                <a:ea typeface="黑体" panose="02010609060101010101" pitchFamily="49" charset="-122"/>
              </a:rPr>
              <a:t>裁剪图像以人物为主图并分割出对应的</a:t>
            </a:r>
            <a:r>
              <a:rPr kumimoji="1" lang="en-US" altLang="zh-CN" sz="2000" dirty="0">
                <a:latin typeface="黑体" panose="02010609060101010101" pitchFamily="49" charset="-122"/>
                <a:ea typeface="黑体" panose="02010609060101010101" pitchFamily="49" charset="-122"/>
              </a:rPr>
              <a:t>mask</a:t>
            </a:r>
            <a:endParaRPr kumimoji="1" lang="zh-CN" altLang="en-US" sz="2000" dirty="0">
              <a:latin typeface="黑体" panose="02010609060101010101" pitchFamily="49" charset="-122"/>
              <a:ea typeface="黑体" panose="02010609060101010101" pitchFamily="49" charset="-122"/>
            </a:endParaRPr>
          </a:p>
        </p:txBody>
      </p:sp>
      <p:sp>
        <p:nvSpPr>
          <p:cNvPr id="133" name="文本框 132"/>
          <p:cNvSpPr txBox="1"/>
          <p:nvPr/>
        </p:nvSpPr>
        <p:spPr>
          <a:xfrm>
            <a:off x="9723679" y="2857133"/>
            <a:ext cx="2033510" cy="1015663"/>
          </a:xfrm>
          <a:prstGeom prst="rect">
            <a:avLst/>
          </a:prstGeom>
          <a:noFill/>
        </p:spPr>
        <p:txBody>
          <a:bodyPr wrap="square" rtlCol="0">
            <a:spAutoFit/>
          </a:bodyPr>
          <a:lstStyle/>
          <a:p>
            <a:r>
              <a:rPr kumimoji="1" lang="zh-CN" altLang="en-US" sz="2000" dirty="0">
                <a:latin typeface="黑体" panose="02010609060101010101" pitchFamily="49" charset="-122"/>
                <a:ea typeface="黑体" panose="02010609060101010101" pitchFamily="49" charset="-122"/>
              </a:rPr>
              <a:t>生成对应的文本描述，并标记出触发（类别）词</a:t>
            </a:r>
          </a:p>
        </p:txBody>
      </p:sp>
      <p:sp>
        <p:nvSpPr>
          <p:cNvPr id="134" name="矩形: 圆角 31"/>
          <p:cNvSpPr/>
          <p:nvPr/>
        </p:nvSpPr>
        <p:spPr>
          <a:xfrm>
            <a:off x="9720354" y="4106365"/>
            <a:ext cx="2033509" cy="1086935"/>
          </a:xfrm>
          <a:prstGeom prst="roundRect">
            <a:avLst>
              <a:gd name="adj" fmla="val 11224"/>
            </a:avLst>
          </a:prstGeom>
          <a:solidFill>
            <a:schemeClr val="bg1"/>
          </a:solidFill>
          <a:ln w="1905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050" dirty="0">
                <a:solidFill>
                  <a:schemeClr val="tx1"/>
                </a:solidFill>
                <a:latin typeface="Comic Sans MS" panose="030F0702030302020204" pitchFamily="66" charset="0"/>
              </a:rPr>
              <a:t>“a </a:t>
            </a:r>
            <a:r>
              <a:rPr lang="en-US" altLang="zh-CN" sz="1050" b="1" dirty="0">
                <a:solidFill>
                  <a:srgbClr val="0070C0"/>
                </a:solidFill>
                <a:latin typeface="Comic Sans MS" panose="030F0702030302020204" pitchFamily="66" charset="0"/>
              </a:rPr>
              <a:t>woman</a:t>
            </a:r>
            <a:r>
              <a:rPr lang="en-US" altLang="zh-CN" sz="1050" dirty="0">
                <a:solidFill>
                  <a:schemeClr val="tx1"/>
                </a:solidFill>
                <a:latin typeface="Comic Sans MS" panose="030F0702030302020204" pitchFamily="66" charset="0"/>
              </a:rPr>
              <a:t> with long hair and a white shirt is looking down”</a:t>
            </a:r>
            <a:br>
              <a:rPr lang="en-US" altLang="zh-CN" sz="1050" dirty="0">
                <a:solidFill>
                  <a:schemeClr val="tx1"/>
                </a:solidFill>
                <a:latin typeface="Comic Sans MS" panose="030F0702030302020204" pitchFamily="66" charset="0"/>
              </a:rPr>
            </a:br>
            <a:r>
              <a:rPr lang="en-US" altLang="zh-CN" sz="1050" dirty="0">
                <a:solidFill>
                  <a:schemeClr val="tx1"/>
                </a:solidFill>
                <a:latin typeface="Comic Sans MS" panose="030F0702030302020204" pitchFamily="66" charset="0"/>
              </a:rPr>
              <a:t>“a </a:t>
            </a:r>
            <a:r>
              <a:rPr lang="en-US" altLang="zh-CN" sz="1050" b="1" dirty="0">
                <a:solidFill>
                  <a:srgbClr val="0070C0"/>
                </a:solidFill>
                <a:latin typeface="Comic Sans MS" panose="030F0702030302020204" pitchFamily="66" charset="0"/>
              </a:rPr>
              <a:t>man</a:t>
            </a:r>
            <a:r>
              <a:rPr lang="en-US" altLang="zh-CN" sz="1050" dirty="0">
                <a:solidFill>
                  <a:schemeClr val="tx1"/>
                </a:solidFill>
                <a:latin typeface="Comic Sans MS" panose="030F0702030302020204" pitchFamily="66" charset="0"/>
              </a:rPr>
              <a:t> in a black suit with a sword in her hand”</a:t>
            </a:r>
          </a:p>
          <a:p>
            <a:pPr algn="ctr"/>
            <a:r>
              <a:rPr lang="en-US" altLang="zh-CN" sz="1050" b="1" dirty="0">
                <a:solidFill>
                  <a:schemeClr val="tx1"/>
                </a:solidFill>
                <a:latin typeface="Comic Sans MS" panose="030F0702030302020204" pitchFamily="66" charset="0"/>
              </a:rPr>
              <a:t>…</a:t>
            </a:r>
          </a:p>
        </p:txBody>
      </p:sp>
      <p:sp>
        <p:nvSpPr>
          <p:cNvPr id="135" name="文本框 134"/>
          <p:cNvSpPr txBox="1"/>
          <p:nvPr/>
        </p:nvSpPr>
        <p:spPr>
          <a:xfrm>
            <a:off x="4567376" y="5465873"/>
            <a:ext cx="3057247" cy="954107"/>
          </a:xfrm>
          <a:prstGeom prst="rect">
            <a:avLst/>
          </a:prstGeom>
          <a:noFill/>
        </p:spPr>
        <p:txBody>
          <a:bodyPr wrap="none" rtlCol="0">
            <a:spAutoFit/>
          </a:bodyPr>
          <a:lstStyle/>
          <a:p>
            <a:pPr algn="ctr"/>
            <a:r>
              <a:rPr kumimoji="1" lang="zh-CN" altLang="en-US" sz="2800" dirty="0">
                <a:latin typeface="黑体" panose="02010609060101010101" pitchFamily="49" charset="-122"/>
                <a:ea typeface="黑体" panose="02010609060101010101" pitchFamily="49" charset="-122"/>
              </a:rPr>
              <a:t>图像数量：约</a:t>
            </a:r>
            <a:r>
              <a:rPr kumimoji="1" lang="en-US" altLang="zh-CN" sz="2800" dirty="0">
                <a:latin typeface="黑体" panose="02010609060101010101" pitchFamily="49" charset="-122"/>
                <a:ea typeface="黑体" panose="02010609060101010101" pitchFamily="49" charset="-122"/>
              </a:rPr>
              <a:t>11</a:t>
            </a:r>
            <a:r>
              <a:rPr kumimoji="1" lang="zh-CN" altLang="en-US" sz="2800" dirty="0">
                <a:latin typeface="黑体" panose="02010609060101010101" pitchFamily="49" charset="-122"/>
                <a:ea typeface="黑体" panose="02010609060101010101" pitchFamily="49" charset="-122"/>
              </a:rPr>
              <a:t>万</a:t>
            </a:r>
            <a:endParaRPr kumimoji="1" lang="en-US" altLang="zh-CN" sz="2800" dirty="0">
              <a:latin typeface="黑体" panose="02010609060101010101" pitchFamily="49" charset="-122"/>
              <a:ea typeface="黑体" panose="02010609060101010101" pitchFamily="49" charset="-122"/>
            </a:endParaRPr>
          </a:p>
          <a:p>
            <a:pPr algn="ctr"/>
            <a:r>
              <a:rPr kumimoji="1" lang="zh-CN" altLang="en-US" sz="2800" dirty="0">
                <a:latin typeface="黑体" panose="02010609060101010101" pitchFamily="49" charset="-122"/>
                <a:ea typeface="黑体" panose="02010609060101010101" pitchFamily="49" charset="-122"/>
              </a:rPr>
              <a:t>人物</a:t>
            </a:r>
            <a:r>
              <a:rPr kumimoji="1" lang="en-US" altLang="zh-CN" sz="2800" dirty="0">
                <a:latin typeface="黑体" panose="02010609060101010101" pitchFamily="49" charset="-122"/>
                <a:ea typeface="黑体" panose="02010609060101010101" pitchFamily="49" charset="-122"/>
              </a:rPr>
              <a:t>ID</a:t>
            </a:r>
            <a:r>
              <a:rPr kumimoji="1" lang="zh-CN" altLang="en-US" sz="2800" dirty="0">
                <a:latin typeface="黑体" panose="02010609060101010101" pitchFamily="49" charset="-122"/>
                <a:ea typeface="黑体" panose="02010609060101010101" pitchFamily="49" charset="-122"/>
              </a:rPr>
              <a:t>：约</a:t>
            </a:r>
            <a:r>
              <a:rPr kumimoji="1" lang="en-US" altLang="zh-CN" sz="2800" dirty="0">
                <a:latin typeface="黑体" panose="02010609060101010101" pitchFamily="49" charset="-122"/>
                <a:ea typeface="黑体" panose="02010609060101010101" pitchFamily="49" charset="-122"/>
              </a:rPr>
              <a:t>1</a:t>
            </a:r>
            <a:r>
              <a:rPr kumimoji="1" lang="zh-CN" altLang="en-US" sz="2800" dirty="0">
                <a:latin typeface="黑体" panose="02010609060101010101" pitchFamily="49" charset="-122"/>
                <a:ea typeface="黑体" panose="02010609060101010101" pitchFamily="49" charset="-122"/>
              </a:rPr>
              <a:t>万</a:t>
            </a:r>
            <a:r>
              <a:rPr kumimoji="1" lang="en-US" altLang="zh-CN" sz="2800" dirty="0">
                <a:latin typeface="黑体" panose="02010609060101010101" pitchFamily="49" charset="-122"/>
                <a:ea typeface="黑体" panose="02010609060101010101" pitchFamily="49" charset="-122"/>
              </a:rPr>
              <a:t>3</a:t>
            </a:r>
            <a:endParaRPr kumimoji="1" lang="zh-CN" altLang="en-US" sz="2800" dirty="0">
              <a:latin typeface="黑体" panose="02010609060101010101" pitchFamily="49" charset="-122"/>
              <a:ea typeface="黑体" panose="02010609060101010101" pitchFamily="49"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1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3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3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3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bldLvl="0" animBg="1"/>
      <p:bldP spid="69" grpId="0" bldLvl="0" animBg="1"/>
      <p:bldP spid="71" grpId="0" bldLvl="0" animBg="1"/>
      <p:bldP spid="72" grpId="0" bldLvl="0" animBg="1"/>
      <p:bldP spid="73" grpId="0" bldLvl="0" animBg="1"/>
      <p:bldP spid="87" grpId="0"/>
      <p:bldP spid="103" grpId="0"/>
      <p:bldP spid="116" grpId="0"/>
      <p:bldP spid="132" grpId="0"/>
      <p:bldP spid="133" grpId="0"/>
      <p:bldP spid="134" grpId="0" bldLvl="0" animBg="1"/>
      <p:bldP spid="13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对比结果</a:t>
            </a:r>
            <a:r>
              <a:rPr lang="en-US" altLang="zh-CN" dirty="0"/>
              <a:t>——</a:t>
            </a:r>
            <a:r>
              <a:rPr lang="zh-CN" altLang="en-US" dirty="0"/>
              <a:t>客观</a:t>
            </a:r>
          </a:p>
        </p:txBody>
      </p:sp>
      <p:pic>
        <p:nvPicPr>
          <p:cNvPr id="4" name="图片 3"/>
          <p:cNvPicPr>
            <a:picLocks noChangeAspect="1"/>
          </p:cNvPicPr>
          <p:nvPr/>
        </p:nvPicPr>
        <p:blipFill>
          <a:blip r:embed="rId3"/>
          <a:stretch>
            <a:fillRect/>
          </a:stretch>
        </p:blipFill>
        <p:spPr>
          <a:xfrm>
            <a:off x="114322" y="3336983"/>
            <a:ext cx="11963355" cy="2408123"/>
          </a:xfrm>
          <a:prstGeom prst="rect">
            <a:avLst/>
          </a:prstGeom>
        </p:spPr>
      </p:pic>
      <p:sp>
        <p:nvSpPr>
          <p:cNvPr id="5" name="内容占位符 246"/>
          <p:cNvSpPr>
            <a:spLocks noGrp="1"/>
          </p:cNvSpPr>
          <p:nvPr>
            <p:ph idx="1"/>
          </p:nvPr>
        </p:nvSpPr>
        <p:spPr>
          <a:xfrm>
            <a:off x="394447" y="680070"/>
            <a:ext cx="11521328" cy="1764679"/>
          </a:xfrm>
        </p:spPr>
        <p:txBody>
          <a:bodyPr>
            <a:normAutofit/>
          </a:bodyPr>
          <a:lstStyle/>
          <a:p>
            <a:r>
              <a:rPr lang="zh-CN" altLang="en-US" dirty="0"/>
              <a:t>我们的方法在保证</a:t>
            </a:r>
            <a:r>
              <a:rPr lang="zh-CN" altLang="en-US" dirty="0">
                <a:solidFill>
                  <a:srgbClr val="C00000"/>
                </a:solidFill>
              </a:rPr>
              <a:t>快速</a:t>
            </a:r>
            <a:r>
              <a:rPr lang="zh-CN" altLang="en-US" dirty="0"/>
              <a:t>的定制速度的同时，生成的结果具有很高的</a:t>
            </a:r>
            <a:r>
              <a:rPr lang="zh-CN" altLang="en-US" dirty="0">
                <a:solidFill>
                  <a:srgbClr val="C00000"/>
                </a:solidFill>
              </a:rPr>
              <a:t>生成质量</a:t>
            </a:r>
            <a:r>
              <a:rPr lang="zh-CN" altLang="en-US" dirty="0"/>
              <a:t>、</a:t>
            </a:r>
            <a:r>
              <a:rPr lang="en-US" altLang="zh-CN" dirty="0">
                <a:solidFill>
                  <a:srgbClr val="C00000"/>
                </a:solidFill>
              </a:rPr>
              <a:t>ID</a:t>
            </a:r>
            <a:r>
              <a:rPr lang="zh-CN" altLang="en-US" dirty="0">
                <a:solidFill>
                  <a:srgbClr val="C00000"/>
                </a:solidFill>
              </a:rPr>
              <a:t>保真度</a:t>
            </a:r>
            <a:r>
              <a:rPr lang="zh-CN" altLang="en-US" dirty="0"/>
              <a:t>，生成的人脸具有</a:t>
            </a:r>
            <a:r>
              <a:rPr lang="zh-CN" altLang="en-US" dirty="0">
                <a:solidFill>
                  <a:srgbClr val="C00000"/>
                </a:solidFill>
              </a:rPr>
              <a:t>多样性</a:t>
            </a:r>
          </a:p>
        </p:txBody>
      </p:sp>
      <p:sp>
        <p:nvSpPr>
          <p:cNvPr id="6" name="右大括号 5"/>
          <p:cNvSpPr/>
          <p:nvPr/>
        </p:nvSpPr>
        <p:spPr>
          <a:xfrm rot="16200000">
            <a:off x="5915101" y="1670514"/>
            <a:ext cx="198510" cy="3044141"/>
          </a:xfrm>
          <a:prstGeom prst="rightBrace">
            <a:avLst>
              <a:gd name="adj1" fmla="val 70495"/>
              <a:gd name="adj2" fmla="val 49552"/>
            </a:avLst>
          </a:prstGeom>
          <a:ln w="476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zh-CN" altLang="en-US"/>
          </a:p>
        </p:txBody>
      </p:sp>
      <p:sp>
        <p:nvSpPr>
          <p:cNvPr id="7" name="文本框 6"/>
          <p:cNvSpPr txBox="1"/>
          <p:nvPr/>
        </p:nvSpPr>
        <p:spPr>
          <a:xfrm>
            <a:off x="5240429" y="2486355"/>
            <a:ext cx="1620957" cy="523220"/>
          </a:xfrm>
          <a:prstGeom prst="rect">
            <a:avLst/>
          </a:prstGeom>
          <a:noFill/>
        </p:spPr>
        <p:txBody>
          <a:bodyPr wrap="none" rtlCol="0">
            <a:spAutoFit/>
          </a:bodyPr>
          <a:lstStyle/>
          <a:p>
            <a:r>
              <a:rPr kumimoji="1" lang="en-US" altLang="zh-CN" sz="2800" dirty="0">
                <a:ea typeface="黑体" panose="02010609060101010101" pitchFamily="49" charset="-122"/>
              </a:rPr>
              <a:t>ID</a:t>
            </a:r>
            <a:r>
              <a:rPr kumimoji="1" lang="zh-CN" altLang="en-US" sz="2800" dirty="0">
                <a:ea typeface="黑体" panose="02010609060101010101" pitchFamily="49" charset="-122"/>
              </a:rPr>
              <a:t>保真度</a:t>
            </a:r>
          </a:p>
        </p:txBody>
      </p:sp>
      <p:sp>
        <p:nvSpPr>
          <p:cNvPr id="8" name="文本框 7"/>
          <p:cNvSpPr txBox="1"/>
          <p:nvPr/>
        </p:nvSpPr>
        <p:spPr>
          <a:xfrm>
            <a:off x="2146986" y="2670778"/>
            <a:ext cx="1980029" cy="523220"/>
          </a:xfrm>
          <a:prstGeom prst="rect">
            <a:avLst/>
          </a:prstGeom>
          <a:noFill/>
        </p:spPr>
        <p:txBody>
          <a:bodyPr wrap="none" rtlCol="0">
            <a:spAutoFit/>
          </a:bodyPr>
          <a:lstStyle/>
          <a:p>
            <a:r>
              <a:rPr kumimoji="1" lang="zh-CN" altLang="en-US" sz="2800" dirty="0">
                <a:ea typeface="黑体" panose="02010609060101010101" pitchFamily="49" charset="-122"/>
              </a:rPr>
              <a:t>文本一致性</a:t>
            </a:r>
          </a:p>
        </p:txBody>
      </p:sp>
      <p:sp>
        <p:nvSpPr>
          <p:cNvPr id="9" name="文本框 8"/>
          <p:cNvSpPr txBox="1"/>
          <p:nvPr/>
        </p:nvSpPr>
        <p:spPr>
          <a:xfrm>
            <a:off x="7974800" y="2455335"/>
            <a:ext cx="1832252" cy="954107"/>
          </a:xfrm>
          <a:prstGeom prst="rect">
            <a:avLst/>
          </a:prstGeom>
          <a:noFill/>
        </p:spPr>
        <p:txBody>
          <a:bodyPr wrap="square" rtlCol="0">
            <a:spAutoFit/>
          </a:bodyPr>
          <a:lstStyle/>
          <a:p>
            <a:pPr algn="ctr"/>
            <a:r>
              <a:rPr kumimoji="1" lang="zh-CN" altLang="en-US" sz="2800" dirty="0">
                <a:ea typeface="黑体" panose="02010609060101010101" pitchFamily="49" charset="-122"/>
              </a:rPr>
              <a:t>生成人脸多样性</a:t>
            </a:r>
          </a:p>
        </p:txBody>
      </p:sp>
      <p:sp>
        <p:nvSpPr>
          <p:cNvPr id="11" name="文本框 10"/>
          <p:cNvSpPr txBox="1"/>
          <p:nvPr/>
        </p:nvSpPr>
        <p:spPr>
          <a:xfrm>
            <a:off x="9620780" y="2455335"/>
            <a:ext cx="1249289" cy="954107"/>
          </a:xfrm>
          <a:prstGeom prst="rect">
            <a:avLst/>
          </a:prstGeom>
          <a:noFill/>
        </p:spPr>
        <p:txBody>
          <a:bodyPr wrap="square" rtlCol="0">
            <a:spAutoFit/>
          </a:bodyPr>
          <a:lstStyle/>
          <a:p>
            <a:pPr algn="ctr"/>
            <a:r>
              <a:rPr kumimoji="1" lang="zh-CN" altLang="en-US" sz="2800" dirty="0">
                <a:ea typeface="黑体" panose="02010609060101010101" pitchFamily="49" charset="-122"/>
              </a:rPr>
              <a:t>生成质量</a:t>
            </a:r>
          </a:p>
        </p:txBody>
      </p:sp>
      <p:sp>
        <p:nvSpPr>
          <p:cNvPr id="12" name="文本框 11"/>
          <p:cNvSpPr txBox="1"/>
          <p:nvPr/>
        </p:nvSpPr>
        <p:spPr>
          <a:xfrm>
            <a:off x="10548243" y="2660597"/>
            <a:ext cx="1249289" cy="523220"/>
          </a:xfrm>
          <a:prstGeom prst="rect">
            <a:avLst/>
          </a:prstGeom>
          <a:noFill/>
        </p:spPr>
        <p:txBody>
          <a:bodyPr wrap="square" rtlCol="0">
            <a:spAutoFit/>
          </a:bodyPr>
          <a:lstStyle/>
          <a:p>
            <a:pPr algn="ctr"/>
            <a:r>
              <a:rPr kumimoji="1" lang="zh-CN" altLang="en-US" sz="2800" dirty="0">
                <a:ea typeface="黑体" panose="02010609060101010101" pitchFamily="49" charset="-122"/>
              </a:rPr>
              <a:t>速度</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3" cstate="screen"/>
          <a:srcRect/>
          <a:stretch>
            <a:fillRect/>
          </a:stretch>
        </p:blipFill>
        <p:spPr>
          <a:xfrm>
            <a:off x="324110" y="867508"/>
            <a:ext cx="11619919" cy="1974165"/>
          </a:xfrm>
          <a:prstGeom prst="rect">
            <a:avLst/>
          </a:prstGeom>
        </p:spPr>
      </p:pic>
      <p:sp>
        <p:nvSpPr>
          <p:cNvPr id="2" name="标题 1"/>
          <p:cNvSpPr>
            <a:spLocks noGrp="1"/>
          </p:cNvSpPr>
          <p:nvPr>
            <p:ph type="title"/>
          </p:nvPr>
        </p:nvSpPr>
        <p:spPr/>
        <p:txBody>
          <a:bodyPr/>
          <a:lstStyle/>
          <a:p>
            <a:r>
              <a:rPr lang="zh-CN" altLang="en-US" dirty="0"/>
              <a:t>对比结果</a:t>
            </a:r>
            <a:r>
              <a:rPr lang="en-US" altLang="zh-CN" dirty="0"/>
              <a:t>——</a:t>
            </a:r>
            <a:r>
              <a:rPr lang="zh-CN" altLang="en-US" dirty="0"/>
              <a:t>主观</a:t>
            </a:r>
          </a:p>
        </p:txBody>
      </p:sp>
      <p:pic>
        <p:nvPicPr>
          <p:cNvPr id="4" name="图片 3"/>
          <p:cNvPicPr>
            <a:picLocks noChangeAspect="1"/>
          </p:cNvPicPr>
          <p:nvPr/>
        </p:nvPicPr>
        <p:blipFill rotWithShape="1">
          <a:blip r:embed="rId4" cstate="screen"/>
          <a:srcRect/>
          <a:stretch>
            <a:fillRect/>
          </a:stretch>
        </p:blipFill>
        <p:spPr>
          <a:xfrm>
            <a:off x="324111" y="2886319"/>
            <a:ext cx="11617923" cy="3594195"/>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对比结果</a:t>
            </a:r>
            <a:r>
              <a:rPr lang="en-US" altLang="zh-CN" dirty="0"/>
              <a:t>——User</a:t>
            </a:r>
            <a:r>
              <a:rPr lang="zh-CN" altLang="en-US" dirty="0"/>
              <a:t> </a:t>
            </a:r>
            <a:r>
              <a:rPr lang="en-US" altLang="zh-CN" dirty="0"/>
              <a:t>Study</a:t>
            </a:r>
            <a:endParaRPr lang="zh-CN" altLang="en-US" dirty="0"/>
          </a:p>
        </p:txBody>
      </p:sp>
      <p:pic>
        <p:nvPicPr>
          <p:cNvPr id="5" name="图片 4"/>
          <p:cNvPicPr>
            <a:picLocks noChangeAspect="1"/>
          </p:cNvPicPr>
          <p:nvPr/>
        </p:nvPicPr>
        <p:blipFill rotWithShape="1">
          <a:blip r:embed="rId3" cstate="screen"/>
          <a:srcRect/>
          <a:stretch>
            <a:fillRect/>
          </a:stretch>
        </p:blipFill>
        <p:spPr>
          <a:xfrm>
            <a:off x="1621340" y="1724086"/>
            <a:ext cx="8949319" cy="4833876"/>
          </a:xfrm>
          <a:prstGeom prst="rect">
            <a:avLst/>
          </a:prstGeom>
        </p:spPr>
      </p:pic>
      <p:sp>
        <p:nvSpPr>
          <p:cNvPr id="3" name="内容占位符 246"/>
          <p:cNvSpPr>
            <a:spLocks noGrp="1"/>
          </p:cNvSpPr>
          <p:nvPr>
            <p:ph idx="1"/>
          </p:nvPr>
        </p:nvSpPr>
        <p:spPr>
          <a:xfrm>
            <a:off x="394447" y="680070"/>
            <a:ext cx="11521328" cy="1764679"/>
          </a:xfrm>
        </p:spPr>
        <p:txBody>
          <a:bodyPr>
            <a:normAutofit/>
          </a:bodyPr>
          <a:lstStyle/>
          <a:p>
            <a:r>
              <a:rPr lang="zh-CN" altLang="en-US" dirty="0"/>
              <a:t>我们的方法</a:t>
            </a:r>
            <a:r>
              <a:rPr lang="en-US" altLang="zh-CN" dirty="0" err="1"/>
              <a:t>PhotoMaker</a:t>
            </a:r>
            <a:r>
              <a:rPr lang="zh-CN" altLang="en-US" dirty="0"/>
              <a:t>在四个维度上均</a:t>
            </a:r>
            <a:r>
              <a:rPr lang="zh-CN" altLang="en-US" dirty="0">
                <a:solidFill>
                  <a:srgbClr val="C00000"/>
                </a:solidFill>
              </a:rPr>
              <a:t>最受用户青睐</a:t>
            </a:r>
            <a:r>
              <a:rPr lang="zh-CN" altLang="en-US" dirty="0"/>
              <a:t>；第二受青睐的为</a:t>
            </a:r>
            <a:r>
              <a:rPr lang="en-US" altLang="zh-CN" dirty="0" err="1"/>
              <a:t>DreamBooth</a:t>
            </a:r>
            <a:endParaRPr lang="zh-CN"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改变年龄或性别</a:t>
            </a:r>
          </a:p>
        </p:txBody>
      </p:sp>
      <p:pic>
        <p:nvPicPr>
          <p:cNvPr id="5" name="图片 4"/>
          <p:cNvPicPr>
            <a:picLocks noChangeAspect="1"/>
          </p:cNvPicPr>
          <p:nvPr/>
        </p:nvPicPr>
        <p:blipFill>
          <a:blip r:embed="rId3" cstate="screen"/>
          <a:stretch>
            <a:fillRect/>
          </a:stretch>
        </p:blipFill>
        <p:spPr>
          <a:xfrm>
            <a:off x="681380" y="807205"/>
            <a:ext cx="10955806" cy="5678001"/>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将老照片或是艺术作品中的人物带入现实生活</a:t>
            </a:r>
          </a:p>
        </p:txBody>
      </p:sp>
      <p:pic>
        <p:nvPicPr>
          <p:cNvPr id="6" name="图片 5"/>
          <p:cNvPicPr>
            <a:picLocks noChangeAspect="1"/>
          </p:cNvPicPr>
          <p:nvPr/>
        </p:nvPicPr>
        <p:blipFill>
          <a:blip r:embed="rId3"/>
          <a:stretch>
            <a:fillRect/>
          </a:stretch>
        </p:blipFill>
        <p:spPr>
          <a:xfrm>
            <a:off x="978664" y="797597"/>
            <a:ext cx="10343811" cy="5668851"/>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将老照片或是艺术作品中的人物带入现实生活</a:t>
            </a:r>
          </a:p>
        </p:txBody>
      </p:sp>
      <p:pic>
        <p:nvPicPr>
          <p:cNvPr id="4" name="Picture 2"/>
          <p:cNvPicPr>
            <a:picLocks noChangeAspect="1" noChangeArrowheads="1"/>
          </p:cNvPicPr>
          <p:nvPr/>
        </p:nvPicPr>
        <p:blipFill rotWithShape="1">
          <a:blip r:embed="rId3" cstate="screen"/>
          <a:srcRect/>
          <a:stretch>
            <a:fillRect/>
          </a:stretch>
        </p:blipFill>
        <p:spPr bwMode="auto">
          <a:xfrm>
            <a:off x="325789" y="1300404"/>
            <a:ext cx="11540421" cy="488846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noChangeArrowheads="1"/>
          </p:cNvPicPr>
          <p:nvPr/>
        </p:nvPicPr>
        <p:blipFill rotWithShape="1">
          <a:blip r:embed="rId4" cstate="screen"/>
          <a:srcRect/>
          <a:stretch>
            <a:fillRect/>
          </a:stretch>
        </p:blipFill>
        <p:spPr bwMode="auto">
          <a:xfrm>
            <a:off x="325789" y="1373872"/>
            <a:ext cx="11540421" cy="503989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人物融合</a:t>
            </a:r>
          </a:p>
        </p:txBody>
      </p:sp>
      <p:pic>
        <p:nvPicPr>
          <p:cNvPr id="6" name="图片 5"/>
          <p:cNvPicPr>
            <a:picLocks noChangeAspect="1"/>
          </p:cNvPicPr>
          <p:nvPr/>
        </p:nvPicPr>
        <p:blipFill rotWithShape="1">
          <a:blip r:embed="rId3" cstate="screen"/>
          <a:srcRect/>
          <a:stretch>
            <a:fillRect/>
          </a:stretch>
        </p:blipFill>
        <p:spPr>
          <a:xfrm>
            <a:off x="903048" y="793006"/>
            <a:ext cx="10205018" cy="5590867"/>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人物融合调节策略（输入图像占比调节）</a:t>
            </a:r>
          </a:p>
        </p:txBody>
      </p:sp>
      <p:grpSp>
        <p:nvGrpSpPr>
          <p:cNvPr id="126" name="组合 125"/>
          <p:cNvGrpSpPr/>
          <p:nvPr/>
        </p:nvGrpSpPr>
        <p:grpSpPr>
          <a:xfrm>
            <a:off x="3874168" y="5328309"/>
            <a:ext cx="1735931" cy="538497"/>
            <a:chOff x="2582543" y="1632212"/>
            <a:chExt cx="1735931" cy="538497"/>
          </a:xfrm>
        </p:grpSpPr>
        <p:sp>
          <p:nvSpPr>
            <p:cNvPr id="244" name="矩形: 圆角 243"/>
            <p:cNvSpPr/>
            <p:nvPr/>
          </p:nvSpPr>
          <p:spPr>
            <a:xfrm>
              <a:off x="2582543" y="1632212"/>
              <a:ext cx="1735931" cy="538497"/>
            </a:xfrm>
            <a:prstGeom prst="roundRect">
              <a:avLst/>
            </a:prstGeom>
            <a:solidFill>
              <a:srgbClr val="EAF4E4"/>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Text Encoder(s)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pic>
          <p:nvPicPr>
            <p:cNvPr id="245" name="图形 244"/>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4103216" y="1654501"/>
              <a:ext cx="192398" cy="192398"/>
            </a:xfrm>
            <a:prstGeom prst="rect">
              <a:avLst/>
            </a:prstGeom>
          </p:spPr>
        </p:pic>
      </p:grpSp>
      <p:grpSp>
        <p:nvGrpSpPr>
          <p:cNvPr id="128" name="组合 127"/>
          <p:cNvGrpSpPr/>
          <p:nvPr/>
        </p:nvGrpSpPr>
        <p:grpSpPr>
          <a:xfrm>
            <a:off x="3767704" y="4765903"/>
            <a:ext cx="1942787" cy="307776"/>
            <a:chOff x="1726578" y="4639973"/>
            <a:chExt cx="1942787" cy="307776"/>
          </a:xfrm>
        </p:grpSpPr>
        <p:sp>
          <p:nvSpPr>
            <p:cNvPr id="234" name="矩形: 圆角 233"/>
            <p:cNvSpPr/>
            <p:nvPr/>
          </p:nvSpPr>
          <p:spPr>
            <a:xfrm>
              <a:off x="1726578" y="4639973"/>
              <a:ext cx="1942787" cy="307776"/>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5" name="矩形 234"/>
            <p:cNvSpPr/>
            <p:nvPr/>
          </p:nvSpPr>
          <p:spPr>
            <a:xfrm>
              <a:off x="3367448"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6" name="矩形 235"/>
            <p:cNvSpPr/>
            <p:nvPr/>
          </p:nvSpPr>
          <p:spPr>
            <a:xfrm>
              <a:off x="2100563" y="4684641"/>
              <a:ext cx="218440" cy="21844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37" name="矩形 236"/>
            <p:cNvSpPr/>
            <p:nvPr/>
          </p:nvSpPr>
          <p:spPr>
            <a:xfrm>
              <a:off x="3080565"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8" name="矩形 237"/>
            <p:cNvSpPr/>
            <p:nvPr/>
          </p:nvSpPr>
          <p:spPr>
            <a:xfrm>
              <a:off x="1813680"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9" name="矩形 238"/>
            <p:cNvSpPr/>
            <p:nvPr/>
          </p:nvSpPr>
          <p:spPr>
            <a:xfrm>
              <a:off x="2795566"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40" name="组合 239"/>
            <p:cNvGrpSpPr/>
            <p:nvPr/>
          </p:nvGrpSpPr>
          <p:grpSpPr>
            <a:xfrm>
              <a:off x="2447943" y="4771000"/>
              <a:ext cx="223503" cy="45719"/>
              <a:chOff x="2447943" y="4771000"/>
              <a:chExt cx="223503" cy="45719"/>
            </a:xfrm>
          </p:grpSpPr>
          <p:sp>
            <p:nvSpPr>
              <p:cNvPr id="241" name="椭圆 240"/>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2" name="椭圆 241"/>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3" name="椭圆 242"/>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129" name="组合 128"/>
          <p:cNvGrpSpPr/>
          <p:nvPr/>
        </p:nvGrpSpPr>
        <p:grpSpPr>
          <a:xfrm>
            <a:off x="3869700" y="1816610"/>
            <a:ext cx="1735931" cy="1067413"/>
            <a:chOff x="1830005" y="892318"/>
            <a:chExt cx="1735931" cy="1067413"/>
          </a:xfrm>
        </p:grpSpPr>
        <p:sp>
          <p:nvSpPr>
            <p:cNvPr id="227" name="矩形: 圆角 226"/>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8" name="矩形: 圆角 227"/>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9" name="矩形: 圆角 228"/>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0" name="矩形: 圆角 229"/>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31" name="图形 230"/>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189397"/>
              <a:ext cx="159082" cy="159082"/>
            </a:xfrm>
            <a:prstGeom prst="rect">
              <a:avLst/>
            </a:prstGeom>
          </p:spPr>
        </p:pic>
        <p:pic>
          <p:nvPicPr>
            <p:cNvPr id="232" name="图形 231"/>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444004"/>
              <a:ext cx="159082" cy="159082"/>
            </a:xfrm>
            <a:prstGeom prst="rect">
              <a:avLst/>
            </a:prstGeom>
          </p:spPr>
        </p:pic>
        <p:sp>
          <p:nvSpPr>
            <p:cNvPr id="233" name="文本框 232"/>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pic>
        <p:nvPicPr>
          <p:cNvPr id="131" name="图片 130" descr="绿色的叶子&#10;&#10;低可信度描述已自动生成"/>
          <p:cNvPicPr>
            <a:picLocks noChangeAspect="1"/>
          </p:cNvPicPr>
          <p:nvPr/>
        </p:nvPicPr>
        <p:blipFill>
          <a:blip r:embed="rId5" cstate="screen"/>
          <a:stretch>
            <a:fillRect/>
          </a:stretch>
        </p:blipFill>
        <p:spPr>
          <a:xfrm>
            <a:off x="5824631" y="2146041"/>
            <a:ext cx="928959" cy="928959"/>
          </a:xfrm>
          <a:prstGeom prst="rect">
            <a:avLst/>
          </a:prstGeom>
        </p:spPr>
      </p:pic>
      <p:grpSp>
        <p:nvGrpSpPr>
          <p:cNvPr id="132" name="组合 131"/>
          <p:cNvGrpSpPr/>
          <p:nvPr/>
        </p:nvGrpSpPr>
        <p:grpSpPr>
          <a:xfrm>
            <a:off x="6966200" y="1786448"/>
            <a:ext cx="2455502" cy="1649798"/>
            <a:chOff x="7828476" y="1845060"/>
            <a:chExt cx="2053361" cy="1379608"/>
          </a:xfrm>
        </p:grpSpPr>
        <p:sp>
          <p:nvSpPr>
            <p:cNvPr id="220" name="矩形: 圆角 219"/>
            <p:cNvSpPr/>
            <p:nvPr/>
          </p:nvSpPr>
          <p:spPr>
            <a:xfrm rot="5400000">
              <a:off x="8165353" y="1508183"/>
              <a:ext cx="1379608" cy="2053361"/>
            </a:xfrm>
            <a:prstGeom prst="roundRect">
              <a:avLst>
                <a:gd name="adj" fmla="val 14266"/>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1" name="矩形: 圆角 220"/>
            <p:cNvSpPr/>
            <p:nvPr/>
          </p:nvSpPr>
          <p:spPr>
            <a:xfrm rot="5400000">
              <a:off x="9086326" y="2434804"/>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2" name="矩形: 圆角 221"/>
            <p:cNvSpPr/>
            <p:nvPr/>
          </p:nvSpPr>
          <p:spPr>
            <a:xfrm rot="5400000">
              <a:off x="8934171"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3" name="矩形: 圆角 222"/>
            <p:cNvSpPr/>
            <p:nvPr/>
          </p:nvSpPr>
          <p:spPr>
            <a:xfrm rot="5400000">
              <a:off x="8749571" y="2434803"/>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4" name="矩形: 圆角 223"/>
            <p:cNvSpPr/>
            <p:nvPr/>
          </p:nvSpPr>
          <p:spPr>
            <a:xfrm rot="16200000">
              <a:off x="7517297" y="2434803"/>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5" name="矩形: 圆角 224"/>
            <p:cNvSpPr/>
            <p:nvPr/>
          </p:nvSpPr>
          <p:spPr>
            <a:xfrm rot="16200000">
              <a:off x="7991216"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6" name="矩形: 圆角 225"/>
            <p:cNvSpPr/>
            <p:nvPr/>
          </p:nvSpPr>
          <p:spPr>
            <a:xfrm rot="16200000">
              <a:off x="8435925" y="2434804"/>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3" name="文本框 132"/>
          <p:cNvSpPr txBox="1"/>
          <p:nvPr/>
        </p:nvSpPr>
        <p:spPr>
          <a:xfrm>
            <a:off x="7516729" y="1471019"/>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Diffusion Model</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nvGrpSpPr>
          <p:cNvPr id="3" name="组合 2"/>
          <p:cNvGrpSpPr/>
          <p:nvPr/>
        </p:nvGrpSpPr>
        <p:grpSpPr>
          <a:xfrm>
            <a:off x="4050879" y="3809271"/>
            <a:ext cx="1374479" cy="307776"/>
            <a:chOff x="4050879" y="3809271"/>
            <a:chExt cx="1374479" cy="307776"/>
          </a:xfrm>
        </p:grpSpPr>
        <p:sp>
          <p:nvSpPr>
            <p:cNvPr id="134" name="矩形: 圆角 133"/>
            <p:cNvSpPr/>
            <p:nvPr/>
          </p:nvSpPr>
          <p:spPr>
            <a:xfrm>
              <a:off x="4050879" y="3809271"/>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5" name="矩形 134"/>
            <p:cNvSpPr/>
            <p:nvPr/>
          </p:nvSpPr>
          <p:spPr>
            <a:xfrm>
              <a:off x="4424863"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36" name="矩形 135"/>
            <p:cNvSpPr/>
            <p:nvPr/>
          </p:nvSpPr>
          <p:spPr>
            <a:xfrm>
              <a:off x="4137980"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7" name="矩形 136"/>
            <p:cNvSpPr/>
            <p:nvPr/>
          </p:nvSpPr>
          <p:spPr>
            <a:xfrm>
              <a:off x="5119866"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8" name="组合 137"/>
            <p:cNvGrpSpPr/>
            <p:nvPr/>
          </p:nvGrpSpPr>
          <p:grpSpPr>
            <a:xfrm>
              <a:off x="4772243" y="3940298"/>
              <a:ext cx="223503" cy="45719"/>
              <a:chOff x="2447943" y="4771000"/>
              <a:chExt cx="223503" cy="45719"/>
            </a:xfrm>
          </p:grpSpPr>
          <p:sp>
            <p:nvSpPr>
              <p:cNvPr id="217" name="椭圆 216"/>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8" name="椭圆 217"/>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9" name="椭圆 218"/>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39" name="直接箭头连接符 138"/>
          <p:cNvCxnSpPr>
            <a:stCxn id="227" idx="2"/>
            <a:endCxn id="134" idx="0"/>
          </p:cNvCxnSpPr>
          <p:nvPr/>
        </p:nvCxnSpPr>
        <p:spPr>
          <a:xfrm>
            <a:off x="4737666" y="2884022"/>
            <a:ext cx="453" cy="92525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0" name="文本框 139"/>
          <p:cNvSpPr txBox="1"/>
          <p:nvPr/>
        </p:nvSpPr>
        <p:spPr>
          <a:xfrm>
            <a:off x="3367105" y="3345178"/>
            <a:ext cx="1389301" cy="461665"/>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Image Embeddings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grpSp>
        <p:nvGrpSpPr>
          <p:cNvPr id="142" name="组合 141"/>
          <p:cNvGrpSpPr/>
          <p:nvPr/>
        </p:nvGrpSpPr>
        <p:grpSpPr>
          <a:xfrm>
            <a:off x="6312133" y="4262515"/>
            <a:ext cx="1374479" cy="307776"/>
            <a:chOff x="1726579" y="4639973"/>
            <a:chExt cx="1374479" cy="307776"/>
          </a:xfrm>
        </p:grpSpPr>
        <p:sp>
          <p:nvSpPr>
            <p:cNvPr id="209" name="矩形: 圆角 208"/>
            <p:cNvSpPr/>
            <p:nvPr/>
          </p:nvSpPr>
          <p:spPr>
            <a:xfrm>
              <a:off x="1726579" y="4639973"/>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0" name="矩形 209"/>
            <p:cNvSpPr/>
            <p:nvPr/>
          </p:nvSpPr>
          <p:spPr>
            <a:xfrm>
              <a:off x="2100563"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11" name="矩形 210"/>
            <p:cNvSpPr/>
            <p:nvPr/>
          </p:nvSpPr>
          <p:spPr>
            <a:xfrm>
              <a:off x="1813680"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2" name="矩形 211"/>
            <p:cNvSpPr/>
            <p:nvPr/>
          </p:nvSpPr>
          <p:spPr>
            <a:xfrm>
              <a:off x="2795566"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3" name="组合 212"/>
            <p:cNvGrpSpPr/>
            <p:nvPr/>
          </p:nvGrpSpPr>
          <p:grpSpPr>
            <a:xfrm>
              <a:off x="2447943" y="4771000"/>
              <a:ext cx="223503" cy="45719"/>
              <a:chOff x="2447943" y="4771000"/>
              <a:chExt cx="223503" cy="45719"/>
            </a:xfrm>
          </p:grpSpPr>
          <p:sp>
            <p:nvSpPr>
              <p:cNvPr id="214" name="椭圆 213"/>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5" name="椭圆 214"/>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6" name="椭圆 215"/>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43" name="文本框 142"/>
          <p:cNvSpPr txBox="1"/>
          <p:nvPr/>
        </p:nvSpPr>
        <p:spPr>
          <a:xfrm>
            <a:off x="6029388" y="3928285"/>
            <a:ext cx="2181181" cy="307777"/>
          </a:xfrm>
          <a:prstGeom prst="rect">
            <a:avLst/>
          </a:prstGeom>
          <a:noFill/>
        </p:spPr>
        <p:txBody>
          <a:bodyPr wrap="square">
            <a:spAutoFit/>
          </a:bodyPr>
          <a:lstStyle/>
          <a:p>
            <a:pPr algn="ctr"/>
            <a:r>
              <a:rPr lang="en-US" altLang="zh-CN" sz="1400" b="1" dirty="0">
                <a:solidFill>
                  <a:schemeClr val="bg2">
                    <a:lumMod val="10000"/>
                  </a:schemeClr>
                </a:solidFill>
                <a:latin typeface="Arial" panose="020B0604020202020204" pitchFamily="34" charset="0"/>
                <a:cs typeface="Arial" panose="020B0604020202020204" pitchFamily="34" charset="0"/>
              </a:rPr>
              <a:t>Stacked ID Embedding</a:t>
            </a:r>
            <a:endParaRPr lang="zh-CN" altLang="en-US" sz="1400" b="1" dirty="0">
              <a:solidFill>
                <a:schemeClr val="bg2">
                  <a:lumMod val="10000"/>
                </a:schemeClr>
              </a:solidFill>
              <a:latin typeface="Arial" panose="020B0604020202020204" pitchFamily="34" charset="0"/>
              <a:cs typeface="Arial" panose="020B0604020202020204" pitchFamily="34" charset="0"/>
            </a:endParaRPr>
          </a:p>
        </p:txBody>
      </p:sp>
      <p:grpSp>
        <p:nvGrpSpPr>
          <p:cNvPr id="144" name="组合 143"/>
          <p:cNvGrpSpPr/>
          <p:nvPr/>
        </p:nvGrpSpPr>
        <p:grpSpPr>
          <a:xfrm>
            <a:off x="6917729" y="4713927"/>
            <a:ext cx="2832691" cy="411727"/>
            <a:chOff x="4378327" y="4781779"/>
            <a:chExt cx="2832691" cy="411727"/>
          </a:xfrm>
        </p:grpSpPr>
        <p:sp>
          <p:nvSpPr>
            <p:cNvPr id="192" name="矩形: 圆角 191"/>
            <p:cNvSpPr/>
            <p:nvPr/>
          </p:nvSpPr>
          <p:spPr>
            <a:xfrm>
              <a:off x="4378327" y="4781779"/>
              <a:ext cx="2832691" cy="411727"/>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3" name="矩形 192"/>
            <p:cNvSpPr/>
            <p:nvPr/>
          </p:nvSpPr>
          <p:spPr>
            <a:xfrm>
              <a:off x="6935021"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4" name="矩形 193"/>
            <p:cNvSpPr/>
            <p:nvPr/>
          </p:nvSpPr>
          <p:spPr>
            <a:xfrm>
              <a:off x="6659022"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5" name="矩形 194"/>
            <p:cNvSpPr/>
            <p:nvPr/>
          </p:nvSpPr>
          <p:spPr>
            <a:xfrm>
              <a:off x="4429625"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6" name="矩形 195"/>
            <p:cNvSpPr/>
            <p:nvPr/>
          </p:nvSpPr>
          <p:spPr>
            <a:xfrm>
              <a:off x="6380902"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7" name="矩形: 圆角 196"/>
            <p:cNvSpPr/>
            <p:nvPr/>
          </p:nvSpPr>
          <p:spPr>
            <a:xfrm>
              <a:off x="4712535" y="4835866"/>
              <a:ext cx="1307266"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8" name="矩形 197"/>
            <p:cNvSpPr/>
            <p:nvPr/>
          </p:nvSpPr>
          <p:spPr>
            <a:xfrm>
              <a:off x="5054672"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99" name="矩形 198"/>
            <p:cNvSpPr/>
            <p:nvPr/>
          </p:nvSpPr>
          <p:spPr>
            <a:xfrm>
              <a:off x="4767789"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0" name="矩形 199"/>
            <p:cNvSpPr/>
            <p:nvPr/>
          </p:nvSpPr>
          <p:spPr>
            <a:xfrm>
              <a:off x="5749675"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1" name="组合 200"/>
            <p:cNvGrpSpPr/>
            <p:nvPr/>
          </p:nvGrpSpPr>
          <p:grpSpPr>
            <a:xfrm>
              <a:off x="5402052" y="4966893"/>
              <a:ext cx="223503" cy="45719"/>
              <a:chOff x="2447943" y="4771000"/>
              <a:chExt cx="223503" cy="45719"/>
            </a:xfrm>
          </p:grpSpPr>
          <p:sp>
            <p:nvSpPr>
              <p:cNvPr id="206" name="椭圆 205"/>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7" name="椭圆 206"/>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8" name="椭圆 207"/>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02" name="组合 201"/>
            <p:cNvGrpSpPr/>
            <p:nvPr/>
          </p:nvGrpSpPr>
          <p:grpSpPr>
            <a:xfrm>
              <a:off x="6099840" y="4964782"/>
              <a:ext cx="223503" cy="45719"/>
              <a:chOff x="2447943" y="4771000"/>
              <a:chExt cx="223503" cy="45719"/>
            </a:xfrm>
          </p:grpSpPr>
          <p:sp>
            <p:nvSpPr>
              <p:cNvPr id="203" name="椭圆 202"/>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4" name="椭圆 203"/>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5" name="椭圆 204"/>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45" name="连接符: 肘形 144"/>
          <p:cNvCxnSpPr>
            <a:stCxn id="209" idx="3"/>
            <a:endCxn id="197" idx="0"/>
          </p:cNvCxnSpPr>
          <p:nvPr/>
        </p:nvCxnSpPr>
        <p:spPr>
          <a:xfrm>
            <a:off x="7686611" y="4416405"/>
            <a:ext cx="218958" cy="351609"/>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6" name="文本框 145"/>
          <p:cNvSpPr txBox="1"/>
          <p:nvPr/>
        </p:nvSpPr>
        <p:spPr>
          <a:xfrm>
            <a:off x="7404944" y="5161969"/>
            <a:ext cx="1949743" cy="276999"/>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Updated Text Embedding</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cxnSp>
        <p:nvCxnSpPr>
          <p:cNvPr id="147" name="直接箭头连接符 146"/>
          <p:cNvCxnSpPr>
            <a:stCxn id="192" idx="0"/>
          </p:cNvCxnSpPr>
          <p:nvPr/>
        </p:nvCxnSpPr>
        <p:spPr>
          <a:xfrm flipV="1">
            <a:off x="8334073" y="3471793"/>
            <a:ext cx="0" cy="1242132"/>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8" name="矩形: 圆角 147"/>
          <p:cNvSpPr/>
          <p:nvPr/>
        </p:nvSpPr>
        <p:spPr>
          <a:xfrm>
            <a:off x="5302183" y="4255675"/>
            <a:ext cx="719318" cy="320554"/>
          </a:xfrm>
          <a:prstGeom prst="roundRect">
            <a:avLst/>
          </a:prstGeom>
          <a:solidFill>
            <a:schemeClr val="accent1">
              <a:lumMod val="40000"/>
              <a:lumOff val="60000"/>
            </a:scheme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MLPs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nvGrpSpPr>
          <p:cNvPr id="150" name="组合 149"/>
          <p:cNvGrpSpPr/>
          <p:nvPr/>
        </p:nvGrpSpPr>
        <p:grpSpPr>
          <a:xfrm>
            <a:off x="1486914" y="1614684"/>
            <a:ext cx="1898561" cy="1372904"/>
            <a:chOff x="3348668" y="753057"/>
            <a:chExt cx="1898561" cy="1372904"/>
          </a:xfrm>
        </p:grpSpPr>
        <p:grpSp>
          <p:nvGrpSpPr>
            <p:cNvPr id="183" name="组合 182"/>
            <p:cNvGrpSpPr/>
            <p:nvPr/>
          </p:nvGrpSpPr>
          <p:grpSpPr>
            <a:xfrm>
              <a:off x="4204269" y="1925948"/>
              <a:ext cx="223503" cy="45719"/>
              <a:chOff x="2447943" y="4771000"/>
              <a:chExt cx="223503" cy="45719"/>
            </a:xfrm>
          </p:grpSpPr>
          <p:sp>
            <p:nvSpPr>
              <p:cNvPr id="189" name="椭圆 188"/>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0" name="椭圆 189"/>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1" name="椭圆 190"/>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84" name="图片 183" descr="男人戴着眼镜&#10;&#10;描述已自动生成"/>
            <p:cNvPicPr>
              <a:picLocks noChangeAspect="1"/>
            </p:cNvPicPr>
            <p:nvPr/>
          </p:nvPicPr>
          <p:blipFill>
            <a:blip r:embed="rId6" cstate="screen"/>
            <a:stretch>
              <a:fillRect/>
            </a:stretch>
          </p:blipFill>
          <p:spPr>
            <a:xfrm>
              <a:off x="4033584" y="888129"/>
              <a:ext cx="484763" cy="500400"/>
            </a:xfrm>
            <a:prstGeom prst="rect">
              <a:avLst/>
            </a:prstGeom>
          </p:spPr>
        </p:pic>
        <p:pic>
          <p:nvPicPr>
            <p:cNvPr id="185" name="图片 184" descr="微笑的人&#10;&#10;中度可信度描述已自动生成"/>
            <p:cNvPicPr>
              <a:picLocks noChangeAspect="1"/>
            </p:cNvPicPr>
            <p:nvPr/>
          </p:nvPicPr>
          <p:blipFill rotWithShape="1">
            <a:blip r:embed="rId7" cstate="screen"/>
            <a:srcRect/>
            <a:stretch>
              <a:fillRect/>
            </a:stretch>
          </p:blipFill>
          <p:spPr>
            <a:xfrm>
              <a:off x="4532604" y="1104152"/>
              <a:ext cx="502655" cy="500400"/>
            </a:xfrm>
            <a:prstGeom prst="rect">
              <a:avLst/>
            </a:prstGeom>
          </p:spPr>
        </p:pic>
        <p:pic>
          <p:nvPicPr>
            <p:cNvPr id="186" name="图片 185" descr="微笑的女孩&#10;&#10;描述已自动生成"/>
            <p:cNvPicPr>
              <a:picLocks noChangeAspect="1"/>
            </p:cNvPicPr>
            <p:nvPr/>
          </p:nvPicPr>
          <p:blipFill>
            <a:blip r:embed="rId8" cstate="screen"/>
            <a:stretch>
              <a:fillRect/>
            </a:stretch>
          </p:blipFill>
          <p:spPr>
            <a:xfrm>
              <a:off x="3568920" y="1158622"/>
              <a:ext cx="500400" cy="500400"/>
            </a:xfrm>
            <a:prstGeom prst="rect">
              <a:avLst/>
            </a:prstGeom>
          </p:spPr>
        </p:pic>
        <p:pic>
          <p:nvPicPr>
            <p:cNvPr id="187" name="图片 186" descr="男人戴着眼镜&#10;&#10;描述已自动生成"/>
            <p:cNvPicPr>
              <a:picLocks noChangeAspect="1"/>
            </p:cNvPicPr>
            <p:nvPr/>
          </p:nvPicPr>
          <p:blipFill>
            <a:blip r:embed="rId9" cstate="screen"/>
            <a:stretch>
              <a:fillRect/>
            </a:stretch>
          </p:blipFill>
          <p:spPr>
            <a:xfrm>
              <a:off x="4087446" y="1310016"/>
              <a:ext cx="500400" cy="500400"/>
            </a:xfrm>
            <a:prstGeom prst="rect">
              <a:avLst/>
            </a:prstGeom>
          </p:spPr>
        </p:pic>
        <p:sp>
          <p:nvSpPr>
            <p:cNvPr id="188" name="椭圆 187"/>
            <p:cNvSpPr/>
            <p:nvPr/>
          </p:nvSpPr>
          <p:spPr>
            <a:xfrm>
              <a:off x="3348668" y="753057"/>
              <a:ext cx="1898561" cy="1372904"/>
            </a:xfrm>
            <a:prstGeom prst="ellipse">
              <a:avLst/>
            </a:prstGeom>
            <a:no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bg2">
                    <a:lumMod val="50000"/>
                  </a:schemeClr>
                </a:solidFill>
                <a:latin typeface="Arial" panose="020B0604020202020204" pitchFamily="34" charset="0"/>
                <a:cs typeface="Arial" panose="020B0604020202020204" pitchFamily="34" charset="0"/>
              </a:endParaRPr>
            </a:p>
          </p:txBody>
        </p:sp>
      </p:grpSp>
      <p:sp>
        <p:nvSpPr>
          <p:cNvPr id="152" name="文本框 151"/>
          <p:cNvSpPr txBox="1"/>
          <p:nvPr/>
        </p:nvSpPr>
        <p:spPr>
          <a:xfrm>
            <a:off x="5202291" y="6141772"/>
            <a:ext cx="2159951" cy="276999"/>
          </a:xfrm>
          <a:prstGeom prst="rect">
            <a:avLst/>
          </a:prstGeom>
          <a:noFill/>
        </p:spPr>
        <p:txBody>
          <a:bodyPr wrap="square">
            <a:spAutoFit/>
          </a:bodyPr>
          <a:lstStyle/>
          <a:p>
            <a:pPr algn="ctr"/>
            <a:r>
              <a:rPr lang="en-US" altLang="zh-CN" sz="1200">
                <a:latin typeface="Comic Sans MS" panose="030F0702030302020204" pitchFamily="66" charset="0"/>
              </a:rPr>
              <a:t>“A </a:t>
            </a:r>
            <a:r>
              <a:rPr lang="en-US" altLang="zh-CN" sz="1200" b="1">
                <a:solidFill>
                  <a:srgbClr val="0070C0"/>
                </a:solidFill>
                <a:latin typeface="Comic Sans MS" panose="030F0702030302020204" pitchFamily="66" charset="0"/>
              </a:rPr>
              <a:t>man</a:t>
            </a:r>
            <a:r>
              <a:rPr lang="en-US" altLang="zh-CN" sz="1200">
                <a:latin typeface="Comic Sans MS" panose="030F0702030302020204" pitchFamily="66" charset="0"/>
              </a:rPr>
              <a:t> wearing a blue cap”</a:t>
            </a:r>
            <a:endParaRPr lang="en-US" altLang="zh-CN" sz="1200" dirty="0">
              <a:latin typeface="Comic Sans MS" panose="030F0702030302020204" pitchFamily="66" charset="0"/>
            </a:endParaRPr>
          </a:p>
        </p:txBody>
      </p:sp>
      <p:sp>
        <p:nvSpPr>
          <p:cNvPr id="153" name="文本框 152"/>
          <p:cNvSpPr txBox="1"/>
          <p:nvPr/>
        </p:nvSpPr>
        <p:spPr>
          <a:xfrm>
            <a:off x="1586678" y="3028614"/>
            <a:ext cx="1738599" cy="276999"/>
          </a:xfrm>
          <a:prstGeom prst="rect">
            <a:avLst/>
          </a:prstGeom>
          <a:noFill/>
        </p:spPr>
        <p:txBody>
          <a:bodyPr wrap="square">
            <a:spAutoFit/>
          </a:bodyPr>
          <a:lstStyle/>
          <a:p>
            <a:pPr algn="ctr"/>
            <a:r>
              <a:rPr lang="en-US" altLang="zh-CN" sz="1200" b="1" dirty="0">
                <a:solidFill>
                  <a:schemeClr val="bg2">
                    <a:lumMod val="50000"/>
                  </a:schemeClr>
                </a:solidFill>
                <a:latin typeface="Arial" panose="020B0604020202020204" pitchFamily="34" charset="0"/>
                <a:cs typeface="Arial" panose="020B0604020202020204" pitchFamily="34" charset="0"/>
              </a:rPr>
              <a:t>Inference</a:t>
            </a:r>
            <a:r>
              <a:rPr lang="en-US" altLang="zh-CN" sz="1200" dirty="0">
                <a:solidFill>
                  <a:schemeClr val="bg2">
                    <a:lumMod val="50000"/>
                  </a:schemeClr>
                </a:solidFill>
                <a:latin typeface="Arial" panose="020B0604020202020204" pitchFamily="34" charset="0"/>
                <a:cs typeface="Arial" panose="020B0604020202020204" pitchFamily="34" charset="0"/>
              </a:rPr>
              <a:t> ID Images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pic>
        <p:nvPicPr>
          <p:cNvPr id="154" name="图片 153" descr="穿着制服戴帽子的男人&#10;&#10;描述已自动生成"/>
          <p:cNvPicPr>
            <a:picLocks noChangeAspect="1"/>
          </p:cNvPicPr>
          <p:nvPr/>
        </p:nvPicPr>
        <p:blipFill>
          <a:blip r:embed="rId10" cstate="screen"/>
          <a:stretch>
            <a:fillRect/>
          </a:stretch>
        </p:blipFill>
        <p:spPr>
          <a:xfrm>
            <a:off x="9665721" y="2698431"/>
            <a:ext cx="1000800" cy="1000800"/>
          </a:xfrm>
          <a:prstGeom prst="rect">
            <a:avLst/>
          </a:prstGeom>
        </p:spPr>
      </p:pic>
      <p:cxnSp>
        <p:nvCxnSpPr>
          <p:cNvPr id="156" name="连接符: 肘形 155"/>
          <p:cNvCxnSpPr>
            <a:stCxn id="152" idx="0"/>
            <a:endCxn id="244" idx="3"/>
          </p:cNvCxnSpPr>
          <p:nvPr/>
        </p:nvCxnSpPr>
        <p:spPr>
          <a:xfrm rot="16200000" flipV="1">
            <a:off x="5674075" y="5533580"/>
            <a:ext cx="544214" cy="672168"/>
          </a:xfrm>
          <a:prstGeom prst="bentConnector2">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7" name="直接箭头连接符 156"/>
          <p:cNvCxnSpPr>
            <a:stCxn id="244" idx="0"/>
            <a:endCxn id="234" idx="2"/>
          </p:cNvCxnSpPr>
          <p:nvPr/>
        </p:nvCxnSpPr>
        <p:spPr>
          <a:xfrm flipH="1" flipV="1">
            <a:off x="4739096" y="5073679"/>
            <a:ext cx="3036" cy="25462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8" name="连接符: 肘形 157"/>
          <p:cNvCxnSpPr>
            <a:stCxn id="134" idx="2"/>
          </p:cNvCxnSpPr>
          <p:nvPr/>
        </p:nvCxnSpPr>
        <p:spPr>
          <a:xfrm rot="16200000" flipH="1">
            <a:off x="4899442" y="3955722"/>
            <a:ext cx="236872" cy="55952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2" name="直接箭头连接符 161"/>
          <p:cNvCxnSpPr>
            <a:stCxn id="148" idx="3"/>
            <a:endCxn id="209" idx="1"/>
          </p:cNvCxnSpPr>
          <p:nvPr/>
        </p:nvCxnSpPr>
        <p:spPr>
          <a:xfrm>
            <a:off x="6021501" y="4415954"/>
            <a:ext cx="290630" cy="45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4" name="直接箭头连接符 163"/>
          <p:cNvCxnSpPr/>
          <p:nvPr/>
        </p:nvCxnSpPr>
        <p:spPr>
          <a:xfrm flipV="1">
            <a:off x="9432372" y="3118855"/>
            <a:ext cx="233351" cy="1132"/>
          </a:xfrm>
          <a:prstGeom prst="straightConnector1">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6" name="直接箭头连接符 165"/>
          <p:cNvCxnSpPr>
            <a:stCxn id="131" idx="3"/>
            <a:endCxn id="220" idx="2"/>
          </p:cNvCxnSpPr>
          <p:nvPr/>
        </p:nvCxnSpPr>
        <p:spPr>
          <a:xfrm>
            <a:off x="6753590" y="2610521"/>
            <a:ext cx="212611" cy="825"/>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2989611" y="4317526"/>
            <a:ext cx="1291319" cy="461665"/>
          </a:xfrm>
          <a:prstGeom prst="rect">
            <a:avLst/>
          </a:prstGeom>
          <a:noFill/>
        </p:spPr>
        <p:txBody>
          <a:bodyPr wrap="square">
            <a:spAutoFit/>
          </a:bodyPr>
          <a:lstStyle>
            <a:defPPr>
              <a:defRPr lang="zh-CN"/>
            </a:defPPr>
            <a:lvl1pPr algn="ctr">
              <a:defRPr sz="1200">
                <a:solidFill>
                  <a:schemeClr val="bg2">
                    <a:lumMod val="50000"/>
                  </a:schemeClr>
                </a:solidFill>
                <a:latin typeface="Arial" panose="020B0604020202020204" pitchFamily="34" charset="0"/>
                <a:cs typeface="Arial" panose="020B0604020202020204" pitchFamily="34" charset="0"/>
              </a:defRPr>
            </a:lvl1pPr>
          </a:lstStyle>
          <a:p>
            <a:r>
              <a:rPr lang="en-US" altLang="zh-CN" dirty="0"/>
              <a:t>Text </a:t>
            </a:r>
          </a:p>
          <a:p>
            <a:r>
              <a:rPr lang="en-US" altLang="zh-CN" dirty="0"/>
              <a:t>Embedding</a:t>
            </a:r>
            <a:endParaRPr lang="zh-CN" altLang="en-US" dirty="0"/>
          </a:p>
        </p:txBody>
      </p:sp>
      <p:cxnSp>
        <p:nvCxnSpPr>
          <p:cNvPr id="5" name="连接符: 肘形 159"/>
          <p:cNvCxnSpPr/>
          <p:nvPr/>
        </p:nvCxnSpPr>
        <p:spPr>
          <a:xfrm rot="5400000" flipH="1" flipV="1">
            <a:off x="4602587" y="4115517"/>
            <a:ext cx="343376" cy="104673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 name="直接箭头连接符 158"/>
          <p:cNvCxnSpPr/>
          <p:nvPr/>
        </p:nvCxnSpPr>
        <p:spPr>
          <a:xfrm flipV="1">
            <a:off x="3376227" y="2295097"/>
            <a:ext cx="493473" cy="2264"/>
          </a:xfrm>
          <a:prstGeom prst="straightConnector1">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3385475" y="1128713"/>
            <a:ext cx="7830213" cy="5290058"/>
          </a:xfrm>
          <a:prstGeom prst="rect">
            <a:avLst/>
          </a:prstGeom>
          <a:solidFill>
            <a:schemeClr val="bg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0" name="矩形 9"/>
          <p:cNvSpPr/>
          <p:nvPr/>
        </p:nvSpPr>
        <p:spPr>
          <a:xfrm>
            <a:off x="520464" y="3706738"/>
            <a:ext cx="2865009" cy="2577018"/>
          </a:xfrm>
          <a:prstGeom prst="rect">
            <a:avLst/>
          </a:prstGeom>
          <a:solidFill>
            <a:schemeClr val="bg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1" name="圆角矩形 10"/>
          <p:cNvSpPr/>
          <p:nvPr/>
        </p:nvSpPr>
        <p:spPr>
          <a:xfrm>
            <a:off x="1228725" y="1471019"/>
            <a:ext cx="2371725" cy="1874159"/>
          </a:xfrm>
          <a:prstGeom prst="roundRect">
            <a:avLst/>
          </a:prstGeom>
          <a:noFill/>
          <a:ln w="571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 name="内容占位符 246"/>
          <p:cNvSpPr>
            <a:spLocks noGrp="1"/>
          </p:cNvSpPr>
          <p:nvPr>
            <p:ph idx="1"/>
          </p:nvPr>
        </p:nvSpPr>
        <p:spPr>
          <a:xfrm>
            <a:off x="394447" y="680070"/>
            <a:ext cx="11355295" cy="5820093"/>
          </a:xfrm>
        </p:spPr>
        <p:txBody>
          <a:bodyPr/>
          <a:lstStyle/>
          <a:p>
            <a:r>
              <a:rPr lang="zh-CN" altLang="en-US" dirty="0"/>
              <a:t>通过控制不同</a:t>
            </a:r>
            <a:r>
              <a:rPr lang="en-US" altLang="zh-CN" dirty="0"/>
              <a:t>ID</a:t>
            </a:r>
            <a:r>
              <a:rPr lang="zh-CN" altLang="en-US" dirty="0"/>
              <a:t>在输入图像池中的占比来调节融合</a:t>
            </a:r>
            <a:r>
              <a:rPr lang="en-US" altLang="zh-CN" dirty="0"/>
              <a:t>ID</a:t>
            </a:r>
            <a:r>
              <a:rPr lang="zh-CN" altLang="en-US" dirty="0"/>
              <a:t>的偏向</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人物融合调节策略（输入图像占比调节）</a:t>
            </a:r>
          </a:p>
        </p:txBody>
      </p:sp>
      <p:pic>
        <p:nvPicPr>
          <p:cNvPr id="3" name="图片 2"/>
          <p:cNvPicPr>
            <a:picLocks noChangeAspect="1"/>
          </p:cNvPicPr>
          <p:nvPr/>
        </p:nvPicPr>
        <p:blipFill>
          <a:blip r:embed="rId3" cstate="screen"/>
          <a:stretch>
            <a:fillRect/>
          </a:stretch>
        </p:blipFill>
        <p:spPr>
          <a:xfrm>
            <a:off x="595745" y="858203"/>
            <a:ext cx="11000509" cy="5681796"/>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人物融合调节策略（</a:t>
            </a:r>
            <a:r>
              <a:rPr lang="en-US" altLang="zh-CN" dirty="0"/>
              <a:t>Prompt weighting</a:t>
            </a:r>
            <a:r>
              <a:rPr lang="zh-CN" altLang="en-US" dirty="0"/>
              <a:t>调节）</a:t>
            </a:r>
          </a:p>
        </p:txBody>
      </p:sp>
      <p:grpSp>
        <p:nvGrpSpPr>
          <p:cNvPr id="126" name="组合 125"/>
          <p:cNvGrpSpPr/>
          <p:nvPr/>
        </p:nvGrpSpPr>
        <p:grpSpPr>
          <a:xfrm>
            <a:off x="3874168" y="5328309"/>
            <a:ext cx="1735931" cy="538497"/>
            <a:chOff x="2582543" y="1632212"/>
            <a:chExt cx="1735931" cy="538497"/>
          </a:xfrm>
        </p:grpSpPr>
        <p:sp>
          <p:nvSpPr>
            <p:cNvPr id="244" name="矩形: 圆角 243"/>
            <p:cNvSpPr/>
            <p:nvPr/>
          </p:nvSpPr>
          <p:spPr>
            <a:xfrm>
              <a:off x="2582543" y="1632212"/>
              <a:ext cx="1735931" cy="538497"/>
            </a:xfrm>
            <a:prstGeom prst="roundRect">
              <a:avLst/>
            </a:prstGeom>
            <a:solidFill>
              <a:srgbClr val="EAF4E4"/>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Text Encoder(s)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pic>
          <p:nvPicPr>
            <p:cNvPr id="245" name="图形 244"/>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4103216" y="1654501"/>
              <a:ext cx="192398" cy="192398"/>
            </a:xfrm>
            <a:prstGeom prst="rect">
              <a:avLst/>
            </a:prstGeom>
          </p:spPr>
        </p:pic>
      </p:grpSp>
      <p:grpSp>
        <p:nvGrpSpPr>
          <p:cNvPr id="128" name="组合 127"/>
          <p:cNvGrpSpPr/>
          <p:nvPr/>
        </p:nvGrpSpPr>
        <p:grpSpPr>
          <a:xfrm>
            <a:off x="3767704" y="4765903"/>
            <a:ext cx="1942787" cy="307776"/>
            <a:chOff x="1726578" y="4639973"/>
            <a:chExt cx="1942787" cy="307776"/>
          </a:xfrm>
        </p:grpSpPr>
        <p:sp>
          <p:nvSpPr>
            <p:cNvPr id="234" name="矩形: 圆角 233"/>
            <p:cNvSpPr/>
            <p:nvPr/>
          </p:nvSpPr>
          <p:spPr>
            <a:xfrm>
              <a:off x="1726578" y="4639973"/>
              <a:ext cx="1942787" cy="307776"/>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5" name="矩形 234"/>
            <p:cNvSpPr/>
            <p:nvPr/>
          </p:nvSpPr>
          <p:spPr>
            <a:xfrm>
              <a:off x="3367448"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6" name="矩形 235"/>
            <p:cNvSpPr/>
            <p:nvPr/>
          </p:nvSpPr>
          <p:spPr>
            <a:xfrm>
              <a:off x="2100563" y="4684641"/>
              <a:ext cx="218440" cy="21844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37" name="矩形 236"/>
            <p:cNvSpPr/>
            <p:nvPr/>
          </p:nvSpPr>
          <p:spPr>
            <a:xfrm>
              <a:off x="3080565"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8" name="矩形 237"/>
            <p:cNvSpPr/>
            <p:nvPr/>
          </p:nvSpPr>
          <p:spPr>
            <a:xfrm>
              <a:off x="1813680"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9" name="矩形 238"/>
            <p:cNvSpPr/>
            <p:nvPr/>
          </p:nvSpPr>
          <p:spPr>
            <a:xfrm>
              <a:off x="2795566" y="4684641"/>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40" name="组合 239"/>
            <p:cNvGrpSpPr/>
            <p:nvPr/>
          </p:nvGrpSpPr>
          <p:grpSpPr>
            <a:xfrm>
              <a:off x="2447943" y="4771000"/>
              <a:ext cx="223503" cy="45719"/>
              <a:chOff x="2447943" y="4771000"/>
              <a:chExt cx="223503" cy="45719"/>
            </a:xfrm>
          </p:grpSpPr>
          <p:sp>
            <p:nvSpPr>
              <p:cNvPr id="241" name="椭圆 240"/>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2" name="椭圆 241"/>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3" name="椭圆 242"/>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129" name="组合 128"/>
          <p:cNvGrpSpPr/>
          <p:nvPr/>
        </p:nvGrpSpPr>
        <p:grpSpPr>
          <a:xfrm>
            <a:off x="3869700" y="1816610"/>
            <a:ext cx="1735931" cy="1067413"/>
            <a:chOff x="1830005" y="892318"/>
            <a:chExt cx="1735931" cy="1067413"/>
          </a:xfrm>
        </p:grpSpPr>
        <p:sp>
          <p:nvSpPr>
            <p:cNvPr id="227" name="矩形: 圆角 226"/>
            <p:cNvSpPr/>
            <p:nvPr/>
          </p:nvSpPr>
          <p:spPr>
            <a:xfrm>
              <a:off x="1830005" y="921816"/>
              <a:ext cx="1735931" cy="1037915"/>
            </a:xfrm>
            <a:prstGeom prst="roundRect">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8" name="矩形: 圆角 227"/>
            <p:cNvSpPr/>
            <p:nvPr/>
          </p:nvSpPr>
          <p:spPr>
            <a:xfrm>
              <a:off x="1905282" y="1188436"/>
              <a:ext cx="1585375"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9" name="矩形: 圆角 228"/>
            <p:cNvSpPr/>
            <p:nvPr/>
          </p:nvSpPr>
          <p:spPr>
            <a:xfrm>
              <a:off x="2111161" y="1440280"/>
              <a:ext cx="117361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0" name="矩形: 圆角 229"/>
            <p:cNvSpPr/>
            <p:nvPr/>
          </p:nvSpPr>
          <p:spPr>
            <a:xfrm>
              <a:off x="2248324" y="1692124"/>
              <a:ext cx="899289"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31" name="图形 230"/>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189397"/>
              <a:ext cx="159082" cy="159082"/>
            </a:xfrm>
            <a:prstGeom prst="rect">
              <a:avLst/>
            </a:prstGeom>
          </p:spPr>
        </p:pic>
        <p:pic>
          <p:nvPicPr>
            <p:cNvPr id="232" name="图形 231"/>
            <p:cNvPicPr>
              <a:picLocks noChangeAspect="1"/>
            </p:cNvPicPr>
            <p:nvPr/>
          </p:nvPicPr>
          <p:blipFill>
            <a:blip r:embed="rId3" cstate="screen">
              <a:extLst>
                <a:ext uri="{96DAC541-7B7A-43D3-8B79-37D633B846F1}">
                  <asvg:svgBlip xmlns:asvg="http://schemas.microsoft.com/office/drawing/2016/SVG/main" r:embed="rId4"/>
                </a:ext>
              </a:extLst>
            </a:blip>
            <a:stretch>
              <a:fillRect/>
            </a:stretch>
          </p:blipFill>
          <p:spPr>
            <a:xfrm>
              <a:off x="2618427" y="1444004"/>
              <a:ext cx="159082" cy="159082"/>
            </a:xfrm>
            <a:prstGeom prst="rect">
              <a:avLst/>
            </a:prstGeom>
          </p:spPr>
        </p:pic>
        <p:sp>
          <p:nvSpPr>
            <p:cNvPr id="233" name="文本框 232"/>
            <p:cNvSpPr txBox="1"/>
            <p:nvPr/>
          </p:nvSpPr>
          <p:spPr>
            <a:xfrm>
              <a:off x="1971694" y="892318"/>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Image Encoder</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pic>
        <p:nvPicPr>
          <p:cNvPr id="131" name="图片 130" descr="绿色的叶子&#10;&#10;低可信度描述已自动生成"/>
          <p:cNvPicPr>
            <a:picLocks noChangeAspect="1"/>
          </p:cNvPicPr>
          <p:nvPr/>
        </p:nvPicPr>
        <p:blipFill>
          <a:blip r:embed="rId5" cstate="screen"/>
          <a:stretch>
            <a:fillRect/>
          </a:stretch>
        </p:blipFill>
        <p:spPr>
          <a:xfrm>
            <a:off x="5824631" y="2146041"/>
            <a:ext cx="928959" cy="928959"/>
          </a:xfrm>
          <a:prstGeom prst="rect">
            <a:avLst/>
          </a:prstGeom>
        </p:spPr>
      </p:pic>
      <p:grpSp>
        <p:nvGrpSpPr>
          <p:cNvPr id="132" name="组合 131"/>
          <p:cNvGrpSpPr/>
          <p:nvPr/>
        </p:nvGrpSpPr>
        <p:grpSpPr>
          <a:xfrm>
            <a:off x="6966200" y="1786448"/>
            <a:ext cx="2455502" cy="1649798"/>
            <a:chOff x="7828476" y="1845060"/>
            <a:chExt cx="2053361" cy="1379608"/>
          </a:xfrm>
        </p:grpSpPr>
        <p:sp>
          <p:nvSpPr>
            <p:cNvPr id="220" name="矩形: 圆角 219"/>
            <p:cNvSpPr/>
            <p:nvPr/>
          </p:nvSpPr>
          <p:spPr>
            <a:xfrm rot="5400000">
              <a:off x="8165353" y="1508183"/>
              <a:ext cx="1379608" cy="2053361"/>
            </a:xfrm>
            <a:prstGeom prst="roundRect">
              <a:avLst>
                <a:gd name="adj" fmla="val 14266"/>
              </a:avLst>
            </a:prstGeom>
            <a:solidFill>
              <a:srgbClr val="ECF3FA"/>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sp>
          <p:nvSpPr>
            <p:cNvPr id="221" name="矩形: 圆角 220"/>
            <p:cNvSpPr/>
            <p:nvPr/>
          </p:nvSpPr>
          <p:spPr>
            <a:xfrm rot="5400000">
              <a:off x="9086326" y="2434804"/>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2" name="矩形: 圆角 221"/>
            <p:cNvSpPr/>
            <p:nvPr/>
          </p:nvSpPr>
          <p:spPr>
            <a:xfrm rot="5400000">
              <a:off x="8934171"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3" name="矩形: 圆角 222"/>
            <p:cNvSpPr/>
            <p:nvPr/>
          </p:nvSpPr>
          <p:spPr>
            <a:xfrm rot="5400000">
              <a:off x="8749571" y="2434803"/>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4" name="矩形: 圆角 223"/>
            <p:cNvSpPr/>
            <p:nvPr/>
          </p:nvSpPr>
          <p:spPr>
            <a:xfrm rot="16200000">
              <a:off x="7517297" y="2434803"/>
              <a:ext cx="1142008"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5" name="矩形: 圆角 224"/>
            <p:cNvSpPr/>
            <p:nvPr/>
          </p:nvSpPr>
          <p:spPr>
            <a:xfrm rot="16200000">
              <a:off x="7991216" y="2434804"/>
              <a:ext cx="819027"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6" name="矩形: 圆角 225"/>
            <p:cNvSpPr/>
            <p:nvPr/>
          </p:nvSpPr>
          <p:spPr>
            <a:xfrm rot="16200000">
              <a:off x="8435925" y="2434804"/>
              <a:ext cx="560936" cy="179878"/>
            </a:xfrm>
            <a:prstGeom prst="roundRect">
              <a:avLst/>
            </a:prstGeom>
            <a:solidFill>
              <a:schemeClr val="accent4">
                <a:lumMod val="40000"/>
                <a:lumOff val="60000"/>
              </a:schemeClr>
            </a:solidFill>
            <a:ln w="158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3" name="文本框 132"/>
          <p:cNvSpPr txBox="1"/>
          <p:nvPr/>
        </p:nvSpPr>
        <p:spPr>
          <a:xfrm>
            <a:off x="7516729" y="1471019"/>
            <a:ext cx="1452547" cy="307777"/>
          </a:xfrm>
          <a:prstGeom prst="rect">
            <a:avLst/>
          </a:prstGeom>
          <a:noFill/>
        </p:spPr>
        <p:txBody>
          <a:bodyPr wrap="square">
            <a:spAutoFit/>
          </a:bodyP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Diffusion Model</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nvGrpSpPr>
          <p:cNvPr id="3" name="组合 2"/>
          <p:cNvGrpSpPr/>
          <p:nvPr/>
        </p:nvGrpSpPr>
        <p:grpSpPr>
          <a:xfrm>
            <a:off x="4050879" y="3809271"/>
            <a:ext cx="1374479" cy="307776"/>
            <a:chOff x="4050879" y="3809271"/>
            <a:chExt cx="1374479" cy="307776"/>
          </a:xfrm>
        </p:grpSpPr>
        <p:sp>
          <p:nvSpPr>
            <p:cNvPr id="134" name="矩形: 圆角 133"/>
            <p:cNvSpPr/>
            <p:nvPr/>
          </p:nvSpPr>
          <p:spPr>
            <a:xfrm>
              <a:off x="4050879" y="3809271"/>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5" name="矩形 134"/>
            <p:cNvSpPr/>
            <p:nvPr/>
          </p:nvSpPr>
          <p:spPr>
            <a:xfrm>
              <a:off x="4424863"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36" name="矩形 135"/>
            <p:cNvSpPr/>
            <p:nvPr/>
          </p:nvSpPr>
          <p:spPr>
            <a:xfrm>
              <a:off x="4137980"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7" name="矩形 136"/>
            <p:cNvSpPr/>
            <p:nvPr/>
          </p:nvSpPr>
          <p:spPr>
            <a:xfrm>
              <a:off x="5119866" y="3853939"/>
              <a:ext cx="218440" cy="218440"/>
            </a:xfrm>
            <a:prstGeom prst="rect">
              <a:avLst/>
            </a:prstGeom>
            <a:solidFill>
              <a:srgbClr val="FF7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8" name="组合 137"/>
            <p:cNvGrpSpPr/>
            <p:nvPr/>
          </p:nvGrpSpPr>
          <p:grpSpPr>
            <a:xfrm>
              <a:off x="4772243" y="3940298"/>
              <a:ext cx="223503" cy="45719"/>
              <a:chOff x="2447943" y="4771000"/>
              <a:chExt cx="223503" cy="45719"/>
            </a:xfrm>
          </p:grpSpPr>
          <p:sp>
            <p:nvSpPr>
              <p:cNvPr id="217" name="椭圆 216"/>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8" name="椭圆 217"/>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9" name="椭圆 218"/>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39" name="直接箭头连接符 138"/>
          <p:cNvCxnSpPr>
            <a:stCxn id="227" idx="2"/>
            <a:endCxn id="134" idx="0"/>
          </p:cNvCxnSpPr>
          <p:nvPr/>
        </p:nvCxnSpPr>
        <p:spPr>
          <a:xfrm>
            <a:off x="4737666" y="2884022"/>
            <a:ext cx="453" cy="92525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0" name="文本框 139"/>
          <p:cNvSpPr txBox="1"/>
          <p:nvPr/>
        </p:nvSpPr>
        <p:spPr>
          <a:xfrm>
            <a:off x="3367105" y="3345178"/>
            <a:ext cx="1389301" cy="461665"/>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Image Embeddings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grpSp>
        <p:nvGrpSpPr>
          <p:cNvPr id="142" name="组合 141"/>
          <p:cNvGrpSpPr/>
          <p:nvPr/>
        </p:nvGrpSpPr>
        <p:grpSpPr>
          <a:xfrm>
            <a:off x="6312133" y="4262515"/>
            <a:ext cx="1374479" cy="307776"/>
            <a:chOff x="1726579" y="4639973"/>
            <a:chExt cx="1374479" cy="307776"/>
          </a:xfrm>
        </p:grpSpPr>
        <p:sp>
          <p:nvSpPr>
            <p:cNvPr id="209" name="矩形: 圆角 208"/>
            <p:cNvSpPr/>
            <p:nvPr/>
          </p:nvSpPr>
          <p:spPr>
            <a:xfrm>
              <a:off x="1726579" y="4639973"/>
              <a:ext cx="1374479"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0" name="矩形 209"/>
            <p:cNvSpPr/>
            <p:nvPr/>
          </p:nvSpPr>
          <p:spPr>
            <a:xfrm>
              <a:off x="2100563"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211" name="矩形 210"/>
            <p:cNvSpPr/>
            <p:nvPr/>
          </p:nvSpPr>
          <p:spPr>
            <a:xfrm>
              <a:off x="1813680"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2" name="矩形 211"/>
            <p:cNvSpPr/>
            <p:nvPr/>
          </p:nvSpPr>
          <p:spPr>
            <a:xfrm>
              <a:off x="2795566" y="4684641"/>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3" name="组合 212"/>
            <p:cNvGrpSpPr/>
            <p:nvPr/>
          </p:nvGrpSpPr>
          <p:grpSpPr>
            <a:xfrm>
              <a:off x="2447943" y="4771000"/>
              <a:ext cx="223503" cy="45719"/>
              <a:chOff x="2447943" y="4771000"/>
              <a:chExt cx="223503" cy="45719"/>
            </a:xfrm>
          </p:grpSpPr>
          <p:sp>
            <p:nvSpPr>
              <p:cNvPr id="214" name="椭圆 213"/>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5" name="椭圆 214"/>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6" name="椭圆 215"/>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43" name="文本框 142"/>
          <p:cNvSpPr txBox="1"/>
          <p:nvPr/>
        </p:nvSpPr>
        <p:spPr>
          <a:xfrm>
            <a:off x="6029388" y="3928285"/>
            <a:ext cx="2181181" cy="307777"/>
          </a:xfrm>
          <a:prstGeom prst="rect">
            <a:avLst/>
          </a:prstGeom>
          <a:noFill/>
        </p:spPr>
        <p:txBody>
          <a:bodyPr wrap="square">
            <a:spAutoFit/>
          </a:bodyPr>
          <a:lstStyle/>
          <a:p>
            <a:pPr algn="ctr"/>
            <a:r>
              <a:rPr lang="en-US" altLang="zh-CN" sz="1400" b="1" dirty="0">
                <a:solidFill>
                  <a:schemeClr val="bg2">
                    <a:lumMod val="10000"/>
                  </a:schemeClr>
                </a:solidFill>
                <a:latin typeface="Arial" panose="020B0604020202020204" pitchFamily="34" charset="0"/>
                <a:cs typeface="Arial" panose="020B0604020202020204" pitchFamily="34" charset="0"/>
              </a:rPr>
              <a:t>Stacked ID Embedding</a:t>
            </a:r>
            <a:endParaRPr lang="zh-CN" altLang="en-US" sz="1400" b="1" dirty="0">
              <a:solidFill>
                <a:schemeClr val="bg2">
                  <a:lumMod val="10000"/>
                </a:schemeClr>
              </a:solidFill>
              <a:latin typeface="Arial" panose="020B0604020202020204" pitchFamily="34" charset="0"/>
              <a:cs typeface="Arial" panose="020B0604020202020204" pitchFamily="34" charset="0"/>
            </a:endParaRPr>
          </a:p>
        </p:txBody>
      </p:sp>
      <p:grpSp>
        <p:nvGrpSpPr>
          <p:cNvPr id="144" name="组合 143"/>
          <p:cNvGrpSpPr/>
          <p:nvPr/>
        </p:nvGrpSpPr>
        <p:grpSpPr>
          <a:xfrm>
            <a:off x="6917729" y="4713927"/>
            <a:ext cx="2832691" cy="411727"/>
            <a:chOff x="4378327" y="4781779"/>
            <a:chExt cx="2832691" cy="411727"/>
          </a:xfrm>
        </p:grpSpPr>
        <p:sp>
          <p:nvSpPr>
            <p:cNvPr id="192" name="矩形: 圆角 191"/>
            <p:cNvSpPr/>
            <p:nvPr/>
          </p:nvSpPr>
          <p:spPr>
            <a:xfrm>
              <a:off x="4378327" y="4781779"/>
              <a:ext cx="2832691" cy="411727"/>
            </a:xfrm>
            <a:prstGeom prst="roundRect">
              <a:avLst/>
            </a:prstGeom>
            <a:solidFill>
              <a:srgbClr val="F3F3F3">
                <a:alpha val="60784"/>
              </a:srgb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3" name="矩形 192"/>
            <p:cNvSpPr/>
            <p:nvPr/>
          </p:nvSpPr>
          <p:spPr>
            <a:xfrm>
              <a:off x="6935021"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4" name="矩形 193"/>
            <p:cNvSpPr/>
            <p:nvPr/>
          </p:nvSpPr>
          <p:spPr>
            <a:xfrm>
              <a:off x="6659022"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5" name="矩形 194"/>
            <p:cNvSpPr/>
            <p:nvPr/>
          </p:nvSpPr>
          <p:spPr>
            <a:xfrm>
              <a:off x="4429625"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6" name="矩形 195"/>
            <p:cNvSpPr/>
            <p:nvPr/>
          </p:nvSpPr>
          <p:spPr>
            <a:xfrm>
              <a:off x="6380902" y="4880534"/>
              <a:ext cx="218440" cy="21844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7" name="矩形: 圆角 196"/>
            <p:cNvSpPr/>
            <p:nvPr/>
          </p:nvSpPr>
          <p:spPr>
            <a:xfrm>
              <a:off x="4712535" y="4835866"/>
              <a:ext cx="1307266" cy="307776"/>
            </a:xfrm>
            <a:prstGeom prst="roundRect">
              <a:avLst/>
            </a:prstGeom>
            <a:solidFill>
              <a:srgbClr val="F3F3F3">
                <a:alpha val="60784"/>
              </a:srgbClr>
            </a:solidFill>
            <a:ln w="19050">
              <a:solidFill>
                <a:srgbClr val="9454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8" name="矩形 197"/>
            <p:cNvSpPr/>
            <p:nvPr/>
          </p:nvSpPr>
          <p:spPr>
            <a:xfrm>
              <a:off x="5054672"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
          <p:nvSpPr>
            <p:cNvPr id="199" name="矩形 198"/>
            <p:cNvSpPr/>
            <p:nvPr/>
          </p:nvSpPr>
          <p:spPr>
            <a:xfrm>
              <a:off x="4767789"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0" name="矩形 199"/>
            <p:cNvSpPr/>
            <p:nvPr/>
          </p:nvSpPr>
          <p:spPr>
            <a:xfrm>
              <a:off x="5749675" y="4880534"/>
              <a:ext cx="218440" cy="218440"/>
            </a:xfrm>
            <a:prstGeom prst="rect">
              <a:avLst/>
            </a:prstGeom>
            <a:gradFill>
              <a:gsLst>
                <a:gs pos="0">
                  <a:srgbClr val="FF7C8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1" name="组合 200"/>
            <p:cNvGrpSpPr/>
            <p:nvPr/>
          </p:nvGrpSpPr>
          <p:grpSpPr>
            <a:xfrm>
              <a:off x="5402052" y="4966893"/>
              <a:ext cx="223503" cy="45719"/>
              <a:chOff x="2447943" y="4771000"/>
              <a:chExt cx="223503" cy="45719"/>
            </a:xfrm>
          </p:grpSpPr>
          <p:sp>
            <p:nvSpPr>
              <p:cNvPr id="206" name="椭圆 205"/>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7" name="椭圆 206"/>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8" name="椭圆 207"/>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02" name="组合 201"/>
            <p:cNvGrpSpPr/>
            <p:nvPr/>
          </p:nvGrpSpPr>
          <p:grpSpPr>
            <a:xfrm>
              <a:off x="6099840" y="4964782"/>
              <a:ext cx="223503" cy="45719"/>
              <a:chOff x="2447943" y="4771000"/>
              <a:chExt cx="223503" cy="45719"/>
            </a:xfrm>
          </p:grpSpPr>
          <p:sp>
            <p:nvSpPr>
              <p:cNvPr id="203" name="椭圆 202"/>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4" name="椭圆 203"/>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5" name="椭圆 204"/>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145" name="连接符: 肘形 144"/>
          <p:cNvCxnSpPr>
            <a:stCxn id="209" idx="3"/>
            <a:endCxn id="197" idx="0"/>
          </p:cNvCxnSpPr>
          <p:nvPr/>
        </p:nvCxnSpPr>
        <p:spPr>
          <a:xfrm>
            <a:off x="7686611" y="4416405"/>
            <a:ext cx="218958" cy="351609"/>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6" name="文本框 145"/>
          <p:cNvSpPr txBox="1"/>
          <p:nvPr/>
        </p:nvSpPr>
        <p:spPr>
          <a:xfrm>
            <a:off x="7404944" y="5161969"/>
            <a:ext cx="1949743" cy="276999"/>
          </a:xfrm>
          <a:prstGeom prst="rect">
            <a:avLst/>
          </a:prstGeom>
          <a:noFill/>
        </p:spPr>
        <p:txBody>
          <a:bodyPr wrap="square">
            <a:spAutoFit/>
          </a:bodyPr>
          <a:lstStyle/>
          <a:p>
            <a:pPr algn="ctr"/>
            <a:r>
              <a:rPr lang="en-US" altLang="zh-CN" sz="1200" dirty="0">
                <a:solidFill>
                  <a:schemeClr val="bg2">
                    <a:lumMod val="50000"/>
                  </a:schemeClr>
                </a:solidFill>
                <a:latin typeface="Arial" panose="020B0604020202020204" pitchFamily="34" charset="0"/>
                <a:cs typeface="Arial" panose="020B0604020202020204" pitchFamily="34" charset="0"/>
              </a:rPr>
              <a:t>Updated Text Embedding</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cxnSp>
        <p:nvCxnSpPr>
          <p:cNvPr id="147" name="直接箭头连接符 146"/>
          <p:cNvCxnSpPr>
            <a:stCxn id="192" idx="0"/>
          </p:cNvCxnSpPr>
          <p:nvPr/>
        </p:nvCxnSpPr>
        <p:spPr>
          <a:xfrm flipV="1">
            <a:off x="8334073" y="3471793"/>
            <a:ext cx="0" cy="1242132"/>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148" name="矩形: 圆角 147"/>
          <p:cNvSpPr/>
          <p:nvPr/>
        </p:nvSpPr>
        <p:spPr>
          <a:xfrm>
            <a:off x="5302183" y="4255675"/>
            <a:ext cx="719318" cy="320554"/>
          </a:xfrm>
          <a:prstGeom prst="roundRect">
            <a:avLst/>
          </a:prstGeom>
          <a:solidFill>
            <a:schemeClr val="accent1">
              <a:lumMod val="40000"/>
              <a:lumOff val="60000"/>
            </a:schemeClr>
          </a:solid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chemeClr val="bg2">
                    <a:lumMod val="50000"/>
                  </a:schemeClr>
                </a:solidFill>
                <a:latin typeface="Arial" panose="020B0604020202020204" pitchFamily="34" charset="0"/>
                <a:cs typeface="Arial" panose="020B0604020202020204" pitchFamily="34" charset="0"/>
              </a:rPr>
              <a:t>MLPs</a:t>
            </a:r>
            <a:endParaRPr lang="zh-CN" altLang="en-US" sz="1400" dirty="0">
              <a:solidFill>
                <a:schemeClr val="bg2">
                  <a:lumMod val="50000"/>
                </a:schemeClr>
              </a:solidFill>
              <a:latin typeface="Arial" panose="020B0604020202020204" pitchFamily="34" charset="0"/>
              <a:cs typeface="Arial" panose="020B0604020202020204" pitchFamily="34" charset="0"/>
            </a:endParaRPr>
          </a:p>
        </p:txBody>
      </p:sp>
      <p:grpSp>
        <p:nvGrpSpPr>
          <p:cNvPr id="150" name="组合 149"/>
          <p:cNvGrpSpPr/>
          <p:nvPr/>
        </p:nvGrpSpPr>
        <p:grpSpPr>
          <a:xfrm>
            <a:off x="1486914" y="1614684"/>
            <a:ext cx="1898561" cy="1372904"/>
            <a:chOff x="3348668" y="753057"/>
            <a:chExt cx="1898561" cy="1372904"/>
          </a:xfrm>
        </p:grpSpPr>
        <p:grpSp>
          <p:nvGrpSpPr>
            <p:cNvPr id="183" name="组合 182"/>
            <p:cNvGrpSpPr/>
            <p:nvPr/>
          </p:nvGrpSpPr>
          <p:grpSpPr>
            <a:xfrm>
              <a:off x="4204269" y="1925948"/>
              <a:ext cx="223503" cy="45719"/>
              <a:chOff x="2447943" y="4771000"/>
              <a:chExt cx="223503" cy="45719"/>
            </a:xfrm>
          </p:grpSpPr>
          <p:sp>
            <p:nvSpPr>
              <p:cNvPr id="189" name="椭圆 188"/>
              <p:cNvSpPr/>
              <p:nvPr/>
            </p:nvSpPr>
            <p:spPr>
              <a:xfrm flipV="1">
                <a:off x="2447943"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0" name="椭圆 189"/>
              <p:cNvSpPr/>
              <p:nvPr/>
            </p:nvSpPr>
            <p:spPr>
              <a:xfrm flipV="1">
                <a:off x="2534425"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1" name="椭圆 190"/>
              <p:cNvSpPr/>
              <p:nvPr/>
            </p:nvSpPr>
            <p:spPr>
              <a:xfrm flipV="1">
                <a:off x="2625727" y="4771000"/>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84" name="图片 183" descr="男人戴着眼镜&#10;&#10;描述已自动生成"/>
            <p:cNvPicPr>
              <a:picLocks noChangeAspect="1"/>
            </p:cNvPicPr>
            <p:nvPr/>
          </p:nvPicPr>
          <p:blipFill>
            <a:blip r:embed="rId6" cstate="screen"/>
            <a:stretch>
              <a:fillRect/>
            </a:stretch>
          </p:blipFill>
          <p:spPr>
            <a:xfrm>
              <a:off x="4033584" y="888129"/>
              <a:ext cx="484763" cy="500400"/>
            </a:xfrm>
            <a:prstGeom prst="rect">
              <a:avLst/>
            </a:prstGeom>
          </p:spPr>
        </p:pic>
        <p:pic>
          <p:nvPicPr>
            <p:cNvPr id="185" name="图片 184" descr="微笑的人&#10;&#10;中度可信度描述已自动生成"/>
            <p:cNvPicPr>
              <a:picLocks noChangeAspect="1"/>
            </p:cNvPicPr>
            <p:nvPr/>
          </p:nvPicPr>
          <p:blipFill rotWithShape="1">
            <a:blip r:embed="rId7" cstate="screen"/>
            <a:srcRect/>
            <a:stretch>
              <a:fillRect/>
            </a:stretch>
          </p:blipFill>
          <p:spPr>
            <a:xfrm>
              <a:off x="4532604" y="1104152"/>
              <a:ext cx="502655" cy="500400"/>
            </a:xfrm>
            <a:prstGeom prst="rect">
              <a:avLst/>
            </a:prstGeom>
          </p:spPr>
        </p:pic>
        <p:pic>
          <p:nvPicPr>
            <p:cNvPr id="186" name="图片 185" descr="微笑的女孩&#10;&#10;描述已自动生成"/>
            <p:cNvPicPr>
              <a:picLocks noChangeAspect="1"/>
            </p:cNvPicPr>
            <p:nvPr/>
          </p:nvPicPr>
          <p:blipFill>
            <a:blip r:embed="rId8" cstate="screen"/>
            <a:stretch>
              <a:fillRect/>
            </a:stretch>
          </p:blipFill>
          <p:spPr>
            <a:xfrm>
              <a:off x="3568920" y="1158622"/>
              <a:ext cx="500400" cy="500400"/>
            </a:xfrm>
            <a:prstGeom prst="rect">
              <a:avLst/>
            </a:prstGeom>
          </p:spPr>
        </p:pic>
        <p:pic>
          <p:nvPicPr>
            <p:cNvPr id="187" name="图片 186" descr="男人戴着眼镜&#10;&#10;描述已自动生成"/>
            <p:cNvPicPr>
              <a:picLocks noChangeAspect="1"/>
            </p:cNvPicPr>
            <p:nvPr/>
          </p:nvPicPr>
          <p:blipFill>
            <a:blip r:embed="rId9" cstate="screen"/>
            <a:stretch>
              <a:fillRect/>
            </a:stretch>
          </p:blipFill>
          <p:spPr>
            <a:xfrm>
              <a:off x="4087446" y="1310016"/>
              <a:ext cx="500400" cy="500400"/>
            </a:xfrm>
            <a:prstGeom prst="rect">
              <a:avLst/>
            </a:prstGeom>
          </p:spPr>
        </p:pic>
        <p:sp>
          <p:nvSpPr>
            <p:cNvPr id="188" name="椭圆 187"/>
            <p:cNvSpPr/>
            <p:nvPr/>
          </p:nvSpPr>
          <p:spPr>
            <a:xfrm>
              <a:off x="3348668" y="753057"/>
              <a:ext cx="1898561" cy="1372904"/>
            </a:xfrm>
            <a:prstGeom prst="ellipse">
              <a:avLst/>
            </a:prstGeom>
            <a:noFill/>
            <a:ln w="1905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bg2">
                    <a:lumMod val="50000"/>
                  </a:schemeClr>
                </a:solidFill>
                <a:latin typeface="Arial" panose="020B0604020202020204" pitchFamily="34" charset="0"/>
                <a:cs typeface="Arial" panose="020B0604020202020204" pitchFamily="34" charset="0"/>
              </a:endParaRPr>
            </a:p>
          </p:txBody>
        </p:sp>
      </p:grpSp>
      <p:sp>
        <p:nvSpPr>
          <p:cNvPr id="152" name="文本框 151"/>
          <p:cNvSpPr txBox="1"/>
          <p:nvPr/>
        </p:nvSpPr>
        <p:spPr>
          <a:xfrm>
            <a:off x="5202291" y="6141772"/>
            <a:ext cx="2159951" cy="276999"/>
          </a:xfrm>
          <a:prstGeom prst="rect">
            <a:avLst/>
          </a:prstGeom>
          <a:noFill/>
        </p:spPr>
        <p:txBody>
          <a:bodyPr wrap="square">
            <a:spAutoFit/>
          </a:bodyPr>
          <a:lstStyle/>
          <a:p>
            <a:pPr algn="ctr"/>
            <a:r>
              <a:rPr lang="en-US" altLang="zh-CN" sz="1200">
                <a:latin typeface="Comic Sans MS" panose="030F0702030302020204" pitchFamily="66" charset="0"/>
              </a:rPr>
              <a:t>“A </a:t>
            </a:r>
            <a:r>
              <a:rPr lang="en-US" altLang="zh-CN" sz="1200" b="1">
                <a:solidFill>
                  <a:srgbClr val="0070C0"/>
                </a:solidFill>
                <a:latin typeface="Comic Sans MS" panose="030F0702030302020204" pitchFamily="66" charset="0"/>
              </a:rPr>
              <a:t>man</a:t>
            </a:r>
            <a:r>
              <a:rPr lang="en-US" altLang="zh-CN" sz="1200">
                <a:latin typeface="Comic Sans MS" panose="030F0702030302020204" pitchFamily="66" charset="0"/>
              </a:rPr>
              <a:t> wearing a blue cap”</a:t>
            </a:r>
            <a:endParaRPr lang="en-US" altLang="zh-CN" sz="1200" dirty="0">
              <a:latin typeface="Comic Sans MS" panose="030F0702030302020204" pitchFamily="66" charset="0"/>
            </a:endParaRPr>
          </a:p>
        </p:txBody>
      </p:sp>
      <p:sp>
        <p:nvSpPr>
          <p:cNvPr id="153" name="文本框 152"/>
          <p:cNvSpPr txBox="1"/>
          <p:nvPr/>
        </p:nvSpPr>
        <p:spPr>
          <a:xfrm>
            <a:off x="1586678" y="3028614"/>
            <a:ext cx="1738599" cy="276999"/>
          </a:xfrm>
          <a:prstGeom prst="rect">
            <a:avLst/>
          </a:prstGeom>
          <a:noFill/>
        </p:spPr>
        <p:txBody>
          <a:bodyPr wrap="square">
            <a:spAutoFit/>
          </a:bodyPr>
          <a:lstStyle/>
          <a:p>
            <a:pPr algn="ctr"/>
            <a:r>
              <a:rPr lang="en-US" altLang="zh-CN" sz="1200" b="1" dirty="0">
                <a:solidFill>
                  <a:schemeClr val="bg2">
                    <a:lumMod val="50000"/>
                  </a:schemeClr>
                </a:solidFill>
                <a:latin typeface="Arial" panose="020B0604020202020204" pitchFamily="34" charset="0"/>
                <a:cs typeface="Arial" panose="020B0604020202020204" pitchFamily="34" charset="0"/>
              </a:rPr>
              <a:t>Inference</a:t>
            </a:r>
            <a:r>
              <a:rPr lang="en-US" altLang="zh-CN" sz="1200" dirty="0">
                <a:solidFill>
                  <a:schemeClr val="bg2">
                    <a:lumMod val="50000"/>
                  </a:schemeClr>
                </a:solidFill>
                <a:latin typeface="Arial" panose="020B0604020202020204" pitchFamily="34" charset="0"/>
                <a:cs typeface="Arial" panose="020B0604020202020204" pitchFamily="34" charset="0"/>
              </a:rPr>
              <a:t> ID Images</a:t>
            </a:r>
            <a:endParaRPr lang="zh-CN" altLang="en-US" sz="1200" dirty="0">
              <a:solidFill>
                <a:schemeClr val="bg2">
                  <a:lumMod val="50000"/>
                </a:schemeClr>
              </a:solidFill>
              <a:latin typeface="Arial" panose="020B0604020202020204" pitchFamily="34" charset="0"/>
              <a:cs typeface="Arial" panose="020B0604020202020204" pitchFamily="34" charset="0"/>
            </a:endParaRPr>
          </a:p>
        </p:txBody>
      </p:sp>
      <p:pic>
        <p:nvPicPr>
          <p:cNvPr id="154" name="图片 153" descr="穿着制服戴帽子的男人&#10;&#10;描述已自动生成"/>
          <p:cNvPicPr>
            <a:picLocks noChangeAspect="1"/>
          </p:cNvPicPr>
          <p:nvPr/>
        </p:nvPicPr>
        <p:blipFill>
          <a:blip r:embed="rId10" cstate="screen"/>
          <a:stretch>
            <a:fillRect/>
          </a:stretch>
        </p:blipFill>
        <p:spPr>
          <a:xfrm>
            <a:off x="9665721" y="2698431"/>
            <a:ext cx="1000800" cy="1000800"/>
          </a:xfrm>
          <a:prstGeom prst="rect">
            <a:avLst/>
          </a:prstGeom>
        </p:spPr>
      </p:pic>
      <p:cxnSp>
        <p:nvCxnSpPr>
          <p:cNvPr id="156" name="连接符: 肘形 155"/>
          <p:cNvCxnSpPr>
            <a:stCxn id="152" idx="0"/>
            <a:endCxn id="244" idx="3"/>
          </p:cNvCxnSpPr>
          <p:nvPr/>
        </p:nvCxnSpPr>
        <p:spPr>
          <a:xfrm rot="16200000" flipV="1">
            <a:off x="5674075" y="5533580"/>
            <a:ext cx="544214" cy="672168"/>
          </a:xfrm>
          <a:prstGeom prst="bentConnector2">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7" name="直接箭头连接符 156"/>
          <p:cNvCxnSpPr>
            <a:stCxn id="244" idx="0"/>
            <a:endCxn id="234" idx="2"/>
          </p:cNvCxnSpPr>
          <p:nvPr/>
        </p:nvCxnSpPr>
        <p:spPr>
          <a:xfrm flipH="1" flipV="1">
            <a:off x="4739096" y="5073679"/>
            <a:ext cx="3036" cy="25462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58" name="连接符: 肘形 157"/>
          <p:cNvCxnSpPr>
            <a:stCxn id="134" idx="2"/>
          </p:cNvCxnSpPr>
          <p:nvPr/>
        </p:nvCxnSpPr>
        <p:spPr>
          <a:xfrm rot="16200000" flipH="1">
            <a:off x="4899442" y="3955722"/>
            <a:ext cx="236872" cy="55952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2" name="直接箭头连接符 161"/>
          <p:cNvCxnSpPr>
            <a:stCxn id="148" idx="3"/>
            <a:endCxn id="209" idx="1"/>
          </p:cNvCxnSpPr>
          <p:nvPr/>
        </p:nvCxnSpPr>
        <p:spPr>
          <a:xfrm>
            <a:off x="6021501" y="4415954"/>
            <a:ext cx="290630" cy="45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4" name="直接箭头连接符 163"/>
          <p:cNvCxnSpPr/>
          <p:nvPr/>
        </p:nvCxnSpPr>
        <p:spPr>
          <a:xfrm flipV="1">
            <a:off x="9432372" y="3118855"/>
            <a:ext cx="233351" cy="1132"/>
          </a:xfrm>
          <a:prstGeom prst="straightConnector1">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66" name="直接箭头连接符 165"/>
          <p:cNvCxnSpPr>
            <a:stCxn id="131" idx="3"/>
            <a:endCxn id="220" idx="2"/>
          </p:cNvCxnSpPr>
          <p:nvPr/>
        </p:nvCxnSpPr>
        <p:spPr>
          <a:xfrm>
            <a:off x="6753590" y="2610521"/>
            <a:ext cx="212611" cy="825"/>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2989611" y="4317526"/>
            <a:ext cx="1291319" cy="461665"/>
          </a:xfrm>
          <a:prstGeom prst="rect">
            <a:avLst/>
          </a:prstGeom>
          <a:noFill/>
        </p:spPr>
        <p:txBody>
          <a:bodyPr wrap="square">
            <a:spAutoFit/>
          </a:bodyPr>
          <a:lstStyle>
            <a:defPPr>
              <a:defRPr lang="zh-CN"/>
            </a:defPPr>
            <a:lvl1pPr algn="ctr">
              <a:defRPr sz="1200">
                <a:solidFill>
                  <a:schemeClr val="bg2">
                    <a:lumMod val="50000"/>
                  </a:schemeClr>
                </a:solidFill>
                <a:latin typeface="Arial" panose="020B0604020202020204" pitchFamily="34" charset="0"/>
                <a:cs typeface="Arial" panose="020B0604020202020204" pitchFamily="34" charset="0"/>
              </a:defRPr>
            </a:lvl1pPr>
          </a:lstStyle>
          <a:p>
            <a:r>
              <a:rPr lang="en-US" altLang="zh-CN" dirty="0"/>
              <a:t>Text </a:t>
            </a:r>
          </a:p>
          <a:p>
            <a:r>
              <a:rPr lang="en-US" altLang="zh-CN" dirty="0"/>
              <a:t>Embedding</a:t>
            </a:r>
            <a:endParaRPr lang="zh-CN" altLang="en-US" dirty="0"/>
          </a:p>
        </p:txBody>
      </p:sp>
      <p:cxnSp>
        <p:nvCxnSpPr>
          <p:cNvPr id="5" name="连接符: 肘形 159"/>
          <p:cNvCxnSpPr/>
          <p:nvPr/>
        </p:nvCxnSpPr>
        <p:spPr>
          <a:xfrm rot="5400000" flipH="1" flipV="1">
            <a:off x="4602587" y="4115517"/>
            <a:ext cx="343376" cy="1046732"/>
          </a:xfrm>
          <a:prstGeom prst="bentConnector2">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 name="直接箭头连接符 158"/>
          <p:cNvCxnSpPr/>
          <p:nvPr/>
        </p:nvCxnSpPr>
        <p:spPr>
          <a:xfrm flipV="1">
            <a:off x="3376227" y="2295097"/>
            <a:ext cx="493473" cy="2264"/>
          </a:xfrm>
          <a:prstGeom prst="straightConnector1">
            <a:avLst/>
          </a:prstGeom>
          <a:ln w="25400">
            <a:solidFill>
              <a:srgbClr val="C00000"/>
            </a:solidFill>
            <a:tailEnd type="triangle" w="med" len="med"/>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3385475" y="1128713"/>
            <a:ext cx="7830213" cy="2548477"/>
          </a:xfrm>
          <a:prstGeom prst="rect">
            <a:avLst/>
          </a:prstGeom>
          <a:solidFill>
            <a:schemeClr val="bg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0" name="矩形 9"/>
          <p:cNvSpPr/>
          <p:nvPr/>
        </p:nvSpPr>
        <p:spPr>
          <a:xfrm>
            <a:off x="3168920" y="3632563"/>
            <a:ext cx="2832691" cy="2786208"/>
          </a:xfrm>
          <a:prstGeom prst="rect">
            <a:avLst/>
          </a:prstGeom>
          <a:solidFill>
            <a:schemeClr val="bg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1" name="圆角矩形 10"/>
          <p:cNvSpPr/>
          <p:nvPr/>
        </p:nvSpPr>
        <p:spPr>
          <a:xfrm>
            <a:off x="6070055" y="3899074"/>
            <a:ext cx="2124238" cy="746954"/>
          </a:xfrm>
          <a:prstGeom prst="roundRect">
            <a:avLst/>
          </a:prstGeom>
          <a:noFill/>
          <a:ln w="571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 name="矩形 6"/>
          <p:cNvSpPr/>
          <p:nvPr/>
        </p:nvSpPr>
        <p:spPr>
          <a:xfrm>
            <a:off x="853685" y="1055681"/>
            <a:ext cx="2518299" cy="2221866"/>
          </a:xfrm>
          <a:prstGeom prst="rect">
            <a:avLst/>
          </a:prstGeom>
          <a:solidFill>
            <a:schemeClr val="bg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8" name="矩形 7"/>
          <p:cNvSpPr/>
          <p:nvPr/>
        </p:nvSpPr>
        <p:spPr>
          <a:xfrm>
            <a:off x="5995046" y="4730119"/>
            <a:ext cx="4271595" cy="1686397"/>
          </a:xfrm>
          <a:prstGeom prst="rect">
            <a:avLst/>
          </a:prstGeom>
          <a:solidFill>
            <a:schemeClr val="bg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2" name="矩形 11"/>
          <p:cNvSpPr/>
          <p:nvPr/>
        </p:nvSpPr>
        <p:spPr>
          <a:xfrm>
            <a:off x="8296284" y="3677190"/>
            <a:ext cx="2455503" cy="1058778"/>
          </a:xfrm>
          <a:prstGeom prst="rect">
            <a:avLst/>
          </a:prstGeom>
          <a:solidFill>
            <a:schemeClr val="bg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3" name="内容占位符 246"/>
          <p:cNvSpPr>
            <a:spLocks noGrp="1"/>
          </p:cNvSpPr>
          <p:nvPr>
            <p:ph idx="1"/>
          </p:nvPr>
        </p:nvSpPr>
        <p:spPr>
          <a:xfrm>
            <a:off x="394447" y="680070"/>
            <a:ext cx="11355295" cy="5820093"/>
          </a:xfrm>
        </p:spPr>
        <p:txBody>
          <a:bodyPr/>
          <a:lstStyle/>
          <a:p>
            <a:r>
              <a:rPr lang="zh-CN" altLang="en-US" dirty="0"/>
              <a:t>通过控制不同</a:t>
            </a:r>
            <a:r>
              <a:rPr lang="en-US" altLang="zh-CN" dirty="0"/>
              <a:t>ID</a:t>
            </a:r>
            <a:r>
              <a:rPr lang="zh-CN" altLang="en-US" dirty="0"/>
              <a:t>在</a:t>
            </a:r>
            <a:r>
              <a:rPr lang="en-US" altLang="zh-CN" dirty="0"/>
              <a:t>Stacked ID Embedding</a:t>
            </a:r>
            <a:r>
              <a:rPr lang="zh-CN" altLang="en-US" dirty="0"/>
              <a:t>中的权重来调节融合</a:t>
            </a:r>
            <a:r>
              <a:rPr lang="en-US" altLang="zh-CN" dirty="0"/>
              <a:t>ID</a:t>
            </a:r>
            <a:r>
              <a:rPr lang="zh-CN" altLang="en-US" dirty="0"/>
              <a:t>的偏向</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人物融合调节策略（</a:t>
            </a:r>
            <a:r>
              <a:rPr lang="en-US" altLang="zh-CN" dirty="0"/>
              <a:t>Prompt weighting</a:t>
            </a:r>
            <a:r>
              <a:rPr lang="zh-CN" altLang="en-US" dirty="0"/>
              <a:t>调节）</a:t>
            </a:r>
          </a:p>
        </p:txBody>
      </p:sp>
      <p:pic>
        <p:nvPicPr>
          <p:cNvPr id="4" name="图片 3"/>
          <p:cNvPicPr>
            <a:picLocks noChangeAspect="1"/>
          </p:cNvPicPr>
          <p:nvPr/>
        </p:nvPicPr>
        <p:blipFill>
          <a:blip r:embed="rId3" cstate="screen"/>
          <a:stretch>
            <a:fillRect/>
          </a:stretch>
        </p:blipFill>
        <p:spPr>
          <a:xfrm>
            <a:off x="712628" y="820655"/>
            <a:ext cx="10766744" cy="5713795"/>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更多的</a:t>
            </a:r>
            <a:r>
              <a:rPr lang="en-US" altLang="zh-CN" dirty="0"/>
              <a:t>embedding</a:t>
            </a:r>
            <a:r>
              <a:rPr lang="zh-CN" altLang="en-US" dirty="0"/>
              <a:t>会带来怎样的增益</a:t>
            </a:r>
            <a:r>
              <a:rPr lang="en-US" altLang="zh-CN" dirty="0"/>
              <a:t>—</a:t>
            </a:r>
            <a:r>
              <a:rPr lang="zh-CN" altLang="en-US" dirty="0"/>
              <a:t>客观指标</a:t>
            </a:r>
          </a:p>
        </p:txBody>
      </p:sp>
      <p:sp>
        <p:nvSpPr>
          <p:cNvPr id="25" name="内容占位符 246"/>
          <p:cNvSpPr>
            <a:spLocks noGrp="1"/>
          </p:cNvSpPr>
          <p:nvPr>
            <p:ph idx="1"/>
          </p:nvPr>
        </p:nvSpPr>
        <p:spPr>
          <a:xfrm>
            <a:off x="394447" y="680070"/>
            <a:ext cx="11355295" cy="729467"/>
          </a:xfrm>
        </p:spPr>
        <p:txBody>
          <a:bodyPr/>
          <a:lstStyle/>
          <a:p>
            <a:r>
              <a:rPr lang="zh-CN" altLang="en-US" dirty="0"/>
              <a:t>随着输入图像增多，</a:t>
            </a:r>
            <a:r>
              <a:rPr lang="en-US" altLang="zh-CN" dirty="0"/>
              <a:t>ID</a:t>
            </a:r>
            <a:r>
              <a:rPr lang="zh-CN" altLang="en-US" dirty="0"/>
              <a:t>保持度增加，文本一致性降低。</a:t>
            </a:r>
          </a:p>
        </p:txBody>
      </p:sp>
      <p:grpSp>
        <p:nvGrpSpPr>
          <p:cNvPr id="6" name="组合 5"/>
          <p:cNvGrpSpPr/>
          <p:nvPr/>
        </p:nvGrpSpPr>
        <p:grpSpPr>
          <a:xfrm>
            <a:off x="90394" y="2823792"/>
            <a:ext cx="11963399" cy="2654820"/>
            <a:chOff x="38495" y="2370309"/>
            <a:chExt cx="11963399" cy="2654820"/>
          </a:xfrm>
        </p:grpSpPr>
        <p:pic>
          <p:nvPicPr>
            <p:cNvPr id="4" name="图片 3"/>
            <p:cNvPicPr>
              <a:picLocks noChangeAspect="1"/>
            </p:cNvPicPr>
            <p:nvPr/>
          </p:nvPicPr>
          <p:blipFill rotWithShape="1">
            <a:blip r:embed="rId3" cstate="screen"/>
            <a:srcRect/>
            <a:stretch>
              <a:fillRect/>
            </a:stretch>
          </p:blipFill>
          <p:spPr>
            <a:xfrm>
              <a:off x="38495" y="2370666"/>
              <a:ext cx="6057506" cy="2654463"/>
            </a:xfrm>
            <a:prstGeom prst="rect">
              <a:avLst/>
            </a:prstGeom>
          </p:spPr>
        </p:pic>
        <p:pic>
          <p:nvPicPr>
            <p:cNvPr id="3" name="图片 2"/>
            <p:cNvPicPr>
              <a:picLocks noChangeAspect="1"/>
            </p:cNvPicPr>
            <p:nvPr/>
          </p:nvPicPr>
          <p:blipFill rotWithShape="1">
            <a:blip r:embed="rId4" cstate="screen"/>
            <a:srcRect/>
            <a:stretch>
              <a:fillRect/>
            </a:stretch>
          </p:blipFill>
          <p:spPr>
            <a:xfrm>
              <a:off x="6072094" y="2370665"/>
              <a:ext cx="2964900" cy="2654463"/>
            </a:xfrm>
            <a:prstGeom prst="rect">
              <a:avLst/>
            </a:prstGeom>
          </p:spPr>
        </p:pic>
        <p:pic>
          <p:nvPicPr>
            <p:cNvPr id="5" name="图片 4"/>
            <p:cNvPicPr>
              <a:picLocks noChangeAspect="1"/>
            </p:cNvPicPr>
            <p:nvPr/>
          </p:nvPicPr>
          <p:blipFill rotWithShape="1">
            <a:blip r:embed="rId5" cstate="screen"/>
            <a:srcRect/>
            <a:stretch>
              <a:fillRect/>
            </a:stretch>
          </p:blipFill>
          <p:spPr>
            <a:xfrm>
              <a:off x="9036994" y="2370309"/>
              <a:ext cx="2964900" cy="2654463"/>
            </a:xfrm>
            <a:prstGeom prst="rect">
              <a:avLst/>
            </a:prstGeom>
          </p:spPr>
        </p:pic>
      </p:grpSp>
      <p:sp>
        <p:nvSpPr>
          <p:cNvPr id="7" name="右大括号 6"/>
          <p:cNvSpPr/>
          <p:nvPr/>
        </p:nvSpPr>
        <p:spPr>
          <a:xfrm rot="16200000">
            <a:off x="4667338" y="-473261"/>
            <a:ext cx="306332" cy="6163988"/>
          </a:xfrm>
          <a:prstGeom prst="rightBrace">
            <a:avLst>
              <a:gd name="adj1" fmla="val 70495"/>
              <a:gd name="adj2" fmla="val 50000"/>
            </a:avLst>
          </a:prstGeom>
          <a:ln w="476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zh-CN" altLang="en-US"/>
          </a:p>
        </p:txBody>
      </p:sp>
      <p:sp>
        <p:nvSpPr>
          <p:cNvPr id="8" name="文本框 7"/>
          <p:cNvSpPr txBox="1"/>
          <p:nvPr/>
        </p:nvSpPr>
        <p:spPr>
          <a:xfrm>
            <a:off x="3227712" y="1932346"/>
            <a:ext cx="3185584" cy="523220"/>
          </a:xfrm>
          <a:prstGeom prst="rect">
            <a:avLst/>
          </a:prstGeom>
          <a:noFill/>
        </p:spPr>
        <p:txBody>
          <a:bodyPr wrap="square" rtlCol="0">
            <a:spAutoFit/>
          </a:bodyPr>
          <a:lstStyle/>
          <a:p>
            <a:pPr algn="ctr"/>
            <a:r>
              <a:rPr kumimoji="1" lang="en-US" altLang="zh-CN" sz="2800" dirty="0">
                <a:ea typeface="黑体" panose="02010609060101010101" pitchFamily="49" charset="-122"/>
              </a:rPr>
              <a:t>ID</a:t>
            </a:r>
            <a:r>
              <a:rPr kumimoji="1" lang="zh-CN" altLang="en-US" sz="2800" dirty="0">
                <a:ea typeface="黑体" panose="02010609060101010101" pitchFamily="49" charset="-122"/>
              </a:rPr>
              <a:t>保真度</a:t>
            </a:r>
          </a:p>
        </p:txBody>
      </p:sp>
      <p:sp>
        <p:nvSpPr>
          <p:cNvPr id="9" name="文本框 8"/>
          <p:cNvSpPr txBox="1"/>
          <p:nvPr/>
        </p:nvSpPr>
        <p:spPr>
          <a:xfrm>
            <a:off x="9853476" y="2300216"/>
            <a:ext cx="1980029" cy="523220"/>
          </a:xfrm>
          <a:prstGeom prst="rect">
            <a:avLst/>
          </a:prstGeom>
          <a:noFill/>
        </p:spPr>
        <p:txBody>
          <a:bodyPr wrap="none" rtlCol="0">
            <a:spAutoFit/>
          </a:bodyPr>
          <a:lstStyle/>
          <a:p>
            <a:r>
              <a:rPr kumimoji="1" lang="zh-CN" altLang="en-US" sz="2800" dirty="0">
                <a:ea typeface="黑体" panose="02010609060101010101" pitchFamily="49" charset="-122"/>
              </a:rPr>
              <a:t>文本一致性</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更多的</a:t>
            </a:r>
            <a:r>
              <a:rPr lang="en-US" altLang="zh-CN" dirty="0"/>
              <a:t>embedding</a:t>
            </a:r>
            <a:r>
              <a:rPr lang="zh-CN" altLang="en-US" dirty="0"/>
              <a:t>会带来怎样的增益？</a:t>
            </a:r>
          </a:p>
        </p:txBody>
      </p:sp>
      <p:grpSp>
        <p:nvGrpSpPr>
          <p:cNvPr id="24" name="组合 23"/>
          <p:cNvGrpSpPr/>
          <p:nvPr/>
        </p:nvGrpSpPr>
        <p:grpSpPr>
          <a:xfrm>
            <a:off x="1125176" y="669130"/>
            <a:ext cx="9941648" cy="5698185"/>
            <a:chOff x="320378" y="977188"/>
            <a:chExt cx="14751348" cy="8454928"/>
          </a:xfrm>
        </p:grpSpPr>
        <p:pic>
          <p:nvPicPr>
            <p:cNvPr id="3" name="图片 2" descr="男人的照片放在一起&#10;&#10;描述已自动生成"/>
            <p:cNvPicPr>
              <a:picLocks noChangeAspect="1"/>
            </p:cNvPicPr>
            <p:nvPr/>
          </p:nvPicPr>
          <p:blipFill>
            <a:blip r:embed="rId3" cstate="screen"/>
            <a:stretch>
              <a:fillRect/>
            </a:stretch>
          </p:blipFill>
          <p:spPr>
            <a:xfrm>
              <a:off x="4649532" y="1454268"/>
              <a:ext cx="10422194" cy="2567932"/>
            </a:xfrm>
            <a:prstGeom prst="rect">
              <a:avLst/>
            </a:prstGeom>
          </p:spPr>
        </p:pic>
        <p:pic>
          <p:nvPicPr>
            <p:cNvPr id="5" name="图片 4" descr="一群穿着黑色衣服的女人&#10;&#10;描述已自动生成"/>
            <p:cNvPicPr>
              <a:picLocks noChangeAspect="1"/>
            </p:cNvPicPr>
            <p:nvPr/>
          </p:nvPicPr>
          <p:blipFill>
            <a:blip r:embed="rId4" cstate="screen"/>
            <a:stretch>
              <a:fillRect/>
            </a:stretch>
          </p:blipFill>
          <p:spPr>
            <a:xfrm>
              <a:off x="4649532" y="4159226"/>
              <a:ext cx="10422194" cy="2567932"/>
            </a:xfrm>
            <a:prstGeom prst="rect">
              <a:avLst/>
            </a:prstGeom>
          </p:spPr>
        </p:pic>
        <p:pic>
          <p:nvPicPr>
            <p:cNvPr id="6" name="图片 5" descr="人的脸&#10;&#10;中度可信度描述已自动生成"/>
            <p:cNvPicPr>
              <a:picLocks noChangeAspect="1"/>
            </p:cNvPicPr>
            <p:nvPr/>
          </p:nvPicPr>
          <p:blipFill>
            <a:blip r:embed="rId5" cstate="screen"/>
            <a:stretch>
              <a:fillRect/>
            </a:stretch>
          </p:blipFill>
          <p:spPr>
            <a:xfrm>
              <a:off x="4649532" y="6864184"/>
              <a:ext cx="10422194" cy="2567932"/>
            </a:xfrm>
            <a:prstGeom prst="rect">
              <a:avLst/>
            </a:prstGeom>
          </p:spPr>
        </p:pic>
        <p:pic>
          <p:nvPicPr>
            <p:cNvPr id="7" name="图片 6"/>
            <p:cNvPicPr>
              <a:picLocks noChangeAspect="1"/>
            </p:cNvPicPr>
            <p:nvPr/>
          </p:nvPicPr>
          <p:blipFill>
            <a:blip r:embed="rId6" cstate="screen"/>
            <a:srcRect/>
            <a:stretch>
              <a:fillRect/>
            </a:stretch>
          </p:blipFill>
          <p:spPr>
            <a:xfrm>
              <a:off x="320378" y="1454268"/>
              <a:ext cx="2567932" cy="2567932"/>
            </a:xfrm>
            <a:prstGeom prst="rect">
              <a:avLst/>
            </a:prstGeom>
          </p:spPr>
        </p:pic>
        <p:grpSp>
          <p:nvGrpSpPr>
            <p:cNvPr id="8" name="组合 7"/>
            <p:cNvGrpSpPr/>
            <p:nvPr/>
          </p:nvGrpSpPr>
          <p:grpSpPr>
            <a:xfrm>
              <a:off x="2781590" y="2276970"/>
              <a:ext cx="1974662" cy="1055616"/>
              <a:chOff x="2272195" y="2293335"/>
              <a:chExt cx="1974662" cy="1055616"/>
            </a:xfrm>
          </p:grpSpPr>
          <p:sp>
            <p:nvSpPr>
              <p:cNvPr id="9" name="文本框 44"/>
              <p:cNvSpPr txBox="1"/>
              <p:nvPr/>
            </p:nvSpPr>
            <p:spPr>
              <a:xfrm>
                <a:off x="2272195" y="2293335"/>
                <a:ext cx="1974662" cy="77635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altLang="zh-CN" sz="1400" dirty="0">
                    <a:latin typeface="Comic Sans MS" panose="030F0702030302020204" pitchFamily="66" charset="0"/>
                  </a:rPr>
                  <a:t>A </a:t>
                </a:r>
                <a:r>
                  <a:rPr lang="en-US" altLang="zh-CN" sz="1400" dirty="0">
                    <a:latin typeface="Comic Sans MS" panose="030F0702030302020204" pitchFamily="66" charset="0"/>
                  </a:rPr>
                  <a:t>photo of a </a:t>
                </a:r>
                <a:r>
                  <a:rPr lang="en-US" altLang="zh-CN" sz="1400" b="1" dirty="0">
                    <a:solidFill>
                      <a:srgbClr val="0070C0"/>
                    </a:solidFill>
                    <a:latin typeface="Comic Sans MS" panose="030F0702030302020204" pitchFamily="66" charset="0"/>
                  </a:rPr>
                  <a:t>man</a:t>
                </a:r>
                <a:endParaRPr lang="zh-CN" altLang="en-US" sz="1400" b="1" dirty="0">
                  <a:solidFill>
                    <a:srgbClr val="0070C0"/>
                  </a:solidFill>
                  <a:latin typeface="Comic Sans MS" panose="030F0702030302020204" pitchFamily="66" charset="0"/>
                </a:endParaRPr>
              </a:p>
            </p:txBody>
          </p:sp>
          <p:sp>
            <p:nvSpPr>
              <p:cNvPr id="10" name="箭头: 右 12"/>
              <p:cNvSpPr/>
              <p:nvPr/>
            </p:nvSpPr>
            <p:spPr>
              <a:xfrm>
                <a:off x="3008388" y="3001221"/>
                <a:ext cx="502276" cy="347730"/>
              </a:xfrm>
              <a:prstGeom prst="right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a:p>
            </p:txBody>
          </p:sp>
        </p:grpSp>
        <p:grpSp>
          <p:nvGrpSpPr>
            <p:cNvPr id="11" name="组合 10"/>
            <p:cNvGrpSpPr/>
            <p:nvPr/>
          </p:nvGrpSpPr>
          <p:grpSpPr>
            <a:xfrm>
              <a:off x="2781590" y="4575331"/>
              <a:ext cx="1974662" cy="1456123"/>
              <a:chOff x="2272194" y="1886737"/>
              <a:chExt cx="1974662" cy="1456123"/>
            </a:xfrm>
          </p:grpSpPr>
          <p:sp>
            <p:nvSpPr>
              <p:cNvPr id="12" name="文本框 44"/>
              <p:cNvSpPr txBox="1"/>
              <p:nvPr/>
            </p:nvSpPr>
            <p:spPr>
              <a:xfrm>
                <a:off x="2272194" y="1886737"/>
                <a:ext cx="1974662" cy="1096024"/>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1400" dirty="0">
                    <a:latin typeface="Comic Sans MS" panose="030F0702030302020204" pitchFamily="66" charset="0"/>
                  </a:rPr>
                  <a:t>A </a:t>
                </a:r>
                <a:r>
                  <a:rPr lang="en-US" altLang="zh-CN" sz="1400" b="1" dirty="0">
                    <a:solidFill>
                      <a:srgbClr val="0070C0"/>
                    </a:solidFill>
                    <a:latin typeface="Comic Sans MS" panose="030F0702030302020204" pitchFamily="66" charset="0"/>
                  </a:rPr>
                  <a:t>woman</a:t>
                </a:r>
                <a:r>
                  <a:rPr lang="en-US" altLang="zh-CN" sz="1400" dirty="0">
                    <a:latin typeface="Comic Sans MS" panose="030F0702030302020204" pitchFamily="66" charset="0"/>
                  </a:rPr>
                  <a:t> wearing a red sweater</a:t>
                </a:r>
                <a:endParaRPr lang="zh-CN" altLang="en-US" sz="1400" b="1" dirty="0">
                  <a:solidFill>
                    <a:srgbClr val="0070C0"/>
                  </a:solidFill>
                  <a:latin typeface="Comic Sans MS" panose="030F0702030302020204" pitchFamily="66" charset="0"/>
                </a:endParaRPr>
              </a:p>
            </p:txBody>
          </p:sp>
          <p:sp>
            <p:nvSpPr>
              <p:cNvPr id="13" name="箭头: 右 18"/>
              <p:cNvSpPr/>
              <p:nvPr/>
            </p:nvSpPr>
            <p:spPr>
              <a:xfrm>
                <a:off x="3008387" y="2995130"/>
                <a:ext cx="502276" cy="347730"/>
              </a:xfrm>
              <a:prstGeom prst="right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a:p>
            </p:txBody>
          </p:sp>
        </p:grpSp>
        <p:grpSp>
          <p:nvGrpSpPr>
            <p:cNvPr id="14" name="组合 13"/>
            <p:cNvGrpSpPr/>
            <p:nvPr/>
          </p:nvGrpSpPr>
          <p:grpSpPr>
            <a:xfrm>
              <a:off x="2781590" y="7620342"/>
              <a:ext cx="1974662" cy="1055616"/>
              <a:chOff x="2272195" y="2293335"/>
              <a:chExt cx="1974662" cy="1055616"/>
            </a:xfrm>
          </p:grpSpPr>
          <p:sp>
            <p:nvSpPr>
              <p:cNvPr id="15" name="文本框 44"/>
              <p:cNvSpPr txBox="1"/>
              <p:nvPr/>
            </p:nvSpPr>
            <p:spPr>
              <a:xfrm>
                <a:off x="2272195" y="2293335"/>
                <a:ext cx="1974662" cy="77635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altLang="zh-CN" sz="1400" dirty="0">
                    <a:latin typeface="Comic Sans MS" panose="030F0702030302020204" pitchFamily="66" charset="0"/>
                  </a:rPr>
                  <a:t>A </a:t>
                </a:r>
                <a:r>
                  <a:rPr lang="en-US" altLang="zh-CN" sz="1400" dirty="0">
                    <a:latin typeface="Comic Sans MS" panose="030F0702030302020204" pitchFamily="66" charset="0"/>
                  </a:rPr>
                  <a:t>photo of a </a:t>
                </a:r>
                <a:r>
                  <a:rPr lang="en-US" altLang="zh-CN" sz="1400" b="1" dirty="0">
                    <a:solidFill>
                      <a:srgbClr val="0070C0"/>
                    </a:solidFill>
                    <a:latin typeface="Comic Sans MS" panose="030F0702030302020204" pitchFamily="66" charset="0"/>
                  </a:rPr>
                  <a:t>woman</a:t>
                </a:r>
                <a:endParaRPr lang="zh-CN" altLang="en-US" sz="1400" b="1" dirty="0">
                  <a:solidFill>
                    <a:srgbClr val="0070C0"/>
                  </a:solidFill>
                  <a:latin typeface="Comic Sans MS" panose="030F0702030302020204" pitchFamily="66" charset="0"/>
                </a:endParaRPr>
              </a:p>
            </p:txBody>
          </p:sp>
          <p:sp>
            <p:nvSpPr>
              <p:cNvPr id="16" name="箭头: 右 24"/>
              <p:cNvSpPr/>
              <p:nvPr/>
            </p:nvSpPr>
            <p:spPr>
              <a:xfrm>
                <a:off x="3008388" y="3001221"/>
                <a:ext cx="502276" cy="347730"/>
              </a:xfrm>
              <a:prstGeom prst="right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a:p>
            </p:txBody>
          </p:sp>
        </p:grpSp>
        <p:pic>
          <p:nvPicPr>
            <p:cNvPr id="17" name="图片 16" descr="男人的脸&#10;&#10;描述已自动生成"/>
            <p:cNvPicPr>
              <a:picLocks noChangeAspect="1"/>
            </p:cNvPicPr>
            <p:nvPr/>
          </p:nvPicPr>
          <p:blipFill>
            <a:blip r:embed="rId7" cstate="screen"/>
            <a:stretch>
              <a:fillRect/>
            </a:stretch>
          </p:blipFill>
          <p:spPr>
            <a:xfrm>
              <a:off x="320378" y="6864184"/>
              <a:ext cx="2567932" cy="2567932"/>
            </a:xfrm>
            <a:prstGeom prst="rect">
              <a:avLst/>
            </a:prstGeom>
          </p:spPr>
        </p:pic>
        <p:pic>
          <p:nvPicPr>
            <p:cNvPr id="18" name="图片 17" descr="女人在打电话的特写&#10;&#10;描述已自动生成"/>
            <p:cNvPicPr>
              <a:picLocks noChangeAspect="1"/>
            </p:cNvPicPr>
            <p:nvPr/>
          </p:nvPicPr>
          <p:blipFill>
            <a:blip r:embed="rId8" cstate="screen"/>
            <a:stretch>
              <a:fillRect/>
            </a:stretch>
          </p:blipFill>
          <p:spPr>
            <a:xfrm>
              <a:off x="320378" y="4159226"/>
              <a:ext cx="2567932" cy="2567932"/>
            </a:xfrm>
            <a:prstGeom prst="rect">
              <a:avLst/>
            </a:prstGeom>
          </p:spPr>
        </p:pic>
        <p:sp>
          <p:nvSpPr>
            <p:cNvPr id="19" name="文本框 31"/>
            <p:cNvSpPr txBox="1"/>
            <p:nvPr/>
          </p:nvSpPr>
          <p:spPr>
            <a:xfrm>
              <a:off x="328497" y="977188"/>
              <a:ext cx="2559815" cy="50234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kumimoji="1" lang="en-US" altLang="zh-CN" sz="1600" dirty="0">
                  <a:latin typeface="Arial" panose="020B0604020202020204" pitchFamily="34" charset="0"/>
                  <a:cs typeface="Arial" panose="020B0604020202020204" pitchFamily="34" charset="0"/>
                </a:rPr>
                <a:t>References</a:t>
              </a:r>
            </a:p>
          </p:txBody>
        </p:sp>
        <p:sp>
          <p:nvSpPr>
            <p:cNvPr id="20" name="文本框 31"/>
            <p:cNvSpPr txBox="1"/>
            <p:nvPr/>
          </p:nvSpPr>
          <p:spPr>
            <a:xfrm>
              <a:off x="4649533" y="977188"/>
              <a:ext cx="2559815" cy="50234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kumimoji="1" lang="en-US" altLang="zh-CN" sz="1600" dirty="0">
                  <a:latin typeface="Arial" panose="020B0604020202020204" pitchFamily="34" charset="0"/>
                  <a:cs typeface="Arial" panose="020B0604020202020204" pitchFamily="34" charset="0"/>
                </a:rPr>
                <a:t>1 image</a:t>
              </a:r>
            </a:p>
          </p:txBody>
        </p:sp>
        <p:sp>
          <p:nvSpPr>
            <p:cNvPr id="21" name="文本框 31"/>
            <p:cNvSpPr txBox="1"/>
            <p:nvPr/>
          </p:nvSpPr>
          <p:spPr>
            <a:xfrm>
              <a:off x="7270335" y="977188"/>
              <a:ext cx="2559815" cy="50234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kumimoji="1" lang="en-US" altLang="zh-CN" sz="1600" dirty="0">
                  <a:latin typeface="Arial" panose="020B0604020202020204" pitchFamily="34" charset="0"/>
                  <a:cs typeface="Arial" panose="020B0604020202020204" pitchFamily="34" charset="0"/>
                </a:rPr>
                <a:t>2 images</a:t>
              </a:r>
            </a:p>
          </p:txBody>
        </p:sp>
        <p:sp>
          <p:nvSpPr>
            <p:cNvPr id="22" name="文本框 31"/>
            <p:cNvSpPr txBox="1"/>
            <p:nvPr/>
          </p:nvSpPr>
          <p:spPr>
            <a:xfrm>
              <a:off x="9891138" y="977188"/>
              <a:ext cx="2559815" cy="50234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kumimoji="1" lang="en-US" altLang="zh-CN" sz="1600" dirty="0">
                  <a:latin typeface="Arial" panose="020B0604020202020204" pitchFamily="34" charset="0"/>
                  <a:cs typeface="Arial" panose="020B0604020202020204" pitchFamily="34" charset="0"/>
                </a:rPr>
                <a:t>6 images</a:t>
              </a:r>
            </a:p>
          </p:txBody>
        </p:sp>
        <p:sp>
          <p:nvSpPr>
            <p:cNvPr id="23" name="文本框 31"/>
            <p:cNvSpPr txBox="1"/>
            <p:nvPr/>
          </p:nvSpPr>
          <p:spPr>
            <a:xfrm>
              <a:off x="12511911" y="977188"/>
              <a:ext cx="2559815" cy="50234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kumimoji="1" lang="en-US" altLang="zh-CN" sz="1600" dirty="0">
                  <a:latin typeface="Arial" panose="020B0604020202020204" pitchFamily="34" charset="0"/>
                  <a:cs typeface="Arial" panose="020B0604020202020204" pitchFamily="34" charset="0"/>
                </a:rPr>
                <a:t>10 images</a:t>
              </a:r>
            </a:p>
          </p:txBody>
        </p:sp>
      </p:gr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我们的方法相对</a:t>
            </a:r>
            <a:r>
              <a:rPr lang="en-US" altLang="zh-CN" dirty="0" err="1"/>
              <a:t>DreamBooth</a:t>
            </a:r>
            <a:r>
              <a:rPr lang="zh-CN" altLang="en-US" dirty="0"/>
              <a:t>还有哪些优势</a:t>
            </a:r>
          </a:p>
        </p:txBody>
      </p:sp>
      <p:sp>
        <p:nvSpPr>
          <p:cNvPr id="3" name="内容占位符 246"/>
          <p:cNvSpPr>
            <a:spLocks noGrp="1"/>
          </p:cNvSpPr>
          <p:nvPr>
            <p:ph idx="1"/>
          </p:nvPr>
        </p:nvSpPr>
        <p:spPr>
          <a:xfrm>
            <a:off x="394447" y="680070"/>
            <a:ext cx="11521328" cy="5771530"/>
          </a:xfrm>
        </p:spPr>
        <p:txBody>
          <a:bodyPr>
            <a:normAutofit/>
          </a:bodyPr>
          <a:lstStyle/>
          <a:p>
            <a:pPr marL="0" indent="0">
              <a:buNone/>
            </a:pPr>
            <a:r>
              <a:rPr lang="zh-CN" altLang="en-US" dirty="0"/>
              <a:t>除了速度、资源消耗、输入图像数量以及应用面的优势外，我们的方法还有如下优势：</a:t>
            </a:r>
            <a:endParaRPr lang="en-US" altLang="zh-CN" dirty="0"/>
          </a:p>
          <a:p>
            <a:pPr marL="514350" indent="-514350">
              <a:buFont typeface="+mj-lt"/>
              <a:buAutoNum type="arabicPeriod"/>
            </a:pPr>
            <a:r>
              <a:rPr lang="zh-CN" altLang="en-US" dirty="0"/>
              <a:t>对输入图像的</a:t>
            </a:r>
            <a:r>
              <a:rPr lang="zh-CN" altLang="en-US" dirty="0">
                <a:solidFill>
                  <a:srgbClr val="FF0000"/>
                </a:solidFill>
              </a:rPr>
              <a:t>质量和清晰度</a:t>
            </a:r>
            <a:r>
              <a:rPr lang="zh-CN" altLang="en-US" dirty="0"/>
              <a:t>没有严格的限制，且不会把</a:t>
            </a:r>
            <a:r>
              <a:rPr lang="en-US" altLang="zh-CN" dirty="0"/>
              <a:t>degradation</a:t>
            </a:r>
            <a:r>
              <a:rPr lang="zh-CN" altLang="en-US" dirty="0"/>
              <a:t>学进去</a:t>
            </a:r>
            <a:endParaRPr lang="en-US" altLang="zh-CN" dirty="0"/>
          </a:p>
          <a:p>
            <a:pPr marL="514350" indent="-514350">
              <a:buFont typeface="+mj-lt"/>
              <a:buAutoNum type="arabicPeriod"/>
            </a:pPr>
            <a:r>
              <a:rPr lang="zh-CN" altLang="en-US" dirty="0"/>
              <a:t>无明显</a:t>
            </a:r>
            <a:r>
              <a:rPr lang="en-US" altLang="zh-CN" dirty="0"/>
              <a:t>overfitting</a:t>
            </a:r>
            <a:r>
              <a:rPr lang="zh-CN" altLang="en-US" dirty="0"/>
              <a:t>现象，具有</a:t>
            </a:r>
            <a:r>
              <a:rPr lang="zh-CN" altLang="en-US" dirty="0">
                <a:solidFill>
                  <a:srgbClr val="FF0000"/>
                </a:solidFill>
              </a:rPr>
              <a:t>很强的风格化能力</a:t>
            </a:r>
            <a:r>
              <a:rPr lang="zh-CN" altLang="en-US" dirty="0"/>
              <a:t>。</a:t>
            </a:r>
            <a:endParaRPr lang="en-US" altLang="zh-CN" dirty="0"/>
          </a:p>
          <a:p>
            <a:pPr marL="514350" indent="-514350">
              <a:buFont typeface="+mj-lt"/>
              <a:buAutoNum type="arabicPeriod"/>
            </a:pPr>
            <a:endParaRPr lang="en-US" altLang="zh-CN" dirty="0"/>
          </a:p>
          <a:p>
            <a:pPr marL="514350" indent="-514350">
              <a:buFont typeface="+mj-lt"/>
              <a:buAutoNum type="arabicPeriod"/>
            </a:pPr>
            <a:endParaRPr lang="en-US" altLang="zh-CN" dirty="0"/>
          </a:p>
          <a:p>
            <a:endParaRPr lang="zh-CN" alt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风格化结果</a:t>
            </a:r>
          </a:p>
        </p:txBody>
      </p:sp>
      <p:pic>
        <p:nvPicPr>
          <p:cNvPr id="4" name="图片 3"/>
          <p:cNvPicPr>
            <a:picLocks noChangeAspect="1"/>
          </p:cNvPicPr>
          <p:nvPr/>
        </p:nvPicPr>
        <p:blipFill rotWithShape="1">
          <a:blip r:embed="rId3" cstate="screen"/>
          <a:srcRect/>
          <a:stretch>
            <a:fillRect/>
          </a:stretch>
        </p:blipFill>
        <p:spPr>
          <a:xfrm>
            <a:off x="589375" y="683331"/>
            <a:ext cx="10988334" cy="5858145"/>
          </a:xfrm>
          <a:prstGeom prst="rect">
            <a:avLst/>
          </a:prstGeo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More examples in the wild</a:t>
            </a:r>
            <a:endParaRPr lang="zh-CN" altLang="en-US" dirty="0"/>
          </a:p>
        </p:txBody>
      </p:sp>
      <p:pic>
        <p:nvPicPr>
          <p:cNvPr id="5" name="图片 4" descr="男人戴着墨镜&#10;&#10;描述已自动生成"/>
          <p:cNvPicPr>
            <a:picLocks noChangeAspect="1"/>
          </p:cNvPicPr>
          <p:nvPr/>
        </p:nvPicPr>
        <p:blipFill>
          <a:blip r:embed="rId3" cstate="screen"/>
          <a:stretch>
            <a:fillRect/>
          </a:stretch>
        </p:blipFill>
        <p:spPr>
          <a:xfrm>
            <a:off x="6903766" y="800101"/>
            <a:ext cx="1809753" cy="1809753"/>
          </a:xfrm>
          <a:prstGeom prst="rect">
            <a:avLst/>
          </a:prstGeom>
        </p:spPr>
      </p:pic>
      <p:pic>
        <p:nvPicPr>
          <p:cNvPr id="7" name="图片 6" descr="紫色头发的人&#10;&#10;描述已自动生成"/>
          <p:cNvPicPr>
            <a:picLocks noChangeAspect="1"/>
          </p:cNvPicPr>
          <p:nvPr/>
        </p:nvPicPr>
        <p:blipFill>
          <a:blip r:embed="rId4" cstate="screen"/>
          <a:stretch>
            <a:fillRect/>
          </a:stretch>
        </p:blipFill>
        <p:spPr>
          <a:xfrm>
            <a:off x="8827819" y="800101"/>
            <a:ext cx="1809753" cy="1809753"/>
          </a:xfrm>
          <a:prstGeom prst="rect">
            <a:avLst/>
          </a:prstGeom>
        </p:spPr>
      </p:pic>
      <p:pic>
        <p:nvPicPr>
          <p:cNvPr id="9" name="图片 8" descr="紫色头发的男人&#10;&#10;描述已自动生成"/>
          <p:cNvPicPr>
            <a:picLocks noChangeAspect="1"/>
          </p:cNvPicPr>
          <p:nvPr/>
        </p:nvPicPr>
        <p:blipFill>
          <a:blip r:embed="rId5" cstate="screen"/>
          <a:stretch>
            <a:fillRect/>
          </a:stretch>
        </p:blipFill>
        <p:spPr>
          <a:xfrm>
            <a:off x="4979713" y="800101"/>
            <a:ext cx="1809753" cy="1809753"/>
          </a:xfrm>
          <a:prstGeom prst="rect">
            <a:avLst/>
          </a:prstGeom>
        </p:spPr>
      </p:pic>
      <p:pic>
        <p:nvPicPr>
          <p:cNvPr id="11" name="图片 10" descr="彩色头发的男人&#10;&#10;描述已自动生成"/>
          <p:cNvPicPr>
            <a:picLocks noChangeAspect="1"/>
          </p:cNvPicPr>
          <p:nvPr/>
        </p:nvPicPr>
        <p:blipFill>
          <a:blip r:embed="rId6" cstate="screen"/>
          <a:stretch>
            <a:fillRect/>
          </a:stretch>
        </p:blipFill>
        <p:spPr>
          <a:xfrm>
            <a:off x="4979712" y="2714624"/>
            <a:ext cx="1809753" cy="1809753"/>
          </a:xfrm>
          <a:prstGeom prst="rect">
            <a:avLst/>
          </a:prstGeom>
        </p:spPr>
      </p:pic>
      <p:pic>
        <p:nvPicPr>
          <p:cNvPr id="13" name="图片 12" descr="彩色头发的男人&#10;&#10;中度可信度描述已自动生成"/>
          <p:cNvPicPr>
            <a:picLocks noChangeAspect="1"/>
          </p:cNvPicPr>
          <p:nvPr/>
        </p:nvPicPr>
        <p:blipFill>
          <a:blip r:embed="rId7" cstate="screen"/>
          <a:stretch>
            <a:fillRect/>
          </a:stretch>
        </p:blipFill>
        <p:spPr>
          <a:xfrm>
            <a:off x="6903766" y="2714625"/>
            <a:ext cx="1809753" cy="1809753"/>
          </a:xfrm>
          <a:prstGeom prst="rect">
            <a:avLst/>
          </a:prstGeom>
        </p:spPr>
      </p:pic>
      <p:pic>
        <p:nvPicPr>
          <p:cNvPr id="15" name="图片 14" descr="男人戴着帽子&#10;&#10;描述已自动生成"/>
          <p:cNvPicPr>
            <a:picLocks noChangeAspect="1"/>
          </p:cNvPicPr>
          <p:nvPr/>
        </p:nvPicPr>
        <p:blipFill>
          <a:blip r:embed="rId8" cstate="screen"/>
          <a:stretch>
            <a:fillRect/>
          </a:stretch>
        </p:blipFill>
        <p:spPr>
          <a:xfrm>
            <a:off x="8827819" y="2714624"/>
            <a:ext cx="1809753" cy="1809753"/>
          </a:xfrm>
          <a:prstGeom prst="rect">
            <a:avLst/>
          </a:prstGeom>
        </p:spPr>
      </p:pic>
      <p:pic>
        <p:nvPicPr>
          <p:cNvPr id="17" name="图片 16" descr="男孩在微笑&#10;&#10;描述已自动生成"/>
          <p:cNvPicPr>
            <a:picLocks noChangeAspect="1"/>
          </p:cNvPicPr>
          <p:nvPr/>
        </p:nvPicPr>
        <p:blipFill>
          <a:blip r:embed="rId9" cstate="screen"/>
          <a:stretch>
            <a:fillRect/>
          </a:stretch>
        </p:blipFill>
        <p:spPr>
          <a:xfrm>
            <a:off x="8827819" y="4629149"/>
            <a:ext cx="1809753" cy="1809753"/>
          </a:xfrm>
          <a:prstGeom prst="rect">
            <a:avLst/>
          </a:prstGeom>
        </p:spPr>
      </p:pic>
      <p:pic>
        <p:nvPicPr>
          <p:cNvPr id="19" name="图片 18" descr="电脑前坐着穿蓝色衣服的男孩&#10;&#10;中度可信度描述已自动生成"/>
          <p:cNvPicPr>
            <a:picLocks noChangeAspect="1"/>
          </p:cNvPicPr>
          <p:nvPr/>
        </p:nvPicPr>
        <p:blipFill>
          <a:blip r:embed="rId10" cstate="screen"/>
          <a:stretch>
            <a:fillRect/>
          </a:stretch>
        </p:blipFill>
        <p:spPr>
          <a:xfrm>
            <a:off x="4979711" y="4629149"/>
            <a:ext cx="1809753" cy="1809753"/>
          </a:xfrm>
          <a:prstGeom prst="rect">
            <a:avLst/>
          </a:prstGeom>
        </p:spPr>
      </p:pic>
      <p:pic>
        <p:nvPicPr>
          <p:cNvPr id="21" name="图片 20" descr="穿着蓝色衣服的卡通人物&#10;&#10;中度可信度描述已自动生成"/>
          <p:cNvPicPr>
            <a:picLocks noChangeAspect="1"/>
          </p:cNvPicPr>
          <p:nvPr/>
        </p:nvPicPr>
        <p:blipFill>
          <a:blip r:embed="rId11" cstate="screen"/>
          <a:stretch>
            <a:fillRect/>
          </a:stretch>
        </p:blipFill>
        <p:spPr>
          <a:xfrm>
            <a:off x="6903766" y="4629147"/>
            <a:ext cx="1809753" cy="1809753"/>
          </a:xfrm>
          <a:prstGeom prst="rect">
            <a:avLst/>
          </a:prstGeom>
        </p:spPr>
      </p:pic>
      <p:pic>
        <p:nvPicPr>
          <p:cNvPr id="29" name="图片 28" descr="男孩在微笑&#10;&#10;描述已自动生成"/>
          <p:cNvPicPr>
            <a:picLocks noChangeAspect="1"/>
          </p:cNvPicPr>
          <p:nvPr/>
        </p:nvPicPr>
        <p:blipFill>
          <a:blip r:embed="rId12" cstate="screen"/>
          <a:stretch>
            <a:fillRect/>
          </a:stretch>
        </p:blipFill>
        <p:spPr>
          <a:xfrm>
            <a:off x="742460" y="2411348"/>
            <a:ext cx="2035069" cy="2035069"/>
          </a:xfrm>
          <a:prstGeom prst="rect">
            <a:avLst/>
          </a:prstGeom>
        </p:spPr>
      </p:pic>
      <p:sp>
        <p:nvSpPr>
          <p:cNvPr id="30" name="文本框 29"/>
          <p:cNvSpPr txBox="1"/>
          <p:nvPr/>
        </p:nvSpPr>
        <p:spPr>
          <a:xfrm>
            <a:off x="1327824" y="4524377"/>
            <a:ext cx="864339" cy="369332"/>
          </a:xfrm>
          <a:prstGeom prst="rect">
            <a:avLst/>
          </a:prstGeom>
          <a:noFill/>
        </p:spPr>
        <p:txBody>
          <a:bodyPr wrap="none" rtlCol="0">
            <a:spAutoFit/>
          </a:bodyPr>
          <a:lstStyle/>
          <a:p>
            <a:r>
              <a:rPr lang="en-US" altLang="zh-CN" dirty="0"/>
              <a:t>Altman</a:t>
            </a:r>
            <a:endParaRPr lang="zh-CN" altLang="en-US" dirty="0"/>
          </a:p>
        </p:txBody>
      </p:sp>
      <p:sp>
        <p:nvSpPr>
          <p:cNvPr id="32" name="文本框 31"/>
          <p:cNvSpPr txBox="1"/>
          <p:nvPr/>
        </p:nvSpPr>
        <p:spPr>
          <a:xfrm>
            <a:off x="3364182" y="1520311"/>
            <a:ext cx="1319330" cy="369332"/>
          </a:xfrm>
          <a:prstGeom prst="rect">
            <a:avLst/>
          </a:prstGeom>
          <a:noFill/>
        </p:spPr>
        <p:txBody>
          <a:bodyPr wrap="square">
            <a:spAutoFit/>
          </a:bodyPr>
          <a:lstStyle/>
          <a:p>
            <a:pPr algn="ctr"/>
            <a:r>
              <a:rPr lang="zh-CN" altLang="en-US" i="1" dirty="0"/>
              <a:t>Neonpunk</a:t>
            </a:r>
          </a:p>
        </p:txBody>
      </p:sp>
      <p:sp>
        <p:nvSpPr>
          <p:cNvPr id="33" name="文本框 32"/>
          <p:cNvSpPr txBox="1"/>
          <p:nvPr/>
        </p:nvSpPr>
        <p:spPr>
          <a:xfrm>
            <a:off x="3364182" y="3428882"/>
            <a:ext cx="1319330" cy="369332"/>
          </a:xfrm>
          <a:prstGeom prst="rect">
            <a:avLst/>
          </a:prstGeom>
          <a:noFill/>
        </p:spPr>
        <p:txBody>
          <a:bodyPr wrap="square">
            <a:spAutoFit/>
          </a:bodyPr>
          <a:lstStyle/>
          <a:p>
            <a:pPr algn="ctr"/>
            <a:r>
              <a:rPr lang="en-US" altLang="zh-CN" i="1" dirty="0"/>
              <a:t>Van Gogh</a:t>
            </a:r>
            <a:endParaRPr lang="zh-CN" altLang="en-US" i="1" dirty="0"/>
          </a:p>
        </p:txBody>
      </p:sp>
      <p:sp>
        <p:nvSpPr>
          <p:cNvPr id="34" name="文本框 33"/>
          <p:cNvSpPr txBox="1"/>
          <p:nvPr/>
        </p:nvSpPr>
        <p:spPr>
          <a:xfrm>
            <a:off x="3364182" y="5210857"/>
            <a:ext cx="1319330" cy="646331"/>
          </a:xfrm>
          <a:prstGeom prst="rect">
            <a:avLst/>
          </a:prstGeom>
          <a:noFill/>
        </p:spPr>
        <p:txBody>
          <a:bodyPr wrap="square">
            <a:spAutoFit/>
          </a:bodyPr>
          <a:lstStyle/>
          <a:p>
            <a:pPr algn="ctr"/>
            <a:r>
              <a:rPr lang="en-US" altLang="zh-CN" i="1" dirty="0"/>
              <a:t>Pixar (Disney)</a:t>
            </a:r>
            <a:endParaRPr lang="zh-CN" altLang="en-US" i="1"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More examples in the wild</a:t>
            </a:r>
            <a:endParaRPr lang="zh-CN" altLang="en-US" dirty="0"/>
          </a:p>
        </p:txBody>
      </p:sp>
      <p:pic>
        <p:nvPicPr>
          <p:cNvPr id="1028" name="Picture 4" descr="image/jpeg"/>
          <p:cNvPicPr>
            <a:picLocks noChangeAspect="1" noChangeArrowheads="1"/>
          </p:cNvPicPr>
          <p:nvPr/>
        </p:nvPicPr>
        <p:blipFill>
          <a:blip r:embed="rId3" cstate="screen"/>
          <a:srcRect/>
          <a:stretch>
            <a:fillRect/>
          </a:stretch>
        </p:blipFill>
        <p:spPr bwMode="auto">
          <a:xfrm>
            <a:off x="2394953" y="846761"/>
            <a:ext cx="7402093" cy="56347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More examples in the wild</a:t>
            </a:r>
            <a:endParaRPr lang="zh-CN" altLang="en-US" dirty="0"/>
          </a:p>
        </p:txBody>
      </p:sp>
      <p:pic>
        <p:nvPicPr>
          <p:cNvPr id="3074" name="Picture 2" descr="image/jpeg"/>
          <p:cNvPicPr>
            <a:picLocks noChangeAspect="1" noChangeArrowheads="1"/>
          </p:cNvPicPr>
          <p:nvPr/>
        </p:nvPicPr>
        <p:blipFill>
          <a:blip r:embed="rId3" cstate="screen"/>
          <a:srcRect/>
          <a:stretch>
            <a:fillRect/>
          </a:stretch>
        </p:blipFill>
        <p:spPr bwMode="auto">
          <a:xfrm>
            <a:off x="2263588" y="720227"/>
            <a:ext cx="7664823" cy="58111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More examples in the wild</a:t>
            </a:r>
            <a:endParaRPr lang="zh-CN" altLang="en-US" dirty="0"/>
          </a:p>
        </p:txBody>
      </p:sp>
      <p:pic>
        <p:nvPicPr>
          <p:cNvPr id="2050" name="Picture 2" descr="image/jpeg"/>
          <p:cNvPicPr>
            <a:picLocks noChangeAspect="1" noChangeArrowheads="1"/>
          </p:cNvPicPr>
          <p:nvPr/>
        </p:nvPicPr>
        <p:blipFill>
          <a:blip r:embed="rId3" cstate="screen"/>
          <a:srcRect/>
          <a:stretch>
            <a:fillRect/>
          </a:stretch>
        </p:blipFill>
        <p:spPr bwMode="auto">
          <a:xfrm>
            <a:off x="2132774" y="703323"/>
            <a:ext cx="7696512" cy="585884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More examples in the wild</a:t>
            </a:r>
            <a:endParaRPr lang="zh-CN" altLang="en-US" dirty="0"/>
          </a:p>
        </p:txBody>
      </p:sp>
      <p:pic>
        <p:nvPicPr>
          <p:cNvPr id="2050" name="Picture 2"/>
          <p:cNvPicPr>
            <a:picLocks noChangeAspect="1" noChangeArrowheads="1"/>
          </p:cNvPicPr>
          <p:nvPr/>
        </p:nvPicPr>
        <p:blipFill>
          <a:blip r:embed="rId3" cstate="screen"/>
          <a:srcRect/>
          <a:stretch>
            <a:fillRect/>
          </a:stretch>
        </p:blipFill>
        <p:spPr bwMode="auto">
          <a:xfrm>
            <a:off x="2134011" y="703323"/>
            <a:ext cx="7694038" cy="585884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图像生成汇报提纲</a:t>
            </a:r>
          </a:p>
        </p:txBody>
      </p:sp>
      <p:pic>
        <p:nvPicPr>
          <p:cNvPr id="5" name="Picture 5"/>
          <p:cNvPicPr>
            <a:picLocks noChangeAspect="1"/>
          </p:cNvPicPr>
          <p:nvPr/>
        </p:nvPicPr>
        <p:blipFill>
          <a:blip r:embed="rId2"/>
          <a:srcRect l="52394"/>
          <a:stretch>
            <a:fillRect/>
          </a:stretch>
        </p:blipFill>
        <p:spPr>
          <a:xfrm>
            <a:off x="707752" y="693672"/>
            <a:ext cx="4843962" cy="3728720"/>
          </a:xfrm>
          <a:prstGeom prst="rect">
            <a:avLst/>
          </a:prstGeom>
        </p:spPr>
      </p:pic>
      <p:pic>
        <p:nvPicPr>
          <p:cNvPr id="8" name="图片 7" descr="徽标, 公司名称&#10;&#10;描述已自动生成"/>
          <p:cNvPicPr>
            <a:picLocks noChangeAspect="1"/>
          </p:cNvPicPr>
          <p:nvPr/>
        </p:nvPicPr>
        <p:blipFill rotWithShape="1">
          <a:blip r:embed="rId3" cstate="screen"/>
          <a:srcRect l="10455" r="11098" b="4996"/>
          <a:stretch>
            <a:fillRect/>
          </a:stretch>
        </p:blipFill>
        <p:spPr>
          <a:xfrm>
            <a:off x="6567713" y="740104"/>
            <a:ext cx="5109030" cy="1933372"/>
          </a:xfrm>
          <a:prstGeom prst="rect">
            <a:avLst/>
          </a:prstGeom>
        </p:spPr>
      </p:pic>
      <p:pic>
        <p:nvPicPr>
          <p:cNvPr id="1026" name="Picture 2"/>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5818" r="5609"/>
          <a:stretch>
            <a:fillRect/>
          </a:stretch>
        </p:blipFill>
        <p:spPr bwMode="auto">
          <a:xfrm>
            <a:off x="6513285" y="2673476"/>
            <a:ext cx="5217886" cy="17489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10"/>
          <p:cNvSpPr txBox="1"/>
          <p:nvPr/>
        </p:nvSpPr>
        <p:spPr>
          <a:xfrm>
            <a:off x="1598260" y="4422392"/>
            <a:ext cx="3062945" cy="830997"/>
          </a:xfrm>
          <a:prstGeom prst="rect">
            <a:avLst/>
          </a:prstGeom>
          <a:noFill/>
        </p:spPr>
        <p:txBody>
          <a:bodyPr wrap="square">
            <a:spAutoFit/>
          </a:bodyPr>
          <a:lstStyle/>
          <a:p>
            <a:pPr marL="0" lvl="1" algn="ctr"/>
            <a:r>
              <a:rPr kumimoji="1" lang="zh-CN" altLang="en-US" sz="4800" b="1" dirty="0">
                <a:ea typeface="黑体" panose="02010609060101010101" pitchFamily="49" charset="-122"/>
              </a:rPr>
              <a:t>高效能</a:t>
            </a:r>
            <a:endParaRPr kumimoji="1" lang="en-US" sz="4800" b="1" dirty="0">
              <a:ea typeface="黑体" panose="02010609060101010101" pitchFamily="49" charset="-122"/>
            </a:endParaRPr>
          </a:p>
        </p:txBody>
      </p:sp>
      <p:sp>
        <p:nvSpPr>
          <p:cNvPr id="6" name="TextBox 10"/>
          <p:cNvSpPr txBox="1"/>
          <p:nvPr/>
        </p:nvSpPr>
        <p:spPr>
          <a:xfrm>
            <a:off x="7759576" y="4422391"/>
            <a:ext cx="3062945" cy="830997"/>
          </a:xfrm>
          <a:prstGeom prst="rect">
            <a:avLst/>
          </a:prstGeom>
          <a:noFill/>
        </p:spPr>
        <p:txBody>
          <a:bodyPr wrap="square">
            <a:spAutoFit/>
          </a:bodyPr>
          <a:lstStyle/>
          <a:p>
            <a:pPr marL="0" lvl="1" algn="ctr"/>
            <a:r>
              <a:rPr kumimoji="1" lang="zh-CN" altLang="en-US" sz="4800" b="1" dirty="0">
                <a:ea typeface="黑体" panose="02010609060101010101" pitchFamily="49" charset="-122"/>
              </a:rPr>
              <a:t>个性化</a:t>
            </a:r>
            <a:endParaRPr kumimoji="1" lang="en-US" sz="4800" b="1" dirty="0">
              <a:ea typeface="黑体" panose="02010609060101010101" pitchFamily="49" charset="-122"/>
            </a:endParaRPr>
          </a:p>
        </p:txBody>
      </p:sp>
      <p:sp>
        <p:nvSpPr>
          <p:cNvPr id="7" name="文本框 11"/>
          <p:cNvSpPr txBox="1"/>
          <p:nvPr/>
        </p:nvSpPr>
        <p:spPr>
          <a:xfrm>
            <a:off x="540567" y="5566806"/>
            <a:ext cx="11368405" cy="1102179"/>
          </a:xfrm>
          <a:prstGeom prst="rect">
            <a:avLst/>
          </a:prstGeom>
          <a:noFill/>
          <a:ln>
            <a:noFill/>
          </a:ln>
        </p:spPr>
        <p:style>
          <a:lnRef idx="2">
            <a:schemeClr val="accent2"/>
          </a:lnRef>
          <a:fillRef idx="1">
            <a:schemeClr val="lt1"/>
          </a:fillRef>
          <a:effectRef idx="0">
            <a:schemeClr val="accent2"/>
          </a:effectRef>
          <a:fontRef idx="minor">
            <a:schemeClr val="dk1"/>
          </a:fontRef>
        </p:style>
        <p:txBody>
          <a:bodyPr wrap="square" lIns="180000" tIns="180000" rIns="180000" bIns="180000" rtlCol="0">
            <a:spAutoFit/>
          </a:bodyPr>
          <a:lstStyle>
            <a:defPPr>
              <a:defRPr lang="zh-CN"/>
            </a:defPPr>
            <a:lvl1pPr>
              <a:defRPr kumimoji="1">
                <a:solidFill>
                  <a:srgbClr val="000000"/>
                </a:solidFill>
                <a:latin typeface="微软雅黑" panose="020B0503020204020204" pitchFamily="34" charset="-122"/>
                <a:ea typeface="微软雅黑" panose="020B0503020204020204" pitchFamily="34" charset="-122"/>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ltLang="zh-CN" sz="1600" dirty="0"/>
              <a:t>[1] MDTv2:</a:t>
            </a:r>
            <a:r>
              <a:rPr lang="zh-CN" altLang="en-US" sz="1600" dirty="0"/>
              <a:t> </a:t>
            </a:r>
            <a:r>
              <a:rPr lang="en-US" altLang="zh-CN" sz="1600" dirty="0"/>
              <a:t>Masked Diffusion Transformer is a Strong Image Synthesizer, PAMI submission (</a:t>
            </a:r>
            <a:r>
              <a:rPr lang="en-US" altLang="zh-CN" sz="1600" b="1" dirty="0"/>
              <a:t>ICCV  2023</a:t>
            </a:r>
            <a:r>
              <a:rPr lang="en-US" altLang="zh-CN" sz="1600" dirty="0"/>
              <a:t>). </a:t>
            </a:r>
          </a:p>
          <a:p>
            <a:r>
              <a:rPr lang="en-US" altLang="zh-CN" sz="1600" dirty="0"/>
              <a:t>[2] </a:t>
            </a:r>
            <a:r>
              <a:rPr lang="en-US" altLang="zh-CN" sz="1600" dirty="0" err="1"/>
              <a:t>PhotoMaker</a:t>
            </a:r>
            <a:r>
              <a:rPr lang="en-US" altLang="zh-CN" sz="1600" dirty="0"/>
              <a:t>: Customizing Realistic Human Photos via Stacked ID Embedding</a:t>
            </a:r>
            <a:r>
              <a:rPr lang="en-US" altLang="zh-CN" sz="1600" dirty="0">
                <a:sym typeface="+mn-ea"/>
              </a:rPr>
              <a:t>, </a:t>
            </a:r>
            <a:r>
              <a:rPr lang="en-US" altLang="zh-CN" sz="1600" b="1" dirty="0">
                <a:sym typeface="+mn-ea"/>
              </a:rPr>
              <a:t>IEEE CVPR</a:t>
            </a:r>
            <a:r>
              <a:rPr lang="en-US" altLang="zh-CN" sz="1600" dirty="0">
                <a:sym typeface="+mn-ea"/>
              </a:rPr>
              <a:t>, 2024.</a:t>
            </a:r>
          </a:p>
          <a:p>
            <a:r>
              <a:rPr lang="en-US" altLang="zh-CN" sz="1600" dirty="0">
                <a:sym typeface="+mn-ea"/>
              </a:rPr>
              <a:t>[3] </a:t>
            </a:r>
            <a:r>
              <a:rPr lang="en-US" altLang="zh-CN" sz="1600" dirty="0" err="1">
                <a:sym typeface="+mn-ea"/>
              </a:rPr>
              <a:t>StoryDiffusion</a:t>
            </a:r>
            <a:r>
              <a:rPr lang="en-US" altLang="zh-CN" sz="1600" dirty="0">
                <a:sym typeface="+mn-ea"/>
              </a:rPr>
              <a:t>: Consistent Self-Attention for Long-Range Image and Video Generation, </a:t>
            </a:r>
            <a:r>
              <a:rPr lang="en-US" altLang="zh-CN" sz="1600" dirty="0" err="1">
                <a:sym typeface="+mn-ea"/>
              </a:rPr>
              <a:t>arXiv</a:t>
            </a:r>
            <a:r>
              <a:rPr lang="en-US" altLang="zh-CN" sz="1600" dirty="0">
                <a:sym typeface="+mn-ea"/>
              </a:rPr>
              <a:t>, 2024.</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94447" y="1"/>
            <a:ext cx="11797552" cy="669129"/>
          </a:xfrm>
        </p:spPr>
        <p:txBody>
          <a:bodyPr/>
          <a:lstStyle/>
          <a:p>
            <a:r>
              <a:rPr lang="en-US" altLang="zh-CN" dirty="0" err="1"/>
              <a:t>StoryDiffusion</a:t>
            </a:r>
            <a:r>
              <a:rPr lang="zh-CN" altLang="en-US" dirty="0"/>
              <a:t>  一致性的动画和长视频生成</a:t>
            </a:r>
            <a:endParaRPr lang="en-US" altLang="zh-CN" dirty="0"/>
          </a:p>
        </p:txBody>
      </p:sp>
      <p:pic>
        <p:nvPicPr>
          <p:cNvPr id="5" name="图片 4"/>
          <p:cNvPicPr>
            <a:picLocks noChangeAspect="1"/>
          </p:cNvPicPr>
          <p:nvPr/>
        </p:nvPicPr>
        <p:blipFill rotWithShape="1">
          <a:blip r:embed="rId8" cstate="print">
            <a:extLst>
              <a:ext uri="{28A0092B-C50C-407E-A947-70E740481C1C}">
                <a14:useLocalDpi xmlns:a14="http://schemas.microsoft.com/office/drawing/2010/main" val="0"/>
              </a:ext>
            </a:extLst>
          </a:blip>
          <a:srcRect r="15845"/>
          <a:stretch>
            <a:fillRect/>
          </a:stretch>
        </p:blipFill>
        <p:spPr>
          <a:xfrm>
            <a:off x="8029180" y="869859"/>
            <a:ext cx="3996467" cy="4741071"/>
          </a:xfrm>
          <a:prstGeom prst="rect">
            <a:avLst/>
          </a:prstGeom>
        </p:spPr>
      </p:pic>
      <p:pic>
        <p:nvPicPr>
          <p:cNvPr id="8" name="video_003">
            <a:hlinkClick r:id="" action="ppaction://media"/>
          </p:cNvPr>
          <p:cNvPicPr/>
          <p:nvPr>
            <a:videoFile r:link="rId2"/>
            <p:extLst>
              <p:ext uri="{DAA4B4D4-6D71-4841-9C94-3DE7FCFB9230}">
                <p14:media xmlns:p14="http://schemas.microsoft.com/office/powerpoint/2010/main" r:embed="rId1"/>
              </p:ext>
            </p:extLst>
          </p:nvPr>
        </p:nvPicPr>
        <p:blipFill>
          <a:blip r:embed="rId9"/>
          <a:stretch>
            <a:fillRect/>
          </a:stretch>
        </p:blipFill>
        <p:spPr>
          <a:xfrm>
            <a:off x="318247" y="1541553"/>
            <a:ext cx="3445329" cy="3786504"/>
          </a:xfrm>
          <a:prstGeom prst="rect">
            <a:avLst/>
          </a:prstGeom>
        </p:spPr>
      </p:pic>
      <p:sp>
        <p:nvSpPr>
          <p:cNvPr id="9" name="文本框 8"/>
          <p:cNvSpPr txBox="1"/>
          <p:nvPr/>
        </p:nvSpPr>
        <p:spPr>
          <a:xfrm>
            <a:off x="838814" y="5531599"/>
            <a:ext cx="2573655" cy="323850"/>
          </a:xfrm>
          <a:prstGeom prst="rect">
            <a:avLst/>
          </a:prstGeom>
          <a:noFill/>
        </p:spPr>
        <p:txBody>
          <a:bodyPr wrap="square" rtlCol="0">
            <a:noAutofit/>
          </a:bodyPr>
          <a:lstStyle/>
          <a:p>
            <a:pPr algn="ctr"/>
            <a:r>
              <a:rPr lang="en-US" altLang="zh-CN" sz="2800" dirty="0"/>
              <a:t>11s </a:t>
            </a:r>
            <a:r>
              <a:rPr lang="zh-CN" altLang="en-US" sz="2800" dirty="0"/>
              <a:t>长视频生成</a:t>
            </a:r>
          </a:p>
        </p:txBody>
      </p:sp>
      <p:sp>
        <p:nvSpPr>
          <p:cNvPr id="10" name="文本框 9"/>
          <p:cNvSpPr txBox="1"/>
          <p:nvPr>
            <p:custDataLst>
              <p:tags r:id="rId3"/>
            </p:custDataLst>
          </p:nvPr>
        </p:nvSpPr>
        <p:spPr>
          <a:xfrm>
            <a:off x="4440264" y="5531599"/>
            <a:ext cx="2369820" cy="523220"/>
          </a:xfrm>
          <a:prstGeom prst="rect">
            <a:avLst/>
          </a:prstGeom>
          <a:noFill/>
        </p:spPr>
        <p:txBody>
          <a:bodyPr wrap="square" rtlCol="0">
            <a:spAutoFit/>
          </a:bodyPr>
          <a:lstStyle/>
          <a:p>
            <a:pPr algn="ctr"/>
            <a:r>
              <a:rPr lang="en-US" altLang="zh-CN" sz="2800" dirty="0"/>
              <a:t>9s </a:t>
            </a:r>
            <a:r>
              <a:rPr lang="zh-CN" altLang="en-US" sz="2800" dirty="0"/>
              <a:t>长视频生成</a:t>
            </a:r>
          </a:p>
        </p:txBody>
      </p:sp>
      <p:pic>
        <p:nvPicPr>
          <p:cNvPr id="11" name="demo_0083">
            <a:hlinkClick r:id="" action="ppaction://media"/>
          </p:cNvPr>
          <p:cNvPicPr/>
          <p:nvPr>
            <a:videoFile r:link="rId5"/>
            <p:extLst>
              <p:ext uri="{DAA4B4D4-6D71-4841-9C94-3DE7FCFB9230}">
                <p14:media xmlns:p14="http://schemas.microsoft.com/office/powerpoint/2010/main" r:embed="rId4"/>
              </p:ext>
            </p:extLst>
          </p:nvPr>
        </p:nvPicPr>
        <p:blipFill>
          <a:blip r:embed="rId10"/>
          <a:stretch>
            <a:fillRect/>
          </a:stretch>
        </p:blipFill>
        <p:spPr>
          <a:xfrm>
            <a:off x="4044427" y="1529942"/>
            <a:ext cx="3598134" cy="3798115"/>
          </a:xfrm>
          <a:prstGeom prst="rect">
            <a:avLst/>
          </a:prstGeom>
        </p:spPr>
      </p:pic>
      <p:pic>
        <p:nvPicPr>
          <p:cNvPr id="4" name="图片 3">
            <a:extLst>
              <a:ext uri="{FF2B5EF4-FFF2-40B4-BE49-F238E27FC236}">
                <a16:creationId xmlns:a16="http://schemas.microsoft.com/office/drawing/2014/main" id="{6F14F5C2-D1CB-4868-824F-47BE980D2E41}"/>
              </a:ext>
            </a:extLst>
          </p:cNvPr>
          <p:cNvPicPr>
            <a:picLocks noChangeAspect="1"/>
          </p:cNvPicPr>
          <p:nvPr/>
        </p:nvPicPr>
        <p:blipFill>
          <a:blip r:embed="rId11"/>
          <a:stretch>
            <a:fillRect/>
          </a:stretch>
        </p:blipFill>
        <p:spPr>
          <a:xfrm>
            <a:off x="7246418" y="5942452"/>
            <a:ext cx="2912132" cy="523220"/>
          </a:xfrm>
          <a:prstGeom prst="rect">
            <a:avLst/>
          </a:prstGeom>
        </p:spPr>
      </p:pic>
      <p:pic>
        <p:nvPicPr>
          <p:cNvPr id="7" name="图片 6">
            <a:extLst>
              <a:ext uri="{FF2B5EF4-FFF2-40B4-BE49-F238E27FC236}">
                <a16:creationId xmlns:a16="http://schemas.microsoft.com/office/drawing/2014/main" id="{853F5860-CE1E-46D5-8A88-27B76753AD54}"/>
              </a:ext>
            </a:extLst>
          </p:cNvPr>
          <p:cNvPicPr>
            <a:picLocks noChangeAspect="1"/>
          </p:cNvPicPr>
          <p:nvPr/>
        </p:nvPicPr>
        <p:blipFill>
          <a:blip r:embed="rId12"/>
          <a:stretch>
            <a:fillRect/>
          </a:stretch>
        </p:blipFill>
        <p:spPr>
          <a:xfrm>
            <a:off x="10191404" y="5942452"/>
            <a:ext cx="1834243" cy="52512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858" fill="hold"/>
                                        <p:tgtEl>
                                          <p:spTgt spid="8"/>
                                        </p:tgtEl>
                                      </p:cBhvr>
                                    </p:cmd>
                                  </p:childTnLst>
                                </p:cTn>
                              </p:par>
                              <p:par>
                                <p:cTn id="7" presetID="1" presetClass="mediacall" presetSubtype="0" fill="hold" nodeType="withEffect">
                                  <p:stCondLst>
                                    <p:cond delay="0"/>
                                  </p:stCondLst>
                                  <p:childTnLst>
                                    <p:cmd type="call" cmd="playFrom(0.0)">
                                      <p:cBhvr>
                                        <p:cTn id="8" dur="883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9" repeatCount="indefinite" fill="hold" display="0">
                  <p:stCondLst>
                    <p:cond delay="indefinite"/>
                  </p:stCondLst>
                </p:cTn>
                <p:tgtEl>
                  <p:spTgt spid="8"/>
                </p:tgtEl>
              </p:cMediaNode>
            </p:video>
            <p:video>
              <p:cMediaNode>
                <p:cTn id="10" repeatCount="indefinite" fill="hold" display="0">
                  <p:stCondLst>
                    <p:cond delay="indefinite"/>
                  </p:stCondLst>
                </p:cTn>
                <p:tgtEl>
                  <p:spTgt spid="11"/>
                </p:tgtEl>
              </p:cMediaNode>
            </p:vide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如何用较少的资源做长视频？</a:t>
            </a:r>
          </a:p>
        </p:txBody>
      </p:sp>
      <p:sp>
        <p:nvSpPr>
          <p:cNvPr id="3" name="内容占位符 2"/>
          <p:cNvSpPr>
            <a:spLocks noGrp="1"/>
          </p:cNvSpPr>
          <p:nvPr>
            <p:ph idx="1"/>
          </p:nvPr>
        </p:nvSpPr>
        <p:spPr/>
        <p:txBody>
          <a:bodyPr>
            <a:normAutofit/>
          </a:bodyPr>
          <a:lstStyle/>
          <a:p>
            <a:r>
              <a:rPr lang="en-US" altLang="zh-CN" dirty="0"/>
              <a:t>3D U-Net </a:t>
            </a:r>
            <a:r>
              <a:rPr lang="zh-CN" altLang="en-US" dirty="0"/>
              <a:t>系列 </a:t>
            </a:r>
            <a:r>
              <a:rPr lang="en-US" altLang="zh-CN" dirty="0"/>
              <a:t>(</a:t>
            </a:r>
            <a:r>
              <a:rPr lang="zh-CN" altLang="en-US" dirty="0"/>
              <a:t>短视频</a:t>
            </a:r>
            <a:r>
              <a:rPr lang="en-US" altLang="zh-CN" dirty="0"/>
              <a:t>):</a:t>
            </a:r>
          </a:p>
          <a:p>
            <a:pPr lvl="1"/>
            <a:r>
              <a:rPr lang="en-US" altLang="zh-CN" dirty="0" err="1"/>
              <a:t>AnimateDiff</a:t>
            </a:r>
            <a:r>
              <a:rPr lang="en-US" altLang="zh-CN" dirty="0"/>
              <a:t>, </a:t>
            </a:r>
            <a:r>
              <a:rPr lang="en-US" altLang="zh-CN" dirty="0" err="1"/>
              <a:t>MagicVideo</a:t>
            </a:r>
            <a:r>
              <a:rPr lang="en-US" altLang="zh-CN" dirty="0"/>
              <a:t>, </a:t>
            </a:r>
            <a:r>
              <a:rPr lang="en-US" altLang="zh-CN" dirty="0" err="1"/>
              <a:t>LaVie</a:t>
            </a:r>
            <a:r>
              <a:rPr lang="en-US" altLang="zh-CN" dirty="0"/>
              <a:t> </a:t>
            </a:r>
            <a:r>
              <a:rPr lang="zh-CN" altLang="en-US" dirty="0"/>
              <a:t>等</a:t>
            </a:r>
          </a:p>
          <a:p>
            <a:pPr lvl="1"/>
            <a:r>
              <a:rPr lang="zh-CN" altLang="en-US" dirty="0"/>
              <a:t>训练开销相对较小：</a:t>
            </a:r>
            <a:r>
              <a:rPr lang="en-US" altLang="zh-CN" dirty="0"/>
              <a:t>8</a:t>
            </a:r>
            <a:r>
              <a:rPr lang="zh-CN" altLang="en-US" dirty="0"/>
              <a:t>～</a:t>
            </a:r>
            <a:r>
              <a:rPr lang="en-US" altLang="zh-CN" dirty="0"/>
              <a:t>32</a:t>
            </a:r>
            <a:r>
              <a:rPr lang="zh-CN" altLang="en-US" dirty="0"/>
              <a:t>张</a:t>
            </a:r>
            <a:r>
              <a:rPr lang="en-US" altLang="zh-CN" dirty="0"/>
              <a:t>A100</a:t>
            </a:r>
          </a:p>
          <a:p>
            <a:pPr lvl="1"/>
            <a:r>
              <a:rPr lang="zh-CN" altLang="en-US" dirty="0"/>
              <a:t>非常短的时长：</a:t>
            </a:r>
            <a:r>
              <a:rPr lang="en-US" altLang="zh-CN" dirty="0"/>
              <a:t>2s </a:t>
            </a:r>
          </a:p>
          <a:p>
            <a:r>
              <a:rPr lang="en-US" altLang="zh-CN" dirty="0" err="1"/>
              <a:t>DiT</a:t>
            </a:r>
            <a:r>
              <a:rPr lang="zh-CN" altLang="en-US" dirty="0"/>
              <a:t>类 </a:t>
            </a:r>
            <a:r>
              <a:rPr lang="en-US" altLang="zh-CN" dirty="0"/>
              <a:t>(</a:t>
            </a:r>
            <a:r>
              <a:rPr lang="zh-CN" altLang="en-US" dirty="0"/>
              <a:t>长视频</a:t>
            </a:r>
            <a:r>
              <a:rPr lang="en-US" altLang="zh-CN" dirty="0"/>
              <a:t>): </a:t>
            </a:r>
            <a:r>
              <a:rPr lang="zh-CN" altLang="en-US" dirty="0"/>
              <a:t>利用</a:t>
            </a:r>
            <a:r>
              <a:rPr lang="en-US" altLang="zh-CN" dirty="0"/>
              <a:t>Transformer </a:t>
            </a:r>
            <a:r>
              <a:rPr lang="zh-CN" altLang="en-US" dirty="0"/>
              <a:t>的</a:t>
            </a:r>
            <a:r>
              <a:rPr lang="en-US" altLang="zh-CN" dirty="0"/>
              <a:t>scaling </a:t>
            </a:r>
            <a:r>
              <a:rPr lang="zh-CN" altLang="en-US" dirty="0"/>
              <a:t>能力</a:t>
            </a:r>
            <a:endParaRPr lang="en-US" altLang="zh-CN" dirty="0"/>
          </a:p>
          <a:p>
            <a:pPr lvl="1"/>
            <a:r>
              <a:rPr lang="en-US" altLang="zh-CN" dirty="0"/>
              <a:t>SORA</a:t>
            </a:r>
            <a:r>
              <a:rPr lang="zh-CN" altLang="en-US" dirty="0"/>
              <a:t>（大于</a:t>
            </a:r>
            <a:r>
              <a:rPr lang="en-US" altLang="zh-CN" dirty="0"/>
              <a:t>1</a:t>
            </a:r>
            <a:r>
              <a:rPr lang="zh-CN" altLang="en-US" dirty="0"/>
              <a:t>分钟）</a:t>
            </a:r>
            <a:r>
              <a:rPr lang="en-US" altLang="zh-CN" dirty="0"/>
              <a:t>, </a:t>
            </a:r>
            <a:r>
              <a:rPr lang="en-US" altLang="zh-CN" dirty="0" err="1"/>
              <a:t>Vidu</a:t>
            </a:r>
            <a:r>
              <a:rPr lang="zh-CN" altLang="en-US" dirty="0"/>
              <a:t>（</a:t>
            </a:r>
            <a:r>
              <a:rPr lang="en-US" altLang="zh-CN" dirty="0"/>
              <a:t>16s</a:t>
            </a:r>
            <a:r>
              <a:rPr lang="zh-CN" altLang="en-US" dirty="0"/>
              <a:t>长视频）</a:t>
            </a:r>
          </a:p>
          <a:p>
            <a:pPr lvl="1"/>
            <a:r>
              <a:rPr lang="zh-CN" altLang="en-US" dirty="0"/>
              <a:t>长时长，高质量的视频生成</a:t>
            </a:r>
          </a:p>
          <a:p>
            <a:pPr lvl="1"/>
            <a:r>
              <a:rPr lang="zh-CN" altLang="en-US" dirty="0"/>
              <a:t>训练开销大：几百张卡（或许更多）</a:t>
            </a:r>
            <a:r>
              <a:rPr lang="en-US" altLang="zh-CN" dirty="0"/>
              <a:t>+</a:t>
            </a:r>
            <a:r>
              <a:rPr lang="zh-CN" altLang="en-US" dirty="0"/>
              <a:t>海量高质量数据。</a:t>
            </a:r>
          </a:p>
          <a:p>
            <a:endParaRPr lang="zh-CN" altLang="en-US"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err="1"/>
              <a:t>StoryDiffusion</a:t>
            </a:r>
            <a:r>
              <a:rPr kumimoji="1" lang="zh-CN" altLang="en-US" dirty="0"/>
              <a:t>  开销更小的长视频生成</a:t>
            </a:r>
          </a:p>
        </p:txBody>
      </p:sp>
      <p:sp>
        <p:nvSpPr>
          <p:cNvPr id="3" name="内容占位符 2"/>
          <p:cNvSpPr>
            <a:spLocks noGrp="1"/>
          </p:cNvSpPr>
          <p:nvPr>
            <p:ph idx="1"/>
          </p:nvPr>
        </p:nvSpPr>
        <p:spPr>
          <a:xfrm>
            <a:off x="394447" y="1159329"/>
            <a:ext cx="11355295" cy="5482535"/>
          </a:xfrm>
        </p:spPr>
        <p:txBody>
          <a:bodyPr/>
          <a:lstStyle/>
          <a:p>
            <a:pPr marL="0" indent="0">
              <a:buNone/>
            </a:pPr>
            <a:r>
              <a:rPr kumimoji="1" lang="zh-CN" altLang="en-US" sz="3600" dirty="0"/>
              <a:t>两阶段的视频生成方案，用较少的计算资源生成长视频</a:t>
            </a:r>
            <a:endParaRPr kumimoji="1" lang="en-US" altLang="zh-CN" sz="3600" dirty="0"/>
          </a:p>
          <a:p>
            <a:r>
              <a:rPr kumimoji="1" lang="zh-CN" altLang="en-US" sz="3600" dirty="0"/>
              <a:t>基于图像模型生成关键帧</a:t>
            </a:r>
            <a:endParaRPr kumimoji="1" lang="en-US" altLang="zh-CN" sz="3600" dirty="0"/>
          </a:p>
          <a:p>
            <a:pPr lvl="1"/>
            <a:r>
              <a:rPr kumimoji="1" lang="zh-CN" altLang="en-US" sz="3200" dirty="0"/>
              <a:t>特征保持注意力机制</a:t>
            </a:r>
            <a:r>
              <a:rPr kumimoji="1" lang="en-US" altLang="zh-CN" sz="3200" dirty="0"/>
              <a:t>: Training-free</a:t>
            </a:r>
            <a:r>
              <a:rPr kumimoji="1" lang="zh-CN" altLang="en-US" sz="3200" dirty="0"/>
              <a:t> 的一致性图像生成</a:t>
            </a:r>
            <a:endParaRPr kumimoji="1" lang="en-US" altLang="zh-CN" sz="3200" dirty="0"/>
          </a:p>
          <a:p>
            <a:r>
              <a:rPr kumimoji="1" lang="zh-CN" altLang="en-US" sz="3600" dirty="0"/>
              <a:t>对关键帧生成串联视频</a:t>
            </a:r>
            <a:endParaRPr kumimoji="1" lang="en-US" altLang="zh-CN" sz="3600" dirty="0"/>
          </a:p>
          <a:p>
            <a:pPr lvl="1"/>
            <a:r>
              <a:rPr kumimoji="1" lang="en-US" altLang="zh-CN" sz="3200" dirty="0"/>
              <a:t>Motion Predictor: </a:t>
            </a:r>
            <a:r>
              <a:rPr kumimoji="1" lang="zh-CN" altLang="en-US" sz="3200" dirty="0"/>
              <a:t>强大的插帧模型，更好地建模长距离动作</a:t>
            </a:r>
            <a:endParaRPr kumimoji="1" lang="en-US" altLang="zh-CN" sz="3200" dirty="0"/>
          </a:p>
          <a:p>
            <a:pPr lvl="1"/>
            <a:endParaRPr kumimoji="1" lang="zh-CN" altLang="en-US"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err="1"/>
              <a:t>StoryDiffusion</a:t>
            </a:r>
            <a:r>
              <a:rPr lang="en-US" altLang="zh-CN" dirty="0"/>
              <a:t>:</a:t>
            </a:r>
            <a:r>
              <a:rPr lang="zh-CN" altLang="en-US" dirty="0"/>
              <a:t> 生成关键帧</a:t>
            </a:r>
          </a:p>
        </p:txBody>
      </p:sp>
      <p:sp>
        <p:nvSpPr>
          <p:cNvPr id="3" name="内容占位符 2"/>
          <p:cNvSpPr>
            <a:spLocks noGrp="1"/>
          </p:cNvSpPr>
          <p:nvPr>
            <p:ph idx="1"/>
          </p:nvPr>
        </p:nvSpPr>
        <p:spPr>
          <a:xfrm>
            <a:off x="394335" y="669290"/>
            <a:ext cx="11355070" cy="5972810"/>
          </a:xfrm>
        </p:spPr>
        <p:txBody>
          <a:bodyPr/>
          <a:lstStyle/>
          <a:p>
            <a:r>
              <a:rPr lang="zh-CN" altLang="en-US" dirty="0"/>
              <a:t>将故事分割为</a:t>
            </a:r>
            <a:r>
              <a:rPr lang="en-US" altLang="zh-CN" dirty="0"/>
              <a:t>prompts</a:t>
            </a:r>
            <a:r>
              <a:rPr lang="en-US" altLang="zh-CN" dirty="0">
                <a:sym typeface="Wingdings" panose="05000000000000000000" pitchFamily="2" charset="2"/>
              </a:rPr>
              <a:t></a:t>
            </a:r>
            <a:r>
              <a:rPr lang="zh-CN" altLang="en-US" dirty="0"/>
              <a:t>批量产生具有一致性的图像</a:t>
            </a:r>
          </a:p>
        </p:txBody>
      </p:sp>
      <p:sp>
        <p:nvSpPr>
          <p:cNvPr id="4" name="文本框 3"/>
          <p:cNvSpPr txBox="1"/>
          <p:nvPr/>
        </p:nvSpPr>
        <p:spPr>
          <a:xfrm>
            <a:off x="158750" y="1388745"/>
            <a:ext cx="11839575" cy="1960245"/>
          </a:xfrm>
          <a:prstGeom prst="rect">
            <a:avLst/>
          </a:prstGeom>
        </p:spPr>
        <p:style>
          <a:lnRef idx="2">
            <a:schemeClr val="dk1"/>
          </a:lnRef>
          <a:fillRef idx="1">
            <a:schemeClr val="lt1"/>
          </a:fillRef>
          <a:effectRef idx="0">
            <a:schemeClr val="dk1"/>
          </a:effectRef>
          <a:fontRef idx="minor">
            <a:schemeClr val="dk1"/>
          </a:fontRef>
        </p:style>
        <p:txBody>
          <a:bodyPr wrap="square" rtlCol="0">
            <a:noAutofit/>
          </a:bodyPr>
          <a:lstStyle/>
          <a:p>
            <a:pPr algn="just"/>
            <a:r>
              <a:rPr lang="en-US" altLang="zh-CN" sz="2800" b="1" dirty="0"/>
              <a:t>Story: </a:t>
            </a:r>
            <a:r>
              <a:rPr lang="en-US" altLang="zh-CN" sz="2800" b="1" dirty="0">
                <a:solidFill>
                  <a:schemeClr val="accent2"/>
                </a:solidFill>
              </a:rPr>
              <a:t>A young man stands on the road, gazing his side. </a:t>
            </a:r>
            <a:r>
              <a:rPr lang="en-US" altLang="zh-CN" sz="2800" b="1" dirty="0">
                <a:solidFill>
                  <a:schemeClr val="accent1">
                    <a:lumMod val="75000"/>
                  </a:schemeClr>
                </a:solidFill>
              </a:rPr>
              <a:t>He then turns his head to look straight ahead</a:t>
            </a:r>
            <a:r>
              <a:rPr lang="en-US" altLang="zh-CN" sz="2800" b="1" dirty="0"/>
              <a:t> and </a:t>
            </a:r>
            <a:r>
              <a:rPr lang="en-US" altLang="zh-CN" sz="2800" b="1" dirty="0">
                <a:solidFill>
                  <a:srgbClr val="7030A0"/>
                </a:solidFill>
              </a:rPr>
              <a:t>continuing his walk. </a:t>
            </a:r>
            <a:r>
              <a:rPr lang="en-US" altLang="zh-CN" sz="2800" b="1" dirty="0">
                <a:solidFill>
                  <a:schemeClr val="accent6">
                    <a:lumMod val="75000"/>
                  </a:schemeClr>
                </a:solidFill>
              </a:rPr>
              <a:t>Along the way, he spots a rose by the roadside, bends down to pick it up. </a:t>
            </a:r>
            <a:r>
              <a:rPr lang="en-US" altLang="zh-CN" sz="2800" b="1" dirty="0">
                <a:solidFill>
                  <a:schemeClr val="accent4">
                    <a:lumMod val="75000"/>
                  </a:schemeClr>
                </a:solidFill>
              </a:rPr>
              <a:t>He hold it in front of chest and walks forward, laughing joyfully.</a:t>
            </a:r>
            <a:endParaRPr lang="zh-CN" altLang="en-US" sz="2800" b="1" dirty="0">
              <a:solidFill>
                <a:schemeClr val="accent4">
                  <a:lumMod val="75000"/>
                </a:schemeClr>
              </a:solidFill>
            </a:endParaRPr>
          </a:p>
        </p:txBody>
      </p:sp>
      <p:pic>
        <p:nvPicPr>
          <p:cNvPr id="10" name="图片 9"/>
          <p:cNvPicPr>
            <a:picLocks noChangeAspect="1"/>
          </p:cNvPicPr>
          <p:nvPr/>
        </p:nvPicPr>
        <p:blipFill>
          <a:blip r:embed="rId3"/>
          <a:stretch>
            <a:fillRect/>
          </a:stretch>
        </p:blipFill>
        <p:spPr>
          <a:xfrm>
            <a:off x="0" y="3470621"/>
            <a:ext cx="12192000" cy="2325797"/>
          </a:xfrm>
          <a:prstGeom prst="rect">
            <a:avLst/>
          </a:prstGeom>
        </p:spPr>
      </p:pic>
      <p:sp>
        <p:nvSpPr>
          <p:cNvPr id="5" name="文本框 4"/>
          <p:cNvSpPr txBox="1"/>
          <p:nvPr/>
        </p:nvSpPr>
        <p:spPr>
          <a:xfrm>
            <a:off x="1128291" y="5895750"/>
            <a:ext cx="9879628" cy="646331"/>
          </a:xfrm>
          <a:prstGeom prst="rect">
            <a:avLst/>
          </a:prstGeom>
          <a:noFill/>
        </p:spPr>
        <p:txBody>
          <a:bodyPr wrap="none" rtlCol="0">
            <a:spAutoFit/>
          </a:bodyPr>
          <a:lstStyle/>
          <a:p>
            <a:r>
              <a:rPr kumimoji="1" lang="zh-CN" altLang="en-US" sz="3600" dirty="0">
                <a:latin typeface="微软雅黑" panose="020B0503020204020204" pitchFamily="34" charset="-122"/>
                <a:ea typeface="微软雅黑" panose="020B0503020204020204" pitchFamily="34" charset="-122"/>
              </a:rPr>
              <a:t>作为关键帧在第二阶段生成视频，也可用作漫画</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图像生成模型 → 关键帧</a:t>
            </a:r>
          </a:p>
        </p:txBody>
      </p:sp>
      <p:sp>
        <p:nvSpPr>
          <p:cNvPr id="4" name="内容占位符 2"/>
          <p:cNvSpPr txBox="1"/>
          <p:nvPr/>
        </p:nvSpPr>
        <p:spPr>
          <a:xfrm>
            <a:off x="394447" y="789709"/>
            <a:ext cx="11355295" cy="5852155"/>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3200" b="1" i="0" kern="1200" baseline="0">
                <a:solidFill>
                  <a:schemeClr val="tx1"/>
                </a:solidFill>
                <a:latin typeface="+mn-lt"/>
                <a:ea typeface="黑体" panose="02010609060101010101" pitchFamily="49" charset="-122"/>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3000" b="0" i="0" kern="1200" baseline="0">
                <a:solidFill>
                  <a:schemeClr val="tx1"/>
                </a:solidFill>
                <a:latin typeface="+mn-lt"/>
                <a:ea typeface="华文楷体" panose="02010600040101010101" pitchFamily="2" charset="-122"/>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800" b="0" i="0" kern="1200" baseline="0">
                <a:solidFill>
                  <a:schemeClr val="tx1"/>
                </a:solidFill>
                <a:latin typeface="+mn-lt"/>
                <a:ea typeface="华文新魏" panose="02010800040101010101" pitchFamily="2"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zh-CN" altLang="en-US" dirty="0"/>
              <a:t>特征保持自注意力机制：生成图像间的一致性约束</a:t>
            </a:r>
            <a:endParaRPr lang="en-US" altLang="zh-CN" dirty="0"/>
          </a:p>
        </p:txBody>
      </p:sp>
      <p:pic>
        <p:nvPicPr>
          <p:cNvPr id="5" name="图片 4" descr="截屏2024-05-05 16.06.14"/>
          <p:cNvPicPr>
            <a:picLocks noChangeAspect="1"/>
          </p:cNvPicPr>
          <p:nvPr/>
        </p:nvPicPr>
        <p:blipFill>
          <a:blip r:embed="rId3"/>
          <a:stretch>
            <a:fillRect/>
          </a:stretch>
        </p:blipFill>
        <p:spPr>
          <a:xfrm>
            <a:off x="1962058" y="1396183"/>
            <a:ext cx="7666355" cy="5024755"/>
          </a:xfrm>
          <a:prstGeom prst="rect">
            <a:avLst/>
          </a:prstGeo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基于一致图像生成生成衔接视频</a:t>
            </a:r>
            <a:endParaRPr kumimoji="1" lang="zh-CN" altLang="en-US" dirty="0"/>
          </a:p>
        </p:txBody>
      </p:sp>
      <p:sp>
        <p:nvSpPr>
          <p:cNvPr id="3" name="内容占位符 2"/>
          <p:cNvSpPr>
            <a:spLocks noGrp="1"/>
          </p:cNvSpPr>
          <p:nvPr>
            <p:ph idx="1"/>
          </p:nvPr>
        </p:nvSpPr>
        <p:spPr/>
        <p:txBody>
          <a:bodyPr/>
          <a:lstStyle/>
          <a:p>
            <a:r>
              <a:rPr kumimoji="1" lang="zh-CN" altLang="en-US" dirty="0"/>
              <a:t>难点</a:t>
            </a:r>
            <a:r>
              <a:rPr kumimoji="1" lang="en-US" altLang="zh-CN" dirty="0"/>
              <a:t>: </a:t>
            </a:r>
            <a:r>
              <a:rPr kumimoji="1" lang="zh-CN" altLang="en-US" dirty="0"/>
              <a:t>建模和预测大幅度的动作</a:t>
            </a:r>
            <a:endParaRPr kumimoji="1" lang="en-US" altLang="zh-CN" dirty="0"/>
          </a:p>
          <a:p>
            <a:pPr lvl="1"/>
            <a:r>
              <a:rPr kumimoji="1" lang="zh-CN" altLang="en-US" dirty="0"/>
              <a:t>基于光流插帧模型难以生成有意义的衔接</a:t>
            </a:r>
            <a:endParaRPr kumimoji="1" lang="en-US" altLang="zh-CN" dirty="0"/>
          </a:p>
          <a:p>
            <a:pPr lvl="1"/>
            <a:endParaRPr kumimoji="1" lang="en-US" altLang="zh-CN" dirty="0"/>
          </a:p>
          <a:p>
            <a:endParaRPr kumimoji="1" lang="zh-CN" altLang="en-US" dirty="0"/>
          </a:p>
        </p:txBody>
      </p:sp>
      <p:pic>
        <p:nvPicPr>
          <p:cNvPr id="8" name="demo_0087" descr="demo_0087">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183739" y="2419680"/>
            <a:ext cx="2592210" cy="2592210"/>
          </a:xfrm>
          <a:prstGeom prst="rect">
            <a:avLst/>
          </a:prstGeom>
        </p:spPr>
      </p:pic>
      <p:sp>
        <p:nvSpPr>
          <p:cNvPr id="9" name="文本框 8"/>
          <p:cNvSpPr txBox="1"/>
          <p:nvPr/>
        </p:nvSpPr>
        <p:spPr>
          <a:xfrm>
            <a:off x="6096001" y="5132469"/>
            <a:ext cx="2881654" cy="461665"/>
          </a:xfrm>
          <a:prstGeom prst="rect">
            <a:avLst/>
          </a:prstGeom>
          <a:noFill/>
        </p:spPr>
        <p:txBody>
          <a:bodyPr wrap="square" rtlCol="0">
            <a:spAutoFit/>
          </a:bodyPr>
          <a:lstStyle/>
          <a:p>
            <a:r>
              <a:rPr kumimoji="1" lang="en-US" altLang="zh-CN" sz="2400" dirty="0"/>
              <a:t>AMT</a:t>
            </a:r>
            <a:r>
              <a:rPr kumimoji="1" lang="zh-CN" altLang="en-US" sz="2400" dirty="0"/>
              <a:t> 传统插帧算法</a:t>
            </a:r>
          </a:p>
        </p:txBody>
      </p:sp>
      <p:pic>
        <p:nvPicPr>
          <p:cNvPr id="13" name="图片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040676" y="2419680"/>
            <a:ext cx="2592211" cy="2592211"/>
          </a:xfrm>
          <a:prstGeom prst="rect">
            <a:avLst/>
          </a:prstGeom>
        </p:spPr>
      </p:pic>
      <p:pic>
        <p:nvPicPr>
          <p:cNvPr id="15" name="图片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4491" y="2419681"/>
            <a:ext cx="2592210" cy="2592210"/>
          </a:xfrm>
          <a:prstGeom prst="rect">
            <a:avLst/>
          </a:prstGeom>
        </p:spPr>
      </p:pic>
      <p:pic>
        <p:nvPicPr>
          <p:cNvPr id="16" name="demo_0088" descr="demo_0088">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9326801" y="2441565"/>
            <a:ext cx="2570325" cy="2570325"/>
          </a:xfrm>
          <a:prstGeom prst="rect">
            <a:avLst/>
          </a:prstGeom>
        </p:spPr>
      </p:pic>
      <p:sp>
        <p:nvSpPr>
          <p:cNvPr id="17" name="文本框 16"/>
          <p:cNvSpPr txBox="1"/>
          <p:nvPr/>
        </p:nvSpPr>
        <p:spPr>
          <a:xfrm>
            <a:off x="9448800" y="5030492"/>
            <a:ext cx="2348753" cy="830997"/>
          </a:xfrm>
          <a:prstGeom prst="rect">
            <a:avLst/>
          </a:prstGeom>
          <a:noFill/>
        </p:spPr>
        <p:txBody>
          <a:bodyPr wrap="square" rtlCol="0">
            <a:spAutoFit/>
          </a:bodyPr>
          <a:lstStyle/>
          <a:p>
            <a:r>
              <a:rPr kumimoji="1" lang="en-US" altLang="zh-CN" sz="2400" dirty="0"/>
              <a:t>Motion</a:t>
            </a:r>
            <a:r>
              <a:rPr kumimoji="1" lang="zh-CN" altLang="en-US" sz="2400" dirty="0"/>
              <a:t> </a:t>
            </a:r>
            <a:r>
              <a:rPr kumimoji="1" lang="en-US" altLang="zh-CN" sz="2400" dirty="0"/>
              <a:t>Predictor</a:t>
            </a:r>
          </a:p>
          <a:p>
            <a:r>
              <a:rPr kumimoji="1" lang="en-US" altLang="zh-CN" sz="2400" dirty="0"/>
              <a:t>(</a:t>
            </a:r>
            <a:r>
              <a:rPr kumimoji="1" lang="zh-CN" altLang="en-US" sz="2400" dirty="0"/>
              <a:t>我们结果</a:t>
            </a:r>
            <a:r>
              <a:rPr kumimoji="1" lang="en-US" altLang="zh-CN" sz="2400" dirty="0"/>
              <a:t>)</a:t>
            </a:r>
            <a:endParaRPr kumimoji="1" lang="zh-CN" altLang="en-US" sz="2400" dirty="0"/>
          </a:p>
        </p:txBody>
      </p:sp>
      <p:sp>
        <p:nvSpPr>
          <p:cNvPr id="19" name="文本框 18"/>
          <p:cNvSpPr txBox="1"/>
          <p:nvPr/>
        </p:nvSpPr>
        <p:spPr>
          <a:xfrm>
            <a:off x="224491" y="6068291"/>
            <a:ext cx="11497733" cy="460375"/>
          </a:xfrm>
          <a:prstGeom prst="rect">
            <a:avLst/>
          </a:prstGeom>
          <a:noFill/>
        </p:spPr>
        <p:txBody>
          <a:bodyPr wrap="square">
            <a:spAutoFit/>
          </a:bodyPr>
          <a:lstStyle/>
          <a:p>
            <a:r>
              <a:rPr lang="en-GB" altLang="zh-CN" sz="2400" b="1" i="0" dirty="0">
                <a:solidFill>
                  <a:srgbClr val="636C76"/>
                </a:solidFill>
                <a:effectLst/>
                <a:latin typeface="Calibri" panose="020F0502020204030204" pitchFamily="34" charset="0"/>
                <a:cs typeface="Calibri" panose="020F0502020204030204" pitchFamily="34" charset="0"/>
              </a:rPr>
              <a:t>AMT: All-Pairs Multi-Field Transforms for Efficient Frame Interpolation </a:t>
            </a:r>
            <a:r>
              <a:rPr lang="en-US" altLang="zh-CN" sz="2400" b="1" dirty="0">
                <a:solidFill>
                  <a:srgbClr val="636C76"/>
                </a:solidFill>
                <a:latin typeface="Calibri" panose="020F0502020204030204" pitchFamily="34" charset="0"/>
                <a:cs typeface="Calibri" panose="020F0502020204030204" pitchFamily="34" charset="0"/>
              </a:rPr>
              <a:t>(CVPR2023)</a:t>
            </a:r>
            <a:endParaRPr lang="zh-CN" altLang="en-US" sz="2400" dirty="0">
              <a:latin typeface="Calibri" panose="020F0502020204030204" pitchFamily="34" charset="0"/>
              <a:cs typeface="Calibri" panose="020F0502020204030204" pitchFamily="34" charset="0"/>
            </a:endParaRPr>
          </a:p>
        </p:txBody>
      </p:sp>
      <p:sp>
        <p:nvSpPr>
          <p:cNvPr id="20" name="文本框 19"/>
          <p:cNvSpPr txBox="1"/>
          <p:nvPr/>
        </p:nvSpPr>
        <p:spPr>
          <a:xfrm>
            <a:off x="189899" y="5134138"/>
            <a:ext cx="5701554" cy="461665"/>
          </a:xfrm>
          <a:prstGeom prst="rect">
            <a:avLst/>
          </a:prstGeom>
          <a:noFill/>
        </p:spPr>
        <p:txBody>
          <a:bodyPr wrap="square" rtlCol="0">
            <a:spAutoFit/>
          </a:bodyPr>
          <a:lstStyle/>
          <a:p>
            <a:r>
              <a:rPr kumimoji="1" lang="en-US" altLang="zh-CN" sz="2400" dirty="0"/>
              <a:t>Consistent Self-Attention </a:t>
            </a:r>
            <a:r>
              <a:rPr kumimoji="1" lang="zh-CN" altLang="en-US" sz="2400" dirty="0"/>
              <a:t>生成的一致图像</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709" fill="hold"/>
                                        <p:tgtEl>
                                          <p:spTgt spid="8"/>
                                        </p:tgtEl>
                                      </p:cBhvr>
                                    </p:cmd>
                                  </p:childTnLst>
                                </p:cTn>
                              </p:par>
                              <p:par>
                                <p:cTn id="7" presetID="1" presetClass="mediacall" presetSubtype="0" fill="hold" nodeType="withEffect">
                                  <p:stCondLst>
                                    <p:cond delay="0"/>
                                  </p:stCondLst>
                                  <p:childTnLst>
                                    <p:cmd type="call" cmd="playFrom(0.0)">
                                      <p:cBhvr>
                                        <p:cTn id="8" dur="1334"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repeatCount="indefinite" fill="hold" display="0">
                  <p:stCondLst>
                    <p:cond delay="indefinite"/>
                  </p:stCondLst>
                </p:cTn>
                <p:tgtEl>
                  <p:spTgt spid="8"/>
                </p:tgtEl>
              </p:cMediaNode>
            </p:video>
            <p:video>
              <p:cMediaNode vol="80000">
                <p:cTn id="10" repeatCount="indefinite" fill="hold" display="0">
                  <p:stCondLst>
                    <p:cond delay="indefinite"/>
                  </p:stCondLst>
                </p:cTn>
                <p:tgtEl>
                  <p:spTgt spid="16"/>
                </p:tgtEl>
              </p:cMediaNode>
            </p:vide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基于一致图像生成生成连接视频</a:t>
            </a:r>
            <a:endParaRPr kumimoji="1" lang="zh-CN" altLang="en-US" dirty="0"/>
          </a:p>
        </p:txBody>
      </p:sp>
      <p:sp>
        <p:nvSpPr>
          <p:cNvPr id="3" name="内容占位符 2"/>
          <p:cNvSpPr>
            <a:spLocks noGrp="1"/>
          </p:cNvSpPr>
          <p:nvPr>
            <p:ph idx="1"/>
          </p:nvPr>
        </p:nvSpPr>
        <p:spPr>
          <a:xfrm>
            <a:off x="469776" y="833121"/>
            <a:ext cx="11355295" cy="5852155"/>
          </a:xfrm>
        </p:spPr>
        <p:txBody>
          <a:bodyPr>
            <a:normAutofit/>
          </a:bodyPr>
          <a:lstStyle/>
          <a:p>
            <a:r>
              <a:rPr kumimoji="1" lang="zh-CN" altLang="en-US" dirty="0"/>
              <a:t>难点</a:t>
            </a:r>
            <a:r>
              <a:rPr kumimoji="1" lang="en-US" altLang="zh-CN" dirty="0"/>
              <a:t>: </a:t>
            </a:r>
            <a:r>
              <a:rPr kumimoji="1" lang="zh-CN" altLang="en-US" dirty="0"/>
              <a:t>建模和预测大幅度的动作</a:t>
            </a:r>
            <a:endParaRPr kumimoji="1" lang="en-US" altLang="zh-CN" dirty="0"/>
          </a:p>
          <a:p>
            <a:r>
              <a:rPr kumimoji="1" lang="zh-CN" altLang="en-US" dirty="0"/>
              <a:t>现有的视频生成模型中的</a:t>
            </a:r>
            <a:r>
              <a:rPr kumimoji="1" lang="en-US" altLang="zh-CN" dirty="0"/>
              <a:t>Temporal Attention :</a:t>
            </a:r>
          </a:p>
          <a:p>
            <a:pPr lvl="1"/>
            <a:r>
              <a:rPr kumimoji="1" lang="zh-CN" altLang="en-US" dirty="0"/>
              <a:t>在每个</a:t>
            </a:r>
            <a:r>
              <a:rPr kumimoji="1" lang="zh-CN" altLang="en-US" b="1" dirty="0"/>
              <a:t>空间位置</a:t>
            </a:r>
            <a:r>
              <a:rPr kumimoji="1" lang="zh-CN" altLang="en-US" dirty="0"/>
              <a:t>沿着</a:t>
            </a:r>
            <a:r>
              <a:rPr kumimoji="1" lang="zh-CN" altLang="en-US" b="1" dirty="0"/>
              <a:t>时间维度</a:t>
            </a:r>
            <a:r>
              <a:rPr kumimoji="1" lang="zh-CN" altLang="en-US" dirty="0"/>
              <a:t>独立计算</a:t>
            </a:r>
            <a:endParaRPr kumimoji="1" lang="en-US" altLang="zh-CN" dirty="0"/>
          </a:p>
          <a:p>
            <a:pPr lvl="1"/>
            <a:r>
              <a:rPr kumimoji="1" lang="zh-CN" altLang="en-US" dirty="0"/>
              <a:t>难以建模</a:t>
            </a:r>
            <a:r>
              <a:rPr kumimoji="1" lang="en-US" altLang="zh-CN" dirty="0"/>
              <a:t>global</a:t>
            </a:r>
            <a:r>
              <a:rPr kumimoji="1" lang="zh-CN" altLang="en-US" dirty="0"/>
              <a:t>信息和大的动作</a:t>
            </a:r>
            <a:endParaRPr kumimoji="1" lang="en-US" altLang="zh-CN" dirty="0"/>
          </a:p>
          <a:p>
            <a:r>
              <a:rPr kumimoji="1" lang="en-US" altLang="zh-CN" dirty="0"/>
              <a:t>Motion</a:t>
            </a:r>
            <a:r>
              <a:rPr kumimoji="1" lang="zh-CN" altLang="en-US" dirty="0"/>
              <a:t> </a:t>
            </a:r>
            <a:r>
              <a:rPr kumimoji="1" lang="en-US" altLang="zh-CN" dirty="0"/>
              <a:t>Predictor</a:t>
            </a:r>
          </a:p>
          <a:p>
            <a:pPr lvl="1"/>
            <a:r>
              <a:rPr kumimoji="1" lang="zh-CN" altLang="en-US" dirty="0"/>
              <a:t>编码到图像语义空间</a:t>
            </a:r>
            <a:endParaRPr kumimoji="1" lang="en-US" altLang="zh-CN" dirty="0"/>
          </a:p>
          <a:p>
            <a:pPr lvl="1"/>
            <a:r>
              <a:rPr kumimoji="1" lang="zh-CN" altLang="en-US" dirty="0"/>
              <a:t>在图像语义空间预测中间帧</a:t>
            </a:r>
            <a:endParaRPr kumimoji="1" lang="en-US" altLang="zh-CN" dirty="0"/>
          </a:p>
          <a:p>
            <a:pPr lvl="1"/>
            <a:r>
              <a:rPr kumimoji="1" lang="zh-CN" altLang="en-US" dirty="0"/>
              <a:t>帮助建模大的动作</a:t>
            </a:r>
            <a:endParaRPr kumimoji="1" lang="en-US" altLang="zh-CN" dirty="0"/>
          </a:p>
          <a:p>
            <a:pPr lvl="1"/>
            <a:endParaRPr kumimoji="1" lang="en-US" altLang="zh-CN" dirty="0"/>
          </a:p>
          <a:p>
            <a:endParaRPr kumimoji="1" lang="zh-CN" altLang="en-US" dirty="0"/>
          </a:p>
        </p:txBody>
      </p:sp>
      <p:grpSp>
        <p:nvGrpSpPr>
          <p:cNvPr id="38" name="组合 37"/>
          <p:cNvGrpSpPr/>
          <p:nvPr/>
        </p:nvGrpSpPr>
        <p:grpSpPr>
          <a:xfrm>
            <a:off x="8004568" y="2838039"/>
            <a:ext cx="2082801" cy="2802466"/>
            <a:chOff x="1785902" y="1156079"/>
            <a:chExt cx="2684499" cy="3534454"/>
          </a:xfrm>
        </p:grpSpPr>
        <p:cxnSp>
          <p:nvCxnSpPr>
            <p:cNvPr id="39" name="直线连接符 38"/>
            <p:cNvCxnSpPr/>
            <p:nvPr/>
          </p:nvCxnSpPr>
          <p:spPr>
            <a:xfrm>
              <a:off x="1785902" y="1156079"/>
              <a:ext cx="0" cy="2861733"/>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0" name="直线连接符 39"/>
            <p:cNvCxnSpPr/>
            <p:nvPr/>
          </p:nvCxnSpPr>
          <p:spPr>
            <a:xfrm flipH="1" flipV="1">
              <a:off x="1785902" y="4017812"/>
              <a:ext cx="2684499" cy="672721"/>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1" name="直线连接符 40"/>
            <p:cNvCxnSpPr/>
            <p:nvPr/>
          </p:nvCxnSpPr>
          <p:spPr>
            <a:xfrm>
              <a:off x="4470400" y="1828800"/>
              <a:ext cx="0" cy="2861733"/>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直线连接符 41"/>
            <p:cNvCxnSpPr/>
            <p:nvPr/>
          </p:nvCxnSpPr>
          <p:spPr>
            <a:xfrm flipH="1" flipV="1">
              <a:off x="1785902" y="1156079"/>
              <a:ext cx="2684499" cy="672722"/>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43" name="组合 42"/>
          <p:cNvGrpSpPr/>
          <p:nvPr/>
        </p:nvGrpSpPr>
        <p:grpSpPr>
          <a:xfrm>
            <a:off x="9376167" y="2105672"/>
            <a:ext cx="2082801" cy="2802466"/>
            <a:chOff x="1785902" y="1156079"/>
            <a:chExt cx="2684499" cy="3534454"/>
          </a:xfrm>
        </p:grpSpPr>
        <p:cxnSp>
          <p:nvCxnSpPr>
            <p:cNvPr id="44" name="直线连接符 43"/>
            <p:cNvCxnSpPr/>
            <p:nvPr/>
          </p:nvCxnSpPr>
          <p:spPr>
            <a:xfrm>
              <a:off x="1785902" y="1156079"/>
              <a:ext cx="0" cy="2861733"/>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45" name="直线连接符 44"/>
            <p:cNvCxnSpPr/>
            <p:nvPr/>
          </p:nvCxnSpPr>
          <p:spPr>
            <a:xfrm flipH="1" flipV="1">
              <a:off x="1785902" y="4017812"/>
              <a:ext cx="2684499" cy="672721"/>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46" name="直线连接符 45"/>
            <p:cNvCxnSpPr/>
            <p:nvPr/>
          </p:nvCxnSpPr>
          <p:spPr>
            <a:xfrm>
              <a:off x="4470400" y="1828800"/>
              <a:ext cx="0" cy="2861733"/>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47" name="直线连接符 46"/>
            <p:cNvCxnSpPr/>
            <p:nvPr/>
          </p:nvCxnSpPr>
          <p:spPr>
            <a:xfrm flipH="1" flipV="1">
              <a:off x="1785902" y="1156079"/>
              <a:ext cx="2684499" cy="672722"/>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grpSp>
      <p:cxnSp>
        <p:nvCxnSpPr>
          <p:cNvPr id="48" name="直线连接符 47"/>
          <p:cNvCxnSpPr/>
          <p:nvPr/>
        </p:nvCxnSpPr>
        <p:spPr>
          <a:xfrm flipV="1">
            <a:off x="8004568" y="2105672"/>
            <a:ext cx="1371599" cy="73236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49" name="直线连接符 48"/>
          <p:cNvCxnSpPr/>
          <p:nvPr/>
        </p:nvCxnSpPr>
        <p:spPr>
          <a:xfrm flipV="1">
            <a:off x="10061965" y="2656005"/>
            <a:ext cx="1371599" cy="73236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50" name="直线连接符 49"/>
          <p:cNvCxnSpPr/>
          <p:nvPr/>
        </p:nvCxnSpPr>
        <p:spPr>
          <a:xfrm flipV="1">
            <a:off x="10074666" y="4908138"/>
            <a:ext cx="1371599" cy="73236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51" name="直线连接符 50"/>
          <p:cNvCxnSpPr/>
          <p:nvPr/>
        </p:nvCxnSpPr>
        <p:spPr>
          <a:xfrm flipV="1">
            <a:off x="8036322" y="4357806"/>
            <a:ext cx="1371599" cy="732367"/>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52" name="直线连接符 51"/>
          <p:cNvCxnSpPr/>
          <p:nvPr/>
        </p:nvCxnSpPr>
        <p:spPr>
          <a:xfrm flipV="1">
            <a:off x="8741173" y="3115851"/>
            <a:ext cx="1199613" cy="636590"/>
          </a:xfrm>
          <a:prstGeom prst="line">
            <a:avLst/>
          </a:prstGeom>
          <a:ln w="2540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53" name="直线连接符 52"/>
          <p:cNvCxnSpPr/>
          <p:nvPr/>
        </p:nvCxnSpPr>
        <p:spPr>
          <a:xfrm flipV="1">
            <a:off x="9528567" y="3343924"/>
            <a:ext cx="1110720" cy="595843"/>
          </a:xfrm>
          <a:prstGeom prst="line">
            <a:avLst/>
          </a:prstGeom>
          <a:ln w="2540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54" name="直线连接符 53"/>
          <p:cNvCxnSpPr/>
          <p:nvPr/>
        </p:nvCxnSpPr>
        <p:spPr>
          <a:xfrm flipV="1">
            <a:off x="9545503" y="4152490"/>
            <a:ext cx="1093784" cy="514353"/>
          </a:xfrm>
          <a:prstGeom prst="line">
            <a:avLst/>
          </a:prstGeom>
          <a:ln w="2540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55" name="直线连接符 54"/>
          <p:cNvCxnSpPr/>
          <p:nvPr/>
        </p:nvCxnSpPr>
        <p:spPr>
          <a:xfrm flipV="1">
            <a:off x="8741173" y="3922834"/>
            <a:ext cx="1184815" cy="627588"/>
          </a:xfrm>
          <a:prstGeom prst="line">
            <a:avLst/>
          </a:prstGeom>
          <a:ln w="2540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56" name="直线连接符 55"/>
          <p:cNvCxnSpPr/>
          <p:nvPr/>
        </p:nvCxnSpPr>
        <p:spPr>
          <a:xfrm>
            <a:off x="9925988" y="3140725"/>
            <a:ext cx="716286" cy="180974"/>
          </a:xfrm>
          <a:prstGeom prst="line">
            <a:avLst/>
          </a:prstGeom>
          <a:ln w="2540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57" name="直线连接符 56"/>
          <p:cNvCxnSpPr/>
          <p:nvPr/>
        </p:nvCxnSpPr>
        <p:spPr>
          <a:xfrm>
            <a:off x="10639287" y="3362973"/>
            <a:ext cx="0" cy="778934"/>
          </a:xfrm>
          <a:prstGeom prst="line">
            <a:avLst/>
          </a:prstGeom>
          <a:ln w="2540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58" name="直线连接符 57"/>
          <p:cNvCxnSpPr/>
          <p:nvPr/>
        </p:nvCxnSpPr>
        <p:spPr>
          <a:xfrm>
            <a:off x="9942917" y="3927064"/>
            <a:ext cx="696370" cy="206378"/>
          </a:xfrm>
          <a:prstGeom prst="line">
            <a:avLst/>
          </a:prstGeom>
          <a:ln w="2540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59" name="直线连接符 58"/>
          <p:cNvCxnSpPr/>
          <p:nvPr/>
        </p:nvCxnSpPr>
        <p:spPr>
          <a:xfrm>
            <a:off x="9926001" y="3136489"/>
            <a:ext cx="0" cy="778934"/>
          </a:xfrm>
          <a:prstGeom prst="line">
            <a:avLst/>
          </a:prstGeom>
          <a:ln w="2540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60" name="直线连接符 59"/>
          <p:cNvCxnSpPr/>
          <p:nvPr/>
        </p:nvCxnSpPr>
        <p:spPr>
          <a:xfrm>
            <a:off x="8749621" y="3743975"/>
            <a:ext cx="745079" cy="201082"/>
          </a:xfrm>
          <a:prstGeom prst="line">
            <a:avLst/>
          </a:prstGeom>
          <a:ln w="57150">
            <a:solidFill>
              <a:srgbClr val="FF0000"/>
            </a:solidFill>
            <a:prstDash val="solid"/>
          </a:ln>
        </p:spPr>
        <p:style>
          <a:lnRef idx="1">
            <a:schemeClr val="accent1"/>
          </a:lnRef>
          <a:fillRef idx="0">
            <a:schemeClr val="accent1"/>
          </a:fillRef>
          <a:effectRef idx="0">
            <a:schemeClr val="accent1"/>
          </a:effectRef>
          <a:fontRef idx="minor">
            <a:schemeClr val="tx1"/>
          </a:fontRef>
        </p:style>
      </p:cxnSp>
      <p:cxnSp>
        <p:nvCxnSpPr>
          <p:cNvPr id="61" name="直线连接符 60"/>
          <p:cNvCxnSpPr/>
          <p:nvPr/>
        </p:nvCxnSpPr>
        <p:spPr>
          <a:xfrm>
            <a:off x="9511632" y="3940298"/>
            <a:ext cx="0" cy="840316"/>
          </a:xfrm>
          <a:prstGeom prst="line">
            <a:avLst/>
          </a:prstGeom>
          <a:ln w="57150">
            <a:solidFill>
              <a:srgbClr val="FF0000"/>
            </a:solidFill>
            <a:prstDash val="solid"/>
          </a:ln>
        </p:spPr>
        <p:style>
          <a:lnRef idx="1">
            <a:schemeClr val="accent1"/>
          </a:lnRef>
          <a:fillRef idx="0">
            <a:schemeClr val="accent1"/>
          </a:fillRef>
          <a:effectRef idx="0">
            <a:schemeClr val="accent1"/>
          </a:effectRef>
          <a:fontRef idx="minor">
            <a:schemeClr val="tx1"/>
          </a:fontRef>
        </p:style>
      </p:cxnSp>
      <p:cxnSp>
        <p:nvCxnSpPr>
          <p:cNvPr id="62" name="直线连接符 61"/>
          <p:cNvCxnSpPr/>
          <p:nvPr/>
        </p:nvCxnSpPr>
        <p:spPr>
          <a:xfrm>
            <a:off x="8732692" y="4522905"/>
            <a:ext cx="778934" cy="215901"/>
          </a:xfrm>
          <a:prstGeom prst="line">
            <a:avLst/>
          </a:prstGeom>
          <a:ln w="57150">
            <a:solidFill>
              <a:srgbClr val="FF0000"/>
            </a:solidFill>
            <a:prstDash val="solid"/>
          </a:ln>
        </p:spPr>
        <p:style>
          <a:lnRef idx="1">
            <a:schemeClr val="accent1"/>
          </a:lnRef>
          <a:fillRef idx="0">
            <a:schemeClr val="accent1"/>
          </a:fillRef>
          <a:effectRef idx="0">
            <a:schemeClr val="accent1"/>
          </a:effectRef>
          <a:fontRef idx="minor">
            <a:schemeClr val="tx1"/>
          </a:fontRef>
        </p:style>
      </p:cxnSp>
      <p:cxnSp>
        <p:nvCxnSpPr>
          <p:cNvPr id="63" name="直线连接符 62"/>
          <p:cNvCxnSpPr/>
          <p:nvPr/>
        </p:nvCxnSpPr>
        <p:spPr>
          <a:xfrm>
            <a:off x="8732689" y="3815941"/>
            <a:ext cx="0" cy="778934"/>
          </a:xfrm>
          <a:prstGeom prst="line">
            <a:avLst/>
          </a:prstGeom>
          <a:ln w="57150">
            <a:solidFill>
              <a:srgbClr val="FF0000"/>
            </a:solidFill>
            <a:prstDash val="solid"/>
          </a:ln>
        </p:spPr>
        <p:style>
          <a:lnRef idx="1">
            <a:schemeClr val="accent1"/>
          </a:lnRef>
          <a:fillRef idx="0">
            <a:schemeClr val="accent1"/>
          </a:fillRef>
          <a:effectRef idx="0">
            <a:schemeClr val="accent1"/>
          </a:effectRef>
          <a:fontRef idx="minor">
            <a:schemeClr val="tx1"/>
          </a:fontRef>
        </p:style>
      </p:cxnSp>
      <p:cxnSp>
        <p:nvCxnSpPr>
          <p:cNvPr id="64" name="直线连接符 63"/>
          <p:cNvCxnSpPr/>
          <p:nvPr/>
        </p:nvCxnSpPr>
        <p:spPr>
          <a:xfrm flipH="1" flipV="1">
            <a:off x="7987630" y="3566172"/>
            <a:ext cx="2116667" cy="56092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5" name="直线连接符 64"/>
          <p:cNvCxnSpPr/>
          <p:nvPr/>
        </p:nvCxnSpPr>
        <p:spPr>
          <a:xfrm flipH="1" flipV="1">
            <a:off x="7970690" y="4363097"/>
            <a:ext cx="2082801" cy="533401"/>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6" name="直线连接符 65"/>
          <p:cNvCxnSpPr/>
          <p:nvPr/>
        </p:nvCxnSpPr>
        <p:spPr>
          <a:xfrm>
            <a:off x="9525579" y="3223273"/>
            <a:ext cx="0" cy="2269066"/>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7" name="直线连接符 66"/>
          <p:cNvCxnSpPr/>
          <p:nvPr/>
        </p:nvCxnSpPr>
        <p:spPr>
          <a:xfrm>
            <a:off x="8749621" y="3032773"/>
            <a:ext cx="0" cy="2269066"/>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8" name="文本框 67"/>
          <p:cNvSpPr txBox="1"/>
          <p:nvPr/>
        </p:nvSpPr>
        <p:spPr>
          <a:xfrm>
            <a:off x="7383015" y="3743975"/>
            <a:ext cx="441146" cy="584775"/>
          </a:xfrm>
          <a:prstGeom prst="rect">
            <a:avLst/>
          </a:prstGeom>
          <a:noFill/>
        </p:spPr>
        <p:txBody>
          <a:bodyPr wrap="none" rtlCol="0">
            <a:spAutoFit/>
          </a:bodyPr>
          <a:lstStyle/>
          <a:p>
            <a:r>
              <a:rPr kumimoji="1" lang="en-US" altLang="zh-CN" sz="3200" dirty="0"/>
              <a:t>H</a:t>
            </a:r>
            <a:endParaRPr kumimoji="1" lang="zh-CN" altLang="en-US" sz="3200" dirty="0"/>
          </a:p>
        </p:txBody>
      </p:sp>
      <p:sp>
        <p:nvSpPr>
          <p:cNvPr id="69" name="文本框 68"/>
          <p:cNvSpPr txBox="1"/>
          <p:nvPr/>
        </p:nvSpPr>
        <p:spPr>
          <a:xfrm>
            <a:off x="8638664" y="5440104"/>
            <a:ext cx="550151" cy="584775"/>
          </a:xfrm>
          <a:prstGeom prst="rect">
            <a:avLst/>
          </a:prstGeom>
          <a:noFill/>
        </p:spPr>
        <p:txBody>
          <a:bodyPr wrap="none" rtlCol="0">
            <a:spAutoFit/>
          </a:bodyPr>
          <a:lstStyle/>
          <a:p>
            <a:r>
              <a:rPr kumimoji="1" lang="en-US" altLang="zh-CN" sz="3200" dirty="0"/>
              <a:t>W</a:t>
            </a:r>
            <a:endParaRPr kumimoji="1" lang="zh-CN" altLang="en-US" sz="3200" dirty="0"/>
          </a:p>
        </p:txBody>
      </p:sp>
      <p:sp>
        <p:nvSpPr>
          <p:cNvPr id="70" name="文本框 69"/>
          <p:cNvSpPr txBox="1"/>
          <p:nvPr/>
        </p:nvSpPr>
        <p:spPr>
          <a:xfrm>
            <a:off x="10484769" y="5284332"/>
            <a:ext cx="1237455" cy="584775"/>
          </a:xfrm>
          <a:prstGeom prst="rect">
            <a:avLst/>
          </a:prstGeom>
          <a:noFill/>
        </p:spPr>
        <p:txBody>
          <a:bodyPr wrap="none" rtlCol="0">
            <a:spAutoFit/>
          </a:bodyPr>
          <a:lstStyle/>
          <a:p>
            <a:r>
              <a:rPr kumimoji="1" lang="en-US" altLang="zh-CN" sz="3200" dirty="0"/>
              <a:t>Frame</a:t>
            </a:r>
            <a:endParaRPr kumimoji="1" lang="zh-CN" altLang="en-US" sz="3200" dirty="0"/>
          </a:p>
        </p:txBody>
      </p:sp>
      <p:sp>
        <p:nvSpPr>
          <p:cNvPr id="71" name="文本框 70"/>
          <p:cNvSpPr txBox="1"/>
          <p:nvPr/>
        </p:nvSpPr>
        <p:spPr>
          <a:xfrm>
            <a:off x="7751165" y="5992779"/>
            <a:ext cx="3588675" cy="461665"/>
          </a:xfrm>
          <a:prstGeom prst="rect">
            <a:avLst/>
          </a:prstGeom>
          <a:noFill/>
        </p:spPr>
        <p:txBody>
          <a:bodyPr wrap="none" rtlCol="0">
            <a:spAutoFit/>
          </a:bodyPr>
          <a:lstStyle/>
          <a:p>
            <a:r>
              <a:rPr kumimoji="1" lang="en-US" altLang="zh-CN" sz="2400" dirty="0"/>
              <a:t>Temporal Attention </a:t>
            </a:r>
            <a:r>
              <a:rPr kumimoji="1" lang="zh-CN" altLang="en-US" sz="2400" dirty="0"/>
              <a:t>示意图</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基于一致图像生成生成连接视频</a:t>
            </a:r>
          </a:p>
        </p:txBody>
      </p:sp>
      <p:sp>
        <p:nvSpPr>
          <p:cNvPr id="3" name="内容占位符 2"/>
          <p:cNvSpPr>
            <a:spLocks noGrp="1"/>
          </p:cNvSpPr>
          <p:nvPr>
            <p:ph idx="1"/>
          </p:nvPr>
        </p:nvSpPr>
        <p:spPr/>
        <p:txBody>
          <a:bodyPr/>
          <a:lstStyle/>
          <a:p>
            <a:r>
              <a:rPr kumimoji="1" lang="en-US" altLang="zh-CN" dirty="0"/>
              <a:t>Motion</a:t>
            </a:r>
            <a:r>
              <a:rPr kumimoji="1" lang="zh-CN" altLang="en-US" dirty="0"/>
              <a:t> </a:t>
            </a:r>
            <a:r>
              <a:rPr kumimoji="1" lang="en-US" altLang="zh-CN" dirty="0"/>
              <a:t>Predictor</a:t>
            </a:r>
          </a:p>
          <a:p>
            <a:pPr lvl="1"/>
            <a:r>
              <a:rPr lang="zh-CN" altLang="en-US" dirty="0"/>
              <a:t>基于</a:t>
            </a:r>
            <a:r>
              <a:rPr lang="en-US" altLang="zh-CN" dirty="0"/>
              <a:t>Diffusion</a:t>
            </a:r>
            <a:r>
              <a:rPr lang="zh-CN" altLang="en-US" dirty="0"/>
              <a:t> 视频生成架构，基于视频生成训练集训练</a:t>
            </a:r>
            <a:endParaRPr lang="zh-CN" altLang="en-US" dirty="0">
              <a:solidFill>
                <a:schemeClr val="tx1"/>
              </a:solidFill>
            </a:endParaRPr>
          </a:p>
          <a:p>
            <a:pPr lvl="1"/>
            <a:r>
              <a:rPr lang="zh-CN" altLang="en-US" dirty="0">
                <a:solidFill>
                  <a:srgbClr val="0070C0"/>
                </a:solidFill>
              </a:rPr>
              <a:t>图像语义空间</a:t>
            </a:r>
            <a:r>
              <a:rPr lang="zh-CN" altLang="en-US" dirty="0"/>
              <a:t>中建模两帧之间的运动信息</a:t>
            </a:r>
          </a:p>
        </p:txBody>
      </p:sp>
      <p:pic>
        <p:nvPicPr>
          <p:cNvPr id="5" name="图片 4" descr="structure1"/>
          <p:cNvPicPr>
            <a:picLocks noChangeAspect="1"/>
          </p:cNvPicPr>
          <p:nvPr/>
        </p:nvPicPr>
        <p:blipFill rotWithShape="1">
          <a:blip r:embed="rId2"/>
          <a:srcRect t="2568" b="37310"/>
          <a:stretch>
            <a:fillRect/>
          </a:stretch>
        </p:blipFill>
        <p:spPr>
          <a:xfrm>
            <a:off x="731002" y="2775856"/>
            <a:ext cx="10682183" cy="3608615"/>
          </a:xfrm>
          <a:prstGeom prst="rect">
            <a:avLst/>
          </a:prstGeom>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结果展示与对比</a:t>
            </a:r>
          </a:p>
        </p:txBody>
      </p:sp>
      <p:pic>
        <p:nvPicPr>
          <p:cNvPr id="5" name="Picture 4"/>
          <p:cNvPicPr>
            <a:picLocks noChangeAspect="1"/>
          </p:cNvPicPr>
          <p:nvPr/>
        </p:nvPicPr>
        <p:blipFill>
          <a:blip r:embed="rId3"/>
          <a:stretch>
            <a:fillRect/>
          </a:stretch>
        </p:blipFill>
        <p:spPr>
          <a:xfrm>
            <a:off x="1456054" y="3467707"/>
            <a:ext cx="2520000" cy="2520000"/>
          </a:xfrm>
          <a:prstGeom prst="rect">
            <a:avLst/>
          </a:prstGeom>
          <a:ln>
            <a:noFill/>
            <a:prstDash val="solid"/>
          </a:ln>
        </p:spPr>
      </p:pic>
      <p:pic>
        <p:nvPicPr>
          <p:cNvPr id="6" name="Picture 5"/>
          <p:cNvPicPr>
            <a:picLocks noChangeAspect="1"/>
          </p:cNvPicPr>
          <p:nvPr/>
        </p:nvPicPr>
        <p:blipFill>
          <a:blip r:embed="rId4"/>
          <a:stretch>
            <a:fillRect/>
          </a:stretch>
        </p:blipFill>
        <p:spPr>
          <a:xfrm>
            <a:off x="4630367" y="784055"/>
            <a:ext cx="2520000" cy="2520000"/>
          </a:xfrm>
          <a:prstGeom prst="rect">
            <a:avLst/>
          </a:prstGeom>
          <a:ln>
            <a:noFill/>
            <a:prstDash val="solid"/>
          </a:ln>
        </p:spPr>
      </p:pic>
      <p:pic>
        <p:nvPicPr>
          <p:cNvPr id="7" name="Picture 6"/>
          <p:cNvPicPr>
            <a:picLocks noChangeAspect="1"/>
          </p:cNvPicPr>
          <p:nvPr/>
        </p:nvPicPr>
        <p:blipFill>
          <a:blip r:embed="rId5"/>
          <a:stretch>
            <a:fillRect/>
          </a:stretch>
        </p:blipFill>
        <p:spPr>
          <a:xfrm>
            <a:off x="4630367" y="3467707"/>
            <a:ext cx="2520000" cy="2520000"/>
          </a:xfrm>
          <a:prstGeom prst="rect">
            <a:avLst/>
          </a:prstGeom>
          <a:ln>
            <a:noFill/>
            <a:prstDash val="solid"/>
          </a:ln>
        </p:spPr>
      </p:pic>
      <p:pic>
        <p:nvPicPr>
          <p:cNvPr id="8" name="Picture 7"/>
          <p:cNvPicPr>
            <a:picLocks noChangeAspect="1"/>
          </p:cNvPicPr>
          <p:nvPr/>
        </p:nvPicPr>
        <p:blipFill>
          <a:blip r:embed="rId6"/>
          <a:stretch>
            <a:fillRect/>
          </a:stretch>
        </p:blipFill>
        <p:spPr>
          <a:xfrm>
            <a:off x="7920600" y="784055"/>
            <a:ext cx="2520000" cy="2520000"/>
          </a:xfrm>
          <a:prstGeom prst="rect">
            <a:avLst/>
          </a:prstGeom>
          <a:ln>
            <a:noFill/>
            <a:prstDash val="solid"/>
          </a:ln>
        </p:spPr>
      </p:pic>
      <p:pic>
        <p:nvPicPr>
          <p:cNvPr id="9" name="Picture 8"/>
          <p:cNvPicPr>
            <a:picLocks noChangeAspect="1"/>
          </p:cNvPicPr>
          <p:nvPr/>
        </p:nvPicPr>
        <p:blipFill>
          <a:blip r:embed="rId7"/>
          <a:stretch>
            <a:fillRect/>
          </a:stretch>
        </p:blipFill>
        <p:spPr>
          <a:xfrm>
            <a:off x="7920600" y="3467706"/>
            <a:ext cx="2520000" cy="2520000"/>
          </a:xfrm>
          <a:prstGeom prst="rect">
            <a:avLst/>
          </a:prstGeom>
          <a:ln>
            <a:noFill/>
            <a:prstDash val="solid"/>
          </a:ln>
        </p:spPr>
      </p:pic>
      <p:sp>
        <p:nvSpPr>
          <p:cNvPr id="10" name="AutoShape 9"/>
          <p:cNvSpPr/>
          <p:nvPr/>
        </p:nvSpPr>
        <p:spPr>
          <a:xfrm>
            <a:off x="1456053" y="6150660"/>
            <a:ext cx="2520000" cy="270019"/>
          </a:xfrm>
          <a:prstGeom prst="rect">
            <a:avLst/>
          </a:prstGeom>
          <a:noFill/>
          <a:ln w="12700">
            <a:noFill/>
            <a:prstDash val="solid"/>
          </a:ln>
        </p:spPr>
        <p:txBody>
          <a:bodyPr lIns="0" tIns="0" rIns="0" bIns="0" rtlCol="0" anchor="ctr">
            <a:noAutofit/>
          </a:bodyPr>
          <a:lstStyle/>
          <a:p>
            <a:pPr algn="ctr">
              <a:defRPr/>
            </a:pPr>
            <a:r>
              <a:rPr lang="en-US" altLang="zh-CN" sz="2000" b="1" dirty="0" err="1">
                <a:solidFill>
                  <a:srgbClr val="1F2329"/>
                </a:solidFill>
                <a:latin typeface="Calibri" panose="020F0502020204030204" pitchFamily="34" charset="0"/>
                <a:cs typeface="Calibri" panose="020F0502020204030204" pitchFamily="34" charset="0"/>
              </a:rPr>
              <a:t>S</a:t>
            </a:r>
            <a:r>
              <a:rPr lang="en-US" sz="2000" b="1" dirty="0" err="1">
                <a:solidFill>
                  <a:srgbClr val="1F2329"/>
                </a:solidFill>
                <a:latin typeface="Calibri" panose="020F0502020204030204" pitchFamily="34" charset="0"/>
                <a:cs typeface="Calibri" panose="020F0502020204030204" pitchFamily="34" charset="0"/>
              </a:rPr>
              <a:t>toryDiffusion</a:t>
            </a:r>
            <a:endParaRPr lang="en-US" dirty="0">
              <a:latin typeface="Calibri" panose="020F0502020204030204" pitchFamily="34" charset="0"/>
              <a:cs typeface="Calibri" panose="020F0502020204030204" pitchFamily="34" charset="0"/>
            </a:endParaRPr>
          </a:p>
        </p:txBody>
      </p:sp>
      <p:sp>
        <p:nvSpPr>
          <p:cNvPr id="11" name="AutoShape 10"/>
          <p:cNvSpPr/>
          <p:nvPr/>
        </p:nvSpPr>
        <p:spPr>
          <a:xfrm>
            <a:off x="4405630" y="6116320"/>
            <a:ext cx="2993390" cy="317500"/>
          </a:xfrm>
          <a:prstGeom prst="rect">
            <a:avLst/>
          </a:prstGeom>
          <a:noFill/>
          <a:ln w="12700">
            <a:noFill/>
            <a:prstDash val="solid"/>
          </a:ln>
        </p:spPr>
        <p:txBody>
          <a:bodyPr lIns="0" tIns="0" rIns="0" bIns="0" rtlCol="0" anchor="ctr">
            <a:noAutofit/>
          </a:bodyPr>
          <a:lstStyle/>
          <a:p>
            <a:pPr algn="ctr">
              <a:defRPr/>
            </a:pPr>
            <a:r>
              <a:rPr lang="en-US" sz="2000" dirty="0" err="1">
                <a:solidFill>
                  <a:srgbClr val="1F2329"/>
                </a:solidFill>
                <a:latin typeface="Calibri" panose="020F0502020204030204" pitchFamily="34" charset="0"/>
                <a:cs typeface="Calibri" panose="020F0502020204030204" pitchFamily="34" charset="0"/>
              </a:rPr>
              <a:t>SparseCtrl</a:t>
            </a:r>
            <a:r>
              <a:rPr lang="en-US" sz="2000" dirty="0">
                <a:solidFill>
                  <a:srgbClr val="1F2329"/>
                </a:solidFill>
                <a:latin typeface="Calibri" panose="020F0502020204030204" pitchFamily="34" charset="0"/>
                <a:cs typeface="Calibri" panose="020F0502020204030204" pitchFamily="34" charset="0"/>
              </a:rPr>
              <a:t>, 2023</a:t>
            </a:r>
            <a:endParaRPr lang="en-US" dirty="0">
              <a:latin typeface="Calibri" panose="020F0502020204030204" pitchFamily="34" charset="0"/>
              <a:cs typeface="Calibri" panose="020F0502020204030204" pitchFamily="34" charset="0"/>
            </a:endParaRPr>
          </a:p>
        </p:txBody>
      </p:sp>
      <p:sp>
        <p:nvSpPr>
          <p:cNvPr id="12" name="AutoShape 11"/>
          <p:cNvSpPr/>
          <p:nvPr/>
        </p:nvSpPr>
        <p:spPr>
          <a:xfrm>
            <a:off x="7600315" y="6116320"/>
            <a:ext cx="3147695" cy="317500"/>
          </a:xfrm>
          <a:prstGeom prst="rect">
            <a:avLst/>
          </a:prstGeom>
          <a:noFill/>
          <a:ln w="12700">
            <a:noFill/>
            <a:prstDash val="solid"/>
          </a:ln>
        </p:spPr>
        <p:txBody>
          <a:bodyPr lIns="0" tIns="0" rIns="0" bIns="0" rtlCol="0" anchor="ctr">
            <a:noAutofit/>
          </a:bodyPr>
          <a:lstStyle/>
          <a:p>
            <a:pPr algn="ctr">
              <a:defRPr/>
            </a:pPr>
            <a:r>
              <a:rPr lang="en-US" sz="2000" dirty="0">
                <a:solidFill>
                  <a:srgbClr val="1F2329"/>
                </a:solidFill>
                <a:latin typeface="Calibri" panose="020F0502020204030204" pitchFamily="34" charset="0"/>
                <a:cs typeface="Calibri" panose="020F0502020204030204" pitchFamily="34" charset="0"/>
              </a:rPr>
              <a:t>SEINE, 2024 ICLR</a:t>
            </a:r>
          </a:p>
        </p:txBody>
      </p:sp>
      <p:pic>
        <p:nvPicPr>
          <p:cNvPr id="14" name="Picture 3"/>
          <p:cNvPicPr>
            <a:picLocks noGrp="1" noChangeAspect="1"/>
          </p:cNvPicPr>
          <p:nvPr>
            <p:ph idx="1"/>
          </p:nvPr>
        </p:nvPicPr>
        <p:blipFill>
          <a:blip r:embed="rId8"/>
          <a:stretch>
            <a:fillRect/>
          </a:stretch>
        </p:blipFill>
        <p:spPr>
          <a:xfrm>
            <a:off x="1456053" y="832084"/>
            <a:ext cx="2520000" cy="2520000"/>
          </a:xfrm>
          <a:prstGeom prst="rect">
            <a:avLst/>
          </a:prstGeom>
          <a:ln>
            <a:noFill/>
            <a:prstDash val="solid"/>
          </a:ln>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结果展示：转场视频生成和长视频生成</a:t>
            </a:r>
          </a:p>
        </p:txBody>
      </p:sp>
      <p:pic>
        <p:nvPicPr>
          <p:cNvPr id="7" name="Picture 6"/>
          <p:cNvPicPr>
            <a:picLocks noChangeAspect="1"/>
          </p:cNvPicPr>
          <p:nvPr/>
        </p:nvPicPr>
        <p:blipFill>
          <a:blip r:embed="rId15"/>
          <a:stretch>
            <a:fillRect/>
          </a:stretch>
        </p:blipFill>
        <p:spPr>
          <a:xfrm>
            <a:off x="310515" y="3679190"/>
            <a:ext cx="2502535" cy="2526030"/>
          </a:xfrm>
          <a:prstGeom prst="rect">
            <a:avLst/>
          </a:prstGeom>
          <a:ln>
            <a:noFill/>
            <a:prstDash val="solid"/>
          </a:ln>
        </p:spPr>
      </p:pic>
      <p:pic>
        <p:nvPicPr>
          <p:cNvPr id="9" name="Picture 8"/>
          <p:cNvPicPr>
            <a:picLocks noChangeAspect="1"/>
          </p:cNvPicPr>
          <p:nvPr/>
        </p:nvPicPr>
        <p:blipFill>
          <a:blip r:embed="rId16"/>
          <a:stretch>
            <a:fillRect/>
          </a:stretch>
        </p:blipFill>
        <p:spPr>
          <a:xfrm>
            <a:off x="2954020" y="805815"/>
            <a:ext cx="2553970" cy="2468880"/>
          </a:xfrm>
          <a:prstGeom prst="rect">
            <a:avLst/>
          </a:prstGeom>
          <a:ln>
            <a:noFill/>
            <a:prstDash val="solid"/>
          </a:ln>
        </p:spPr>
      </p:pic>
      <p:pic>
        <p:nvPicPr>
          <p:cNvPr id="11" name="Picture 10"/>
          <p:cNvPicPr>
            <a:picLocks noChangeAspect="1"/>
          </p:cNvPicPr>
          <p:nvPr/>
        </p:nvPicPr>
        <p:blipFill>
          <a:blip r:embed="rId17"/>
          <a:stretch>
            <a:fillRect/>
          </a:stretch>
        </p:blipFill>
        <p:spPr>
          <a:xfrm>
            <a:off x="2990215" y="3679190"/>
            <a:ext cx="2536825" cy="2536825"/>
          </a:xfrm>
          <a:prstGeom prst="rect">
            <a:avLst/>
          </a:prstGeom>
          <a:ln>
            <a:noFill/>
            <a:prstDash val="solid"/>
          </a:ln>
        </p:spPr>
      </p:pic>
      <p:pic>
        <p:nvPicPr>
          <p:cNvPr id="12" name="Picture 3"/>
          <p:cNvPicPr>
            <a:picLocks noGrp="1" noChangeAspect="1"/>
          </p:cNvPicPr>
          <p:nvPr>
            <p:ph idx="1"/>
          </p:nvPr>
        </p:nvPicPr>
        <p:blipFill>
          <a:blip r:embed="rId18"/>
          <a:stretch>
            <a:fillRect/>
          </a:stretch>
        </p:blipFill>
        <p:spPr>
          <a:xfrm>
            <a:off x="286385" y="817880"/>
            <a:ext cx="2502535" cy="2464435"/>
          </a:xfrm>
          <a:prstGeom prst="rect">
            <a:avLst/>
          </a:prstGeom>
          <a:ln>
            <a:noFill/>
            <a:prstDash val="solid"/>
          </a:ln>
        </p:spPr>
      </p:pic>
      <p:pic>
        <p:nvPicPr>
          <p:cNvPr id="3" name="video_003">
            <a:hlinkClick r:id="" action="ppaction://media"/>
          </p:cNvPr>
          <p:cNvPicPr/>
          <p:nvPr>
            <a:videoFile r:link="rId2"/>
            <p:extLst>
              <p:ext uri="{DAA4B4D4-6D71-4841-9C94-3DE7FCFB9230}">
                <p14:media xmlns:p14="http://schemas.microsoft.com/office/powerpoint/2010/main" r:embed="rId1"/>
              </p:ext>
            </p:extLst>
          </p:nvPr>
        </p:nvPicPr>
        <p:blipFill>
          <a:blip r:embed="rId19"/>
          <a:stretch>
            <a:fillRect/>
          </a:stretch>
        </p:blipFill>
        <p:spPr>
          <a:xfrm>
            <a:off x="6087745" y="757555"/>
            <a:ext cx="2553335" cy="2517140"/>
          </a:xfrm>
          <a:prstGeom prst="rect">
            <a:avLst/>
          </a:prstGeom>
        </p:spPr>
      </p:pic>
      <p:sp>
        <p:nvSpPr>
          <p:cNvPr id="4" name="文本框 3"/>
          <p:cNvSpPr txBox="1"/>
          <p:nvPr/>
        </p:nvSpPr>
        <p:spPr>
          <a:xfrm>
            <a:off x="6052185" y="3355340"/>
            <a:ext cx="2573655" cy="323850"/>
          </a:xfrm>
          <a:prstGeom prst="rect">
            <a:avLst/>
          </a:prstGeom>
          <a:noFill/>
        </p:spPr>
        <p:txBody>
          <a:bodyPr wrap="square" rtlCol="0">
            <a:noAutofit/>
          </a:bodyPr>
          <a:lstStyle/>
          <a:p>
            <a:pPr algn="ctr"/>
            <a:r>
              <a:rPr lang="en-US" altLang="zh-CN"/>
              <a:t>11s </a:t>
            </a:r>
            <a:r>
              <a:rPr lang="zh-CN" altLang="en-US"/>
              <a:t>长视频生成</a:t>
            </a:r>
          </a:p>
        </p:txBody>
      </p:sp>
      <p:sp>
        <p:nvSpPr>
          <p:cNvPr id="14" name="文本框 13"/>
          <p:cNvSpPr txBox="1"/>
          <p:nvPr>
            <p:custDataLst>
              <p:tags r:id="rId3"/>
            </p:custDataLst>
          </p:nvPr>
        </p:nvSpPr>
        <p:spPr>
          <a:xfrm>
            <a:off x="8825865" y="3335655"/>
            <a:ext cx="2369820" cy="368300"/>
          </a:xfrm>
          <a:prstGeom prst="rect">
            <a:avLst/>
          </a:prstGeom>
          <a:noFill/>
        </p:spPr>
        <p:txBody>
          <a:bodyPr wrap="square" rtlCol="0">
            <a:spAutoFit/>
          </a:bodyPr>
          <a:lstStyle/>
          <a:p>
            <a:pPr algn="ctr"/>
            <a:r>
              <a:rPr lang="en-US" altLang="zh-CN"/>
              <a:t>9s </a:t>
            </a:r>
            <a:r>
              <a:rPr lang="zh-CN" altLang="en-US"/>
              <a:t>长视频生成</a:t>
            </a:r>
          </a:p>
        </p:txBody>
      </p:sp>
      <p:pic>
        <p:nvPicPr>
          <p:cNvPr id="15" name="demo_0086">
            <a:hlinkClick r:id="" action="ppaction://media"/>
          </p:cNvPr>
          <p:cNvPicPr/>
          <p:nvPr>
            <a:videoFile r:link="rId5"/>
            <p:extLst>
              <p:ext uri="{DAA4B4D4-6D71-4841-9C94-3DE7FCFB9230}">
                <p14:media xmlns:p14="http://schemas.microsoft.com/office/powerpoint/2010/main" r:embed="rId4"/>
              </p:ext>
            </p:extLst>
          </p:nvPr>
        </p:nvPicPr>
        <p:blipFill>
          <a:blip r:embed="rId20"/>
          <a:stretch>
            <a:fillRect/>
          </a:stretch>
        </p:blipFill>
        <p:spPr>
          <a:xfrm>
            <a:off x="6088380" y="3710940"/>
            <a:ext cx="2553970" cy="2597150"/>
          </a:xfrm>
          <a:prstGeom prst="rect">
            <a:avLst/>
          </a:prstGeom>
        </p:spPr>
      </p:pic>
      <p:pic>
        <p:nvPicPr>
          <p:cNvPr id="16" name="demo_0083">
            <a:hlinkClick r:id="" action="ppaction://media"/>
          </p:cNvPr>
          <p:cNvPicPr/>
          <p:nvPr>
            <a:videoFile r:link="rId7"/>
            <p:extLst>
              <p:ext uri="{DAA4B4D4-6D71-4841-9C94-3DE7FCFB9230}">
                <p14:media xmlns:p14="http://schemas.microsoft.com/office/powerpoint/2010/main" r:embed="rId6"/>
              </p:ext>
            </p:extLst>
          </p:nvPr>
        </p:nvPicPr>
        <p:blipFill>
          <a:blip r:embed="rId21"/>
          <a:stretch>
            <a:fillRect/>
          </a:stretch>
        </p:blipFill>
        <p:spPr>
          <a:xfrm>
            <a:off x="8840469" y="757556"/>
            <a:ext cx="2553325" cy="2578100"/>
          </a:xfrm>
          <a:prstGeom prst="rect">
            <a:avLst/>
          </a:prstGeom>
        </p:spPr>
      </p:pic>
      <p:sp>
        <p:nvSpPr>
          <p:cNvPr id="17" name="文本框 16"/>
          <p:cNvSpPr txBox="1"/>
          <p:nvPr>
            <p:custDataLst>
              <p:tags r:id="rId8"/>
            </p:custDataLst>
          </p:nvPr>
        </p:nvSpPr>
        <p:spPr>
          <a:xfrm>
            <a:off x="6067426" y="6272530"/>
            <a:ext cx="2573655" cy="323850"/>
          </a:xfrm>
          <a:prstGeom prst="rect">
            <a:avLst/>
          </a:prstGeom>
          <a:noFill/>
        </p:spPr>
        <p:txBody>
          <a:bodyPr wrap="square" rtlCol="0">
            <a:noAutofit/>
          </a:bodyPr>
          <a:lstStyle/>
          <a:p>
            <a:pPr algn="ctr"/>
            <a:r>
              <a:rPr lang="en-US" altLang="zh-CN"/>
              <a:t>14s </a:t>
            </a:r>
            <a:r>
              <a:rPr lang="zh-CN" altLang="en-US"/>
              <a:t>长视频</a:t>
            </a:r>
          </a:p>
        </p:txBody>
      </p:sp>
      <p:pic>
        <p:nvPicPr>
          <p:cNvPr id="18" name="demo_0027sora">
            <a:hlinkClick r:id="" action="ppaction://media"/>
          </p:cNvPr>
          <p:cNvPicPr/>
          <p:nvPr>
            <a:videoFile r:link="rId10"/>
            <p:extLst>
              <p:ext uri="{DAA4B4D4-6D71-4841-9C94-3DE7FCFB9230}">
                <p14:media xmlns:p14="http://schemas.microsoft.com/office/powerpoint/2010/main" r:embed="rId9"/>
              </p:ext>
            </p:extLst>
          </p:nvPr>
        </p:nvPicPr>
        <p:blipFill>
          <a:blip r:embed="rId22"/>
          <a:stretch>
            <a:fillRect/>
          </a:stretch>
        </p:blipFill>
        <p:spPr>
          <a:xfrm>
            <a:off x="8840470" y="3703955"/>
            <a:ext cx="2553324" cy="2608580"/>
          </a:xfrm>
          <a:prstGeom prst="rect">
            <a:avLst/>
          </a:prstGeom>
        </p:spPr>
      </p:pic>
      <p:sp>
        <p:nvSpPr>
          <p:cNvPr id="19" name="文本框 18"/>
          <p:cNvSpPr txBox="1"/>
          <p:nvPr>
            <p:custDataLst>
              <p:tags r:id="rId11"/>
            </p:custDataLst>
          </p:nvPr>
        </p:nvSpPr>
        <p:spPr>
          <a:xfrm>
            <a:off x="8840470" y="6272530"/>
            <a:ext cx="2454910" cy="323850"/>
          </a:xfrm>
          <a:prstGeom prst="rect">
            <a:avLst/>
          </a:prstGeom>
          <a:noFill/>
        </p:spPr>
        <p:txBody>
          <a:bodyPr wrap="square" rtlCol="0">
            <a:noAutofit/>
          </a:bodyPr>
          <a:lstStyle/>
          <a:p>
            <a:pPr algn="ctr"/>
            <a:r>
              <a:rPr lang="en-US" altLang="zh-CN" dirty="0"/>
              <a:t>9s </a:t>
            </a:r>
            <a:r>
              <a:rPr lang="zh-CN" altLang="en-US" dirty="0"/>
              <a:t>长视频</a:t>
            </a:r>
            <a:endParaRPr lang="en-US" altLang="zh-CN" dirty="0"/>
          </a:p>
        </p:txBody>
      </p:sp>
      <p:sp>
        <p:nvSpPr>
          <p:cNvPr id="20" name="文本框 19"/>
          <p:cNvSpPr txBox="1"/>
          <p:nvPr>
            <p:custDataLst>
              <p:tags r:id="rId12"/>
            </p:custDataLst>
          </p:nvPr>
        </p:nvSpPr>
        <p:spPr>
          <a:xfrm>
            <a:off x="1927225" y="6236970"/>
            <a:ext cx="1751965" cy="323850"/>
          </a:xfrm>
          <a:prstGeom prst="rect">
            <a:avLst/>
          </a:prstGeom>
          <a:noFill/>
        </p:spPr>
        <p:txBody>
          <a:bodyPr wrap="square" rtlCol="0">
            <a:noAutofit/>
          </a:bodyPr>
          <a:lstStyle/>
          <a:p>
            <a:pPr algn="ctr"/>
            <a:r>
              <a:rPr lang="zh-CN" altLang="en-US"/>
              <a:t>短视频生成</a:t>
            </a:r>
          </a:p>
        </p:txBody>
      </p:sp>
      <p:cxnSp>
        <p:nvCxnSpPr>
          <p:cNvPr id="21" name="直接连接符 20"/>
          <p:cNvCxnSpPr/>
          <p:nvPr/>
        </p:nvCxnSpPr>
        <p:spPr>
          <a:xfrm>
            <a:off x="5807710" y="831850"/>
            <a:ext cx="0" cy="5389880"/>
          </a:xfrm>
          <a:prstGeom prst="line">
            <a:avLst/>
          </a:prstGeom>
          <a:ln w="6350" cap="flat" cmpd="sng" algn="ctr">
            <a:solidFill>
              <a:schemeClr val="accent1"/>
            </a:solidFill>
            <a:prstDash val="dash"/>
            <a:miter lim="800000"/>
          </a:ln>
        </p:spPr>
        <p:style>
          <a:lnRef idx="0">
            <a:schemeClr val="accent1"/>
          </a:lnRef>
          <a:fillRef idx="0">
            <a:srgbClr val="FFFFFF"/>
          </a:fillRef>
          <a:effectRef idx="0">
            <a:srgbClr val="FFFFFF"/>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858" fill="hold"/>
                                        <p:tgtEl>
                                          <p:spTgt spid="3"/>
                                        </p:tgtEl>
                                      </p:cBhvr>
                                    </p:cmd>
                                  </p:childTnLst>
                                </p:cTn>
                              </p:par>
                              <p:par>
                                <p:cTn id="7" presetID="1" presetClass="mediacall" presetSubtype="0" fill="hold" nodeType="withEffect">
                                  <p:stCondLst>
                                    <p:cond delay="0"/>
                                  </p:stCondLst>
                                  <p:childTnLst>
                                    <p:cmd type="call" cmd="playFrom(0.0)">
                                      <p:cBhvr>
                                        <p:cTn id="8" dur="8834" fill="hold"/>
                                        <p:tgtEl>
                                          <p:spTgt spid="16"/>
                                        </p:tgtEl>
                                      </p:cBhvr>
                                    </p:cmd>
                                  </p:childTnLst>
                                </p:cTn>
                              </p:par>
                              <p:par>
                                <p:cTn id="9" presetID="1" presetClass="mediacall" presetSubtype="0" fill="hold" nodeType="withEffect">
                                  <p:stCondLst>
                                    <p:cond delay="0"/>
                                  </p:stCondLst>
                                  <p:childTnLst>
                                    <p:cmd type="call" cmd="playFrom(0.0)">
                                      <p:cBhvr>
                                        <p:cTn id="10" dur="13643" fill="hold"/>
                                        <p:tgtEl>
                                          <p:spTgt spid="15"/>
                                        </p:tgtEl>
                                      </p:cBhvr>
                                    </p:cmd>
                                  </p:childTnLst>
                                </p:cTn>
                              </p:par>
                              <p:par>
                                <p:cTn id="11" presetID="1" presetClass="mediacall" presetSubtype="0" fill="hold" nodeType="withEffect">
                                  <p:stCondLst>
                                    <p:cond delay="0"/>
                                  </p:stCondLst>
                                  <p:childTnLst>
                                    <p:cmd type="call" cmd="playFrom(0.0)">
                                      <p:cBhvr>
                                        <p:cTn id="12" dur="8792"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3" repeatCount="indefinite" fill="hold" display="0">
                  <p:stCondLst>
                    <p:cond delay="indefinite"/>
                  </p:stCondLst>
                </p:cTn>
                <p:tgtEl>
                  <p:spTgt spid="3"/>
                </p:tgtEl>
              </p:cMediaNode>
            </p:video>
            <p:video>
              <p:cMediaNode>
                <p:cTn id="14" repeatCount="indefinite" fill="hold" display="0">
                  <p:stCondLst>
                    <p:cond delay="indefinite"/>
                  </p:stCondLst>
                </p:cTn>
                <p:tgtEl>
                  <p:spTgt spid="16"/>
                </p:tgtEl>
              </p:cMediaNode>
            </p:video>
            <p:video>
              <p:cMediaNode>
                <p:cTn id="15" repeatCount="indefinite" fill="hold" display="0">
                  <p:stCondLst>
                    <p:cond delay="indefinite"/>
                  </p:stCondLst>
                </p:cTn>
                <p:tgtEl>
                  <p:spTgt spid="15"/>
                </p:tgtEl>
              </p:cMediaNode>
            </p:video>
            <p:video>
              <p:cMediaNode>
                <p:cTn id="16" repeatCount="indefinite" fill="hold" display="0">
                  <p:stCondLst>
                    <p:cond delay="indefinite"/>
                  </p:stCondLst>
                </p:cTn>
                <p:tgtEl>
                  <p:spTgt spid="18"/>
                </p:tgtEl>
              </p:cMediaNode>
            </p:vide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结果展示：多风格一致图像生成</a:t>
            </a:r>
          </a:p>
        </p:txBody>
      </p:sp>
      <p:sp>
        <p:nvSpPr>
          <p:cNvPr id="3" name="内容占位符 2"/>
          <p:cNvSpPr>
            <a:spLocks noGrp="1"/>
          </p:cNvSpPr>
          <p:nvPr>
            <p:ph idx="1"/>
          </p:nvPr>
        </p:nvSpPr>
        <p:spPr/>
        <p:txBody>
          <a:bodyPr/>
          <a:lstStyle/>
          <a:p>
            <a:endParaRPr lang="en-US" altLang="zh-CN" dirty="0"/>
          </a:p>
          <a:p>
            <a:endParaRPr lang="zh-CN" altLang="en-US" dirty="0"/>
          </a:p>
        </p:txBody>
      </p:sp>
      <p:pic>
        <p:nvPicPr>
          <p:cNvPr id="4" name="Picture 3"/>
          <p:cNvPicPr>
            <a:picLocks noChangeAspect="1"/>
          </p:cNvPicPr>
          <p:nvPr/>
        </p:nvPicPr>
        <p:blipFill>
          <a:blip r:embed="rId3"/>
          <a:stretch>
            <a:fillRect/>
          </a:stretch>
        </p:blipFill>
        <p:spPr>
          <a:xfrm>
            <a:off x="511734" y="837586"/>
            <a:ext cx="1756800" cy="1756800"/>
          </a:xfrm>
          <a:prstGeom prst="rect">
            <a:avLst/>
          </a:prstGeom>
          <a:ln>
            <a:noFill/>
            <a:prstDash val="solid"/>
          </a:ln>
        </p:spPr>
      </p:pic>
      <p:pic>
        <p:nvPicPr>
          <p:cNvPr id="5" name="Picture 4"/>
          <p:cNvPicPr>
            <a:picLocks noChangeAspect="1"/>
          </p:cNvPicPr>
          <p:nvPr/>
        </p:nvPicPr>
        <p:blipFill>
          <a:blip r:embed="rId4"/>
          <a:stretch>
            <a:fillRect/>
          </a:stretch>
        </p:blipFill>
        <p:spPr>
          <a:xfrm>
            <a:off x="2388593" y="837586"/>
            <a:ext cx="1756800" cy="1756800"/>
          </a:xfrm>
          <a:prstGeom prst="rect">
            <a:avLst/>
          </a:prstGeom>
          <a:ln>
            <a:noFill/>
            <a:prstDash val="solid"/>
          </a:ln>
        </p:spPr>
      </p:pic>
      <p:pic>
        <p:nvPicPr>
          <p:cNvPr id="6" name="Picture 5"/>
          <p:cNvPicPr>
            <a:picLocks noChangeAspect="1"/>
          </p:cNvPicPr>
          <p:nvPr/>
        </p:nvPicPr>
        <p:blipFill>
          <a:blip r:embed="rId5"/>
          <a:stretch>
            <a:fillRect/>
          </a:stretch>
        </p:blipFill>
        <p:spPr>
          <a:xfrm>
            <a:off x="4265452" y="837586"/>
            <a:ext cx="1756800" cy="1756800"/>
          </a:xfrm>
          <a:prstGeom prst="rect">
            <a:avLst/>
          </a:prstGeom>
          <a:ln>
            <a:noFill/>
            <a:prstDash val="solid"/>
          </a:ln>
        </p:spPr>
      </p:pic>
      <p:pic>
        <p:nvPicPr>
          <p:cNvPr id="7" name="Picture 6"/>
          <p:cNvPicPr>
            <a:picLocks noChangeAspect="1"/>
          </p:cNvPicPr>
          <p:nvPr/>
        </p:nvPicPr>
        <p:blipFill>
          <a:blip r:embed="rId6"/>
          <a:stretch>
            <a:fillRect/>
          </a:stretch>
        </p:blipFill>
        <p:spPr>
          <a:xfrm>
            <a:off x="6142311" y="837586"/>
            <a:ext cx="1756800" cy="1756800"/>
          </a:xfrm>
          <a:prstGeom prst="rect">
            <a:avLst/>
          </a:prstGeom>
          <a:ln>
            <a:noFill/>
            <a:prstDash val="solid"/>
          </a:ln>
        </p:spPr>
      </p:pic>
      <p:pic>
        <p:nvPicPr>
          <p:cNvPr id="8" name="Picture 7"/>
          <p:cNvPicPr>
            <a:picLocks noChangeAspect="1"/>
          </p:cNvPicPr>
          <p:nvPr/>
        </p:nvPicPr>
        <p:blipFill>
          <a:blip r:embed="rId7"/>
          <a:stretch>
            <a:fillRect/>
          </a:stretch>
        </p:blipFill>
        <p:spPr>
          <a:xfrm>
            <a:off x="8019170" y="837586"/>
            <a:ext cx="1756800" cy="1756800"/>
          </a:xfrm>
          <a:prstGeom prst="rect">
            <a:avLst/>
          </a:prstGeom>
          <a:ln>
            <a:noFill/>
            <a:prstDash val="solid"/>
          </a:ln>
        </p:spPr>
      </p:pic>
      <p:pic>
        <p:nvPicPr>
          <p:cNvPr id="9" name="Picture 8"/>
          <p:cNvPicPr>
            <a:picLocks noChangeAspect="1"/>
          </p:cNvPicPr>
          <p:nvPr/>
        </p:nvPicPr>
        <p:blipFill>
          <a:blip r:embed="rId8"/>
          <a:stretch>
            <a:fillRect/>
          </a:stretch>
        </p:blipFill>
        <p:spPr>
          <a:xfrm>
            <a:off x="9896027" y="837586"/>
            <a:ext cx="1756800" cy="1756800"/>
          </a:xfrm>
          <a:prstGeom prst="rect">
            <a:avLst/>
          </a:prstGeom>
          <a:ln>
            <a:noFill/>
            <a:prstDash val="solid"/>
          </a:ln>
        </p:spPr>
      </p:pic>
      <p:pic>
        <p:nvPicPr>
          <p:cNvPr id="10" name="Picture 9"/>
          <p:cNvPicPr>
            <a:picLocks noChangeAspect="1"/>
          </p:cNvPicPr>
          <p:nvPr/>
        </p:nvPicPr>
        <p:blipFill>
          <a:blip r:embed="rId9"/>
          <a:stretch>
            <a:fillRect/>
          </a:stretch>
        </p:blipFill>
        <p:spPr>
          <a:xfrm>
            <a:off x="511734" y="2725503"/>
            <a:ext cx="1756800" cy="1756800"/>
          </a:xfrm>
          <a:prstGeom prst="rect">
            <a:avLst/>
          </a:prstGeom>
          <a:ln>
            <a:noFill/>
            <a:prstDash val="solid"/>
          </a:ln>
        </p:spPr>
      </p:pic>
      <p:pic>
        <p:nvPicPr>
          <p:cNvPr id="11" name="Picture 10"/>
          <p:cNvPicPr>
            <a:picLocks noChangeAspect="1"/>
          </p:cNvPicPr>
          <p:nvPr/>
        </p:nvPicPr>
        <p:blipFill>
          <a:blip r:embed="rId10"/>
          <a:stretch>
            <a:fillRect/>
          </a:stretch>
        </p:blipFill>
        <p:spPr>
          <a:xfrm>
            <a:off x="2388593" y="2725503"/>
            <a:ext cx="1756800" cy="1756800"/>
          </a:xfrm>
          <a:prstGeom prst="rect">
            <a:avLst/>
          </a:prstGeom>
          <a:ln>
            <a:noFill/>
            <a:prstDash val="solid"/>
          </a:ln>
        </p:spPr>
      </p:pic>
      <p:pic>
        <p:nvPicPr>
          <p:cNvPr id="12" name="Picture 11"/>
          <p:cNvPicPr>
            <a:picLocks noChangeAspect="1"/>
          </p:cNvPicPr>
          <p:nvPr/>
        </p:nvPicPr>
        <p:blipFill>
          <a:blip r:embed="rId11"/>
          <a:stretch>
            <a:fillRect/>
          </a:stretch>
        </p:blipFill>
        <p:spPr>
          <a:xfrm>
            <a:off x="4265452" y="2725503"/>
            <a:ext cx="1756800" cy="1756800"/>
          </a:xfrm>
          <a:prstGeom prst="rect">
            <a:avLst/>
          </a:prstGeom>
          <a:ln>
            <a:noFill/>
            <a:prstDash val="solid"/>
          </a:ln>
        </p:spPr>
      </p:pic>
      <p:pic>
        <p:nvPicPr>
          <p:cNvPr id="13" name="Picture 12"/>
          <p:cNvPicPr>
            <a:picLocks noChangeAspect="1"/>
          </p:cNvPicPr>
          <p:nvPr/>
        </p:nvPicPr>
        <p:blipFill>
          <a:blip r:embed="rId12"/>
          <a:stretch>
            <a:fillRect/>
          </a:stretch>
        </p:blipFill>
        <p:spPr>
          <a:xfrm>
            <a:off x="6142311" y="2725503"/>
            <a:ext cx="1756800" cy="1756800"/>
          </a:xfrm>
          <a:prstGeom prst="rect">
            <a:avLst/>
          </a:prstGeom>
          <a:ln>
            <a:noFill/>
            <a:prstDash val="solid"/>
          </a:ln>
        </p:spPr>
      </p:pic>
      <p:pic>
        <p:nvPicPr>
          <p:cNvPr id="14" name="Picture 13"/>
          <p:cNvPicPr>
            <a:picLocks noChangeAspect="1"/>
          </p:cNvPicPr>
          <p:nvPr/>
        </p:nvPicPr>
        <p:blipFill>
          <a:blip r:embed="rId13"/>
          <a:stretch>
            <a:fillRect/>
          </a:stretch>
        </p:blipFill>
        <p:spPr>
          <a:xfrm>
            <a:off x="8019170" y="2725503"/>
            <a:ext cx="1756800" cy="1756800"/>
          </a:xfrm>
          <a:prstGeom prst="rect">
            <a:avLst/>
          </a:prstGeom>
          <a:ln>
            <a:noFill/>
            <a:prstDash val="solid"/>
          </a:ln>
        </p:spPr>
      </p:pic>
      <p:pic>
        <p:nvPicPr>
          <p:cNvPr id="15" name="Picture 14"/>
          <p:cNvPicPr>
            <a:picLocks noChangeAspect="1"/>
          </p:cNvPicPr>
          <p:nvPr/>
        </p:nvPicPr>
        <p:blipFill>
          <a:blip r:embed="rId14"/>
          <a:stretch>
            <a:fillRect/>
          </a:stretch>
        </p:blipFill>
        <p:spPr>
          <a:xfrm>
            <a:off x="9896027" y="2725503"/>
            <a:ext cx="1756800" cy="1756800"/>
          </a:xfrm>
          <a:prstGeom prst="rect">
            <a:avLst/>
          </a:prstGeom>
          <a:ln>
            <a:noFill/>
            <a:prstDash val="solid"/>
          </a:ln>
        </p:spPr>
      </p:pic>
      <p:pic>
        <p:nvPicPr>
          <p:cNvPr id="16" name="Picture 15"/>
          <p:cNvPicPr>
            <a:picLocks noChangeAspect="1"/>
          </p:cNvPicPr>
          <p:nvPr/>
        </p:nvPicPr>
        <p:blipFill>
          <a:blip r:embed="rId15"/>
          <a:stretch>
            <a:fillRect/>
          </a:stretch>
        </p:blipFill>
        <p:spPr>
          <a:xfrm>
            <a:off x="511734" y="4678284"/>
            <a:ext cx="1756800" cy="1756800"/>
          </a:xfrm>
          <a:prstGeom prst="rect">
            <a:avLst/>
          </a:prstGeom>
          <a:ln>
            <a:noFill/>
            <a:prstDash val="solid"/>
          </a:ln>
        </p:spPr>
      </p:pic>
      <p:pic>
        <p:nvPicPr>
          <p:cNvPr id="17" name="Picture 16"/>
          <p:cNvPicPr>
            <a:picLocks noChangeAspect="1"/>
          </p:cNvPicPr>
          <p:nvPr/>
        </p:nvPicPr>
        <p:blipFill>
          <a:blip r:embed="rId16"/>
          <a:stretch>
            <a:fillRect/>
          </a:stretch>
        </p:blipFill>
        <p:spPr>
          <a:xfrm>
            <a:off x="2388593" y="4678284"/>
            <a:ext cx="1756800" cy="1756800"/>
          </a:xfrm>
          <a:prstGeom prst="rect">
            <a:avLst/>
          </a:prstGeom>
          <a:ln>
            <a:noFill/>
            <a:prstDash val="solid"/>
          </a:ln>
        </p:spPr>
      </p:pic>
      <p:pic>
        <p:nvPicPr>
          <p:cNvPr id="18" name="Picture 17"/>
          <p:cNvPicPr>
            <a:picLocks noChangeAspect="1"/>
          </p:cNvPicPr>
          <p:nvPr/>
        </p:nvPicPr>
        <p:blipFill>
          <a:blip r:embed="rId17"/>
          <a:stretch>
            <a:fillRect/>
          </a:stretch>
        </p:blipFill>
        <p:spPr>
          <a:xfrm>
            <a:off x="4265452" y="4678284"/>
            <a:ext cx="1756800" cy="1756800"/>
          </a:xfrm>
          <a:prstGeom prst="rect">
            <a:avLst/>
          </a:prstGeom>
          <a:ln>
            <a:noFill/>
            <a:prstDash val="solid"/>
          </a:ln>
        </p:spPr>
      </p:pic>
      <p:pic>
        <p:nvPicPr>
          <p:cNvPr id="19" name="Picture 18"/>
          <p:cNvPicPr>
            <a:picLocks noChangeAspect="1"/>
          </p:cNvPicPr>
          <p:nvPr/>
        </p:nvPicPr>
        <p:blipFill>
          <a:blip r:embed="rId18"/>
          <a:stretch>
            <a:fillRect/>
          </a:stretch>
        </p:blipFill>
        <p:spPr>
          <a:xfrm>
            <a:off x="6142311" y="4678284"/>
            <a:ext cx="1756800" cy="1756800"/>
          </a:xfrm>
          <a:prstGeom prst="rect">
            <a:avLst/>
          </a:prstGeom>
          <a:ln>
            <a:noFill/>
            <a:prstDash val="solid"/>
          </a:ln>
        </p:spPr>
      </p:pic>
      <p:pic>
        <p:nvPicPr>
          <p:cNvPr id="20" name="Picture 19"/>
          <p:cNvPicPr>
            <a:picLocks noChangeAspect="1"/>
          </p:cNvPicPr>
          <p:nvPr/>
        </p:nvPicPr>
        <p:blipFill>
          <a:blip r:embed="rId19"/>
          <a:stretch>
            <a:fillRect/>
          </a:stretch>
        </p:blipFill>
        <p:spPr>
          <a:xfrm>
            <a:off x="8019170" y="4678284"/>
            <a:ext cx="1756800" cy="1756800"/>
          </a:xfrm>
          <a:prstGeom prst="rect">
            <a:avLst/>
          </a:prstGeom>
          <a:ln>
            <a:noFill/>
            <a:prstDash val="solid"/>
          </a:ln>
        </p:spPr>
      </p:pic>
      <p:pic>
        <p:nvPicPr>
          <p:cNvPr id="21" name="Picture 20"/>
          <p:cNvPicPr>
            <a:picLocks noChangeAspect="1"/>
          </p:cNvPicPr>
          <p:nvPr/>
        </p:nvPicPr>
        <p:blipFill>
          <a:blip r:embed="rId20"/>
          <a:stretch>
            <a:fillRect/>
          </a:stretch>
        </p:blipFill>
        <p:spPr>
          <a:xfrm>
            <a:off x="9896027" y="4678284"/>
            <a:ext cx="1756800" cy="1756800"/>
          </a:xfrm>
          <a:prstGeom prst="rect">
            <a:avLst/>
          </a:prstGeom>
          <a:ln>
            <a:noFill/>
            <a:prstDash val="solid"/>
          </a:ln>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结果展示：一致卡通图像生成</a:t>
            </a:r>
          </a:p>
        </p:txBody>
      </p:sp>
      <p:pic>
        <p:nvPicPr>
          <p:cNvPr id="5" name="Picture 4"/>
          <p:cNvPicPr>
            <a:picLocks noChangeAspect="1"/>
          </p:cNvPicPr>
          <p:nvPr/>
        </p:nvPicPr>
        <p:blipFill>
          <a:blip r:embed="rId2"/>
          <a:stretch>
            <a:fillRect/>
          </a:stretch>
        </p:blipFill>
        <p:spPr>
          <a:xfrm>
            <a:off x="2979715" y="1581967"/>
            <a:ext cx="2037600" cy="2037600"/>
          </a:xfrm>
          <a:prstGeom prst="rect">
            <a:avLst/>
          </a:prstGeom>
          <a:ln>
            <a:noFill/>
            <a:prstDash val="solid"/>
          </a:ln>
        </p:spPr>
      </p:pic>
      <p:pic>
        <p:nvPicPr>
          <p:cNvPr id="6" name="Picture 5"/>
          <p:cNvPicPr>
            <a:picLocks noChangeAspect="1"/>
          </p:cNvPicPr>
          <p:nvPr/>
        </p:nvPicPr>
        <p:blipFill>
          <a:blip r:embed="rId3"/>
          <a:stretch>
            <a:fillRect/>
          </a:stretch>
        </p:blipFill>
        <p:spPr>
          <a:xfrm>
            <a:off x="5101663" y="1581967"/>
            <a:ext cx="2037600" cy="2037600"/>
          </a:xfrm>
          <a:prstGeom prst="rect">
            <a:avLst/>
          </a:prstGeom>
          <a:ln>
            <a:noFill/>
            <a:prstDash val="solid"/>
          </a:ln>
        </p:spPr>
      </p:pic>
      <p:pic>
        <p:nvPicPr>
          <p:cNvPr id="7" name="Picture 6"/>
          <p:cNvPicPr>
            <a:picLocks noChangeAspect="1"/>
          </p:cNvPicPr>
          <p:nvPr/>
        </p:nvPicPr>
        <p:blipFill>
          <a:blip r:embed="rId4"/>
          <a:stretch>
            <a:fillRect/>
          </a:stretch>
        </p:blipFill>
        <p:spPr>
          <a:xfrm>
            <a:off x="7223611" y="1581967"/>
            <a:ext cx="2037600" cy="2037600"/>
          </a:xfrm>
          <a:prstGeom prst="rect">
            <a:avLst/>
          </a:prstGeom>
          <a:ln>
            <a:noFill/>
            <a:prstDash val="solid"/>
          </a:ln>
        </p:spPr>
      </p:pic>
      <p:pic>
        <p:nvPicPr>
          <p:cNvPr id="8" name="Picture 7"/>
          <p:cNvPicPr>
            <a:picLocks noChangeAspect="1"/>
          </p:cNvPicPr>
          <p:nvPr/>
        </p:nvPicPr>
        <p:blipFill>
          <a:blip r:embed="rId5"/>
          <a:stretch>
            <a:fillRect/>
          </a:stretch>
        </p:blipFill>
        <p:spPr>
          <a:xfrm>
            <a:off x="9345560" y="1581967"/>
            <a:ext cx="2037600" cy="2037600"/>
          </a:xfrm>
          <a:prstGeom prst="rect">
            <a:avLst/>
          </a:prstGeom>
          <a:ln>
            <a:noFill/>
            <a:prstDash val="solid"/>
          </a:ln>
        </p:spPr>
      </p:pic>
      <p:pic>
        <p:nvPicPr>
          <p:cNvPr id="9" name="Picture 8"/>
          <p:cNvPicPr>
            <a:picLocks noChangeAspect="1"/>
          </p:cNvPicPr>
          <p:nvPr/>
        </p:nvPicPr>
        <p:blipFill>
          <a:blip r:embed="rId6"/>
          <a:stretch>
            <a:fillRect/>
          </a:stretch>
        </p:blipFill>
        <p:spPr>
          <a:xfrm>
            <a:off x="857767" y="3756071"/>
            <a:ext cx="2037600" cy="2037600"/>
          </a:xfrm>
          <a:prstGeom prst="rect">
            <a:avLst/>
          </a:prstGeom>
          <a:ln>
            <a:noFill/>
            <a:prstDash val="solid"/>
          </a:ln>
        </p:spPr>
      </p:pic>
      <p:pic>
        <p:nvPicPr>
          <p:cNvPr id="10" name="Picture 9"/>
          <p:cNvPicPr>
            <a:picLocks noChangeAspect="1"/>
          </p:cNvPicPr>
          <p:nvPr/>
        </p:nvPicPr>
        <p:blipFill>
          <a:blip r:embed="rId7"/>
          <a:stretch>
            <a:fillRect/>
          </a:stretch>
        </p:blipFill>
        <p:spPr>
          <a:xfrm>
            <a:off x="2979715" y="3756071"/>
            <a:ext cx="2037600" cy="2037600"/>
          </a:xfrm>
          <a:prstGeom prst="rect">
            <a:avLst/>
          </a:prstGeom>
          <a:ln>
            <a:noFill/>
            <a:prstDash val="solid"/>
          </a:ln>
        </p:spPr>
      </p:pic>
      <p:pic>
        <p:nvPicPr>
          <p:cNvPr id="11" name="Picture 10"/>
          <p:cNvPicPr>
            <a:picLocks noChangeAspect="1"/>
          </p:cNvPicPr>
          <p:nvPr/>
        </p:nvPicPr>
        <p:blipFill>
          <a:blip r:embed="rId8"/>
          <a:stretch>
            <a:fillRect/>
          </a:stretch>
        </p:blipFill>
        <p:spPr>
          <a:xfrm>
            <a:off x="5101663" y="3756071"/>
            <a:ext cx="2037600" cy="2037600"/>
          </a:xfrm>
          <a:prstGeom prst="rect">
            <a:avLst/>
          </a:prstGeom>
          <a:ln>
            <a:noFill/>
            <a:prstDash val="solid"/>
          </a:ln>
        </p:spPr>
      </p:pic>
      <p:pic>
        <p:nvPicPr>
          <p:cNvPr id="12" name="Picture 11"/>
          <p:cNvPicPr>
            <a:picLocks noChangeAspect="1"/>
          </p:cNvPicPr>
          <p:nvPr/>
        </p:nvPicPr>
        <p:blipFill>
          <a:blip r:embed="rId9"/>
          <a:stretch>
            <a:fillRect/>
          </a:stretch>
        </p:blipFill>
        <p:spPr>
          <a:xfrm>
            <a:off x="7223611" y="3756071"/>
            <a:ext cx="2037600" cy="2037600"/>
          </a:xfrm>
          <a:prstGeom prst="rect">
            <a:avLst/>
          </a:prstGeom>
          <a:ln>
            <a:noFill/>
            <a:prstDash val="solid"/>
          </a:ln>
        </p:spPr>
      </p:pic>
      <p:pic>
        <p:nvPicPr>
          <p:cNvPr id="13" name="Picture 12"/>
          <p:cNvPicPr>
            <a:picLocks noChangeAspect="1"/>
          </p:cNvPicPr>
          <p:nvPr/>
        </p:nvPicPr>
        <p:blipFill>
          <a:blip r:embed="rId10"/>
          <a:stretch>
            <a:fillRect/>
          </a:stretch>
        </p:blipFill>
        <p:spPr>
          <a:xfrm>
            <a:off x="9345560" y="3756071"/>
            <a:ext cx="2037600" cy="2037600"/>
          </a:xfrm>
          <a:prstGeom prst="rect">
            <a:avLst/>
          </a:prstGeom>
          <a:ln>
            <a:noFill/>
            <a:prstDash val="solid"/>
          </a:ln>
        </p:spPr>
      </p:pic>
      <p:pic>
        <p:nvPicPr>
          <p:cNvPr id="14" name="Picture 3"/>
          <p:cNvPicPr>
            <a:picLocks noGrp="1" noChangeAspect="1"/>
          </p:cNvPicPr>
          <p:nvPr>
            <p:ph idx="1"/>
          </p:nvPr>
        </p:nvPicPr>
        <p:blipFill>
          <a:blip r:embed="rId11"/>
          <a:stretch>
            <a:fillRect/>
          </a:stretch>
        </p:blipFill>
        <p:spPr>
          <a:xfrm>
            <a:off x="857767" y="1581967"/>
            <a:ext cx="2037600" cy="2037600"/>
          </a:xfrm>
          <a:prstGeom prst="rect">
            <a:avLst/>
          </a:prstGeom>
          <a:ln>
            <a:noFill/>
            <a:prstDash val="solid"/>
          </a:ln>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结果展示：多风格一致图像生成</a:t>
            </a:r>
          </a:p>
        </p:txBody>
      </p:sp>
      <p:pic>
        <p:nvPicPr>
          <p:cNvPr id="4" name="Picture 2"/>
          <p:cNvPicPr>
            <a:picLocks noGrp="1" noChangeAspect="1"/>
          </p:cNvPicPr>
          <p:nvPr>
            <p:ph idx="1"/>
          </p:nvPr>
        </p:nvPicPr>
        <p:blipFill>
          <a:blip r:embed="rId2"/>
          <a:stretch>
            <a:fillRect/>
          </a:stretch>
        </p:blipFill>
        <p:spPr>
          <a:xfrm>
            <a:off x="10069620" y="-1"/>
            <a:ext cx="2122379" cy="2280493"/>
          </a:xfrm>
          <a:prstGeom prst="rect">
            <a:avLst/>
          </a:prstGeom>
          <a:ln>
            <a:noFill/>
            <a:prstDash val="solid"/>
          </a:ln>
        </p:spPr>
      </p:pic>
      <p:sp>
        <p:nvSpPr>
          <p:cNvPr id="5" name="AutoShape 15"/>
          <p:cNvSpPr/>
          <p:nvPr/>
        </p:nvSpPr>
        <p:spPr>
          <a:xfrm>
            <a:off x="6466246" y="1877209"/>
            <a:ext cx="3552883" cy="317500"/>
          </a:xfrm>
          <a:prstGeom prst="rect">
            <a:avLst/>
          </a:prstGeom>
          <a:noFill/>
          <a:ln w="12700">
            <a:noFill/>
            <a:prstDash val="solid"/>
          </a:ln>
        </p:spPr>
        <p:txBody>
          <a:bodyPr lIns="0" tIns="0" rIns="0" bIns="0" rtlCol="0" anchor="ctr">
            <a:noAutofit/>
          </a:bodyPr>
          <a:lstStyle/>
          <a:p>
            <a:pPr algn="r">
              <a:defRPr/>
            </a:pPr>
            <a:r>
              <a:rPr lang="en-US" sz="2800" dirty="0" err="1">
                <a:solidFill>
                  <a:srgbClr val="1F2329"/>
                </a:solidFill>
                <a:latin typeface="Segoe Print" panose="02000600000000000000" charset="0"/>
              </a:rPr>
              <a:t>引入参考图像</a:t>
            </a:r>
            <a:r>
              <a:rPr lang="en-US" sz="2800" dirty="0">
                <a:solidFill>
                  <a:srgbClr val="1F2329"/>
                </a:solidFill>
                <a:latin typeface="Segoe Print" panose="02000600000000000000" charset="0"/>
                <a:sym typeface="Wingdings" panose="05000000000000000000" pitchFamily="2" charset="2"/>
              </a:rPr>
              <a:t></a:t>
            </a:r>
            <a:endParaRPr lang="en-US" sz="2400" dirty="0"/>
          </a:p>
        </p:txBody>
      </p:sp>
      <p:pic>
        <p:nvPicPr>
          <p:cNvPr id="6" name="Picture 3"/>
          <p:cNvPicPr>
            <a:picLocks noChangeAspect="1"/>
          </p:cNvPicPr>
          <p:nvPr/>
        </p:nvPicPr>
        <p:blipFill>
          <a:blip r:embed="rId3"/>
          <a:stretch>
            <a:fillRect/>
          </a:stretch>
        </p:blipFill>
        <p:spPr>
          <a:xfrm>
            <a:off x="542583" y="2426426"/>
            <a:ext cx="1800000" cy="1800000"/>
          </a:xfrm>
          <a:prstGeom prst="rect">
            <a:avLst/>
          </a:prstGeom>
          <a:ln>
            <a:noFill/>
            <a:prstDash val="solid"/>
          </a:ln>
        </p:spPr>
      </p:pic>
      <p:pic>
        <p:nvPicPr>
          <p:cNvPr id="7" name="Picture 4"/>
          <p:cNvPicPr>
            <a:picLocks noChangeAspect="1"/>
          </p:cNvPicPr>
          <p:nvPr/>
        </p:nvPicPr>
        <p:blipFill>
          <a:blip r:embed="rId4"/>
          <a:stretch>
            <a:fillRect/>
          </a:stretch>
        </p:blipFill>
        <p:spPr>
          <a:xfrm>
            <a:off x="2384244" y="2426426"/>
            <a:ext cx="1800000" cy="1800000"/>
          </a:xfrm>
          <a:prstGeom prst="rect">
            <a:avLst/>
          </a:prstGeom>
          <a:ln>
            <a:noFill/>
            <a:prstDash val="solid"/>
          </a:ln>
        </p:spPr>
      </p:pic>
      <p:pic>
        <p:nvPicPr>
          <p:cNvPr id="8" name="Picture 5"/>
          <p:cNvPicPr>
            <a:picLocks noChangeAspect="1"/>
          </p:cNvPicPr>
          <p:nvPr/>
        </p:nvPicPr>
        <p:blipFill>
          <a:blip r:embed="rId5"/>
          <a:stretch>
            <a:fillRect/>
          </a:stretch>
        </p:blipFill>
        <p:spPr>
          <a:xfrm>
            <a:off x="4225905" y="2426426"/>
            <a:ext cx="1800000" cy="1800000"/>
          </a:xfrm>
          <a:prstGeom prst="rect">
            <a:avLst/>
          </a:prstGeom>
          <a:ln>
            <a:noFill/>
            <a:prstDash val="solid"/>
          </a:ln>
        </p:spPr>
      </p:pic>
      <p:pic>
        <p:nvPicPr>
          <p:cNvPr id="9" name="Picture 6"/>
          <p:cNvPicPr>
            <a:picLocks noChangeAspect="1"/>
          </p:cNvPicPr>
          <p:nvPr/>
        </p:nvPicPr>
        <p:blipFill>
          <a:blip r:embed="rId6"/>
          <a:stretch>
            <a:fillRect/>
          </a:stretch>
        </p:blipFill>
        <p:spPr>
          <a:xfrm>
            <a:off x="6067566" y="2426426"/>
            <a:ext cx="1800000" cy="1800000"/>
          </a:xfrm>
          <a:prstGeom prst="rect">
            <a:avLst/>
          </a:prstGeom>
          <a:ln>
            <a:noFill/>
            <a:prstDash val="solid"/>
          </a:ln>
        </p:spPr>
      </p:pic>
      <p:pic>
        <p:nvPicPr>
          <p:cNvPr id="10" name="Picture 7"/>
          <p:cNvPicPr>
            <a:picLocks noChangeAspect="1"/>
          </p:cNvPicPr>
          <p:nvPr/>
        </p:nvPicPr>
        <p:blipFill>
          <a:blip r:embed="rId7"/>
          <a:stretch>
            <a:fillRect/>
          </a:stretch>
        </p:blipFill>
        <p:spPr>
          <a:xfrm>
            <a:off x="7909227" y="2426426"/>
            <a:ext cx="1800000" cy="1800000"/>
          </a:xfrm>
          <a:prstGeom prst="rect">
            <a:avLst/>
          </a:prstGeom>
          <a:ln>
            <a:noFill/>
            <a:prstDash val="solid"/>
          </a:ln>
        </p:spPr>
      </p:pic>
      <p:pic>
        <p:nvPicPr>
          <p:cNvPr id="11" name="Picture 8"/>
          <p:cNvPicPr>
            <a:picLocks noChangeAspect="1"/>
          </p:cNvPicPr>
          <p:nvPr/>
        </p:nvPicPr>
        <p:blipFill>
          <a:blip r:embed="rId8"/>
          <a:stretch>
            <a:fillRect/>
          </a:stretch>
        </p:blipFill>
        <p:spPr>
          <a:xfrm>
            <a:off x="9750889" y="2426426"/>
            <a:ext cx="1800000" cy="1800000"/>
          </a:xfrm>
          <a:prstGeom prst="rect">
            <a:avLst/>
          </a:prstGeom>
          <a:ln>
            <a:noFill/>
            <a:prstDash val="solid"/>
          </a:ln>
        </p:spPr>
      </p:pic>
      <p:pic>
        <p:nvPicPr>
          <p:cNvPr id="12" name="Picture 9"/>
          <p:cNvPicPr>
            <a:picLocks noChangeAspect="1"/>
          </p:cNvPicPr>
          <p:nvPr/>
        </p:nvPicPr>
        <p:blipFill>
          <a:blip r:embed="rId9"/>
          <a:stretch>
            <a:fillRect/>
          </a:stretch>
        </p:blipFill>
        <p:spPr>
          <a:xfrm>
            <a:off x="542583" y="4334338"/>
            <a:ext cx="1800000" cy="1800000"/>
          </a:xfrm>
          <a:prstGeom prst="rect">
            <a:avLst/>
          </a:prstGeom>
          <a:ln>
            <a:noFill/>
            <a:prstDash val="solid"/>
          </a:ln>
        </p:spPr>
      </p:pic>
      <p:pic>
        <p:nvPicPr>
          <p:cNvPr id="13" name="Picture 10"/>
          <p:cNvPicPr>
            <a:picLocks noChangeAspect="1"/>
          </p:cNvPicPr>
          <p:nvPr/>
        </p:nvPicPr>
        <p:blipFill>
          <a:blip r:embed="rId10"/>
          <a:stretch>
            <a:fillRect/>
          </a:stretch>
        </p:blipFill>
        <p:spPr>
          <a:xfrm>
            <a:off x="2384244" y="4334338"/>
            <a:ext cx="1800000" cy="1800000"/>
          </a:xfrm>
          <a:prstGeom prst="rect">
            <a:avLst/>
          </a:prstGeom>
          <a:ln>
            <a:noFill/>
            <a:prstDash val="solid"/>
          </a:ln>
        </p:spPr>
      </p:pic>
      <p:pic>
        <p:nvPicPr>
          <p:cNvPr id="14" name="Picture 11"/>
          <p:cNvPicPr>
            <a:picLocks noChangeAspect="1"/>
          </p:cNvPicPr>
          <p:nvPr/>
        </p:nvPicPr>
        <p:blipFill>
          <a:blip r:embed="rId11"/>
          <a:stretch>
            <a:fillRect/>
          </a:stretch>
        </p:blipFill>
        <p:spPr>
          <a:xfrm>
            <a:off x="4225905" y="4334338"/>
            <a:ext cx="1800000" cy="1800000"/>
          </a:xfrm>
          <a:prstGeom prst="rect">
            <a:avLst/>
          </a:prstGeom>
          <a:ln>
            <a:noFill/>
            <a:prstDash val="solid"/>
          </a:ln>
        </p:spPr>
      </p:pic>
      <p:pic>
        <p:nvPicPr>
          <p:cNvPr id="15" name="Picture 12"/>
          <p:cNvPicPr>
            <a:picLocks noChangeAspect="1"/>
          </p:cNvPicPr>
          <p:nvPr/>
        </p:nvPicPr>
        <p:blipFill>
          <a:blip r:embed="rId12"/>
          <a:stretch>
            <a:fillRect/>
          </a:stretch>
        </p:blipFill>
        <p:spPr>
          <a:xfrm>
            <a:off x="6067566" y="4334338"/>
            <a:ext cx="1800000" cy="1800000"/>
          </a:xfrm>
          <a:prstGeom prst="rect">
            <a:avLst/>
          </a:prstGeom>
          <a:ln>
            <a:noFill/>
            <a:prstDash val="solid"/>
          </a:ln>
        </p:spPr>
      </p:pic>
      <p:pic>
        <p:nvPicPr>
          <p:cNvPr id="16" name="Picture 13"/>
          <p:cNvPicPr>
            <a:picLocks noChangeAspect="1"/>
          </p:cNvPicPr>
          <p:nvPr/>
        </p:nvPicPr>
        <p:blipFill>
          <a:blip r:embed="rId13"/>
          <a:stretch>
            <a:fillRect/>
          </a:stretch>
        </p:blipFill>
        <p:spPr>
          <a:xfrm>
            <a:off x="7909227" y="4334338"/>
            <a:ext cx="1800000" cy="1800000"/>
          </a:xfrm>
          <a:prstGeom prst="rect">
            <a:avLst/>
          </a:prstGeom>
          <a:ln>
            <a:noFill/>
            <a:prstDash val="solid"/>
          </a:ln>
        </p:spPr>
      </p:pic>
      <p:pic>
        <p:nvPicPr>
          <p:cNvPr id="17" name="Picture 14"/>
          <p:cNvPicPr>
            <a:picLocks noChangeAspect="1"/>
          </p:cNvPicPr>
          <p:nvPr/>
        </p:nvPicPr>
        <p:blipFill>
          <a:blip r:embed="rId14"/>
          <a:stretch>
            <a:fillRect/>
          </a:stretch>
        </p:blipFill>
        <p:spPr>
          <a:xfrm>
            <a:off x="9750889" y="4334338"/>
            <a:ext cx="1800000" cy="1800000"/>
          </a:xfrm>
          <a:prstGeom prst="rect">
            <a:avLst/>
          </a:prstGeom>
          <a:ln>
            <a:noFill/>
            <a:prstDash val="soli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结果展示：连环画生成</a:t>
            </a:r>
          </a:p>
        </p:txBody>
      </p:sp>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5116" y="745926"/>
            <a:ext cx="4922027" cy="5815984"/>
          </a:xfrm>
          <a:prstGeom prst="rect">
            <a:avLst/>
          </a:prstGeom>
        </p:spPr>
      </p:pic>
      <p:pic>
        <p:nvPicPr>
          <p:cNvPr id="19" name="图片 18"/>
          <p:cNvPicPr>
            <a:picLocks noChangeAspect="1"/>
          </p:cNvPicPr>
          <p:nvPr/>
        </p:nvPicPr>
        <p:blipFill rotWithShape="1">
          <a:blip r:embed="rId3" cstate="print">
            <a:extLst>
              <a:ext uri="{28A0092B-C50C-407E-A947-70E740481C1C}">
                <a14:useLocalDpi xmlns:a14="http://schemas.microsoft.com/office/drawing/2010/main" val="0"/>
              </a:ext>
            </a:extLst>
          </a:blip>
          <a:srcRect t="27461"/>
          <a:stretch>
            <a:fillRect/>
          </a:stretch>
        </p:blipFill>
        <p:spPr>
          <a:xfrm>
            <a:off x="6566029" y="717405"/>
            <a:ext cx="4493857" cy="5844504"/>
          </a:xfrm>
          <a:prstGeom prst="rect">
            <a:avLst/>
          </a:prstGeom>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总结与思考</a:t>
            </a:r>
          </a:p>
        </p:txBody>
      </p:sp>
      <p:sp>
        <p:nvSpPr>
          <p:cNvPr id="3" name="内容占位符 2"/>
          <p:cNvSpPr>
            <a:spLocks noGrp="1"/>
          </p:cNvSpPr>
          <p:nvPr>
            <p:ph idx="1"/>
          </p:nvPr>
        </p:nvSpPr>
        <p:spPr/>
        <p:txBody>
          <a:bodyPr>
            <a:normAutofit/>
          </a:bodyPr>
          <a:lstStyle/>
          <a:p>
            <a:r>
              <a:rPr lang="zh-CN" altLang="en-US" dirty="0"/>
              <a:t>图像生成将通过文娱行业走进普通用户，两大核心</a:t>
            </a:r>
            <a:endParaRPr lang="en-US" altLang="zh-CN" dirty="0"/>
          </a:p>
          <a:p>
            <a:pPr lvl="1"/>
            <a:r>
              <a:rPr lang="zh-CN" altLang="en-US" dirty="0"/>
              <a:t>高效能：</a:t>
            </a:r>
            <a:r>
              <a:rPr lang="en-US" altLang="zh-CN" dirty="0"/>
              <a:t>Diffusion</a:t>
            </a:r>
            <a:r>
              <a:rPr lang="zh-CN" altLang="en-US" dirty="0"/>
              <a:t>细节生成能力</a:t>
            </a:r>
            <a:r>
              <a:rPr lang="en-US" altLang="zh-CN" dirty="0"/>
              <a:t>+MAE</a:t>
            </a:r>
            <a:r>
              <a:rPr lang="zh-CN" altLang="en-US" dirty="0"/>
              <a:t>上下文建模，加速</a:t>
            </a:r>
            <a:r>
              <a:rPr lang="en-US" altLang="zh-CN" dirty="0"/>
              <a:t>10+</a:t>
            </a:r>
            <a:r>
              <a:rPr lang="zh-CN" altLang="en-US" dirty="0"/>
              <a:t>倍</a:t>
            </a:r>
            <a:endParaRPr lang="en-US" altLang="zh-CN" dirty="0"/>
          </a:p>
          <a:p>
            <a:pPr lvl="1"/>
            <a:r>
              <a:rPr lang="zh-CN" altLang="en-US" dirty="0"/>
              <a:t>个性化：个性信息表征</a:t>
            </a:r>
            <a:endParaRPr lang="en-US" altLang="zh-CN" dirty="0"/>
          </a:p>
          <a:p>
            <a:r>
              <a:rPr lang="zh-CN" altLang="en-US" dirty="0"/>
              <a:t>视频</a:t>
            </a:r>
            <a:r>
              <a:rPr lang="en-US" altLang="zh-CN" dirty="0"/>
              <a:t>/</a:t>
            </a:r>
            <a:r>
              <a:rPr lang="zh-CN" altLang="en-US" dirty="0"/>
              <a:t>连环画高效生成</a:t>
            </a:r>
            <a:endParaRPr lang="en-US" altLang="zh-CN" dirty="0"/>
          </a:p>
          <a:p>
            <a:pPr lvl="1"/>
            <a:r>
              <a:rPr lang="zh-CN" altLang="en-US" dirty="0"/>
              <a:t>关键帧一致性</a:t>
            </a:r>
            <a:endParaRPr lang="en-US" altLang="zh-CN" dirty="0"/>
          </a:p>
          <a:p>
            <a:pPr lvl="1"/>
            <a:r>
              <a:rPr lang="zh-CN" altLang="en-US" dirty="0"/>
              <a:t>语义空间建模，更好的插帧</a:t>
            </a:r>
            <a:endParaRPr lang="en-US" altLang="zh-CN" dirty="0"/>
          </a:p>
          <a:p>
            <a:r>
              <a:rPr lang="zh-CN" altLang="en-US" dirty="0"/>
              <a:t>社会治理层面</a:t>
            </a:r>
            <a:endParaRPr lang="en-US" altLang="zh-CN" dirty="0"/>
          </a:p>
          <a:p>
            <a:pPr lvl="1"/>
            <a:r>
              <a:rPr lang="en-US" altLang="zh-CN" dirty="0"/>
              <a:t>AIGC</a:t>
            </a:r>
            <a:r>
              <a:rPr lang="zh-CN" altLang="en-US" dirty="0"/>
              <a:t>有望极大地解放生产力</a:t>
            </a:r>
            <a:endParaRPr lang="en-US" altLang="zh-CN" dirty="0"/>
          </a:p>
          <a:p>
            <a:pPr lvl="1"/>
            <a:r>
              <a:rPr lang="zh-CN" altLang="en-US" dirty="0"/>
              <a:t>给社会治理带来众多挑战：有图有真相→有视频也没真相</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南开国际先进研究院 </a:t>
            </a:r>
            <a:r>
              <a:rPr lang="en-US" altLang="zh-CN" dirty="0"/>
              <a:t>(</a:t>
            </a:r>
            <a:r>
              <a:rPr lang="zh-CN" altLang="en-US" dirty="0"/>
              <a:t>深圳福田</a:t>
            </a:r>
            <a:r>
              <a:rPr lang="en-US" altLang="zh-CN" dirty="0"/>
              <a:t>)</a:t>
            </a:r>
            <a:endParaRPr lang="zh-CN" altLang="en-US" dirty="0"/>
          </a:p>
        </p:txBody>
      </p:sp>
      <p:pic>
        <p:nvPicPr>
          <p:cNvPr id="5" name="图片 4"/>
          <p:cNvPicPr>
            <a:picLocks noChangeAspect="1"/>
          </p:cNvPicPr>
          <p:nvPr/>
        </p:nvPicPr>
        <p:blipFill>
          <a:blip r:embed="rId3" cstate="screen"/>
          <a:stretch>
            <a:fillRect/>
          </a:stretch>
        </p:blipFill>
        <p:spPr>
          <a:xfrm>
            <a:off x="5552571" y="732972"/>
            <a:ext cx="6633318" cy="6156926"/>
          </a:xfrm>
          <a:prstGeom prst="rect">
            <a:avLst/>
          </a:prstGeom>
        </p:spPr>
      </p:pic>
      <p:sp>
        <p:nvSpPr>
          <p:cNvPr id="7" name="对话气泡: 矩形 6"/>
          <p:cNvSpPr/>
          <p:nvPr/>
        </p:nvSpPr>
        <p:spPr>
          <a:xfrm>
            <a:off x="10408326" y="2928075"/>
            <a:ext cx="1665766" cy="707886"/>
          </a:xfrm>
          <a:prstGeom prst="wedgeRectCallout">
            <a:avLst>
              <a:gd name="adj1" fmla="val 1947"/>
              <a:gd name="adj2" fmla="val 126620"/>
            </a:avLst>
          </a:prstGeom>
          <a:solidFill>
            <a:srgbClr val="FFFF00">
              <a:alpha val="69804"/>
            </a:srgbClr>
          </a:solidFill>
        </p:spPr>
        <p:txBody>
          <a:bodyPr wrap="square">
            <a:spAutoFit/>
          </a:bodyPr>
          <a:lstStyle/>
          <a:p>
            <a:pPr algn="ctr" defTabSz="685800"/>
            <a:r>
              <a:rPr lang="zh-CN" altLang="en-US" sz="2000" b="1" dirty="0">
                <a:solidFill>
                  <a:srgbClr val="333333"/>
                </a:solidFill>
                <a:latin typeface="微软雅黑" panose="020B0503020204020204" pitchFamily="34" charset="-122"/>
                <a:ea typeface="微软雅黑" panose="020B0503020204020204" pitchFamily="34" charset="-122"/>
              </a:rPr>
              <a:t>国务院</a:t>
            </a:r>
            <a:endParaRPr lang="en-US" altLang="zh-CN" sz="2000" b="1" dirty="0">
              <a:solidFill>
                <a:srgbClr val="333333"/>
              </a:solidFill>
              <a:latin typeface="微软雅黑" panose="020B0503020204020204" pitchFamily="34" charset="-122"/>
              <a:ea typeface="微软雅黑" panose="020B0503020204020204" pitchFamily="34" charset="-122"/>
            </a:endParaRPr>
          </a:p>
          <a:p>
            <a:pPr algn="ctr" defTabSz="685800"/>
            <a:r>
              <a:rPr lang="en-US" altLang="zh-CN" sz="2000" b="1" dirty="0">
                <a:solidFill>
                  <a:srgbClr val="333333"/>
                </a:solidFill>
                <a:latin typeface="微软雅黑" panose="020B0503020204020204" pitchFamily="34" charset="-122"/>
                <a:ea typeface="微软雅黑" panose="020B0503020204020204" pitchFamily="34" charset="-122"/>
              </a:rPr>
              <a:t>2023.8.8</a:t>
            </a:r>
            <a:endParaRPr lang="zh-CN" altLang="en-US" sz="2000" b="1" dirty="0">
              <a:solidFill>
                <a:srgbClr val="333333"/>
              </a:solidFill>
              <a:latin typeface="微软雅黑" panose="020B0503020204020204" pitchFamily="34" charset="-122"/>
              <a:ea typeface="微软雅黑" panose="020B0503020204020204" pitchFamily="34" charset="-122"/>
            </a:endParaRPr>
          </a:p>
        </p:txBody>
      </p:sp>
      <p:sp>
        <p:nvSpPr>
          <p:cNvPr id="12" name="对话气泡: 矩形 11"/>
          <p:cNvSpPr/>
          <p:nvPr/>
        </p:nvSpPr>
        <p:spPr>
          <a:xfrm>
            <a:off x="10348075" y="4377647"/>
            <a:ext cx="1665766" cy="400110"/>
          </a:xfrm>
          <a:prstGeom prst="wedgeRectCallout">
            <a:avLst>
              <a:gd name="adj1" fmla="val -48918"/>
              <a:gd name="adj2" fmla="val 553127"/>
            </a:avLst>
          </a:prstGeom>
          <a:solidFill>
            <a:srgbClr val="FFFF00">
              <a:alpha val="69804"/>
            </a:srgbClr>
          </a:solidFill>
        </p:spPr>
        <p:txBody>
          <a:bodyPr wrap="square">
            <a:spAutoFit/>
          </a:bodyPr>
          <a:lstStyle/>
          <a:p>
            <a:pPr algn="ctr" defTabSz="685800"/>
            <a:r>
              <a:rPr lang="zh-CN" altLang="en-US" sz="2000" b="1" dirty="0">
                <a:solidFill>
                  <a:srgbClr val="333333"/>
                </a:solidFill>
                <a:latin typeface="微软雅黑" panose="020B0503020204020204" pitchFamily="34" charset="-122"/>
                <a:ea typeface="微软雅黑" panose="020B0503020204020204" pitchFamily="34" charset="-122"/>
              </a:rPr>
              <a:t>面积</a:t>
            </a:r>
            <a:r>
              <a:rPr lang="en-US" altLang="zh-CN" sz="2000" b="1" dirty="0">
                <a:solidFill>
                  <a:srgbClr val="333333"/>
                </a:solidFill>
                <a:latin typeface="微软雅黑" panose="020B0503020204020204" pitchFamily="34" charset="-122"/>
                <a:ea typeface="微软雅黑" panose="020B0503020204020204" pitchFamily="34" charset="-122"/>
              </a:rPr>
              <a:t>3.89k</a:t>
            </a:r>
            <a:r>
              <a:rPr lang="zh-CN" altLang="en-US" sz="2000" b="1" dirty="0">
                <a:solidFill>
                  <a:srgbClr val="333333"/>
                </a:solidFill>
                <a:latin typeface="微软雅黑" panose="020B0503020204020204" pitchFamily="34" charset="-122"/>
                <a:ea typeface="微软雅黑" panose="020B0503020204020204" pitchFamily="34" charset="-122"/>
              </a:rPr>
              <a:t>㎡</a:t>
            </a:r>
          </a:p>
        </p:txBody>
      </p:sp>
      <p:pic>
        <p:nvPicPr>
          <p:cNvPr id="6" name="内容占位符 5"/>
          <p:cNvPicPr>
            <a:picLocks noGrp="1" noChangeAspect="1"/>
          </p:cNvPicPr>
          <p:nvPr>
            <p:ph idx="1"/>
          </p:nvPr>
        </p:nvPicPr>
        <p:blipFill>
          <a:blip r:embed="rId4" cstate="screen"/>
          <a:stretch>
            <a:fillRect/>
          </a:stretch>
        </p:blipFill>
        <p:spPr>
          <a:xfrm>
            <a:off x="-6110" y="732972"/>
            <a:ext cx="5574363" cy="6156926"/>
          </a:xfrm>
          <a:prstGeom prst="rect">
            <a:avLst/>
          </a:prstGeom>
        </p:spPr>
      </p:pic>
      <p:pic>
        <p:nvPicPr>
          <p:cNvPr id="3076" name="Picture 4"/>
          <p:cNvPicPr>
            <a:picLocks noChangeAspect="1" noChangeArrowheads="1"/>
          </p:cNvPicPr>
          <p:nvPr/>
        </p:nvPicPr>
        <p:blipFill>
          <a:blip r:embed="rId5" cstate="screen"/>
          <a:srcRect/>
          <a:stretch>
            <a:fillRect/>
          </a:stretch>
        </p:blipFill>
        <p:spPr bwMode="auto">
          <a:xfrm>
            <a:off x="5901011" y="2354944"/>
            <a:ext cx="6076975" cy="34608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南开</a:t>
            </a:r>
            <a:r>
              <a:rPr lang="en-US" altLang="zh-CN" dirty="0"/>
              <a:t>-</a:t>
            </a:r>
            <a:r>
              <a:rPr lang="zh-CN" altLang="en-US" dirty="0"/>
              <a:t>长安视觉感知联合实验室</a:t>
            </a:r>
          </a:p>
        </p:txBody>
      </p:sp>
      <p:sp>
        <p:nvSpPr>
          <p:cNvPr id="4" name="内容占位符 3"/>
          <p:cNvSpPr>
            <a:spLocks noGrp="1"/>
          </p:cNvSpPr>
          <p:nvPr>
            <p:ph idx="1"/>
          </p:nvPr>
        </p:nvSpPr>
        <p:spPr/>
        <p:txBody>
          <a:bodyPr/>
          <a:lstStyle/>
          <a:p>
            <a:r>
              <a:rPr lang="zh-CN" altLang="en-US" dirty="0"/>
              <a:t>工程师招聘需求</a:t>
            </a:r>
            <a:endParaRPr lang="en-US" altLang="zh-CN" dirty="0"/>
          </a:p>
          <a:p>
            <a:pPr lvl="1"/>
            <a:r>
              <a:rPr lang="zh-CN" altLang="en-US" dirty="0"/>
              <a:t>地点：深圳福田</a:t>
            </a:r>
            <a:endParaRPr lang="en-US" altLang="zh-CN" dirty="0"/>
          </a:p>
          <a:p>
            <a:pPr lvl="1"/>
            <a:r>
              <a:rPr lang="zh-CN" altLang="en-US" dirty="0"/>
              <a:t>领域：视觉算法、</a:t>
            </a:r>
            <a:r>
              <a:rPr lang="en-US" altLang="zh-CN" dirty="0"/>
              <a:t>AI</a:t>
            </a:r>
            <a:r>
              <a:rPr lang="zh-CN" altLang="en-US" dirty="0"/>
              <a:t>模型开发、自动控制、光学工程、传感器融合、硬件工程师、嵌入式开发</a:t>
            </a:r>
            <a:endParaRPr lang="en-US" altLang="zh-CN" dirty="0"/>
          </a:p>
          <a:p>
            <a:r>
              <a:rPr lang="zh-CN" altLang="en-US" dirty="0"/>
              <a:t>联系人：张勇</a:t>
            </a:r>
            <a:endParaRPr lang="en-US" altLang="zh-CN" dirty="0"/>
          </a:p>
          <a:p>
            <a:pPr lvl="1"/>
            <a:r>
              <a:rPr lang="en-US" altLang="zh-CN" dirty="0"/>
              <a:t>254009585@qq.com</a:t>
            </a:r>
            <a:endParaRPr lang="zh-CN" altLang="en-US" dirty="0"/>
          </a:p>
          <a:p>
            <a:endParaRPr lang="zh-CN" altLang="en-US" dirty="0"/>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6514" y="789709"/>
            <a:ext cx="6335486" cy="5467934"/>
          </a:xfrm>
          <a:prstGeom prst="rect">
            <a:avLst/>
          </a:prstGeom>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8"/>
          <p:cNvSpPr txBox="1"/>
          <p:nvPr/>
        </p:nvSpPr>
        <p:spPr>
          <a:xfrm>
            <a:off x="2347912" y="787068"/>
            <a:ext cx="7496175" cy="1015663"/>
          </a:xfrm>
          <a:prstGeom prst="rect">
            <a:avLst/>
          </a:prstGeom>
          <a:noFill/>
        </p:spPr>
        <p:txBody>
          <a:bodyPr wrap="square" rtlCol="0" anchor="t">
            <a:spAutoFit/>
          </a:bodyPr>
          <a:lstStyle/>
          <a:p>
            <a:pPr algn="ctr"/>
            <a:r>
              <a:rPr lang="zh-CN" altLang="en-US" sz="6000" dirty="0">
                <a:latin typeface="黑体" panose="02010609060101010101" pitchFamily="49" charset="-122"/>
                <a:ea typeface="黑体" panose="02010609060101010101" pitchFamily="49" charset="-122"/>
              </a:rPr>
              <a:t>谢谢大家</a:t>
            </a:r>
          </a:p>
        </p:txBody>
      </p:sp>
      <p:sp>
        <p:nvSpPr>
          <p:cNvPr id="4" name="文本框 3"/>
          <p:cNvSpPr txBox="1"/>
          <p:nvPr/>
        </p:nvSpPr>
        <p:spPr>
          <a:xfrm>
            <a:off x="5080337" y="2038196"/>
            <a:ext cx="2031325" cy="461665"/>
          </a:xfrm>
          <a:prstGeom prst="rect">
            <a:avLst/>
          </a:prstGeom>
          <a:noFill/>
        </p:spPr>
        <p:txBody>
          <a:bodyPr wrap="none" rtlCol="0">
            <a:spAutoFit/>
          </a:bodyPr>
          <a:lstStyle/>
          <a:p>
            <a:pPr algn="ctr"/>
            <a:r>
              <a:rPr lang="zh-CN" altLang="en-US" sz="2400" dirty="0">
                <a:latin typeface="黑体" panose="02010609060101010101" pitchFamily="49" charset="-122"/>
                <a:ea typeface="黑体" panose="02010609060101010101" pitchFamily="49" charset="-122"/>
              </a:rPr>
              <a:t>代码已发布在</a:t>
            </a:r>
            <a:endParaRPr lang="zh-CN" altLang="en-US" sz="2400" dirty="0">
              <a:ea typeface="黑体" panose="02010609060101010101" pitchFamily="49" charset="-122"/>
            </a:endParaRPr>
          </a:p>
        </p:txBody>
      </p:sp>
      <p:pic>
        <p:nvPicPr>
          <p:cNvPr id="5" name="图形 4"/>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190274" y="2547068"/>
            <a:ext cx="3811448" cy="3811448"/>
          </a:xfrm>
          <a:prstGeom prst="rect">
            <a:avLst/>
          </a:prstGeom>
        </p:spPr>
      </p:pic>
      <p:pic>
        <p:nvPicPr>
          <p:cNvPr id="3" name="图片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7066" y="2547068"/>
            <a:ext cx="3809524" cy="3809524"/>
          </a:xfrm>
          <a:prstGeom prst="rect">
            <a:avLst/>
          </a:prstGeom>
        </p:spPr>
      </p:pic>
      <p:pic>
        <p:nvPicPr>
          <p:cNvPr id="7" name="图片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75410" y="2547068"/>
            <a:ext cx="3809524" cy="3809524"/>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PP_MARK_KEY" val="6e474488-6380-487d-b21e-945c42d4fbb6"/>
  <p:tag name="COMMONDATA" val="eyJoZGlkIjoiMzEwNTM5NzYwMDRjMzkwZTVkZjY2ODkwMGIxNGU0OTUifQ=="/>
</p:tagLst>
</file>

<file path=ppt/tags/tag2.xml><?xml version="1.0" encoding="utf-8"?>
<p:tagLst xmlns:a="http://schemas.openxmlformats.org/drawingml/2006/main" xmlns:r="http://schemas.openxmlformats.org/officeDocument/2006/relationships" xmlns:p="http://schemas.openxmlformats.org/presentationml/2006/main">
  <p:tag name="KSO_WM_SLIDE_MODEL_TYPE" val="cover"/>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cmm">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a:ea typeface="Segoe Print"/>
        <a:cs typeface="Segoe Print"/>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Segoe Print"/>
        <a:cs typeface="Segoe Print"/>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Segoe Print"/>
        <a:cs typeface="Segoe Print"/>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Segoe Print"/>
        <a:cs typeface="Segoe Print"/>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Segoe Print"/>
        <a:cs typeface="Segoe Print"/>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Segoe Print"/>
        <a:cs typeface="Segoe Print"/>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s:customData xmlns="http://www.wps.cn/officeDocument/2013/wpsCustomData" xmlns:s="http://www.wps.cn/officeDocument/2013/wpsCustomData">
  <extobjs>
    <extobj name="334E55B0-647D-440b-865C-3EC943EB4CBC-1">
      <extobjdata type="334E55B0-647D-440b-865C-3EC943EB4CBC" data="ewogICAiSW1nU2V0dGluZ0pzb24iIDogIntcImRwaVwiOlwiNjAwXCIsXCJmb3JtYXRcIjpcIlBOR1wiLFwidHJhbnNwYXJlbnRcIjp0cnVlLFwiYXV0b1wiOmZhbHNlfSIsCiAgICJMYXRleCIgOiAiWEZzZ1RGOXJJRDFjWm5KaFkzc3hmWHN5ZlNoY2JXRjBhR05oYkh0SGZWOXJMVnh0WVhSb1ltWjdXWDBwWGpJdFhHeGhiV0prWVNBb1hHMWhkR2hqWVd4N1IzMWZheTFjZEdsc1pHVjdYRzFoZEdoallXeDdSMzE5S1Y0eUlGeGQiLAogICAiTGF0ZXhJbWdCYXNlNjQiIDogImlWQk9SdzBLR2dvQUFBQU5TVWhFVWdBQUJHVUFBQUNvQkFNQUFBQzcvVTRVQUFBQU1GQk1WRVgvLy84QUFBQUFBQUFBQUFBQUFBQUFBQUFBQUFBQUFBQUFBQUFBQUFBQUFBQUFBQUFBQUFBQUFBQUFBQUFBQUFBdjNhQjdBQUFBRDNSU1RsTUF6ZS9kdXpKMmlabXJWQkJFWmlMRFdYNWhBQUFBQ1hCSVdYTUFBQTdFQUFBT3hBR1ZLdzRiQUFBYnNrbEVRVlI0QWUxZGU0d2t4MW52dTMzZXp1N3MyZzRra1FOelhpQjJnbURPdmhnVTRtVFdnWDhnU0hNNEVuK1FQMmF4aEF4Q2FKYUFzSWtJY3dsR09QekJYQUpDdGlNeEl4NFNEeW03ZmlBclNHWkdRaUNDakdleEVsNVJOSnV6eE5QUjN1NmVpYytPWGZ5cXU2djZxK3AzVDgzMjlsNlhkRGYxK09wNzFWZjFmVlhWM1d0WnVhUUh2ajhYc2lYUjRtcGdtYjFlWE9aTHp2UFFRS1ZiMmt3ZWVpOHd6Y3FEckxTWkFvOWZEcXgvbzhsS204bEI3NFVsK2FlUE5tQXhwYzBVZGdCellMd0xlN256NjZYTjVLRDZ3cEw4OU1WM2ZNVTZVOXBNWVFjd0w4WkxtOGxMODhXbFc5cE1jY2N1TDg1TG04bEw4OFdsVzlwTWNjY3VMODVMbThsTDg4V2xXOXBNY2NjdUw4NUxtOGxMODhXbFc5cE1jY2N1TDg1TG04bEw4OFdsVzlwTWNjY3VMODVMbThsTDg4V2xXOXBNY2NjdUw4NUxtOGxMODhXbFc5cE1jY2N1TDg1TG04bEw4OFdsVzlwTWNjY3VMODVMbThsTDg4V2xXOXBNY2NjdUw4NUxtOGxMODhXbFc5cE1jY2N1TDg1TG04bEw4OFdsVzlwTWNjY3VMODVMbThsTDg4V2xXOXBNY2NjdUw4NUxtOGxMODhXbFc5cE1jY2N1TDg1TG04bEw4OFdsVzlyTVNSdTdoVnZmMzNkNCt0SkpZODNscDdTWkV6WXd5M1hHanZxY3FTVjI2WVR4NXJKVDJzd0pHNWR0L2ttZ2d5RzQ2cDdVRHgwVzJXYisvbFoyOTYrZHNDR2ZsSjBseG02QjBWei9RdlZCdGh1R0xHZkJDMnd6TC9FWnllN2NDZE5zSWV1MzRaZVdhclprL3hjbVFONkNGOWRtWG1ZLzhPSXJ2OFRZbTJHcUxXTDlNdHNDMjBzTmJqUmh5MHp1Z2hmV1p1Yll2ZHdvMm94ZEthSnhoUEE4NDh3QWJqVDNoWURrTDNoaGJlYnFkZHNwelRGMkkwUzVSYXl1OWgydWwzLzFFMkhzNXk5NFlXMm10dVlvZFJTK2lJZHB2ZGoxK1F0ZVZKdFpZdll5WTFubkdIdWoyRWFRanZzVElIaFJiV2IyTlZmVlZjWkNOeGpwUnFNWTBDZEE4S0xheklEZDZZNXhqUjBWWTdUTmNIa0NCQytxemJRWTIzUUdvY09FbXpJektDY2N5d2tRSERaVHlBTU9oTDV1RUR4bWJPK0VqN05KOWs2QTRET1I0Y0FmRFUyS093bXU2dmVwdmZjWjIzQnF0aGticW0wbVMwdGh4eVFtaVVUaHlrdndDSjVXR1JQUnBCOXE4WERQWDVsVFRXTkRJUXhiN3pzVldHY3VLVTFHQzkzYy80cGVUb0tIYTNHdXlSajdhbGg3NzlXd2x1T3ZmK2JBM1Z3N3BLdk5EN284dEtmcG04NU4weDZUS1RFZndVTjRlKzZSei94SUhTYkQyUHVlZU95VEFVQ3owMXowQStoRlZsWHJId2h1YjdMRDRBWVR0YzF2bWNBeUVZNThCQTloZVdEYmkvdmY5UUNnMnBzQmxjcy9lMXVkM2ZIN1UzUUhBVVI1VmV0SVdXZ2tWSlJ6bFVCUm1RY08zekVNYVQ4VGVGSDRkNSs2aHgyKzgyZEMra3hlcmFrNGllQTF0djVkZDk5eXl5MFg3MWxuUVVNNU9WTU9oc0doVFFhVWJybTRIa0RvbkgzSHFsS3IvclJyWTRlYmFrUDIwbmo5SW1maGZ2eTc3WjY2WjZhclR2MUZVYmNrTmtvcXFYbkczbEpyMHBhK0RwRzJnanYxdnVtdi80K2FxNEozKzl0TTFQaFVuRUJ3M0xwNUtjL2pxbzdmanA2dlNkYU0zUXlPSlVxZUlUWWo2OTI2VGlESnM0eGRubkNvbnNPRGNZRnIyQUxiMEZGWC9rbXlOWjBMOVFBVkp4RDhvYy9jNy9EMXRpZCthM29Mb0s0TVgzblpmNDhENVhxcDcrdVJyV0xzb1VRdXdtWm14Q21lUW1kc0lKenB5TU1lQmJVMThwMFdWZ0FxMHpTZXZReFNjVExCWjhIWGplTVBHUlNOUGUzejVRdmc2dUJISDNNdCtySUNuYjN3MHZyNnVoT0tzOFAxZGU4WUJndUlrdzdmNnlDdnNvQnRISzZiSnQ4TmcxU0FFN0lxeEZPNjhuWEEwdHNlZjdSbWN4WitTSkZaRzRFcVRpWTRMbXY5eTJKbVJySjFyQjFvL1pZYjdNWVhlRjMxeTF4bGExcnpKRVdjdGdTZy9LdVA0OUhORnoydjBRN3cxR2RNbk00Z0ptSUI3Si94eWZnM2pEMjV4eUh0UHhpc0t5Z0FSY3FxRUJVbkVwenJzSitTbm1Id0ZWOW8yV015NnRzR2Y1Y05FblJqT1AyQ2VsODFpTE1Cb1dxWEdkZ05WeURPcmwrY3NYNHBjWTdKMEIvUGVrY2NodnB4SmFzSlVYRWl3UWZnS0JtVnFVRU5kS040bVR3UXR4aXM1T3pNZElBUWFVL0ZVRk1mYzFqeE82ZDVkbWpDaGZlQ2xzMktiaFRWQmdsN3V6VDJVdG5PWEFwVGNTTEJNWS9OTDN6cFJPbHA4UjhtVmw5aTRMUE04eG15T25zbTBEbkJaYXdwS0JzK3BZeFp5RW1mMGkrMk1BcDZjT3VjdmduWVppVHF4UkM5RVlzM0hVQzRpcE1JRGlNT0NzclNzVEFSOUp3K3ljWTAxbHcyelovcm5GU2g5L1dGWjV1WXJTM2RpcUVETEFUQnVsL0VJYUsyMHE0d2V2MEdNOXVhU01QK3p1RXFUaUo0ZzVsdzAzNnVrdGZNYXJNSVRtRFA2NDN3M3ZBazYyRGxRbEljVFkzc3ZHM2FNK3k4eHdQUGpRMk5HK1R4eDlkTmJTbHQwMWxqZFF5dnRKWVZvZUlFZ3ZPWTdKcXFuZU11NlpOc3JNUVNtSmU3WmpuQy9vZW5Dd1FyQm5LREZKR2QxMWFERlZNeml5OXpleW90UzE5cFYxU0xydXNHclhWUFg0eFFjUUxCZWJpd2xwNm95UjVOZGNxREkyb2tiVU0rd2VNWTV5dzhVZWZVOG8xalJUdS9HeC90ZVJnbXlqWDhubVpXbVNXV3RhMFlDV0t0allrbytqcEhxVGlCNEh4YnN1VkRlcHdWRlcydGJwRk5rMlZoSFp6d2pzY3ZTeHN5STEzeVdocktJTm4xUFNXZ21XY2ZzV3YvZGMvcmxERUg2dWUxcmdObDBjT3lRelpObGpYd0diVFdQWFV4VXNYeGd2TmR4REExVVpNZDVwVVpqeE5SOXIwRVBZNGMrNlJvSk90elRuN1haT0V3bnk2L2JmY0NxckUzTVFjSXQvVnpuclk2Ylo5bWh6dUVUSS91b1VoOTVteTBpdU1GaHhIbmZEd3pveTRrdU12WUpkcllWaTJLdEdUUHVzN3BOWW1ocFE2U1hiOUsyWm9YZzJwQVY3QllqN0xEUWtPTmNKcktxZ2RIc2lVNU5aS0pWbkc4NE5qSCtVNGlqRENXR0VsTG1kRFluOUJ0QlliWHNNSTRYMk5NRktTaDRMRVJNSk5ucWJHMjMzUkE1d3pvQ2dHdVpubHo2aEFBNElMZ0RMLzdsQkZTbnowYnJlSjR3VHRxTUppZGtjdzl1NHBWSUg1eHg4ZEdlRVlwWmFhaGRlVDNza2pDQnlLbXU2SkJXTllLc2QxNVlWNExyb3Z5UWFlbzREdlZ2Z0svcUZyRlFGMXBhOHE2cTNUTVZvaFJjYnpnTmI5M3pjWko1bDVrdmdNSDRwZnpCTlhvUFR1a1pDckxodzFKR01Bb3dEVlpXT0V1Q1hwdDl6NjdNdklmeHdtWTVMOU4zVVJYMVFDbnAyelpsZzgvbnh4MUlzZ1lGY2NLenJWM0xSR2xhUUhobkplaWJxbk9xRUxiek9YSEVCdXA3MkNzQjdnbXkycklaMmh3QW9hSEtOYlgwVU9QWHJPd3RLMmZVbzZVSWNDdWlSNERXTVluVFN0R3hYR0NZOFRVY0NLTEVpYnFzNkE2YzB4QzQwcnk4NmM0cDBEWFpGazllU3JTZ1pMY1pHTGZ2NnE2WDh2cUtFTUEzZ3dmZkd2eXg2azRUbkRzTXBWd1FrTi9ETVV6eXF6Q0pCTWVZNXEwc2R2a3lYbWlOTkExOFVEWlhZQzVqa1F5c1NiRE42aVBzdGFVSVdqcHJzdXdJbUpWSENjNE5uNGl2alBNV2xKMHE0cGpnRDVmVDlwekVyaHR4d2gyZ1FQMkUraHhXdUp3Rm9NbzA0VkppTHA5K2RxK1EvRklKMmxYOXRRaUJUU1NqMVZ4bk9CWUo1Vnd3Z2hYcVpDTXhORFl2Y0RQZEJkbWx6Y29qaWRPQzluTGJxM3lzeXEyYks1OTJSMnVLQ0FaQzNVbVF5V09BVFowaVdBQ0hjV2lTSk9SYkt5SzR3UWY1WDQ4MHhFdXdGYklXRDJiTUtLa0lDVEVPVzJUVFRVRm5abWFsK3lxUXNMM0VibzRuYUVIVktURlVEWld4WEdDZDdRZzNSQmZLZEEwbFFPc1dzaWtUNEV3R1NnbUMwKzdvYTRKNjgrMFhwcHNxWGRvczRxUklGclFqNG1UU1pRVXFoYW40ampCZ1NEUW1TZGxZSEs0dXR5ZWNGd1l4djdrT0JOZzRIZXpTRytGdWlZTEVBbndaQUhCNHgxME4zMVdDWW5oT3FZYjBVSHFmaVRYY1lJRHdiVklCRUdOZi9sQ1dIb3hDRHk2VHJGNkhoN3U2ZkQvcTFjWUtkZEJpanZtTU5lRUoyajhyQmloYk1FWjBTVnNWVmxZc0FENk52UlZnd0ZPdklwakJPY0kxdElxd28wRmJKM3IvMjJtUllaVFI5S0hiMnQxREE4YXVPUFJjYUxzT3FlZnJ5c3hPQUhFM2VDUUZBMW1JVE9OZXZlVng3czYvbGs4WDA4OVJ1SGN4cXM0Um5DT1lDc2NmM0FMTjdTd3RCSGNKYndXeUhhOVZweG4wUm5JRy81UW1ZVWU2S1E1MXprZGhDb0E1eGlFczBuSktmMGJ5dUk2RWhzMEc2YXBYcDZnYnFrZXZMRlRVQ1l1eEtzNFJ2Q3c0NW5xUHo5eS84VkxZWHg4THN4aTJORXdyRTlZUGJZSnBBODh2YlpwUUxzVGNFV3pGSVkrb2g0RFp5ZU5vT3lCMVNEMWRKS2Rvek50eFM3R1NraFpWemRWUURRV0t2ckdRNC9lZG04MDV2aldDQlc3bldNRVg0WFdkZ0xvN0hOdGh0cE1RSWZNVlZqcENKMkJma1JxZ2NOck5uTGpMTFc0akVpdmh2RSt2ZlBZcnBnSU51a09aWUZmQUc2b0hLSEdydUF1allLcVVFbExnM0FWQ3hUUmdvOUNqbWVldlVjd0t2Qk02eGN1WXMvRDNmSUp0QzBDTHVNc2NiL00wNlpIWHMwSnltcXRnUkozaStTR3BFdURYamdHeldZUVhqZ1JYZVdINjJJQ1RjQkVLMXpGQW11MDRCMTExeWM2NFhlZ1hoMlNGck5abk1LU2hRNENhUkZ2MHh0VTB5dzFHRThhUFNKZHRPb0lZTnBzOXhCMHZVNDlSbzYrdWMyc2VXM0lJUUFSVDJCZ0VWTGJGTUJraFpaUFpLSmlCMFUwbFpxeVNGS2lBK1VJZ2JhWXphczJNOUxqR2JyRk1NMFN0SWZrMjloSytYeUJoV3laTExQSWJnZmR2a1NpMkF6ZllGeVFUVHl6N3prazJNeVcwcGFoRUtsaUI1L09nVW9GREJJYnAyMGpKVENqTFduenF5RGlTOWNFRnN5aUhaSG5MMmxvK3lhNk00eGk2WlhnRTZPL0piZzlLbTdPdVhPNjRxc1hGWFhsNlM5UnEvOVdneW0vOERFZFVKYTdSenRONm9DYWRBemdpVFN5SGM4aHdhQ0dFbzJlU2FpQ1NCVTdPQ01GNTBhOXB0QitYcFE2R2M3NlJGLzFOOXBtc0hNajRCQ0ltcEJsSWNxWG5qK0NKZmNkYlBUV1V0UWh0Mk16bHdsNU5SdXBPZ25hMENqSzRsQ0NxSmxGTEcyUTA1dXJOYXBxYmpOZUUrOVo5MEpTekNBVkZ5a2xWVUdraWgxOGtZTHpXYnhGNkZwVzg1SmJyR25HcEVDbEtxeEtMWkxNTllGQ3Raa1JRUHFpaWYrMnlmTkpFU3dGMHVEa1JDUkFjWXA4bk0wMDZGaUtUcjVmSXBTYTNmU0JPaFZkckJYZzErTk1zUmsralpXN0E1ekt5bk9pTXhIUlYxSVZqSUN2VDFsckV4VTc5WkdDKzQ1bjVxUWQ2OFpFcWFUTEJ3b1RZak10Q0tRWWNaMEVIRm9UNVdLaGdZNEI2ZkE3S1pTV2o3T1p5T2ttY2VGUERnYW1PL1lraUpKWjVDZDRJTzNGM29yTjhCaVlYa2J4bFZidUxGZlZKZ1Z2VWhXMGdDOVV4UTdHU01INWNPNVF5b3ZDRVVSNlR0cGowcndhend6QTBIbUNrdTlLUmRrNFMvRTJjNEd3WWlyYlpaZnRSMmFrSVZoS1BNUFBaNVNqOEM0cFIwVjBTZm1MVXJHTG82NUY0UXJxa2I1TldSWCtIMTVMTVNhbG04a0NCbzRRNGs1WnNNQ3BnRUd1WWpzWlp5a1htMWwwTHJIclpMSXIreVk4dXE0RXV0eFh2ZVpxd09wb29ZNm9UL01icFdJWFQ2VE5kQWcvTnZ6NHZOdE5mYWJEclp6R2oyb3pmQmpKczdMMmJXaC9XaXpGMll5K1B6QWlmdGVadzlDOFhNUlVtK2xCQlJzZXFhZFJsUEdOK3F5UkI1UW1GNlZpRjArazREWENqdzNmMkhLN3FmZnphWGhLQ2F1ZUErTjJpVVpvUE42U0VaWnhsdUp0WmlPbE1QSGdpOHo1dGs3TE8zU3hsSE5nYXd5UnBaRllWZzNGYXdLdnQraUttdlMvVVNwMnNTbEdxMU1BUDhxK2JrN2UvYlFvMzNxM3VaQWppUmRlU1AvOEREek8wTVBQdmJsOHZSRzdPSlRrc2hQSmtvY2llUzdHWnNETGxlVElFa0oyM1FzamVBamljYWc3SGtCbTd4Vi9oSHZlQ0NJKzdpZWtFdzRXcFdLblY2VGdQRWFYS3lTSG41VjN2RzNWbUJRV2pENC9nL09JUHNIZUEwdnlqdzA4aXdMZlpUZ3BpaVVCaytvM3htWmlybmRUa1JMQVdGWDdkaDQ3YUJucEt0L080MXNxSnIvY1YrR3pSbTYxMFdsSFlNcisyd1BHRUJVN1NDTUY1MXYveTVTNDkycXA2em1YZi9kZ2l3TFllUjZXaGFVTkgzUk1CZXgybDREc2M4UWZjaXJtNnF4REZ1WW9sZ2lHNU5rWW00R1lsTFBrZUNNZ3UyS3p6R2Y3MEFWc2VmTUNOZmJ0OWRHZTAvWUEreVlBWFRqY1BEbHora3VOdDR1cURMOFJLbmF3UlFyT0Y3NCtwZHFRbnNveHBybmEwWWU5Y3dRSmFmTDVHU2lQV2lYZlhMczExUjY3ZDVzWWRTUkxrcmNVbVJpYndRbzRUSUV0Q1Npa3UrTEMxYnlzZG8vVzVScHdqbWorbXgzOUZIRmlia1QzRSt4OWt6eTRGNkZpaDdkSXdWZkIzQTZSZFY0RzdLN25iTDhiWnI5SklLYVFKVllCN0pVRzF4aDc4bU1WZkg3N2h0WHpucTR4ejFLTXpXQVYzak1zYjljN3lSdDdLNmdXM0QvREZjQnUvTW5PWCtNYjdGZkFwSHpBeDRubzVnODNyWDN2RkRrMWkrRXFkbEZGQ3Q3U2ptZEdjdFZ4UE9mc2pSMGNDYXlsNWlwVmg0Wks0S3F0TWZ1L2d5RmVRNURMbkhtV1ltd0c4ekdWSVBIQXdDZytYNEpuVGRqcmJvOFpUMGhlVTYxN0tuZ1h2MldRQStCRWRNM1A0eUYwcVpaNHFqNklVQlc3a0pHQ3Q4bTZCM2pFdGdLLy9ZcExwYlpwWVoyNklDcW44OXVVQjcwMi9tcERhT3lvejZuTEVOZzhTekUySTZJSGMySjN2VldUaDdwaVJ6anJoY00yclplRkJ0Z1AyVGY5dTRLREhsZlZVMWhpUXQrVkVKQ1J2NkVxZG50RkN0NzBiSjJEWDRVemNOTlpubjBaVzBDSXRpRXFwL09yYjRkZzVYYTYzcmNmTjdvbXFKcG5LY1ptem5xN1ljSERaTCtRVEN3dGVEQWNRdTQ0K0p3VmxPQ0diZG5weDFDSE1aSXRkVVJEMWNhUWY3SkMySnRzUzVNSlU3R0xJMUp3TUNhRFhzdkNOa1dlRSt4amZzL1Z3UjNRWDByRFRucllsdWV2bmM3LzJlQUsrdzZ1MEFFSmRzeXpGR016QXpMQzZjVUs2QUZUMlBTcTYzSmJoa2hOMVhIVnZ2YzgrQ3FBc1VXUTV6allVZTFhRC9BeEVxYzhIclowdVJBVnUwaWlCT2Q3NWd1U1dLWGpYUWZpTVBJdGEvUTlhS3MwNzVNUTA4bklOOG9sK3VvL1B2d0xqaExCRWpjZE81bG5LY1ptV3RDQnlZVHBKNGNmZUdGQmF5NTZhVDJTM0N2LzhpdGZzUXM0OHBUVEdpZTRlOHYyMytsNDltZ29RVE5sZ2xYc29vb1NuT3Zzc2lUNUlFcGJvZ1RQdVNMT0NFVGRsSDVuUFkvb28xQW5UNW1ZWnluR1pzWnFvT1ZqTG0wRk1STGV0Y1drVFRibER0eUg4eXhabTNoRU4vNlFEMlN5Q3FwaUYxT0U0SlUyckdUVGhiUC9zSlMzUk5iWjUzc2ZtWXlacEwwWHRBaVE5TVBFT2krTFpsbjZ1UHlMY2Z5elozZEpLaVRUQ3g5SkFwVTRpeFZEbnI3eVRtZkVJUXovenRYNU1EUmpvaDFFZEYrOEx0ZmRzQjdwNmhVVnUxM0RCSC8ra1NkcU1CbjJuc2NlZnZqaFJ6N2I0SG52ZFRSNHpvYnk0RTg2UmxKQncwUHVoWFRBSk5zVlRZWlp3cVFuU2NiK2doci9yWHZFYVhYVy9NaGJWMndVQ0lMRjdjRklyamcrNUhWdjQ0aUh5WTg4VCtDRHpGWkJWU3d3aEFuZUl4cVRXWGxRQk90alArZzRWSUZvZXIvYVdUUWgxQ2JIRUlaWmlyY1pSS1pHNTNTSHNTR1J6WDdPMTQwRjFFOTlVU0JzcWRaa2VZeFovY2xMc21na1ExWHNJZ3dWL05QU1VFam1kc0dHc3htN3l6Qi9BcnYyRzdZVXFsK3hOOHhTMS91RDMvaEwyMEhyekR3eFdJM2pUTVV4V1RGc0JON0NjeTQwcEZPK1ltL2IrZUZ2WnFJZTBnbEhjdktVVVlCa0ZIeUdYYS8rc1JybUM0em1mMGRoM2h3eDZsQ1NPMWFXT05WWmZZd2xLOWt5Qyt1N2FzZTUzN3Y0YlU3TnN2UlNLZ1EvaU9GYmF6YzEyTWIvTk9tMlJUUmsvMVZVN0tMSktQaUE3MWUreUtaOW5PY3dlWmJxaFlvL0VwZkF2UEpZV1hJSXlrMHVaV29xK1RxWkhKUUFZcjB0V2NaUnphWlZtZkE0VDJKek1vcUszYmFCdDd2WG9DT0wyL1k1Vzlmb29WYmwzMjQ5dlB2SkhUL2RCV1ZsZnE3MkxoY0U2K1psRDNvYUxIbllBM0p0U2oyZzNXUlZoMjdSS3IrSWl6WW5QVTFQZEJBMEkxaUFqKzY3clZsL3dsVHM0c3NvZU5kK25IQlZHY3lzSExyOWxyR3FJaDFwQ3pSYU1YODgzTmlSTXRkb25xSUt3eEhZTlVBWlpjbWpHcFJyZUNjUFFjMUc2d2JlNDV0ODU4MWNvNm5VcU4zQ1dqaFJSdTByQ3hlaEtuYVJaUlFjbmhNSW5EZXdQanAwY1UzMFUrMnhnOGZ2aDBIZ0lsOVBQVEp6Yk11NjZ5OEFNdGNnNnpML2t2d0dLazJ5cExPaGxxdUdRMkFWdTFZNlIxYjBXU2lKSGY0Mlg1QS9TcDJ6aFlpT2Q2dnhuZFRjZlJxR0ZNVlFGVHM0TWdwdWUwNCtRSnpKM2pBRlA2R2dEN0FQb20ybGh0dGNyZzBsN1h2N1NUNEhlTHJqOGNjYTdMMEVhZ29zRWV3QjJjV3dLQ3NBZHVJcU9rNGRXd0hzOEoyUC9RWTc3QlBVZGtUSGJXWURWOGZmSWczcHNxRXFkdEZrRk56eG5IaURqOStQMU5PeEZBeTl4TjYwRzNEZXdQZzFscElXdlZ0Syt1eklBVFV1OHl3cExQZ0xBM3RkODlkUHA2YnJPY0tyanMzWS85OU9xVGtSSFk0YUwrTTE5bXUwSlZVK1ZNVXVsb3lDd3hRNWdsVytlMW9PT3J0SXhTUUhidGxYYThpTXNPN3U4UnFTS3VSbWY2VXVWSFkwSkNCNHlzZzBTeFI3UUw3ampXSkFxK2txT2xBdkNRMHcxUUYxbktDSDc1NnMwWlhzSElTcDJNV1lVWERIS2NGbThMakg3S3ZadVpNOUszWDNEeURaajQzNFRwRW9tMHZ1dzhZMytySTN6eGhuU2NIdUwxUk14djkrOUhyTmdyZlVXdGFmdWZQbVNSV3E1cXg4OXI1SmZvcEJCVWxXQ2xHeDB6bXI0UFlDWXlIb2dyMjBMaVJqSkJMcW5IZiswQ01mQnhGOVpwU3R3RTkrdHM3dStJUm9jMytOczZUaDE0c0wyUTRwZERTSnl3MjZuTS85M0szczhPMTlyYk85d1BETndDVnJUcjVUcE1Fa0xBYXEyT21iVlhEM1ZmSUZ2czQwaGduNWlBSnJlUStPRExEeTZpaVg0K05ONHl4RnNZdTJmYk1YbERIVXVNL1dsYUozd2ZtZURkSmhmV3NtZXdpc285WExXUVYzUFdlbGZtRE5Hcm5lYnI0aFdlUDNSbXV5NUdhNjRvWlhiNUJsNHl4SnpNR1oyaVFQYVFlampLeGRETHRBa2IzY2lNNTZHdXByYnNscTA1bXNnb3UvS3ZveWUzLzlzZ21taU8vQnJhbi81bitHbmwwRkVqVE9VaUFWV2JuaXY3cVRiZFBKTkx5bE9KaUErRU9uMWNiUjUrSmdnekVrcWMwcytGTTNYUFJmWHYveEpJVGlZTEJSL25ZSmd3QlBQbk1oS3FzMEJCU1Z5cTlwbGhUay9zSWcxbFg0KzB4V3N4KzNUNnZVM0wzU3lvZS9lemdacllqZXh5OTRDRE9LUDJxU2Q1WWsvTGJ5Q0p1c3ppM1Q5Sm4xdEZsWmt1OW9UNXRTSlA3akZ6eUVIWDRjN3B6cEFhQ0RnZzl1M2gvaitHQ09zV0l4MWxlYVo2Wjl6QkZVb0FSNUNCN0lDQTVYdkJmQThFcEQwQU53SGVFT2d6RWNjMjE3b3RlSHNqRzdRSUsrYkJnTTlNcEQ4R0MydWMzSVdiU053cDRQYmtHNWtQUTFIMi9GVWk3RDF6R3lSWjFJVS9rSUhzZ3lmeWxFcmlQY1ppNzV3ZHJTZWZuYmpydUdIQ2NkSStuNVl6NFNDaEF0SDhFREdIRytVaWxQb2Nhd21SMC8yRktRSWZuQmpxT213bTkwY2tqYkpxNXBKdUU3TDhFRGVlNjY1OTY4c1FPYkNRTDZyNzJnMmp6cUtuK1FCMVY4RU9KMzhxRXJxZVlsdUdTQVp1WisrZGRsRVh2dDJGTmZDVnhtU2cxQUEvWGplcCtoMVBacDBRQy9POERWWjVsS0RTVFdBSCswOEh4aTZCS3cxSUQ5eDNYeTMxT1dBMUVvRGVCNFpzSUhoZ29sYnNtc0FRMDB5SGNvRGFBclVaeCtEZkRQTzJ5ZWZqRkxDUTFxQUg4bVJONGlHRVJib2pyRkd1Z0ZQTmw1aXNVdFJadGNBM2dRK29ROVhUVzVUQ1dHNldvQTMyWC93SFFwbE5oUG13YWFUSG1qOXJTSlY4cGpYZ000Qkw3ZFBOWVM0Mm5Xd0RaNU0vczB5MW5LWmt3RHVKOTAzN2N3aHJKRWRNbzFjRlg1QnM4cEY3WVV6NFFHOElHOFhSTjRTaHczandhZUtSK2N1WGtHMjVDa05mSGhJa1A0U2pTblhnT3pUSHk0Nk5TTFdncG9TQU5kZVd2d0R3SHZxaGdpVXFJNVRScFk4RzROZ3Q1dk9rMmlscklZMHNCWTNocFV5M2RWRE9uMGxLTlo4bTRObHVTNzI2ZGM1bEs4eVRRdzhneGxZWHFmYVpxTXg3TDNpZExBSFBsRTg1bGoveURRaVZKRnlVeENEVndsWDNRWnlQZjlFM1l1d1c1R0RWUWE1SEt5L2NiTnFJSlM1cFFhT0hQNDczOXVwNjk5N2FGUDBUODhreEpQQ1g3emFBQWZneUJwN2VZUnZKUTBxd2FjdjM0dXJZYjRxYXdZeTM2blhRTWRhUzUyWnZPMHkxdktON0VHOEUxcEpRMG54bGdpT08wYTROL3RwR252dEF0Y3lqZXhCbWFvd1NBL01jSVNRUTRhK0gvTW5HdXo4WmlXT2dBQUFBQkpSVTVFcmtKZ2dnPT0iCn0K"/>
    </extobj>
  </extobjs>
</s:customData>
</file>

<file path=customXml/itemProps1.xml><?xml version="1.0" encoding="utf-8"?>
<ds:datastoreItem xmlns:ds="http://schemas.openxmlformats.org/officeDocument/2006/customXml" ds:itemID="{40225495-EC77-418F-882D-8D54027AA670}">
  <ds:schemaRefs/>
</ds:datastoreItem>
</file>

<file path=docProps/app.xml><?xml version="1.0" encoding="utf-8"?>
<Properties xmlns="http://schemas.openxmlformats.org/officeDocument/2006/extended-properties" xmlns:vt="http://schemas.openxmlformats.org/officeDocument/2006/docPropsVTypes">
  <Template>cmm</Template>
  <TotalTime>83</TotalTime>
  <Words>7327</Words>
  <Application>Microsoft Office PowerPoint</Application>
  <PresentationFormat>宽屏</PresentationFormat>
  <Paragraphs>561</Paragraphs>
  <Slides>78</Slides>
  <Notes>65</Notes>
  <HiddenSlides>0</HiddenSlides>
  <MMClips>8</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78</vt:i4>
      </vt:variant>
    </vt:vector>
  </HeadingPairs>
  <TitlesOfParts>
    <vt:vector size="87" baseType="lpstr">
      <vt:lpstr>等线</vt:lpstr>
      <vt:lpstr>黑体</vt:lpstr>
      <vt:lpstr>微软雅黑</vt:lpstr>
      <vt:lpstr>Arial</vt:lpstr>
      <vt:lpstr>Calibri</vt:lpstr>
      <vt:lpstr>Comic Sans MS</vt:lpstr>
      <vt:lpstr>Segoe Print</vt:lpstr>
      <vt:lpstr>Times New Roman</vt:lpstr>
      <vt:lpstr>cmm</vt:lpstr>
      <vt:lpstr>高效能个性化图像生成</vt:lpstr>
      <vt:lpstr>Diffusion generative models.</vt:lpstr>
      <vt:lpstr>图像生成汇报提纲</vt:lpstr>
      <vt:lpstr>Unify recognition and generation.</vt:lpstr>
      <vt:lpstr>Limitation of diffusion generative models.</vt:lpstr>
      <vt:lpstr>Improve DPMs with contextual knowledge. </vt:lpstr>
      <vt:lpstr>Semantic Rep. learning: Masked autoencoders</vt:lpstr>
      <vt:lpstr>Masked Diffusion Transformer.</vt:lpstr>
      <vt:lpstr>Asymmetric Diffusion Transformer structure.</vt:lpstr>
      <vt:lpstr>Side-interpolater for training-inference consistence.</vt:lpstr>
      <vt:lpstr>Macro-structure in MDTv2.</vt:lpstr>
      <vt:lpstr>Contextual learning enables faster DPMs training! </vt:lpstr>
      <vt:lpstr>PowerPoint 演示文稿</vt:lpstr>
      <vt:lpstr>Contextual relation reasoning + Diffusion detail refinement </vt:lpstr>
      <vt:lpstr>MIM in generative models vs. recognition models.</vt:lpstr>
      <vt:lpstr>Asymmetric Diffusion Transformer.</vt:lpstr>
      <vt:lpstr>Improvement in MDTv2.</vt:lpstr>
      <vt:lpstr>图像生成汇报提纲</vt:lpstr>
      <vt:lpstr>多个重要开源趋势榜榜首&amp;用户评价</vt:lpstr>
      <vt:lpstr>定制化文生图</vt:lpstr>
      <vt:lpstr>定制化文生图</vt:lpstr>
      <vt:lpstr>DreamBooth的轻量化</vt:lpstr>
      <vt:lpstr>DreamBooth+LoRA催生了巨量应用——开源仓库</vt:lpstr>
      <vt:lpstr>DreamBooth+LoRA催生了巨量应用</vt:lpstr>
      <vt:lpstr>痛点问题：资源消耗</vt:lpstr>
      <vt:lpstr>相关的工作 (w/o test time optimization)</vt:lpstr>
      <vt:lpstr>这类工作的共性</vt:lpstr>
      <vt:lpstr>这类工作的缺陷</vt:lpstr>
      <vt:lpstr>我们的解决方案</vt:lpstr>
      <vt:lpstr>PhotoMaker结果概览: Attributes Change</vt:lpstr>
      <vt:lpstr>PhotoMaker结果概览: Artwork to reality</vt:lpstr>
      <vt:lpstr>PhotoMaker结果概览: Artwork to reality</vt:lpstr>
      <vt:lpstr>PhotoMaker结果概览: Identity Mixing</vt:lpstr>
      <vt:lpstr>PhotoMaker算法流程</vt:lpstr>
      <vt:lpstr>PhotoMaker算法流程</vt:lpstr>
      <vt:lpstr>PhotoMaker算法流程</vt:lpstr>
      <vt:lpstr>PhotoMaker算法流程</vt:lpstr>
      <vt:lpstr>以ID为中心的数据组装流程（Why?）</vt:lpstr>
      <vt:lpstr>以ID为中心的数据组装流程（How?）</vt:lpstr>
      <vt:lpstr>对比结果——客观</vt:lpstr>
      <vt:lpstr>对比结果——主观</vt:lpstr>
      <vt:lpstr>对比结果——User Study</vt:lpstr>
      <vt:lpstr>改变年龄或性别</vt:lpstr>
      <vt:lpstr>将老照片或是艺术作品中的人物带入现实生活</vt:lpstr>
      <vt:lpstr>将老照片或是艺术作品中的人物带入现实生活</vt:lpstr>
      <vt:lpstr>人物融合</vt:lpstr>
      <vt:lpstr>人物融合调节策略（输入图像占比调节）</vt:lpstr>
      <vt:lpstr>人物融合调节策略（输入图像占比调节）</vt:lpstr>
      <vt:lpstr>人物融合调节策略（Prompt weighting调节）</vt:lpstr>
      <vt:lpstr>人物融合调节策略（Prompt weighting调节）</vt:lpstr>
      <vt:lpstr>更多的embedding会带来怎样的增益—客观指标</vt:lpstr>
      <vt:lpstr>更多的embedding会带来怎样的增益？</vt:lpstr>
      <vt:lpstr>我们的方法相对DreamBooth还有哪些优势</vt:lpstr>
      <vt:lpstr>风格化结果</vt:lpstr>
      <vt:lpstr>More examples in the wild</vt:lpstr>
      <vt:lpstr>More examples in the wild</vt:lpstr>
      <vt:lpstr>More examples in the wild</vt:lpstr>
      <vt:lpstr>More examples in the wild</vt:lpstr>
      <vt:lpstr>More examples in the wild</vt:lpstr>
      <vt:lpstr>图像生成汇报提纲</vt:lpstr>
      <vt:lpstr>StoryDiffusion  一致性的动画和长视频生成</vt:lpstr>
      <vt:lpstr>如何用较少的资源做长视频？</vt:lpstr>
      <vt:lpstr>StoryDiffusion  开销更小的长视频生成</vt:lpstr>
      <vt:lpstr>StoryDiffusion: 生成关键帧</vt:lpstr>
      <vt:lpstr>图像生成模型 → 关键帧</vt:lpstr>
      <vt:lpstr>基于一致图像生成生成衔接视频</vt:lpstr>
      <vt:lpstr>基于一致图像生成生成连接视频</vt:lpstr>
      <vt:lpstr>基于一致图像生成生成连接视频</vt:lpstr>
      <vt:lpstr>结果展示与对比</vt:lpstr>
      <vt:lpstr>结果展示：转场视频生成和长视频生成</vt:lpstr>
      <vt:lpstr>结果展示：多风格一致图像生成</vt:lpstr>
      <vt:lpstr>结果展示：一致卡通图像生成</vt:lpstr>
      <vt:lpstr>结果展示：多风格一致图像生成</vt:lpstr>
      <vt:lpstr>结果展示：连环画生成</vt:lpstr>
      <vt:lpstr>总结与思考</vt:lpstr>
      <vt:lpstr>南开国际先进研究院 (深圳福田)</vt:lpstr>
      <vt:lpstr>南开-长安视觉感知联合实验室</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BING: Binarized Normed Gradients for Objectness Estimation at 300fps</dc:title>
  <dc:creator>MingMing Cheng</dc:creator>
  <cp:lastModifiedBy>MingMing Cheng</cp:lastModifiedBy>
  <cp:revision>964</cp:revision>
  <dcterms:created xsi:type="dcterms:W3CDTF">2019-08-31T02:02:00Z</dcterms:created>
  <dcterms:modified xsi:type="dcterms:W3CDTF">2024-05-09T03:03:41Z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EADER_334E55B0-647D-440b-865C-3EC943EB4CBC">
    <vt:lpwstr>XGRvY3VtZW50Y2xhc3N7YXJ0aWNsZX0KXHVzZXBhY2thZ2VbdXNlbmFtZXNde2NvbG9yfQpcdXNlcGFja2FnZXthbXNtYXRoLGFtc3N5bWJ9Clx1c2VwYWNrYWdlW3V0Zjhde2lucHV0ZW5jfQpccGFnZXN0eWxle2VtcHR5fQpcYmVnaW57ZG9jdW1lbnR9Cg==</vt:lpwstr>
  </property>
  <property fmtid="{D5CDD505-2E9C-101B-9397-08002B2CF9AE}" pid="3" name="FOOTER_334E55B0-647D-440b-865C-3EC943EB4CBC">
    <vt:lpwstr>XGVuZHtkb2N1bWVudH0K</vt:lpwstr>
  </property>
  <property fmtid="{D5CDD505-2E9C-101B-9397-08002B2CF9AE}" pid="4" name="KSOProductBuildVer">
    <vt:lpwstr>2052-12.1.0.16729</vt:lpwstr>
  </property>
  <property fmtid="{D5CDD505-2E9C-101B-9397-08002B2CF9AE}" pid="5" name="ICV">
    <vt:lpwstr>F75A4092696B43689343DDCB54FA3433_12</vt:lpwstr>
  </property>
</Properties>
</file>