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6" r:id="rId2"/>
  </p:sldMasterIdLst>
  <p:notesMasterIdLst>
    <p:notesMasterId r:id="rId83"/>
  </p:notesMasterIdLst>
  <p:handoutMasterIdLst>
    <p:handoutMasterId r:id="rId84"/>
  </p:handoutMasterIdLst>
  <p:sldIdLst>
    <p:sldId id="439" r:id="rId3"/>
    <p:sldId id="2227" r:id="rId4"/>
    <p:sldId id="2228" r:id="rId5"/>
    <p:sldId id="2229" r:id="rId6"/>
    <p:sldId id="2230" r:id="rId7"/>
    <p:sldId id="2241" r:id="rId8"/>
    <p:sldId id="2234" r:id="rId9"/>
    <p:sldId id="2153" r:id="rId10"/>
    <p:sldId id="2154" r:id="rId11"/>
    <p:sldId id="2155" r:id="rId12"/>
    <p:sldId id="2152" r:id="rId13"/>
    <p:sldId id="2156" r:id="rId14"/>
    <p:sldId id="2157" r:id="rId15"/>
    <p:sldId id="2046" r:id="rId16"/>
    <p:sldId id="2048" r:id="rId17"/>
    <p:sldId id="2047" r:id="rId18"/>
    <p:sldId id="2050" r:id="rId19"/>
    <p:sldId id="2052" r:id="rId20"/>
    <p:sldId id="2045" r:id="rId21"/>
    <p:sldId id="2053" r:id="rId22"/>
    <p:sldId id="2049" r:id="rId23"/>
    <p:sldId id="2051" r:id="rId24"/>
    <p:sldId id="2054" r:id="rId25"/>
    <p:sldId id="2055" r:id="rId26"/>
    <p:sldId id="2056" r:id="rId27"/>
    <p:sldId id="2057" r:id="rId28"/>
    <p:sldId id="2058" r:id="rId29"/>
    <p:sldId id="2059" r:id="rId30"/>
    <p:sldId id="2060" r:id="rId31"/>
    <p:sldId id="2061" r:id="rId32"/>
    <p:sldId id="2063" r:id="rId33"/>
    <p:sldId id="2064" r:id="rId34"/>
    <p:sldId id="2235" r:id="rId35"/>
    <p:sldId id="2233" r:id="rId36"/>
    <p:sldId id="2004" r:id="rId37"/>
    <p:sldId id="2163" r:id="rId38"/>
    <p:sldId id="2165" r:id="rId39"/>
    <p:sldId id="2166" r:id="rId40"/>
    <p:sldId id="2167" r:id="rId41"/>
    <p:sldId id="2168" r:id="rId42"/>
    <p:sldId id="2170" r:id="rId43"/>
    <p:sldId id="2171" r:id="rId44"/>
    <p:sldId id="2172" r:id="rId45"/>
    <p:sldId id="2173" r:id="rId46"/>
    <p:sldId id="2005" r:id="rId47"/>
    <p:sldId id="2006" r:id="rId48"/>
    <p:sldId id="2008" r:id="rId49"/>
    <p:sldId id="2009" r:id="rId50"/>
    <p:sldId id="2007" r:id="rId51"/>
    <p:sldId id="2010" r:id="rId52"/>
    <p:sldId id="2011" r:id="rId53"/>
    <p:sldId id="2012" r:id="rId54"/>
    <p:sldId id="2014" r:id="rId55"/>
    <p:sldId id="2175" r:id="rId56"/>
    <p:sldId id="2159" r:id="rId57"/>
    <p:sldId id="2182" r:id="rId58"/>
    <p:sldId id="2183" r:id="rId59"/>
    <p:sldId id="2169" r:id="rId60"/>
    <p:sldId id="2184" r:id="rId61"/>
    <p:sldId id="2185" r:id="rId62"/>
    <p:sldId id="2186" r:id="rId63"/>
    <p:sldId id="2187" r:id="rId64"/>
    <p:sldId id="2188" r:id="rId65"/>
    <p:sldId id="2189" r:id="rId66"/>
    <p:sldId id="2190" r:id="rId67"/>
    <p:sldId id="2191" r:id="rId68"/>
    <p:sldId id="2192" r:id="rId69"/>
    <p:sldId id="2193" r:id="rId70"/>
    <p:sldId id="2194" r:id="rId71"/>
    <p:sldId id="2195" r:id="rId72"/>
    <p:sldId id="2196" r:id="rId73"/>
    <p:sldId id="2197" r:id="rId74"/>
    <p:sldId id="1982" r:id="rId75"/>
    <p:sldId id="1793" r:id="rId76"/>
    <p:sldId id="1801" r:id="rId77"/>
    <p:sldId id="1990" r:id="rId78"/>
    <p:sldId id="2000" r:id="rId79"/>
    <p:sldId id="907" r:id="rId80"/>
    <p:sldId id="2161" r:id="rId81"/>
    <p:sldId id="2158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sh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D2F4"/>
    <a:srgbClr val="FFFFFF"/>
    <a:srgbClr val="984378"/>
    <a:srgbClr val="54C3F4"/>
    <a:srgbClr val="22304B"/>
    <a:srgbClr val="C77FAC"/>
    <a:srgbClr val="0062AC"/>
    <a:srgbClr val="ED6C00"/>
    <a:srgbClr val="E2287E"/>
    <a:srgbClr val="2CA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602" autoAdjust="0"/>
    <p:restoredTop sz="62839" autoAdjust="0"/>
  </p:normalViewPr>
  <p:slideViewPr>
    <p:cSldViewPr snapToGrid="0">
      <p:cViewPr varScale="1">
        <p:scale>
          <a:sx n="61" d="100"/>
          <a:sy n="61" d="100"/>
        </p:scale>
        <p:origin x="88" y="1432"/>
      </p:cViewPr>
      <p:guideLst/>
    </p:cSldViewPr>
  </p:slideViewPr>
  <p:outlineViewPr>
    <p:cViewPr>
      <p:scale>
        <a:sx n="33" d="100"/>
        <a:sy n="33" d="100"/>
      </p:scale>
      <p:origin x="0" y="-119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2772" y="3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2516CA-4041-45E9-AD1B-7A66FF56025D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99620EEB-F9CC-4AF4-9332-36C6C3D4205E}">
      <dgm:prSet phldrT="[文本]"/>
      <dgm:spPr>
        <a:xfrm>
          <a:off x="990911" y="277584"/>
          <a:ext cx="3587250" cy="3587250"/>
        </a:xfrm>
        <a:prstGeom prst="pie">
          <a:avLst>
            <a:gd name="adj1" fmla="val 16200000"/>
            <a:gd name="adj2" fmla="val 1800000"/>
          </a:avLst>
        </a:prstGeom>
        <a:solidFill>
          <a:srgbClr val="D2D2F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EA662A03-F632-4644-9753-721AD28B6BD1}" type="parTrans" cxnId="{7A1185CA-0B48-40A7-BB70-C5A0B58B7AD9}">
      <dgm:prSet/>
      <dgm:spPr/>
      <dgm:t>
        <a:bodyPr/>
        <a:lstStyle/>
        <a:p>
          <a:endParaRPr lang="zh-CN" altLang="en-US"/>
        </a:p>
      </dgm:t>
    </dgm:pt>
    <dgm:pt modelId="{FD3FE98F-D2C5-42A5-B555-EA01914D61E9}" type="sibTrans" cxnId="{7A1185CA-0B48-40A7-BB70-C5A0B58B7AD9}">
      <dgm:prSet/>
      <dgm:spPr/>
      <dgm:t>
        <a:bodyPr/>
        <a:lstStyle/>
        <a:p>
          <a:endParaRPr lang="zh-CN" altLang="en-US"/>
        </a:p>
      </dgm:t>
    </dgm:pt>
    <dgm:pt modelId="{27715AE3-8735-49B8-A0A4-254DC302F176}">
      <dgm:prSet phldrT="[文本]" custT="1"/>
      <dgm:spPr>
        <a:xfrm>
          <a:off x="917031" y="405700"/>
          <a:ext cx="3587250" cy="3587250"/>
        </a:xfrm>
        <a:prstGeom prst="pie">
          <a:avLst>
            <a:gd name="adj1" fmla="val 1800000"/>
            <a:gd name="adj2" fmla="val 9000000"/>
          </a:avLst>
        </a:prstGeom>
        <a:solidFill>
          <a:srgbClr val="CCFFF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4400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2905A5C3-6A25-4773-B55F-D0522585253D}" type="parTrans" cxnId="{5FD32E9D-C36E-4807-BAD4-A3F957DE159D}">
      <dgm:prSet/>
      <dgm:spPr/>
      <dgm:t>
        <a:bodyPr/>
        <a:lstStyle/>
        <a:p>
          <a:endParaRPr lang="zh-CN" altLang="en-US"/>
        </a:p>
      </dgm:t>
    </dgm:pt>
    <dgm:pt modelId="{3D072DF9-ADF7-4BF6-8354-22CAD90E09C1}" type="sibTrans" cxnId="{5FD32E9D-C36E-4807-BAD4-A3F957DE159D}">
      <dgm:prSet/>
      <dgm:spPr/>
      <dgm:t>
        <a:bodyPr/>
        <a:lstStyle/>
        <a:p>
          <a:endParaRPr lang="zh-CN" altLang="en-US"/>
        </a:p>
      </dgm:t>
    </dgm:pt>
    <dgm:pt modelId="{76A325CD-3265-4FAA-86E3-88EDF2F0D16B}">
      <dgm:prSet phldrT="[文本]"/>
      <dgm:spPr>
        <a:xfrm>
          <a:off x="843151" y="277584"/>
          <a:ext cx="3587250" cy="3587250"/>
        </a:xfrm>
        <a:prstGeom prst="pie">
          <a:avLst>
            <a:gd name="adj1" fmla="val 9000000"/>
            <a:gd name="adj2" fmla="val 16200000"/>
          </a:avLst>
        </a:prstGeom>
        <a:solidFill>
          <a:srgbClr val="FFFFC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altLang="zh-CN" dirty="0">
              <a:solidFill>
                <a:sysClr val="window" lastClr="FFFFFF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 </a:t>
          </a:r>
          <a:endParaRPr lang="zh-CN" altLang="en-US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8004D047-C9B3-4716-AE06-29CC2B57FDF1}" type="parTrans" cxnId="{63FE119A-8146-4841-8867-D91847D4332C}">
      <dgm:prSet/>
      <dgm:spPr/>
      <dgm:t>
        <a:bodyPr/>
        <a:lstStyle/>
        <a:p>
          <a:endParaRPr lang="zh-CN" altLang="en-US"/>
        </a:p>
      </dgm:t>
    </dgm:pt>
    <dgm:pt modelId="{702938B7-950A-4EC4-A924-8EDEE95EEDF5}" type="sibTrans" cxnId="{63FE119A-8146-4841-8867-D91847D4332C}">
      <dgm:prSet/>
      <dgm:spPr/>
      <dgm:t>
        <a:bodyPr/>
        <a:lstStyle/>
        <a:p>
          <a:endParaRPr lang="zh-CN" altLang="en-US"/>
        </a:p>
      </dgm:t>
    </dgm:pt>
    <dgm:pt modelId="{900FAC6B-6888-4D2F-8221-50D7BED42430}" type="pres">
      <dgm:prSet presAssocID="{052516CA-4041-45E9-AD1B-7A66FF56025D}" presName="compositeShape" presStyleCnt="0">
        <dgm:presLayoutVars>
          <dgm:chMax val="7"/>
          <dgm:dir/>
          <dgm:resizeHandles val="exact"/>
        </dgm:presLayoutVars>
      </dgm:prSet>
      <dgm:spPr/>
    </dgm:pt>
    <dgm:pt modelId="{13FB299C-52BB-40AB-B2F0-77B40918CCB4}" type="pres">
      <dgm:prSet presAssocID="{052516CA-4041-45E9-AD1B-7A66FF56025D}" presName="wedge1" presStyleLbl="node1" presStyleIdx="0" presStyleCnt="3"/>
      <dgm:spPr/>
    </dgm:pt>
    <dgm:pt modelId="{783F6BD9-8AC7-4F2E-9B43-48CABEA19375}" type="pres">
      <dgm:prSet presAssocID="{052516CA-4041-45E9-AD1B-7A66FF56025D}" presName="dummy1a" presStyleCnt="0"/>
      <dgm:spPr/>
    </dgm:pt>
    <dgm:pt modelId="{7EAD7459-3BFD-4450-9B75-98457D851E2E}" type="pres">
      <dgm:prSet presAssocID="{052516CA-4041-45E9-AD1B-7A66FF56025D}" presName="dummy1b" presStyleCnt="0"/>
      <dgm:spPr/>
    </dgm:pt>
    <dgm:pt modelId="{184E4C32-31B6-41CE-BC4E-7A8349A5C75C}" type="pres">
      <dgm:prSet presAssocID="{052516CA-4041-45E9-AD1B-7A66FF56025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9EFE4BD-D618-48D9-9CCB-16C5B5A73323}" type="pres">
      <dgm:prSet presAssocID="{052516CA-4041-45E9-AD1B-7A66FF56025D}" presName="wedge2" presStyleLbl="node1" presStyleIdx="1" presStyleCnt="3"/>
      <dgm:spPr/>
    </dgm:pt>
    <dgm:pt modelId="{BD9BF782-1E56-4DF8-BC11-A825175A8993}" type="pres">
      <dgm:prSet presAssocID="{052516CA-4041-45E9-AD1B-7A66FF56025D}" presName="dummy2a" presStyleCnt="0"/>
      <dgm:spPr/>
    </dgm:pt>
    <dgm:pt modelId="{8320502E-DBFB-4CCC-89B0-EF61A762F2A4}" type="pres">
      <dgm:prSet presAssocID="{052516CA-4041-45E9-AD1B-7A66FF56025D}" presName="dummy2b" presStyleCnt="0"/>
      <dgm:spPr/>
    </dgm:pt>
    <dgm:pt modelId="{104C9257-D5BB-4476-89AA-399A0F4A53D1}" type="pres">
      <dgm:prSet presAssocID="{052516CA-4041-45E9-AD1B-7A66FF56025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BF16CE6-FB88-4160-B111-9FFBA76D9C40}" type="pres">
      <dgm:prSet presAssocID="{052516CA-4041-45E9-AD1B-7A66FF56025D}" presName="wedge3" presStyleLbl="node1" presStyleIdx="2" presStyleCnt="3"/>
      <dgm:spPr/>
    </dgm:pt>
    <dgm:pt modelId="{4A16CA77-FAA2-4DF3-98BB-62797B4CED08}" type="pres">
      <dgm:prSet presAssocID="{052516CA-4041-45E9-AD1B-7A66FF56025D}" presName="dummy3a" presStyleCnt="0"/>
      <dgm:spPr/>
    </dgm:pt>
    <dgm:pt modelId="{DB92478C-882D-4578-ACDE-AFC92E7CC067}" type="pres">
      <dgm:prSet presAssocID="{052516CA-4041-45E9-AD1B-7A66FF56025D}" presName="dummy3b" presStyleCnt="0"/>
      <dgm:spPr/>
    </dgm:pt>
    <dgm:pt modelId="{083D0BE6-2CC7-4557-8259-31192EF79735}" type="pres">
      <dgm:prSet presAssocID="{052516CA-4041-45E9-AD1B-7A66FF56025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C0AC6F8A-62DD-43AF-959F-DEF56D98F7F6}" type="pres">
      <dgm:prSet presAssocID="{FD3FE98F-D2C5-42A5-B555-EA01914D61E9}" presName="arrowWedge1" presStyleLbl="fgSibTrans2D1" presStyleIdx="0" presStyleCnt="3"/>
      <dgm:spPr>
        <a:xfrm>
          <a:off x="769139" y="55516"/>
          <a:ext cx="4031385" cy="403138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65C127D5-0A02-4748-AF71-9BE15A94CFC2}" type="pres">
      <dgm:prSet presAssocID="{3D072DF9-ADF7-4BF6-8354-22CAD90E09C1}" presName="arrowWedge2" presStyleLbl="fgSibTrans2D1" presStyleIdx="1" presStyleCnt="3"/>
      <dgm:spPr>
        <a:xfrm>
          <a:off x="694963" y="183406"/>
          <a:ext cx="4031385" cy="403138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DDEE1554-70E9-463E-9526-C450A43772FE}" type="pres">
      <dgm:prSet presAssocID="{702938B7-950A-4EC4-A924-8EDEE95EEDF5}" presName="arrowWedge3" presStyleLbl="fgSibTrans2D1" presStyleIdx="2" presStyleCnt="3"/>
      <dgm:spPr>
        <a:xfrm>
          <a:off x="620787" y="55516"/>
          <a:ext cx="4031385" cy="403138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</dgm:ptLst>
  <dgm:cxnLst>
    <dgm:cxn modelId="{B7365310-CE04-4C94-84FE-D030B0BCA0AD}" type="presOf" srcId="{99620EEB-F9CC-4AF4-9332-36C6C3D4205E}" destId="{13FB299C-52BB-40AB-B2F0-77B40918CCB4}" srcOrd="0" destOrd="0" presId="urn:microsoft.com/office/officeart/2005/8/layout/cycle8"/>
    <dgm:cxn modelId="{36F0121F-8CA3-4D50-981A-610742D3BC98}" type="presOf" srcId="{052516CA-4041-45E9-AD1B-7A66FF56025D}" destId="{900FAC6B-6888-4D2F-8221-50D7BED42430}" srcOrd="0" destOrd="0" presId="urn:microsoft.com/office/officeart/2005/8/layout/cycle8"/>
    <dgm:cxn modelId="{B3132224-A4DA-4195-A888-FF7D1780A50B}" type="presOf" srcId="{99620EEB-F9CC-4AF4-9332-36C6C3D4205E}" destId="{184E4C32-31B6-41CE-BC4E-7A8349A5C75C}" srcOrd="1" destOrd="0" presId="urn:microsoft.com/office/officeart/2005/8/layout/cycle8"/>
    <dgm:cxn modelId="{83722F40-9B43-4923-A5F4-57704920AF3C}" type="presOf" srcId="{27715AE3-8735-49B8-A0A4-254DC302F176}" destId="{104C9257-D5BB-4476-89AA-399A0F4A53D1}" srcOrd="1" destOrd="0" presId="urn:microsoft.com/office/officeart/2005/8/layout/cycle8"/>
    <dgm:cxn modelId="{78C4BB81-9DDF-4D2B-AE24-9548FF37647F}" type="presOf" srcId="{76A325CD-3265-4FAA-86E3-88EDF2F0D16B}" destId="{BBF16CE6-FB88-4160-B111-9FFBA76D9C40}" srcOrd="0" destOrd="0" presId="urn:microsoft.com/office/officeart/2005/8/layout/cycle8"/>
    <dgm:cxn modelId="{FCBBBF8B-383F-47D8-BA42-57D6B672988E}" type="presOf" srcId="{27715AE3-8735-49B8-A0A4-254DC302F176}" destId="{D9EFE4BD-D618-48D9-9CCB-16C5B5A73323}" srcOrd="0" destOrd="0" presId="urn:microsoft.com/office/officeart/2005/8/layout/cycle8"/>
    <dgm:cxn modelId="{63FE119A-8146-4841-8867-D91847D4332C}" srcId="{052516CA-4041-45E9-AD1B-7A66FF56025D}" destId="{76A325CD-3265-4FAA-86E3-88EDF2F0D16B}" srcOrd="2" destOrd="0" parTransId="{8004D047-C9B3-4716-AE06-29CC2B57FDF1}" sibTransId="{702938B7-950A-4EC4-A924-8EDEE95EEDF5}"/>
    <dgm:cxn modelId="{5FD32E9D-C36E-4807-BAD4-A3F957DE159D}" srcId="{052516CA-4041-45E9-AD1B-7A66FF56025D}" destId="{27715AE3-8735-49B8-A0A4-254DC302F176}" srcOrd="1" destOrd="0" parTransId="{2905A5C3-6A25-4773-B55F-D0522585253D}" sibTransId="{3D072DF9-ADF7-4BF6-8354-22CAD90E09C1}"/>
    <dgm:cxn modelId="{0054DCAC-62AF-43D3-AECA-BA836A26D5A0}" type="presOf" srcId="{76A325CD-3265-4FAA-86E3-88EDF2F0D16B}" destId="{083D0BE6-2CC7-4557-8259-31192EF79735}" srcOrd="1" destOrd="0" presId="urn:microsoft.com/office/officeart/2005/8/layout/cycle8"/>
    <dgm:cxn modelId="{7A1185CA-0B48-40A7-BB70-C5A0B58B7AD9}" srcId="{052516CA-4041-45E9-AD1B-7A66FF56025D}" destId="{99620EEB-F9CC-4AF4-9332-36C6C3D4205E}" srcOrd="0" destOrd="0" parTransId="{EA662A03-F632-4644-9753-721AD28B6BD1}" sibTransId="{FD3FE98F-D2C5-42A5-B555-EA01914D61E9}"/>
    <dgm:cxn modelId="{9FF4A429-701C-4E1F-8FED-BDE78966FF63}" type="presParOf" srcId="{900FAC6B-6888-4D2F-8221-50D7BED42430}" destId="{13FB299C-52BB-40AB-B2F0-77B40918CCB4}" srcOrd="0" destOrd="0" presId="urn:microsoft.com/office/officeart/2005/8/layout/cycle8"/>
    <dgm:cxn modelId="{B0FB0672-E080-4D55-ADAF-F57D5E9566B4}" type="presParOf" srcId="{900FAC6B-6888-4D2F-8221-50D7BED42430}" destId="{783F6BD9-8AC7-4F2E-9B43-48CABEA19375}" srcOrd="1" destOrd="0" presId="urn:microsoft.com/office/officeart/2005/8/layout/cycle8"/>
    <dgm:cxn modelId="{E10064BA-2BA3-485A-B833-B41A2BC3212E}" type="presParOf" srcId="{900FAC6B-6888-4D2F-8221-50D7BED42430}" destId="{7EAD7459-3BFD-4450-9B75-98457D851E2E}" srcOrd="2" destOrd="0" presId="urn:microsoft.com/office/officeart/2005/8/layout/cycle8"/>
    <dgm:cxn modelId="{A405803F-DBA3-42D7-818B-F82ABE3F80E4}" type="presParOf" srcId="{900FAC6B-6888-4D2F-8221-50D7BED42430}" destId="{184E4C32-31B6-41CE-BC4E-7A8349A5C75C}" srcOrd="3" destOrd="0" presId="urn:microsoft.com/office/officeart/2005/8/layout/cycle8"/>
    <dgm:cxn modelId="{0ADF79C9-5C65-4D51-AF9B-221B19A23E79}" type="presParOf" srcId="{900FAC6B-6888-4D2F-8221-50D7BED42430}" destId="{D9EFE4BD-D618-48D9-9CCB-16C5B5A73323}" srcOrd="4" destOrd="0" presId="urn:microsoft.com/office/officeart/2005/8/layout/cycle8"/>
    <dgm:cxn modelId="{9C703095-1E8B-4C87-B0B5-5D0581C756EF}" type="presParOf" srcId="{900FAC6B-6888-4D2F-8221-50D7BED42430}" destId="{BD9BF782-1E56-4DF8-BC11-A825175A8993}" srcOrd="5" destOrd="0" presId="urn:microsoft.com/office/officeart/2005/8/layout/cycle8"/>
    <dgm:cxn modelId="{2EB500CA-2005-4DAC-8C14-18381527E341}" type="presParOf" srcId="{900FAC6B-6888-4D2F-8221-50D7BED42430}" destId="{8320502E-DBFB-4CCC-89B0-EF61A762F2A4}" srcOrd="6" destOrd="0" presId="urn:microsoft.com/office/officeart/2005/8/layout/cycle8"/>
    <dgm:cxn modelId="{6CA2551D-D9B1-4762-A0EF-98BB92AD30FA}" type="presParOf" srcId="{900FAC6B-6888-4D2F-8221-50D7BED42430}" destId="{104C9257-D5BB-4476-89AA-399A0F4A53D1}" srcOrd="7" destOrd="0" presId="urn:microsoft.com/office/officeart/2005/8/layout/cycle8"/>
    <dgm:cxn modelId="{F8C2B6C4-C506-42EC-B76D-B80A5F15CF0E}" type="presParOf" srcId="{900FAC6B-6888-4D2F-8221-50D7BED42430}" destId="{BBF16CE6-FB88-4160-B111-9FFBA76D9C40}" srcOrd="8" destOrd="0" presId="urn:microsoft.com/office/officeart/2005/8/layout/cycle8"/>
    <dgm:cxn modelId="{0FF91032-AB5A-4DCF-A70C-2879DF080597}" type="presParOf" srcId="{900FAC6B-6888-4D2F-8221-50D7BED42430}" destId="{4A16CA77-FAA2-4DF3-98BB-62797B4CED08}" srcOrd="9" destOrd="0" presId="urn:microsoft.com/office/officeart/2005/8/layout/cycle8"/>
    <dgm:cxn modelId="{12827EFF-1846-4557-8793-885D3FCBF3EB}" type="presParOf" srcId="{900FAC6B-6888-4D2F-8221-50D7BED42430}" destId="{DB92478C-882D-4578-ACDE-AFC92E7CC067}" srcOrd="10" destOrd="0" presId="urn:microsoft.com/office/officeart/2005/8/layout/cycle8"/>
    <dgm:cxn modelId="{446DB39B-C2FA-4C3D-B0AD-58CE1C870288}" type="presParOf" srcId="{900FAC6B-6888-4D2F-8221-50D7BED42430}" destId="{083D0BE6-2CC7-4557-8259-31192EF79735}" srcOrd="11" destOrd="0" presId="urn:microsoft.com/office/officeart/2005/8/layout/cycle8"/>
    <dgm:cxn modelId="{CAF323F4-C73F-4159-8547-5250927524AB}" type="presParOf" srcId="{900FAC6B-6888-4D2F-8221-50D7BED42430}" destId="{C0AC6F8A-62DD-43AF-959F-DEF56D98F7F6}" srcOrd="12" destOrd="0" presId="urn:microsoft.com/office/officeart/2005/8/layout/cycle8"/>
    <dgm:cxn modelId="{0B5C9115-C341-4138-B1C9-279427EB4449}" type="presParOf" srcId="{900FAC6B-6888-4D2F-8221-50D7BED42430}" destId="{65C127D5-0A02-4748-AF71-9BE15A94CFC2}" srcOrd="13" destOrd="0" presId="urn:microsoft.com/office/officeart/2005/8/layout/cycle8"/>
    <dgm:cxn modelId="{A924AEBF-B146-4697-AA48-9B2F165CAAC7}" type="presParOf" srcId="{900FAC6B-6888-4D2F-8221-50D7BED42430}" destId="{DDEE1554-70E9-463E-9526-C450A43772FE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2516CA-4041-45E9-AD1B-7A66FF56025D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99620EEB-F9CC-4AF4-9332-36C6C3D4205E}">
      <dgm:prSet phldrT="[文本]"/>
      <dgm:spPr>
        <a:xfrm>
          <a:off x="990911" y="277584"/>
          <a:ext cx="3587250" cy="3587250"/>
        </a:xfrm>
        <a:prstGeom prst="pie">
          <a:avLst>
            <a:gd name="adj1" fmla="val 16200000"/>
            <a:gd name="adj2" fmla="val 1800000"/>
          </a:avLst>
        </a:prstGeom>
        <a:solidFill>
          <a:srgbClr val="D2D2F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EA662A03-F632-4644-9753-721AD28B6BD1}" type="parTrans" cxnId="{7A1185CA-0B48-40A7-BB70-C5A0B58B7AD9}">
      <dgm:prSet/>
      <dgm:spPr/>
      <dgm:t>
        <a:bodyPr/>
        <a:lstStyle/>
        <a:p>
          <a:endParaRPr lang="zh-CN" altLang="en-US"/>
        </a:p>
      </dgm:t>
    </dgm:pt>
    <dgm:pt modelId="{FD3FE98F-D2C5-42A5-B555-EA01914D61E9}" type="sibTrans" cxnId="{7A1185CA-0B48-40A7-BB70-C5A0B58B7AD9}">
      <dgm:prSet/>
      <dgm:spPr/>
      <dgm:t>
        <a:bodyPr/>
        <a:lstStyle/>
        <a:p>
          <a:endParaRPr lang="zh-CN" altLang="en-US"/>
        </a:p>
      </dgm:t>
    </dgm:pt>
    <dgm:pt modelId="{27715AE3-8735-49B8-A0A4-254DC302F176}">
      <dgm:prSet phldrT="[文本]" custT="1"/>
      <dgm:spPr>
        <a:xfrm>
          <a:off x="917031" y="405700"/>
          <a:ext cx="3587250" cy="3587250"/>
        </a:xfrm>
        <a:prstGeom prst="pie">
          <a:avLst>
            <a:gd name="adj1" fmla="val 1800000"/>
            <a:gd name="adj2" fmla="val 9000000"/>
          </a:avLst>
        </a:prstGeom>
        <a:solidFill>
          <a:srgbClr val="CCFFF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4400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2905A5C3-6A25-4773-B55F-D0522585253D}" type="parTrans" cxnId="{5FD32E9D-C36E-4807-BAD4-A3F957DE159D}">
      <dgm:prSet/>
      <dgm:spPr/>
      <dgm:t>
        <a:bodyPr/>
        <a:lstStyle/>
        <a:p>
          <a:endParaRPr lang="zh-CN" altLang="en-US"/>
        </a:p>
      </dgm:t>
    </dgm:pt>
    <dgm:pt modelId="{3D072DF9-ADF7-4BF6-8354-22CAD90E09C1}" type="sibTrans" cxnId="{5FD32E9D-C36E-4807-BAD4-A3F957DE159D}">
      <dgm:prSet/>
      <dgm:spPr/>
      <dgm:t>
        <a:bodyPr/>
        <a:lstStyle/>
        <a:p>
          <a:endParaRPr lang="zh-CN" altLang="en-US"/>
        </a:p>
      </dgm:t>
    </dgm:pt>
    <dgm:pt modelId="{76A325CD-3265-4FAA-86E3-88EDF2F0D16B}">
      <dgm:prSet phldrT="[文本]"/>
      <dgm:spPr>
        <a:xfrm>
          <a:off x="843151" y="277584"/>
          <a:ext cx="3587250" cy="3587250"/>
        </a:xfrm>
        <a:prstGeom prst="pie">
          <a:avLst>
            <a:gd name="adj1" fmla="val 9000000"/>
            <a:gd name="adj2" fmla="val 16200000"/>
          </a:avLst>
        </a:prstGeom>
        <a:solidFill>
          <a:srgbClr val="FFFFC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altLang="zh-CN" dirty="0">
              <a:solidFill>
                <a:sysClr val="window" lastClr="FFFFFF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 </a:t>
          </a:r>
          <a:endParaRPr lang="zh-CN" altLang="en-US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8004D047-C9B3-4716-AE06-29CC2B57FDF1}" type="parTrans" cxnId="{63FE119A-8146-4841-8867-D91847D4332C}">
      <dgm:prSet/>
      <dgm:spPr/>
      <dgm:t>
        <a:bodyPr/>
        <a:lstStyle/>
        <a:p>
          <a:endParaRPr lang="zh-CN" altLang="en-US"/>
        </a:p>
      </dgm:t>
    </dgm:pt>
    <dgm:pt modelId="{702938B7-950A-4EC4-A924-8EDEE95EEDF5}" type="sibTrans" cxnId="{63FE119A-8146-4841-8867-D91847D4332C}">
      <dgm:prSet/>
      <dgm:spPr/>
      <dgm:t>
        <a:bodyPr/>
        <a:lstStyle/>
        <a:p>
          <a:endParaRPr lang="zh-CN" altLang="en-US"/>
        </a:p>
      </dgm:t>
    </dgm:pt>
    <dgm:pt modelId="{900FAC6B-6888-4D2F-8221-50D7BED42430}" type="pres">
      <dgm:prSet presAssocID="{052516CA-4041-45E9-AD1B-7A66FF56025D}" presName="compositeShape" presStyleCnt="0">
        <dgm:presLayoutVars>
          <dgm:chMax val="7"/>
          <dgm:dir/>
          <dgm:resizeHandles val="exact"/>
        </dgm:presLayoutVars>
      </dgm:prSet>
      <dgm:spPr/>
    </dgm:pt>
    <dgm:pt modelId="{13FB299C-52BB-40AB-B2F0-77B40918CCB4}" type="pres">
      <dgm:prSet presAssocID="{052516CA-4041-45E9-AD1B-7A66FF56025D}" presName="wedge1" presStyleLbl="node1" presStyleIdx="0" presStyleCnt="3"/>
      <dgm:spPr/>
    </dgm:pt>
    <dgm:pt modelId="{783F6BD9-8AC7-4F2E-9B43-48CABEA19375}" type="pres">
      <dgm:prSet presAssocID="{052516CA-4041-45E9-AD1B-7A66FF56025D}" presName="dummy1a" presStyleCnt="0"/>
      <dgm:spPr/>
    </dgm:pt>
    <dgm:pt modelId="{7EAD7459-3BFD-4450-9B75-98457D851E2E}" type="pres">
      <dgm:prSet presAssocID="{052516CA-4041-45E9-AD1B-7A66FF56025D}" presName="dummy1b" presStyleCnt="0"/>
      <dgm:spPr/>
    </dgm:pt>
    <dgm:pt modelId="{184E4C32-31B6-41CE-BC4E-7A8349A5C75C}" type="pres">
      <dgm:prSet presAssocID="{052516CA-4041-45E9-AD1B-7A66FF56025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9EFE4BD-D618-48D9-9CCB-16C5B5A73323}" type="pres">
      <dgm:prSet presAssocID="{052516CA-4041-45E9-AD1B-7A66FF56025D}" presName="wedge2" presStyleLbl="node1" presStyleIdx="1" presStyleCnt="3"/>
      <dgm:spPr/>
    </dgm:pt>
    <dgm:pt modelId="{BD9BF782-1E56-4DF8-BC11-A825175A8993}" type="pres">
      <dgm:prSet presAssocID="{052516CA-4041-45E9-AD1B-7A66FF56025D}" presName="dummy2a" presStyleCnt="0"/>
      <dgm:spPr/>
    </dgm:pt>
    <dgm:pt modelId="{8320502E-DBFB-4CCC-89B0-EF61A762F2A4}" type="pres">
      <dgm:prSet presAssocID="{052516CA-4041-45E9-AD1B-7A66FF56025D}" presName="dummy2b" presStyleCnt="0"/>
      <dgm:spPr/>
    </dgm:pt>
    <dgm:pt modelId="{104C9257-D5BB-4476-89AA-399A0F4A53D1}" type="pres">
      <dgm:prSet presAssocID="{052516CA-4041-45E9-AD1B-7A66FF56025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BF16CE6-FB88-4160-B111-9FFBA76D9C40}" type="pres">
      <dgm:prSet presAssocID="{052516CA-4041-45E9-AD1B-7A66FF56025D}" presName="wedge3" presStyleLbl="node1" presStyleIdx="2" presStyleCnt="3"/>
      <dgm:spPr/>
    </dgm:pt>
    <dgm:pt modelId="{4A16CA77-FAA2-4DF3-98BB-62797B4CED08}" type="pres">
      <dgm:prSet presAssocID="{052516CA-4041-45E9-AD1B-7A66FF56025D}" presName="dummy3a" presStyleCnt="0"/>
      <dgm:spPr/>
    </dgm:pt>
    <dgm:pt modelId="{DB92478C-882D-4578-ACDE-AFC92E7CC067}" type="pres">
      <dgm:prSet presAssocID="{052516CA-4041-45E9-AD1B-7A66FF56025D}" presName="dummy3b" presStyleCnt="0"/>
      <dgm:spPr/>
    </dgm:pt>
    <dgm:pt modelId="{083D0BE6-2CC7-4557-8259-31192EF79735}" type="pres">
      <dgm:prSet presAssocID="{052516CA-4041-45E9-AD1B-7A66FF56025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C0AC6F8A-62DD-43AF-959F-DEF56D98F7F6}" type="pres">
      <dgm:prSet presAssocID="{FD3FE98F-D2C5-42A5-B555-EA01914D61E9}" presName="arrowWedge1" presStyleLbl="fgSibTrans2D1" presStyleIdx="0" presStyleCnt="3"/>
      <dgm:spPr>
        <a:xfrm>
          <a:off x="769139" y="55516"/>
          <a:ext cx="4031385" cy="403138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65C127D5-0A02-4748-AF71-9BE15A94CFC2}" type="pres">
      <dgm:prSet presAssocID="{3D072DF9-ADF7-4BF6-8354-22CAD90E09C1}" presName="arrowWedge2" presStyleLbl="fgSibTrans2D1" presStyleIdx="1" presStyleCnt="3"/>
      <dgm:spPr>
        <a:xfrm>
          <a:off x="694963" y="183406"/>
          <a:ext cx="4031385" cy="403138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DDEE1554-70E9-463E-9526-C450A43772FE}" type="pres">
      <dgm:prSet presAssocID="{702938B7-950A-4EC4-A924-8EDEE95EEDF5}" presName="arrowWedge3" presStyleLbl="fgSibTrans2D1" presStyleIdx="2" presStyleCnt="3"/>
      <dgm:spPr>
        <a:xfrm>
          <a:off x="620787" y="55516"/>
          <a:ext cx="4031385" cy="403138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</dgm:ptLst>
  <dgm:cxnLst>
    <dgm:cxn modelId="{B7365310-CE04-4C94-84FE-D030B0BCA0AD}" type="presOf" srcId="{99620EEB-F9CC-4AF4-9332-36C6C3D4205E}" destId="{13FB299C-52BB-40AB-B2F0-77B40918CCB4}" srcOrd="0" destOrd="0" presId="urn:microsoft.com/office/officeart/2005/8/layout/cycle8"/>
    <dgm:cxn modelId="{36F0121F-8CA3-4D50-981A-610742D3BC98}" type="presOf" srcId="{052516CA-4041-45E9-AD1B-7A66FF56025D}" destId="{900FAC6B-6888-4D2F-8221-50D7BED42430}" srcOrd="0" destOrd="0" presId="urn:microsoft.com/office/officeart/2005/8/layout/cycle8"/>
    <dgm:cxn modelId="{B3132224-A4DA-4195-A888-FF7D1780A50B}" type="presOf" srcId="{99620EEB-F9CC-4AF4-9332-36C6C3D4205E}" destId="{184E4C32-31B6-41CE-BC4E-7A8349A5C75C}" srcOrd="1" destOrd="0" presId="urn:microsoft.com/office/officeart/2005/8/layout/cycle8"/>
    <dgm:cxn modelId="{83722F40-9B43-4923-A5F4-57704920AF3C}" type="presOf" srcId="{27715AE3-8735-49B8-A0A4-254DC302F176}" destId="{104C9257-D5BB-4476-89AA-399A0F4A53D1}" srcOrd="1" destOrd="0" presId="urn:microsoft.com/office/officeart/2005/8/layout/cycle8"/>
    <dgm:cxn modelId="{78C4BB81-9DDF-4D2B-AE24-9548FF37647F}" type="presOf" srcId="{76A325CD-3265-4FAA-86E3-88EDF2F0D16B}" destId="{BBF16CE6-FB88-4160-B111-9FFBA76D9C40}" srcOrd="0" destOrd="0" presId="urn:microsoft.com/office/officeart/2005/8/layout/cycle8"/>
    <dgm:cxn modelId="{FCBBBF8B-383F-47D8-BA42-57D6B672988E}" type="presOf" srcId="{27715AE3-8735-49B8-A0A4-254DC302F176}" destId="{D9EFE4BD-D618-48D9-9CCB-16C5B5A73323}" srcOrd="0" destOrd="0" presId="urn:microsoft.com/office/officeart/2005/8/layout/cycle8"/>
    <dgm:cxn modelId="{63FE119A-8146-4841-8867-D91847D4332C}" srcId="{052516CA-4041-45E9-AD1B-7A66FF56025D}" destId="{76A325CD-3265-4FAA-86E3-88EDF2F0D16B}" srcOrd="2" destOrd="0" parTransId="{8004D047-C9B3-4716-AE06-29CC2B57FDF1}" sibTransId="{702938B7-950A-4EC4-A924-8EDEE95EEDF5}"/>
    <dgm:cxn modelId="{5FD32E9D-C36E-4807-BAD4-A3F957DE159D}" srcId="{052516CA-4041-45E9-AD1B-7A66FF56025D}" destId="{27715AE3-8735-49B8-A0A4-254DC302F176}" srcOrd="1" destOrd="0" parTransId="{2905A5C3-6A25-4773-B55F-D0522585253D}" sibTransId="{3D072DF9-ADF7-4BF6-8354-22CAD90E09C1}"/>
    <dgm:cxn modelId="{0054DCAC-62AF-43D3-AECA-BA836A26D5A0}" type="presOf" srcId="{76A325CD-3265-4FAA-86E3-88EDF2F0D16B}" destId="{083D0BE6-2CC7-4557-8259-31192EF79735}" srcOrd="1" destOrd="0" presId="urn:microsoft.com/office/officeart/2005/8/layout/cycle8"/>
    <dgm:cxn modelId="{7A1185CA-0B48-40A7-BB70-C5A0B58B7AD9}" srcId="{052516CA-4041-45E9-AD1B-7A66FF56025D}" destId="{99620EEB-F9CC-4AF4-9332-36C6C3D4205E}" srcOrd="0" destOrd="0" parTransId="{EA662A03-F632-4644-9753-721AD28B6BD1}" sibTransId="{FD3FE98F-D2C5-42A5-B555-EA01914D61E9}"/>
    <dgm:cxn modelId="{9FF4A429-701C-4E1F-8FED-BDE78966FF63}" type="presParOf" srcId="{900FAC6B-6888-4D2F-8221-50D7BED42430}" destId="{13FB299C-52BB-40AB-B2F0-77B40918CCB4}" srcOrd="0" destOrd="0" presId="urn:microsoft.com/office/officeart/2005/8/layout/cycle8"/>
    <dgm:cxn modelId="{B0FB0672-E080-4D55-ADAF-F57D5E9566B4}" type="presParOf" srcId="{900FAC6B-6888-4D2F-8221-50D7BED42430}" destId="{783F6BD9-8AC7-4F2E-9B43-48CABEA19375}" srcOrd="1" destOrd="0" presId="urn:microsoft.com/office/officeart/2005/8/layout/cycle8"/>
    <dgm:cxn modelId="{E10064BA-2BA3-485A-B833-B41A2BC3212E}" type="presParOf" srcId="{900FAC6B-6888-4D2F-8221-50D7BED42430}" destId="{7EAD7459-3BFD-4450-9B75-98457D851E2E}" srcOrd="2" destOrd="0" presId="urn:microsoft.com/office/officeart/2005/8/layout/cycle8"/>
    <dgm:cxn modelId="{A405803F-DBA3-42D7-818B-F82ABE3F80E4}" type="presParOf" srcId="{900FAC6B-6888-4D2F-8221-50D7BED42430}" destId="{184E4C32-31B6-41CE-BC4E-7A8349A5C75C}" srcOrd="3" destOrd="0" presId="urn:microsoft.com/office/officeart/2005/8/layout/cycle8"/>
    <dgm:cxn modelId="{0ADF79C9-5C65-4D51-AF9B-221B19A23E79}" type="presParOf" srcId="{900FAC6B-6888-4D2F-8221-50D7BED42430}" destId="{D9EFE4BD-D618-48D9-9CCB-16C5B5A73323}" srcOrd="4" destOrd="0" presId="urn:microsoft.com/office/officeart/2005/8/layout/cycle8"/>
    <dgm:cxn modelId="{9C703095-1E8B-4C87-B0B5-5D0581C756EF}" type="presParOf" srcId="{900FAC6B-6888-4D2F-8221-50D7BED42430}" destId="{BD9BF782-1E56-4DF8-BC11-A825175A8993}" srcOrd="5" destOrd="0" presId="urn:microsoft.com/office/officeart/2005/8/layout/cycle8"/>
    <dgm:cxn modelId="{2EB500CA-2005-4DAC-8C14-18381527E341}" type="presParOf" srcId="{900FAC6B-6888-4D2F-8221-50D7BED42430}" destId="{8320502E-DBFB-4CCC-89B0-EF61A762F2A4}" srcOrd="6" destOrd="0" presId="urn:microsoft.com/office/officeart/2005/8/layout/cycle8"/>
    <dgm:cxn modelId="{6CA2551D-D9B1-4762-A0EF-98BB92AD30FA}" type="presParOf" srcId="{900FAC6B-6888-4D2F-8221-50D7BED42430}" destId="{104C9257-D5BB-4476-89AA-399A0F4A53D1}" srcOrd="7" destOrd="0" presId="urn:microsoft.com/office/officeart/2005/8/layout/cycle8"/>
    <dgm:cxn modelId="{F8C2B6C4-C506-42EC-B76D-B80A5F15CF0E}" type="presParOf" srcId="{900FAC6B-6888-4D2F-8221-50D7BED42430}" destId="{BBF16CE6-FB88-4160-B111-9FFBA76D9C40}" srcOrd="8" destOrd="0" presId="urn:microsoft.com/office/officeart/2005/8/layout/cycle8"/>
    <dgm:cxn modelId="{0FF91032-AB5A-4DCF-A70C-2879DF080597}" type="presParOf" srcId="{900FAC6B-6888-4D2F-8221-50D7BED42430}" destId="{4A16CA77-FAA2-4DF3-98BB-62797B4CED08}" srcOrd="9" destOrd="0" presId="urn:microsoft.com/office/officeart/2005/8/layout/cycle8"/>
    <dgm:cxn modelId="{12827EFF-1846-4557-8793-885D3FCBF3EB}" type="presParOf" srcId="{900FAC6B-6888-4D2F-8221-50D7BED42430}" destId="{DB92478C-882D-4578-ACDE-AFC92E7CC067}" srcOrd="10" destOrd="0" presId="urn:microsoft.com/office/officeart/2005/8/layout/cycle8"/>
    <dgm:cxn modelId="{446DB39B-C2FA-4C3D-B0AD-58CE1C870288}" type="presParOf" srcId="{900FAC6B-6888-4D2F-8221-50D7BED42430}" destId="{083D0BE6-2CC7-4557-8259-31192EF79735}" srcOrd="11" destOrd="0" presId="urn:microsoft.com/office/officeart/2005/8/layout/cycle8"/>
    <dgm:cxn modelId="{CAF323F4-C73F-4159-8547-5250927524AB}" type="presParOf" srcId="{900FAC6B-6888-4D2F-8221-50D7BED42430}" destId="{C0AC6F8A-62DD-43AF-959F-DEF56D98F7F6}" srcOrd="12" destOrd="0" presId="urn:microsoft.com/office/officeart/2005/8/layout/cycle8"/>
    <dgm:cxn modelId="{0B5C9115-C341-4138-B1C9-279427EB4449}" type="presParOf" srcId="{900FAC6B-6888-4D2F-8221-50D7BED42430}" destId="{65C127D5-0A02-4748-AF71-9BE15A94CFC2}" srcOrd="13" destOrd="0" presId="urn:microsoft.com/office/officeart/2005/8/layout/cycle8"/>
    <dgm:cxn modelId="{A924AEBF-B146-4697-AA48-9B2F165CAAC7}" type="presParOf" srcId="{900FAC6B-6888-4D2F-8221-50D7BED42430}" destId="{DDEE1554-70E9-463E-9526-C450A43772FE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2516CA-4041-45E9-AD1B-7A66FF56025D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99620EEB-F9CC-4AF4-9332-36C6C3D4205E}">
      <dgm:prSet phldrT="[文本]"/>
      <dgm:spPr>
        <a:xfrm>
          <a:off x="990911" y="277584"/>
          <a:ext cx="3587250" cy="3587250"/>
        </a:xfrm>
        <a:prstGeom prst="pie">
          <a:avLst>
            <a:gd name="adj1" fmla="val 16200000"/>
            <a:gd name="adj2" fmla="val 1800000"/>
          </a:avLst>
        </a:prstGeom>
        <a:solidFill>
          <a:srgbClr val="D2D2F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EA662A03-F632-4644-9753-721AD28B6BD1}" type="parTrans" cxnId="{7A1185CA-0B48-40A7-BB70-C5A0B58B7AD9}">
      <dgm:prSet/>
      <dgm:spPr/>
      <dgm:t>
        <a:bodyPr/>
        <a:lstStyle/>
        <a:p>
          <a:endParaRPr lang="zh-CN" altLang="en-US"/>
        </a:p>
      </dgm:t>
    </dgm:pt>
    <dgm:pt modelId="{FD3FE98F-D2C5-42A5-B555-EA01914D61E9}" type="sibTrans" cxnId="{7A1185CA-0B48-40A7-BB70-C5A0B58B7AD9}">
      <dgm:prSet/>
      <dgm:spPr/>
      <dgm:t>
        <a:bodyPr/>
        <a:lstStyle/>
        <a:p>
          <a:endParaRPr lang="zh-CN" altLang="en-US"/>
        </a:p>
      </dgm:t>
    </dgm:pt>
    <dgm:pt modelId="{27715AE3-8735-49B8-A0A4-254DC302F176}">
      <dgm:prSet phldrT="[文本]" custT="1"/>
      <dgm:spPr>
        <a:xfrm>
          <a:off x="917031" y="405700"/>
          <a:ext cx="3587250" cy="3587250"/>
        </a:xfrm>
        <a:prstGeom prst="pie">
          <a:avLst>
            <a:gd name="adj1" fmla="val 1800000"/>
            <a:gd name="adj2" fmla="val 9000000"/>
          </a:avLst>
        </a:prstGeom>
        <a:solidFill>
          <a:srgbClr val="CCFFF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zh-CN" altLang="en-US" sz="4400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2905A5C3-6A25-4773-B55F-D0522585253D}" type="parTrans" cxnId="{5FD32E9D-C36E-4807-BAD4-A3F957DE159D}">
      <dgm:prSet/>
      <dgm:spPr/>
      <dgm:t>
        <a:bodyPr/>
        <a:lstStyle/>
        <a:p>
          <a:endParaRPr lang="zh-CN" altLang="en-US"/>
        </a:p>
      </dgm:t>
    </dgm:pt>
    <dgm:pt modelId="{3D072DF9-ADF7-4BF6-8354-22CAD90E09C1}" type="sibTrans" cxnId="{5FD32E9D-C36E-4807-BAD4-A3F957DE159D}">
      <dgm:prSet/>
      <dgm:spPr/>
      <dgm:t>
        <a:bodyPr/>
        <a:lstStyle/>
        <a:p>
          <a:endParaRPr lang="zh-CN" altLang="en-US"/>
        </a:p>
      </dgm:t>
    </dgm:pt>
    <dgm:pt modelId="{76A325CD-3265-4FAA-86E3-88EDF2F0D16B}">
      <dgm:prSet phldrT="[文本]"/>
      <dgm:spPr>
        <a:xfrm>
          <a:off x="843151" y="277584"/>
          <a:ext cx="3587250" cy="3587250"/>
        </a:xfrm>
        <a:prstGeom prst="pie">
          <a:avLst>
            <a:gd name="adj1" fmla="val 9000000"/>
            <a:gd name="adj2" fmla="val 16200000"/>
          </a:avLst>
        </a:prstGeom>
        <a:solidFill>
          <a:srgbClr val="FFFFC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altLang="zh-CN" dirty="0">
              <a:solidFill>
                <a:sysClr val="window" lastClr="FFFFFF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 </a:t>
          </a:r>
          <a:endParaRPr lang="zh-CN" altLang="en-US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8004D047-C9B3-4716-AE06-29CC2B57FDF1}" type="parTrans" cxnId="{63FE119A-8146-4841-8867-D91847D4332C}">
      <dgm:prSet/>
      <dgm:spPr/>
      <dgm:t>
        <a:bodyPr/>
        <a:lstStyle/>
        <a:p>
          <a:endParaRPr lang="zh-CN" altLang="en-US"/>
        </a:p>
      </dgm:t>
    </dgm:pt>
    <dgm:pt modelId="{702938B7-950A-4EC4-A924-8EDEE95EEDF5}" type="sibTrans" cxnId="{63FE119A-8146-4841-8867-D91847D4332C}">
      <dgm:prSet/>
      <dgm:spPr/>
      <dgm:t>
        <a:bodyPr/>
        <a:lstStyle/>
        <a:p>
          <a:endParaRPr lang="zh-CN" altLang="en-US"/>
        </a:p>
      </dgm:t>
    </dgm:pt>
    <dgm:pt modelId="{900FAC6B-6888-4D2F-8221-50D7BED42430}" type="pres">
      <dgm:prSet presAssocID="{052516CA-4041-45E9-AD1B-7A66FF56025D}" presName="compositeShape" presStyleCnt="0">
        <dgm:presLayoutVars>
          <dgm:chMax val="7"/>
          <dgm:dir/>
          <dgm:resizeHandles val="exact"/>
        </dgm:presLayoutVars>
      </dgm:prSet>
      <dgm:spPr/>
    </dgm:pt>
    <dgm:pt modelId="{13FB299C-52BB-40AB-B2F0-77B40918CCB4}" type="pres">
      <dgm:prSet presAssocID="{052516CA-4041-45E9-AD1B-7A66FF56025D}" presName="wedge1" presStyleLbl="node1" presStyleIdx="0" presStyleCnt="3"/>
      <dgm:spPr/>
    </dgm:pt>
    <dgm:pt modelId="{783F6BD9-8AC7-4F2E-9B43-48CABEA19375}" type="pres">
      <dgm:prSet presAssocID="{052516CA-4041-45E9-AD1B-7A66FF56025D}" presName="dummy1a" presStyleCnt="0"/>
      <dgm:spPr/>
    </dgm:pt>
    <dgm:pt modelId="{7EAD7459-3BFD-4450-9B75-98457D851E2E}" type="pres">
      <dgm:prSet presAssocID="{052516CA-4041-45E9-AD1B-7A66FF56025D}" presName="dummy1b" presStyleCnt="0"/>
      <dgm:spPr/>
    </dgm:pt>
    <dgm:pt modelId="{184E4C32-31B6-41CE-BC4E-7A8349A5C75C}" type="pres">
      <dgm:prSet presAssocID="{052516CA-4041-45E9-AD1B-7A66FF56025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9EFE4BD-D618-48D9-9CCB-16C5B5A73323}" type="pres">
      <dgm:prSet presAssocID="{052516CA-4041-45E9-AD1B-7A66FF56025D}" presName="wedge2" presStyleLbl="node1" presStyleIdx="1" presStyleCnt="3"/>
      <dgm:spPr/>
    </dgm:pt>
    <dgm:pt modelId="{BD9BF782-1E56-4DF8-BC11-A825175A8993}" type="pres">
      <dgm:prSet presAssocID="{052516CA-4041-45E9-AD1B-7A66FF56025D}" presName="dummy2a" presStyleCnt="0"/>
      <dgm:spPr/>
    </dgm:pt>
    <dgm:pt modelId="{8320502E-DBFB-4CCC-89B0-EF61A762F2A4}" type="pres">
      <dgm:prSet presAssocID="{052516CA-4041-45E9-AD1B-7A66FF56025D}" presName="dummy2b" presStyleCnt="0"/>
      <dgm:spPr/>
    </dgm:pt>
    <dgm:pt modelId="{104C9257-D5BB-4476-89AA-399A0F4A53D1}" type="pres">
      <dgm:prSet presAssocID="{052516CA-4041-45E9-AD1B-7A66FF56025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BF16CE6-FB88-4160-B111-9FFBA76D9C40}" type="pres">
      <dgm:prSet presAssocID="{052516CA-4041-45E9-AD1B-7A66FF56025D}" presName="wedge3" presStyleLbl="node1" presStyleIdx="2" presStyleCnt="3"/>
      <dgm:spPr/>
    </dgm:pt>
    <dgm:pt modelId="{4A16CA77-FAA2-4DF3-98BB-62797B4CED08}" type="pres">
      <dgm:prSet presAssocID="{052516CA-4041-45E9-AD1B-7A66FF56025D}" presName="dummy3a" presStyleCnt="0"/>
      <dgm:spPr/>
    </dgm:pt>
    <dgm:pt modelId="{DB92478C-882D-4578-ACDE-AFC92E7CC067}" type="pres">
      <dgm:prSet presAssocID="{052516CA-4041-45E9-AD1B-7A66FF56025D}" presName="dummy3b" presStyleCnt="0"/>
      <dgm:spPr/>
    </dgm:pt>
    <dgm:pt modelId="{083D0BE6-2CC7-4557-8259-31192EF79735}" type="pres">
      <dgm:prSet presAssocID="{052516CA-4041-45E9-AD1B-7A66FF56025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C0AC6F8A-62DD-43AF-959F-DEF56D98F7F6}" type="pres">
      <dgm:prSet presAssocID="{FD3FE98F-D2C5-42A5-B555-EA01914D61E9}" presName="arrowWedge1" presStyleLbl="fgSibTrans2D1" presStyleIdx="0" presStyleCnt="3"/>
      <dgm:spPr>
        <a:xfrm>
          <a:off x="769139" y="55516"/>
          <a:ext cx="4031385" cy="403138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65C127D5-0A02-4748-AF71-9BE15A94CFC2}" type="pres">
      <dgm:prSet presAssocID="{3D072DF9-ADF7-4BF6-8354-22CAD90E09C1}" presName="arrowWedge2" presStyleLbl="fgSibTrans2D1" presStyleIdx="1" presStyleCnt="3"/>
      <dgm:spPr>
        <a:xfrm>
          <a:off x="694963" y="183406"/>
          <a:ext cx="4031385" cy="403138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DDEE1554-70E9-463E-9526-C450A43772FE}" type="pres">
      <dgm:prSet presAssocID="{702938B7-950A-4EC4-A924-8EDEE95EEDF5}" presName="arrowWedge3" presStyleLbl="fgSibTrans2D1" presStyleIdx="2" presStyleCnt="3"/>
      <dgm:spPr>
        <a:xfrm>
          <a:off x="620787" y="55516"/>
          <a:ext cx="4031385" cy="403138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</dgm:ptLst>
  <dgm:cxnLst>
    <dgm:cxn modelId="{B7365310-CE04-4C94-84FE-D030B0BCA0AD}" type="presOf" srcId="{99620EEB-F9CC-4AF4-9332-36C6C3D4205E}" destId="{13FB299C-52BB-40AB-B2F0-77B40918CCB4}" srcOrd="0" destOrd="0" presId="urn:microsoft.com/office/officeart/2005/8/layout/cycle8"/>
    <dgm:cxn modelId="{36F0121F-8CA3-4D50-981A-610742D3BC98}" type="presOf" srcId="{052516CA-4041-45E9-AD1B-7A66FF56025D}" destId="{900FAC6B-6888-4D2F-8221-50D7BED42430}" srcOrd="0" destOrd="0" presId="urn:microsoft.com/office/officeart/2005/8/layout/cycle8"/>
    <dgm:cxn modelId="{B3132224-A4DA-4195-A888-FF7D1780A50B}" type="presOf" srcId="{99620EEB-F9CC-4AF4-9332-36C6C3D4205E}" destId="{184E4C32-31B6-41CE-BC4E-7A8349A5C75C}" srcOrd="1" destOrd="0" presId="urn:microsoft.com/office/officeart/2005/8/layout/cycle8"/>
    <dgm:cxn modelId="{83722F40-9B43-4923-A5F4-57704920AF3C}" type="presOf" srcId="{27715AE3-8735-49B8-A0A4-254DC302F176}" destId="{104C9257-D5BB-4476-89AA-399A0F4A53D1}" srcOrd="1" destOrd="0" presId="urn:microsoft.com/office/officeart/2005/8/layout/cycle8"/>
    <dgm:cxn modelId="{78C4BB81-9DDF-4D2B-AE24-9548FF37647F}" type="presOf" srcId="{76A325CD-3265-4FAA-86E3-88EDF2F0D16B}" destId="{BBF16CE6-FB88-4160-B111-9FFBA76D9C40}" srcOrd="0" destOrd="0" presId="urn:microsoft.com/office/officeart/2005/8/layout/cycle8"/>
    <dgm:cxn modelId="{FCBBBF8B-383F-47D8-BA42-57D6B672988E}" type="presOf" srcId="{27715AE3-8735-49B8-A0A4-254DC302F176}" destId="{D9EFE4BD-D618-48D9-9CCB-16C5B5A73323}" srcOrd="0" destOrd="0" presId="urn:microsoft.com/office/officeart/2005/8/layout/cycle8"/>
    <dgm:cxn modelId="{63FE119A-8146-4841-8867-D91847D4332C}" srcId="{052516CA-4041-45E9-AD1B-7A66FF56025D}" destId="{76A325CD-3265-4FAA-86E3-88EDF2F0D16B}" srcOrd="2" destOrd="0" parTransId="{8004D047-C9B3-4716-AE06-29CC2B57FDF1}" sibTransId="{702938B7-950A-4EC4-A924-8EDEE95EEDF5}"/>
    <dgm:cxn modelId="{5FD32E9D-C36E-4807-BAD4-A3F957DE159D}" srcId="{052516CA-4041-45E9-AD1B-7A66FF56025D}" destId="{27715AE3-8735-49B8-A0A4-254DC302F176}" srcOrd="1" destOrd="0" parTransId="{2905A5C3-6A25-4773-B55F-D0522585253D}" sibTransId="{3D072DF9-ADF7-4BF6-8354-22CAD90E09C1}"/>
    <dgm:cxn modelId="{0054DCAC-62AF-43D3-AECA-BA836A26D5A0}" type="presOf" srcId="{76A325CD-3265-4FAA-86E3-88EDF2F0D16B}" destId="{083D0BE6-2CC7-4557-8259-31192EF79735}" srcOrd="1" destOrd="0" presId="urn:microsoft.com/office/officeart/2005/8/layout/cycle8"/>
    <dgm:cxn modelId="{7A1185CA-0B48-40A7-BB70-C5A0B58B7AD9}" srcId="{052516CA-4041-45E9-AD1B-7A66FF56025D}" destId="{99620EEB-F9CC-4AF4-9332-36C6C3D4205E}" srcOrd="0" destOrd="0" parTransId="{EA662A03-F632-4644-9753-721AD28B6BD1}" sibTransId="{FD3FE98F-D2C5-42A5-B555-EA01914D61E9}"/>
    <dgm:cxn modelId="{9FF4A429-701C-4E1F-8FED-BDE78966FF63}" type="presParOf" srcId="{900FAC6B-6888-4D2F-8221-50D7BED42430}" destId="{13FB299C-52BB-40AB-B2F0-77B40918CCB4}" srcOrd="0" destOrd="0" presId="urn:microsoft.com/office/officeart/2005/8/layout/cycle8"/>
    <dgm:cxn modelId="{B0FB0672-E080-4D55-ADAF-F57D5E9566B4}" type="presParOf" srcId="{900FAC6B-6888-4D2F-8221-50D7BED42430}" destId="{783F6BD9-8AC7-4F2E-9B43-48CABEA19375}" srcOrd="1" destOrd="0" presId="urn:microsoft.com/office/officeart/2005/8/layout/cycle8"/>
    <dgm:cxn modelId="{E10064BA-2BA3-485A-B833-B41A2BC3212E}" type="presParOf" srcId="{900FAC6B-6888-4D2F-8221-50D7BED42430}" destId="{7EAD7459-3BFD-4450-9B75-98457D851E2E}" srcOrd="2" destOrd="0" presId="urn:microsoft.com/office/officeart/2005/8/layout/cycle8"/>
    <dgm:cxn modelId="{A405803F-DBA3-42D7-818B-F82ABE3F80E4}" type="presParOf" srcId="{900FAC6B-6888-4D2F-8221-50D7BED42430}" destId="{184E4C32-31B6-41CE-BC4E-7A8349A5C75C}" srcOrd="3" destOrd="0" presId="urn:microsoft.com/office/officeart/2005/8/layout/cycle8"/>
    <dgm:cxn modelId="{0ADF79C9-5C65-4D51-AF9B-221B19A23E79}" type="presParOf" srcId="{900FAC6B-6888-4D2F-8221-50D7BED42430}" destId="{D9EFE4BD-D618-48D9-9CCB-16C5B5A73323}" srcOrd="4" destOrd="0" presId="urn:microsoft.com/office/officeart/2005/8/layout/cycle8"/>
    <dgm:cxn modelId="{9C703095-1E8B-4C87-B0B5-5D0581C756EF}" type="presParOf" srcId="{900FAC6B-6888-4D2F-8221-50D7BED42430}" destId="{BD9BF782-1E56-4DF8-BC11-A825175A8993}" srcOrd="5" destOrd="0" presId="urn:microsoft.com/office/officeart/2005/8/layout/cycle8"/>
    <dgm:cxn modelId="{2EB500CA-2005-4DAC-8C14-18381527E341}" type="presParOf" srcId="{900FAC6B-6888-4D2F-8221-50D7BED42430}" destId="{8320502E-DBFB-4CCC-89B0-EF61A762F2A4}" srcOrd="6" destOrd="0" presId="urn:microsoft.com/office/officeart/2005/8/layout/cycle8"/>
    <dgm:cxn modelId="{6CA2551D-D9B1-4762-A0EF-98BB92AD30FA}" type="presParOf" srcId="{900FAC6B-6888-4D2F-8221-50D7BED42430}" destId="{104C9257-D5BB-4476-89AA-399A0F4A53D1}" srcOrd="7" destOrd="0" presId="urn:microsoft.com/office/officeart/2005/8/layout/cycle8"/>
    <dgm:cxn modelId="{F8C2B6C4-C506-42EC-B76D-B80A5F15CF0E}" type="presParOf" srcId="{900FAC6B-6888-4D2F-8221-50D7BED42430}" destId="{BBF16CE6-FB88-4160-B111-9FFBA76D9C40}" srcOrd="8" destOrd="0" presId="urn:microsoft.com/office/officeart/2005/8/layout/cycle8"/>
    <dgm:cxn modelId="{0FF91032-AB5A-4DCF-A70C-2879DF080597}" type="presParOf" srcId="{900FAC6B-6888-4D2F-8221-50D7BED42430}" destId="{4A16CA77-FAA2-4DF3-98BB-62797B4CED08}" srcOrd="9" destOrd="0" presId="urn:microsoft.com/office/officeart/2005/8/layout/cycle8"/>
    <dgm:cxn modelId="{12827EFF-1846-4557-8793-885D3FCBF3EB}" type="presParOf" srcId="{900FAC6B-6888-4D2F-8221-50D7BED42430}" destId="{DB92478C-882D-4578-ACDE-AFC92E7CC067}" srcOrd="10" destOrd="0" presId="urn:microsoft.com/office/officeart/2005/8/layout/cycle8"/>
    <dgm:cxn modelId="{446DB39B-C2FA-4C3D-B0AD-58CE1C870288}" type="presParOf" srcId="{900FAC6B-6888-4D2F-8221-50D7BED42430}" destId="{083D0BE6-2CC7-4557-8259-31192EF79735}" srcOrd="11" destOrd="0" presId="urn:microsoft.com/office/officeart/2005/8/layout/cycle8"/>
    <dgm:cxn modelId="{CAF323F4-C73F-4159-8547-5250927524AB}" type="presParOf" srcId="{900FAC6B-6888-4D2F-8221-50D7BED42430}" destId="{C0AC6F8A-62DD-43AF-959F-DEF56D98F7F6}" srcOrd="12" destOrd="0" presId="urn:microsoft.com/office/officeart/2005/8/layout/cycle8"/>
    <dgm:cxn modelId="{0B5C9115-C341-4138-B1C9-279427EB4449}" type="presParOf" srcId="{900FAC6B-6888-4D2F-8221-50D7BED42430}" destId="{65C127D5-0A02-4748-AF71-9BE15A94CFC2}" srcOrd="13" destOrd="0" presId="urn:microsoft.com/office/officeart/2005/8/layout/cycle8"/>
    <dgm:cxn modelId="{A924AEBF-B146-4697-AA48-9B2F165CAAC7}" type="presParOf" srcId="{900FAC6B-6888-4D2F-8221-50D7BED42430}" destId="{DDEE1554-70E9-463E-9526-C450A43772FE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0F0793-5C69-460A-90FA-D16E51C5A3AB}" type="doc">
      <dgm:prSet loTypeId="urn:microsoft.com/office/officeart/2005/8/layout/equation1" loCatId="relationship" qsTypeId="urn:microsoft.com/office/officeart/2005/8/quickstyle/simple4" qsCatId="simple" csTypeId="urn:microsoft.com/office/officeart/2005/8/colors/accent2_2" csCatId="accent2" phldr="1"/>
      <dgm:spPr/>
    </dgm:pt>
    <dgm:pt modelId="{09E2596C-05A9-4C24-8F9B-C1DEDA6A2F8A}">
      <dgm:prSet phldrT="[文本]" custT="1"/>
      <dgm:spPr/>
      <dgm:t>
        <a:bodyPr/>
        <a:lstStyle/>
        <a:p>
          <a:r>
            <a: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rPr>
            <a:t>通用知识</a:t>
          </a:r>
        </a:p>
      </dgm:t>
    </dgm:pt>
    <dgm:pt modelId="{E28D4BF5-049F-430F-8311-3FDB1E0A93AD}" type="parTrans" cxnId="{B79650CC-0846-45AA-ACEA-DFA7B084148F}">
      <dgm:prSet/>
      <dgm:spPr/>
      <dgm:t>
        <a:bodyPr/>
        <a:lstStyle/>
        <a:p>
          <a:endParaRPr lang="zh-CN" altLang="en-US" sz="4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CC51CD6-020A-4094-B476-8613884AF1A7}" type="sibTrans" cxnId="{B79650CC-0846-45AA-ACEA-DFA7B084148F}">
      <dgm:prSet custT="1"/>
      <dgm:spPr/>
      <dgm:t>
        <a:bodyPr/>
        <a:lstStyle/>
        <a:p>
          <a:endParaRPr lang="zh-CN" altLang="en-US" sz="4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645EC0F-C182-4C6A-A283-8B74DA4AB8D9}">
      <dgm:prSet phldrT="[文本]" custT="1"/>
      <dgm:spPr/>
      <dgm:t>
        <a:bodyPr/>
        <a:lstStyle/>
        <a:p>
          <a:r>
            <a: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rPr>
            <a:t>专用数据</a:t>
          </a:r>
        </a:p>
      </dgm:t>
    </dgm:pt>
    <dgm:pt modelId="{FC23782A-0E7D-4D9A-8209-86462A440BF8}" type="parTrans" cxnId="{8AB38DCF-55D4-45CB-8E62-5FA6131558E4}">
      <dgm:prSet/>
      <dgm:spPr/>
      <dgm:t>
        <a:bodyPr/>
        <a:lstStyle/>
        <a:p>
          <a:endParaRPr lang="zh-CN" altLang="en-US" sz="4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6134839-2A17-4A4D-AC19-62E56AA37949}" type="sibTrans" cxnId="{8AB38DCF-55D4-45CB-8E62-5FA6131558E4}">
      <dgm:prSet custT="1"/>
      <dgm:spPr/>
      <dgm:t>
        <a:bodyPr/>
        <a:lstStyle/>
        <a:p>
          <a:endParaRPr lang="zh-CN" altLang="en-US" sz="4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F6650AB-AEF0-40FB-B78D-190BF083D7E2}">
      <dgm:prSet phldrT="[文本]" custT="1"/>
      <dgm:spPr/>
      <dgm:t>
        <a:bodyPr/>
        <a:lstStyle/>
        <a:p>
          <a:r>
            <a: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rPr>
            <a:t>鲁棒检测</a:t>
          </a:r>
        </a:p>
      </dgm:t>
    </dgm:pt>
    <dgm:pt modelId="{CE546D46-B8C4-4287-BE9F-1F5604B16610}" type="parTrans" cxnId="{EA39E78F-56FA-45A0-8C2B-86A5704009A2}">
      <dgm:prSet/>
      <dgm:spPr/>
      <dgm:t>
        <a:bodyPr/>
        <a:lstStyle/>
        <a:p>
          <a:endParaRPr lang="zh-CN" altLang="en-US" sz="4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B582DF5-827C-4B39-84A3-9EAE73B965A9}" type="sibTrans" cxnId="{EA39E78F-56FA-45A0-8C2B-86A5704009A2}">
      <dgm:prSet/>
      <dgm:spPr/>
      <dgm:t>
        <a:bodyPr/>
        <a:lstStyle/>
        <a:p>
          <a:endParaRPr lang="zh-CN" altLang="en-US" sz="4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CA08098-FD9B-42B1-85CB-63C3C49F8361}" type="pres">
      <dgm:prSet presAssocID="{650F0793-5C69-460A-90FA-D16E51C5A3AB}" presName="linearFlow" presStyleCnt="0">
        <dgm:presLayoutVars>
          <dgm:dir/>
          <dgm:resizeHandles val="exact"/>
        </dgm:presLayoutVars>
      </dgm:prSet>
      <dgm:spPr/>
    </dgm:pt>
    <dgm:pt modelId="{35BA6F9B-8E92-4542-9800-7F2749C1EC6B}" type="pres">
      <dgm:prSet presAssocID="{09E2596C-05A9-4C24-8F9B-C1DEDA6A2F8A}" presName="node" presStyleLbl="node1" presStyleIdx="0" presStyleCnt="3">
        <dgm:presLayoutVars>
          <dgm:bulletEnabled val="1"/>
        </dgm:presLayoutVars>
      </dgm:prSet>
      <dgm:spPr/>
    </dgm:pt>
    <dgm:pt modelId="{C5594E9C-CDB6-4E42-A640-FFD379EA4651}" type="pres">
      <dgm:prSet presAssocID="{2CC51CD6-020A-4094-B476-8613884AF1A7}" presName="spacerL" presStyleCnt="0"/>
      <dgm:spPr/>
    </dgm:pt>
    <dgm:pt modelId="{FBBE0DE4-0498-42D7-AADC-754048E3DB0B}" type="pres">
      <dgm:prSet presAssocID="{2CC51CD6-020A-4094-B476-8613884AF1A7}" presName="sibTrans" presStyleLbl="sibTrans2D1" presStyleIdx="0" presStyleCnt="2"/>
      <dgm:spPr/>
    </dgm:pt>
    <dgm:pt modelId="{CC412B4E-CECE-4A22-924B-98036D247D32}" type="pres">
      <dgm:prSet presAssocID="{2CC51CD6-020A-4094-B476-8613884AF1A7}" presName="spacerR" presStyleCnt="0"/>
      <dgm:spPr/>
    </dgm:pt>
    <dgm:pt modelId="{58B76B0B-0D9A-4F84-A430-6740D036BA8F}" type="pres">
      <dgm:prSet presAssocID="{5645EC0F-C182-4C6A-A283-8B74DA4AB8D9}" presName="node" presStyleLbl="node1" presStyleIdx="1" presStyleCnt="3">
        <dgm:presLayoutVars>
          <dgm:bulletEnabled val="1"/>
        </dgm:presLayoutVars>
      </dgm:prSet>
      <dgm:spPr/>
    </dgm:pt>
    <dgm:pt modelId="{4BA3703C-256C-4D21-9570-A85E9401E4F1}" type="pres">
      <dgm:prSet presAssocID="{66134839-2A17-4A4D-AC19-62E56AA37949}" presName="spacerL" presStyleCnt="0"/>
      <dgm:spPr/>
    </dgm:pt>
    <dgm:pt modelId="{E6085E4A-CA13-4248-B1AE-E0F858806A5C}" type="pres">
      <dgm:prSet presAssocID="{66134839-2A17-4A4D-AC19-62E56AA37949}" presName="sibTrans" presStyleLbl="sibTrans2D1" presStyleIdx="1" presStyleCnt="2"/>
      <dgm:spPr/>
    </dgm:pt>
    <dgm:pt modelId="{1BC491E0-E1FB-49C7-9200-3172C4420C53}" type="pres">
      <dgm:prSet presAssocID="{66134839-2A17-4A4D-AC19-62E56AA37949}" presName="spacerR" presStyleCnt="0"/>
      <dgm:spPr/>
    </dgm:pt>
    <dgm:pt modelId="{B125C79F-11BF-4832-B48A-DA62D4B2A925}" type="pres">
      <dgm:prSet presAssocID="{AF6650AB-AEF0-40FB-B78D-190BF083D7E2}" presName="node" presStyleLbl="node1" presStyleIdx="2" presStyleCnt="3">
        <dgm:presLayoutVars>
          <dgm:bulletEnabled val="1"/>
        </dgm:presLayoutVars>
      </dgm:prSet>
      <dgm:spPr/>
    </dgm:pt>
  </dgm:ptLst>
  <dgm:cxnLst>
    <dgm:cxn modelId="{840EA10E-35C4-4CD6-B93B-7CF6760C67D5}" type="presOf" srcId="{5645EC0F-C182-4C6A-A283-8B74DA4AB8D9}" destId="{58B76B0B-0D9A-4F84-A430-6740D036BA8F}" srcOrd="0" destOrd="0" presId="urn:microsoft.com/office/officeart/2005/8/layout/equation1"/>
    <dgm:cxn modelId="{E2A3423A-1EC2-4771-B4E9-03DD4E471D09}" type="presOf" srcId="{650F0793-5C69-460A-90FA-D16E51C5A3AB}" destId="{8CA08098-FD9B-42B1-85CB-63C3C49F8361}" srcOrd="0" destOrd="0" presId="urn:microsoft.com/office/officeart/2005/8/layout/equation1"/>
    <dgm:cxn modelId="{249B7840-A141-4C88-B9A3-A7906F3F090D}" type="presOf" srcId="{AF6650AB-AEF0-40FB-B78D-190BF083D7E2}" destId="{B125C79F-11BF-4832-B48A-DA62D4B2A925}" srcOrd="0" destOrd="0" presId="urn:microsoft.com/office/officeart/2005/8/layout/equation1"/>
    <dgm:cxn modelId="{6B973270-350A-4F7C-A879-4CB90BA99870}" type="presOf" srcId="{66134839-2A17-4A4D-AC19-62E56AA37949}" destId="{E6085E4A-CA13-4248-B1AE-E0F858806A5C}" srcOrd="0" destOrd="0" presId="urn:microsoft.com/office/officeart/2005/8/layout/equation1"/>
    <dgm:cxn modelId="{C02B2F7C-FAEA-46DF-94D9-BA8581CB857C}" type="presOf" srcId="{2CC51CD6-020A-4094-B476-8613884AF1A7}" destId="{FBBE0DE4-0498-42D7-AADC-754048E3DB0B}" srcOrd="0" destOrd="0" presId="urn:microsoft.com/office/officeart/2005/8/layout/equation1"/>
    <dgm:cxn modelId="{EA39E78F-56FA-45A0-8C2B-86A5704009A2}" srcId="{650F0793-5C69-460A-90FA-D16E51C5A3AB}" destId="{AF6650AB-AEF0-40FB-B78D-190BF083D7E2}" srcOrd="2" destOrd="0" parTransId="{CE546D46-B8C4-4287-BE9F-1F5604B16610}" sibTransId="{AB582DF5-827C-4B39-84A3-9EAE73B965A9}"/>
    <dgm:cxn modelId="{B79650CC-0846-45AA-ACEA-DFA7B084148F}" srcId="{650F0793-5C69-460A-90FA-D16E51C5A3AB}" destId="{09E2596C-05A9-4C24-8F9B-C1DEDA6A2F8A}" srcOrd="0" destOrd="0" parTransId="{E28D4BF5-049F-430F-8311-3FDB1E0A93AD}" sibTransId="{2CC51CD6-020A-4094-B476-8613884AF1A7}"/>
    <dgm:cxn modelId="{8AB38DCF-55D4-45CB-8E62-5FA6131558E4}" srcId="{650F0793-5C69-460A-90FA-D16E51C5A3AB}" destId="{5645EC0F-C182-4C6A-A283-8B74DA4AB8D9}" srcOrd="1" destOrd="0" parTransId="{FC23782A-0E7D-4D9A-8209-86462A440BF8}" sibTransId="{66134839-2A17-4A4D-AC19-62E56AA37949}"/>
    <dgm:cxn modelId="{63FE82E3-CAFA-421F-8D5D-0AE9FB2339BA}" type="presOf" srcId="{09E2596C-05A9-4C24-8F9B-C1DEDA6A2F8A}" destId="{35BA6F9B-8E92-4542-9800-7F2749C1EC6B}" srcOrd="0" destOrd="0" presId="urn:microsoft.com/office/officeart/2005/8/layout/equation1"/>
    <dgm:cxn modelId="{C9C34A92-8814-4E3D-AA59-EB97478A228A}" type="presParOf" srcId="{8CA08098-FD9B-42B1-85CB-63C3C49F8361}" destId="{35BA6F9B-8E92-4542-9800-7F2749C1EC6B}" srcOrd="0" destOrd="0" presId="urn:microsoft.com/office/officeart/2005/8/layout/equation1"/>
    <dgm:cxn modelId="{653A8023-3C8E-49B3-8019-7BFF61055968}" type="presParOf" srcId="{8CA08098-FD9B-42B1-85CB-63C3C49F8361}" destId="{C5594E9C-CDB6-4E42-A640-FFD379EA4651}" srcOrd="1" destOrd="0" presId="urn:microsoft.com/office/officeart/2005/8/layout/equation1"/>
    <dgm:cxn modelId="{C4825ED3-7B7D-42B9-80C6-367C950F12B9}" type="presParOf" srcId="{8CA08098-FD9B-42B1-85CB-63C3C49F8361}" destId="{FBBE0DE4-0498-42D7-AADC-754048E3DB0B}" srcOrd="2" destOrd="0" presId="urn:microsoft.com/office/officeart/2005/8/layout/equation1"/>
    <dgm:cxn modelId="{A6613EE0-678A-4F4D-93C2-2AA489FE1417}" type="presParOf" srcId="{8CA08098-FD9B-42B1-85CB-63C3C49F8361}" destId="{CC412B4E-CECE-4A22-924B-98036D247D32}" srcOrd="3" destOrd="0" presId="urn:microsoft.com/office/officeart/2005/8/layout/equation1"/>
    <dgm:cxn modelId="{12D6D326-658D-4BBB-A67D-7D8A8601ED88}" type="presParOf" srcId="{8CA08098-FD9B-42B1-85CB-63C3C49F8361}" destId="{58B76B0B-0D9A-4F84-A430-6740D036BA8F}" srcOrd="4" destOrd="0" presId="urn:microsoft.com/office/officeart/2005/8/layout/equation1"/>
    <dgm:cxn modelId="{070B7EDD-C9B1-4C1C-9D35-E53ED15BB149}" type="presParOf" srcId="{8CA08098-FD9B-42B1-85CB-63C3C49F8361}" destId="{4BA3703C-256C-4D21-9570-A85E9401E4F1}" srcOrd="5" destOrd="0" presId="urn:microsoft.com/office/officeart/2005/8/layout/equation1"/>
    <dgm:cxn modelId="{CA198753-D623-4F85-BA9D-7BD6F612393A}" type="presParOf" srcId="{8CA08098-FD9B-42B1-85CB-63C3C49F8361}" destId="{E6085E4A-CA13-4248-B1AE-E0F858806A5C}" srcOrd="6" destOrd="0" presId="urn:microsoft.com/office/officeart/2005/8/layout/equation1"/>
    <dgm:cxn modelId="{C1F6D9C1-649A-44E2-804F-C40DBEE1495E}" type="presParOf" srcId="{8CA08098-FD9B-42B1-85CB-63C3C49F8361}" destId="{1BC491E0-E1FB-49C7-9200-3172C4420C53}" srcOrd="7" destOrd="0" presId="urn:microsoft.com/office/officeart/2005/8/layout/equation1"/>
    <dgm:cxn modelId="{F6AC1252-B44E-4601-9C38-4C5969F14F83}" type="presParOf" srcId="{8CA08098-FD9B-42B1-85CB-63C3C49F8361}" destId="{B125C79F-11BF-4832-B48A-DA62D4B2A925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FB299C-52BB-40AB-B2F0-77B40918CCB4}">
      <dsp:nvSpPr>
        <dsp:cNvPr id="0" name=""/>
        <dsp:cNvSpPr/>
      </dsp:nvSpPr>
      <dsp:spPr>
        <a:xfrm>
          <a:off x="515431" y="200311"/>
          <a:ext cx="2588640" cy="2588640"/>
        </a:xfrm>
        <a:prstGeom prst="pie">
          <a:avLst>
            <a:gd name="adj1" fmla="val 16200000"/>
            <a:gd name="adj2" fmla="val 1800000"/>
          </a:avLst>
        </a:prstGeom>
        <a:solidFill>
          <a:srgbClr val="D2D2F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900" kern="1200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2015099" y="861683"/>
        <a:ext cx="653730" cy="544774"/>
      </dsp:txXfrm>
    </dsp:sp>
    <dsp:sp modelId="{D9EFE4BD-D618-48D9-9CCB-16C5B5A73323}">
      <dsp:nvSpPr>
        <dsp:cNvPr id="0" name=""/>
        <dsp:cNvSpPr/>
      </dsp:nvSpPr>
      <dsp:spPr>
        <a:xfrm>
          <a:off x="462118" y="292762"/>
          <a:ext cx="2588640" cy="2588640"/>
        </a:xfrm>
        <a:prstGeom prst="pie">
          <a:avLst>
            <a:gd name="adj1" fmla="val 1800000"/>
            <a:gd name="adj2" fmla="val 9000000"/>
          </a:avLst>
        </a:prstGeom>
        <a:solidFill>
          <a:srgbClr val="CCFFF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400" kern="1200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1281549" y="2071584"/>
        <a:ext cx="980595" cy="479403"/>
      </dsp:txXfrm>
    </dsp:sp>
    <dsp:sp modelId="{BBF16CE6-FB88-4160-B111-9FFBA76D9C40}">
      <dsp:nvSpPr>
        <dsp:cNvPr id="0" name=""/>
        <dsp:cNvSpPr/>
      </dsp:nvSpPr>
      <dsp:spPr>
        <a:xfrm>
          <a:off x="408804" y="200311"/>
          <a:ext cx="2588640" cy="2588640"/>
        </a:xfrm>
        <a:prstGeom prst="pie">
          <a:avLst>
            <a:gd name="adj1" fmla="val 9000000"/>
            <a:gd name="adj2" fmla="val 16200000"/>
          </a:avLst>
        </a:prstGeom>
        <a:solidFill>
          <a:srgbClr val="FFFFC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900" kern="1200" dirty="0">
              <a:solidFill>
                <a:sysClr val="window" lastClr="FFFFFF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 </a:t>
          </a:r>
          <a:endParaRPr lang="zh-CN" altLang="en-US" sz="2900" kern="1200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844047" y="861683"/>
        <a:ext cx="653730" cy="544774"/>
      </dsp:txXfrm>
    </dsp:sp>
    <dsp:sp modelId="{C0AC6F8A-62DD-43AF-959F-DEF56D98F7F6}">
      <dsp:nvSpPr>
        <dsp:cNvPr id="0" name=""/>
        <dsp:cNvSpPr/>
      </dsp:nvSpPr>
      <dsp:spPr>
        <a:xfrm>
          <a:off x="355396" y="40062"/>
          <a:ext cx="2909138" cy="290913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127D5-0A02-4748-AF71-9BE15A94CFC2}">
      <dsp:nvSpPr>
        <dsp:cNvPr id="0" name=""/>
        <dsp:cNvSpPr/>
      </dsp:nvSpPr>
      <dsp:spPr>
        <a:xfrm>
          <a:off x="301869" y="132350"/>
          <a:ext cx="2909138" cy="290913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E1554-70E9-463E-9526-C450A43772FE}">
      <dsp:nvSpPr>
        <dsp:cNvPr id="0" name=""/>
        <dsp:cNvSpPr/>
      </dsp:nvSpPr>
      <dsp:spPr>
        <a:xfrm>
          <a:off x="248341" y="40062"/>
          <a:ext cx="2909138" cy="290913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FB299C-52BB-40AB-B2F0-77B40918CCB4}">
      <dsp:nvSpPr>
        <dsp:cNvPr id="0" name=""/>
        <dsp:cNvSpPr/>
      </dsp:nvSpPr>
      <dsp:spPr>
        <a:xfrm>
          <a:off x="515431" y="200311"/>
          <a:ext cx="2588640" cy="2588640"/>
        </a:xfrm>
        <a:prstGeom prst="pie">
          <a:avLst>
            <a:gd name="adj1" fmla="val 16200000"/>
            <a:gd name="adj2" fmla="val 1800000"/>
          </a:avLst>
        </a:prstGeom>
        <a:solidFill>
          <a:srgbClr val="D2D2F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900" kern="1200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2015099" y="861683"/>
        <a:ext cx="653730" cy="544774"/>
      </dsp:txXfrm>
    </dsp:sp>
    <dsp:sp modelId="{D9EFE4BD-D618-48D9-9CCB-16C5B5A73323}">
      <dsp:nvSpPr>
        <dsp:cNvPr id="0" name=""/>
        <dsp:cNvSpPr/>
      </dsp:nvSpPr>
      <dsp:spPr>
        <a:xfrm>
          <a:off x="462118" y="292762"/>
          <a:ext cx="2588640" cy="2588640"/>
        </a:xfrm>
        <a:prstGeom prst="pie">
          <a:avLst>
            <a:gd name="adj1" fmla="val 1800000"/>
            <a:gd name="adj2" fmla="val 9000000"/>
          </a:avLst>
        </a:prstGeom>
        <a:solidFill>
          <a:srgbClr val="CCFFF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400" kern="1200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1281549" y="2071584"/>
        <a:ext cx="980595" cy="479403"/>
      </dsp:txXfrm>
    </dsp:sp>
    <dsp:sp modelId="{BBF16CE6-FB88-4160-B111-9FFBA76D9C40}">
      <dsp:nvSpPr>
        <dsp:cNvPr id="0" name=""/>
        <dsp:cNvSpPr/>
      </dsp:nvSpPr>
      <dsp:spPr>
        <a:xfrm>
          <a:off x="408804" y="200311"/>
          <a:ext cx="2588640" cy="2588640"/>
        </a:xfrm>
        <a:prstGeom prst="pie">
          <a:avLst>
            <a:gd name="adj1" fmla="val 9000000"/>
            <a:gd name="adj2" fmla="val 16200000"/>
          </a:avLst>
        </a:prstGeom>
        <a:solidFill>
          <a:srgbClr val="FFFFC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900" kern="1200" dirty="0">
              <a:solidFill>
                <a:sysClr val="window" lastClr="FFFFFF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 </a:t>
          </a:r>
          <a:endParaRPr lang="zh-CN" altLang="en-US" sz="2900" kern="1200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844047" y="861683"/>
        <a:ext cx="653730" cy="544774"/>
      </dsp:txXfrm>
    </dsp:sp>
    <dsp:sp modelId="{C0AC6F8A-62DD-43AF-959F-DEF56D98F7F6}">
      <dsp:nvSpPr>
        <dsp:cNvPr id="0" name=""/>
        <dsp:cNvSpPr/>
      </dsp:nvSpPr>
      <dsp:spPr>
        <a:xfrm>
          <a:off x="355396" y="40062"/>
          <a:ext cx="2909138" cy="290913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127D5-0A02-4748-AF71-9BE15A94CFC2}">
      <dsp:nvSpPr>
        <dsp:cNvPr id="0" name=""/>
        <dsp:cNvSpPr/>
      </dsp:nvSpPr>
      <dsp:spPr>
        <a:xfrm>
          <a:off x="301869" y="132350"/>
          <a:ext cx="2909138" cy="290913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E1554-70E9-463E-9526-C450A43772FE}">
      <dsp:nvSpPr>
        <dsp:cNvPr id="0" name=""/>
        <dsp:cNvSpPr/>
      </dsp:nvSpPr>
      <dsp:spPr>
        <a:xfrm>
          <a:off x="248341" y="40062"/>
          <a:ext cx="2909138" cy="290913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FB299C-52BB-40AB-B2F0-77B40918CCB4}">
      <dsp:nvSpPr>
        <dsp:cNvPr id="0" name=""/>
        <dsp:cNvSpPr/>
      </dsp:nvSpPr>
      <dsp:spPr>
        <a:xfrm>
          <a:off x="515431" y="200311"/>
          <a:ext cx="2588640" cy="2588640"/>
        </a:xfrm>
        <a:prstGeom prst="pie">
          <a:avLst>
            <a:gd name="adj1" fmla="val 16200000"/>
            <a:gd name="adj2" fmla="val 1800000"/>
          </a:avLst>
        </a:prstGeom>
        <a:solidFill>
          <a:srgbClr val="D2D2F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900" kern="1200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2015099" y="861683"/>
        <a:ext cx="653730" cy="544774"/>
      </dsp:txXfrm>
    </dsp:sp>
    <dsp:sp modelId="{D9EFE4BD-D618-48D9-9CCB-16C5B5A73323}">
      <dsp:nvSpPr>
        <dsp:cNvPr id="0" name=""/>
        <dsp:cNvSpPr/>
      </dsp:nvSpPr>
      <dsp:spPr>
        <a:xfrm>
          <a:off x="462118" y="292762"/>
          <a:ext cx="2588640" cy="2588640"/>
        </a:xfrm>
        <a:prstGeom prst="pie">
          <a:avLst>
            <a:gd name="adj1" fmla="val 1800000"/>
            <a:gd name="adj2" fmla="val 9000000"/>
          </a:avLst>
        </a:prstGeom>
        <a:solidFill>
          <a:srgbClr val="CCFFF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400" kern="1200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1281549" y="2071584"/>
        <a:ext cx="980595" cy="479403"/>
      </dsp:txXfrm>
    </dsp:sp>
    <dsp:sp modelId="{BBF16CE6-FB88-4160-B111-9FFBA76D9C40}">
      <dsp:nvSpPr>
        <dsp:cNvPr id="0" name=""/>
        <dsp:cNvSpPr/>
      </dsp:nvSpPr>
      <dsp:spPr>
        <a:xfrm>
          <a:off x="408804" y="200311"/>
          <a:ext cx="2588640" cy="2588640"/>
        </a:xfrm>
        <a:prstGeom prst="pie">
          <a:avLst>
            <a:gd name="adj1" fmla="val 9000000"/>
            <a:gd name="adj2" fmla="val 16200000"/>
          </a:avLst>
        </a:prstGeom>
        <a:solidFill>
          <a:srgbClr val="FFFFC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900" kern="1200" dirty="0">
              <a:solidFill>
                <a:sysClr val="window" lastClr="FFFFFF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 </a:t>
          </a:r>
          <a:endParaRPr lang="zh-CN" altLang="en-US" sz="2900" kern="1200" dirty="0">
            <a:solidFill>
              <a:sysClr val="window" lastClr="FFFFFF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844047" y="861683"/>
        <a:ext cx="653730" cy="544774"/>
      </dsp:txXfrm>
    </dsp:sp>
    <dsp:sp modelId="{C0AC6F8A-62DD-43AF-959F-DEF56D98F7F6}">
      <dsp:nvSpPr>
        <dsp:cNvPr id="0" name=""/>
        <dsp:cNvSpPr/>
      </dsp:nvSpPr>
      <dsp:spPr>
        <a:xfrm>
          <a:off x="355396" y="40062"/>
          <a:ext cx="2909138" cy="290913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127D5-0A02-4748-AF71-9BE15A94CFC2}">
      <dsp:nvSpPr>
        <dsp:cNvPr id="0" name=""/>
        <dsp:cNvSpPr/>
      </dsp:nvSpPr>
      <dsp:spPr>
        <a:xfrm>
          <a:off x="301869" y="132350"/>
          <a:ext cx="2909138" cy="290913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E1554-70E9-463E-9526-C450A43772FE}">
      <dsp:nvSpPr>
        <dsp:cNvPr id="0" name=""/>
        <dsp:cNvSpPr/>
      </dsp:nvSpPr>
      <dsp:spPr>
        <a:xfrm>
          <a:off x="248341" y="40062"/>
          <a:ext cx="2909138" cy="290913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A6F9B-8E92-4542-9800-7F2749C1EC6B}">
      <dsp:nvSpPr>
        <dsp:cNvPr id="0" name=""/>
        <dsp:cNvSpPr/>
      </dsp:nvSpPr>
      <dsp:spPr>
        <a:xfrm>
          <a:off x="1551" y="416599"/>
          <a:ext cx="2056894" cy="205689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通用知识</a:t>
          </a:r>
        </a:p>
      </dsp:txBody>
      <dsp:txXfrm>
        <a:off x="302776" y="717824"/>
        <a:ext cx="1454444" cy="1454444"/>
      </dsp:txXfrm>
    </dsp:sp>
    <dsp:sp modelId="{FBBE0DE4-0498-42D7-AADC-754048E3DB0B}">
      <dsp:nvSpPr>
        <dsp:cNvPr id="0" name=""/>
        <dsp:cNvSpPr/>
      </dsp:nvSpPr>
      <dsp:spPr>
        <a:xfrm>
          <a:off x="2225465" y="848547"/>
          <a:ext cx="1192998" cy="1192998"/>
        </a:xfrm>
        <a:prstGeom prst="mathPlus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00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383597" y="1304749"/>
        <a:ext cx="876734" cy="280594"/>
      </dsp:txXfrm>
    </dsp:sp>
    <dsp:sp modelId="{58B76B0B-0D9A-4F84-A430-6740D036BA8F}">
      <dsp:nvSpPr>
        <dsp:cNvPr id="0" name=""/>
        <dsp:cNvSpPr/>
      </dsp:nvSpPr>
      <dsp:spPr>
        <a:xfrm>
          <a:off x="3585483" y="416599"/>
          <a:ext cx="2056894" cy="205689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专用数据</a:t>
          </a:r>
        </a:p>
      </dsp:txBody>
      <dsp:txXfrm>
        <a:off x="3886708" y="717824"/>
        <a:ext cx="1454444" cy="1454444"/>
      </dsp:txXfrm>
    </dsp:sp>
    <dsp:sp modelId="{E6085E4A-CA13-4248-B1AE-E0F858806A5C}">
      <dsp:nvSpPr>
        <dsp:cNvPr id="0" name=""/>
        <dsp:cNvSpPr/>
      </dsp:nvSpPr>
      <dsp:spPr>
        <a:xfrm>
          <a:off x="5809397" y="848547"/>
          <a:ext cx="1192998" cy="1192998"/>
        </a:xfrm>
        <a:prstGeom prst="mathEqual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00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967529" y="1094305"/>
        <a:ext cx="876734" cy="701482"/>
      </dsp:txXfrm>
    </dsp:sp>
    <dsp:sp modelId="{B125C79F-11BF-4832-B48A-DA62D4B2A925}">
      <dsp:nvSpPr>
        <dsp:cNvPr id="0" name=""/>
        <dsp:cNvSpPr/>
      </dsp:nvSpPr>
      <dsp:spPr>
        <a:xfrm>
          <a:off x="7169416" y="416599"/>
          <a:ext cx="2056894" cy="205689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鲁棒检测</a:t>
          </a:r>
        </a:p>
      </dsp:txBody>
      <dsp:txXfrm>
        <a:off x="7470641" y="717824"/>
        <a:ext cx="1454444" cy="1454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E64E-9A2D-4D02-BD46-DFCFC74B5EE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604F-F5C7-412C-AE28-FF961BD94C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题目：开放环境下的自适应图像感知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报告简介：从图像中快速准确地获取目标信息是计算机视觉的核心任务。表示层面，鲁棒的目标检测与信息提取需要对不同粒度的信息进行高效的整合。计算层面，受体积、功耗等限制，智能算法如何适应这些算力受限设备至关重要。数据层面，许多现实应用无法收集足够标注，传统依赖数据覆盖目标场景的模式不可用。为了解决这些问题，急需设计自适应能力强的图像感知算法，包括粒度自适应、算力自适应，和数据自适应。具体来说，本报告将介绍粒度自适应的特征表达；算力自适应的高效视觉感知；和通用属性知识引导的视觉感知技术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ym typeface="+mn-ea"/>
              </a:rPr>
              <a:t>讲者介绍：程明明，南开大学教授，计算机系主任，国家“万人计划”青拔、“优青”。他的主要研究方向是计算机视觉和计算机图形学，在</a:t>
            </a:r>
            <a:r>
              <a:rPr lang="en-US" altLang="zh-CN" dirty="0">
                <a:sym typeface="+mn-ea"/>
              </a:rPr>
              <a:t>SCI</a:t>
            </a:r>
            <a:r>
              <a:rPr lang="zh-CN" altLang="en-US" dirty="0">
                <a:sym typeface="+mn-ea"/>
              </a:rPr>
              <a:t>一区</a:t>
            </a:r>
            <a:r>
              <a:rPr lang="en-US" altLang="zh-CN" dirty="0">
                <a:sym typeface="+mn-ea"/>
              </a:rPr>
              <a:t>/CCF A</a:t>
            </a:r>
            <a:r>
              <a:rPr lang="zh-CN" altLang="en-US" dirty="0">
                <a:sym typeface="+mn-ea"/>
              </a:rPr>
              <a:t>类国际期刊和会议上发表学术论文</a:t>
            </a:r>
            <a:r>
              <a:rPr lang="en-US" altLang="zh-CN" dirty="0">
                <a:sym typeface="+mn-ea"/>
              </a:rPr>
              <a:t>100</a:t>
            </a:r>
            <a:r>
              <a:rPr lang="zh-CN" altLang="en-US" dirty="0">
                <a:sym typeface="+mn-ea"/>
              </a:rPr>
              <a:t>余篇，论文</a:t>
            </a:r>
            <a:r>
              <a:rPr lang="en-US" altLang="zh-CN" dirty="0">
                <a:sym typeface="+mn-ea"/>
              </a:rPr>
              <a:t>Google</a:t>
            </a:r>
            <a:r>
              <a:rPr lang="zh-CN" altLang="en-US" dirty="0">
                <a:sym typeface="+mn-ea"/>
              </a:rPr>
              <a:t>学术引用</a:t>
            </a:r>
            <a:r>
              <a:rPr lang="en-US" altLang="zh-CN" dirty="0">
                <a:sym typeface="+mn-ea"/>
              </a:rPr>
              <a:t>2</a:t>
            </a:r>
            <a:r>
              <a:rPr lang="zh-CN" altLang="en-US" dirty="0">
                <a:sym typeface="+mn-ea"/>
              </a:rPr>
              <a:t>万余次，一作论文单篇最高引用</a:t>
            </a:r>
            <a:r>
              <a:rPr lang="en-US" altLang="zh-CN" dirty="0">
                <a:sym typeface="+mn-ea"/>
              </a:rPr>
              <a:t>4000</a:t>
            </a:r>
            <a:r>
              <a:rPr lang="zh-CN" altLang="en-US" dirty="0">
                <a:sym typeface="+mn-ea"/>
              </a:rPr>
              <a:t>余次，连续</a:t>
            </a:r>
            <a:r>
              <a:rPr lang="en-US" altLang="zh-CN" dirty="0">
                <a:sym typeface="+mn-ea"/>
              </a:rPr>
              <a:t>5</a:t>
            </a:r>
            <a:r>
              <a:rPr lang="zh-CN" altLang="en-US" dirty="0">
                <a:sym typeface="+mn-ea"/>
              </a:rPr>
              <a:t>年入选</a:t>
            </a:r>
            <a:r>
              <a:rPr lang="en-US" altLang="zh-CN" dirty="0">
                <a:sym typeface="+mn-ea"/>
              </a:rPr>
              <a:t>Elsevier</a:t>
            </a:r>
            <a:r>
              <a:rPr lang="zh-CN" altLang="en-US" dirty="0">
                <a:sym typeface="+mn-ea"/>
              </a:rPr>
              <a:t>中国高被引学者榜单。技术成果被应用于华为手机智能拍照、推想科技</a:t>
            </a:r>
            <a:r>
              <a:rPr lang="en-US" altLang="zh-CN" dirty="0">
                <a:sym typeface="+mn-ea"/>
              </a:rPr>
              <a:t>CT</a:t>
            </a:r>
            <a:r>
              <a:rPr lang="zh-CN" altLang="en-US" dirty="0">
                <a:sym typeface="+mn-ea"/>
              </a:rPr>
              <a:t>影像智能分析、金风科技风电设备运行监控、和中化农业病虫害识别等领域。获得</a:t>
            </a:r>
            <a:r>
              <a:rPr lang="en-US" altLang="zh-CN" dirty="0">
                <a:sym typeface="+mn-ea"/>
              </a:rPr>
              <a:t>ACM</a:t>
            </a:r>
            <a:r>
              <a:rPr lang="zh-CN" altLang="en-US" dirty="0">
                <a:sym typeface="+mn-ea"/>
              </a:rPr>
              <a:t>中国新星奖、天津市青年科技奖、吴文俊人工智能自然科学二等奖、中国图象图形学学会自然科学一等奖、教育部自然科学一等奖等奖项。现为中国图象图形学学会副秘书长，天津市人工智能学会副理事长，并担任</a:t>
            </a:r>
            <a:r>
              <a:rPr lang="en-US" altLang="zh-CN" dirty="0">
                <a:sym typeface="+mn-ea"/>
              </a:rPr>
              <a:t>SCI</a:t>
            </a:r>
            <a:r>
              <a:rPr lang="zh-CN" altLang="en-US" dirty="0">
                <a:sym typeface="+mn-ea"/>
              </a:rPr>
              <a:t>一区期刊</a:t>
            </a:r>
            <a:r>
              <a:rPr lang="en-US" altLang="zh-CN" dirty="0">
                <a:sym typeface="+mn-ea"/>
              </a:rPr>
              <a:t>IEEE TPAMI</a:t>
            </a:r>
            <a:r>
              <a:rPr lang="zh-CN" altLang="en-US" dirty="0">
                <a:sym typeface="+mn-ea"/>
              </a:rPr>
              <a:t>和</a:t>
            </a:r>
            <a:r>
              <a:rPr lang="en-US" altLang="zh-CN" dirty="0">
                <a:sym typeface="+mn-ea"/>
              </a:rPr>
              <a:t>IEEE TIP</a:t>
            </a:r>
            <a:r>
              <a:rPr lang="zh-CN" altLang="en-US" dirty="0">
                <a:sym typeface="+mn-ea"/>
              </a:rPr>
              <a:t>编委。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相关论文：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100" b="0" i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100" b="0" i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[1] Res2Net: A New Multi-scale Backbone Architecture, IEEE TPAMI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100" b="0" i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[2] MS-TCN++: Multi-Stage Temporal Convolutional Network for Action Segmentation, IEEE TPAMI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100" b="0" i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[3] Ordered or </a:t>
            </a:r>
            <a:r>
              <a:rPr lang="en-US" altLang="zh-CN" sz="2100" b="0" i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Orderless</a:t>
            </a:r>
            <a:r>
              <a:rPr lang="en-US" altLang="zh-CN" sz="2100" b="0" i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A Revisit for Video based Person Re-Identification, IEEE TPAMI, 2020.[4] Deep Hough Transform for Semantic Line Detection, IEEE TPAMI</a:t>
            </a:r>
            <a:r>
              <a:rPr lang="zh-CN" altLang="en-US" sz="2100" b="0" i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 </a:t>
            </a:r>
            <a:r>
              <a:rPr lang="en-US" altLang="zh-CN" sz="2100" b="0" i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2021.[5] Nonlinear Regression via Deep Negative Correlation Learning, IEEE TPAMI 2020[6] Leveraging Instance-, Image- and Dataset-Level Information for Weakly Supervised Instance Segmentation, IEEE TPAMI 2020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这些与各行业龙头企业的合作，也使得我们的技术得以快速落地。在德国慕尼黑举行的华为</a:t>
            </a:r>
            <a:r>
              <a:rPr lang="en-US" altLang="zh-CN" dirty="0"/>
              <a:t>Mate 10</a:t>
            </a:r>
            <a:r>
              <a:rPr lang="zh-CN" altLang="en-US" dirty="0"/>
              <a:t>发布会上，余承东现场展示了基于我们技术的智能拍照功能。如果大家今年去过天津市科技馆的话，很可能对我们这个智能互动平台记忆深刻，见右上角的图。我们也和国内某大型风电设备公司合作，开发了智能巡检系统，由于去年试用效果显著，今年追加部署了</a:t>
            </a:r>
            <a:r>
              <a:rPr lang="en-US" altLang="zh-CN" dirty="0"/>
              <a:t>1000</a:t>
            </a:r>
            <a:r>
              <a:rPr lang="zh-CN" altLang="en-US" dirty="0"/>
              <a:t>多套。我们也和北京协和医院合作，开发了皮肤病智能诊断系统，已上线为患者服务，并被北京电视台报道。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中化农业：</a:t>
            </a:r>
            <a:r>
              <a:rPr lang="en-US" altLang="zh-CN" dirty="0"/>
              <a:t>MAP</a:t>
            </a:r>
            <a:r>
              <a:rPr lang="zh-CN" altLang="en-US" dirty="0"/>
              <a:t>慧眼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43EAE-C5E8-43DB-805D-EE0EAC58D8F3}" type="slidenum">
              <a:rPr lang="en-US" altLang="zh-CN" smtClean="0"/>
              <a:t>76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E43EAE-C5E8-43DB-805D-EE0EAC58D8F3}" type="slidenum">
              <a:rPr lang="en-US" altLang="zh-CN" smtClean="0"/>
              <a:pPr>
                <a:defRPr/>
              </a:pPr>
              <a:t>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62565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E43EAE-C5E8-43DB-805D-EE0EAC58D8F3}" type="slidenum">
              <a:rPr lang="en-US" altLang="zh-CN" smtClean="0"/>
              <a:pPr>
                <a:defRPr/>
              </a:pPr>
              <a:t>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58103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E43EAE-C5E8-43DB-805D-EE0EAC58D8F3}" type="slidenum">
              <a:rPr lang="en-US" altLang="zh-CN" smtClean="0"/>
              <a:pPr>
                <a:defRPr/>
              </a:pPr>
              <a:t>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6475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8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92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cs typeface="Arial" panose="020B0604020202020204" pitchFamily="34" charset="0"/>
              </a:rPr>
              <a:t>Some examples of RCF. From top to bottom: BSDS500, NYUD, </a:t>
            </a:r>
            <a:r>
              <a:rPr lang="en-US" altLang="zh-CN" dirty="0" err="1">
                <a:cs typeface="Arial" panose="020B0604020202020204" pitchFamily="34" charset="0"/>
              </a:rPr>
              <a:t>Multicue</a:t>
            </a:r>
            <a:r>
              <a:rPr lang="en-US" altLang="zh-CN" dirty="0">
                <a:cs typeface="Arial" panose="020B0604020202020204" pitchFamily="34" charset="0"/>
              </a:rPr>
              <a:t>-Boundary, and </a:t>
            </a:r>
            <a:r>
              <a:rPr lang="en-US" altLang="zh-CN" dirty="0" err="1">
                <a:cs typeface="Arial" panose="020B0604020202020204" pitchFamily="34" charset="0"/>
              </a:rPr>
              <a:t>Multicue</a:t>
            </a:r>
            <a:r>
              <a:rPr lang="en-US" altLang="zh-CN" dirty="0">
                <a:cs typeface="Arial" panose="020B0604020202020204" pitchFamily="34" charset="0"/>
              </a:rPr>
              <a:t>-Edge. From left to right: origin image, ground truth, RCF edge map, origin image, ground truth, and RCF edge map.</a:t>
            </a:r>
            <a:endParaRPr lang="zh-CN" altLang="en-US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5405D-2AE7-4A1F-B4E4-26D342D300EC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892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40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这些与各行业龙头企业的合作，也使得我们的技术得以快速落地。在德国慕尼黑举行的华为</a:t>
            </a:r>
            <a:r>
              <a:rPr lang="en-US" altLang="zh-CN" dirty="0"/>
              <a:t>Mate 10</a:t>
            </a:r>
            <a:r>
              <a:rPr lang="zh-CN" altLang="en-US" dirty="0"/>
              <a:t>发布会上，余承东现场展示了基于我们技术的智能拍照功能。如果大家今年去过天津市科技馆的话，很可能对我们这个智能互动平台记忆深刻，见右上角的图。我们也和国内某大型风电设备公司合作，开发了智能巡检系统，由于去年试用效果显著，今年追加部署了</a:t>
            </a:r>
            <a:r>
              <a:rPr lang="en-US" altLang="zh-CN" dirty="0"/>
              <a:t>1000</a:t>
            </a:r>
            <a:r>
              <a:rPr lang="zh-CN" altLang="en-US" dirty="0"/>
              <a:t>多套。我们也和北京协和医院合作，开发了皮肤病智能诊断系统，已上线为患者服务，并被北京电视台报道。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中化农业：</a:t>
            </a:r>
            <a:r>
              <a:rPr lang="en-US" altLang="zh-CN" dirty="0"/>
              <a:t>MAP</a:t>
            </a:r>
            <a:r>
              <a:rPr lang="zh-CN" altLang="en-US" dirty="0"/>
              <a:t>慧眼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43EAE-C5E8-43DB-805D-EE0EAC58D8F3}" type="slidenum">
              <a:rPr lang="en-US" altLang="zh-CN" smtClean="0"/>
              <a:t>74</a:t>
            </a:fld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852551"/>
          </a:xfrm>
          <a:solidFill>
            <a:srgbClr val="0062AC"/>
          </a:solidFill>
        </p:spPr>
        <p:txBody>
          <a:bodyPr anchor="ctr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0567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47" y="1"/>
            <a:ext cx="11797552" cy="669129"/>
          </a:xfrm>
          <a:noFill/>
        </p:spPr>
        <p:txBody>
          <a:bodyPr>
            <a:noAutofit/>
          </a:bodyPr>
          <a:lstStyle>
            <a:lvl1pPr>
              <a:defRPr sz="4000" b="1" baseline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447" y="789709"/>
            <a:ext cx="11355295" cy="5852155"/>
          </a:xfrm>
        </p:spPr>
        <p:txBody>
          <a:bodyPr/>
          <a:lstStyle>
            <a:lvl1pPr>
              <a:lnSpc>
                <a:spcPct val="120000"/>
              </a:lnSpc>
              <a:defRPr sz="3200" b="1" i="0" baseline="0">
                <a:ea typeface="黑体" panose="02010609060101010101" pitchFamily="49" charset="-122"/>
              </a:defRPr>
            </a:lvl1pPr>
            <a:lvl2pPr>
              <a:lnSpc>
                <a:spcPct val="120000"/>
              </a:lnSpc>
              <a:defRPr sz="3000" b="0" i="0" baseline="0">
                <a:ea typeface="华文楷体" panose="02010600040101010101" pitchFamily="2" charset="-122"/>
              </a:defRPr>
            </a:lvl2pPr>
            <a:lvl3pPr>
              <a:lnSpc>
                <a:spcPct val="120000"/>
              </a:lnSpc>
              <a:defRPr sz="2800" b="0" i="0" baseline="0">
                <a:ea typeface="华文新魏" panose="02010800040101010101" pitchFamily="2" charset="-122"/>
              </a:defRPr>
            </a:lvl3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9" name="Line 1"/>
          <p:cNvSpPr>
            <a:spLocks noChangeShapeType="1"/>
          </p:cNvSpPr>
          <p:nvPr/>
        </p:nvSpPr>
        <p:spPr bwMode="auto">
          <a:xfrm>
            <a:off x="0" y="669131"/>
            <a:ext cx="12192000" cy="0"/>
          </a:xfrm>
          <a:prstGeom prst="line">
            <a:avLst/>
          </a:prstGeom>
          <a:noFill/>
          <a:ln w="25400">
            <a:solidFill>
              <a:srgbClr val="0062AC"/>
            </a:solidFill>
            <a:miter lim="800000"/>
          </a:ln>
          <a:effectLst/>
        </p:spPr>
        <p:txBody>
          <a:bodyPr/>
          <a:lstStyle/>
          <a:p>
            <a:pPr>
              <a:buFont typeface="Times New Roman" panose="02020603050405020304" pitchFamily="16" charset="0"/>
              <a:buNone/>
              <a:defRPr/>
            </a:pPr>
            <a:endParaRPr lang="en-GB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248426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8890" y="456134"/>
            <a:ext cx="10736446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29"/>
              </a:lnSpc>
              <a:spcBef>
                <a:spcPts val="0"/>
              </a:spcBef>
              <a:buNone/>
              <a:defRPr sz="2799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93662" indent="0" algn="ctr">
              <a:buNone/>
              <a:defRPr sz="2597"/>
            </a:lvl2pPr>
            <a:lvl3pPr marL="1187323" indent="0" algn="ctr">
              <a:buNone/>
              <a:defRPr sz="2337"/>
            </a:lvl3pPr>
            <a:lvl4pPr marL="1780986" indent="0" algn="ctr">
              <a:buNone/>
              <a:defRPr sz="2078"/>
            </a:lvl4pPr>
            <a:lvl5pPr marL="2374648" indent="0" algn="ctr">
              <a:buNone/>
              <a:defRPr sz="2078"/>
            </a:lvl5pPr>
            <a:lvl6pPr marL="2968309" indent="0" algn="ctr">
              <a:buNone/>
              <a:defRPr sz="2078"/>
            </a:lvl6pPr>
            <a:lvl7pPr marL="3561971" indent="0" algn="ctr">
              <a:buNone/>
              <a:defRPr sz="2078"/>
            </a:lvl7pPr>
            <a:lvl8pPr marL="4155634" indent="0" algn="ctr">
              <a:buNone/>
              <a:defRPr sz="2078"/>
            </a:lvl8pPr>
            <a:lvl9pPr marL="4749295" indent="0" algn="ctr">
              <a:buNone/>
              <a:defRPr sz="2078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76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8890" y="456134"/>
            <a:ext cx="10736446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29"/>
              </a:lnSpc>
              <a:spcBef>
                <a:spcPts val="0"/>
              </a:spcBef>
              <a:buNone/>
              <a:defRPr sz="2799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93662" indent="0" algn="ctr">
              <a:buNone/>
              <a:defRPr sz="2597"/>
            </a:lvl2pPr>
            <a:lvl3pPr marL="1187323" indent="0" algn="ctr">
              <a:buNone/>
              <a:defRPr sz="2337"/>
            </a:lvl3pPr>
            <a:lvl4pPr marL="1780986" indent="0" algn="ctr">
              <a:buNone/>
              <a:defRPr sz="2078"/>
            </a:lvl4pPr>
            <a:lvl5pPr marL="2374648" indent="0" algn="ctr">
              <a:buNone/>
              <a:defRPr sz="2078"/>
            </a:lvl5pPr>
            <a:lvl6pPr marL="2968309" indent="0" algn="ctr">
              <a:buNone/>
              <a:defRPr sz="2078"/>
            </a:lvl6pPr>
            <a:lvl7pPr marL="3561971" indent="0" algn="ctr">
              <a:buNone/>
              <a:defRPr sz="2078"/>
            </a:lvl7pPr>
            <a:lvl8pPr marL="4155634" indent="0" algn="ctr">
              <a:buNone/>
              <a:defRPr sz="2078"/>
            </a:lvl8pPr>
            <a:lvl9pPr marL="4749295" indent="0" algn="ctr">
              <a:buNone/>
              <a:defRPr sz="2078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65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293947" y="6580997"/>
            <a:ext cx="898052" cy="306705"/>
          </a:xfrm>
          <a:prstGeom prst="rect">
            <a:avLst/>
          </a:prstGeom>
          <a:solidFill>
            <a:srgbClr val="ED6C00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40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1178636" cy="890648"/>
          </a:xfrm>
          <a:prstGeom prst="rect">
            <a:avLst/>
          </a:prstGeom>
          <a:solidFill>
            <a:srgbClr val="0062A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447" y="991590"/>
            <a:ext cx="11355295" cy="5185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28060" y="6581140"/>
            <a:ext cx="7370233" cy="30670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0" dirty="0">
                <a:solidFill>
                  <a:schemeClr val="bg1"/>
                </a:solidFill>
              </a:rPr>
              <a:t>大规模图像的多粒度语义理解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81140"/>
            <a:ext cx="3528060" cy="30670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程明明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http://mmcheng.net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8293" y="6581140"/>
            <a:ext cx="1292860" cy="30670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fld id="{C603BFBC-EF15-48A5-8249-0FEAC4BE5DBB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910C8E17-22EA-4C8E-BBB9-886F1CDF9F8D}"/>
              </a:ext>
            </a:extLst>
          </p:cNvPr>
          <p:cNvSpPr txBox="1"/>
          <p:nvPr userDrawn="1"/>
        </p:nvSpPr>
        <p:spPr>
          <a:xfrm>
            <a:off x="11293947" y="6580997"/>
            <a:ext cx="898052" cy="306705"/>
          </a:xfrm>
          <a:prstGeom prst="rect">
            <a:avLst/>
          </a:prstGeom>
          <a:solidFill>
            <a:srgbClr val="ED6C00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40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347D2DB4-8576-4F7C-A99E-E76A3EE27489}"/>
              </a:ext>
            </a:extLst>
          </p:cNvPr>
          <p:cNvSpPr txBox="1"/>
          <p:nvPr userDrawn="1"/>
        </p:nvSpPr>
        <p:spPr>
          <a:xfrm>
            <a:off x="3528060" y="6581140"/>
            <a:ext cx="7370233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0" dirty="0">
                <a:solidFill>
                  <a:schemeClr val="bg1"/>
                </a:solidFill>
              </a:rPr>
              <a:t>开放环境下的自适应图像感知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963DC187-1FE2-4E5B-80FE-9DBFC51913C4}"/>
              </a:ext>
            </a:extLst>
          </p:cNvPr>
          <p:cNvSpPr txBox="1"/>
          <p:nvPr userDrawn="1"/>
        </p:nvSpPr>
        <p:spPr>
          <a:xfrm>
            <a:off x="0" y="6581140"/>
            <a:ext cx="3528060" cy="30670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程明明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http://mmcheng.net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857E9A8B-C89C-4BE4-8C0E-52EAB0780073}"/>
              </a:ext>
            </a:extLst>
          </p:cNvPr>
          <p:cNvSpPr txBox="1"/>
          <p:nvPr userDrawn="1"/>
        </p:nvSpPr>
        <p:spPr>
          <a:xfrm>
            <a:off x="10898293" y="6581140"/>
            <a:ext cx="1292860" cy="30670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fld id="{C603BFBC-EF15-48A5-8249-0FEAC4BE5DBB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5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5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hyperlink" Target="http://mmcheng.net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4.pn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52.emf"/><Relationship Id="rId5" Type="http://schemas.openxmlformats.org/officeDocument/2006/relationships/diagramQuickStyle" Target="../diagrams/quickStyle4.xml"/><Relationship Id="rId10" Type="http://schemas.openxmlformats.org/officeDocument/2006/relationships/oleObject" Target="../embeddings/oleObject1.bin"/><Relationship Id="rId4" Type="http://schemas.openxmlformats.org/officeDocument/2006/relationships/diagramLayout" Target="../diagrams/layout4.xml"/><Relationship Id="rId9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JPE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24" Type="http://schemas.openxmlformats.org/officeDocument/2006/relationships/image" Target="../media/image14.png"/><Relationship Id="rId5" Type="http://schemas.openxmlformats.org/officeDocument/2006/relationships/image" Target="../media/image74.png"/><Relationship Id="rId15" Type="http://schemas.openxmlformats.org/officeDocument/2006/relationships/image" Target="../media/image84.JPEG"/><Relationship Id="rId23" Type="http://schemas.openxmlformats.org/officeDocument/2006/relationships/image" Target="../media/image92.png"/><Relationship Id="rId10" Type="http://schemas.openxmlformats.org/officeDocument/2006/relationships/image" Target="../media/image79.png"/><Relationship Id="rId19" Type="http://schemas.openxmlformats.org/officeDocument/2006/relationships/image" Target="../media/image88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svg"/><Relationship Id="rId22" Type="http://schemas.openxmlformats.org/officeDocument/2006/relationships/image" Target="../media/image91.sv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notesSlide" Target="../notesSlides/notesSlide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://mc.nankai.edu.c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ee.com/mindspore/model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4128" y="0"/>
            <a:ext cx="12200255" cy="3218815"/>
          </a:xfrm>
        </p:spPr>
        <p:txBody>
          <a:bodyPr>
            <a:normAutofit/>
          </a:bodyPr>
          <a:lstStyle/>
          <a:p>
            <a:r>
              <a:rPr lang="zh-CN" altLang="en-US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算力自适应与数据自适应的</a:t>
            </a:r>
            <a:r>
              <a:rPr lang="zh-CN" altLang="en-US" sz="8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图像感知</a:t>
            </a:r>
            <a:endParaRPr lang="zh-CN" altLang="en-US" sz="8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794509" y="3826609"/>
            <a:ext cx="10041175" cy="2423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</a:pPr>
            <a:r>
              <a:rPr lang="zh-CN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anose="02010600040101010101" pitchFamily="2" charset="-122"/>
              </a:rPr>
              <a:t>程明明</a:t>
            </a:r>
            <a:endParaRPr lang="en-US" altLang="zh-CN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anose="02010600040101010101" pitchFamily="2" charset="-122"/>
            </a:endParaRPr>
          </a:p>
          <a:p>
            <a:pPr>
              <a:spcBef>
                <a:spcPts val="1350"/>
              </a:spcBef>
            </a:pPr>
            <a:r>
              <a:rPr lang="zh-CN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anose="02010600040101010101" pitchFamily="2" charset="-122"/>
              </a:rPr>
              <a:t>南开大学计算机学院、华为昇腾生态顾问</a:t>
            </a:r>
            <a:endParaRPr lang="en-US" altLang="zh-CN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anose="02010600040101010101" pitchFamily="2" charset="-122"/>
            </a:endParaRPr>
          </a:p>
          <a:p>
            <a:pPr>
              <a:spcBef>
                <a:spcPts val="1350"/>
              </a:spcBef>
            </a:pPr>
            <a:r>
              <a:rPr lang="en-US" altLang="zh-CN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anose="02010600040101010101" pitchFamily="2" charset="-122"/>
                <a:hlinkClick r:id="rId4"/>
              </a:rPr>
              <a:t>http://mmcheng.net</a:t>
            </a:r>
            <a:r>
              <a:rPr lang="en-US" altLang="zh-CN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anose="02010600040101010101" pitchFamily="2" charset="-122"/>
              </a:rPr>
              <a:t> </a:t>
            </a:r>
          </a:p>
          <a:p>
            <a:pPr>
              <a:spcBef>
                <a:spcPts val="1350"/>
              </a:spcBef>
            </a:pPr>
            <a:endParaRPr lang="en-US" altLang="zh-C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anose="02010600040101010101" pitchFamily="2" charset="-122"/>
            </a:endParaRPr>
          </a:p>
          <a:p>
            <a:pPr>
              <a:spcBef>
                <a:spcPts val="1350"/>
              </a:spcBef>
            </a:pPr>
            <a:endParaRPr lang="en-US" altLang="zh-C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anose="02010600040101010101" pitchFamily="2" charset="-122"/>
            </a:endParaRPr>
          </a:p>
          <a:p>
            <a:pPr>
              <a:spcBef>
                <a:spcPts val="1350"/>
              </a:spcBef>
            </a:pPr>
            <a:endParaRPr lang="en-US" altLang="zh-C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anose="02010600040101010101" pitchFamily="2" charset="-122"/>
            </a:endParaRPr>
          </a:p>
          <a:p>
            <a:pPr>
              <a:spcBef>
                <a:spcPts val="1350"/>
              </a:spcBef>
            </a:pPr>
            <a:endParaRPr lang="en-US" altLang="zh-C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anose="020106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F26E4A-BBD3-4691-A8F4-95013C13F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霍夫空间多尺度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8EED90FF-D2CD-4EC9-AEC4-7DA8402FA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260" y="992003"/>
            <a:ext cx="11553479" cy="508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16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6A674A-40FA-4754-A0AE-FF127BD8F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基于深度霍夫变换的语义线检测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0C26BB77-C0BF-4D91-8D1D-FADAFFCBE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905" y="1642446"/>
            <a:ext cx="11676010" cy="35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61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D9BB82-150D-4B2F-861D-9E394CA93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基于深度霍夫变换的语义线检测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120FEA0E-9879-478C-A1DA-98E489218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320" y="1053237"/>
            <a:ext cx="10951360" cy="51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41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373535-B40F-4688-9EA1-FC250F63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基于深度霍夫变换的语义线检测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DC69EA-D5A9-4EAF-8302-83E26769A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样例结果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F68FC4-AEE2-46BA-9580-CC726B5C5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00" y="1712150"/>
            <a:ext cx="10512787" cy="230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79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3E35EB-83DD-C751-210C-8794AB29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typical salient object detection model</a:t>
            </a:r>
            <a:endParaRPr lang="zh-CN" altLang="en-US" dirty="0"/>
          </a:p>
        </p:txBody>
      </p:sp>
      <p:sp>
        <p:nvSpPr>
          <p:cNvPr id="5" name="圆角矩形 7">
            <a:extLst>
              <a:ext uri="{FF2B5EF4-FFF2-40B4-BE49-F238E27FC236}">
                <a16:creationId xmlns:a16="http://schemas.microsoft.com/office/drawing/2014/main" id="{46F6CD61-D086-C843-4219-57E649035CF4}"/>
              </a:ext>
            </a:extLst>
          </p:cNvPr>
          <p:cNvSpPr/>
          <p:nvPr/>
        </p:nvSpPr>
        <p:spPr>
          <a:xfrm>
            <a:off x="284149" y="6131170"/>
            <a:ext cx="11533237" cy="355156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Deeply supervised salient object detection with short connections, IEEE TPAMI 2019</a:t>
            </a:r>
          </a:p>
        </p:txBody>
      </p:sp>
      <p:pic>
        <p:nvPicPr>
          <p:cNvPr id="8" name="内容占位符 3">
            <a:extLst>
              <a:ext uri="{FF2B5EF4-FFF2-40B4-BE49-F238E27FC236}">
                <a16:creationId xmlns:a16="http://schemas.microsoft.com/office/drawing/2014/main" id="{EBB9DC3F-2FF5-0268-2FC7-265A479DE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7910" y="776619"/>
            <a:ext cx="9285714" cy="5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98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2AF113-30BF-5F17-39D0-3D9E4047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Problems with existing detection methods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058826-4CB4-0672-8534-F3F42ADC7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Fixed pre-trained backbones + detection head</a:t>
            </a:r>
          </a:p>
          <a:p>
            <a:pPr lvl="1"/>
            <a:r>
              <a:rPr lang="en-US" altLang="zh-CN" dirty="0"/>
              <a:t>Typical backbones: VGG, </a:t>
            </a:r>
            <a:r>
              <a:rPr lang="en-US" altLang="zh-CN" dirty="0" err="1"/>
              <a:t>ResNet</a:t>
            </a:r>
            <a:r>
              <a:rPr lang="en-US" altLang="zh-CN" dirty="0"/>
              <a:t>, Res2Net</a:t>
            </a:r>
          </a:p>
          <a:p>
            <a:r>
              <a:rPr lang="en-US" altLang="zh-CN" dirty="0"/>
              <a:t>Pre-trained backbone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/>
              <a:t>most of the latency cost</a:t>
            </a:r>
          </a:p>
          <a:p>
            <a:r>
              <a:rPr lang="en-US" altLang="zh-CN" dirty="0"/>
              <a:t>Designing lightweight backbones for SOD? </a:t>
            </a:r>
          </a:p>
          <a:p>
            <a:pPr lvl="1"/>
            <a:r>
              <a:rPr lang="en-US" altLang="zh-CN" dirty="0"/>
              <a:t>Separate the backbone and decoder design</a:t>
            </a:r>
          </a:p>
          <a:p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C47CF5A-AB51-40BD-369F-C1A37153825A}"/>
              </a:ext>
            </a:extLst>
          </p:cNvPr>
          <p:cNvSpPr txBox="1"/>
          <p:nvPr/>
        </p:nvSpPr>
        <p:spPr>
          <a:xfrm>
            <a:off x="477484" y="4621740"/>
            <a:ext cx="112370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Integral search space: simultaneously searching backbone + detection head</a:t>
            </a:r>
            <a:endParaRPr lang="zh-CN" alt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064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2AF113-30BF-5F17-39D0-3D9E4047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Problems with existing detection methods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058826-4CB4-0672-8534-F3F42ADC7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Fixed pre-trained backbones + detection head</a:t>
            </a:r>
          </a:p>
          <a:p>
            <a:pPr lvl="1"/>
            <a:r>
              <a:rPr lang="en-US" altLang="zh-CN" dirty="0"/>
              <a:t>Typical backbones: VGG, </a:t>
            </a:r>
            <a:r>
              <a:rPr lang="en-US" altLang="zh-CN" dirty="0" err="1"/>
              <a:t>ResNet</a:t>
            </a:r>
            <a:r>
              <a:rPr lang="en-US" altLang="zh-CN" dirty="0"/>
              <a:t>, Res2Net</a:t>
            </a:r>
          </a:p>
          <a:p>
            <a:pPr lvl="1"/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84B41E7-EFF3-0A66-31B7-515DB8FA1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461" y="2123272"/>
            <a:ext cx="2726738" cy="35641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EC89D80-196B-71D0-F8F3-EFB43D04F5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2" b="1660"/>
          <a:stretch/>
        </p:blipFill>
        <p:spPr>
          <a:xfrm>
            <a:off x="442258" y="2170896"/>
            <a:ext cx="4248150" cy="34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8FE1431-28EF-2FA2-BFDC-B59CED71D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779" y="2170896"/>
            <a:ext cx="4086225" cy="34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63A10A1-0103-A044-DD56-7C592C819637}"/>
              </a:ext>
            </a:extLst>
          </p:cNvPr>
          <p:cNvSpPr txBox="1"/>
          <p:nvPr/>
        </p:nvSpPr>
        <p:spPr>
          <a:xfrm>
            <a:off x="442257" y="5775902"/>
            <a:ext cx="424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feature extraction</a:t>
            </a:r>
            <a:endParaRPr lang="zh-CN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7CAB51D-D2F5-454F-B431-45D5CAC011F2}"/>
              </a:ext>
            </a:extLst>
          </p:cNvPr>
          <p:cNvSpPr txBox="1"/>
          <p:nvPr/>
        </p:nvSpPr>
        <p:spPr>
          <a:xfrm>
            <a:off x="4936779" y="5775902"/>
            <a:ext cx="408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detection head</a:t>
            </a:r>
            <a:endParaRPr lang="zh-CN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9573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2AF113-30BF-5F17-39D0-3D9E4047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Problems with existing detection methods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058826-4CB4-0672-8534-F3F42ADC7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Fixed pre-trained backbones + detection head</a:t>
            </a:r>
          </a:p>
          <a:p>
            <a:r>
              <a:rPr lang="en-US" altLang="zh-CN" dirty="0"/>
              <a:t>Integral search space for iNAS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EC89D80-196B-71D0-F8F3-EFB43D04F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2" b="1660"/>
          <a:stretch/>
        </p:blipFill>
        <p:spPr>
          <a:xfrm>
            <a:off x="442258" y="2294880"/>
            <a:ext cx="4248150" cy="34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8FE1431-28EF-2FA2-BFDC-B59CED71D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779" y="2294880"/>
            <a:ext cx="4086225" cy="34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63A10A1-0103-A044-DD56-7C592C819637}"/>
              </a:ext>
            </a:extLst>
          </p:cNvPr>
          <p:cNvSpPr txBox="1"/>
          <p:nvPr/>
        </p:nvSpPr>
        <p:spPr>
          <a:xfrm>
            <a:off x="442257" y="5775902"/>
            <a:ext cx="424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feature extraction</a:t>
            </a:r>
            <a:endParaRPr lang="zh-CN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7CAB51D-D2F5-454F-B431-45D5CAC011F2}"/>
              </a:ext>
            </a:extLst>
          </p:cNvPr>
          <p:cNvSpPr txBox="1"/>
          <p:nvPr/>
        </p:nvSpPr>
        <p:spPr>
          <a:xfrm>
            <a:off x="4936779" y="5775902"/>
            <a:ext cx="408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detection head</a:t>
            </a:r>
            <a:endParaRPr lang="zh-CN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3D98D59-37D0-4B82-CA80-5EF9B40E9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9375" y="2292369"/>
            <a:ext cx="2163872" cy="34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4112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2AF113-30BF-5F17-39D0-3D9E4047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Searchable saliency detection head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058826-4CB4-0672-8534-F3F42ADC7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Transport designs: bottom-up/top-down fusion</a:t>
            </a:r>
          </a:p>
          <a:p>
            <a:pPr lvl="1"/>
            <a:r>
              <a:rPr lang="en-US" altLang="zh-CN" dirty="0"/>
              <a:t>Connects to all levels of the backbones</a:t>
            </a:r>
          </a:p>
          <a:p>
            <a:pPr lvl="1"/>
            <a:r>
              <a:rPr lang="en-US" altLang="zh-CN" dirty="0"/>
              <a:t>Largest: aggregate from all levels, like Amulet</a:t>
            </a:r>
          </a:p>
          <a:p>
            <a:pPr lvl="1"/>
            <a:r>
              <a:rPr lang="en-US" altLang="zh-CN" dirty="0"/>
              <a:t>Smallest: only keeps identify branches, like FCN</a:t>
            </a:r>
          </a:p>
          <a:p>
            <a:r>
              <a:rPr lang="en-US" altLang="zh-CN" dirty="0"/>
              <a:t>Decoders</a:t>
            </a:r>
          </a:p>
          <a:p>
            <a:pPr lvl="1"/>
            <a:r>
              <a:rPr lang="en-US" altLang="zh-CN" dirty="0"/>
              <a:t>Bottom-up prediction refinement </a:t>
            </a:r>
          </a:p>
          <a:p>
            <a:pPr lvl="1"/>
            <a:r>
              <a:rPr lang="en-US" altLang="zh-CN" dirty="0"/>
              <a:t>Largest: like DSS</a:t>
            </a:r>
          </a:p>
          <a:p>
            <a:pPr lvl="1"/>
            <a:r>
              <a:rPr lang="en-US" altLang="zh-CN" dirty="0"/>
              <a:t>Smallest: like FCN 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3D98D59-37D0-4B82-CA80-5EF9B40E9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784" y="1655075"/>
            <a:ext cx="2761945" cy="4413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2026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6FEF3D-A8F5-ACBB-8A3F-0C2E4B2EB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Searchable multi-scale unit (SMSU)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96F454-D05B-02C5-A0B9-F01DC8713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Multi-branch structures are not hardware-friendly</a:t>
            </a:r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BB3572-AB6E-13C2-BAEC-13DA45F90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0" y="1542323"/>
            <a:ext cx="5771989" cy="47157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EA92F25-231B-FFBB-610E-3D425AA45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719" y="3109017"/>
            <a:ext cx="6090447" cy="314903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C241D36-54BE-2C1D-CF57-DDFE0B8A0308}"/>
              </a:ext>
            </a:extLst>
          </p:cNvPr>
          <p:cNvSpPr txBox="1"/>
          <p:nvPr/>
        </p:nvSpPr>
        <p:spPr>
          <a:xfrm>
            <a:off x="6096000" y="1541887"/>
            <a:ext cx="5340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Extended to any branches</a:t>
            </a:r>
            <a:endParaRPr lang="zh-CN" alt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2083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B91E36-0B08-4B43-96A0-984D99381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表示层面挑战</a:t>
            </a:r>
            <a:r>
              <a:rPr lang="en-US" altLang="zh-CN" dirty="0"/>
              <a:t>: </a:t>
            </a:r>
            <a:r>
              <a:rPr lang="zh-CN" altLang="en-US" dirty="0"/>
              <a:t> 特征表示粒度自适应性差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5764F0-ADE0-47F9-8E7B-63A0777B5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复杂场景</a:t>
            </a:r>
            <a:r>
              <a:rPr lang="zh-CN" altLang="en-US" dirty="0">
                <a:solidFill>
                  <a:srgbClr val="0000FF"/>
                </a:solidFill>
              </a:rPr>
              <a:t>算不准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0000FF"/>
                </a:solidFill>
              </a:rPr>
              <a:t>粒度自适应</a:t>
            </a:r>
            <a:r>
              <a:rPr lang="zh-CN" altLang="en-US" dirty="0"/>
              <a:t>性差</a:t>
            </a:r>
            <a:endParaRPr lang="en-US" altLang="zh-CN" dirty="0"/>
          </a:p>
          <a:p>
            <a:pPr lvl="1"/>
            <a:r>
              <a:rPr lang="zh-CN" altLang="en-US" dirty="0"/>
              <a:t>复杂场景理解需要目标物体局部、整体、和环境信息</a:t>
            </a:r>
            <a:endParaRPr lang="en-US" altLang="zh-CN" dirty="0"/>
          </a:p>
          <a:p>
            <a:pPr lvl="1"/>
            <a:r>
              <a:rPr lang="zh-CN" altLang="en-US" dirty="0"/>
              <a:t>例：特征表达不能自适应地捕捉环境信息导致错误</a:t>
            </a:r>
            <a:endParaRPr lang="en-US" altLang="zh-CN" dirty="0"/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DC03E9B0-E61B-4BF9-9E77-F0774640156C}"/>
              </a:ext>
            </a:extLst>
          </p:cNvPr>
          <p:cNvSpPr txBox="1"/>
          <p:nvPr/>
        </p:nvSpPr>
        <p:spPr>
          <a:xfrm>
            <a:off x="3359696" y="5919664"/>
            <a:ext cx="4279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n w="0"/>
                <a:latin typeface="微软雅黑" panose="020B0503020204020204" pitchFamily="34" charset="-122"/>
                <a:ea typeface="微软雅黑" panose="020B0503020204020204" pitchFamily="34" charset="-122"/>
              </a:rPr>
              <a:t>树桩         </a:t>
            </a:r>
            <a:r>
              <a:rPr lang="en-US" altLang="zh-CN" sz="2400" b="1" dirty="0">
                <a:ln w="0"/>
                <a:latin typeface="微软雅黑" panose="020B0503020204020204" pitchFamily="34" charset="-122"/>
                <a:ea typeface="微软雅黑" panose="020B0503020204020204" pitchFamily="34" charset="-122"/>
              </a:rPr>
              <a:t>vs.</a:t>
            </a:r>
            <a:r>
              <a:rPr lang="zh-CN" altLang="en-US" sz="2400" b="1" dirty="0">
                <a:ln w="0"/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2400" b="1" dirty="0">
                <a:ln w="0"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1" dirty="0">
                <a:ln w="0"/>
                <a:latin typeface="微软雅黑" panose="020B0503020204020204" pitchFamily="34" charset="-122"/>
                <a:ea typeface="微软雅黑" panose="020B0503020204020204" pitchFamily="34" charset="-122"/>
              </a:rPr>
              <a:t>凳子？</a:t>
            </a:r>
            <a:endParaRPr lang="en-US" sz="2400" b="1" dirty="0">
              <a:ln w="0"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4" descr="https://gimg2.baidu.com/image_search/src=http%3A%2F%2Fwww.sdzscd.com%2Fupfiles%2F2020%2F03%2F13%2F168a2941d44f218e.jpg&amp;refer=http%3A%2F%2Fwww.sdzscd.com&amp;app=2002&amp;size=f9999,10000&amp;q=a80&amp;n=0&amp;g=0n&amp;fmt=jpeg?sec=1626059907&amp;t=1813371c8c3e3b83f795f8777191303a">
            <a:extLst>
              <a:ext uri="{FF2B5EF4-FFF2-40B4-BE49-F238E27FC236}">
                <a16:creationId xmlns:a16="http://schemas.microsoft.com/office/drawing/2014/main" id="{9611AF88-27C0-4374-A602-7881A295B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9696" y="5103913"/>
            <a:ext cx="1224136" cy="63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F7A34678-1C13-7D29-D8FA-CF851542EAED}"/>
              </a:ext>
            </a:extLst>
          </p:cNvPr>
          <p:cNvGrpSpPr/>
          <p:nvPr/>
        </p:nvGrpSpPr>
        <p:grpSpPr>
          <a:xfrm>
            <a:off x="5060854" y="2871665"/>
            <a:ext cx="3816424" cy="2866813"/>
            <a:chOff x="4572000" y="2276872"/>
            <a:chExt cx="3816424" cy="2866813"/>
          </a:xfrm>
        </p:grpSpPr>
        <p:pic>
          <p:nvPicPr>
            <p:cNvPr id="8" name="Picture 4" descr="https://gimg2.baidu.com/image_search/src=http%3A%2F%2Fwww.sdzscd.com%2Fupfiles%2F2020%2F03%2F13%2F168a2941d44f218e.jpg&amp;refer=http%3A%2F%2Fwww.sdzscd.com&amp;app=2002&amp;size=f9999,10000&amp;q=a80&amp;n=0&amp;g=0n&amp;fmt=jpeg?sec=1626059907&amp;t=1813371c8c3e3b83f795f8777191303a">
              <a:extLst>
                <a:ext uri="{FF2B5EF4-FFF2-40B4-BE49-F238E27FC236}">
                  <a16:creationId xmlns:a16="http://schemas.microsoft.com/office/drawing/2014/main" id="{84E631BB-7B3F-4D0B-B40A-89E76C80E6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72000" y="2276872"/>
              <a:ext cx="3816424" cy="2866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5217406-FEC3-7B71-E4BC-C23A90810DFF}"/>
                </a:ext>
              </a:extLst>
            </p:cNvPr>
            <p:cNvSpPr/>
            <p:nvPr/>
          </p:nvSpPr>
          <p:spPr bwMode="auto">
            <a:xfrm>
              <a:off x="5527584" y="4509120"/>
              <a:ext cx="1204656" cy="63456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>
                <a:latin typeface="Times New Roman" pitchFamily="18" charset="0"/>
                <a:ea typeface="宋体" pitchFamily="2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9255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66"/>
    </mc:Choice>
    <mc:Fallback xmlns="">
      <p:transition spd="slow" advTm="2556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6FEF3D-A8F5-ACBB-8A3F-0C2E4B2EB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Searchable multi-scale unit (SMSU)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96F454-D05B-02C5-A0B9-F01DC8713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Multi-branch structures are not hardware-friendly</a:t>
            </a:r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BB3572-AB6E-13C2-BAEC-13DA45F90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0" y="1542323"/>
            <a:ext cx="5771989" cy="47157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EA92F25-231B-FFBB-610E-3D425AA45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719" y="3109017"/>
            <a:ext cx="6090447" cy="314903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C241D36-54BE-2C1D-CF57-DDFE0B8A0308}"/>
              </a:ext>
            </a:extLst>
          </p:cNvPr>
          <p:cNvSpPr txBox="1"/>
          <p:nvPr/>
        </p:nvSpPr>
        <p:spPr>
          <a:xfrm>
            <a:off x="6096000" y="1541887"/>
            <a:ext cx="5340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Extended to any branches</a:t>
            </a:r>
            <a:endParaRPr lang="zh-CN" alt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5583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6FEF3D-A8F5-ACBB-8A3F-0C2E4B2EB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Searchable multi-scale unit (SMSU)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96F454-D05B-02C5-A0B9-F01DC8713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/>
              <a:t>Best receptive field may be different at different levels</a:t>
            </a:r>
          </a:p>
          <a:p>
            <a:pPr lvl="1"/>
            <a:r>
              <a:rPr lang="en-US" altLang="zh-CN" dirty="0"/>
              <a:t>Use SMSU as a basic search unit in the transport and decoder</a:t>
            </a:r>
          </a:p>
          <a:p>
            <a:r>
              <a:rPr lang="en-US" altLang="zh-CN" dirty="0"/>
              <a:t>Make key components searchable</a:t>
            </a:r>
          </a:p>
          <a:p>
            <a:pPr lvl="1"/>
            <a:r>
              <a:rPr lang="en-US" altLang="zh-CN" dirty="0"/>
              <a:t>Prune redundant fusion branches </a:t>
            </a:r>
          </a:p>
          <a:p>
            <a:pPr lvl="1"/>
            <a:r>
              <a:rPr lang="en-US" altLang="zh-CN" dirty="0"/>
              <a:t>Choose appropriate fusion kernels with latency constrains</a:t>
            </a:r>
          </a:p>
          <a:p>
            <a:r>
              <a:rPr lang="en-US" altLang="zh-CN" dirty="0"/>
              <a:t>Weight-sharing super-net</a:t>
            </a:r>
          </a:p>
          <a:p>
            <a:pPr lvl="1"/>
            <a:r>
              <a:rPr lang="en-US" altLang="zh-CN" dirty="0"/>
              <a:t>Channels</a:t>
            </a:r>
          </a:p>
          <a:p>
            <a:pPr lvl="1"/>
            <a:r>
              <a:rPr lang="en-US" altLang="zh-CN" dirty="0"/>
              <a:t>Layers</a:t>
            </a:r>
          </a:p>
          <a:p>
            <a:pPr lvl="1"/>
            <a:r>
              <a:rPr lang="en-US" altLang="zh-CN" dirty="0"/>
              <a:t>Kernel combinations</a:t>
            </a:r>
          </a:p>
          <a:p>
            <a:pPr lvl="1"/>
            <a:r>
              <a:rPr lang="en-US" altLang="zh-CN" dirty="0"/>
              <a:t>Multi-level fusions</a:t>
            </a:r>
          </a:p>
          <a:p>
            <a:pPr lvl="1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97723A-AB12-5A15-B01D-9B195FE1D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38" y="1964553"/>
            <a:ext cx="5796753" cy="43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25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148454-9E82-1F14-7A68-2672529EB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Device-aware Search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A532E5-9541-BE71-6DCA-F72124529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8" y="789710"/>
            <a:ext cx="4541762" cy="5820093"/>
          </a:xfrm>
        </p:spPr>
        <p:txBody>
          <a:bodyPr/>
          <a:lstStyle/>
          <a:p>
            <a:r>
              <a:rPr lang="en-US" altLang="zh-CN" dirty="0"/>
              <a:t>Search &amp; Deploy: </a:t>
            </a:r>
          </a:p>
          <a:p>
            <a:pPr lvl="1"/>
            <a:r>
              <a:rPr lang="en-US" altLang="zh-CN" dirty="0"/>
              <a:t>Benchmark on hardware and build LUT.</a:t>
            </a:r>
          </a:p>
          <a:p>
            <a:pPr lvl="1"/>
            <a:r>
              <a:rPr lang="en-US" altLang="zh-CN" dirty="0"/>
              <a:t>Adopt evolutionary search to find Pareto frontier.</a:t>
            </a:r>
          </a:p>
          <a:p>
            <a:pPr lvl="1"/>
            <a:r>
              <a:rPr lang="en-US" altLang="zh-CN" dirty="0"/>
              <a:t>Inherit weights from the super-net and deploy.</a:t>
            </a: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672B08-7817-D5A8-43D9-B20C241EC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82" y="1294308"/>
            <a:ext cx="6712145" cy="461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14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148454-9E82-1F14-7A68-2672529EB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Device-aware Search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A532E5-9541-BE71-6DCA-F72124529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Observation &amp; Solution</a:t>
            </a:r>
          </a:p>
          <a:p>
            <a:pPr lvl="1"/>
            <a:r>
              <a:rPr lang="en-US" altLang="zh-CN" dirty="0"/>
              <a:t>Uniform sampling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 imbalanced sampling in latency space.</a:t>
            </a:r>
          </a:p>
          <a:p>
            <a:pPr lvl="1"/>
            <a:r>
              <a:rPr lang="en-US" altLang="zh-CN" dirty="0"/>
              <a:t>Latency-group sampling ensures balanced sampling</a:t>
            </a:r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01E582E-3699-34BE-E438-157C33E14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06" y="2726309"/>
            <a:ext cx="7330698" cy="38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84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36A78A-1082-EE47-A4D2-F60F2CC14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Benchmark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3DEBD57-14BB-A37E-2788-F7B283AD7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1456"/>
          <a:stretch/>
        </p:blipFill>
        <p:spPr>
          <a:xfrm>
            <a:off x="394447" y="1362425"/>
            <a:ext cx="11662882" cy="524601"/>
          </a:xfrm>
        </p:spPr>
      </p:pic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D4E89E54-C4CE-89B0-509B-564DE6A6F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35"/>
          <a:stretch/>
        </p:blipFill>
        <p:spPr>
          <a:xfrm>
            <a:off x="394447" y="1859796"/>
            <a:ext cx="11662875" cy="362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78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2DE1E-3A7D-6376-1525-5C05C89E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Speed comparison with existing SOD methods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06C3FEF-6281-08FB-82E8-3A0820624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5099" y="1113308"/>
            <a:ext cx="7201801" cy="5124760"/>
          </a:xfrm>
        </p:spPr>
      </p:pic>
    </p:spTree>
    <p:extLst>
      <p:ext uri="{BB962C8B-B14F-4D97-AF65-F5344CB8AC3E}">
        <p14:creationId xmlns:p14="http://schemas.microsoft.com/office/powerpoint/2010/main" val="3005830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2DE1E-3A7D-6376-1525-5C05C89E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Speed comparison with existing SOD methods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D735C8D0-D460-DEB6-21A0-B06FC3076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3728" y="788988"/>
            <a:ext cx="8095331" cy="5728049"/>
          </a:xfrm>
        </p:spPr>
      </p:pic>
    </p:spTree>
    <p:extLst>
      <p:ext uri="{BB962C8B-B14F-4D97-AF65-F5344CB8AC3E}">
        <p14:creationId xmlns:p14="http://schemas.microsoft.com/office/powerpoint/2010/main" val="3320028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2DE1E-3A7D-6376-1525-5C05C89E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Speed comparison with existing SOD methods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E7FC1B38-9F0C-74C8-1874-CBF5B0BB2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2505" y="734745"/>
            <a:ext cx="8197777" cy="5821362"/>
          </a:xfrm>
        </p:spPr>
      </p:pic>
    </p:spTree>
    <p:extLst>
      <p:ext uri="{BB962C8B-B14F-4D97-AF65-F5344CB8AC3E}">
        <p14:creationId xmlns:p14="http://schemas.microsoft.com/office/powerpoint/2010/main" val="3164363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2DE1E-3A7D-6376-1525-5C05C89E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Speed comparison with existing SOD methods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DDD5465C-116F-97B3-C7A6-AE26969CE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5362" y="726996"/>
            <a:ext cx="8072063" cy="5821362"/>
          </a:xfrm>
        </p:spPr>
      </p:pic>
    </p:spTree>
    <p:extLst>
      <p:ext uri="{BB962C8B-B14F-4D97-AF65-F5344CB8AC3E}">
        <p14:creationId xmlns:p14="http://schemas.microsoft.com/office/powerpoint/2010/main" val="908989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05283F-3663-A39C-8C76-21846900C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Ablation: search space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A256833-FFDC-ED64-316A-335A4D2BC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18" y="1030313"/>
            <a:ext cx="5693295" cy="4611391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8A714D-EE89-88E1-E457-ED7B9CBBB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413" y="2092995"/>
            <a:ext cx="61055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67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5764F0-ADE0-47F9-8E7B-63A0777B5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算力受限设备</a:t>
            </a:r>
            <a:r>
              <a:rPr lang="zh-CN" altLang="en-US" dirty="0">
                <a:solidFill>
                  <a:srgbClr val="0000FF"/>
                </a:solidFill>
              </a:rPr>
              <a:t>算不动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0000FF"/>
                </a:solidFill>
                <a:sym typeface="Wingdings" pitchFamily="2" charset="2"/>
              </a:rPr>
              <a:t>算力自适应</a:t>
            </a:r>
            <a:r>
              <a:rPr lang="zh-CN" altLang="en-US" dirty="0">
                <a:sym typeface="Wingdings" pitchFamily="2" charset="2"/>
              </a:rPr>
              <a:t>性差</a:t>
            </a:r>
            <a:endParaRPr lang="en-US" altLang="zh-CN" dirty="0">
              <a:sym typeface="Wingdings" pitchFamily="2" charset="2"/>
            </a:endParaRPr>
          </a:p>
          <a:p>
            <a:pPr lvl="1"/>
            <a:r>
              <a:rPr lang="zh-CN" altLang="en-US" dirty="0">
                <a:sym typeface="Wingdings" pitchFamily="2" charset="2"/>
              </a:rPr>
              <a:t>受体积、功耗等限制，许多智能设备算力非常有限</a:t>
            </a:r>
            <a:endParaRPr lang="en-US" altLang="zh-CN" dirty="0">
              <a:sym typeface="Wingdings" pitchFamily="2" charset="2"/>
            </a:endParaRPr>
          </a:p>
          <a:p>
            <a:pPr lvl="1"/>
            <a:r>
              <a:rPr lang="zh-CN" altLang="en-US" dirty="0">
                <a:sym typeface="Wingdings" pitchFamily="2" charset="2"/>
              </a:rPr>
              <a:t>传统算法难以在这些设备上实时运行</a:t>
            </a:r>
            <a:endParaRPr lang="zh-CN" altLang="en-US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825C8A11-E116-4945-AEAB-079AE52F5785}"/>
              </a:ext>
            </a:extLst>
          </p:cNvPr>
          <p:cNvSpPr txBox="1"/>
          <p:nvPr/>
        </p:nvSpPr>
        <p:spPr>
          <a:xfrm>
            <a:off x="2232327" y="4581128"/>
            <a:ext cx="533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导弹制导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62D2C7D-0280-4EBA-ADE2-85E8EE8B1D6C}"/>
              </a:ext>
            </a:extLst>
          </p:cNvPr>
          <p:cNvGrpSpPr/>
          <p:nvPr/>
        </p:nvGrpSpPr>
        <p:grpSpPr>
          <a:xfrm>
            <a:off x="6413179" y="3569337"/>
            <a:ext cx="3451997" cy="2397968"/>
            <a:chOff x="5620537" y="1724250"/>
            <a:chExt cx="2772018" cy="1998434"/>
          </a:xfrm>
        </p:grpSpPr>
        <p:pic>
          <p:nvPicPr>
            <p:cNvPr id="8" name="内容占位符 4">
              <a:extLst>
                <a:ext uri="{FF2B5EF4-FFF2-40B4-BE49-F238E27FC236}">
                  <a16:creationId xmlns:a16="http://schemas.microsoft.com/office/drawing/2014/main" id="{1FBCA329-5FB6-49A2-A34A-D2D7E11C4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537" y="1724250"/>
              <a:ext cx="2772017" cy="161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2F54B3E-7153-4E7C-BBD6-489E860B663C}"/>
                </a:ext>
              </a:extLst>
            </p:cNvPr>
            <p:cNvSpPr txBox="1"/>
            <p:nvPr/>
          </p:nvSpPr>
          <p:spPr>
            <a:xfrm>
              <a:off x="5626997" y="3337939"/>
              <a:ext cx="2765558" cy="38474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 dirty="0">
                  <a:sym typeface="+mn-ea"/>
                </a:rPr>
                <a:t>硬件算力受限</a:t>
              </a:r>
              <a:endParaRPr lang="zh-CN" altLang="en-US" sz="2400" dirty="0"/>
            </a:p>
          </p:txBody>
        </p:sp>
      </p:grpSp>
      <p:pic>
        <p:nvPicPr>
          <p:cNvPr id="10" name="图片 9" descr="HuaweiMate10">
            <a:extLst>
              <a:ext uri="{FF2B5EF4-FFF2-40B4-BE49-F238E27FC236}">
                <a16:creationId xmlns:a16="http://schemas.microsoft.com/office/drawing/2014/main" id="{4B636AA0-5768-439B-9D6A-4A25E56760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2678" y="2826216"/>
            <a:ext cx="2977776" cy="1623050"/>
          </a:xfrm>
          <a:prstGeom prst="rect">
            <a:avLst/>
          </a:prstGeom>
        </p:spPr>
      </p:pic>
      <p:pic>
        <p:nvPicPr>
          <p:cNvPr id="11" name="图片 10" descr="timg">
            <a:extLst>
              <a:ext uri="{FF2B5EF4-FFF2-40B4-BE49-F238E27FC236}">
                <a16:creationId xmlns:a16="http://schemas.microsoft.com/office/drawing/2014/main" id="{D7CD494E-C471-4E00-B859-05E926807B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2677" y="4581129"/>
            <a:ext cx="2977776" cy="162249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36587F04-36A4-4C31-831A-806352436774}"/>
              </a:ext>
            </a:extLst>
          </p:cNvPr>
          <p:cNvSpPr txBox="1"/>
          <p:nvPr/>
        </p:nvSpPr>
        <p:spPr>
          <a:xfrm>
            <a:off x="2232327" y="2826216"/>
            <a:ext cx="5403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智能手机</a:t>
            </a:r>
          </a:p>
        </p:txBody>
      </p:sp>
      <p:cxnSp>
        <p:nvCxnSpPr>
          <p:cNvPr id="13" name="直接箭头连接符 66">
            <a:extLst>
              <a:ext uri="{FF2B5EF4-FFF2-40B4-BE49-F238E27FC236}">
                <a16:creationId xmlns:a16="http://schemas.microsoft.com/office/drawing/2014/main" id="{DC376C30-7A19-4F1E-81D6-BF3EE438FBA8}"/>
              </a:ext>
            </a:extLst>
          </p:cNvPr>
          <p:cNvCxnSpPr>
            <a:cxnSpLocks/>
            <a:stCxn id="10" idx="3"/>
            <a:endCxn id="8" idx="1"/>
          </p:cNvCxnSpPr>
          <p:nvPr/>
        </p:nvCxnSpPr>
        <p:spPr>
          <a:xfrm>
            <a:off x="5750454" y="3637741"/>
            <a:ext cx="662724" cy="898540"/>
          </a:xfrm>
          <a:prstGeom prst="bentConnector3">
            <a:avLst>
              <a:gd name="adj1" fmla="val 50000"/>
            </a:avLst>
          </a:prstGeom>
          <a:ln w="47625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接箭头连接符 66">
            <a:extLst>
              <a:ext uri="{FF2B5EF4-FFF2-40B4-BE49-F238E27FC236}">
                <a16:creationId xmlns:a16="http://schemas.microsoft.com/office/drawing/2014/main" id="{46F97FFB-B0A8-404D-BDEB-53721BB2D626}"/>
              </a:ext>
            </a:extLst>
          </p:cNvPr>
          <p:cNvCxnSpPr>
            <a:cxnSpLocks/>
            <a:stCxn id="11" idx="3"/>
            <a:endCxn id="8" idx="1"/>
          </p:cNvCxnSpPr>
          <p:nvPr/>
        </p:nvCxnSpPr>
        <p:spPr>
          <a:xfrm flipV="1">
            <a:off x="5750454" y="4536282"/>
            <a:ext cx="662725" cy="856093"/>
          </a:xfrm>
          <a:prstGeom prst="bentConnector3">
            <a:avLst>
              <a:gd name="adj1" fmla="val 50000"/>
            </a:avLst>
          </a:prstGeom>
          <a:ln w="47625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标题 4">
            <a:extLst>
              <a:ext uri="{FF2B5EF4-FFF2-40B4-BE49-F238E27FC236}">
                <a16:creationId xmlns:a16="http://schemas.microsoft.com/office/drawing/2014/main" id="{C5A13E05-8019-487B-85B4-F836A617F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计算层面挑战</a:t>
            </a:r>
            <a:r>
              <a:rPr lang="en-US" altLang="zh-CN" dirty="0"/>
              <a:t>: </a:t>
            </a:r>
            <a:r>
              <a:rPr lang="zh-CN" altLang="en-US" dirty="0"/>
              <a:t>计算方法算力自适应性差</a:t>
            </a:r>
          </a:p>
        </p:txBody>
      </p:sp>
    </p:spTree>
    <p:extLst>
      <p:ext uri="{BB962C8B-B14F-4D97-AF65-F5344CB8AC3E}">
        <p14:creationId xmlns:p14="http://schemas.microsoft.com/office/powerpoint/2010/main" val="314599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3"/>
    </mc:Choice>
    <mc:Fallback xmlns="">
      <p:transition spd="slow" advTm="1294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ECB55A6-35CB-5DE7-749C-00A242094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Ablation: search space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5604310A-DF93-5D0D-D38C-D6E38F938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Integral vs. partial search: </a:t>
            </a:r>
          </a:p>
          <a:p>
            <a:pPr lvl="1"/>
            <a:r>
              <a:rPr lang="en-US" altLang="zh-CN" dirty="0"/>
              <a:t>Integral search has a consistent improvement over partial search.</a:t>
            </a:r>
          </a:p>
          <a:p>
            <a:r>
              <a:rPr lang="en-US" altLang="zh-CN" dirty="0"/>
              <a:t>Observation: </a:t>
            </a:r>
          </a:p>
          <a:p>
            <a:pPr lvl="1"/>
            <a:r>
              <a:rPr lang="en-US" altLang="zh-CN" dirty="0"/>
              <a:t>The most complex head doesn’t always achieve the best performance</a:t>
            </a:r>
            <a:endParaRPr lang="zh-CN" altLang="en-US" dirty="0"/>
          </a:p>
        </p:txBody>
      </p:sp>
      <p:pic>
        <p:nvPicPr>
          <p:cNvPr id="6" name="内容占位符 3">
            <a:extLst>
              <a:ext uri="{FF2B5EF4-FFF2-40B4-BE49-F238E27FC236}">
                <a16:creationId xmlns:a16="http://schemas.microsoft.com/office/drawing/2014/main" id="{FEC714E7-6F73-AAD4-88CD-FEAF9CBD7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06" y="1144915"/>
            <a:ext cx="6160575" cy="41757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4CF06AF-4F1E-28AA-1F98-E1C2392B8420}"/>
              </a:ext>
            </a:extLst>
          </p:cNvPr>
          <p:cNvSpPr txBox="1"/>
          <p:nvPr/>
        </p:nvSpPr>
        <p:spPr>
          <a:xfrm>
            <a:off x="5897106" y="5257746"/>
            <a:ext cx="6044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 of the correspondence between the backbone/head latency and the performance.</a:t>
            </a:r>
          </a:p>
        </p:txBody>
      </p:sp>
    </p:spTree>
    <p:extLst>
      <p:ext uri="{BB962C8B-B14F-4D97-AF65-F5344CB8AC3E}">
        <p14:creationId xmlns:p14="http://schemas.microsoft.com/office/powerpoint/2010/main" val="2474398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4690BB-5AF6-C5D1-B99F-1CED08CC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Ablation: device search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C4956A-64BD-B608-209E-9FC3C3848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8" y="789710"/>
            <a:ext cx="4998962" cy="5820093"/>
          </a:xfrm>
        </p:spPr>
        <p:txBody>
          <a:bodyPr>
            <a:normAutofit/>
          </a:bodyPr>
          <a:lstStyle/>
          <a:p>
            <a:r>
              <a:rPr lang="en-US" altLang="zh-CN" dirty="0"/>
              <a:t>Latency group vs. uniform sampling</a:t>
            </a:r>
          </a:p>
          <a:p>
            <a:pPr lvl="1"/>
            <a:r>
              <a:rPr lang="en-US" altLang="zh-CN" dirty="0"/>
              <a:t>US only samples 50.2% of the latency range.</a:t>
            </a:r>
          </a:p>
          <a:p>
            <a:pPr lvl="1"/>
            <a:r>
              <a:rPr lang="en-US" altLang="zh-CN" dirty="0"/>
              <a:t>LGS samples 99% of the latency range.</a:t>
            </a: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3859823-1EF4-77F8-1D50-E2AD9DC19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56" y="922150"/>
            <a:ext cx="6721245" cy="494815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A3DACC0-905E-8CF8-6AB5-435B052E214E}"/>
              </a:ext>
            </a:extLst>
          </p:cNvPr>
          <p:cNvSpPr txBox="1"/>
          <p:nvPr/>
        </p:nvSpPr>
        <p:spPr>
          <a:xfrm>
            <a:off x="5308170" y="5784539"/>
            <a:ext cx="6548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the evolution search with uniform sampling (US) and proposed LGS.</a:t>
            </a:r>
          </a:p>
        </p:txBody>
      </p:sp>
    </p:spTree>
    <p:extLst>
      <p:ext uri="{BB962C8B-B14F-4D97-AF65-F5344CB8AC3E}">
        <p14:creationId xmlns:p14="http://schemas.microsoft.com/office/powerpoint/2010/main" val="1591731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6547F6-D8FA-4F7B-93B0-42035E4E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Ablation: device search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94FF8-B3C3-1D16-0E98-44508F5CB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device-aware search schema</a:t>
            </a:r>
          </a:p>
          <a:p>
            <a:pPr lvl="1"/>
            <a:r>
              <a:rPr lang="en-US" altLang="zh-CN" dirty="0"/>
              <a:t>Baseline: search on GPU and deploy to other devices.</a:t>
            </a:r>
          </a:p>
          <a:p>
            <a:pPr lvl="1"/>
            <a:r>
              <a:rPr lang="en-US" altLang="zh-CN" dirty="0"/>
              <a:t>Device-aware search: reduce 10.9%-14.5% model latency of adopting baseline strategy.</a:t>
            </a:r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3AE3A9-82EE-4A36-D543-6A5DF6FC1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24" y="3273474"/>
            <a:ext cx="10392551" cy="267012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D4F322B-30ED-E323-1209-32AEE0D55133}"/>
              </a:ext>
            </a:extLst>
          </p:cNvPr>
          <p:cNvSpPr txBox="1"/>
          <p:nvPr/>
        </p:nvSpPr>
        <p:spPr>
          <a:xfrm>
            <a:off x="1030638" y="5943600"/>
            <a:ext cx="10261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searching on GPU and specialized device.</a:t>
            </a:r>
          </a:p>
        </p:txBody>
      </p:sp>
    </p:spTree>
    <p:extLst>
      <p:ext uri="{BB962C8B-B14F-4D97-AF65-F5344CB8AC3E}">
        <p14:creationId xmlns:p14="http://schemas.microsoft.com/office/powerpoint/2010/main" val="2364711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CCE88F-BA4A-9DF3-8236-074B05E94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Major discovery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E854CC-7001-03EB-9932-96EE01B8F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7" y="789710"/>
            <a:ext cx="8354346" cy="5820093"/>
          </a:xfrm>
        </p:spPr>
        <p:txBody>
          <a:bodyPr>
            <a:normAutofit/>
          </a:bodyPr>
          <a:lstStyle/>
          <a:p>
            <a:r>
              <a:rPr lang="en-US" altLang="zh-CN" dirty="0"/>
              <a:t>We identify two challenges in low-latency SOD model designs and propose iNAS to overcome those challenges. </a:t>
            </a:r>
          </a:p>
          <a:p>
            <a:pPr lvl="1"/>
            <a:r>
              <a:rPr lang="en-US" altLang="zh-CN" dirty="0"/>
              <a:t>iNAS can seek a balance in different components’ complexities.</a:t>
            </a:r>
          </a:p>
          <a:p>
            <a:pPr lvl="1"/>
            <a:r>
              <a:rPr lang="en-US" altLang="zh-CN" dirty="0"/>
              <a:t>iNAS can specialize different models for different devices.</a:t>
            </a:r>
          </a:p>
          <a:p>
            <a:r>
              <a:rPr lang="en-US" altLang="zh-CN" dirty="0"/>
              <a:t>iNAS paves the way for SOD applications on low-power devices.</a:t>
            </a: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026008E-398F-1321-74D4-EFEBE9390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793" y="1665102"/>
            <a:ext cx="3174521" cy="317452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EABC18-4500-04C7-EE76-0E2B653ECE4A}"/>
              </a:ext>
            </a:extLst>
          </p:cNvPr>
          <p:cNvSpPr txBox="1"/>
          <p:nvPr/>
        </p:nvSpPr>
        <p:spPr>
          <a:xfrm>
            <a:off x="8842897" y="4839623"/>
            <a:ext cx="3080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Code is available.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79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D89D88-AB7C-44F6-8795-F3A3B97F5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图像自适应感知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36789A-9688-4B6F-A61F-E70E449A6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6" name="内容占位符 3">
            <a:extLst>
              <a:ext uri="{FF2B5EF4-FFF2-40B4-BE49-F238E27FC236}">
                <a16:creationId xmlns:a16="http://schemas.microsoft.com/office/drawing/2014/main" id="{D5940586-833B-41A0-8E61-AC92AE03A277}"/>
              </a:ext>
            </a:extLst>
          </p:cNvPr>
          <p:cNvGraphicFramePr>
            <a:graphicFrameLocks noGrp="1"/>
          </p:cNvGraphicFramePr>
          <p:nvPr/>
        </p:nvGraphicFramePr>
        <p:xfrm>
          <a:off x="394447" y="1754395"/>
          <a:ext cx="3512877" cy="308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5" name="组合 24">
            <a:extLst>
              <a:ext uri="{FF2B5EF4-FFF2-40B4-BE49-F238E27FC236}">
                <a16:creationId xmlns:a16="http://schemas.microsoft.com/office/drawing/2014/main" id="{E0ABA170-7D26-42AC-BDA7-A69DA133C58B}"/>
              </a:ext>
            </a:extLst>
          </p:cNvPr>
          <p:cNvGrpSpPr/>
          <p:nvPr/>
        </p:nvGrpSpPr>
        <p:grpSpPr>
          <a:xfrm>
            <a:off x="3709295" y="3082070"/>
            <a:ext cx="7902459" cy="957754"/>
            <a:chOff x="3010570" y="3602767"/>
            <a:chExt cx="5449862" cy="820265"/>
          </a:xfrm>
        </p:grpSpPr>
        <p:sp>
          <p:nvSpPr>
            <p:cNvPr id="7" name="箭头: 右 38">
              <a:extLst>
                <a:ext uri="{FF2B5EF4-FFF2-40B4-BE49-F238E27FC236}">
                  <a16:creationId xmlns:a16="http://schemas.microsoft.com/office/drawing/2014/main" id="{40C35214-F067-44C2-B2F1-9E251D00EB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10570" y="3788926"/>
              <a:ext cx="240318" cy="254781"/>
            </a:xfrm>
            <a:prstGeom prst="rightArrow">
              <a:avLst/>
            </a:prstGeom>
            <a:solidFill>
              <a:srgbClr val="22228B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6A5DA12-9BE7-48C2-87C4-419F9F58A278}"/>
                </a:ext>
              </a:extLst>
            </p:cNvPr>
            <p:cNvSpPr/>
            <p:nvPr/>
          </p:nvSpPr>
          <p:spPr>
            <a:xfrm>
              <a:off x="3491880" y="3602767"/>
              <a:ext cx="4968552" cy="820265"/>
            </a:xfrm>
            <a:prstGeom prst="rect">
              <a:avLst/>
            </a:prstGeom>
            <a:solidFill>
              <a:srgbClr val="D2D2F4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6800" rIns="468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600" dirty="0">
                  <a:solidFill>
                    <a:schemeClr val="tx2"/>
                  </a:solidFill>
                  <a:ea typeface="黑体" panose="02010609060101010101" pitchFamily="49" charset="-122"/>
                </a:rPr>
                <a:t>算力自适应的高效视觉感知</a:t>
              </a:r>
              <a:endParaRPr lang="en-US" altLang="zh-CN" sz="3600" dirty="0">
                <a:solidFill>
                  <a:schemeClr val="tx2"/>
                </a:solidFill>
                <a:ea typeface="黑体" panose="02010609060101010101" pitchFamily="49" charset="-122"/>
              </a:endParaRPr>
            </a:p>
          </p:txBody>
        </p:sp>
      </p:grpSp>
      <p:sp>
        <p:nvSpPr>
          <p:cNvPr id="14" name="TextBox 27">
            <a:extLst>
              <a:ext uri="{FF2B5EF4-FFF2-40B4-BE49-F238E27FC236}">
                <a16:creationId xmlns:a16="http://schemas.microsoft.com/office/drawing/2014/main" id="{726DE964-429D-4F3D-A9BA-7C0746B637FA}"/>
              </a:ext>
            </a:extLst>
          </p:cNvPr>
          <p:cNvSpPr txBox="1"/>
          <p:nvPr/>
        </p:nvSpPr>
        <p:spPr>
          <a:xfrm>
            <a:off x="1320007" y="3677393"/>
            <a:ext cx="1661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</a:p>
        </p:txBody>
      </p:sp>
      <p:sp>
        <p:nvSpPr>
          <p:cNvPr id="15" name="TextBox 27">
            <a:extLst>
              <a:ext uri="{FF2B5EF4-FFF2-40B4-BE49-F238E27FC236}">
                <a16:creationId xmlns:a16="http://schemas.microsoft.com/office/drawing/2014/main" id="{74ACB2D4-87DA-4719-9A9A-12D5E69DABDA}"/>
              </a:ext>
            </a:extLst>
          </p:cNvPr>
          <p:cNvSpPr txBox="1"/>
          <p:nvPr/>
        </p:nvSpPr>
        <p:spPr>
          <a:xfrm>
            <a:off x="725355" y="2648921"/>
            <a:ext cx="1661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粒度</a:t>
            </a:r>
          </a:p>
        </p:txBody>
      </p:sp>
      <p:sp>
        <p:nvSpPr>
          <p:cNvPr id="16" name="TextBox 27">
            <a:extLst>
              <a:ext uri="{FF2B5EF4-FFF2-40B4-BE49-F238E27FC236}">
                <a16:creationId xmlns:a16="http://schemas.microsoft.com/office/drawing/2014/main" id="{A72F970D-0FB2-4499-80DE-F916164AD488}"/>
              </a:ext>
            </a:extLst>
          </p:cNvPr>
          <p:cNvSpPr txBox="1"/>
          <p:nvPr/>
        </p:nvSpPr>
        <p:spPr>
          <a:xfrm>
            <a:off x="2016013" y="2599580"/>
            <a:ext cx="1661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算力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0196319-5215-4181-BAA3-2912F20722ED}"/>
              </a:ext>
            </a:extLst>
          </p:cNvPr>
          <p:cNvGrpSpPr/>
          <p:nvPr/>
        </p:nvGrpSpPr>
        <p:grpSpPr>
          <a:xfrm>
            <a:off x="3640598" y="1490971"/>
            <a:ext cx="7971157" cy="1185918"/>
            <a:chOff x="2963193" y="2044423"/>
            <a:chExt cx="5497239" cy="1015676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6C683A7-D270-4578-A9F3-4D3C699A147D}"/>
                </a:ext>
              </a:extLst>
            </p:cNvPr>
            <p:cNvSpPr/>
            <p:nvPr/>
          </p:nvSpPr>
          <p:spPr>
            <a:xfrm>
              <a:off x="3491880" y="2044423"/>
              <a:ext cx="4968552" cy="820265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rgbClr val="9933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defRPr/>
              </a:pPr>
              <a:r>
                <a:rPr lang="zh-CN" altLang="en-US" sz="3600" dirty="0">
                  <a:solidFill>
                    <a:schemeClr val="tx2"/>
                  </a:solidFill>
                  <a:ea typeface="黑体" panose="02010609060101010101" pitchFamily="49" charset="-122"/>
                </a:rPr>
                <a:t>粒度自适应特征表达</a:t>
              </a:r>
            </a:p>
          </p:txBody>
        </p:sp>
        <p:sp>
          <p:nvSpPr>
            <p:cNvPr id="17" name="箭头: 右 38">
              <a:extLst>
                <a:ext uri="{FF2B5EF4-FFF2-40B4-BE49-F238E27FC236}">
                  <a16:creationId xmlns:a16="http://schemas.microsoft.com/office/drawing/2014/main" id="{191F9DB6-ECAD-4BD5-AEF8-52438483634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14969">
              <a:off x="2963193" y="2805318"/>
              <a:ext cx="240318" cy="254781"/>
            </a:xfrm>
            <a:prstGeom prst="rightArrow">
              <a:avLst/>
            </a:prstGeom>
            <a:solidFill>
              <a:srgbClr val="22228B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3FFF906-0399-4F40-B8C5-E470742156C4}"/>
              </a:ext>
            </a:extLst>
          </p:cNvPr>
          <p:cNvGrpSpPr/>
          <p:nvPr/>
        </p:nvGrpSpPr>
        <p:grpSpPr>
          <a:xfrm>
            <a:off x="3643986" y="4183295"/>
            <a:ext cx="7967770" cy="1382777"/>
            <a:chOff x="2965529" y="4765005"/>
            <a:chExt cx="5494903" cy="1184275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08FD3A6-4FB2-40C3-B101-CDDAB2CE2E9A}"/>
                </a:ext>
              </a:extLst>
            </p:cNvPr>
            <p:cNvSpPr/>
            <p:nvPr/>
          </p:nvSpPr>
          <p:spPr>
            <a:xfrm>
              <a:off x="3491880" y="5129015"/>
              <a:ext cx="4968552" cy="820265"/>
            </a:xfrm>
            <a:prstGeom prst="rect">
              <a:avLst/>
            </a:prstGeom>
            <a:solidFill>
              <a:srgbClr val="CCFFFF"/>
            </a:solidFill>
            <a:ln w="19050">
              <a:solidFill>
                <a:srgbClr val="9933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3600" dirty="0">
                  <a:solidFill>
                    <a:schemeClr val="tx2"/>
                  </a:solidFill>
                  <a:ea typeface="黑体" panose="02010609060101010101" pitchFamily="49" charset="-122"/>
                </a:rPr>
                <a:t>通用属性知识引导的视觉感知</a:t>
              </a:r>
              <a:endParaRPr lang="en-US" altLang="zh-CN" sz="3600" baseline="-25000" dirty="0">
                <a:solidFill>
                  <a:schemeClr val="tx2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8" name="箭头: 右 38">
              <a:extLst>
                <a:ext uri="{FF2B5EF4-FFF2-40B4-BE49-F238E27FC236}">
                  <a16:creationId xmlns:a16="http://schemas.microsoft.com/office/drawing/2014/main" id="{C1FD5A00-2F77-483F-80A9-63BBBC10F6EE}"/>
                </a:ext>
              </a:extLst>
            </p:cNvPr>
            <p:cNvSpPr>
              <a:spLocks noChangeAspect="1"/>
            </p:cNvSpPr>
            <p:nvPr/>
          </p:nvSpPr>
          <p:spPr bwMode="auto">
            <a:xfrm rot="2101477">
              <a:off x="2965529" y="4765005"/>
              <a:ext cx="240318" cy="254781"/>
            </a:xfrm>
            <a:prstGeom prst="rightArrow">
              <a:avLst/>
            </a:prstGeom>
            <a:solidFill>
              <a:srgbClr val="22228B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9" name="TextBox 27">
            <a:extLst>
              <a:ext uri="{FF2B5EF4-FFF2-40B4-BE49-F238E27FC236}">
                <a16:creationId xmlns:a16="http://schemas.microsoft.com/office/drawing/2014/main" id="{1D4AF804-AA4F-4784-BE8B-D147A6C0FA3B}"/>
              </a:ext>
            </a:extLst>
          </p:cNvPr>
          <p:cNvSpPr txBox="1"/>
          <p:nvPr/>
        </p:nvSpPr>
        <p:spPr>
          <a:xfrm>
            <a:off x="707031" y="4991196"/>
            <a:ext cx="2915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自适应性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8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35"/>
    </mc:Choice>
    <mc:Fallback xmlns="">
      <p:transition spd="slow" advTm="34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弱监督实例分割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769" y="740228"/>
            <a:ext cx="10890461" cy="5220685"/>
          </a:xfrm>
          <a:prstGeom prst="rect">
            <a:avLst/>
          </a:prstGeom>
        </p:spPr>
      </p:pic>
      <p:sp>
        <p:nvSpPr>
          <p:cNvPr id="4" name="圆角矩形 7"/>
          <p:cNvSpPr/>
          <p:nvPr/>
        </p:nvSpPr>
        <p:spPr>
          <a:xfrm>
            <a:off x="329682" y="6064898"/>
            <a:ext cx="11507755" cy="37019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Leveraging Instance-, Image- and Dataset-Level Information for Weakly Supervised Instance Segmentation, </a:t>
            </a:r>
            <a:r>
              <a:rPr lang="en-US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IEEE TPAMI</a:t>
            </a:r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, 2022.</a:t>
            </a:r>
            <a:endParaRPr lang="en-US" altLang="zh-CN" sz="14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基于卷积层多尺度的边缘检测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24848FC-F640-4E41-8B80-9580D6D63E24}"/>
              </a:ext>
            </a:extLst>
          </p:cNvPr>
          <p:cNvGrpSpPr/>
          <p:nvPr/>
        </p:nvGrpSpPr>
        <p:grpSpPr>
          <a:xfrm>
            <a:off x="324832" y="730713"/>
            <a:ext cx="4140076" cy="5348812"/>
            <a:chOff x="324831" y="754109"/>
            <a:chExt cx="4107126" cy="541305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24832" y="754109"/>
              <a:ext cx="4107125" cy="278018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24831" y="3534297"/>
              <a:ext cx="4107125" cy="2632863"/>
            </a:xfrm>
            <a:prstGeom prst="rect">
              <a:avLst/>
            </a:prstGeom>
          </p:spPr>
        </p:pic>
      </p:grpSp>
      <p:sp>
        <p:nvSpPr>
          <p:cNvPr id="7" name="圆角矩形 7">
            <a:extLst>
              <a:ext uri="{FF2B5EF4-FFF2-40B4-BE49-F238E27FC236}">
                <a16:creationId xmlns:a16="http://schemas.microsoft.com/office/drawing/2014/main" id="{BDF9D56C-51A7-4A9A-A068-3D09A1858848}"/>
              </a:ext>
            </a:extLst>
          </p:cNvPr>
          <p:cNvSpPr/>
          <p:nvPr/>
        </p:nvSpPr>
        <p:spPr>
          <a:xfrm>
            <a:off x="324832" y="6143763"/>
            <a:ext cx="11455431" cy="341959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5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Richer Convolutional Features for Edge Detection, </a:t>
            </a:r>
            <a:r>
              <a:rPr lang="en-US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IEEE </a:t>
            </a:r>
            <a:r>
              <a:rPr lang="en-US" altLang="zh-CN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TPAMI</a:t>
            </a:r>
            <a:r>
              <a:rPr lang="en-US" altLang="zh-CN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 2019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</a:t>
            </a:r>
            <a:endParaRPr lang="en-US" altLang="zh-CN" sz="16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1" name="Picture 2" descr="https://mmcheng.net/wp-content/uploads/2014/04/edge_eval_bsds.png">
            <a:extLst>
              <a:ext uri="{FF2B5EF4-FFF2-40B4-BE49-F238E27FC236}">
                <a16:creationId xmlns:a16="http://schemas.microsoft.com/office/drawing/2014/main" id="{89BD624B-6A55-45F0-A79E-3DFB4A5A1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9665" y="751015"/>
            <a:ext cx="7320781" cy="532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BBA66C8-6043-475C-B613-D086C3802471}"/>
              </a:ext>
            </a:extLst>
          </p:cNvPr>
          <p:cNvSpPr/>
          <p:nvPr/>
        </p:nvSpPr>
        <p:spPr>
          <a:xfrm>
            <a:off x="8347720" y="4449202"/>
            <a:ext cx="3358248" cy="954107"/>
          </a:xfrm>
          <a:prstGeom prst="rect">
            <a:avLst/>
          </a:prstGeom>
          <a:solidFill>
            <a:srgbClr val="000000">
              <a:alpha val="47059"/>
            </a:srgb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3600" dirty="0"/>
              <a:t>边缘检测</a:t>
            </a:r>
            <a:r>
              <a:rPr lang="en-US" altLang="zh-CN" sz="3600" dirty="0"/>
              <a:t>50+</a:t>
            </a:r>
            <a:r>
              <a:rPr lang="zh-CN" altLang="en-US" sz="3600" dirty="0"/>
              <a:t>年</a:t>
            </a:r>
            <a:endParaRPr lang="en-US" altLang="zh-CN" sz="3600" dirty="0"/>
          </a:p>
          <a:p>
            <a:pPr algn="r"/>
            <a:r>
              <a:rPr lang="en-US" altLang="zh-CN" sz="2000" dirty="0"/>
              <a:t>Since Roberts (1965)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88231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238983-7479-4850-818E-44709425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显著性检测：一种类别无关的基本属性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5BF8B0-4FB3-4992-BFFB-0BCDE7183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关于显著性检测技术的思考？</a:t>
            </a:r>
            <a:endParaRPr lang="en-US" altLang="zh-CN" dirty="0"/>
          </a:p>
          <a:p>
            <a:pPr lvl="1"/>
            <a:r>
              <a:rPr lang="zh-CN" altLang="en-US" dirty="0"/>
              <a:t>显著性检测只是简单的两类语义分割吗？</a:t>
            </a:r>
            <a:endParaRPr lang="en-US" altLang="zh-CN" dirty="0"/>
          </a:p>
          <a:p>
            <a:pPr lvl="1"/>
            <a:r>
              <a:rPr lang="zh-CN" altLang="en-US" dirty="0"/>
              <a:t>类别信息在显著性检测中起到多大作用？</a:t>
            </a:r>
            <a:endParaRPr lang="en-US" altLang="zh-CN" dirty="0"/>
          </a:p>
          <a:p>
            <a:pPr lvl="1"/>
            <a:r>
              <a:rPr lang="zh-CN" altLang="en-US" dirty="0"/>
              <a:t>预训练模型是必须的吗？</a:t>
            </a:r>
            <a:endParaRPr lang="en-US" altLang="zh-CN" dirty="0"/>
          </a:p>
          <a:p>
            <a:r>
              <a:rPr lang="zh-CN" altLang="en-US" dirty="0"/>
              <a:t>设计一种超轻量级的模型研究语义信息在</a:t>
            </a:r>
            <a:r>
              <a:rPr lang="en-US" altLang="zh-CN" dirty="0"/>
              <a:t>SOD</a:t>
            </a:r>
            <a:r>
              <a:rPr lang="zh-CN" altLang="en-US" dirty="0"/>
              <a:t>中的作用</a:t>
            </a:r>
            <a:endParaRPr lang="en-US" altLang="zh-CN" dirty="0"/>
          </a:p>
          <a:p>
            <a:pPr lvl="1"/>
            <a:r>
              <a:rPr lang="zh-CN" altLang="en-US" dirty="0"/>
              <a:t>不依赖于预训练的小模型</a:t>
            </a:r>
            <a:endParaRPr lang="en-US" altLang="zh-CN" dirty="0"/>
          </a:p>
          <a:p>
            <a:pPr lvl="2"/>
            <a:r>
              <a:rPr lang="zh-CN" altLang="en-US" dirty="0"/>
              <a:t>例如：</a:t>
            </a:r>
            <a:r>
              <a:rPr lang="en-US" altLang="zh-CN" dirty="0" err="1"/>
              <a:t>MobileNet</a:t>
            </a:r>
            <a:r>
              <a:rPr lang="en-US" altLang="zh-CN" dirty="0"/>
              <a:t> v2</a:t>
            </a:r>
            <a:r>
              <a:rPr lang="zh-CN" altLang="en-US" dirty="0"/>
              <a:t>有</a:t>
            </a:r>
            <a:r>
              <a:rPr lang="en-US" altLang="zh-CN" dirty="0"/>
              <a:t>4.2M</a:t>
            </a:r>
            <a:r>
              <a:rPr lang="zh-CN" altLang="en-US" dirty="0"/>
              <a:t>参数，我们的模型</a:t>
            </a:r>
            <a:r>
              <a:rPr lang="en-US" altLang="zh-CN" dirty="0"/>
              <a:t>100K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</p:txBody>
      </p:sp>
      <p:sp>
        <p:nvSpPr>
          <p:cNvPr id="5" name="圆角矩形 7">
            <a:extLst>
              <a:ext uri="{FF2B5EF4-FFF2-40B4-BE49-F238E27FC236}">
                <a16:creationId xmlns:a16="http://schemas.microsoft.com/office/drawing/2014/main" id="{F46EC8A1-DA17-4A0C-89ED-471E0802C455}"/>
              </a:ext>
            </a:extLst>
          </p:cNvPr>
          <p:cNvSpPr/>
          <p:nvPr/>
        </p:nvSpPr>
        <p:spPr>
          <a:xfrm>
            <a:off x="516294" y="5920173"/>
            <a:ext cx="10699102" cy="518236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A Highly Efficient Model to Study the Semantics of Salient Object Detection, </a:t>
            </a:r>
            <a:r>
              <a:rPr lang="en-US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IEEE </a:t>
            </a:r>
            <a:r>
              <a:rPr lang="en-US" altLang="zh-CN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TPAMI </a:t>
            </a:r>
            <a:r>
              <a:rPr lang="en-US" altLang="zh-CN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2022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0281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097E7-DAD0-4FDC-B3D0-B8B2565B2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跨层动态自适应的多尺度融合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C5543B4D-DE52-49BE-87EE-A8BA4F618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700" y="1736462"/>
            <a:ext cx="11355388" cy="39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76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DD1A0D-CE23-4451-A94E-A77EC1E22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轻量级的显著性检测模型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A155BD-9C77-4EC3-9A59-F4140D76C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参数量小，可以端到端训练</a:t>
            </a:r>
            <a:endParaRPr lang="en-US" altLang="zh-CN" dirty="0"/>
          </a:p>
          <a:p>
            <a:r>
              <a:rPr lang="zh-CN" altLang="en-US" dirty="0"/>
              <a:t>非常简单，避免研究语义信息过程中的歧义性</a:t>
            </a:r>
            <a:endParaRPr lang="en-US" altLang="zh-CN" dirty="0"/>
          </a:p>
          <a:p>
            <a:r>
              <a:rPr lang="zh-CN" altLang="en-US" dirty="0"/>
              <a:t>具有</a:t>
            </a:r>
            <a:r>
              <a:rPr lang="en-US" altLang="zh-CN" dirty="0"/>
              <a:t>SOD</a:t>
            </a:r>
            <a:r>
              <a:rPr lang="zh-CN" altLang="en-US" dirty="0"/>
              <a:t>所需的强大多尺度能力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F3842CD-D583-4552-BDDB-3FD22E1CE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9462"/>
            <a:ext cx="12192000" cy="342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34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B91E36-0B08-4B43-96A0-984D99381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数据层面挑战</a:t>
            </a:r>
            <a:r>
              <a:rPr lang="en-US" altLang="zh-CN"/>
              <a:t>: </a:t>
            </a:r>
            <a:r>
              <a:rPr lang="zh-CN" altLang="en-US" dirty="0"/>
              <a:t>对标注样本数据自适应性差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5764F0-ADE0-47F9-8E7B-63A0777B5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ym typeface="Wingdings" panose="05000000000000000000" pitchFamily="2" charset="2"/>
              </a:rPr>
              <a:t>标注不足场景</a:t>
            </a:r>
            <a:r>
              <a:rPr lang="zh-CN" altLang="en-US" dirty="0">
                <a:solidFill>
                  <a:srgbClr val="0000FF"/>
                </a:solidFill>
              </a:rPr>
              <a:t>算不了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>
                <a:solidFill>
                  <a:srgbClr val="0000FF"/>
                </a:solidFill>
              </a:rPr>
              <a:t>数据自适应</a:t>
            </a:r>
            <a:r>
              <a:rPr lang="zh-CN" altLang="en-US" dirty="0"/>
              <a:t>性差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r>
              <a:rPr lang="zh-CN" altLang="en-US" dirty="0"/>
              <a:t>许多现实应用无法收集足够标注</a:t>
            </a:r>
            <a:endParaRPr lang="en-US" altLang="zh-CN" dirty="0"/>
          </a:p>
          <a:p>
            <a:pPr lvl="1"/>
            <a:r>
              <a:rPr lang="zh-CN" altLang="en-US" dirty="0"/>
              <a:t>传统依赖数据覆盖目标场景的模式不可用</a:t>
            </a:r>
            <a:endParaRPr lang="en-US" altLang="zh-CN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5B56375-EF3E-F0A9-ACDC-9CAEE714BC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558" y="2813197"/>
            <a:ext cx="3584158" cy="22423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B8240A-64D8-42F2-0086-CBD18FBB06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718" y="2813197"/>
            <a:ext cx="2242371" cy="22423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3A5E5EC-AD5B-98AF-9C2F-2FC81D0808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208" y="2812081"/>
            <a:ext cx="2249998" cy="224237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FB49F6A-177C-C64B-C3AA-65565B45A3F9}"/>
              </a:ext>
            </a:extLst>
          </p:cNvPr>
          <p:cNvSpPr txBox="1"/>
          <p:nvPr/>
        </p:nvSpPr>
        <p:spPr>
          <a:xfrm>
            <a:off x="1975558" y="5055568"/>
            <a:ext cx="358415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sym typeface="+mn-ea"/>
              </a:rPr>
              <a:t>敌方军舰红外数据</a:t>
            </a:r>
            <a:endParaRPr lang="zh-CN" altLang="en-US" sz="2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93227E8-CBC1-1422-A2F0-FE01DC378665}"/>
              </a:ext>
            </a:extLst>
          </p:cNvPr>
          <p:cNvSpPr txBox="1"/>
          <p:nvPr/>
        </p:nvSpPr>
        <p:spPr>
          <a:xfrm>
            <a:off x="5697718" y="5055568"/>
            <a:ext cx="451872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sym typeface="+mn-ea"/>
              </a:rPr>
              <a:t>灾害损毁数据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721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9"/>
    </mc:Choice>
    <mc:Fallback xmlns="">
      <p:transition spd="slow" advTm="15359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0BFC01-E49F-4C6F-8EE0-EB976A417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Weight decay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zh-CN" altLang="en-US" dirty="0">
                <a:sym typeface="Wingdings" panose="05000000000000000000" pitchFamily="2" charset="2"/>
              </a:rPr>
              <a:t>自适应</a:t>
            </a:r>
            <a:r>
              <a:rPr lang="en-US" altLang="zh-CN" dirty="0">
                <a:sym typeface="Wingdings" panose="05000000000000000000" pitchFamily="2" charset="2"/>
              </a:rPr>
              <a:t>Channel</a:t>
            </a:r>
            <a:r>
              <a:rPr lang="zh-CN" altLang="en-US" dirty="0">
                <a:sym typeface="Wingdings" panose="05000000000000000000" pitchFamily="2" charset="2"/>
              </a:rPr>
              <a:t>数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84C86A48-01E0-4B16-86EC-1318F033E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469" y="788988"/>
            <a:ext cx="8840447" cy="564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022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0F3E12-99F8-410D-826D-ABF74616E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显著性检测可以处理未知类别吗？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9146C914-498B-47D1-AA11-1BABD0910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9522" y="751336"/>
            <a:ext cx="7917836" cy="582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61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0B40EA-D7FD-4D62-9DD9-ED8235C7F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自适应通道数学习结果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41C966-4E8E-475E-8108-01BFC09B1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默认 </a:t>
            </a:r>
            <a:r>
              <a:rPr lang="en-US" altLang="zh-CN" dirty="0"/>
              <a:t>(</a:t>
            </a:r>
            <a:r>
              <a:rPr lang="zh-CN" altLang="en-US" dirty="0"/>
              <a:t>灰色</a:t>
            </a:r>
            <a:r>
              <a:rPr lang="en-US" altLang="zh-CN" dirty="0"/>
              <a:t>)</a:t>
            </a:r>
            <a:r>
              <a:rPr lang="zh-CN" altLang="en-US" dirty="0"/>
              <a:t> ，权值衰减 </a:t>
            </a:r>
            <a:r>
              <a:rPr lang="en-US" altLang="zh-CN" dirty="0"/>
              <a:t>(</a:t>
            </a:r>
            <a:r>
              <a:rPr lang="zh-CN" altLang="en-US" dirty="0"/>
              <a:t>橘黄</a:t>
            </a:r>
            <a:r>
              <a:rPr lang="en-US" altLang="zh-CN" dirty="0"/>
              <a:t>)</a:t>
            </a:r>
            <a:r>
              <a:rPr lang="zh-CN" altLang="en-US" dirty="0"/>
              <a:t>，动态权值衰减 </a:t>
            </a:r>
            <a:r>
              <a:rPr lang="en-US" altLang="zh-CN" dirty="0"/>
              <a:t>(</a:t>
            </a:r>
            <a:r>
              <a:rPr lang="zh-CN" altLang="en-US" dirty="0"/>
              <a:t>绿色</a:t>
            </a:r>
            <a:r>
              <a:rPr lang="en-US" altLang="zh-CN" dirty="0"/>
              <a:t>)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EB1521-28B7-4F70-B773-1454F58F5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03" y="1646480"/>
            <a:ext cx="112204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530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157B88-CD3A-43D4-9520-C00C9672B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实验结果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9BAE19DB-23E0-4036-A916-1307362C1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参考</a:t>
            </a:r>
            <a:endParaRPr lang="en-US" altLang="zh-CN" dirty="0"/>
          </a:p>
          <a:p>
            <a:pPr lvl="1"/>
            <a:r>
              <a:rPr lang="en-US" altLang="zh-CN" dirty="0"/>
              <a:t>MobileNetV2: 4.2M</a:t>
            </a:r>
          </a:p>
          <a:p>
            <a:pPr lvl="1"/>
            <a:r>
              <a:rPr lang="en-US" altLang="zh-CN" dirty="0" err="1"/>
              <a:t>CSNet</a:t>
            </a:r>
            <a:r>
              <a:rPr lang="en-US" altLang="zh-CN" dirty="0"/>
              <a:t>: 100K</a:t>
            </a:r>
            <a:endParaRPr lang="zh-CN" altLang="en-US" dirty="0"/>
          </a:p>
        </p:txBody>
      </p:sp>
      <p:pic>
        <p:nvPicPr>
          <p:cNvPr id="6" name="内容占位符 3">
            <a:extLst>
              <a:ext uri="{FF2B5EF4-FFF2-40B4-BE49-F238E27FC236}">
                <a16:creationId xmlns:a16="http://schemas.microsoft.com/office/drawing/2014/main" id="{E2E46DF6-A1AB-4A62-91E1-8E8E19FF3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174" y="864292"/>
            <a:ext cx="6923973" cy="54665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7B36615-0B74-4D3C-966D-CB4555AA7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61" y="2735764"/>
            <a:ext cx="4617708" cy="359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736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0D6CE-4219-4759-8DBB-FB0A89ABF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结合通用知识减少对任务相关标注数据的依赖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41550C-AF4D-4EE7-9912-940BAF1F2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84CF58C6-AA5A-47A6-88E4-3A878B6CC3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244465"/>
              </p:ext>
            </p:extLst>
          </p:nvPr>
        </p:nvGraphicFramePr>
        <p:xfrm>
          <a:off x="1115616" y="1328569"/>
          <a:ext cx="9227862" cy="2890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组合 4">
            <a:extLst>
              <a:ext uri="{FF2B5EF4-FFF2-40B4-BE49-F238E27FC236}">
                <a16:creationId xmlns:a16="http://schemas.microsoft.com/office/drawing/2014/main" id="{7B1F5667-B637-422C-B75F-E5B80B9956E3}"/>
              </a:ext>
            </a:extLst>
          </p:cNvPr>
          <p:cNvGrpSpPr/>
          <p:nvPr/>
        </p:nvGrpSpPr>
        <p:grpSpPr>
          <a:xfrm>
            <a:off x="639254" y="4155293"/>
            <a:ext cx="2891833" cy="1412084"/>
            <a:chOff x="870818" y="4469714"/>
            <a:chExt cx="2241441" cy="94993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97884B4-C34C-4A20-9669-60F6D8EA6FDA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870818" y="4476107"/>
              <a:ext cx="1224136" cy="45526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C816C1-C4C2-45EA-A458-6DD3555E3678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0818" y="4964382"/>
              <a:ext cx="1224136" cy="455265"/>
            </a:xfrm>
            <a:prstGeom prst="rect">
              <a:avLst/>
            </a:prstGeom>
          </p:spPr>
        </p:pic>
        <p:graphicFrame>
          <p:nvGraphicFramePr>
            <p:cNvPr id="8" name="对象 7">
              <a:extLst>
                <a:ext uri="{FF2B5EF4-FFF2-40B4-BE49-F238E27FC236}">
                  <a16:creationId xmlns:a16="http://schemas.microsoft.com/office/drawing/2014/main" id="{8B81F9C0-CDF0-464D-8CC6-6FAA83756C4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47221902"/>
                </p:ext>
              </p:extLst>
            </p:nvPr>
          </p:nvGraphicFramePr>
          <p:xfrm>
            <a:off x="2125808" y="4469714"/>
            <a:ext cx="986451" cy="475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0" name="BMP 图像" r:id="rId10" imgW="2231390" imgH="998220" progId="Paint.Picture">
                    <p:embed/>
                  </p:oleObj>
                </mc:Choice>
                <mc:Fallback>
                  <p:oleObj name="BMP 图像" r:id="rId10" imgW="2231390" imgH="998220" progId="Paint.Picture">
                    <p:embed/>
                    <p:pic>
                      <p:nvPicPr>
                        <p:cNvPr id="11" name="对象 10">
                          <a:extLst>
                            <a:ext uri="{FF2B5EF4-FFF2-40B4-BE49-F238E27FC236}">
                              <a16:creationId xmlns:a16="http://schemas.microsoft.com/office/drawing/2014/main" id="{3AC8E900-4D1F-41CD-AAF3-AA151CF074E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125808" y="4469714"/>
                          <a:ext cx="986451" cy="4752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2F91F8-1921-40CE-931A-0C4DB4225C4F}"/>
                </a:ext>
              </a:extLst>
            </p:cNvPr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2125807" y="4959918"/>
              <a:ext cx="986451" cy="455265"/>
            </a:xfrm>
            <a:prstGeom prst="rect">
              <a:avLst/>
            </a:prstGeom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1FAA60C9-BA43-4F26-8F24-B09E3D5829C5}"/>
              </a:ext>
            </a:extLst>
          </p:cNvPr>
          <p:cNvSpPr/>
          <p:nvPr/>
        </p:nvSpPr>
        <p:spPr>
          <a:xfrm>
            <a:off x="591119" y="5635438"/>
            <a:ext cx="2876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目标任务无关的通用属性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0C31115-F432-4DC0-B321-B9756D6659B6}"/>
              </a:ext>
            </a:extLst>
          </p:cNvPr>
          <p:cNvGrpSpPr/>
          <p:nvPr/>
        </p:nvGrpSpPr>
        <p:grpSpPr>
          <a:xfrm>
            <a:off x="4610598" y="4283231"/>
            <a:ext cx="2673908" cy="1878266"/>
            <a:chOff x="3599056" y="4469714"/>
            <a:chExt cx="2072529" cy="126354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6312B1E-F6DB-40CB-A54F-9B6D95E32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9056" y="4469714"/>
              <a:ext cx="1615329" cy="9454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611EA8B-540A-4F93-ADF3-C95813A05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1456" y="4575738"/>
              <a:ext cx="1615329" cy="9454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D8A90D5-953B-4CA5-98F1-4E013E2DF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3856" y="4681762"/>
              <a:ext cx="1615329" cy="9454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95FD066-FFE9-4DB1-A349-253F4D558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6256" y="4787787"/>
              <a:ext cx="1615329" cy="9454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73264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获取</a:t>
            </a:r>
            <a:r>
              <a:rPr lang="en-US" altLang="zh-CN" dirty="0"/>
              <a:t>Proposal</a:t>
            </a:r>
            <a:r>
              <a:rPr lang="zh-CN" altLang="en-US" dirty="0"/>
              <a:t>的特征和概率分布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分析并获取每一个</a:t>
            </a:r>
            <a:r>
              <a:rPr lang="en-US" altLang="zh-CN" dirty="0"/>
              <a:t>Region Proposal</a:t>
            </a:r>
            <a:r>
              <a:rPr lang="zh-CN" altLang="en-US" dirty="0"/>
              <a:t>的</a:t>
            </a:r>
            <a:endParaRPr lang="en-US" altLang="zh-CN" dirty="0"/>
          </a:p>
          <a:p>
            <a:pPr lvl="1"/>
            <a:r>
              <a:rPr lang="zh-CN" altLang="en-US" dirty="0"/>
              <a:t>语义特征（</a:t>
            </a:r>
            <a:r>
              <a:rPr lang="en-US" altLang="zh-CN" dirty="0"/>
              <a:t>semantic feature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概率分布（</a:t>
            </a:r>
            <a:r>
              <a:rPr lang="en-US" altLang="zh-CN" dirty="0"/>
              <a:t>probability distribution</a:t>
            </a:r>
            <a:r>
              <a:rPr lang="zh-CN" altLang="en-US" dirty="0"/>
              <a:t>）</a:t>
            </a:r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25" y="2827822"/>
            <a:ext cx="11084117" cy="324046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获取</a:t>
            </a:r>
            <a:r>
              <a:rPr lang="en-US" altLang="zh-CN" dirty="0"/>
              <a:t>Proposal</a:t>
            </a:r>
            <a:r>
              <a:rPr lang="zh-CN" altLang="en-US" dirty="0"/>
              <a:t>的特征和概率分布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多示例学习</a:t>
            </a:r>
            <a:r>
              <a:rPr lang="en-US" altLang="zh-CN" dirty="0"/>
              <a:t>(multiple instance learning, MIL)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/>
          <a:srcRect t="9763"/>
          <a:stretch>
            <a:fillRect/>
          </a:stretch>
        </p:blipFill>
        <p:spPr>
          <a:xfrm>
            <a:off x="2787015" y="1508374"/>
            <a:ext cx="5581650" cy="478917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7633" y="1"/>
            <a:ext cx="10170366" cy="669129"/>
          </a:xfrm>
        </p:spPr>
        <p:txBody>
          <a:bodyPr/>
          <a:lstStyle/>
          <a:p>
            <a:r>
              <a:rPr lang="en-US" altLang="zh-CN"/>
              <a:t>Proposal-based MIL Loss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97633" y="789710"/>
            <a:ext cx="9838673" cy="5387254"/>
          </a:xfrm>
        </p:spPr>
        <p:txBody>
          <a:bodyPr/>
          <a:lstStyle/>
          <a:p>
            <a:r>
              <a:rPr lang="zh-CN" altLang="en-US" dirty="0"/>
              <a:t>利用</a:t>
            </a:r>
            <a:r>
              <a:rPr lang="en-US" altLang="zh-CN" dirty="0"/>
              <a:t>CAM</a:t>
            </a:r>
            <a:r>
              <a:rPr lang="zh-CN" altLang="en-US" dirty="0"/>
              <a:t>获取伪标签，并计算损失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694" y="4556760"/>
            <a:ext cx="8504643" cy="19100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597" y="1483043"/>
            <a:ext cx="6260783" cy="292701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2514" y="1"/>
            <a:ext cx="10145485" cy="669129"/>
          </a:xfrm>
        </p:spPr>
        <p:txBody>
          <a:bodyPr/>
          <a:lstStyle/>
          <a:p>
            <a:r>
              <a:rPr lang="zh-CN" altLang="en-US" dirty="0"/>
              <a:t>其他损失函数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2515" y="789710"/>
            <a:ext cx="9813792" cy="5387254"/>
          </a:xfrm>
        </p:spPr>
        <p:txBody>
          <a:bodyPr/>
          <a:lstStyle/>
          <a:p>
            <a:r>
              <a:rPr lang="en-US" altLang="zh-CN" dirty="0"/>
              <a:t>MIL-based image classification loss</a:t>
            </a:r>
          </a:p>
          <a:p>
            <a:pPr lvl="1"/>
            <a:r>
              <a:rPr lang="zh-CN" altLang="en-US" dirty="0"/>
              <a:t>标准的多示例学习损失函数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dirty="0"/>
              <a:t>MIL-based center loss</a:t>
            </a:r>
          </a:p>
          <a:p>
            <a:pPr lvl="1"/>
            <a:r>
              <a:rPr lang="zh-CN" altLang="en-US" dirty="0"/>
              <a:t>最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</a:rPr>
              <a:t>小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</a:rPr>
              <a:t>大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zh-CN" altLang="en-US" dirty="0"/>
              <a:t>化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同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不同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zh-CN" altLang="en-US" dirty="0"/>
              <a:t>类别区域特征相似性</a:t>
            </a:r>
            <a:endParaRPr lang="en-US" altLang="zh-CN" dirty="0"/>
          </a:p>
          <a:p>
            <a:r>
              <a:rPr lang="zh-CN" altLang="en-US" dirty="0"/>
              <a:t>总的损失函数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406" y="2109151"/>
            <a:ext cx="8724900" cy="1319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5326380"/>
            <a:ext cx="66675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利用整个数据集的信息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275" y="866851"/>
            <a:ext cx="8516938" cy="52322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D89D88-AB7C-44F6-8795-F3A3B97F5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图像自适应感知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36789A-9688-4B6F-A61F-E70E449A6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6" name="内容占位符 3">
            <a:extLst>
              <a:ext uri="{FF2B5EF4-FFF2-40B4-BE49-F238E27FC236}">
                <a16:creationId xmlns:a16="http://schemas.microsoft.com/office/drawing/2014/main" id="{D5940586-833B-41A0-8E61-AC92AE03A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255622"/>
              </p:ext>
            </p:extLst>
          </p:nvPr>
        </p:nvGraphicFramePr>
        <p:xfrm>
          <a:off x="394447" y="1754395"/>
          <a:ext cx="3512877" cy="308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5" name="组合 24">
            <a:extLst>
              <a:ext uri="{FF2B5EF4-FFF2-40B4-BE49-F238E27FC236}">
                <a16:creationId xmlns:a16="http://schemas.microsoft.com/office/drawing/2014/main" id="{E0ABA170-7D26-42AC-BDA7-A69DA133C58B}"/>
              </a:ext>
            </a:extLst>
          </p:cNvPr>
          <p:cNvGrpSpPr/>
          <p:nvPr/>
        </p:nvGrpSpPr>
        <p:grpSpPr>
          <a:xfrm>
            <a:off x="3709295" y="3082070"/>
            <a:ext cx="7902459" cy="957754"/>
            <a:chOff x="3010570" y="3602767"/>
            <a:chExt cx="5449862" cy="820265"/>
          </a:xfrm>
        </p:grpSpPr>
        <p:sp>
          <p:nvSpPr>
            <p:cNvPr id="7" name="箭头: 右 38">
              <a:extLst>
                <a:ext uri="{FF2B5EF4-FFF2-40B4-BE49-F238E27FC236}">
                  <a16:creationId xmlns:a16="http://schemas.microsoft.com/office/drawing/2014/main" id="{40C35214-F067-44C2-B2F1-9E251D00EB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10570" y="3788926"/>
              <a:ext cx="240318" cy="254781"/>
            </a:xfrm>
            <a:prstGeom prst="rightArrow">
              <a:avLst/>
            </a:prstGeom>
            <a:solidFill>
              <a:srgbClr val="22228B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6A5DA12-9BE7-48C2-87C4-419F9F58A278}"/>
                </a:ext>
              </a:extLst>
            </p:cNvPr>
            <p:cNvSpPr/>
            <p:nvPr/>
          </p:nvSpPr>
          <p:spPr>
            <a:xfrm>
              <a:off x="3491880" y="3602767"/>
              <a:ext cx="4968552" cy="820265"/>
            </a:xfrm>
            <a:prstGeom prst="rect">
              <a:avLst/>
            </a:prstGeom>
            <a:solidFill>
              <a:srgbClr val="D2D2F4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6800" rIns="468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600" dirty="0">
                  <a:solidFill>
                    <a:schemeClr val="tx2"/>
                  </a:solidFill>
                  <a:ea typeface="黑体" panose="02010609060101010101" pitchFamily="49" charset="-122"/>
                </a:rPr>
                <a:t>算力自适应的高效视觉感知</a:t>
              </a:r>
              <a:endParaRPr lang="en-US" altLang="zh-CN" sz="3600" dirty="0">
                <a:solidFill>
                  <a:schemeClr val="tx2"/>
                </a:solidFill>
                <a:ea typeface="黑体" panose="02010609060101010101" pitchFamily="49" charset="-122"/>
              </a:endParaRPr>
            </a:p>
          </p:txBody>
        </p:sp>
      </p:grpSp>
      <p:sp>
        <p:nvSpPr>
          <p:cNvPr id="14" name="TextBox 27">
            <a:extLst>
              <a:ext uri="{FF2B5EF4-FFF2-40B4-BE49-F238E27FC236}">
                <a16:creationId xmlns:a16="http://schemas.microsoft.com/office/drawing/2014/main" id="{726DE964-429D-4F3D-A9BA-7C0746B637FA}"/>
              </a:ext>
            </a:extLst>
          </p:cNvPr>
          <p:cNvSpPr txBox="1"/>
          <p:nvPr/>
        </p:nvSpPr>
        <p:spPr>
          <a:xfrm>
            <a:off x="1320007" y="3677393"/>
            <a:ext cx="1661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</a:p>
        </p:txBody>
      </p:sp>
      <p:sp>
        <p:nvSpPr>
          <p:cNvPr id="15" name="TextBox 27">
            <a:extLst>
              <a:ext uri="{FF2B5EF4-FFF2-40B4-BE49-F238E27FC236}">
                <a16:creationId xmlns:a16="http://schemas.microsoft.com/office/drawing/2014/main" id="{74ACB2D4-87DA-4719-9A9A-12D5E69DABDA}"/>
              </a:ext>
            </a:extLst>
          </p:cNvPr>
          <p:cNvSpPr txBox="1"/>
          <p:nvPr/>
        </p:nvSpPr>
        <p:spPr>
          <a:xfrm>
            <a:off x="725355" y="2648921"/>
            <a:ext cx="1661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粒度</a:t>
            </a:r>
          </a:p>
        </p:txBody>
      </p:sp>
      <p:sp>
        <p:nvSpPr>
          <p:cNvPr id="16" name="TextBox 27">
            <a:extLst>
              <a:ext uri="{FF2B5EF4-FFF2-40B4-BE49-F238E27FC236}">
                <a16:creationId xmlns:a16="http://schemas.microsoft.com/office/drawing/2014/main" id="{A72F970D-0FB2-4499-80DE-F916164AD488}"/>
              </a:ext>
            </a:extLst>
          </p:cNvPr>
          <p:cNvSpPr txBox="1"/>
          <p:nvPr/>
        </p:nvSpPr>
        <p:spPr>
          <a:xfrm>
            <a:off x="2016013" y="2599580"/>
            <a:ext cx="1661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算力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0196319-5215-4181-BAA3-2912F20722ED}"/>
              </a:ext>
            </a:extLst>
          </p:cNvPr>
          <p:cNvGrpSpPr/>
          <p:nvPr/>
        </p:nvGrpSpPr>
        <p:grpSpPr>
          <a:xfrm>
            <a:off x="3640598" y="1490971"/>
            <a:ext cx="7971157" cy="1185918"/>
            <a:chOff x="2963193" y="2044423"/>
            <a:chExt cx="5497239" cy="1015676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6C683A7-D270-4578-A9F3-4D3C699A147D}"/>
                </a:ext>
              </a:extLst>
            </p:cNvPr>
            <p:cNvSpPr/>
            <p:nvPr/>
          </p:nvSpPr>
          <p:spPr>
            <a:xfrm>
              <a:off x="3491880" y="2044423"/>
              <a:ext cx="4968552" cy="820265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rgbClr val="9933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defRPr/>
              </a:pPr>
              <a:r>
                <a:rPr lang="zh-CN" altLang="en-US" sz="3600" dirty="0">
                  <a:solidFill>
                    <a:schemeClr val="tx2"/>
                  </a:solidFill>
                  <a:ea typeface="黑体" panose="02010609060101010101" pitchFamily="49" charset="-122"/>
                </a:rPr>
                <a:t>粒度自适应特征表达</a:t>
              </a:r>
            </a:p>
          </p:txBody>
        </p:sp>
        <p:sp>
          <p:nvSpPr>
            <p:cNvPr id="17" name="箭头: 右 38">
              <a:extLst>
                <a:ext uri="{FF2B5EF4-FFF2-40B4-BE49-F238E27FC236}">
                  <a16:creationId xmlns:a16="http://schemas.microsoft.com/office/drawing/2014/main" id="{191F9DB6-ECAD-4BD5-AEF8-52438483634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14969">
              <a:off x="2963193" y="2805318"/>
              <a:ext cx="240318" cy="254781"/>
            </a:xfrm>
            <a:prstGeom prst="rightArrow">
              <a:avLst/>
            </a:prstGeom>
            <a:solidFill>
              <a:srgbClr val="22228B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3FFF906-0399-4F40-B8C5-E470742156C4}"/>
              </a:ext>
            </a:extLst>
          </p:cNvPr>
          <p:cNvGrpSpPr/>
          <p:nvPr/>
        </p:nvGrpSpPr>
        <p:grpSpPr>
          <a:xfrm>
            <a:off x="3643986" y="4183295"/>
            <a:ext cx="7967770" cy="1382777"/>
            <a:chOff x="2965529" y="4765005"/>
            <a:chExt cx="5494903" cy="1184275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08FD3A6-4FB2-40C3-B101-CDDAB2CE2E9A}"/>
                </a:ext>
              </a:extLst>
            </p:cNvPr>
            <p:cNvSpPr/>
            <p:nvPr/>
          </p:nvSpPr>
          <p:spPr>
            <a:xfrm>
              <a:off x="3491880" y="5129015"/>
              <a:ext cx="4968552" cy="820265"/>
            </a:xfrm>
            <a:prstGeom prst="rect">
              <a:avLst/>
            </a:prstGeom>
            <a:solidFill>
              <a:srgbClr val="CCFFFF"/>
            </a:solidFill>
            <a:ln w="19050">
              <a:solidFill>
                <a:srgbClr val="9933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3600" dirty="0">
                  <a:solidFill>
                    <a:schemeClr val="tx2"/>
                  </a:solidFill>
                  <a:ea typeface="黑体" panose="02010609060101010101" pitchFamily="49" charset="-122"/>
                </a:rPr>
                <a:t>通用属性知识引导的视觉感知</a:t>
              </a:r>
              <a:endParaRPr lang="en-US" altLang="zh-CN" sz="3600" baseline="-25000" dirty="0">
                <a:solidFill>
                  <a:schemeClr val="tx2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8" name="箭头: 右 38">
              <a:extLst>
                <a:ext uri="{FF2B5EF4-FFF2-40B4-BE49-F238E27FC236}">
                  <a16:creationId xmlns:a16="http://schemas.microsoft.com/office/drawing/2014/main" id="{C1FD5A00-2F77-483F-80A9-63BBBC10F6EE}"/>
                </a:ext>
              </a:extLst>
            </p:cNvPr>
            <p:cNvSpPr>
              <a:spLocks noChangeAspect="1"/>
            </p:cNvSpPr>
            <p:nvPr/>
          </p:nvSpPr>
          <p:spPr bwMode="auto">
            <a:xfrm rot="2101477">
              <a:off x="2965529" y="4765005"/>
              <a:ext cx="240318" cy="254781"/>
            </a:xfrm>
            <a:prstGeom prst="rightArrow">
              <a:avLst/>
            </a:prstGeom>
            <a:solidFill>
              <a:srgbClr val="22228B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9" name="TextBox 27">
            <a:extLst>
              <a:ext uri="{FF2B5EF4-FFF2-40B4-BE49-F238E27FC236}">
                <a16:creationId xmlns:a16="http://schemas.microsoft.com/office/drawing/2014/main" id="{1D4AF804-AA4F-4784-BE8B-D147A6C0FA3B}"/>
              </a:ext>
            </a:extLst>
          </p:cNvPr>
          <p:cNvSpPr txBox="1"/>
          <p:nvPr/>
        </p:nvSpPr>
        <p:spPr>
          <a:xfrm>
            <a:off x="707031" y="4991196"/>
            <a:ext cx="2915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自适应性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31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35"/>
    </mc:Choice>
    <mc:Fallback xmlns="">
      <p:transition spd="slow" advTm="34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Multi-way cut</a:t>
            </a:r>
            <a:r>
              <a:rPr lang="zh-CN" altLang="en-US" dirty="0"/>
              <a:t>的近似求解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直接求解不现实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对</a:t>
                </a:r>
                <a:r>
                  <a:rPr lang="en-US" altLang="zh-CN" dirty="0"/>
                  <a:t>VOC’12</a:t>
                </a:r>
                <a:r>
                  <a:rPr lang="zh-CN" altLang="en-US" dirty="0"/>
                  <a:t>数据集光</a:t>
                </a:r>
                <a:r>
                  <a:rPr lang="en-US" altLang="zh-CN" dirty="0"/>
                  <a:t>CPU</a:t>
                </a:r>
                <a:r>
                  <a:rPr lang="zh-CN" altLang="en-US" dirty="0"/>
                  <a:t>占用就需要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zh-CN" dirty="0"/>
                  <a:t>GB</a:t>
                </a:r>
              </a:p>
              <a:p>
                <a:r>
                  <a:rPr lang="zh-CN" altLang="en-US" dirty="0"/>
                  <a:t>利用问题特性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不是所有边之间都有强链接</a:t>
                </a:r>
                <a:endParaRPr lang="en-US" altLang="zh-CN" dirty="0"/>
              </a:p>
              <a:p>
                <a:pPr lvl="2"/>
                <a:r>
                  <a:rPr lang="zh-CN" altLang="en-US" dirty="0"/>
                  <a:t>每个节点保留最相似的</a:t>
                </a:r>
                <a:r>
                  <a:rPr lang="en-US" altLang="zh-CN" dirty="0"/>
                  <a:t>3</a:t>
                </a:r>
                <a:r>
                  <a:rPr lang="zh-CN" altLang="en-US" dirty="0"/>
                  <a:t>个相邻节点</a:t>
                </a:r>
                <a:endParaRPr lang="en-US" altLang="zh-CN" dirty="0"/>
              </a:p>
              <a:p>
                <a:pPr lvl="2"/>
                <a:r>
                  <a:rPr lang="zh-CN" altLang="en-US" dirty="0"/>
                  <a:t>自动形成不相连的子图</a:t>
                </a:r>
                <a:endParaRPr lang="en-US" altLang="zh-CN" dirty="0"/>
              </a:p>
              <a:p>
                <a:pPr lvl="2"/>
                <a:r>
                  <a:rPr lang="zh-CN" altLang="en-US" dirty="0"/>
                  <a:t>分别求解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46" t="-1133" r="-5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实例分割</a:t>
            </a:r>
            <a:r>
              <a:rPr lang="en-US" altLang="zh-CN" dirty="0"/>
              <a:t>VOC’12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4047" y="880428"/>
            <a:ext cx="7683906" cy="538797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实例分割</a:t>
            </a:r>
            <a:r>
              <a:rPr lang="en-US" altLang="zh-CN" dirty="0"/>
              <a:t>MS-COCO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484" y="1571715"/>
            <a:ext cx="11189944" cy="322422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语义分割</a:t>
            </a:r>
            <a:r>
              <a:rPr lang="en-US" altLang="zh-CN" dirty="0"/>
              <a:t>VOC’12</a:t>
            </a:r>
            <a:endParaRPr lang="zh-CN" altLang="en-US" dirty="0"/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1118" y="721006"/>
            <a:ext cx="8031531" cy="580094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47440E-1ACB-487E-B826-843EF89F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大规模无监督语义分割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C511CF6-2200-4722-ABF4-5C646C9BF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0358" y="855421"/>
            <a:ext cx="8944377" cy="5102050"/>
          </a:xfr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0CD6A330-D119-429D-B772-0C58F2C8BCD0}"/>
              </a:ext>
            </a:extLst>
          </p:cNvPr>
          <p:cNvSpPr/>
          <p:nvPr/>
        </p:nvSpPr>
        <p:spPr>
          <a:xfrm>
            <a:off x="324832" y="6143763"/>
            <a:ext cx="11455431" cy="341959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Large-scale Unsupervised Semantic Segmentation, </a:t>
            </a:r>
            <a:r>
              <a:rPr lang="en-US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IEEE </a:t>
            </a:r>
            <a:r>
              <a:rPr lang="en-US" altLang="zh-CN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TPAMI</a:t>
            </a:r>
            <a:r>
              <a:rPr lang="en-US" altLang="zh-CN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 early access in 2022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</a:t>
            </a:r>
            <a:endParaRPr lang="en-US" altLang="zh-CN" sz="16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9688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81B909B-FC1E-4958-A6EE-7EDB4351E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 Unsupervised Semantic Segmentation (USS)?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EC9AC441-5508-4844-9BC9-C4C205E5A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Extremely expensive to annotating pixel-level labels.</a:t>
            </a:r>
          </a:p>
          <a:p>
            <a:endParaRPr lang="zh-CN" altLang="en-US" dirty="0"/>
          </a:p>
        </p:txBody>
      </p:sp>
      <p:pic>
        <p:nvPicPr>
          <p:cNvPr id="8" name="内容占位符 3">
            <a:extLst>
              <a:ext uri="{FF2B5EF4-FFF2-40B4-BE49-F238E27FC236}">
                <a16:creationId xmlns:a16="http://schemas.microsoft.com/office/drawing/2014/main" id="{0E1612FD-0C2F-4929-93AA-56434117B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71" y="1578760"/>
            <a:ext cx="6974382" cy="4615211"/>
          </a:xfrm>
          <a:prstGeom prst="rect">
            <a:avLst/>
          </a:prstGeom>
        </p:spPr>
      </p:pic>
      <p:pic>
        <p:nvPicPr>
          <p:cNvPr id="9" name="Picture 6" descr="Image result for Antonio Torralba mother">
            <a:extLst>
              <a:ext uri="{FF2B5EF4-FFF2-40B4-BE49-F238E27FC236}">
                <a16:creationId xmlns:a16="http://schemas.microsoft.com/office/drawing/2014/main" id="{E75EC9E9-D0FA-461F-9CD5-7BCB52AF3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090" y="4717804"/>
            <a:ext cx="1476167" cy="147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17BF806E-81C0-49C8-B6C2-40E74FB21363}"/>
              </a:ext>
            </a:extLst>
          </p:cNvPr>
          <p:cNvSpPr/>
          <p:nvPr/>
        </p:nvSpPr>
        <p:spPr>
          <a:xfrm>
            <a:off x="7620852" y="2376839"/>
            <a:ext cx="37002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</a:rPr>
              <a:t>Joke</a:t>
            </a:r>
            <a:r>
              <a:rPr lang="en-US" altLang="zh-CN" sz="3600" dirty="0"/>
              <a:t>: Job offer: I am looking for more parents</a:t>
            </a:r>
          </a:p>
        </p:txBody>
      </p:sp>
    </p:spTree>
    <p:extLst>
      <p:ext uri="{BB962C8B-B14F-4D97-AF65-F5344CB8AC3E}">
        <p14:creationId xmlns:p14="http://schemas.microsoft.com/office/powerpoint/2010/main" val="41887227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853B35-7B52-4EBF-A64C-F8155073A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Self-supervised learning promotes the USS task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6A8C5DF-2053-407F-8BD9-A8B5F1167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400" dirty="0"/>
              <a:t>SSL models have excellent ability to extract </a:t>
            </a:r>
            <a:r>
              <a:rPr lang="en-US" altLang="zh-CN" sz="3400" dirty="0">
                <a:solidFill>
                  <a:srgbClr val="FF0000"/>
                </a:solidFill>
              </a:rPr>
              <a:t>category-related representation</a:t>
            </a:r>
            <a:r>
              <a:rPr lang="en-US" altLang="zh-CN" sz="3400" dirty="0"/>
              <a:t>.</a:t>
            </a:r>
          </a:p>
          <a:p>
            <a:r>
              <a:rPr lang="en-US" altLang="zh-CN" sz="3400" dirty="0"/>
              <a:t>SSL models have the ability to </a:t>
            </a:r>
            <a:r>
              <a:rPr lang="en-US" altLang="zh-CN" sz="3400" dirty="0">
                <a:solidFill>
                  <a:srgbClr val="FF0000"/>
                </a:solidFill>
              </a:rPr>
              <a:t>locate objects</a:t>
            </a:r>
            <a:r>
              <a:rPr lang="en-US" altLang="zh-CN" sz="3400" dirty="0"/>
              <a:t>, e.g., DINO.</a:t>
            </a:r>
            <a:endParaRPr lang="en" altLang="zh-CN" sz="3400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3C4275-DCF9-41B2-8537-E28B038F5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t="6344" r="1639" b="5663"/>
          <a:stretch/>
        </p:blipFill>
        <p:spPr>
          <a:xfrm>
            <a:off x="551542" y="3011714"/>
            <a:ext cx="11088915" cy="27722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F2D1A78-C795-4DEB-A5E4-9C7B9EA42EBF}"/>
              </a:ext>
            </a:extLst>
          </p:cNvPr>
          <p:cNvSpPr txBox="1"/>
          <p:nvPr/>
        </p:nvSpPr>
        <p:spPr>
          <a:xfrm>
            <a:off x="1291770" y="5837457"/>
            <a:ext cx="960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/>
              <a:t>Attention map from self-supervised ViT (DINO).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512661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9C76A-3029-4441-8953-1EFFD97A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Shortcomings of existing methods for USS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2E08D33-F87B-4E1E-BB30-87F1783167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Existing methods focus on small datasets</a:t>
                </a:r>
              </a:p>
              <a:p>
                <a:pPr lvl="1"/>
                <a:r>
                  <a:rPr lang="en-US" altLang="zh-CN" dirty="0"/>
                  <a:t>Training efficiency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⇏</m:t>
                    </m:r>
                  </m:oMath>
                </a14:m>
                <a:r>
                  <a:rPr lang="en-US" altLang="zh-CN" dirty="0"/>
                  <a:t> large-scale data</a:t>
                </a:r>
              </a:p>
              <a:p>
                <a:pPr lvl="1"/>
                <a:r>
                  <a:rPr lang="en-US" altLang="zh-CN" dirty="0"/>
                  <a:t>Cannot learn rich representations from large-scale data.</a:t>
                </a:r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r>
                  <a:rPr lang="en-US" altLang="zh-CN" dirty="0"/>
                  <a:t>Lack of clear problem definition &amp; evaluation protocol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2E08D33-F87B-4E1E-BB30-87F1783167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3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B8BC4E5-C4B9-4C0E-9E65-58DA5E686A64}"/>
              </a:ext>
            </a:extLst>
          </p:cNvPr>
          <p:cNvGraphicFramePr>
            <a:graphicFrameLocks noGrp="1"/>
          </p:cNvGraphicFramePr>
          <p:nvPr/>
        </p:nvGraphicFramePr>
        <p:xfrm>
          <a:off x="1326586" y="2896123"/>
          <a:ext cx="9538828" cy="2641840"/>
        </p:xfrm>
        <a:graphic>
          <a:graphicData uri="http://schemas.openxmlformats.org/drawingml/2006/table">
            <a:tbl>
              <a:tblPr/>
              <a:tblGrid>
                <a:gridCol w="3849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2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3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3542">
                  <a:extLst>
                    <a:ext uri="{9D8B030D-6E8A-4147-A177-3AD203B41FA5}">
                      <a16:colId xmlns:a16="http://schemas.microsoft.com/office/drawing/2014/main" val="3244834969"/>
                    </a:ext>
                  </a:extLst>
                </a:gridCol>
              </a:tblGrid>
              <a:tr h="483335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effectLst/>
                        </a:rPr>
                        <a:t>Dataset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effectLst/>
                        </a:rPr>
                        <a:t>category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effectLst/>
                        </a:rPr>
                        <a:t>Train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effectLst/>
                        </a:rPr>
                        <a:t>USS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335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effectLst/>
                        </a:rPr>
                        <a:t>PASCAL VOC 2012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chemeClr val="tx1"/>
                          </a:solidFill>
                          <a:effectLst/>
                        </a:rPr>
                        <a:t>1,464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dirty="0">
                          <a:solidFill>
                            <a:schemeClr val="tx1"/>
                          </a:solidFill>
                          <a:effectLst/>
                        </a:rPr>
                        <a:t>√</a:t>
                      </a:r>
                      <a:endParaRPr lang="en-US" altLang="zh-CN" sz="3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707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effectLst/>
                        </a:rPr>
                        <a:t>Cityscapes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chemeClr val="tx1"/>
                          </a:solidFill>
                          <a:effectLst/>
                        </a:rPr>
                        <a:t>2,975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dirty="0">
                          <a:solidFill>
                            <a:schemeClr val="tx1"/>
                          </a:solidFill>
                          <a:effectLst/>
                        </a:rPr>
                        <a:t>√</a:t>
                      </a:r>
                      <a:endParaRPr lang="en-US" altLang="zh-CN" sz="3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335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effectLst/>
                        </a:rPr>
                        <a:t>ADE20K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dirty="0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b="0" dirty="0">
                          <a:solidFill>
                            <a:schemeClr val="tx1"/>
                          </a:solidFill>
                          <a:effectLst/>
                        </a:rPr>
                        <a:t>20,210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b="0" dirty="0">
                          <a:solidFill>
                            <a:schemeClr val="tx1"/>
                          </a:solidFill>
                          <a:effectLst/>
                        </a:rPr>
                        <a:t>×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74798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FCBA6F-433B-4B8C-8A6B-FD79C97C8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Large-Scale Unsupervised Semantic Segmentation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16DC1-1E55-4D83-84FD-F7903A6BA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New task</a:t>
            </a:r>
          </a:p>
          <a:p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7E040B9-2E47-4AEF-9E28-567294F9145B}"/>
              </a:ext>
            </a:extLst>
          </p:cNvPr>
          <p:cNvGrpSpPr/>
          <p:nvPr/>
        </p:nvGrpSpPr>
        <p:grpSpPr>
          <a:xfrm>
            <a:off x="2443270" y="986971"/>
            <a:ext cx="9509244" cy="4754747"/>
            <a:chOff x="1618071" y="256318"/>
            <a:chExt cx="8434484" cy="529735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4F20E2C-92ED-41E8-84F6-3880399A6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9795" y="2595190"/>
              <a:ext cx="1016576" cy="76039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A156E25-B0AC-46F5-8F5B-ADE4B835D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0660" y="2658054"/>
              <a:ext cx="847397" cy="847397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8387E03-3405-400D-BBFE-0B85990F1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8066" y="1377983"/>
              <a:ext cx="762000" cy="61976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319B196-409A-443A-A962-C89DFD77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1703" y="1527161"/>
              <a:ext cx="919978" cy="75070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C96BA0C-3C5A-49C6-A370-D2F6BC0CF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45609" y="1953777"/>
              <a:ext cx="913119" cy="68423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762C52-5D1A-468A-B946-9B654F3E3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84194" y="1582592"/>
              <a:ext cx="1410984" cy="1055416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A5FA4CF-2DDC-4403-AB78-5440C6C95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48208" y="2360567"/>
              <a:ext cx="995575" cy="74469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15B2D64-811D-4275-B39F-B0BDD5C24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35352" y="1997071"/>
              <a:ext cx="940598" cy="70544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DBB68A6-B7F0-4A7F-A7AE-9A3F60B71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6001" y="1838493"/>
              <a:ext cx="1587500" cy="118745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08BC83E-6F11-46F4-B986-51F139510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1163" y="1282765"/>
              <a:ext cx="973693" cy="73027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3F676E5-8FB1-4757-922C-C17BBEF6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54124" y="2495141"/>
              <a:ext cx="915605" cy="686704"/>
            </a:xfrm>
            <a:prstGeom prst="rect">
              <a:avLst/>
            </a:prstGeom>
          </p:spPr>
        </p:pic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42DB0B9D-1F91-486A-A3E3-54A7E0269377}"/>
                </a:ext>
              </a:extLst>
            </p:cNvPr>
            <p:cNvSpPr/>
            <p:nvPr/>
          </p:nvSpPr>
          <p:spPr>
            <a:xfrm rot="5649570">
              <a:off x="7189354" y="1325834"/>
              <a:ext cx="1294014" cy="2434733"/>
            </a:xfrm>
            <a:prstGeom prst="ellipse">
              <a:avLst/>
            </a:prstGeom>
            <a:noFill/>
            <a:ln w="4445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79BC1435-3E8D-4898-B221-F65D97A1280D}"/>
                </a:ext>
              </a:extLst>
            </p:cNvPr>
            <p:cNvSpPr/>
            <p:nvPr/>
          </p:nvSpPr>
          <p:spPr>
            <a:xfrm rot="4456897">
              <a:off x="6303826" y="1611519"/>
              <a:ext cx="1665308" cy="2371951"/>
            </a:xfrm>
            <a:prstGeom prst="ellipse">
              <a:avLst/>
            </a:prstGeom>
            <a:noFill/>
            <a:ln w="4445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5F7F07D3-9044-410D-9302-1C19C2980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349528" y="3197774"/>
              <a:ext cx="1780146" cy="1340965"/>
            </a:xfrm>
            <a:prstGeom prst="rect">
              <a:avLst/>
            </a:prstGeom>
          </p:spPr>
        </p:pic>
        <p:cxnSp>
          <p:nvCxnSpPr>
            <p:cNvPr id="19" name="直线箭头连接符 56">
              <a:extLst>
                <a:ext uri="{FF2B5EF4-FFF2-40B4-BE49-F238E27FC236}">
                  <a16:creationId xmlns:a16="http://schemas.microsoft.com/office/drawing/2014/main" id="{1055A12D-EE8E-49DB-A149-3D0F6310CE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9981" y="4247785"/>
              <a:ext cx="1028120" cy="543884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乘 57">
              <a:extLst>
                <a:ext uri="{FF2B5EF4-FFF2-40B4-BE49-F238E27FC236}">
                  <a16:creationId xmlns:a16="http://schemas.microsoft.com/office/drawing/2014/main" id="{0BEA1281-45A4-4774-9EF2-5241E4FCAD77}"/>
                </a:ext>
              </a:extLst>
            </p:cNvPr>
            <p:cNvSpPr/>
            <p:nvPr/>
          </p:nvSpPr>
          <p:spPr>
            <a:xfrm rot="20529884">
              <a:off x="3868487" y="3938678"/>
              <a:ext cx="657128" cy="1231980"/>
            </a:xfrm>
            <a:prstGeom prst="mathMultiply">
              <a:avLst>
                <a:gd name="adj1" fmla="val 7422"/>
              </a:avLst>
            </a:prstGeom>
            <a:solidFill>
              <a:srgbClr val="FF0000"/>
            </a:solidFill>
            <a:ln w="2222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21" name="曲线连接符 58">
              <a:extLst>
                <a:ext uri="{FF2B5EF4-FFF2-40B4-BE49-F238E27FC236}">
                  <a16:creationId xmlns:a16="http://schemas.microsoft.com/office/drawing/2014/main" id="{FE53AAD8-69C9-4FFF-889F-FBFAD2F2C105}"/>
                </a:ext>
              </a:extLst>
            </p:cNvPr>
            <p:cNvCxnSpPr>
              <a:cxnSpLocks/>
            </p:cNvCxnSpPr>
            <p:nvPr/>
          </p:nvCxnSpPr>
          <p:spPr>
            <a:xfrm rot="5820000" flipH="1" flipV="1">
              <a:off x="5126169" y="3862246"/>
              <a:ext cx="670482" cy="890073"/>
            </a:xfrm>
            <a:prstGeom prst="curvedConnector4">
              <a:avLst>
                <a:gd name="adj1" fmla="val -48344"/>
                <a:gd name="adj2" fmla="val 125683"/>
              </a:avLst>
            </a:prstGeom>
            <a:ln w="5080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993B97A-5463-4A60-8A8E-145BB393D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2770999" y="3277580"/>
              <a:ext cx="1095579" cy="7274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34ACA1B-BEAA-444E-8F91-63D747A5D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574937">
              <a:off x="7378355" y="3950856"/>
              <a:ext cx="1269154" cy="842718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D806C60-85D3-4119-B277-9C8D1971D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25321" y="3297208"/>
              <a:ext cx="977548" cy="65984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73E4C73F-8F69-4FCF-9530-CA9DC843E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574937">
              <a:off x="8387579" y="4255424"/>
              <a:ext cx="730919" cy="494101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CD1D68C2-1587-4107-9920-B9802CBFE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704735" y="2585002"/>
              <a:ext cx="696429" cy="680179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41BCDB91-E0D8-40EC-AF86-BAB4B55FA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574937">
              <a:off x="8126629" y="3510662"/>
              <a:ext cx="695029" cy="676495"/>
            </a:xfrm>
            <a:prstGeom prst="rect">
              <a:avLst/>
            </a:prstGeom>
          </p:spPr>
        </p:pic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B150285-D724-4366-AF4D-7350259DBD5C}"/>
                </a:ext>
              </a:extLst>
            </p:cNvPr>
            <p:cNvSpPr/>
            <p:nvPr/>
          </p:nvSpPr>
          <p:spPr>
            <a:xfrm rot="5188602">
              <a:off x="7604384" y="3073566"/>
              <a:ext cx="1409075" cy="2084030"/>
            </a:xfrm>
            <a:prstGeom prst="ellipse">
              <a:avLst/>
            </a:prstGeom>
            <a:noFill/>
            <a:ln w="4445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5250B834-C8FD-44D1-8A8E-4BDD77E999E8}"/>
                </a:ext>
              </a:extLst>
            </p:cNvPr>
            <p:cNvSpPr/>
            <p:nvPr/>
          </p:nvSpPr>
          <p:spPr>
            <a:xfrm rot="1787750">
              <a:off x="1619192" y="665666"/>
              <a:ext cx="2969669" cy="403249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BBF83F3-4ABF-4793-9CA3-51977A1D3C4D}"/>
                </a:ext>
              </a:extLst>
            </p:cNvPr>
            <p:cNvSpPr txBox="1"/>
            <p:nvPr/>
          </p:nvSpPr>
          <p:spPr>
            <a:xfrm rot="20516734">
              <a:off x="5148238" y="5058600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FF0000"/>
                  </a:solidFill>
                  <a:latin typeface="Times" pitchFamily="2" charset="0"/>
                </a:rPr>
                <a:t>Self</a:t>
              </a:r>
              <a:r>
                <a:rPr kumimoji="1" lang="en-US" altLang="zh-CN" b="1" dirty="0">
                  <a:latin typeface="Times" pitchFamily="2" charset="0"/>
                </a:rPr>
                <a:t>-Learning</a:t>
              </a:r>
              <a:endParaRPr kumimoji="1" lang="zh-CN" altLang="en-US" b="1" dirty="0">
                <a:latin typeface="Times" pitchFamily="2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54EECE8-26AD-4EED-888C-7B8F1EC1B187}"/>
                </a:ext>
              </a:extLst>
            </p:cNvPr>
            <p:cNvSpPr txBox="1"/>
            <p:nvPr/>
          </p:nvSpPr>
          <p:spPr>
            <a:xfrm>
              <a:off x="1618071" y="5101068"/>
              <a:ext cx="1257074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latin typeface="Times" pitchFamily="2" charset="0"/>
                </a:rPr>
                <a:t>Annotator</a:t>
              </a:r>
              <a:endParaRPr kumimoji="1" lang="zh-CN" altLang="en-US" b="1" dirty="0">
                <a:latin typeface="Times" pitchFamily="2" charset="0"/>
              </a:endParaRPr>
            </a:p>
          </p:txBody>
        </p:sp>
        <p:pic>
          <p:nvPicPr>
            <p:cNvPr id="32" name="图形 31">
              <a:extLst>
                <a:ext uri="{FF2B5EF4-FFF2-40B4-BE49-F238E27FC236}">
                  <a16:creationId xmlns:a16="http://schemas.microsoft.com/office/drawing/2014/main" id="{34CF9718-247B-4FA1-A95A-3BC913DC9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977981" y="4791669"/>
              <a:ext cx="762000" cy="762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DCB54EF-CA5E-4710-9990-476E49F6A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960092" y="844897"/>
              <a:ext cx="733466" cy="733466"/>
            </a:xfrm>
            <a:prstGeom prst="rect">
              <a:avLst/>
            </a:prstGeom>
          </p:spPr>
        </p:pic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C9FAA834-74B0-4674-9902-6DFAC6348652}"/>
                </a:ext>
              </a:extLst>
            </p:cNvPr>
            <p:cNvSpPr/>
            <p:nvPr/>
          </p:nvSpPr>
          <p:spPr>
            <a:xfrm rot="1870493">
              <a:off x="5636893" y="754482"/>
              <a:ext cx="1138458" cy="1512160"/>
            </a:xfrm>
            <a:prstGeom prst="ellipse">
              <a:avLst/>
            </a:prstGeom>
            <a:noFill/>
            <a:ln w="44450"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56DCC63F-AC89-4099-8FB8-5FEA7BF06B99}"/>
                </a:ext>
              </a:extLst>
            </p:cNvPr>
            <p:cNvSpPr/>
            <p:nvPr/>
          </p:nvSpPr>
          <p:spPr>
            <a:xfrm rot="18979571">
              <a:off x="5955698" y="256318"/>
              <a:ext cx="3171985" cy="51261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36" name="直线箭头连接符 73">
              <a:extLst>
                <a:ext uri="{FF2B5EF4-FFF2-40B4-BE49-F238E27FC236}">
                  <a16:creationId xmlns:a16="http://schemas.microsoft.com/office/drawing/2014/main" id="{5D37BB23-50AB-44AA-B3E2-6A929E3185C3}"/>
                </a:ext>
              </a:extLst>
            </p:cNvPr>
            <p:cNvCxnSpPr>
              <a:cxnSpLocks/>
            </p:cNvCxnSpPr>
            <p:nvPr/>
          </p:nvCxnSpPr>
          <p:spPr>
            <a:xfrm>
              <a:off x="4381053" y="3505451"/>
              <a:ext cx="270578" cy="173597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线箭头连接符 74">
              <a:extLst>
                <a:ext uri="{FF2B5EF4-FFF2-40B4-BE49-F238E27FC236}">
                  <a16:creationId xmlns:a16="http://schemas.microsoft.com/office/drawing/2014/main" id="{1702F434-C658-4ECD-B241-69709F5031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2692" y="3641312"/>
              <a:ext cx="296982" cy="190136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7C9AC88-7458-4EB6-94D3-86E02E9274AC}"/>
                </a:ext>
              </a:extLst>
            </p:cNvPr>
            <p:cNvSpPr txBox="1"/>
            <p:nvPr/>
          </p:nvSpPr>
          <p:spPr>
            <a:xfrm rot="18420426">
              <a:off x="928869" y="1284306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FF0000"/>
                  </a:solidFill>
                  <a:latin typeface="Times" pitchFamily="2" charset="0"/>
                </a:rPr>
                <a:t>Millions </a:t>
              </a:r>
              <a:r>
                <a:rPr kumimoji="1" lang="en-US" altLang="zh-CN" b="1" dirty="0">
                  <a:latin typeface="Times" pitchFamily="2" charset="0"/>
                </a:rPr>
                <a:t>of image</a:t>
              </a:r>
              <a:endParaRPr kumimoji="1" lang="zh-CN" altLang="en-US" b="1" dirty="0">
                <a:latin typeface="Times" pitchFamily="2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B71F6249-B2AE-4D3C-B7E7-F1CCA49790B7}"/>
                </a:ext>
              </a:extLst>
            </p:cNvPr>
            <p:cNvSpPr txBox="1"/>
            <p:nvPr/>
          </p:nvSpPr>
          <p:spPr>
            <a:xfrm rot="2644122">
              <a:off x="7606116" y="1411299"/>
              <a:ext cx="2446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FF0000"/>
                  </a:solidFill>
                  <a:latin typeface="Times" pitchFamily="2" charset="0"/>
                </a:rPr>
                <a:t>Hundreds </a:t>
              </a:r>
              <a:r>
                <a:rPr kumimoji="1" lang="en-US" altLang="zh-CN" b="1" dirty="0">
                  <a:latin typeface="Times" pitchFamily="2" charset="0"/>
                </a:rPr>
                <a:t>of categories</a:t>
              </a:r>
              <a:endParaRPr kumimoji="1" lang="zh-CN" altLang="en-US" b="1" dirty="0">
                <a:latin typeface="Times" pitchFamily="2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260D29AE-77D0-436A-ADE0-A01FB698D94B}"/>
                </a:ext>
              </a:extLst>
            </p:cNvPr>
            <p:cNvSpPr txBox="1"/>
            <p:nvPr/>
          </p:nvSpPr>
          <p:spPr>
            <a:xfrm>
              <a:off x="4590586" y="2963688"/>
              <a:ext cx="1080745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latin typeface="Times" pitchFamily="2" charset="0"/>
                </a:rPr>
                <a:t>Machine</a:t>
              </a:r>
              <a:endParaRPr kumimoji="1" lang="zh-CN" altLang="en-US" b="1" dirty="0">
                <a:latin typeface="Times" pitchFamily="2" charset="0"/>
              </a:endParaRPr>
            </a:p>
          </p:txBody>
        </p:sp>
      </p:grpSp>
      <p:sp>
        <p:nvSpPr>
          <p:cNvPr id="41" name="圆角矩形 2">
            <a:extLst>
              <a:ext uri="{FF2B5EF4-FFF2-40B4-BE49-F238E27FC236}">
                <a16:creationId xmlns:a16="http://schemas.microsoft.com/office/drawing/2014/main" id="{BFDD81F9-3117-4002-9B10-E34ACDBFA290}"/>
              </a:ext>
            </a:extLst>
          </p:cNvPr>
          <p:cNvSpPr/>
          <p:nvPr/>
        </p:nvSpPr>
        <p:spPr>
          <a:xfrm>
            <a:off x="390106" y="6033581"/>
            <a:ext cx="11322947" cy="438254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4"/>
              </a:buBlip>
            </a:pPr>
            <a:r>
              <a:rPr lang="en-US" altLang="zh-CN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Large-scale Unsupervised Semantic Segmentation, TPAMI 2022.</a:t>
            </a:r>
          </a:p>
        </p:txBody>
      </p:sp>
    </p:spTree>
    <p:extLst>
      <p:ext uri="{BB962C8B-B14F-4D97-AF65-F5344CB8AC3E}">
        <p14:creationId xmlns:p14="http://schemas.microsoft.com/office/powerpoint/2010/main" val="29684147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384D1C-E59B-40D7-9440-AE54C427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Large-Scale Unsupervised Semantic Segmentation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3A6B98-693E-4962-8102-A4BE5CF16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dirty="0"/>
              <a:t>LUSS Benchmark and ImageNet-S dataset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1808E0-259F-4D48-919B-51EE30B89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64" y="1459612"/>
            <a:ext cx="11247460" cy="483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78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848065-E890-41A1-B5F2-3ECE7181A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粒度自适应的图像感知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436AA0A-1910-4B44-84FC-74E25260EC2A}"/>
              </a:ext>
            </a:extLst>
          </p:cNvPr>
          <p:cNvGrpSpPr/>
          <p:nvPr/>
        </p:nvGrpSpPr>
        <p:grpSpPr>
          <a:xfrm>
            <a:off x="3944053" y="1231897"/>
            <a:ext cx="3785984" cy="3855907"/>
            <a:chOff x="7899400" y="772100"/>
            <a:chExt cx="4107169" cy="55271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024821B-4D8E-49E0-8240-3E49A5549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502"/>
            <a:stretch/>
          </p:blipFill>
          <p:spPr>
            <a:xfrm>
              <a:off x="8291726" y="772100"/>
              <a:ext cx="3714843" cy="5527100"/>
            </a:xfrm>
            <a:prstGeom prst="rect">
              <a:avLst/>
            </a:prstGeom>
          </p:spPr>
        </p:pic>
        <p:sp>
          <p:nvSpPr>
            <p:cNvPr id="6" name="流程图: 接点 5">
              <a:extLst>
                <a:ext uri="{FF2B5EF4-FFF2-40B4-BE49-F238E27FC236}">
                  <a16:creationId xmlns:a16="http://schemas.microsoft.com/office/drawing/2014/main" id="{B70987E0-57F5-42B3-B5A9-C5ABB37C313F}"/>
                </a:ext>
              </a:extLst>
            </p:cNvPr>
            <p:cNvSpPr/>
            <p:nvPr/>
          </p:nvSpPr>
          <p:spPr>
            <a:xfrm>
              <a:off x="7899400" y="4419600"/>
              <a:ext cx="939800" cy="10160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AE89B8FE-4B9A-4FB1-B4F9-28DDBA634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7267" r="5206" b="1813"/>
          <a:stretch/>
        </p:blipFill>
        <p:spPr>
          <a:xfrm>
            <a:off x="743159" y="1231897"/>
            <a:ext cx="2785829" cy="38559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920E345-7013-4ADB-9ACC-A516BE5D0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5103" y="1231898"/>
            <a:ext cx="3652450" cy="385590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82E06E5-3C84-4807-ABB0-97C41F30ABB3}"/>
              </a:ext>
            </a:extLst>
          </p:cNvPr>
          <p:cNvSpPr txBox="1"/>
          <p:nvPr/>
        </p:nvSpPr>
        <p:spPr>
          <a:xfrm>
            <a:off x="743159" y="5087804"/>
            <a:ext cx="27858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/>
              <a:t>Res2Net</a:t>
            </a:r>
          </a:p>
          <a:p>
            <a:pPr algn="ctr"/>
            <a:r>
              <a:rPr lang="en-US" altLang="zh-CN" sz="2800" b="1" dirty="0"/>
              <a:t>PAMI 2021</a:t>
            </a:r>
            <a:endParaRPr lang="zh-CN" altLang="en-US" sz="2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3CD8E0E-7845-4E28-A529-5D1E229B3EC0}"/>
              </a:ext>
            </a:extLst>
          </p:cNvPr>
          <p:cNvSpPr txBox="1"/>
          <p:nvPr/>
        </p:nvSpPr>
        <p:spPr>
          <a:xfrm>
            <a:off x="4444131" y="5087802"/>
            <a:ext cx="27858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/>
              <a:t>P2T</a:t>
            </a:r>
          </a:p>
          <a:p>
            <a:pPr algn="ctr"/>
            <a:r>
              <a:rPr lang="en-US" altLang="zh-CN" sz="2800" b="1" dirty="0"/>
              <a:t>PAMI 2022</a:t>
            </a:r>
            <a:endParaRPr lang="zh-CN" altLang="en-US" sz="28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E5C5609-8C24-4079-BB13-28EAEA0927FC}"/>
              </a:ext>
            </a:extLst>
          </p:cNvPr>
          <p:cNvSpPr txBox="1"/>
          <p:nvPr/>
        </p:nvSpPr>
        <p:spPr>
          <a:xfrm>
            <a:off x="8411697" y="5092162"/>
            <a:ext cx="27858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/>
              <a:t>RF-Next</a:t>
            </a:r>
          </a:p>
          <a:p>
            <a:pPr algn="ctr"/>
            <a:r>
              <a:rPr lang="en-US" altLang="zh-CN" sz="2800" b="1" dirty="0"/>
              <a:t>PAMI 2022</a:t>
            </a:r>
            <a:endParaRPr lang="zh-CN" altLang="en-US" sz="2800" dirty="0"/>
          </a:p>
        </p:txBody>
      </p:sp>
      <p:pic>
        <p:nvPicPr>
          <p:cNvPr id="9" name="视频 8">
            <a:hlinkClick r:id="" action="ppaction://media"/>
            <a:extLst>
              <a:ext uri="{FF2B5EF4-FFF2-40B4-BE49-F238E27FC236}">
                <a16:creationId xmlns:a16="http://schemas.microsoft.com/office/drawing/2014/main" id="{63886044-7D8C-4A23-B389-8437E131D3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2000" y="0"/>
            <a:ext cx="143999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7"/>
    </mc:Choice>
    <mc:Fallback xmlns="">
      <p:transition spd="slow" advTm="8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384D1C-E59B-40D7-9440-AE54C427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Large-Scale Unsupervised Semantic Segmentation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3A6B98-693E-4962-8102-A4BE5CF16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dirty="0"/>
              <a:t>LUSS Benchmark and ImageNet-S dataset</a:t>
            </a:r>
            <a:endParaRPr lang="zh-CN" altLang="en-US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56F97E1F-FF40-4C69-9C45-667307779528}"/>
              </a:ext>
            </a:extLst>
          </p:cNvPr>
          <p:cNvGraphicFramePr>
            <a:graphicFrameLocks noGrp="1"/>
          </p:cNvGraphicFramePr>
          <p:nvPr/>
        </p:nvGraphicFramePr>
        <p:xfrm>
          <a:off x="615137" y="1716548"/>
          <a:ext cx="11134605" cy="4346265"/>
        </p:xfrm>
        <a:graphic>
          <a:graphicData uri="http://schemas.openxmlformats.org/drawingml/2006/table">
            <a:tbl>
              <a:tblPr/>
              <a:tblGrid>
                <a:gridCol w="3609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8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3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1160">
                  <a:extLst>
                    <a:ext uri="{9D8B030D-6E8A-4147-A177-3AD203B41FA5}">
                      <a16:colId xmlns:a16="http://schemas.microsoft.com/office/drawing/2014/main" val="23238784"/>
                    </a:ext>
                  </a:extLst>
                </a:gridCol>
                <a:gridCol w="1742250">
                  <a:extLst>
                    <a:ext uri="{9D8B030D-6E8A-4147-A177-3AD203B41FA5}">
                      <a16:colId xmlns:a16="http://schemas.microsoft.com/office/drawing/2014/main" val="945033651"/>
                    </a:ext>
                  </a:extLst>
                </a:gridCol>
              </a:tblGrid>
              <a:tr h="62089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Dataset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category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train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val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test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895">
                <a:tc>
                  <a:txBody>
                    <a:bodyPr/>
                    <a:lstStyle/>
                    <a:p>
                      <a:pPr algn="l"/>
                      <a:r>
                        <a:rPr lang="en-GB" sz="3200" dirty="0">
                          <a:effectLst/>
                        </a:rPr>
                        <a:t>PASCAL VOC 2012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solidFill>
                            <a:schemeClr val="tx1"/>
                          </a:solidFill>
                          <a:effectLst/>
                        </a:rPr>
                        <a:t>1,464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solidFill>
                            <a:schemeClr val="tx1"/>
                          </a:solidFill>
                          <a:effectLst/>
                        </a:rPr>
                        <a:t>1,449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solidFill>
                            <a:schemeClr val="tx1"/>
                          </a:solidFill>
                          <a:effectLst/>
                        </a:rPr>
                        <a:t>1,456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895">
                <a:tc>
                  <a:txBody>
                    <a:bodyPr/>
                    <a:lstStyle/>
                    <a:p>
                      <a:pPr algn="l"/>
                      <a:r>
                        <a:rPr lang="en-GB" sz="3200" dirty="0">
                          <a:effectLst/>
                        </a:rPr>
                        <a:t>Cityscapes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solidFill>
                            <a:schemeClr val="tx1"/>
                          </a:solidFill>
                          <a:effectLst/>
                        </a:rPr>
                        <a:t>2,975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solidFill>
                            <a:schemeClr val="tx1"/>
                          </a:solidFill>
                          <a:effectLst/>
                        </a:rPr>
                        <a:t>500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solidFill>
                            <a:schemeClr val="tx1"/>
                          </a:solidFill>
                          <a:effectLst/>
                        </a:rPr>
                        <a:t>1,525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895">
                <a:tc>
                  <a:txBody>
                    <a:bodyPr/>
                    <a:lstStyle/>
                    <a:p>
                      <a:pPr algn="l"/>
                      <a:r>
                        <a:rPr lang="en-GB" sz="3200" dirty="0">
                          <a:effectLst/>
                        </a:rPr>
                        <a:t>ADE20K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0" dirty="0">
                          <a:solidFill>
                            <a:schemeClr val="tx1"/>
                          </a:solidFill>
                          <a:effectLst/>
                        </a:rPr>
                        <a:t>20,210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0" dirty="0">
                          <a:solidFill>
                            <a:schemeClr val="tx1"/>
                          </a:solidFill>
                          <a:effectLst/>
                        </a:rPr>
                        <a:t>2,000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0" dirty="0">
                          <a:solidFill>
                            <a:schemeClr val="tx1"/>
                          </a:solidFill>
                          <a:effectLst/>
                        </a:rPr>
                        <a:t>3,000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895">
                <a:tc>
                  <a:txBody>
                    <a:bodyPr/>
                    <a:lstStyle/>
                    <a:p>
                      <a:pPr algn="l"/>
                      <a:r>
                        <a:rPr lang="en-GB" sz="3200" b="1" dirty="0">
                          <a:solidFill>
                            <a:srgbClr val="FF0000"/>
                          </a:solidFill>
                          <a:effectLst/>
                        </a:rPr>
                        <a:t>ImageNet-S 50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64,431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752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1,682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632944"/>
                  </a:ext>
                </a:extLst>
              </a:tr>
              <a:tr h="62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3200" b="1" dirty="0">
                          <a:solidFill>
                            <a:srgbClr val="FF0000"/>
                          </a:solidFill>
                          <a:effectLst/>
                        </a:rPr>
                        <a:t>ImageNet-S 300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300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384,862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4,097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9,088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717185"/>
                  </a:ext>
                </a:extLst>
              </a:tr>
              <a:tr h="62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3200" b="1" dirty="0">
                          <a:solidFill>
                            <a:srgbClr val="FF0000"/>
                          </a:solidFill>
                          <a:effectLst/>
                        </a:rPr>
                        <a:t>ImageNet-S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919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1,183,322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12,419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27,423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86909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D0F39B79-031C-4333-AAF7-14D73398C62B}"/>
              </a:ext>
            </a:extLst>
          </p:cNvPr>
          <p:cNvSpPr/>
          <p:nvPr/>
        </p:nvSpPr>
        <p:spPr>
          <a:xfrm>
            <a:off x="615137" y="5449967"/>
            <a:ext cx="11134605" cy="612846"/>
          </a:xfrm>
          <a:prstGeom prst="rect">
            <a:avLst/>
          </a:prstGeom>
          <a:noFill/>
          <a:ln w="28575">
            <a:solidFill>
              <a:srgbClr val="E228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67314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384D1C-E59B-40D7-9440-AE54C427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Large-Scale Unsupervised Semantic Segmentation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3A6B98-693E-4962-8102-A4BE5CF16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dirty="0"/>
              <a:t>LUSS Benchmark and ImageNet-S dataset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671D546-B3EB-44C9-8201-0F3F562BD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58" y="1329674"/>
            <a:ext cx="4949799" cy="507354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7CD3566-755B-4946-898E-35580A4C2836}"/>
              </a:ext>
            </a:extLst>
          </p:cNvPr>
          <p:cNvSpPr/>
          <p:nvPr/>
        </p:nvSpPr>
        <p:spPr>
          <a:xfrm>
            <a:off x="6311579" y="2099605"/>
            <a:ext cx="46249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/>
              <a:t>919 class</a:t>
            </a:r>
            <a:r>
              <a:rPr lang="zh-CN" altLang="en-US" sz="3200" b="1" dirty="0"/>
              <a:t>  </a:t>
            </a:r>
            <a:endParaRPr lang="en-US" altLang="zh-CN" sz="3200" b="1" dirty="0"/>
          </a:p>
          <a:p>
            <a:pPr algn="ctr"/>
            <a:r>
              <a:rPr lang="en-US" altLang="zh-CN" sz="3200" b="1" dirty="0"/>
              <a:t>100w+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images</a:t>
            </a:r>
            <a:endParaRPr lang="zh-CN" altLang="en-US" sz="32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11AE30B-8C0B-4603-9628-D75C5B6E1D30}"/>
              </a:ext>
            </a:extLst>
          </p:cNvPr>
          <p:cNvSpPr/>
          <p:nvPr/>
        </p:nvSpPr>
        <p:spPr>
          <a:xfrm>
            <a:off x="5878287" y="4106304"/>
            <a:ext cx="61109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Pixel-level annotation for val, test, and part of the training set.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348181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A16683-9112-4D3B-8953-D1EEAEAFC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Large-Scale Unsupervised Semantic Segmentation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EDEB7-A4EE-4F76-B6C0-98C334AC5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Large-scale brings new </a:t>
            </a:r>
            <a:r>
              <a:rPr lang="en-US" altLang="zh-CN" dirty="0">
                <a:solidFill>
                  <a:srgbClr val="C00000"/>
                </a:solidFill>
              </a:rPr>
              <a:t>challenges</a:t>
            </a:r>
            <a:r>
              <a:rPr lang="en-US" altLang="zh-CN" dirty="0"/>
              <a:t> for LUSS task</a:t>
            </a:r>
          </a:p>
          <a:p>
            <a:pPr lvl="1"/>
            <a:r>
              <a:rPr lang="en-US" altLang="zh-CN" dirty="0"/>
              <a:t>Simultaneously shape and category representation learning.</a:t>
            </a:r>
          </a:p>
          <a:p>
            <a:pPr lvl="1"/>
            <a:r>
              <a:rPr lang="en-US" altLang="zh-CN" dirty="0"/>
              <a:t>Unsupervised semantic clustering of large-scale data.</a:t>
            </a:r>
          </a:p>
          <a:p>
            <a:pPr lvl="1"/>
            <a:r>
              <a:rPr lang="en-US" altLang="zh-CN" dirty="0"/>
              <a:t>…</a:t>
            </a:r>
          </a:p>
          <a:p>
            <a:r>
              <a:rPr lang="en-US" altLang="zh-CN" dirty="0"/>
              <a:t>Large-scale also brings new </a:t>
            </a:r>
            <a:r>
              <a:rPr lang="en-US" altLang="zh-CN" dirty="0">
                <a:solidFill>
                  <a:srgbClr val="C00000"/>
                </a:solidFill>
              </a:rPr>
              <a:t>opportunities</a:t>
            </a:r>
          </a:p>
          <a:p>
            <a:pPr lvl="1"/>
            <a:r>
              <a:rPr lang="en-US" altLang="zh-CN" dirty="0"/>
              <a:t>Large-scale data provides the source for obtaining extensive representation cues.</a:t>
            </a:r>
          </a:p>
          <a:p>
            <a:pPr lvl="1"/>
            <a:r>
              <a:rPr lang="en-US" altLang="zh-CN" dirty="0"/>
              <a:t>Large-scale data enables fairly LUSS training and evaluation.</a:t>
            </a:r>
          </a:p>
          <a:p>
            <a:pPr lvl="1"/>
            <a:r>
              <a:rPr lang="en-US" altLang="zh-CN" dirty="0"/>
              <a:t>…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50250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3459EA-35DA-4C42-B1A6-77B54AF21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 protocols for LUSS task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BF657A-42D4-4E82-A401-118CA6369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Comprehensive evaluation of category, shape, etc.</a:t>
            </a:r>
          </a:p>
          <a:p>
            <a:pPr lvl="1"/>
            <a:r>
              <a:rPr lang="en-US" altLang="zh-CN" dirty="0"/>
              <a:t>Full unsupervised evaluation protocol.</a:t>
            </a:r>
          </a:p>
          <a:p>
            <a:pPr lvl="1"/>
            <a:r>
              <a:rPr lang="en-US" altLang="zh-CN" dirty="0"/>
              <a:t>Distance matching evaluation protocol.</a:t>
            </a:r>
          </a:p>
          <a:p>
            <a:pPr lvl="1"/>
            <a:r>
              <a:rPr lang="en-US" altLang="zh-CN" dirty="0"/>
              <a:t>Semi-supervised evaluation protocol.</a:t>
            </a:r>
          </a:p>
          <a:p>
            <a:r>
              <a:rPr lang="en-US" altLang="zh-CN" dirty="0"/>
              <a:t>Fair evaluation.</a:t>
            </a:r>
          </a:p>
          <a:p>
            <a:pPr lvl="1"/>
            <a:r>
              <a:rPr lang="en-US" altLang="zh-CN" dirty="0"/>
              <a:t>Large-scale data could avoid supervised pretrained models.</a:t>
            </a:r>
          </a:p>
          <a:p>
            <a:pPr lvl="1"/>
            <a:r>
              <a:rPr lang="en-US" altLang="zh-CN" dirty="0"/>
              <a:t>Shape and category prior could be obtained from large-scale data.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57748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A72733-2461-454B-9A83-2C1F0CB2C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Large-Scale Unsupervised Semantic Segmentation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3B9463-4D3D-42A8-B211-846A5858B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Is fully unsupervised semantic segmentation feasible for large-scale data?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1C24E5F-A6FD-48D0-A711-6817CEDB8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2371477"/>
            <a:ext cx="11695611" cy="265655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ED051F5-7E63-4E2A-B400-81BDA924EA11}"/>
              </a:ext>
            </a:extLst>
          </p:cNvPr>
          <p:cNvSpPr/>
          <p:nvPr/>
        </p:nvSpPr>
        <p:spPr>
          <a:xfrm>
            <a:off x="4586544" y="5745124"/>
            <a:ext cx="297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n w="0"/>
              </a:rPr>
              <a:t>It’s working!</a:t>
            </a:r>
            <a:endParaRPr lang="zh-CN" altLang="en-US" sz="3600" b="1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5051239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B88ABF-F575-4D22-8680-F8B63372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/>
              <a:t>Large-Scale Unsupervised Semantic Segmentation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13EDA3-F46C-4D94-8CE3-EB7D5A8A6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Non-contrastive pixel-to-pixel representation alignment.</a:t>
            </a: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A68F179-AC9E-4335-A1F0-1D9CECC47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319" y="1488673"/>
            <a:ext cx="9670824" cy="476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935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B88ABF-F575-4D22-8680-F8B63372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/>
              <a:t>Large-Scale Unsupervised Semantic Segmentation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13EDA3-F46C-4D94-8CE3-EB7D5A8A6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Deep-to-shallow supervision.</a:t>
            </a: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271623-9425-459A-8866-4FDA10045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3" y="1598874"/>
            <a:ext cx="9767204" cy="490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560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B88ABF-F575-4D22-8680-F8B63372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/>
              <a:t>Large-Scale Unsupervised Semantic Segmentation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13EDA3-F46C-4D94-8CE3-EB7D5A8A6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Pixel-attention for pixel-label generation.</a:t>
            </a: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F501A85-E8EC-49A2-B420-CAB8439834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" t="2680" r="584" b="5528"/>
          <a:stretch/>
        </p:blipFill>
        <p:spPr>
          <a:xfrm>
            <a:off x="924738" y="1861457"/>
            <a:ext cx="10342523" cy="398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432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B88ABF-F575-4D22-8680-F8B63372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/>
              <a:t>Large-Scale Unsupervised Semantic Segmentation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13EDA3-F46C-4D94-8CE3-EB7D5A8A6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dirty="0"/>
              <a:t>Fully unsupervised evaluation protocol</a:t>
            </a:r>
          </a:p>
          <a:p>
            <a:pPr lvl="1"/>
            <a:r>
              <a:rPr lang="en-US" altLang="zh-CN" dirty="0"/>
              <a:t>Validation set has N images and C categories</a:t>
            </a:r>
          </a:p>
          <a:p>
            <a:pPr lvl="1"/>
            <a:r>
              <a:rPr lang="en-US" altLang="zh-CN" dirty="0"/>
              <a:t>Model should learn to generate more than C categories </a:t>
            </a:r>
          </a:p>
          <a:p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C6D2A74-EFAA-42F7-A2C4-7CA2FBF48E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036704"/>
              </p:ext>
            </p:extLst>
          </p:nvPr>
        </p:nvGraphicFramePr>
        <p:xfrm>
          <a:off x="1257512" y="2985304"/>
          <a:ext cx="9629163" cy="3231240"/>
        </p:xfrm>
        <a:graphic>
          <a:graphicData uri="http://schemas.openxmlformats.org/drawingml/2006/table">
            <a:tbl>
              <a:tblPr/>
              <a:tblGrid>
                <a:gridCol w="3098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6424">
                  <a:extLst>
                    <a:ext uri="{9D8B030D-6E8A-4147-A177-3AD203B41FA5}">
                      <a16:colId xmlns:a16="http://schemas.microsoft.com/office/drawing/2014/main" val="3953861790"/>
                    </a:ext>
                  </a:extLst>
                </a:gridCol>
                <a:gridCol w="1751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054">
                  <a:extLst>
                    <a:ext uri="{9D8B030D-6E8A-4147-A177-3AD203B41FA5}">
                      <a16:colId xmlns:a16="http://schemas.microsoft.com/office/drawing/2014/main" val="23238784"/>
                    </a:ext>
                  </a:extLst>
                </a:gridCol>
              </a:tblGrid>
              <a:tr h="3952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effectLst/>
                        </a:rPr>
                        <a:t>Method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effectLst/>
                        </a:rPr>
                        <a:t>Dataset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effectLst/>
                        </a:rPr>
                        <a:t>mIoU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effectLst/>
                        </a:rPr>
                        <a:t>F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2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effectLst/>
                        </a:rPr>
                        <a:t>PiCIE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effectLst/>
                        </a:rPr>
                        <a:t>ImageNet-S50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</a:rPr>
                        <a:t>17.8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solidFill>
                            <a:schemeClr val="tx1"/>
                          </a:solidFill>
                          <a:effectLst/>
                        </a:rPr>
                        <a:t>32.1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22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effectLst/>
                        </a:rPr>
                        <a:t>MaskContrast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2800" dirty="0">
                          <a:effectLst/>
                        </a:rPr>
                        <a:t>ImageNet-S50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</a:rPr>
                        <a:t>24.6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solidFill>
                            <a:schemeClr val="tx1"/>
                          </a:solidFill>
                          <a:effectLst/>
                        </a:rPr>
                        <a:t>65.7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22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effectLst/>
                        </a:rPr>
                        <a:t>PASS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2800" dirty="0">
                          <a:effectLst/>
                        </a:rPr>
                        <a:t>ImageNet-S50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  <a:effectLst/>
                        </a:rPr>
                        <a:t>43.3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effectLst/>
                        </a:rPr>
                        <a:t>70.0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22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800" dirty="0">
                          <a:solidFill>
                            <a:srgbClr val="FF0000"/>
                          </a:solidFill>
                          <a:effectLst/>
                        </a:rPr>
                        <a:t>PASS</a:t>
                      </a:r>
                      <a:endParaRPr lang="en-GB" sz="2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2800" dirty="0">
                          <a:effectLst/>
                        </a:rPr>
                        <a:t>ImageNet-S300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  <a:effectLst/>
                        </a:rPr>
                        <a:t>18.0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  <a:effectLst/>
                        </a:rPr>
                        <a:t>47.6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632944"/>
                  </a:ext>
                </a:extLst>
              </a:tr>
              <a:tr h="3952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2800" dirty="0">
                          <a:solidFill>
                            <a:srgbClr val="FF0000"/>
                          </a:solidFill>
                          <a:effectLst/>
                        </a:rPr>
                        <a:t>PASS</a:t>
                      </a:r>
                      <a:endParaRPr lang="en-GB" altLang="zh-CN" sz="2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2800" dirty="0">
                          <a:effectLst/>
                        </a:rPr>
                        <a:t>ImageNet-S919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  <a:effectLst/>
                        </a:rPr>
                        <a:t>11.5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  <a:effectLst/>
                        </a:rPr>
                        <a:t>37.1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717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5129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A73413-8DB6-4658-A11B-8380748F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/>
              <a:t>Large-Scale Unsupervised Semantic Segmentation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466B1E-5A46-46F8-BACF-D6B055CCF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Distance matching evaluation protocol.</a:t>
            </a:r>
          </a:p>
          <a:p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9066EA21-D581-43CC-BFAF-68779B6326D4}"/>
              </a:ext>
            </a:extLst>
          </p:cNvPr>
          <p:cNvGraphicFramePr>
            <a:graphicFrameLocks noGrp="1"/>
          </p:cNvGraphicFramePr>
          <p:nvPr/>
        </p:nvGraphicFramePr>
        <p:xfrm>
          <a:off x="1408353" y="2042402"/>
          <a:ext cx="8533934" cy="2773196"/>
        </p:xfrm>
        <a:graphic>
          <a:graphicData uri="http://schemas.openxmlformats.org/drawingml/2006/table">
            <a:tbl>
              <a:tblPr/>
              <a:tblGrid>
                <a:gridCol w="2745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4898">
                  <a:extLst>
                    <a:ext uri="{9D8B030D-6E8A-4147-A177-3AD203B41FA5}">
                      <a16:colId xmlns:a16="http://schemas.microsoft.com/office/drawing/2014/main" val="3953861790"/>
                    </a:ext>
                  </a:extLst>
                </a:gridCol>
                <a:gridCol w="1552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0958">
                  <a:extLst>
                    <a:ext uri="{9D8B030D-6E8A-4147-A177-3AD203B41FA5}">
                      <a16:colId xmlns:a16="http://schemas.microsoft.com/office/drawing/2014/main" val="23238784"/>
                    </a:ext>
                  </a:extLst>
                </a:gridCol>
              </a:tblGrid>
              <a:tr h="693299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Method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Dataset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mIoU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F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29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effectLst/>
                        </a:rPr>
                        <a:t>PixPro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3200" dirty="0">
                          <a:effectLst/>
                        </a:rPr>
                        <a:t>ImageNet-S919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7.7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0" dirty="0">
                          <a:solidFill>
                            <a:schemeClr val="tx1"/>
                          </a:solidFill>
                          <a:effectLst/>
                        </a:rPr>
                        <a:t>61.8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299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3200" dirty="0">
                          <a:solidFill>
                            <a:schemeClr val="tx1"/>
                          </a:solidFill>
                          <a:effectLst/>
                        </a:rPr>
                        <a:t>SwAV</a:t>
                      </a:r>
                      <a:endParaRPr lang="en-GB" sz="3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3200" dirty="0">
                          <a:effectLst/>
                        </a:rPr>
                        <a:t>ImageNet-S919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15.1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64.2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632944"/>
                  </a:ext>
                </a:extLst>
              </a:tr>
              <a:tr h="6932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3200" dirty="0">
                          <a:solidFill>
                            <a:srgbClr val="FF0000"/>
                          </a:solidFill>
                          <a:effectLst/>
                        </a:rPr>
                        <a:t>PASS</a:t>
                      </a:r>
                      <a:endParaRPr lang="en-GB" altLang="zh-CN" sz="32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3200" dirty="0">
                          <a:effectLst/>
                        </a:rPr>
                        <a:t>ImageNet-S919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tx1"/>
                          </a:solidFill>
                          <a:effectLst/>
                        </a:rPr>
                        <a:t>15.6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tx1"/>
                          </a:solidFill>
                          <a:effectLst/>
                        </a:rPr>
                        <a:t>64.3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717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8083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D89D88-AB7C-44F6-8795-F3A3B97F5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图像自适应感知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36789A-9688-4B6F-A61F-E70E449A6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6" name="内容占位符 3">
            <a:extLst>
              <a:ext uri="{FF2B5EF4-FFF2-40B4-BE49-F238E27FC236}">
                <a16:creationId xmlns:a16="http://schemas.microsoft.com/office/drawing/2014/main" id="{D5940586-833B-41A0-8E61-AC92AE03A277}"/>
              </a:ext>
            </a:extLst>
          </p:cNvPr>
          <p:cNvGraphicFramePr>
            <a:graphicFrameLocks noGrp="1"/>
          </p:cNvGraphicFramePr>
          <p:nvPr/>
        </p:nvGraphicFramePr>
        <p:xfrm>
          <a:off x="394447" y="1754395"/>
          <a:ext cx="3512877" cy="308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5" name="组合 24">
            <a:extLst>
              <a:ext uri="{FF2B5EF4-FFF2-40B4-BE49-F238E27FC236}">
                <a16:creationId xmlns:a16="http://schemas.microsoft.com/office/drawing/2014/main" id="{E0ABA170-7D26-42AC-BDA7-A69DA133C58B}"/>
              </a:ext>
            </a:extLst>
          </p:cNvPr>
          <p:cNvGrpSpPr/>
          <p:nvPr/>
        </p:nvGrpSpPr>
        <p:grpSpPr>
          <a:xfrm>
            <a:off x="3709295" y="3082070"/>
            <a:ext cx="7902459" cy="957754"/>
            <a:chOff x="3010570" y="3602767"/>
            <a:chExt cx="5449862" cy="820265"/>
          </a:xfrm>
        </p:grpSpPr>
        <p:sp>
          <p:nvSpPr>
            <p:cNvPr id="7" name="箭头: 右 38">
              <a:extLst>
                <a:ext uri="{FF2B5EF4-FFF2-40B4-BE49-F238E27FC236}">
                  <a16:creationId xmlns:a16="http://schemas.microsoft.com/office/drawing/2014/main" id="{40C35214-F067-44C2-B2F1-9E251D00EB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10570" y="3788926"/>
              <a:ext cx="240318" cy="254781"/>
            </a:xfrm>
            <a:prstGeom prst="rightArrow">
              <a:avLst/>
            </a:prstGeom>
            <a:solidFill>
              <a:srgbClr val="22228B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6A5DA12-9BE7-48C2-87C4-419F9F58A278}"/>
                </a:ext>
              </a:extLst>
            </p:cNvPr>
            <p:cNvSpPr/>
            <p:nvPr/>
          </p:nvSpPr>
          <p:spPr>
            <a:xfrm>
              <a:off x="3491880" y="3602767"/>
              <a:ext cx="4968552" cy="820265"/>
            </a:xfrm>
            <a:prstGeom prst="rect">
              <a:avLst/>
            </a:prstGeom>
            <a:solidFill>
              <a:srgbClr val="D2D2F4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6800" rIns="4680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600" dirty="0">
                  <a:solidFill>
                    <a:schemeClr val="tx2"/>
                  </a:solidFill>
                  <a:ea typeface="黑体" panose="02010609060101010101" pitchFamily="49" charset="-122"/>
                </a:rPr>
                <a:t>算力自适应的高效视觉感知</a:t>
              </a:r>
              <a:endParaRPr lang="en-US" altLang="zh-CN" sz="3600" dirty="0">
                <a:solidFill>
                  <a:schemeClr val="tx2"/>
                </a:solidFill>
                <a:ea typeface="黑体" panose="02010609060101010101" pitchFamily="49" charset="-122"/>
              </a:endParaRPr>
            </a:p>
          </p:txBody>
        </p:sp>
      </p:grpSp>
      <p:sp>
        <p:nvSpPr>
          <p:cNvPr id="14" name="TextBox 27">
            <a:extLst>
              <a:ext uri="{FF2B5EF4-FFF2-40B4-BE49-F238E27FC236}">
                <a16:creationId xmlns:a16="http://schemas.microsoft.com/office/drawing/2014/main" id="{726DE964-429D-4F3D-A9BA-7C0746B637FA}"/>
              </a:ext>
            </a:extLst>
          </p:cNvPr>
          <p:cNvSpPr txBox="1"/>
          <p:nvPr/>
        </p:nvSpPr>
        <p:spPr>
          <a:xfrm>
            <a:off x="1320007" y="3677393"/>
            <a:ext cx="1661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</a:p>
        </p:txBody>
      </p:sp>
      <p:sp>
        <p:nvSpPr>
          <p:cNvPr id="15" name="TextBox 27">
            <a:extLst>
              <a:ext uri="{FF2B5EF4-FFF2-40B4-BE49-F238E27FC236}">
                <a16:creationId xmlns:a16="http://schemas.microsoft.com/office/drawing/2014/main" id="{74ACB2D4-87DA-4719-9A9A-12D5E69DABDA}"/>
              </a:ext>
            </a:extLst>
          </p:cNvPr>
          <p:cNvSpPr txBox="1"/>
          <p:nvPr/>
        </p:nvSpPr>
        <p:spPr>
          <a:xfrm>
            <a:off x="725355" y="2648921"/>
            <a:ext cx="1661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粒度</a:t>
            </a:r>
          </a:p>
        </p:txBody>
      </p:sp>
      <p:sp>
        <p:nvSpPr>
          <p:cNvPr id="16" name="TextBox 27">
            <a:extLst>
              <a:ext uri="{FF2B5EF4-FFF2-40B4-BE49-F238E27FC236}">
                <a16:creationId xmlns:a16="http://schemas.microsoft.com/office/drawing/2014/main" id="{A72F970D-0FB2-4499-80DE-F916164AD488}"/>
              </a:ext>
            </a:extLst>
          </p:cNvPr>
          <p:cNvSpPr txBox="1"/>
          <p:nvPr/>
        </p:nvSpPr>
        <p:spPr>
          <a:xfrm>
            <a:off x="2016013" y="2599580"/>
            <a:ext cx="1661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算力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0196319-5215-4181-BAA3-2912F20722ED}"/>
              </a:ext>
            </a:extLst>
          </p:cNvPr>
          <p:cNvGrpSpPr/>
          <p:nvPr/>
        </p:nvGrpSpPr>
        <p:grpSpPr>
          <a:xfrm>
            <a:off x="3640598" y="1490971"/>
            <a:ext cx="7971157" cy="1185918"/>
            <a:chOff x="2963193" y="2044423"/>
            <a:chExt cx="5497239" cy="1015676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6C683A7-D270-4578-A9F3-4D3C699A147D}"/>
                </a:ext>
              </a:extLst>
            </p:cNvPr>
            <p:cNvSpPr/>
            <p:nvPr/>
          </p:nvSpPr>
          <p:spPr>
            <a:xfrm>
              <a:off x="3491880" y="2044423"/>
              <a:ext cx="4968552" cy="820265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rgbClr val="9933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defRPr/>
              </a:pPr>
              <a:r>
                <a:rPr lang="zh-CN" altLang="en-US" sz="3600" dirty="0">
                  <a:solidFill>
                    <a:schemeClr val="tx2"/>
                  </a:solidFill>
                  <a:ea typeface="黑体" panose="02010609060101010101" pitchFamily="49" charset="-122"/>
                </a:rPr>
                <a:t>粒度自适应特征表达</a:t>
              </a:r>
            </a:p>
          </p:txBody>
        </p:sp>
        <p:sp>
          <p:nvSpPr>
            <p:cNvPr id="17" name="箭头: 右 38">
              <a:extLst>
                <a:ext uri="{FF2B5EF4-FFF2-40B4-BE49-F238E27FC236}">
                  <a16:creationId xmlns:a16="http://schemas.microsoft.com/office/drawing/2014/main" id="{191F9DB6-ECAD-4BD5-AEF8-52438483634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14969">
              <a:off x="2963193" y="2805318"/>
              <a:ext cx="240318" cy="254781"/>
            </a:xfrm>
            <a:prstGeom prst="rightArrow">
              <a:avLst/>
            </a:prstGeom>
            <a:solidFill>
              <a:srgbClr val="22228B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3FFF906-0399-4F40-B8C5-E470742156C4}"/>
              </a:ext>
            </a:extLst>
          </p:cNvPr>
          <p:cNvGrpSpPr/>
          <p:nvPr/>
        </p:nvGrpSpPr>
        <p:grpSpPr>
          <a:xfrm>
            <a:off x="3643986" y="4183295"/>
            <a:ext cx="7967770" cy="1382777"/>
            <a:chOff x="2965529" y="4765005"/>
            <a:chExt cx="5494903" cy="1184275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08FD3A6-4FB2-40C3-B101-CDDAB2CE2E9A}"/>
                </a:ext>
              </a:extLst>
            </p:cNvPr>
            <p:cNvSpPr/>
            <p:nvPr/>
          </p:nvSpPr>
          <p:spPr>
            <a:xfrm>
              <a:off x="3491880" y="5129015"/>
              <a:ext cx="4968552" cy="820265"/>
            </a:xfrm>
            <a:prstGeom prst="rect">
              <a:avLst/>
            </a:prstGeom>
            <a:solidFill>
              <a:srgbClr val="CCFFFF"/>
            </a:solidFill>
            <a:ln w="19050">
              <a:solidFill>
                <a:srgbClr val="9933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3600" dirty="0">
                  <a:solidFill>
                    <a:schemeClr val="tx2"/>
                  </a:solidFill>
                  <a:ea typeface="黑体" panose="02010609060101010101" pitchFamily="49" charset="-122"/>
                </a:rPr>
                <a:t>通用属性知识引导的视觉感知</a:t>
              </a:r>
              <a:endParaRPr lang="en-US" altLang="zh-CN" sz="3600" baseline="-25000" dirty="0">
                <a:solidFill>
                  <a:schemeClr val="tx2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8" name="箭头: 右 38">
              <a:extLst>
                <a:ext uri="{FF2B5EF4-FFF2-40B4-BE49-F238E27FC236}">
                  <a16:creationId xmlns:a16="http://schemas.microsoft.com/office/drawing/2014/main" id="{C1FD5A00-2F77-483F-80A9-63BBBC10F6EE}"/>
                </a:ext>
              </a:extLst>
            </p:cNvPr>
            <p:cNvSpPr>
              <a:spLocks noChangeAspect="1"/>
            </p:cNvSpPr>
            <p:nvPr/>
          </p:nvSpPr>
          <p:spPr bwMode="auto">
            <a:xfrm rot="2101477">
              <a:off x="2965529" y="4765005"/>
              <a:ext cx="240318" cy="254781"/>
            </a:xfrm>
            <a:prstGeom prst="rightArrow">
              <a:avLst/>
            </a:prstGeom>
            <a:solidFill>
              <a:srgbClr val="22228B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9" name="TextBox 27">
            <a:extLst>
              <a:ext uri="{FF2B5EF4-FFF2-40B4-BE49-F238E27FC236}">
                <a16:creationId xmlns:a16="http://schemas.microsoft.com/office/drawing/2014/main" id="{1D4AF804-AA4F-4784-BE8B-D147A6C0FA3B}"/>
              </a:ext>
            </a:extLst>
          </p:cNvPr>
          <p:cNvSpPr txBox="1"/>
          <p:nvPr/>
        </p:nvSpPr>
        <p:spPr>
          <a:xfrm>
            <a:off x="707031" y="4991196"/>
            <a:ext cx="2915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自适应性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40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35"/>
    </mc:Choice>
    <mc:Fallback xmlns="">
      <p:transition spd="slow" advTm="34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A73413-8DB6-4658-A11B-8380748F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/>
              <a:t>Large-Scale Unsupervised Semantic Segmentation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466B1E-5A46-46F8-BACF-D6B055CCF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Semi-supervised evaluation protocol</a:t>
            </a:r>
          </a:p>
          <a:p>
            <a:pPr lvl="1"/>
            <a:r>
              <a:rPr lang="en-US" altLang="zh-CN" dirty="0"/>
              <a:t>1% of training with pixel-level labels.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C3FAC03-1F4D-4877-89DA-721D70CD6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084569"/>
              </p:ext>
            </p:extLst>
          </p:nvPr>
        </p:nvGraphicFramePr>
        <p:xfrm>
          <a:off x="1789744" y="2385726"/>
          <a:ext cx="8384770" cy="2989639"/>
        </p:xfrm>
        <a:graphic>
          <a:graphicData uri="http://schemas.openxmlformats.org/drawingml/2006/table">
            <a:tbl>
              <a:tblPr/>
              <a:tblGrid>
                <a:gridCol w="2697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298">
                  <a:extLst>
                    <a:ext uri="{9D8B030D-6E8A-4147-A177-3AD203B41FA5}">
                      <a16:colId xmlns:a16="http://schemas.microsoft.com/office/drawing/2014/main" val="3953861790"/>
                    </a:ext>
                  </a:extLst>
                </a:gridCol>
                <a:gridCol w="1524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20">
                  <a:extLst>
                    <a:ext uri="{9D8B030D-6E8A-4147-A177-3AD203B41FA5}">
                      <a16:colId xmlns:a16="http://schemas.microsoft.com/office/drawing/2014/main" val="232387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Method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Dataset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mIoU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F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713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effectLst/>
                        </a:rPr>
                        <a:t>PixPro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3200" dirty="0">
                          <a:effectLst/>
                        </a:rPr>
                        <a:t>ImageNet-S919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16.0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0" dirty="0">
                          <a:solidFill>
                            <a:schemeClr val="tx1"/>
                          </a:solidFill>
                          <a:effectLst/>
                        </a:rPr>
                        <a:t>66.2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713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3200" dirty="0">
                          <a:solidFill>
                            <a:schemeClr val="tx1"/>
                          </a:solidFill>
                          <a:effectLst/>
                        </a:rPr>
                        <a:t>SwAV</a:t>
                      </a:r>
                      <a:endParaRPr lang="en-GB" sz="3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3200" dirty="0">
                          <a:effectLst/>
                        </a:rPr>
                        <a:t>ImageNet-S919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18.2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effectLst/>
                        </a:rPr>
                        <a:t>66.0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3200" dirty="0">
                          <a:solidFill>
                            <a:srgbClr val="FF0000"/>
                          </a:solidFill>
                          <a:effectLst/>
                        </a:rPr>
                        <a:t>PASS</a:t>
                      </a:r>
                      <a:endParaRPr lang="en-GB" altLang="zh-CN" sz="32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3200" dirty="0">
                          <a:effectLst/>
                        </a:rPr>
                        <a:t>ImageNet-S919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tx1"/>
                          </a:solidFill>
                          <a:effectLst/>
                        </a:rPr>
                        <a:t>19.4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tx1"/>
                          </a:solidFill>
                          <a:effectLst/>
                        </a:rPr>
                        <a:t>66.6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944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A73413-8DB6-4658-A11B-8380748F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/>
              <a:t>Large-Scale Unsupervised Semantic Segmentation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466B1E-5A46-46F8-BACF-D6B055CCF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LUSS also benefits transfer learning</a:t>
            </a:r>
          </a:p>
          <a:p>
            <a:pPr lvl="1"/>
            <a:r>
              <a:rPr lang="en-US" altLang="zh-CN" dirty="0"/>
              <a:t>Embedding of GT categories</a:t>
            </a:r>
          </a:p>
          <a:p>
            <a:pPr lvl="1"/>
            <a:r>
              <a:rPr lang="en-US" altLang="zh-CN" dirty="0"/>
              <a:t>Match them with embeddings in </a:t>
            </a:r>
            <a:r>
              <a:rPr lang="en-US" altLang="zh-CN" dirty="0" err="1"/>
              <a:t>val</a:t>
            </a:r>
            <a:r>
              <a:rPr lang="en-US" altLang="zh-CN" dirty="0"/>
              <a:t>/test set</a:t>
            </a:r>
          </a:p>
          <a:p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DD6F85-B62F-4B94-8A88-C49003D45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098791"/>
              </p:ext>
            </p:extLst>
          </p:nvPr>
        </p:nvGraphicFramePr>
        <p:xfrm>
          <a:off x="1220480" y="3232398"/>
          <a:ext cx="9703228" cy="2303309"/>
        </p:xfrm>
        <a:graphic>
          <a:graphicData uri="http://schemas.openxmlformats.org/drawingml/2006/table">
            <a:tbl>
              <a:tblPr/>
              <a:tblGrid>
                <a:gridCol w="1928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8829">
                  <a:extLst>
                    <a:ext uri="{9D8B030D-6E8A-4147-A177-3AD203B41FA5}">
                      <a16:colId xmlns:a16="http://schemas.microsoft.com/office/drawing/2014/main" val="3953861790"/>
                    </a:ext>
                  </a:extLst>
                </a:gridCol>
                <a:gridCol w="2683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009">
                  <a:extLst>
                    <a:ext uri="{9D8B030D-6E8A-4147-A177-3AD203B41FA5}">
                      <a16:colId xmlns:a16="http://schemas.microsoft.com/office/drawing/2014/main" val="23238784"/>
                    </a:ext>
                  </a:extLst>
                </a:gridCol>
              </a:tblGrid>
              <a:tr h="687689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effectLst/>
                        </a:rPr>
                        <a:t>Method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effectLst/>
                        </a:rPr>
                        <a:t>Dataset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effectLst/>
                        </a:rPr>
                        <a:t>COCO SEG (AP)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effectLst/>
                        </a:rPr>
                        <a:t>COCO DET (AP)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506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</a:rPr>
                        <a:t>PixPro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2800" dirty="0">
                          <a:effectLst/>
                        </a:rPr>
                        <a:t>ImageNet-S919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effectLst/>
                        </a:rPr>
                        <a:t>35.9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effectLst/>
                        </a:rPr>
                        <a:t>39.5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506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800" dirty="0">
                          <a:solidFill>
                            <a:schemeClr val="tx1"/>
                          </a:solidFill>
                          <a:effectLst/>
                        </a:rPr>
                        <a:t>SwAV</a:t>
                      </a:r>
                      <a:endParaRPr lang="en-GB" sz="28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2800" dirty="0">
                          <a:effectLst/>
                        </a:rPr>
                        <a:t>ImageNet-S919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effectLst/>
                        </a:rPr>
                        <a:t>34.4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effectLst/>
                        </a:rPr>
                        <a:t>37.8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5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2800" dirty="0">
                          <a:solidFill>
                            <a:srgbClr val="FF0000"/>
                          </a:solidFill>
                          <a:effectLst/>
                        </a:rPr>
                        <a:t>PASS</a:t>
                      </a:r>
                      <a:endParaRPr lang="en-GB" altLang="zh-CN" sz="2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2800" dirty="0">
                          <a:effectLst/>
                        </a:rPr>
                        <a:t>ImageNet-S919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  <a:effectLst/>
                        </a:rPr>
                        <a:t>36.5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  <a:effectLst/>
                        </a:rPr>
                        <a:t>40.2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7178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A73413-8DB6-4658-A11B-8380748F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/>
              <a:t>Large-Scale Unsupervised Semantic Segmentation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466B1E-5A46-46F8-BACF-D6B055CCF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Future Work</a:t>
            </a:r>
          </a:p>
          <a:p>
            <a:pPr lvl="1"/>
            <a:r>
              <a:rPr lang="en-US" altLang="zh-CN" dirty="0"/>
              <a:t>Better representation learning methods to learn category/shape-related representations.</a:t>
            </a:r>
          </a:p>
          <a:p>
            <a:pPr lvl="1"/>
            <a:r>
              <a:rPr lang="en-US" altLang="zh-CN" dirty="0"/>
              <a:t>Better clustering algorithm to generated categories from large-scale data.</a:t>
            </a:r>
          </a:p>
          <a:p>
            <a:pPr lvl="1"/>
            <a:r>
              <a:rPr lang="en-US" altLang="zh-CN" dirty="0"/>
              <a:t>Better methods to generate pseudo-labels for each image in large-scale data. </a:t>
            </a:r>
          </a:p>
          <a:p>
            <a:pPr lvl="1"/>
            <a:r>
              <a:rPr lang="en-US" altLang="zh-CN" dirty="0"/>
              <a:t>…</a:t>
            </a:r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62495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案例：与华为技术合作</a:t>
            </a:r>
          </a:p>
        </p:txBody>
      </p:sp>
      <p:pic>
        <p:nvPicPr>
          <p:cNvPr id="6" name="图片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8395" y="1297638"/>
            <a:ext cx="8516938" cy="4262723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案例：与金风科技合作应用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90769" y="789710"/>
            <a:ext cx="8516471" cy="5387254"/>
          </a:xfrm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grpSp>
        <p:nvGrpSpPr>
          <p:cNvPr id="18" name="组合 33"/>
          <p:cNvGrpSpPr/>
          <p:nvPr/>
        </p:nvGrpSpPr>
        <p:grpSpPr>
          <a:xfrm>
            <a:off x="1927225" y="766444"/>
            <a:ext cx="8242935" cy="5410836"/>
            <a:chOff x="329853" y="3485702"/>
            <a:chExt cx="3162027" cy="2305498"/>
          </a:xfrm>
        </p:grpSpPr>
        <p:pic>
          <p:nvPicPr>
            <p:cNvPr id="19" name="图片 30"/>
            <p:cNvPicPr>
              <a:picLocks noChangeAspect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329853" y="3539324"/>
              <a:ext cx="1689775" cy="22518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图片 9"/>
            <p:cNvPicPr>
              <a:picLocks noChangeAspect="1"/>
            </p:cNvPicPr>
            <p:nvPr/>
          </p:nvPicPr>
          <p:blipFill rotWithShape="1">
            <a:blip r:embed="rId4" cstate="print"/>
            <a:srcRect/>
            <a:stretch>
              <a:fillRect/>
            </a:stretch>
          </p:blipFill>
          <p:spPr>
            <a:xfrm>
              <a:off x="2043101" y="3539326"/>
              <a:ext cx="1448779" cy="10985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图片 10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2043101" y="4656631"/>
              <a:ext cx="1447874" cy="11345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椭圆 11"/>
            <p:cNvSpPr/>
            <p:nvPr/>
          </p:nvSpPr>
          <p:spPr>
            <a:xfrm>
              <a:off x="790850" y="4189473"/>
              <a:ext cx="104137" cy="243700"/>
            </a:xfrm>
            <a:prstGeom prst="ellipse">
              <a:avLst/>
            </a:prstGeom>
            <a:ln w="1905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600" b="1" dirty="0">
                <a:solidFill>
                  <a:srgbClr val="0000FF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25" name="直接连接符 13"/>
            <p:cNvCxnSpPr>
              <a:stCxn id="22" idx="7"/>
            </p:cNvCxnSpPr>
            <p:nvPr/>
          </p:nvCxnSpPr>
          <p:spPr bwMode="auto">
            <a:xfrm flipV="1">
              <a:off x="879833" y="3485702"/>
              <a:ext cx="1160114" cy="7394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直接连接符 15"/>
            <p:cNvCxnSpPr>
              <a:stCxn id="22" idx="6"/>
            </p:cNvCxnSpPr>
            <p:nvPr/>
          </p:nvCxnSpPr>
          <p:spPr bwMode="auto">
            <a:xfrm>
              <a:off x="895316" y="4311564"/>
              <a:ext cx="1144875" cy="33101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椭圆 22"/>
            <p:cNvSpPr/>
            <p:nvPr/>
          </p:nvSpPr>
          <p:spPr>
            <a:xfrm>
              <a:off x="2083470" y="3856053"/>
              <a:ext cx="279800" cy="294115"/>
            </a:xfrm>
            <a:prstGeom prst="ellipse">
              <a:avLst/>
            </a:prstGeom>
            <a:ln w="19050">
              <a:solidFill>
                <a:srgbClr val="FFC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600" b="1" dirty="0">
                <a:solidFill>
                  <a:srgbClr val="0000FF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29" name="直接连接符 23"/>
            <p:cNvCxnSpPr>
              <a:endCxn id="28" idx="4"/>
            </p:cNvCxnSpPr>
            <p:nvPr/>
          </p:nvCxnSpPr>
          <p:spPr bwMode="auto">
            <a:xfrm flipV="1">
              <a:off x="2043345" y="4150132"/>
              <a:ext cx="180269" cy="50893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直接连接符 26"/>
            <p:cNvCxnSpPr>
              <a:endCxn id="28" idx="5"/>
            </p:cNvCxnSpPr>
            <p:nvPr/>
          </p:nvCxnSpPr>
          <p:spPr bwMode="auto">
            <a:xfrm flipH="1" flipV="1">
              <a:off x="2322294" y="4107243"/>
              <a:ext cx="1168681" cy="55128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案例：新冠肺炎</a:t>
            </a:r>
            <a:r>
              <a:rPr kumimoji="1" lang="en-US" altLang="zh-CN" dirty="0"/>
              <a:t>CT</a:t>
            </a:r>
            <a:r>
              <a:rPr kumimoji="1" lang="zh-CN" altLang="en-US" dirty="0"/>
              <a:t>影像</a:t>
            </a:r>
            <a:r>
              <a:rPr kumimoji="1" lang="en-US" altLang="zh-CN" dirty="0"/>
              <a:t>AI</a:t>
            </a:r>
            <a:r>
              <a:rPr kumimoji="1" lang="zh-CN" altLang="en-US" dirty="0"/>
              <a:t>辅助诊断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在国内外</a:t>
            </a:r>
            <a:r>
              <a:rPr kumimoji="1" lang="en-US" altLang="zh-CN" dirty="0"/>
              <a:t>50+</a:t>
            </a:r>
            <a:r>
              <a:rPr kumimoji="1" lang="zh-CN" altLang="en-US" dirty="0"/>
              <a:t>家医院使用：</a:t>
            </a:r>
            <a:r>
              <a:rPr kumimoji="1" lang="en-US" altLang="zh-CN" dirty="0"/>
              <a:t>↓</a:t>
            </a:r>
            <a:r>
              <a:rPr kumimoji="1" lang="zh-CN" altLang="en-US" dirty="0"/>
              <a:t>时间、</a:t>
            </a:r>
            <a:r>
              <a:rPr kumimoji="1" lang="en-US" altLang="zh-CN" dirty="0"/>
              <a:t>↑</a:t>
            </a:r>
            <a:r>
              <a:rPr kumimoji="1" lang="zh-CN" altLang="en-US" dirty="0"/>
              <a:t>准确率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截至</a:t>
            </a:r>
            <a:r>
              <a:rPr kumimoji="1" lang="en-US" altLang="zh-CN" dirty="0"/>
              <a:t>3</a:t>
            </a:r>
            <a:r>
              <a:rPr kumimoji="1" lang="zh-CN" altLang="en-US" dirty="0"/>
              <a:t>月</a:t>
            </a:r>
            <a:r>
              <a:rPr kumimoji="1" lang="en-US" altLang="zh-CN" dirty="0"/>
              <a:t>26</a:t>
            </a:r>
            <a:r>
              <a:rPr kumimoji="1" lang="zh-CN" altLang="en-US" dirty="0"/>
              <a:t>日，已为</a:t>
            </a:r>
            <a:r>
              <a:rPr kumimoji="1" lang="en-US" altLang="zh-CN" dirty="0"/>
              <a:t>15.3</a:t>
            </a:r>
            <a:r>
              <a:rPr kumimoji="1" lang="zh-CN" altLang="en-US" dirty="0"/>
              <a:t>万疑似患者服务</a:t>
            </a:r>
            <a:endParaRPr kumimoji="1" lang="en-US" altLang="zh-CN" dirty="0"/>
          </a:p>
          <a:p>
            <a:r>
              <a:rPr kumimoji="1" lang="zh-CN" altLang="en-US" dirty="0"/>
              <a:t>系统已经应用于美、意、日、俄等</a:t>
            </a:r>
            <a:endParaRPr kumimoji="1" lang="en-US" altLang="zh-CN" dirty="0"/>
          </a:p>
          <a:p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074562" y="2796015"/>
            <a:ext cx="8007016" cy="372454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案例：其他落地应用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90769" y="789710"/>
            <a:ext cx="8516471" cy="5387254"/>
          </a:xfrm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7452986" y="1022781"/>
            <a:ext cx="2648245" cy="4812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241431" y="1054961"/>
            <a:ext cx="6941975" cy="4538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TextBox 15"/>
          <p:cNvSpPr txBox="1"/>
          <p:nvPr/>
        </p:nvSpPr>
        <p:spPr>
          <a:xfrm>
            <a:off x="2123440" y="5617967"/>
            <a:ext cx="2917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>
                <a:ln w="0"/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天津市科技馆互动项目</a:t>
            </a:r>
          </a:p>
        </p:txBody>
      </p:sp>
      <p:sp>
        <p:nvSpPr>
          <p:cNvPr id="7" name="TextBox 15"/>
          <p:cNvSpPr txBox="1"/>
          <p:nvPr/>
        </p:nvSpPr>
        <p:spPr>
          <a:xfrm>
            <a:off x="7183406" y="5884139"/>
            <a:ext cx="2917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n w="0"/>
                <a:latin typeface="宋体" panose="02010600030101010101" pitchFamily="2" charset="-122"/>
              </a:rPr>
              <a:t>中化农业病虫害识别</a:t>
            </a:r>
            <a:endParaRPr lang="zh-CN" altLang="en-US" sz="1800" b="1" dirty="0">
              <a:ln w="0"/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互动体验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>
              <a:hlinkClick r:id="rId2"/>
            </a:endParaRPr>
          </a:p>
          <a:p>
            <a:endParaRPr lang="en-US" altLang="zh-CN" dirty="0">
              <a:hlinkClick r:id="rId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398" y="865518"/>
            <a:ext cx="2462530" cy="23634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018" y="0"/>
            <a:ext cx="6371984" cy="69121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38" y="3228988"/>
            <a:ext cx="4308851" cy="3315567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642866"/>
            <a:ext cx="11410404" cy="6073004"/>
          </a:xfrm>
          <a:prstGeom prst="rect">
            <a:avLst/>
          </a:prstGeom>
        </p:spPr>
      </p:pic>
      <p:sp>
        <p:nvSpPr>
          <p:cNvPr id="4" name="副标题 5"/>
          <p:cNvSpPr txBox="1">
            <a:spLocks/>
          </p:cNvSpPr>
          <p:nvPr/>
        </p:nvSpPr>
        <p:spPr>
          <a:xfrm>
            <a:off x="556312" y="558566"/>
            <a:ext cx="11028654" cy="53781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defPPr>
              <a:defRPr lang="en-US"/>
            </a:defPPr>
            <a:lvl1pPr indent="0" defTabSz="914583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None/>
              <a:defRPr sz="2799" b="1" ker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›"/>
              <a:defRPr sz="2000"/>
            </a:lvl2pPr>
            <a:lvl3pPr marL="1143000" indent="-228600" fontAlgn="base">
              <a:spcBef>
                <a:spcPct val="20000"/>
              </a:spcBef>
              <a:spcAft>
                <a:spcPct val="0"/>
              </a:spcAft>
              <a:buFont typeface="FrutigerNext LT Medium" pitchFamily="34" charset="0"/>
              <a:buChar char="»"/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  <a:buChar char="–"/>
              <a:defRPr sz="1600"/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/>
            </a:lvl9pPr>
          </a:lstStyle>
          <a:p>
            <a:r>
              <a:rPr lang="zh-CN" altLang="en-US" sz="2798" dirty="0">
                <a:sym typeface="+mn-lt"/>
              </a:rPr>
              <a:t>昇腾：构筑业界最强</a:t>
            </a:r>
            <a:r>
              <a:rPr lang="en-US" altLang="zh-CN" sz="2798" dirty="0">
                <a:sym typeface="+mn-lt"/>
              </a:rPr>
              <a:t>AI</a:t>
            </a:r>
            <a:r>
              <a:rPr lang="zh-CN" altLang="en-US" sz="2798" dirty="0">
                <a:sym typeface="+mn-lt"/>
              </a:rPr>
              <a:t>算力平台，使能千行百业智能化转型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134C228-FDFC-4BD2-93C6-C9C7FEA3F49C}"/>
              </a:ext>
            </a:extLst>
          </p:cNvPr>
          <p:cNvSpPr txBox="1"/>
          <p:nvPr/>
        </p:nvSpPr>
        <p:spPr>
          <a:xfrm>
            <a:off x="4652260" y="3716634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b="1" dirty="0"/>
              <a:t>Jittor/</a:t>
            </a:r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150104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开源生态建设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基于国产平台（</a:t>
            </a:r>
            <a:r>
              <a:rPr lang="en-US" altLang="zh-CN" dirty="0" err="1"/>
              <a:t>MindSpore</a:t>
            </a:r>
            <a:r>
              <a:rPr lang="zh-CN" altLang="en-US" dirty="0"/>
              <a:t>或</a:t>
            </a:r>
            <a:r>
              <a:rPr lang="en-US" altLang="zh-CN" dirty="0"/>
              <a:t>Jittor</a:t>
            </a:r>
            <a:r>
              <a:rPr lang="zh-CN" altLang="en-US" dirty="0"/>
              <a:t>）的开源软件生态</a:t>
            </a:r>
            <a:endParaRPr lang="en-US" altLang="zh-CN" dirty="0"/>
          </a:p>
          <a:p>
            <a:pPr lvl="1"/>
            <a:r>
              <a:rPr lang="zh-CN" altLang="en-US" dirty="0"/>
              <a:t>十多项代表性工作开源了基于国产平台的版本</a:t>
            </a:r>
            <a:endParaRPr lang="en-US" altLang="zh-CN" dirty="0"/>
          </a:p>
          <a:p>
            <a:pPr lvl="1"/>
            <a:r>
              <a:rPr lang="en-US" altLang="zh-CN" dirty="0">
                <a:hlinkClick r:id="rId2"/>
              </a:rPr>
              <a:t>https://gitee.com/mindspore/models</a:t>
            </a:r>
            <a:r>
              <a:rPr lang="en-US" altLang="zh-CN" dirty="0"/>
              <a:t> </a:t>
            </a:r>
          </a:p>
          <a:p>
            <a:r>
              <a:rPr lang="en-US" altLang="zh-CN" dirty="0">
                <a:solidFill>
                  <a:srgbClr val="54C3F4"/>
                </a:solidFill>
              </a:rPr>
              <a:t>D</a:t>
            </a:r>
            <a:r>
              <a:rPr lang="en-US" altLang="zh-CN" dirty="0">
                <a:solidFill>
                  <a:srgbClr val="FF0000"/>
                </a:solidFill>
              </a:rPr>
              <a:t>O</a:t>
            </a:r>
            <a:r>
              <a:rPr lang="en-US" altLang="zh-CN" dirty="0">
                <a:solidFill>
                  <a:srgbClr val="00B050"/>
                </a:solidFill>
              </a:rPr>
              <a:t>C</a:t>
            </a:r>
            <a:r>
              <a:rPr lang="en-US" altLang="zh-CN" dirty="0">
                <a:solidFill>
                  <a:srgbClr val="C77FAC"/>
                </a:solidFill>
              </a:rPr>
              <a:t>X</a:t>
            </a:r>
            <a:r>
              <a:rPr lang="zh-CN" altLang="en-US" dirty="0"/>
              <a:t>行动倡议</a:t>
            </a:r>
            <a:endParaRPr lang="en-US" altLang="zh-CN" dirty="0"/>
          </a:p>
          <a:p>
            <a:pPr lvl="1"/>
            <a:r>
              <a:rPr lang="en-US" altLang="zh-CN" dirty="0">
                <a:solidFill>
                  <a:srgbClr val="54C3F4"/>
                </a:solidFill>
              </a:rPr>
              <a:t>D</a:t>
            </a:r>
            <a:r>
              <a:rPr lang="en-US" altLang="zh-CN" dirty="0"/>
              <a:t>emo: </a:t>
            </a:r>
            <a:r>
              <a:rPr lang="zh-CN" altLang="en-US" dirty="0"/>
              <a:t>方便科普和教学</a:t>
            </a:r>
            <a:endParaRPr lang="en-US" altLang="zh-CN" dirty="0"/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O</a:t>
            </a:r>
            <a:r>
              <a:rPr lang="en-US" altLang="zh-CN" dirty="0"/>
              <a:t>pen source: </a:t>
            </a:r>
            <a:r>
              <a:rPr lang="zh-CN" altLang="en-US" dirty="0"/>
              <a:t>方便同行复现与验证</a:t>
            </a:r>
            <a:endParaRPr lang="en-US" altLang="zh-CN" dirty="0"/>
          </a:p>
          <a:p>
            <a:pPr lvl="1"/>
            <a:r>
              <a:rPr lang="en-US" altLang="zh-CN" dirty="0">
                <a:solidFill>
                  <a:srgbClr val="00B050"/>
                </a:solidFill>
              </a:rPr>
              <a:t>C</a:t>
            </a:r>
            <a:r>
              <a:rPr lang="en-US" altLang="zh-CN" dirty="0"/>
              <a:t>hinese: </a:t>
            </a:r>
            <a:r>
              <a:rPr lang="zh-CN" altLang="en-US" dirty="0"/>
              <a:t>提供中文版论文</a:t>
            </a:r>
            <a:endParaRPr lang="en-US" altLang="zh-CN" dirty="0"/>
          </a:p>
          <a:p>
            <a:pPr lvl="1"/>
            <a:r>
              <a:rPr lang="en-US" altLang="zh-CN" dirty="0" err="1"/>
              <a:t>e</a:t>
            </a:r>
            <a:r>
              <a:rPr lang="en-US" altLang="zh-CN" dirty="0" err="1">
                <a:solidFill>
                  <a:srgbClr val="C77FAC"/>
                </a:solidFill>
              </a:rPr>
              <a:t>X</a:t>
            </a:r>
            <a:r>
              <a:rPr lang="en-US" altLang="zh-CN" dirty="0" err="1"/>
              <a:t>plain</a:t>
            </a:r>
            <a:r>
              <a:rPr lang="en-US" altLang="zh-CN" dirty="0"/>
              <a:t>: </a:t>
            </a:r>
            <a:r>
              <a:rPr lang="zh-CN" altLang="en-US" dirty="0"/>
              <a:t>及时回应项目主页上读者提问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基于深度霍夫变换的语义线检测</a:t>
            </a: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E4F40F3E-7506-4DAF-BEDD-D8BBFE3B3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7796" y="1271748"/>
            <a:ext cx="11409877" cy="3896055"/>
          </a:xfrm>
          <a:prstGeom prst="rect">
            <a:avLst/>
          </a:prstGeom>
        </p:spPr>
      </p:pic>
      <p:sp>
        <p:nvSpPr>
          <p:cNvPr id="4" name="圆角矩形 7"/>
          <p:cNvSpPr/>
          <p:nvPr/>
        </p:nvSpPr>
        <p:spPr>
          <a:xfrm>
            <a:off x="547396" y="6072326"/>
            <a:ext cx="11240277" cy="362764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Deep Hough Transform for Semantic Line Detection, </a:t>
            </a:r>
            <a:r>
              <a:rPr lang="en-US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IEEE TPAMI 2022</a:t>
            </a:r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zh-CN" altLang="en-US" sz="14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0879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256710-3359-452C-9058-E9069688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79EE3-4BE7-451E-923E-607E2391936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8386" y="2980645"/>
            <a:ext cx="11355388" cy="1723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zh-CN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谢谢</a:t>
            </a:r>
            <a:r>
              <a:rPr lang="en-US" altLang="zh-CN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93156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B7E2DF-A5EB-40B2-A79E-283872706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基于深度霍夫变换的语义线检测</a:t>
            </a:r>
            <a:endParaRPr lang="zh-CN" altLang="en-US" dirty="0"/>
          </a:p>
        </p:txBody>
      </p:sp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FCA5AC0F-9BBA-45BB-9706-6E22A881C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47" y="1037420"/>
            <a:ext cx="11164968" cy="496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110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3.1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3.1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3.1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772.3685039370084,&quot;width&quot;:4827.36377952755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46.651968503937,&quot;width&quot;:4202}"/>
</p:tagLst>
</file>

<file path=ppt/theme/theme1.xml><?xml version="1.0" encoding="utf-8"?>
<a:theme xmlns:a="http://schemas.openxmlformats.org/drawingml/2006/main" name="cmm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m" id="{06A983C7-4B28-47A3-8CC7-A8A5A7839C90}" vid="{A27AC07D-611C-4EBF-B054-F6B3DE8690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334E55B0-647D-440b-865C-3EC943EB4CBC-1">
      <extobjdata type="334E55B0-647D-440b-865C-3EC943EB4CBC" data="ewogICAiSW1nU2V0dGluZ0pzb24iIDogIntcImRwaVwiOlwiNjAwXCIsXCJmb3JtYXRcIjpcIlBOR1wiLFwidHJhbnNwYXJlbnRcIjp0cnVlLFwiYXV0b1wiOmZhbHNlfSIsCiAgICJMYXRleCIgOiAiWEZzZ1RGOXJJRDFjWm5KaFkzc3hmWHN5ZlNoY2JXRjBhR05oYkh0SGZWOXJMVnh0WVhSb1ltWjdXWDBwWGpJdFhHeGhiV0prWVNBb1hHMWhkR2hqWVd4N1IzMWZheTFjZEdsc1pHVjdYRzFoZEdoallXeDdSMzE5S1Y0eUlGeGQiLAogICAiTGF0ZXhJbWdCYXNlNjQiIDogImlWQk9SdzBLR2dvQUFBQU5TVWhFVWdBQUJHVUFBQUNvQkFNQUFBQzcvVTRVQUFBQU1GQk1WRVgvLy84QUFBQUFBQUFBQUFBQUFBQUFBQUFBQUFBQUFBQUFBQUFBQUFBQUFBQUFBQUFBQUFBQUFBQUFBQUFBQUFBdjNhQjdBQUFBRDNSU1RsTUF6ZS9kdXpKMmlabXJWQkJFWmlMRFdYNWhBQUFBQ1hCSVdYTUFBQTdFQUFBT3hBR1ZLdzRiQUFBYnNrbEVRVlI0QWUxZGU0d2t4MW52dTMzZXp1N3MyZzRra1FOelhpQjJnbURPdmhnVTRtVFdnWDhnU0hNNEVuK1FQMmF4aEF4Q2FKYUFzSWtJY3dsR09QekJYQUpDdGlNeEl4NFNEeW03ZmlBclNHWkdRaUNDakdleEVsNVJOSnV6eE5QUjN1NmVpYytPWGZ5cXU2djZxK3AzVDgzMjlsNlhkRGYxK09wNzFWZjFmVlhWM1d0WnVhUUh2ajhYc2lYUjRtcGdtYjFlWE9aTHp2UFFRS1ZiMmt3ZWVpOHd6Y3FEckxTWkFvOWZEcXgvbzhsS204bEI3NFVsK2FlUE5tQXhwYzBVZGdCellMd0xlN256NjZYTjVLRDZ3cEw4OU1WM2ZNVTZVOXBNWVFjd0w4WkxtOGxMODhXbFc5cE1jY2N1TDg1TG04bEw4OFdsVzlwTWNjY3VMODVMbThsTDg4V2xXOXBNY2NjdUw4NUxtOGxMODhXbFc5cE1jY2N1TDg1TG04bEw4OFdsVzlwTWNjY3VMODVMbThsTDg4V2xXOXBNY2NjdUw4NUxtOGxMODhXbFc5cE1jY2N1TDg1TG04bEw4OFdsVzlwTWNjY3VMODVMbThsTDg4V2xXOXBNY2NjdUw4NUxtOGxMODhXbFc5cE1jY2N1TDg1TG04bEw4OFdsVzlwTWNjY3VMODVMbThsTDg4V2xXOXBNY2NjdUw4NUxtOGxMODhXbFc5cE1jY2N1TDg1TG04bEw4OFdsVzlyTVNSdTdoVnZmMzNkNCt0SkpZODNscDdTWkV6WXd5M1hHanZxY3FTVjI2WVR4NXJKVDJzd0pHNWR0L2ttZ2d5RzQ2cDdVRHgwVzJXYisvbFoyOTYrZHNDR2ZsSjBseG02QjBWei9RdlZCdGh1R0xHZkJDMnd6TC9FWnllN2NDZE5zSWV1MzRaZVdhclprL3hjbVFONkNGOWRtWG1ZLzhPSXJ2OFRZbTJHcUxXTDlNdHNDMjBzTmJqUmh5MHp1Z2hmV1p1Yll2ZHdvMm94ZEthSnhoUEE4NDh3QWJqVDNoWURrTDNoaGJlYnFkZHNwelRGMkkwUzVSYXl1OWgydWwzLzFFMkhzNXk5NFlXMm10dVlvZFJTK2lJZHB2ZGoxK1F0ZVZKdFpZdll5WTFubkdIdWoyRWFRanZzVElIaFJiV2IyTlZmVlZjWkNOeGpwUnFNWTBDZEE4S0xheklEZDZZNXhqUjBWWTdUTmNIa0NCQytxemJRWTIzUUdvY09FbXpJektDY2N5d2tRSERaVHlBTU9oTDV1RUR4bWJPK0VqN05KOWs2QTRET1I0Y0FmRFUyS093bXU2dmVwdmZjWjIzQnF0aGticW0wbVMwdGh4eVFtaVVUaHlrdndDSjVXR1JQUnBCOXE4WERQWDVsVFRXTkRJUXhiN3pzVldHY3VLVTFHQzkzYy80cGVUb0tIYTNHdXlSajdhbGg3NzlXd2x1T3ZmK2JBM1Z3N3BLdk5EN284dEtmcG04NU4weDZUS1RFZndVTjRlKzZSei94SUhTYkQyUHVlZU95VEFVQ3owMXowQStoRlZsWHJId2h1YjdMRDRBWVR0YzF2bWNBeUVZNThCQTloZVdEYmkvdmY5UUNnMnBzQmxjcy9lMXVkM2ZIN1UzUUhBVVI1VmV0SVdXZ2tWSlJ6bFVCUm1RY08zekVNYVQ4VGVGSDRkNSs2aHgyKzgyZEMra3hlcmFrNGllQTF0djVkZDk5eXl5MFg3MWxuUVVNNU9WTU9oc0doVFFhVWJybTRIa0RvbkgzSHFsS3IvclJyWTRlYmFrUDIwbmo5SW1maGZ2eTc3WjY2WjZhclR2MUZVYmNrTmtvcXFYbkczbEpyMHBhK0RwRzJnanYxdnVtdi80K2FxNEozKzl0TTFQaFVuRUJ3M0xwNUtjL2pxbzdmanA2dlNkYU0zUXlPSlVxZUlUWWo2OTI2VGlESnM0eGRubkNvbnNPRGNZRnIyQUxiMEZGWC9rbXlOWjBMOVFBVkp4RDhvYy9jNy9EMXRpZCthM29Mb0s0TVgzblpmNDhENVhxcDcrdVJyV0xzb1VRdXdtWm14Q21lUW1kc0lKenB5TU1lQmJVMThwMFdWZ0FxMHpTZXZReFNjVExCWjhIWGplTVBHUlNOUGUzejVRdmc2dUJISDNNdCtySUNuYjN3MHZyNnVoT0tzOFAxZGU4WUJndUlrdzdmNnlDdnNvQnRISzZiSnQ4TmcxU0FFN0lxeEZPNjhuWEEwdHNlZjdSbWN4WitTSkZaRzRFcVRpWTRMbXY5eTJKbVJySjFyQjFvL1pZYjdNWVhlRjMxeTF4bGExcnpKRVdjdGdTZy9LdVA0OUhORnoydjBRN3cxR2RNbk00Z0ptSUI3Si94eWZnM2pEMjV4eUh0UHhpc0t5Z0FSY3FxRUJVbkVwenJzSitTbm1Id0ZWOW8yV015NnRzR2Y1Y05FblJqT1AyQ2VsODFpTE1Cb1dxWEdkZ05WeURPcmwrY3NYNHBjWTdKMEIvUGVrY2NodnB4SmFzSlVYRWl3UWZnS0JtVnFVRU5kS040bVR3UXR4aXM1T3pNZElBUWFVL0ZVRk1mYzFqeE82ZDVkbWpDaGZlQ2xzMktiaFRWQmdsN3V6VDJVdG5PWEFwVGNTTEJNWS9OTDN6cFJPbHA4UjhtVmw5aTRMUE04eG15T25zbTBEbkJaYXdwS0JzK3BZeFp5RW1mMGkrMk1BcDZjT3VjdmduWVppVHF4UkM5RVlzM0hVQzRpcE1JRGlNT0NzclNzVEFSOUp3K3ljWTAxbHcyelovcm5GU2g5L1dGWjV1WXJTM2RpcUVETEFUQnVsL0VJYUsyMHE0d2V2MEdNOXVhU01QK3p1RXFUaUo0ZzVsdzAzNnVrdGZNYXJNSVRtRFA2NDN3M3ZBazYyRGxRbEljVFkzc3ZHM2FNK3k4eHdQUGpRMk5HK1R4eDlkTmJTbHQwMWxqZFF5dnRKWVZvZUlFZ3ZPWTdKcXFuZU11NlpOc3JNUVNtSmU3WmpuQy9vZW5Dd1FyQm5LREZKR2QxMWFERlZNeml5OXpleW90UzE5cFYxU0xydXNHclhWUFg0eFFjUUxCZWJpd2xwNm95UjVOZGNxREkyb2tiVU0rd2VNWTV5dzhVZWZVOG8xalJUdS9HeC90ZVJnbXlqWDhubVpXbVNXV3RhMFlDV0t0allrbytqcEhxVGlCNEh4YnN1VkRlcHdWRlcydGJwRk5rMlZoSFp6d2pzY3ZTeHN5STEzeVdocktJTm4xUFNXZ21XY2ZzV3YvZGMvcmxERUg2dWUxcmdObDBjT3lRelpObGpYd0diVFdQWFV4VXNYeGd2TmR4REExVVpNZDVwVVpqeE5SOXIwRVBZNGMrNlJvSk90elRuN1haT0V3bnk2L2JmY0NxckUzTVFjSXQvVnpuclk2Ylo5bWh6dUVUSS91b1VoOTVteTBpdU1GaHhIbmZEd3pveTRrdU12WUpkcllWaTJLdEdUUHVzN3BOWW1ocFE2U1hiOUsyWm9YZzJwQVY3QllqN0xEUWtPTmNKcktxZ2RIc2lVNU5aS0pWbkc4NE5qSCtVNGlqRENXR0VsTG1kRFluOUJ0QlliWHNNSTRYMk5NRktTaDRMRVJNSk5ucWJHMjMzUkE1d3pvQ2dHdVpubHo2aEFBNElMZ0RMLzdsQkZTbnowYnJlSjR3VHRxTUppZGtjdzl1NHBWSUg1eHg4ZEdlRVlwWmFhaGRlVDNza2pDQnlLbXU2SkJXTllLc2QxNVlWNExyb3Z5UWFlbzREdlZ2Z0svcUZyRlFGMXBhOHE2cTNUTVZvaFJjYnpnTmI5M3pjWko1bDVrdmdNSDRwZnpCTlhvUFR1a1pDckxodzFKR01Bb3dEVlpXT0V1Q1hwdDl6NjdNdklmeHdtWTVMOU4zVVJYMVFDbnAyelpsZzgvbnh4MUlzZ1lGY2NLenJWM0xSR2xhUUhobkplaWJxbk9xRUxiek9YSEVCdXA3MkNzQjdnbXkycklaMmh3QW9hSEtOYlgwVU9QWHJPd3RLMmZVbzZVSWNDdWlSNERXTVluVFN0R3hYR0NZOFRVY0NLTEVpYnFzNkE2YzB4QzQwcnk4NmM0cDBEWFpGazllU3JTZ1pMY1pHTGZ2NnE2WDh2cUtFTUEzZ3dmZkd2eXg2azRUbkRzTXBWd1FrTi9ETVV6eXF6Q0pCTWVZNXEwc2R2a3lYbWlOTkExOFVEWlhZQzVqa1F5c1NiRE42aVBzdGFVSVdqcHJzdXdJbUpWSENjNE5uNGl2alBNV2xKMHE0cGpnRDVmVDlwekVyaHR4d2gyZ1FQMkUraHhXdUp3Rm9NbzA0VkppTHA5K2RxK1EvRklKMmxYOXRRaUJUU1NqMVZ4bk9CWUo1Vnd3Z2hYcVpDTXhORFl2Y0RQZEJkbWx6Y29qaWRPQzluTGJxM3lzeXEyYks1OTJSMnVLQ0FaQzNVbVF5V09BVFowaVdBQ0hjV2lTSk9SYkt5SzR3UWY1WDQ4MHhFdXdGYklXRDJiTUtLa0lDVEVPVzJUVFRVRm5abWFsK3lxUXNMM0VibzRuYUVIVktURlVEWld4WEdDZDdRZzNSQmZLZEEwbFFPc1dzaWtUNEV3R1NnbUMwKzdvYTRKNjgrMFhwcHNxWGRvczRxUklGclFqNG1UU1pRVXFoYW40ampCZ1NEUW1TZGxZSEs0dXR5ZWNGd1l4djdrT0JOZzRIZXpTRytGdWlZTEVBbndaQUhCNHgxME4zMVdDWW5oT3FZYjBVSHFmaVRYY1lJRHdiVklCRUdOZi9sQ1dIb3hDRHk2VHJGNkhoN3U2ZkQvcTFjWUtkZEJpanZtTU5lRUoyajhyQmloYk1FWjBTVnNWVmxZc0FENk52UlZnd0ZPdklwakJPY0kxdElxd28wRmJKM3IvMjJtUllaVFI5S0hiMnQxREE4YXVPUFJjYUxzT3FlZnJ5c3hPQUhFM2VDUUZBMW1JVE9OZXZlVng3czYvbGs4WDA4OVJ1SGN4cXM0Um5DT1lDc2NmM0FMTjdTd3RCSGNKYndXeUhhOVZweG4wUm5JRy81UW1ZVWU2S1E1MXprZGhDb0E1eGlFczBuSktmMGJ5dUk2RWhzMEc2YXBYcDZnYnFrZXZMRlRVQ1l1eEtzNFJ2Q3c0NW5xUHo5eS84VkxZWHg4THN4aTJORXdyRTlZUGJZSnBBODh2YlpwUUxzVGNFV3pGSVkrb2g0RFp5ZU5vT3lCMVNEMWRKS2Rvek50eFM3R1NraFpWemRWUURRV0t2ckdRNC9lZG04MDV2aldDQlc3bldNRVg0WFdkZ0xvN0hOdGh0cE1RSWZNVlZqcENKMkJma1JxZ2NOck5uTGpMTFc0akVpdmh2RSt2ZlBZcnBnSU51a09aWUZmQUc2b0hLSEdydUF1allLcVVFbExnM0FWQ3hUUmdvOUNqbWVldlVjd0t2Qk02eGN1WXMvRDNmSUp0QzBDTHVNc2NiL00wNlpIWHMwSnltcXRnUkozaStTR3BFdURYamdHeldZUVhqZ1JYZVdINjJJQ1RjQkVLMXpGQW11MDRCMTExeWM2NFhlZ1hoMlNGck5abk1LU2hRNENhUkZ2MHh0VTB5dzFHRThhUFNKZHRPb0lZTnBzOXhCMHZVNDlSbzYrdWMyc2VXM0lJUUFSVDJCZ0VWTGJGTUJraFpaUFpLSmlCMFUwbFpxeVNGS2lBK1VJZ2JhWXphczJNOUxqR2JyRk1NMFN0SWZrMjloSytYeUJoV3laTExQSWJnZmR2a1NpMkF6ZllGeVFUVHl6N3prazJNeVcwcGFoRUtsaUI1L09nVW9GREJJYnAyMGpKVENqTFduenF5RGlTOWNFRnN5aUhaSG5MMmxvK3lhNk00eGk2WlhnRTZPL0piZzlLbTdPdVhPNjRxc1hGWFhsNlM5UnEvOVdneW0vOERFZFVKYTdSenRONm9DYWRBemdpVFN5SGM4aHdhQ0dFbzJlU2FpQ1NCVTdPQ01GNTBhOXB0QitYcFE2R2M3NlJGLzFOOXBtc0hNajRCQ0ltcEJsSWNxWG5qK0NKZmNkYlBUV1V0UWh0Mk16bHdsNU5SdXBPZ25hMENqSzRsQ0NxSmxGTEcyUTA1dXJOYXBxYmpOZUUrOVo5MEpTekNBVkZ5a2xWVUdraWgxOGtZTHpXYnhGNkZwVzg1SmJyR25HcEVDbEtxeEtMWkxNTllGQ3Raa1JRUHFpaWYrMnlmTkpFU3dGMHVEa1JDUkFjWXA4bk0wMDZGaUtUcjVmSXBTYTNmU0JPaFZkckJYZzErTk1zUmsralpXN0E1ekt5bk9pTXhIUlYxSVZqSUN2VDFsckV4VTc5WkdDKzQ1bjVxUWQ2OFpFcWFUTEJ3b1RZak10Q0tRWWNaMEVIRm9UNVdLaGdZNEI2ZkE3S1pTV2o3T1p5T2ttY2VGUERnYW1PL1lraUpKWjVDZDRJTzNGM29yTjhCaVlYa2J4bFZidUxGZlZKZ1Z2VWhXMGdDOVV4UTdHU01INWNPNVF5b3ZDRVVSNlR0cGowcndhend6QTBIbUNrdTlLUmRrNFMvRTJjNEd3WWlyYlpaZnRSMmFrSVZoS1BNUFBaNVNqOEM0cFIwVjBTZm1MVXJHTG82NUY0UXJxa2I1TldSWCtIMTVMTVNhbG04a0NCbzRRNGs1WnNNQ3BnRUd1WWpzWlp5a1htMWwwTHJIclpMSXIreVk4dXE0RXV0eFh2ZVpxd09wb29ZNm9UL01icFdJWFQ2VE5kQWcvTnZ6NHZOdE5mYWJEclp6R2oyb3pmQmpKczdMMmJXaC9XaXpGMll5K1B6QWlmdGVadzlDOFhNUlVtK2xCQlJzZXFhZFJsUEdOK3F5UkI1UW1GNlZpRjArazREWENqdzNmMkhLN3FmZnphWGhLQ2F1ZUErTjJpVVpvUE42U0VaWnhsdUp0WmlPbE1QSGdpOHo1dGs3TE8zU3hsSE5nYXd5UnBaRllWZzNGYXdLdnQraUttdlMvVVNwMnNTbEdxMU1BUDhxK2JrN2UvYlFvMzNxM3VaQWppUmRlU1AvOEREek8wTVBQdmJsOHZSRzdPSlRrc2hQSmtvY2llUzdHWnNETGxlVElFa0oyM1FzamVBamljYWc3SGtCbTd4Vi9oSHZlQ0NJKzdpZWtFdzRXcFdLblY2VGdQRWFYS3lTSG41VjN2RzNWbUJRV2pENC9nL09JUHNIZUEwdnlqdzA4aXdMZlpUZ3BpaVVCaytvM3htWmlybmRUa1JMQVdGWDdkaDQ3YUJucEt0L080MXNxSnIvY1YrR3pSbTYxMFdsSFlNcisyd1BHRUJVN1NDTUY1MXYveTVTNDkycXA2em1YZi9kZ2l3TFllUjZXaGFVTkgzUk1CZXgybDREc2M4UWZjaXJtNnF4REZ1WW9sZ2lHNU5rWW00R1lsTFBrZUNNZ3UyS3p6R2Y3MEFWc2VmTUNOZmJ0OWRHZTAvWUEreVlBWFRqY1BEbHora3VOdDR1cURMOFJLbmF3UlFyT0Y3NCtwZHFRbnNveHBybmEwWWU5Y3dRSmFmTDVHU2lQV2lYZlhMczExUjY3ZDVzWWRTUkxrcmNVbVJpYndRbzRUSUV0Q1Npa3UrTEMxYnlzZG8vVzVScHdqbWorbXgzOUZIRmlia1QzRSt4OWt6eTRGNkZpaDdkSXdWZkIzQTZSZFY0RzdLN25iTDhiWnI5SklLYVFKVllCN0pVRzF4aDc4bU1WZkg3N2h0WHpucTR4ejFLTXpXQVYzak1zYjljN3lSdDdLNmdXM0QvREZjQnUvTW5PWCtNYjdGZkFwSHpBeDRubzVnODNyWDN2RkRrMWkrRXFkbEZGQ3Q3U2ptZEdjdFZ4UE9mc2pSMGNDYXlsNWlwVmg0Wks0S3F0TWZ1L2d5RmVRNURMbkhtV1ltd0c4ekdWSVBIQXdDZytYNEpuVGRqcmJvOFpUMGhlVTYxN0tuZ1h2MldRQStCRWRNM1A0eUYwcVpaNHFqNklVQlc3a0pHQ3Q4bTZCM2pFdGdLLy9ZcExwYlpwWVoyNklDcW44OXVVQjcwMi9tcERhT3lvejZuTEVOZzhTekUySTZJSGMySjN2VldUaDdwaVJ6anJoY00yclplRkJ0Z1AyVGY5dTRLREhsZlZVMWhpUXQrVkVKQ1J2NkVxZG50RkN0NzBiSjJEWDRVemNOTlpubjBaVzBDSXRpRXFwL09yYjRkZzVYYTYzcmNmTjdvbXFKcG5LY1ptem5xN1ljSERaTCtRVEN3dGVEQWNRdTQ0K0p3VmxPQ0diZG5weDFDSE1aSXRkVVJEMWNhUWY3SkMySnRzUzVNSlU3R0xJMUp3TUNhRFhzdkNOa1dlRSt4amZzL1Z3UjNRWDByRFRucllsdWV2bmM3LzJlQUsrdzZ1MEFFSmRzeXpGR016QXpMQzZjVUs2QUZUMlBTcTYzSmJoa2hOMVhIVnZ2YzgrQ3FBc1VXUTV6allVZTFhRC9BeEVxYzhIclowdVJBVnUwaWlCT2Q3NWd1U1dLWGpYUWZpTVBJdGEvUTlhS3MwNzVNUTA4bklOOG9sK3VvL1B2d0xqaExCRWpjZE81bG5LY1ptV3RDQnlZVHBKNGNmZUdGQmF5NTZhVDJTM0N2LzhpdGZzUXM0OHBUVEdpZTRlOHYyMytsNDltZ29RVE5sZ2xYc29vb1NuT3Zzc2lUNUlFcGJvZ1RQdVNMT0NFVGRsSDVuUFkvb28xQW5UNW1ZWnluR1pzWnFvT1ZqTG0wRk1STGV0Y1drVFRibER0eUg4eXhabTNoRU4vNlFEMlN5Q3FwaUYxT0U0SlUyckdUVGhiUC9zSlMzUk5iWjUzc2ZtWXlacEwwWHRBaVE5TVBFT2krTFpsbjZ1UHlMY2Z5elozZEpLaVRUQ3g5SkFwVTRpeFZEbnI3eVRtZkVJUXovenRYNU1EUmpvaDFFZEYrOEx0ZmRzQjdwNmhVVnUxM0RCSC8ra1NkcU1CbjJuc2NlZnZqaFJ6N2I0SG52ZFRSNHpvYnk0RTg2UmxKQncwUHVoWFRBSk5zVlRZWlp3cVFuU2NiK2doci9yWHZFYVhYVy9NaGJWMndVQ0lMRjdjRklyamcrNUhWdjQ0aUh5WTg4VCtDRHpGWkJWU3d3aEFuZUl4cVRXWGxRQk90alArZzRWSUZvZXIvYVdUUWgxQ2JIRUlaWmlyY1pSS1pHNTNTSHNTR1J6WDdPMTQwRjFFOTlVU0JzcWRaa2VZeFovY2xMc21na1ExWHNJZ3dWL05QU1VFam1kc0dHc3htN3l6Qi9BcnYyRzdZVXFsK3hOOHhTMS91RDMvaEwyMEhyekR3eFdJM2pUTVV4V1RGc0JON0NjeTQwcEZPK1ltL2IrZUZ2WnFJZTBnbEhjdktVVVlCa0ZIeUdYYS8rc1JybUM0em1mMGRoM2h3eDZsQ1NPMWFXT05WWmZZd2xLOWt5Qyt1N2FzZTUzN3Y0YlU3TnN2UlNLZ1EvaU9GYmF6YzEyTWIvTk9tMlJUUmsvMVZVN0tMSktQaUE3MWUreUtaOW5PY3dlWmJxaFlvL0VwZkF2UEpZV1hJSXlrMHVaV29xK1RxWkhKUUFZcjB0V2NaUnphWlZtZkE0VDJKek1vcUszYmFCdDd2WG9DT0wyL1k1Vzlmb29WYmwzMjQ5dlB2SkhUL2RCV1ZsZnE3MkxoY0U2K1psRDNvYUxIbllBM0p0U2oyZzNXUlZoMjdSS3IrSWl6WW5QVTFQZEJBMEkxaUFqKzY3clZsL3dsVHM0c3NvZU5kK25IQlZHY3lzSExyOWxyR3FJaDFwQ3pSYU1YODgzTmlSTXRkb25xSUt3eEhZTlVBWlpjbWpHcFJyZUNjUFFjMUc2d2JlNDV0ODU4MWNvNm5VcU4zQ1dqaFJSdTByQ3hlaEtuYVJaUlFjbmhNSW5EZXdQanAwY1UzMFUrMnhnOGZ2aDBIZ0lsOVBQVEp6Yk11NjZ5OEFNdGNnNnpML2t2d0dLazJ5cExPaGxxdUdRMkFWdTFZNlIxYjBXU2lKSGY0Mlg1QS9TcDJ6aFlpT2Q2dnhuZFRjZlJxR0ZNVlFGVHM0TWdwdWUwNCtRSnpKM2pBRlA2R2dEN0FQb20ybGh0dGNyZzBsN1h2N1NUNEhlTHJqOGNjYTdMMEVhZ29zRWV3QjJjV3dLQ3NBZHVJcU9rNGRXd0hzOEoyUC9RWTc3QlBVZGtUSGJXWURWOGZmSWczcHNxRXFkdEZrRk56eG5IaURqOStQMU5PeEZBeTl4TjYwRzNEZXdQZzFscElXdlZ0Syt1eklBVFV1OHl3cExQZ0xBM3RkODlkUHA2YnJPY0tyanMzWS85OU9xVGtSSFk0YUwrTTE5bXUwSlZVK1ZNVXVsb3lDd3hRNWdsVytlMW9PT3J0SXhTUUhidGxYYThpTXNPN3U4UnFTS3VSbWY2VXVWSFkwSkNCNHlzZzBTeFI3UUw3ampXSkFxK2txT2xBdkNRMHcxUUYxbktDSDc1NnMwWlhzSElTcDJNV1lVWERIS2NGbThMakg3S3ZadVpNOUszWDNEeURaajQzNFRwRW9tMHZ1dzhZMytySTN6eGhuU2NIdUwxUk14djkrOUhyTmdyZlVXdGFmdWZQbVNSV3E1cXg4OXI1SmZvcEJCVWxXQ2xHeDB6bXI0UFlDWXlIb2dyMjBMaVJqSkJMcW5IZiswQ01mQnhGOVpwU3R3RTkrdHM3dStJUm9jMytOczZUaDE0c0wyUTRwZERTSnl3MjZuTS85M0szczhPMTlyYk85d1BETndDVnJUcjVUcE1Fa0xBYXEyT21iVlhEM1ZmSUZ2czQwaGduNWlBSnJlUStPRExEeTZpaVg0K05ONHl4RnNZdTJmYk1YbERIVXVNL1dsYUozd2ZtZURkSmhmV3NtZXdpc285WExXUVYzUFdlbGZtRE5Hcm5lYnI0aFdlUDNSbXV5NUdhNjRvWlhiNUJsNHl4SnpNR1oyaVFQYVFlampLeGRETHRBa2IzY2lNNTZHdXByYnNscTA1bXNnb3UvS3ZveWUzLzlzZ21taU8vQnJhbi81bitHbmwwRkVqVE9VaUFWV2JuaXY3cVRiZFBKTkx5bE9KaUErRU9uMWNiUjUrSmdnekVrcWMwcytGTTNYUFJmWHYveEpJVGlZTEJSL25ZSmd3QlBQbk1oS3FzMEJCU1Z5cTlwbGhUay9zSWcxbFg0KzB4V3N4KzNUNnZVM0wzU3lvZS9lemdacllqZXh5OTRDRE9LUDJxU2Q1WWsvTGJ5Q0p1c3ppM1Q5Sm4xdEZsWmt1OW9UNXRTSlA3akZ6eUVIWDRjN3B6cEFhQ0RnZzl1M2gvaitHQ09zV0l4MWxlYVo2Wjl6QkZVb0FSNUNCN0lDQTVYdkJmQThFcEQwQU53SGVFT2d6RWNjMjE3b3RlSHNqRzdRSUsrYkJnTTlNcEQ4R0MydWMzSVdiU053cDRQYmtHNWtQUTFIMi9GVWk3RDF6R3lSWjFJVS9rSUhzZ3lmeWxFcmlQY1ppNzV3ZHJTZWZuYmpydUdIQ2NkSStuNVl6NFNDaEF0SDhFREdIRytVaWxQb2Nhd21SMC8yRktRSWZuQmpxT213bTkwY2tqYkpxNXBKdUU3TDhFRGVlNjY1OTY4c1FPYkNRTDZyNzJnMmp6cUtuK1FCMVY4RU9KMzhxRXJxZVlsdUdTQVp1WisrZGRsRVh2dDJGTmZDVnhtU2cxQUEvWGplcCtoMVBacDBRQy9POERWWjVsS0RTVFdBSCswOEh4aTZCS3cxSUQ5eDNYeTMxT1dBMUVvRGVCNFpzSUhoZ29sYnNtc0FRMDB5SGNvRGFBclVaeCtEZkRQTzJ5ZWZqRkxDUTFxQUg4bVJONGlHRVJib2pyRkd1Z0ZQTmw1aXNVdFJadGNBM2dRK29ROVhUVzVUQ1dHNldvQTMyWC93SFFwbE5oUG13YWFUSG1qOXJTSlY4cGpYZ000Qkw3ZFBOWVM0Mm5Xd0RaNU0vczB5MW5LWmt3RHVKOTAzN2N3aHJKRWRNbzFjRlg1QnM4cEY3WVV6NFFHOElHOFhSTjRTaHczandhZUtSK2N1WGtHMjVDa05mSGhJa1A0U2pTblhnT3pUSHk0Nk5TTFdncG9TQU5kZVd2d0R3SHZxaGdpVXFJNVRScFk4RzROZ3Q1dk9rMmlscklZMHNCWTNocFV5M2RWRE9uMGxLTlo4bTRObHVTNzI2ZGM1bEs4eVRRdzhneGxZWHFmYVpxTXg3TDNpZExBSFBsRTg1bGoveURRaVZKRnlVeENEVndsWDNRWnlQZjlFM1l1d1c1R0RWUWE1SEt5L2NiTnFJSlM1cFFhT0hQNDczOXVwNjk5N2FGUDBUODhreEpQQ1g3emFBQWZneUJwN2VZUnZKUTBxd2FjdjM0dXJZYjRxYXdZeTM2blhRTWRhUzUyWnZPMHkxdktON0VHOEUxcEpRMG54bGdpT08wYTROL3RwR252dEF0Y3lqZXhCbWFvd1NBL01jSVNRUTRhK0gvTW5HdXo4WmlXT2dBQUFBQkpSVTVFcmtKZ2dnPT0iCn0K"/>
    </extobj>
  </extobjs>
</s:customData>
</file>

<file path=customXml/itemProps1.xml><?xml version="1.0" encoding="utf-8"?>
<ds:datastoreItem xmlns:ds="http://schemas.openxmlformats.org/officeDocument/2006/customXml" ds:itemID="{40225495-EC77-418F-882D-8D54027AA670}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cmm</Template>
  <TotalTime>3356</TotalTime>
  <Words>2751</Words>
  <Application>Microsoft Office PowerPoint</Application>
  <PresentationFormat>宽屏</PresentationFormat>
  <Paragraphs>465</Paragraphs>
  <Slides>80</Slides>
  <Notes>10</Notes>
  <HiddenSlides>0</HiddenSlides>
  <MMClips>1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80</vt:i4>
      </vt:variant>
    </vt:vector>
  </HeadingPairs>
  <TitlesOfParts>
    <vt:vector size="94" baseType="lpstr">
      <vt:lpstr>等线</vt:lpstr>
      <vt:lpstr>黑体</vt:lpstr>
      <vt:lpstr>楷体</vt:lpstr>
      <vt:lpstr>宋体</vt:lpstr>
      <vt:lpstr>微软雅黑</vt:lpstr>
      <vt:lpstr>微软雅黑</vt:lpstr>
      <vt:lpstr>Arial</vt:lpstr>
      <vt:lpstr>Calibri</vt:lpstr>
      <vt:lpstr>Calibri Light</vt:lpstr>
      <vt:lpstr>Cambria Math</vt:lpstr>
      <vt:lpstr>Times</vt:lpstr>
      <vt:lpstr>Times New Roman</vt:lpstr>
      <vt:lpstr>cmm</vt:lpstr>
      <vt:lpstr>BMP 图像</vt:lpstr>
      <vt:lpstr>算力自适应与数据自适应的图像感知</vt:lpstr>
      <vt:lpstr>表示层面挑战:  特征表示粒度自适应性差</vt:lpstr>
      <vt:lpstr>计算层面挑战: 计算方法算力自适应性差</vt:lpstr>
      <vt:lpstr>数据层面挑战: 对标注样本数据自适应性差</vt:lpstr>
      <vt:lpstr>图像自适应感知</vt:lpstr>
      <vt:lpstr>粒度自适应的图像感知</vt:lpstr>
      <vt:lpstr>图像自适应感知</vt:lpstr>
      <vt:lpstr>基于深度霍夫变换的语义线检测</vt:lpstr>
      <vt:lpstr>基于深度霍夫变换的语义线检测</vt:lpstr>
      <vt:lpstr>霍夫空间多尺度</vt:lpstr>
      <vt:lpstr>基于深度霍夫变换的语义线检测</vt:lpstr>
      <vt:lpstr>基于深度霍夫变换的语义线检测</vt:lpstr>
      <vt:lpstr>基于深度霍夫变换的语义线检测</vt:lpstr>
      <vt:lpstr>A typical salient object detection model</vt:lpstr>
      <vt:lpstr>Problems with existing detection methods</vt:lpstr>
      <vt:lpstr>Problems with existing detection methods</vt:lpstr>
      <vt:lpstr>Problems with existing detection methods</vt:lpstr>
      <vt:lpstr>Searchable saliency detection head</vt:lpstr>
      <vt:lpstr>Searchable multi-scale unit (SMSU)</vt:lpstr>
      <vt:lpstr>Searchable multi-scale unit (SMSU)</vt:lpstr>
      <vt:lpstr>Searchable multi-scale unit (SMSU)</vt:lpstr>
      <vt:lpstr>Device-aware Search</vt:lpstr>
      <vt:lpstr>Device-aware Search</vt:lpstr>
      <vt:lpstr>Benchmark</vt:lpstr>
      <vt:lpstr>Speed comparison with existing SOD methods</vt:lpstr>
      <vt:lpstr>Speed comparison with existing SOD methods</vt:lpstr>
      <vt:lpstr>Speed comparison with existing SOD methods</vt:lpstr>
      <vt:lpstr>Speed comparison with existing SOD methods</vt:lpstr>
      <vt:lpstr>Ablation: search space</vt:lpstr>
      <vt:lpstr>Ablation: search space</vt:lpstr>
      <vt:lpstr>Ablation: device search</vt:lpstr>
      <vt:lpstr>Ablation: device search</vt:lpstr>
      <vt:lpstr>Major discovery</vt:lpstr>
      <vt:lpstr>图像自适应感知</vt:lpstr>
      <vt:lpstr>弱监督实例分割</vt:lpstr>
      <vt:lpstr>基于卷积层多尺度的边缘检测</vt:lpstr>
      <vt:lpstr>显著性检测：一种类别无关的基本属性</vt:lpstr>
      <vt:lpstr>跨层动态自适应的多尺度融合</vt:lpstr>
      <vt:lpstr>轻量级的显著性检测模型</vt:lpstr>
      <vt:lpstr>Weight decay  自适应Channel数</vt:lpstr>
      <vt:lpstr>显著性检测可以处理未知类别吗？</vt:lpstr>
      <vt:lpstr>自适应通道数学习结果</vt:lpstr>
      <vt:lpstr>实验结果</vt:lpstr>
      <vt:lpstr>结合通用知识减少对任务相关标注数据的依赖</vt:lpstr>
      <vt:lpstr>获取Proposal的特征和概率分布</vt:lpstr>
      <vt:lpstr>获取Proposal的特征和概率分布</vt:lpstr>
      <vt:lpstr>Proposal-based MIL Loss</vt:lpstr>
      <vt:lpstr>其他损失函数</vt:lpstr>
      <vt:lpstr>利用整个数据集的信息</vt:lpstr>
      <vt:lpstr>Multi-way cut的近似求解</vt:lpstr>
      <vt:lpstr>实例分割VOC’12</vt:lpstr>
      <vt:lpstr>实例分割MS-COCO</vt:lpstr>
      <vt:lpstr>语义分割VOC’12</vt:lpstr>
      <vt:lpstr>大规模无监督语义分割</vt:lpstr>
      <vt:lpstr>Why Unsupervised Semantic Segmentation (USS)?</vt:lpstr>
      <vt:lpstr>Self-supervised learning promotes the USS task</vt:lpstr>
      <vt:lpstr>Shortcomings of existing methods for USS</vt:lpstr>
      <vt:lpstr>Large-Scale Unsupervised Semantic Segmentation</vt:lpstr>
      <vt:lpstr>Large-Scale Unsupervised Semantic Segmentation</vt:lpstr>
      <vt:lpstr>Large-Scale Unsupervised Semantic Segmentation</vt:lpstr>
      <vt:lpstr>Large-Scale Unsupervised Semantic Segmentation</vt:lpstr>
      <vt:lpstr>Large-Scale Unsupervised Semantic Segmentation</vt:lpstr>
      <vt:lpstr>Evaluation protocols for LUSS task</vt:lpstr>
      <vt:lpstr>Large-Scale Unsupervised Semantic Segmentation</vt:lpstr>
      <vt:lpstr>Large-Scale Unsupervised Semantic Segmentation</vt:lpstr>
      <vt:lpstr>Large-Scale Unsupervised Semantic Segmentation</vt:lpstr>
      <vt:lpstr>Large-Scale Unsupervised Semantic Segmentation</vt:lpstr>
      <vt:lpstr>Large-Scale Unsupervised Semantic Segmentation</vt:lpstr>
      <vt:lpstr>Large-Scale Unsupervised Semantic Segmentation</vt:lpstr>
      <vt:lpstr>Large-Scale Unsupervised Semantic Segmentation</vt:lpstr>
      <vt:lpstr>Large-Scale Unsupervised Semantic Segmentation</vt:lpstr>
      <vt:lpstr>Large-Scale Unsupervised Semantic Segmentation</vt:lpstr>
      <vt:lpstr>案例：与华为技术合作</vt:lpstr>
      <vt:lpstr>案例：与金风科技合作应用</vt:lpstr>
      <vt:lpstr>案例：新冠肺炎CT影像AI辅助诊断</vt:lpstr>
      <vt:lpstr>案例：其他落地应用</vt:lpstr>
      <vt:lpstr>互动体验</vt:lpstr>
      <vt:lpstr>PowerPoint 演示文稿</vt:lpstr>
      <vt:lpstr>开源生态建设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BING: Binarized Normed Gradients for Objectness Estimation at 300fps</dc:title>
  <dc:creator>MingMing Cheng</dc:creator>
  <cp:lastModifiedBy>MingMing</cp:lastModifiedBy>
  <cp:revision>831</cp:revision>
  <dcterms:created xsi:type="dcterms:W3CDTF">2019-08-31T02:02:00Z</dcterms:created>
  <dcterms:modified xsi:type="dcterms:W3CDTF">2023-01-06T05:40:28Z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EADER_334E55B0-647D-440b-865C-3EC943EB4CBC">
    <vt:lpwstr>XGRvY3VtZW50Y2xhc3N7YXJ0aWNsZX0KXHVzZXBhY2thZ2VbdXNlbmFtZXNde2NvbG9yfQpcdXNlcGFja2FnZXthbXNtYXRoLGFtc3N5bWJ9Clx1c2VwYWNrYWdlW3V0Zjhde2lucHV0ZW5jfQpccGFnZXN0eWxle2VtcHR5fQpcYmVnaW57ZG9jdW1lbnR9Cg==</vt:lpwstr>
  </property>
  <property fmtid="{D5CDD505-2E9C-101B-9397-08002B2CF9AE}" pid="3" name="FOOTER_334E55B0-647D-440b-865C-3EC943EB4CBC">
    <vt:lpwstr>XGVuZHtkb2N1bWVudH0K</vt:lpwstr>
  </property>
  <property fmtid="{D5CDD505-2E9C-101B-9397-08002B2CF9AE}" pid="4" name="KSOProductBuildVer">
    <vt:lpwstr>2052-11.3.0.9236</vt:lpwstr>
  </property>
</Properties>
</file>