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71"/>
  </p:notesMasterIdLst>
  <p:handoutMasterIdLst>
    <p:handoutMasterId r:id="rId72"/>
  </p:handoutMasterIdLst>
  <p:sldIdLst>
    <p:sldId id="439" r:id="rId3"/>
    <p:sldId id="2159" r:id="rId4"/>
    <p:sldId id="2162" r:id="rId5"/>
    <p:sldId id="2016" r:id="rId6"/>
    <p:sldId id="448" r:id="rId7"/>
    <p:sldId id="449" r:id="rId8"/>
    <p:sldId id="450" r:id="rId9"/>
    <p:sldId id="1925" r:id="rId10"/>
    <p:sldId id="455" r:id="rId11"/>
    <p:sldId id="1926" r:id="rId12"/>
    <p:sldId id="1929" r:id="rId13"/>
    <p:sldId id="1857" r:id="rId14"/>
    <p:sldId id="1928" r:id="rId15"/>
    <p:sldId id="1948" r:id="rId16"/>
    <p:sldId id="1949" r:id="rId17"/>
    <p:sldId id="1932" r:id="rId18"/>
    <p:sldId id="1956" r:id="rId19"/>
    <p:sldId id="1950" r:id="rId20"/>
    <p:sldId id="2018" r:id="rId21"/>
    <p:sldId id="2020" r:id="rId22"/>
    <p:sldId id="2022" r:id="rId23"/>
    <p:sldId id="2151" r:id="rId24"/>
    <p:sldId id="2023" r:id="rId25"/>
    <p:sldId id="2153" r:id="rId26"/>
    <p:sldId id="2152" r:id="rId27"/>
    <p:sldId id="2154" r:id="rId28"/>
    <p:sldId id="2155" r:id="rId29"/>
    <p:sldId id="2156" r:id="rId30"/>
    <p:sldId id="2157" r:id="rId31"/>
    <p:sldId id="1953" r:id="rId32"/>
    <p:sldId id="1908" r:id="rId33"/>
    <p:sldId id="1905" r:id="rId34"/>
    <p:sldId id="1910" r:id="rId35"/>
    <p:sldId id="1909" r:id="rId36"/>
    <p:sldId id="1912" r:id="rId37"/>
    <p:sldId id="1913" r:id="rId38"/>
    <p:sldId id="1917" r:id="rId39"/>
    <p:sldId id="1918" r:id="rId40"/>
    <p:sldId id="1919" r:id="rId41"/>
    <p:sldId id="1920" r:id="rId42"/>
    <p:sldId id="1921" r:id="rId43"/>
    <p:sldId id="2004" r:id="rId44"/>
    <p:sldId id="2163" r:id="rId45"/>
    <p:sldId id="2165" r:id="rId46"/>
    <p:sldId id="2166" r:id="rId47"/>
    <p:sldId id="2167" r:id="rId48"/>
    <p:sldId id="2168" r:id="rId49"/>
    <p:sldId id="2170" r:id="rId50"/>
    <p:sldId id="2171" r:id="rId51"/>
    <p:sldId id="2172" r:id="rId52"/>
    <p:sldId id="2173" r:id="rId53"/>
    <p:sldId id="2005" r:id="rId54"/>
    <p:sldId id="2006" r:id="rId55"/>
    <p:sldId id="2008" r:id="rId56"/>
    <p:sldId id="2009" r:id="rId57"/>
    <p:sldId id="2007" r:id="rId58"/>
    <p:sldId id="2010" r:id="rId59"/>
    <p:sldId id="2011" r:id="rId60"/>
    <p:sldId id="2012" r:id="rId61"/>
    <p:sldId id="2014" r:id="rId62"/>
    <p:sldId id="2174" r:id="rId63"/>
    <p:sldId id="1982" r:id="rId64"/>
    <p:sldId id="1793" r:id="rId65"/>
    <p:sldId id="1801" r:id="rId66"/>
    <p:sldId id="1990" r:id="rId67"/>
    <p:sldId id="2000" r:id="rId68"/>
    <p:sldId id="2161" r:id="rId69"/>
    <p:sldId id="2158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sh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984378"/>
    <a:srgbClr val="54C3F4"/>
    <a:srgbClr val="22304B"/>
    <a:srgbClr val="C77FAC"/>
    <a:srgbClr val="0062AC"/>
    <a:srgbClr val="ED6C00"/>
    <a:srgbClr val="E2287E"/>
    <a:srgbClr val="2CA738"/>
    <a:srgbClr val="5A2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6" autoAdjust="0"/>
    <p:restoredTop sz="75000" autoAdjust="0"/>
  </p:normalViewPr>
  <p:slideViewPr>
    <p:cSldViewPr snapToGrid="0">
      <p:cViewPr varScale="1">
        <p:scale>
          <a:sx n="77" d="100"/>
          <a:sy n="77" d="100"/>
        </p:scale>
        <p:origin x="837" y="27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772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ResNet_50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AP</c:v>
                </c:pt>
                <c:pt idx="1">
                  <c:v>AP (M)</c:v>
                </c:pt>
                <c:pt idx="2">
                  <c:v>AP (L)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0.72399999999999998</c:v>
                </c:pt>
                <c:pt idx="1">
                  <c:v>0.69699999999999995</c:v>
                </c:pt>
                <c:pt idx="2">
                  <c:v>0.76500000000000001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9-4749-BC7A-89F233AEA94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Res2Net_50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AP</c:v>
                </c:pt>
                <c:pt idx="1">
                  <c:v>AP (M)</c:v>
                </c:pt>
                <c:pt idx="2">
                  <c:v>AP (L)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0.73699999999999999</c:v>
                </c:pt>
                <c:pt idx="1">
                  <c:v>0.70799999999999996</c:v>
                </c:pt>
                <c:pt idx="2">
                  <c:v>0.78200000000000003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09-4749-BC7A-89F233AEA94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Res2Net_v1b_50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AP</c:v>
                </c:pt>
                <c:pt idx="1">
                  <c:v>AP (M)</c:v>
                </c:pt>
                <c:pt idx="2">
                  <c:v>AP (L)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0.74299999999999999</c:v>
                </c:pt>
                <c:pt idx="1">
                  <c:v>0.71299999999999997</c:v>
                </c:pt>
                <c:pt idx="2">
                  <c:v>0.79200000000000004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09-4749-BC7A-89F233AEA9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449258063"/>
        <c:axId val="1471101055"/>
      </c:barChart>
      <c:catAx>
        <c:axId val="1449258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71101055"/>
        <c:crosses val="autoZero"/>
        <c:auto val="1"/>
        <c:lblAlgn val="ctr"/>
        <c:lblOffset val="100"/>
        <c:noMultiLvlLbl val="0"/>
      </c:catAx>
      <c:valAx>
        <c:axId val="1471101055"/>
        <c:scaling>
          <c:orientation val="minMax"/>
          <c:max val="0.8"/>
          <c:min val="0.68"/>
        </c:scaling>
        <c:delete val="1"/>
        <c:axPos val="l"/>
        <c:numFmt formatCode="General" sourceLinked="1"/>
        <c:majorTickMark val="none"/>
        <c:minorTickMark val="none"/>
        <c:tickLblPos val="nextTo"/>
        <c:crossAx val="1449258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7268645342495197E-2"/>
          <c:y val="0.12812499999999999"/>
          <c:w val="0.59528724929460197"/>
          <c:h val="0.25625639763779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24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F0793-5C69-460A-90FA-D16E51C5A3AB}" type="doc">
      <dgm:prSet loTypeId="urn:microsoft.com/office/officeart/2005/8/layout/equation1" loCatId="relationship" qsTypeId="urn:microsoft.com/office/officeart/2005/8/quickstyle/simple4" qsCatId="simple" csTypeId="urn:microsoft.com/office/officeart/2005/8/colors/accent2_2" csCatId="accent2" phldr="1"/>
      <dgm:spPr/>
    </dgm:pt>
    <dgm:pt modelId="{09E2596C-05A9-4C24-8F9B-C1DEDA6A2F8A}">
      <dgm:prSet phldrT="[文本]" custT="1"/>
      <dgm:spPr/>
      <dgm:t>
        <a:bodyPr/>
        <a:lstStyle/>
        <a:p>
          <a:r>
            <a: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rPr>
            <a:t>通用知识</a:t>
          </a:r>
        </a:p>
      </dgm:t>
    </dgm:pt>
    <dgm:pt modelId="{E28D4BF5-049F-430F-8311-3FDB1E0A93AD}" type="parTrans" cxnId="{B79650CC-0846-45AA-ACEA-DFA7B084148F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C51CD6-020A-4094-B476-8613884AF1A7}" type="sibTrans" cxnId="{B79650CC-0846-45AA-ACEA-DFA7B084148F}">
      <dgm:prSet custT="1"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645EC0F-C182-4C6A-A283-8B74DA4AB8D9}">
      <dgm:prSet phldrT="[文本]" custT="1"/>
      <dgm:spPr/>
      <dgm:t>
        <a:bodyPr/>
        <a:lstStyle/>
        <a:p>
          <a:r>
            <a: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rPr>
            <a:t>专用数据</a:t>
          </a:r>
        </a:p>
      </dgm:t>
    </dgm:pt>
    <dgm:pt modelId="{FC23782A-0E7D-4D9A-8209-86462A440BF8}" type="parTrans" cxnId="{8AB38DCF-55D4-45CB-8E62-5FA6131558E4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6134839-2A17-4A4D-AC19-62E56AA37949}" type="sibTrans" cxnId="{8AB38DCF-55D4-45CB-8E62-5FA6131558E4}">
      <dgm:prSet custT="1"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6650AB-AEF0-40FB-B78D-190BF083D7E2}">
      <dgm:prSet phldrT="[文本]" custT="1"/>
      <dgm:spPr/>
      <dgm:t>
        <a:bodyPr/>
        <a:lstStyle/>
        <a:p>
          <a:r>
            <a: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rPr>
            <a:t>鲁棒检测</a:t>
          </a:r>
        </a:p>
      </dgm:t>
    </dgm:pt>
    <dgm:pt modelId="{CE546D46-B8C4-4287-BE9F-1F5604B16610}" type="parTrans" cxnId="{EA39E78F-56FA-45A0-8C2B-86A5704009A2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B582DF5-827C-4B39-84A3-9EAE73B965A9}" type="sibTrans" cxnId="{EA39E78F-56FA-45A0-8C2B-86A5704009A2}">
      <dgm:prSet/>
      <dgm:spPr/>
      <dgm:t>
        <a:bodyPr/>
        <a:lstStyle/>
        <a:p>
          <a:endParaRPr lang="zh-CN" altLang="en-US" sz="4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A08098-FD9B-42B1-85CB-63C3C49F8361}" type="pres">
      <dgm:prSet presAssocID="{650F0793-5C69-460A-90FA-D16E51C5A3AB}" presName="linearFlow" presStyleCnt="0">
        <dgm:presLayoutVars>
          <dgm:dir/>
          <dgm:resizeHandles val="exact"/>
        </dgm:presLayoutVars>
      </dgm:prSet>
      <dgm:spPr/>
    </dgm:pt>
    <dgm:pt modelId="{35BA6F9B-8E92-4542-9800-7F2749C1EC6B}" type="pres">
      <dgm:prSet presAssocID="{09E2596C-05A9-4C24-8F9B-C1DEDA6A2F8A}" presName="node" presStyleLbl="node1" presStyleIdx="0" presStyleCnt="3">
        <dgm:presLayoutVars>
          <dgm:bulletEnabled val="1"/>
        </dgm:presLayoutVars>
      </dgm:prSet>
      <dgm:spPr/>
    </dgm:pt>
    <dgm:pt modelId="{C5594E9C-CDB6-4E42-A640-FFD379EA4651}" type="pres">
      <dgm:prSet presAssocID="{2CC51CD6-020A-4094-B476-8613884AF1A7}" presName="spacerL" presStyleCnt="0"/>
      <dgm:spPr/>
    </dgm:pt>
    <dgm:pt modelId="{FBBE0DE4-0498-42D7-AADC-754048E3DB0B}" type="pres">
      <dgm:prSet presAssocID="{2CC51CD6-020A-4094-B476-8613884AF1A7}" presName="sibTrans" presStyleLbl="sibTrans2D1" presStyleIdx="0" presStyleCnt="2"/>
      <dgm:spPr/>
    </dgm:pt>
    <dgm:pt modelId="{CC412B4E-CECE-4A22-924B-98036D247D32}" type="pres">
      <dgm:prSet presAssocID="{2CC51CD6-020A-4094-B476-8613884AF1A7}" presName="spacerR" presStyleCnt="0"/>
      <dgm:spPr/>
    </dgm:pt>
    <dgm:pt modelId="{58B76B0B-0D9A-4F84-A430-6740D036BA8F}" type="pres">
      <dgm:prSet presAssocID="{5645EC0F-C182-4C6A-A283-8B74DA4AB8D9}" presName="node" presStyleLbl="node1" presStyleIdx="1" presStyleCnt="3">
        <dgm:presLayoutVars>
          <dgm:bulletEnabled val="1"/>
        </dgm:presLayoutVars>
      </dgm:prSet>
      <dgm:spPr/>
    </dgm:pt>
    <dgm:pt modelId="{4BA3703C-256C-4D21-9570-A85E9401E4F1}" type="pres">
      <dgm:prSet presAssocID="{66134839-2A17-4A4D-AC19-62E56AA37949}" presName="spacerL" presStyleCnt="0"/>
      <dgm:spPr/>
    </dgm:pt>
    <dgm:pt modelId="{E6085E4A-CA13-4248-B1AE-E0F858806A5C}" type="pres">
      <dgm:prSet presAssocID="{66134839-2A17-4A4D-AC19-62E56AA37949}" presName="sibTrans" presStyleLbl="sibTrans2D1" presStyleIdx="1" presStyleCnt="2"/>
      <dgm:spPr/>
    </dgm:pt>
    <dgm:pt modelId="{1BC491E0-E1FB-49C7-9200-3172C4420C53}" type="pres">
      <dgm:prSet presAssocID="{66134839-2A17-4A4D-AC19-62E56AA37949}" presName="spacerR" presStyleCnt="0"/>
      <dgm:spPr/>
    </dgm:pt>
    <dgm:pt modelId="{B125C79F-11BF-4832-B48A-DA62D4B2A925}" type="pres">
      <dgm:prSet presAssocID="{AF6650AB-AEF0-40FB-B78D-190BF083D7E2}" presName="node" presStyleLbl="node1" presStyleIdx="2" presStyleCnt="3">
        <dgm:presLayoutVars>
          <dgm:bulletEnabled val="1"/>
        </dgm:presLayoutVars>
      </dgm:prSet>
      <dgm:spPr/>
    </dgm:pt>
  </dgm:ptLst>
  <dgm:cxnLst>
    <dgm:cxn modelId="{840EA10E-35C4-4CD6-B93B-7CF6760C67D5}" type="presOf" srcId="{5645EC0F-C182-4C6A-A283-8B74DA4AB8D9}" destId="{58B76B0B-0D9A-4F84-A430-6740D036BA8F}" srcOrd="0" destOrd="0" presId="urn:microsoft.com/office/officeart/2005/8/layout/equation1"/>
    <dgm:cxn modelId="{E2A3423A-1EC2-4771-B4E9-03DD4E471D09}" type="presOf" srcId="{650F0793-5C69-460A-90FA-D16E51C5A3AB}" destId="{8CA08098-FD9B-42B1-85CB-63C3C49F8361}" srcOrd="0" destOrd="0" presId="urn:microsoft.com/office/officeart/2005/8/layout/equation1"/>
    <dgm:cxn modelId="{249B7840-A141-4C88-B9A3-A7906F3F090D}" type="presOf" srcId="{AF6650AB-AEF0-40FB-B78D-190BF083D7E2}" destId="{B125C79F-11BF-4832-B48A-DA62D4B2A925}" srcOrd="0" destOrd="0" presId="urn:microsoft.com/office/officeart/2005/8/layout/equation1"/>
    <dgm:cxn modelId="{6B973270-350A-4F7C-A879-4CB90BA99870}" type="presOf" srcId="{66134839-2A17-4A4D-AC19-62E56AA37949}" destId="{E6085E4A-CA13-4248-B1AE-E0F858806A5C}" srcOrd="0" destOrd="0" presId="urn:microsoft.com/office/officeart/2005/8/layout/equation1"/>
    <dgm:cxn modelId="{C02B2F7C-FAEA-46DF-94D9-BA8581CB857C}" type="presOf" srcId="{2CC51CD6-020A-4094-B476-8613884AF1A7}" destId="{FBBE0DE4-0498-42D7-AADC-754048E3DB0B}" srcOrd="0" destOrd="0" presId="urn:microsoft.com/office/officeart/2005/8/layout/equation1"/>
    <dgm:cxn modelId="{EA39E78F-56FA-45A0-8C2B-86A5704009A2}" srcId="{650F0793-5C69-460A-90FA-D16E51C5A3AB}" destId="{AF6650AB-AEF0-40FB-B78D-190BF083D7E2}" srcOrd="2" destOrd="0" parTransId="{CE546D46-B8C4-4287-BE9F-1F5604B16610}" sibTransId="{AB582DF5-827C-4B39-84A3-9EAE73B965A9}"/>
    <dgm:cxn modelId="{B79650CC-0846-45AA-ACEA-DFA7B084148F}" srcId="{650F0793-5C69-460A-90FA-D16E51C5A3AB}" destId="{09E2596C-05A9-4C24-8F9B-C1DEDA6A2F8A}" srcOrd="0" destOrd="0" parTransId="{E28D4BF5-049F-430F-8311-3FDB1E0A93AD}" sibTransId="{2CC51CD6-020A-4094-B476-8613884AF1A7}"/>
    <dgm:cxn modelId="{8AB38DCF-55D4-45CB-8E62-5FA6131558E4}" srcId="{650F0793-5C69-460A-90FA-D16E51C5A3AB}" destId="{5645EC0F-C182-4C6A-A283-8B74DA4AB8D9}" srcOrd="1" destOrd="0" parTransId="{FC23782A-0E7D-4D9A-8209-86462A440BF8}" sibTransId="{66134839-2A17-4A4D-AC19-62E56AA37949}"/>
    <dgm:cxn modelId="{63FE82E3-CAFA-421F-8D5D-0AE9FB2339BA}" type="presOf" srcId="{09E2596C-05A9-4C24-8F9B-C1DEDA6A2F8A}" destId="{35BA6F9B-8E92-4542-9800-7F2749C1EC6B}" srcOrd="0" destOrd="0" presId="urn:microsoft.com/office/officeart/2005/8/layout/equation1"/>
    <dgm:cxn modelId="{C9C34A92-8814-4E3D-AA59-EB97478A228A}" type="presParOf" srcId="{8CA08098-FD9B-42B1-85CB-63C3C49F8361}" destId="{35BA6F9B-8E92-4542-9800-7F2749C1EC6B}" srcOrd="0" destOrd="0" presId="urn:microsoft.com/office/officeart/2005/8/layout/equation1"/>
    <dgm:cxn modelId="{653A8023-3C8E-49B3-8019-7BFF61055968}" type="presParOf" srcId="{8CA08098-FD9B-42B1-85CB-63C3C49F8361}" destId="{C5594E9C-CDB6-4E42-A640-FFD379EA4651}" srcOrd="1" destOrd="0" presId="urn:microsoft.com/office/officeart/2005/8/layout/equation1"/>
    <dgm:cxn modelId="{C4825ED3-7B7D-42B9-80C6-367C950F12B9}" type="presParOf" srcId="{8CA08098-FD9B-42B1-85CB-63C3C49F8361}" destId="{FBBE0DE4-0498-42D7-AADC-754048E3DB0B}" srcOrd="2" destOrd="0" presId="urn:microsoft.com/office/officeart/2005/8/layout/equation1"/>
    <dgm:cxn modelId="{A6613EE0-678A-4F4D-93C2-2AA489FE1417}" type="presParOf" srcId="{8CA08098-FD9B-42B1-85CB-63C3C49F8361}" destId="{CC412B4E-CECE-4A22-924B-98036D247D32}" srcOrd="3" destOrd="0" presId="urn:microsoft.com/office/officeart/2005/8/layout/equation1"/>
    <dgm:cxn modelId="{12D6D326-658D-4BBB-A67D-7D8A8601ED88}" type="presParOf" srcId="{8CA08098-FD9B-42B1-85CB-63C3C49F8361}" destId="{58B76B0B-0D9A-4F84-A430-6740D036BA8F}" srcOrd="4" destOrd="0" presId="urn:microsoft.com/office/officeart/2005/8/layout/equation1"/>
    <dgm:cxn modelId="{070B7EDD-C9B1-4C1C-9D35-E53ED15BB149}" type="presParOf" srcId="{8CA08098-FD9B-42B1-85CB-63C3C49F8361}" destId="{4BA3703C-256C-4D21-9570-A85E9401E4F1}" srcOrd="5" destOrd="0" presId="urn:microsoft.com/office/officeart/2005/8/layout/equation1"/>
    <dgm:cxn modelId="{CA198753-D623-4F85-BA9D-7BD6F612393A}" type="presParOf" srcId="{8CA08098-FD9B-42B1-85CB-63C3C49F8361}" destId="{E6085E4A-CA13-4248-B1AE-E0F858806A5C}" srcOrd="6" destOrd="0" presId="urn:microsoft.com/office/officeart/2005/8/layout/equation1"/>
    <dgm:cxn modelId="{C1F6D9C1-649A-44E2-804F-C40DBEE1495E}" type="presParOf" srcId="{8CA08098-FD9B-42B1-85CB-63C3C49F8361}" destId="{1BC491E0-E1FB-49C7-9200-3172C4420C53}" srcOrd="7" destOrd="0" presId="urn:microsoft.com/office/officeart/2005/8/layout/equation1"/>
    <dgm:cxn modelId="{F6AC1252-B44E-4601-9C38-4C5969F14F83}" type="presParOf" srcId="{8CA08098-FD9B-42B1-85CB-63C3C49F8361}" destId="{B125C79F-11BF-4832-B48A-DA62D4B2A92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A6F9B-8E92-4542-9800-7F2749C1EC6B}">
      <dsp:nvSpPr>
        <dsp:cNvPr id="0" name=""/>
        <dsp:cNvSpPr/>
      </dsp:nvSpPr>
      <dsp:spPr>
        <a:xfrm>
          <a:off x="1551" y="416599"/>
          <a:ext cx="2056894" cy="20568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通用知识</a:t>
          </a:r>
        </a:p>
      </dsp:txBody>
      <dsp:txXfrm>
        <a:off x="302776" y="717824"/>
        <a:ext cx="1454444" cy="1454444"/>
      </dsp:txXfrm>
    </dsp:sp>
    <dsp:sp modelId="{FBBE0DE4-0498-42D7-AADC-754048E3DB0B}">
      <dsp:nvSpPr>
        <dsp:cNvPr id="0" name=""/>
        <dsp:cNvSpPr/>
      </dsp:nvSpPr>
      <dsp:spPr>
        <a:xfrm>
          <a:off x="2225465" y="848547"/>
          <a:ext cx="1192998" cy="1192998"/>
        </a:xfrm>
        <a:prstGeom prst="mathPlus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383597" y="1304749"/>
        <a:ext cx="876734" cy="280594"/>
      </dsp:txXfrm>
    </dsp:sp>
    <dsp:sp modelId="{58B76B0B-0D9A-4F84-A430-6740D036BA8F}">
      <dsp:nvSpPr>
        <dsp:cNvPr id="0" name=""/>
        <dsp:cNvSpPr/>
      </dsp:nvSpPr>
      <dsp:spPr>
        <a:xfrm>
          <a:off x="3585483" y="416599"/>
          <a:ext cx="2056894" cy="20568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专用数据</a:t>
          </a:r>
        </a:p>
      </dsp:txBody>
      <dsp:txXfrm>
        <a:off x="3886708" y="717824"/>
        <a:ext cx="1454444" cy="1454444"/>
      </dsp:txXfrm>
    </dsp:sp>
    <dsp:sp modelId="{E6085E4A-CA13-4248-B1AE-E0F858806A5C}">
      <dsp:nvSpPr>
        <dsp:cNvPr id="0" name=""/>
        <dsp:cNvSpPr/>
      </dsp:nvSpPr>
      <dsp:spPr>
        <a:xfrm>
          <a:off x="5809397" y="848547"/>
          <a:ext cx="1192998" cy="1192998"/>
        </a:xfrm>
        <a:prstGeom prst="mathEqual">
          <a:avLst/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967529" y="1094305"/>
        <a:ext cx="876734" cy="701482"/>
      </dsp:txXfrm>
    </dsp:sp>
    <dsp:sp modelId="{B125C79F-11BF-4832-B48A-DA62D4B2A925}">
      <dsp:nvSpPr>
        <dsp:cNvPr id="0" name=""/>
        <dsp:cNvSpPr/>
      </dsp:nvSpPr>
      <dsp:spPr>
        <a:xfrm>
          <a:off x="7169416" y="416599"/>
          <a:ext cx="2056894" cy="20568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4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鲁棒检测</a:t>
          </a:r>
        </a:p>
      </dsp:txBody>
      <dsp:txXfrm>
        <a:off x="7470641" y="717824"/>
        <a:ext cx="1454444" cy="1454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e.buffalo.edu/~rapaport/575/visio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题目：大规模图像的多粒度目标检测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报告简介：从图像中快速准确地获取目标信息是计算机视觉的核心任务。鲁棒的目标检测与信息提取需要对不同粒度的信息进行高效的整合。本报告从多层次卷积特征融合、基于短连接的多尺度融合与深度监督、基于分层递进残差设计的层内多尺度特征表达、时序多层次信息提取、霍夫空间度尺度检测、多模型高效融合、多图像联系分析等角度入手，系统地介绍南开大学媒体计算团队在边缘检测、显著性物体检测、图像分类、语义分割、物体检测、关键点估计、视频动作分割，语义线检测、行人计数、年龄估计、图像超分辨率等领域的最新研究进展。同时，本次报告也将从实例、图像、以及整个数据集三个粒度出发，对大规模图像集合进行联合分析，以减少图像理解算法对大规模精确标注的依赖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ym typeface="+mn-ea"/>
              </a:rPr>
              <a:t>讲者介绍：程明明，南开大学教授，计算机系主任，国家“万人计划”青拔、“优青”。他的主要研究方向是计算机视觉和计算机图形学，在</a:t>
            </a:r>
            <a:r>
              <a:rPr lang="en-US" altLang="zh-CN" dirty="0">
                <a:sym typeface="+mn-ea"/>
              </a:rPr>
              <a:t>SCI</a:t>
            </a:r>
            <a:r>
              <a:rPr lang="zh-CN" altLang="en-US" dirty="0">
                <a:sym typeface="+mn-ea"/>
              </a:rPr>
              <a:t>一区</a:t>
            </a:r>
            <a:r>
              <a:rPr lang="en-US" altLang="zh-CN" dirty="0">
                <a:sym typeface="+mn-ea"/>
              </a:rPr>
              <a:t>/CCF A</a:t>
            </a:r>
            <a:r>
              <a:rPr lang="zh-CN" altLang="en-US" dirty="0">
                <a:sym typeface="+mn-ea"/>
              </a:rPr>
              <a:t>类国际期刊和会议上发表学术论文</a:t>
            </a:r>
            <a:r>
              <a:rPr lang="en-US" altLang="zh-CN" dirty="0">
                <a:sym typeface="+mn-ea"/>
              </a:rPr>
              <a:t>100</a:t>
            </a:r>
            <a:r>
              <a:rPr lang="zh-CN" altLang="en-US" dirty="0">
                <a:sym typeface="+mn-ea"/>
              </a:rPr>
              <a:t>余篇，论文</a:t>
            </a:r>
            <a:r>
              <a:rPr lang="en-US" altLang="zh-CN" dirty="0">
                <a:sym typeface="+mn-ea"/>
              </a:rPr>
              <a:t>Google</a:t>
            </a:r>
            <a:r>
              <a:rPr lang="zh-CN" altLang="en-US" dirty="0">
                <a:sym typeface="+mn-ea"/>
              </a:rPr>
              <a:t>学术引用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万余次，一作论文单篇最高引用</a:t>
            </a:r>
            <a:r>
              <a:rPr lang="en-US" altLang="zh-CN" dirty="0">
                <a:sym typeface="+mn-ea"/>
              </a:rPr>
              <a:t>4000</a:t>
            </a:r>
            <a:r>
              <a:rPr lang="zh-CN" altLang="en-US" dirty="0">
                <a:sym typeface="+mn-ea"/>
              </a:rPr>
              <a:t>余次，连续</a:t>
            </a:r>
            <a:r>
              <a:rPr lang="en-US" altLang="zh-CN" dirty="0">
                <a:sym typeface="+mn-ea"/>
              </a:rPr>
              <a:t>5</a:t>
            </a:r>
            <a:r>
              <a:rPr lang="zh-CN" altLang="en-US" dirty="0">
                <a:sym typeface="+mn-ea"/>
              </a:rPr>
              <a:t>年入选</a:t>
            </a:r>
            <a:r>
              <a:rPr lang="en-US" altLang="zh-CN" dirty="0">
                <a:sym typeface="+mn-ea"/>
              </a:rPr>
              <a:t>Elsevier</a:t>
            </a:r>
            <a:r>
              <a:rPr lang="zh-CN" altLang="en-US" dirty="0">
                <a:sym typeface="+mn-ea"/>
              </a:rPr>
              <a:t>中国高被引学者榜单。技术成果被应用于华为手机智能拍照、推想科技</a:t>
            </a:r>
            <a:r>
              <a:rPr lang="en-US" altLang="zh-CN" dirty="0">
                <a:sym typeface="+mn-ea"/>
              </a:rPr>
              <a:t>CT</a:t>
            </a:r>
            <a:r>
              <a:rPr lang="zh-CN" altLang="en-US" dirty="0">
                <a:sym typeface="+mn-ea"/>
              </a:rPr>
              <a:t>影像智能分析、金风科技风电设备运行监控、和中化农业病虫害识别等领域。获得</a:t>
            </a:r>
            <a:r>
              <a:rPr lang="en-US" altLang="zh-CN" dirty="0">
                <a:sym typeface="+mn-ea"/>
              </a:rPr>
              <a:t>ACM</a:t>
            </a:r>
            <a:r>
              <a:rPr lang="zh-CN" altLang="en-US" dirty="0">
                <a:sym typeface="+mn-ea"/>
              </a:rPr>
              <a:t>中国新星奖、天津市青年科技奖、吴文俊人工智能自然科学二等奖、中国图象图形学学会自然科学一等奖、教育部自然科学一等奖等奖项。现为中国图象图形学学会副秘书长，天津市人工智能学会副理事长，并担任</a:t>
            </a:r>
            <a:r>
              <a:rPr lang="en-US" altLang="zh-CN" dirty="0">
                <a:sym typeface="+mn-ea"/>
              </a:rPr>
              <a:t>SCI</a:t>
            </a:r>
            <a:r>
              <a:rPr lang="zh-CN" altLang="en-US" dirty="0">
                <a:sym typeface="+mn-ea"/>
              </a:rPr>
              <a:t>一区期刊</a:t>
            </a:r>
            <a:r>
              <a:rPr lang="en-US" altLang="zh-CN" dirty="0">
                <a:sym typeface="+mn-ea"/>
              </a:rPr>
              <a:t>IEEE TPAMI</a:t>
            </a:r>
            <a:r>
              <a:rPr lang="zh-CN" altLang="en-US" dirty="0">
                <a:sym typeface="+mn-ea"/>
              </a:rPr>
              <a:t>和</a:t>
            </a:r>
            <a:r>
              <a:rPr lang="en-US" altLang="zh-CN" dirty="0">
                <a:sym typeface="+mn-ea"/>
              </a:rPr>
              <a:t>IEEE TIP</a:t>
            </a:r>
            <a:r>
              <a:rPr lang="zh-CN" altLang="en-US" dirty="0">
                <a:sym typeface="+mn-ea"/>
              </a:rPr>
              <a:t>编委。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相关论文：</a:t>
            </a: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100" b="0" i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[1] Res2Net: A New Multi-scale Backbone Architecture, IEEE TPAMI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[2] MS-TCN++: Multi-Stage Temporal Convolutional Network for Action Segmentation, IEEE TPAMI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[3] Ordered or </a:t>
            </a:r>
            <a:r>
              <a:rPr lang="en-US" altLang="zh-CN" sz="2100" b="0" i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Orderless</a:t>
            </a: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A Revisit for Video based Person Re-Identification, IEEE TPAMI, 2020.[4] Deep Hough Transform for Semantic Line Detection, IEEE TPAMI</a:t>
            </a:r>
            <a:r>
              <a:rPr lang="zh-CN" altLang="en-US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 </a:t>
            </a:r>
            <a:r>
              <a:rPr lang="en-US" altLang="zh-CN" sz="2100" b="0" i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2021.[5] Nonlinear Regression via Deep Negative Correlation Learning, IEEE TPAMI 2020[6] Leveraging Instance-, Image- and Dataset-Level Information for Weakly Supervised Instance Segmentation, IEEE TPAMI 2020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82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Without extra parameters, the proposed method controls the bias-variance-covariance trade-off systematically and usually yields a deep regression ensemble where each base model is both “accurate” and “diversified.” Moreover, we show that each sub-problem in the proposed method has less Rademacher Complexity and thus is easier to optimize.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Without extra parameters, the proposed method controls the bias-variance-covariance trade-off systematically and usually yields a deep regression ensemble where each base model is both “accurate” and “diversified.” Moreover, we show that each sub-problem in the proposed method has less Rademacher Complexity and thus is easier to optimize.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外向性，亲和度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cs typeface="Arial" panose="020B0604020202020204" pitchFamily="34" charset="0"/>
              </a:rPr>
              <a:t>Some examples of RCF. From top to bottom: BSDS500, NYUD, </a:t>
            </a:r>
            <a:r>
              <a:rPr lang="en-US" altLang="zh-CN" dirty="0" err="1">
                <a:cs typeface="Arial" panose="020B0604020202020204" pitchFamily="34" charset="0"/>
              </a:rPr>
              <a:t>Multicue</a:t>
            </a:r>
            <a:r>
              <a:rPr lang="en-US" altLang="zh-CN" dirty="0">
                <a:cs typeface="Arial" panose="020B0604020202020204" pitchFamily="34" charset="0"/>
              </a:rPr>
              <a:t>-Boundary, and </a:t>
            </a:r>
            <a:r>
              <a:rPr lang="en-US" altLang="zh-CN" dirty="0" err="1">
                <a:cs typeface="Arial" panose="020B0604020202020204" pitchFamily="34" charset="0"/>
              </a:rPr>
              <a:t>Multicue</a:t>
            </a:r>
            <a:r>
              <a:rPr lang="en-US" altLang="zh-CN" dirty="0">
                <a:cs typeface="Arial" panose="020B0604020202020204" pitchFamily="34" charset="0"/>
              </a:rPr>
              <a:t>-Edge. From left to right: origin image, ground truth, RCF edge map, origin image, ground truth, and RCF edge map.</a:t>
            </a:r>
            <a:endParaRPr lang="zh-CN" alt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5405D-2AE7-4A1F-B4E4-26D342D300E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92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这些与各行业龙头企业的合作，也使得我们的技术得以快速落地。在德国慕尼黑举行的华为</a:t>
            </a:r>
            <a:r>
              <a:rPr lang="en-US" altLang="zh-CN" dirty="0"/>
              <a:t>Mate 10</a:t>
            </a:r>
            <a:r>
              <a:rPr lang="zh-CN" altLang="en-US" dirty="0"/>
              <a:t>发布会上，余承东现场展示了基于我们技术的智能拍照功能。如果大家今年去过天津市科技馆的话，很可能对我们这个智能互动平台记忆深刻，见右上角的图。我们也和国内某大型风电设备公司合作，开发了智能巡检系统，由于去年试用效果显著，今年追加部署了</a:t>
            </a:r>
            <a:r>
              <a:rPr lang="en-US" altLang="zh-CN" dirty="0"/>
              <a:t>1000</a:t>
            </a:r>
            <a:r>
              <a:rPr lang="zh-CN" altLang="en-US" dirty="0"/>
              <a:t>多套。我们也和北京协和医院合作，开发了皮肤病智能诊断系统，已上线为患者服务，并被北京电视台报道。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中化农业：</a:t>
            </a:r>
            <a:r>
              <a:rPr lang="en-US" altLang="zh-CN" dirty="0"/>
              <a:t>MAP</a:t>
            </a:r>
            <a:r>
              <a:rPr lang="zh-CN" altLang="en-US" dirty="0"/>
              <a:t>慧眼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t>63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这些与各行业龙头企业的合作，也使得我们的技术得以快速落地。在德国慕尼黑举行的华为</a:t>
            </a:r>
            <a:r>
              <a:rPr lang="en-US" altLang="zh-CN" dirty="0"/>
              <a:t>Mate 10</a:t>
            </a:r>
            <a:r>
              <a:rPr lang="zh-CN" altLang="en-US" dirty="0"/>
              <a:t>发布会上，余承东现场展示了基于我们技术的智能拍照功能。如果大家今年去过天津市科技馆的话，很可能对我们这个智能互动平台记忆深刻，见右上角的图。我们也和国内某大型风电设备公司合作，开发了智能巡检系统，由于去年试用效果显著，今年追加部署了</a:t>
            </a:r>
            <a:r>
              <a:rPr lang="en-US" altLang="zh-CN" dirty="0"/>
              <a:t>1000</a:t>
            </a:r>
            <a:r>
              <a:rPr lang="zh-CN" altLang="en-US" dirty="0"/>
              <a:t>多套。我们也和北京协和医院合作，开发了皮肤病智能诊断系统，已上线为患者服务，并被北京电视台报道。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中化农业：</a:t>
            </a:r>
            <a:r>
              <a:rPr lang="en-US" altLang="zh-CN" dirty="0"/>
              <a:t>MAP</a:t>
            </a:r>
            <a:r>
              <a:rPr lang="zh-CN" altLang="en-US" dirty="0"/>
              <a:t>慧眼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t>65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视觉信息的多粒度表征一直以来都是计算机视觉的核心基础问题，在生理学、计算神经科学、和计算机视觉领域都得到了广泛的共识。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Neural Processing in the Ventral Visual Pathway http: //slideplayer.com/slide/14087821</a:t>
            </a:r>
          </a:p>
          <a:p>
            <a:endParaRPr lang="en-US" altLang="zh-CN" dirty="0"/>
          </a:p>
          <a:p>
            <a:r>
              <a:rPr lang="en-US" altLang="zh-CN" dirty="0">
                <a:hlinkClick r:id="rId3"/>
              </a:rPr>
              <a:t>Cognitive Science: Vision</a:t>
            </a:r>
            <a:r>
              <a:rPr lang="en-US" altLang="zh-CN" dirty="0"/>
              <a:t> https: //cse.buffalo.edu/~rapaport/575/vision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https: //cse.buffalo.edu/~rapaport/575/F07/primalsketch.jpg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852551"/>
          </a:xfrm>
          <a:solidFill>
            <a:srgbClr val="0062AC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47" y="1"/>
            <a:ext cx="11797552" cy="669129"/>
          </a:xfrm>
          <a:noFill/>
        </p:spPr>
        <p:txBody>
          <a:bodyPr>
            <a:noAutofit/>
          </a:bodyPr>
          <a:lstStyle>
            <a:lvl1pPr>
              <a:defRPr sz="4000" b="1" baseline="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47" y="789709"/>
            <a:ext cx="11355295" cy="5852155"/>
          </a:xfrm>
        </p:spPr>
        <p:txBody>
          <a:bodyPr/>
          <a:lstStyle>
            <a:lvl1pPr>
              <a:lnSpc>
                <a:spcPct val="120000"/>
              </a:lnSpc>
              <a:defRPr sz="3200" b="1" i="0" baseline="0">
                <a:ea typeface="黑体" panose="02010609060101010101" pitchFamily="49" charset="-122"/>
              </a:defRPr>
            </a:lvl1pPr>
            <a:lvl2pPr>
              <a:lnSpc>
                <a:spcPct val="120000"/>
              </a:lnSpc>
              <a:defRPr sz="3000" b="0" i="0" baseline="0">
                <a:ea typeface="华文楷体" panose="02010600040101010101" pitchFamily="2" charset="-122"/>
              </a:defRPr>
            </a:lvl2pPr>
            <a:lvl3pPr>
              <a:lnSpc>
                <a:spcPct val="120000"/>
              </a:lnSpc>
              <a:defRPr sz="2800" b="0" i="0" baseline="0">
                <a:ea typeface="华文新魏" panose="02010800040101010101" pitchFamily="2" charset="-122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0" y="669131"/>
            <a:ext cx="12192000" cy="0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</a:ln>
          <a:effectLst/>
        </p:spPr>
        <p:txBody>
          <a:bodyPr/>
          <a:lstStyle/>
          <a:p>
            <a:pPr>
              <a:buFont typeface="Times New Roman" panose="02020603050405020304" pitchFamily="16" charset="0"/>
              <a:buNone/>
              <a:defRPr/>
            </a:pPr>
            <a:endParaRPr lang="en-GB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1293947" y="6580997"/>
            <a:ext cx="898052" cy="306705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1178636" cy="890648"/>
          </a:xfrm>
          <a:prstGeom prst="rect">
            <a:avLst/>
          </a:prstGeom>
          <a:solidFill>
            <a:srgbClr val="0062A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447" y="991590"/>
            <a:ext cx="11355295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28060" y="6581140"/>
            <a:ext cx="7370233" cy="30670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dirty="0">
                <a:solidFill>
                  <a:schemeClr val="bg1"/>
                </a:solidFill>
              </a:rPr>
              <a:t>大规模图像的多粒度目标检测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581140"/>
            <a:ext cx="3528060" cy="30670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程明明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http://mmcheng.net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98293" y="6581140"/>
            <a:ext cx="1292860" cy="30670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hyperlink" Target="http://mmcheng.net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ithub.com/Res2Net/mmdetec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github.com/Res2Net/Res2Net-Pose-Estimatio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github.com/Res2Net/Res2Net-detectron2/blob/master/configs/COCO-PanopticSegmentation/panoptic_fpn_R_50_3x.yaml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github.com/Res2Net/Res2Net-detectron2/blob/master/configs/COCO-PanopticSegmentation/panoptic_fpn_R2_101_3x.yaml" TargetMode="External"/><Relationship Id="rId4" Type="http://schemas.openxmlformats.org/officeDocument/2006/relationships/hyperlink" Target="https://github.com/Res2Net/Res2Net-detectron2/blob/master/configs/COCO-PanopticSegmentation/panoptic_fpn_R_101_3x.yaml" TargetMode="Externa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tiff"/><Relationship Id="rId7" Type="http://schemas.openxmlformats.org/officeDocument/2006/relationships/image" Target="../media/image35.png"/><Relationship Id="rId2" Type="http://schemas.openxmlformats.org/officeDocument/2006/relationships/hyperlink" Target="https://mmcheng.net/res2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20.pn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emf"/><Relationship Id="rId5" Type="http://schemas.openxmlformats.org/officeDocument/2006/relationships/diagramQuickStyle" Target="../diagrams/quickStyle1.xml"/><Relationship Id="rId10" Type="http://schemas.openxmlformats.org/officeDocument/2006/relationships/oleObject" Target="../embeddings/oleObject1.bin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png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mc.nankai.edu.c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es2Net/mmdetec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4128" y="0"/>
            <a:ext cx="12200255" cy="3218815"/>
          </a:xfrm>
        </p:spPr>
        <p:txBody>
          <a:bodyPr>
            <a:normAutofit/>
          </a:bodyPr>
          <a:lstStyle/>
          <a:p>
            <a:r>
              <a:rPr lang="zh-CN" altLang="en-U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大规模图像的多粒度</a:t>
            </a:r>
            <a:br>
              <a:rPr lang="en-US" altLang="zh-CN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目标检测</a:t>
            </a:r>
            <a:endParaRPr lang="zh-CN" altLang="en-US" sz="8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794510" y="3826609"/>
            <a:ext cx="8602980" cy="2423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程明明</a:t>
            </a:r>
            <a:endParaRPr lang="en-US" altLang="zh-CN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r>
              <a:rPr lang="zh-CN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南开大学计算机学院</a:t>
            </a:r>
            <a:endParaRPr lang="en-US" altLang="zh-CN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r>
              <a:rPr lang="en-US" altLang="zh-CN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  <a:hlinkClick r:id="rId4"/>
              </a:rPr>
              <a:t>http://mmcheng.net</a:t>
            </a:r>
            <a:r>
              <a:rPr lang="en-US" altLang="zh-CN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anose="02010600040101010101" pitchFamily="2" charset="-122"/>
              </a:rPr>
              <a:t> </a:t>
            </a:r>
          </a:p>
          <a:p>
            <a:pPr>
              <a:spcBef>
                <a:spcPts val="1350"/>
              </a:spcBef>
            </a:pP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  <a:p>
            <a:pPr>
              <a:spcBef>
                <a:spcPts val="1350"/>
              </a:spcBef>
            </a:pPr>
            <a:endParaRPr lang="en-US" altLang="zh-C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应用：实例分割 </a:t>
            </a:r>
            <a:endParaRPr lang="en-US" altLang="zh-CN" dirty="0"/>
          </a:p>
          <a:p>
            <a:pPr lvl="1"/>
            <a:r>
              <a:rPr lang="en-US" altLang="zh-CN" dirty="0"/>
              <a:t>Mask-RCNN, MS-COCO</a:t>
            </a:r>
          </a:p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81200" y="2089754"/>
            <a:ext cx="11168542" cy="43820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应用：实例分割 </a:t>
            </a:r>
            <a:endParaRPr lang="en-US" altLang="zh-CN" dirty="0"/>
          </a:p>
          <a:p>
            <a:pPr lvl="1"/>
            <a:r>
              <a:rPr lang="en-US" altLang="zh-CN" dirty="0"/>
              <a:t>Mask-RCNN, MS-COCO</a:t>
            </a:r>
          </a:p>
          <a:p>
            <a:pPr lvl="1"/>
            <a:r>
              <a:rPr lang="en-GB" altLang="zh-CN" dirty="0">
                <a:hlinkClick r:id="rId2"/>
              </a:rPr>
              <a:t>https://github.com/Res2Net/mmdetection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769"/>
              </p:ext>
            </p:extLst>
          </p:nvPr>
        </p:nvGraphicFramePr>
        <p:xfrm>
          <a:off x="806823" y="2979339"/>
          <a:ext cx="10530542" cy="2997500"/>
        </p:xfrm>
        <a:graphic>
          <a:graphicData uri="http://schemas.openxmlformats.org/drawingml/2006/table">
            <a:tbl>
              <a:tblPr/>
              <a:tblGrid>
                <a:gridCol w="3318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5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66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effectLst/>
                        </a:rPr>
                        <a:t>Backbone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Params.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effectLst/>
                        </a:rPr>
                        <a:t>GFLOPs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effectLst/>
                        </a:rPr>
                        <a:t>box AP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effectLst/>
                        </a:rPr>
                        <a:t>mask AP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effectLst/>
                        </a:rPr>
                        <a:t>R-101-FPN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effectLst/>
                        </a:rPr>
                        <a:t>63.17M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351.65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40.3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36.5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248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X-101-64x4d-FPN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101.9M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508.87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42.0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37.7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02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HRNetV2p-W48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C00000"/>
                          </a:solidFill>
                          <a:effectLst/>
                        </a:rPr>
                        <a:t>86.01M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528.17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42.9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>
                          <a:solidFill>
                            <a:srgbClr val="C00000"/>
                          </a:solidFill>
                          <a:effectLst/>
                        </a:rPr>
                        <a:t>38.3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8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Res2Net-101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C00000"/>
                          </a:solidFill>
                          <a:effectLst/>
                        </a:rPr>
                        <a:t>63.83M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362.18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43.3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38.6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组合 5"/>
          <p:cNvGrpSpPr/>
          <p:nvPr/>
        </p:nvGrpSpPr>
        <p:grpSpPr>
          <a:xfrm>
            <a:off x="6591300" y="785712"/>
            <a:ext cx="3932926" cy="1130300"/>
            <a:chOff x="5067300" y="785712"/>
            <a:chExt cx="3932926" cy="11303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5067300" y="785712"/>
              <a:ext cx="3848100" cy="5969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300" y="1382612"/>
              <a:ext cx="3932926" cy="53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</a:t>
            </a:r>
            <a:r>
              <a:rPr lang="en-US" altLang="zh-CN" dirty="0"/>
              <a:t>: Pose Estimation (COCO 2017)</a:t>
            </a:r>
          </a:p>
          <a:p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633" y="1383456"/>
            <a:ext cx="10855180" cy="50883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</a:t>
            </a:r>
            <a:r>
              <a:rPr lang="en-US" altLang="zh-CN" dirty="0"/>
              <a:t>: </a:t>
            </a:r>
            <a:r>
              <a:rPr lang="zh-CN" altLang="en-US" dirty="0"/>
              <a:t>关键点估计</a:t>
            </a:r>
            <a:r>
              <a:rPr lang="en-US" altLang="zh-CN" dirty="0"/>
              <a:t> (COCO 2017)</a:t>
            </a:r>
          </a:p>
          <a:p>
            <a:pPr lvl="1"/>
            <a:r>
              <a:rPr lang="en-GB" altLang="zh-CN" sz="2400" dirty="0">
                <a:hlinkClick r:id="rId2"/>
              </a:rPr>
              <a:t>https://github.com/Res2Net/Res2Net-Pose-Estimation</a:t>
            </a:r>
            <a:endParaRPr lang="en-GB" altLang="zh-CN" sz="2400" dirty="0"/>
          </a:p>
          <a:p>
            <a:pPr lvl="1"/>
            <a:r>
              <a:rPr lang="en-US" altLang="zh-CN" sz="2400" dirty="0">
                <a:ln w="0"/>
              </a:rPr>
              <a:t>Key-point method: </a:t>
            </a:r>
            <a:r>
              <a:rPr lang="en-US" altLang="zh-CN" sz="2400" dirty="0" err="1">
                <a:ln w="0"/>
              </a:rPr>
              <a:t>SimpleBaseline</a:t>
            </a:r>
            <a:r>
              <a:rPr lang="en-US" altLang="zh-CN" sz="2400" dirty="0">
                <a:ln w="0"/>
              </a:rPr>
              <a:t> [Xiao et. al., ECCV'18].</a:t>
            </a:r>
            <a:endParaRPr lang="en-US" altLang="zh-CN" sz="2400" dirty="0"/>
          </a:p>
          <a:p>
            <a:endParaRPr lang="zh-CN" altLang="en-US" dirty="0"/>
          </a:p>
        </p:txBody>
      </p:sp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1456388560"/>
              </p:ext>
            </p:extLst>
          </p:nvPr>
        </p:nvGraphicFramePr>
        <p:xfrm>
          <a:off x="1473605" y="1882068"/>
          <a:ext cx="8815613" cy="4667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应用：全景分割 </a:t>
            </a:r>
            <a:r>
              <a:rPr kumimoji="1" lang="en-US" altLang="zh-CN"/>
              <a:t>(Detectron2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46" y="1453925"/>
            <a:ext cx="11355295" cy="50596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应用：全景分割</a:t>
            </a:r>
            <a:r>
              <a:rPr kumimoji="1" lang="en-US" altLang="zh-CN" dirty="0"/>
              <a:t> (Detectron2, MS-COCO)</a:t>
            </a:r>
            <a:endParaRPr kumimoji="1" lang="zh-CN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023085"/>
              </p:ext>
            </p:extLst>
          </p:nvPr>
        </p:nvGraphicFramePr>
        <p:xfrm>
          <a:off x="585926" y="1589898"/>
          <a:ext cx="11163816" cy="23980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04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1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028">
                <a:tc>
                  <a:txBody>
                    <a:bodyPr/>
                    <a:lstStyle/>
                    <a:p>
                      <a:r>
                        <a:rPr lang="en-GB" sz="3200" dirty="0">
                          <a:effectLst/>
                        </a:rPr>
                        <a:t>Name</a:t>
                      </a:r>
                      <a:endParaRPr lang="en-GB" sz="3200" b="1" dirty="0">
                        <a:effectLst/>
                      </a:endParaRPr>
                    </a:p>
                  </a:txBody>
                  <a:tcPr marL="121138" marR="121138" marT="55910" marB="55910" anchor="b"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effectLst/>
                        </a:rPr>
                        <a:t>Train</a:t>
                      </a:r>
                      <a:r>
                        <a:rPr lang="zh-CN" altLang="en-US" sz="3200" dirty="0">
                          <a:effectLst/>
                        </a:rPr>
                        <a:t> </a:t>
                      </a:r>
                      <a:r>
                        <a:rPr lang="en-GB" sz="3200" dirty="0">
                          <a:effectLst/>
                        </a:rPr>
                        <a:t>mem</a:t>
                      </a:r>
                      <a:r>
                        <a:rPr lang="zh-CN" altLang="en-US" sz="3200" dirty="0">
                          <a:effectLst/>
                        </a:rPr>
                        <a:t> </a:t>
                      </a:r>
                      <a:r>
                        <a:rPr lang="en-GB" sz="3200" dirty="0">
                          <a:effectLst/>
                        </a:rPr>
                        <a:t>(GB)</a:t>
                      </a:r>
                      <a:endParaRPr lang="en-GB" sz="3200" b="1" dirty="0">
                        <a:effectLst/>
                      </a:endParaRPr>
                    </a:p>
                  </a:txBody>
                  <a:tcPr marL="121138" marR="121138" marT="55910" marB="55910" anchor="b"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effectLst/>
                        </a:rPr>
                        <a:t>Box</a:t>
                      </a:r>
                      <a:r>
                        <a:rPr lang="zh-CN" altLang="en-US" sz="3200" dirty="0">
                          <a:effectLst/>
                        </a:rPr>
                        <a:t> </a:t>
                      </a:r>
                      <a:r>
                        <a:rPr lang="en-GB" sz="3200" dirty="0">
                          <a:effectLst/>
                        </a:rPr>
                        <a:t>AP</a:t>
                      </a:r>
                      <a:endParaRPr lang="en-GB" sz="3200" b="1" dirty="0">
                        <a:effectLst/>
                      </a:endParaRPr>
                    </a:p>
                  </a:txBody>
                  <a:tcPr marL="121138" marR="121138" marT="55910" marB="55910" anchor="b"/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effectLst/>
                        </a:rPr>
                        <a:t>Mask</a:t>
                      </a:r>
                      <a:r>
                        <a:rPr lang="zh-CN" altLang="en-US" sz="3200" dirty="0">
                          <a:effectLst/>
                        </a:rPr>
                        <a:t> </a:t>
                      </a:r>
                      <a:r>
                        <a:rPr lang="en-GB" sz="3200" dirty="0">
                          <a:effectLst/>
                        </a:rPr>
                        <a:t>AP</a:t>
                      </a:r>
                      <a:endParaRPr lang="en-GB" sz="3200" b="1" dirty="0">
                        <a:effectLst/>
                      </a:endParaRPr>
                    </a:p>
                  </a:txBody>
                  <a:tcPr marL="121138" marR="121138" marT="55910" marB="5591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PQ</a:t>
                      </a:r>
                      <a:endParaRPr lang="en-GB" sz="3200" b="1" dirty="0">
                        <a:effectLst/>
                      </a:endParaRPr>
                    </a:p>
                  </a:txBody>
                  <a:tcPr marL="121138" marR="121138" marT="55910" marB="5591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3200" u="none" strike="noStrike">
                          <a:effectLst/>
                          <a:hlinkClick r:id="rId3"/>
                        </a:rPr>
                        <a:t>R50-FPN</a:t>
                      </a:r>
                      <a:endParaRPr lang="en-GB" sz="3200">
                        <a:effectLst/>
                      </a:endParaRP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4.8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40.0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36.5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41.5</a:t>
                      </a:r>
                    </a:p>
                  </a:txBody>
                  <a:tcPr marL="121138" marR="121138" marT="55910" marB="5591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3200" u="none" strike="noStrike">
                          <a:effectLst/>
                          <a:hlinkClick r:id="rId4"/>
                        </a:rPr>
                        <a:t>R101-FPN</a:t>
                      </a:r>
                      <a:endParaRPr lang="en-GB" sz="3200">
                        <a:effectLst/>
                      </a:endParaRP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6.0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42.4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38.5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43.0</a:t>
                      </a:r>
                    </a:p>
                  </a:txBody>
                  <a:tcPr marL="121138" marR="121138" marT="55910" marB="5591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sz="3200" u="none" strike="noStrike">
                          <a:effectLst/>
                          <a:hlinkClick r:id="rId5"/>
                        </a:rPr>
                        <a:t>Res2Net101-FPN</a:t>
                      </a:r>
                      <a:endParaRPr lang="en-GB" sz="3200">
                        <a:effectLst/>
                      </a:endParaRP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6.0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44.0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39.6</a:t>
                      </a:r>
                    </a:p>
                  </a:txBody>
                  <a:tcPr marL="121138" marR="121138" marT="55910" marB="559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44.5</a:t>
                      </a:r>
                    </a:p>
                  </a:txBody>
                  <a:tcPr marL="121138" marR="121138" marT="55910" marB="5591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585926" y="4057400"/>
            <a:ext cx="11163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zh-CN" sz="2800" dirty="0">
                <a:solidFill>
                  <a:srgbClr val="2429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Detectron2 is Facebook AI Research's next generation software system that implements state-of-the-art object detection algorithms.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633910" y="5268102"/>
            <a:ext cx="7787488" cy="999716"/>
            <a:chOff x="603718" y="5193248"/>
            <a:chExt cx="7787488" cy="9997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6" cstate="screen"/>
            <a:srcRect t="12394"/>
            <a:stretch>
              <a:fillRect/>
            </a:stretch>
          </p:blipFill>
          <p:spPr>
            <a:xfrm>
              <a:off x="4509317" y="5193248"/>
              <a:ext cx="3881889" cy="52240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4485409" y="5634164"/>
              <a:ext cx="3905797" cy="54252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15695" y="5193248"/>
              <a:ext cx="3645623" cy="44091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718" y="5634164"/>
              <a:ext cx="3657600" cy="558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在</a:t>
            </a:r>
            <a:r>
              <a:rPr kumimoji="1" lang="en-US" altLang="zh-CN" dirty="0"/>
              <a:t>15</a:t>
            </a:r>
            <a:r>
              <a:rPr kumimoji="1" lang="zh-CN" altLang="en-US" dirty="0"/>
              <a:t>种应用中取得了</a:t>
            </a:r>
            <a:r>
              <a:rPr kumimoji="1" lang="en-US" altLang="zh-CN" dirty="0"/>
              <a:t>SOTA</a:t>
            </a:r>
            <a:r>
              <a:rPr kumimoji="1" lang="zh-CN" altLang="en-US" dirty="0"/>
              <a:t>的性能</a:t>
            </a:r>
            <a:endParaRPr kumimoji="1" lang="en-US" altLang="zh-CN" dirty="0"/>
          </a:p>
          <a:p>
            <a:pPr lvl="1"/>
            <a:r>
              <a:rPr kumimoji="1" lang="en-US" altLang="zh-CN" dirty="0">
                <a:hlinkClick r:id="rId2"/>
              </a:rPr>
              <a:t>https://mmcheng.net/res2net/</a:t>
            </a:r>
            <a:r>
              <a:rPr kumimoji="1" lang="en-US" altLang="zh-CN" dirty="0"/>
              <a:t> </a:t>
            </a:r>
          </a:p>
          <a:p>
            <a:endParaRPr kumimoji="1" lang="en-US" altLang="zh-CN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783977" y="2200575"/>
            <a:ext cx="2571821" cy="17695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51277" y="2200573"/>
            <a:ext cx="3401687" cy="1764715"/>
            <a:chOff x="69591" y="2186568"/>
            <a:chExt cx="7528413" cy="371568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69591" y="2189901"/>
              <a:ext cx="3785971" cy="371235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3864989" y="2186568"/>
              <a:ext cx="3733015" cy="3715684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929749" y="4425665"/>
            <a:ext cx="2442003" cy="16091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467748" y="4425665"/>
            <a:ext cx="3385215" cy="1609177"/>
          </a:xfrm>
          <a:prstGeom prst="rect">
            <a:avLst/>
          </a:prstGeom>
        </p:spPr>
      </p:pic>
      <p:sp>
        <p:nvSpPr>
          <p:cNvPr id="11" name="TextBox 15"/>
          <p:cNvSpPr txBox="1"/>
          <p:nvPr/>
        </p:nvSpPr>
        <p:spPr>
          <a:xfrm>
            <a:off x="2015653" y="3965290"/>
            <a:ext cx="21084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n w="0"/>
                <a:solidFill>
                  <a:schemeClr val="tx1"/>
                </a:solidFill>
                <a:effectLst/>
              </a:rPr>
              <a:t>道路矢量化</a:t>
            </a:r>
            <a:endParaRPr lang="en-US" altLang="zh-CN" sz="240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7937787" y="6034841"/>
            <a:ext cx="239851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n w="0"/>
                <a:solidFill>
                  <a:schemeClr val="tx1"/>
                </a:solidFill>
                <a:effectLst/>
              </a:rPr>
              <a:t>行人重识别</a:t>
            </a:r>
            <a:endParaRPr lang="en-US" altLang="zh-CN" sz="240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4617486" y="6041818"/>
            <a:ext cx="308556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n w="0"/>
                <a:solidFill>
                  <a:schemeClr val="tx1"/>
                </a:solidFill>
                <a:effectLst/>
              </a:rPr>
              <a:t>深度估计</a:t>
            </a:r>
            <a:endParaRPr lang="en-US" altLang="zh-CN" sz="2400" dirty="0">
              <a:ln w="0"/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4729926" y="3969587"/>
            <a:ext cx="286068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n w="0"/>
                <a:solidFill>
                  <a:schemeClr val="tx1"/>
                </a:solidFill>
                <a:effectLst/>
              </a:rPr>
              <a:t>CT</a:t>
            </a:r>
            <a:r>
              <a:rPr lang="zh-CN" altLang="en-US" sz="2400" dirty="0">
                <a:ln w="0"/>
                <a:solidFill>
                  <a:schemeClr val="tx1"/>
                </a:solidFill>
                <a:effectLst/>
              </a:rPr>
              <a:t>影像肿瘤分割</a:t>
            </a:r>
            <a:endParaRPr lang="en-US" altLang="zh-CN" sz="2400" dirty="0">
              <a:ln w="0"/>
              <a:solidFill>
                <a:schemeClr val="tx1"/>
              </a:solidFill>
              <a:effectLst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1796675" y="4428237"/>
            <a:ext cx="2559123" cy="16066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7929749" y="2200573"/>
            <a:ext cx="2442416" cy="1763131"/>
          </a:xfrm>
          <a:prstGeom prst="rect">
            <a:avLst/>
          </a:prstGeom>
        </p:spPr>
      </p:pic>
      <p:sp>
        <p:nvSpPr>
          <p:cNvPr id="17" name="TextBox 15"/>
          <p:cNvSpPr txBox="1"/>
          <p:nvPr/>
        </p:nvSpPr>
        <p:spPr>
          <a:xfrm>
            <a:off x="1796675" y="6041818"/>
            <a:ext cx="253945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n w="0"/>
              </a:rPr>
              <a:t>类别激活图预测</a:t>
            </a:r>
            <a:endParaRPr lang="en-US" altLang="zh-CN" sz="2400" dirty="0">
              <a:ln w="0"/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Res2Net &amp;</a:t>
            </a:r>
            <a:r>
              <a:rPr lang="zh-CN" altLang="en-US" dirty="0"/>
              <a:t> </a:t>
            </a:r>
            <a:r>
              <a:rPr lang="en-US" altLang="zh-CN" dirty="0"/>
              <a:t>Jittor </a:t>
            </a:r>
          </a:p>
          <a:p>
            <a:pPr lvl="1"/>
            <a:r>
              <a:rPr lang="en-US" altLang="zh-CN" dirty="0" err="1"/>
              <a:t>PyTorch</a:t>
            </a:r>
            <a:r>
              <a:rPr lang="en-US" altLang="zh-CN" dirty="0"/>
              <a:t> 643 fps, </a:t>
            </a:r>
            <a:r>
              <a:rPr lang="en-US" altLang="zh-CN" dirty="0" err="1"/>
              <a:t>Jittor</a:t>
            </a:r>
            <a:r>
              <a:rPr lang="en-US" altLang="zh-CN" dirty="0"/>
              <a:t> 710 fps (2080Ti, 224x224).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096000" y="2393288"/>
            <a:ext cx="4320157" cy="341550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210912" y="5853798"/>
            <a:ext cx="224612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3600" dirty="0" err="1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Jittor</a:t>
            </a:r>
            <a:endParaRPr lang="en-GB" altLang="zh-CN" sz="3600" b="0" i="0" dirty="0" err="1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22" y="2393289"/>
            <a:ext cx="2978546" cy="367500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03532" y="5853798"/>
            <a:ext cx="224612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36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</a:t>
            </a:r>
            <a:r>
              <a:rPr lang="en-US" altLang="zh-CN" sz="3600" dirty="0">
                <a:solidFill>
                  <a:srgbClr val="2125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2Net</a:t>
            </a:r>
            <a:endParaRPr lang="en-GB" altLang="zh-CN" sz="3600" b="0" i="0" dirty="0">
              <a:solidFill>
                <a:srgbClr val="21252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人工设计 </a:t>
            </a:r>
            <a:r>
              <a:rPr kumimoji="1" lang="en-US" altLang="zh-CN" dirty="0"/>
              <a:t>vs.</a:t>
            </a:r>
            <a:r>
              <a:rPr kumimoji="1" lang="zh-CN" altLang="en-US" dirty="0"/>
              <a:t> </a:t>
            </a:r>
            <a:r>
              <a:rPr kumimoji="1" lang="en-US" altLang="zh-CN" dirty="0"/>
              <a:t>NAS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限定搜索空间、硬件适配难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855694" y="1416675"/>
            <a:ext cx="8516472" cy="51159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049038" y="1595702"/>
            <a:ext cx="30608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984378"/>
                </a:solidFill>
              </a:rPr>
              <a:t>Tested on GTX 1080Ti</a:t>
            </a:r>
            <a:endParaRPr lang="zh-CN" altLang="en-US" sz="2400" b="1" dirty="0">
              <a:solidFill>
                <a:srgbClr val="984378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动作分割</a:t>
            </a:r>
            <a:r>
              <a:rPr kumimoji="1" lang="en-US" altLang="zh-CN" dirty="0"/>
              <a:t> (</a:t>
            </a:r>
            <a:r>
              <a:rPr kumimoji="1" lang="zh-CN" altLang="en-US" dirty="0"/>
              <a:t>时序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01090" y="1863388"/>
            <a:ext cx="11708516" cy="2439956"/>
          </a:xfrm>
        </p:spPr>
      </p:pic>
      <p:sp>
        <p:nvSpPr>
          <p:cNvPr id="4" name="圆角矩形 7"/>
          <p:cNvSpPr/>
          <p:nvPr/>
        </p:nvSpPr>
        <p:spPr>
          <a:xfrm>
            <a:off x="547396" y="5965825"/>
            <a:ext cx="11240277" cy="469265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MS-TCN++: Multi-Stage Temporal Convolutional Network for Action Segmentation, </a:t>
            </a:r>
            <a:r>
              <a:rPr lang="en-US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TPAMI</a:t>
            </a: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, 2020.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altLang="zh-CN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Ordered or Orderless: A Revisit for Video based Person Re-Identification, </a:t>
            </a:r>
            <a:r>
              <a:rPr lang="en-US" altLang="zh-CN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TPAMI</a:t>
            </a:r>
            <a:r>
              <a:rPr lang="en-US" altLang="zh-CN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, 2020.</a:t>
            </a:r>
            <a:endParaRPr lang="zh-CN" altLang="en-US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51871BE-220A-430F-A03C-A63AF7F92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5444" y="4586256"/>
            <a:ext cx="1179478" cy="116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DBC9D44-7774-48DA-8A1E-FB40A40B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视觉信息的多粒度表征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CB8D5FDB-4AE1-4A79-88D1-83974B162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103" y="731795"/>
            <a:ext cx="6565018" cy="361805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2A40DB9-3043-460C-B03D-926B3C135684}"/>
              </a:ext>
            </a:extLst>
          </p:cNvPr>
          <p:cNvSpPr/>
          <p:nvPr/>
        </p:nvSpPr>
        <p:spPr>
          <a:xfrm>
            <a:off x="2141970" y="4831247"/>
            <a:ext cx="2833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/>
              <a:t>Hubel &amp; Wiesel</a:t>
            </a:r>
          </a:p>
          <a:p>
            <a:pPr algn="ctr"/>
            <a:r>
              <a:rPr lang="en-US" altLang="zh-CN" sz="2800" dirty="0"/>
              <a:t>1981</a:t>
            </a:r>
            <a:r>
              <a:rPr lang="zh-CN" altLang="en-US" sz="2800" dirty="0"/>
              <a:t>年诺奖</a:t>
            </a:r>
          </a:p>
        </p:txBody>
      </p: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8DA7F930-934F-42B3-8F24-8DEC481FF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9"/>
          <a:stretch/>
        </p:blipFill>
        <p:spPr bwMode="auto">
          <a:xfrm>
            <a:off x="262704" y="4300227"/>
            <a:ext cx="1919349" cy="136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E427D3C-7B65-4FD1-8164-2AA8ABBE3092}"/>
              </a:ext>
            </a:extLst>
          </p:cNvPr>
          <p:cNvGrpSpPr/>
          <p:nvPr/>
        </p:nvGrpSpPr>
        <p:grpSpPr>
          <a:xfrm>
            <a:off x="2238806" y="1418725"/>
            <a:ext cx="5372206" cy="3202315"/>
            <a:chOff x="2238806" y="1418725"/>
            <a:chExt cx="5372206" cy="320231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0ECF793-62F2-4810-B985-A3D8DAE41BCE}"/>
                </a:ext>
              </a:extLst>
            </p:cNvPr>
            <p:cNvSpPr/>
            <p:nvPr/>
          </p:nvSpPr>
          <p:spPr>
            <a:xfrm>
              <a:off x="5667377" y="3354117"/>
              <a:ext cx="8962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/>
                <a:t>V1</a:t>
              </a:r>
              <a:endParaRPr lang="zh-CN" altLang="en-US" sz="2800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7CCAE67-2ABA-4543-82C9-F9EAFD1D77E8}"/>
                </a:ext>
              </a:extLst>
            </p:cNvPr>
            <p:cNvSpPr/>
            <p:nvPr/>
          </p:nvSpPr>
          <p:spPr>
            <a:xfrm>
              <a:off x="6316659" y="3260714"/>
              <a:ext cx="1155047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2400" dirty="0"/>
                <a:t>Primary visual cortex</a:t>
              </a:r>
              <a:endParaRPr lang="zh-CN" altLang="en-US" sz="2400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0D24485-8DAD-43FE-B18E-47AD10C1B32D}"/>
                </a:ext>
              </a:extLst>
            </p:cNvPr>
            <p:cNvSpPr/>
            <p:nvPr/>
          </p:nvSpPr>
          <p:spPr>
            <a:xfrm>
              <a:off x="6101317" y="1418725"/>
              <a:ext cx="1509695" cy="577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2400" dirty="0"/>
                <a:t>Micro-electrode</a:t>
              </a:r>
              <a:endParaRPr lang="zh-CN" altLang="en-US" sz="2400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2EFB6D4-5DC2-44E7-80F7-120494A2A5E8}"/>
                </a:ext>
              </a:extLst>
            </p:cNvPr>
            <p:cNvSpPr/>
            <p:nvPr/>
          </p:nvSpPr>
          <p:spPr>
            <a:xfrm>
              <a:off x="3819747" y="4043510"/>
              <a:ext cx="1485905" cy="577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2400" dirty="0"/>
                <a:t>Optic radiations</a:t>
              </a:r>
              <a:endParaRPr lang="zh-CN" altLang="en-US" sz="24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25BD768-5118-4144-B52A-39688BB1FFD5}"/>
                </a:ext>
              </a:extLst>
            </p:cNvPr>
            <p:cNvSpPr/>
            <p:nvPr/>
          </p:nvSpPr>
          <p:spPr>
            <a:xfrm>
              <a:off x="2238806" y="3812677"/>
              <a:ext cx="1485905" cy="8083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altLang="zh-CN" sz="2400" dirty="0"/>
                <a:t>Lateral geniculate body</a:t>
              </a:r>
              <a:endParaRPr lang="zh-CN" altLang="en-US" sz="2400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CCC3D-2CB2-4A46-A64B-3A5EE2393980}"/>
                </a:ext>
              </a:extLst>
            </p:cNvPr>
            <p:cNvSpPr/>
            <p:nvPr/>
          </p:nvSpPr>
          <p:spPr>
            <a:xfrm>
              <a:off x="2270319" y="3215933"/>
              <a:ext cx="991326" cy="577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altLang="zh-CN" sz="2400" dirty="0"/>
                <a:t>Optic tract</a:t>
              </a:r>
              <a:endParaRPr lang="zh-CN" altLang="en-US" sz="2400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39552FF-BA1D-4D76-A155-29711047B9F9}"/>
              </a:ext>
            </a:extLst>
          </p:cNvPr>
          <p:cNvGrpSpPr/>
          <p:nvPr/>
        </p:nvGrpSpPr>
        <p:grpSpPr>
          <a:xfrm>
            <a:off x="7408298" y="1281851"/>
            <a:ext cx="4743729" cy="4482464"/>
            <a:chOff x="7408298" y="1281851"/>
            <a:chExt cx="4743729" cy="4482464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7E2473F-5F57-456E-9AC2-371761177B70}"/>
                </a:ext>
              </a:extLst>
            </p:cNvPr>
            <p:cNvSpPr/>
            <p:nvPr/>
          </p:nvSpPr>
          <p:spPr>
            <a:xfrm>
              <a:off x="8083161" y="3948433"/>
              <a:ext cx="364598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dirty="0"/>
                <a:t>David Marr </a:t>
              </a:r>
            </a:p>
            <a:p>
              <a:pPr algn="ctr"/>
              <a:r>
                <a:rPr lang="en-US" altLang="zh-CN" sz="2800" dirty="0"/>
                <a:t>(1945-1980)</a:t>
              </a:r>
            </a:p>
            <a:p>
              <a:pPr algn="ctr"/>
              <a:r>
                <a:rPr lang="zh-CN" altLang="en-US" sz="2800" dirty="0"/>
                <a:t>计算机视觉之父、</a:t>
              </a:r>
              <a:endParaRPr lang="en-US" altLang="zh-CN" sz="2800" dirty="0"/>
            </a:p>
            <a:p>
              <a:pPr algn="ctr"/>
              <a:r>
                <a:rPr lang="zh-CN" altLang="en-US" sz="2800" dirty="0"/>
                <a:t>计算神经科学创始人</a:t>
              </a: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5876D31-ECDF-4204-9659-4189DB22E029}"/>
                </a:ext>
              </a:extLst>
            </p:cNvPr>
            <p:cNvGrpSpPr/>
            <p:nvPr/>
          </p:nvGrpSpPr>
          <p:grpSpPr>
            <a:xfrm>
              <a:off x="7408298" y="1281851"/>
              <a:ext cx="4743729" cy="2694440"/>
              <a:chOff x="7878938" y="942141"/>
              <a:chExt cx="4156269" cy="2653144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2582CB0-ACCC-4B75-9942-44867457C670}"/>
                  </a:ext>
                </a:extLst>
              </p:cNvPr>
              <p:cNvSpPr/>
              <p:nvPr/>
            </p:nvSpPr>
            <p:spPr>
              <a:xfrm>
                <a:off x="8113970" y="942141"/>
                <a:ext cx="1821932" cy="93948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dirty="0"/>
                  <a:t>Raw Primal Sketch </a:t>
                </a: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C169CCE-E430-479E-A429-A3FE9521A444}"/>
                  </a:ext>
                </a:extLst>
              </p:cNvPr>
              <p:cNvSpPr/>
              <p:nvPr/>
            </p:nvSpPr>
            <p:spPr>
              <a:xfrm>
                <a:off x="10082275" y="942141"/>
                <a:ext cx="1821932" cy="93948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dirty="0"/>
                  <a:t>Full Primal Sketch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矩形 21">
                    <a:extLst>
                      <a:ext uri="{FF2B5EF4-FFF2-40B4-BE49-F238E27FC236}">
                        <a16:creationId xmlns:a16="http://schemas.microsoft.com/office/drawing/2014/main" id="{543A2195-855B-4A20-BBC3-7C2BB4FCBE9D}"/>
                      </a:ext>
                    </a:extLst>
                  </p:cNvPr>
                  <p:cNvSpPr/>
                  <p:nvPr/>
                </p:nvSpPr>
                <p:spPr>
                  <a:xfrm>
                    <a:off x="8113970" y="2071634"/>
                    <a:ext cx="1821932" cy="939484"/>
                  </a:xfrm>
                  <a:prstGeom prst="rect">
                    <a:avLst/>
                  </a:prstGeom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f>
                          <m:fPr>
                            <m:type m:val="skw"/>
                            <m:ctrlPr>
                              <a:rPr lang="en-US" altLang="zh-CN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r>
                      <a:rPr lang="en-US" altLang="zh-CN" sz="2800" dirty="0"/>
                      <a:t>D Sketch </a:t>
                    </a:r>
                  </a:p>
                </p:txBody>
              </p:sp>
            </mc:Choice>
            <mc:Fallback xmlns="">
              <p:sp>
                <p:nvSpPr>
                  <p:cNvPr id="22" name="矩形 21">
                    <a:extLst>
                      <a:ext uri="{FF2B5EF4-FFF2-40B4-BE49-F238E27FC236}">
                        <a16:creationId xmlns:a16="http://schemas.microsoft.com/office/drawing/2014/main" id="{543A2195-855B-4A20-BBC3-7C2BB4FCBE9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13970" y="2071634"/>
                    <a:ext cx="1821932" cy="93948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526E6E57-3A1F-491E-A09B-D22059890B77}"/>
                  </a:ext>
                </a:extLst>
              </p:cNvPr>
              <p:cNvSpPr/>
              <p:nvPr/>
            </p:nvSpPr>
            <p:spPr>
              <a:xfrm>
                <a:off x="10082275" y="2071634"/>
                <a:ext cx="1821932" cy="93948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dirty="0"/>
                  <a:t>3D Model Represent. </a:t>
                </a: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897043B9-59F5-4903-B0CB-74A26FFE5E2F}"/>
                  </a:ext>
                </a:extLst>
              </p:cNvPr>
              <p:cNvSpPr/>
              <p:nvPr/>
            </p:nvSpPr>
            <p:spPr>
              <a:xfrm>
                <a:off x="7878938" y="3110389"/>
                <a:ext cx="4156269" cy="484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600" dirty="0"/>
                  <a:t>Levels of visual representation</a:t>
                </a:r>
                <a:endParaRPr lang="zh-CN" altLang="en-US" sz="2600" dirty="0"/>
              </a:p>
            </p:txBody>
          </p:sp>
        </p:grp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A581F4F-56E6-4EF0-B631-A48CF662DE39}"/>
              </a:ext>
            </a:extLst>
          </p:cNvPr>
          <p:cNvSpPr/>
          <p:nvPr/>
        </p:nvSpPr>
        <p:spPr>
          <a:xfrm>
            <a:off x="162103" y="6020125"/>
            <a:ext cx="120298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00" dirty="0">
                <a:solidFill>
                  <a:srgbClr val="333333"/>
                </a:solidFill>
                <a:latin typeface="arial" panose="020B0604020202020204" pitchFamily="34" charset="0"/>
              </a:rPr>
              <a:t>视觉系统信息处理在可视皮层是分级的，大脑工作过程是不断迭代、不断抽象的。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399005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长视频的动作分割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0" dirty="0"/>
              <a:t>识别出视频中的每一帧属于哪一动作类别</a:t>
            </a:r>
            <a:endParaRPr lang="en-US" altLang="zh-CN" b="0" dirty="0"/>
          </a:p>
          <a:p>
            <a:pPr lvl="1"/>
            <a:r>
              <a:rPr kumimoji="1" lang="zh-CN" altLang="en-US" dirty="0"/>
              <a:t>滑动窗口 </a:t>
            </a:r>
            <a:r>
              <a:rPr kumimoji="1" lang="en-US" altLang="zh-CN" dirty="0"/>
              <a:t> (sliding window)</a:t>
            </a:r>
          </a:p>
          <a:p>
            <a:pPr lvl="1"/>
            <a:r>
              <a:rPr kumimoji="1" lang="zh-CN" altLang="en-US" dirty="0"/>
              <a:t>马尔科夫模型 </a:t>
            </a:r>
            <a:r>
              <a:rPr kumimoji="1" lang="en-US" altLang="zh-CN" dirty="0"/>
              <a:t>(Markov models)</a:t>
            </a:r>
          </a:p>
          <a:p>
            <a:pPr lvl="1"/>
            <a:r>
              <a:rPr kumimoji="1" lang="en-US" altLang="zh-CN" dirty="0"/>
              <a:t>LSTM</a:t>
            </a:r>
          </a:p>
          <a:p>
            <a:pPr lvl="1"/>
            <a:r>
              <a:rPr kumimoji="1" lang="zh-CN" altLang="en-US" dirty="0"/>
              <a:t>时序卷积 </a:t>
            </a:r>
            <a:r>
              <a:rPr kumimoji="1" lang="en-US" altLang="zh-CN" dirty="0"/>
              <a:t>(temporal convolutional networks)</a:t>
            </a:r>
          </a:p>
          <a:p>
            <a:pPr lvl="2"/>
            <a:r>
              <a:rPr kumimoji="1" lang="zh-CN" altLang="en-US" dirty="0"/>
              <a:t>依赖</a:t>
            </a:r>
            <a:r>
              <a:rPr kumimoji="1" lang="en-US" altLang="zh-CN" dirty="0"/>
              <a:t>pooling</a:t>
            </a:r>
            <a:r>
              <a:rPr kumimoji="1" lang="zh-CN" altLang="en-US" dirty="0"/>
              <a:t>增大感受野，导致时序分辨率低</a:t>
            </a:r>
            <a:endParaRPr kumimoji="1" lang="en-US" altLang="zh-CN" dirty="0"/>
          </a:p>
        </p:txBody>
      </p:sp>
      <p:sp>
        <p:nvSpPr>
          <p:cNvPr id="5" name="TextBox 15"/>
          <p:cNvSpPr txBox="1"/>
          <p:nvPr/>
        </p:nvSpPr>
        <p:spPr>
          <a:xfrm>
            <a:off x="2055190" y="4954113"/>
            <a:ext cx="8045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对于多尺度时序信息利用不足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圆角矩形 7"/>
          <p:cNvSpPr/>
          <p:nvPr/>
        </p:nvSpPr>
        <p:spPr>
          <a:xfrm>
            <a:off x="2010410" y="6125210"/>
            <a:ext cx="8134985" cy="309880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Ordered or Orderless: A Revisit for Video based Person Re-Identification, </a:t>
            </a:r>
            <a:r>
              <a:rPr lang="en-US" altLang="zh-CN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TPAMI</a:t>
            </a:r>
            <a:r>
              <a:rPr lang="en-US" altLang="zh-CN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, 2020.</a:t>
            </a:r>
            <a:endParaRPr lang="zh-CN" altLang="en-US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 Stage Temporal Conv-Net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444813" y="-125993"/>
            <a:ext cx="5073077" cy="757263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DFC6F5-B6F4-4C1C-A133-0D2F114A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MS-TCN++</a:t>
            </a:r>
            <a:endParaRPr lang="zh-CN" altLang="en-US" dirty="0"/>
          </a:p>
        </p:txBody>
      </p:sp>
      <p:pic>
        <p:nvPicPr>
          <p:cNvPr id="4" name="内容占位符 9">
            <a:extLst>
              <a:ext uri="{FF2B5EF4-FFF2-40B4-BE49-F238E27FC236}">
                <a16:creationId xmlns:a16="http://schemas.microsoft.com/office/drawing/2014/main" id="{52204B5A-9EB2-44BF-9BB7-3358EECB0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184" y="803457"/>
            <a:ext cx="9283923" cy="57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98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多个数据集上超越之前最好方法</a:t>
            </a:r>
            <a:r>
              <a:rPr lang="en-US" altLang="zh-CN" dirty="0"/>
              <a:t>~10%</a:t>
            </a:r>
          </a:p>
          <a:p>
            <a:pPr lvl="1"/>
            <a:r>
              <a:rPr lang="en-US" altLang="zh-CN" dirty="0"/>
              <a:t>50Salads, GTEA, Breakfast</a:t>
            </a:r>
            <a:r>
              <a:rPr lang="zh-CN" altLang="en-US" dirty="0"/>
              <a:t>等公开数据集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98" y="2090773"/>
            <a:ext cx="7457563" cy="44219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547396" y="6072326"/>
            <a:ext cx="11240277" cy="362764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Deep Hough Transform for Semantic Line Detection, </a:t>
            </a:r>
            <a:r>
              <a:rPr lang="en-US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TPAMI'21c</a:t>
            </a: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  <a:endParaRPr lang="zh-CN" altLang="en-US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4F40F3E-7506-4DAF-BEDD-D8BBFE3B3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796" y="1271748"/>
            <a:ext cx="11409877" cy="38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87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6A674A-40FA-4754-A0AE-FF127BD8F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0C26BB77-C0BF-4D91-8D1D-FADAFFCBE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05" y="1642446"/>
            <a:ext cx="11676010" cy="35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61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B7E2DF-A5EB-40B2-A79E-28387270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pic>
        <p:nvPicPr>
          <p:cNvPr id="13" name="内容占位符 12">
            <a:extLst>
              <a:ext uri="{FF2B5EF4-FFF2-40B4-BE49-F238E27FC236}">
                <a16:creationId xmlns:a16="http://schemas.microsoft.com/office/drawing/2014/main" id="{FCA5AC0F-9BBA-45BB-9706-6E22A881C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447" y="1037420"/>
            <a:ext cx="11164968" cy="496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1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F26E4A-BBD3-4691-A8F4-95013C13F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霍夫空间多尺度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EED90FF-D2CD-4EC9-AEC4-7DA8402FA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60" y="992003"/>
            <a:ext cx="11553479" cy="50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16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D9BB82-150D-4B2F-861D-9E394CA9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20FEA0E-9879-478C-A1DA-98E489218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320" y="1053237"/>
            <a:ext cx="10951360" cy="51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41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373535-B40F-4688-9EA1-FC250F630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基于深度霍夫变换的语义线检测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DC69EA-D5A9-4EAF-8302-83E26769A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样例结果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F68FC4-AEE2-46BA-9580-CC726B5C5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0" y="1712150"/>
            <a:ext cx="10512787" cy="230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79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9C3BB7-EC47-46B3-BC0C-A02A429F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科学问题</a:t>
            </a:r>
            <a:r>
              <a:rPr lang="en-US" altLang="zh-CN" dirty="0"/>
              <a:t>: </a:t>
            </a:r>
            <a:r>
              <a:rPr lang="zh-CN" altLang="en-US" dirty="0"/>
              <a:t>多粒度信息的高效表达与利用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95887-0581-4FDA-82F2-6880EB06F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 descr="https://gimg2.baidu.com/image_search/src=http%3A%2F%2Fwww.sdzscd.com%2Fupfiles%2F2020%2F03%2F13%2F168a2941d44f218e.jpg&amp;refer=http%3A%2F%2Fwww.sdzscd.com&amp;app=2002&amp;size=f9999,10000&amp;q=a80&amp;n=0&amp;g=0n&amp;fmt=jpeg?sec=1626059907&amp;t=1813371c8c3e3b83f795f8777191303a">
            <a:extLst>
              <a:ext uri="{FF2B5EF4-FFF2-40B4-BE49-F238E27FC236}">
                <a16:creationId xmlns:a16="http://schemas.microsoft.com/office/drawing/2014/main" id="{24667D80-9DE7-4780-BFC6-7257AA2E6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8"/>
          <a:stretch/>
        </p:blipFill>
        <p:spPr bwMode="auto">
          <a:xfrm>
            <a:off x="1" y="885868"/>
            <a:ext cx="12191999" cy="56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7162334-1259-4FE9-B82E-F067CAB7CE2D}"/>
              </a:ext>
            </a:extLst>
          </p:cNvPr>
          <p:cNvGrpSpPr/>
          <p:nvPr/>
        </p:nvGrpSpPr>
        <p:grpSpPr>
          <a:xfrm>
            <a:off x="0" y="885866"/>
            <a:ext cx="12192000" cy="5695172"/>
            <a:chOff x="0" y="885866"/>
            <a:chExt cx="12192000" cy="569517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DA6C8B9-14B6-44B3-91E0-9CCF59E6213C}"/>
                </a:ext>
              </a:extLst>
            </p:cNvPr>
            <p:cNvSpPr/>
            <p:nvPr/>
          </p:nvSpPr>
          <p:spPr>
            <a:xfrm>
              <a:off x="0" y="885867"/>
              <a:ext cx="7041322" cy="56951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FF4C951-3294-49F9-94A8-6690F930304A}"/>
                </a:ext>
              </a:extLst>
            </p:cNvPr>
            <p:cNvSpPr/>
            <p:nvPr/>
          </p:nvSpPr>
          <p:spPr>
            <a:xfrm>
              <a:off x="8755270" y="885867"/>
              <a:ext cx="3436730" cy="56951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C10710C-D834-4A02-80B5-5AB073288F9C}"/>
                </a:ext>
              </a:extLst>
            </p:cNvPr>
            <p:cNvSpPr/>
            <p:nvPr/>
          </p:nvSpPr>
          <p:spPr>
            <a:xfrm>
              <a:off x="6615044" y="885866"/>
              <a:ext cx="3436730" cy="49848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15">
            <a:extLst>
              <a:ext uri="{FF2B5EF4-FFF2-40B4-BE49-F238E27FC236}">
                <a16:creationId xmlns:a16="http://schemas.microsoft.com/office/drawing/2014/main" id="{04C9269F-E1D5-4BA5-9BBE-DF1A5246C118}"/>
              </a:ext>
            </a:extLst>
          </p:cNvPr>
          <p:cNvSpPr txBox="1"/>
          <p:nvPr/>
        </p:nvSpPr>
        <p:spPr>
          <a:xfrm>
            <a:off x="7041322" y="5316716"/>
            <a:ext cx="1713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dirty="0">
                <a:ln w="0"/>
                <a:solidFill>
                  <a:srgbClr val="ED6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树桩？</a:t>
            </a:r>
            <a:endParaRPr lang="en-US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58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                                   ILSVRC 2016</a:t>
            </a:r>
            <a:endParaRPr kumimoji="1"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94447" y="899149"/>
            <a:ext cx="11306453" cy="4701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17" y="71460"/>
            <a:ext cx="3920485" cy="525065"/>
          </a:xfrm>
          <a:prstGeom prst="rect">
            <a:avLst/>
          </a:prstGeom>
        </p:spPr>
      </p:pic>
      <p:sp>
        <p:nvSpPr>
          <p:cNvPr id="9" name="TextBox 15"/>
          <p:cNvSpPr txBox="1"/>
          <p:nvPr/>
        </p:nvSpPr>
        <p:spPr>
          <a:xfrm>
            <a:off x="2226467" y="5724493"/>
            <a:ext cx="739259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Ensemble vs. Single Model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回归</a:t>
            </a:r>
            <a:r>
              <a:rPr lang="en-US" altLang="zh-CN" dirty="0"/>
              <a:t> (regression): </a:t>
            </a:r>
            <a:r>
              <a:rPr lang="zh-CN" altLang="en-US" dirty="0"/>
              <a:t>输入</a:t>
            </a:r>
            <a:r>
              <a:rPr lang="en-US" altLang="zh-CN" dirty="0"/>
              <a:t>→</a:t>
            </a:r>
            <a:r>
              <a:rPr lang="zh-CN" altLang="en-US" dirty="0"/>
              <a:t>相关输出</a:t>
            </a:r>
          </a:p>
          <a:p>
            <a:pPr lvl="1"/>
            <a:r>
              <a:rPr lang="zh-CN" altLang="en-US" dirty="0">
                <a:sym typeface="+mn-ea"/>
              </a:rPr>
              <a:t>稠密人群计数、</a:t>
            </a:r>
            <a:r>
              <a:rPr lang="zh-CN" altLang="en-US" dirty="0"/>
              <a:t>年龄估计、图像超分辨率</a:t>
            </a:r>
            <a:r>
              <a:rPr lang="en-US" altLang="zh-CN" dirty="0"/>
              <a:t>...</a:t>
            </a:r>
          </a:p>
          <a:p>
            <a:r>
              <a:rPr lang="zh-CN" altLang="en-US" dirty="0"/>
              <a:t>现有主流方法</a:t>
            </a:r>
            <a:endParaRPr lang="en-US" altLang="zh-CN" dirty="0"/>
          </a:p>
          <a:p>
            <a:pPr lvl="1"/>
            <a:r>
              <a:rPr lang="zh-CN" altLang="en-US" sz="3000" dirty="0"/>
              <a:t>设计鲁棒的损失函数</a:t>
            </a:r>
          </a:p>
          <a:p>
            <a:pPr lvl="2"/>
            <a:r>
              <a:rPr lang="en-US" altLang="zh-CN" sz="2800" dirty="0"/>
              <a:t>S</a:t>
            </a:r>
            <a:r>
              <a:rPr lang="zh-CN" altLang="en-US" sz="2800" dirty="0"/>
              <a:t>ingle hypothesis能力不足</a:t>
            </a:r>
          </a:p>
          <a:p>
            <a:pPr lvl="1"/>
            <a:r>
              <a:rPr lang="zh-CN" altLang="en-US" sz="3000" dirty="0"/>
              <a:t>集成学习</a:t>
            </a:r>
            <a:r>
              <a:rPr lang="en-US" altLang="zh-CN" sz="3000" dirty="0"/>
              <a:t>(Esemble learning, EL)</a:t>
            </a:r>
          </a:p>
          <a:p>
            <a:pPr lvl="2"/>
            <a:r>
              <a:rPr lang="zh-CN" altLang="en-US" dirty="0">
                <a:sym typeface="+mn-ea"/>
              </a:rPr>
              <a:t>多模型集成</a:t>
            </a:r>
            <a:r>
              <a:rPr lang="en-US" altLang="zh-CN" dirty="0">
                <a:sym typeface="+mn-ea"/>
              </a:rPr>
              <a:t>→</a:t>
            </a:r>
            <a:r>
              <a:rPr lang="zh-CN" altLang="en-US" dirty="0">
                <a:sym typeface="+mn-ea"/>
              </a:rPr>
              <a:t>参数量大</a:t>
            </a:r>
            <a:r>
              <a:rPr lang="en-US" altLang="zh-CN" dirty="0">
                <a:sym typeface="+mn-ea"/>
              </a:rPr>
              <a:t>→</a:t>
            </a:r>
            <a:r>
              <a:rPr lang="zh-CN" altLang="en-US" dirty="0">
                <a:sym typeface="+mn-ea"/>
              </a:rPr>
              <a:t>应用较少</a:t>
            </a:r>
            <a:endParaRPr lang="zh-CN" altLang="en-US" dirty="0"/>
          </a:p>
        </p:txBody>
      </p:sp>
      <p:sp>
        <p:nvSpPr>
          <p:cNvPr id="4" name="圆角矩形 7"/>
          <p:cNvSpPr/>
          <p:nvPr/>
        </p:nvSpPr>
        <p:spPr>
          <a:xfrm>
            <a:off x="2010410" y="5965825"/>
            <a:ext cx="8134985" cy="469265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Robust Regression via Deep Negative Correlation Learning, IEEE TPAMI, 2020.</a:t>
            </a:r>
            <a:endParaRPr lang="en-US" altLang="zh-CN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dirty="0">
                <a:sym typeface="+mn-ea"/>
              </a:rPr>
              <a:t>负相关学习</a:t>
            </a:r>
            <a:r>
              <a:rPr lang="en-US" altLang="zh-CN" sz="3200" dirty="0">
                <a:sym typeface="+mn-ea"/>
              </a:rPr>
              <a:t>(</a:t>
            </a:r>
            <a:r>
              <a:rPr lang="en-US" sz="3200" dirty="0">
                <a:latin typeface="Calibri Light" panose="020F0302020204030204" pitchFamily="34" charset="0"/>
                <a:sym typeface="+mn-ea"/>
              </a:rPr>
              <a:t>Negative Correlation Learning</a:t>
            </a:r>
            <a:r>
              <a:rPr lang="en-US" altLang="zh-CN" sz="3200" dirty="0">
                <a:sym typeface="+mn-ea"/>
              </a:rPr>
              <a:t>)</a:t>
            </a:r>
            <a:endParaRPr lang="en-US" altLang="zh-CN" sz="3200" dirty="0"/>
          </a:p>
          <a:p>
            <a:pPr lvl="1"/>
            <a:r>
              <a:rPr lang="zh-CN" altLang="en-US" sz="3200" dirty="0">
                <a:sym typeface="+mn-ea"/>
              </a:rPr>
              <a:t>集成学习</a:t>
            </a:r>
            <a:r>
              <a:rPr lang="en-US" altLang="zh-CN" sz="3200" dirty="0">
                <a:sym typeface="+mn-ea"/>
              </a:rPr>
              <a:t>(Esenmble learning, EL)</a:t>
            </a:r>
            <a:endParaRPr lang="en-US" altLang="zh-CN" sz="3200" dirty="0"/>
          </a:p>
          <a:p>
            <a:pPr lvl="1"/>
            <a:r>
              <a:rPr lang="zh-CN" altLang="en-US" sz="3200" dirty="0">
                <a:sym typeface="+mn-ea"/>
              </a:rPr>
              <a:t>系统控制子模型的</a:t>
            </a:r>
            <a:r>
              <a:rPr lang="en-US" altLang="zh-CN" dirty="0">
                <a:sym typeface="+mn-ea"/>
              </a:rPr>
              <a:t>bias-variance-covariance</a:t>
            </a:r>
            <a:endParaRPr lang="zh-CN" altLang="en-US" dirty="0"/>
          </a:p>
          <a:p>
            <a:pPr lvl="0"/>
            <a:r>
              <a:rPr lang="en-US" altLang="zh-CN" dirty="0"/>
              <a:t>DNCL </a:t>
            </a:r>
            <a:r>
              <a:rPr lang="en-US" altLang="zh-CN" sz="2800" dirty="0"/>
              <a:t>(</a:t>
            </a:r>
            <a:r>
              <a:rPr lang="zh-CN" altLang="en-US" sz="2800" dirty="0"/>
              <a:t>Deep Negative Correlation Learning</a:t>
            </a:r>
            <a:r>
              <a:rPr lang="en-US" altLang="zh-CN" sz="2800" dirty="0"/>
              <a:t>)</a:t>
            </a:r>
          </a:p>
          <a:p>
            <a:pPr lvl="1"/>
            <a:r>
              <a:rPr lang="zh-CN" altLang="en-US" sz="3200" dirty="0"/>
              <a:t>不额外增加参数</a:t>
            </a:r>
            <a:endParaRPr lang="zh-CN" altLang="en-US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4365" y="4049951"/>
            <a:ext cx="11273188" cy="24928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对于一个映射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altLang="zh-CN" dirty="0"/>
                  <a:t>, </a:t>
                </a:r>
                <a:r>
                  <a:rPr lang="zh-CN" altLang="en-US" dirty="0"/>
                  <a:t>损失函数为</a:t>
                </a:r>
                <a:endParaRPr lang="en-US" altLang="zh-CN" dirty="0"/>
              </a:p>
              <a:p>
                <a:pPr marL="0" indent="0">
                  <a:buNone/>
                </a:pPr>
                <a:endParaRPr lang="zh-CN" altLang="en-US" dirty="0"/>
              </a:p>
              <a:p>
                <a:endParaRPr lang="zh-CN" altLang="en-US" dirty="0"/>
              </a:p>
              <a:p>
                <a:r>
                  <a:rPr lang="zh-CN" altLang="en-US" dirty="0"/>
                  <a:t>假设集成模型是有多个子模型平均得到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46" t="-1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819" y="1550147"/>
            <a:ext cx="5878195" cy="1317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914" y="4138114"/>
            <a:ext cx="3189605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DNCL </a:t>
            </a:r>
            <a:r>
              <a:rPr lang="en-US" altLang="zh-CN" sz="2800" dirty="0"/>
              <a:t>(</a:t>
            </a:r>
            <a:r>
              <a:rPr lang="zh-CN" altLang="en-US" sz="2800" dirty="0"/>
              <a:t>Deep Negative Correlation Learning</a:t>
            </a:r>
            <a:r>
              <a:rPr lang="en-US" altLang="zh-CN" sz="2800" dirty="0"/>
              <a:t>)</a:t>
            </a:r>
          </a:p>
          <a:p>
            <a:pPr lvl="1"/>
            <a:r>
              <a:rPr lang="zh-CN" altLang="en-US" sz="3200"/>
              <a:t>系统地控制</a:t>
            </a:r>
            <a:r>
              <a:rPr lang="en-US" sz="3200" dirty="0">
                <a:sym typeface="+mn-ea"/>
              </a:rPr>
              <a:t>B</a:t>
            </a:r>
            <a:r>
              <a:rPr lang="zh-CN" altLang="en-US" sz="3200" dirty="0"/>
              <a:t>ias-variance-covariance</a:t>
            </a:r>
            <a:r>
              <a:rPr lang="zh-CN" altLang="en-US" dirty="0"/>
              <a:t> 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130949"/>
            <a:ext cx="6667500" cy="434836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47" y="789940"/>
            <a:ext cx="9942083" cy="5574665"/>
          </a:xfrm>
        </p:spPr>
        <p:txBody>
          <a:bodyPr>
            <a:normAutofit/>
          </a:bodyPr>
          <a:lstStyle/>
          <a:p>
            <a:r>
              <a:rPr lang="zh-CN" altLang="en-US" dirty="0"/>
              <a:t>每个子模型</a:t>
            </a:r>
            <a:r>
              <a:rPr lang="en-US" altLang="zh-CN" dirty="0"/>
              <a:t> </a:t>
            </a:r>
            <a:r>
              <a:rPr lang="en-US" altLang="zh-CN" sz="3210" dirty="0">
                <a:sym typeface="+mn-ea"/>
              </a:rPr>
              <a:t>A</a:t>
            </a:r>
            <a:r>
              <a:rPr lang="zh-CN" altLang="en-US" sz="3210" dirty="0">
                <a:sym typeface="+mn-ea"/>
              </a:rPr>
              <a:t>ccurate </a:t>
            </a:r>
            <a:r>
              <a:rPr lang="en-US" altLang="zh-CN" sz="3210" dirty="0">
                <a:sym typeface="+mn-ea"/>
              </a:rPr>
              <a:t>&amp;</a:t>
            </a:r>
            <a:r>
              <a:rPr lang="zh-CN" altLang="en-US" sz="3210" dirty="0">
                <a:sym typeface="+mn-ea"/>
              </a:rPr>
              <a:t> </a:t>
            </a:r>
            <a:r>
              <a:rPr lang="en-US" altLang="zh-CN" sz="3210" dirty="0">
                <a:sym typeface="+mn-ea"/>
              </a:rPr>
              <a:t>“</a:t>
            </a:r>
            <a:r>
              <a:rPr lang="zh-CN" altLang="en-US" sz="3210" dirty="0">
                <a:sym typeface="+mn-ea"/>
              </a:rPr>
              <a:t>diversified</a:t>
            </a:r>
            <a:r>
              <a:rPr lang="en-US" altLang="zh-CN" sz="3210" dirty="0">
                <a:sym typeface="+mn-ea"/>
              </a:rPr>
              <a:t>”</a:t>
            </a:r>
            <a:endParaRPr lang="zh-CN" altLang="en-US" sz="3210" dirty="0">
              <a:sym typeface="+mn-ea"/>
            </a:endParaRPr>
          </a:p>
          <a:p>
            <a:pPr marL="0" indent="0">
              <a:buNone/>
            </a:pPr>
            <a:endParaRPr lang="zh-CN" altLang="en-US" sz="3410" dirty="0">
              <a:sym typeface="+mn-ea"/>
            </a:endParaRPr>
          </a:p>
          <a:p>
            <a:pPr lvl="0"/>
            <a:r>
              <a:rPr lang="zh-CN" altLang="en-US" sz="3420" dirty="0">
                <a:sym typeface="+mn-ea"/>
              </a:rPr>
              <a:t>不增加计算量</a:t>
            </a:r>
          </a:p>
          <a:p>
            <a:pPr lvl="1"/>
            <a:r>
              <a:rPr lang="zh-CN" altLang="en-US" sz="3205" dirty="0">
                <a:sym typeface="+mn-ea"/>
              </a:rPr>
              <a:t>利用</a:t>
            </a:r>
            <a:r>
              <a:rPr lang="en-US" altLang="zh-CN" sz="3205" dirty="0">
                <a:sym typeface="+mn-ea"/>
              </a:rPr>
              <a:t>Group-conv</a:t>
            </a:r>
            <a:r>
              <a:rPr lang="zh-CN" altLang="en-US" sz="3205" dirty="0">
                <a:sym typeface="+mn-ea"/>
              </a:rPr>
              <a:t>对顶层特征进行分块实现</a:t>
            </a:r>
          </a:p>
          <a:p>
            <a:pPr lvl="1"/>
            <a:endParaRPr lang="zh-CN" altLang="en-US" sz="3425" dirty="0">
              <a:sym typeface="+mn-ea"/>
            </a:endParaRPr>
          </a:p>
          <a:p>
            <a:pPr lvl="1"/>
            <a:endParaRPr lang="zh-CN" altLang="en-US" sz="3425" dirty="0">
              <a:sym typeface="+mn-ea"/>
            </a:endParaRPr>
          </a:p>
          <a:p>
            <a:pPr lvl="1"/>
            <a:endParaRPr lang="zh-CN" altLang="en-US" sz="3425" dirty="0"/>
          </a:p>
          <a:p>
            <a:pPr lvl="1"/>
            <a:endParaRPr lang="zh-CN" altLang="en-US" dirty="0"/>
          </a:p>
        </p:txBody>
      </p:sp>
      <p:pic>
        <p:nvPicPr>
          <p:cNvPr id="6" name="334E55B0-647D-440b-865C-3EC943EB4CBC-1" descr="wpsoffice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657119" y="1421553"/>
            <a:ext cx="5173595" cy="81429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4447" y="3710437"/>
            <a:ext cx="11644279" cy="257495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理论证明</a:t>
            </a:r>
            <a:endParaRPr lang="zh-CN" altLang="en-US" sz="3425" dirty="0"/>
          </a:p>
          <a:p>
            <a:pPr lvl="1"/>
            <a:r>
              <a:rPr lang="en-US" altLang="zh-CN" sz="3425" dirty="0">
                <a:sym typeface="+mn-ea"/>
              </a:rPr>
              <a:t>集成模型的误差≤子模型平均误差</a:t>
            </a:r>
          </a:p>
          <a:p>
            <a:pPr lvl="1"/>
            <a:r>
              <a:rPr lang="en-US" altLang="zh-CN" sz="3425" dirty="0">
                <a:sym typeface="+mn-ea"/>
              </a:rPr>
              <a:t>L</a:t>
            </a:r>
            <a:r>
              <a:rPr lang="zh-CN" altLang="en-US" sz="3425" dirty="0">
                <a:sym typeface="+mn-ea"/>
              </a:rPr>
              <a:t>ess Rademacher </a:t>
            </a:r>
            <a:r>
              <a:rPr lang="en-US" altLang="zh-CN" sz="3425" dirty="0">
                <a:sym typeface="+mn-ea"/>
              </a:rPr>
              <a:t>c</a:t>
            </a:r>
            <a:r>
              <a:rPr lang="zh-CN" altLang="en-US" sz="3425" dirty="0">
                <a:sym typeface="+mn-ea"/>
              </a:rPr>
              <a:t>omplexity</a:t>
            </a:r>
            <a:r>
              <a:rPr lang="en-US" altLang="zh-CN" sz="3425" dirty="0">
                <a:sym typeface="+mn-ea"/>
              </a:rPr>
              <a:t>→ </a:t>
            </a:r>
            <a:r>
              <a:rPr lang="zh-CN" altLang="en-US" sz="3425" dirty="0">
                <a:sym typeface="+mn-ea"/>
              </a:rPr>
              <a:t>易优化</a:t>
            </a:r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16075" y="2925445"/>
            <a:ext cx="8960485" cy="36385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应用：人群计数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742" y="1220236"/>
            <a:ext cx="6833235" cy="499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9E8A2E-4E3B-4FC2-97DD-7917C062F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787" y="1530012"/>
            <a:ext cx="3239190" cy="2271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05FCD-22DC-4F2A-A531-04EC4A7A5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86" y="3846492"/>
            <a:ext cx="3239191" cy="227187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应用：性格分析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6947" y="3308383"/>
            <a:ext cx="6258757" cy="3215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942338" y="3308383"/>
            <a:ext cx="4687411" cy="3215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1164B-1CB7-495D-BD07-D9D90BAD1F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637"/>
          <a:stretch/>
        </p:blipFill>
        <p:spPr>
          <a:xfrm>
            <a:off x="6472693" y="769429"/>
            <a:ext cx="5157056" cy="247866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1F1808-0BF8-4ACE-A41D-F83CDC6FAB74}"/>
              </a:ext>
            </a:extLst>
          </p:cNvPr>
          <p:cNvSpPr/>
          <p:nvPr/>
        </p:nvSpPr>
        <p:spPr>
          <a:xfrm>
            <a:off x="6472693" y="2932158"/>
            <a:ext cx="4941844" cy="315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805F20-369C-4D41-8F9C-0D9514E7003C}"/>
              </a:ext>
            </a:extLst>
          </p:cNvPr>
          <p:cNvSpPr/>
          <p:nvPr/>
        </p:nvSpPr>
        <p:spPr>
          <a:xfrm>
            <a:off x="6580299" y="1291268"/>
            <a:ext cx="4941844" cy="3159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应用：年龄估计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997835" y="1483995"/>
            <a:ext cx="5938520" cy="49822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C8710BBA-D2AE-49A3-849B-6380BA82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大规模图像的多粒度语义理解</a:t>
            </a:r>
          </a:p>
        </p:txBody>
      </p:sp>
      <p:pic>
        <p:nvPicPr>
          <p:cNvPr id="12" name="图片 11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8184081" y="887795"/>
            <a:ext cx="3565661" cy="2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8673537" y="3758565"/>
            <a:ext cx="3137463" cy="216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8C8D881-3FA9-4239-B887-B978D248797E}"/>
              </a:ext>
            </a:extLst>
          </p:cNvPr>
          <p:cNvGrpSpPr/>
          <p:nvPr/>
        </p:nvGrpSpPr>
        <p:grpSpPr>
          <a:xfrm>
            <a:off x="394446" y="891376"/>
            <a:ext cx="3565661" cy="2159635"/>
            <a:chOff x="9006640" y="892175"/>
            <a:chExt cx="2832006" cy="2159635"/>
          </a:xfrm>
        </p:grpSpPr>
        <p:pic>
          <p:nvPicPr>
            <p:cNvPr id="11" name="图片 10"/>
            <p:cNvPicPr/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9006640" y="892175"/>
              <a:ext cx="2832006" cy="2159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9526533" y="1398106"/>
              <a:ext cx="1792218" cy="119888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9843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多尺度特征表达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909897C-257A-4183-861D-8ADB64F93801}"/>
              </a:ext>
            </a:extLst>
          </p:cNvPr>
          <p:cNvGrpSpPr/>
          <p:nvPr/>
        </p:nvGrpSpPr>
        <p:grpSpPr>
          <a:xfrm>
            <a:off x="4234598" y="894855"/>
            <a:ext cx="3722803" cy="2152676"/>
            <a:chOff x="6237053" y="899134"/>
            <a:chExt cx="2708329" cy="2152676"/>
          </a:xfrm>
        </p:grpSpPr>
        <p:pic>
          <p:nvPicPr>
            <p:cNvPr id="13" name="图片 12"/>
            <p:cNvPicPr/>
            <p:nvPr/>
          </p:nvPicPr>
          <p:blipFill rotWithShape="1">
            <a:blip r:embed="rId7"/>
            <a:srcRect r="258" b="3028"/>
            <a:stretch/>
          </p:blipFill>
          <p:spPr>
            <a:xfrm>
              <a:off x="6237053" y="899134"/>
              <a:ext cx="2708329" cy="2152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6694745" y="1399703"/>
              <a:ext cx="1807963" cy="119888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9843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时序</a:t>
              </a:r>
              <a:endParaRPr lang="en-US" altLang="zh-CN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600" dirty="0">
                  <a:solidFill>
                    <a:srgbClr val="9843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多尺度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8903874" y="1371753"/>
            <a:ext cx="1945173" cy="119888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多模型融合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272608" y="4323847"/>
            <a:ext cx="2283117" cy="119888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大规模多粒度理解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F0F400F-54A1-4268-AE5F-BF0F64427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2" y="3762490"/>
            <a:ext cx="3563426" cy="216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22100A3-1D1F-415C-AC8E-87AC1B554DBD}"/>
              </a:ext>
            </a:extLst>
          </p:cNvPr>
          <p:cNvGrpSpPr/>
          <p:nvPr/>
        </p:nvGrpSpPr>
        <p:grpSpPr>
          <a:xfrm>
            <a:off x="4234598" y="3758565"/>
            <a:ext cx="3722803" cy="2169854"/>
            <a:chOff x="870818" y="4469714"/>
            <a:chExt cx="2241441" cy="94993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4311B83-5010-4BF1-A741-BE5D5288B397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70818" y="4476107"/>
              <a:ext cx="1224136" cy="4552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108B4EB-4822-498F-870C-6E43485E32A0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818" y="4964382"/>
              <a:ext cx="1224136" cy="455265"/>
            </a:xfrm>
            <a:prstGeom prst="rect">
              <a:avLst/>
            </a:prstGeom>
          </p:spPr>
        </p:pic>
        <p:graphicFrame>
          <p:nvGraphicFramePr>
            <p:cNvPr id="20" name="对象 19">
              <a:extLst>
                <a:ext uri="{FF2B5EF4-FFF2-40B4-BE49-F238E27FC236}">
                  <a16:creationId xmlns:a16="http://schemas.microsoft.com/office/drawing/2014/main" id="{48CEA095-E6CC-4F86-9633-AC16FF5171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55449612"/>
                </p:ext>
              </p:extLst>
            </p:nvPr>
          </p:nvGraphicFramePr>
          <p:xfrm>
            <a:off x="2125808" y="4469714"/>
            <a:ext cx="986451" cy="475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4" name="BMP 图像" r:id="rId11" imgW="2231390" imgH="998220" progId="Paint.Picture">
                    <p:embed/>
                  </p:oleObj>
                </mc:Choice>
                <mc:Fallback>
                  <p:oleObj name="BMP 图像" r:id="rId11" imgW="2231390" imgH="998220" progId="Paint.Picture">
                    <p:embed/>
                    <p:pic>
                      <p:nvPicPr>
                        <p:cNvPr id="8" name="对象 7">
                          <a:extLst>
                            <a:ext uri="{FF2B5EF4-FFF2-40B4-BE49-F238E27FC236}">
                              <a16:creationId xmlns:a16="http://schemas.microsoft.com/office/drawing/2014/main" id="{8B81F9C0-CDF0-464D-8CC6-6FAA83756C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125808" y="4469714"/>
                          <a:ext cx="986451" cy="4752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B63D88B-0828-4843-9B22-2EA3AA6B3CA3}"/>
                </a:ext>
              </a:extLst>
            </p:cNvPr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125807" y="4959918"/>
              <a:ext cx="986451" cy="455265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80B32F8A-1B3C-49FC-9961-41FDDE3101D9}"/>
              </a:ext>
            </a:extLst>
          </p:cNvPr>
          <p:cNvSpPr txBox="1"/>
          <p:nvPr/>
        </p:nvSpPr>
        <p:spPr>
          <a:xfrm>
            <a:off x="1032835" y="4390935"/>
            <a:ext cx="2353508" cy="120032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霍夫空间多尺度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4EAD4E3-4D2B-4A26-B4EF-3FDBF254BCE4}"/>
              </a:ext>
            </a:extLst>
          </p:cNvPr>
          <p:cNvSpPr txBox="1"/>
          <p:nvPr/>
        </p:nvSpPr>
        <p:spPr>
          <a:xfrm>
            <a:off x="4929567" y="4293130"/>
            <a:ext cx="2353508" cy="120032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通用属性特征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应用：超分辨率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20276" y="3247196"/>
            <a:ext cx="2400300" cy="1592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711399" y="1660849"/>
            <a:ext cx="9135917" cy="4249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基于深度负相关学习的鲁棒回归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应用：超分辨率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89" y="1633477"/>
            <a:ext cx="11059222" cy="466406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弱监督实例分割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769" y="740228"/>
            <a:ext cx="10890461" cy="5220685"/>
          </a:xfrm>
          <a:prstGeom prst="rect">
            <a:avLst/>
          </a:prstGeom>
        </p:spPr>
      </p:pic>
      <p:sp>
        <p:nvSpPr>
          <p:cNvPr id="4" name="圆角矩形 7"/>
          <p:cNvSpPr/>
          <p:nvPr/>
        </p:nvSpPr>
        <p:spPr>
          <a:xfrm>
            <a:off x="329682" y="6064898"/>
            <a:ext cx="11507755" cy="370192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3"/>
              </a:buBlip>
            </a:pP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Leveraging Instance-, Image- and Dataset-Level Information for Weakly Supervised Instance Segmentation, </a:t>
            </a:r>
            <a:r>
              <a:rPr lang="en-US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TPAMI</a:t>
            </a:r>
            <a:r>
              <a:rPr lang="en-US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, 2020.</a:t>
            </a:r>
            <a:endParaRPr lang="en-US" altLang="zh-CN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基于卷积层多尺度的边缘检测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24848FC-F640-4E41-8B80-9580D6D63E24}"/>
              </a:ext>
            </a:extLst>
          </p:cNvPr>
          <p:cNvGrpSpPr/>
          <p:nvPr/>
        </p:nvGrpSpPr>
        <p:grpSpPr>
          <a:xfrm>
            <a:off x="324832" y="730713"/>
            <a:ext cx="4140076" cy="5348812"/>
            <a:chOff x="324831" y="754109"/>
            <a:chExt cx="4107126" cy="54130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324832" y="754109"/>
              <a:ext cx="4107125" cy="278018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24831" y="3534297"/>
              <a:ext cx="4107125" cy="2632863"/>
            </a:xfrm>
            <a:prstGeom prst="rect">
              <a:avLst/>
            </a:prstGeom>
          </p:spPr>
        </p:pic>
      </p:grpSp>
      <p:sp>
        <p:nvSpPr>
          <p:cNvPr id="7" name="圆角矩形 7">
            <a:extLst>
              <a:ext uri="{FF2B5EF4-FFF2-40B4-BE49-F238E27FC236}">
                <a16:creationId xmlns:a16="http://schemas.microsoft.com/office/drawing/2014/main" id="{BDF9D56C-51A7-4A9A-A068-3D09A1858848}"/>
              </a:ext>
            </a:extLst>
          </p:cNvPr>
          <p:cNvSpPr/>
          <p:nvPr/>
        </p:nvSpPr>
        <p:spPr>
          <a:xfrm>
            <a:off x="324832" y="6143763"/>
            <a:ext cx="11455431" cy="341959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5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Richer Convolutional Features for Edge Detection,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</a:t>
            </a:r>
            <a:r>
              <a:rPr lang="en-US" altLang="zh-CN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TPAMI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 2019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 </a:t>
            </a:r>
            <a:endParaRPr lang="en-US" altLang="zh-CN" sz="16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2" descr="https://mmcheng.net/wp-content/uploads/2014/04/edge_eval_bsds.png">
            <a:extLst>
              <a:ext uri="{FF2B5EF4-FFF2-40B4-BE49-F238E27FC236}">
                <a16:creationId xmlns:a16="http://schemas.microsoft.com/office/drawing/2014/main" id="{89BD624B-6A55-45F0-A79E-3DFB4A5A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9665" y="751015"/>
            <a:ext cx="7320781" cy="53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BBA66C8-6043-475C-B613-D086C3802471}"/>
              </a:ext>
            </a:extLst>
          </p:cNvPr>
          <p:cNvSpPr/>
          <p:nvPr/>
        </p:nvSpPr>
        <p:spPr>
          <a:xfrm>
            <a:off x="8347720" y="4449202"/>
            <a:ext cx="3358248" cy="954107"/>
          </a:xfrm>
          <a:prstGeom prst="rect">
            <a:avLst/>
          </a:prstGeom>
          <a:solidFill>
            <a:srgbClr val="000000">
              <a:alpha val="47059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3600" dirty="0"/>
              <a:t>边缘检测</a:t>
            </a:r>
            <a:r>
              <a:rPr lang="en-US" altLang="zh-CN" sz="3600" dirty="0"/>
              <a:t>50+</a:t>
            </a:r>
            <a:r>
              <a:rPr lang="zh-CN" altLang="en-US" sz="3600" dirty="0"/>
              <a:t>年</a:t>
            </a:r>
            <a:endParaRPr lang="en-US" altLang="zh-CN" sz="3600" dirty="0"/>
          </a:p>
          <a:p>
            <a:pPr algn="r"/>
            <a:r>
              <a:rPr lang="en-US" altLang="zh-CN" sz="2000" dirty="0"/>
              <a:t>Since Roberts (1965)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823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7"/>
    </mc:Choice>
    <mc:Fallback xmlns="">
      <p:transition spd="slow" advTm="868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238983-7479-4850-818E-44709425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显著性检测：一种类别无关的基本属性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BF8B0-4FB3-4992-BFFB-0BCDE7183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关于显著性检测技术的思考？</a:t>
            </a:r>
            <a:endParaRPr lang="en-US" altLang="zh-CN" dirty="0"/>
          </a:p>
          <a:p>
            <a:pPr lvl="1"/>
            <a:r>
              <a:rPr lang="zh-CN" altLang="en-US" dirty="0"/>
              <a:t>显著性检测只是简单的两类语义分割吗？</a:t>
            </a:r>
            <a:endParaRPr lang="en-US" altLang="zh-CN" dirty="0"/>
          </a:p>
          <a:p>
            <a:pPr lvl="1"/>
            <a:r>
              <a:rPr lang="zh-CN" altLang="en-US" dirty="0"/>
              <a:t>类别信息在显著性检测中起到多大作用？</a:t>
            </a:r>
            <a:endParaRPr lang="en-US" altLang="zh-CN" dirty="0"/>
          </a:p>
          <a:p>
            <a:pPr lvl="1"/>
            <a:r>
              <a:rPr lang="zh-CN" altLang="en-US" dirty="0"/>
              <a:t>预训练模型是必须的吗？</a:t>
            </a:r>
            <a:endParaRPr lang="en-US" altLang="zh-CN" dirty="0"/>
          </a:p>
          <a:p>
            <a:r>
              <a:rPr lang="zh-CN" altLang="en-US" dirty="0"/>
              <a:t>设计一种超轻量级的模型研究语义信息在</a:t>
            </a:r>
            <a:r>
              <a:rPr lang="en-US" altLang="zh-CN" dirty="0"/>
              <a:t>SOD</a:t>
            </a:r>
            <a:r>
              <a:rPr lang="zh-CN" altLang="en-US" dirty="0"/>
              <a:t>中的作用</a:t>
            </a:r>
            <a:endParaRPr lang="en-US" altLang="zh-CN" dirty="0"/>
          </a:p>
          <a:p>
            <a:pPr lvl="1"/>
            <a:r>
              <a:rPr lang="zh-CN" altLang="en-US" dirty="0"/>
              <a:t>不依赖于预训练的小模型</a:t>
            </a:r>
            <a:endParaRPr lang="en-US" altLang="zh-CN" dirty="0"/>
          </a:p>
          <a:p>
            <a:pPr lvl="2"/>
            <a:r>
              <a:rPr lang="zh-CN" altLang="en-US" dirty="0"/>
              <a:t>例如：</a:t>
            </a:r>
            <a:r>
              <a:rPr lang="en-US" altLang="zh-CN" dirty="0" err="1"/>
              <a:t>MobileNet</a:t>
            </a:r>
            <a:r>
              <a:rPr lang="en-US" altLang="zh-CN" dirty="0"/>
              <a:t> v2</a:t>
            </a:r>
            <a:r>
              <a:rPr lang="zh-CN" altLang="en-US" dirty="0"/>
              <a:t>有</a:t>
            </a:r>
            <a:r>
              <a:rPr lang="en-US" altLang="zh-CN" dirty="0"/>
              <a:t>4.2M</a:t>
            </a:r>
            <a:r>
              <a:rPr lang="zh-CN" altLang="en-US" dirty="0"/>
              <a:t>参数，我们的模型</a:t>
            </a:r>
            <a:r>
              <a:rPr lang="en-US" altLang="zh-CN" dirty="0"/>
              <a:t>100K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5" name="圆角矩形 7">
            <a:extLst>
              <a:ext uri="{FF2B5EF4-FFF2-40B4-BE49-F238E27FC236}">
                <a16:creationId xmlns:a16="http://schemas.microsoft.com/office/drawing/2014/main" id="{F46EC8A1-DA17-4A0C-89ED-471E0802C455}"/>
              </a:ext>
            </a:extLst>
          </p:cNvPr>
          <p:cNvSpPr/>
          <p:nvPr/>
        </p:nvSpPr>
        <p:spPr>
          <a:xfrm>
            <a:off x="516294" y="5920173"/>
            <a:ext cx="10699102" cy="518236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A Highly Efficient Model to Study the Semantics of Salient Object Detection, </a:t>
            </a:r>
            <a:r>
              <a:rPr lang="en-US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IEEE </a:t>
            </a:r>
            <a:r>
              <a:rPr lang="en-US" altLang="zh-CN" sz="1600" b="1" dirty="0">
                <a:solidFill>
                  <a:srgbClr val="FF0000"/>
                </a:solidFill>
                <a:latin typeface="Calibri Light" panose="020F0302020204030204" pitchFamily="34" charset="0"/>
              </a:rPr>
              <a:t>TPAMI </a:t>
            </a:r>
            <a:r>
              <a:rPr lang="en-US" altLang="zh-CN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2021</a:t>
            </a: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.</a:t>
            </a:r>
          </a:p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r>
              <a:rPr lang="en-US" altLang="zh-CN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Highly Efficient Salient Object Detection with 100K Parameters,</a:t>
            </a:r>
            <a:r>
              <a:rPr lang="zh-CN" alt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</a:t>
            </a:r>
            <a:r>
              <a:rPr lang="en-US" altLang="zh-CN" sz="1600">
                <a:solidFill>
                  <a:schemeClr val="tx1"/>
                </a:solidFill>
                <a:latin typeface="Calibri Light" panose="020F0302020204030204" pitchFamily="34" charset="0"/>
              </a:rPr>
              <a:t>ECCV 2020.</a:t>
            </a:r>
            <a:endParaRPr lang="en-GB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81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097E7-DAD0-4FDC-B3D0-B8B2565B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跨层动态自适应的多尺度融合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C5543B4D-DE52-49BE-87EE-A8BA4F618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700" y="1736462"/>
            <a:ext cx="11355388" cy="39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769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D1A0D-CE23-4451-A94E-A77EC1E2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轻量级的显著性检测模型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A155BD-9C77-4EC3-9A59-F4140D76C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参数量小，可以端到端训练</a:t>
            </a:r>
            <a:endParaRPr lang="en-US" altLang="zh-CN" dirty="0"/>
          </a:p>
          <a:p>
            <a:r>
              <a:rPr lang="zh-CN" altLang="en-US" dirty="0"/>
              <a:t>非常简单，避免研究语义信息过程中的歧义性</a:t>
            </a:r>
            <a:endParaRPr lang="en-US" altLang="zh-CN" dirty="0"/>
          </a:p>
          <a:p>
            <a:r>
              <a:rPr lang="zh-CN" altLang="en-US" dirty="0"/>
              <a:t>具有</a:t>
            </a:r>
            <a:r>
              <a:rPr lang="en-US" altLang="zh-CN" dirty="0"/>
              <a:t>SOD</a:t>
            </a:r>
            <a:r>
              <a:rPr lang="zh-CN" altLang="en-US" dirty="0"/>
              <a:t>所需的强大多尺度能力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3842CD-D583-4552-BDDB-3FD22E1CE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9462"/>
            <a:ext cx="12192000" cy="34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48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0BFC01-E49F-4C6F-8EE0-EB976A41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Weight decay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zh-CN" altLang="en-US" dirty="0">
                <a:sym typeface="Wingdings" panose="05000000000000000000" pitchFamily="2" charset="2"/>
              </a:rPr>
              <a:t>自适应</a:t>
            </a:r>
            <a:r>
              <a:rPr lang="en-US" altLang="zh-CN" dirty="0">
                <a:sym typeface="Wingdings" panose="05000000000000000000" pitchFamily="2" charset="2"/>
              </a:rPr>
              <a:t>Channel</a:t>
            </a:r>
            <a:r>
              <a:rPr lang="zh-CN" altLang="en-US" dirty="0">
                <a:sym typeface="Wingdings" panose="05000000000000000000" pitchFamily="2" charset="2"/>
              </a:rPr>
              <a:t>数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84C86A48-01E0-4B16-86EC-1318F033E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69" y="788988"/>
            <a:ext cx="8840447" cy="56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2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0F3E12-99F8-410D-826D-ABF74616E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显著性检测可以处理未知类别吗？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146C914-498B-47D1-AA11-1BABD0910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522" y="751336"/>
            <a:ext cx="7917836" cy="58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19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0B40EA-D7FD-4D62-9DD9-ED8235C7F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自适应通道数学习结果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41C966-4E8E-475E-8108-01BFC09B1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默认 </a:t>
            </a:r>
            <a:r>
              <a:rPr lang="en-US" altLang="zh-CN" dirty="0"/>
              <a:t>(</a:t>
            </a:r>
            <a:r>
              <a:rPr lang="zh-CN" altLang="en-US" dirty="0"/>
              <a:t>灰色</a:t>
            </a:r>
            <a:r>
              <a:rPr lang="en-US" altLang="zh-CN" dirty="0"/>
              <a:t>)</a:t>
            </a:r>
            <a:r>
              <a:rPr lang="zh-CN" altLang="en-US" dirty="0"/>
              <a:t> ，权值衰减 </a:t>
            </a:r>
            <a:r>
              <a:rPr lang="en-US" altLang="zh-CN" dirty="0"/>
              <a:t>(</a:t>
            </a:r>
            <a:r>
              <a:rPr lang="zh-CN" altLang="en-US" dirty="0"/>
              <a:t>橘黄</a:t>
            </a:r>
            <a:r>
              <a:rPr lang="en-US" altLang="zh-CN" dirty="0"/>
              <a:t>)</a:t>
            </a:r>
            <a:r>
              <a:rPr lang="zh-CN" altLang="en-US" dirty="0"/>
              <a:t>，动态权值衰减 </a:t>
            </a:r>
            <a:r>
              <a:rPr lang="en-US" altLang="zh-CN" dirty="0"/>
              <a:t>(</a:t>
            </a:r>
            <a:r>
              <a:rPr lang="zh-CN" altLang="en-US" dirty="0"/>
              <a:t>绿色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EB1521-28B7-4F70-B773-1454F58F5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03" y="1646480"/>
            <a:ext cx="112204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53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mg-blog.csdnimg.cn/2019040815072634.png?x-oss-process=image/watermark,type_ZmFuZ3poZW5naGVpdGk,shadow_10,text_aHR0cHM6Ly9ibG9nLmNzZG4ubmV0L3dlaXpoaWZlaTEyMzQ=,size_16,color_FFFFFF,t_70">
            <a:extLst>
              <a:ext uri="{FF2B5EF4-FFF2-40B4-BE49-F238E27FC236}">
                <a16:creationId xmlns:a16="http://schemas.microsoft.com/office/drawing/2014/main" id="{93F3D820-1343-4080-A057-D64609AE59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39" y="766500"/>
            <a:ext cx="8803367" cy="519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深度神经网络发展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多尺度视角</a:t>
            </a:r>
            <a:endParaRPr lang="zh-CN" altLang="en-US" dirty="0"/>
          </a:p>
        </p:txBody>
      </p:sp>
      <p:sp>
        <p:nvSpPr>
          <p:cNvPr id="10" name="TextBox 15"/>
          <p:cNvSpPr txBox="1"/>
          <p:nvPr/>
        </p:nvSpPr>
        <p:spPr>
          <a:xfrm>
            <a:off x="5864309" y="1148929"/>
            <a:ext cx="40964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VggNet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(ICLR’15)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28061" y="6059430"/>
            <a:ext cx="6748909" cy="52001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157B88-CD3A-43D4-9520-C00C9672B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实验结果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BAE19DB-23E0-4036-A916-1307362C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参考</a:t>
            </a:r>
            <a:endParaRPr lang="en-US" altLang="zh-CN" dirty="0"/>
          </a:p>
          <a:p>
            <a:pPr lvl="1"/>
            <a:r>
              <a:rPr lang="en-US" altLang="zh-CN" dirty="0"/>
              <a:t>MobileNetV2: 4.2M</a:t>
            </a:r>
          </a:p>
          <a:p>
            <a:pPr lvl="1"/>
            <a:r>
              <a:rPr lang="en-US" altLang="zh-CN" dirty="0" err="1"/>
              <a:t>CSNet</a:t>
            </a:r>
            <a:r>
              <a:rPr lang="en-US" altLang="zh-CN" dirty="0"/>
              <a:t>: 100K</a:t>
            </a:r>
            <a:endParaRPr lang="zh-CN" altLang="en-US" dirty="0"/>
          </a:p>
        </p:txBody>
      </p:sp>
      <p:pic>
        <p:nvPicPr>
          <p:cNvPr id="6" name="内容占位符 3">
            <a:extLst>
              <a:ext uri="{FF2B5EF4-FFF2-40B4-BE49-F238E27FC236}">
                <a16:creationId xmlns:a16="http://schemas.microsoft.com/office/drawing/2014/main" id="{E2E46DF6-A1AB-4A62-91E1-8E8E19FF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74" y="864292"/>
            <a:ext cx="6923973" cy="54665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B36615-0B74-4D3C-966D-CB4555AA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61" y="2735764"/>
            <a:ext cx="4617708" cy="359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3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0D6CE-4219-4759-8DBB-FB0A89AB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结合通用知识减少对任务相关标注数据的依赖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41550C-AF4D-4EE7-9912-940BAF1F2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84CF58C6-AA5A-47A6-88E4-3A878B6CC3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244465"/>
              </p:ext>
            </p:extLst>
          </p:nvPr>
        </p:nvGraphicFramePr>
        <p:xfrm>
          <a:off x="1115616" y="1328569"/>
          <a:ext cx="9227862" cy="2890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组合 4">
            <a:extLst>
              <a:ext uri="{FF2B5EF4-FFF2-40B4-BE49-F238E27FC236}">
                <a16:creationId xmlns:a16="http://schemas.microsoft.com/office/drawing/2014/main" id="{7B1F5667-B637-422C-B75F-E5B80B9956E3}"/>
              </a:ext>
            </a:extLst>
          </p:cNvPr>
          <p:cNvGrpSpPr/>
          <p:nvPr/>
        </p:nvGrpSpPr>
        <p:grpSpPr>
          <a:xfrm>
            <a:off x="639254" y="4155293"/>
            <a:ext cx="2891833" cy="1412084"/>
            <a:chOff x="870818" y="4469714"/>
            <a:chExt cx="2241441" cy="94993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7884B4-C34C-4A20-9669-60F6D8EA6FDA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70818" y="4476107"/>
              <a:ext cx="1224136" cy="45526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C816C1-C4C2-45EA-A458-6DD3555E3678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818" y="4964382"/>
              <a:ext cx="1224136" cy="455265"/>
            </a:xfrm>
            <a:prstGeom prst="rect">
              <a:avLst/>
            </a:prstGeom>
          </p:spPr>
        </p:pic>
        <p:graphicFrame>
          <p:nvGraphicFramePr>
            <p:cNvPr id="8" name="对象 7">
              <a:extLst>
                <a:ext uri="{FF2B5EF4-FFF2-40B4-BE49-F238E27FC236}">
                  <a16:creationId xmlns:a16="http://schemas.microsoft.com/office/drawing/2014/main" id="{8B81F9C0-CDF0-464D-8CC6-6FAA83756C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47221902"/>
                </p:ext>
              </p:extLst>
            </p:nvPr>
          </p:nvGraphicFramePr>
          <p:xfrm>
            <a:off x="2125808" y="4469714"/>
            <a:ext cx="986451" cy="475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BMP 图像" r:id="rId10" imgW="2231390" imgH="998220" progId="Paint.Picture">
                    <p:embed/>
                  </p:oleObj>
                </mc:Choice>
                <mc:Fallback>
                  <p:oleObj name="BMP 图像" r:id="rId10" imgW="2231390" imgH="998220" progId="Paint.Picture">
                    <p:embed/>
                    <p:pic>
                      <p:nvPicPr>
                        <p:cNvPr id="11" name="对象 10">
                          <a:extLst>
                            <a:ext uri="{FF2B5EF4-FFF2-40B4-BE49-F238E27FC236}">
                              <a16:creationId xmlns:a16="http://schemas.microsoft.com/office/drawing/2014/main" id="{3AC8E900-4D1F-41CD-AAF3-AA151CF074E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125808" y="4469714"/>
                          <a:ext cx="986451" cy="4752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2F91F8-1921-40CE-931A-0C4DB4225C4F}"/>
                </a:ext>
              </a:extLst>
            </p:cNvPr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125807" y="4959918"/>
              <a:ext cx="986451" cy="455265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1FAA60C9-BA43-4F26-8F24-B09E3D5829C5}"/>
              </a:ext>
            </a:extLst>
          </p:cNvPr>
          <p:cNvSpPr/>
          <p:nvPr/>
        </p:nvSpPr>
        <p:spPr>
          <a:xfrm>
            <a:off x="591119" y="5635438"/>
            <a:ext cx="2876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目标任务无关的通用属性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0C31115-F432-4DC0-B321-B9756D6659B6}"/>
              </a:ext>
            </a:extLst>
          </p:cNvPr>
          <p:cNvGrpSpPr/>
          <p:nvPr/>
        </p:nvGrpSpPr>
        <p:grpSpPr>
          <a:xfrm>
            <a:off x="4610598" y="4283231"/>
            <a:ext cx="2673908" cy="1878266"/>
            <a:chOff x="3599056" y="4469714"/>
            <a:chExt cx="2072529" cy="126354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6312B1E-F6DB-40CB-A54F-9B6D95E32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056" y="4469714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11EA8B-540A-4F93-ADF3-C95813A05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1456" y="4575738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D8A90D5-953B-4CA5-98F1-4E013E2DF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3856" y="4681762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95FD066-FFE9-4DB1-A349-253F4D55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6256" y="4787787"/>
              <a:ext cx="1615329" cy="945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7326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获取</a:t>
            </a:r>
            <a:r>
              <a:rPr lang="en-US" altLang="zh-CN" dirty="0"/>
              <a:t>Proposal</a:t>
            </a:r>
            <a:r>
              <a:rPr lang="zh-CN" altLang="en-US" dirty="0"/>
              <a:t>的特征和概率分布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分析并获取每一个</a:t>
            </a:r>
            <a:r>
              <a:rPr lang="en-US" altLang="zh-CN" dirty="0"/>
              <a:t>Region Proposal</a:t>
            </a:r>
            <a:r>
              <a:rPr lang="zh-CN" altLang="en-US" dirty="0"/>
              <a:t>的</a:t>
            </a:r>
            <a:endParaRPr lang="en-US" altLang="zh-CN" dirty="0"/>
          </a:p>
          <a:p>
            <a:pPr lvl="1"/>
            <a:r>
              <a:rPr lang="zh-CN" altLang="en-US" dirty="0"/>
              <a:t>语义特征（</a:t>
            </a:r>
            <a:r>
              <a:rPr lang="en-US" altLang="zh-CN" dirty="0"/>
              <a:t>semantic feature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概率分布（</a:t>
            </a:r>
            <a:r>
              <a:rPr lang="en-US" altLang="zh-CN" dirty="0"/>
              <a:t>probability distribution</a:t>
            </a:r>
            <a:r>
              <a:rPr lang="zh-CN" altLang="en-US" dirty="0"/>
              <a:t>）</a:t>
            </a: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25" y="2827822"/>
            <a:ext cx="11084117" cy="324046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获取</a:t>
            </a:r>
            <a:r>
              <a:rPr lang="en-US" altLang="zh-CN" dirty="0"/>
              <a:t>Proposal</a:t>
            </a:r>
            <a:r>
              <a:rPr lang="zh-CN" altLang="en-US" dirty="0"/>
              <a:t>的特征和概率分布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多示例学习</a:t>
            </a:r>
            <a:r>
              <a:rPr lang="en-US" altLang="zh-CN" dirty="0"/>
              <a:t>(multiple instance learning, MIL)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 t="9763"/>
          <a:stretch>
            <a:fillRect/>
          </a:stretch>
        </p:blipFill>
        <p:spPr>
          <a:xfrm>
            <a:off x="2787015" y="1508374"/>
            <a:ext cx="5581650" cy="478917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7633" y="1"/>
            <a:ext cx="10170366" cy="669129"/>
          </a:xfrm>
        </p:spPr>
        <p:txBody>
          <a:bodyPr/>
          <a:lstStyle/>
          <a:p>
            <a:r>
              <a:rPr lang="en-US" altLang="zh-CN"/>
              <a:t>Proposal-based MIL Loss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7633" y="789710"/>
            <a:ext cx="9838673" cy="5387254"/>
          </a:xfrm>
        </p:spPr>
        <p:txBody>
          <a:bodyPr/>
          <a:lstStyle/>
          <a:p>
            <a:r>
              <a:rPr lang="zh-CN" altLang="en-US" dirty="0"/>
              <a:t>利用</a:t>
            </a:r>
            <a:r>
              <a:rPr lang="en-US" altLang="zh-CN" dirty="0"/>
              <a:t>CAM</a:t>
            </a:r>
            <a:r>
              <a:rPr lang="zh-CN" altLang="en-US" dirty="0"/>
              <a:t>获取伪标签，并计算损失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4" y="4556760"/>
            <a:ext cx="8504643" cy="19100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97" y="1483043"/>
            <a:ext cx="6260783" cy="292701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514" y="1"/>
            <a:ext cx="10145485" cy="669129"/>
          </a:xfrm>
        </p:spPr>
        <p:txBody>
          <a:bodyPr/>
          <a:lstStyle/>
          <a:p>
            <a:r>
              <a:rPr lang="zh-CN" altLang="en-US" dirty="0"/>
              <a:t>其他损失函数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2515" y="789710"/>
            <a:ext cx="9813792" cy="5387254"/>
          </a:xfrm>
        </p:spPr>
        <p:txBody>
          <a:bodyPr/>
          <a:lstStyle/>
          <a:p>
            <a:r>
              <a:rPr lang="en-US" altLang="zh-CN" dirty="0"/>
              <a:t>MIL-based image classification loss</a:t>
            </a:r>
          </a:p>
          <a:p>
            <a:pPr lvl="1"/>
            <a:r>
              <a:rPr lang="zh-CN" altLang="en-US" dirty="0"/>
              <a:t>标准的多示例学习损失函数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/>
              <a:t>MIL-based center loss</a:t>
            </a:r>
          </a:p>
          <a:p>
            <a:pPr lvl="1"/>
            <a:r>
              <a:rPr lang="zh-CN" altLang="en-US" dirty="0"/>
              <a:t>最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小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大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zh-CN" altLang="en-US" dirty="0"/>
              <a:t>化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zh-CN" altLang="en-US" dirty="0">
                <a:solidFill>
                  <a:schemeClr val="accent5">
                    <a:lumMod val="75000"/>
                  </a:schemeClr>
                </a:solidFill>
              </a:rPr>
              <a:t>不同</a:t>
            </a:r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r>
              <a:rPr lang="zh-CN" altLang="en-US" dirty="0"/>
              <a:t>类别区域特征相似性</a:t>
            </a:r>
            <a:endParaRPr lang="en-US" altLang="zh-CN" dirty="0"/>
          </a:p>
          <a:p>
            <a:r>
              <a:rPr lang="zh-CN" altLang="en-US" dirty="0"/>
              <a:t>总的损失函数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06" y="2109151"/>
            <a:ext cx="8724900" cy="13198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5326380"/>
            <a:ext cx="6667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利用整个数据集的信息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275" y="866851"/>
            <a:ext cx="8516938" cy="523224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Multi-way cut</a:t>
            </a:r>
            <a:r>
              <a:rPr lang="zh-CN" altLang="en-US" dirty="0"/>
              <a:t>的近似求解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/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直接求解不现实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对</a:t>
                </a:r>
                <a:r>
                  <a:rPr lang="en-US" altLang="zh-CN" dirty="0"/>
                  <a:t>VOC’12</a:t>
                </a:r>
                <a:r>
                  <a:rPr lang="zh-CN" altLang="en-US" dirty="0"/>
                  <a:t>数据集光</a:t>
                </a:r>
                <a:r>
                  <a:rPr lang="en-US" altLang="zh-CN" dirty="0"/>
                  <a:t>CPU</a:t>
                </a:r>
                <a:r>
                  <a:rPr lang="zh-CN" altLang="en-US" dirty="0"/>
                  <a:t>占用就需要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CN" dirty="0"/>
                  <a:t>GB</a:t>
                </a:r>
              </a:p>
              <a:p>
                <a:r>
                  <a:rPr lang="zh-CN" altLang="en-US" dirty="0"/>
                  <a:t>利用问题特性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不是所有边之间都有强链接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每个节点保留最相似的</a:t>
                </a:r>
                <a:r>
                  <a:rPr lang="en-US" altLang="zh-CN" dirty="0"/>
                  <a:t>3</a:t>
                </a:r>
                <a:r>
                  <a:rPr lang="zh-CN" altLang="en-US" dirty="0"/>
                  <a:t>个相邻节点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自动形成不相连的子图</a:t>
                </a:r>
                <a:endParaRPr lang="en-US" altLang="zh-CN" dirty="0"/>
              </a:p>
              <a:p>
                <a:pPr lvl="2"/>
                <a:r>
                  <a:rPr lang="zh-CN" altLang="en-US" dirty="0"/>
                  <a:t>分别求解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46" t="-1133" r="-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实例分割</a:t>
            </a:r>
            <a:r>
              <a:rPr lang="en-US" altLang="zh-CN" dirty="0"/>
              <a:t>VOC’12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4047" y="880428"/>
            <a:ext cx="7683906" cy="538797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实例分割</a:t>
            </a:r>
            <a:r>
              <a:rPr lang="en-US" altLang="zh-CN" dirty="0"/>
              <a:t>MS-COCO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484" y="1571715"/>
            <a:ext cx="11189944" cy="322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深度神经网络发展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多尺度视角</a:t>
            </a:r>
            <a:endParaRPr lang="zh-CN" altLang="en-US" dirty="0"/>
          </a:p>
        </p:txBody>
      </p:sp>
      <p:sp>
        <p:nvSpPr>
          <p:cNvPr id="10" name="TextBox 15"/>
          <p:cNvSpPr txBox="1"/>
          <p:nvPr/>
        </p:nvSpPr>
        <p:spPr>
          <a:xfrm>
            <a:off x="2326659" y="4743286"/>
            <a:ext cx="345987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ResNet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(CVPR’16</a:t>
            </a:r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Best</a:t>
            </a:r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Paper)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895632" y="734518"/>
            <a:ext cx="5194237" cy="402402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342" y="734518"/>
            <a:ext cx="5104842" cy="3857175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6766191" y="4758545"/>
            <a:ext cx="3459872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DenseNet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(CVPR’17</a:t>
            </a:r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Best</a:t>
            </a:r>
            <a:r>
              <a:rPr lang="zh-CN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Paper)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91" y="5817954"/>
            <a:ext cx="6225809" cy="669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语义分割</a:t>
            </a:r>
            <a:r>
              <a:rPr lang="en-US" altLang="zh-CN" dirty="0"/>
              <a:t>VOC’12</a:t>
            </a:r>
            <a:endParaRPr lang="zh-CN" alt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118" y="721006"/>
            <a:ext cx="8031531" cy="580094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C8710BBA-D2AE-49A3-849B-6380BA82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大规模图像的多粒度语义理解</a:t>
            </a:r>
          </a:p>
        </p:txBody>
      </p:sp>
      <p:pic>
        <p:nvPicPr>
          <p:cNvPr id="12" name="图片 11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8184081" y="887795"/>
            <a:ext cx="3565661" cy="214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8673537" y="3758565"/>
            <a:ext cx="3137463" cy="216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48C8D881-3FA9-4239-B887-B978D248797E}"/>
              </a:ext>
            </a:extLst>
          </p:cNvPr>
          <p:cNvGrpSpPr/>
          <p:nvPr/>
        </p:nvGrpSpPr>
        <p:grpSpPr>
          <a:xfrm>
            <a:off x="394446" y="891376"/>
            <a:ext cx="3565661" cy="2159635"/>
            <a:chOff x="9006640" y="892175"/>
            <a:chExt cx="2832006" cy="2159635"/>
          </a:xfrm>
        </p:grpSpPr>
        <p:pic>
          <p:nvPicPr>
            <p:cNvPr id="11" name="图片 10"/>
            <p:cNvPicPr/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9006640" y="892175"/>
              <a:ext cx="2832006" cy="21596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9526533" y="1398106"/>
              <a:ext cx="1792218" cy="119888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9843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多尺度特征表达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909897C-257A-4183-861D-8ADB64F93801}"/>
              </a:ext>
            </a:extLst>
          </p:cNvPr>
          <p:cNvGrpSpPr/>
          <p:nvPr/>
        </p:nvGrpSpPr>
        <p:grpSpPr>
          <a:xfrm>
            <a:off x="4234598" y="894855"/>
            <a:ext cx="3722803" cy="2152676"/>
            <a:chOff x="6237053" y="899134"/>
            <a:chExt cx="2708329" cy="2152676"/>
          </a:xfrm>
        </p:grpSpPr>
        <p:pic>
          <p:nvPicPr>
            <p:cNvPr id="13" name="图片 12"/>
            <p:cNvPicPr/>
            <p:nvPr/>
          </p:nvPicPr>
          <p:blipFill rotWithShape="1">
            <a:blip r:embed="rId7"/>
            <a:srcRect r="258" b="3028"/>
            <a:stretch/>
          </p:blipFill>
          <p:spPr>
            <a:xfrm>
              <a:off x="6237053" y="899134"/>
              <a:ext cx="2708329" cy="2152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6694745" y="1399703"/>
              <a:ext cx="1807963" cy="1198880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rgbClr val="9843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时序</a:t>
              </a:r>
              <a:endParaRPr lang="en-US" altLang="zh-CN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600" dirty="0">
                  <a:solidFill>
                    <a:srgbClr val="9843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多尺度</a:t>
              </a: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8903874" y="1371753"/>
            <a:ext cx="1945173" cy="119888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多模型融合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272608" y="4323847"/>
            <a:ext cx="2283117" cy="119888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大规模多粒度理解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F0F400F-54A1-4268-AE5F-BF0F64427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2" y="3762490"/>
            <a:ext cx="3563426" cy="216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22100A3-1D1F-415C-AC8E-87AC1B554DBD}"/>
              </a:ext>
            </a:extLst>
          </p:cNvPr>
          <p:cNvGrpSpPr/>
          <p:nvPr/>
        </p:nvGrpSpPr>
        <p:grpSpPr>
          <a:xfrm>
            <a:off x="4234598" y="3758565"/>
            <a:ext cx="3722803" cy="2169854"/>
            <a:chOff x="870818" y="4469714"/>
            <a:chExt cx="2241441" cy="94993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4311B83-5010-4BF1-A741-BE5D5288B397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70818" y="4476107"/>
              <a:ext cx="1224136" cy="4552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108B4EB-4822-498F-870C-6E43485E32A0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0818" y="4964382"/>
              <a:ext cx="1224136" cy="455265"/>
            </a:xfrm>
            <a:prstGeom prst="rect">
              <a:avLst/>
            </a:prstGeom>
          </p:spPr>
        </p:pic>
        <p:graphicFrame>
          <p:nvGraphicFramePr>
            <p:cNvPr id="20" name="对象 19">
              <a:extLst>
                <a:ext uri="{FF2B5EF4-FFF2-40B4-BE49-F238E27FC236}">
                  <a16:creationId xmlns:a16="http://schemas.microsoft.com/office/drawing/2014/main" id="{48CEA095-E6CC-4F86-9633-AC16FF5171AB}"/>
                </a:ext>
              </a:extLst>
            </p:cNvPr>
            <p:cNvGraphicFramePr/>
            <p:nvPr>
              <p:extLst/>
            </p:nvPr>
          </p:nvGraphicFramePr>
          <p:xfrm>
            <a:off x="2125808" y="4469714"/>
            <a:ext cx="986451" cy="475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BMP 图像" r:id="rId11" imgW="2231390" imgH="998220" progId="Paint.Picture">
                    <p:embed/>
                  </p:oleObj>
                </mc:Choice>
                <mc:Fallback>
                  <p:oleObj name="BMP 图像" r:id="rId11" imgW="2231390" imgH="998220" progId="Paint.Picture">
                    <p:embed/>
                    <p:pic>
                      <p:nvPicPr>
                        <p:cNvPr id="20" name="对象 19">
                          <a:extLst>
                            <a:ext uri="{FF2B5EF4-FFF2-40B4-BE49-F238E27FC236}">
                              <a16:creationId xmlns:a16="http://schemas.microsoft.com/office/drawing/2014/main" id="{48CEA095-E6CC-4F86-9633-AC16FF5171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125808" y="4469714"/>
                          <a:ext cx="986451" cy="4752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B63D88B-0828-4843-9B22-2EA3AA6B3CA3}"/>
                </a:ext>
              </a:extLst>
            </p:cNvPr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2125807" y="4959918"/>
              <a:ext cx="986451" cy="455265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80B32F8A-1B3C-49FC-9961-41FDDE3101D9}"/>
              </a:ext>
            </a:extLst>
          </p:cNvPr>
          <p:cNvSpPr txBox="1"/>
          <p:nvPr/>
        </p:nvSpPr>
        <p:spPr>
          <a:xfrm>
            <a:off x="1032835" y="4390935"/>
            <a:ext cx="2353508" cy="120032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霍夫空间多尺度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4EAD4E3-4D2B-4A26-B4EF-3FDBF254BCE4}"/>
              </a:ext>
            </a:extLst>
          </p:cNvPr>
          <p:cNvSpPr txBox="1"/>
          <p:nvPr/>
        </p:nvSpPr>
        <p:spPr>
          <a:xfrm>
            <a:off x="4929567" y="4293130"/>
            <a:ext cx="2353508" cy="1200329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9843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通用属性特征</a:t>
            </a:r>
          </a:p>
        </p:txBody>
      </p:sp>
    </p:spTree>
    <p:extLst>
      <p:ext uri="{BB962C8B-B14F-4D97-AF65-F5344CB8AC3E}">
        <p14:creationId xmlns:p14="http://schemas.microsoft.com/office/powerpoint/2010/main" val="2534026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案例：与华为技术合作</a:t>
            </a:r>
          </a:p>
        </p:txBody>
      </p:sp>
      <p:pic>
        <p:nvPicPr>
          <p:cNvPr id="6" name="图片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395" y="1297638"/>
            <a:ext cx="8516938" cy="426272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案例：与金风科技合作应用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90769" y="789710"/>
            <a:ext cx="8516471" cy="5387254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grpSp>
        <p:nvGrpSpPr>
          <p:cNvPr id="18" name="组合 33"/>
          <p:cNvGrpSpPr/>
          <p:nvPr/>
        </p:nvGrpSpPr>
        <p:grpSpPr>
          <a:xfrm>
            <a:off x="1927225" y="766444"/>
            <a:ext cx="8242935" cy="5410836"/>
            <a:chOff x="329853" y="3485702"/>
            <a:chExt cx="3162027" cy="2305498"/>
          </a:xfrm>
        </p:grpSpPr>
        <p:pic>
          <p:nvPicPr>
            <p:cNvPr id="19" name="图片 30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329853" y="3539324"/>
              <a:ext cx="1689775" cy="22518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图片 9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2043101" y="3539326"/>
              <a:ext cx="1448779" cy="1098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图片 10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>
              <a:off x="2043101" y="4656631"/>
              <a:ext cx="1447874" cy="1134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椭圆 11"/>
            <p:cNvSpPr/>
            <p:nvPr/>
          </p:nvSpPr>
          <p:spPr>
            <a:xfrm>
              <a:off x="790850" y="4189473"/>
              <a:ext cx="104137" cy="243700"/>
            </a:xfrm>
            <a:prstGeom prst="ellipse">
              <a:avLst/>
            </a:prstGeom>
            <a:ln w="1905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600" b="1" dirty="0">
                <a:solidFill>
                  <a:srgbClr val="0000F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25" name="直接连接符 13"/>
            <p:cNvCxnSpPr>
              <a:stCxn id="22" idx="7"/>
            </p:cNvCxnSpPr>
            <p:nvPr/>
          </p:nvCxnSpPr>
          <p:spPr bwMode="auto">
            <a:xfrm flipV="1">
              <a:off x="879833" y="3485702"/>
              <a:ext cx="1160114" cy="73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接连接符 15"/>
            <p:cNvCxnSpPr>
              <a:stCxn id="22" idx="6"/>
            </p:cNvCxnSpPr>
            <p:nvPr/>
          </p:nvCxnSpPr>
          <p:spPr bwMode="auto">
            <a:xfrm>
              <a:off x="895316" y="4311564"/>
              <a:ext cx="1144875" cy="3310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椭圆 22"/>
            <p:cNvSpPr/>
            <p:nvPr/>
          </p:nvSpPr>
          <p:spPr>
            <a:xfrm>
              <a:off x="2083470" y="3856053"/>
              <a:ext cx="279800" cy="294115"/>
            </a:xfrm>
            <a:prstGeom prst="ellipse">
              <a:avLst/>
            </a:prstGeom>
            <a:ln w="19050">
              <a:solidFill>
                <a:srgbClr val="FFC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sz="2600" b="1" dirty="0">
                <a:solidFill>
                  <a:srgbClr val="0000F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29" name="直接连接符 23"/>
            <p:cNvCxnSpPr>
              <a:endCxn id="28" idx="4"/>
            </p:cNvCxnSpPr>
            <p:nvPr/>
          </p:nvCxnSpPr>
          <p:spPr bwMode="auto">
            <a:xfrm flipV="1">
              <a:off x="2043345" y="4150132"/>
              <a:ext cx="180269" cy="5089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接连接符 26"/>
            <p:cNvCxnSpPr>
              <a:endCxn id="28" idx="5"/>
            </p:cNvCxnSpPr>
            <p:nvPr/>
          </p:nvCxnSpPr>
          <p:spPr bwMode="auto">
            <a:xfrm flipH="1" flipV="1">
              <a:off x="2322294" y="4107243"/>
              <a:ext cx="1168681" cy="5512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案例：新冠肺炎</a:t>
            </a:r>
            <a:r>
              <a:rPr kumimoji="1" lang="en-US" altLang="zh-CN" dirty="0"/>
              <a:t>CT</a:t>
            </a:r>
            <a:r>
              <a:rPr kumimoji="1" lang="zh-CN" altLang="en-US" dirty="0"/>
              <a:t>影像</a:t>
            </a:r>
            <a:r>
              <a:rPr kumimoji="1" lang="en-US" altLang="zh-CN" dirty="0"/>
              <a:t>AI</a:t>
            </a:r>
            <a:r>
              <a:rPr kumimoji="1" lang="zh-CN" altLang="en-US" dirty="0"/>
              <a:t>辅助诊断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在国内外</a:t>
            </a:r>
            <a:r>
              <a:rPr kumimoji="1" lang="en-US" altLang="zh-CN" dirty="0"/>
              <a:t>50+</a:t>
            </a:r>
            <a:r>
              <a:rPr kumimoji="1" lang="zh-CN" altLang="en-US" dirty="0"/>
              <a:t>家医院使用：</a:t>
            </a:r>
            <a:r>
              <a:rPr kumimoji="1" lang="en-US" altLang="zh-CN" dirty="0"/>
              <a:t>↓</a:t>
            </a:r>
            <a:r>
              <a:rPr kumimoji="1" lang="zh-CN" altLang="en-US" dirty="0"/>
              <a:t>时间、</a:t>
            </a:r>
            <a:r>
              <a:rPr kumimoji="1" lang="en-US" altLang="zh-CN" dirty="0"/>
              <a:t>↑</a:t>
            </a:r>
            <a:r>
              <a:rPr kumimoji="1" lang="zh-CN" altLang="en-US" dirty="0"/>
              <a:t>准确率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截至</a:t>
            </a:r>
            <a:r>
              <a:rPr kumimoji="1" lang="en-US" altLang="zh-CN" dirty="0"/>
              <a:t>3</a:t>
            </a:r>
            <a:r>
              <a:rPr kumimoji="1" lang="zh-CN" altLang="en-US" dirty="0"/>
              <a:t>月</a:t>
            </a:r>
            <a:r>
              <a:rPr kumimoji="1" lang="en-US" altLang="zh-CN" dirty="0"/>
              <a:t>26</a:t>
            </a:r>
            <a:r>
              <a:rPr kumimoji="1" lang="zh-CN" altLang="en-US" dirty="0"/>
              <a:t>日，已为</a:t>
            </a:r>
            <a:r>
              <a:rPr kumimoji="1" lang="en-US" altLang="zh-CN" dirty="0"/>
              <a:t>15.3</a:t>
            </a:r>
            <a:r>
              <a:rPr kumimoji="1" lang="zh-CN" altLang="en-US" dirty="0"/>
              <a:t>万疑似患者服务</a:t>
            </a:r>
            <a:endParaRPr kumimoji="1" lang="en-US" altLang="zh-CN" dirty="0"/>
          </a:p>
          <a:p>
            <a:r>
              <a:rPr kumimoji="1" lang="zh-CN" altLang="en-US" dirty="0"/>
              <a:t>系统已经应用于美、意、日、俄等</a:t>
            </a:r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74562" y="2796015"/>
            <a:ext cx="8007016" cy="372454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案例：其他落地应用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90769" y="789710"/>
            <a:ext cx="8516471" cy="5387254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7452986" y="1022781"/>
            <a:ext cx="2648245" cy="481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41431" y="1054961"/>
            <a:ext cx="6941975" cy="453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15"/>
          <p:cNvSpPr txBox="1"/>
          <p:nvPr/>
        </p:nvSpPr>
        <p:spPr>
          <a:xfrm>
            <a:off x="2123440" y="5617967"/>
            <a:ext cx="2917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ln w="0"/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天津市科技馆互动项目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7183406" y="5884139"/>
            <a:ext cx="2917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n w="0"/>
                <a:latin typeface="宋体" panose="02010600030101010101" pitchFamily="2" charset="-122"/>
              </a:rPr>
              <a:t>中化农业病虫害识别</a:t>
            </a:r>
            <a:endParaRPr lang="zh-CN" altLang="en-US" sz="1800" b="1" dirty="0">
              <a:ln w="0"/>
              <a:solidFill>
                <a:schemeClr val="tx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互动体验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hlinkClick r:id="rId2"/>
            </a:endParaRPr>
          </a:p>
          <a:p>
            <a:endParaRPr lang="en-US" altLang="zh-CN" dirty="0">
              <a:hlinkClick r:id="rId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398" y="865518"/>
            <a:ext cx="2462530" cy="23634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018" y="0"/>
            <a:ext cx="6371984" cy="69121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38" y="3228988"/>
            <a:ext cx="4308851" cy="331556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开源生态建设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基于国产平台（</a:t>
            </a:r>
            <a:r>
              <a:rPr lang="en-US" altLang="zh-CN" dirty="0" err="1"/>
              <a:t>Jittor</a:t>
            </a:r>
            <a:r>
              <a:rPr lang="en-US" altLang="zh-CN" dirty="0"/>
              <a:t>/</a:t>
            </a:r>
            <a:r>
              <a:rPr lang="en-US" altLang="zh-CN" dirty="0" err="1"/>
              <a:t>MindSpore</a:t>
            </a:r>
            <a:r>
              <a:rPr lang="zh-CN" altLang="en-US" dirty="0"/>
              <a:t>）的开源软件生态</a:t>
            </a:r>
            <a:endParaRPr lang="en-US" altLang="zh-CN" dirty="0"/>
          </a:p>
          <a:p>
            <a:pPr lvl="1"/>
            <a:r>
              <a:rPr lang="zh-CN" altLang="en-US" dirty="0"/>
              <a:t>十多项代表性工作开源了基于国产平台的版本</a:t>
            </a:r>
            <a:endParaRPr lang="en-US" altLang="zh-CN" dirty="0"/>
          </a:p>
          <a:p>
            <a:r>
              <a:rPr lang="en-US" altLang="zh-CN" dirty="0">
                <a:solidFill>
                  <a:srgbClr val="54C3F4"/>
                </a:solidFill>
              </a:rPr>
              <a:t>D</a:t>
            </a:r>
            <a:r>
              <a:rPr lang="en-US" altLang="zh-CN" dirty="0">
                <a:solidFill>
                  <a:srgbClr val="FF0000"/>
                </a:solidFill>
              </a:rPr>
              <a:t>O</a:t>
            </a:r>
            <a:r>
              <a:rPr lang="en-US" altLang="zh-CN" dirty="0">
                <a:solidFill>
                  <a:srgbClr val="00B050"/>
                </a:solidFill>
              </a:rPr>
              <a:t>C</a:t>
            </a:r>
            <a:r>
              <a:rPr lang="en-US" altLang="zh-CN" dirty="0">
                <a:solidFill>
                  <a:srgbClr val="C77FAC"/>
                </a:solidFill>
              </a:rPr>
              <a:t>X</a:t>
            </a:r>
            <a:r>
              <a:rPr lang="zh-CN" altLang="en-US" dirty="0"/>
              <a:t>行动倡议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54C3F4"/>
                </a:solidFill>
              </a:rPr>
              <a:t>D</a:t>
            </a:r>
            <a:r>
              <a:rPr lang="en-US" altLang="zh-CN" dirty="0"/>
              <a:t>emo: </a:t>
            </a:r>
            <a:r>
              <a:rPr lang="zh-CN" altLang="en-US" dirty="0"/>
              <a:t>方便科普和教学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O</a:t>
            </a:r>
            <a:r>
              <a:rPr lang="en-US" altLang="zh-CN" dirty="0"/>
              <a:t>pen source: </a:t>
            </a:r>
            <a:r>
              <a:rPr lang="zh-CN" altLang="en-US" dirty="0"/>
              <a:t>方便同行复现与验证</a:t>
            </a:r>
            <a:endParaRPr lang="en-US" altLang="zh-CN" dirty="0"/>
          </a:p>
          <a:p>
            <a:pPr lvl="1"/>
            <a:r>
              <a:rPr lang="en-US" altLang="zh-CN" dirty="0">
                <a:solidFill>
                  <a:srgbClr val="00B050"/>
                </a:solidFill>
              </a:rPr>
              <a:t>C</a:t>
            </a:r>
            <a:r>
              <a:rPr lang="en-US" altLang="zh-CN" dirty="0"/>
              <a:t>hinese: </a:t>
            </a:r>
            <a:r>
              <a:rPr lang="zh-CN" altLang="en-US" dirty="0"/>
              <a:t>提供中文版论文</a:t>
            </a:r>
            <a:endParaRPr lang="en-US" altLang="zh-CN" dirty="0"/>
          </a:p>
          <a:p>
            <a:pPr lvl="1"/>
            <a:r>
              <a:rPr lang="en-US" altLang="zh-CN" dirty="0" err="1"/>
              <a:t>e</a:t>
            </a:r>
            <a:r>
              <a:rPr lang="en-US" altLang="zh-CN" dirty="0" err="1">
                <a:solidFill>
                  <a:srgbClr val="C77FAC"/>
                </a:solidFill>
              </a:rPr>
              <a:t>X</a:t>
            </a:r>
            <a:r>
              <a:rPr lang="en-US" altLang="zh-CN" dirty="0" err="1"/>
              <a:t>plain</a:t>
            </a:r>
            <a:r>
              <a:rPr lang="en-US" altLang="zh-CN" dirty="0"/>
              <a:t>: </a:t>
            </a:r>
            <a:r>
              <a:rPr lang="zh-CN" altLang="en-US" dirty="0"/>
              <a:t>及时回应项目主页上读者提问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D22CB-629E-4D8C-B728-E53FD5700E05}"/>
              </a:ext>
            </a:extLst>
          </p:cNvPr>
          <p:cNvSpPr txBox="1">
            <a:spLocks/>
          </p:cNvSpPr>
          <p:nvPr/>
        </p:nvSpPr>
        <p:spPr>
          <a:xfrm>
            <a:off x="394354" y="4918828"/>
            <a:ext cx="11355388" cy="17230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i="0" kern="1200" baseline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b="0" i="0" kern="1200" baseline="0">
                <a:solidFill>
                  <a:schemeClr val="tx1"/>
                </a:solidFill>
                <a:latin typeface="+mn-lt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+mn-lt"/>
                <a:ea typeface="华文新魏" panose="020108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9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</a:t>
            </a:r>
            <a:r>
              <a:rPr lang="en-US" altLang="zh-CN" sz="9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en-US" altLang="zh-CN" sz="9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256710-3359-452C-9058-E9069688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79EE3-4BE7-451E-923E-607E239193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8386" y="2980645"/>
            <a:ext cx="11355388" cy="1723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zh-CN" alt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</a:t>
            </a:r>
            <a:r>
              <a:rPr lang="en-US" altLang="zh-CN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9315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19835" y="789709"/>
            <a:ext cx="8516471" cy="5582515"/>
          </a:xfrm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7" name="TextBox 15"/>
          <p:cNvSpPr txBox="1"/>
          <p:nvPr/>
        </p:nvSpPr>
        <p:spPr>
          <a:xfrm>
            <a:off x="2088652" y="5772148"/>
            <a:ext cx="3543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Bottleneck block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15"/>
          <p:cNvSpPr txBox="1"/>
          <p:nvPr/>
        </p:nvSpPr>
        <p:spPr>
          <a:xfrm>
            <a:off x="6587065" y="5772148"/>
            <a:ext cx="30804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Res2Net module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700" y="809920"/>
            <a:ext cx="4013835" cy="4952365"/>
          </a:xfrm>
          <a:prstGeom prst="rect">
            <a:avLst/>
          </a:prstGeom>
        </p:spPr>
      </p:pic>
      <p:sp>
        <p:nvSpPr>
          <p:cNvPr id="9" name="圆角矩形 7"/>
          <p:cNvSpPr/>
          <p:nvPr/>
        </p:nvSpPr>
        <p:spPr>
          <a:xfrm>
            <a:off x="639192" y="5822575"/>
            <a:ext cx="9768086" cy="632537"/>
          </a:xfrm>
          <a:prstGeom prst="roundRect">
            <a:avLst/>
          </a:prstGeom>
          <a:solidFill>
            <a:srgbClr val="CFE9F4"/>
          </a:solidFill>
          <a:ln>
            <a:noFill/>
          </a:ln>
          <a:effectLst>
            <a:outerShdw blurRad="127000" dist="508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Res2Net: A New Multi-scale Backbone Architecture, IEEE TPAMI, 2021. </a:t>
            </a:r>
            <a:r>
              <a:rPr lang="zh-CN" alt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谷歌</a:t>
            </a:r>
            <a:r>
              <a:rPr lang="zh-CN" alt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引用</a:t>
            </a:r>
            <a:r>
              <a:rPr lang="en-US" altLang="zh-CN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560+</a:t>
            </a:r>
            <a:r>
              <a:rPr lang="zh-CN" altLang="en-US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次</a:t>
            </a:r>
            <a:endParaRPr lang="en-US" altLang="zh-CN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465" y="700066"/>
            <a:ext cx="3542665" cy="506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应用：图像分类</a:t>
            </a:r>
            <a:r>
              <a:rPr lang="en-US" altLang="zh-CN" dirty="0"/>
              <a:t> (Res2Net-v1b)</a:t>
            </a:r>
          </a:p>
          <a:p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317602"/>
              </p:ext>
            </p:extLst>
          </p:nvPr>
        </p:nvGraphicFramePr>
        <p:xfrm>
          <a:off x="442258" y="2793904"/>
          <a:ext cx="11214123" cy="3645835"/>
        </p:xfrm>
        <a:graphic>
          <a:graphicData uri="http://schemas.openxmlformats.org/drawingml/2006/table">
            <a:tbl>
              <a:tblPr/>
              <a:tblGrid>
                <a:gridCol w="3774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5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9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752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Backbone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Params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GFLOPs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top-1 err.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top-5 err.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ResNet-101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effectLst/>
                        </a:rPr>
                        <a:t>44.6 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7.8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22.63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6.44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effectLst/>
                        </a:rPr>
                        <a:t>ResNeXt-101-64x4d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83.5M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15.5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20.40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-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HRNetV2p-W48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C00000"/>
                          </a:solidFill>
                          <a:effectLst/>
                        </a:rPr>
                        <a:t>77.5M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16.1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20.70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5.50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Res2Net-v1b-50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C00000"/>
                          </a:solidFill>
                          <a:effectLst/>
                        </a:rPr>
                        <a:t>25.23M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4.5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19.73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4.96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Res2Net</a:t>
                      </a:r>
                      <a:r>
                        <a:rPr lang="en-GB" altLang="zh-CN" sz="3200" dirty="0">
                          <a:effectLst/>
                        </a:rPr>
                        <a:t>-v1b</a:t>
                      </a:r>
                      <a:r>
                        <a:rPr lang="en-GB" sz="3200" dirty="0">
                          <a:effectLst/>
                        </a:rPr>
                        <a:t>-101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45.2M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8.3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18.77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effectLst/>
                        </a:rPr>
                        <a:t>4.64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636060" y="1646750"/>
            <a:ext cx="4940297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与商汤和港中文开源物体检测库上的主流模型比较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440625" y="1600625"/>
            <a:ext cx="3932926" cy="1130300"/>
            <a:chOff x="5067300" y="785712"/>
            <a:chExt cx="3932926" cy="11303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5067300" y="785712"/>
              <a:ext cx="3848100" cy="5969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300" y="1382612"/>
              <a:ext cx="3932926" cy="53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富尺度空间的深度神经网络通用架构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94447" y="789710"/>
            <a:ext cx="10044953" cy="5387254"/>
          </a:xfrm>
        </p:spPr>
        <p:txBody>
          <a:bodyPr/>
          <a:lstStyle/>
          <a:p>
            <a:pPr lvl="0"/>
            <a:r>
              <a:rPr lang="zh-CN" altLang="en-US" dirty="0"/>
              <a:t>应用：物体检测</a:t>
            </a:r>
            <a:endParaRPr lang="en-US" altLang="zh-CN" dirty="0"/>
          </a:p>
          <a:p>
            <a:pPr lvl="1"/>
            <a:r>
              <a:rPr lang="en-US" altLang="zh-CN" dirty="0"/>
              <a:t>Faster R-CNN, MS-COCO</a:t>
            </a:r>
          </a:p>
          <a:p>
            <a:pPr lvl="1"/>
            <a:r>
              <a:rPr lang="en-GB" altLang="zh-CN" dirty="0">
                <a:hlinkClick r:id="rId3"/>
              </a:rPr>
              <a:t>https://github.com/Res2Net/mmdetection</a:t>
            </a:r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07542"/>
              </p:ext>
            </p:extLst>
          </p:nvPr>
        </p:nvGraphicFramePr>
        <p:xfrm>
          <a:off x="1681230" y="2981482"/>
          <a:ext cx="9223986" cy="2997500"/>
        </p:xfrm>
        <a:graphic>
          <a:graphicData uri="http://schemas.openxmlformats.org/drawingml/2006/table">
            <a:tbl>
              <a:tblPr/>
              <a:tblGrid>
                <a:gridCol w="3303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187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effectLst/>
                        </a:rPr>
                        <a:t>Backbone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effectLst/>
                        </a:rPr>
                        <a:t>Params.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effectLst/>
                        </a:rPr>
                        <a:t>GFLOPs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>
                          <a:effectLst/>
                        </a:rPr>
                        <a:t>box AP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187"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effectLst/>
                        </a:rPr>
                        <a:t>R-101-FPN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60.52M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283.14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39.4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18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X-101-64x4d-FPN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effectLst/>
                        </a:rPr>
                        <a:t>99.25M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440.36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>
                          <a:effectLst/>
                        </a:rPr>
                        <a:t>41.3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187">
                <a:tc>
                  <a:txBody>
                    <a:bodyPr/>
                    <a:lstStyle/>
                    <a:p>
                      <a:pPr algn="ctr"/>
                      <a:r>
                        <a:rPr lang="en-GB" sz="3200">
                          <a:effectLst/>
                        </a:rPr>
                        <a:t>HRNetV2p-W48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C00000"/>
                          </a:solidFill>
                          <a:effectLst/>
                        </a:rPr>
                        <a:t>83.36M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>
                          <a:solidFill>
                            <a:srgbClr val="C00000"/>
                          </a:solidFill>
                          <a:effectLst/>
                        </a:rPr>
                        <a:t>459.66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>
                          <a:solidFill>
                            <a:srgbClr val="C00000"/>
                          </a:solidFill>
                          <a:effectLst/>
                        </a:rPr>
                        <a:t>41.5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87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effectLst/>
                        </a:rPr>
                        <a:t>Res2Net-v1b-101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C00000"/>
                          </a:solidFill>
                          <a:effectLst/>
                        </a:rPr>
                        <a:t>61.18M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293.68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dirty="0">
                          <a:solidFill>
                            <a:srgbClr val="C00000"/>
                          </a:solidFill>
                          <a:effectLst/>
                        </a:rPr>
                        <a:t>42.3</a:t>
                      </a:r>
                    </a:p>
                  </a:txBody>
                  <a:tcPr marL="121138" marR="121138" marT="55910" marB="55910" anchor="ctr">
                    <a:lnL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E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7864627" y="879018"/>
            <a:ext cx="3932926" cy="1130300"/>
            <a:chOff x="5067300" y="785712"/>
            <a:chExt cx="3932926" cy="11303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5067300" y="785712"/>
              <a:ext cx="3848100" cy="5969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7300" y="1382612"/>
              <a:ext cx="3932926" cy="53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772.3685039370084,&quot;width&quot;:4827.36377952755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46.651968503937,&quot;width&quot;:4202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334E55B0-647D-440b-865C-3EC943EB4CBC-1">
      <extobjdata type="334E55B0-647D-440b-865C-3EC943EB4CBC" data="ewogICAiSW1nU2V0dGluZ0pzb24iIDogIntcImRwaVwiOlwiNjAwXCIsXCJmb3JtYXRcIjpcIlBOR1wiLFwidHJhbnNwYXJlbnRcIjp0cnVlLFwiYXV0b1wiOmZhbHNlfSIsCiAgICJMYXRleCIgOiAiWEZzZ1RGOXJJRDFjWm5KaFkzc3hmWHN5ZlNoY2JXRjBhR05oYkh0SGZWOXJMVnh0WVhSb1ltWjdXWDBwWGpJdFhHeGhiV0prWVNBb1hHMWhkR2hqWVd4N1IzMWZheTFjZEdsc1pHVjdYRzFoZEdoallXeDdSMzE5S1Y0eUlGeGQiLAogICAiTGF0ZXhJbWdCYXNlNjQiIDogImlWQk9SdzBLR2dvQUFBQU5TVWhFVWdBQUJHVUFBQUNvQkFNQUFBQzcvVTRVQUFBQU1GQk1WRVgvLy84QUFBQUFBQUFBQUFBQUFBQUFBQUFBQUFBQUFBQUFBQUFBQUFBQUFBQUFBQUFBQUFBQUFBQUFBQUFBQUFBdjNhQjdBQUFBRDNSU1RsTUF6ZS9kdXpKMmlabXJWQkJFWmlMRFdYNWhBQUFBQ1hCSVdYTUFBQTdFQUFBT3hBR1ZLdzRiQUFBYnNrbEVRVlI0QWUxZGU0d2t4MW52dTMzZXp1N3MyZzRra1FOelhpQjJnbURPdmhnVTRtVFdnWDhnU0hNNEVuK1FQMmF4aEF4Q2FKYUFzSWtJY3dsR09QekJYQUpDdGlNeEl4NFNEeW03ZmlBclNHWkdRaUNDakdleEVsNVJOSnV6eE5QUjN1NmVpYytPWGZ5cXU2djZxK3AzVDgzMjlsNlhkRGYxK09wNzFWZjFmVlhWM1d0WnVhUUh2ajhYc2lYUjRtcGdtYjFlWE9aTHp2UFFRS1ZiMmt3ZWVpOHd6Y3FEckxTWkFvOWZEcXgvbzhsS204bEI3NFVsK2FlUE5tQXhwYzBVZGdCellMd0xlN256NjZYTjVLRDZ3cEw4OU1WM2ZNVTZVOXBNWVFjd0w4Wk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yTVNSdTdoVnZmMzNkNCt0SkpZODNscDdTWkV6WXd5M1hHanZxY3FTVjI2WVR4NXJKVDJzd0pHNWR0L2ttZ2d5RzQ2cDdVRHgwVzJXYisvbFoyOTYrZHNDR2ZsSjBseG02QjBWei9RdlZCdGh1R0xHZkJDMnd6TC9FWnllN2NDZE5zSWV1MzRaZVdhclprL3hjbVFONkNGOWRtWG1ZLzhPSXJ2OFRZbTJHcUxXTDlNdHNDMjBzTmJqUmh5MHp1Z2hmV1p1Yll2ZHdvMm94ZEthSnhoUEE4NDh3QWJqVDNoWURrTDNoaGJlYnFkZHNwelRGMkkwUzVSYXl1OWgydWwzLzFFMkhzNXk5NFlXMm10dVlvZFJTK2lJZHB2ZGoxK1F0ZVZKdFpZdll5WTFubkdIdWoyRWFRanZzVElIaFJiV2IyTlZmVlZjWkNOeGpwUnFNWTBDZEE4S0xheklEZDZZNXhqUjBWWTdUTmNIa0NCQytxemJRWTIzUUdvY09FbXpJektDY2N5d2tRSERaVHlBTU9oTDV1RUR4bWJPK0VqN05KOWs2QTRET1I0Y0FmRFUyS093bXU2dmVwdmZjWjIzQnF0aGticW0wbVMwdGh4eVFtaVVUaHlrdndDSjVXR1JQUnBCOXE4WERQWDVsVFRXTkRJUXhiN3pzVldHY3VLVTFHQzkzYy80cGVUb0tIYTNHdXlSajdhbGg3NzlXd2x1T3ZmK2JBM1Z3N3BLdk5EN284dEtmcG04NU4weDZUS1RFZndVTjRlKzZSei94SUhTYkQyUHVlZU95VEFVQ3owMXowQStoRlZsWHJId2h1YjdMRDRBWVR0YzF2bWNBeUVZNThCQTloZVdEYmkvdmY5UUNnMnBzQmxjcy9lMXVkM2ZIN1UzUUhBVVI1VmV0SVdXZ2tWSlJ6bFVCUm1RY08zekVNYVQ4VGVGSDRkNSs2aHgyKzgyZEMra3hlcmFrNGllQTF0djVkZDk5eXl5MFg3MWxuUVVNNU9WTU9oc0doVFFhVWJybTRIa0RvbkgzSHFsS3IvclJyWTRlYmFrUDIwbmo5SW1maGZ2eTc3WjY2WjZhclR2MUZVYmNrTmtvcXFYbkczbEpyMHBhK0RwRzJnanYxdnVtdi80K2FxNEozKzl0TTFQaFVuRUJ3M0xwNUtjL2pxbzdmanA2dlNkYU0zUXlPSlVxZUlUWWo2OTI2VGlESnM0eGRubkNvbnNPRGNZRnIyQUxiMEZGWC9rbXlOWjBMOVFBVkp4RDhvYy9jNy9EMXRpZCthM29Mb0s0TVgzblpmNDhENVhxcDcrdVJyV0xzb1VRdXdtWm14Q21lUW1kc0lKenB5TU1lQmJVMThwMFdWZ0FxMHpTZXZReFNjVExCWjhIWGplTVBHUlNOUGUzejVRdmc2dUJISDNNdCtySUNuYjN3MHZyNnVoT0tzOFAxZGU4WUJndUlrdzdmNnlDdnNvQnRISzZiSnQ4TmcxU0FFN0lxeEZPNjhuWEEwdHNlZjdSbWN4WitTSkZaRzRFcVRpWTRMbXY5eTJKbVJySjFyQjFvL1pZYjdNWVhlRjMxeTF4bGExcnpKRVdjdGdTZy9LdVA0OUhORnoydjBRN3cxR2RNbk00Z0ptSUI3Si94eWZnM2pEMjV4eUh0UHhpc0t5Z0FSY3FxRUJVbkVwenJzSitTbm1Id0ZWOW8yV015NnRzR2Y1Y05FblJqT1AyQ2VsODFpTE1Cb1dxWEdkZ05WeURPcmwrY3NYNHBjWTdKMEIvUGVrY2NodnB4SmFzSlVYRWl3UWZnS0JtVnFVRU5kS040bVR3UXR4aXM1T3pNZElBUWFVL0ZVRk1mYzFqeE82ZDVkbWpDaGZlQ2xzMktiaFRWQmdsN3V6VDJVdG5PWEFwVGNTTEJNWS9OTDN6cFJPbHA4UjhtVmw5aTRMUE04eG15T25zbTBEbkJaYXdwS0JzK3BZeFp5RW1mMGkrMk1BcDZjT3VjdmduWVppVHF4UkM5RVlzM0hVQzRpcE1JRGlNT0NzclNzVEFSOUp3K3ljWTAxbHcyelovcm5GU2g5L1dGWjV1WXJTM2RpcUVETEFUQnVsL0VJYUsyMHE0d2V2MEdNOXVhU01QK3p1RXFUaUo0ZzVsdzAzNnVrdGZNYXJNSVRtRFA2NDN3M3ZBazYyRGxRbEljVFkzc3ZHM2FNK3k4eHdQUGpRMk5HK1R4eDlkTmJTbHQwMWxqZFF5dnRKWVZvZUlFZ3ZPWTdKcXFuZU11NlpOc3JNUVNtSmU3WmpuQy9vZW5Dd1FyQm5LREZKR2QxMWFERlZNeml5OXpleW90UzE5cFYxU0xydXNHclhWUFg0eFFjUUxCZWJpd2xwNm95UjVOZGNxREkyb2tiVU0rd2VNWTV5dzhVZWZVOG8xalJUdS9HeC90ZVJnbXlqWDhubVpXbVNXV3RhMFlDV0t0allrbytqcEhxVGlCNEh4YnN1VkRlcHdWRlcydGJwRk5rMlZoSFp6d2pzY3ZTeHN5STEzeVdocktJTm4xUFNXZ21XY2ZzV3YvZGMvcmxERUg2dWUxcmdObDBjT3lRelpObGpYd0diVFdQWFV4VXNYeGd2TmR4REExVVpNZDVwVVpqeE5SOXIwRVBZNGMrNlJvSk90elRuN1haT0V3bnk2L2JmY0NxckUzTVFjSXQvVnpuclk2Ylo5bWh6dUVUSS91b1VoOTVteTBpdU1GaHhIbmZEd3pveTRrdU12WUpkcllWaTJLdEdUUHVzN3BOWW1ocFE2U1hiOUsyWm9YZzJwQVY3QllqN0xEUWtPTmNKcktxZ2RIc2lVNU5aS0pWbkc4NE5qSCtVNGlqRENXR0VsTG1kRFluOUJ0QlliWHNNSTRYMk5NRktTaDRMRVJNSk5ucWJHMjMzUkE1d3pvQ2dHdVpubHo2aEFBNElMZ0RMLzdsQkZTbnowYnJlSjR3VHRxTUppZGtjdzl1NHBWSUg1eHg4ZEdlRVlwWmFhaGRlVDNza2pDQnlLbXU2SkJXTllLc2QxNVlWNExyb3Z5UWFlbzREdlZ2Z0svcUZyRlFGMXBhOHE2cTNUTVZvaFJjYnpnTmI5M3pjWko1bDVrdmdNSDRwZnpCTlhvUFR1a1pDckxodzFKR01Bb3dEVlpXT0V1Q1hwdDl6NjdNdklmeHdtWTVMOU4zVVJYMVFDbnAyelpsZzgvbnh4MUlzZ1lGY2NLenJWM0xSR2xhUUhobkplaWJxbk9xRUxiek9YSEVCdXA3MkNzQjdnbXkycklaMmh3QW9hSEtOYlgwVU9QWHJPd3RLMmZVbzZVSWNDdWlSNERXTVluVFN0R3hYR0NZOFRVY0NLTEVpYnFzNkE2YzB4QzQwcnk4NmM0cDBEWFpGazllU3JTZ1pMY1pHTGZ2NnE2WDh2cUtFTUEzZ3dmZkd2eXg2azRUbkRzTXBWd1FrTi9ETVV6eXF6Q0pCTWVZNXEwc2R2a3lYbWlOTkExOFVEWlhZQzVqa1F5c1NiRE42aVBzdGFVSVdqcHJzdXdJbUpWSENjNE5uNGl2alBNV2xKMHE0cGpnRDVmVDlwekVyaHR4d2gyZ1FQMkUraHhXdUp3Rm9NbzA0VkppTHA5K2RxK1EvRklKMmxYOXRRaUJUU1NqMVZ4bk9CWUo1Vnd3Z2hYcVpDTXhORFl2Y0RQZEJkbWx6Y29qaWRPQzluTGJxM3lzeXEyYks1OTJSMnVLQ0FaQzNVbVF5V09BVFowaVdBQ0hjV2lTSk9SYkt5SzR3UWY1WDQ4MHhFdXdGYklXRDJiTUtLa0lDVEVPVzJUVFRVRm5abWFsK3lxUXNMM0VibzRuYUVIVktURlVEWld4WEdDZDdRZzNSQmZLZEEwbFFPc1dzaWtUNEV3R1NnbUMwKzdvYTRKNjgrMFhwcHNxWGRvczRxUklGclFqNG1UU1pRVXFoYW40ampCZ1NEUW1TZGxZSEs0dXR5ZWNGd1l4djdrT0JOZzRIZXpTRytGdWlZTEVBbndaQUhCNHgxME4zMVdDWW5oT3FZYjBVSHFmaVRYY1lJRHdiVklCRUdOZi9sQ1dIb3hDRHk2VHJGNkhoN3U2ZkQvcTFjWUtkZEJpanZtTU5lRUoyajhyQmloYk1FWjBTVnNWVmxZc0FENk52UlZnd0ZPdklwakJPY0kxdElxd28wRmJKM3IvMjJtUllaVFI5S0hiMnQxREE4YXVPUFJjYUxzT3FlZnJ5c3hPQUhFM2VDUUZBMW1JVE9OZXZlVng3czYvbGs4WDA4OVJ1SGN4cXM0Um5DT1lDc2NmM0FMTjdTd3RCSGNKYndXeUhhOVZweG4wUm5JRy81UW1ZVWU2S1E1MXprZGhDb0E1eGlFczBuSktmMGJ5dUk2RWhzMEc2YXBYcDZnYnFrZXZMRlRVQ1l1eEtzNFJ2Q3c0NW5xUHo5eS84VkxZWHg4THN4aTJORXdyRTlZUGJZSnBBODh2YlpwUUxzVGNFV3pGSVkrb2g0RFp5ZU5vT3lCMVNEMWRKS2Rvek50eFM3R1NraFpWemRWUURRV0t2ckdRNC9lZG04MDV2aldDQlc3bldNRVg0WFdkZ0xvN0hOdGh0cE1RSWZNVlZqcENKMkJma1JxZ2NOck5uTGpMTFc0akVpdmh2RSt2ZlBZcnBnSU51a09aWUZmQUc2b0hLSEdydUF1allLcVVFbExnM0FWQ3hUUmdvOUNqbWVldlVjd0t2Qk02eGN1WXMvRDNmSUp0QzBDTHVNc2NiL00wNlpIWHMwSnltcXRnUkozaStTR3BFdURYamdHeldZUVhqZ1JYZVdINjJJQ1RjQkVLMXpGQW11MDRCMTExeWM2NFhlZ1hoMlNGck5abk1LU2hRNENhUkZ2MHh0VTB5dzFHRThhUFNKZHRPb0lZTnBzOXhCMHZVNDlSbzYrdWMyc2VXM0lJUUFSVDJCZ0VWTGJGTUJraFpaUFpLSmlCMFUwbFpxeVNGS2lBK1VJZ2JhWXphczJNOUxqR2JyRk1NMFN0SWZrMjloSytYeUJoV3laTExQSWJnZmR2a1NpMkF6ZllGeVFUVHl6N3prazJNeVcwcGFoRUtsaUI1L09nVW9GREJJYnAyMGpKVENqTFduenF5RGlTOWNFRnN5aUhaSG5MMmxvK3lhNk00eGk2WlhnRTZPL0piZzlLbTdPdVhPNjRxc1hGWFhsNlM5UnEvOVdneW0vOERFZFVKYTdSenRONm9DYWRBemdpVFN5SGM4aHdhQ0dFbzJlU2FpQ1NCVTdPQ01GNTBhOXB0QitYcFE2R2M3NlJGLzFOOXBtc0hNajRCQ0ltcEJsSWNxWG5qK0NKZmNkYlBUV1V0UWh0Mk16bHdsNU5SdXBPZ25hMENqSzRsQ0NxSmxGTEcyUTA1dXJOYXBxYmpOZUUrOVo5MEpTekNBVkZ5a2xWVUdraWgxOGtZTHpXYnhGNkZwVzg1SmJyR25HcEVDbEtxeEtMWkxNTllGQ3Raa1JRUHFpaWYrMnlmTkpFU3dGMHVEa1JDUkFjWXA4bk0wMDZGaUtUcjVmSXBTYTNmU0JPaFZkckJYZzErTk1zUmsralpXN0E1ekt5bk9pTXhIUlYxSVZqSUN2VDFsckV4VTc5WkdDKzQ1bjVxUWQ2OFpFcWFUTEJ3b1RZak10Q0tRWWNaMEVIRm9UNVdLaGdZNEI2ZkE3S1pTV2o3T1p5T2ttY2VGUERnYW1PL1lraUpKWjVDZDRJTzNGM29yTjhCaVlYa2J4bFZidUxGZlZKZ1Z2VWhXMGdDOVV4UTdHU01INWNPNVF5b3ZDRVVSNlR0cGowcndhend6QTBIbUNrdTlLUmRrNFMvRTJjNEd3WWlyYlpaZnRSMmFrSVZoS1BNUFBaNVNqOEM0cFIwVjBTZm1MVXJHTG82NUY0UXJxa2I1TldSWCtIMTVMTVNhbG04a0NCbzRRNGs1WnNNQ3BnRUd1WWpzWlp5a1htMWwwTHJIclpMSXIreVk4dXE0RXV0eFh2ZVpxd09wb29ZNm9UL01icFdJWFQ2VE5kQWcvTnZ6NHZOdE5mYWJEclp6R2oyb3pmQmpKczdMMmJXaC9XaXpGMll5K1B6QWlmdGVadzlDOFhNUlVtK2xCQlJzZXFhZFJsUEdOK3F5UkI1UW1GNlZpRjArazREWENqdzNmMkhLN3FmZnphWGhLQ2F1ZUErTjJpVVpvUE42U0VaWnhsdUp0WmlPbE1QSGdpOHo1dGs3TE8zU3hsSE5nYXd5UnBaRllWZzNGYXdLdnQraUttdlMvVVNwMnNTbEdxMU1BUDhxK2JrN2UvYlFvMzNxM3VaQWppUmRlU1AvOEREek8wTVBQdmJsOHZSRzdPSlRrc2hQSmtvY2llUzdHWnNETGxlVElFa0oyM1FzamVBamljYWc3SGtCbTd4Vi9oSHZlQ0NJKzdpZWtFdzRXcFdLblY2VGdQRWFYS3lTSG41VjN2RzNWbUJRV2pENC9nL09JUHNIZUEwdnlqdzA4aXdMZlpUZ3BpaVVCaytvM3htWmlybmRUa1JMQVdGWDdkaDQ3YUJucEt0L080MXNxSnIvY1YrR3pSbTYxMFdsSFlNcisyd1BHRUJVN1NDTUY1MXYveTVTNDkycXA2em1YZi9kZ2l3TFllUjZXaGFVTkgzUk1CZXgybDREc2M4UWZjaXJtNnF4REZ1WW9sZ2lHNU5rWW00R1lsTFBrZUNNZ3UyS3p6R2Y3MEFWc2VmTUNOZmJ0OWRHZTAvWUEreVlBWFRqY1BEbHora3VOdDR1cURMOFJLbmF3UlFyT0Y3NCtwZHFRbnNveHBybmEwWWU5Y3dRSmFmTDVHU2lQV2lYZlhMczExUjY3ZDVzWWRTUkxrcmNVbVJpYndRbzRUSUV0Q1Npa3UrTEMxYnlzZG8vVzVScHdqbWorbXgzOUZIRmlia1QzRSt4OWt6eTRGNkZpaDdkSXdWZkIzQTZSZFY0RzdLN25iTDhiWnI5SklLYVFKVllCN0pVRzF4aDc4bU1WZkg3N2h0WHpucTR4ejFLTXpXQVYzak1zYjljN3lSdDdLNmdXM0QvREZjQnUvTW5PWCtNYjdGZkFwSHpBeDRubzVnODNyWDN2RkRrMWkrRXFkbEZGQ3Q3U2ptZEdjdFZ4UE9mc2pSMGNDYXlsNWlwVmg0Wks0S3F0TWZ1L2d5RmVRNURMbkhtV1ltd0c4ekdWSVBIQXdDZytYNEpuVGRqcmJvOFpUMGhlVTYxN0tuZ1h2MldRQStCRWRNM1A0eUYwcVpaNHFqNklVQlc3a0pHQ3Q4bTZCM2pFdGdLLy9ZcExwYlpwWVoyNklDcW44OXVVQjcwMi9tcERhT3lvejZuTEVOZzhTekUySTZJSGMySjN2VldUaDdwaVJ6anJoY00yclplRkJ0Z1AyVGY5dTRLREhsZlZVMWhpUXQrVkVKQ1J2NkVxZG50RkN0NzBiSjJEWDRVemNOTlpubjBaVzBDSXRpRXFwL09yYjRkZzVYYTYzcmNmTjdvbXFKcG5LY1ptem5xN1ljSERaTCtRVEN3dGVEQWNRdTQ0K0p3VmxPQ0diZG5weDFDSE1aSXRkVVJEMWNhUWY3SkMySnRzUzVNSlU3R0xJMUp3TUNhRFhzdkNOa1dlRSt4amZzL1Z3UjNRWDByRFRucllsdWV2bmM3LzJlQUsrdzZ1MEFFSmRzeXpGR016QXpMQzZjVUs2QUZUMlBTcTYzSmJoa2hOMVhIVnZ2YzgrQ3FBc1VXUTV6allVZTFhRC9BeEVxYzhIclowdVJBVnUwaWlCT2Q3NWd1U1dLWGpYUWZpTVBJdGEvUTlhS3MwNzVNUTA4bklOOG9sK3VvL1B2d0xqaExCRWpjZE81bG5LY1ptV3RDQnlZVHBKNGNmZUdGQmF5NTZhVDJTM0N2LzhpdGZzUXM0OHBUVEdpZTRlOHYyMytsNDltZ29RVE5sZ2xYc29vb1NuT3Zzc2lUNUlFcGJvZ1RQdVNMT0NFVGRsSDVuUFkvb28xQW5UNW1ZWnluR1pzWnFvT1ZqTG0wRk1STGV0Y1drVFRibER0eUg4eXhabTNoRU4vNlFEMlN5Q3FwaUYxT0U0SlUyckdUVGhiUC9zSlMzUk5iWjUzc2ZtWXlacEwwWHRBaVE5TVBFT2krTFpsbjZ1UHlMY2Z5elozZEpLaVRUQ3g5SkFwVTRpeFZEbnI3eVRtZkVJUXovenRYNU1EUmpvaDFFZEYrOEx0ZmRzQjdwNmhVVnUxM0RCSC8ra1NkcU1CbjJuc2NlZnZqaFJ6N2I0SG52ZFRSNHpvYnk0RTg2UmxKQncwUHVoWFRBSk5zVlRZWlp3cVFuU2NiK2doci9yWHZFYVhYVy9NaGJWMndVQ0lMRjdjRklyamcrNUhWdjQ0aUh5WTg4VCtDRHpGWkJWU3d3aEFuZUl4cVRXWGxRQk90alArZzRWSUZvZXIvYVdUUWgxQ2JIRUlaWmlyY1pSS1pHNTNTSHNTR1J6WDdPMTQwRjFFOTlVU0JzcWRaa2VZeFovY2xMc21na1ExWHNJZ3dWL05QU1VFam1kc0dHc3htN3l6Qi9BcnYyRzdZVXFsK3hOOHhTMS91RDMvaEwyMEhyekR3eFdJM2pUTVV4V1RGc0JON0NjeTQwcEZPK1ltL2IrZUZ2WnFJZTBnbEhjdktVVVlCa0ZIeUdYYS8rc1JybUM0em1mMGRoM2h3eDZsQ1NPMWFXT05WWmZZd2xLOWt5Qyt1N2FzZTUzN3Y0YlU3TnN2UlNLZ1EvaU9GYmF6YzEyTWIvTk9tMlJUUmsvMVZVN0tMSktQaUE3MWUreUtaOW5PY3dlWmJxaFlvL0VwZkF2UEpZV1hJSXlrMHVaV29xK1RxWkhKUUFZcjB0V2NaUnphWlZtZkE0VDJKek1vcUszYmFCdDd2WG9DT0wyL1k1Vzlmb29WYmwzMjQ5dlB2SkhUL2RCV1ZsZnE3MkxoY0U2K1psRDNvYUxIbllBM0p0U2oyZzNXUlZoMjdSS3IrSWl6WW5QVTFQZEJBMEkxaUFqKzY3clZsL3dsVHM0c3NvZU5kK25IQlZHY3lzSExyOWxyR3FJaDFwQ3pSYU1YODgzTmlSTXRkb25xSUt3eEhZTlVBWlpjbWpHcFJyZUNjUFFjMUc2d2JlNDV0ODU4MWNvNm5VcU4zQ1dqaFJSdTByQ3hlaEtuYVJaUlFjbmhNSW5EZXdQanAwY1UzMFUrMnhnOGZ2aDBIZ0lsOVBQVEp6Yk11NjZ5OEFNdGNnNnpML2t2d0dLazJ5cExPaGxxdUdRMkFWdTFZNlIxYjBXU2lKSGY0Mlg1QS9TcDJ6aFlpT2Q2dnhuZFRjZlJxR0ZNVlFGVHM0TWdwdWUwNCtRSnpKM2pBRlA2R2dEN0FQb20ybGh0dGNyZzBsN1h2N1NUNEhlTHJqOGNjYTdMMEVhZ29zRWV3QjJjV3dLQ3NBZHVJcU9rNGRXd0hzOEoyUC9RWTc3QlBVZGtUSGJXWURWOGZmSWczcHNxRXFkdEZrRk56eG5IaURqOStQMU5PeEZBeTl4TjYwRzNEZXdQZzFscElXdlZ0Syt1eklBVFV1OHl3cExQZ0xBM3RkODlkUHA2YnJPY0tyanMzWS85OU9xVGtSSFk0YUwrTTE5bXUwSlZVK1ZNVXVsb3lDd3hRNWdsVytlMW9PT3J0SXhTUUhidGxYYThpTXNPN3U4UnFTS3VSbWY2VXVWSFkwSkNCNHlzZzBTeFI3UUw3ampXSkFxK2txT2xBdkNRMHcxUUYxbktDSDc1NnMwWlhzSElTcDJNV1lVWERIS2NGbThMakg3S3ZadVpNOUszWDNEeURaajQzNFRwRW9tMHZ1dzhZMytySTN6eGhuU2NIdUwxUk14djkrOUhyTmdyZlVXdGFmdWZQbVNSV3E1cXg4OXI1SmZvcEJCVWxXQ2xHeDB6bXI0UFlDWXlIb2dyMjBMaVJqSkJMcW5IZiswQ01mQnhGOVpwU3R3RTkrdHM3dStJUm9jMytOczZUaDE0c0wyUTRwZERTSnl3MjZuTS85M0szczhPMTlyYk85d1BETndDVnJUcjVUcE1Fa0xBYXEyT21iVlhEM1ZmSUZ2czQwaGduNWlBSnJlUStPRExEeTZpaVg0K05ONHl4RnNZdTJmYk1YbERIVXVNL1dsYUozd2ZtZURkSmhmV3NtZXdpc285WExXUVYzUFdlbGZtRE5Hcm5lYnI0aFdlUDNSbXV5NUdhNjRvWlhiNUJsNHl4SnpNR1oyaVFQYVFlampLeGRETHRBa2IzY2lNNTZHdXByYnNscTA1bXNnb3UvS3ZveWUzLzlzZ21taU8vQnJhbi81bitHbmwwRkVqVE9VaUFWV2JuaXY3cVRiZFBKTkx5bE9KaUErRU9uMWNiUjUrSmdnekVrcWMwcytGTTNYUFJmWHYveEpJVGlZTEJSL25ZSmd3QlBQbk1oS3FzMEJCU1Z5cTlwbGhUay9zSWcxbFg0KzB4V3N4KzNUNnZVM0wzU3lvZS9lemdacllqZXh5OTRDRE9LUDJxU2Q1WWsvTGJ5Q0p1c3ppM1Q5Sm4xdEZsWmt1OW9UNXRTSlA3akZ6eUVIWDRjN3B6cEFhQ0RnZzl1M2gvaitHQ09zV0l4MWxlYVo2Wjl6QkZVb0FSNUNCN0lDQTVYdkJmQThFcEQwQU53SGVFT2d6RWNjMjE3b3RlSHNqRzdRSUsrYkJnTTlNcEQ4R0MydWMzSVdiU053cDRQYmtHNWtQUTFIMi9GVWk3RDF6R3lSWjFJVS9rSUhzZ3lmeWxFcmlQY1ppNzV3ZHJTZWZuYmpydUdIQ2NkSStuNVl6NFNDaEF0SDhFREdIRytVaWxQb2Nhd21SMC8yRktRSWZuQmpxT213bTkwY2tqYkpxNXBKdUU3TDhFRGVlNjY1OTY4c1FPYkNRTDZyNzJnMmp6cUtuK1FCMVY4RU9KMzhxRXJxZVlsdUdTQVp1WisrZGRsRVh2dDJGTmZDVnhtU2cxQUEvWGplcCtoMVBacDBRQy9POERWWjVsS0RTVFdBSCswOEh4aTZCS3cxSUQ5eDNYeTMxT1dBMUVvRGVCNFpzSUhoZ29sYnNtc0FRMDB5SGNvRGFBclVaeCtEZkRQTzJ5ZWZqRkxDUTFxQUg4bVJONGlHRVJib2pyRkd1Z0ZQTmw1aXNVdFJadGNBM2dRK29ROVhUVzVUQ1dHNldvQTMyWC93SFFwbE5oUG13YWFUSG1qOXJTSlY4cGpYZ000Qkw3ZFBOWVM0Mm5Xd0RaNU0vczB5MW5LWmt3RHVKOTAzN2N3aHJKRWRNbzFjRlg1QnM4cEY3WVV6NFFHOElHOFhSTjRTaHczandhZUtSK2N1WGtHMjVDa05mSGhJa1A0U2pTblhnT3pUSHk0Nk5TTFdncG9TQU5kZVd2d0R3SHZxaGdpVXFJNVRScFk4RzROZ3Q1dk9rMmlscklZMHNCWTNocFV5M2RWRE9uMGxLTlo4bTRObHVTNzI2ZGM1bEs4eVRRdzhneGxZWHFmYVpxTXg3TDNpZExBSFBsRTg1bGoveURRaVZKRnlVeENEVndsWDNRWnlQZjlFM1l1d1c1R0RWUWE1SEt5L2NiTnFJSlM1cFFhT0hQNDczOXVwNjk5N2FGUDBUODhreEpQQ1g3emFBQWZneUJwN2VZUnZKUTBxd2FjdjM0dXJZYjRxYXdZeTM2blhRTWRhUzUyWnZPMHkxdktON0VHOEUxcEpRMG54bGdpT08wYTROL3RwR252dEF0Y3lqZXhCbWFvd1NBL01jSVNRUTRhK0gvTW5HdXo4WmlXT2dBQUFBQkpSVTVFcmtKZ2dnPT0iCn0K"/>
    </extobj>
  </extobjs>
</s:customData>
</file>

<file path=customXml/itemProps1.xml><?xml version="1.0" encoding="utf-8"?>
<ds:datastoreItem xmlns:ds="http://schemas.openxmlformats.org/officeDocument/2006/customXml" ds:itemID="{40225495-EC77-418F-882D-8D54027AA670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2497</TotalTime>
  <Words>2659</Words>
  <Application>Microsoft Office PowerPoint</Application>
  <PresentationFormat>宽屏</PresentationFormat>
  <Paragraphs>395</Paragraphs>
  <Slides>68</Slides>
  <Notes>19</Notes>
  <HiddenSlides>27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3" baseType="lpstr">
      <vt:lpstr>黑体</vt:lpstr>
      <vt:lpstr>华文楷体</vt:lpstr>
      <vt:lpstr>华文新魏</vt:lpstr>
      <vt:lpstr>楷体</vt:lpstr>
      <vt:lpstr>宋体</vt:lpstr>
      <vt:lpstr>微软雅黑</vt:lpstr>
      <vt:lpstr>arial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BMP 图像</vt:lpstr>
      <vt:lpstr>大规模图像的多粒度 目标检测</vt:lpstr>
      <vt:lpstr>视觉信息的多粒度表征</vt:lpstr>
      <vt:lpstr>科学问题: 多粒度信息的高效表达与利用</vt:lpstr>
      <vt:lpstr>大规模图像的多粒度语义理解</vt:lpstr>
      <vt:lpstr>深度神经网络发展多尺度视角</vt:lpstr>
      <vt:lpstr>深度神经网络发展多尺度视角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富尺度空间的深度神经网络通用架构</vt:lpstr>
      <vt:lpstr>人工设计 vs. NAS</vt:lpstr>
      <vt:lpstr>动作分割 (时序)</vt:lpstr>
      <vt:lpstr>长视频的动作分割</vt:lpstr>
      <vt:lpstr>Multi Stage Temporal Conv-Net</vt:lpstr>
      <vt:lpstr>MS-TCN++</vt:lpstr>
      <vt:lpstr>结果</vt:lpstr>
      <vt:lpstr>基于深度霍夫变换的语义线检测</vt:lpstr>
      <vt:lpstr>基于深度霍夫变换的语义线检测</vt:lpstr>
      <vt:lpstr>基于深度霍夫变换的语义线检测</vt:lpstr>
      <vt:lpstr>霍夫空间多尺度</vt:lpstr>
      <vt:lpstr>基于深度霍夫变换的语义线检测</vt:lpstr>
      <vt:lpstr>基于深度霍夫变换的语义线检测</vt:lpstr>
      <vt:lpstr>                                    ILSVRC 2016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基于深度负相关学习的鲁棒回归</vt:lpstr>
      <vt:lpstr>弱监督实例分割</vt:lpstr>
      <vt:lpstr>基于卷积层多尺度的边缘检测</vt:lpstr>
      <vt:lpstr>显著性检测：一种类别无关的基本属性</vt:lpstr>
      <vt:lpstr>跨层动态自适应的多尺度融合</vt:lpstr>
      <vt:lpstr>轻量级的显著性检测模型</vt:lpstr>
      <vt:lpstr>Weight decay  自适应Channel数</vt:lpstr>
      <vt:lpstr>显著性检测可以处理未知类别吗？</vt:lpstr>
      <vt:lpstr>自适应通道数学习结果</vt:lpstr>
      <vt:lpstr>实验结果</vt:lpstr>
      <vt:lpstr>结合通用知识减少对任务相关标注数据的依赖</vt:lpstr>
      <vt:lpstr>获取Proposal的特征和概率分布</vt:lpstr>
      <vt:lpstr>获取Proposal的特征和概率分布</vt:lpstr>
      <vt:lpstr>Proposal-based MIL Loss</vt:lpstr>
      <vt:lpstr>其他损失函数</vt:lpstr>
      <vt:lpstr>利用整个数据集的信息</vt:lpstr>
      <vt:lpstr>Multi-way cut的近似求解</vt:lpstr>
      <vt:lpstr>实例分割VOC’12</vt:lpstr>
      <vt:lpstr>实例分割MS-COCO</vt:lpstr>
      <vt:lpstr>语义分割VOC’12</vt:lpstr>
      <vt:lpstr>大规模图像的多粒度语义理解</vt:lpstr>
      <vt:lpstr>案例：与华为技术合作</vt:lpstr>
      <vt:lpstr>案例：与金风科技合作应用</vt:lpstr>
      <vt:lpstr>案例：新冠肺炎CT影像AI辅助诊断</vt:lpstr>
      <vt:lpstr>案例：其他落地应用</vt:lpstr>
      <vt:lpstr>互动体验</vt:lpstr>
      <vt:lpstr>开源生态建设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788</cp:revision>
  <dcterms:created xsi:type="dcterms:W3CDTF">2019-08-31T02:02:00Z</dcterms:created>
  <dcterms:modified xsi:type="dcterms:W3CDTF">2021-12-26T01:13:37Z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EADER_334E55B0-647D-440b-865C-3EC943EB4CBC">
    <vt:lpwstr>XGRvY3VtZW50Y2xhc3N7YXJ0aWNsZX0KXHVzZXBhY2thZ2VbdXNlbmFtZXNde2NvbG9yfQpcdXNlcGFja2FnZXthbXNtYXRoLGFtc3N5bWJ9Clx1c2VwYWNrYWdlW3V0Zjhde2lucHV0ZW5jfQpccGFnZXN0eWxle2VtcHR5fQpcYmVnaW57ZG9jdW1lbnR9Cg==</vt:lpwstr>
  </property>
  <property fmtid="{D5CDD505-2E9C-101B-9397-08002B2CF9AE}" pid="3" name="FOOTER_334E55B0-647D-440b-865C-3EC943EB4CBC">
    <vt:lpwstr>XGVuZHtkb2N1bWVudH0K</vt:lpwstr>
  </property>
  <property fmtid="{D5CDD505-2E9C-101B-9397-08002B2CF9AE}" pid="4" name="KSOProductBuildVer">
    <vt:lpwstr>2052-11.3.0.9236</vt:lpwstr>
  </property>
</Properties>
</file>