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57" r:id="rId3"/>
    <p:sldId id="283" r:id="rId4"/>
    <p:sldId id="284" r:id="rId5"/>
    <p:sldId id="285" r:id="rId6"/>
    <p:sldId id="287" r:id="rId7"/>
    <p:sldId id="288" r:id="rId8"/>
    <p:sldId id="289" r:id="rId9"/>
    <p:sldId id="291" r:id="rId10"/>
    <p:sldId id="293" r:id="rId11"/>
    <p:sldId id="294" r:id="rId12"/>
    <p:sldId id="299" r:id="rId13"/>
    <p:sldId id="300" r:id="rId14"/>
    <p:sldId id="301" r:id="rId15"/>
    <p:sldId id="309" r:id="rId16"/>
    <p:sldId id="307" r:id="rId17"/>
    <p:sldId id="310" r:id="rId18"/>
    <p:sldId id="313" r:id="rId19"/>
    <p:sldId id="312" r:id="rId20"/>
    <p:sldId id="315" r:id="rId21"/>
    <p:sldId id="316" r:id="rId22"/>
    <p:sldId id="314" r:id="rId23"/>
    <p:sldId id="317" r:id="rId24"/>
    <p:sldId id="345" r:id="rId25"/>
    <p:sldId id="346" r:id="rId26"/>
    <p:sldId id="271" r:id="rId27"/>
    <p:sldId id="319" r:id="rId28"/>
    <p:sldId id="320" r:id="rId29"/>
    <p:sldId id="321" r:id="rId30"/>
    <p:sldId id="322" r:id="rId31"/>
    <p:sldId id="323" r:id="rId32"/>
    <p:sldId id="338" r:id="rId33"/>
    <p:sldId id="324" r:id="rId34"/>
    <p:sldId id="325" r:id="rId35"/>
    <p:sldId id="326" r:id="rId36"/>
    <p:sldId id="329" r:id="rId37"/>
    <p:sldId id="330" r:id="rId38"/>
    <p:sldId id="332" r:id="rId39"/>
    <p:sldId id="333" r:id="rId40"/>
    <p:sldId id="340" r:id="rId41"/>
    <p:sldId id="341" r:id="rId42"/>
    <p:sldId id="342" r:id="rId43"/>
    <p:sldId id="339" r:id="rId44"/>
    <p:sldId id="259" r:id="rId45"/>
    <p:sldId id="366" r:id="rId46"/>
    <p:sldId id="261" r:id="rId47"/>
    <p:sldId id="260" r:id="rId48"/>
    <p:sldId id="258" r:id="rId49"/>
    <p:sldId id="358" r:id="rId50"/>
    <p:sldId id="337" r:id="rId51"/>
    <p:sldId id="352" r:id="rId52"/>
    <p:sldId id="353" r:id="rId53"/>
    <p:sldId id="354" r:id="rId54"/>
    <p:sldId id="335" r:id="rId55"/>
    <p:sldId id="336" r:id="rId56"/>
    <p:sldId id="355" r:id="rId57"/>
    <p:sldId id="364" r:id="rId58"/>
    <p:sldId id="365" r:id="rId59"/>
    <p:sldId id="361" r:id="rId60"/>
    <p:sldId id="357" r:id="rId61"/>
    <p:sldId id="356" r:id="rId62"/>
    <p:sldId id="263" r:id="rId63"/>
    <p:sldId id="262" r:id="rId64"/>
  </p:sldIdLst>
  <p:sldSz cx="9144000" cy="5715000" type="screen16x1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6593"/>
    <a:srgbClr val="C0504D"/>
    <a:srgbClr val="CFE9F4"/>
    <a:srgbClr val="233F55"/>
    <a:srgbClr val="FFCCCC"/>
    <a:srgbClr val="336699"/>
    <a:srgbClr val="4A6C99"/>
    <a:srgbClr val="7FAAE2"/>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9" autoAdjust="0"/>
    <p:restoredTop sz="89947" autoAdjust="0"/>
  </p:normalViewPr>
  <p:slideViewPr>
    <p:cSldViewPr>
      <p:cViewPr varScale="1">
        <p:scale>
          <a:sx n="141" d="100"/>
          <a:sy n="141" d="100"/>
        </p:scale>
        <p:origin x="1328" y="176"/>
      </p:cViewPr>
      <p:guideLst>
        <p:guide orient="horz" pos="180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112" d="100"/>
          <a:sy n="112" d="100"/>
        </p:scale>
        <p:origin x="-1476" y="-8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9DC6AB-CD15-4CE8-A00C-8E215C7C8C45}" type="doc">
      <dgm:prSet loTypeId="urn:microsoft.com/office/officeart/2005/8/layout/funnel1" loCatId="process" qsTypeId="urn:microsoft.com/office/officeart/2005/8/quickstyle/3d8" qsCatId="3D" csTypeId="urn:microsoft.com/office/officeart/2005/8/colors/accent1_2" csCatId="accent1" phldr="1"/>
      <dgm:spPr/>
      <dgm:t>
        <a:bodyPr/>
        <a:lstStyle/>
        <a:p>
          <a:endParaRPr lang="zh-CN" altLang="en-US"/>
        </a:p>
      </dgm:t>
    </dgm:pt>
    <dgm:pt modelId="{610A725A-65CA-4E00-A7FD-B2D602E9985D}">
      <dgm:prSet phldrT="[文本]"/>
      <dgm:spPr/>
      <dgm:t>
        <a:bodyPr/>
        <a:lstStyle/>
        <a:p>
          <a:r>
            <a:rPr lang="zh-CN" altLang="en-US" dirty="0"/>
            <a:t>颜色</a:t>
          </a:r>
        </a:p>
      </dgm:t>
    </dgm:pt>
    <dgm:pt modelId="{A55A72D3-619D-435E-8EBD-3D8D8F24AB4D}" type="parTrans" cxnId="{CEA596A5-985D-44A2-8A28-1E470CBC89D8}">
      <dgm:prSet/>
      <dgm:spPr/>
      <dgm:t>
        <a:bodyPr/>
        <a:lstStyle/>
        <a:p>
          <a:endParaRPr lang="zh-CN" altLang="en-US"/>
        </a:p>
      </dgm:t>
    </dgm:pt>
    <dgm:pt modelId="{8F0F8776-7E8E-4D1E-A3B3-8C4E841684A8}" type="sibTrans" cxnId="{CEA596A5-985D-44A2-8A28-1E470CBC89D8}">
      <dgm:prSet/>
      <dgm:spPr/>
      <dgm:t>
        <a:bodyPr/>
        <a:lstStyle/>
        <a:p>
          <a:endParaRPr lang="zh-CN" altLang="en-US"/>
        </a:p>
      </dgm:t>
    </dgm:pt>
    <dgm:pt modelId="{5F27651E-0E82-462A-AB18-A2F2B9F730C8}">
      <dgm:prSet phldrT="[文本]"/>
      <dgm:spPr/>
      <dgm:t>
        <a:bodyPr/>
        <a:lstStyle/>
        <a:p>
          <a:r>
            <a:rPr lang="zh-CN" altLang="en-US" dirty="0"/>
            <a:t>纹理</a:t>
          </a:r>
        </a:p>
      </dgm:t>
    </dgm:pt>
    <dgm:pt modelId="{68F45307-C73A-4C83-8929-B9D728728254}" type="parTrans" cxnId="{EB2A6541-B1E7-49EE-A312-3B9A18699BE0}">
      <dgm:prSet/>
      <dgm:spPr/>
      <dgm:t>
        <a:bodyPr/>
        <a:lstStyle/>
        <a:p>
          <a:endParaRPr lang="zh-CN" altLang="en-US"/>
        </a:p>
      </dgm:t>
    </dgm:pt>
    <dgm:pt modelId="{67187EAE-BE6B-48DD-81B6-199123E35190}" type="sibTrans" cxnId="{EB2A6541-B1E7-49EE-A312-3B9A18699BE0}">
      <dgm:prSet/>
      <dgm:spPr/>
      <dgm:t>
        <a:bodyPr/>
        <a:lstStyle/>
        <a:p>
          <a:endParaRPr lang="zh-CN" altLang="en-US"/>
        </a:p>
      </dgm:t>
    </dgm:pt>
    <dgm:pt modelId="{06B3EE15-8A13-44AF-920C-E95FCCBF952A}">
      <dgm:prSet phldrT="[文本]"/>
      <dgm:spPr/>
      <dgm:t>
        <a:bodyPr/>
        <a:lstStyle/>
        <a:p>
          <a:r>
            <a:rPr lang="zh-CN" altLang="en-US" dirty="0"/>
            <a:t>形状</a:t>
          </a:r>
        </a:p>
      </dgm:t>
    </dgm:pt>
    <dgm:pt modelId="{159DFD0D-A9BD-4048-A380-237C6543C857}" type="parTrans" cxnId="{2CF85BE1-0EBD-43DA-B13B-CF76CF2D3D57}">
      <dgm:prSet/>
      <dgm:spPr/>
      <dgm:t>
        <a:bodyPr/>
        <a:lstStyle/>
        <a:p>
          <a:endParaRPr lang="zh-CN" altLang="en-US"/>
        </a:p>
      </dgm:t>
    </dgm:pt>
    <dgm:pt modelId="{66233A04-DE38-4E13-AF1D-B74886457853}" type="sibTrans" cxnId="{2CF85BE1-0EBD-43DA-B13B-CF76CF2D3D57}">
      <dgm:prSet/>
      <dgm:spPr/>
      <dgm:t>
        <a:bodyPr/>
        <a:lstStyle/>
        <a:p>
          <a:endParaRPr lang="zh-CN" altLang="en-US"/>
        </a:p>
      </dgm:t>
    </dgm:pt>
    <dgm:pt modelId="{3FA98D7B-B269-40BF-BAA9-5D102BCA7917}">
      <dgm:prSet phldrT="[文本]" custT="1"/>
      <dgm:spPr/>
      <dgm:t>
        <a:bodyPr/>
        <a:lstStyle/>
        <a:p>
          <a:r>
            <a:rPr lang="zh-CN" altLang="en-US" sz="2800" dirty="0"/>
            <a:t>感知鸿沟</a:t>
          </a:r>
        </a:p>
      </dgm:t>
    </dgm:pt>
    <dgm:pt modelId="{6D0300D4-D0D6-4DA1-8737-56E6A14A0A73}" type="parTrans" cxnId="{447268A9-8D1A-401B-87EA-D3CB12D6A8AF}">
      <dgm:prSet/>
      <dgm:spPr/>
      <dgm:t>
        <a:bodyPr/>
        <a:lstStyle/>
        <a:p>
          <a:endParaRPr lang="zh-CN" altLang="en-US"/>
        </a:p>
      </dgm:t>
    </dgm:pt>
    <dgm:pt modelId="{B17ED65C-0409-4EE8-885C-4FADF3A593AE}" type="sibTrans" cxnId="{447268A9-8D1A-401B-87EA-D3CB12D6A8AF}">
      <dgm:prSet/>
      <dgm:spPr/>
      <dgm:t>
        <a:bodyPr/>
        <a:lstStyle/>
        <a:p>
          <a:endParaRPr lang="zh-CN" altLang="en-US"/>
        </a:p>
      </dgm:t>
    </dgm:pt>
    <dgm:pt modelId="{135ACCA8-0B45-4E25-9F26-A0E005B94689}" type="pres">
      <dgm:prSet presAssocID="{389DC6AB-CD15-4CE8-A00C-8E215C7C8C45}" presName="Name0" presStyleCnt="0">
        <dgm:presLayoutVars>
          <dgm:chMax val="4"/>
          <dgm:resizeHandles val="exact"/>
        </dgm:presLayoutVars>
      </dgm:prSet>
      <dgm:spPr/>
    </dgm:pt>
    <dgm:pt modelId="{000FF58A-050B-4B63-AC7B-BB3D0E874FA4}" type="pres">
      <dgm:prSet presAssocID="{389DC6AB-CD15-4CE8-A00C-8E215C7C8C45}" presName="ellipse" presStyleLbl="trBgShp" presStyleIdx="0" presStyleCnt="1"/>
      <dgm:spPr/>
    </dgm:pt>
    <dgm:pt modelId="{B6A7AFDE-E47F-414D-89DA-777BDA136A61}" type="pres">
      <dgm:prSet presAssocID="{389DC6AB-CD15-4CE8-A00C-8E215C7C8C45}" presName="arrow1" presStyleLbl="fgShp" presStyleIdx="0" presStyleCnt="1"/>
      <dgm:spPr/>
    </dgm:pt>
    <dgm:pt modelId="{BF9E5C52-F962-4268-B664-F2DF826023B9}" type="pres">
      <dgm:prSet presAssocID="{389DC6AB-CD15-4CE8-A00C-8E215C7C8C45}" presName="rectangle" presStyleLbl="revTx" presStyleIdx="0" presStyleCnt="1">
        <dgm:presLayoutVars>
          <dgm:bulletEnabled val="1"/>
        </dgm:presLayoutVars>
      </dgm:prSet>
      <dgm:spPr/>
    </dgm:pt>
    <dgm:pt modelId="{98FA935D-66E1-451B-87BA-46F5FE589E01}" type="pres">
      <dgm:prSet presAssocID="{5F27651E-0E82-462A-AB18-A2F2B9F730C8}" presName="item1" presStyleLbl="node1" presStyleIdx="0" presStyleCnt="3">
        <dgm:presLayoutVars>
          <dgm:bulletEnabled val="1"/>
        </dgm:presLayoutVars>
      </dgm:prSet>
      <dgm:spPr/>
    </dgm:pt>
    <dgm:pt modelId="{33305CF3-A5CE-4B15-BCAC-D02D90E4D7BA}" type="pres">
      <dgm:prSet presAssocID="{06B3EE15-8A13-44AF-920C-E95FCCBF952A}" presName="item2" presStyleLbl="node1" presStyleIdx="1" presStyleCnt="3">
        <dgm:presLayoutVars>
          <dgm:bulletEnabled val="1"/>
        </dgm:presLayoutVars>
      </dgm:prSet>
      <dgm:spPr/>
    </dgm:pt>
    <dgm:pt modelId="{CB46232A-7800-4ACF-9772-1FADDA808F74}" type="pres">
      <dgm:prSet presAssocID="{3FA98D7B-B269-40BF-BAA9-5D102BCA7917}" presName="item3" presStyleLbl="node1" presStyleIdx="2" presStyleCnt="3">
        <dgm:presLayoutVars>
          <dgm:bulletEnabled val="1"/>
        </dgm:presLayoutVars>
      </dgm:prSet>
      <dgm:spPr/>
    </dgm:pt>
    <dgm:pt modelId="{7B25904E-5335-4B99-93D0-0A7C3F810573}" type="pres">
      <dgm:prSet presAssocID="{389DC6AB-CD15-4CE8-A00C-8E215C7C8C45}" presName="funnel" presStyleLbl="trAlignAcc1" presStyleIdx="0" presStyleCnt="1"/>
      <dgm:spPr/>
    </dgm:pt>
  </dgm:ptLst>
  <dgm:cxnLst>
    <dgm:cxn modelId="{6C4A9C26-F2A7-4837-B9B1-ABF280B7857B}" type="presOf" srcId="{5F27651E-0E82-462A-AB18-A2F2B9F730C8}" destId="{33305CF3-A5CE-4B15-BCAC-D02D90E4D7BA}" srcOrd="0" destOrd="0" presId="urn:microsoft.com/office/officeart/2005/8/layout/funnel1"/>
    <dgm:cxn modelId="{B89B5732-87E5-4444-AEF1-23F43DB55BEF}" type="presOf" srcId="{610A725A-65CA-4E00-A7FD-B2D602E9985D}" destId="{CB46232A-7800-4ACF-9772-1FADDA808F74}" srcOrd="0" destOrd="0" presId="urn:microsoft.com/office/officeart/2005/8/layout/funnel1"/>
    <dgm:cxn modelId="{EB2A6541-B1E7-49EE-A312-3B9A18699BE0}" srcId="{389DC6AB-CD15-4CE8-A00C-8E215C7C8C45}" destId="{5F27651E-0E82-462A-AB18-A2F2B9F730C8}" srcOrd="1" destOrd="0" parTransId="{68F45307-C73A-4C83-8929-B9D728728254}" sibTransId="{67187EAE-BE6B-48DD-81B6-199123E35190}"/>
    <dgm:cxn modelId="{E1BD3E50-A2D8-49AB-8D9A-CDAFE40E010A}" type="presOf" srcId="{06B3EE15-8A13-44AF-920C-E95FCCBF952A}" destId="{98FA935D-66E1-451B-87BA-46F5FE589E01}" srcOrd="0" destOrd="0" presId="urn:microsoft.com/office/officeart/2005/8/layout/funnel1"/>
    <dgm:cxn modelId="{D18AD977-FC37-4F80-B00A-DE88C43C89D0}" type="presOf" srcId="{3FA98D7B-B269-40BF-BAA9-5D102BCA7917}" destId="{BF9E5C52-F962-4268-B664-F2DF826023B9}" srcOrd="0" destOrd="0" presId="urn:microsoft.com/office/officeart/2005/8/layout/funnel1"/>
    <dgm:cxn modelId="{CEA596A5-985D-44A2-8A28-1E470CBC89D8}" srcId="{389DC6AB-CD15-4CE8-A00C-8E215C7C8C45}" destId="{610A725A-65CA-4E00-A7FD-B2D602E9985D}" srcOrd="0" destOrd="0" parTransId="{A55A72D3-619D-435E-8EBD-3D8D8F24AB4D}" sibTransId="{8F0F8776-7E8E-4D1E-A3B3-8C4E841684A8}"/>
    <dgm:cxn modelId="{447268A9-8D1A-401B-87EA-D3CB12D6A8AF}" srcId="{389DC6AB-CD15-4CE8-A00C-8E215C7C8C45}" destId="{3FA98D7B-B269-40BF-BAA9-5D102BCA7917}" srcOrd="3" destOrd="0" parTransId="{6D0300D4-D0D6-4DA1-8737-56E6A14A0A73}" sibTransId="{B17ED65C-0409-4EE8-885C-4FADF3A593AE}"/>
    <dgm:cxn modelId="{F579B3B7-CACE-4628-ABE4-BE2E217E2E97}" type="presOf" srcId="{389DC6AB-CD15-4CE8-A00C-8E215C7C8C45}" destId="{135ACCA8-0B45-4E25-9F26-A0E005B94689}" srcOrd="0" destOrd="0" presId="urn:microsoft.com/office/officeart/2005/8/layout/funnel1"/>
    <dgm:cxn modelId="{2CF85BE1-0EBD-43DA-B13B-CF76CF2D3D57}" srcId="{389DC6AB-CD15-4CE8-A00C-8E215C7C8C45}" destId="{06B3EE15-8A13-44AF-920C-E95FCCBF952A}" srcOrd="2" destOrd="0" parTransId="{159DFD0D-A9BD-4048-A380-237C6543C857}" sibTransId="{66233A04-DE38-4E13-AF1D-B74886457853}"/>
    <dgm:cxn modelId="{5727E468-A2F2-4037-A7E0-9B67F1235AB9}" type="presParOf" srcId="{135ACCA8-0B45-4E25-9F26-A0E005B94689}" destId="{000FF58A-050B-4B63-AC7B-BB3D0E874FA4}" srcOrd="0" destOrd="0" presId="urn:microsoft.com/office/officeart/2005/8/layout/funnel1"/>
    <dgm:cxn modelId="{B1EFC61F-7960-420D-94AB-59DC67E4A78C}" type="presParOf" srcId="{135ACCA8-0B45-4E25-9F26-A0E005B94689}" destId="{B6A7AFDE-E47F-414D-89DA-777BDA136A61}" srcOrd="1" destOrd="0" presId="urn:microsoft.com/office/officeart/2005/8/layout/funnel1"/>
    <dgm:cxn modelId="{F942F175-9ABD-47BE-8F19-54BAFDAE701F}" type="presParOf" srcId="{135ACCA8-0B45-4E25-9F26-A0E005B94689}" destId="{BF9E5C52-F962-4268-B664-F2DF826023B9}" srcOrd="2" destOrd="0" presId="urn:microsoft.com/office/officeart/2005/8/layout/funnel1"/>
    <dgm:cxn modelId="{A9C1AA29-ED73-49E9-855D-F7CC1FB97053}" type="presParOf" srcId="{135ACCA8-0B45-4E25-9F26-A0E005B94689}" destId="{98FA935D-66E1-451B-87BA-46F5FE589E01}" srcOrd="3" destOrd="0" presId="urn:microsoft.com/office/officeart/2005/8/layout/funnel1"/>
    <dgm:cxn modelId="{AFB965AA-423F-4CC6-822D-371860C7A873}" type="presParOf" srcId="{135ACCA8-0B45-4E25-9F26-A0E005B94689}" destId="{33305CF3-A5CE-4B15-BCAC-D02D90E4D7BA}" srcOrd="4" destOrd="0" presId="urn:microsoft.com/office/officeart/2005/8/layout/funnel1"/>
    <dgm:cxn modelId="{F27B820F-5D36-48A1-86F5-D7AEB6E2D7A6}" type="presParOf" srcId="{135ACCA8-0B45-4E25-9F26-A0E005B94689}" destId="{CB46232A-7800-4ACF-9772-1FADDA808F74}" srcOrd="5" destOrd="0" presId="urn:microsoft.com/office/officeart/2005/8/layout/funnel1"/>
    <dgm:cxn modelId="{63632E35-E34A-4008-81B7-28DE45F474D1}" type="presParOf" srcId="{135ACCA8-0B45-4E25-9F26-A0E005B94689}" destId="{7B25904E-5335-4B99-93D0-0A7C3F810573}"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9DC6AB-CD15-4CE8-A00C-8E215C7C8C45}" type="doc">
      <dgm:prSet loTypeId="urn:microsoft.com/office/officeart/2005/8/layout/funnel1" loCatId="process" qsTypeId="urn:microsoft.com/office/officeart/2005/8/quickstyle/3d8" qsCatId="3D" csTypeId="urn:microsoft.com/office/officeart/2005/8/colors/accent1_2" csCatId="accent1" phldr="1"/>
      <dgm:spPr>
        <a:scene3d>
          <a:camera prst="perspectiveHeroicExtremeRightFacing" zoom="82000">
            <a:rot lat="300000" lon="1200000" rev="21420000"/>
          </a:camera>
          <a:lightRig rig="morning" dir="t">
            <a:rot lat="0" lon="0" rev="20400000"/>
          </a:lightRig>
        </a:scene3d>
      </dgm:spPr>
      <dgm:t>
        <a:bodyPr/>
        <a:lstStyle/>
        <a:p>
          <a:endParaRPr lang="zh-CN" altLang="en-US"/>
        </a:p>
      </dgm:t>
    </dgm:pt>
    <dgm:pt modelId="{66C30F5D-6333-4BDB-B77F-2B7D86FBD7A8}">
      <dgm:prSet phldrT="[文本]" custT="1"/>
      <dgm:spPr/>
      <dgm:t>
        <a:bodyPr/>
        <a:lstStyle/>
        <a:p>
          <a:r>
            <a:rPr lang="zh-CN" altLang="en-US" sz="2800" dirty="0"/>
            <a:t>语义鸿沟</a:t>
          </a:r>
          <a:endParaRPr lang="zh-CN" altLang="en-US" sz="3600" dirty="0"/>
        </a:p>
      </dgm:t>
    </dgm:pt>
    <dgm:pt modelId="{3D37553B-9B16-4622-AA66-F50A3EDB4097}" type="parTrans" cxnId="{66E3E614-CBB7-46B1-B8B3-95A6284553BE}">
      <dgm:prSet/>
      <dgm:spPr/>
      <dgm:t>
        <a:bodyPr/>
        <a:lstStyle/>
        <a:p>
          <a:endParaRPr lang="zh-CN" altLang="en-US"/>
        </a:p>
      </dgm:t>
    </dgm:pt>
    <dgm:pt modelId="{CA303A18-6DEB-4224-94AA-212F369BB1FB}" type="sibTrans" cxnId="{66E3E614-CBB7-46B1-B8B3-95A6284553BE}">
      <dgm:prSet/>
      <dgm:spPr/>
      <dgm:t>
        <a:bodyPr/>
        <a:lstStyle/>
        <a:p>
          <a:endParaRPr lang="zh-CN" altLang="en-US"/>
        </a:p>
      </dgm:t>
    </dgm:pt>
    <dgm:pt modelId="{FA1934E7-2063-4315-BA82-6583ECAEB6EC}">
      <dgm:prSet phldrT="[文本]" custT="1"/>
      <dgm:spPr/>
      <dgm:t>
        <a:bodyPr/>
        <a:lstStyle/>
        <a:p>
          <a:r>
            <a:rPr lang="zh-CN" altLang="en-US" sz="2400" dirty="0"/>
            <a:t>相关反馈</a:t>
          </a:r>
        </a:p>
      </dgm:t>
    </dgm:pt>
    <dgm:pt modelId="{08ADEE05-06BB-4F9F-A256-53FF771A946C}" type="parTrans" cxnId="{97E52343-63AD-4396-9916-4499CE215389}">
      <dgm:prSet/>
      <dgm:spPr/>
      <dgm:t>
        <a:bodyPr/>
        <a:lstStyle/>
        <a:p>
          <a:endParaRPr lang="zh-CN" altLang="en-US"/>
        </a:p>
      </dgm:t>
    </dgm:pt>
    <dgm:pt modelId="{D983312C-1A76-47E6-BE0C-DE04863DC73F}" type="sibTrans" cxnId="{97E52343-63AD-4396-9916-4499CE215389}">
      <dgm:prSet/>
      <dgm:spPr/>
      <dgm:t>
        <a:bodyPr/>
        <a:lstStyle/>
        <a:p>
          <a:endParaRPr lang="zh-CN" altLang="en-US"/>
        </a:p>
      </dgm:t>
    </dgm:pt>
    <dgm:pt modelId="{45F33B8D-3610-4BDA-8E8B-034D4C2F2ACD}">
      <dgm:prSet phldrT="[文本]" custT="1"/>
      <dgm:spPr>
        <a:effectLst>
          <a:innerShdw blurRad="63500" dist="50800" dir="18900000">
            <a:prstClr val="black">
              <a:alpha val="50000"/>
            </a:prstClr>
          </a:innerShdw>
        </a:effectLst>
      </dgm:spPr>
      <dgm:t>
        <a:bodyPr/>
        <a:lstStyle/>
        <a:p>
          <a:r>
            <a:rPr lang="zh-CN" altLang="en-US" sz="2400" dirty="0"/>
            <a:t>元数据</a:t>
          </a:r>
          <a:endParaRPr lang="zh-CN" altLang="en-US" sz="3200" dirty="0"/>
        </a:p>
      </dgm:t>
    </dgm:pt>
    <dgm:pt modelId="{CE4F0544-801F-4010-A0A3-9285366464FD}" type="parTrans" cxnId="{21A97072-F389-42CD-8A7B-EAB9253319F7}">
      <dgm:prSet/>
      <dgm:spPr/>
      <dgm:t>
        <a:bodyPr/>
        <a:lstStyle/>
        <a:p>
          <a:endParaRPr lang="zh-CN" altLang="en-US"/>
        </a:p>
      </dgm:t>
    </dgm:pt>
    <dgm:pt modelId="{AA2A9653-9C74-49CD-B81B-C4941B395576}" type="sibTrans" cxnId="{21A97072-F389-42CD-8A7B-EAB9253319F7}">
      <dgm:prSet/>
      <dgm:spPr/>
      <dgm:t>
        <a:bodyPr/>
        <a:lstStyle/>
        <a:p>
          <a:endParaRPr lang="zh-CN" altLang="en-US"/>
        </a:p>
      </dgm:t>
    </dgm:pt>
    <dgm:pt modelId="{54B4C4D4-8B58-4534-B9AD-F71C8DCB445F}">
      <dgm:prSet phldrT="[文本]" custT="1"/>
      <dgm:spPr>
        <a:effectLst>
          <a:innerShdw blurRad="63500" dist="50800" dir="18900000">
            <a:prstClr val="black">
              <a:alpha val="50000"/>
            </a:prstClr>
          </a:innerShdw>
        </a:effectLst>
      </dgm:spPr>
      <dgm:t>
        <a:bodyPr/>
        <a:lstStyle/>
        <a:p>
          <a:r>
            <a:rPr lang="zh-CN" altLang="en-US" sz="2400"/>
            <a:t>机器学习</a:t>
          </a:r>
          <a:endParaRPr lang="zh-CN" altLang="en-US" sz="3200" dirty="0"/>
        </a:p>
      </dgm:t>
    </dgm:pt>
    <dgm:pt modelId="{7F24D38A-D8DE-4BCB-9325-338DE19CB936}" type="parTrans" cxnId="{AF7E49B2-EE0F-4669-BC33-C13DF0ABD0F4}">
      <dgm:prSet/>
      <dgm:spPr/>
      <dgm:t>
        <a:bodyPr/>
        <a:lstStyle/>
        <a:p>
          <a:endParaRPr lang="zh-CN" altLang="en-US"/>
        </a:p>
      </dgm:t>
    </dgm:pt>
    <dgm:pt modelId="{063F2142-ED2C-4FD9-8357-0531416D9C7A}" type="sibTrans" cxnId="{AF7E49B2-EE0F-4669-BC33-C13DF0ABD0F4}">
      <dgm:prSet/>
      <dgm:spPr/>
      <dgm:t>
        <a:bodyPr/>
        <a:lstStyle/>
        <a:p>
          <a:endParaRPr lang="zh-CN" altLang="en-US"/>
        </a:p>
      </dgm:t>
    </dgm:pt>
    <dgm:pt modelId="{135ACCA8-0B45-4E25-9F26-A0E005B94689}" type="pres">
      <dgm:prSet presAssocID="{389DC6AB-CD15-4CE8-A00C-8E215C7C8C45}" presName="Name0" presStyleCnt="0">
        <dgm:presLayoutVars>
          <dgm:chMax val="4"/>
          <dgm:resizeHandles val="exact"/>
        </dgm:presLayoutVars>
      </dgm:prSet>
      <dgm:spPr/>
    </dgm:pt>
    <dgm:pt modelId="{000FF58A-050B-4B63-AC7B-BB3D0E874FA4}" type="pres">
      <dgm:prSet presAssocID="{389DC6AB-CD15-4CE8-A00C-8E215C7C8C45}" presName="ellipse" presStyleLbl="trBgShp" presStyleIdx="0" presStyleCnt="1"/>
      <dgm:spPr/>
    </dgm:pt>
    <dgm:pt modelId="{B6A7AFDE-E47F-414D-89DA-777BDA136A61}" type="pres">
      <dgm:prSet presAssocID="{389DC6AB-CD15-4CE8-A00C-8E215C7C8C45}" presName="arrow1" presStyleLbl="fgShp" presStyleIdx="0" presStyleCnt="1"/>
      <dgm:spPr/>
    </dgm:pt>
    <dgm:pt modelId="{BF9E5C52-F962-4268-B664-F2DF826023B9}" type="pres">
      <dgm:prSet presAssocID="{389DC6AB-CD15-4CE8-A00C-8E215C7C8C45}" presName="rectangle" presStyleLbl="revTx" presStyleIdx="0" presStyleCnt="1">
        <dgm:presLayoutVars>
          <dgm:bulletEnabled val="1"/>
        </dgm:presLayoutVars>
      </dgm:prSet>
      <dgm:spPr/>
    </dgm:pt>
    <dgm:pt modelId="{9658E5B4-4469-413F-BD81-E3956B829197}" type="pres">
      <dgm:prSet presAssocID="{54B4C4D4-8B58-4534-B9AD-F71C8DCB445F}" presName="item1" presStyleLbl="node1" presStyleIdx="0" presStyleCnt="3">
        <dgm:presLayoutVars>
          <dgm:bulletEnabled val="1"/>
        </dgm:presLayoutVars>
      </dgm:prSet>
      <dgm:spPr/>
    </dgm:pt>
    <dgm:pt modelId="{835236EF-B4EE-4A4E-AE46-05BD17217990}" type="pres">
      <dgm:prSet presAssocID="{FA1934E7-2063-4315-BA82-6583ECAEB6EC}" presName="item2" presStyleLbl="node1" presStyleIdx="1" presStyleCnt="3">
        <dgm:presLayoutVars>
          <dgm:bulletEnabled val="1"/>
        </dgm:presLayoutVars>
      </dgm:prSet>
      <dgm:spPr/>
    </dgm:pt>
    <dgm:pt modelId="{8D0E7DDD-8953-42D0-AFB0-09C30CF8F0C8}" type="pres">
      <dgm:prSet presAssocID="{66C30F5D-6333-4BDB-B77F-2B7D86FBD7A8}" presName="item3" presStyleLbl="node1" presStyleIdx="2" presStyleCnt="3">
        <dgm:presLayoutVars>
          <dgm:bulletEnabled val="1"/>
        </dgm:presLayoutVars>
      </dgm:prSet>
      <dgm:spPr>
        <a:effectLst>
          <a:innerShdw blurRad="63500" dist="50800" dir="18900000">
            <a:prstClr val="black">
              <a:alpha val="50000"/>
            </a:prstClr>
          </a:innerShdw>
        </a:effectLst>
      </dgm:spPr>
    </dgm:pt>
    <dgm:pt modelId="{7B25904E-5335-4B99-93D0-0A7C3F810573}" type="pres">
      <dgm:prSet presAssocID="{389DC6AB-CD15-4CE8-A00C-8E215C7C8C45}" presName="funnel" presStyleLbl="trAlignAcc1" presStyleIdx="0" presStyleCnt="1"/>
      <dgm:spPr>
        <a:sp3d extrusionH="190500" prstMaterial="matte">
          <a:bevelT w="120650" h="38100"/>
          <a:bevelB w="120650" h="57150" prst="relaxedInset"/>
          <a:contourClr>
            <a:schemeClr val="bg1"/>
          </a:contourClr>
        </a:sp3d>
      </dgm:spPr>
    </dgm:pt>
  </dgm:ptLst>
  <dgm:cxnLst>
    <dgm:cxn modelId="{66E3E614-CBB7-46B1-B8B3-95A6284553BE}" srcId="{389DC6AB-CD15-4CE8-A00C-8E215C7C8C45}" destId="{66C30F5D-6333-4BDB-B77F-2B7D86FBD7A8}" srcOrd="3" destOrd="0" parTransId="{3D37553B-9B16-4622-AA66-F50A3EDB4097}" sibTransId="{CA303A18-6DEB-4224-94AA-212F369BB1FB}"/>
    <dgm:cxn modelId="{97E52343-63AD-4396-9916-4499CE215389}" srcId="{389DC6AB-CD15-4CE8-A00C-8E215C7C8C45}" destId="{FA1934E7-2063-4315-BA82-6583ECAEB6EC}" srcOrd="2" destOrd="0" parTransId="{08ADEE05-06BB-4F9F-A256-53FF771A946C}" sibTransId="{D983312C-1A76-47E6-BE0C-DE04863DC73F}"/>
    <dgm:cxn modelId="{5F9F8144-A4EF-476F-BBFF-F3BABD675F87}" type="presOf" srcId="{389DC6AB-CD15-4CE8-A00C-8E215C7C8C45}" destId="{135ACCA8-0B45-4E25-9F26-A0E005B94689}" srcOrd="0" destOrd="0" presId="urn:microsoft.com/office/officeart/2005/8/layout/funnel1"/>
    <dgm:cxn modelId="{99EAC15D-825E-4365-88DB-D65FE72250DB}" type="presOf" srcId="{54B4C4D4-8B58-4534-B9AD-F71C8DCB445F}" destId="{835236EF-B4EE-4A4E-AE46-05BD17217990}" srcOrd="0" destOrd="0" presId="urn:microsoft.com/office/officeart/2005/8/layout/funnel1"/>
    <dgm:cxn modelId="{21A97072-F389-42CD-8A7B-EAB9253319F7}" srcId="{389DC6AB-CD15-4CE8-A00C-8E215C7C8C45}" destId="{45F33B8D-3610-4BDA-8E8B-034D4C2F2ACD}" srcOrd="0" destOrd="0" parTransId="{CE4F0544-801F-4010-A0A3-9285366464FD}" sibTransId="{AA2A9653-9C74-49CD-B81B-C4941B395576}"/>
    <dgm:cxn modelId="{30DA127B-4AD9-4DC0-9019-9C323588A78C}" type="presOf" srcId="{66C30F5D-6333-4BDB-B77F-2B7D86FBD7A8}" destId="{BF9E5C52-F962-4268-B664-F2DF826023B9}" srcOrd="0" destOrd="0" presId="urn:microsoft.com/office/officeart/2005/8/layout/funnel1"/>
    <dgm:cxn modelId="{64697BA6-3B7C-49AF-8848-64297E5BD34A}" type="presOf" srcId="{45F33B8D-3610-4BDA-8E8B-034D4C2F2ACD}" destId="{8D0E7DDD-8953-42D0-AFB0-09C30CF8F0C8}" srcOrd="0" destOrd="0" presId="urn:microsoft.com/office/officeart/2005/8/layout/funnel1"/>
    <dgm:cxn modelId="{AF7E49B2-EE0F-4669-BC33-C13DF0ABD0F4}" srcId="{389DC6AB-CD15-4CE8-A00C-8E215C7C8C45}" destId="{54B4C4D4-8B58-4534-B9AD-F71C8DCB445F}" srcOrd="1" destOrd="0" parTransId="{7F24D38A-D8DE-4BCB-9325-338DE19CB936}" sibTransId="{063F2142-ED2C-4FD9-8357-0531416D9C7A}"/>
    <dgm:cxn modelId="{5BC655B7-1C39-4C90-9ADE-3A61F1521821}" type="presOf" srcId="{FA1934E7-2063-4315-BA82-6583ECAEB6EC}" destId="{9658E5B4-4469-413F-BD81-E3956B829197}" srcOrd="0" destOrd="0" presId="urn:microsoft.com/office/officeart/2005/8/layout/funnel1"/>
    <dgm:cxn modelId="{944BBD22-AEA9-4AE6-8E53-7833BF9F7AB6}" type="presParOf" srcId="{135ACCA8-0B45-4E25-9F26-A0E005B94689}" destId="{000FF58A-050B-4B63-AC7B-BB3D0E874FA4}" srcOrd="0" destOrd="0" presId="urn:microsoft.com/office/officeart/2005/8/layout/funnel1"/>
    <dgm:cxn modelId="{22C7A998-9E5B-43D5-AAFF-ED8A6CF754CA}" type="presParOf" srcId="{135ACCA8-0B45-4E25-9F26-A0E005B94689}" destId="{B6A7AFDE-E47F-414D-89DA-777BDA136A61}" srcOrd="1" destOrd="0" presId="urn:microsoft.com/office/officeart/2005/8/layout/funnel1"/>
    <dgm:cxn modelId="{66D5DA5C-80D3-4F77-B52C-54FDB876CAF7}" type="presParOf" srcId="{135ACCA8-0B45-4E25-9F26-A0E005B94689}" destId="{BF9E5C52-F962-4268-B664-F2DF826023B9}" srcOrd="2" destOrd="0" presId="urn:microsoft.com/office/officeart/2005/8/layout/funnel1"/>
    <dgm:cxn modelId="{CC6ADACB-BF24-4D8A-9F51-4C8C4A074863}" type="presParOf" srcId="{135ACCA8-0B45-4E25-9F26-A0E005B94689}" destId="{9658E5B4-4469-413F-BD81-E3956B829197}" srcOrd="3" destOrd="0" presId="urn:microsoft.com/office/officeart/2005/8/layout/funnel1"/>
    <dgm:cxn modelId="{E702C66F-BFBC-4069-8563-316B130996AA}" type="presParOf" srcId="{135ACCA8-0B45-4E25-9F26-A0E005B94689}" destId="{835236EF-B4EE-4A4E-AE46-05BD17217990}" srcOrd="4" destOrd="0" presId="urn:microsoft.com/office/officeart/2005/8/layout/funnel1"/>
    <dgm:cxn modelId="{4CACD05E-B478-415F-BFD4-39168B82BC86}" type="presParOf" srcId="{135ACCA8-0B45-4E25-9F26-A0E005B94689}" destId="{8D0E7DDD-8953-42D0-AFB0-09C30CF8F0C8}" srcOrd="5" destOrd="0" presId="urn:microsoft.com/office/officeart/2005/8/layout/funnel1"/>
    <dgm:cxn modelId="{3840C542-0A50-4355-86EB-F415353D5104}" type="presParOf" srcId="{135ACCA8-0B45-4E25-9F26-A0E005B94689}" destId="{7B25904E-5335-4B99-93D0-0A7C3F810573}"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FF58A-050B-4B63-AC7B-BB3D0E874FA4}">
      <dsp:nvSpPr>
        <dsp:cNvPr id="0" name=""/>
        <dsp:cNvSpPr/>
      </dsp:nvSpPr>
      <dsp:spPr>
        <a:xfrm>
          <a:off x="813402" y="360206"/>
          <a:ext cx="2972490" cy="1032306"/>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B6A7AFDE-E47F-414D-89DA-777BDA136A61}">
      <dsp:nvSpPr>
        <dsp:cNvPr id="0" name=""/>
        <dsp:cNvSpPr/>
      </dsp:nvSpPr>
      <dsp:spPr>
        <a:xfrm>
          <a:off x="2016224" y="2887975"/>
          <a:ext cx="576064" cy="368680"/>
        </a:xfrm>
        <a:prstGeom prst="down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F9E5C52-F962-4268-B664-F2DF826023B9}">
      <dsp:nvSpPr>
        <dsp:cNvPr id="0" name=""/>
        <dsp:cNvSpPr/>
      </dsp:nvSpPr>
      <dsp:spPr>
        <a:xfrm>
          <a:off x="921702" y="3182919"/>
          <a:ext cx="2765107" cy="691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感知鸿沟</a:t>
          </a:r>
        </a:p>
      </dsp:txBody>
      <dsp:txXfrm>
        <a:off x="921702" y="3182919"/>
        <a:ext cx="2765107" cy="691276"/>
      </dsp:txXfrm>
    </dsp:sp>
    <dsp:sp modelId="{98FA935D-66E1-451B-87BA-46F5FE589E01}">
      <dsp:nvSpPr>
        <dsp:cNvPr id="0" name=""/>
        <dsp:cNvSpPr/>
      </dsp:nvSpPr>
      <dsp:spPr>
        <a:xfrm>
          <a:off x="1894098" y="1472240"/>
          <a:ext cx="1036915" cy="103691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形状</a:t>
          </a:r>
        </a:p>
      </dsp:txBody>
      <dsp:txXfrm>
        <a:off x="2045951" y="1624093"/>
        <a:ext cx="733209" cy="733209"/>
      </dsp:txXfrm>
    </dsp:sp>
    <dsp:sp modelId="{33305CF3-A5CE-4B15-BCAC-D02D90E4D7BA}">
      <dsp:nvSpPr>
        <dsp:cNvPr id="0" name=""/>
        <dsp:cNvSpPr/>
      </dsp:nvSpPr>
      <dsp:spPr>
        <a:xfrm>
          <a:off x="1152127" y="694323"/>
          <a:ext cx="1036915" cy="103691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纹理</a:t>
          </a:r>
        </a:p>
      </dsp:txBody>
      <dsp:txXfrm>
        <a:off x="1303980" y="846176"/>
        <a:ext cx="733209" cy="733209"/>
      </dsp:txXfrm>
    </dsp:sp>
    <dsp:sp modelId="{CB46232A-7800-4ACF-9772-1FADDA808F74}">
      <dsp:nvSpPr>
        <dsp:cNvPr id="0" name=""/>
        <dsp:cNvSpPr/>
      </dsp:nvSpPr>
      <dsp:spPr>
        <a:xfrm>
          <a:off x="2212085" y="443620"/>
          <a:ext cx="1036915" cy="103691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颜色</a:t>
          </a:r>
        </a:p>
      </dsp:txBody>
      <dsp:txXfrm>
        <a:off x="2363938" y="595473"/>
        <a:ext cx="733209" cy="733209"/>
      </dsp:txXfrm>
    </dsp:sp>
    <dsp:sp modelId="{7B25904E-5335-4B99-93D0-0A7C3F810573}">
      <dsp:nvSpPr>
        <dsp:cNvPr id="0" name=""/>
        <dsp:cNvSpPr/>
      </dsp:nvSpPr>
      <dsp:spPr>
        <a:xfrm>
          <a:off x="691276" y="233472"/>
          <a:ext cx="3225958" cy="2580766"/>
        </a:xfrm>
        <a:prstGeom prst="funnel">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FF58A-050B-4B63-AC7B-BB3D0E874FA4}">
      <dsp:nvSpPr>
        <dsp:cNvPr id="0" name=""/>
        <dsp:cNvSpPr/>
      </dsp:nvSpPr>
      <dsp:spPr>
        <a:xfrm>
          <a:off x="806360" y="214140"/>
          <a:ext cx="2946754" cy="1023369"/>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B6A7AFDE-E47F-414D-89DA-777BDA136A61}">
      <dsp:nvSpPr>
        <dsp:cNvPr id="0" name=""/>
        <dsp:cNvSpPr/>
      </dsp:nvSpPr>
      <dsp:spPr>
        <a:xfrm>
          <a:off x="1998767" y="2720023"/>
          <a:ext cx="571076" cy="365488"/>
        </a:xfrm>
        <a:prstGeom prst="downArrow">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F9E5C52-F962-4268-B664-F2DF826023B9}">
      <dsp:nvSpPr>
        <dsp:cNvPr id="0" name=""/>
        <dsp:cNvSpPr/>
      </dsp:nvSpPr>
      <dsp:spPr>
        <a:xfrm>
          <a:off x="913722" y="3012414"/>
          <a:ext cx="2741167" cy="685291"/>
        </a:xfrm>
        <a:prstGeom prst="rect">
          <a:avLst/>
        </a:prstGeom>
        <a:noFill/>
        <a:ln>
          <a:noFill/>
        </a:ln>
        <a:effectLst/>
        <a:scene3d>
          <a:camera prst="perspectiveHeroicExtremeRightFacing" zoom="82000">
            <a:rot lat="300000" lon="1200000" rev="21420000"/>
          </a:camera>
          <a:lightRig rig="morning" dir="t">
            <a:rot lat="0" lon="0" rev="20400000"/>
          </a:lightRig>
        </a:scene3d>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语义鸿沟</a:t>
          </a:r>
          <a:endParaRPr lang="zh-CN" altLang="en-US" sz="3600" kern="1200" dirty="0"/>
        </a:p>
      </dsp:txBody>
      <dsp:txXfrm>
        <a:off x="913722" y="3012414"/>
        <a:ext cx="2741167" cy="685291"/>
      </dsp:txXfrm>
    </dsp:sp>
    <dsp:sp modelId="{9658E5B4-4469-413F-BD81-E3956B829197}">
      <dsp:nvSpPr>
        <dsp:cNvPr id="0" name=""/>
        <dsp:cNvSpPr/>
      </dsp:nvSpPr>
      <dsp:spPr>
        <a:xfrm>
          <a:off x="1877699" y="1316546"/>
          <a:ext cx="1027937" cy="1027937"/>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300000" lon="1200000" rev="2142000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相关反馈</a:t>
          </a:r>
        </a:p>
      </dsp:txBody>
      <dsp:txXfrm>
        <a:off x="2028237" y="1467084"/>
        <a:ext cx="726861" cy="726861"/>
      </dsp:txXfrm>
    </dsp:sp>
    <dsp:sp modelId="{835236EF-B4EE-4A4E-AE46-05BD17217990}">
      <dsp:nvSpPr>
        <dsp:cNvPr id="0" name=""/>
        <dsp:cNvSpPr/>
      </dsp:nvSpPr>
      <dsp:spPr>
        <a:xfrm>
          <a:off x="1142153" y="545364"/>
          <a:ext cx="1027937" cy="1027937"/>
        </a:xfrm>
        <a:prstGeom prst="ellipse">
          <a:avLst/>
        </a:prstGeom>
        <a:solidFill>
          <a:schemeClr val="accent1">
            <a:hueOff val="0"/>
            <a:satOff val="0"/>
            <a:lumOff val="0"/>
            <a:alphaOff val="0"/>
          </a:schemeClr>
        </a:solidFill>
        <a:ln>
          <a:noFill/>
        </a:ln>
        <a:effectLst>
          <a:innerShdw blurRad="63500" dist="50800" dir="18900000">
            <a:prstClr val="black">
              <a:alpha val="50000"/>
            </a:prstClr>
          </a:innerShdw>
        </a:effectLst>
        <a:scene3d>
          <a:camera prst="perspectiveHeroicExtremeRightFacing" zoom="82000">
            <a:rot lat="300000" lon="1200000" rev="2142000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kern="1200"/>
            <a:t>机器学习</a:t>
          </a:r>
          <a:endParaRPr lang="zh-CN" altLang="en-US" sz="3200" kern="1200" dirty="0"/>
        </a:p>
      </dsp:txBody>
      <dsp:txXfrm>
        <a:off x="1292691" y="695902"/>
        <a:ext cx="726861" cy="726861"/>
      </dsp:txXfrm>
    </dsp:sp>
    <dsp:sp modelId="{8D0E7DDD-8953-42D0-AFB0-09C30CF8F0C8}">
      <dsp:nvSpPr>
        <dsp:cNvPr id="0" name=""/>
        <dsp:cNvSpPr/>
      </dsp:nvSpPr>
      <dsp:spPr>
        <a:xfrm>
          <a:off x="2192933" y="296831"/>
          <a:ext cx="1027937" cy="1027937"/>
        </a:xfrm>
        <a:prstGeom prst="ellipse">
          <a:avLst/>
        </a:prstGeom>
        <a:solidFill>
          <a:schemeClr val="accent1">
            <a:hueOff val="0"/>
            <a:satOff val="0"/>
            <a:lumOff val="0"/>
            <a:alphaOff val="0"/>
          </a:schemeClr>
        </a:solidFill>
        <a:ln>
          <a:noFill/>
        </a:ln>
        <a:effectLst>
          <a:innerShdw blurRad="63500" dist="50800" dir="18900000">
            <a:prstClr val="black">
              <a:alpha val="50000"/>
            </a:prstClr>
          </a:innerShdw>
        </a:effectLst>
        <a:scene3d>
          <a:camera prst="perspectiveHeroicExtremeRightFacing" zoom="82000">
            <a:rot lat="300000" lon="1200000" rev="2142000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元数据</a:t>
          </a:r>
          <a:endParaRPr lang="zh-CN" altLang="en-US" sz="3200" kern="1200" dirty="0"/>
        </a:p>
      </dsp:txBody>
      <dsp:txXfrm>
        <a:off x="2343471" y="447369"/>
        <a:ext cx="726861" cy="726861"/>
      </dsp:txXfrm>
    </dsp:sp>
    <dsp:sp modelId="{7B25904E-5335-4B99-93D0-0A7C3F810573}">
      <dsp:nvSpPr>
        <dsp:cNvPr id="0" name=""/>
        <dsp:cNvSpPr/>
      </dsp:nvSpPr>
      <dsp:spPr>
        <a:xfrm>
          <a:off x="685291" y="88503"/>
          <a:ext cx="3198028" cy="2558422"/>
        </a:xfrm>
        <a:prstGeom prst="funnel">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quarter" idx="1"/>
          </p:nvPr>
        </p:nvSpPr>
        <p:spPr>
          <a:xfrm>
            <a:off x="-16355" y="6457791"/>
            <a:ext cx="4302231" cy="339884"/>
          </a:xfrm>
          <a:prstGeom prst="rect">
            <a:avLst/>
          </a:prstGeom>
        </p:spPr>
        <p:txBody>
          <a:bodyPr vert="horz" lIns="91440" tIns="45720" rIns="91440" bIns="45720" rtlCol="0"/>
          <a:lstStyle>
            <a:lvl1pPr algn="r">
              <a:defRPr sz="1200"/>
            </a:lvl1pPr>
          </a:lstStyle>
          <a:p>
            <a:fld id="{68E5C3EC-9698-4AFD-B59A-5A0C2B187F2E}" type="datetimeFigureOut">
              <a:rPr lang="zh-CN" altLang="en-US" smtClean="0"/>
              <a:t>2020/5/11</a:t>
            </a:fld>
            <a:endParaRPr lang="zh-CN" altLang="en-US"/>
          </a:p>
        </p:txBody>
      </p:sp>
      <p:sp>
        <p:nvSpPr>
          <p:cNvPr id="5" name="灯片编号占位符 4"/>
          <p:cNvSpPr>
            <a:spLocks noGrp="1"/>
          </p:cNvSpPr>
          <p:nvPr>
            <p:ph type="sldNum" sz="quarter" idx="3"/>
          </p:nvPr>
        </p:nvSpPr>
        <p:spPr>
          <a:xfrm>
            <a:off x="5623698" y="6456612"/>
            <a:ext cx="4302231" cy="339884"/>
          </a:xfrm>
          <a:prstGeom prst="rect">
            <a:avLst/>
          </a:prstGeom>
        </p:spPr>
        <p:txBody>
          <a:bodyPr vert="horz" lIns="91440" tIns="45720" rIns="91440" bIns="45720" rtlCol="0" anchor="b"/>
          <a:lstStyle>
            <a:lvl1pPr algn="r">
              <a:defRPr sz="1200"/>
            </a:lvl1pPr>
          </a:lstStyle>
          <a:p>
            <a:fld id="{E71A64EB-A379-498B-AAA3-EEA6DBF16E53}" type="slidenum">
              <a:rPr lang="zh-CN" altLang="en-US" smtClean="0"/>
              <a:t>‹#›</a:t>
            </a:fld>
            <a:endParaRPr lang="zh-CN" altLang="en-US"/>
          </a:p>
        </p:txBody>
      </p:sp>
    </p:spTree>
    <p:extLst>
      <p:ext uri="{BB962C8B-B14F-4D97-AF65-F5344CB8AC3E}">
        <p14:creationId xmlns:p14="http://schemas.microsoft.com/office/powerpoint/2010/main" val="2473009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vl1pPr>
          </a:lstStyle>
          <a:p>
            <a:fld id="{8E247A6B-0919-4382-9DAB-80F4FC21784E}" type="datetimeFigureOut">
              <a:rPr lang="zh-CN" altLang="en-US" smtClean="0"/>
              <a:pPr/>
              <a:t>2020/5/11</a:t>
            </a:fld>
            <a:endParaRPr lang="zh-CN" altLang="en-US"/>
          </a:p>
        </p:txBody>
      </p:sp>
      <p:sp>
        <p:nvSpPr>
          <p:cNvPr id="4" name="幻灯片图像占位符 3"/>
          <p:cNvSpPr>
            <a:spLocks noGrp="1" noRot="1" noChangeAspect="1"/>
          </p:cNvSpPr>
          <p:nvPr>
            <p:ph type="sldImg" idx="2"/>
          </p:nvPr>
        </p:nvSpPr>
        <p:spPr>
          <a:xfrm>
            <a:off x="2924175" y="509588"/>
            <a:ext cx="4079875" cy="25495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28896"/>
            <a:ext cx="7942580" cy="305895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vl1pPr>
          </a:lstStyle>
          <a:p>
            <a:fld id="{1E73AC7A-F21B-4A12-99AB-A985CB80ECF7}" type="slidenum">
              <a:rPr lang="zh-CN" altLang="en-US" smtClean="0"/>
              <a:pPr/>
              <a:t>‹#›</a:t>
            </a:fld>
            <a:endParaRPr lang="zh-CN" altLang="en-US"/>
          </a:p>
        </p:txBody>
      </p:sp>
    </p:spTree>
    <p:extLst>
      <p:ext uri="{BB962C8B-B14F-4D97-AF65-F5344CB8AC3E}">
        <p14:creationId xmlns:p14="http://schemas.microsoft.com/office/powerpoint/2010/main" val="2826707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zh-CN" altLang="en-US" sz="1200" kern="1200">
                <a:solidFill>
                  <a:schemeClr val="tx1"/>
                </a:solidFill>
                <a:effectLst/>
                <a:latin typeface="+mn-lt"/>
                <a:ea typeface="+mn-ea"/>
                <a:cs typeface="+mn-cs"/>
              </a:rPr>
              <a:t>基于显著性与相似性的图像场景分析</a:t>
            </a:r>
            <a:br>
              <a:rPr lang="zh-CN" altLang="en-US" sz="1200" kern="1200">
                <a:solidFill>
                  <a:schemeClr val="tx1"/>
                </a:solidFill>
                <a:effectLst/>
                <a:latin typeface="+mn-lt"/>
                <a:ea typeface="+mn-ea"/>
                <a:cs typeface="+mn-cs"/>
              </a:rPr>
            </a:br>
            <a:r>
              <a:rPr lang="zh-CN" altLang="en-US" sz="1200" kern="1200">
                <a:solidFill>
                  <a:schemeClr val="tx1"/>
                </a:solidFill>
                <a:effectLst/>
                <a:latin typeface="+mn-lt"/>
                <a:ea typeface="+mn-ea"/>
                <a:cs typeface="+mn-cs"/>
              </a:rPr>
              <a:t>图像内容的相似性与显著性研究及应用</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a:t>
            </a:fld>
            <a:endParaRPr lang="zh-CN" altLang="en-US"/>
          </a:p>
        </p:txBody>
      </p:sp>
    </p:spTree>
    <p:extLst>
      <p:ext uri="{BB962C8B-B14F-4D97-AF65-F5344CB8AC3E}">
        <p14:creationId xmlns:p14="http://schemas.microsoft.com/office/powerpoint/2010/main" val="148498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27</a:t>
            </a:fld>
            <a:endParaRPr lang="zh-CN" altLang="en-US"/>
          </a:p>
        </p:txBody>
      </p:sp>
    </p:spTree>
    <p:extLst>
      <p:ext uri="{BB962C8B-B14F-4D97-AF65-F5344CB8AC3E}">
        <p14:creationId xmlns:p14="http://schemas.microsoft.com/office/powerpoint/2010/main" val="286045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35</a:t>
            </a:fld>
            <a:endParaRPr lang="zh-CN" altLang="en-US"/>
          </a:p>
        </p:txBody>
      </p:sp>
    </p:spTree>
    <p:extLst>
      <p:ext uri="{BB962C8B-B14F-4D97-AF65-F5344CB8AC3E}">
        <p14:creationId xmlns:p14="http://schemas.microsoft.com/office/powerpoint/2010/main" val="100992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40</a:t>
            </a:fld>
            <a:endParaRPr lang="zh-CN" altLang="en-US"/>
          </a:p>
        </p:txBody>
      </p:sp>
    </p:spTree>
    <p:extLst>
      <p:ext uri="{BB962C8B-B14F-4D97-AF65-F5344CB8AC3E}">
        <p14:creationId xmlns:p14="http://schemas.microsoft.com/office/powerpoint/2010/main" val="197756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43</a:t>
            </a:fld>
            <a:endParaRPr lang="zh-CN" altLang="en-US"/>
          </a:p>
        </p:txBody>
      </p:sp>
    </p:spTree>
    <p:extLst>
      <p:ext uri="{BB962C8B-B14F-4D97-AF65-F5344CB8AC3E}">
        <p14:creationId xmlns:p14="http://schemas.microsoft.com/office/powerpoint/2010/main" val="197756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44</a:t>
            </a:fld>
            <a:endParaRPr lang="zh-CN" altLang="en-US"/>
          </a:p>
        </p:txBody>
      </p:sp>
    </p:spTree>
    <p:extLst>
      <p:ext uri="{BB962C8B-B14F-4D97-AF65-F5344CB8AC3E}">
        <p14:creationId xmlns:p14="http://schemas.microsoft.com/office/powerpoint/2010/main" val="2842750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45</a:t>
            </a:fld>
            <a:endParaRPr lang="zh-CN" altLang="en-US"/>
          </a:p>
        </p:txBody>
      </p:sp>
    </p:spTree>
    <p:extLst>
      <p:ext uri="{BB962C8B-B14F-4D97-AF65-F5344CB8AC3E}">
        <p14:creationId xmlns:p14="http://schemas.microsoft.com/office/powerpoint/2010/main" val="284275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46</a:t>
            </a:fld>
            <a:endParaRPr lang="zh-CN" altLang="en-US"/>
          </a:p>
        </p:txBody>
      </p:sp>
    </p:spTree>
    <p:extLst>
      <p:ext uri="{BB962C8B-B14F-4D97-AF65-F5344CB8AC3E}">
        <p14:creationId xmlns:p14="http://schemas.microsoft.com/office/powerpoint/2010/main" val="196298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47</a:t>
            </a:fld>
            <a:endParaRPr lang="zh-CN" altLang="en-US"/>
          </a:p>
        </p:txBody>
      </p:sp>
    </p:spTree>
    <p:extLst>
      <p:ext uri="{BB962C8B-B14F-4D97-AF65-F5344CB8AC3E}">
        <p14:creationId xmlns:p14="http://schemas.microsoft.com/office/powerpoint/2010/main" val="238353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谢谢大家！</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48</a:t>
            </a:fld>
            <a:endParaRPr lang="zh-CN" altLang="en-US"/>
          </a:p>
        </p:txBody>
      </p:sp>
    </p:spTree>
    <p:extLst>
      <p:ext uri="{BB962C8B-B14F-4D97-AF65-F5344CB8AC3E}">
        <p14:creationId xmlns:p14="http://schemas.microsoft.com/office/powerpoint/2010/main" val="3888720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54</a:t>
            </a:fld>
            <a:endParaRPr lang="zh-CN" altLang="en-US"/>
          </a:p>
        </p:txBody>
      </p:sp>
    </p:spTree>
    <p:extLst>
      <p:ext uri="{BB962C8B-B14F-4D97-AF65-F5344CB8AC3E}">
        <p14:creationId xmlns:p14="http://schemas.microsoft.com/office/powerpoint/2010/main" val="3571874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a:t>
            </a:fld>
            <a:endParaRPr lang="zh-CN" altLang="en-US"/>
          </a:p>
        </p:txBody>
      </p:sp>
    </p:spTree>
    <p:extLst>
      <p:ext uri="{BB962C8B-B14F-4D97-AF65-F5344CB8AC3E}">
        <p14:creationId xmlns:p14="http://schemas.microsoft.com/office/powerpoint/2010/main" val="197756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62</a:t>
            </a:fld>
            <a:endParaRPr lang="zh-CN" altLang="en-US"/>
          </a:p>
        </p:txBody>
      </p:sp>
    </p:spTree>
    <p:extLst>
      <p:ext uri="{BB962C8B-B14F-4D97-AF65-F5344CB8AC3E}">
        <p14:creationId xmlns:p14="http://schemas.microsoft.com/office/powerpoint/2010/main" val="180927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a:t>Google Ph.D. Fellowship, 2010</a:t>
            </a:r>
            <a:r>
              <a:rPr lang="zh-CN" altLang="en-US" dirty="0"/>
              <a:t>年共有来自普林斯顿、麻省理工、</a:t>
            </a:r>
            <a:r>
              <a:rPr lang="en-US" altLang="zh-CN" dirty="0"/>
              <a:t>UC Berkeley</a:t>
            </a:r>
            <a:r>
              <a:rPr lang="zh-CN" altLang="en-US" dirty="0"/>
              <a:t>、卡内基梅隆、剑桥大学等著名高校的</a:t>
            </a:r>
            <a:r>
              <a:rPr lang="en-US" altLang="zh-CN" dirty="0"/>
              <a:t>31</a:t>
            </a:r>
            <a:r>
              <a:rPr lang="zh-CN" altLang="en-US" dirty="0"/>
              <a:t>名博士生获奖（中国</a:t>
            </a:r>
            <a:r>
              <a:rPr lang="en-US" altLang="zh-CN" dirty="0"/>
              <a:t>2</a:t>
            </a:r>
            <a:r>
              <a:rPr lang="zh-CN" altLang="en-US" dirty="0"/>
              <a:t>名）。</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63</a:t>
            </a:fld>
            <a:endParaRPr lang="zh-CN" altLang="en-US"/>
          </a:p>
        </p:txBody>
      </p:sp>
    </p:spTree>
    <p:extLst>
      <p:ext uri="{BB962C8B-B14F-4D97-AF65-F5344CB8AC3E}">
        <p14:creationId xmlns:p14="http://schemas.microsoft.com/office/powerpoint/2010/main" val="3347337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a:t>
            </a:fld>
            <a:endParaRPr lang="zh-CN" altLang="en-US"/>
          </a:p>
        </p:txBody>
      </p:sp>
    </p:spTree>
    <p:extLst>
      <p:ext uri="{BB962C8B-B14F-4D97-AF65-F5344CB8AC3E}">
        <p14:creationId xmlns:p14="http://schemas.microsoft.com/office/powerpoint/2010/main" val="225829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a:t>
            </a:fld>
            <a:endParaRPr lang="zh-CN" altLang="en-US"/>
          </a:p>
        </p:txBody>
      </p:sp>
    </p:spTree>
    <p:extLst>
      <p:ext uri="{BB962C8B-B14F-4D97-AF65-F5344CB8AC3E}">
        <p14:creationId xmlns:p14="http://schemas.microsoft.com/office/powerpoint/2010/main" val="225829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a:t>
            </a:fld>
            <a:endParaRPr lang="zh-CN" altLang="en-US"/>
          </a:p>
        </p:txBody>
      </p:sp>
    </p:spTree>
    <p:extLst>
      <p:ext uri="{BB962C8B-B14F-4D97-AF65-F5344CB8AC3E}">
        <p14:creationId xmlns:p14="http://schemas.microsoft.com/office/powerpoint/2010/main" val="225829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6</a:t>
            </a:fld>
            <a:endParaRPr lang="zh-CN" altLang="en-US"/>
          </a:p>
        </p:txBody>
      </p:sp>
    </p:spTree>
    <p:extLst>
      <p:ext uri="{BB962C8B-B14F-4D97-AF65-F5344CB8AC3E}">
        <p14:creationId xmlns:p14="http://schemas.microsoft.com/office/powerpoint/2010/main" val="1086197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7</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15</a:t>
            </a:fld>
            <a:endParaRPr lang="zh-CN" altLang="en-US"/>
          </a:p>
        </p:txBody>
      </p:sp>
    </p:spTree>
    <p:extLst>
      <p:ext uri="{BB962C8B-B14F-4D97-AF65-F5344CB8AC3E}">
        <p14:creationId xmlns:p14="http://schemas.microsoft.com/office/powerpoint/2010/main" val="197756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26</a:t>
            </a:fld>
            <a:endParaRPr lang="zh-CN" altLang="en-US"/>
          </a:p>
        </p:txBody>
      </p:sp>
    </p:spTree>
    <p:extLst>
      <p:ext uri="{BB962C8B-B14F-4D97-AF65-F5344CB8AC3E}">
        <p14:creationId xmlns:p14="http://schemas.microsoft.com/office/powerpoint/2010/main" val="2052481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8316416" y="4897726"/>
            <a:ext cx="720000" cy="720000"/>
          </a:xfrm>
          <a:prstGeom prst="rect">
            <a:avLst/>
          </a:prstGeom>
          <a:solidFill>
            <a:schemeClr val="accent1"/>
          </a:solidFill>
        </p:spPr>
      </p:pic>
      <p:sp>
        <p:nvSpPr>
          <p:cNvPr id="3" name="副标题 2"/>
          <p:cNvSpPr>
            <a:spLocks noGrp="1"/>
          </p:cNvSpPr>
          <p:nvPr>
            <p:ph type="subTitle" idx="1"/>
          </p:nvPr>
        </p:nvSpPr>
        <p:spPr>
          <a:xfrm>
            <a:off x="1785918" y="4345792"/>
            <a:ext cx="6400800" cy="710399"/>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C1D93024-CE6F-4423-B937-B3E4F57635D6}" type="slidenum">
              <a:rPr lang="zh-CN" altLang="en-US" smtClean="0"/>
              <a:pPr/>
              <a:t>‹#›</a:t>
            </a:fld>
            <a:endParaRPr lang="zh-CN" altLang="en-US"/>
          </a:p>
        </p:txBody>
      </p:sp>
      <p:sp>
        <p:nvSpPr>
          <p:cNvPr id="15" name="圆角矩形 14"/>
          <p:cNvSpPr/>
          <p:nvPr userDrawn="1"/>
        </p:nvSpPr>
        <p:spPr>
          <a:xfrm>
            <a:off x="1428728" y="1010592"/>
            <a:ext cx="7358114" cy="1702891"/>
          </a:xfrm>
          <a:prstGeom prst="roundRect">
            <a:avLst/>
          </a:prstGeom>
          <a:solidFill>
            <a:srgbClr val="406593"/>
          </a:solidFill>
          <a:ln>
            <a:noFill/>
          </a:ln>
          <a:effectLst>
            <a:outerShdw blurRad="127000" dist="1270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p:cNvSpPr>
            <a:spLocks noGrp="1"/>
          </p:cNvSpPr>
          <p:nvPr userDrawn="1">
            <p:ph type="ctrTitle"/>
          </p:nvPr>
        </p:nvSpPr>
        <p:spPr>
          <a:xfrm>
            <a:off x="1443070" y="1192988"/>
            <a:ext cx="7343772" cy="524386"/>
          </a:xfrm>
        </p:spPr>
        <p:txBody>
          <a:bodyPr>
            <a:normAutofit/>
          </a:bodyPr>
          <a:lstStyle>
            <a:lvl1pPr algn="ctr">
              <a:defRPr sz="6000">
                <a:solidFill>
                  <a:schemeClr val="bg1"/>
                </a:solidFill>
                <a:latin typeface="隶书" pitchFamily="49" charset="-122"/>
                <a:ea typeface="隶书" pitchFamily="49" charset="-122"/>
              </a:defRPr>
            </a:lvl1pPr>
          </a:lstStyle>
          <a:p>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87624" y="-20"/>
            <a:ext cx="7956376" cy="604559"/>
          </a:xfrm>
        </p:spPr>
        <p:txBody>
          <a:bodyPr/>
          <a:lstStyle>
            <a:lvl1pPr>
              <a:defRPr b="1" baseline="0">
                <a:solidFill>
                  <a:schemeClr val="bg1"/>
                </a:solidFill>
                <a:effectLst>
                  <a:outerShdw blurRad="38100" dist="38100" dir="2700000" algn="tl">
                    <a:srgbClr val="000000">
                      <a:alpha val="43137"/>
                    </a:srgbClr>
                  </a:outerShdw>
                </a:effectLst>
                <a:latin typeface="Calibri" pitchFamily="34" charset="0"/>
              </a:defRPr>
            </a:lvl1pPr>
          </a:lstStyle>
          <a:p>
            <a:r>
              <a:rPr lang="zh-CN" altLang="en-US" dirty="0"/>
              <a:t>单击此处编辑母版标题样式</a:t>
            </a:r>
          </a:p>
        </p:txBody>
      </p:sp>
      <p:sp>
        <p:nvSpPr>
          <p:cNvPr id="3" name="内容占位符 2"/>
          <p:cNvSpPr>
            <a:spLocks noGrp="1"/>
          </p:cNvSpPr>
          <p:nvPr>
            <p:ph idx="1"/>
          </p:nvPr>
        </p:nvSpPr>
        <p:spPr>
          <a:xfrm>
            <a:off x="1285852" y="878326"/>
            <a:ext cx="7750644" cy="4643470"/>
          </a:xfrm>
        </p:spPr>
        <p:txBody>
          <a:bodyPr anchor="t" anchorCtr="0">
            <a:normAutofit/>
          </a:bodyPr>
          <a:lstStyle>
            <a:lvl1pPr>
              <a:lnSpc>
                <a:spcPct val="100000"/>
              </a:lnSpc>
              <a:spcBef>
                <a:spcPts val="300"/>
              </a:spcBef>
              <a:spcAft>
                <a:spcPts val="300"/>
              </a:spcAft>
              <a:buFont typeface="Wingdings" pitchFamily="2" charset="2"/>
              <a:buChar char="l"/>
              <a:defRPr sz="3200" b="1" baseline="0">
                <a:solidFill>
                  <a:srgbClr val="406593"/>
                </a:solidFill>
                <a:effectLst/>
                <a:latin typeface="Calibri" pitchFamily="34" charset="0"/>
                <a:ea typeface="华文楷体" pitchFamily="2" charset="-122"/>
              </a:defRPr>
            </a:lvl1pPr>
            <a:lvl2pPr>
              <a:lnSpc>
                <a:spcPct val="100000"/>
              </a:lnSpc>
              <a:spcBef>
                <a:spcPts val="300"/>
              </a:spcBef>
              <a:spcAft>
                <a:spcPts val="300"/>
              </a:spcAft>
              <a:buFont typeface="Wingdings" pitchFamily="2" charset="2"/>
              <a:buChar char="n"/>
              <a:defRPr sz="2800" b="1" baseline="0">
                <a:latin typeface="华文楷体" pitchFamily="2" charset="-122"/>
                <a:ea typeface="华文楷体" pitchFamily="2" charset="-122"/>
              </a:defRPr>
            </a:lvl2pPr>
            <a:lvl3pPr>
              <a:lnSpc>
                <a:spcPct val="100000"/>
              </a:lnSpc>
              <a:spcBef>
                <a:spcPts val="300"/>
              </a:spcBef>
              <a:spcAft>
                <a:spcPts val="300"/>
              </a:spcAft>
              <a:buFont typeface="Wingdings" pitchFamily="2" charset="2"/>
              <a:buChar char="u"/>
              <a:defRPr sz="2400" b="1" baseline="0">
                <a:solidFill>
                  <a:srgbClr val="233F55"/>
                </a:solidFill>
                <a:latin typeface="华文新魏" pitchFamily="2" charset="-122"/>
                <a:ea typeface="华文新魏" pitchFamily="2" charset="-122"/>
              </a:defRPr>
            </a:lvl3pPr>
          </a:lstStyle>
          <a:p>
            <a:pPr lvl="0"/>
            <a:r>
              <a:rPr lang="zh-CN" altLang="en-US" dirty="0"/>
              <a:t>单击此处编辑母版文本样式</a:t>
            </a:r>
          </a:p>
          <a:p>
            <a:pPr lvl="1"/>
            <a:r>
              <a:rPr lang="zh-CN" altLang="en-US" dirty="0"/>
              <a:t>第二级</a:t>
            </a:r>
          </a:p>
          <a:p>
            <a:pPr lvl="2"/>
            <a:r>
              <a:rPr lang="zh-CN" altLang="en-US" dirty="0"/>
              <a:t>第三级</a:t>
            </a:r>
          </a:p>
        </p:txBody>
      </p:sp>
      <p:sp>
        <p:nvSpPr>
          <p:cNvPr id="4" name="日期占位符 3"/>
          <p:cNvSpPr>
            <a:spLocks noGrp="1"/>
          </p:cNvSpPr>
          <p:nvPr>
            <p:ph type="dt" sz="half" idx="10"/>
          </p:nvPr>
        </p:nvSpPr>
        <p:spPr>
          <a:xfrm>
            <a:off x="1285852" y="5476893"/>
            <a:ext cx="1714512" cy="238127"/>
          </a:xfrm>
        </p:spPr>
        <p:txBody>
          <a:bodyPr/>
          <a:lstStyle>
            <a:lvl1pPr algn="ctr">
              <a:defRPr/>
            </a:lvl1pPr>
          </a:lstStyle>
          <a:p>
            <a:endParaRPr lang="zh-CN" altLang="en-US" dirty="0"/>
          </a:p>
        </p:txBody>
      </p:sp>
      <p:sp>
        <p:nvSpPr>
          <p:cNvPr id="5" name="页脚占位符 4"/>
          <p:cNvSpPr>
            <a:spLocks noGrp="1"/>
          </p:cNvSpPr>
          <p:nvPr>
            <p:ph type="ftr" sz="quarter" idx="11"/>
          </p:nvPr>
        </p:nvSpPr>
        <p:spPr>
          <a:xfrm>
            <a:off x="3124200" y="5476893"/>
            <a:ext cx="2895600" cy="238127"/>
          </a:xfrm>
        </p:spPr>
        <p:txBody>
          <a:bodyPr/>
          <a:lstStyle/>
          <a:p>
            <a:endParaRPr lang="zh-CN" altLang="en-US" dirty="0"/>
          </a:p>
        </p:txBody>
      </p:sp>
      <p:sp>
        <p:nvSpPr>
          <p:cNvPr id="6" name="灯片编号占位符 5"/>
          <p:cNvSpPr>
            <a:spLocks noGrp="1"/>
          </p:cNvSpPr>
          <p:nvPr>
            <p:ph type="sldNum" sz="quarter" idx="12"/>
          </p:nvPr>
        </p:nvSpPr>
        <p:spPr>
          <a:xfrm>
            <a:off x="7715272" y="5476893"/>
            <a:ext cx="971528" cy="238127"/>
          </a:xfrm>
        </p:spPr>
        <p:txBody>
          <a:bodyPr/>
          <a:lstStyle>
            <a:lvl1pPr algn="ctr">
              <a:defRPr/>
            </a:lvl1pPr>
          </a:lstStyle>
          <a:p>
            <a:fld id="{C1D93024-CE6F-4423-B937-B3E4F57635D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47.xml"/><Relationship Id="rId18" Type="http://schemas.openxmlformats.org/officeDocument/2006/relationships/slide" Target="../slides/slide1.xml"/><Relationship Id="rId3"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46.xml"/><Relationship Id="rId17" Type="http://schemas.openxmlformats.org/officeDocument/2006/relationships/slide" Target="../slides/slide48.xml"/><Relationship Id="rId2" Type="http://schemas.openxmlformats.org/officeDocument/2006/relationships/slideLayout" Target="../slideLayouts/slideLayout2.xml"/><Relationship Id="rId16" Type="http://schemas.openxmlformats.org/officeDocument/2006/relationships/slide" Target="../slides/slide3.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slide" Target="../slides/slide26.xml"/><Relationship Id="rId5" Type="http://schemas.openxmlformats.org/officeDocument/2006/relationships/hyperlink" Target="http://cg.cs.tsinghua.edu.cn/" TargetMode="External"/><Relationship Id="rId15" Type="http://schemas.openxmlformats.org/officeDocument/2006/relationships/slide" Target="../slides/slide42.xml"/><Relationship Id="rId10" Type="http://schemas.openxmlformats.org/officeDocument/2006/relationships/slide" Target="../slides/slide16.xml"/><Relationship Id="rId4" Type="http://schemas.openxmlformats.org/officeDocument/2006/relationships/image" Target="../media/image1.png"/><Relationship Id="rId9" Type="http://schemas.openxmlformats.org/officeDocument/2006/relationships/slide" Target="../slides/slide44.xml"/><Relationship Id="rId14" Type="http://schemas.openxmlformats.org/officeDocument/2006/relationships/slide" Target="../slides/slide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图片 18" descr="test.png"/>
          <p:cNvPicPr>
            <a:picLocks noChangeAspect="1"/>
          </p:cNvPicPr>
          <p:nvPr userDrawn="1"/>
        </p:nvPicPr>
        <p:blipFill>
          <a:blip r:embed="rId4" cstate="print"/>
          <a:stretch>
            <a:fillRect/>
          </a:stretch>
        </p:blipFill>
        <p:spPr>
          <a:xfrm>
            <a:off x="0" y="595297"/>
            <a:ext cx="1142976" cy="5119703"/>
          </a:xfrm>
          <a:prstGeom prst="rect">
            <a:avLst/>
          </a:prstGeom>
        </p:spPr>
      </p:pic>
      <p:sp>
        <p:nvSpPr>
          <p:cNvPr id="3" name="文本占位符 2"/>
          <p:cNvSpPr>
            <a:spLocks noGrp="1"/>
          </p:cNvSpPr>
          <p:nvPr>
            <p:ph type="body" idx="1"/>
          </p:nvPr>
        </p:nvSpPr>
        <p:spPr>
          <a:xfrm>
            <a:off x="1214414" y="952488"/>
            <a:ext cx="8229600" cy="377163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p:txBody>
      </p:sp>
      <p:sp>
        <p:nvSpPr>
          <p:cNvPr id="4" name="日期占位符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C1D93024-CE6F-4423-B937-B3E4F57635D6}" type="slidenum">
              <a:rPr lang="zh-CN" altLang="en-US" smtClean="0"/>
              <a:pPr/>
              <a:t>‹#›</a:t>
            </a:fld>
            <a:endParaRPr lang="zh-CN" altLang="en-US"/>
          </a:p>
        </p:txBody>
      </p:sp>
      <p:sp>
        <p:nvSpPr>
          <p:cNvPr id="9" name="矩形 8"/>
          <p:cNvSpPr/>
          <p:nvPr userDrawn="1"/>
        </p:nvSpPr>
        <p:spPr>
          <a:xfrm>
            <a:off x="0" y="0"/>
            <a:ext cx="9144000" cy="714360"/>
          </a:xfrm>
          <a:prstGeom prst="rect">
            <a:avLst/>
          </a:prstGeom>
          <a:solidFill>
            <a:srgbClr val="406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userDrawn="1"/>
        </p:nvSpPr>
        <p:spPr>
          <a:xfrm>
            <a:off x="0" y="714360"/>
            <a:ext cx="1187624" cy="292388"/>
          </a:xfrm>
          <a:prstGeom prst="rect">
            <a:avLst/>
          </a:prstGeom>
          <a:noFill/>
        </p:spPr>
        <p:txBody>
          <a:bodyPr wrap="square" lIns="0" rIns="0" rtlCol="0">
            <a:spAutoFit/>
          </a:bodyPr>
          <a:lstStyle/>
          <a:p>
            <a:pPr algn="ctr"/>
            <a:r>
              <a:rPr lang="zh-CN" altLang="en-US" sz="1300" b="0" dirty="0">
                <a:solidFill>
                  <a:schemeClr val="bg1"/>
                </a:solidFill>
                <a:latin typeface="华文楷体" pitchFamily="2" charset="-122"/>
                <a:ea typeface="华文楷体" pitchFamily="2" charset="-122"/>
              </a:rPr>
              <a:t>博士论文答辩</a:t>
            </a:r>
          </a:p>
        </p:txBody>
      </p:sp>
      <p:sp>
        <p:nvSpPr>
          <p:cNvPr id="15" name="TextBox 14"/>
          <p:cNvSpPr txBox="1"/>
          <p:nvPr userDrawn="1"/>
        </p:nvSpPr>
        <p:spPr>
          <a:xfrm>
            <a:off x="0" y="1006489"/>
            <a:ext cx="1142976" cy="292388"/>
          </a:xfrm>
          <a:prstGeom prst="rect">
            <a:avLst/>
          </a:prstGeom>
          <a:noFill/>
          <a:ln>
            <a:noFill/>
          </a:ln>
        </p:spPr>
        <p:txBody>
          <a:bodyPr wrap="square" rtlCol="0">
            <a:spAutoFit/>
          </a:bodyPr>
          <a:lstStyle/>
          <a:p>
            <a:pPr algn="ctr"/>
            <a:r>
              <a:rPr lang="zh-CN" altLang="en-US" sz="1300" b="0" dirty="0">
                <a:solidFill>
                  <a:schemeClr val="bg1"/>
                </a:solidFill>
                <a:latin typeface="华文楷体" pitchFamily="2" charset="-122"/>
                <a:ea typeface="华文楷体" pitchFamily="2" charset="-122"/>
              </a:rPr>
              <a:t>程明明</a:t>
            </a:r>
          </a:p>
        </p:txBody>
      </p:sp>
      <p:sp>
        <p:nvSpPr>
          <p:cNvPr id="2" name="标题占位符 1"/>
          <p:cNvSpPr>
            <a:spLocks noGrp="1"/>
          </p:cNvSpPr>
          <p:nvPr>
            <p:ph type="title"/>
          </p:nvPr>
        </p:nvSpPr>
        <p:spPr>
          <a:xfrm>
            <a:off x="1214414" y="0"/>
            <a:ext cx="7929618" cy="595297"/>
          </a:xfrm>
          <a:prstGeom prst="rect">
            <a:avLst/>
          </a:prstGeom>
        </p:spPr>
        <p:txBody>
          <a:bodyPr vert="horz" lIns="91440" tIns="45720" rIns="91440" bIns="45720" rtlCol="0" anchor="ctr">
            <a:normAutofit/>
          </a:bodyPr>
          <a:lstStyle/>
          <a:p>
            <a:r>
              <a:rPr lang="zh-CN" altLang="en-US" dirty="0"/>
              <a:t>单击此处编辑母版标题样式</a:t>
            </a:r>
          </a:p>
        </p:txBody>
      </p:sp>
      <p:pic>
        <p:nvPicPr>
          <p:cNvPr id="33" name="图片 32">
            <a:hlinkClick r:id="rId5"/>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142976" cy="714360"/>
          </a:xfrm>
          <a:prstGeom prst="rect">
            <a:avLst/>
          </a:prstGeom>
        </p:spPr>
      </p:pic>
      <p:sp>
        <p:nvSpPr>
          <p:cNvPr id="12" name="矩形 11">
            <a:hlinkClick r:id="rId7" action="ppaction://hlinksldjump"/>
          </p:cNvPr>
          <p:cNvSpPr/>
          <p:nvPr userDrawn="1"/>
        </p:nvSpPr>
        <p:spPr>
          <a:xfrm>
            <a:off x="0" y="1401922"/>
            <a:ext cx="1142976"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zh-CN" altLang="en-US" sz="1200" b="0" dirty="0">
                <a:solidFill>
                  <a:schemeClr val="accent1">
                    <a:lumMod val="20000"/>
                    <a:lumOff val="80000"/>
                  </a:schemeClr>
                </a:solidFill>
                <a:latin typeface="华文楷体" pitchFamily="2" charset="-122"/>
                <a:ea typeface="华文楷体" pitchFamily="2" charset="-122"/>
              </a:rPr>
              <a:t>选题与组织</a:t>
            </a:r>
          </a:p>
        </p:txBody>
      </p:sp>
      <p:sp>
        <p:nvSpPr>
          <p:cNvPr id="14" name="矩形 13"/>
          <p:cNvSpPr/>
          <p:nvPr userDrawn="1"/>
        </p:nvSpPr>
        <p:spPr>
          <a:xfrm>
            <a:off x="497" y="1593922"/>
            <a:ext cx="1142976"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zh-CN" altLang="en-US" sz="850" b="0" dirty="0">
                <a:solidFill>
                  <a:srgbClr val="7FAAE2"/>
                </a:solidFill>
                <a:latin typeface="+mj-lt"/>
                <a:ea typeface="华文楷体" pitchFamily="2" charset="-122"/>
              </a:rPr>
              <a:t>选题背景</a:t>
            </a:r>
            <a:endParaRPr lang="en-US" altLang="zh-CN" sz="850" b="0" dirty="0">
              <a:solidFill>
                <a:srgbClr val="7FAAE2"/>
              </a:solidFill>
              <a:latin typeface="+mj-lt"/>
              <a:ea typeface="华文楷体" pitchFamily="2" charset="-122"/>
            </a:endParaRPr>
          </a:p>
          <a:p>
            <a:pPr>
              <a:spcBef>
                <a:spcPts val="300"/>
              </a:spcBef>
            </a:pPr>
            <a:r>
              <a:rPr lang="zh-CN" altLang="en-US" sz="850" dirty="0">
                <a:solidFill>
                  <a:srgbClr val="7FAAE2"/>
                </a:solidFill>
                <a:latin typeface="+mj-lt"/>
                <a:ea typeface="华文楷体" pitchFamily="2" charset="-122"/>
              </a:rPr>
              <a:t>基本结构</a:t>
            </a:r>
            <a:endParaRPr lang="en-US" altLang="zh-CN" sz="850" dirty="0">
              <a:solidFill>
                <a:srgbClr val="7FAAE2"/>
              </a:solidFill>
              <a:latin typeface="+mj-lt"/>
              <a:ea typeface="华文楷体" pitchFamily="2" charset="-122"/>
            </a:endParaRPr>
          </a:p>
        </p:txBody>
      </p:sp>
      <p:sp>
        <p:nvSpPr>
          <p:cNvPr id="16" name="矩形 15">
            <a:hlinkClick r:id="" action="ppaction://noaction"/>
          </p:cNvPr>
          <p:cNvSpPr/>
          <p:nvPr userDrawn="1"/>
        </p:nvSpPr>
        <p:spPr>
          <a:xfrm>
            <a:off x="0" y="2963148"/>
            <a:ext cx="1142976"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algn="l"/>
            <a:r>
              <a:rPr lang="zh-CN" altLang="en-US" sz="1200" b="0" dirty="0">
                <a:solidFill>
                  <a:srgbClr val="CFE9F4"/>
                </a:solidFill>
                <a:latin typeface="华文楷体" pitchFamily="2" charset="-122"/>
                <a:ea typeface="华文楷体" pitchFamily="2" charset="-122"/>
              </a:rPr>
              <a:t>总结与展望</a:t>
            </a:r>
          </a:p>
        </p:txBody>
      </p:sp>
      <p:sp>
        <p:nvSpPr>
          <p:cNvPr id="17" name="矩形 16">
            <a:hlinkClick r:id="rId8" action="ppaction://hlinksldjump"/>
          </p:cNvPr>
          <p:cNvSpPr/>
          <p:nvPr userDrawn="1"/>
        </p:nvSpPr>
        <p:spPr>
          <a:xfrm>
            <a:off x="0" y="2089436"/>
            <a:ext cx="1142976"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zh-CN" altLang="en-US" sz="1200" b="0" dirty="0">
                <a:solidFill>
                  <a:srgbClr val="CFE9F4"/>
                </a:solidFill>
                <a:latin typeface="华文楷体" pitchFamily="2" charset="-122"/>
                <a:ea typeface="华文楷体" pitchFamily="2" charset="-122"/>
              </a:rPr>
              <a:t>主要研究内容</a:t>
            </a:r>
          </a:p>
        </p:txBody>
      </p:sp>
      <p:sp>
        <p:nvSpPr>
          <p:cNvPr id="18" name="矩形 17"/>
          <p:cNvSpPr/>
          <p:nvPr userDrawn="1"/>
        </p:nvSpPr>
        <p:spPr>
          <a:xfrm>
            <a:off x="497" y="2281436"/>
            <a:ext cx="1142976" cy="591412"/>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0" dirty="0">
                <a:solidFill>
                  <a:srgbClr val="7FAAE2"/>
                </a:solidFill>
                <a:latin typeface="+mj-lt"/>
                <a:ea typeface="华文楷体" pitchFamily="2" charset="-122"/>
              </a:rPr>
              <a:t>Image Saliency</a:t>
            </a:r>
          </a:p>
          <a:p>
            <a:pPr>
              <a:spcBef>
                <a:spcPts val="300"/>
              </a:spcBef>
            </a:pPr>
            <a:r>
              <a:rPr lang="en-US" altLang="zh-CN" sz="850" b="0" dirty="0">
                <a:solidFill>
                  <a:srgbClr val="7FAAE2"/>
                </a:solidFill>
                <a:latin typeface="+mj-lt"/>
                <a:ea typeface="华文楷体" pitchFamily="2" charset="-122"/>
              </a:rPr>
              <a:t>Group Saliency</a:t>
            </a:r>
          </a:p>
          <a:p>
            <a:pPr>
              <a:spcBef>
                <a:spcPts val="300"/>
              </a:spcBef>
            </a:pPr>
            <a:r>
              <a:rPr lang="en-US" altLang="zh-CN" sz="850" b="0" dirty="0">
                <a:solidFill>
                  <a:srgbClr val="7FAAE2"/>
                </a:solidFill>
                <a:latin typeface="+mj-lt"/>
                <a:ea typeface="华文楷体" pitchFamily="2" charset="-122"/>
              </a:rPr>
              <a:t>RepFinder</a:t>
            </a:r>
            <a:endParaRPr lang="zh-CN" altLang="en-US" sz="850" b="0" dirty="0">
              <a:solidFill>
                <a:srgbClr val="7FAAE2"/>
              </a:solidFill>
              <a:latin typeface="+mj-lt"/>
              <a:ea typeface="华文楷体" pitchFamily="2" charset="-122"/>
            </a:endParaRPr>
          </a:p>
        </p:txBody>
      </p:sp>
      <p:sp>
        <p:nvSpPr>
          <p:cNvPr id="20" name="矩形 19">
            <a:hlinkClick r:id="rId9" action="ppaction://hlinksldjump"/>
          </p:cNvPr>
          <p:cNvSpPr/>
          <p:nvPr userDrawn="1"/>
        </p:nvSpPr>
        <p:spPr>
          <a:xfrm>
            <a:off x="497" y="3649588"/>
            <a:ext cx="1142976"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zh-CN" altLang="en-US" sz="1200" dirty="0">
                <a:solidFill>
                  <a:srgbClr val="CFE9F4"/>
                </a:solidFill>
                <a:latin typeface="华文楷体" pitchFamily="2" charset="-122"/>
                <a:ea typeface="华文楷体" pitchFamily="2" charset="-122"/>
              </a:rPr>
              <a:t>阶段性成果</a:t>
            </a:r>
          </a:p>
        </p:txBody>
      </p:sp>
      <p:sp>
        <p:nvSpPr>
          <p:cNvPr id="21" name="矩形 20"/>
          <p:cNvSpPr/>
          <p:nvPr userDrawn="1"/>
        </p:nvSpPr>
        <p:spPr>
          <a:xfrm>
            <a:off x="0" y="3841588"/>
            <a:ext cx="1142976" cy="587079"/>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zh-CN" altLang="en-US" sz="850" b="0" dirty="0">
                <a:solidFill>
                  <a:srgbClr val="7FAAE2"/>
                </a:solidFill>
                <a:latin typeface="华文楷体" pitchFamily="2" charset="-122"/>
                <a:ea typeface="华文楷体" pitchFamily="2" charset="-122"/>
              </a:rPr>
              <a:t>论文发表</a:t>
            </a:r>
            <a:endParaRPr lang="en-US" altLang="zh-CN" sz="850" b="0" dirty="0">
              <a:solidFill>
                <a:srgbClr val="7FAAE2"/>
              </a:solidFill>
              <a:latin typeface="华文楷体" pitchFamily="2" charset="-122"/>
              <a:ea typeface="华文楷体" pitchFamily="2" charset="-122"/>
            </a:endParaRPr>
          </a:p>
          <a:p>
            <a:pPr>
              <a:spcBef>
                <a:spcPts val="300"/>
              </a:spcBef>
            </a:pPr>
            <a:r>
              <a:rPr lang="zh-CN" altLang="en-US" sz="850" b="0" dirty="0">
                <a:solidFill>
                  <a:srgbClr val="7FAAE2"/>
                </a:solidFill>
                <a:latin typeface="华文楷体" pitchFamily="2" charset="-122"/>
                <a:ea typeface="华文楷体" pitchFamily="2" charset="-122"/>
              </a:rPr>
              <a:t>参与项目</a:t>
            </a:r>
            <a:endParaRPr lang="en-US" altLang="zh-CN" sz="850" b="0" dirty="0">
              <a:solidFill>
                <a:srgbClr val="7FAAE2"/>
              </a:solidFill>
              <a:latin typeface="华文楷体" pitchFamily="2" charset="-122"/>
              <a:ea typeface="华文楷体" pitchFamily="2" charset="-122"/>
            </a:endParaRPr>
          </a:p>
          <a:p>
            <a:pPr>
              <a:spcBef>
                <a:spcPts val="300"/>
              </a:spcBef>
            </a:pPr>
            <a:r>
              <a:rPr lang="zh-CN" altLang="en-US" sz="850" b="0" dirty="0">
                <a:solidFill>
                  <a:srgbClr val="7FAAE2"/>
                </a:solidFill>
                <a:latin typeface="华文楷体" pitchFamily="2" charset="-122"/>
                <a:ea typeface="华文楷体" pitchFamily="2" charset="-122"/>
              </a:rPr>
              <a:t>发明专利</a:t>
            </a:r>
          </a:p>
        </p:txBody>
      </p:sp>
      <p:sp>
        <p:nvSpPr>
          <p:cNvPr id="22" name="矩形 21"/>
          <p:cNvSpPr/>
          <p:nvPr userDrawn="1"/>
        </p:nvSpPr>
        <p:spPr>
          <a:xfrm>
            <a:off x="0" y="3155148"/>
            <a:ext cx="1142976"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zh-CN" altLang="en-US" sz="850" b="0" dirty="0">
                <a:solidFill>
                  <a:srgbClr val="7FAAE2"/>
                </a:solidFill>
                <a:latin typeface="+mj-lt"/>
                <a:ea typeface="华文楷体" pitchFamily="2" charset="-122"/>
              </a:rPr>
              <a:t>创新点</a:t>
            </a:r>
            <a:endParaRPr lang="en-US" altLang="zh-CN" sz="850" b="0" dirty="0">
              <a:solidFill>
                <a:srgbClr val="7FAAE2"/>
              </a:solidFill>
              <a:latin typeface="+mj-lt"/>
              <a:ea typeface="华文楷体" pitchFamily="2" charset="-122"/>
            </a:endParaRPr>
          </a:p>
          <a:p>
            <a:pPr>
              <a:spcBef>
                <a:spcPts val="300"/>
              </a:spcBef>
            </a:pPr>
            <a:r>
              <a:rPr lang="zh-CN" altLang="en-US" sz="850" dirty="0">
                <a:solidFill>
                  <a:srgbClr val="7FAAE2"/>
                </a:solidFill>
                <a:latin typeface="+mj-lt"/>
                <a:ea typeface="华文楷体" pitchFamily="2" charset="-122"/>
              </a:rPr>
              <a:t>未来工作展望</a:t>
            </a:r>
            <a:endParaRPr lang="en-US" altLang="zh-CN" sz="850" dirty="0">
              <a:solidFill>
                <a:srgbClr val="7FAAE2"/>
              </a:solidFill>
              <a:latin typeface="+mj-lt"/>
              <a:ea typeface="华文楷体" pitchFamily="2" charset="-122"/>
            </a:endParaRPr>
          </a:p>
        </p:txBody>
      </p:sp>
      <p:sp>
        <p:nvSpPr>
          <p:cNvPr id="23" name="TextBox 22">
            <a:hlinkClick r:id="rId10" action="ppaction://hlinksldjump"/>
          </p:cNvPr>
          <p:cNvSpPr txBox="1"/>
          <p:nvPr userDrawn="1"/>
        </p:nvSpPr>
        <p:spPr>
          <a:xfrm>
            <a:off x="3221" y="2500436"/>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24" name="TextBox 23">
            <a:hlinkClick r:id="rId8" action="ppaction://hlinksldjump"/>
          </p:cNvPr>
          <p:cNvSpPr txBox="1"/>
          <p:nvPr userDrawn="1"/>
        </p:nvSpPr>
        <p:spPr>
          <a:xfrm>
            <a:off x="3221" y="232658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25" name="TextBox 24">
            <a:hlinkClick r:id="rId11" action="ppaction://hlinksldjump"/>
          </p:cNvPr>
          <p:cNvSpPr txBox="1"/>
          <p:nvPr userDrawn="1"/>
        </p:nvSpPr>
        <p:spPr>
          <a:xfrm>
            <a:off x="3221" y="2677997"/>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26" name="TextBox 25">
            <a:hlinkClick r:id="rId12" action="ppaction://hlinksldjump"/>
          </p:cNvPr>
          <p:cNvSpPr txBox="1"/>
          <p:nvPr userDrawn="1"/>
        </p:nvSpPr>
        <p:spPr>
          <a:xfrm>
            <a:off x="3221" y="4039466"/>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27" name="TextBox 26">
            <a:hlinkClick r:id="rId9" action="ppaction://hlinksldjump"/>
          </p:cNvPr>
          <p:cNvSpPr txBox="1"/>
          <p:nvPr userDrawn="1"/>
        </p:nvSpPr>
        <p:spPr>
          <a:xfrm>
            <a:off x="3221" y="386561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28" name="TextBox 27">
            <a:hlinkClick r:id="rId13" action="ppaction://hlinksldjump"/>
          </p:cNvPr>
          <p:cNvSpPr txBox="1"/>
          <p:nvPr userDrawn="1"/>
        </p:nvSpPr>
        <p:spPr>
          <a:xfrm>
            <a:off x="3221" y="4217027"/>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29" name="TextBox 28">
            <a:hlinkClick r:id="rId14" action="ppaction://hlinksldjump"/>
          </p:cNvPr>
          <p:cNvSpPr txBox="1"/>
          <p:nvPr userDrawn="1"/>
        </p:nvSpPr>
        <p:spPr>
          <a:xfrm>
            <a:off x="3221" y="3192073"/>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0" name="TextBox 29">
            <a:hlinkClick r:id="rId14" action="ppaction://hlinksldjump"/>
          </p:cNvPr>
          <p:cNvSpPr txBox="1"/>
          <p:nvPr userDrawn="1"/>
        </p:nvSpPr>
        <p:spPr>
          <a:xfrm>
            <a:off x="3221" y="3001516"/>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1" name="TextBox 30">
            <a:hlinkClick r:id="rId15" action="ppaction://hlinksldjump"/>
          </p:cNvPr>
          <p:cNvSpPr txBox="1"/>
          <p:nvPr userDrawn="1"/>
        </p:nvSpPr>
        <p:spPr>
          <a:xfrm>
            <a:off x="3221" y="3369634"/>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2" name="TextBox 31">
            <a:hlinkClick r:id="rId16" action="ppaction://hlinksldjump"/>
          </p:cNvPr>
          <p:cNvSpPr txBox="1"/>
          <p:nvPr userDrawn="1"/>
        </p:nvSpPr>
        <p:spPr>
          <a:xfrm>
            <a:off x="3221" y="1621307"/>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4" name="TextBox 33">
            <a:hlinkClick r:id="rId16" action="ppaction://hlinksldjump"/>
          </p:cNvPr>
          <p:cNvSpPr txBox="1"/>
          <p:nvPr userDrawn="1"/>
        </p:nvSpPr>
        <p:spPr>
          <a:xfrm>
            <a:off x="3221" y="1417340"/>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5" name="TextBox 34">
            <a:hlinkClick r:id="rId7" action="ppaction://hlinksldjump"/>
          </p:cNvPr>
          <p:cNvSpPr txBox="1"/>
          <p:nvPr userDrawn="1"/>
        </p:nvSpPr>
        <p:spPr>
          <a:xfrm>
            <a:off x="3221" y="1798868"/>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6" name="TextBox 35">
            <a:hlinkClick r:id="rId17" action="ppaction://hlinksldjump"/>
          </p:cNvPr>
          <p:cNvSpPr txBox="1"/>
          <p:nvPr userDrawn="1"/>
        </p:nvSpPr>
        <p:spPr>
          <a:xfrm>
            <a:off x="3221" y="1057300"/>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7" name="TextBox 36">
            <a:hlinkClick r:id="rId18" action="ppaction://hlinksldjump"/>
          </p:cNvPr>
          <p:cNvSpPr txBox="1"/>
          <p:nvPr userDrawn="1"/>
        </p:nvSpPr>
        <p:spPr>
          <a:xfrm>
            <a:off x="3221" y="770594"/>
            <a:ext cx="1139755" cy="173854"/>
          </a:xfrm>
          <a:prstGeom prst="rect">
            <a:avLst/>
          </a:prstGeom>
          <a:noFill/>
          <a:ln>
            <a:noFill/>
          </a:ln>
        </p:spPr>
        <p:txBody>
          <a:bodyPr wrap="square" lIns="144000" tIns="0" rIns="0" bIns="0" rtlCol="0" anchor="ctr" anchorCtr="0">
            <a:noAutofit/>
          </a:bodyPr>
          <a:lstStyle/>
          <a:p>
            <a:pPr lvl="0" algn="ctr">
              <a:spcBef>
                <a:spcPts val="300"/>
              </a:spcBef>
            </a:pPr>
            <a:r>
              <a:rPr lang="en-US" altLang="zh-CN" sz="850" dirty="0">
                <a:solidFill>
                  <a:srgbClr val="7FAAE2"/>
                </a:solidFill>
                <a:ea typeface="华文楷体" pitchFamily="2" charset="-122"/>
              </a:rPr>
              <a:t>   </a:t>
            </a:r>
          </a:p>
        </p:txBody>
      </p:sp>
      <p:sp>
        <p:nvSpPr>
          <p:cNvPr id="38" name="TextBox 37">
            <a:hlinkClick r:id="rId9" action="ppaction://hlinksldjump"/>
          </p:cNvPr>
          <p:cNvSpPr txBox="1"/>
          <p:nvPr userDrawn="1"/>
        </p:nvSpPr>
        <p:spPr>
          <a:xfrm>
            <a:off x="3221" y="3649588"/>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
        <p:nvSpPr>
          <p:cNvPr id="39" name="TextBox 38">
            <a:hlinkClick r:id="rId8" action="ppaction://hlinksldjump"/>
          </p:cNvPr>
          <p:cNvSpPr txBox="1"/>
          <p:nvPr userDrawn="1"/>
        </p:nvSpPr>
        <p:spPr>
          <a:xfrm>
            <a:off x="3221" y="2103168"/>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a:solidFill>
                  <a:srgbClr val="7FAAE2"/>
                </a:solidFill>
                <a:ea typeface="华文楷体" pitchFamily="2" charset="-122"/>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spcBef>
          <a:spcPct val="0"/>
        </a:spcBef>
        <a:buNone/>
        <a:defRPr sz="4400" kern="1200">
          <a:solidFill>
            <a:schemeClr val="bg1"/>
          </a:solidFill>
          <a:latin typeface="华文楷体" pitchFamily="2" charset="-122"/>
          <a:ea typeface="华文楷体"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9.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slide" Target="slide48.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slide" Target="slide4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slide" Target="slide48.xml"/><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48.xml"/><Relationship Id="rId4" Type="http://schemas.openxmlformats.org/officeDocument/2006/relationships/slide" Target="slide1.xml"/></Relationships>
</file>

<file path=ppt/slides/_rels/slide4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slide" Target="slide48.xml"/><Relationship Id="rId4" Type="http://schemas.openxmlformats.org/officeDocument/2006/relationships/slide" Target="slide1.xml"/></Relationships>
</file>

<file path=ppt/slides/_rels/slide4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slide" Target="slide48.xml"/><Relationship Id="rId5" Type="http://schemas.openxmlformats.org/officeDocument/2006/relationships/slide" Target="slide1.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4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09286" y="985293"/>
            <a:ext cx="7239178" cy="1696462"/>
          </a:xfrm>
        </p:spPr>
        <p:txBody>
          <a:bodyPr>
            <a:noAutofit/>
          </a:bodyPr>
          <a:lstStyle/>
          <a:p>
            <a:r>
              <a:rPr lang="zh-CN" altLang="en-US" sz="4800" dirty="0">
                <a:effectLst>
                  <a:outerShdw blurRad="38100" dist="38100" dir="2700000" algn="tl">
                    <a:srgbClr val="000000">
                      <a:alpha val="43137"/>
                    </a:srgbClr>
                  </a:outerShdw>
                </a:effectLst>
              </a:rPr>
              <a:t>图像内容的显著性与相似性研究及应用</a:t>
            </a:r>
          </a:p>
        </p:txBody>
      </p:sp>
      <p:sp>
        <p:nvSpPr>
          <p:cNvPr id="3" name="副标题 2"/>
          <p:cNvSpPr>
            <a:spLocks noGrp="1"/>
          </p:cNvSpPr>
          <p:nvPr>
            <p:ph type="subTitle" idx="1"/>
          </p:nvPr>
        </p:nvSpPr>
        <p:spPr>
          <a:xfrm>
            <a:off x="1500166" y="2861775"/>
            <a:ext cx="7215238" cy="535786"/>
          </a:xfrm>
        </p:spPr>
        <p:txBody>
          <a:bodyPr>
            <a:normAutofit/>
          </a:bodyPr>
          <a:lstStyle/>
          <a:p>
            <a:r>
              <a:rPr lang="zh-CN" altLang="en-US" sz="2800" b="1" dirty="0">
                <a:effectLst>
                  <a:outerShdw blurRad="38100" dist="38100" dir="2700000" algn="tl">
                    <a:srgbClr val="000000">
                      <a:alpha val="43137"/>
                    </a:srgbClr>
                  </a:outerShdw>
                </a:effectLst>
                <a:latin typeface="华文楷体" pitchFamily="2" charset="-122"/>
                <a:ea typeface="华文楷体" pitchFamily="2" charset="-122"/>
              </a:rPr>
              <a:t>（清华大学博士学位论文答辩报告）</a:t>
            </a:r>
            <a:endParaRPr lang="en-US" altLang="zh-CN" sz="2800" b="1" dirty="0">
              <a:effectLst>
                <a:outerShdw blurRad="38100" dist="38100" dir="2700000" algn="tl">
                  <a:srgbClr val="000000">
                    <a:alpha val="43137"/>
                  </a:srgbClr>
                </a:outerShdw>
              </a:effectLst>
              <a:latin typeface="华文楷体" pitchFamily="2" charset="-122"/>
              <a:ea typeface="华文楷体" pitchFamily="2" charset="-122"/>
            </a:endParaRPr>
          </a:p>
        </p:txBody>
      </p:sp>
      <p:sp>
        <p:nvSpPr>
          <p:cNvPr id="14" name="副标题 2"/>
          <p:cNvSpPr txBox="1">
            <a:spLocks/>
          </p:cNvSpPr>
          <p:nvPr/>
        </p:nvSpPr>
        <p:spPr>
          <a:xfrm>
            <a:off x="3131840" y="3516624"/>
            <a:ext cx="3744416" cy="1501117"/>
          </a:xfrm>
          <a:prstGeom prst="rect">
            <a:avLst/>
          </a:prstGeom>
        </p:spPr>
        <p:txBody>
          <a:bodyPr vert="horz" lIns="91440" tIns="45720" rIns="91440" bIns="45720" rtlCol="0">
            <a:normAutofit fontScale="92500" lnSpcReduction="10000"/>
          </a:bodyPr>
          <a:lstStyle/>
          <a:p>
            <a:pPr>
              <a:lnSpc>
                <a:spcPct val="125000"/>
              </a:lnSpc>
            </a:pPr>
            <a:r>
              <a:rPr lang="zh-CN" altLang="en-US" sz="2800" b="1" dirty="0">
                <a:latin typeface="华文楷体" pitchFamily="2" charset="-122"/>
                <a:ea typeface="华文楷体" pitchFamily="2" charset="-122"/>
              </a:rPr>
              <a:t>答  辩  人：程明明</a:t>
            </a:r>
            <a:endParaRPr lang="en-US" altLang="zh-CN" sz="2800" b="1" dirty="0">
              <a:latin typeface="华文楷体" pitchFamily="2" charset="-122"/>
              <a:ea typeface="华文楷体" pitchFamily="2" charset="-122"/>
            </a:endParaRPr>
          </a:p>
          <a:p>
            <a:pPr>
              <a:lnSpc>
                <a:spcPct val="125000"/>
              </a:lnSpc>
            </a:pPr>
            <a:r>
              <a:rPr lang="zh-CN" altLang="en-US" sz="2800" b="1" dirty="0">
                <a:latin typeface="华文楷体" pitchFamily="2" charset="-122"/>
                <a:ea typeface="华文楷体" pitchFamily="2" charset="-122"/>
              </a:rPr>
              <a:t>指导教师：胡事民教授</a:t>
            </a:r>
            <a:endParaRPr lang="en-US" altLang="zh-CN" sz="2800" b="1" dirty="0">
              <a:latin typeface="华文楷体" pitchFamily="2" charset="-122"/>
              <a:ea typeface="华文楷体" pitchFamily="2" charset="-122"/>
            </a:endParaRPr>
          </a:p>
          <a:p>
            <a:pPr>
              <a:lnSpc>
                <a:spcPct val="125000"/>
              </a:lnSpc>
            </a:pPr>
            <a:r>
              <a:rPr lang="zh-CN" altLang="en-US" sz="2800" b="1" dirty="0">
                <a:latin typeface="华文楷体" pitchFamily="2" charset="-122"/>
                <a:ea typeface="华文楷体" pitchFamily="2" charset="-122"/>
              </a:rPr>
              <a:t>联合导师：郑全战博士</a:t>
            </a:r>
          </a:p>
        </p:txBody>
      </p:sp>
      <p:sp>
        <p:nvSpPr>
          <p:cNvPr id="15" name="副标题 2"/>
          <p:cNvSpPr txBox="1">
            <a:spLocks/>
          </p:cNvSpPr>
          <p:nvPr/>
        </p:nvSpPr>
        <p:spPr>
          <a:xfrm>
            <a:off x="1571604" y="5197761"/>
            <a:ext cx="7215238" cy="458203"/>
          </a:xfrm>
          <a:prstGeom prst="rect">
            <a:avLst/>
          </a:prstGeom>
        </p:spPr>
        <p:txBody>
          <a:bodyPr vert="horz" lIns="91440" tIns="45720" rIns="91440" bIns="45720" rtlCol="0">
            <a:normAutofit lnSpcReduction="10000"/>
          </a:bodyPr>
          <a:lstStyle/>
          <a:p>
            <a:pPr algn="ctr">
              <a:lnSpc>
                <a:spcPct val="125000"/>
              </a:lnSpc>
            </a:pPr>
            <a:r>
              <a:rPr lang="zh-CN" altLang="en-US" sz="2000" b="1" dirty="0">
                <a:latin typeface="华文楷体" pitchFamily="2" charset="-122"/>
                <a:ea typeface="华文楷体" pitchFamily="2" charset="-122"/>
              </a:rPr>
              <a:t>清华大学计算机系</a:t>
            </a:r>
            <a:endParaRPr lang="en-US" altLang="zh-CN" sz="2000" b="1" dirty="0">
              <a:latin typeface="华文楷体" pitchFamily="2" charset="-122"/>
              <a:ea typeface="华文楷体" pitchFamily="2" charset="-122"/>
            </a:endParaRP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6434"/>
    </mc:Choice>
    <mc:Fallback xmlns="">
      <p:transition spd="slow" advTm="164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normAutofit/>
          </a:bodyPr>
          <a:lstStyle/>
          <a:p>
            <a:r>
              <a:rPr lang="zh-CN" altLang="en-US" dirty="0"/>
              <a:t>关于视觉重要性检测的一些观察结论</a:t>
            </a:r>
          </a:p>
          <a:p>
            <a:pPr lvl="1"/>
            <a:r>
              <a:rPr lang="zh-CN" altLang="en-US" dirty="0"/>
              <a:t>基于全局对比度的方法比基于局部对比度的方法能更好的将整个显著性物体检出</a:t>
            </a:r>
          </a:p>
          <a:p>
            <a:pPr lvl="1"/>
            <a:r>
              <a:rPr lang="zh-CN" altLang="en-US" dirty="0"/>
              <a:t>区域的显著性主要是由它和周围区域的对比度决定，相距很远的区域起的作用较小</a:t>
            </a:r>
            <a:endParaRPr lang="en-US" altLang="zh-CN" dirty="0"/>
          </a:p>
          <a:p>
            <a:pPr lvl="1"/>
            <a:r>
              <a:rPr lang="zh-CN" altLang="en-US" dirty="0"/>
              <a:t>简单快速的显著性检测算法对处理海量图像数据具有重要的意义</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10</a:t>
            </a:fld>
            <a:endParaRPr lang="zh-CN" altLang="en-US"/>
          </a:p>
        </p:txBody>
      </p:sp>
    </p:spTree>
    <p:extLst>
      <p:ext uri="{BB962C8B-B14F-4D97-AF65-F5344CB8AC3E}">
        <p14:creationId xmlns:p14="http://schemas.microsoft.com/office/powerpoint/2010/main" val="223906675"/>
      </p:ext>
    </p:extLst>
  </p:cSld>
  <p:clrMapOvr>
    <a:masterClrMapping/>
  </p:clrMapOvr>
  <mc:AlternateContent xmlns:mc="http://schemas.openxmlformats.org/markup-compatibility/2006" xmlns:p14="http://schemas.microsoft.com/office/powerpoint/2010/main">
    <mc:Choice Requires="p14">
      <p:transition spd="slow" p14:dur="2000" advTm="36569"/>
    </mc:Choice>
    <mc:Fallback xmlns="">
      <p:transition spd="slow" advTm="3656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基于区域对比度的显著性检测</a:t>
                </a:r>
                <a:endParaRPr lang="en-US" altLang="zh-CN" dirty="0"/>
              </a:p>
              <a:p>
                <a:pPr lvl="1"/>
                <a:r>
                  <a:rPr lang="zh-CN" altLang="en-US" dirty="0"/>
                  <a:t>与其它所有区域的对比度来定义显著性</a:t>
                </a:r>
                <a:endParaRPr lang="en-US" altLang="zh-CN" dirty="0"/>
              </a:p>
              <a:p>
                <a:pPr marL="457200" lvl="1" indent="0">
                  <a:buNone/>
                </a:pPr>
                <a14:m>
                  <m:oMathPara xmlns:m="http://schemas.openxmlformats.org/officeDocument/2006/math">
                    <m:oMathParaPr>
                      <m:jc m:val="centerGroup"/>
                    </m:oMathParaPr>
                    <m:oMath xmlns:m="http://schemas.openxmlformats.org/officeDocument/2006/math">
                      <m:r>
                        <m:rPr>
                          <m:sty m:val="p"/>
                        </m:rPr>
                        <a:rPr lang="en-US" altLang="zh-CN">
                          <a:latin typeface="Cambria Math"/>
                        </a:rPr>
                        <m:t>S</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m:rPr>
                                  <m:sty m:val="p"/>
                                </m:rPr>
                                <a:rPr lang="en-US" altLang="zh-CN">
                                  <a:latin typeface="Cambria Math"/>
                                </a:rPr>
                                <m:t>r</m:t>
                              </m:r>
                            </m:e>
                            <m:sub>
                              <m:r>
                                <m:rPr>
                                  <m:sty m:val="p"/>
                                </m:rPr>
                                <a:rPr lang="en-US" altLang="zh-CN">
                                  <a:latin typeface="Cambria Math"/>
                                </a:rPr>
                                <m:t>k</m:t>
                              </m:r>
                            </m:sub>
                          </m:sSub>
                        </m:e>
                      </m:d>
                      <m:r>
                        <a:rPr lang="en-US" altLang="zh-CN" i="1">
                          <a:latin typeface="Cambria Math"/>
                        </a:rPr>
                        <m:t>=</m:t>
                      </m:r>
                      <m:nary>
                        <m:naryPr>
                          <m:chr m:val="∑"/>
                          <m:limLoc m:val="undOvr"/>
                          <m:supHide m:val="on"/>
                          <m:ctrlPr>
                            <a:rPr lang="zh-CN" altLang="zh-CN" i="1">
                              <a:latin typeface="Cambria Math" panose="02040503050406030204" pitchFamily="18" charset="0"/>
                            </a:rPr>
                          </m:ctrlPr>
                        </m:naryPr>
                        <m:sub>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sub>
                        <m:sup/>
                        <m:e>
                          <m:r>
                            <a:rPr lang="en-US" altLang="zh-CN" i="1">
                              <a:latin typeface="Cambria Math"/>
                            </a:rPr>
                            <m:t>𝑤</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sSub>
                            <m:sSubPr>
                              <m:ctrlPr>
                                <a:rPr lang="zh-CN" altLang="zh-CN" i="1">
                                  <a:latin typeface="Cambria Math" panose="02040503050406030204" pitchFamily="18" charset="0"/>
                                </a:rPr>
                              </m:ctrlPr>
                            </m:sSubPr>
                            <m:e>
                              <m:r>
                                <a:rPr lang="en-US" altLang="zh-CN" i="1">
                                  <a:latin typeface="Cambria Math"/>
                                </a:rPr>
                                <m:t>𝐷</m:t>
                              </m:r>
                            </m:e>
                            <m:sub>
                              <m:r>
                                <a:rPr lang="en-US" altLang="zh-CN" i="1">
                                  <a:latin typeface="Cambria Math"/>
                                </a:rPr>
                                <m:t>𝑟</m:t>
                              </m:r>
                            </m:sub>
                          </m:sSub>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e>
                      </m:nary>
                    </m:oMath>
                  </m:oMathPara>
                </a14:m>
                <a:endParaRPr lang="zh-CN" altLang="en-US" dirty="0"/>
              </a:p>
              <a:p>
                <a:pPr lvl="1"/>
                <a:r>
                  <a:rPr lang="zh-CN" altLang="en-US" dirty="0"/>
                  <a:t>进一步考虑空间关系的影响</a:t>
                </a:r>
                <a:endParaRPr lang="en-US" altLang="zh-CN" dirty="0"/>
              </a:p>
              <a:p>
                <a:pPr marL="457200" lvl="1" indent="0">
                  <a:buNone/>
                </a:pPr>
                <a14:m>
                  <m:oMathPara xmlns:m="http://schemas.openxmlformats.org/officeDocument/2006/math">
                    <m:oMathParaPr>
                      <m:jc m:val="centerGroup"/>
                    </m:oMathParaPr>
                    <m:oMath xmlns:m="http://schemas.openxmlformats.org/officeDocument/2006/math">
                      <m:r>
                        <a:rPr lang="en-US" altLang="zh-CN" i="1">
                          <a:latin typeface="Cambria Math"/>
                        </a:rPr>
                        <m:t>𝑆</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e>
                      </m:d>
                      <m:r>
                        <a:rPr lang="en-US" altLang="zh-CN" i="1">
                          <a:latin typeface="Cambria Math"/>
                        </a:rPr>
                        <m:t>=</m:t>
                      </m:r>
                      <m:nary>
                        <m:naryPr>
                          <m:chr m:val="∑"/>
                          <m:supHide m:val="on"/>
                          <m:ctrlPr>
                            <a:rPr lang="en-US" altLang="zh-CN" i="1">
                              <a:latin typeface="Cambria Math" panose="02040503050406030204" pitchFamily="18" charset="0"/>
                            </a:rPr>
                          </m:ctrlPr>
                        </m:naryPr>
                        <m:sub>
                          <m:sSub>
                            <m:sSubPr>
                              <m:ctrlPr>
                                <a:rPr lang="en-US" altLang="zh-CN" i="1">
                                  <a:latin typeface="Cambria Math" panose="02040503050406030204" pitchFamily="18" charset="0"/>
                                </a:rPr>
                              </m:ctrlPr>
                            </m:sSubPr>
                            <m:e>
                              <m:r>
                                <m:rPr>
                                  <m:brk m:alnAt="7"/>
                                </m:rPr>
                                <a:rPr lang="en-US" altLang="zh-CN" i="1">
                                  <a:latin typeface="Cambria Math"/>
                                </a:rPr>
                                <m:t>𝑟</m:t>
                              </m:r>
                            </m:e>
                            <m:sub>
                              <m:r>
                                <m:rPr>
                                  <m:brk m:alnAt="7"/>
                                </m:rPr>
                                <a:rPr lang="en-US" altLang="zh-CN" i="1">
                                  <a:latin typeface="Cambria Math"/>
                                </a:rPr>
                                <m:t>𝑘</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sub>
                        <m:sup/>
                        <m:e>
                          <m:sSup>
                            <m:sSupPr>
                              <m:ctrlPr>
                                <a:rPr lang="en-US" altLang="zh-CN" i="1">
                                  <a:latin typeface="Cambria Math" panose="02040503050406030204" pitchFamily="18" charset="0"/>
                                </a:rPr>
                              </m:ctrlPr>
                            </m:sSupPr>
                            <m:e>
                              <m:r>
                                <a:rPr lang="en-US" altLang="zh-CN" i="1">
                                  <a:latin typeface="Cambria Math"/>
                                </a:rPr>
                                <m:t>𝑒</m:t>
                              </m:r>
                            </m:e>
                            <m:sup>
                              <m:r>
                                <a:rPr lang="en-US" altLang="zh-CN" i="1">
                                  <a:latin typeface="Cambria Math"/>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a:rPr>
                                        <m:t>𝐷</m:t>
                                      </m:r>
                                    </m:e>
                                    <m:sub>
                                      <m:r>
                                        <a:rPr lang="en-US" altLang="zh-CN" i="1">
                                          <a:latin typeface="Cambria Math"/>
                                        </a:rPr>
                                        <m:t>𝑠</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num>
                                <m:den>
                                  <m:sSubSup>
                                    <m:sSubSupPr>
                                      <m:ctrlPr>
                                        <a:rPr lang="en-US" altLang="zh-CN" i="1">
                                          <a:latin typeface="Cambria Math" panose="02040503050406030204" pitchFamily="18" charset="0"/>
                                        </a:rPr>
                                      </m:ctrlPr>
                                    </m:sSubSupPr>
                                    <m:e>
                                      <m:r>
                                        <a:rPr lang="en-US" altLang="zh-CN" i="1">
                                          <a:latin typeface="Cambria Math"/>
                                        </a:rPr>
                                        <m:t>𝛿</m:t>
                                      </m:r>
                                    </m:e>
                                    <m:sub>
                                      <m:r>
                                        <a:rPr lang="en-US" altLang="zh-CN" i="1">
                                          <a:latin typeface="Cambria Math"/>
                                        </a:rPr>
                                        <m:t>𝑠</m:t>
                                      </m:r>
                                    </m:sub>
                                    <m:sup>
                                      <m:r>
                                        <a:rPr lang="en-US" altLang="zh-CN" i="1">
                                          <a:latin typeface="Cambria Math"/>
                                        </a:rPr>
                                        <m:t>2</m:t>
                                      </m:r>
                                    </m:sup>
                                  </m:sSubSup>
                                </m:den>
                              </m:f>
                            </m:sup>
                          </m:sSup>
                        </m:e>
                      </m:nary>
                      <m:r>
                        <a:rPr lang="en-US" altLang="zh-CN" i="1">
                          <a:latin typeface="Cambria Math"/>
                        </a:rPr>
                        <m:t>𝑤</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sSub>
                        <m:sSubPr>
                          <m:ctrlPr>
                            <a:rPr lang="zh-CN" altLang="zh-CN" i="1">
                              <a:latin typeface="Cambria Math" panose="02040503050406030204" pitchFamily="18" charset="0"/>
                            </a:rPr>
                          </m:ctrlPr>
                        </m:sSubPr>
                        <m:e>
                          <m:r>
                            <a:rPr lang="en-US" altLang="zh-CN" i="1">
                              <a:latin typeface="Cambria Math"/>
                            </a:rPr>
                            <m:t>𝐷</m:t>
                          </m:r>
                        </m:e>
                        <m:sub>
                          <m:r>
                            <a:rPr lang="en-US" altLang="zh-CN" i="1">
                              <a:latin typeface="Cambria Math"/>
                            </a:rPr>
                            <m:t>𝑟</m:t>
                          </m:r>
                        </m:sub>
                      </m:sSub>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oMath>
                  </m:oMathPara>
                </a14:m>
                <a:endParaRPr lang="zh-CN" altLang="en-US" dirty="0"/>
              </a:p>
              <a:p>
                <a:pPr lvl="1"/>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810" t="-1706"/>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11</a:t>
            </a:fld>
            <a:endParaRPr lang="zh-CN" altLang="en-US"/>
          </a:p>
        </p:txBody>
      </p:sp>
      <p:pic>
        <p:nvPicPr>
          <p:cNvPr id="5" name="图片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83768" y="3123190"/>
            <a:ext cx="5415088" cy="2417187"/>
          </a:xfrm>
          <a:prstGeom prst="rect">
            <a:avLst/>
          </a:prstGeom>
        </p:spPr>
      </p:pic>
      <p:sp>
        <p:nvSpPr>
          <p:cNvPr id="6" name="矩形 5"/>
          <p:cNvSpPr/>
          <p:nvPr/>
        </p:nvSpPr>
        <p:spPr>
          <a:xfrm>
            <a:off x="6098656" y="3104609"/>
            <a:ext cx="1800200" cy="24891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461512030"/>
      </p:ext>
    </p:extLst>
  </p:cSld>
  <p:clrMapOvr>
    <a:masterClrMapping/>
  </p:clrMapOvr>
  <mc:AlternateContent xmlns:mc="http://schemas.openxmlformats.org/markup-compatibility/2006" xmlns:p14="http://schemas.microsoft.com/office/powerpoint/2010/main">
    <mc:Choice Requires="p14">
      <p:transition spd="slow" p14:dur="2000" advTm="64002"/>
    </mc:Choice>
    <mc:Fallback xmlns="">
      <p:transition spd="slow" advTm="640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anim calcmode="lin" valueType="num">
                                      <p:cBhvr>
                                        <p:cTn id="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anim calcmode="lin" valueType="num">
                                      <p:cBhvr>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a:t>基于迭代的</a:t>
            </a:r>
            <a:r>
              <a:rPr lang="en-US" altLang="zh-CN" dirty="0" err="1"/>
              <a:t>GrabCut</a:t>
            </a:r>
            <a:r>
              <a:rPr lang="zh-CN" altLang="en-US" dirty="0"/>
              <a:t>的显著性区域分割</a:t>
            </a:r>
            <a:endParaRPr lang="en-US" altLang="zh-CN" dirty="0"/>
          </a:p>
          <a:p>
            <a:pPr lvl="1"/>
            <a:r>
              <a:rPr lang="zh-CN" altLang="en-US" dirty="0"/>
              <a:t>特点：迭代更新</a:t>
            </a:r>
            <a:r>
              <a:rPr lang="en-US" altLang="zh-CN" dirty="0"/>
              <a:t>+</a:t>
            </a:r>
            <a:r>
              <a:rPr lang="zh-CN" altLang="en-US" dirty="0"/>
              <a:t>自适应拟合</a:t>
            </a:r>
            <a:endParaRPr lang="en-US" altLang="zh-CN" dirty="0"/>
          </a:p>
          <a:p>
            <a:pPr lvl="1"/>
            <a:r>
              <a:rPr lang="zh-CN" altLang="en-US" dirty="0"/>
              <a:t>优势：更鲁棒、使得无监督的分割成为可能</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12</a:t>
            </a:fld>
            <a:endParaRPr lang="zh-CN" altLang="en-US"/>
          </a:p>
        </p:txBody>
      </p:sp>
      <p:pic>
        <p:nvPicPr>
          <p:cNvPr id="5" name="图片 4"/>
          <p:cNvPicPr/>
          <p:nvPr/>
        </p:nvPicPr>
        <p:blipFill>
          <a:blip r:embed="rId3" cstate="email">
            <a:extLst>
              <a:ext uri="{28A0092B-C50C-407E-A947-70E740481C1C}">
                <a14:useLocalDpi xmlns:a14="http://schemas.microsoft.com/office/drawing/2010/main"/>
              </a:ext>
            </a:extLst>
          </a:blip>
          <a:stretch>
            <a:fillRect/>
          </a:stretch>
        </p:blipFill>
        <p:spPr>
          <a:xfrm>
            <a:off x="1403648" y="2569468"/>
            <a:ext cx="7416824" cy="2736304"/>
          </a:xfrm>
          <a:prstGeom prst="rect">
            <a:avLst/>
          </a:prstGeom>
        </p:spPr>
      </p:pic>
    </p:spTree>
    <p:custDataLst>
      <p:tags r:id="rId1"/>
    </p:custDataLst>
    <p:extLst>
      <p:ext uri="{BB962C8B-B14F-4D97-AF65-F5344CB8AC3E}">
        <p14:creationId xmlns:p14="http://schemas.microsoft.com/office/powerpoint/2010/main" val="3597447732"/>
      </p:ext>
    </p:extLst>
  </p:cSld>
  <p:clrMapOvr>
    <a:masterClrMapping/>
  </p:clrMapOvr>
  <mc:AlternateContent xmlns:mc="http://schemas.openxmlformats.org/markup-compatibility/2006" xmlns:p14="http://schemas.microsoft.com/office/powerpoint/2010/main">
    <mc:Choice Requires="p14">
      <p:transition spd="slow" p14:dur="2000" advTm="74667"/>
    </mc:Choice>
    <mc:Fallback xmlns="">
      <p:transition spd="slow" advTm="746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a:t>显著性检测结果的视觉效果比较</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13</a:t>
            </a:fld>
            <a:endParaRPr lang="zh-CN" altLang="en-US"/>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736" y="1450740"/>
            <a:ext cx="5760640" cy="421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413295"/>
      </p:ext>
    </p:extLst>
  </p:cSld>
  <p:clrMapOvr>
    <a:masterClrMapping/>
  </p:clrMapOvr>
  <mc:AlternateContent xmlns:mc="http://schemas.openxmlformats.org/markup-compatibility/2006" xmlns:p14="http://schemas.microsoft.com/office/powerpoint/2010/main">
    <mc:Choice Requires="p14">
      <p:transition spd="slow" p14:dur="2000" advTm="20855"/>
    </mc:Choice>
    <mc:Fallback xmlns="">
      <p:transition spd="slow" advTm="2085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a:t>在现有最大公开测试集</a:t>
            </a:r>
            <a:r>
              <a:rPr lang="en-US" altLang="zh-CN" dirty="0"/>
              <a:t>[Achanta09]</a:t>
            </a:r>
            <a:r>
              <a:rPr lang="zh-CN" altLang="en-US" dirty="0"/>
              <a:t>上</a:t>
            </a:r>
            <a:endParaRPr lang="en-US" altLang="zh-CN" dirty="0"/>
          </a:p>
          <a:p>
            <a:pPr lvl="1"/>
            <a:r>
              <a:rPr lang="zh-CN" altLang="en-US" dirty="0"/>
              <a:t>固定阈值分割实验</a:t>
            </a:r>
            <a:endParaRPr lang="en-US" altLang="zh-CN" dirty="0"/>
          </a:p>
          <a:p>
            <a:pPr lvl="1"/>
            <a:r>
              <a:rPr lang="zh-CN" altLang="en-US" dirty="0"/>
              <a:t>显著性区域分割实验</a:t>
            </a:r>
            <a:endParaRPr lang="en-US" altLang="zh-CN" dirty="0"/>
          </a:p>
          <a:p>
            <a:pPr lvl="2"/>
            <a:r>
              <a:rPr lang="zh-CN" altLang="en-US" dirty="0"/>
              <a:t>之前的最好结果</a:t>
            </a:r>
            <a:r>
              <a:rPr lang="en-US" altLang="zh-CN" dirty="0"/>
              <a:t>: </a:t>
            </a:r>
            <a:r>
              <a:rPr lang="zh-CN" altLang="en-US" dirty="0"/>
              <a:t>精度</a:t>
            </a:r>
            <a:r>
              <a:rPr lang="en-US" altLang="zh-CN" dirty="0"/>
              <a:t>=75%</a:t>
            </a:r>
            <a:r>
              <a:rPr lang="zh-CN" altLang="en-US" dirty="0"/>
              <a:t>，召回率</a:t>
            </a:r>
            <a:r>
              <a:rPr lang="en-US" altLang="zh-CN" dirty="0"/>
              <a:t>83%</a:t>
            </a:r>
          </a:p>
          <a:p>
            <a:pPr lvl="2"/>
            <a:r>
              <a:rPr lang="zh-CN" altLang="en-US" dirty="0"/>
              <a:t>本文算法的结果：精度</a:t>
            </a:r>
            <a:r>
              <a:rPr lang="en-US" altLang="zh-CN" dirty="0"/>
              <a:t>=90%</a:t>
            </a:r>
            <a:r>
              <a:rPr lang="zh-CN" altLang="en-US" dirty="0"/>
              <a:t>，召回率</a:t>
            </a:r>
            <a:r>
              <a:rPr lang="en-US" altLang="zh-CN" dirty="0"/>
              <a:t>90%</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14</a:t>
            </a:fld>
            <a:endParaRPr lang="zh-CN" altLang="en-US"/>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4413" y="1544476"/>
            <a:ext cx="5400600" cy="387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1331640" y="4700647"/>
            <a:ext cx="7560840" cy="749141"/>
          </a:xfrm>
          <a:prstGeom prst="roundRect">
            <a:avLst/>
          </a:prstGeom>
          <a:solidFill>
            <a:srgbClr val="FFCCCC"/>
          </a:solidFill>
          <a:ln>
            <a:noFill/>
          </a:ln>
          <a:effectLst>
            <a:outerShdw blurRad="127000" dist="50800" dir="2700000" algn="ctr" rotWithShape="0">
              <a:srgbClr val="000000">
                <a:alpha val="43000"/>
              </a:srgbClr>
            </a:outerShdw>
          </a:effec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lvl="1" indent="0" algn="just" eaLnBrk="1" hangingPunct="1">
              <a:spcBef>
                <a:spcPts val="600"/>
              </a:spcBef>
              <a:spcAft>
                <a:spcPts val="600"/>
              </a:spcAft>
            </a:pPr>
            <a:r>
              <a:rPr kumimoji="0" lang="zh-CN" altLang="en-US" sz="1900" dirty="0"/>
              <a:t>受到了国内外研究者的广泛关注。</a:t>
            </a:r>
            <a:r>
              <a:rPr kumimoji="0" lang="en-US" altLang="zh-CN" sz="1900" dirty="0"/>
              <a:t>2011</a:t>
            </a:r>
            <a:r>
              <a:rPr kumimoji="0" lang="zh-CN" altLang="en-US" sz="1900" dirty="0"/>
              <a:t>年</a:t>
            </a:r>
            <a:r>
              <a:rPr kumimoji="0" lang="en-US" altLang="zh-CN" sz="1900" dirty="0"/>
              <a:t>6</a:t>
            </a:r>
            <a:r>
              <a:rPr kumimoji="0" lang="zh-CN" altLang="en-US" sz="1900" dirty="0"/>
              <a:t>月发表至今，已有</a:t>
            </a:r>
            <a:r>
              <a:rPr kumimoji="0" lang="en-US" altLang="zh-CN" sz="1900" dirty="0"/>
              <a:t>500</a:t>
            </a:r>
            <a:r>
              <a:rPr kumimoji="0" lang="zh-CN" altLang="en-US" sz="1900" dirty="0"/>
              <a:t>多位研究者索要源代码（源代码共享，登记即可获得）。它引</a:t>
            </a:r>
            <a:r>
              <a:rPr kumimoji="0" lang="en-US" altLang="zh-CN" sz="1900" dirty="0"/>
              <a:t>33</a:t>
            </a:r>
            <a:r>
              <a:rPr kumimoji="0" lang="zh-CN" altLang="en-US" sz="1900" dirty="0"/>
              <a:t>次。</a:t>
            </a:r>
            <a:endParaRPr lang="en-US" altLang="zh-CN" dirty="0"/>
          </a:p>
        </p:txBody>
      </p:sp>
    </p:spTree>
    <p:custDataLst>
      <p:tags r:id="rId1"/>
    </p:custDataLst>
    <p:extLst>
      <p:ext uri="{BB962C8B-B14F-4D97-AF65-F5344CB8AC3E}">
        <p14:creationId xmlns:p14="http://schemas.microsoft.com/office/powerpoint/2010/main" val="4138123915"/>
      </p:ext>
    </p:extLst>
  </p:cSld>
  <p:clrMapOvr>
    <a:masterClrMapping/>
  </p:clrMapOvr>
  <mc:AlternateContent xmlns:mc="http://schemas.openxmlformats.org/markup-compatibility/2006" xmlns:p14="http://schemas.microsoft.com/office/powerpoint/2010/main">
    <mc:Choice Requires="p14">
      <p:transition spd="slow" p14:dur="2000" advTm="33548"/>
    </mc:Choice>
    <mc:Fallback xmlns="">
      <p:transition spd="slow" advTm="33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报告内容</a:t>
            </a:r>
          </a:p>
        </p:txBody>
      </p:sp>
      <p:sp>
        <p:nvSpPr>
          <p:cNvPr id="3" name="内容占位符 2"/>
          <p:cNvSpPr>
            <a:spLocks noGrp="1"/>
          </p:cNvSpPr>
          <p:nvPr>
            <p:ph idx="1"/>
          </p:nvPr>
        </p:nvSpPr>
        <p:spPr/>
        <p:txBody>
          <a:bodyPr>
            <a:normAutofit/>
          </a:bodyPr>
          <a:lstStyle/>
          <a:p>
            <a:r>
              <a:rPr lang="en-US" altLang="zh-CN" dirty="0"/>
              <a:t> </a:t>
            </a:r>
            <a:r>
              <a:rPr lang="zh-CN" altLang="en-US" dirty="0"/>
              <a:t>论文选题背景与总体结构</a:t>
            </a:r>
            <a:endParaRPr lang="en-US" altLang="zh-CN" dirty="0"/>
          </a:p>
          <a:p>
            <a:r>
              <a:rPr lang="zh-CN" altLang="en-US" dirty="0"/>
              <a:t>具体研究内容</a:t>
            </a:r>
            <a:endParaRPr lang="en-US" altLang="zh-CN" dirty="0"/>
          </a:p>
          <a:p>
            <a:pPr lvl="1"/>
            <a:r>
              <a:rPr lang="zh-CN" altLang="en-US" dirty="0"/>
              <a:t>图像视觉显著性区域检测</a:t>
            </a:r>
            <a:endParaRPr lang="en-US" altLang="zh-CN" dirty="0"/>
          </a:p>
          <a:p>
            <a:pPr lvl="1"/>
            <a:r>
              <a:rPr lang="zh-CN" altLang="en-US" dirty="0">
                <a:solidFill>
                  <a:srgbClr val="C00000"/>
                </a:solidFill>
              </a:rPr>
              <a:t>群组图像显著性区域提取与检索</a:t>
            </a:r>
            <a:endParaRPr lang="en-US" altLang="zh-CN" dirty="0">
              <a:solidFill>
                <a:srgbClr val="C00000"/>
              </a:solidFill>
            </a:endParaRPr>
          </a:p>
          <a:p>
            <a:pPr lvl="1"/>
            <a:r>
              <a:rPr lang="zh-CN" altLang="en-US" dirty="0"/>
              <a:t>基于相似结构分析的图像编辑</a:t>
            </a:r>
            <a:endParaRPr lang="en-US" altLang="zh-CN" dirty="0"/>
          </a:p>
          <a:p>
            <a:r>
              <a:rPr lang="zh-CN" altLang="en-US" dirty="0"/>
              <a:t>总结与展望</a:t>
            </a:r>
          </a:p>
          <a:p>
            <a:r>
              <a:rPr lang="zh-CN" altLang="en-US" dirty="0"/>
              <a:t>阶段性成果</a:t>
            </a:r>
            <a:endParaRPr lang="en-US" altLang="zh-CN" dirty="0"/>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15</a:t>
            </a:fld>
            <a:endParaRPr lang="zh-CN" altLang="en-US"/>
          </a:p>
        </p:txBody>
      </p:sp>
      <p:sp>
        <p:nvSpPr>
          <p:cNvPr id="39" name="TextBox 38">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extLst>
      <p:ext uri="{BB962C8B-B14F-4D97-AF65-F5344CB8AC3E}">
        <p14:creationId xmlns:p14="http://schemas.microsoft.com/office/powerpoint/2010/main" val="1273642808"/>
      </p:ext>
    </p:extLst>
  </p:cSld>
  <p:clrMapOvr>
    <a:masterClrMapping/>
  </p:clrMapOvr>
  <mc:AlternateContent xmlns:mc="http://schemas.openxmlformats.org/markup-compatibility/2006" xmlns:p14="http://schemas.microsoft.com/office/powerpoint/2010/main">
    <mc:Choice Requires="p14">
      <p:transition spd="slow" p14:dur="2000" advTm="5998"/>
    </mc:Choice>
    <mc:Fallback xmlns="">
      <p:transition spd="slow" advTm="599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研究意义</a:t>
            </a:r>
            <a:endParaRPr lang="en-US" altLang="zh-CN" dirty="0"/>
          </a:p>
          <a:p>
            <a:pPr lvl="1"/>
            <a:r>
              <a:rPr lang="zh-CN" altLang="en-US" dirty="0"/>
              <a:t>图像数量迅速增长</a:t>
            </a:r>
            <a:r>
              <a:rPr lang="en-US" altLang="zh-CN" dirty="0">
                <a:sym typeface="Wingdings" pitchFamily="2" charset="2"/>
              </a:rPr>
              <a:t></a:t>
            </a:r>
            <a:r>
              <a:rPr lang="zh-CN" altLang="en-US" dirty="0">
                <a:sym typeface="Wingdings" pitchFamily="2" charset="2"/>
              </a:rPr>
              <a:t>方便的获取想要的内容</a:t>
            </a:r>
            <a:endParaRPr lang="en-US" altLang="zh-CN" dirty="0">
              <a:sym typeface="Wingdings" pitchFamily="2" charset="2"/>
            </a:endParaRPr>
          </a:p>
          <a:p>
            <a:pPr lvl="1"/>
            <a:r>
              <a:rPr lang="zh-CN" altLang="en-US" dirty="0"/>
              <a:t>关键字</a:t>
            </a:r>
            <a:r>
              <a:rPr lang="en-US" altLang="zh-CN" dirty="0"/>
              <a:t>(</a:t>
            </a:r>
            <a:r>
              <a:rPr lang="zh-CN" altLang="en-US" dirty="0"/>
              <a:t>网络元数据</a:t>
            </a:r>
            <a:r>
              <a:rPr lang="en-US" altLang="zh-CN" dirty="0"/>
              <a:t>)+</a:t>
            </a:r>
            <a:r>
              <a:rPr lang="zh-CN" altLang="en-US" dirty="0"/>
              <a:t>形状</a:t>
            </a:r>
            <a:endParaRPr lang="en-US" altLang="zh-CN" dirty="0"/>
          </a:p>
          <a:p>
            <a:pPr lvl="1"/>
            <a:r>
              <a:rPr lang="zh-CN" altLang="en-US" dirty="0">
                <a:sym typeface="Wingdings" pitchFamily="2" charset="2"/>
              </a:rPr>
              <a:t>是或否</a:t>
            </a:r>
            <a:r>
              <a:rPr lang="en-US" altLang="zh-CN" dirty="0">
                <a:sym typeface="Wingdings" pitchFamily="2" charset="2"/>
              </a:rPr>
              <a:t></a:t>
            </a:r>
            <a:r>
              <a:rPr lang="zh-CN" altLang="en-US" dirty="0">
                <a:sym typeface="Wingdings" pitchFamily="2" charset="2"/>
              </a:rPr>
              <a:t>具体的物体区域</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16</a:t>
            </a:fld>
            <a:endParaRPr lang="zh-CN"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4705" y="3375682"/>
            <a:ext cx="2907255" cy="106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73906" y="3505572"/>
            <a:ext cx="2070094" cy="1121301"/>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55561" y="3215850"/>
            <a:ext cx="2880320" cy="202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228522" y="4626873"/>
            <a:ext cx="1893469" cy="369332"/>
          </a:xfrm>
          <a:prstGeom prst="rect">
            <a:avLst/>
          </a:prstGeom>
          <a:noFill/>
        </p:spPr>
        <p:txBody>
          <a:bodyPr wrap="square" rtlCol="0">
            <a:spAutoFit/>
          </a:bodyPr>
          <a:lstStyle/>
          <a:p>
            <a:pPr algn="ctr"/>
            <a:r>
              <a:rPr lang="en-US" altLang="zh-CN" dirty="0"/>
              <a:t>SIGGRAPH Asia 11</a:t>
            </a:r>
            <a:endParaRPr lang="en-US" dirty="0"/>
          </a:p>
        </p:txBody>
      </p:sp>
      <p:sp>
        <p:nvSpPr>
          <p:cNvPr id="15" name="TextBox 14"/>
          <p:cNvSpPr txBox="1"/>
          <p:nvPr/>
        </p:nvSpPr>
        <p:spPr>
          <a:xfrm>
            <a:off x="4644008" y="5241235"/>
            <a:ext cx="1893469" cy="369332"/>
          </a:xfrm>
          <a:prstGeom prst="rect">
            <a:avLst/>
          </a:prstGeom>
          <a:noFill/>
        </p:spPr>
        <p:txBody>
          <a:bodyPr wrap="square" rtlCol="0">
            <a:spAutoFit/>
          </a:bodyPr>
          <a:lstStyle/>
          <a:p>
            <a:pPr algn="ctr"/>
            <a:r>
              <a:rPr lang="en-US" altLang="zh-CN" dirty="0"/>
              <a:t>SIGGRAPH Asia 11</a:t>
            </a:r>
            <a:endParaRPr lang="en-US" dirty="0"/>
          </a:p>
        </p:txBody>
      </p:sp>
      <p:sp>
        <p:nvSpPr>
          <p:cNvPr id="16" name="TextBox 15"/>
          <p:cNvSpPr txBox="1"/>
          <p:nvPr/>
        </p:nvSpPr>
        <p:spPr>
          <a:xfrm>
            <a:off x="1811597" y="4436127"/>
            <a:ext cx="1893469" cy="369332"/>
          </a:xfrm>
          <a:prstGeom prst="rect">
            <a:avLst/>
          </a:prstGeom>
          <a:noFill/>
        </p:spPr>
        <p:txBody>
          <a:bodyPr wrap="square" rtlCol="0">
            <a:spAutoFit/>
          </a:bodyPr>
          <a:lstStyle/>
          <a:p>
            <a:pPr algn="ctr"/>
            <a:r>
              <a:rPr lang="en-US" altLang="zh-CN" dirty="0"/>
              <a:t>SIGGRAPH Asia 09</a:t>
            </a:r>
            <a:endParaRPr lang="en-US" dirty="0"/>
          </a:p>
        </p:txBody>
      </p:sp>
    </p:spTree>
    <p:custDataLst>
      <p:tags r:id="rId1"/>
    </p:custDataLst>
    <p:extLst>
      <p:ext uri="{BB962C8B-B14F-4D97-AF65-F5344CB8AC3E}">
        <p14:creationId xmlns:p14="http://schemas.microsoft.com/office/powerpoint/2010/main" val="3276441236"/>
      </p:ext>
    </p:extLst>
  </p:cSld>
  <p:clrMapOvr>
    <a:masterClrMapping/>
  </p:clrMapOvr>
  <mc:AlternateContent xmlns:mc="http://schemas.openxmlformats.org/markup-compatibility/2006" xmlns:p14="http://schemas.microsoft.com/office/powerpoint/2010/main">
    <mc:Choice Requires="p14">
      <p:transition spd="slow" p14:dur="2000" advTm="24650"/>
    </mc:Choice>
    <mc:Fallback xmlns="">
      <p:transition spd="slow" advTm="24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normAutofit/>
          </a:bodyPr>
          <a:lstStyle/>
          <a:p>
            <a:r>
              <a:rPr lang="zh-CN" altLang="en-US" dirty="0"/>
              <a:t>主要贡献</a:t>
            </a:r>
            <a:endParaRPr lang="en-US" altLang="zh-CN" dirty="0"/>
          </a:p>
          <a:p>
            <a:pPr lvl="1"/>
            <a:r>
              <a:rPr lang="zh-CN" altLang="en-US" dirty="0"/>
              <a:t>提出了一种群组显著性</a:t>
            </a:r>
            <a:r>
              <a:rPr lang="en-US" altLang="zh-CN" dirty="0"/>
              <a:t>(group saliency)</a:t>
            </a:r>
            <a:r>
              <a:rPr lang="zh-CN" altLang="en-US" dirty="0"/>
              <a:t>的方法来自动的从一组相关但是组成多样的网络图像中提取感兴趣物体区域</a:t>
            </a:r>
            <a:r>
              <a:rPr lang="en-US" altLang="zh-CN" dirty="0"/>
              <a:t>, </a:t>
            </a:r>
            <a:r>
              <a:rPr lang="zh-CN" altLang="en-US" dirty="0"/>
              <a:t>其正确率明显高于单张图像的显著性区域检测结果。</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17</a:t>
            </a:fld>
            <a:endParaRPr lang="zh-CN" altLang="en-US"/>
          </a:p>
        </p:txBody>
      </p:sp>
    </p:spTree>
    <p:extLst>
      <p:ext uri="{BB962C8B-B14F-4D97-AF65-F5344CB8AC3E}">
        <p14:creationId xmlns:p14="http://schemas.microsoft.com/office/powerpoint/2010/main" val="2475926630"/>
      </p:ext>
    </p:extLst>
  </p:cSld>
  <p:clrMapOvr>
    <a:masterClrMapping/>
  </p:clrMapOvr>
  <mc:AlternateContent xmlns:mc="http://schemas.openxmlformats.org/markup-compatibility/2006" xmlns:p14="http://schemas.microsoft.com/office/powerpoint/2010/main">
    <mc:Choice Requires="p14">
      <p:transition spd="slow" p14:dur="2000" advTm="12841"/>
    </mc:Choice>
    <mc:Fallback xmlns="">
      <p:transition spd="slow" advTm="1284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主要相关工作</a:t>
            </a:r>
            <a:endParaRPr lang="en-US" altLang="zh-CN" dirty="0"/>
          </a:p>
          <a:p>
            <a:pPr lvl="1"/>
            <a:r>
              <a:rPr lang="zh-CN" altLang="en-US" dirty="0"/>
              <a:t>多张图的共同显著性</a:t>
            </a:r>
            <a:r>
              <a:rPr lang="en-US" altLang="zh-CN" dirty="0"/>
              <a:t>[Chang et al. 11]</a:t>
            </a:r>
          </a:p>
          <a:p>
            <a:pPr lvl="2"/>
            <a:r>
              <a:rPr lang="zh-CN" altLang="en-US" dirty="0"/>
              <a:t>要求所有照片都至少含有目标物体的一部分</a:t>
            </a:r>
            <a:endParaRPr lang="en-US" altLang="zh-CN" dirty="0"/>
          </a:p>
          <a:p>
            <a:pPr lvl="2"/>
            <a:r>
              <a:rPr lang="zh-CN" altLang="en-US" dirty="0"/>
              <a:t>计算量与图像数平方成正比</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18</a:t>
            </a:fld>
            <a:endParaRPr lang="zh-CN" alt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5856" y="2888643"/>
            <a:ext cx="3676511" cy="277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926630"/>
      </p:ext>
    </p:extLst>
  </p:cSld>
  <p:clrMapOvr>
    <a:masterClrMapping/>
  </p:clrMapOvr>
  <mc:AlternateContent xmlns:mc="http://schemas.openxmlformats.org/markup-compatibility/2006" xmlns:p14="http://schemas.microsoft.com/office/powerpoint/2010/main">
    <mc:Choice Requires="p14">
      <p:transition spd="slow" p14:dur="2000" advTm="27202"/>
    </mc:Choice>
    <mc:Fallback xmlns="">
      <p:transition spd="slow" advTm="2720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系统流程</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19</a:t>
            </a:fld>
            <a:endParaRPr lang="zh-CN" altLang="en-US"/>
          </a:p>
        </p:txBody>
      </p:sp>
      <p:pic>
        <p:nvPicPr>
          <p:cNvPr id="6" name="内容占位符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5736" y="1391976"/>
            <a:ext cx="5891492" cy="4129820"/>
          </a:xfrm>
          <a:prstGeom prst="rect">
            <a:avLst/>
          </a:prstGeom>
        </p:spPr>
      </p:pic>
    </p:spTree>
    <p:extLst>
      <p:ext uri="{BB962C8B-B14F-4D97-AF65-F5344CB8AC3E}">
        <p14:creationId xmlns:p14="http://schemas.microsoft.com/office/powerpoint/2010/main" val="2475926630"/>
      </p:ext>
    </p:extLst>
  </p:cSld>
  <p:clrMapOvr>
    <a:masterClrMapping/>
  </p:clrMapOvr>
  <mc:AlternateContent xmlns:mc="http://schemas.openxmlformats.org/markup-compatibility/2006" xmlns:p14="http://schemas.microsoft.com/office/powerpoint/2010/main">
    <mc:Choice Requires="p14">
      <p:transition spd="slow" p14:dur="2000" advTm="30971"/>
    </mc:Choice>
    <mc:Fallback xmlns="">
      <p:transition spd="slow" advTm="3097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报告内容</a:t>
            </a:r>
          </a:p>
        </p:txBody>
      </p:sp>
      <p:sp>
        <p:nvSpPr>
          <p:cNvPr id="3" name="内容占位符 2"/>
          <p:cNvSpPr>
            <a:spLocks noGrp="1"/>
          </p:cNvSpPr>
          <p:nvPr>
            <p:ph idx="1"/>
          </p:nvPr>
        </p:nvSpPr>
        <p:spPr/>
        <p:txBody>
          <a:bodyPr>
            <a:normAutofit/>
          </a:bodyPr>
          <a:lstStyle/>
          <a:p>
            <a:r>
              <a:rPr lang="en-US" altLang="zh-CN" dirty="0"/>
              <a:t> </a:t>
            </a:r>
            <a:r>
              <a:rPr lang="zh-CN" altLang="en-US" dirty="0"/>
              <a:t>论文选题背景与总体结构</a:t>
            </a:r>
            <a:endParaRPr lang="en-US" altLang="zh-CN" dirty="0"/>
          </a:p>
          <a:p>
            <a:r>
              <a:rPr lang="zh-CN" altLang="en-US" dirty="0"/>
              <a:t>具体研究内容</a:t>
            </a:r>
            <a:endParaRPr lang="en-US" altLang="zh-CN" dirty="0"/>
          </a:p>
          <a:p>
            <a:pPr lvl="1"/>
            <a:r>
              <a:rPr lang="zh-CN" altLang="en-US" dirty="0"/>
              <a:t>图像视觉显著性区域检测</a:t>
            </a:r>
            <a:endParaRPr lang="en-US" altLang="zh-CN" dirty="0"/>
          </a:p>
          <a:p>
            <a:pPr lvl="1"/>
            <a:r>
              <a:rPr lang="zh-CN" altLang="en-US" dirty="0"/>
              <a:t>群组图像显著性区域提取与检索</a:t>
            </a:r>
            <a:endParaRPr lang="en-US" altLang="zh-CN" dirty="0"/>
          </a:p>
          <a:p>
            <a:pPr lvl="1"/>
            <a:r>
              <a:rPr lang="zh-CN" altLang="en-US" dirty="0"/>
              <a:t>基于相似结构分析的图像编辑</a:t>
            </a:r>
            <a:endParaRPr lang="en-US" altLang="zh-CN" dirty="0"/>
          </a:p>
          <a:p>
            <a:r>
              <a:rPr lang="zh-CN" altLang="en-US" dirty="0"/>
              <a:t>总结与展望</a:t>
            </a:r>
          </a:p>
          <a:p>
            <a:r>
              <a:rPr lang="zh-CN" altLang="en-US" dirty="0"/>
              <a:t>阶段性成果</a:t>
            </a:r>
            <a:endParaRPr lang="en-US" altLang="zh-CN" dirty="0"/>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2</a:t>
            </a:fld>
            <a:endParaRPr lang="zh-CN" altLang="en-US"/>
          </a:p>
        </p:txBody>
      </p:sp>
      <p:sp>
        <p:nvSpPr>
          <p:cNvPr id="39" name="TextBox 38">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744"/>
    </mc:Choice>
    <mc:Fallback xmlns="">
      <p:transition spd="slow" advTm="15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 fill="hold"/>
                                        <p:tgtEl>
                                          <p:spTgt spid="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显著性区域分割的可靠性度量</a:t>
            </a:r>
            <a:endParaRPr lang="en-US" altLang="zh-CN" dirty="0"/>
          </a:p>
          <a:p>
            <a:pPr lvl="1"/>
            <a:r>
              <a:rPr lang="zh-CN" altLang="en-US" dirty="0"/>
              <a:t>场景复杂度</a:t>
            </a:r>
            <a:endParaRPr lang="en-US" altLang="zh-CN" dirty="0"/>
          </a:p>
          <a:p>
            <a:pPr lvl="1"/>
            <a:r>
              <a:rPr lang="zh-CN" altLang="en-US" dirty="0"/>
              <a:t>分割质量：精确性、完整性</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20</a:t>
            </a:fld>
            <a:endParaRPr lang="zh-CN"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2566392"/>
            <a:ext cx="77152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59832" y="2425452"/>
            <a:ext cx="4094766" cy="31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5926630"/>
      </p:ext>
    </p:extLst>
  </p:cSld>
  <p:clrMapOvr>
    <a:masterClrMapping/>
  </p:clrMapOvr>
  <mc:AlternateContent xmlns:mc="http://schemas.openxmlformats.org/markup-compatibility/2006" xmlns:p14="http://schemas.microsoft.com/office/powerpoint/2010/main">
    <mc:Choice Requires="p14">
      <p:transition spd="slow" p14:dur="2000" advTm="38518"/>
    </mc:Choice>
    <mc:Fallback xmlns="">
      <p:transition spd="slow" advTm="38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基于瀑布模型的形状比较</a:t>
            </a:r>
            <a:endParaRPr lang="en-US" altLang="zh-CN" dirty="0"/>
          </a:p>
          <a:p>
            <a:pPr lvl="1"/>
            <a:r>
              <a:rPr lang="zh-CN" altLang="en-US" dirty="0"/>
              <a:t>圆度</a:t>
            </a:r>
            <a:r>
              <a:rPr lang="en-US" altLang="zh-CN" dirty="0"/>
              <a:t>(Circularity)</a:t>
            </a:r>
            <a:r>
              <a:rPr lang="zh-CN" altLang="en-US" dirty="0"/>
              <a:t>，</a:t>
            </a:r>
          </a:p>
          <a:p>
            <a:pPr lvl="1"/>
            <a:r>
              <a:rPr lang="zh-CN" altLang="en-US" dirty="0"/>
              <a:t>实心率</a:t>
            </a:r>
            <a:r>
              <a:rPr lang="en-US" altLang="zh-CN" dirty="0"/>
              <a:t>(Solidity)</a:t>
            </a:r>
            <a:r>
              <a:rPr lang="zh-CN" altLang="en-US" dirty="0"/>
              <a:t>，</a:t>
            </a:r>
          </a:p>
          <a:p>
            <a:pPr lvl="1"/>
            <a:r>
              <a:rPr lang="zh-CN" altLang="en-US" dirty="0"/>
              <a:t>傅里叶描述子</a:t>
            </a:r>
            <a:r>
              <a:rPr lang="en-US" altLang="zh-CN" dirty="0"/>
              <a:t>(Fourier Descriptor)</a:t>
            </a:r>
            <a:r>
              <a:rPr lang="zh-CN" altLang="en-US" dirty="0"/>
              <a:t>，</a:t>
            </a:r>
          </a:p>
          <a:p>
            <a:pPr lvl="1"/>
            <a:r>
              <a:rPr lang="zh-CN" altLang="en-US" dirty="0"/>
              <a:t>形状上下文</a:t>
            </a:r>
            <a:r>
              <a:rPr lang="en-US" altLang="zh-CN" dirty="0"/>
              <a:t>(Shape Context)</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21</a:t>
            </a:fld>
            <a:endParaRPr lang="zh-CN" altLang="en-US"/>
          </a:p>
        </p:txBody>
      </p:sp>
      <p:sp>
        <p:nvSpPr>
          <p:cNvPr id="5" name="TextBox 4"/>
          <p:cNvSpPr txBox="1"/>
          <p:nvPr/>
        </p:nvSpPr>
        <p:spPr>
          <a:xfrm>
            <a:off x="2771800" y="3982624"/>
            <a:ext cx="4392488" cy="954107"/>
          </a:xfrm>
          <a:prstGeom prst="rect">
            <a:avLst/>
          </a:prstGeom>
          <a:noFill/>
        </p:spPr>
        <p:txBody>
          <a:bodyPr wrap="square" rtlCol="0">
            <a:spAutoFit/>
          </a:bodyPr>
          <a:lstStyle/>
          <a:p>
            <a:r>
              <a:rPr lang="en-US" altLang="zh-CN" sz="2800" b="1" dirty="0">
                <a:sym typeface="Wingdings" pitchFamily="2" charset="2"/>
              </a:rPr>
              <a:t> </a:t>
            </a:r>
            <a:r>
              <a:rPr lang="zh-CN" altLang="en-US" sz="2800" b="1" dirty="0">
                <a:sym typeface="Wingdings" pitchFamily="2" charset="2"/>
              </a:rPr>
              <a:t>利用互补性提高正确率</a:t>
            </a:r>
            <a:endParaRPr lang="en-US" sz="2800" b="1" dirty="0"/>
          </a:p>
          <a:p>
            <a:r>
              <a:rPr lang="en-US" altLang="zh-CN" sz="2800" b="1" dirty="0">
                <a:sym typeface="Wingdings" pitchFamily="2" charset="2"/>
              </a:rPr>
              <a:t> </a:t>
            </a:r>
            <a:r>
              <a:rPr lang="zh-CN" altLang="en-US" sz="2800" b="1" dirty="0">
                <a:sym typeface="Wingdings" pitchFamily="2" charset="2"/>
              </a:rPr>
              <a:t>快速排除，加快速度</a:t>
            </a:r>
            <a:endParaRPr lang="en-US" sz="2800" b="1" dirty="0"/>
          </a:p>
        </p:txBody>
      </p:sp>
    </p:spTree>
    <p:custDataLst>
      <p:tags r:id="rId1"/>
    </p:custDataLst>
    <p:extLst>
      <p:ext uri="{BB962C8B-B14F-4D97-AF65-F5344CB8AC3E}">
        <p14:creationId xmlns:p14="http://schemas.microsoft.com/office/powerpoint/2010/main" val="2475926630"/>
      </p:ext>
    </p:extLst>
  </p:cSld>
  <p:clrMapOvr>
    <a:masterClrMapping/>
  </p:clrMapOvr>
  <mc:AlternateContent xmlns:mc="http://schemas.openxmlformats.org/markup-compatibility/2006" xmlns:p14="http://schemas.microsoft.com/office/powerpoint/2010/main">
    <mc:Choice Requires="p14">
      <p:transition spd="slow" p14:dur="2000" advTm="44037"/>
    </mc:Choice>
    <mc:Fallback xmlns="">
      <p:transition spd="slow" advTm="4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各类图像的颜色统计</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22</a:t>
            </a:fld>
            <a:endParaRPr lang="zh-CN"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7529" y="2065412"/>
            <a:ext cx="780097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3173" y="1517055"/>
            <a:ext cx="6503243" cy="4053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5926630"/>
      </p:ext>
    </p:extLst>
  </p:cSld>
  <p:clrMapOvr>
    <a:masterClrMapping/>
  </p:clrMapOvr>
  <mc:AlternateContent xmlns:mc="http://schemas.openxmlformats.org/markup-compatibility/2006" xmlns:p14="http://schemas.microsoft.com/office/powerpoint/2010/main">
    <mc:Choice Requires="p14">
      <p:transition spd="slow" p14:dur="2000" advTm="56083"/>
    </mc:Choice>
    <mc:Fallback xmlns="">
      <p:transition spd="slow" advTm="560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用先验信息改善显著性区域检测与分割</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23</a:t>
            </a:fld>
            <a:endParaRPr lang="zh-CN"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9792" y="1489348"/>
            <a:ext cx="508635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926630"/>
      </p:ext>
    </p:extLst>
  </p:cSld>
  <p:clrMapOvr>
    <a:masterClrMapping/>
  </p:clrMapOvr>
  <mc:AlternateContent xmlns:mc="http://schemas.openxmlformats.org/markup-compatibility/2006" xmlns:p14="http://schemas.microsoft.com/office/powerpoint/2010/main">
    <mc:Choice Requires="p14">
      <p:transition spd="slow" p14:dur="2000" advTm="16307"/>
    </mc:Choice>
    <mc:Fallback xmlns="">
      <p:transition spd="slow" advTm="1630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实验结果</a:t>
            </a:r>
            <a:endParaRPr lang="en-US" altLang="zh-CN" dirty="0"/>
          </a:p>
          <a:p>
            <a:pPr lvl="1"/>
            <a:r>
              <a:rPr lang="zh-CN" altLang="en-US" dirty="0"/>
              <a:t>数据集：从</a:t>
            </a:r>
            <a:r>
              <a:rPr lang="en-US" altLang="zh-CN" dirty="0"/>
              <a:t>Flickr</a:t>
            </a:r>
            <a:r>
              <a:rPr lang="zh-CN" altLang="en-US" dirty="0"/>
              <a:t>上下载五类，每类</a:t>
            </a:r>
            <a:r>
              <a:rPr lang="en-US" altLang="zh-CN" dirty="0"/>
              <a:t>3000</a:t>
            </a:r>
            <a:r>
              <a:rPr lang="zh-CN" altLang="en-US" dirty="0"/>
              <a:t>张。如果含有目标物体，则进行像素精度的标注</a:t>
            </a:r>
            <a:endParaRPr lang="en-US" altLang="zh-CN" dirty="0"/>
          </a:p>
          <a:p>
            <a:pPr lvl="1"/>
            <a:r>
              <a:rPr lang="zh-CN" altLang="en-US" dirty="0"/>
              <a:t>显著性图的验证</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24</a:t>
            </a:fld>
            <a:endParaRPr lang="zh-CN" altLang="en-US"/>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720" y="769268"/>
            <a:ext cx="6295653" cy="481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44447987"/>
      </p:ext>
    </p:extLst>
  </p:cSld>
  <p:clrMapOvr>
    <a:masterClrMapping/>
  </p:clrMapOvr>
  <mc:AlternateContent xmlns:mc="http://schemas.openxmlformats.org/markup-compatibility/2006" xmlns:p14="http://schemas.microsoft.com/office/powerpoint/2010/main">
    <mc:Choice Requires="p14">
      <p:transition spd="slow" p14:dur="2000" advTm="39356"/>
    </mc:Choice>
    <mc:Fallback xmlns="">
      <p:transition spd="slow" advTm="393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基于草图的图像检索应用</a:t>
            </a:r>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25</a:t>
            </a:fld>
            <a:endParaRPr lang="zh-CN"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9792" y="11966"/>
            <a:ext cx="4752528" cy="570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47664" y="1677799"/>
            <a:ext cx="7344816" cy="362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92911774"/>
      </p:ext>
    </p:extLst>
  </p:cSld>
  <p:clrMapOvr>
    <a:masterClrMapping/>
  </p:clrMapOvr>
  <mc:AlternateContent xmlns:mc="http://schemas.openxmlformats.org/markup-compatibility/2006" xmlns:p14="http://schemas.microsoft.com/office/powerpoint/2010/main">
    <mc:Choice Requires="p14">
      <p:transition spd="slow" p14:dur="2000" advTm="30212"/>
    </mc:Choice>
    <mc:Fallback xmlns="">
      <p:transition spd="slow" advTm="302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5" name="TextBox 4"/>
          <p:cNvSpPr txBox="1"/>
          <p:nvPr/>
        </p:nvSpPr>
        <p:spPr>
          <a:xfrm>
            <a:off x="1547664" y="4225652"/>
            <a:ext cx="7200800" cy="461665"/>
          </a:xfrm>
          <a:prstGeom prst="rect">
            <a:avLst/>
          </a:prstGeom>
          <a:noFill/>
        </p:spPr>
        <p:txBody>
          <a:bodyPr wrap="square" rtlCol="0">
            <a:spAutoFit/>
          </a:bodyPr>
          <a:lstStyle/>
          <a:p>
            <a:pPr algn="ctr"/>
            <a:r>
              <a:rPr lang="zh-CN" altLang="en-US" sz="2400" dirty="0">
                <a:latin typeface="华文楷体" pitchFamily="2" charset="-122"/>
                <a:ea typeface="华文楷体" pitchFamily="2" charset="-122"/>
              </a:rPr>
              <a:t>图像中相似语义单元分析与编辑：流程</a:t>
            </a:r>
          </a:p>
        </p:txBody>
      </p:sp>
      <p:sp>
        <p:nvSpPr>
          <p:cNvPr id="23" name="TextBox 22">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4" name="TextBox 23">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3" name="灯片编号占位符 2"/>
          <p:cNvSpPr>
            <a:spLocks noGrp="1"/>
          </p:cNvSpPr>
          <p:nvPr>
            <p:ph type="sldNum" sz="quarter" idx="12"/>
          </p:nvPr>
        </p:nvSpPr>
        <p:spPr/>
        <p:txBody>
          <a:bodyPr/>
          <a:lstStyle/>
          <a:p>
            <a:fld id="{C1D93024-CE6F-4423-B937-B3E4F57635D6}" type="slidenum">
              <a:rPr lang="zh-CN" altLang="en-US" smtClean="0"/>
              <a:pPr/>
              <a:t>26</a:t>
            </a:fld>
            <a:endParaRPr lang="zh-CN" altLang="en-US"/>
          </a:p>
        </p:txBody>
      </p:sp>
      <p:sp>
        <p:nvSpPr>
          <p:cNvPr id="6" name="内容占位符 5"/>
          <p:cNvSpPr>
            <a:spLocks noGrp="1"/>
          </p:cNvSpPr>
          <p:nvPr>
            <p:ph idx="1"/>
          </p:nvPr>
        </p:nvSpPr>
        <p:spPr/>
        <p:txBody>
          <a:bodyPr/>
          <a:lstStyle/>
          <a:p>
            <a:endParaRPr lang="en-US" altLang="zh-CN" dirty="0"/>
          </a:p>
          <a:p>
            <a:endParaRPr lang="zh-CN" altLang="en-US" dirty="0"/>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43808" y="862160"/>
            <a:ext cx="4445609" cy="334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圆角矩形 10"/>
          <p:cNvSpPr/>
          <p:nvPr/>
        </p:nvSpPr>
        <p:spPr>
          <a:xfrm>
            <a:off x="1475656" y="4729708"/>
            <a:ext cx="7358114" cy="77391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dirty="0">
                <a:solidFill>
                  <a:srgbClr val="FF0000"/>
                </a:solidFill>
              </a:rPr>
              <a:t>MM Cheng</a:t>
            </a:r>
            <a:r>
              <a:rPr lang="en-US" altLang="zh-CN" dirty="0">
                <a:solidFill>
                  <a:schemeClr val="tx1"/>
                </a:solidFill>
              </a:rPr>
              <a:t>, FL Zhang, NJ Mitra, X Huang, SM Hu, RepFinder: Finding Approximately Repeated Scene Elements for Image Editing, </a:t>
            </a:r>
            <a:r>
              <a:rPr lang="en-US" altLang="zh-CN" dirty="0">
                <a:solidFill>
                  <a:srgbClr val="FF0000"/>
                </a:solidFill>
              </a:rPr>
              <a:t>ACM Trans. Graph</a:t>
            </a:r>
            <a:r>
              <a:rPr lang="en-US" altLang="zh-CN" dirty="0">
                <a:solidFill>
                  <a:schemeClr val="tx1"/>
                </a:solidFill>
              </a:rPr>
              <a:t>. (</a:t>
            </a:r>
            <a:r>
              <a:rPr lang="en-US" altLang="zh-CN" dirty="0">
                <a:solidFill>
                  <a:srgbClr val="FF0000"/>
                </a:solidFill>
              </a:rPr>
              <a:t>SIGGRAPH</a:t>
            </a:r>
            <a:r>
              <a:rPr lang="en-US" altLang="zh-CN" dirty="0">
                <a:solidFill>
                  <a:schemeClr val="tx1"/>
                </a:solidFill>
              </a:rPr>
              <a:t>). 29, 4, 83:1-8, 2010.</a:t>
            </a:r>
          </a:p>
        </p:txBody>
      </p:sp>
    </p:spTree>
    <p:extLst>
      <p:ext uri="{BB962C8B-B14F-4D97-AF65-F5344CB8AC3E}">
        <p14:creationId xmlns:p14="http://schemas.microsoft.com/office/powerpoint/2010/main" val="605804700"/>
      </p:ext>
    </p:extLst>
  </p:cSld>
  <p:clrMapOvr>
    <a:masterClrMapping/>
  </p:clrMapOvr>
  <mc:AlternateContent xmlns:mc="http://schemas.openxmlformats.org/markup-compatibility/2006" xmlns:p14="http://schemas.microsoft.com/office/powerpoint/2010/main">
    <mc:Choice Requires="p14">
      <p:transition spd="slow" p14:dur="2000" advTm="9171"/>
    </mc:Choice>
    <mc:Fallback xmlns="">
      <p:transition spd="slow" advTm="917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研究意义</a:t>
            </a:r>
            <a:endParaRPr lang="en-US" altLang="zh-CN" dirty="0"/>
          </a:p>
          <a:p>
            <a:pPr lvl="1"/>
            <a:r>
              <a:rPr lang="zh-CN" altLang="en-US" dirty="0"/>
              <a:t>相似物体在自然和人造场景中广泛存在</a:t>
            </a:r>
            <a:endParaRPr lang="en-US" altLang="zh-CN" dirty="0"/>
          </a:p>
          <a:p>
            <a:pPr lvl="1"/>
            <a:r>
              <a:rPr lang="zh-CN" altLang="en-US" dirty="0"/>
              <a:t>相似物体的图像</a:t>
            </a:r>
            <a:r>
              <a:rPr lang="en-US" altLang="zh-CN" dirty="0">
                <a:sym typeface="Wingdings" pitchFamily="2" charset="2"/>
              </a:rPr>
              <a:t> </a:t>
            </a:r>
            <a:r>
              <a:rPr lang="zh-CN" altLang="en-US" dirty="0"/>
              <a:t>获得粗略的场景信息</a:t>
            </a:r>
            <a:endParaRPr lang="en-US" altLang="zh-CN" dirty="0"/>
          </a:p>
          <a:p>
            <a:pPr lvl="1"/>
            <a:r>
              <a:rPr lang="zh-CN" altLang="en-US" dirty="0"/>
              <a:t>场景几何信息</a:t>
            </a:r>
            <a:r>
              <a:rPr lang="en-US" altLang="zh-CN" dirty="0">
                <a:sym typeface="Wingdings" pitchFamily="2" charset="2"/>
              </a:rPr>
              <a:t></a:t>
            </a:r>
            <a:r>
              <a:rPr lang="zh-CN" altLang="en-US" dirty="0">
                <a:sym typeface="Wingdings" pitchFamily="2" charset="2"/>
              </a:rPr>
              <a:t>自然、</a:t>
            </a:r>
            <a:r>
              <a:rPr lang="zh-CN" altLang="en-US" dirty="0"/>
              <a:t>直观的图像编辑</a:t>
            </a:r>
            <a:endParaRPr lang="en-US" altLang="zh-CN" dirty="0"/>
          </a:p>
          <a:p>
            <a:r>
              <a:rPr lang="zh-CN" altLang="en-US" dirty="0"/>
              <a:t>主要贡献</a:t>
            </a:r>
            <a:endParaRPr lang="en-US" altLang="zh-CN" dirty="0"/>
          </a:p>
          <a:p>
            <a:pPr lvl="1"/>
            <a:r>
              <a:rPr lang="zh-CN" altLang="en-US" dirty="0"/>
              <a:t>基于简单交互的相似物体快速检测方法</a:t>
            </a:r>
            <a:endParaRPr lang="en-US" altLang="zh-CN" dirty="0"/>
          </a:p>
          <a:p>
            <a:pPr lvl="1"/>
            <a:r>
              <a:rPr lang="zh-CN" altLang="en-US" dirty="0"/>
              <a:t>遮挡物体补全、稠密对应关系计算、层次关系估计等方法。</a:t>
            </a:r>
            <a:endParaRPr lang="en-US" altLang="zh-CN" dirty="0"/>
          </a:p>
          <a:p>
            <a:pPr lvl="1"/>
            <a:r>
              <a:rPr lang="zh-CN" altLang="en-US" dirty="0"/>
              <a:t>一系列场景物体级别图像编辑应用</a:t>
            </a:r>
            <a:endParaRPr lang="en-US" altLang="zh-CN" dirty="0"/>
          </a:p>
          <a:p>
            <a:pPr lvl="1"/>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27</a:t>
            </a:fld>
            <a:endParaRPr lang="zh-CN" altLang="en-US"/>
          </a:p>
        </p:txBody>
      </p:sp>
    </p:spTree>
    <p:custDataLst>
      <p:tags r:id="rId1"/>
    </p:custDataLst>
    <p:extLst>
      <p:ext uri="{BB962C8B-B14F-4D97-AF65-F5344CB8AC3E}">
        <p14:creationId xmlns:p14="http://schemas.microsoft.com/office/powerpoint/2010/main" val="105231082"/>
      </p:ext>
    </p:extLst>
  </p:cSld>
  <p:clrMapOvr>
    <a:masterClrMapping/>
  </p:clrMapOvr>
  <mc:AlternateContent xmlns:mc="http://schemas.openxmlformats.org/markup-compatibility/2006" xmlns:p14="http://schemas.microsoft.com/office/powerpoint/2010/main">
    <mc:Choice Requires="p14">
      <p:transition spd="slow" p14:dur="2000" advTm="30329"/>
    </mc:Choice>
    <mc:Fallback xmlns="">
      <p:transition spd="slow" advTm="303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主要相关工作</a:t>
            </a:r>
            <a:endParaRPr lang="en-US" altLang="zh-CN" dirty="0"/>
          </a:p>
          <a:p>
            <a:pPr lvl="1"/>
            <a:r>
              <a:rPr lang="zh-CN" altLang="en-US" dirty="0"/>
              <a:t>编辑传播：</a:t>
            </a:r>
            <a:r>
              <a:rPr lang="en-US" altLang="zh-CN" dirty="0"/>
              <a:t>AnSIGGRAPH08</a:t>
            </a:r>
          </a:p>
          <a:p>
            <a:pPr lvl="2"/>
            <a:r>
              <a:rPr lang="zh-CN" altLang="en-US" dirty="0"/>
              <a:t>颜色相似，位置相近的像素有相似的编辑</a:t>
            </a:r>
            <a:endParaRPr lang="en-US" altLang="zh-CN" dirty="0"/>
          </a:p>
          <a:p>
            <a:pPr lvl="1"/>
            <a:r>
              <a:rPr lang="zh-CN" altLang="en-US" dirty="0"/>
              <a:t>相似单元检测：</a:t>
            </a:r>
            <a:r>
              <a:rPr lang="en-US" altLang="zh-CN" dirty="0"/>
              <a:t>AhujiaICCV07</a:t>
            </a:r>
          </a:p>
          <a:p>
            <a:pPr lvl="2"/>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28</a:t>
            </a:fld>
            <a:endParaRPr lang="zh-CN" altLang="en-US"/>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5936" y="3145533"/>
            <a:ext cx="184166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72281" y="3145532"/>
            <a:ext cx="1745648"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868144" y="3505572"/>
            <a:ext cx="3024336" cy="954107"/>
          </a:xfrm>
          <a:prstGeom prst="rect">
            <a:avLst/>
          </a:prstGeom>
          <a:noFill/>
        </p:spPr>
        <p:txBody>
          <a:bodyPr wrap="square" rtlCol="0">
            <a:spAutoFit/>
          </a:bodyPr>
          <a:lstStyle/>
          <a:p>
            <a:r>
              <a:rPr lang="en-US" altLang="zh-CN" sz="2800" b="1" dirty="0">
                <a:sym typeface="Wingdings" pitchFamily="2" charset="2"/>
              </a:rPr>
              <a:t> </a:t>
            </a:r>
            <a:r>
              <a:rPr lang="zh-CN" altLang="en-US" sz="2800" b="1" dirty="0">
                <a:sym typeface="Wingdings" pitchFamily="2" charset="2"/>
              </a:rPr>
              <a:t>可以处理遮挡</a:t>
            </a:r>
            <a:endParaRPr lang="en-US" sz="2800" b="1" dirty="0"/>
          </a:p>
          <a:p>
            <a:r>
              <a:rPr lang="en-US" altLang="zh-CN" sz="2800" b="1" dirty="0">
                <a:sym typeface="Wingdings" pitchFamily="2" charset="2"/>
              </a:rPr>
              <a:t> </a:t>
            </a:r>
            <a:r>
              <a:rPr lang="zh-CN" altLang="en-US" sz="2800" b="1" dirty="0">
                <a:sym typeface="Wingdings" pitchFamily="2" charset="2"/>
              </a:rPr>
              <a:t>计算太慢</a:t>
            </a:r>
            <a:endParaRPr lang="en-US" sz="2800" b="1" dirty="0"/>
          </a:p>
        </p:txBody>
      </p:sp>
    </p:spTree>
    <p:custDataLst>
      <p:tags r:id="rId1"/>
    </p:custDataLst>
    <p:extLst>
      <p:ext uri="{BB962C8B-B14F-4D97-AF65-F5344CB8AC3E}">
        <p14:creationId xmlns:p14="http://schemas.microsoft.com/office/powerpoint/2010/main" val="2507111539"/>
      </p:ext>
    </p:extLst>
  </p:cSld>
  <p:clrMapOvr>
    <a:masterClrMapping/>
  </p:clrMapOvr>
  <mc:AlternateContent xmlns:mc="http://schemas.openxmlformats.org/markup-compatibility/2006" xmlns:p14="http://schemas.microsoft.com/office/powerpoint/2010/main">
    <mc:Choice Requires="p14">
      <p:transition spd="slow" p14:dur="2000" advTm="25172"/>
    </mc:Choice>
    <mc:Fallback xmlns="">
      <p:transition spd="slow" advTm="251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系统流程</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29</a:t>
            </a:fld>
            <a:endParaRPr lang="zh-CN" altLang="en-US"/>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760" y="1489347"/>
            <a:ext cx="5256584" cy="395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28997"/>
    </mc:Choice>
    <mc:Fallback xmlns="">
      <p:transition spd="slow" advTm="2899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1.1 </a:t>
            </a:r>
            <a:r>
              <a:rPr lang="zh-CN" altLang="en-US" dirty="0"/>
              <a:t>论文选题背景</a:t>
            </a:r>
          </a:p>
        </p:txBody>
      </p:sp>
      <p:sp>
        <p:nvSpPr>
          <p:cNvPr id="3" name="内容占位符 2"/>
          <p:cNvSpPr>
            <a:spLocks noGrp="1"/>
          </p:cNvSpPr>
          <p:nvPr>
            <p:ph idx="1"/>
          </p:nvPr>
        </p:nvSpPr>
        <p:spPr/>
        <p:txBody>
          <a:bodyPr/>
          <a:lstStyle/>
          <a:p>
            <a:r>
              <a:rPr lang="zh-CN" altLang="en-US" dirty="0"/>
              <a:t>图像改变生活方式！</a:t>
            </a:r>
            <a:endParaRPr lang="en-US" altLang="zh-CN" dirty="0"/>
          </a:p>
          <a:p>
            <a:pPr lvl="1"/>
            <a:r>
              <a:rPr lang="zh-CN" altLang="en-US" dirty="0"/>
              <a:t>表达、记录、以及分享信息的重要媒介</a:t>
            </a:r>
            <a:endParaRPr lang="en-US" altLang="zh-CN" dirty="0"/>
          </a:p>
          <a:p>
            <a:pPr lvl="1"/>
            <a:r>
              <a:rPr lang="zh-CN" altLang="en-US" dirty="0"/>
              <a:t>优点：</a:t>
            </a:r>
            <a:r>
              <a:rPr lang="zh-CN" altLang="zh-CN" dirty="0"/>
              <a:t>内容直观、</a:t>
            </a:r>
            <a:r>
              <a:rPr lang="zh-CN" altLang="en-US" dirty="0"/>
              <a:t>信息丰富、</a:t>
            </a:r>
            <a:r>
              <a:rPr lang="zh-CN" altLang="zh-CN" dirty="0"/>
              <a:t>获取容易</a:t>
            </a:r>
            <a:endParaRPr lang="zh-CN" altLang="en-US" dirty="0"/>
          </a:p>
          <a:p>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a:t>
            </a:fld>
            <a:endParaRPr lang="zh-CN" altLang="en-US"/>
          </a:p>
        </p:txBody>
      </p:sp>
      <p:pic>
        <p:nvPicPr>
          <p:cNvPr id="1028" name="Picture 4" descr="D:\photo\icons\Journal.exe_I0068_0409.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816" y="2003276"/>
            <a:ext cx="1862336" cy="186233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photo\icons\00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21105" y="2335411"/>
            <a:ext cx="1973687" cy="1973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KylinCheng\Desktop\2011021410094620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04248" y="2641476"/>
            <a:ext cx="1800200" cy="18375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hoto\icons\CaptureWizard.exe_I0080_0409.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24338" y="4129661"/>
            <a:ext cx="1519670" cy="15196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KylinCheng\Desktop\196b_7_257057_d698ee23d3746a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44008" y="4088737"/>
            <a:ext cx="2009926" cy="14806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41612053"/>
      </p:ext>
    </p:extLst>
  </p:cSld>
  <p:clrMapOvr>
    <a:masterClrMapping/>
  </p:clrMapOvr>
  <mc:AlternateContent xmlns:mc="http://schemas.openxmlformats.org/markup-compatibility/2006" xmlns:p14="http://schemas.microsoft.com/office/powerpoint/2010/main">
    <mc:Choice Requires="p14">
      <p:transition spd="slow" p14:dur="2000" advTm="27089"/>
    </mc:Choice>
    <mc:Fallback xmlns="">
      <p:transition spd="slow" advTm="270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28"/>
                                        </p:tgtEl>
                                      </p:cBhvr>
                                    </p:animEffect>
                                    <p:set>
                                      <p:cBhvr>
                                        <p:cTn id="19" dur="1" fill="hold">
                                          <p:stCondLst>
                                            <p:cond delay="499"/>
                                          </p:stCondLst>
                                        </p:cTn>
                                        <p:tgtEl>
                                          <p:spTgt spid="102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31"/>
                                        </p:tgtEl>
                                      </p:cBhvr>
                                    </p:animEffect>
                                    <p:set>
                                      <p:cBhvr>
                                        <p:cTn id="22" dur="1" fill="hold">
                                          <p:stCondLst>
                                            <p:cond delay="499"/>
                                          </p:stCondLst>
                                        </p:cTn>
                                        <p:tgtEl>
                                          <p:spTgt spid="103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32"/>
                                        </p:tgtEl>
                                      </p:cBhvr>
                                    </p:animEffect>
                                    <p:set>
                                      <p:cBhvr>
                                        <p:cTn id="25" dur="1" fill="hold">
                                          <p:stCondLst>
                                            <p:cond delay="499"/>
                                          </p:stCondLst>
                                        </p:cTn>
                                        <p:tgtEl>
                                          <p:spTgt spid="103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用户输入</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30</a:t>
            </a:fld>
            <a:endParaRPr lang="zh-CN" altLang="en-US"/>
          </a:p>
        </p:txBody>
      </p:sp>
      <p:pic>
        <p:nvPicPr>
          <p:cNvPr id="5" name="内容占位符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0776" y="1489348"/>
            <a:ext cx="5256584" cy="3942438"/>
          </a:xfrm>
          <a:prstGeom prst="rect">
            <a:avLst/>
          </a:prstGeom>
        </p:spPr>
      </p:pic>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2304"/>
    </mc:Choice>
    <mc:Fallback xmlns="">
      <p:transition spd="slow" advTm="230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normAutofit/>
          </a:bodyPr>
          <a:lstStyle/>
          <a:p>
            <a:r>
              <a:rPr lang="zh-CN" altLang="en-US" dirty="0"/>
              <a:t>轮廓带图</a:t>
            </a:r>
            <a:r>
              <a:rPr lang="en-US" altLang="zh-CN" dirty="0"/>
              <a:t>(BBM)</a:t>
            </a:r>
          </a:p>
          <a:p>
            <a:pPr lvl="1"/>
            <a:r>
              <a:rPr lang="zh-CN" altLang="en-US" dirty="0"/>
              <a:t>全局几何信息</a:t>
            </a:r>
            <a:endParaRPr lang="en-US" altLang="zh-CN" dirty="0"/>
          </a:p>
          <a:p>
            <a:pPr lvl="1"/>
            <a:r>
              <a:rPr lang="zh-CN" altLang="en-US" dirty="0"/>
              <a:t>局部几何信息</a:t>
            </a:r>
            <a:endParaRPr lang="en-US" altLang="zh-CN" dirty="0"/>
          </a:p>
          <a:p>
            <a:pPr lvl="1"/>
            <a:r>
              <a:rPr lang="zh-CN" altLang="en-US" dirty="0"/>
              <a:t>轮廓可信度</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31</a:t>
            </a:fld>
            <a:endParaRPr lang="zh-CN" altLang="en-US"/>
          </a:p>
        </p:txBody>
      </p:sp>
      <p:pic>
        <p:nvPicPr>
          <p:cNvPr id="5" name="Picture 3"/>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1541032"/>
            <a:ext cx="4464496" cy="34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43909"/>
    </mc:Choice>
    <mc:Fallback xmlns="">
      <p:transition spd="slow" advTm="4390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zh-CN" altLang="en-US" dirty="0"/>
                  <a:t>基于轮廓带图</a:t>
                </a:r>
                <a:r>
                  <a:rPr lang="en-US" altLang="zh-CN" dirty="0"/>
                  <a:t>(BBM)</a:t>
                </a:r>
                <a:r>
                  <a:rPr lang="zh-CN" altLang="en-US" dirty="0"/>
                  <a:t>的匹配算法</a:t>
                </a:r>
                <a:endParaRPr lang="en-US" altLang="zh-CN" dirty="0"/>
              </a:p>
              <a:p>
                <a:pPr lvl="1"/>
                <a:r>
                  <a:rPr lang="zh-CN" altLang="en-US" dirty="0"/>
                  <a:t>将模板</a:t>
                </a:r>
                <a:r>
                  <a:rPr lang="en-US" altLang="zh-CN" dirty="0"/>
                  <a:t>T</a:t>
                </a:r>
                <a:r>
                  <a:rPr lang="zh-CN" altLang="en-US" dirty="0"/>
                  <a:t>和</a:t>
                </a:r>
                <a:r>
                  <a:rPr lang="en-US" altLang="zh-CN" dirty="0"/>
                  <a:t>BBM  M</a:t>
                </a:r>
                <a:r>
                  <a:rPr lang="zh-CN" altLang="en-US" dirty="0"/>
                  <a:t>在每个像素位置</a:t>
                </a:r>
                <a:r>
                  <a:rPr lang="en-US" altLang="zh-CN" dirty="0"/>
                  <a:t>(u, v)</a:t>
                </a:r>
                <a:r>
                  <a:rPr lang="zh-CN" altLang="en-US" dirty="0"/>
                  <a:t>匹配</a:t>
                </a:r>
                <a:endParaRPr lang="en-US" altLang="zh-CN" dirty="0"/>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b="0" i="1">
                              <a:latin typeface="Cambria Math" panose="02040503050406030204" pitchFamily="18" charset="0"/>
                            </a:rPr>
                          </m:ctrlPr>
                        </m:sSubPr>
                        <m:e>
                          <m:r>
                            <a:rPr lang="en-US" altLang="zh-CN" b="0" i="1">
                              <a:latin typeface="Cambria Math"/>
                            </a:rPr>
                            <m:t>𝐷</m:t>
                          </m:r>
                        </m:e>
                        <m:sub>
                          <m:r>
                            <a:rPr lang="en-US" altLang="zh-CN" b="0" i="1">
                              <a:latin typeface="Cambria Math"/>
                            </a:rPr>
                            <m:t>(</m:t>
                          </m:r>
                          <m:r>
                            <a:rPr lang="en-US" altLang="zh-CN" b="0" i="1">
                              <a:latin typeface="Cambria Math"/>
                            </a:rPr>
                            <m:t>𝑢</m:t>
                          </m:r>
                          <m:r>
                            <a:rPr lang="en-US" altLang="zh-CN" b="0" i="1">
                              <a:latin typeface="Cambria Math"/>
                            </a:rPr>
                            <m:t>,</m:t>
                          </m:r>
                          <m:r>
                            <a:rPr lang="en-US" altLang="zh-CN" b="0" i="1">
                              <a:latin typeface="Cambria Math"/>
                            </a:rPr>
                            <m:t>𝑣</m:t>
                          </m:r>
                          <m:r>
                            <a:rPr lang="en-US" altLang="zh-CN" b="0" i="1">
                              <a:latin typeface="Cambria Math"/>
                            </a:rPr>
                            <m:t>)</m:t>
                          </m:r>
                        </m:sub>
                      </m:sSub>
                      <m:d>
                        <m:dPr>
                          <m:ctrlPr>
                            <a:rPr lang="en-US" altLang="zh-CN" b="0" i="1">
                              <a:latin typeface="Cambria Math" panose="02040503050406030204" pitchFamily="18" charset="0"/>
                            </a:rPr>
                          </m:ctrlPr>
                        </m:dPr>
                        <m:e>
                          <m:r>
                            <a:rPr lang="en-US" altLang="zh-CN" b="0" i="1">
                              <a:latin typeface="Cambria Math"/>
                            </a:rPr>
                            <m:t>𝑇</m:t>
                          </m:r>
                          <m:r>
                            <a:rPr lang="en-US" altLang="zh-CN" b="0" i="1">
                              <a:latin typeface="Cambria Math"/>
                            </a:rPr>
                            <m:t>,</m:t>
                          </m:r>
                          <m:r>
                            <a:rPr lang="en-US" altLang="zh-CN" b="0" i="1">
                              <a:latin typeface="Cambria Math"/>
                            </a:rPr>
                            <m:t>𝑀</m:t>
                          </m:r>
                        </m:e>
                      </m:d>
                      <m:r>
                        <a:rPr lang="en-US" altLang="zh-CN" b="0" i="1">
                          <a:latin typeface="Cambria Math"/>
                        </a:rPr>
                        <m:t>=</m:t>
                      </m:r>
                      <m:nary>
                        <m:naryPr>
                          <m:chr m:val="∑"/>
                          <m:limLoc m:val="subSup"/>
                          <m:ctrlPr>
                            <a:rPr lang="en-US" altLang="zh-CN" b="0" i="1">
                              <a:latin typeface="Cambria Math" panose="02040503050406030204" pitchFamily="18" charset="0"/>
                            </a:rPr>
                          </m:ctrlPr>
                        </m:naryPr>
                        <m:sub>
                          <m:r>
                            <m:rPr>
                              <m:brk m:alnAt="25"/>
                            </m:rPr>
                            <a:rPr lang="en-US" altLang="zh-CN" b="0" i="1">
                              <a:latin typeface="Cambria Math"/>
                            </a:rPr>
                            <m:t>𝑗</m:t>
                          </m:r>
                          <m:r>
                            <a:rPr lang="en-US" altLang="zh-CN" b="0" i="1">
                              <a:latin typeface="Cambria Math"/>
                            </a:rPr>
                            <m:t>=0</m:t>
                          </m:r>
                        </m:sub>
                        <m:sup>
                          <m:r>
                            <a:rPr lang="en-US" altLang="zh-CN" b="0" i="1">
                              <a:latin typeface="Cambria Math"/>
                            </a:rPr>
                            <m:t>𝑛</m:t>
                          </m:r>
                        </m:sup>
                        <m:e>
                          <m:nary>
                            <m:naryPr>
                              <m:chr m:val="∑"/>
                              <m:limLoc m:val="subSup"/>
                              <m:ctrlPr>
                                <a:rPr lang="en-US" altLang="zh-CN" i="1">
                                  <a:latin typeface="Cambria Math" panose="02040503050406030204" pitchFamily="18" charset="0"/>
                                </a:rPr>
                              </m:ctrlPr>
                            </m:naryPr>
                            <m:sub>
                              <m:r>
                                <m:rPr>
                                  <m:brk m:alnAt="25"/>
                                </m:rPr>
                                <a:rPr lang="en-US" altLang="zh-CN" i="1">
                                  <a:latin typeface="Cambria Math"/>
                                </a:rPr>
                                <m:t>𝑖</m:t>
                              </m:r>
                              <m:r>
                                <a:rPr lang="en-US" altLang="zh-CN" i="1">
                                  <a:latin typeface="Cambria Math"/>
                                </a:rPr>
                                <m:t>=0</m:t>
                              </m:r>
                            </m:sub>
                            <m:sup>
                              <m:r>
                                <a:rPr lang="en-US" altLang="zh-CN" i="1">
                                  <a:latin typeface="Cambria Math"/>
                                </a:rPr>
                                <m:t>𝑤</m:t>
                              </m:r>
                            </m:sup>
                            <m:e>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𝑡</m:t>
                                          </m:r>
                                        </m:e>
                                        <m:sub>
                                          <m:r>
                                            <a:rPr lang="en-US" altLang="zh-CN" i="1">
                                              <a:latin typeface="Cambria Math"/>
                                            </a:rPr>
                                            <m:t>(</m:t>
                                          </m:r>
                                          <m:r>
                                            <a:rPr lang="en-US" altLang="zh-CN" i="1">
                                              <a:latin typeface="Cambria Math"/>
                                            </a:rPr>
                                            <m:t>𝑖</m:t>
                                          </m:r>
                                          <m:r>
                                            <a:rPr lang="en-US" altLang="zh-CN" i="1">
                                              <a:latin typeface="Cambria Math"/>
                                            </a:rPr>
                                            <m:t>,</m:t>
                                          </m:r>
                                          <m:r>
                                            <a:rPr lang="en-US" altLang="zh-CN" i="1">
                                              <a:latin typeface="Cambria Math"/>
                                            </a:rPr>
                                            <m:t>𝑗</m:t>
                                          </m:r>
                                          <m:r>
                                            <a:rPr lang="en-US" altLang="zh-CN" i="1">
                                              <a:latin typeface="Cambria Math"/>
                                            </a:rPr>
                                            <m:t>)</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𝑚</m:t>
                                          </m:r>
                                        </m:e>
                                        <m:sub>
                                          <m:r>
                                            <a:rPr lang="en-US" altLang="zh-CN" i="1">
                                              <a:latin typeface="Cambria Math"/>
                                            </a:rPr>
                                            <m:t>(</m:t>
                                          </m:r>
                                          <m:r>
                                            <a:rPr lang="en-US" altLang="zh-CN" i="1">
                                              <a:latin typeface="Cambria Math"/>
                                            </a:rPr>
                                            <m:t>𝑖</m:t>
                                          </m:r>
                                          <m:r>
                                            <a:rPr lang="en-US" altLang="zh-CN" i="1">
                                              <a:latin typeface="Cambria Math"/>
                                            </a:rPr>
                                            <m:t>+</m:t>
                                          </m:r>
                                          <m:r>
                                            <a:rPr lang="en-US" altLang="zh-CN" i="1">
                                              <a:latin typeface="Cambria Math"/>
                                            </a:rPr>
                                            <m:t>𝑢</m:t>
                                          </m:r>
                                          <m:r>
                                            <a:rPr lang="en-US" altLang="zh-CN" i="1">
                                              <a:latin typeface="Cambria Math"/>
                                            </a:rPr>
                                            <m:t>,</m:t>
                                          </m:r>
                                          <m:r>
                                            <a:rPr lang="en-US" altLang="zh-CN" i="1">
                                              <a:latin typeface="Cambria Math"/>
                                            </a:rPr>
                                            <m:t>𝑗</m:t>
                                          </m:r>
                                          <m:r>
                                            <a:rPr lang="en-US" altLang="zh-CN" i="1">
                                              <a:latin typeface="Cambria Math"/>
                                            </a:rPr>
                                            <m:t>+</m:t>
                                          </m:r>
                                          <m:r>
                                            <a:rPr lang="en-US" altLang="zh-CN" i="1">
                                              <a:latin typeface="Cambria Math"/>
                                            </a:rPr>
                                            <m:t>𝑣</m:t>
                                          </m:r>
                                          <m:r>
                                            <a:rPr lang="en-US" altLang="zh-CN" i="1">
                                              <a:latin typeface="Cambria Math"/>
                                            </a:rPr>
                                            <m:t>)</m:t>
                                          </m:r>
                                        </m:sub>
                                      </m:sSub>
                                    </m:e>
                                  </m:d>
                                </m:e>
                                <m:sup>
                                  <m:r>
                                    <a:rPr lang="en-US" altLang="zh-CN" i="1">
                                      <a:latin typeface="Cambria Math"/>
                                    </a:rPr>
                                    <m:t>2</m:t>
                                  </m:r>
                                </m:sup>
                              </m:sSup>
                            </m:e>
                          </m:nary>
                        </m:e>
                      </m:nary>
                    </m:oMath>
                  </m:oMathPara>
                </a14:m>
                <a:endParaRPr lang="en-US" altLang="zh-CN" baseline="-25000" dirty="0"/>
              </a:p>
              <a:p>
                <a:pPr lvl="1"/>
                <a:r>
                  <a:rPr lang="zh-CN" altLang="en-US" dirty="0"/>
                  <a:t>基于</a:t>
                </a:r>
                <a:r>
                  <a:rPr lang="en-US" altLang="zh-CN" dirty="0"/>
                  <a:t>FFT</a:t>
                </a:r>
                <a:r>
                  <a:rPr lang="zh-CN" altLang="en-US" dirty="0"/>
                  <a:t>的加速</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810" t="-1706" r="-1101"/>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32</a:t>
            </a:fld>
            <a:endParaRPr lang="zh-CN" altLang="en-US"/>
          </a:p>
        </p:txBody>
      </p:sp>
      <p:pic>
        <p:nvPicPr>
          <p:cNvPr id="5" name="Picture 3"/>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7" y="2891836"/>
            <a:ext cx="3600401" cy="270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79583114"/>
      </p:ext>
    </p:extLst>
  </p:cSld>
  <p:clrMapOvr>
    <a:masterClrMapping/>
  </p:clrMapOvr>
  <mc:AlternateContent xmlns:mc="http://schemas.openxmlformats.org/markup-compatibility/2006" xmlns:p14="http://schemas.microsoft.com/office/powerpoint/2010/main">
    <mc:Choice Requires="p14">
      <p:transition spd="slow" p14:dur="2000" advTm="23497"/>
    </mc:Choice>
    <mc:Fallback xmlns="">
      <p:transition spd="slow" advTm="23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多尺度多方向检测结果</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33</a:t>
            </a:fld>
            <a:endParaRPr lang="zh-CN" altLang="en-US"/>
          </a:p>
        </p:txBody>
      </p:sp>
      <p:pic>
        <p:nvPicPr>
          <p:cNvPr id="5" name="图片 4" descr="f_match3.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9792" y="1561356"/>
            <a:ext cx="5258485" cy="394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8612"/>
    </mc:Choice>
    <mc:Fallback xmlns="">
      <p:transition spd="slow" advTm="861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遮挡物体补全、稠密对应关系计算、层次关估计等步骤之后的分析结果</a:t>
            </a:r>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34</a:t>
            </a:fld>
            <a:endParaRPr lang="zh-CN" altLang="en-US"/>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3974" y="1849388"/>
            <a:ext cx="4504330" cy="3867298"/>
          </a:xfrm>
          <a:prstGeom prst="rect">
            <a:avLst/>
          </a:prstGeom>
        </p:spPr>
      </p:pic>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9238"/>
    </mc:Choice>
    <mc:Fallback xmlns="">
      <p:transition spd="slow" advTm="923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图像重排应用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35</a:t>
            </a:fld>
            <a:endParaRPr lang="zh-CN" altLang="en-US"/>
          </a:p>
        </p:txBody>
      </p:sp>
      <p:pic>
        <p:nvPicPr>
          <p:cNvPr id="5" name="Rearrangeme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47864" y="1452836"/>
            <a:ext cx="5472608" cy="4104456"/>
          </a:xfrm>
          <a:prstGeom prst="rect">
            <a:avLst/>
          </a:prstGeom>
        </p:spPr>
      </p:pic>
      <p:pic>
        <p:nvPicPr>
          <p:cNvPr id="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17592" y="2620370"/>
            <a:ext cx="1829780" cy="121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1385696" y="3825602"/>
            <a:ext cx="18331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000" dirty="0"/>
              <a:t>原始输入图像</a:t>
            </a:r>
          </a:p>
        </p:txBody>
      </p:sp>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11372"/>
    </mc:Choice>
    <mc:Fallback xmlns="">
      <p:transition spd="slow" advTm="1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2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bldLst>
      <p:bldP spid="7" grpId="0"/>
    </p:bldLst>
  </p:timing>
  <p:extLst>
    <p:ext uri="{E180D4A7-C9FB-4DFB-919C-405C955672EB}">
      <p14:showEvtLst xmlns:p14="http://schemas.microsoft.com/office/powerpoint/2010/main">
        <p14:playEvt time="0" objId="5"/>
        <p14:stopEvt time="11372" objId="5"/>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图像重排应用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36</a:t>
            </a:fld>
            <a:endParaRPr lang="zh-CN" altLang="en-US"/>
          </a:p>
        </p:txBody>
      </p:sp>
      <p:pic>
        <p:nvPicPr>
          <p:cNvPr id="5" name="内容占位符 6" descr="Repeation2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7573" y="1450013"/>
            <a:ext cx="2568482" cy="38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Repeation2D.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71870" y="1450012"/>
            <a:ext cx="2568482" cy="385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5508104" y="2713484"/>
            <a:ext cx="444945" cy="2150132"/>
            <a:chOff x="5112060" y="3293985"/>
            <a:chExt cx="540060" cy="2693495"/>
          </a:xfrm>
        </p:grpSpPr>
        <p:sp>
          <p:nvSpPr>
            <p:cNvPr id="8" name="椭圆 7"/>
            <p:cNvSpPr/>
            <p:nvPr/>
          </p:nvSpPr>
          <p:spPr bwMode="auto">
            <a:xfrm>
              <a:off x="5112060" y="3293985"/>
              <a:ext cx="495055" cy="488250"/>
            </a:xfrm>
            <a:prstGeom prst="ellipse">
              <a:avLst/>
            </a:prstGeom>
            <a:noFill/>
            <a:ln w="38100" cap="flat" cmpd="sng" algn="ctr">
              <a:solidFill>
                <a:srgbClr val="FF01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FF6600"/>
                </a:solidFill>
                <a:effectLst/>
                <a:latin typeface="Arial" charset="0"/>
                <a:ea typeface="SimSun" pitchFamily="2" charset="-122"/>
              </a:endParaRPr>
            </a:p>
          </p:txBody>
        </p:sp>
        <p:sp>
          <p:nvSpPr>
            <p:cNvPr id="9" name="椭圆 8"/>
            <p:cNvSpPr/>
            <p:nvPr/>
          </p:nvSpPr>
          <p:spPr bwMode="auto">
            <a:xfrm>
              <a:off x="5157065" y="5499230"/>
              <a:ext cx="495055" cy="488250"/>
            </a:xfrm>
            <a:prstGeom prst="ellipse">
              <a:avLst/>
            </a:prstGeom>
            <a:noFill/>
            <a:ln w="38100" cap="flat" cmpd="sng" algn="ctr">
              <a:solidFill>
                <a:srgbClr val="FF01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FF6600"/>
                </a:solidFill>
                <a:effectLst/>
                <a:latin typeface="Arial" charset="0"/>
                <a:ea typeface="SimSun" pitchFamily="2" charset="-122"/>
              </a:endParaRPr>
            </a:p>
          </p:txBody>
        </p:sp>
      </p:grpSp>
      <p:sp>
        <p:nvSpPr>
          <p:cNvPr id="10" name="TextBox 9"/>
          <p:cNvSpPr txBox="1">
            <a:spLocks noChangeArrowheads="1"/>
          </p:cNvSpPr>
          <p:nvPr/>
        </p:nvSpPr>
        <p:spPr bwMode="auto">
          <a:xfrm>
            <a:off x="2507573" y="5314890"/>
            <a:ext cx="2568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000" dirty="0"/>
              <a:t>原始图像</a:t>
            </a:r>
          </a:p>
        </p:txBody>
      </p:sp>
      <p:sp>
        <p:nvSpPr>
          <p:cNvPr id="11" name="TextBox 10"/>
          <p:cNvSpPr txBox="1">
            <a:spLocks noChangeArrowheads="1"/>
          </p:cNvSpPr>
          <p:nvPr/>
        </p:nvSpPr>
        <p:spPr bwMode="auto">
          <a:xfrm>
            <a:off x="5195123" y="5314890"/>
            <a:ext cx="25452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000" dirty="0"/>
              <a:t>编辑结果</a:t>
            </a:r>
          </a:p>
        </p:txBody>
      </p:sp>
    </p:spTree>
    <p:custDataLst>
      <p:tags r:id="rId1"/>
    </p:custDataLst>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28663"/>
    </mc:Choice>
    <mc:Fallback xmlns="">
      <p:transition spd="slow" advTm="286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xit" presetSubtype="0" fill="hold" nodeType="after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编辑传播应用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37</a:t>
            </a:fld>
            <a:endParaRPr lang="zh-CN" altLang="en-US"/>
          </a:p>
        </p:txBody>
      </p:sp>
      <p:pic>
        <p:nvPicPr>
          <p:cNvPr id="5" name="EdtTransf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9752" y="1453344"/>
            <a:ext cx="5616624" cy="4212468"/>
          </a:xfrm>
          <a:prstGeom prst="rect">
            <a:avLst/>
          </a:prstGeom>
        </p:spPr>
      </p:pic>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16678"/>
    </mc:Choice>
    <mc:Fallback xmlns="">
      <p:transition spd="slow" advTm="1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0" objId="5"/>
        <p14:stopEvt time="12575" objId="5"/>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同步变形应用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38</a:t>
            </a:fld>
            <a:endParaRPr lang="zh-CN" altLang="en-US"/>
          </a:p>
        </p:txBody>
      </p:sp>
      <p:pic>
        <p:nvPicPr>
          <p:cNvPr id="5" name="DeformPro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3768" y="1561356"/>
            <a:ext cx="5280587" cy="3960440"/>
          </a:xfrm>
          <a:prstGeom prst="rect">
            <a:avLst/>
          </a:prstGeom>
        </p:spPr>
      </p:pic>
    </p:spTree>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3175"/>
    </mc:Choice>
    <mc:Fallback xmlns="">
      <p:transition spd="slow" advTm="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extLst>
    <p:ext uri="{E180D4A7-C9FB-4DFB-919C-405C955672EB}">
      <p14:showEvtLst xmlns:p14="http://schemas.microsoft.com/office/powerpoint/2010/main">
        <p14:playEvt time="0" objId="5"/>
        <p14:stopEvt time="3175" objId="5"/>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物体替换应用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39</a:t>
            </a:fld>
            <a:endParaRPr lang="zh-CN" altLang="en-US"/>
          </a:p>
        </p:txBody>
      </p:sp>
      <p:pic>
        <p:nvPicPr>
          <p:cNvPr id="5" name="图片 6" descr="Replace1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7664" y="1993404"/>
            <a:ext cx="3614936" cy="271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Replace1D.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34608" y="1993404"/>
            <a:ext cx="3614936" cy="271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6270694"/>
      </p:ext>
    </p:extLst>
  </p:cSld>
  <p:clrMapOvr>
    <a:masterClrMapping/>
  </p:clrMapOvr>
  <mc:AlternateContent xmlns:mc="http://schemas.openxmlformats.org/markup-compatibility/2006" xmlns:p14="http://schemas.microsoft.com/office/powerpoint/2010/main">
    <mc:Choice Requires="p14">
      <p:transition spd="slow" p14:dur="2000" advTm="1950"/>
    </mc:Choice>
    <mc:Fallback xmlns="">
      <p:transition spd="slow" advTm="19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1.1 </a:t>
            </a:r>
            <a:r>
              <a:rPr lang="zh-CN" altLang="en-US" dirty="0"/>
              <a:t>论文选题背景</a:t>
            </a:r>
          </a:p>
        </p:txBody>
      </p:sp>
      <p:sp>
        <p:nvSpPr>
          <p:cNvPr id="3" name="内容占位符 2"/>
          <p:cNvSpPr>
            <a:spLocks noGrp="1"/>
          </p:cNvSpPr>
          <p:nvPr>
            <p:ph idx="1"/>
          </p:nvPr>
        </p:nvSpPr>
        <p:spPr/>
        <p:txBody>
          <a:bodyPr/>
          <a:lstStyle/>
          <a:p>
            <a:r>
              <a:rPr lang="zh-CN" altLang="en-US" dirty="0"/>
              <a:t>图像的编辑、利用、分析所面临的挑战</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a:t>
            </a:fld>
            <a:endParaRPr lang="zh-CN" altLang="en-US"/>
          </a:p>
        </p:txBody>
      </p:sp>
      <p:pic>
        <p:nvPicPr>
          <p:cNvPr id="10" name="Picture 3"/>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9709" b="99353" l="7632" r="99211">
                        <a14:foregroundMark x1="15263" y1="59547" x2="15263" y2="59547"/>
                        <a14:foregroundMark x1="13684" y1="52751" x2="13684" y2="52751"/>
                        <a14:foregroundMark x1="9474" y1="51456" x2="9474" y2="51456"/>
                        <a14:foregroundMark x1="12105" y1="63754" x2="12105" y2="63754"/>
                        <a14:foregroundMark x1="15263" y1="65372" x2="15263" y2="65372"/>
                        <a14:foregroundMark x1="19474" y1="64725" x2="19474" y2="64725"/>
                        <a14:foregroundMark x1="23158" y1="65049" x2="23158" y2="65049"/>
                        <a14:foregroundMark x1="23684" y1="59871" x2="23684" y2="59871"/>
                        <a14:foregroundMark x1="20263" y1="53074" x2="20263" y2="53074"/>
                        <a14:foregroundMark x1="85000" y1="45955" x2="85000" y2="45955"/>
                        <a14:foregroundMark x1="81316" y1="36246" x2="81316" y2="36246"/>
                        <a14:foregroundMark x1="85526" y1="35275" x2="85526" y2="35275"/>
                        <a14:foregroundMark x1="88684" y1="34304" x2="88684" y2="34304"/>
                        <a14:foregroundMark x1="92105" y1="40453" x2="92105" y2="40453"/>
                        <a14:foregroundMark x1="80789" y1="25890" x2="80789" y2="25890"/>
                        <a14:foregroundMark x1="77895" y1="20065" x2="77895" y2="20065"/>
                        <a14:foregroundMark x1="79474" y1="17476" x2="79474" y2="17476"/>
                        <a14:foregroundMark x1="92895" y1="17476" x2="92895" y2="17476"/>
                        <a14:foregroundMark x1="95000" y1="18770" x2="93684" y2="19094"/>
                        <a14:foregroundMark x1="90000" y1="24595" x2="90000" y2="24595"/>
                        <a14:foregroundMark x1="82105" y1="30097" x2="82105" y2="30097"/>
                        <a14:foregroundMark x1="88421" y1="32039" x2="88421" y2="32039"/>
                        <a14:foregroundMark x1="90526" y1="38835" x2="90526" y2="38835"/>
                        <a14:foregroundMark x1="94737" y1="39482" x2="94737" y2="39482"/>
                        <a14:foregroundMark x1="95526" y1="41100" x2="95526" y2="41100"/>
                        <a14:foregroundMark x1="90789" y1="46278" x2="90789" y2="46278"/>
                        <a14:foregroundMark x1="87895" y1="47573" x2="87895" y2="47573"/>
                      </a14:backgroundRemoval>
                    </a14:imgEffect>
                  </a14:imgLayer>
                </a14:imgProps>
              </a:ext>
              <a:ext uri="{28A0092B-C50C-407E-A947-70E740481C1C}">
                <a14:useLocalDpi xmlns:a14="http://schemas.microsoft.com/office/drawing/2010/main"/>
              </a:ext>
            </a:extLst>
          </a:blip>
          <a:srcRect/>
          <a:stretch>
            <a:fillRect/>
          </a:stretch>
        </p:blipFill>
        <p:spPr bwMode="auto">
          <a:xfrm flipH="1">
            <a:off x="1907703" y="4349045"/>
            <a:ext cx="2088233" cy="1372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组合 10"/>
          <p:cNvGrpSpPr/>
          <p:nvPr/>
        </p:nvGrpSpPr>
        <p:grpSpPr>
          <a:xfrm>
            <a:off x="2051718" y="1696527"/>
            <a:ext cx="3024338" cy="2360748"/>
            <a:chOff x="386535" y="1789769"/>
            <a:chExt cx="3919050" cy="2969555"/>
          </a:xfrm>
        </p:grpSpPr>
        <p:sp>
          <p:nvSpPr>
            <p:cNvPr id="12" name="矩形标注 11"/>
            <p:cNvSpPr/>
            <p:nvPr/>
          </p:nvSpPr>
          <p:spPr bwMode="auto">
            <a:xfrm>
              <a:off x="386535" y="1789769"/>
              <a:ext cx="3919048" cy="2969555"/>
            </a:xfrm>
            <a:prstGeom prst="wedgeRectCallout">
              <a:avLst>
                <a:gd name="adj1" fmla="val -32094"/>
                <a:gd name="adj2" fmla="val 65725"/>
              </a:avLst>
            </a:prstGeom>
            <a:gradFill>
              <a:gsLst>
                <a:gs pos="0">
                  <a:schemeClr val="bg1"/>
                </a:gs>
                <a:gs pos="35000">
                  <a:schemeClr val="accent4">
                    <a:tint val="37000"/>
                    <a:satMod val="300000"/>
                  </a:schemeClr>
                </a:gs>
                <a:gs pos="100000">
                  <a:schemeClr val="accent4">
                    <a:tint val="15000"/>
                    <a:satMod val="350000"/>
                  </a:schemeClr>
                </a:gs>
              </a:gsLst>
            </a:gradFill>
            <a:ln>
              <a:solidFill>
                <a:schemeClr val="bg1"/>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6600"/>
                </a:solidFill>
                <a:effectLst/>
                <a:latin typeface="Arial" charset="0"/>
                <a:ea typeface="SimSun" pitchFamily="2" charset="-122"/>
              </a:endParaRPr>
            </a:p>
          </p:txBody>
        </p:sp>
        <p:pic>
          <p:nvPicPr>
            <p:cNvPr id="13"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6540" y="1789769"/>
              <a:ext cx="3919045" cy="2969555"/>
            </a:xfrm>
            <a:prstGeom prst="rect">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3333572" y="4225652"/>
            <a:ext cx="1526460" cy="1200329"/>
          </a:xfrm>
          <a:prstGeom prst="rect">
            <a:avLst/>
          </a:prstGeom>
          <a:noFill/>
        </p:spPr>
        <p:txBody>
          <a:bodyPr wrap="square" rtlCol="0">
            <a:spAutoFit/>
          </a:bodyPr>
          <a:lstStyle/>
          <a:p>
            <a:pPr algn="ctr"/>
            <a:r>
              <a:rPr lang="zh-CN" altLang="en-US" dirty="0"/>
              <a:t>像素</a:t>
            </a:r>
            <a:endParaRPr lang="en-US" altLang="zh-CN" dirty="0"/>
          </a:p>
          <a:p>
            <a:pPr algn="ctr"/>
            <a:r>
              <a:rPr lang="zh-CN" altLang="en-US" dirty="0"/>
              <a:t>颜色值</a:t>
            </a:r>
            <a:endParaRPr lang="en-US" dirty="0"/>
          </a:p>
          <a:p>
            <a:pPr algn="ctr"/>
            <a:r>
              <a:rPr lang="zh-CN" altLang="en-US" dirty="0"/>
              <a:t>区块</a:t>
            </a:r>
            <a:endParaRPr lang="en-US" altLang="zh-CN" dirty="0"/>
          </a:p>
          <a:p>
            <a:pPr algn="ctr"/>
            <a:r>
              <a:rPr lang="en-US" dirty="0"/>
              <a:t>… </a:t>
            </a:r>
          </a:p>
        </p:txBody>
      </p:sp>
      <p:grpSp>
        <p:nvGrpSpPr>
          <p:cNvPr id="15" name="组合 14"/>
          <p:cNvGrpSpPr/>
          <p:nvPr/>
        </p:nvGrpSpPr>
        <p:grpSpPr>
          <a:xfrm>
            <a:off x="5508104" y="1561356"/>
            <a:ext cx="3096344" cy="2394955"/>
            <a:chOff x="6365564" y="2141234"/>
            <a:chExt cx="2422130" cy="1788194"/>
          </a:xfrm>
        </p:grpSpPr>
        <p:sp>
          <p:nvSpPr>
            <p:cNvPr id="16" name="云形标注 15"/>
            <p:cNvSpPr/>
            <p:nvPr/>
          </p:nvSpPr>
          <p:spPr bwMode="auto">
            <a:xfrm>
              <a:off x="6365564" y="2141234"/>
              <a:ext cx="2402909" cy="1788194"/>
            </a:xfrm>
            <a:prstGeom prst="cloudCallout">
              <a:avLst>
                <a:gd name="adj1" fmla="val 24763"/>
                <a:gd name="adj2" fmla="val 56728"/>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6600"/>
                </a:solidFill>
                <a:effectLst/>
                <a:latin typeface="Arial" charset="0"/>
                <a:ea typeface="SimSun" pitchFamily="2" charset="-122"/>
              </a:endParaRPr>
            </a:p>
          </p:txBody>
        </p:sp>
        <p:pic>
          <p:nvPicPr>
            <p:cNvPr id="17" name="图片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27117" y="2820183"/>
              <a:ext cx="1159522" cy="8436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 name="Picture 8" descr="D:\WorkSpace\GeoImgEdit\EditInterface\Output\f\Layer\4.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13601" y="2389007"/>
              <a:ext cx="713521" cy="5175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WorkSpace\GeoImgEdit\EditInterface\Output\f\Layer\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21823" y="2409261"/>
              <a:ext cx="525838" cy="3857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WorkSpace\GeoImgEdit\EditInterface\Output\f\Layer\2.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968368" y="2531929"/>
              <a:ext cx="510754" cy="3778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WorkSpace\GeoImgEdit\EditInterface\Output\f\Layer\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38156" y="2742329"/>
              <a:ext cx="580895" cy="412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WorkSpace\GeoImgEdit\EditInterface\Output\f\Layer\0.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586239" y="3093823"/>
              <a:ext cx="504518" cy="465121"/>
            </a:xfrm>
            <a:prstGeom prst="rect">
              <a:avLst/>
            </a:prstGeom>
            <a:noFill/>
            <a:scene3d>
              <a:camera prst="orthographicFront">
                <a:rot lat="1158598" lon="0" rev="0"/>
              </a:camera>
              <a:lightRig rig="threePt" dir="t"/>
            </a:scene3d>
            <a:extLst>
              <a:ext uri="{909E8E84-426E-40DD-AFC4-6F175D3DCCD1}">
                <a14:hiddenFill xmlns:a14="http://schemas.microsoft.com/office/drawing/2010/main">
                  <a:solidFill>
                    <a:srgbClr val="FFFFFF"/>
                  </a:solidFill>
                </a14:hiddenFill>
              </a:ext>
            </a:extLst>
          </p:spPr>
        </p:pic>
        <p:sp>
          <p:nvSpPr>
            <p:cNvPr id="23" name="任意多边形 22"/>
            <p:cNvSpPr/>
            <p:nvPr/>
          </p:nvSpPr>
          <p:spPr>
            <a:xfrm>
              <a:off x="7499204" y="2602113"/>
              <a:ext cx="133234" cy="11291"/>
            </a:xfrm>
            <a:custGeom>
              <a:avLst/>
              <a:gdLst>
                <a:gd name="connsiteX0" fmla="*/ 0 w 244549"/>
                <a:gd name="connsiteY0" fmla="*/ 21362 h 21362"/>
                <a:gd name="connsiteX1" fmla="*/ 244549 w 244549"/>
                <a:gd name="connsiteY1" fmla="*/ 97 h 21362"/>
                <a:gd name="connsiteX2" fmla="*/ 0 w 244549"/>
                <a:gd name="connsiteY2" fmla="*/ 21362 h 21362"/>
              </a:gdLst>
              <a:ahLst/>
              <a:cxnLst>
                <a:cxn ang="0">
                  <a:pos x="connsiteX0" y="connsiteY0"/>
                </a:cxn>
                <a:cxn ang="0">
                  <a:pos x="connsiteX1" y="connsiteY1"/>
                </a:cxn>
                <a:cxn ang="0">
                  <a:pos x="connsiteX2" y="connsiteY2"/>
                </a:cxn>
              </a:cxnLst>
              <a:rect l="l" t="t" r="r" b="b"/>
              <a:pathLst>
                <a:path w="244549" h="21362">
                  <a:moveTo>
                    <a:pt x="0" y="21362"/>
                  </a:moveTo>
                  <a:lnTo>
                    <a:pt x="244549" y="97"/>
                  </a:lnTo>
                  <a:cubicBezTo>
                    <a:pt x="242777" y="-1675"/>
                    <a:pt x="0" y="21362"/>
                    <a:pt x="0" y="21362"/>
                  </a:cubicBezTo>
                  <a:close/>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6600"/>
                </a:solidFill>
                <a:effectLst/>
                <a:latin typeface="Arial" charset="0"/>
                <a:ea typeface="SimSun" pitchFamily="2" charset="-122"/>
              </a:endParaRPr>
            </a:p>
          </p:txBody>
        </p:sp>
        <p:sp>
          <p:nvSpPr>
            <p:cNvPr id="24" name="TextBox 23"/>
            <p:cNvSpPr txBox="1"/>
            <p:nvPr/>
          </p:nvSpPr>
          <p:spPr>
            <a:xfrm rot="852204">
              <a:off x="8190242" y="2166437"/>
              <a:ext cx="597452" cy="698629"/>
            </a:xfrm>
            <a:prstGeom prst="rect">
              <a:avLst/>
            </a:prstGeom>
            <a:noFill/>
          </p:spPr>
          <p:txBody>
            <a:bodyPr wrap="square" rtlCol="0">
              <a:spAutoFit/>
            </a:bodyPr>
            <a:lstStyle/>
            <a:p>
              <a:pPr algn="ctr"/>
              <a:r>
                <a:rPr lang="en-US" sz="3600" dirty="0">
                  <a:solidFill>
                    <a:schemeClr val="bg2"/>
                  </a:solidFill>
                </a:rPr>
                <a:t>…</a:t>
              </a:r>
            </a:p>
          </p:txBody>
        </p:sp>
        <p:sp>
          <p:nvSpPr>
            <p:cNvPr id="25" name="Line 13"/>
            <p:cNvSpPr>
              <a:spLocks noChangeShapeType="1"/>
            </p:cNvSpPr>
            <p:nvPr/>
          </p:nvSpPr>
          <p:spPr bwMode="auto">
            <a:xfrm flipV="1">
              <a:off x="7074662" y="3242010"/>
              <a:ext cx="614954" cy="102174"/>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6" name="Line 13"/>
            <p:cNvSpPr>
              <a:spLocks noChangeShapeType="1"/>
            </p:cNvSpPr>
            <p:nvPr/>
          </p:nvSpPr>
          <p:spPr bwMode="auto">
            <a:xfrm>
              <a:off x="7152586" y="3029044"/>
              <a:ext cx="695075" cy="12597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13"/>
            <p:cNvSpPr>
              <a:spLocks noChangeShapeType="1"/>
            </p:cNvSpPr>
            <p:nvPr/>
          </p:nvSpPr>
          <p:spPr bwMode="auto">
            <a:xfrm>
              <a:off x="7444421" y="2820183"/>
              <a:ext cx="362456" cy="271849"/>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13"/>
            <p:cNvSpPr>
              <a:spLocks noChangeShapeType="1"/>
            </p:cNvSpPr>
            <p:nvPr/>
          </p:nvSpPr>
          <p:spPr bwMode="auto">
            <a:xfrm>
              <a:off x="7629555" y="2741267"/>
              <a:ext cx="30030" cy="35076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9" name="Line 13"/>
            <p:cNvSpPr>
              <a:spLocks noChangeShapeType="1"/>
            </p:cNvSpPr>
            <p:nvPr/>
          </p:nvSpPr>
          <p:spPr bwMode="auto">
            <a:xfrm flipH="1">
              <a:off x="7905206" y="2769913"/>
              <a:ext cx="57546" cy="472096"/>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13"/>
            <p:cNvSpPr>
              <a:spLocks noChangeShapeType="1"/>
            </p:cNvSpPr>
            <p:nvPr/>
          </p:nvSpPr>
          <p:spPr bwMode="auto">
            <a:xfrm flipH="1">
              <a:off x="8053843" y="2859024"/>
              <a:ext cx="444915" cy="485161"/>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31" name="TextBox 30"/>
          <p:cNvSpPr txBox="1"/>
          <p:nvPr/>
        </p:nvSpPr>
        <p:spPr>
          <a:xfrm>
            <a:off x="7553233" y="4397414"/>
            <a:ext cx="1425868" cy="1200329"/>
          </a:xfrm>
          <a:prstGeom prst="rect">
            <a:avLst/>
          </a:prstGeom>
          <a:noFill/>
        </p:spPr>
        <p:txBody>
          <a:bodyPr wrap="square" rtlCol="0">
            <a:spAutoFit/>
          </a:bodyPr>
          <a:lstStyle/>
          <a:p>
            <a:pPr algn="ctr"/>
            <a:r>
              <a:rPr lang="zh-CN" altLang="en-US" dirty="0"/>
              <a:t>场景</a:t>
            </a:r>
            <a:endParaRPr lang="en-US" altLang="zh-CN" dirty="0"/>
          </a:p>
          <a:p>
            <a:pPr algn="ctr"/>
            <a:r>
              <a:rPr lang="zh-CN" altLang="en-US" dirty="0"/>
              <a:t>物体</a:t>
            </a:r>
            <a:endParaRPr lang="en-US" altLang="zh-CN" dirty="0"/>
          </a:p>
          <a:p>
            <a:pPr algn="ctr"/>
            <a:r>
              <a:rPr lang="zh-CN" altLang="en-US" dirty="0"/>
              <a:t>层次关系</a:t>
            </a:r>
            <a:endParaRPr lang="en-US" altLang="zh-CN" dirty="0"/>
          </a:p>
          <a:p>
            <a:pPr algn="ctr"/>
            <a:r>
              <a:rPr lang="en-US" dirty="0"/>
              <a:t>…</a:t>
            </a:r>
          </a:p>
        </p:txBody>
      </p:sp>
      <p:pic>
        <p:nvPicPr>
          <p:cNvPr id="32" name="图片 31"/>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10000" b="99706" l="0" r="62000"/>
                    </a14:imgEffect>
                  </a14:imgLayer>
                </a14:imgProps>
              </a:ext>
              <a:ext uri="{28A0092B-C50C-407E-A947-70E740481C1C}">
                <a14:useLocalDpi xmlns:a14="http://schemas.microsoft.com/office/drawing/2010/main"/>
              </a:ext>
            </a:extLst>
          </a:blip>
          <a:srcRect t="17362" r="45873"/>
          <a:stretch/>
        </p:blipFill>
        <p:spPr>
          <a:xfrm>
            <a:off x="6313719" y="4020975"/>
            <a:ext cx="1342518" cy="160968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83109164"/>
      </p:ext>
    </p:extLst>
  </p:cSld>
  <p:clrMapOvr>
    <a:masterClrMapping/>
  </p:clrMapOvr>
  <mc:AlternateContent xmlns:mc="http://schemas.openxmlformats.org/markup-compatibility/2006" xmlns:p14="http://schemas.microsoft.com/office/powerpoint/2010/main">
    <mc:Choice Requires="p14">
      <p:transition spd="slow" p14:dur="2000" advTm="29004"/>
    </mc:Choice>
    <mc:Fallback xmlns="">
      <p:transition spd="slow" advTm="290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报告内容</a:t>
            </a:r>
          </a:p>
        </p:txBody>
      </p:sp>
      <p:sp>
        <p:nvSpPr>
          <p:cNvPr id="3" name="内容占位符 2"/>
          <p:cNvSpPr>
            <a:spLocks noGrp="1"/>
          </p:cNvSpPr>
          <p:nvPr>
            <p:ph idx="1"/>
          </p:nvPr>
        </p:nvSpPr>
        <p:spPr/>
        <p:txBody>
          <a:bodyPr>
            <a:normAutofit/>
          </a:bodyPr>
          <a:lstStyle/>
          <a:p>
            <a:r>
              <a:rPr lang="en-US" altLang="zh-CN" dirty="0"/>
              <a:t> </a:t>
            </a:r>
            <a:r>
              <a:rPr lang="zh-CN" altLang="en-US" dirty="0"/>
              <a:t>论文选题背景与总体结构</a:t>
            </a:r>
            <a:endParaRPr lang="en-US" altLang="zh-CN" dirty="0"/>
          </a:p>
          <a:p>
            <a:r>
              <a:rPr lang="zh-CN" altLang="en-US" dirty="0"/>
              <a:t>具体研究内容</a:t>
            </a:r>
            <a:endParaRPr lang="en-US" altLang="zh-CN" dirty="0"/>
          </a:p>
          <a:p>
            <a:pPr lvl="1"/>
            <a:r>
              <a:rPr lang="zh-CN" altLang="en-US" dirty="0"/>
              <a:t>图像视觉显著性区域检测</a:t>
            </a:r>
            <a:endParaRPr lang="en-US" altLang="zh-CN" dirty="0"/>
          </a:p>
          <a:p>
            <a:pPr lvl="1"/>
            <a:r>
              <a:rPr lang="zh-CN" altLang="en-US" dirty="0"/>
              <a:t>群组图像显著性区域提取与检索</a:t>
            </a:r>
            <a:endParaRPr lang="en-US" altLang="zh-CN" dirty="0"/>
          </a:p>
          <a:p>
            <a:pPr lvl="1"/>
            <a:r>
              <a:rPr lang="zh-CN" altLang="en-US" dirty="0"/>
              <a:t>基于相似结构分析的图像编辑</a:t>
            </a:r>
            <a:endParaRPr lang="en-US" altLang="zh-CN" dirty="0"/>
          </a:p>
          <a:p>
            <a:r>
              <a:rPr lang="zh-CN" altLang="en-US" dirty="0">
                <a:solidFill>
                  <a:srgbClr val="C00000"/>
                </a:solidFill>
              </a:rPr>
              <a:t>总结与展望</a:t>
            </a:r>
          </a:p>
          <a:p>
            <a:r>
              <a:rPr lang="zh-CN" altLang="en-US" dirty="0"/>
              <a:t>阶段性成果</a:t>
            </a:r>
            <a:endParaRPr lang="en-US" altLang="zh-CN" dirty="0"/>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40</a:t>
            </a:fld>
            <a:endParaRPr lang="zh-CN" altLang="en-US"/>
          </a:p>
        </p:txBody>
      </p:sp>
      <p:sp>
        <p:nvSpPr>
          <p:cNvPr id="39" name="TextBox 38">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extLst>
      <p:ext uri="{BB962C8B-B14F-4D97-AF65-F5344CB8AC3E}">
        <p14:creationId xmlns:p14="http://schemas.microsoft.com/office/powerpoint/2010/main" val="3519087878"/>
      </p:ext>
    </p:extLst>
  </p:cSld>
  <p:clrMapOvr>
    <a:masterClrMapping/>
  </p:clrMapOvr>
  <mc:AlternateContent xmlns:mc="http://schemas.openxmlformats.org/markup-compatibility/2006" xmlns:p14="http://schemas.microsoft.com/office/powerpoint/2010/main">
    <mc:Choice Requires="p14">
      <p:transition spd="slow" p14:dur="2000" advTm="2698"/>
    </mc:Choice>
    <mc:Fallback xmlns="">
      <p:transition spd="slow" advTm="269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a:t>
            </a:r>
            <a:r>
              <a:rPr lang="zh-CN" altLang="en-US" dirty="0"/>
              <a:t>全文工作总结</a:t>
            </a:r>
          </a:p>
        </p:txBody>
      </p:sp>
      <p:sp>
        <p:nvSpPr>
          <p:cNvPr id="3" name="内容占位符 2"/>
          <p:cNvSpPr>
            <a:spLocks noGrp="1"/>
          </p:cNvSpPr>
          <p:nvPr>
            <p:ph idx="1"/>
          </p:nvPr>
        </p:nvSpPr>
        <p:spPr/>
        <p:txBody>
          <a:bodyPr>
            <a:normAutofit/>
          </a:bodyPr>
          <a:lstStyle/>
          <a:p>
            <a:r>
              <a:rPr lang="zh-CN" altLang="en-US" dirty="0"/>
              <a:t>创新点</a:t>
            </a:r>
            <a:endParaRPr lang="en-US" altLang="zh-CN" dirty="0"/>
          </a:p>
          <a:p>
            <a:pPr lvl="1"/>
            <a:r>
              <a:rPr lang="zh-CN" altLang="en-US" dirty="0"/>
              <a:t>高效、鲁棒的视觉显著性物体区域检测方法。</a:t>
            </a:r>
            <a:endParaRPr lang="en-US" altLang="zh-CN" dirty="0"/>
          </a:p>
          <a:p>
            <a:pPr lvl="1"/>
            <a:r>
              <a:rPr lang="zh-CN" altLang="en-US" dirty="0"/>
              <a:t>基于相似性分析的群组图像视觉显著性物体区域检测与分割方法。</a:t>
            </a:r>
            <a:endParaRPr lang="en-US" altLang="zh-CN" dirty="0"/>
          </a:p>
          <a:p>
            <a:pPr lvl="1"/>
            <a:r>
              <a:rPr lang="zh-CN" altLang="en-US" dirty="0"/>
              <a:t>图像相似结构检测与分析方法。</a:t>
            </a:r>
            <a:endParaRPr lang="en-US" altLang="zh-CN" dirty="0"/>
          </a:p>
          <a:p>
            <a:r>
              <a:rPr lang="zh-CN" altLang="en-US" dirty="0"/>
              <a:t>全文总结</a:t>
            </a:r>
            <a:endParaRPr lang="en-US" altLang="zh-CN" dirty="0"/>
          </a:p>
          <a:p>
            <a:pPr marL="457200" lvl="1" indent="0">
              <a:buNone/>
            </a:pPr>
            <a:r>
              <a:rPr lang="zh-CN" altLang="en-US" dirty="0"/>
              <a:t>利用显著性与相似性分析，得到物体级别的图像场景结构，并利用这些高层语义信息进行自然、直观的图像检索和编辑应用。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41</a:t>
            </a:fld>
            <a:endParaRPr lang="zh-CN" altLang="en-US"/>
          </a:p>
        </p:txBody>
      </p:sp>
    </p:spTree>
    <p:extLst>
      <p:ext uri="{BB962C8B-B14F-4D97-AF65-F5344CB8AC3E}">
        <p14:creationId xmlns:p14="http://schemas.microsoft.com/office/powerpoint/2010/main" val="1453085046"/>
      </p:ext>
    </p:extLst>
  </p:cSld>
  <p:clrMapOvr>
    <a:masterClrMapping/>
  </p:clrMapOvr>
  <mc:AlternateContent xmlns:mc="http://schemas.openxmlformats.org/markup-compatibility/2006" xmlns:p14="http://schemas.microsoft.com/office/powerpoint/2010/main">
    <mc:Choice Requires="p14">
      <p:transition spd="slow" p14:dur="2000" advTm="20720"/>
    </mc:Choice>
    <mc:Fallback xmlns="">
      <p:transition spd="slow" advTm="2072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a:t>
            </a:r>
            <a:r>
              <a:rPr lang="zh-CN" altLang="en-US" dirty="0"/>
              <a:t>未来工作展望</a:t>
            </a:r>
          </a:p>
        </p:txBody>
      </p:sp>
      <p:sp>
        <p:nvSpPr>
          <p:cNvPr id="3" name="内容占位符 2"/>
          <p:cNvSpPr>
            <a:spLocks noGrp="1"/>
          </p:cNvSpPr>
          <p:nvPr>
            <p:ph idx="1"/>
          </p:nvPr>
        </p:nvSpPr>
        <p:spPr/>
        <p:txBody>
          <a:bodyPr/>
          <a:lstStyle/>
          <a:p>
            <a:r>
              <a:rPr lang="zh-CN" altLang="en-US" dirty="0"/>
              <a:t>将显著性物体区域检测算法从图像扩展到视频</a:t>
            </a:r>
            <a:endParaRPr lang="en-US" altLang="zh-CN" dirty="0"/>
          </a:p>
          <a:p>
            <a:r>
              <a:rPr lang="zh-CN" altLang="en-US" dirty="0"/>
              <a:t>设计形状索引算法、支持更大规模的形状检索任务</a:t>
            </a:r>
            <a:endParaRPr lang="en-US" altLang="zh-CN" dirty="0"/>
          </a:p>
          <a:p>
            <a:r>
              <a:rPr lang="zh-CN" altLang="en-US" dirty="0"/>
              <a:t>利用简单交互，获取更加细致的场景三维结构和物体间相互关系</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42</a:t>
            </a:fld>
            <a:endParaRPr lang="zh-CN" altLang="en-US"/>
          </a:p>
        </p:txBody>
      </p:sp>
    </p:spTree>
    <p:extLst>
      <p:ext uri="{BB962C8B-B14F-4D97-AF65-F5344CB8AC3E}">
        <p14:creationId xmlns:p14="http://schemas.microsoft.com/office/powerpoint/2010/main" val="4215031074"/>
      </p:ext>
    </p:extLst>
  </p:cSld>
  <p:clrMapOvr>
    <a:masterClrMapping/>
  </p:clrMapOvr>
  <mc:AlternateContent xmlns:mc="http://schemas.openxmlformats.org/markup-compatibility/2006" xmlns:p14="http://schemas.microsoft.com/office/powerpoint/2010/main">
    <mc:Choice Requires="p14">
      <p:transition spd="slow" p14:dur="2000" advTm="37214"/>
    </mc:Choice>
    <mc:Fallback xmlns="">
      <p:transition spd="slow" advTm="3721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报告内容</a:t>
            </a:r>
          </a:p>
        </p:txBody>
      </p:sp>
      <p:sp>
        <p:nvSpPr>
          <p:cNvPr id="3" name="内容占位符 2"/>
          <p:cNvSpPr>
            <a:spLocks noGrp="1"/>
          </p:cNvSpPr>
          <p:nvPr>
            <p:ph idx="1"/>
          </p:nvPr>
        </p:nvSpPr>
        <p:spPr/>
        <p:txBody>
          <a:bodyPr>
            <a:normAutofit/>
          </a:bodyPr>
          <a:lstStyle/>
          <a:p>
            <a:r>
              <a:rPr lang="en-US" altLang="zh-CN" dirty="0"/>
              <a:t> </a:t>
            </a:r>
            <a:r>
              <a:rPr lang="zh-CN" altLang="en-US" dirty="0"/>
              <a:t>论文选题背景与总体结构</a:t>
            </a:r>
            <a:endParaRPr lang="en-US" altLang="zh-CN" dirty="0"/>
          </a:p>
          <a:p>
            <a:r>
              <a:rPr lang="zh-CN" altLang="en-US" dirty="0"/>
              <a:t>具体研究内容</a:t>
            </a:r>
            <a:endParaRPr lang="en-US" altLang="zh-CN" dirty="0"/>
          </a:p>
          <a:p>
            <a:pPr lvl="1"/>
            <a:r>
              <a:rPr lang="zh-CN" altLang="en-US" dirty="0"/>
              <a:t>图像视觉显著性区域检测</a:t>
            </a:r>
            <a:endParaRPr lang="en-US" altLang="zh-CN" dirty="0"/>
          </a:p>
          <a:p>
            <a:pPr lvl="1"/>
            <a:r>
              <a:rPr lang="zh-CN" altLang="en-US" dirty="0"/>
              <a:t>群组图像显著性区域提取与检索</a:t>
            </a:r>
            <a:endParaRPr lang="en-US" altLang="zh-CN" dirty="0"/>
          </a:p>
          <a:p>
            <a:pPr lvl="1"/>
            <a:r>
              <a:rPr lang="zh-CN" altLang="en-US" dirty="0"/>
              <a:t>基于相似结构分析的图像编辑</a:t>
            </a:r>
            <a:endParaRPr lang="en-US" altLang="zh-CN" dirty="0"/>
          </a:p>
          <a:p>
            <a:r>
              <a:rPr lang="zh-CN" altLang="en-US" dirty="0"/>
              <a:t>总结与展望</a:t>
            </a:r>
          </a:p>
          <a:p>
            <a:r>
              <a:rPr lang="zh-CN" altLang="en-US" dirty="0">
                <a:solidFill>
                  <a:srgbClr val="C00000"/>
                </a:solidFill>
              </a:rPr>
              <a:t>阶段性成果</a:t>
            </a:r>
            <a:endParaRPr lang="en-US" altLang="zh-CN" dirty="0">
              <a:solidFill>
                <a:srgbClr val="C00000"/>
              </a:solidFill>
            </a:endParaRPr>
          </a:p>
        </p:txBody>
      </p:sp>
      <p:sp>
        <p:nvSpPr>
          <p:cNvPr id="5" name="灯片编号占位符 4"/>
          <p:cNvSpPr>
            <a:spLocks noGrp="1"/>
          </p:cNvSpPr>
          <p:nvPr>
            <p:ph type="sldNum" sz="quarter" idx="12"/>
          </p:nvPr>
        </p:nvSpPr>
        <p:spPr/>
        <p:txBody>
          <a:bodyPr/>
          <a:lstStyle/>
          <a:p>
            <a:fld id="{C1D93024-CE6F-4423-B937-B3E4F57635D6}" type="slidenum">
              <a:rPr lang="zh-CN" altLang="en-US" smtClean="0"/>
              <a:pPr/>
              <a:t>43</a:t>
            </a:fld>
            <a:endParaRPr lang="zh-CN" altLang="en-US"/>
          </a:p>
        </p:txBody>
      </p:sp>
      <p:sp>
        <p:nvSpPr>
          <p:cNvPr id="39" name="TextBox 38">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0" name="TextBox 39">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Tree>
    <p:extLst>
      <p:ext uri="{BB962C8B-B14F-4D97-AF65-F5344CB8AC3E}">
        <p14:creationId xmlns:p14="http://schemas.microsoft.com/office/powerpoint/2010/main" val="1402196037"/>
      </p:ext>
    </p:extLst>
  </p:cSld>
  <p:clrMapOvr>
    <a:masterClrMapping/>
  </p:clrMapOvr>
  <mc:AlternateContent xmlns:mc="http://schemas.openxmlformats.org/markup-compatibility/2006" xmlns:p14="http://schemas.microsoft.com/office/powerpoint/2010/main">
    <mc:Choice Requires="p14">
      <p:transition spd="slow" p14:dur="2000" advTm="2886"/>
    </mc:Choice>
    <mc:Fallback xmlns="">
      <p:transition spd="slow" advTm="288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a:t>
            </a:r>
            <a:r>
              <a:rPr lang="zh-CN" altLang="en-US" dirty="0"/>
              <a:t>论文发表</a:t>
            </a:r>
          </a:p>
        </p:txBody>
      </p:sp>
      <p:sp>
        <p:nvSpPr>
          <p:cNvPr id="3" name="内容占位符 2"/>
          <p:cNvSpPr>
            <a:spLocks noGrp="1"/>
          </p:cNvSpPr>
          <p:nvPr>
            <p:ph idx="1"/>
          </p:nvPr>
        </p:nvSpPr>
        <p:spPr>
          <a:xfrm>
            <a:off x="1285852" y="878326"/>
            <a:ext cx="7750644" cy="4427445"/>
          </a:xfrm>
        </p:spPr>
        <p:txBody>
          <a:bodyPr>
            <a:normAutofit fontScale="77500" lnSpcReduction="20000"/>
          </a:bodyPr>
          <a:lstStyle/>
          <a:p>
            <a:pPr algn="just">
              <a:lnSpc>
                <a:spcPct val="110000"/>
              </a:lnSpc>
              <a:buBlip>
                <a:blip r:embed="rId3"/>
              </a:buBlip>
            </a:pPr>
            <a:r>
              <a:rPr lang="en-US" altLang="zh-CN" dirty="0">
                <a:latin typeface="+mj-lt"/>
              </a:rPr>
              <a:t>MM Cheng</a:t>
            </a:r>
            <a:r>
              <a:rPr lang="en-US" altLang="zh-CN" b="0" dirty="0">
                <a:latin typeface="+mj-lt"/>
              </a:rPr>
              <a:t>, GX Zhang, NJ Mitra, X Huang, SM Hu. Global Contrast based Salient Region Detection. IEEE CVPR, June 21-23, 2011. </a:t>
            </a:r>
          </a:p>
          <a:p>
            <a:pPr algn="just">
              <a:lnSpc>
                <a:spcPct val="110000"/>
              </a:lnSpc>
              <a:buBlip>
                <a:blip r:embed="rId3"/>
              </a:buBlip>
            </a:pPr>
            <a:r>
              <a:rPr lang="en-US" altLang="zh-CN" dirty="0">
                <a:latin typeface="+mj-lt"/>
              </a:rPr>
              <a:t>MM Cheng</a:t>
            </a:r>
            <a:r>
              <a:rPr lang="en-US" altLang="zh-CN" b="0" dirty="0">
                <a:latin typeface="+mj-lt"/>
              </a:rPr>
              <a:t>, GX Zhang, On Connectedness of Random Walks Segmentation, IEEE Trans. Pattern Anal. Mach. Intel. </a:t>
            </a:r>
            <a:r>
              <a:rPr lang="en-US" altLang="zh-CN" dirty="0">
                <a:latin typeface="+mj-lt"/>
              </a:rPr>
              <a:t>(TPAMI)</a:t>
            </a:r>
            <a:r>
              <a:rPr lang="en-US" altLang="zh-CN" b="0" dirty="0">
                <a:latin typeface="+mj-lt"/>
              </a:rPr>
              <a:t>, 2011. 33(1): p. 200-202. (SCI</a:t>
            </a:r>
            <a:r>
              <a:rPr lang="zh-CN" altLang="en-US" b="0" dirty="0">
                <a:latin typeface="+mj-lt"/>
              </a:rPr>
              <a:t>源刊</a:t>
            </a:r>
            <a:r>
              <a:rPr lang="en-US" altLang="zh-CN" b="0" dirty="0">
                <a:latin typeface="+mj-lt"/>
              </a:rPr>
              <a:t>, </a:t>
            </a:r>
            <a:r>
              <a:rPr lang="zh-CN" altLang="en-US" b="0" dirty="0">
                <a:latin typeface="+mj-lt"/>
              </a:rPr>
              <a:t>影响因子</a:t>
            </a:r>
            <a:r>
              <a:rPr lang="en-US" altLang="zh-CN" dirty="0">
                <a:latin typeface="+mj-lt"/>
              </a:rPr>
              <a:t>5.308</a:t>
            </a:r>
            <a:r>
              <a:rPr lang="en-US" altLang="zh-CN" b="0" dirty="0">
                <a:latin typeface="+mj-lt"/>
              </a:rPr>
              <a:t>)</a:t>
            </a:r>
          </a:p>
          <a:p>
            <a:pPr algn="just">
              <a:lnSpc>
                <a:spcPct val="110000"/>
              </a:lnSpc>
              <a:buBlip>
                <a:blip r:embed="rId3"/>
              </a:buBlip>
            </a:pPr>
            <a:r>
              <a:rPr lang="en-US" altLang="zh-CN" dirty="0">
                <a:latin typeface="+mj-lt"/>
              </a:rPr>
              <a:t>MM Cheng</a:t>
            </a:r>
            <a:r>
              <a:rPr lang="en-US" altLang="zh-CN" b="0" dirty="0">
                <a:latin typeface="+mj-lt"/>
              </a:rPr>
              <a:t>, FL Zhang, NJ Mitra, X Huang, SM Hu, RepFinder: Finding Approximately Repeated Scene Elements for Image Editing, ACM Trans. Graph. (</a:t>
            </a:r>
            <a:r>
              <a:rPr lang="en-US" altLang="zh-CN" dirty="0">
                <a:latin typeface="+mj-lt"/>
              </a:rPr>
              <a:t>SIGGRAPH</a:t>
            </a:r>
            <a:r>
              <a:rPr lang="en-US" altLang="zh-CN" b="0" dirty="0">
                <a:latin typeface="+mj-lt"/>
              </a:rPr>
              <a:t>). 29, 4, 83:1-8, 2010. (SCI</a:t>
            </a:r>
            <a:r>
              <a:rPr lang="zh-CN" altLang="en-US" b="0" dirty="0">
                <a:latin typeface="+mj-lt"/>
              </a:rPr>
              <a:t>源刊</a:t>
            </a:r>
            <a:r>
              <a:rPr lang="en-US" altLang="zh-CN" b="0" dirty="0">
                <a:latin typeface="+mj-lt"/>
              </a:rPr>
              <a:t>, </a:t>
            </a:r>
            <a:r>
              <a:rPr lang="zh-CN" altLang="en-US" b="0" dirty="0">
                <a:latin typeface="+mj-lt"/>
              </a:rPr>
              <a:t>影响因子</a:t>
            </a:r>
            <a:r>
              <a:rPr lang="en-US" altLang="zh-CN" dirty="0">
                <a:latin typeface="+mj-lt"/>
              </a:rPr>
              <a:t>3.632</a:t>
            </a:r>
            <a:r>
              <a:rPr lang="en-US" altLang="zh-CN" b="0" dirty="0">
                <a:latin typeface="+mj-lt"/>
              </a:rPr>
              <a:t>)</a:t>
            </a:r>
          </a:p>
        </p:txBody>
      </p:sp>
      <p:sp>
        <p:nvSpPr>
          <p:cNvPr id="21" name="TextBox 20">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3" name="灯片编号占位符 22"/>
          <p:cNvSpPr>
            <a:spLocks noGrp="1"/>
          </p:cNvSpPr>
          <p:nvPr>
            <p:ph type="sldNum" sz="quarter" idx="12"/>
          </p:nvPr>
        </p:nvSpPr>
        <p:spPr/>
        <p:txBody>
          <a:bodyPr/>
          <a:lstStyle/>
          <a:p>
            <a:fld id="{C1D93024-CE6F-4423-B937-B3E4F57635D6}" type="slidenum">
              <a:rPr lang="zh-CN" altLang="en-US" smtClean="0"/>
              <a:pPr/>
              <a:t>44</a:t>
            </a:fld>
            <a:endParaRPr lang="zh-CN" altLang="en-US"/>
          </a:p>
        </p:txBody>
      </p:sp>
    </p:spTree>
    <p:extLst>
      <p:ext uri="{BB962C8B-B14F-4D97-AF65-F5344CB8AC3E}">
        <p14:creationId xmlns:p14="http://schemas.microsoft.com/office/powerpoint/2010/main" val="1257600027"/>
      </p:ext>
    </p:extLst>
  </p:cSld>
  <p:clrMapOvr>
    <a:masterClrMapping/>
  </p:clrMapOvr>
  <mc:AlternateContent xmlns:mc="http://schemas.openxmlformats.org/markup-compatibility/2006" xmlns:p14="http://schemas.microsoft.com/office/powerpoint/2010/main">
    <mc:Choice Requires="p14">
      <p:transition spd="slow" p14:dur="2000" advTm="17187"/>
    </mc:Choice>
    <mc:Fallback xmlns="">
      <p:transition spd="slow" advTm="17187"/>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a:t>
            </a:r>
            <a:r>
              <a:rPr lang="zh-CN" altLang="en-US" dirty="0"/>
              <a:t>论文发表</a:t>
            </a:r>
          </a:p>
        </p:txBody>
      </p:sp>
      <p:sp>
        <p:nvSpPr>
          <p:cNvPr id="3" name="内容占位符 2"/>
          <p:cNvSpPr>
            <a:spLocks noGrp="1"/>
          </p:cNvSpPr>
          <p:nvPr>
            <p:ph idx="1"/>
          </p:nvPr>
        </p:nvSpPr>
        <p:spPr>
          <a:xfrm>
            <a:off x="1285852" y="878326"/>
            <a:ext cx="7750644" cy="4643470"/>
          </a:xfrm>
        </p:spPr>
        <p:txBody>
          <a:bodyPr>
            <a:normAutofit fontScale="70000" lnSpcReduction="20000"/>
          </a:bodyPr>
          <a:lstStyle/>
          <a:p>
            <a:pPr algn="just">
              <a:buBlip>
                <a:blip r:embed="rId3"/>
              </a:buBlip>
            </a:pPr>
            <a:r>
              <a:rPr lang="en-US" altLang="zh-CN" b="0" dirty="0">
                <a:latin typeface="+mj-lt"/>
              </a:rPr>
              <a:t>T Chen, </a:t>
            </a:r>
            <a:r>
              <a:rPr lang="en-US" altLang="zh-CN" dirty="0">
                <a:latin typeface="+mj-lt"/>
              </a:rPr>
              <a:t>MM Cheng</a:t>
            </a:r>
            <a:r>
              <a:rPr lang="en-US" altLang="zh-CN" b="0" dirty="0">
                <a:latin typeface="+mj-lt"/>
              </a:rPr>
              <a:t>, P Tan, A Shamir, SM Hu, Sketch2photo: internet image montage, ACM Trans. Graph. (</a:t>
            </a:r>
            <a:r>
              <a:rPr lang="en-US" altLang="zh-CN" dirty="0">
                <a:latin typeface="+mj-lt"/>
              </a:rPr>
              <a:t>SIGGRAPH Asia</a:t>
            </a:r>
            <a:r>
              <a:rPr lang="en-US" altLang="zh-CN" b="0" dirty="0">
                <a:latin typeface="+mj-lt"/>
              </a:rPr>
              <a:t>), vol. 28, no. 5, 124:1-10, 2009. </a:t>
            </a:r>
            <a:r>
              <a:rPr lang="en-US" altLang="zh-CN" b="0" dirty="0"/>
              <a:t>(SCI</a:t>
            </a:r>
            <a:r>
              <a:rPr lang="zh-CN" altLang="en-US" b="0" dirty="0"/>
              <a:t>源刊</a:t>
            </a:r>
            <a:r>
              <a:rPr lang="en-US" altLang="zh-CN" b="0" dirty="0"/>
              <a:t>, </a:t>
            </a:r>
            <a:r>
              <a:rPr lang="zh-CN" altLang="en-US" b="0" dirty="0"/>
              <a:t>影响因子</a:t>
            </a:r>
            <a:r>
              <a:rPr lang="en-US" altLang="zh-CN" dirty="0"/>
              <a:t>3.619</a:t>
            </a:r>
            <a:r>
              <a:rPr lang="en-US" altLang="zh-CN" sz="3300" b="0" dirty="0"/>
              <a:t>, </a:t>
            </a:r>
            <a:r>
              <a:rPr lang="zh-CN" altLang="en-US" sz="3300" b="0" dirty="0"/>
              <a:t>获国内外多项大奖</a:t>
            </a:r>
            <a:r>
              <a:rPr lang="en-US" altLang="zh-CN" sz="3300" b="0" dirty="0"/>
              <a:t>, </a:t>
            </a:r>
            <a:r>
              <a:rPr lang="zh-CN" altLang="en-US" sz="3300" b="0" dirty="0"/>
              <a:t>被国外著名媒体撰文报道</a:t>
            </a:r>
            <a:r>
              <a:rPr lang="en-US" altLang="zh-CN" b="0" dirty="0"/>
              <a:t>)</a:t>
            </a:r>
            <a:r>
              <a:rPr lang="en-US" altLang="zh-CN" b="0" dirty="0">
                <a:latin typeface="+mj-lt"/>
              </a:rPr>
              <a:t> </a:t>
            </a:r>
          </a:p>
          <a:p>
            <a:pPr algn="just">
              <a:buBlip>
                <a:blip r:embed="rId3"/>
              </a:buBlip>
            </a:pPr>
            <a:r>
              <a:rPr lang="en-US" altLang="zh-CN" b="0" dirty="0">
                <a:latin typeface="+mj-lt"/>
              </a:rPr>
              <a:t>Y </a:t>
            </a:r>
            <a:r>
              <a:rPr lang="en-US" altLang="zh-CN" b="0" dirty="0" err="1">
                <a:latin typeface="+mj-lt"/>
              </a:rPr>
              <a:t>Zheng</a:t>
            </a:r>
            <a:r>
              <a:rPr lang="en-US" altLang="zh-CN" b="0" dirty="0">
                <a:latin typeface="+mj-lt"/>
              </a:rPr>
              <a:t>, X Chen, </a:t>
            </a:r>
            <a:r>
              <a:rPr lang="en-US" altLang="zh-CN" dirty="0">
                <a:latin typeface="+mj-lt"/>
              </a:rPr>
              <a:t>MM Cheng</a:t>
            </a:r>
            <a:r>
              <a:rPr lang="en-US" altLang="zh-CN" b="0" dirty="0">
                <a:latin typeface="+mj-lt"/>
              </a:rPr>
              <a:t>, K Zhou, SM Hu, NJ Mitra. Interactive Images: Proxy-based Scene Understanding for Smart Manipulation. ACM Tran. Graph. (</a:t>
            </a:r>
            <a:r>
              <a:rPr lang="en-US" altLang="zh-CN" dirty="0">
                <a:latin typeface="+mj-lt"/>
              </a:rPr>
              <a:t>SIGGRAPH</a:t>
            </a:r>
            <a:r>
              <a:rPr lang="en-US" altLang="zh-CN" b="0" dirty="0">
                <a:latin typeface="+mj-lt"/>
              </a:rPr>
              <a:t>). 31, 4, 1-10, 2012.</a:t>
            </a:r>
            <a:r>
              <a:rPr lang="en-US" altLang="zh-CN" b="0" dirty="0"/>
              <a:t> (SCI</a:t>
            </a:r>
            <a:r>
              <a:rPr lang="zh-CN" altLang="en-US" b="0" dirty="0"/>
              <a:t>源刊</a:t>
            </a:r>
            <a:r>
              <a:rPr lang="en-US" altLang="zh-CN" b="0" dirty="0"/>
              <a:t>, </a:t>
            </a:r>
            <a:r>
              <a:rPr lang="zh-CN" altLang="en-US" b="0" dirty="0"/>
              <a:t>影响因子</a:t>
            </a:r>
            <a:r>
              <a:rPr lang="en-US" altLang="zh-CN" b="0" dirty="0"/>
              <a:t>3.632) </a:t>
            </a:r>
            <a:endParaRPr lang="en-US" altLang="zh-CN" b="0" dirty="0">
              <a:latin typeface="+mj-lt"/>
            </a:endParaRPr>
          </a:p>
          <a:p>
            <a:pPr algn="just">
              <a:buBlip>
                <a:blip r:embed="rId3"/>
              </a:buBlip>
            </a:pPr>
            <a:r>
              <a:rPr lang="en-US" altLang="zh-CN" b="0" dirty="0">
                <a:latin typeface="+mj-lt"/>
              </a:rPr>
              <a:t>GX Zhang, </a:t>
            </a:r>
            <a:r>
              <a:rPr lang="en-US" altLang="zh-CN" dirty="0">
                <a:latin typeface="+mj-lt"/>
              </a:rPr>
              <a:t>MM Cheng</a:t>
            </a:r>
            <a:r>
              <a:rPr lang="en-US" altLang="zh-CN" b="0" dirty="0">
                <a:latin typeface="+mj-lt"/>
              </a:rPr>
              <a:t>, SM Hu, RR Martin, A Shape-Preserving Approach to Image Resizing, Computer Graphics Forum, vol. 28, no. 7, pp. 1897–1906, 2009. </a:t>
            </a:r>
            <a:r>
              <a:rPr lang="en-US" altLang="zh-CN" b="0" dirty="0"/>
              <a:t>(SCI</a:t>
            </a:r>
            <a:r>
              <a:rPr lang="zh-CN" altLang="en-US" b="0" dirty="0"/>
              <a:t>源刊</a:t>
            </a:r>
            <a:r>
              <a:rPr lang="en-US" altLang="zh-CN" b="0" dirty="0"/>
              <a:t>, </a:t>
            </a:r>
            <a:r>
              <a:rPr lang="zh-CN" altLang="en-US" b="0" dirty="0"/>
              <a:t>影响因子</a:t>
            </a:r>
            <a:r>
              <a:rPr lang="en-US" altLang="zh-CN" dirty="0"/>
              <a:t>1.681</a:t>
            </a:r>
            <a:r>
              <a:rPr lang="en-US" altLang="zh-CN" b="0" dirty="0"/>
              <a:t>)</a:t>
            </a:r>
          </a:p>
          <a:p>
            <a:pPr algn="just">
              <a:buBlip>
                <a:blip r:embed="rId3"/>
              </a:buBlip>
            </a:pPr>
            <a:r>
              <a:rPr lang="en-US" altLang="zh-CN" b="0" dirty="0"/>
              <a:t>FL Zhang, </a:t>
            </a:r>
            <a:r>
              <a:rPr lang="en-US" altLang="zh-CN" dirty="0"/>
              <a:t>MM Cheng</a:t>
            </a:r>
            <a:r>
              <a:rPr lang="en-US" altLang="zh-CN" b="0" dirty="0"/>
              <a:t>, J </a:t>
            </a:r>
            <a:r>
              <a:rPr lang="en-US" altLang="zh-CN" b="0" dirty="0" err="1"/>
              <a:t>Jia</a:t>
            </a:r>
            <a:r>
              <a:rPr lang="en-US" altLang="zh-CN" b="0" dirty="0"/>
              <a:t>, SM Hu. </a:t>
            </a:r>
            <a:r>
              <a:rPr lang="en-US" altLang="zh-CN" b="0" dirty="0" err="1"/>
              <a:t>ImageAdmixture</a:t>
            </a:r>
            <a:r>
              <a:rPr lang="en-US" altLang="zh-CN" b="0" dirty="0"/>
              <a:t>: Putting Together Dissimilar Objects from Groups. IEEE TVCG, to appear. (SCI</a:t>
            </a:r>
            <a:r>
              <a:rPr lang="zh-CN" altLang="en-US" b="0" dirty="0"/>
              <a:t>源刊</a:t>
            </a:r>
            <a:r>
              <a:rPr lang="en-US" altLang="zh-CN" b="0" dirty="0"/>
              <a:t>, </a:t>
            </a:r>
            <a:r>
              <a:rPr lang="zh-CN" altLang="en-US" b="0" dirty="0"/>
              <a:t>影响因子</a:t>
            </a:r>
            <a:r>
              <a:rPr lang="en-US" altLang="zh-CN" dirty="0"/>
              <a:t>1.922</a:t>
            </a:r>
            <a:r>
              <a:rPr lang="en-US" altLang="zh-CN" b="0" dirty="0"/>
              <a:t>)</a:t>
            </a:r>
          </a:p>
        </p:txBody>
      </p:sp>
      <p:sp>
        <p:nvSpPr>
          <p:cNvPr id="21" name="TextBox 20">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3" name="灯片编号占位符 22"/>
          <p:cNvSpPr>
            <a:spLocks noGrp="1"/>
          </p:cNvSpPr>
          <p:nvPr>
            <p:ph type="sldNum" sz="quarter" idx="12"/>
          </p:nvPr>
        </p:nvSpPr>
        <p:spPr/>
        <p:txBody>
          <a:bodyPr/>
          <a:lstStyle/>
          <a:p>
            <a:fld id="{C1D93024-CE6F-4423-B937-B3E4F57635D6}" type="slidenum">
              <a:rPr lang="zh-CN" altLang="en-US" smtClean="0"/>
              <a:pPr/>
              <a:t>45</a:t>
            </a:fld>
            <a:endParaRPr lang="zh-CN" altLang="en-US"/>
          </a:p>
        </p:txBody>
      </p:sp>
      <p:sp>
        <p:nvSpPr>
          <p:cNvPr id="7" name="Text Box 4"/>
          <p:cNvSpPr txBox="1">
            <a:spLocks noChangeArrowheads="1"/>
          </p:cNvSpPr>
          <p:nvPr/>
        </p:nvSpPr>
        <p:spPr bwMode="auto">
          <a:xfrm>
            <a:off x="2267744" y="5011018"/>
            <a:ext cx="5904656" cy="442674"/>
          </a:xfrm>
          <a:prstGeom prst="roundRect">
            <a:avLst/>
          </a:prstGeom>
          <a:solidFill>
            <a:srgbClr val="FFCCCC"/>
          </a:solidFill>
          <a:ln>
            <a:noFill/>
          </a:ln>
          <a:effectLst>
            <a:outerShdw blurRad="127000" dist="50800" dir="2700000" algn="ctr" rotWithShape="0">
              <a:srgbClr val="000000">
                <a:alpha val="43000"/>
              </a:srgbClr>
            </a:outerShdw>
          </a:effec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just" eaLnBrk="1" hangingPunct="1">
              <a:spcBef>
                <a:spcPts val="600"/>
              </a:spcBef>
              <a:spcAft>
                <a:spcPts val="600"/>
              </a:spcAft>
            </a:pPr>
            <a:r>
              <a:rPr kumimoji="0" lang="en-US" altLang="zh-CN" sz="2000" dirty="0"/>
              <a:t>Google Scholar</a:t>
            </a:r>
            <a:r>
              <a:rPr kumimoji="0" lang="zh-CN" altLang="en-US" sz="2000" dirty="0"/>
              <a:t>它引</a:t>
            </a:r>
            <a:r>
              <a:rPr kumimoji="0" lang="en-US" altLang="zh-CN" sz="2000" dirty="0"/>
              <a:t>151</a:t>
            </a:r>
            <a:r>
              <a:rPr kumimoji="0" lang="zh-CN" altLang="en-US" sz="2000" dirty="0"/>
              <a:t>次，</a:t>
            </a:r>
            <a:r>
              <a:rPr kumimoji="0" lang="en-US" altLang="zh-CN" sz="2000" dirty="0"/>
              <a:t>SCI</a:t>
            </a:r>
            <a:r>
              <a:rPr kumimoji="0" lang="zh-CN" altLang="en-US" sz="2000" dirty="0"/>
              <a:t>它引</a:t>
            </a:r>
            <a:r>
              <a:rPr kumimoji="0" lang="en-US" altLang="zh-CN" sz="2000" dirty="0"/>
              <a:t>66</a:t>
            </a:r>
            <a:r>
              <a:rPr kumimoji="0" lang="zh-CN" altLang="en-US" sz="2000" dirty="0"/>
              <a:t>次。</a:t>
            </a:r>
            <a:endParaRPr kumimoji="0" lang="en-US" altLang="zh-CN" sz="2000" dirty="0"/>
          </a:p>
        </p:txBody>
      </p:sp>
    </p:spTree>
    <p:extLst>
      <p:ext uri="{BB962C8B-B14F-4D97-AF65-F5344CB8AC3E}">
        <p14:creationId xmlns:p14="http://schemas.microsoft.com/office/powerpoint/2010/main" val="1646513669"/>
      </p:ext>
    </p:extLst>
  </p:cSld>
  <p:clrMapOvr>
    <a:masterClrMapping/>
  </p:clrMapOvr>
  <mc:AlternateContent xmlns:mc="http://schemas.openxmlformats.org/markup-compatibility/2006" xmlns:p14="http://schemas.microsoft.com/office/powerpoint/2010/main">
    <mc:Choice Requires="p14">
      <p:transition spd="slow" p14:dur="2000" advTm="17187"/>
    </mc:Choice>
    <mc:Fallback xmlns="">
      <p:transition spd="slow" advTm="17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a:t>
            </a:r>
            <a:r>
              <a:rPr lang="zh-CN" altLang="en-US" dirty="0"/>
              <a:t>参与科研项目</a:t>
            </a:r>
          </a:p>
        </p:txBody>
      </p:sp>
      <p:sp>
        <p:nvSpPr>
          <p:cNvPr id="3" name="内容占位符 2"/>
          <p:cNvSpPr>
            <a:spLocks noGrp="1"/>
          </p:cNvSpPr>
          <p:nvPr>
            <p:ph idx="1"/>
          </p:nvPr>
        </p:nvSpPr>
        <p:spPr>
          <a:xfrm>
            <a:off x="1285852" y="856989"/>
            <a:ext cx="7750644" cy="4500841"/>
          </a:xfrm>
        </p:spPr>
        <p:txBody>
          <a:bodyPr>
            <a:noAutofit/>
          </a:bodyPr>
          <a:lstStyle/>
          <a:p>
            <a:r>
              <a:rPr lang="zh-CN" altLang="en-US" sz="2800" dirty="0"/>
              <a:t>新一代搜索引擎关键技术研究 </a:t>
            </a:r>
            <a:r>
              <a:rPr lang="en-US" altLang="zh-CN" sz="2800" dirty="0"/>
              <a:t>, </a:t>
            </a:r>
            <a:r>
              <a:rPr lang="zh-CN" altLang="en-US" sz="2800" dirty="0"/>
              <a:t>国家科技重大专项</a:t>
            </a:r>
            <a:endParaRPr lang="en-US" altLang="zh-CN" sz="2800" dirty="0"/>
          </a:p>
          <a:p>
            <a:r>
              <a:rPr lang="zh-CN" altLang="en-US" sz="2800" dirty="0"/>
              <a:t>网络可视媒体的交互与合成 </a:t>
            </a:r>
            <a:r>
              <a:rPr lang="en-US" altLang="zh-CN" sz="2800" dirty="0"/>
              <a:t>, </a:t>
            </a:r>
            <a:r>
              <a:rPr lang="zh-CN" altLang="en-US" sz="2800" dirty="0"/>
              <a:t>国家</a:t>
            </a:r>
            <a:r>
              <a:rPr lang="en-US" altLang="zh-CN" sz="2800" dirty="0"/>
              <a:t>973</a:t>
            </a:r>
            <a:r>
              <a:rPr lang="zh-CN" altLang="en-US" sz="2800" dirty="0"/>
              <a:t>计划</a:t>
            </a:r>
            <a:endParaRPr lang="en-US" altLang="zh-CN" sz="2800" dirty="0"/>
          </a:p>
          <a:p>
            <a:r>
              <a:rPr lang="zh-CN" altLang="en-US" sz="2800" dirty="0"/>
              <a:t>可视媒体的交互与融合处理 </a:t>
            </a:r>
            <a:r>
              <a:rPr lang="en-US" altLang="zh-CN" sz="2800" dirty="0"/>
              <a:t>, </a:t>
            </a:r>
            <a:r>
              <a:rPr lang="zh-CN" altLang="en-US" sz="2800" dirty="0"/>
              <a:t>国家</a:t>
            </a:r>
            <a:r>
              <a:rPr lang="en-US" altLang="zh-CN" sz="2800" dirty="0"/>
              <a:t>973</a:t>
            </a:r>
            <a:r>
              <a:rPr lang="zh-CN" altLang="en-US" sz="2800" dirty="0"/>
              <a:t>计划</a:t>
            </a:r>
            <a:endParaRPr lang="en-US" altLang="zh-CN" sz="2800" dirty="0"/>
          </a:p>
          <a:p>
            <a:r>
              <a:rPr lang="zh-CN" altLang="en-US" sz="2800" dirty="0"/>
              <a:t>基于认知模型的图像不变性特征理论及其应用研究</a:t>
            </a:r>
            <a:r>
              <a:rPr lang="en-US" altLang="zh-CN" sz="2800" dirty="0"/>
              <a:t>, </a:t>
            </a:r>
            <a:r>
              <a:rPr lang="zh-CN" altLang="en-US" sz="2800" dirty="0"/>
              <a:t>科学基金重点项目</a:t>
            </a:r>
            <a:endParaRPr lang="en-US" altLang="zh-CN" sz="2800" dirty="0"/>
          </a:p>
          <a:p>
            <a:r>
              <a:rPr lang="zh-CN" altLang="en-US" sz="2800" dirty="0"/>
              <a:t>基于结构分析的视频卡通风格绘制技术研究</a:t>
            </a:r>
            <a:r>
              <a:rPr lang="en-US" altLang="zh-CN" sz="2800" dirty="0"/>
              <a:t>, </a:t>
            </a:r>
            <a:r>
              <a:rPr lang="zh-CN" altLang="en-US" sz="2800" dirty="0"/>
              <a:t>科学基金面上项目</a:t>
            </a:r>
            <a:endParaRPr lang="en-US" altLang="zh-CN" sz="2800" dirty="0"/>
          </a:p>
        </p:txBody>
      </p:sp>
      <p:sp>
        <p:nvSpPr>
          <p:cNvPr id="21" name="TextBox 20">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3" name="灯片编号占位符 22"/>
          <p:cNvSpPr>
            <a:spLocks noGrp="1"/>
          </p:cNvSpPr>
          <p:nvPr>
            <p:ph type="sldNum" sz="quarter" idx="12"/>
          </p:nvPr>
        </p:nvSpPr>
        <p:spPr/>
        <p:txBody>
          <a:bodyPr/>
          <a:lstStyle/>
          <a:p>
            <a:fld id="{C1D93024-CE6F-4423-B937-B3E4F57635D6}" type="slidenum">
              <a:rPr lang="zh-CN" altLang="en-US" smtClean="0"/>
              <a:pPr/>
              <a:t>46</a:t>
            </a:fld>
            <a:endParaRPr lang="zh-CN" altLang="en-US"/>
          </a:p>
        </p:txBody>
      </p:sp>
    </p:spTree>
    <p:extLst>
      <p:ext uri="{BB962C8B-B14F-4D97-AF65-F5344CB8AC3E}">
        <p14:creationId xmlns:p14="http://schemas.microsoft.com/office/powerpoint/2010/main" val="2443289152"/>
      </p:ext>
    </p:extLst>
  </p:cSld>
  <p:clrMapOvr>
    <a:masterClrMapping/>
  </p:clrMapOvr>
  <mc:AlternateContent xmlns:mc="http://schemas.openxmlformats.org/markup-compatibility/2006" xmlns:p14="http://schemas.microsoft.com/office/powerpoint/2010/main">
    <mc:Choice Requires="p14">
      <p:transition spd="slow" p14:dur="2000" advTm="8620"/>
    </mc:Choice>
    <mc:Fallback xmlns="">
      <p:transition spd="slow" advTm="862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3.3 </a:t>
            </a:r>
            <a:r>
              <a:rPr lang="zh-CN" altLang="en-US" dirty="0"/>
              <a:t>已授权国家发明专利</a:t>
            </a:r>
          </a:p>
        </p:txBody>
      </p:sp>
      <p:sp>
        <p:nvSpPr>
          <p:cNvPr id="3" name="内容占位符 2"/>
          <p:cNvSpPr>
            <a:spLocks noGrp="1"/>
          </p:cNvSpPr>
          <p:nvPr>
            <p:ph idx="1"/>
          </p:nvPr>
        </p:nvSpPr>
        <p:spPr>
          <a:xfrm>
            <a:off x="1285852" y="714361"/>
            <a:ext cx="7750644" cy="4453795"/>
          </a:xfrm>
        </p:spPr>
        <p:txBody>
          <a:bodyPr>
            <a:normAutofit fontScale="70000" lnSpcReduction="20000"/>
          </a:bodyPr>
          <a:lstStyle/>
          <a:p>
            <a:pPr>
              <a:lnSpc>
                <a:spcPct val="145000"/>
              </a:lnSpc>
            </a:pPr>
            <a:r>
              <a:rPr lang="zh-CN" altLang="en-US" dirty="0"/>
              <a:t>胡事民</a:t>
            </a:r>
            <a:r>
              <a:rPr lang="en-US" altLang="zh-CN" dirty="0"/>
              <a:t>, </a:t>
            </a:r>
            <a:r>
              <a:rPr lang="zh-CN" altLang="en-US" dirty="0"/>
              <a:t>程明明</a:t>
            </a:r>
            <a:r>
              <a:rPr lang="en-US" altLang="zh-CN" dirty="0"/>
              <a:t>, </a:t>
            </a:r>
            <a:r>
              <a:rPr lang="zh-CN" altLang="en-US" dirty="0"/>
              <a:t>张方略</a:t>
            </a:r>
            <a:r>
              <a:rPr lang="en-US" altLang="zh-CN" dirty="0"/>
              <a:t>. </a:t>
            </a:r>
            <a:r>
              <a:rPr lang="zh-CN" altLang="en-US" dirty="0"/>
              <a:t>一种基于轮廓带图的相似单元检测方法</a:t>
            </a:r>
            <a:r>
              <a:rPr lang="en-US" altLang="zh-CN" dirty="0"/>
              <a:t>, </a:t>
            </a:r>
            <a:r>
              <a:rPr lang="zh-CN" altLang="en-US" dirty="0"/>
              <a:t>专利号</a:t>
            </a:r>
            <a:r>
              <a:rPr lang="en-US" altLang="zh-CN" dirty="0"/>
              <a:t>: ZL101833668A.</a:t>
            </a:r>
            <a:endParaRPr lang="en-US" altLang="zh-CN" dirty="0">
              <a:solidFill>
                <a:srgbClr val="FF0000"/>
              </a:solidFill>
            </a:endParaRPr>
          </a:p>
          <a:p>
            <a:pPr>
              <a:lnSpc>
                <a:spcPct val="145000"/>
              </a:lnSpc>
            </a:pPr>
            <a:r>
              <a:rPr lang="zh-CN" altLang="en-US" dirty="0"/>
              <a:t>胡事民</a:t>
            </a:r>
            <a:r>
              <a:rPr lang="en-US" altLang="zh-CN" dirty="0"/>
              <a:t>, </a:t>
            </a:r>
            <a:r>
              <a:rPr lang="zh-CN" altLang="en-US" dirty="0"/>
              <a:t>程明明</a:t>
            </a:r>
            <a:r>
              <a:rPr lang="en-US" altLang="zh-CN" dirty="0"/>
              <a:t>, </a:t>
            </a:r>
            <a:r>
              <a:rPr lang="zh-CN" altLang="en-US" dirty="0"/>
              <a:t>张国鑫</a:t>
            </a:r>
            <a:r>
              <a:rPr lang="en-US" altLang="zh-CN" dirty="0"/>
              <a:t>, </a:t>
            </a:r>
            <a:r>
              <a:rPr lang="zh-CN" altLang="en-US" dirty="0"/>
              <a:t>一种基于共形能量的内容敏感图像缩放方法</a:t>
            </a:r>
            <a:r>
              <a:rPr lang="en-US" altLang="zh-CN" dirty="0"/>
              <a:t>, </a:t>
            </a:r>
            <a:r>
              <a:rPr lang="zh-CN" altLang="en-US" dirty="0"/>
              <a:t>专利号</a:t>
            </a:r>
            <a:r>
              <a:rPr lang="en-US" altLang="zh-CN" dirty="0"/>
              <a:t>: ZL101650824. </a:t>
            </a:r>
          </a:p>
          <a:p>
            <a:pPr>
              <a:lnSpc>
                <a:spcPct val="145000"/>
              </a:lnSpc>
            </a:pPr>
            <a:r>
              <a:rPr lang="zh-CN" altLang="en-US" dirty="0"/>
              <a:t>胡事民</a:t>
            </a:r>
            <a:r>
              <a:rPr lang="en-US" altLang="zh-CN" dirty="0"/>
              <a:t>, </a:t>
            </a:r>
            <a:r>
              <a:rPr lang="zh-CN" altLang="en-US" dirty="0"/>
              <a:t>程明明</a:t>
            </a:r>
            <a:r>
              <a:rPr lang="en-US" altLang="zh-CN" dirty="0"/>
              <a:t>, </a:t>
            </a:r>
            <a:r>
              <a:rPr lang="zh-CN" altLang="en-US" dirty="0"/>
              <a:t>陈韬</a:t>
            </a:r>
            <a:r>
              <a:rPr lang="en-US" altLang="zh-CN" dirty="0"/>
              <a:t>, </a:t>
            </a:r>
            <a:r>
              <a:rPr lang="zh-CN" altLang="en-US" dirty="0"/>
              <a:t>张松海</a:t>
            </a:r>
            <a:r>
              <a:rPr lang="en-US" altLang="zh-CN" dirty="0"/>
              <a:t>, </a:t>
            </a:r>
            <a:r>
              <a:rPr lang="zh-CN" altLang="en-US" dirty="0"/>
              <a:t>一种基于草图的网络图元自动提取方法和系统</a:t>
            </a:r>
            <a:r>
              <a:rPr lang="en-US" altLang="zh-CN" dirty="0"/>
              <a:t>, </a:t>
            </a:r>
            <a:r>
              <a:rPr lang="zh-CN" altLang="en-US" dirty="0"/>
              <a:t>专利号</a:t>
            </a:r>
            <a:r>
              <a:rPr lang="en-US" altLang="zh-CN" dirty="0"/>
              <a:t>: ZL101526955. </a:t>
            </a:r>
          </a:p>
          <a:p>
            <a:pPr>
              <a:lnSpc>
                <a:spcPct val="145000"/>
              </a:lnSpc>
            </a:pPr>
            <a:r>
              <a:rPr lang="zh-CN" altLang="en-US" dirty="0"/>
              <a:t>胡事民</a:t>
            </a:r>
            <a:r>
              <a:rPr lang="en-US" altLang="zh-CN" dirty="0"/>
              <a:t>, </a:t>
            </a:r>
            <a:r>
              <a:rPr lang="zh-CN" altLang="en-US" dirty="0"/>
              <a:t>程明明</a:t>
            </a:r>
            <a:r>
              <a:rPr lang="en-US" altLang="zh-CN" dirty="0"/>
              <a:t>, </a:t>
            </a:r>
            <a:r>
              <a:rPr lang="zh-CN" altLang="en-US" dirty="0"/>
              <a:t>陈韬</a:t>
            </a:r>
            <a:r>
              <a:rPr lang="en-US" altLang="zh-CN" dirty="0"/>
              <a:t>, </a:t>
            </a:r>
            <a:r>
              <a:rPr lang="zh-CN" altLang="en-US" dirty="0"/>
              <a:t>张松海</a:t>
            </a:r>
            <a:r>
              <a:rPr lang="en-US" altLang="zh-CN" dirty="0"/>
              <a:t>, </a:t>
            </a:r>
            <a:r>
              <a:rPr lang="zh-CN" altLang="en-US" dirty="0"/>
              <a:t>基于卡通片的高质量线结构提取方法</a:t>
            </a:r>
            <a:r>
              <a:rPr lang="en-US" altLang="zh-CN" dirty="0"/>
              <a:t>, </a:t>
            </a:r>
            <a:r>
              <a:rPr lang="zh-CN" altLang="en-US" dirty="0"/>
              <a:t>专利号</a:t>
            </a:r>
            <a:r>
              <a:rPr lang="en-US" altLang="zh-CN" dirty="0"/>
              <a:t>: ZL101276477.</a:t>
            </a:r>
          </a:p>
          <a:p>
            <a:pPr>
              <a:lnSpc>
                <a:spcPct val="145000"/>
              </a:lnSpc>
            </a:pPr>
            <a:r>
              <a:rPr lang="en-US" altLang="zh-CN" dirty="0"/>
              <a:t>…</a:t>
            </a:r>
            <a:endParaRPr lang="zh-CN" altLang="en-US" dirty="0"/>
          </a:p>
        </p:txBody>
      </p:sp>
      <p:sp>
        <p:nvSpPr>
          <p:cNvPr id="21" name="TextBox 20">
            <a:hlinkClick r:id="rId4"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5"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3" name="灯片编号占位符 22"/>
          <p:cNvSpPr>
            <a:spLocks noGrp="1"/>
          </p:cNvSpPr>
          <p:nvPr>
            <p:ph type="sldNum" sz="quarter" idx="12"/>
          </p:nvPr>
        </p:nvSpPr>
        <p:spPr/>
        <p:txBody>
          <a:bodyPr/>
          <a:lstStyle/>
          <a:p>
            <a:fld id="{C1D93024-CE6F-4423-B937-B3E4F57635D6}" type="slidenum">
              <a:rPr lang="zh-CN" altLang="en-US" smtClean="0"/>
              <a:pPr/>
              <a:t>47</a:t>
            </a:fld>
            <a:endParaRPr lang="zh-CN" altLang="en-US"/>
          </a:p>
        </p:txBody>
      </p:sp>
      <p:sp>
        <p:nvSpPr>
          <p:cNvPr id="7" name="Text Box 4"/>
          <p:cNvSpPr txBox="1">
            <a:spLocks noChangeArrowheads="1"/>
          </p:cNvSpPr>
          <p:nvPr/>
        </p:nvSpPr>
        <p:spPr bwMode="auto">
          <a:xfrm>
            <a:off x="1691680" y="5168156"/>
            <a:ext cx="6840760" cy="425648"/>
          </a:xfrm>
          <a:prstGeom prst="roundRect">
            <a:avLst/>
          </a:prstGeom>
          <a:solidFill>
            <a:srgbClr val="FFCCCC"/>
          </a:solidFill>
          <a:ln>
            <a:noFill/>
          </a:ln>
          <a:effectLst>
            <a:outerShdw blurRad="127000" dist="50800" dir="2700000" algn="ctr" rotWithShape="0">
              <a:srgbClr val="000000">
                <a:alpha val="43000"/>
              </a:srgbClr>
            </a:outerShdw>
          </a:effec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algn="just" eaLnBrk="1" hangingPunct="1">
              <a:spcBef>
                <a:spcPts val="600"/>
              </a:spcBef>
              <a:spcAft>
                <a:spcPts val="600"/>
              </a:spcAft>
            </a:pPr>
            <a:r>
              <a:rPr kumimoji="0" lang="zh-CN" altLang="en-US" sz="1900" dirty="0"/>
              <a:t>共申请国家发明专利</a:t>
            </a:r>
            <a:r>
              <a:rPr kumimoji="0" lang="en-US" altLang="zh-CN" sz="1900" dirty="0"/>
              <a:t>13</a:t>
            </a:r>
            <a:r>
              <a:rPr kumimoji="0" lang="zh-CN" altLang="en-US" sz="1900" dirty="0"/>
              <a:t>项</a:t>
            </a:r>
            <a:r>
              <a:rPr kumimoji="0" lang="en-US" altLang="zh-CN" sz="1900" dirty="0"/>
              <a:t>(</a:t>
            </a:r>
            <a:r>
              <a:rPr kumimoji="0" lang="zh-CN" altLang="en-US" sz="1900" dirty="0"/>
              <a:t>已授权</a:t>
            </a:r>
            <a:r>
              <a:rPr kumimoji="0" lang="en-US" altLang="zh-CN" sz="1900" dirty="0"/>
              <a:t>7</a:t>
            </a:r>
            <a:r>
              <a:rPr kumimoji="0" lang="zh-CN" altLang="en-US" sz="1900" dirty="0"/>
              <a:t>项</a:t>
            </a:r>
            <a:r>
              <a:rPr kumimoji="0" lang="en-US" altLang="zh-CN" sz="1900" dirty="0"/>
              <a:t>)</a:t>
            </a:r>
            <a:r>
              <a:rPr kumimoji="0" lang="zh-CN" altLang="en-US" sz="1900" dirty="0"/>
              <a:t>，</a:t>
            </a:r>
            <a:r>
              <a:rPr kumimoji="0" lang="en-US" altLang="zh-CN" sz="1900" dirty="0"/>
              <a:t>PCT</a:t>
            </a:r>
            <a:r>
              <a:rPr kumimoji="0" lang="zh-CN" altLang="en-US" sz="1900" dirty="0"/>
              <a:t>国际发明专利三项。</a:t>
            </a:r>
            <a:endParaRPr kumimoji="0" lang="en-US" altLang="zh-CN" sz="1900" dirty="0"/>
          </a:p>
        </p:txBody>
      </p:sp>
    </p:spTree>
    <p:custDataLst>
      <p:tags r:id="rId1"/>
    </p:custDataLst>
    <p:extLst>
      <p:ext uri="{BB962C8B-B14F-4D97-AF65-F5344CB8AC3E}">
        <p14:creationId xmlns:p14="http://schemas.microsoft.com/office/powerpoint/2010/main" val="1654960406"/>
      </p:ext>
    </p:extLst>
  </p:cSld>
  <p:clrMapOvr>
    <a:masterClrMapping/>
  </p:clrMapOvr>
  <mc:AlternateContent xmlns:mc="http://schemas.openxmlformats.org/markup-compatibility/2006" xmlns:p14="http://schemas.microsoft.com/office/powerpoint/2010/main">
    <mc:Choice Requires="p14">
      <p:transition spd="slow" p14:dur="2000" advTm="7411"/>
    </mc:Choice>
    <mc:Fallback xmlns="">
      <p:transition spd="slow" advTm="7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85852" y="1561356"/>
            <a:ext cx="7750644" cy="3960440"/>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zh-CN" alt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rPr>
              <a:t>谢谢大家</a:t>
            </a:r>
            <a:r>
              <a:rPr lang="en-US" altLang="zh-CN"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rPr>
              <a:t>!</a:t>
            </a:r>
          </a:p>
          <a:p>
            <a:pPr algn="ctr">
              <a:buNone/>
            </a:pPr>
            <a:r>
              <a:rPr lang="zh-CN" alt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隶书" pitchFamily="49" charset="-122"/>
                <a:ea typeface="隶书" pitchFamily="49" charset="-122"/>
              </a:rPr>
              <a:t>欢迎批评指正！</a:t>
            </a:r>
          </a:p>
        </p:txBody>
      </p:sp>
      <p:sp>
        <p:nvSpPr>
          <p:cNvPr id="21" name="TextBox 20">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 name="灯片编号占位符 1"/>
          <p:cNvSpPr>
            <a:spLocks noGrp="1"/>
          </p:cNvSpPr>
          <p:nvPr>
            <p:ph type="sldNum" sz="quarter" idx="12"/>
          </p:nvPr>
        </p:nvSpPr>
        <p:spPr/>
        <p:txBody>
          <a:bodyPr/>
          <a:lstStyle/>
          <a:p>
            <a:fld id="{C1D93024-CE6F-4423-B937-B3E4F57635D6}" type="slidenum">
              <a:rPr lang="zh-CN" altLang="en-US" smtClean="0"/>
              <a:pPr/>
              <a:t>48</a:t>
            </a:fld>
            <a:endParaRPr lang="zh-CN" altLang="en-US"/>
          </a:p>
        </p:txBody>
      </p:sp>
      <p:sp>
        <p:nvSpPr>
          <p:cNvPr id="6" name="TextBox 5"/>
          <p:cNvSpPr txBox="1">
            <a:spLocks noChangeArrowheads="1"/>
          </p:cNvSpPr>
          <p:nvPr/>
        </p:nvSpPr>
        <p:spPr bwMode="auto">
          <a:xfrm>
            <a:off x="1331640" y="5111234"/>
            <a:ext cx="7560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zh-CN" altLang="en-US" sz="1600" dirty="0">
                <a:latin typeface="微软雅黑" pitchFamily="34" charset="-122"/>
                <a:ea typeface="微软雅黑" pitchFamily="34" charset="-122"/>
              </a:rPr>
              <a:t>感谢 </a:t>
            </a:r>
            <a:r>
              <a:rPr lang="en-US" altLang="zh-CN" sz="1600" dirty="0">
                <a:latin typeface="微软雅黑" pitchFamily="34" charset="-122"/>
                <a:ea typeface="微软雅黑" pitchFamily="34" charset="-122"/>
              </a:rPr>
              <a:t>Google PhD Fellowship</a:t>
            </a:r>
            <a:r>
              <a:rPr lang="zh-CN" altLang="en-US" sz="1600" dirty="0">
                <a:latin typeface="微软雅黑" pitchFamily="34" charset="-122"/>
                <a:ea typeface="微软雅黑" pitchFamily="34" charset="-122"/>
              </a:rPr>
              <a:t>、</a:t>
            </a:r>
            <a:r>
              <a:rPr lang="en-US" altLang="zh-CN" sz="1600" dirty="0">
                <a:latin typeface="微软雅黑" pitchFamily="34" charset="-122"/>
                <a:ea typeface="微软雅黑" pitchFamily="34" charset="-122"/>
              </a:rPr>
              <a:t>IBM PhD Fellowship</a:t>
            </a:r>
            <a:r>
              <a:rPr lang="zh-CN" altLang="en-US" sz="1600" dirty="0">
                <a:latin typeface="微软雅黑" pitchFamily="34" charset="-122"/>
                <a:ea typeface="微软雅黑" pitchFamily="34" charset="-122"/>
              </a:rPr>
              <a:t>、教育部学术新人奖的资助</a:t>
            </a:r>
          </a:p>
        </p:txBody>
      </p:sp>
    </p:spTree>
  </p:cSld>
  <p:clrMapOvr>
    <a:masterClrMapping/>
  </p:clrMapOvr>
  <mc:AlternateContent xmlns:mc="http://schemas.openxmlformats.org/markup-compatibility/2006" xmlns:p14="http://schemas.microsoft.com/office/powerpoint/2010/main">
    <mc:Choice Requires="p14">
      <p:transition spd="slow" p14:dur="2000" advTm="2333"/>
    </mc:Choice>
    <mc:Fallback xmlns="">
      <p:transition spd="slow" advTm="2333"/>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normAutofit/>
          </a:bodyPr>
          <a:lstStyle/>
          <a:p>
            <a:r>
              <a:rPr lang="zh-CN" altLang="en-US" dirty="0"/>
              <a:t>主要相关工作</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49</a:t>
            </a:fld>
            <a:endParaRPr lang="zh-CN" alt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7366" y="1417340"/>
            <a:ext cx="5589010" cy="423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358643"/>
      </p:ext>
    </p:extLst>
  </p:cSld>
  <p:clrMapOvr>
    <a:masterClrMapping/>
  </p:clrMapOvr>
  <mc:AlternateContent xmlns:mc="http://schemas.openxmlformats.org/markup-compatibility/2006" xmlns:p14="http://schemas.microsoft.com/office/powerpoint/2010/main">
    <mc:Choice Requires="p14">
      <p:transition spd="slow" p14:dur="2000" advTm="44342"/>
    </mc:Choice>
    <mc:Fallback xmlns="">
      <p:transition spd="slow" advTm="4434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1.1 </a:t>
            </a:r>
            <a:r>
              <a:rPr lang="zh-CN" altLang="en-US" dirty="0"/>
              <a:t>论文选题背景</a:t>
            </a:r>
          </a:p>
        </p:txBody>
      </p:sp>
      <p:sp>
        <p:nvSpPr>
          <p:cNvPr id="3" name="内容占位符 2"/>
          <p:cNvSpPr>
            <a:spLocks noGrp="1"/>
          </p:cNvSpPr>
          <p:nvPr>
            <p:ph idx="1"/>
          </p:nvPr>
        </p:nvSpPr>
        <p:spPr/>
        <p:txBody>
          <a:bodyPr/>
          <a:lstStyle/>
          <a:p>
            <a:r>
              <a:rPr lang="zh-CN" altLang="en-US" dirty="0"/>
              <a:t>直观、方便的分析手段</a:t>
            </a:r>
            <a:endParaRPr lang="en-US" altLang="zh-CN" dirty="0"/>
          </a:p>
          <a:p>
            <a:endParaRPr lang="en-US" altLang="zh-CN" dirty="0"/>
          </a:p>
          <a:p>
            <a:endParaRPr lang="en-US" altLang="zh-CN" dirty="0">
              <a:sym typeface="Wingdings" pitchFamily="2" charset="2"/>
            </a:endParaRPr>
          </a:p>
          <a:p>
            <a:endParaRPr lang="en-US" altLang="zh-CN" dirty="0">
              <a:sym typeface="Wingdings" pitchFamily="2" charset="2"/>
            </a:endParaRPr>
          </a:p>
          <a:p>
            <a:endParaRPr lang="en-US" altLang="zh-CN" dirty="0">
              <a:sym typeface="Wingdings" pitchFamily="2" charset="2"/>
            </a:endParaRPr>
          </a:p>
          <a:p>
            <a:pPr lvl="1"/>
            <a:r>
              <a:rPr lang="en-US" altLang="zh-CN" dirty="0">
                <a:sym typeface="Wingdings" pitchFamily="2" charset="2"/>
              </a:rPr>
              <a:t></a:t>
            </a:r>
            <a:r>
              <a:rPr lang="zh-CN" altLang="en-US" dirty="0">
                <a:sym typeface="Wingdings" pitchFamily="2" charset="2"/>
              </a:rPr>
              <a:t>快速、智能的</a:t>
            </a:r>
            <a:r>
              <a:rPr lang="zh-CN" altLang="en-US" dirty="0"/>
              <a:t>图像处理技术</a:t>
            </a:r>
            <a:endParaRPr lang="en-US" altLang="zh-CN" dirty="0"/>
          </a:p>
          <a:p>
            <a:pPr lvl="1"/>
            <a:r>
              <a:rPr lang="en-US" altLang="zh-CN" dirty="0">
                <a:sym typeface="Wingdings" pitchFamily="2" charset="2"/>
              </a:rPr>
              <a:t></a:t>
            </a:r>
            <a:r>
              <a:rPr lang="zh-CN" altLang="en-US" dirty="0">
                <a:sym typeface="Wingdings" pitchFamily="2" charset="2"/>
              </a:rPr>
              <a:t>自然、方便的图像检索方法</a:t>
            </a:r>
            <a:endParaRPr lang="en-US" altLang="zh-CN" dirty="0"/>
          </a:p>
          <a:p>
            <a:pPr lvl="1"/>
            <a:r>
              <a:rPr lang="en-US" altLang="zh-CN" dirty="0">
                <a:sym typeface="Wingdings" pitchFamily="2" charset="2"/>
              </a:rPr>
              <a:t></a:t>
            </a:r>
            <a:r>
              <a:rPr lang="zh-CN" altLang="en-US" dirty="0">
                <a:sym typeface="Wingdings" pitchFamily="2" charset="2"/>
              </a:rPr>
              <a:t>直观、高效的图像编辑体验</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a:t>
            </a:fld>
            <a:endParaRPr lang="zh-CN" altLang="en-US"/>
          </a:p>
        </p:txBody>
      </p:sp>
      <p:pic>
        <p:nvPicPr>
          <p:cNvPr id="33" name="图片 32"/>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0000" b="99706" l="0" r="62000"/>
                    </a14:imgEffect>
                  </a14:imgLayer>
                </a14:imgProps>
              </a:ext>
              <a:ext uri="{28A0092B-C50C-407E-A947-70E740481C1C}">
                <a14:useLocalDpi xmlns:a14="http://schemas.microsoft.com/office/drawing/2010/main"/>
              </a:ext>
            </a:extLst>
          </a:blip>
          <a:srcRect t="17362" r="45873"/>
          <a:stretch/>
        </p:blipFill>
        <p:spPr>
          <a:xfrm>
            <a:off x="5652120" y="1591065"/>
            <a:ext cx="1614518" cy="1935808"/>
          </a:xfrm>
          <a:prstGeom prst="rect">
            <a:avLst/>
          </a:prstGeom>
          <a:ln>
            <a:noFill/>
          </a:ln>
          <a:effectLst>
            <a:outerShdw blurRad="292100" dist="139700" dir="2700000" algn="tl" rotWithShape="0">
              <a:srgbClr val="333333">
                <a:alpha val="65000"/>
              </a:srgbClr>
            </a:outerShdw>
          </a:effectLst>
        </p:spPr>
      </p:pic>
      <p:sp>
        <p:nvSpPr>
          <p:cNvPr id="5" name="右箭头 4"/>
          <p:cNvSpPr/>
          <p:nvPr/>
        </p:nvSpPr>
        <p:spPr>
          <a:xfrm>
            <a:off x="2843808" y="1993404"/>
            <a:ext cx="2487136" cy="1033617"/>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zh-CN" altLang="en-US" b="1">
              <a:ln/>
              <a:solidFill>
                <a:schemeClr val="accent3"/>
              </a:solidFill>
            </a:endParaRPr>
          </a:p>
        </p:txBody>
      </p:sp>
    </p:spTree>
    <p:extLst>
      <p:ext uri="{BB962C8B-B14F-4D97-AF65-F5344CB8AC3E}">
        <p14:creationId xmlns:p14="http://schemas.microsoft.com/office/powerpoint/2010/main" val="2994245793"/>
      </p:ext>
    </p:extLst>
  </p:cSld>
  <p:clrMapOvr>
    <a:masterClrMapping/>
  </p:clrMapOvr>
  <mc:AlternateContent xmlns:mc="http://schemas.openxmlformats.org/markup-compatibility/2006" xmlns:p14="http://schemas.microsoft.com/office/powerpoint/2010/main">
    <mc:Choice Requires="p14">
      <p:transition spd="slow" p14:dur="2000" advTm="27181"/>
    </mc:Choice>
    <mc:Fallback xmlns="">
      <p:transition spd="slow" advTm="27181"/>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normAutofit/>
          </a:bodyPr>
          <a:lstStyle/>
          <a:p>
            <a:r>
              <a:rPr lang="zh-CN" altLang="en-US" dirty="0"/>
              <a:t>基于直方图对比度的显著性检测</a:t>
            </a:r>
          </a:p>
          <a:p>
            <a:pPr lvl="1"/>
            <a:r>
              <a:rPr lang="zh-CN" altLang="en-US" dirty="0"/>
              <a:t>和其它所有图像像素的全局对比度</a:t>
            </a:r>
            <a:endParaRPr lang="en-US" altLang="zh-CN" dirty="0"/>
          </a:p>
          <a:p>
            <a:pPr lvl="1"/>
            <a:r>
              <a:rPr lang="zh-CN" altLang="en-US" dirty="0"/>
              <a:t>采用直方图方式加速求解</a:t>
            </a:r>
          </a:p>
          <a:p>
            <a:pPr lvl="2"/>
            <a:r>
              <a:rPr lang="zh-CN" altLang="en-US" dirty="0"/>
              <a:t>利用颜色量化减少颜色数量</a:t>
            </a:r>
          </a:p>
          <a:p>
            <a:pPr lvl="2"/>
            <a:r>
              <a:rPr lang="zh-CN" altLang="en-US" dirty="0"/>
              <a:t>利用颜色空间平滑控制量化误差带来的影响</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50</a:t>
            </a:fld>
            <a:endParaRPr lang="zh-CN" altLang="en-US"/>
          </a:p>
        </p:txBody>
      </p:sp>
      <p:pic>
        <p:nvPicPr>
          <p:cNvPr id="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63688" y="3505572"/>
            <a:ext cx="3410507"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54705" y="3505572"/>
            <a:ext cx="342175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22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a:t>实验验证</a:t>
            </a:r>
            <a:endParaRPr lang="en-US" altLang="zh-CN" dirty="0"/>
          </a:p>
          <a:p>
            <a:pPr lvl="1"/>
            <a:r>
              <a:rPr lang="zh-CN" altLang="en-US" dirty="0"/>
              <a:t>国际上现有最大的公开测试集</a:t>
            </a:r>
            <a:r>
              <a:rPr lang="en-US" altLang="zh-CN" dirty="0"/>
              <a:t>[Achanta09]</a:t>
            </a:r>
          </a:p>
          <a:p>
            <a:pPr lvl="2"/>
            <a:r>
              <a:rPr lang="en-US" altLang="zh-CN" dirty="0"/>
              <a:t>1000</a:t>
            </a:r>
            <a:r>
              <a:rPr lang="zh-CN" altLang="en-US" dirty="0"/>
              <a:t>张具有像素精度显著性区域标注的图像</a:t>
            </a:r>
            <a:endParaRPr lang="en-US" altLang="zh-CN" dirty="0"/>
          </a:p>
          <a:p>
            <a:pPr lvl="1"/>
            <a:r>
              <a:rPr lang="zh-CN" altLang="en-US" dirty="0"/>
              <a:t>我们的数据集</a:t>
            </a:r>
            <a:r>
              <a:rPr lang="en-US" altLang="zh-CN" dirty="0"/>
              <a:t>THUS10000</a:t>
            </a:r>
          </a:p>
          <a:p>
            <a:pPr lvl="2"/>
            <a:r>
              <a:rPr lang="zh-CN" altLang="en-US" dirty="0"/>
              <a:t>为了验证算法在更大数据集上的鲁棒性</a:t>
            </a:r>
            <a:endParaRPr lang="en-US" altLang="zh-CN" dirty="0"/>
          </a:p>
          <a:p>
            <a:pPr lvl="2"/>
            <a:r>
              <a:rPr lang="zh-CN" altLang="en-US" dirty="0"/>
              <a:t>类似</a:t>
            </a:r>
            <a:r>
              <a:rPr lang="en-US" altLang="zh-CN" dirty="0"/>
              <a:t>[Achanta09]</a:t>
            </a:r>
            <a:r>
              <a:rPr lang="zh-CN" altLang="en-US" dirty="0"/>
              <a:t>数据集，但数据量是其</a:t>
            </a:r>
            <a:r>
              <a:rPr lang="en-US" altLang="zh-CN" dirty="0"/>
              <a:t>10</a:t>
            </a:r>
            <a:r>
              <a:rPr lang="zh-CN" altLang="en-US" dirty="0"/>
              <a:t>倍</a:t>
            </a:r>
            <a:endParaRPr lang="en-US" altLang="zh-CN" dirty="0"/>
          </a:p>
          <a:p>
            <a:pPr lvl="2"/>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51</a:t>
            </a:fld>
            <a:endParaRPr lang="zh-CN" altLang="en-US"/>
          </a:p>
        </p:txBody>
      </p:sp>
    </p:spTree>
    <p:extLst>
      <p:ext uri="{BB962C8B-B14F-4D97-AF65-F5344CB8AC3E}">
        <p14:creationId xmlns:p14="http://schemas.microsoft.com/office/powerpoint/2010/main" val="102015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a:t>在</a:t>
            </a:r>
            <a:r>
              <a:rPr lang="en-US" altLang="zh-CN" dirty="0"/>
              <a:t>THUS10000</a:t>
            </a:r>
            <a:r>
              <a:rPr lang="zh-CN" altLang="en-US" dirty="0"/>
              <a:t>数据集上的结果</a:t>
            </a:r>
            <a:endParaRPr lang="en-US" altLang="zh-CN" dirty="0"/>
          </a:p>
          <a:p>
            <a:pPr lvl="1"/>
            <a:r>
              <a:rPr lang="zh-CN" altLang="en-US" dirty="0"/>
              <a:t>与</a:t>
            </a:r>
            <a:r>
              <a:rPr lang="en-US" altLang="zh-CN" dirty="0"/>
              <a:t>15</a:t>
            </a:r>
            <a:r>
              <a:rPr lang="zh-CN" altLang="en-US" dirty="0"/>
              <a:t>种显著性区域检测方法的比较结果</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52</a:t>
            </a:fld>
            <a:endParaRPr lang="zh-CN" altLang="en-US"/>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0208" y="1920855"/>
            <a:ext cx="4752528" cy="379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752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在</a:t>
                </a:r>
                <a:r>
                  <a:rPr lang="en-US" altLang="zh-CN" dirty="0"/>
                  <a:t>THUS10000</a:t>
                </a:r>
                <a:r>
                  <a:rPr lang="zh-CN" altLang="en-US" dirty="0"/>
                  <a:t>数据集上的结果</a:t>
                </a:r>
                <a:endParaRPr lang="en-US" altLang="zh-CN" dirty="0"/>
              </a:p>
              <a:p>
                <a:pPr lvl="1"/>
                <a:r>
                  <a:rPr lang="zh-CN" altLang="en-US" dirty="0"/>
                  <a:t>与</a:t>
                </a:r>
                <a:r>
                  <a:rPr lang="en-US" altLang="zh-CN" dirty="0"/>
                  <a:t>15</a:t>
                </a:r>
                <a:r>
                  <a:rPr lang="zh-CN" altLang="en-US" dirty="0"/>
                  <a:t>种显著性区域检测方法的比较结果</a:t>
                </a:r>
                <a:endParaRPr lang="en-US" altLang="zh-CN" dirty="0"/>
              </a:p>
              <a:p>
                <a:pPr lvl="1"/>
                <a:r>
                  <a:rPr lang="zh-CN" altLang="en-US" dirty="0"/>
                  <a:t>与现有最先进的显著性区域分割方法的比较</a:t>
                </a:r>
                <a:endParaRPr lang="en-US" altLang="zh-CN" dirty="0"/>
              </a:p>
              <a:p>
                <a:pPr lvl="2"/>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a:rPr>
                          <m:t>𝑭</m:t>
                        </m:r>
                      </m:e>
                      <m:sub>
                        <m:r>
                          <a:rPr lang="en-US" altLang="zh-CN" b="1" i="1" smtClean="0">
                            <a:latin typeface="Cambria Math"/>
                          </a:rPr>
                          <m:t>𝜷</m:t>
                        </m:r>
                      </m:sub>
                    </m:sSub>
                    <m:r>
                      <a:rPr lang="en-US" altLang="zh-CN" b="1" i="1" smtClean="0">
                        <a:latin typeface="Cambria Math"/>
                      </a:rPr>
                      <m:t>=</m:t>
                    </m:r>
                    <m:f>
                      <m:fPr>
                        <m:ctrlPr>
                          <a:rPr lang="en-US" altLang="zh-CN" b="1" i="1" smtClean="0">
                            <a:latin typeface="Cambria Math" panose="02040503050406030204" pitchFamily="18" charset="0"/>
                          </a:rPr>
                        </m:ctrlPr>
                      </m:fPr>
                      <m:num>
                        <m:d>
                          <m:dPr>
                            <m:ctrlPr>
                              <a:rPr lang="en-US" altLang="zh-CN" b="1" i="1" smtClean="0">
                                <a:latin typeface="Cambria Math" panose="02040503050406030204" pitchFamily="18" charset="0"/>
                              </a:rPr>
                            </m:ctrlPr>
                          </m:dPr>
                          <m:e>
                            <m:r>
                              <a:rPr lang="en-US" altLang="zh-CN" b="1" i="1" smtClean="0">
                                <a:latin typeface="Cambria Math"/>
                              </a:rPr>
                              <m:t>𝟏</m:t>
                            </m:r>
                            <m:r>
                              <a:rPr lang="en-US" altLang="zh-CN" b="1" i="1" smtClean="0">
                                <a:latin typeface="Cambria Math"/>
                              </a:rPr>
                              <m:t>+</m:t>
                            </m:r>
                            <m:sSup>
                              <m:sSupPr>
                                <m:ctrlPr>
                                  <a:rPr lang="en-US" altLang="zh-CN" b="1" i="1" smtClean="0">
                                    <a:latin typeface="Cambria Math" panose="02040503050406030204" pitchFamily="18" charset="0"/>
                                  </a:rPr>
                                </m:ctrlPr>
                              </m:sSupPr>
                              <m:e>
                                <m:r>
                                  <a:rPr lang="en-US" altLang="zh-CN" b="1" i="1" smtClean="0">
                                    <a:latin typeface="Cambria Math"/>
                                  </a:rPr>
                                  <m:t>𝜷</m:t>
                                </m:r>
                              </m:e>
                              <m:sup>
                                <m:r>
                                  <a:rPr lang="en-US" altLang="zh-CN" b="1" i="1" smtClean="0">
                                    <a:latin typeface="Cambria Math"/>
                                  </a:rPr>
                                  <m:t>𝟐</m:t>
                                </m:r>
                              </m:sup>
                            </m:sSup>
                          </m:e>
                        </m:d>
                        <m:r>
                          <a:rPr lang="en-US" altLang="zh-CN" b="1" i="1" smtClean="0">
                            <a:latin typeface="Cambria Math"/>
                          </a:rPr>
                          <m:t>𝑷𝒓𝒆𝒄𝒊𝒔𝒊𝒐𝒏</m:t>
                        </m:r>
                        <m:r>
                          <a:rPr lang="en-US" altLang="zh-CN" b="1" i="1" smtClean="0">
                            <a:latin typeface="Cambria Math"/>
                          </a:rPr>
                          <m:t>×</m:t>
                        </m:r>
                        <m:r>
                          <a:rPr lang="en-US" altLang="zh-CN" b="1" i="1" smtClean="0">
                            <a:latin typeface="Cambria Math"/>
                          </a:rPr>
                          <m:t>𝑹𝒆𝒄𝒂𝒍𝒍</m:t>
                        </m:r>
                      </m:num>
                      <m:den>
                        <m:sSup>
                          <m:sSupPr>
                            <m:ctrlPr>
                              <a:rPr lang="en-US" altLang="zh-CN" i="1">
                                <a:latin typeface="Cambria Math" panose="02040503050406030204" pitchFamily="18" charset="0"/>
                              </a:rPr>
                            </m:ctrlPr>
                          </m:sSupPr>
                          <m:e>
                            <m:r>
                              <a:rPr lang="en-US" altLang="zh-CN" i="1">
                                <a:latin typeface="Cambria Math"/>
                              </a:rPr>
                              <m:t>𝜷</m:t>
                            </m:r>
                          </m:e>
                          <m:sup>
                            <m:r>
                              <a:rPr lang="en-US" altLang="zh-CN" i="1">
                                <a:latin typeface="Cambria Math"/>
                              </a:rPr>
                              <m:t>𝟐</m:t>
                            </m:r>
                          </m:sup>
                        </m:sSup>
                        <m:r>
                          <a:rPr lang="en-US" altLang="zh-CN" i="1">
                            <a:latin typeface="Cambria Math"/>
                          </a:rPr>
                          <m:t>×</m:t>
                        </m:r>
                        <m:r>
                          <a:rPr lang="en-US" altLang="zh-CN" i="1">
                            <a:latin typeface="Cambria Math"/>
                          </a:rPr>
                          <m:t>𝑷𝒓𝒆𝒄𝒊𝒔𝒊𝒐𝒏</m:t>
                        </m:r>
                        <m:r>
                          <a:rPr lang="en-US" altLang="zh-CN" b="1" i="1" smtClean="0">
                            <a:latin typeface="Cambria Math"/>
                          </a:rPr>
                          <m:t>+</m:t>
                        </m:r>
                        <m:r>
                          <a:rPr lang="en-US" altLang="zh-CN" i="1">
                            <a:latin typeface="Cambria Math"/>
                          </a:rPr>
                          <m:t>𝑹𝒆𝒄𝒂𝒍𝒍</m:t>
                        </m:r>
                      </m:den>
                    </m:f>
                  </m:oMath>
                </a14:m>
                <a:r>
                  <a:rPr lang="en-US" altLang="zh-CN" dirty="0"/>
                  <a:t>, </a:t>
                </a:r>
                <a:r>
                  <a:rPr lang="zh-CN" altLang="en-US" dirty="0"/>
                  <a:t>其中</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a:rPr>
                          <m:t>𝜷</m:t>
                        </m:r>
                      </m:e>
                      <m:sup>
                        <m:r>
                          <a:rPr lang="en-US" altLang="zh-CN" i="1">
                            <a:latin typeface="Cambria Math"/>
                          </a:rPr>
                          <m:t>𝟐</m:t>
                        </m:r>
                      </m:sup>
                    </m:sSup>
                    <m:r>
                      <a:rPr lang="en-US" altLang="zh-CN" b="1" i="1" smtClean="0">
                        <a:latin typeface="Cambria Math"/>
                      </a:rPr>
                      <m:t>=</m:t>
                    </m:r>
                    <m:r>
                      <a:rPr lang="en-US" altLang="zh-CN" b="1" i="1" smtClean="0">
                        <a:latin typeface="Cambria Math"/>
                      </a:rPr>
                      <m:t>𝟎</m:t>
                    </m:r>
                    <m:r>
                      <a:rPr lang="en-US" altLang="zh-CN" b="1" i="1" smtClean="0">
                        <a:latin typeface="Cambria Math"/>
                      </a:rPr>
                      <m:t>.</m:t>
                    </m:r>
                    <m:r>
                      <a:rPr lang="en-US" altLang="zh-CN" b="1" i="1" smtClean="0">
                        <a:latin typeface="Cambria Math"/>
                      </a:rPr>
                      <m:t>𝟑</m:t>
                    </m:r>
                  </m:oMath>
                </a14:m>
                <a:endParaRPr lang="en-US" altLang="zh-CN" dirty="0"/>
              </a:p>
              <a:p>
                <a:pPr lvl="2"/>
                <a:r>
                  <a:rPr lang="zh-CN" altLang="en-US" dirty="0"/>
                  <a:t>相比以上三种方法，</a:t>
                </a:r>
                <a14:m>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a:rPr>
                          <m:t>𝑭</m:t>
                        </m:r>
                      </m:e>
                      <m:sub>
                        <m:r>
                          <a:rPr lang="en-US" altLang="zh-CN" b="1" i="1" smtClean="0">
                            <a:latin typeface="Cambria Math"/>
                          </a:rPr>
                          <m:t>𝜷</m:t>
                        </m:r>
                      </m:sub>
                    </m:sSub>
                  </m:oMath>
                </a14:m>
                <a:r>
                  <a:rPr lang="zh-CN" altLang="en-US" dirty="0"/>
                  <a:t>的错误率分别降低了</a:t>
                </a:r>
                <a:r>
                  <a:rPr lang="en-US" altLang="zh-CN" dirty="0"/>
                  <a:t>55%</a:t>
                </a:r>
                <a:r>
                  <a:rPr lang="zh-CN" altLang="en-US" dirty="0"/>
                  <a:t>，</a:t>
                </a:r>
                <a:r>
                  <a:rPr lang="en-US" altLang="zh-CN" dirty="0"/>
                  <a:t>49%</a:t>
                </a:r>
                <a:r>
                  <a:rPr lang="zh-CN" altLang="en-US" dirty="0"/>
                  <a:t>，</a:t>
                </a:r>
                <a:r>
                  <a:rPr lang="en-US" altLang="zh-CN" dirty="0"/>
                  <a:t>20%</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2"/>
                <a:stretch>
                  <a:fillRect l="-1810" t="-1706" r="-944"/>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53</a:t>
            </a:fld>
            <a:endParaRPr lang="zh-CN" altLang="en-US"/>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17293" y="2480881"/>
            <a:ext cx="4032448" cy="32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0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a:t>算法效率</a:t>
            </a:r>
            <a:endParaRPr lang="en-US" altLang="zh-CN" dirty="0"/>
          </a:p>
          <a:p>
            <a:pPr lvl="1"/>
            <a:r>
              <a:rPr lang="zh-CN" altLang="en-US" dirty="0"/>
              <a:t>显著性图计算</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54</a:t>
            </a:fld>
            <a:endParaRPr lang="zh-CN" altLang="en-US"/>
          </a:p>
        </p:txBody>
      </p:sp>
      <p:graphicFrame>
        <p:nvGraphicFramePr>
          <p:cNvPr id="9" name="表格 8"/>
          <p:cNvGraphicFramePr>
            <a:graphicFrameLocks noGrp="1"/>
          </p:cNvGraphicFramePr>
          <p:nvPr>
            <p:extLst>
              <p:ext uri="{D42A27DB-BD31-4B8C-83A1-F6EECF244321}">
                <p14:modId xmlns:p14="http://schemas.microsoft.com/office/powerpoint/2010/main" val="1779150379"/>
              </p:ext>
            </p:extLst>
          </p:nvPr>
        </p:nvGraphicFramePr>
        <p:xfrm>
          <a:off x="1864437" y="2065412"/>
          <a:ext cx="6595995" cy="3337560"/>
        </p:xfrm>
        <a:graphic>
          <a:graphicData uri="http://schemas.openxmlformats.org/drawingml/2006/table">
            <a:tbl>
              <a:tblPr firstRow="1" bandRow="1">
                <a:tableStyleId>{5C22544A-7EE6-4342-B048-85BDC9FD1C3A}</a:tableStyleId>
              </a:tblPr>
              <a:tblGrid>
                <a:gridCol w="1224134">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16814">
                  <a:extLst>
                    <a:ext uri="{9D8B030D-6E8A-4147-A177-3AD203B41FA5}">
                      <a16:colId xmlns:a16="http://schemas.microsoft.com/office/drawing/2014/main" val="20003"/>
                    </a:ext>
                  </a:extLst>
                </a:gridCol>
                <a:gridCol w="942285">
                  <a:extLst>
                    <a:ext uri="{9D8B030D-6E8A-4147-A177-3AD203B41FA5}">
                      <a16:colId xmlns:a16="http://schemas.microsoft.com/office/drawing/2014/main" val="20004"/>
                    </a:ext>
                  </a:extLst>
                </a:gridCol>
                <a:gridCol w="942285">
                  <a:extLst>
                    <a:ext uri="{9D8B030D-6E8A-4147-A177-3AD203B41FA5}">
                      <a16:colId xmlns:a16="http://schemas.microsoft.com/office/drawing/2014/main" val="20005"/>
                    </a:ext>
                  </a:extLst>
                </a:gridCol>
                <a:gridCol w="942285">
                  <a:extLst>
                    <a:ext uri="{9D8B030D-6E8A-4147-A177-3AD203B41FA5}">
                      <a16:colId xmlns:a16="http://schemas.microsoft.com/office/drawing/2014/main" val="20006"/>
                    </a:ext>
                  </a:extLst>
                </a:gridCol>
              </a:tblGrid>
              <a:tr h="370840">
                <a:tc>
                  <a:txBody>
                    <a:bodyPr/>
                    <a:lstStyle/>
                    <a:p>
                      <a:r>
                        <a:rPr lang="zh-CN" altLang="en-US" b="1" dirty="0"/>
                        <a:t>方法</a:t>
                      </a:r>
                    </a:p>
                  </a:txBody>
                  <a:tcPr/>
                </a:tc>
                <a:tc>
                  <a:txBody>
                    <a:bodyPr/>
                    <a:lstStyle/>
                    <a:p>
                      <a:pPr algn="ctr"/>
                      <a:r>
                        <a:rPr lang="en-US" altLang="zh-CN" b="1" dirty="0"/>
                        <a:t>IT</a:t>
                      </a:r>
                      <a:endParaRPr lang="zh-CN" altLang="en-US" b="1" dirty="0"/>
                    </a:p>
                  </a:txBody>
                  <a:tcPr/>
                </a:tc>
                <a:tc>
                  <a:txBody>
                    <a:bodyPr/>
                    <a:lstStyle/>
                    <a:p>
                      <a:pPr algn="ctr"/>
                      <a:r>
                        <a:rPr lang="en-US" altLang="zh-CN" b="1" dirty="0"/>
                        <a:t>AIM</a:t>
                      </a:r>
                      <a:endParaRPr lang="zh-CN" altLang="en-US" b="1" dirty="0"/>
                    </a:p>
                  </a:txBody>
                  <a:tcPr/>
                </a:tc>
                <a:tc>
                  <a:txBody>
                    <a:bodyPr/>
                    <a:lstStyle/>
                    <a:p>
                      <a:pPr algn="ctr"/>
                      <a:r>
                        <a:rPr lang="en-US" altLang="zh-CN" b="1" dirty="0"/>
                        <a:t>IM</a:t>
                      </a:r>
                      <a:endParaRPr lang="zh-CN" altLang="en-US" b="1" dirty="0"/>
                    </a:p>
                  </a:txBody>
                  <a:tcPr/>
                </a:tc>
                <a:tc>
                  <a:txBody>
                    <a:bodyPr/>
                    <a:lstStyle/>
                    <a:p>
                      <a:pPr algn="ctr"/>
                      <a:r>
                        <a:rPr lang="en-US" altLang="zh-CN" b="1" dirty="0"/>
                        <a:t>MSS</a:t>
                      </a:r>
                      <a:endParaRPr lang="zh-CN" altLang="en-US" b="1" dirty="0"/>
                    </a:p>
                  </a:txBody>
                  <a:tcPr/>
                </a:tc>
                <a:tc>
                  <a:txBody>
                    <a:bodyPr/>
                    <a:lstStyle/>
                    <a:p>
                      <a:pPr algn="ctr"/>
                      <a:r>
                        <a:rPr lang="en-US" altLang="zh-CN" b="1" dirty="0"/>
                        <a:t>SEG</a:t>
                      </a:r>
                      <a:endParaRPr lang="zh-CN" altLang="en-US" b="1" dirty="0"/>
                    </a:p>
                  </a:txBody>
                  <a:tcPr/>
                </a:tc>
                <a:tc>
                  <a:txBody>
                    <a:bodyPr/>
                    <a:lstStyle/>
                    <a:p>
                      <a:pPr algn="ctr"/>
                      <a:r>
                        <a:rPr lang="en-US" altLang="zh-CN" b="1" dirty="0" err="1"/>
                        <a:t>SeR</a:t>
                      </a:r>
                      <a:endParaRPr lang="zh-CN" altLang="en-US" b="1" dirty="0"/>
                    </a:p>
                  </a:txBody>
                  <a:tcPr/>
                </a:tc>
                <a:extLst>
                  <a:ext uri="{0D108BD9-81ED-4DB2-BD59-A6C34878D82A}">
                    <a16:rowId xmlns:a16="http://schemas.microsoft.com/office/drawing/2014/main" val="10000"/>
                  </a:ext>
                </a:extLst>
              </a:tr>
              <a:tr h="370840">
                <a:tc>
                  <a:txBody>
                    <a:bodyPr/>
                    <a:lstStyle/>
                    <a:p>
                      <a:r>
                        <a:rPr lang="zh-CN" altLang="en-US" dirty="0"/>
                        <a:t>时间</a:t>
                      </a:r>
                      <a:r>
                        <a:rPr lang="en-US" altLang="zh-CN" dirty="0"/>
                        <a:t>(</a:t>
                      </a:r>
                      <a:r>
                        <a:rPr lang="zh-CN" altLang="en-US" dirty="0"/>
                        <a:t>秒</a:t>
                      </a:r>
                      <a:r>
                        <a:rPr lang="en-US" altLang="zh-CN" dirty="0"/>
                        <a:t>)</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0.246</a:t>
                      </a:r>
                      <a:endParaRPr lang="zh-CN" altLang="en-US" dirty="0"/>
                    </a:p>
                  </a:txBody>
                  <a:tcPr/>
                </a:tc>
                <a:tc>
                  <a:txBody>
                    <a:bodyPr/>
                    <a:lstStyle/>
                    <a:p>
                      <a:pPr algn="ctr"/>
                      <a:r>
                        <a:rPr lang="en-US" altLang="zh-CN" dirty="0"/>
                        <a:t>4.288</a:t>
                      </a:r>
                      <a:endParaRPr lang="zh-CN" altLang="en-US" dirty="0"/>
                    </a:p>
                  </a:txBody>
                  <a:tcPr/>
                </a:tc>
                <a:tc>
                  <a:txBody>
                    <a:bodyPr/>
                    <a:lstStyle/>
                    <a:p>
                      <a:pPr algn="ctr"/>
                      <a:r>
                        <a:rPr lang="en-US" altLang="zh-CN" dirty="0"/>
                        <a:t>0.991</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0.106</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4.921</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1.019</a:t>
                      </a:r>
                      <a:endParaRPr lang="zh-CN" altLang="en-US" dirty="0"/>
                    </a:p>
                  </a:txBody>
                  <a:tcPr/>
                </a:tc>
                <a:extLst>
                  <a:ext uri="{0D108BD9-81ED-4DB2-BD59-A6C34878D82A}">
                    <a16:rowId xmlns:a16="http://schemas.microsoft.com/office/drawing/2014/main" val="10001"/>
                  </a:ext>
                </a:extLst>
              </a:tr>
              <a:tr h="370840">
                <a:tc>
                  <a:txBody>
                    <a:bodyPr/>
                    <a:lstStyle/>
                    <a:p>
                      <a:r>
                        <a:rPr lang="zh-CN" altLang="en-US" dirty="0"/>
                        <a:t>代码类型</a:t>
                      </a:r>
                    </a:p>
                  </a:txBody>
                  <a:tcPr/>
                </a:tc>
                <a:tc>
                  <a:txBody>
                    <a:bodyPr/>
                    <a:lstStyle/>
                    <a:p>
                      <a:pPr algn="ctr"/>
                      <a:r>
                        <a:rPr lang="en-US" altLang="zh-CN" dirty="0"/>
                        <a:t>M</a:t>
                      </a:r>
                      <a:endParaRPr lang="zh-CN" altLang="en-US" dirty="0"/>
                    </a:p>
                  </a:txBody>
                  <a:tcPr/>
                </a:tc>
                <a:tc>
                  <a:txBody>
                    <a:bodyPr/>
                    <a:lstStyle/>
                    <a:p>
                      <a:pPr algn="ctr"/>
                      <a:r>
                        <a:rPr lang="en-US" altLang="zh-CN" dirty="0"/>
                        <a:t>M</a:t>
                      </a:r>
                      <a:endParaRPr lang="zh-CN" altLang="en-US" dirty="0"/>
                    </a:p>
                  </a:txBody>
                  <a:tcPr/>
                </a:tc>
                <a:tc>
                  <a:txBody>
                    <a:bodyPr/>
                    <a:lstStyle/>
                    <a:p>
                      <a:pPr algn="ctr"/>
                      <a:r>
                        <a:rPr lang="en-US" altLang="zh-CN" dirty="0"/>
                        <a:t>M</a:t>
                      </a:r>
                      <a:endParaRPr lang="zh-CN" altLang="en-US" dirty="0"/>
                    </a:p>
                  </a:txBody>
                  <a:tcPr/>
                </a:tc>
                <a:tc>
                  <a:txBody>
                    <a:bodyPr/>
                    <a:lstStyle/>
                    <a:p>
                      <a:pPr algn="ctr"/>
                      <a:r>
                        <a:rPr lang="en-US" altLang="zh-CN" dirty="0"/>
                        <a:t>C++</a:t>
                      </a:r>
                      <a:endParaRPr lang="zh-CN" altLang="en-US" dirty="0"/>
                    </a:p>
                  </a:txBody>
                  <a:tcPr/>
                </a:tc>
                <a:tc>
                  <a:txBody>
                    <a:bodyPr/>
                    <a:lstStyle/>
                    <a:p>
                      <a:pPr algn="ctr"/>
                      <a:r>
                        <a:rPr lang="en-US" altLang="zh-CN" dirty="0"/>
                        <a:t>M</a:t>
                      </a:r>
                      <a:endParaRPr lang="zh-CN" altLang="en-US" dirty="0"/>
                    </a:p>
                  </a:txBody>
                  <a:tcPr/>
                </a:tc>
                <a:tc>
                  <a:txBody>
                    <a:bodyPr/>
                    <a:lstStyle/>
                    <a:p>
                      <a:pPr algn="ctr"/>
                      <a:r>
                        <a:rPr lang="en-US" altLang="zh-CN" dirty="0"/>
                        <a:t>M</a:t>
                      </a:r>
                      <a:endParaRPr lang="zh-CN" altLang="en-US" dirty="0"/>
                    </a:p>
                  </a:txBody>
                  <a:tcPr/>
                </a:tc>
                <a:extLst>
                  <a:ext uri="{0D108BD9-81ED-4DB2-BD59-A6C34878D82A}">
                    <a16:rowId xmlns:a16="http://schemas.microsoft.com/office/drawing/2014/main" val="10002"/>
                  </a:ext>
                </a:extLst>
              </a:tr>
              <a:tr h="370840">
                <a:tc>
                  <a:txBody>
                    <a:bodyPr/>
                    <a:lstStyle/>
                    <a:p>
                      <a:r>
                        <a:rPr lang="zh-CN" altLang="en-US" b="1" dirty="0">
                          <a:solidFill>
                            <a:schemeClr val="bg1"/>
                          </a:solidFill>
                        </a:rPr>
                        <a:t>方法</a:t>
                      </a:r>
                    </a:p>
                  </a:txBody>
                  <a:tcPr>
                    <a:solidFill>
                      <a:schemeClr val="accent1"/>
                    </a:solidFill>
                  </a:tcPr>
                </a:tc>
                <a:tc>
                  <a:txBody>
                    <a:bodyPr/>
                    <a:lstStyle/>
                    <a:p>
                      <a:pPr algn="ctr"/>
                      <a:r>
                        <a:rPr lang="en-US" altLang="zh-CN" b="1" dirty="0">
                          <a:solidFill>
                            <a:schemeClr val="bg1"/>
                          </a:solidFill>
                        </a:rPr>
                        <a:t>SUN</a:t>
                      </a:r>
                      <a:endParaRPr lang="zh-CN" altLang="en-US" b="1" dirty="0">
                        <a:solidFill>
                          <a:schemeClr val="bg1"/>
                        </a:solidFill>
                      </a:endParaRPr>
                    </a:p>
                  </a:txBody>
                  <a:tcPr>
                    <a:solidFill>
                      <a:schemeClr val="accent1"/>
                    </a:solidFill>
                  </a:tcPr>
                </a:tc>
                <a:tc>
                  <a:txBody>
                    <a:bodyPr/>
                    <a:lstStyle/>
                    <a:p>
                      <a:pPr algn="ctr"/>
                      <a:r>
                        <a:rPr lang="en-US" altLang="zh-CN" b="1" dirty="0">
                          <a:solidFill>
                            <a:schemeClr val="bg1"/>
                          </a:solidFill>
                        </a:rPr>
                        <a:t>SWD</a:t>
                      </a:r>
                      <a:endParaRPr lang="zh-CN" altLang="en-US" b="1" dirty="0">
                        <a:solidFill>
                          <a:schemeClr val="bg1"/>
                        </a:solidFill>
                      </a:endParaRPr>
                    </a:p>
                  </a:txBody>
                  <a:tcPr>
                    <a:solidFill>
                      <a:schemeClr val="accent1"/>
                    </a:solidFill>
                  </a:tcPr>
                </a:tc>
                <a:tc>
                  <a:txBody>
                    <a:bodyPr/>
                    <a:lstStyle/>
                    <a:p>
                      <a:pPr algn="ctr"/>
                      <a:r>
                        <a:rPr lang="en-US" altLang="zh-CN" b="1" dirty="0">
                          <a:solidFill>
                            <a:schemeClr val="bg1"/>
                          </a:solidFill>
                        </a:rPr>
                        <a:t>CB</a:t>
                      </a:r>
                      <a:endParaRPr lang="zh-CN" altLang="en-US" b="1" dirty="0">
                        <a:solidFill>
                          <a:schemeClr val="bg1"/>
                        </a:solidFill>
                      </a:endParaRPr>
                    </a:p>
                  </a:txBody>
                  <a:tcPr>
                    <a:solidFill>
                      <a:schemeClr val="accent1"/>
                    </a:solidFill>
                  </a:tcPr>
                </a:tc>
                <a:tc>
                  <a:txBody>
                    <a:bodyPr/>
                    <a:lstStyle/>
                    <a:p>
                      <a:pPr algn="ctr"/>
                      <a:r>
                        <a:rPr lang="en-US" altLang="zh-CN" b="1" dirty="0">
                          <a:solidFill>
                            <a:schemeClr val="bg1"/>
                          </a:solidFill>
                        </a:rPr>
                        <a:t>GB</a:t>
                      </a:r>
                      <a:endParaRPr lang="zh-CN" altLang="en-US" b="1" dirty="0">
                        <a:solidFill>
                          <a:schemeClr val="bg1"/>
                        </a:solidFill>
                      </a:endParaRPr>
                    </a:p>
                  </a:txBody>
                  <a:tcPr>
                    <a:solidFill>
                      <a:schemeClr val="accent1"/>
                    </a:solidFill>
                  </a:tcPr>
                </a:tc>
                <a:tc>
                  <a:txBody>
                    <a:bodyPr/>
                    <a:lstStyle/>
                    <a:p>
                      <a:pPr algn="ctr"/>
                      <a:r>
                        <a:rPr lang="en-US" altLang="zh-CN" b="1" dirty="0">
                          <a:solidFill>
                            <a:schemeClr val="bg1"/>
                          </a:solidFill>
                        </a:rPr>
                        <a:t>SR</a:t>
                      </a:r>
                      <a:endParaRPr lang="zh-CN" altLang="en-US" b="1" dirty="0">
                        <a:solidFill>
                          <a:schemeClr val="bg1"/>
                        </a:solidFill>
                      </a:endParaRPr>
                    </a:p>
                  </a:txBody>
                  <a:tcPr>
                    <a:solidFill>
                      <a:schemeClr val="accent1"/>
                    </a:solidFill>
                  </a:tcPr>
                </a:tc>
                <a:tc>
                  <a:txBody>
                    <a:bodyPr/>
                    <a:lstStyle/>
                    <a:p>
                      <a:pPr algn="ctr"/>
                      <a:r>
                        <a:rPr lang="en-US" altLang="zh-CN" b="1" dirty="0">
                          <a:solidFill>
                            <a:schemeClr val="bg1"/>
                          </a:solidFill>
                        </a:rPr>
                        <a:t>FT</a:t>
                      </a:r>
                      <a:endParaRPr lang="zh-CN" altLang="en-US" b="1" dirty="0">
                        <a:solidFill>
                          <a:schemeClr val="bg1"/>
                        </a:solidFill>
                      </a:endParaRPr>
                    </a:p>
                  </a:txBody>
                  <a:tcPr>
                    <a:solidFill>
                      <a:schemeClr val="accent1"/>
                    </a:solidFill>
                  </a:tcPr>
                </a:tc>
                <a:extLst>
                  <a:ext uri="{0D108BD9-81ED-4DB2-BD59-A6C34878D82A}">
                    <a16:rowId xmlns:a16="http://schemas.microsoft.com/office/drawing/2014/main" val="10003"/>
                  </a:ext>
                </a:extLst>
              </a:tr>
              <a:tr h="370840">
                <a:tc>
                  <a:txBody>
                    <a:bodyPr/>
                    <a:lstStyle/>
                    <a:p>
                      <a:r>
                        <a:rPr lang="zh-CN" altLang="en-US" dirty="0"/>
                        <a:t>时间</a:t>
                      </a:r>
                      <a:r>
                        <a:rPr lang="en-US" altLang="zh-CN" dirty="0"/>
                        <a:t>(</a:t>
                      </a:r>
                      <a:r>
                        <a:rPr lang="zh-CN" altLang="en-US" dirty="0"/>
                        <a:t>秒</a:t>
                      </a:r>
                      <a:r>
                        <a:rPr lang="en-US" altLang="zh-CN" dirty="0"/>
                        <a:t>)</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1.116</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0.100</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5.568</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1.614</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0.064</a:t>
                      </a:r>
                      <a:endParaRPr lang="zh-CN" altLang="en-US" dirty="0"/>
                    </a:p>
                  </a:txBody>
                  <a:tcPr/>
                </a:tc>
                <a:tc>
                  <a:txBody>
                    <a:bodyPr/>
                    <a:lstStyle/>
                    <a:p>
                      <a:pPr algn="ctr"/>
                      <a:r>
                        <a:rPr lang="en-US" altLang="zh-CN" dirty="0"/>
                        <a:t>0.016</a:t>
                      </a:r>
                      <a:endParaRPr lang="zh-CN" altLang="en-US" dirty="0"/>
                    </a:p>
                  </a:txBody>
                  <a:tcPr/>
                </a:tc>
                <a:extLst>
                  <a:ext uri="{0D108BD9-81ED-4DB2-BD59-A6C34878D82A}">
                    <a16:rowId xmlns:a16="http://schemas.microsoft.com/office/drawing/2014/main" val="10004"/>
                  </a:ext>
                </a:extLst>
              </a:tr>
              <a:tr h="370840">
                <a:tc>
                  <a:txBody>
                    <a:bodyPr/>
                    <a:lstStyle/>
                    <a:p>
                      <a:r>
                        <a:rPr lang="zh-CN" altLang="en-US" dirty="0"/>
                        <a:t>代码类型</a:t>
                      </a:r>
                    </a:p>
                  </a:txBody>
                  <a:tcPr/>
                </a:tc>
                <a:tc>
                  <a:txBody>
                    <a:bodyPr/>
                    <a:lstStyle/>
                    <a:p>
                      <a:pPr algn="ctr"/>
                      <a:r>
                        <a:rPr lang="en-US" altLang="zh-CN" dirty="0"/>
                        <a:t>M</a:t>
                      </a:r>
                      <a:endParaRPr lang="zh-CN" altLang="en-US" dirty="0"/>
                    </a:p>
                  </a:txBody>
                  <a:tcPr/>
                </a:tc>
                <a:tc>
                  <a:txBody>
                    <a:bodyPr/>
                    <a:lstStyle/>
                    <a:p>
                      <a:pPr algn="ctr"/>
                      <a:r>
                        <a:rPr lang="en-US" altLang="zh-CN" dirty="0"/>
                        <a:t>M</a:t>
                      </a:r>
                      <a:endParaRPr lang="zh-CN" altLang="en-US" dirty="0"/>
                    </a:p>
                  </a:txBody>
                  <a:tcPr/>
                </a:tc>
                <a:tc>
                  <a:txBody>
                    <a:bodyPr/>
                    <a:lstStyle/>
                    <a:p>
                      <a:pPr algn="ctr"/>
                      <a:r>
                        <a:rPr lang="en-US" altLang="zh-CN" dirty="0"/>
                        <a:t>M&amp;C</a:t>
                      </a:r>
                      <a:endParaRPr lang="zh-CN" altLang="en-US" dirty="0"/>
                    </a:p>
                  </a:txBody>
                  <a:tcPr/>
                </a:tc>
                <a:tc>
                  <a:txBody>
                    <a:bodyPr/>
                    <a:lstStyle/>
                    <a:p>
                      <a:pPr algn="ctr"/>
                      <a:r>
                        <a:rPr lang="en-US" altLang="zh-CN" dirty="0"/>
                        <a:t>M</a:t>
                      </a:r>
                      <a:endParaRPr lang="zh-CN" altLang="en-US" dirty="0"/>
                    </a:p>
                  </a:txBody>
                  <a:tcPr/>
                </a:tc>
                <a:tc>
                  <a:txBody>
                    <a:bodyPr/>
                    <a:lstStyle/>
                    <a:p>
                      <a:pPr algn="ctr"/>
                      <a:r>
                        <a:rPr lang="en-US" altLang="zh-CN" dirty="0"/>
                        <a:t>M</a:t>
                      </a:r>
                      <a:endParaRPr lang="zh-CN" altLang="en-US" dirty="0"/>
                    </a:p>
                  </a:txBody>
                  <a:tcPr/>
                </a:tc>
                <a:tc>
                  <a:txBody>
                    <a:bodyPr/>
                    <a:lstStyle/>
                    <a:p>
                      <a:pPr algn="ctr"/>
                      <a:r>
                        <a:rPr lang="en-US" altLang="zh-CN" dirty="0"/>
                        <a:t>C++</a:t>
                      </a:r>
                      <a:endParaRPr lang="zh-CN" altLang="en-US" dirty="0"/>
                    </a:p>
                  </a:txBody>
                  <a:tcPr/>
                </a:tc>
                <a:extLst>
                  <a:ext uri="{0D108BD9-81ED-4DB2-BD59-A6C34878D82A}">
                    <a16:rowId xmlns:a16="http://schemas.microsoft.com/office/drawing/2014/main" val="10005"/>
                  </a:ext>
                </a:extLst>
              </a:tr>
              <a:tr h="370840">
                <a:tc>
                  <a:txBody>
                    <a:bodyPr/>
                    <a:lstStyle/>
                    <a:p>
                      <a:r>
                        <a:rPr lang="zh-CN" altLang="en-US" b="1" dirty="0">
                          <a:solidFill>
                            <a:schemeClr val="bg1"/>
                          </a:solidFill>
                        </a:rPr>
                        <a:t>方法</a:t>
                      </a:r>
                    </a:p>
                  </a:txBody>
                  <a:tcPr>
                    <a:solidFill>
                      <a:schemeClr val="accent1"/>
                    </a:solidFill>
                  </a:tcPr>
                </a:tc>
                <a:tc>
                  <a:txBody>
                    <a:bodyPr/>
                    <a:lstStyle/>
                    <a:p>
                      <a:pPr algn="ctr"/>
                      <a:r>
                        <a:rPr lang="en-US" altLang="zh-CN" b="1" dirty="0">
                          <a:solidFill>
                            <a:schemeClr val="bg1"/>
                          </a:solidFill>
                        </a:rPr>
                        <a:t>AC</a:t>
                      </a:r>
                      <a:endParaRPr lang="zh-CN" altLang="en-US" b="1" dirty="0">
                        <a:solidFill>
                          <a:schemeClr val="bg1"/>
                        </a:solidFill>
                      </a:endParaRPr>
                    </a:p>
                  </a:txBody>
                  <a:tcPr>
                    <a:solidFill>
                      <a:schemeClr val="accent1"/>
                    </a:solidFill>
                  </a:tcPr>
                </a:tc>
                <a:tc>
                  <a:txBody>
                    <a:bodyPr/>
                    <a:lstStyle/>
                    <a:p>
                      <a:pPr algn="ctr"/>
                      <a:r>
                        <a:rPr lang="en-US" altLang="zh-CN" b="1" dirty="0">
                          <a:solidFill>
                            <a:schemeClr val="bg1"/>
                          </a:solidFill>
                        </a:rPr>
                        <a:t>CA</a:t>
                      </a:r>
                      <a:endParaRPr lang="zh-CN" altLang="en-US" b="1" dirty="0">
                        <a:solidFill>
                          <a:schemeClr val="bg1"/>
                        </a:solidFill>
                      </a:endParaRPr>
                    </a:p>
                  </a:txBody>
                  <a:tcPr>
                    <a:solidFill>
                      <a:schemeClr val="accent1"/>
                    </a:solidFill>
                  </a:tcPr>
                </a:tc>
                <a:tc>
                  <a:txBody>
                    <a:bodyPr/>
                    <a:lstStyle/>
                    <a:p>
                      <a:pPr algn="ctr"/>
                      <a:r>
                        <a:rPr lang="en-US" altLang="zh-CN" b="1" dirty="0">
                          <a:solidFill>
                            <a:schemeClr val="bg1"/>
                          </a:solidFill>
                        </a:rPr>
                        <a:t>LC</a:t>
                      </a:r>
                      <a:endParaRPr lang="zh-CN" altLang="en-US" b="1" dirty="0">
                        <a:solidFill>
                          <a:schemeClr val="bg1"/>
                        </a:solidFill>
                      </a:endParaRPr>
                    </a:p>
                  </a:txBody>
                  <a:tcPr>
                    <a:solidFill>
                      <a:schemeClr val="accent1"/>
                    </a:solidFill>
                  </a:tcPr>
                </a:tc>
                <a:tc>
                  <a:txBody>
                    <a:bodyPr/>
                    <a:lstStyle/>
                    <a:p>
                      <a:pPr algn="ctr"/>
                      <a:r>
                        <a:rPr lang="en-US" altLang="zh-CN" b="1" dirty="0">
                          <a:solidFill>
                            <a:srgbClr val="C00000"/>
                          </a:solidFill>
                        </a:rPr>
                        <a:t>HC</a:t>
                      </a:r>
                      <a:endParaRPr lang="zh-CN" altLang="en-US" b="1" dirty="0">
                        <a:solidFill>
                          <a:srgbClr val="C00000"/>
                        </a:solidFill>
                      </a:endParaRPr>
                    </a:p>
                  </a:txBody>
                  <a:tcPr>
                    <a:solidFill>
                      <a:schemeClr val="accent1"/>
                    </a:solidFill>
                  </a:tcPr>
                </a:tc>
                <a:tc>
                  <a:txBody>
                    <a:bodyPr/>
                    <a:lstStyle/>
                    <a:p>
                      <a:pPr algn="ctr"/>
                      <a:r>
                        <a:rPr lang="en-US" altLang="zh-CN" b="1" dirty="0">
                          <a:solidFill>
                            <a:srgbClr val="C00000"/>
                          </a:solidFill>
                        </a:rPr>
                        <a:t>RC</a:t>
                      </a:r>
                      <a:endParaRPr lang="zh-CN" altLang="en-US" b="1" dirty="0">
                        <a:solidFill>
                          <a:srgbClr val="C00000"/>
                        </a:solidFill>
                      </a:endParaRPr>
                    </a:p>
                  </a:txBody>
                  <a:tcPr>
                    <a:solidFill>
                      <a:schemeClr val="accent1"/>
                    </a:solidFill>
                  </a:tcPr>
                </a:tc>
                <a:tc>
                  <a:txBody>
                    <a:bodyPr/>
                    <a:lstStyle/>
                    <a:p>
                      <a:pPr algn="ctr"/>
                      <a:endParaRPr lang="zh-CN" altLang="en-US" b="1" dirty="0">
                        <a:solidFill>
                          <a:schemeClr val="bg1"/>
                        </a:solidFill>
                      </a:endParaRPr>
                    </a:p>
                  </a:txBody>
                  <a:tcPr>
                    <a:solidFill>
                      <a:schemeClr val="accent1"/>
                    </a:solidFill>
                  </a:tcPr>
                </a:tc>
                <a:extLst>
                  <a:ext uri="{0D108BD9-81ED-4DB2-BD59-A6C34878D82A}">
                    <a16:rowId xmlns:a16="http://schemas.microsoft.com/office/drawing/2014/main" val="10006"/>
                  </a:ext>
                </a:extLst>
              </a:tr>
              <a:tr h="370840">
                <a:tc>
                  <a:txBody>
                    <a:bodyPr/>
                    <a:lstStyle/>
                    <a:p>
                      <a:r>
                        <a:rPr lang="zh-CN" altLang="en-US" dirty="0"/>
                        <a:t>时间</a:t>
                      </a:r>
                      <a:r>
                        <a:rPr lang="en-US" altLang="zh-CN" dirty="0"/>
                        <a:t>(</a:t>
                      </a:r>
                      <a:r>
                        <a:rPr lang="zh-CN" altLang="en-US" dirty="0"/>
                        <a:t>秒</a:t>
                      </a:r>
                      <a:r>
                        <a:rPr lang="en-US" altLang="zh-CN" dirty="0"/>
                        <a:t>)</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0.109</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53.1</a:t>
                      </a:r>
                      <a:endParaRPr lang="zh-CN" altLang="en-US" dirty="0"/>
                    </a:p>
                  </a:txBody>
                  <a:tcPr/>
                </a:tc>
                <a:tc>
                  <a:txBody>
                    <a:bodyPr/>
                    <a:lstStyle/>
                    <a:p>
                      <a:pPr algn="ctr"/>
                      <a:r>
                        <a:rPr lang="en-US" altLang="zh-CN" dirty="0"/>
                        <a:t>0.018</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0.019</a:t>
                      </a:r>
                      <a:endParaRPr lang="zh-CN" altLang="en-US" dirty="0"/>
                    </a:p>
                  </a:txBody>
                  <a:tcPr/>
                </a:tc>
                <a:tc>
                  <a:txBody>
                    <a:bodyPr/>
                    <a:lstStyle/>
                    <a:p>
                      <a:pPr algn="ctr"/>
                      <a:r>
                        <a:rPr lang="en-US" altLang="zh-CN" sz="1800" b="0" i="0" u="none" strike="noStrike" kern="1200" baseline="0" dirty="0">
                          <a:solidFill>
                            <a:schemeClr val="dk1"/>
                          </a:solidFill>
                          <a:latin typeface="+mn-lt"/>
                          <a:ea typeface="+mn-ea"/>
                          <a:cs typeface="+mn-cs"/>
                        </a:rPr>
                        <a:t>0.254</a:t>
                      </a:r>
                      <a:endParaRPr lang="zh-CN" altLang="en-US" dirty="0"/>
                    </a:p>
                  </a:txBody>
                  <a:tcPr/>
                </a:tc>
                <a:tc>
                  <a:txBody>
                    <a:bodyPr/>
                    <a:lstStyle/>
                    <a:p>
                      <a:pPr algn="ctr"/>
                      <a:endParaRPr lang="zh-CN" altLang="en-US" dirty="0"/>
                    </a:p>
                  </a:txBody>
                  <a:tcPr/>
                </a:tc>
                <a:extLst>
                  <a:ext uri="{0D108BD9-81ED-4DB2-BD59-A6C34878D82A}">
                    <a16:rowId xmlns:a16="http://schemas.microsoft.com/office/drawing/2014/main" val="10007"/>
                  </a:ext>
                </a:extLst>
              </a:tr>
              <a:tr h="370840">
                <a:tc>
                  <a:txBody>
                    <a:bodyPr/>
                    <a:lstStyle/>
                    <a:p>
                      <a:r>
                        <a:rPr lang="zh-CN" altLang="en-US" dirty="0"/>
                        <a:t>代码类型</a:t>
                      </a:r>
                    </a:p>
                  </a:txBody>
                  <a:tcPr/>
                </a:tc>
                <a:tc>
                  <a:txBody>
                    <a:bodyPr/>
                    <a:lstStyle/>
                    <a:p>
                      <a:pPr algn="ctr"/>
                      <a:r>
                        <a:rPr lang="en-US" altLang="zh-CN" dirty="0"/>
                        <a:t>M</a:t>
                      </a:r>
                      <a:endParaRPr lang="zh-CN" altLang="en-US" dirty="0"/>
                    </a:p>
                  </a:txBody>
                  <a:tcPr/>
                </a:tc>
                <a:tc>
                  <a:txBody>
                    <a:bodyPr/>
                    <a:lstStyle/>
                    <a:p>
                      <a:pPr algn="ctr"/>
                      <a:r>
                        <a:rPr lang="en-US" altLang="zh-CN" dirty="0"/>
                        <a:t>M</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C++</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a:t>C++</a:t>
                      </a:r>
                      <a:endParaRPr lang="zh-CN" altLang="en-US" dirty="0"/>
                    </a:p>
                  </a:txBody>
                  <a:tcPr/>
                </a:tc>
                <a:tc>
                  <a:txBody>
                    <a:bodyPr/>
                    <a:lstStyle/>
                    <a:p>
                      <a:pPr algn="ctr"/>
                      <a:r>
                        <a:rPr lang="en-US" altLang="zh-CN" dirty="0"/>
                        <a:t>C++</a:t>
                      </a:r>
                      <a:endParaRPr lang="zh-CN" altLang="en-US" dirty="0"/>
                    </a:p>
                  </a:txBody>
                  <a:tcPr/>
                </a:tc>
                <a:tc>
                  <a:txBody>
                    <a:bodyPr/>
                    <a:lstStyle/>
                    <a:p>
                      <a:pPr algn="ctr"/>
                      <a:endParaRPr lang="zh-CN" alt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12107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lstStyle/>
          <a:p>
            <a:r>
              <a:rPr lang="zh-CN" altLang="en-US" dirty="0"/>
              <a:t>算法效率</a:t>
            </a:r>
            <a:endParaRPr lang="en-US" altLang="zh-CN" dirty="0"/>
          </a:p>
          <a:p>
            <a:pPr lvl="1"/>
            <a:r>
              <a:rPr lang="zh-CN" altLang="en-US" dirty="0"/>
              <a:t>显著性图计算</a:t>
            </a:r>
            <a:endParaRPr lang="en-US" altLang="zh-CN" dirty="0"/>
          </a:p>
          <a:p>
            <a:pPr lvl="1"/>
            <a:r>
              <a:rPr lang="zh-CN" altLang="en-US" dirty="0"/>
              <a:t>感兴趣</a:t>
            </a:r>
            <a:r>
              <a:rPr lang="en-US" altLang="zh-CN" dirty="0"/>
              <a:t>(</a:t>
            </a:r>
            <a:r>
              <a:rPr lang="zh-CN" altLang="en-US" dirty="0"/>
              <a:t>显著性</a:t>
            </a:r>
            <a:r>
              <a:rPr lang="en-US" altLang="zh-CN" dirty="0"/>
              <a:t>)</a:t>
            </a:r>
            <a:r>
              <a:rPr lang="zh-CN" altLang="en-US" dirty="0"/>
              <a:t>区域分割</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55</a:t>
            </a:fld>
            <a:endParaRPr lang="zh-CN" altLang="en-US"/>
          </a:p>
        </p:txBody>
      </p:sp>
      <p:graphicFrame>
        <p:nvGraphicFramePr>
          <p:cNvPr id="7" name="表格 6"/>
          <p:cNvGraphicFramePr>
            <a:graphicFrameLocks noGrp="1"/>
          </p:cNvGraphicFramePr>
          <p:nvPr>
            <p:extLst>
              <p:ext uri="{D42A27DB-BD31-4B8C-83A1-F6EECF244321}">
                <p14:modId xmlns:p14="http://schemas.microsoft.com/office/powerpoint/2010/main" val="632150943"/>
              </p:ext>
            </p:extLst>
          </p:nvPr>
        </p:nvGraphicFramePr>
        <p:xfrm>
          <a:off x="2051720" y="2641476"/>
          <a:ext cx="6096000" cy="1112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zh-CN" altLang="en-US" dirty="0"/>
                        <a:t>方法</a:t>
                      </a:r>
                    </a:p>
                  </a:txBody>
                  <a:tcPr/>
                </a:tc>
                <a:tc>
                  <a:txBody>
                    <a:bodyPr/>
                    <a:lstStyle/>
                    <a:p>
                      <a:pPr algn="ctr"/>
                      <a:r>
                        <a:rPr lang="en-US" altLang="zh-CN" dirty="0"/>
                        <a:t>FT</a:t>
                      </a:r>
                      <a:endParaRPr lang="zh-CN" altLang="en-US" dirty="0"/>
                    </a:p>
                  </a:txBody>
                  <a:tcPr/>
                </a:tc>
                <a:tc>
                  <a:txBody>
                    <a:bodyPr/>
                    <a:lstStyle/>
                    <a:p>
                      <a:pPr algn="ctr"/>
                      <a:r>
                        <a:rPr lang="en-US" altLang="zh-CN" dirty="0"/>
                        <a:t>SEG</a:t>
                      </a:r>
                      <a:endParaRPr lang="zh-CN" altLang="en-US" dirty="0"/>
                    </a:p>
                  </a:txBody>
                  <a:tcPr/>
                </a:tc>
                <a:tc>
                  <a:txBody>
                    <a:bodyPr/>
                    <a:lstStyle/>
                    <a:p>
                      <a:pPr algn="ctr"/>
                      <a:r>
                        <a:rPr lang="en-US" altLang="zh-CN" dirty="0"/>
                        <a:t>CB</a:t>
                      </a:r>
                      <a:endParaRPr lang="zh-CN" altLang="en-US" dirty="0"/>
                    </a:p>
                  </a:txBody>
                  <a:tcPr/>
                </a:tc>
                <a:tc>
                  <a:txBody>
                    <a:bodyPr/>
                    <a:lstStyle/>
                    <a:p>
                      <a:pPr algn="ctr"/>
                      <a:r>
                        <a:rPr lang="zh-CN" altLang="en-US" dirty="0"/>
                        <a:t>本文算法</a:t>
                      </a:r>
                    </a:p>
                  </a:txBody>
                  <a:tcPr/>
                </a:tc>
                <a:extLst>
                  <a:ext uri="{0D108BD9-81ED-4DB2-BD59-A6C34878D82A}">
                    <a16:rowId xmlns:a16="http://schemas.microsoft.com/office/drawing/2014/main" val="10000"/>
                  </a:ext>
                </a:extLst>
              </a:tr>
              <a:tr h="370840">
                <a:tc>
                  <a:txBody>
                    <a:bodyPr/>
                    <a:lstStyle/>
                    <a:p>
                      <a:r>
                        <a:rPr lang="zh-CN" altLang="en-US" dirty="0"/>
                        <a:t>时间（秒）</a:t>
                      </a:r>
                    </a:p>
                  </a:txBody>
                  <a:tcPr/>
                </a:tc>
                <a:tc>
                  <a:txBody>
                    <a:bodyPr/>
                    <a:lstStyle/>
                    <a:p>
                      <a:pPr algn="ctr"/>
                      <a:r>
                        <a:rPr lang="en-US" altLang="zh-CN" dirty="0"/>
                        <a:t>0.247</a:t>
                      </a:r>
                      <a:endParaRPr lang="zh-CN" altLang="en-US" dirty="0"/>
                    </a:p>
                  </a:txBody>
                  <a:tcPr/>
                </a:tc>
                <a:tc>
                  <a:txBody>
                    <a:bodyPr/>
                    <a:lstStyle/>
                    <a:p>
                      <a:pPr algn="ctr"/>
                      <a:r>
                        <a:rPr lang="en-US" altLang="zh-CN" dirty="0"/>
                        <a:t>7.48</a:t>
                      </a:r>
                      <a:endParaRPr lang="zh-CN" altLang="en-US" dirty="0"/>
                    </a:p>
                  </a:txBody>
                  <a:tcPr/>
                </a:tc>
                <a:tc>
                  <a:txBody>
                    <a:bodyPr/>
                    <a:lstStyle/>
                    <a:p>
                      <a:pPr algn="ctr"/>
                      <a:r>
                        <a:rPr lang="en-US" altLang="zh-CN" dirty="0"/>
                        <a:t>36.5</a:t>
                      </a:r>
                      <a:endParaRPr lang="zh-CN" altLang="en-US" dirty="0"/>
                    </a:p>
                  </a:txBody>
                  <a:tcPr/>
                </a:tc>
                <a:tc>
                  <a:txBody>
                    <a:bodyPr/>
                    <a:lstStyle/>
                    <a:p>
                      <a:pPr algn="ctr"/>
                      <a:r>
                        <a:rPr lang="en-US" altLang="zh-CN" dirty="0"/>
                        <a:t>0.621</a:t>
                      </a:r>
                      <a:endParaRPr lang="zh-CN" altLang="en-US" dirty="0"/>
                    </a:p>
                  </a:txBody>
                  <a:tcPr/>
                </a:tc>
                <a:extLst>
                  <a:ext uri="{0D108BD9-81ED-4DB2-BD59-A6C34878D82A}">
                    <a16:rowId xmlns:a16="http://schemas.microsoft.com/office/drawing/2014/main" val="10001"/>
                  </a:ext>
                </a:extLst>
              </a:tr>
              <a:tr h="370840">
                <a:tc>
                  <a:txBody>
                    <a:bodyPr/>
                    <a:lstStyle/>
                    <a:p>
                      <a:r>
                        <a:rPr lang="zh-CN" altLang="en-US" dirty="0"/>
                        <a:t>代码类型</a:t>
                      </a:r>
                    </a:p>
                  </a:txBody>
                  <a:tcPr/>
                </a:tc>
                <a:tc>
                  <a:txBody>
                    <a:bodyPr/>
                    <a:lstStyle/>
                    <a:p>
                      <a:pPr algn="ctr"/>
                      <a:r>
                        <a:rPr lang="en-US" altLang="zh-CN" dirty="0"/>
                        <a:t>M</a:t>
                      </a:r>
                      <a:endParaRPr lang="zh-CN" altLang="en-US" dirty="0"/>
                    </a:p>
                  </a:txBody>
                  <a:tcPr/>
                </a:tc>
                <a:tc>
                  <a:txBody>
                    <a:bodyPr/>
                    <a:lstStyle/>
                    <a:p>
                      <a:pPr algn="ctr"/>
                      <a:r>
                        <a:rPr lang="en-US" altLang="zh-CN" dirty="0"/>
                        <a:t>M&amp;C</a:t>
                      </a:r>
                      <a:endParaRPr lang="zh-CN" altLang="en-US" dirty="0"/>
                    </a:p>
                  </a:txBody>
                  <a:tcPr/>
                </a:tc>
                <a:tc>
                  <a:txBody>
                    <a:bodyPr/>
                    <a:lstStyle/>
                    <a:p>
                      <a:pPr algn="ctr"/>
                      <a:r>
                        <a:rPr lang="en-US" altLang="zh-CN" dirty="0"/>
                        <a:t>M&amp;C</a:t>
                      </a:r>
                      <a:endParaRPr lang="zh-CN" altLang="en-US" dirty="0"/>
                    </a:p>
                  </a:txBody>
                  <a:tcPr/>
                </a:tc>
                <a:tc>
                  <a:txBody>
                    <a:bodyPr/>
                    <a:lstStyle/>
                    <a:p>
                      <a:pPr algn="ctr"/>
                      <a:r>
                        <a:rPr lang="en-US" altLang="zh-CN" dirty="0"/>
                        <a:t>C++</a:t>
                      </a:r>
                      <a:endParaRPr lang="zh-CN" alt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65877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主要思想</a:t>
            </a:r>
            <a:endParaRPr lang="en-US" altLang="zh-CN" dirty="0"/>
          </a:p>
          <a:p>
            <a:pPr lvl="1"/>
            <a:r>
              <a:rPr lang="zh-CN" altLang="en-US" dirty="0"/>
              <a:t>同一关键字对应的一组网络图像中包含该类物体的表观</a:t>
            </a:r>
            <a:r>
              <a:rPr lang="en-US" altLang="zh-CN" dirty="0"/>
              <a:t>(Appearance)</a:t>
            </a:r>
            <a:r>
              <a:rPr lang="zh-CN" altLang="en-US" dirty="0"/>
              <a:t>信息</a:t>
            </a:r>
            <a:r>
              <a:rPr lang="en-US" altLang="zh-CN" dirty="0"/>
              <a:t>; </a:t>
            </a:r>
          </a:p>
          <a:p>
            <a:pPr lvl="1"/>
            <a:r>
              <a:rPr lang="zh-CN" altLang="en-US" dirty="0"/>
              <a:t>利用形状比较，选择较可靠的物体区域，并从这些物体区域中学习该类的表观模型；</a:t>
            </a:r>
            <a:endParaRPr lang="en-US" altLang="zh-CN" dirty="0"/>
          </a:p>
          <a:p>
            <a:pPr lvl="1"/>
            <a:r>
              <a:rPr lang="zh-CN" altLang="en-US" dirty="0"/>
              <a:t>利用学习到的知识改进显著性检测与分割。</a:t>
            </a:r>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56</a:t>
            </a:fld>
            <a:endParaRPr lang="zh-CN" altLang="en-US"/>
          </a:p>
        </p:txBody>
      </p:sp>
    </p:spTree>
    <p:extLst>
      <p:ext uri="{BB962C8B-B14F-4D97-AF65-F5344CB8AC3E}">
        <p14:creationId xmlns:p14="http://schemas.microsoft.com/office/powerpoint/2010/main" val="16137766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研究意义</a:t>
            </a:r>
            <a:endParaRPr lang="en-US" altLang="zh-CN" dirty="0"/>
          </a:p>
          <a:p>
            <a:pPr lvl="1"/>
            <a:r>
              <a:rPr lang="zh-CN" altLang="en-US" dirty="0"/>
              <a:t>图像数量迅速增长</a:t>
            </a:r>
            <a:r>
              <a:rPr lang="en-US" altLang="zh-CN" dirty="0">
                <a:sym typeface="Wingdings" pitchFamily="2" charset="2"/>
              </a:rPr>
              <a:t></a:t>
            </a:r>
            <a:r>
              <a:rPr lang="zh-CN" altLang="en-US" dirty="0">
                <a:sym typeface="Wingdings" pitchFamily="2" charset="2"/>
              </a:rPr>
              <a:t>方便的获取想要的内容</a:t>
            </a:r>
            <a:endParaRPr lang="en-US" altLang="zh-CN" dirty="0">
              <a:sym typeface="Wingdings" pitchFamily="2" charset="2"/>
            </a:endParaRP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57</a:t>
            </a:fld>
            <a:endParaRPr lang="zh-CN" altLang="en-US"/>
          </a:p>
        </p:txBody>
      </p:sp>
      <p:graphicFrame>
        <p:nvGraphicFramePr>
          <p:cNvPr id="6" name="图示 5"/>
          <p:cNvGraphicFramePr/>
          <p:nvPr>
            <p:extLst>
              <p:ext uri="{D42A27DB-BD31-4B8C-83A1-F6EECF244321}">
                <p14:modId xmlns:p14="http://schemas.microsoft.com/office/powerpoint/2010/main" val="2184905425"/>
              </p:ext>
            </p:extLst>
          </p:nvPr>
        </p:nvGraphicFramePr>
        <p:xfrm>
          <a:off x="1763688" y="1777380"/>
          <a:ext cx="4608512" cy="4107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图示 6"/>
          <p:cNvGraphicFramePr/>
          <p:nvPr>
            <p:extLst>
              <p:ext uri="{D42A27DB-BD31-4B8C-83A1-F6EECF244321}">
                <p14:modId xmlns:p14="http://schemas.microsoft.com/office/powerpoint/2010/main" val="2422846679"/>
              </p:ext>
            </p:extLst>
          </p:nvPr>
        </p:nvGraphicFramePr>
        <p:xfrm>
          <a:off x="4035836" y="2065412"/>
          <a:ext cx="4568612" cy="37862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圆角矩形标注 7"/>
          <p:cNvSpPr/>
          <p:nvPr/>
        </p:nvSpPr>
        <p:spPr>
          <a:xfrm>
            <a:off x="1403648" y="3649588"/>
            <a:ext cx="1656184" cy="792088"/>
          </a:xfrm>
          <a:prstGeom prst="wedgeRoundRectCallout">
            <a:avLst>
              <a:gd name="adj1" fmla="val 113809"/>
              <a:gd name="adj2" fmla="val -8600"/>
              <a:gd name="adj3" fmla="val 1666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2400" dirty="0"/>
              <a:t>最重要的视觉特征</a:t>
            </a:r>
          </a:p>
        </p:txBody>
      </p:sp>
      <p:sp>
        <p:nvSpPr>
          <p:cNvPr id="10" name="圆角矩形标注 9"/>
          <p:cNvSpPr/>
          <p:nvPr/>
        </p:nvSpPr>
        <p:spPr>
          <a:xfrm>
            <a:off x="7308304" y="3795769"/>
            <a:ext cx="1656184" cy="792088"/>
          </a:xfrm>
          <a:prstGeom prst="wedgeRoundRectCallout">
            <a:avLst>
              <a:gd name="adj1" fmla="val -74633"/>
              <a:gd name="adj2" fmla="val -138197"/>
              <a:gd name="adj3" fmla="val 16667"/>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2400" dirty="0"/>
              <a:t>事实上的工业标准</a:t>
            </a:r>
          </a:p>
        </p:txBody>
      </p:sp>
    </p:spTree>
    <p:extLst>
      <p:ext uri="{BB962C8B-B14F-4D97-AF65-F5344CB8AC3E}">
        <p14:creationId xmlns:p14="http://schemas.microsoft.com/office/powerpoint/2010/main" val="2860063616"/>
      </p:ext>
    </p:extLst>
  </p:cSld>
  <p:clrMapOvr>
    <a:masterClrMapping/>
  </p:clrMapOvr>
  <mc:AlternateContent xmlns:mc="http://schemas.openxmlformats.org/markup-compatibility/2006" xmlns:p14="http://schemas.microsoft.com/office/powerpoint/2010/main">
    <mc:Choice Requires="p14">
      <p:transition spd="slow" p14:dur="2000" advTm="39547"/>
    </mc:Choice>
    <mc:Fallback xmlns="">
      <p:transition spd="slow" advTm="395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a:t>
            </a:r>
            <a:r>
              <a:rPr lang="zh-CN" altLang="en-US" dirty="0"/>
              <a:t>群组图像显著性区域提取与检索</a:t>
            </a:r>
          </a:p>
        </p:txBody>
      </p:sp>
      <p:sp>
        <p:nvSpPr>
          <p:cNvPr id="3" name="内容占位符 2"/>
          <p:cNvSpPr>
            <a:spLocks noGrp="1"/>
          </p:cNvSpPr>
          <p:nvPr>
            <p:ph idx="1"/>
          </p:nvPr>
        </p:nvSpPr>
        <p:spPr/>
        <p:txBody>
          <a:bodyPr/>
          <a:lstStyle/>
          <a:p>
            <a:r>
              <a:rPr lang="zh-CN" altLang="en-US" dirty="0"/>
              <a:t>实验结果</a:t>
            </a:r>
            <a:endParaRPr lang="en-US" altLang="zh-CN" dirty="0"/>
          </a:p>
          <a:p>
            <a:pPr lvl="1"/>
            <a:r>
              <a:rPr lang="zh-CN" altLang="en-US" dirty="0"/>
              <a:t>数据集：从</a:t>
            </a:r>
            <a:r>
              <a:rPr lang="en-US" altLang="zh-CN" dirty="0"/>
              <a:t>Flickr</a:t>
            </a:r>
            <a:r>
              <a:rPr lang="zh-CN" altLang="en-US" dirty="0"/>
              <a:t>上下载五类，每类</a:t>
            </a:r>
            <a:r>
              <a:rPr lang="en-US" altLang="zh-CN" dirty="0"/>
              <a:t>3000</a:t>
            </a:r>
            <a:r>
              <a:rPr lang="zh-CN" altLang="en-US" dirty="0"/>
              <a:t>张。如果含有目标物体，则进行像素精度的标注</a:t>
            </a:r>
            <a:endParaRPr lang="en-US" altLang="zh-CN" dirty="0"/>
          </a:p>
          <a:p>
            <a:pPr lvl="1"/>
            <a:r>
              <a:rPr lang="zh-CN" altLang="en-US" dirty="0"/>
              <a:t>显著性图的验证</a:t>
            </a:r>
            <a:endParaRPr lang="en-US" altLang="zh-CN" dirty="0"/>
          </a:p>
          <a:p>
            <a:pPr lvl="1"/>
            <a:r>
              <a:rPr lang="zh-CN" altLang="en-US" dirty="0"/>
              <a:t>显著性区域分割的验证</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58</a:t>
            </a:fld>
            <a:endParaRPr lang="zh-CN" altLang="en-US"/>
          </a:p>
        </p:txBody>
      </p:sp>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736" y="841276"/>
            <a:ext cx="6010302" cy="481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44011567"/>
      </p:ext>
    </p:extLst>
  </p:cSld>
  <p:clrMapOvr>
    <a:masterClrMapping/>
  </p:clrMapOvr>
  <mc:AlternateContent xmlns:mc="http://schemas.openxmlformats.org/markup-compatibility/2006" xmlns:p14="http://schemas.microsoft.com/office/powerpoint/2010/main">
    <mc:Choice Requires="p14">
      <p:transition spd="slow" p14:dur="2000" advTm="9133"/>
    </mc:Choice>
    <mc:Fallback xmlns="">
      <p:transition spd="slow" advTm="91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图像重排应用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59</a:t>
            </a:fld>
            <a:endParaRPr lang="zh-CN" altLang="en-US"/>
          </a:p>
        </p:txBody>
      </p:sp>
      <p:pic>
        <p:nvPicPr>
          <p:cNvPr id="5" name="内容占位符 6" descr="Repeation1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9539" y="2162843"/>
            <a:ext cx="3495222" cy="262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Repeation1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088" y="2162843"/>
            <a:ext cx="3495222" cy="262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4006528" y="2065412"/>
            <a:ext cx="2068639" cy="1196541"/>
            <a:chOff x="2906815" y="2723879"/>
            <a:chExt cx="2565285" cy="1425201"/>
          </a:xfrm>
        </p:grpSpPr>
        <p:sp>
          <p:nvSpPr>
            <p:cNvPr id="8" name="椭圆 7"/>
            <p:cNvSpPr/>
            <p:nvPr/>
          </p:nvSpPr>
          <p:spPr bwMode="auto">
            <a:xfrm>
              <a:off x="4784866" y="2723879"/>
              <a:ext cx="687234" cy="918855"/>
            </a:xfrm>
            <a:prstGeom prst="ellipse">
              <a:avLst/>
            </a:prstGeom>
            <a:noFill/>
            <a:ln w="38100" cap="flat" cmpd="sng" algn="ctr">
              <a:solidFill>
                <a:srgbClr val="FF01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FF6600"/>
                </a:solidFill>
                <a:effectLst/>
                <a:latin typeface="Arial" charset="0"/>
                <a:ea typeface="SimSun" pitchFamily="2" charset="-122"/>
              </a:endParaRPr>
            </a:p>
          </p:txBody>
        </p:sp>
        <p:sp>
          <p:nvSpPr>
            <p:cNvPr id="9" name="椭圆 8"/>
            <p:cNvSpPr/>
            <p:nvPr/>
          </p:nvSpPr>
          <p:spPr bwMode="auto">
            <a:xfrm>
              <a:off x="2906815" y="3507797"/>
              <a:ext cx="900100" cy="641283"/>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a:ln>
                  <a:noFill/>
                </a:ln>
                <a:solidFill>
                  <a:srgbClr val="FF6600"/>
                </a:solidFill>
                <a:effectLst/>
                <a:latin typeface="Arial" charset="0"/>
                <a:ea typeface="SimSun" pitchFamily="2" charset="-122"/>
              </a:endParaRPr>
            </a:p>
          </p:txBody>
        </p:sp>
        <p:cxnSp>
          <p:nvCxnSpPr>
            <p:cNvPr id="10" name="直接箭头连接符 9"/>
            <p:cNvCxnSpPr>
              <a:stCxn id="8" idx="1"/>
            </p:cNvCxnSpPr>
            <p:nvPr/>
          </p:nvCxnSpPr>
          <p:spPr bwMode="auto">
            <a:xfrm flipH="1" flipV="1">
              <a:off x="3581890" y="2791161"/>
              <a:ext cx="1303619" cy="67281"/>
            </a:xfrm>
            <a:prstGeom prst="straightConnector1">
              <a:avLst/>
            </a:prstGeom>
            <a:solidFill>
              <a:schemeClr val="accent1"/>
            </a:solidFill>
            <a:ln w="38100" cap="flat" cmpd="sng" algn="ctr">
              <a:solidFill>
                <a:srgbClr val="FF010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接箭头连接符 10"/>
            <p:cNvCxnSpPr>
              <a:stCxn id="9" idx="0"/>
            </p:cNvCxnSpPr>
            <p:nvPr/>
          </p:nvCxnSpPr>
          <p:spPr bwMode="auto">
            <a:xfrm flipV="1">
              <a:off x="3356865" y="2884243"/>
              <a:ext cx="540060" cy="623554"/>
            </a:xfrm>
            <a:prstGeom prst="straightConnector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2" name="内容占位符 6" descr="Repeation1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1325" y="1537104"/>
            <a:ext cx="1568507" cy="117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509545" y="2673414"/>
            <a:ext cx="1550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zh-CN" altLang="en-US" sz="2000" dirty="0"/>
              <a:t>原始图像</a:t>
            </a:r>
          </a:p>
        </p:txBody>
      </p:sp>
    </p:spTree>
    <p:extLst>
      <p:ext uri="{BB962C8B-B14F-4D97-AF65-F5344CB8AC3E}">
        <p14:creationId xmlns:p14="http://schemas.microsoft.com/office/powerpoint/2010/main" val="271106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500" fill="hold"/>
                                        <p:tgtEl>
                                          <p:spTgt spid="6"/>
                                        </p:tgtEl>
                                      </p:cBhvr>
                                      <p:by x="150000" y="150000"/>
                                    </p:animScale>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42" presetClass="path" presetSubtype="0" accel="50000" decel="50000" fill="hold" nodeType="withEffect">
                                  <p:stCondLst>
                                    <p:cond delay="0"/>
                                  </p:stCondLst>
                                  <p:childTnLst>
                                    <p:animMotion origin="layout" path="M -8.33333E-7 -2.22222E-6 L -0.12569 0.00209 " pathEditMode="relative" rAng="0" ptsTypes="AA">
                                      <p:cBhvr>
                                        <p:cTn id="17" dur="500" fill="hold"/>
                                        <p:tgtEl>
                                          <p:spTgt spid="6"/>
                                        </p:tgtEl>
                                        <p:attrNameLst>
                                          <p:attrName>ppt_x</p:attrName>
                                          <p:attrName>ppt_y</p:attrName>
                                        </p:attrNameLst>
                                      </p:cBhvr>
                                      <p:rCtr x="-6285" y="93"/>
                                    </p:animMotion>
                                  </p:childTnLst>
                                </p:cTn>
                              </p:par>
                              <p:par>
                                <p:cTn id="18" presetID="1" presetClass="exit" presetSubtype="0" fill="hold" nodeType="with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1691680" y="4369668"/>
            <a:ext cx="6768752" cy="93610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4000" dirty="0"/>
              <a:t>图像场景分析</a:t>
            </a:r>
          </a:p>
        </p:txBody>
      </p:sp>
      <p:sp>
        <p:nvSpPr>
          <p:cNvPr id="2" name="标题 1"/>
          <p:cNvSpPr>
            <a:spLocks noGrp="1"/>
          </p:cNvSpPr>
          <p:nvPr>
            <p:ph type="title"/>
          </p:nvPr>
        </p:nvSpPr>
        <p:spPr/>
        <p:txBody>
          <a:bodyPr>
            <a:normAutofit fontScale="90000"/>
          </a:bodyPr>
          <a:lstStyle/>
          <a:p>
            <a:r>
              <a:rPr lang="en-US" altLang="zh-CN" dirty="0"/>
              <a:t>1.2 </a:t>
            </a:r>
            <a:r>
              <a:rPr lang="zh-CN" altLang="en-US" dirty="0"/>
              <a:t>论文整体结构</a:t>
            </a:r>
          </a:p>
        </p:txBody>
      </p:sp>
      <p:sp>
        <p:nvSpPr>
          <p:cNvPr id="3" name="内容占位符 2"/>
          <p:cNvSpPr>
            <a:spLocks noGrp="1"/>
          </p:cNvSpPr>
          <p:nvPr>
            <p:ph idx="1"/>
          </p:nvPr>
        </p:nvSpPr>
        <p:spPr/>
        <p:txBody>
          <a:bodyPr/>
          <a:lstStyle/>
          <a:p>
            <a:r>
              <a:rPr lang="zh-CN" altLang="en-US" dirty="0"/>
              <a:t>本文的研究工作</a:t>
            </a:r>
          </a:p>
        </p:txBody>
      </p:sp>
      <p:sp>
        <p:nvSpPr>
          <p:cNvPr id="4" name="灯片编号占位符 3"/>
          <p:cNvSpPr>
            <a:spLocks noGrp="1"/>
          </p:cNvSpPr>
          <p:nvPr>
            <p:ph type="sldNum" sz="quarter" idx="12"/>
          </p:nvPr>
        </p:nvSpPr>
        <p:spPr/>
        <p:txBody>
          <a:bodyPr/>
          <a:lstStyle/>
          <a:p>
            <a:fld id="{C1D93024-CE6F-4423-B937-B3E4F57635D6}" type="slidenum">
              <a:rPr lang="zh-CN" altLang="en-US" sz="2800" smtClean="0"/>
              <a:pPr/>
              <a:t>6</a:t>
            </a:fld>
            <a:endParaRPr lang="zh-CN" altLang="en-US" sz="2800"/>
          </a:p>
        </p:txBody>
      </p:sp>
      <p:sp>
        <p:nvSpPr>
          <p:cNvPr id="12" name="圆角矩形 11"/>
          <p:cNvSpPr/>
          <p:nvPr/>
        </p:nvSpPr>
        <p:spPr>
          <a:xfrm>
            <a:off x="1691680" y="3433564"/>
            <a:ext cx="3312368" cy="792088"/>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4000" dirty="0"/>
              <a:t>显著性分析</a:t>
            </a:r>
          </a:p>
        </p:txBody>
      </p:sp>
      <p:sp>
        <p:nvSpPr>
          <p:cNvPr id="15" name="圆角矩形 14"/>
          <p:cNvSpPr/>
          <p:nvPr/>
        </p:nvSpPr>
        <p:spPr>
          <a:xfrm>
            <a:off x="5148064" y="3435439"/>
            <a:ext cx="3312368" cy="792088"/>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4000" dirty="0"/>
              <a:t>相似性分析</a:t>
            </a:r>
          </a:p>
        </p:txBody>
      </p:sp>
      <p:pic>
        <p:nvPicPr>
          <p:cNvPr id="16" name="图片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6216" y="1747031"/>
            <a:ext cx="1872208" cy="1586537"/>
          </a:xfrm>
          <a:prstGeom prst="rect">
            <a:avLst/>
          </a:prstGeom>
        </p:spPr>
      </p:pic>
      <p:pic>
        <p:nvPicPr>
          <p:cNvPr id="17" name="图片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1681" y="1836447"/>
            <a:ext cx="2304255" cy="1497122"/>
          </a:xfrm>
          <a:prstGeom prst="rect">
            <a:avLst/>
          </a:prstGeom>
        </p:spPr>
      </p:pic>
      <p:pic>
        <p:nvPicPr>
          <p:cNvPr id="18" name="图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9952" y="1836447"/>
            <a:ext cx="2169163" cy="1497122"/>
          </a:xfrm>
          <a:prstGeom prst="rect">
            <a:avLst/>
          </a:prstGeom>
        </p:spPr>
      </p:pic>
    </p:spTree>
    <p:extLst>
      <p:ext uri="{BB962C8B-B14F-4D97-AF65-F5344CB8AC3E}">
        <p14:creationId xmlns:p14="http://schemas.microsoft.com/office/powerpoint/2010/main" val="4068183063"/>
      </p:ext>
    </p:extLst>
  </p:cSld>
  <p:clrMapOvr>
    <a:masterClrMapping/>
  </p:clrMapOvr>
  <mc:AlternateContent xmlns:mc="http://schemas.openxmlformats.org/markup-compatibility/2006" xmlns:p14="http://schemas.microsoft.com/office/powerpoint/2010/main">
    <mc:Choice Requires="p14">
      <p:transition spd="slow" p14:dur="2000" advTm="74399"/>
    </mc:Choice>
    <mc:Fallback xmlns="">
      <p:transition spd="slow" advTm="74399"/>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编辑传播应用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60</a:t>
            </a:fld>
            <a:endParaRPr lang="zh-CN" altLang="en-US"/>
          </a:p>
        </p:txBody>
      </p:sp>
      <p:pic>
        <p:nvPicPr>
          <p:cNvPr id="5" name="图片 4" descr="Propagation1D.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6076" y="1633364"/>
            <a:ext cx="3420380" cy="342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7" descr="Propagation1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2822" y="1633364"/>
            <a:ext cx="3420380" cy="342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710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基于相似结构分析的图像编辑</a:t>
            </a:r>
          </a:p>
        </p:txBody>
      </p:sp>
      <p:sp>
        <p:nvSpPr>
          <p:cNvPr id="3" name="内容占位符 2"/>
          <p:cNvSpPr>
            <a:spLocks noGrp="1"/>
          </p:cNvSpPr>
          <p:nvPr>
            <p:ph idx="1"/>
          </p:nvPr>
        </p:nvSpPr>
        <p:spPr/>
        <p:txBody>
          <a:bodyPr/>
          <a:lstStyle/>
          <a:p>
            <a:r>
              <a:rPr lang="zh-CN" altLang="en-US" dirty="0"/>
              <a:t>同步变形应用</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61</a:t>
            </a:fld>
            <a:endParaRPr lang="zh-CN" altLang="en-US"/>
          </a:p>
        </p:txBody>
      </p:sp>
      <p:pic>
        <p:nvPicPr>
          <p:cNvPr id="5" name="图片 6" descr="Deform1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4162" y="1993404"/>
            <a:ext cx="374441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Deform1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0072" y="1993404"/>
            <a:ext cx="374441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581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内容占位符 2"/>
          <p:cNvSpPr txBox="1">
            <a:spLocks/>
          </p:cNvSpPr>
          <p:nvPr/>
        </p:nvSpPr>
        <p:spPr>
          <a:xfrm>
            <a:off x="1285852" y="714361"/>
            <a:ext cx="7750644" cy="4643470"/>
          </a:xfrm>
          <a:prstGeom prst="rect">
            <a:avLst/>
          </a:prstGeom>
        </p:spPr>
        <p:txBody>
          <a:bodyPr vert="horz" lIns="91440" tIns="45720" rIns="91440" bIns="45720" rtlCol="0" anchor="t" anchorCtr="0">
            <a:normAutofit/>
          </a:bodyPr>
          <a:lstStyle>
            <a:lvl1pPr marL="342900" indent="-342900" algn="l" defTabSz="914400" rtl="0" eaLnBrk="1" latinLnBrk="0" hangingPunct="1">
              <a:lnSpc>
                <a:spcPct val="125000"/>
              </a:lnSpc>
              <a:spcBef>
                <a:spcPts val="600"/>
              </a:spcBef>
              <a:buFont typeface="Wingdings" pitchFamily="2" charset="2"/>
              <a:buChar char="l"/>
              <a:defRPr sz="4000" b="0" kern="1200" baseline="0">
                <a:solidFill>
                  <a:srgbClr val="406593"/>
                </a:solidFill>
                <a:effectLst/>
                <a:latin typeface="Calibri" pitchFamily="34" charset="0"/>
                <a:ea typeface="华文楷体" pitchFamily="2" charset="-122"/>
                <a:cs typeface="+mn-cs"/>
              </a:defRPr>
            </a:lvl1pPr>
            <a:lvl2pPr marL="742950" indent="-285750" algn="l" defTabSz="914400" rtl="0" eaLnBrk="1" latinLnBrk="0" hangingPunct="1">
              <a:lnSpc>
                <a:spcPct val="125000"/>
              </a:lnSpc>
              <a:spcBef>
                <a:spcPts val="600"/>
              </a:spcBef>
              <a:buFont typeface="Wingdings" pitchFamily="2" charset="2"/>
              <a:buChar char="n"/>
              <a:defRPr sz="3200" kern="1200" baseline="0">
                <a:solidFill>
                  <a:schemeClr val="tx1"/>
                </a:solidFill>
                <a:latin typeface="Calibri" pitchFamily="34" charset="0"/>
                <a:ea typeface="+mn-ea"/>
                <a:cs typeface="+mn-cs"/>
              </a:defRPr>
            </a:lvl2pPr>
            <a:lvl3pPr marL="1143000" indent="-228600" algn="l" defTabSz="914400" rtl="0" eaLnBrk="1" latinLnBrk="0" hangingPunct="1">
              <a:lnSpc>
                <a:spcPct val="125000"/>
              </a:lnSpc>
              <a:spcBef>
                <a:spcPts val="600"/>
              </a:spcBef>
              <a:buFont typeface="Wingdings" pitchFamily="2" charset="2"/>
              <a:buChar char="u"/>
              <a:defRPr sz="2800" kern="1200" baseline="0">
                <a:solidFill>
                  <a:srgbClr val="233F55"/>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700" dirty="0"/>
              <a:t>自</a:t>
            </a:r>
            <a:r>
              <a:rPr lang="en-US" altLang="zh-CN" sz="2700" dirty="0"/>
              <a:t>09</a:t>
            </a:r>
            <a:r>
              <a:rPr lang="zh-CN" altLang="en-US" sz="2700" dirty="0"/>
              <a:t>年十月起，成果主页已有超过</a:t>
            </a:r>
            <a:r>
              <a:rPr lang="en-US" altLang="zh-CN" sz="2700" dirty="0"/>
              <a:t>11</a:t>
            </a:r>
            <a:r>
              <a:rPr lang="zh-CN" altLang="en-US" sz="2700" dirty="0"/>
              <a:t>万个独立</a:t>
            </a:r>
            <a:r>
              <a:rPr lang="en-US" altLang="zh-CN" sz="2700" dirty="0"/>
              <a:t>IP</a:t>
            </a:r>
            <a:r>
              <a:rPr lang="zh-CN" altLang="en-US" sz="2700" dirty="0"/>
              <a:t>访问量</a:t>
            </a:r>
            <a:endParaRPr lang="en-US" altLang="zh-CN" sz="3200" dirty="0"/>
          </a:p>
          <a:p>
            <a:pPr marL="0" indent="0">
              <a:buNone/>
            </a:pPr>
            <a:endParaRPr lang="en-US" altLang="zh-CN" sz="3200" dirty="0"/>
          </a:p>
          <a:p>
            <a:endParaRPr lang="zh-CN" altLang="en-US" dirty="0"/>
          </a:p>
        </p:txBody>
      </p:sp>
      <p:sp>
        <p:nvSpPr>
          <p:cNvPr id="2" name="标题 1"/>
          <p:cNvSpPr>
            <a:spLocks noGrp="1"/>
          </p:cNvSpPr>
          <p:nvPr>
            <p:ph type="title"/>
          </p:nvPr>
        </p:nvSpPr>
        <p:spPr/>
        <p:txBody>
          <a:bodyPr>
            <a:normAutofit fontScale="90000"/>
          </a:bodyPr>
          <a:lstStyle/>
          <a:p>
            <a:r>
              <a:rPr lang="en-US" altLang="zh-CN" dirty="0"/>
              <a:t>3.4 </a:t>
            </a:r>
            <a:r>
              <a:rPr lang="zh-CN" altLang="en-US" dirty="0"/>
              <a:t>工作被关注情况</a:t>
            </a:r>
          </a:p>
        </p:txBody>
      </p:sp>
      <p:pic>
        <p:nvPicPr>
          <p:cNvPr id="4" name="内容占位符 3"/>
          <p:cNvPicPr>
            <a:picLocks noGrp="1"/>
          </p:cNvPicPr>
          <p:nvPr>
            <p:ph idx="1"/>
          </p:nvPr>
        </p:nvPicPr>
        <p:blipFill>
          <a:blip r:embed="rId4" cstate="email">
            <a:extLst>
              <a:ext uri="{28A0092B-C50C-407E-A947-70E740481C1C}">
                <a14:useLocalDpi xmlns:a14="http://schemas.microsoft.com/office/drawing/2010/main"/>
              </a:ext>
            </a:extLst>
          </a:blip>
          <a:stretch>
            <a:fillRect/>
          </a:stretch>
        </p:blipFill>
        <p:spPr>
          <a:xfrm>
            <a:off x="3222" y="0"/>
            <a:ext cx="1139755" cy="594000"/>
          </a:xfrm>
        </p:spPr>
      </p:pic>
      <p:sp>
        <p:nvSpPr>
          <p:cNvPr id="25" name="TextBox 24">
            <a:hlinkClick r:id="rId5"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6" name="TextBox 25">
            <a:hlinkClick r:id="rId6"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pic>
        <p:nvPicPr>
          <p:cNvPr id="27" name="内容占位符 3"/>
          <p:cNvPicPr preferRelativeResize="0">
            <a:picLocks/>
          </p:cNvPicPr>
          <p:nvPr/>
        </p:nvPicPr>
        <p:blipFill>
          <a:blip r:embed="rId7" cstate="email">
            <a:extLst>
              <a:ext uri="{28A0092B-C50C-407E-A947-70E740481C1C}">
                <a14:useLocalDpi xmlns:a14="http://schemas.microsoft.com/office/drawing/2010/main"/>
              </a:ext>
            </a:extLst>
          </a:blip>
          <a:stretch>
            <a:fillRect/>
          </a:stretch>
        </p:blipFill>
        <p:spPr>
          <a:xfrm>
            <a:off x="1763688" y="2127096"/>
            <a:ext cx="6696744" cy="2530604"/>
          </a:xfrm>
          <a:prstGeom prst="rect">
            <a:avLst/>
          </a:prstGeom>
        </p:spPr>
      </p:pic>
      <p:sp>
        <p:nvSpPr>
          <p:cNvPr id="3" name="灯片编号占位符 2"/>
          <p:cNvSpPr>
            <a:spLocks noGrp="1"/>
          </p:cNvSpPr>
          <p:nvPr>
            <p:ph type="sldNum" sz="quarter" idx="12"/>
          </p:nvPr>
        </p:nvSpPr>
        <p:spPr/>
        <p:txBody>
          <a:bodyPr/>
          <a:lstStyle/>
          <a:p>
            <a:fld id="{C1D93024-CE6F-4423-B937-B3E4F57635D6}" type="slidenum">
              <a:rPr lang="zh-CN" altLang="en-US" smtClean="0"/>
              <a:pPr/>
              <a:t>62</a:t>
            </a:fld>
            <a:endParaRPr lang="zh-CN" altLang="en-US"/>
          </a:p>
        </p:txBody>
      </p:sp>
    </p:spTree>
    <p:custDataLst>
      <p:tags r:id="rId1"/>
    </p:custDataLst>
    <p:extLst>
      <p:ext uri="{BB962C8B-B14F-4D97-AF65-F5344CB8AC3E}">
        <p14:creationId xmlns:p14="http://schemas.microsoft.com/office/powerpoint/2010/main" val="261227269"/>
      </p:ext>
    </p:extLst>
  </p:cSld>
  <p:clrMapOvr>
    <a:masterClrMapping/>
  </p:clrMapOvr>
  <mc:AlternateContent xmlns:mc="http://schemas.openxmlformats.org/markup-compatibility/2006" xmlns:p14="http://schemas.microsoft.com/office/powerpoint/2010/main">
    <mc:Choice Requires="p14">
      <p:transition spd="slow" p14:dur="2000" advTm="23704"/>
    </mc:Choice>
    <mc:Fallback xmlns="">
      <p:transition spd="slow" advTm="237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12500" decel="50000" fill="hold" nodeType="clickEffect">
                                  <p:stCondLst>
                                    <p:cond delay="0"/>
                                  </p:stCondLst>
                                  <p:childTnLst>
                                    <p:animMotion origin="layout" path="M 1.38778E-17 7.40741E-7 L 0.55556 0.33148 " pathEditMode="relative" rAng="0" ptsTypes="AA">
                                      <p:cBhvr>
                                        <p:cTn id="6" dur="500" fill="hold"/>
                                        <p:tgtEl>
                                          <p:spTgt spid="4"/>
                                        </p:tgtEl>
                                        <p:attrNameLst>
                                          <p:attrName>ppt_x</p:attrName>
                                          <p:attrName>ppt_y</p:attrName>
                                        </p:attrNameLst>
                                      </p:cBhvr>
                                      <p:rCtr x="27778" y="16574"/>
                                    </p:animMotion>
                                  </p:childTnLst>
                                </p:cTn>
                              </p:par>
                              <p:par>
                                <p:cTn id="7" presetID="6" presetClass="emph" presetSubtype="0" fill="hold" nodeType="withEffect">
                                  <p:stCondLst>
                                    <p:cond delay="0"/>
                                  </p:stCondLst>
                                  <p:childTnLst>
                                    <p:animScale>
                                      <p:cBhvr>
                                        <p:cTn id="8" dur="500" fill="hold"/>
                                        <p:tgtEl>
                                          <p:spTgt spid="4"/>
                                        </p:tgtEl>
                                      </p:cBhvr>
                                      <p:by x="300000" y="300000"/>
                                    </p:animScale>
                                  </p:childTnLst>
                                </p:cTn>
                              </p:par>
                            </p:childTnLst>
                          </p:cTn>
                        </p:par>
                        <p:par>
                          <p:cTn id="9" fill="hold">
                            <p:stCondLst>
                              <p:cond delay="500"/>
                            </p:stCondLst>
                            <p:childTnLst>
                              <p:par>
                                <p:cTn id="10" presetID="1" presetClass="exit" presetSubtype="0" fill="hold" nodeType="after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研究生阶段获奖情况</a:t>
            </a:r>
          </a:p>
        </p:txBody>
      </p:sp>
      <p:sp>
        <p:nvSpPr>
          <p:cNvPr id="3" name="内容占位符 2"/>
          <p:cNvSpPr>
            <a:spLocks noGrp="1"/>
          </p:cNvSpPr>
          <p:nvPr>
            <p:ph idx="1"/>
          </p:nvPr>
        </p:nvSpPr>
        <p:spPr>
          <a:xfrm>
            <a:off x="1285852" y="714361"/>
            <a:ext cx="7750644" cy="4643470"/>
          </a:xfrm>
        </p:spPr>
        <p:txBody>
          <a:bodyPr>
            <a:normAutofit fontScale="85000" lnSpcReduction="10000"/>
          </a:bodyPr>
          <a:lstStyle/>
          <a:p>
            <a:pPr>
              <a:lnSpc>
                <a:spcPct val="145000"/>
              </a:lnSpc>
            </a:pPr>
            <a:r>
              <a:rPr lang="en-US" altLang="zh-CN" dirty="0"/>
              <a:t>IBM Ph.D. Fellowship, 11</a:t>
            </a:r>
            <a:r>
              <a:rPr lang="zh-CN" altLang="en-US" dirty="0"/>
              <a:t>年</a:t>
            </a:r>
            <a:r>
              <a:rPr lang="en-US" altLang="zh-CN" dirty="0"/>
              <a:t>(</a:t>
            </a:r>
            <a:r>
              <a:rPr lang="zh-CN" altLang="en-US" dirty="0"/>
              <a:t>奖金</a:t>
            </a:r>
            <a:r>
              <a:rPr lang="en-US" altLang="zh-CN" dirty="0"/>
              <a:t>6000</a:t>
            </a:r>
            <a:r>
              <a:rPr lang="zh-CN" altLang="en-US" dirty="0"/>
              <a:t>美元</a:t>
            </a:r>
            <a:r>
              <a:rPr lang="en-US" altLang="zh-CN" dirty="0"/>
              <a:t>)</a:t>
            </a:r>
          </a:p>
          <a:p>
            <a:pPr>
              <a:lnSpc>
                <a:spcPct val="145000"/>
              </a:lnSpc>
            </a:pPr>
            <a:r>
              <a:rPr lang="en-US" altLang="zh-CN" dirty="0"/>
              <a:t>Google Ph.D. Fellowship, 10</a:t>
            </a:r>
            <a:r>
              <a:rPr lang="zh-CN" altLang="en-US" dirty="0"/>
              <a:t>年</a:t>
            </a:r>
            <a:r>
              <a:rPr lang="en-US" altLang="zh-CN" dirty="0"/>
              <a:t>(</a:t>
            </a:r>
            <a:r>
              <a:rPr lang="zh-CN" altLang="en-US" dirty="0"/>
              <a:t>奖金</a:t>
            </a:r>
            <a:r>
              <a:rPr lang="en-US" altLang="zh-CN" dirty="0"/>
              <a:t>10000</a:t>
            </a:r>
            <a:r>
              <a:rPr lang="zh-CN" altLang="en-US" dirty="0"/>
              <a:t>美元</a:t>
            </a:r>
            <a:r>
              <a:rPr lang="en-US" altLang="zh-CN" dirty="0"/>
              <a:t>)</a:t>
            </a:r>
          </a:p>
          <a:p>
            <a:pPr>
              <a:lnSpc>
                <a:spcPct val="145000"/>
              </a:lnSpc>
            </a:pPr>
            <a:r>
              <a:rPr lang="zh-CN" altLang="en-US" dirty="0"/>
              <a:t>教育部博士研究生学术新人奖</a:t>
            </a:r>
            <a:r>
              <a:rPr lang="en-US" altLang="zh-CN" dirty="0"/>
              <a:t>, 10</a:t>
            </a:r>
            <a:r>
              <a:rPr lang="zh-CN" altLang="en-US" dirty="0"/>
              <a:t>年</a:t>
            </a:r>
            <a:endParaRPr lang="en-US" altLang="zh-CN" dirty="0"/>
          </a:p>
          <a:p>
            <a:pPr>
              <a:lnSpc>
                <a:spcPct val="145000"/>
              </a:lnSpc>
            </a:pPr>
            <a:r>
              <a:rPr lang="zh-CN" altLang="en-US" dirty="0"/>
              <a:t>清华大学计算机系学术新秀</a:t>
            </a:r>
            <a:r>
              <a:rPr lang="en-US" altLang="zh-CN" dirty="0"/>
              <a:t>, 10</a:t>
            </a:r>
            <a:r>
              <a:rPr lang="zh-CN" altLang="en-US" dirty="0"/>
              <a:t>年</a:t>
            </a:r>
            <a:endParaRPr lang="en-US" altLang="zh-CN" dirty="0"/>
          </a:p>
          <a:p>
            <a:pPr>
              <a:lnSpc>
                <a:spcPct val="145000"/>
              </a:lnSpc>
            </a:pPr>
            <a:r>
              <a:rPr lang="zh-CN" altLang="en-US" dirty="0"/>
              <a:t>计算机科学与技术系优秀研究生学生干部</a:t>
            </a:r>
            <a:r>
              <a:rPr lang="en-US" altLang="zh-CN" dirty="0"/>
              <a:t>, 08</a:t>
            </a:r>
            <a:r>
              <a:rPr lang="zh-CN" altLang="en-US" dirty="0"/>
              <a:t>年</a:t>
            </a:r>
            <a:endParaRPr lang="en-US" altLang="zh-CN" dirty="0"/>
          </a:p>
          <a:p>
            <a:pPr>
              <a:lnSpc>
                <a:spcPct val="145000"/>
              </a:lnSpc>
            </a:pPr>
            <a:r>
              <a:rPr lang="zh-CN" altLang="en-US" dirty="0"/>
              <a:t>清华大学综合优秀三等奖</a:t>
            </a:r>
            <a:r>
              <a:rPr lang="en-US" altLang="zh-CN" dirty="0"/>
              <a:t>, 08</a:t>
            </a:r>
            <a:r>
              <a:rPr lang="zh-CN" altLang="en-US" dirty="0"/>
              <a:t>年</a:t>
            </a:r>
            <a:endParaRPr lang="en-US" altLang="zh-CN" dirty="0"/>
          </a:p>
          <a:p>
            <a:pPr>
              <a:lnSpc>
                <a:spcPct val="145000"/>
              </a:lnSpc>
            </a:pPr>
            <a:r>
              <a:rPr lang="zh-CN" altLang="en-US" dirty="0"/>
              <a:t>清华大学优秀教学软件一等奖</a:t>
            </a:r>
            <a:r>
              <a:rPr lang="en-US" altLang="zh-CN" dirty="0"/>
              <a:t>, 08</a:t>
            </a:r>
            <a:r>
              <a:rPr lang="zh-CN" altLang="en-US" dirty="0"/>
              <a:t>年</a:t>
            </a:r>
          </a:p>
        </p:txBody>
      </p:sp>
      <p:sp>
        <p:nvSpPr>
          <p:cNvPr id="21" name="TextBox 20">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3" name="灯片编号占位符 22"/>
          <p:cNvSpPr>
            <a:spLocks noGrp="1"/>
          </p:cNvSpPr>
          <p:nvPr>
            <p:ph type="sldNum" sz="quarter" idx="12"/>
          </p:nvPr>
        </p:nvSpPr>
        <p:spPr/>
        <p:txBody>
          <a:bodyPr/>
          <a:lstStyle/>
          <a:p>
            <a:fld id="{C1D93024-CE6F-4423-B937-B3E4F57635D6}" type="slidenum">
              <a:rPr lang="zh-CN" altLang="en-US" smtClean="0"/>
              <a:pPr/>
              <a:t>63</a:t>
            </a:fld>
            <a:endParaRPr lang="zh-CN" altLang="en-US"/>
          </a:p>
        </p:txBody>
      </p:sp>
    </p:spTree>
    <p:extLst>
      <p:ext uri="{BB962C8B-B14F-4D97-AF65-F5344CB8AC3E}">
        <p14:creationId xmlns:p14="http://schemas.microsoft.com/office/powerpoint/2010/main" val="3596158441"/>
      </p:ext>
    </p:extLst>
  </p:cSld>
  <p:clrMapOvr>
    <a:masterClrMapping/>
  </p:clrMapOvr>
  <mc:AlternateContent xmlns:mc="http://schemas.openxmlformats.org/markup-compatibility/2006" xmlns:p14="http://schemas.microsoft.com/office/powerpoint/2010/main">
    <mc:Choice Requires="p14">
      <p:transition spd="slow" p14:dur="2000" advTm="22275"/>
    </mc:Choice>
    <mc:Fallback xmlns="">
      <p:transition spd="slow" advTm="222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pic>
        <p:nvPicPr>
          <p:cNvPr id="6" name="内容占位符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67744" y="913284"/>
            <a:ext cx="5848350" cy="3362325"/>
          </a:xfrm>
        </p:spPr>
      </p:pic>
      <p:sp>
        <p:nvSpPr>
          <p:cNvPr id="4" name="灯片编号占位符 3"/>
          <p:cNvSpPr>
            <a:spLocks noGrp="1"/>
          </p:cNvSpPr>
          <p:nvPr>
            <p:ph type="sldNum" sz="quarter" idx="12"/>
          </p:nvPr>
        </p:nvSpPr>
        <p:spPr/>
        <p:txBody>
          <a:bodyPr/>
          <a:lstStyle/>
          <a:p>
            <a:fld id="{C1D93024-CE6F-4423-B937-B3E4F57635D6}" type="slidenum">
              <a:rPr lang="zh-CN" altLang="en-US" smtClean="0"/>
              <a:pPr/>
              <a:t>7</a:t>
            </a:fld>
            <a:endParaRPr lang="zh-CN" altLang="en-US"/>
          </a:p>
        </p:txBody>
      </p:sp>
      <p:sp>
        <p:nvSpPr>
          <p:cNvPr id="7" name="TextBox 6"/>
          <p:cNvSpPr txBox="1"/>
          <p:nvPr/>
        </p:nvSpPr>
        <p:spPr>
          <a:xfrm>
            <a:off x="2267744" y="4268043"/>
            <a:ext cx="5832648" cy="461665"/>
          </a:xfrm>
          <a:prstGeom prst="rect">
            <a:avLst/>
          </a:prstGeom>
          <a:noFill/>
        </p:spPr>
        <p:txBody>
          <a:bodyPr wrap="square" rtlCol="0">
            <a:spAutoFit/>
          </a:bodyPr>
          <a:lstStyle/>
          <a:p>
            <a:pPr algn="ctr"/>
            <a:r>
              <a:rPr lang="zh-CN" altLang="en-US" sz="2400" dirty="0">
                <a:latin typeface="Calibri" pitchFamily="34" charset="0"/>
                <a:ea typeface="华文楷体" pitchFamily="2" charset="-122"/>
              </a:rPr>
              <a:t>图像视觉显著性检测</a:t>
            </a:r>
          </a:p>
        </p:txBody>
      </p:sp>
      <p:sp>
        <p:nvSpPr>
          <p:cNvPr id="8" name="圆角矩形 7"/>
          <p:cNvSpPr/>
          <p:nvPr/>
        </p:nvSpPr>
        <p:spPr>
          <a:xfrm>
            <a:off x="1547664" y="4747884"/>
            <a:ext cx="7128792" cy="701904"/>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dirty="0">
                <a:solidFill>
                  <a:srgbClr val="FF0000"/>
                </a:solidFill>
              </a:rPr>
              <a:t>MM Cheng</a:t>
            </a:r>
            <a:r>
              <a:rPr lang="en-US" altLang="zh-CN" dirty="0">
                <a:solidFill>
                  <a:schemeClr val="tx1"/>
                </a:solidFill>
              </a:rPr>
              <a:t>, GX Zhang, NJ Mitra, X Huang, SM Hu, Global Contrast based Salient Region Detection, </a:t>
            </a:r>
            <a:r>
              <a:rPr lang="en-US" altLang="zh-CN" dirty="0">
                <a:solidFill>
                  <a:srgbClr val="FF0000"/>
                </a:solidFill>
              </a:rPr>
              <a:t>IEEE CVPR</a:t>
            </a:r>
            <a:r>
              <a:rPr lang="en-US" altLang="zh-CN" dirty="0">
                <a:solidFill>
                  <a:schemeClr val="tx1"/>
                </a:solidFill>
              </a:rPr>
              <a:t>, p. 409-416, June 21-23, 2011. </a:t>
            </a:r>
          </a:p>
        </p:txBody>
      </p:sp>
    </p:spTree>
    <p:extLst>
      <p:ext uri="{BB962C8B-B14F-4D97-AF65-F5344CB8AC3E}">
        <p14:creationId xmlns:p14="http://schemas.microsoft.com/office/powerpoint/2010/main" val="3139479830"/>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normAutofit/>
          </a:bodyPr>
          <a:lstStyle/>
          <a:p>
            <a:r>
              <a:rPr lang="zh-CN" altLang="en-US" dirty="0"/>
              <a:t>研究意义</a:t>
            </a:r>
            <a:endParaRPr lang="en-US" altLang="zh-CN" dirty="0"/>
          </a:p>
          <a:p>
            <a:pPr lvl="1"/>
            <a:r>
              <a:rPr lang="zh-CN" altLang="en-US" dirty="0"/>
              <a:t>计算机视觉的一个基本问题</a:t>
            </a:r>
            <a:endParaRPr lang="en-US" altLang="zh-CN" dirty="0"/>
          </a:p>
          <a:p>
            <a:pPr lvl="1"/>
            <a:r>
              <a:rPr lang="zh-CN" altLang="en-US" dirty="0"/>
              <a:t>在计算机视觉和图形学中有着广泛的应用</a:t>
            </a:r>
            <a:endParaRPr lang="en-US" altLang="zh-CN" dirty="0"/>
          </a:p>
          <a:p>
            <a:pPr lvl="2"/>
            <a:r>
              <a:rPr lang="zh-CN" altLang="en-US" dirty="0"/>
              <a:t>例如：物体识别、自适应图像压缩、感兴趣物体分割、内容敏感的图像缩放、图像检索等。</a:t>
            </a:r>
          </a:p>
          <a:p>
            <a:r>
              <a:rPr lang="zh-CN" altLang="en-US" dirty="0"/>
              <a:t>主要贡献</a:t>
            </a:r>
            <a:endParaRPr lang="en-US" altLang="zh-CN" dirty="0"/>
          </a:p>
          <a:p>
            <a:pPr lvl="1"/>
            <a:r>
              <a:rPr lang="zh-CN" altLang="en-US" dirty="0"/>
              <a:t>提出了基于全局对比度的图像视觉显著性区域检测算法。在国际上现有最大的公开测试集上，该方法的正确率明显优于已有方法。</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8</a:t>
            </a:fld>
            <a:endParaRPr lang="zh-CN" altLang="en-US"/>
          </a:p>
        </p:txBody>
      </p:sp>
    </p:spTree>
    <p:extLst>
      <p:ext uri="{BB962C8B-B14F-4D97-AF65-F5344CB8AC3E}">
        <p14:creationId xmlns:p14="http://schemas.microsoft.com/office/powerpoint/2010/main" val="1733124206"/>
      </p:ext>
    </p:extLst>
  </p:cSld>
  <p:clrMapOvr>
    <a:masterClrMapping/>
  </p:clrMapOvr>
  <mc:AlternateContent xmlns:mc="http://schemas.openxmlformats.org/markup-compatibility/2006" xmlns:p14="http://schemas.microsoft.com/office/powerpoint/2010/main">
    <mc:Choice Requires="p14">
      <p:transition spd="slow" p14:dur="2000" advTm="19914"/>
    </mc:Choice>
    <mc:Fallback xmlns="">
      <p:transition spd="slow" advTm="1991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zh-CN" altLang="en-US" dirty="0"/>
              <a:t>图像视觉显著性区域检测</a:t>
            </a:r>
          </a:p>
        </p:txBody>
      </p:sp>
      <p:sp>
        <p:nvSpPr>
          <p:cNvPr id="3" name="内容占位符 2"/>
          <p:cNvSpPr>
            <a:spLocks noGrp="1"/>
          </p:cNvSpPr>
          <p:nvPr>
            <p:ph idx="1"/>
          </p:nvPr>
        </p:nvSpPr>
        <p:spPr/>
        <p:txBody>
          <a:bodyPr>
            <a:normAutofit/>
          </a:bodyPr>
          <a:lstStyle/>
          <a:p>
            <a:r>
              <a:rPr lang="zh-CN" altLang="en-US" dirty="0"/>
              <a:t>视觉注意的两个阶段</a:t>
            </a:r>
            <a:endParaRPr lang="en-US" altLang="zh-CN" dirty="0"/>
          </a:p>
          <a:p>
            <a:pPr lvl="1"/>
            <a:r>
              <a:rPr lang="zh-CN" altLang="en-US" dirty="0"/>
              <a:t>快速、下意识、自底向上、数据驱动的</a:t>
            </a:r>
            <a:endParaRPr lang="en-US" altLang="zh-CN" dirty="0"/>
          </a:p>
          <a:p>
            <a:pPr lvl="1"/>
            <a:r>
              <a:rPr lang="zh-CN" altLang="en-US" dirty="0"/>
              <a:t>缓慢、任务相关、自上而下、目标驱动的</a:t>
            </a:r>
            <a:endParaRPr lang="en-US" altLang="zh-CN" dirty="0"/>
          </a:p>
          <a:p>
            <a:r>
              <a:rPr lang="zh-CN" altLang="en-US" dirty="0"/>
              <a:t>利用图像对比度的数据驱动方法</a:t>
            </a:r>
            <a:endParaRPr lang="en-US" altLang="zh-CN" dirty="0"/>
          </a:p>
          <a:p>
            <a:pPr lvl="1"/>
            <a:r>
              <a:rPr lang="zh-CN" altLang="en-US" dirty="0"/>
              <a:t>理论基础</a:t>
            </a:r>
            <a:endParaRPr lang="en-US" altLang="zh-CN" dirty="0"/>
          </a:p>
          <a:p>
            <a:pPr lvl="2"/>
            <a:r>
              <a:rPr lang="zh-CN" altLang="en-US" dirty="0"/>
              <a:t>认知心理学和神经生物学的研究表明，人类大脑皮层细胞优先响应感知域内的高对比度刺激。</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9</a:t>
            </a:fld>
            <a:endParaRPr lang="zh-CN" altLang="en-US"/>
          </a:p>
        </p:txBody>
      </p:sp>
    </p:spTree>
    <p:custDataLst>
      <p:tags r:id="rId1"/>
    </p:custDataLst>
    <p:extLst>
      <p:ext uri="{BB962C8B-B14F-4D97-AF65-F5344CB8AC3E}">
        <p14:creationId xmlns:p14="http://schemas.microsoft.com/office/powerpoint/2010/main" val="1189029955"/>
      </p:ext>
    </p:extLst>
  </p:cSld>
  <p:clrMapOvr>
    <a:masterClrMapping/>
  </p:clrMapOvr>
  <mc:AlternateContent xmlns:mc="http://schemas.openxmlformats.org/markup-compatibility/2006" xmlns:p14="http://schemas.microsoft.com/office/powerpoint/2010/main">
    <mc:Choice Requires="p14">
      <p:transition spd="slow" p14:dur="2000" advTm="38704"/>
    </mc:Choice>
    <mc:Fallback xmlns="">
      <p:transition spd="slow" advTm="3870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7"/>
</p:tagLst>
</file>

<file path=ppt/tags/tag10.xml><?xml version="1.0" encoding="utf-8"?>
<p:tagLst xmlns:a="http://schemas.openxmlformats.org/drawingml/2006/main" xmlns:r="http://schemas.openxmlformats.org/officeDocument/2006/relationships" xmlns:p="http://schemas.openxmlformats.org/presentationml/2006/main">
  <p:tag name="TIMING" val="|24.5"/>
</p:tagLst>
</file>

<file path=ppt/tags/tag11.xml><?xml version="1.0" encoding="utf-8"?>
<p:tagLst xmlns:a="http://schemas.openxmlformats.org/drawingml/2006/main" xmlns:r="http://schemas.openxmlformats.org/officeDocument/2006/relationships" xmlns:p="http://schemas.openxmlformats.org/presentationml/2006/main">
  <p:tag name="TIMING" val="|26.9"/>
</p:tagLst>
</file>

<file path=ppt/tags/tag12.xml><?xml version="1.0" encoding="utf-8"?>
<p:tagLst xmlns:a="http://schemas.openxmlformats.org/drawingml/2006/main" xmlns:r="http://schemas.openxmlformats.org/officeDocument/2006/relationships" xmlns:p="http://schemas.openxmlformats.org/presentationml/2006/main">
  <p:tag name="TIMING" val="|7.5|0.9"/>
</p:tagLst>
</file>

<file path=ppt/tags/tag13.xml><?xml version="1.0" encoding="utf-8"?>
<p:tagLst xmlns:a="http://schemas.openxmlformats.org/drawingml/2006/main" xmlns:r="http://schemas.openxmlformats.org/officeDocument/2006/relationships" xmlns:p="http://schemas.openxmlformats.org/presentationml/2006/main">
  <p:tag name="TIMING" val="|0.7|22.2"/>
</p:tagLst>
</file>

<file path=ppt/tags/tag14.xml><?xml version="1.0" encoding="utf-8"?>
<p:tagLst xmlns:a="http://schemas.openxmlformats.org/drawingml/2006/main" xmlns:r="http://schemas.openxmlformats.org/officeDocument/2006/relationships" xmlns:p="http://schemas.openxmlformats.org/presentationml/2006/main">
  <p:tag name="TIMING" val="|14.8"/>
</p:tagLst>
</file>

<file path=ppt/tags/tag15.xml><?xml version="1.0" encoding="utf-8"?>
<p:tagLst xmlns:a="http://schemas.openxmlformats.org/drawingml/2006/main" xmlns:r="http://schemas.openxmlformats.org/officeDocument/2006/relationships" xmlns:p="http://schemas.openxmlformats.org/presentationml/2006/main">
  <p:tag name="TIMING" val="|15.8|3.8|2"/>
</p:tagLst>
</file>

<file path=ppt/tags/tag16.xml><?xml version="1.0" encoding="utf-8"?>
<p:tagLst xmlns:a="http://schemas.openxmlformats.org/drawingml/2006/main" xmlns:r="http://schemas.openxmlformats.org/officeDocument/2006/relationships" xmlns:p="http://schemas.openxmlformats.org/presentationml/2006/main">
  <p:tag name="TIMING" val="|21.2"/>
</p:tagLst>
</file>

<file path=ppt/tags/tag17.xml><?xml version="1.0" encoding="utf-8"?>
<p:tagLst xmlns:a="http://schemas.openxmlformats.org/drawingml/2006/main" xmlns:r="http://schemas.openxmlformats.org/officeDocument/2006/relationships" xmlns:p="http://schemas.openxmlformats.org/presentationml/2006/main">
  <p:tag name="TIMING" val="|1.1|15.3"/>
</p:tagLst>
</file>

<file path=ppt/tags/tag18.xml><?xml version="1.0" encoding="utf-8"?>
<p:tagLst xmlns:a="http://schemas.openxmlformats.org/drawingml/2006/main" xmlns:r="http://schemas.openxmlformats.org/officeDocument/2006/relationships" xmlns:p="http://schemas.openxmlformats.org/presentationml/2006/main">
  <p:tag name="TIMING" val="|0.9"/>
</p:tagLst>
</file>

<file path=ppt/tags/tag19.xml><?xml version="1.0" encoding="utf-8"?>
<p:tagLst xmlns:a="http://schemas.openxmlformats.org/drawingml/2006/main" xmlns:r="http://schemas.openxmlformats.org/officeDocument/2006/relationships" xmlns:p="http://schemas.openxmlformats.org/presentationml/2006/main">
  <p:tag name="TIMING" val="|3.7"/>
</p:tagLst>
</file>

<file path=ppt/tags/tag2.xml><?xml version="1.0" encoding="utf-8"?>
<p:tagLst xmlns:a="http://schemas.openxmlformats.org/drawingml/2006/main" xmlns:r="http://schemas.openxmlformats.org/officeDocument/2006/relationships" xmlns:p="http://schemas.openxmlformats.org/presentationml/2006/main">
  <p:tag name="TIMING" val="|5|13.3"/>
</p:tagLst>
</file>

<file path=ppt/tags/tag20.xml><?xml version="1.0" encoding="utf-8"?>
<p:tagLst xmlns:a="http://schemas.openxmlformats.org/drawingml/2006/main" xmlns:r="http://schemas.openxmlformats.org/officeDocument/2006/relationships" xmlns:p="http://schemas.openxmlformats.org/presentationml/2006/main">
  <p:tag name="TIMING" val="|8.6"/>
</p:tagLst>
</file>

<file path=ppt/tags/tag21.xml><?xml version="1.0" encoding="utf-8"?>
<p:tagLst xmlns:a="http://schemas.openxmlformats.org/drawingml/2006/main" xmlns:r="http://schemas.openxmlformats.org/officeDocument/2006/relationships" xmlns:p="http://schemas.openxmlformats.org/presentationml/2006/main">
  <p:tag name="TIMING" val="|10.8|2.1"/>
</p:tagLst>
</file>

<file path=ppt/tags/tag3.xml><?xml version="1.0" encoding="utf-8"?>
<p:tagLst xmlns:a="http://schemas.openxmlformats.org/drawingml/2006/main" xmlns:r="http://schemas.openxmlformats.org/officeDocument/2006/relationships" xmlns:p="http://schemas.openxmlformats.org/presentationml/2006/main">
  <p:tag name="TIMING" val="|16.1"/>
</p:tagLst>
</file>

<file path=ppt/tags/tag4.xml><?xml version="1.0" encoding="utf-8"?>
<p:tagLst xmlns:a="http://schemas.openxmlformats.org/drawingml/2006/main" xmlns:r="http://schemas.openxmlformats.org/officeDocument/2006/relationships" xmlns:p="http://schemas.openxmlformats.org/presentationml/2006/main">
  <p:tag name="TIMING" val="|35.8"/>
</p:tagLst>
</file>

<file path=ppt/tags/tag5.xml><?xml version="1.0" encoding="utf-8"?>
<p:tagLst xmlns:a="http://schemas.openxmlformats.org/drawingml/2006/main" xmlns:r="http://schemas.openxmlformats.org/officeDocument/2006/relationships" xmlns:p="http://schemas.openxmlformats.org/presentationml/2006/main">
  <p:tag name="TIMING" val="|48.3|10"/>
</p:tagLst>
</file>

<file path=ppt/tags/tag6.xml><?xml version="1.0" encoding="utf-8"?>
<p:tagLst xmlns:a="http://schemas.openxmlformats.org/drawingml/2006/main" xmlns:r="http://schemas.openxmlformats.org/officeDocument/2006/relationships" xmlns:p="http://schemas.openxmlformats.org/presentationml/2006/main">
  <p:tag name="TIMING" val="|48.9"/>
</p:tagLst>
</file>

<file path=ppt/tags/tag7.xml><?xml version="1.0" encoding="utf-8"?>
<p:tagLst xmlns:a="http://schemas.openxmlformats.org/drawingml/2006/main" xmlns:r="http://schemas.openxmlformats.org/officeDocument/2006/relationships" xmlns:p="http://schemas.openxmlformats.org/presentationml/2006/main">
  <p:tag name="TIMING" val="|4.2|12.5|7.2"/>
</p:tagLst>
</file>

<file path=ppt/tags/tag8.xml><?xml version="1.0" encoding="utf-8"?>
<p:tagLst xmlns:a="http://schemas.openxmlformats.org/drawingml/2006/main" xmlns:r="http://schemas.openxmlformats.org/officeDocument/2006/relationships" xmlns:p="http://schemas.openxmlformats.org/presentationml/2006/main">
  <p:tag name="TIMING" val="|9.9"/>
</p:tagLst>
</file>

<file path=ppt/tags/tag9.xml><?xml version="1.0" encoding="utf-8"?>
<p:tagLst xmlns:a="http://schemas.openxmlformats.org/drawingml/2006/main" xmlns:r="http://schemas.openxmlformats.org/officeDocument/2006/relationships" xmlns:p="http://schemas.openxmlformats.org/presentationml/2006/main">
  <p:tag name="TIMING" val="|2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4109</TotalTime>
  <Words>2870</Words>
  <Application>Microsoft Macintosh PowerPoint</Application>
  <PresentationFormat>全屏显示(16:10)</PresentationFormat>
  <Paragraphs>471</Paragraphs>
  <Slides>63</Slides>
  <Notes>21</Notes>
  <HiddenSlides>15</HiddenSlides>
  <MMClips>3</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63</vt:i4>
      </vt:variant>
    </vt:vector>
  </HeadingPairs>
  <TitlesOfParts>
    <vt:vector size="73" baseType="lpstr">
      <vt:lpstr>华文楷体</vt:lpstr>
      <vt:lpstr>华文新魏</vt:lpstr>
      <vt:lpstr>隶书</vt:lpstr>
      <vt:lpstr>微软雅黑</vt:lpstr>
      <vt:lpstr>Arial</vt:lpstr>
      <vt:lpstr>Calibri</vt:lpstr>
      <vt:lpstr>Cambria Math</vt:lpstr>
      <vt:lpstr>Times New Roman</vt:lpstr>
      <vt:lpstr>Wingdings</vt:lpstr>
      <vt:lpstr>Office 主题</vt:lpstr>
      <vt:lpstr>图像内容的显著性与相似性研究及应用</vt:lpstr>
      <vt:lpstr>报告内容</vt:lpstr>
      <vt:lpstr>1.1 论文选题背景</vt:lpstr>
      <vt:lpstr>1.1 论文选题背景</vt:lpstr>
      <vt:lpstr>1.1 论文选题背景</vt:lpstr>
      <vt:lpstr>1.2 论文整体结构</vt:lpstr>
      <vt:lpstr>2.1 图像视觉显著性区域检测</vt:lpstr>
      <vt:lpstr>2.1 图像视觉显著性区域检测</vt:lpstr>
      <vt:lpstr>2.1 图像视觉显著性区域检测</vt:lpstr>
      <vt:lpstr>2.1 图像视觉显著性区域检测</vt:lpstr>
      <vt:lpstr>2.1 图像视觉显著性区域检测</vt:lpstr>
      <vt:lpstr>2.1 图像视觉显著性区域检测</vt:lpstr>
      <vt:lpstr>2.1 图像视觉显著性区域检测</vt:lpstr>
      <vt:lpstr>2.1 图像视觉显著性区域检测</vt:lpstr>
      <vt:lpstr>报告内容</vt:lpstr>
      <vt:lpstr>2.2群组图像显著性区域提取与检索</vt:lpstr>
      <vt:lpstr>2.2群组图像显著性区域提取与检索</vt:lpstr>
      <vt:lpstr>2.2群组图像显著性区域提取与检索</vt:lpstr>
      <vt:lpstr>2.2群组图像显著性区域提取与检索</vt:lpstr>
      <vt:lpstr>2.2群组图像显著性区域提取与检索</vt:lpstr>
      <vt:lpstr>2.2群组图像显著性区域提取与检索</vt:lpstr>
      <vt:lpstr>2.2群组图像显著性区域提取与检索</vt:lpstr>
      <vt:lpstr>2.2群组图像显著性区域提取与检索</vt:lpstr>
      <vt:lpstr>2.2群组图像显著性区域提取与检索</vt:lpstr>
      <vt:lpstr>2.2群组图像显著性区域提取与检索</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2.3 基于相似结构分析的图像编辑</vt:lpstr>
      <vt:lpstr>报告内容</vt:lpstr>
      <vt:lpstr>3.1 全文工作总结</vt:lpstr>
      <vt:lpstr>3.2 未来工作展望</vt:lpstr>
      <vt:lpstr>报告内容</vt:lpstr>
      <vt:lpstr>3.1 论文发表</vt:lpstr>
      <vt:lpstr>3.1 论文发表</vt:lpstr>
      <vt:lpstr>3.2 参与科研项目</vt:lpstr>
      <vt:lpstr>3.3 已授权国家发明专利</vt:lpstr>
      <vt:lpstr>PowerPoint 演示文稿</vt:lpstr>
      <vt:lpstr>2.1 图像视觉显著性区域检测</vt:lpstr>
      <vt:lpstr>2.1 图像视觉显著性区域检测</vt:lpstr>
      <vt:lpstr>2.1 图像视觉显著性区域检测</vt:lpstr>
      <vt:lpstr>2.1 图像视觉显著性区域检测</vt:lpstr>
      <vt:lpstr>2.1 图像视觉显著性区域检测</vt:lpstr>
      <vt:lpstr>2.1 图像视觉显著性区域检测</vt:lpstr>
      <vt:lpstr>2.1 图像视觉显著性区域检测</vt:lpstr>
      <vt:lpstr>2.2群组图像显著性区域提取与检索</vt:lpstr>
      <vt:lpstr>2.2群组图像显著性区域提取与检索</vt:lpstr>
      <vt:lpstr>2.2群组图像显著性区域提取与检索</vt:lpstr>
      <vt:lpstr>2.3 基于相似结构分析的图像编辑</vt:lpstr>
      <vt:lpstr>2.3 基于相似结构分析的图像编辑</vt:lpstr>
      <vt:lpstr>2.3 基于相似结构分析的图像编辑</vt:lpstr>
      <vt:lpstr>3.4 工作被关注情况</vt:lpstr>
      <vt:lpstr>研究生阶段获奖情况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KylinCheng</dc:creator>
  <cp:lastModifiedBy>MingMing Cheng</cp:lastModifiedBy>
  <cp:revision>455</cp:revision>
  <cp:lastPrinted>2011-05-24T16:03:48Z</cp:lastPrinted>
  <dcterms:created xsi:type="dcterms:W3CDTF">2010-05-08T10:37:57Z</dcterms:created>
  <dcterms:modified xsi:type="dcterms:W3CDTF">2020-05-11T13:35:22Z</dcterms:modified>
</cp:coreProperties>
</file>