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39" r:id="rId2"/>
    <p:sldId id="4527" r:id="rId3"/>
    <p:sldId id="4529" r:id="rId4"/>
    <p:sldId id="4542" r:id="rId5"/>
    <p:sldId id="4544" r:id="rId6"/>
    <p:sldId id="4543" r:id="rId7"/>
    <p:sldId id="4549" r:id="rId8"/>
    <p:sldId id="4531" r:id="rId9"/>
    <p:sldId id="4532" r:id="rId10"/>
    <p:sldId id="4533" r:id="rId11"/>
    <p:sldId id="4545" r:id="rId12"/>
    <p:sldId id="4534" r:id="rId13"/>
    <p:sldId id="4535" r:id="rId14"/>
    <p:sldId id="4536" r:id="rId15"/>
    <p:sldId id="4537" r:id="rId16"/>
    <p:sldId id="4538" r:id="rId17"/>
    <p:sldId id="4539" r:id="rId18"/>
    <p:sldId id="4546" r:id="rId19"/>
    <p:sldId id="4540" r:id="rId20"/>
    <p:sldId id="4547" r:id="rId21"/>
    <p:sldId id="4548" r:id="rId22"/>
    <p:sldId id="4550" r:id="rId23"/>
    <p:sldId id="448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2AC"/>
    <a:srgbClr val="ED6C00"/>
    <a:srgbClr val="E2287E"/>
    <a:srgbClr val="2CA738"/>
    <a:srgbClr val="54C3F4"/>
    <a:srgbClr val="5A2847"/>
    <a:srgbClr val="5C126B"/>
    <a:srgbClr val="984378"/>
    <a:srgbClr val="C77FAC"/>
    <a:srgbClr val="22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1" autoAdjust="0"/>
    <p:restoredTop sz="80014" autoAdjust="0"/>
  </p:normalViewPr>
  <p:slideViewPr>
    <p:cSldViewPr snapToGrid="0">
      <p:cViewPr varScale="1">
        <p:scale>
          <a:sx n="91" d="100"/>
          <a:sy n="91" d="100"/>
        </p:scale>
        <p:origin x="1248" y="66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3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Activation Mapping: the predicted class score is mapped back to the previous convolutional layer to generate the class activation maps (CAMs). The CAM highlights the class-specific discriminative regions.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9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6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05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  <a:solidFill>
            <a:srgbClr val="0062AC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"/>
            <a:ext cx="8848164" cy="669129"/>
          </a:xfrm>
          <a:noFill/>
        </p:spPr>
        <p:txBody>
          <a:bodyPr>
            <a:noAutofit/>
          </a:bodyPr>
          <a:lstStyle>
            <a:lvl1pPr>
              <a:defRPr sz="4000" b="1" baseline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>
            <a:lvl1pPr>
              <a:lnSpc>
                <a:spcPct val="120000"/>
              </a:lnSpc>
              <a:defRPr sz="3200" b="1" i="0" baseline="0">
                <a:ea typeface="黑体" panose="02010609060101010101" pitchFamily="49" charset="-122"/>
              </a:defRPr>
            </a:lvl1pPr>
            <a:lvl2pPr>
              <a:lnSpc>
                <a:spcPct val="120000"/>
              </a:lnSpc>
              <a:defRPr sz="3000" b="1" i="0" baseline="0">
                <a:ea typeface="华文楷体" panose="02010600040101010101" pitchFamily="2" charset="-122"/>
              </a:defRPr>
            </a:lvl2pPr>
            <a:lvl3pPr>
              <a:lnSpc>
                <a:spcPct val="120000"/>
              </a:lnSpc>
              <a:defRPr sz="2800" b="1" i="0" baseline="0">
                <a:ea typeface="华文新魏" panose="02010800040101010101" pitchFamily="2" charset="-122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 flipV="1">
            <a:off x="0" y="669129"/>
            <a:ext cx="9144000" cy="28713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00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470460" y="6580997"/>
            <a:ext cx="673539" cy="307777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0062A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99559" y="6581000"/>
            <a:ext cx="4040033" cy="307777"/>
          </a:xfrm>
          <a:prstGeom prst="rect">
            <a:avLst/>
          </a:prstGeom>
          <a:solidFill>
            <a:srgbClr val="2CA738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0" dirty="0">
                <a:solidFill>
                  <a:schemeClr val="bg1"/>
                </a:solidFill>
              </a:rPr>
              <a:t>弱监督语义分割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" y="6580995"/>
            <a:ext cx="2599557" cy="307777"/>
          </a:xfrm>
          <a:prstGeom prst="rect">
            <a:avLst/>
          </a:prstGeom>
          <a:solidFill>
            <a:srgbClr val="54C3F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程明明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70461" y="6580995"/>
            <a:ext cx="6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639592" y="6580995"/>
            <a:ext cx="1830867" cy="307777"/>
          </a:xfrm>
          <a:prstGeom prst="rect">
            <a:avLst/>
          </a:prstGeom>
          <a:solidFill>
            <a:srgbClr val="E2287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http://mmcheng.net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8800" b="1" dirty="0">
                <a:latin typeface="黑体" panose="02010609060101010101" pitchFamily="49" charset="-122"/>
                <a:ea typeface="黑体" panose="02010609060101010101" pitchFamily="49" charset="-122"/>
              </a:rPr>
              <a:t>弱监督语义分割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70510" y="2580332"/>
            <a:ext cx="8602980" cy="1968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程明明，侯淇彬</a:t>
            </a:r>
            <a:endParaRPr lang="en-US" altLang="zh-CN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spcBef>
                <a:spcPts val="1350"/>
              </a:spcBef>
            </a:pP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南开大学计算机学院</a:t>
            </a:r>
            <a:endParaRPr lang="en-US" altLang="zh-CN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6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397C-EE3E-E34B-A484-BE2162E6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基于注意力机制的弱监督语义分割</a:t>
            </a:r>
            <a:endParaRPr lang="en-US" dirty="0"/>
          </a:p>
        </p:txBody>
      </p:sp>
      <p:cxnSp>
        <p:nvCxnSpPr>
          <p:cNvPr id="23" name="直接连接符 2">
            <a:extLst>
              <a:ext uri="{FF2B5EF4-FFF2-40B4-BE49-F238E27FC236}">
                <a16:creationId xmlns:a16="http://schemas.microsoft.com/office/drawing/2014/main" id="{EFB95B89-2471-A34D-9F6D-605C8344AE37}"/>
              </a:ext>
            </a:extLst>
          </p:cNvPr>
          <p:cNvCxnSpPr/>
          <p:nvPr/>
        </p:nvCxnSpPr>
        <p:spPr>
          <a:xfrm>
            <a:off x="516770" y="5942708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23">
            <a:extLst>
              <a:ext uri="{FF2B5EF4-FFF2-40B4-BE49-F238E27FC236}">
                <a16:creationId xmlns:a16="http://schemas.microsoft.com/office/drawing/2014/main" id="{AD8C84CA-407E-CA4E-953E-21E3CB920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0" y="1611566"/>
            <a:ext cx="8171358" cy="4076539"/>
          </a:xfrm>
          <a:prstGeom prst="rect">
            <a:avLst/>
          </a:prstGeom>
        </p:spPr>
      </p:pic>
      <p:sp>
        <p:nvSpPr>
          <p:cNvPr id="17" name="矩形 4">
            <a:extLst>
              <a:ext uri="{FF2B5EF4-FFF2-40B4-BE49-F238E27FC236}">
                <a16:creationId xmlns:a16="http://schemas.microsoft.com/office/drawing/2014/main" id="{6F4C85C8-9BCE-C44B-B848-A6F5821596EF}"/>
              </a:ext>
            </a:extLst>
          </p:cNvPr>
          <p:cNvSpPr/>
          <p:nvPr/>
        </p:nvSpPr>
        <p:spPr>
          <a:xfrm>
            <a:off x="415170" y="6065937"/>
            <a:ext cx="8258930" cy="493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 startAt="2"/>
            </a:pP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Ahn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et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al. Learning pixel-level semantic affinity with image-level supervision for weakly supervised semantic segmentation. In CVPR, 2018.</a:t>
            </a:r>
          </a:p>
        </p:txBody>
      </p:sp>
      <p:sp>
        <p:nvSpPr>
          <p:cNvPr id="28" name="Pentagon 3">
            <a:extLst>
              <a:ext uri="{FF2B5EF4-FFF2-40B4-BE49-F238E27FC236}">
                <a16:creationId xmlns:a16="http://schemas.microsoft.com/office/drawing/2014/main" id="{9F6B9498-5DFB-DC43-8BA7-C8242C72BA81}"/>
              </a:ext>
            </a:extLst>
          </p:cNvPr>
          <p:cNvSpPr/>
          <p:nvPr/>
        </p:nvSpPr>
        <p:spPr>
          <a:xfrm>
            <a:off x="415170" y="860158"/>
            <a:ext cx="2454542" cy="43780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种子区域扩张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Pentagon 5">
            <a:extLst>
              <a:ext uri="{FF2B5EF4-FFF2-40B4-BE49-F238E27FC236}">
                <a16:creationId xmlns:a16="http://schemas.microsoft.com/office/drawing/2014/main" id="{47692A01-DD2F-D145-A43C-74B5D1DC06EE}"/>
              </a:ext>
            </a:extLst>
          </p:cNvPr>
          <p:cNvSpPr/>
          <p:nvPr/>
        </p:nvSpPr>
        <p:spPr>
          <a:xfrm>
            <a:off x="3317364" y="860158"/>
            <a:ext cx="2454542" cy="4378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相似度网络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7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397C-EE3E-E34B-A484-BE2162E6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基于注意力机制的弱监督语义分割</a:t>
            </a:r>
            <a:endParaRPr lang="en-US" dirty="0"/>
          </a:p>
        </p:txBody>
      </p:sp>
      <p:cxnSp>
        <p:nvCxnSpPr>
          <p:cNvPr id="23" name="直接连接符 2">
            <a:extLst>
              <a:ext uri="{FF2B5EF4-FFF2-40B4-BE49-F238E27FC236}">
                <a16:creationId xmlns:a16="http://schemas.microsoft.com/office/drawing/2014/main" id="{EFB95B89-2471-A34D-9F6D-605C8344AE37}"/>
              </a:ext>
            </a:extLst>
          </p:cNvPr>
          <p:cNvCxnSpPr/>
          <p:nvPr/>
        </p:nvCxnSpPr>
        <p:spPr>
          <a:xfrm>
            <a:off x="516770" y="5942708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4">
            <a:extLst>
              <a:ext uri="{FF2B5EF4-FFF2-40B4-BE49-F238E27FC236}">
                <a16:creationId xmlns:a16="http://schemas.microsoft.com/office/drawing/2014/main" id="{6F4C85C8-9BCE-C44B-B848-A6F5821596EF}"/>
              </a:ext>
            </a:extLst>
          </p:cNvPr>
          <p:cNvSpPr/>
          <p:nvPr/>
        </p:nvSpPr>
        <p:spPr>
          <a:xfrm>
            <a:off x="415170" y="6065937"/>
            <a:ext cx="8258930" cy="493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 startAt="2"/>
            </a:pP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Ahn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et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al. Learning pixel-level semantic affinity with image-level supervision for weakly supervised semantic segmentation. In CVPR, 2018.</a:t>
            </a:r>
          </a:p>
        </p:txBody>
      </p:sp>
      <p:sp>
        <p:nvSpPr>
          <p:cNvPr id="28" name="Pentagon 3">
            <a:extLst>
              <a:ext uri="{FF2B5EF4-FFF2-40B4-BE49-F238E27FC236}">
                <a16:creationId xmlns:a16="http://schemas.microsoft.com/office/drawing/2014/main" id="{9F6B9498-5DFB-DC43-8BA7-C8242C72BA81}"/>
              </a:ext>
            </a:extLst>
          </p:cNvPr>
          <p:cNvSpPr/>
          <p:nvPr/>
        </p:nvSpPr>
        <p:spPr>
          <a:xfrm>
            <a:off x="415170" y="860158"/>
            <a:ext cx="2454542" cy="43780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种子区域扩张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Pentagon 5">
            <a:extLst>
              <a:ext uri="{FF2B5EF4-FFF2-40B4-BE49-F238E27FC236}">
                <a16:creationId xmlns:a16="http://schemas.microsoft.com/office/drawing/2014/main" id="{47692A01-DD2F-D145-A43C-74B5D1DC06EE}"/>
              </a:ext>
            </a:extLst>
          </p:cNvPr>
          <p:cNvSpPr/>
          <p:nvPr/>
        </p:nvSpPr>
        <p:spPr>
          <a:xfrm>
            <a:off x="3317364" y="860158"/>
            <a:ext cx="2454542" cy="4378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相似度网络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196311-1438-E64D-B0E2-2CE9507ED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606" y="1609272"/>
            <a:ext cx="6070600" cy="3898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3BF73F-419F-2845-B7F3-3FC94131858F}"/>
              </a:ext>
            </a:extLst>
          </p:cNvPr>
          <p:cNvSpPr/>
          <p:nvPr/>
        </p:nvSpPr>
        <p:spPr>
          <a:xfrm>
            <a:off x="57626" y="1732500"/>
            <a:ext cx="26789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NimbusRomNo9L"/>
              </a:rPr>
              <a:t>incomplete for segmentation, but </a:t>
            </a:r>
            <a:r>
              <a:rPr lang="en-US" sz="2800" i="1" dirty="0">
                <a:solidFill>
                  <a:srgbClr val="FF0000"/>
                </a:solidFill>
                <a:latin typeface="NimbusRomNo9L"/>
              </a:rPr>
              <a:t>sufficient</a:t>
            </a:r>
            <a:r>
              <a:rPr lang="en-US" sz="2800" i="1" dirty="0">
                <a:latin typeface="NimbusRomNo9L"/>
              </a:rPr>
              <a:t> for learning semantic affinities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19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397C-EE3E-E34B-A484-BE2162E6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基于注意力机制的弱监督语义分割</a:t>
            </a:r>
            <a:endParaRPr lang="en-US" dirty="0"/>
          </a:p>
        </p:txBody>
      </p:sp>
      <p:cxnSp>
        <p:nvCxnSpPr>
          <p:cNvPr id="23" name="直接连接符 2">
            <a:extLst>
              <a:ext uri="{FF2B5EF4-FFF2-40B4-BE49-F238E27FC236}">
                <a16:creationId xmlns:a16="http://schemas.microsoft.com/office/drawing/2014/main" id="{EFB95B89-2471-A34D-9F6D-605C8344AE37}"/>
              </a:ext>
            </a:extLst>
          </p:cNvPr>
          <p:cNvCxnSpPr/>
          <p:nvPr/>
        </p:nvCxnSpPr>
        <p:spPr>
          <a:xfrm>
            <a:off x="516770" y="5942708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30">
            <a:extLst>
              <a:ext uri="{FF2B5EF4-FFF2-40B4-BE49-F238E27FC236}">
                <a16:creationId xmlns:a16="http://schemas.microsoft.com/office/drawing/2014/main" id="{29E93A5B-77D5-1840-8E5A-28832EC60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35" y="1610440"/>
            <a:ext cx="5535673" cy="4019792"/>
          </a:xfrm>
          <a:prstGeom prst="rect">
            <a:avLst/>
          </a:prstGeom>
        </p:spPr>
      </p:pic>
      <p:sp>
        <p:nvSpPr>
          <p:cNvPr id="17" name="矩形 4">
            <a:extLst>
              <a:ext uri="{FF2B5EF4-FFF2-40B4-BE49-F238E27FC236}">
                <a16:creationId xmlns:a16="http://schemas.microsoft.com/office/drawing/2014/main" id="{4B83E29B-99CD-5545-8F3C-3A12A159C377}"/>
              </a:ext>
            </a:extLst>
          </p:cNvPr>
          <p:cNvSpPr/>
          <p:nvPr/>
        </p:nvSpPr>
        <p:spPr>
          <a:xfrm>
            <a:off x="415170" y="6065937"/>
            <a:ext cx="8258930" cy="493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 startAt="3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Wei et al. Revisiting Dilated Convolution: A Simple Approach for Weakly- and Semi- Supervised Semantic Segmentation. In CVPR, 2018</a:t>
            </a:r>
          </a:p>
        </p:txBody>
      </p:sp>
      <p:sp>
        <p:nvSpPr>
          <p:cNvPr id="19" name="Pentagon 3">
            <a:extLst>
              <a:ext uri="{FF2B5EF4-FFF2-40B4-BE49-F238E27FC236}">
                <a16:creationId xmlns:a16="http://schemas.microsoft.com/office/drawing/2014/main" id="{3E33C624-46FA-0C44-B289-D5F83D0C4A10}"/>
              </a:ext>
            </a:extLst>
          </p:cNvPr>
          <p:cNvSpPr/>
          <p:nvPr/>
        </p:nvSpPr>
        <p:spPr>
          <a:xfrm>
            <a:off x="415170" y="860158"/>
            <a:ext cx="2454542" cy="43780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种子区域扩张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Pentagon 5">
            <a:extLst>
              <a:ext uri="{FF2B5EF4-FFF2-40B4-BE49-F238E27FC236}">
                <a16:creationId xmlns:a16="http://schemas.microsoft.com/office/drawing/2014/main" id="{7E9D6C1F-8209-7144-BB6B-BCE0DAA4E76B}"/>
              </a:ext>
            </a:extLst>
          </p:cNvPr>
          <p:cNvSpPr/>
          <p:nvPr/>
        </p:nvSpPr>
        <p:spPr>
          <a:xfrm>
            <a:off x="3317364" y="860158"/>
            <a:ext cx="2454542" cy="4378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相似度网络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Pentagon 6">
            <a:extLst>
              <a:ext uri="{FF2B5EF4-FFF2-40B4-BE49-F238E27FC236}">
                <a16:creationId xmlns:a16="http://schemas.microsoft.com/office/drawing/2014/main" id="{3C36EEAE-DE09-D84E-ADE5-495FF81ADE0D}"/>
              </a:ext>
            </a:extLst>
          </p:cNvPr>
          <p:cNvSpPr/>
          <p:nvPr/>
        </p:nvSpPr>
        <p:spPr>
          <a:xfrm>
            <a:off x="6219558" y="860158"/>
            <a:ext cx="2454542" cy="43780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基于空洞卷积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ADDF7-17A1-394C-8CE9-DB0D3CE947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779" y="1733669"/>
            <a:ext cx="28321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397C-EE3E-E34B-A484-BE2162E6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基于注意力机制的弱监督语义分割</a:t>
            </a:r>
            <a:endParaRPr lang="en-US" dirty="0"/>
          </a:p>
        </p:txBody>
      </p:sp>
      <p:cxnSp>
        <p:nvCxnSpPr>
          <p:cNvPr id="23" name="直接连接符 2">
            <a:extLst>
              <a:ext uri="{FF2B5EF4-FFF2-40B4-BE49-F238E27FC236}">
                <a16:creationId xmlns:a16="http://schemas.microsoft.com/office/drawing/2014/main" id="{EFB95B89-2471-A34D-9F6D-605C8344AE37}"/>
              </a:ext>
            </a:extLst>
          </p:cNvPr>
          <p:cNvCxnSpPr/>
          <p:nvPr/>
        </p:nvCxnSpPr>
        <p:spPr>
          <a:xfrm>
            <a:off x="516770" y="5888920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23">
            <a:extLst>
              <a:ext uri="{FF2B5EF4-FFF2-40B4-BE49-F238E27FC236}">
                <a16:creationId xmlns:a16="http://schemas.microsoft.com/office/drawing/2014/main" id="{72257295-2745-A24D-9EA0-C26980ABF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35" y="2262191"/>
            <a:ext cx="8516208" cy="3167614"/>
          </a:xfrm>
          <a:prstGeom prst="rect">
            <a:avLst/>
          </a:prstGeom>
        </p:spPr>
      </p:pic>
      <p:sp>
        <p:nvSpPr>
          <p:cNvPr id="16" name="矩形 4">
            <a:extLst>
              <a:ext uri="{FF2B5EF4-FFF2-40B4-BE49-F238E27FC236}">
                <a16:creationId xmlns:a16="http://schemas.microsoft.com/office/drawing/2014/main" id="{DB63B22C-B091-2443-8469-710C21570A21}"/>
              </a:ext>
            </a:extLst>
          </p:cNvPr>
          <p:cNvSpPr/>
          <p:nvPr/>
        </p:nvSpPr>
        <p:spPr>
          <a:xfrm>
            <a:off x="415170" y="6012149"/>
            <a:ext cx="8477144" cy="474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 startAt="4"/>
            </a:pP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Zhang et al. Adversarial Complementary Learning for Weakly Supervised Object Localization. In CVPR 2018.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 startAt="4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Li et al. Tell Me Where to Look: Guided Attention Inference Network. In CVPR 2018.</a:t>
            </a:r>
          </a:p>
        </p:txBody>
      </p:sp>
      <p:sp>
        <p:nvSpPr>
          <p:cNvPr id="17" name="Pentagon 3">
            <a:extLst>
              <a:ext uri="{FF2B5EF4-FFF2-40B4-BE49-F238E27FC236}">
                <a16:creationId xmlns:a16="http://schemas.microsoft.com/office/drawing/2014/main" id="{D2F2F197-35DF-D646-B763-178899C222DB}"/>
              </a:ext>
            </a:extLst>
          </p:cNvPr>
          <p:cNvSpPr/>
          <p:nvPr/>
        </p:nvSpPr>
        <p:spPr>
          <a:xfrm>
            <a:off x="415170" y="860158"/>
            <a:ext cx="2454542" cy="43780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种子区域扩张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Pentagon 5">
            <a:extLst>
              <a:ext uri="{FF2B5EF4-FFF2-40B4-BE49-F238E27FC236}">
                <a16:creationId xmlns:a16="http://schemas.microsoft.com/office/drawing/2014/main" id="{B08E8C41-8BE1-EE45-928A-4070DB54A009}"/>
              </a:ext>
            </a:extLst>
          </p:cNvPr>
          <p:cNvSpPr/>
          <p:nvPr/>
        </p:nvSpPr>
        <p:spPr>
          <a:xfrm>
            <a:off x="3317364" y="860158"/>
            <a:ext cx="2454542" cy="4378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相似度网络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Pentagon 6">
            <a:extLst>
              <a:ext uri="{FF2B5EF4-FFF2-40B4-BE49-F238E27FC236}">
                <a16:creationId xmlns:a16="http://schemas.microsoft.com/office/drawing/2014/main" id="{C79334A6-A839-AF4D-9038-71F037C917E1}"/>
              </a:ext>
            </a:extLst>
          </p:cNvPr>
          <p:cNvSpPr/>
          <p:nvPr/>
        </p:nvSpPr>
        <p:spPr>
          <a:xfrm>
            <a:off x="6219558" y="862285"/>
            <a:ext cx="2454542" cy="43780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基于空洞卷积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Pentagon 7">
            <a:extLst>
              <a:ext uri="{FF2B5EF4-FFF2-40B4-BE49-F238E27FC236}">
                <a16:creationId xmlns:a16="http://schemas.microsoft.com/office/drawing/2014/main" id="{AA1C0C03-5FCF-F140-B1FA-1DFADA40CFCE}"/>
              </a:ext>
            </a:extLst>
          </p:cNvPr>
          <p:cNvSpPr/>
          <p:nvPr/>
        </p:nvSpPr>
        <p:spPr>
          <a:xfrm>
            <a:off x="409071" y="1442502"/>
            <a:ext cx="2460641" cy="43780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对抗擦除策略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4,5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21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397C-EE3E-E34B-A484-BE2162E6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基于注意力机制的弱监督语义分割</a:t>
            </a:r>
            <a:endParaRPr lang="en-US" dirty="0"/>
          </a:p>
        </p:txBody>
      </p:sp>
      <p:cxnSp>
        <p:nvCxnSpPr>
          <p:cNvPr id="23" name="直接连接符 2">
            <a:extLst>
              <a:ext uri="{FF2B5EF4-FFF2-40B4-BE49-F238E27FC236}">
                <a16:creationId xmlns:a16="http://schemas.microsoft.com/office/drawing/2014/main" id="{EFB95B89-2471-A34D-9F6D-605C8344AE37}"/>
              </a:ext>
            </a:extLst>
          </p:cNvPr>
          <p:cNvCxnSpPr/>
          <p:nvPr/>
        </p:nvCxnSpPr>
        <p:spPr>
          <a:xfrm>
            <a:off x="516770" y="5942708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4">
            <a:extLst>
              <a:ext uri="{FF2B5EF4-FFF2-40B4-BE49-F238E27FC236}">
                <a16:creationId xmlns:a16="http://schemas.microsoft.com/office/drawing/2014/main" id="{DE4DE880-141F-1E42-9800-92F5060DA4F1}"/>
              </a:ext>
            </a:extLst>
          </p:cNvPr>
          <p:cNvSpPr/>
          <p:nvPr/>
        </p:nvSpPr>
        <p:spPr>
          <a:xfrm>
            <a:off x="415170" y="6065937"/>
            <a:ext cx="8258930" cy="493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 startAt="6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Weakly-Supervised Semantic Segmentation by Iteratively Mining Common Object Features. In CVPR 2018.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5694A390-690B-8741-A77C-C7769FACA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0" y="2132950"/>
            <a:ext cx="8329209" cy="3748144"/>
          </a:xfrm>
          <a:prstGeom prst="rect">
            <a:avLst/>
          </a:prstGeom>
        </p:spPr>
      </p:pic>
      <p:sp>
        <p:nvSpPr>
          <p:cNvPr id="17" name="Pentagon 3">
            <a:extLst>
              <a:ext uri="{FF2B5EF4-FFF2-40B4-BE49-F238E27FC236}">
                <a16:creationId xmlns:a16="http://schemas.microsoft.com/office/drawing/2014/main" id="{C6442B86-D0A4-804B-A583-1372B1A0870E}"/>
              </a:ext>
            </a:extLst>
          </p:cNvPr>
          <p:cNvSpPr/>
          <p:nvPr/>
        </p:nvSpPr>
        <p:spPr>
          <a:xfrm>
            <a:off x="415170" y="860158"/>
            <a:ext cx="2454542" cy="43780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种子区域扩张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Pentagon 5">
            <a:extLst>
              <a:ext uri="{FF2B5EF4-FFF2-40B4-BE49-F238E27FC236}">
                <a16:creationId xmlns:a16="http://schemas.microsoft.com/office/drawing/2014/main" id="{1E22ECBD-25B1-B144-A7B0-CEA05C57E4E4}"/>
              </a:ext>
            </a:extLst>
          </p:cNvPr>
          <p:cNvSpPr/>
          <p:nvPr/>
        </p:nvSpPr>
        <p:spPr>
          <a:xfrm>
            <a:off x="3317364" y="860158"/>
            <a:ext cx="2454542" cy="4378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相似度网络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Pentagon 6">
            <a:extLst>
              <a:ext uri="{FF2B5EF4-FFF2-40B4-BE49-F238E27FC236}">
                <a16:creationId xmlns:a16="http://schemas.microsoft.com/office/drawing/2014/main" id="{EEBD782B-6AE9-0D44-8753-792B8D2D54E0}"/>
              </a:ext>
            </a:extLst>
          </p:cNvPr>
          <p:cNvSpPr/>
          <p:nvPr/>
        </p:nvSpPr>
        <p:spPr>
          <a:xfrm>
            <a:off x="6219558" y="860158"/>
            <a:ext cx="2454542" cy="43780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基于空洞卷积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Pentagon 7">
            <a:extLst>
              <a:ext uri="{FF2B5EF4-FFF2-40B4-BE49-F238E27FC236}">
                <a16:creationId xmlns:a16="http://schemas.microsoft.com/office/drawing/2014/main" id="{703A7AF0-A008-F946-B3B1-6CC9F572EE01}"/>
              </a:ext>
            </a:extLst>
          </p:cNvPr>
          <p:cNvSpPr/>
          <p:nvPr/>
        </p:nvSpPr>
        <p:spPr>
          <a:xfrm>
            <a:off x="409071" y="1442502"/>
            <a:ext cx="2460641" cy="43780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对抗擦除策略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4,5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Pentagon 6">
            <a:extLst>
              <a:ext uri="{FF2B5EF4-FFF2-40B4-BE49-F238E27FC236}">
                <a16:creationId xmlns:a16="http://schemas.microsoft.com/office/drawing/2014/main" id="{699F5E12-8C96-9A48-AE76-ADF67B317E07}"/>
              </a:ext>
            </a:extLst>
          </p:cNvPr>
          <p:cNvSpPr/>
          <p:nvPr/>
        </p:nvSpPr>
        <p:spPr>
          <a:xfrm>
            <a:off x="3317364" y="1439881"/>
            <a:ext cx="2454542" cy="43780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相似区域挖掘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61CB7-CC50-264D-B4F9-4F94BDEDB98C}"/>
              </a:ext>
            </a:extLst>
          </p:cNvPr>
          <p:cNvSpPr/>
          <p:nvPr/>
        </p:nvSpPr>
        <p:spPr>
          <a:xfrm>
            <a:off x="1327661" y="2606638"/>
            <a:ext cx="67845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latin typeface="NimbusRomNo9L"/>
              </a:rPr>
              <a:t>small and coarse discriminative regions</a:t>
            </a:r>
            <a:r>
              <a:rPr lang="zh-CN" altLang="en-US" sz="4400" i="1" dirty="0">
                <a:latin typeface="NimbusRomNo9L"/>
              </a:rPr>
              <a:t> </a:t>
            </a:r>
            <a:r>
              <a:rPr lang="en-US" sz="4400" i="1" dirty="0">
                <a:latin typeface="NimbusRomNo9L"/>
              </a:rPr>
              <a:t>contain significant common features about objects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66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397C-EE3E-E34B-A484-BE2162E6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基于注意力机制的弱监督语义分割</a:t>
            </a:r>
            <a:endParaRPr lang="en-US" dirty="0"/>
          </a:p>
        </p:txBody>
      </p:sp>
      <p:sp>
        <p:nvSpPr>
          <p:cNvPr id="6" name="Pentagon 3">
            <a:extLst>
              <a:ext uri="{FF2B5EF4-FFF2-40B4-BE49-F238E27FC236}">
                <a16:creationId xmlns:a16="http://schemas.microsoft.com/office/drawing/2014/main" id="{55090C1A-8268-EE45-BC0E-72003E5C04A2}"/>
              </a:ext>
            </a:extLst>
          </p:cNvPr>
          <p:cNvSpPr/>
          <p:nvPr/>
        </p:nvSpPr>
        <p:spPr>
          <a:xfrm>
            <a:off x="415170" y="860158"/>
            <a:ext cx="2454542" cy="43780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种子区域扩张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Pentagon 5">
            <a:extLst>
              <a:ext uri="{FF2B5EF4-FFF2-40B4-BE49-F238E27FC236}">
                <a16:creationId xmlns:a16="http://schemas.microsoft.com/office/drawing/2014/main" id="{28A1C450-ECB3-C04A-8C2C-A9DA79DC441A}"/>
              </a:ext>
            </a:extLst>
          </p:cNvPr>
          <p:cNvSpPr/>
          <p:nvPr/>
        </p:nvSpPr>
        <p:spPr>
          <a:xfrm>
            <a:off x="3317364" y="860158"/>
            <a:ext cx="2454542" cy="4378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相似度网络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Pentagon 6">
            <a:extLst>
              <a:ext uri="{FF2B5EF4-FFF2-40B4-BE49-F238E27FC236}">
                <a16:creationId xmlns:a16="http://schemas.microsoft.com/office/drawing/2014/main" id="{9DDF0F3D-EB23-9F43-AEF8-D5285CD217A7}"/>
              </a:ext>
            </a:extLst>
          </p:cNvPr>
          <p:cNvSpPr/>
          <p:nvPr/>
        </p:nvSpPr>
        <p:spPr>
          <a:xfrm>
            <a:off x="6219558" y="860158"/>
            <a:ext cx="2454542" cy="43780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基于空洞卷积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Pentagon 7">
            <a:extLst>
              <a:ext uri="{FF2B5EF4-FFF2-40B4-BE49-F238E27FC236}">
                <a16:creationId xmlns:a16="http://schemas.microsoft.com/office/drawing/2014/main" id="{DCA7137F-5D1B-8642-A4FF-106940C3FFAA}"/>
              </a:ext>
            </a:extLst>
          </p:cNvPr>
          <p:cNvSpPr/>
          <p:nvPr/>
        </p:nvSpPr>
        <p:spPr>
          <a:xfrm>
            <a:off x="409071" y="1442502"/>
            <a:ext cx="2460641" cy="43780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对抗擦除策略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4,5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Pentagon 6">
            <a:extLst>
              <a:ext uri="{FF2B5EF4-FFF2-40B4-BE49-F238E27FC236}">
                <a16:creationId xmlns:a16="http://schemas.microsoft.com/office/drawing/2014/main" id="{4B0EDE77-23E7-2D47-A04C-7C610D3F5735}"/>
              </a:ext>
            </a:extLst>
          </p:cNvPr>
          <p:cNvSpPr/>
          <p:nvPr/>
        </p:nvSpPr>
        <p:spPr>
          <a:xfrm>
            <a:off x="3317364" y="1439881"/>
            <a:ext cx="2454542" cy="43780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相似区域挖掘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Pentagon 5">
            <a:extLst>
              <a:ext uri="{FF2B5EF4-FFF2-40B4-BE49-F238E27FC236}">
                <a16:creationId xmlns:a16="http://schemas.microsoft.com/office/drawing/2014/main" id="{ED9E21AF-846E-2C45-B978-1C9C30544D89}"/>
              </a:ext>
            </a:extLst>
          </p:cNvPr>
          <p:cNvSpPr/>
          <p:nvPr/>
        </p:nvSpPr>
        <p:spPr>
          <a:xfrm>
            <a:off x="6219558" y="1440253"/>
            <a:ext cx="2454542" cy="43780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自擦除策略</a:t>
            </a:r>
            <a:r>
              <a:rPr lang="en-US" altLang="zh-CN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直接连接符 2">
            <a:extLst>
              <a:ext uri="{FF2B5EF4-FFF2-40B4-BE49-F238E27FC236}">
                <a16:creationId xmlns:a16="http://schemas.microsoft.com/office/drawing/2014/main" id="{EFB95B89-2471-A34D-9F6D-605C8344AE37}"/>
              </a:ext>
            </a:extLst>
          </p:cNvPr>
          <p:cNvCxnSpPr/>
          <p:nvPr/>
        </p:nvCxnSpPr>
        <p:spPr>
          <a:xfrm>
            <a:off x="516770" y="6104072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4">
            <a:extLst>
              <a:ext uri="{FF2B5EF4-FFF2-40B4-BE49-F238E27FC236}">
                <a16:creationId xmlns:a16="http://schemas.microsoft.com/office/drawing/2014/main" id="{2429BECD-84BA-DB42-9A2E-29974987E443}"/>
              </a:ext>
            </a:extLst>
          </p:cNvPr>
          <p:cNvSpPr/>
          <p:nvPr/>
        </p:nvSpPr>
        <p:spPr>
          <a:xfrm>
            <a:off x="415170" y="6227301"/>
            <a:ext cx="8258930" cy="234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 startAt="7"/>
            </a:pP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et al. Self-Erasing Network for Integral Object Attention. In 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Neurips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2018.</a:t>
            </a: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2EE2D38C-7205-0741-BA00-F83852209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08" y="2071336"/>
            <a:ext cx="7470969" cy="36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7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F842-7594-AE40-86B4-AFD032AB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基于显著实例的弱监督语义分割</a:t>
            </a:r>
            <a:endParaRPr 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38FCED9-AB7B-124F-8F36-E8F160744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35" y="884704"/>
            <a:ext cx="8547147" cy="4884084"/>
          </a:xfrm>
          <a:prstGeom prst="rect">
            <a:avLst/>
          </a:prstGeom>
        </p:spPr>
      </p:pic>
      <p:sp>
        <p:nvSpPr>
          <p:cNvPr id="5" name="Rectangle 28">
            <a:extLst>
              <a:ext uri="{FF2B5EF4-FFF2-40B4-BE49-F238E27FC236}">
                <a16:creationId xmlns:a16="http://schemas.microsoft.com/office/drawing/2014/main" id="{16395632-8A69-164A-B3EB-7DC60DFF7C96}"/>
              </a:ext>
            </a:extLst>
          </p:cNvPr>
          <p:cNvSpPr/>
          <p:nvPr/>
        </p:nvSpPr>
        <p:spPr>
          <a:xfrm>
            <a:off x="279673" y="5811621"/>
            <a:ext cx="8590203" cy="751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Fan et al. Associating Inter-Image Salient Instances for Weakly Supervised Semantic Segmentation. In ECCV 2018.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Fan et al. S4Net: Single Stage Salient-Instance Segmentation. In CVPR, 2019. </a:t>
            </a:r>
          </a:p>
        </p:txBody>
      </p:sp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52EB525F-0913-B14E-A2BC-220786015CC0}"/>
              </a:ext>
            </a:extLst>
          </p:cNvPr>
          <p:cNvCxnSpPr/>
          <p:nvPr/>
        </p:nvCxnSpPr>
        <p:spPr>
          <a:xfrm>
            <a:off x="522869" y="5751332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35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F842-7594-AE40-86B4-AFD032AB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基于显著实例的弱监督语义分割</a:t>
            </a:r>
            <a:endParaRPr lang="en-US" dirty="0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6395632-8A69-164A-B3EB-7DC60DFF7C96}"/>
              </a:ext>
            </a:extLst>
          </p:cNvPr>
          <p:cNvSpPr/>
          <p:nvPr/>
        </p:nvSpPr>
        <p:spPr>
          <a:xfrm>
            <a:off x="279673" y="5811621"/>
            <a:ext cx="8590203" cy="751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Fan et al. Associating Inter-Image Salient Instances for Weakly Supervised Semantic Segmentation. In ECCV 2018.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Fan et al. S4Net: Single Stage Salient-Instance Segmentation. In CVPR, 2019. </a:t>
            </a:r>
          </a:p>
        </p:txBody>
      </p:sp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52EB525F-0913-B14E-A2BC-220786015CC0}"/>
              </a:ext>
            </a:extLst>
          </p:cNvPr>
          <p:cNvCxnSpPr/>
          <p:nvPr/>
        </p:nvCxnSpPr>
        <p:spPr>
          <a:xfrm>
            <a:off x="522869" y="5751332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1">
            <a:extLst>
              <a:ext uri="{FF2B5EF4-FFF2-40B4-BE49-F238E27FC236}">
                <a16:creationId xmlns:a16="http://schemas.microsoft.com/office/drawing/2014/main" id="{A98BB5BD-D2A7-4E4B-B353-2DFA52AF4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34" y="869762"/>
            <a:ext cx="8574041" cy="47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89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FD79-F5E6-5742-B1AA-483E95459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基于网络数据的弱监督语义分割</a:t>
            </a:r>
            <a:endParaRPr lang="en-US" dirty="0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383E4AA-3C4E-0C4C-B2C7-CA665AEFE5E8}"/>
              </a:ext>
            </a:extLst>
          </p:cNvPr>
          <p:cNvSpPr/>
          <p:nvPr/>
        </p:nvSpPr>
        <p:spPr>
          <a:xfrm>
            <a:off x="388399" y="6212820"/>
            <a:ext cx="8472878" cy="234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 Shen et al. Bootstrapping the Performance of 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Webly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Supervised Semantic Segmentation. In CVPR 2018.</a:t>
            </a:r>
          </a:p>
        </p:txBody>
      </p:sp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679C2E77-E1C2-A14F-B109-CDD085252E5F}"/>
              </a:ext>
            </a:extLst>
          </p:cNvPr>
          <p:cNvCxnSpPr>
            <a:cxnSpLocks/>
          </p:cNvCxnSpPr>
          <p:nvPr/>
        </p:nvCxnSpPr>
        <p:spPr>
          <a:xfrm>
            <a:off x="388399" y="6100954"/>
            <a:ext cx="35166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36658D-0B91-D34E-BEF9-D2EF1424D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1903716"/>
            <a:ext cx="8516938" cy="31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8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FD79-F5E6-5742-B1AA-483E95459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基于网络数据的弱监督语义分割</a:t>
            </a:r>
            <a:endParaRPr 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566A296-172E-5B40-8F56-7AA8B2DD6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2" y="1065241"/>
            <a:ext cx="8467905" cy="4527737"/>
          </a:xfrm>
          <a:prstGeom prst="rect">
            <a:avLst/>
          </a:prstGeom>
        </p:spPr>
      </p:pic>
      <p:sp>
        <p:nvSpPr>
          <p:cNvPr id="5" name="Rectangle 28">
            <a:extLst>
              <a:ext uri="{FF2B5EF4-FFF2-40B4-BE49-F238E27FC236}">
                <a16:creationId xmlns:a16="http://schemas.microsoft.com/office/drawing/2014/main" id="{0383E4AA-3C4E-0C4C-B2C7-CA665AEFE5E8}"/>
              </a:ext>
            </a:extLst>
          </p:cNvPr>
          <p:cNvSpPr/>
          <p:nvPr/>
        </p:nvSpPr>
        <p:spPr>
          <a:xfrm>
            <a:off x="388399" y="6212820"/>
            <a:ext cx="8472878" cy="234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 Shen et al. Bootstrapping the Performance of 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Webly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Supervised Semantic Segmentation. In CVPR 2018.</a:t>
            </a:r>
          </a:p>
        </p:txBody>
      </p:sp>
      <p:cxnSp>
        <p:nvCxnSpPr>
          <p:cNvPr id="6" name="直接连接符 2">
            <a:extLst>
              <a:ext uri="{FF2B5EF4-FFF2-40B4-BE49-F238E27FC236}">
                <a16:creationId xmlns:a16="http://schemas.microsoft.com/office/drawing/2014/main" id="{679C2E77-E1C2-A14F-B109-CDD085252E5F}"/>
              </a:ext>
            </a:extLst>
          </p:cNvPr>
          <p:cNvCxnSpPr>
            <a:cxnSpLocks/>
          </p:cNvCxnSpPr>
          <p:nvPr/>
        </p:nvCxnSpPr>
        <p:spPr>
          <a:xfrm>
            <a:off x="388399" y="6100954"/>
            <a:ext cx="35166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23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6E8D-15C9-5E48-9F86-D7DD4249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什么是语义分割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5AC65-DF1C-7E49-9260-DDE3A5292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904071E4-80BB-414F-B852-811FFEB6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0582" y="1348697"/>
            <a:ext cx="6056756" cy="2214774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F2BFBBED-44B0-2F41-B5E9-0CFEE48B0F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582" y="3810766"/>
            <a:ext cx="6066236" cy="2366198"/>
          </a:xfrm>
          <a:prstGeom prst="rect">
            <a:avLst/>
          </a:prstGeom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36D4EF02-8253-7546-AE0F-C5EAC0F16E84}"/>
              </a:ext>
            </a:extLst>
          </p:cNvPr>
          <p:cNvSpPr/>
          <p:nvPr/>
        </p:nvSpPr>
        <p:spPr>
          <a:xfrm>
            <a:off x="423259" y="1348697"/>
            <a:ext cx="348138" cy="457025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67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Pentagon 6">
            <a:extLst>
              <a:ext uri="{FF2B5EF4-FFF2-40B4-BE49-F238E27FC236}">
                <a16:creationId xmlns:a16="http://schemas.microsoft.com/office/drawing/2014/main" id="{7D126E08-4209-8C4A-A7DB-EEA5A5F23272}"/>
              </a:ext>
            </a:extLst>
          </p:cNvPr>
          <p:cNvSpPr/>
          <p:nvPr/>
        </p:nvSpPr>
        <p:spPr>
          <a:xfrm>
            <a:off x="423259" y="4430571"/>
            <a:ext cx="2225812" cy="8574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弱监督</a:t>
            </a:r>
            <a:endParaRPr lang="en-GB" sz="3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Pentagon 3">
            <a:extLst>
              <a:ext uri="{FF2B5EF4-FFF2-40B4-BE49-F238E27FC236}">
                <a16:creationId xmlns:a16="http://schemas.microsoft.com/office/drawing/2014/main" id="{532F2CC5-D2D2-9F4F-A454-D33C545884A1}"/>
              </a:ext>
            </a:extLst>
          </p:cNvPr>
          <p:cNvSpPr/>
          <p:nvPr/>
        </p:nvSpPr>
        <p:spPr>
          <a:xfrm>
            <a:off x="423259" y="2335810"/>
            <a:ext cx="2225812" cy="83538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强监督</a:t>
            </a:r>
            <a:endParaRPr lang="en-GB" sz="3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74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00CB-EC56-4945-9FFA-4D4ACD61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基于外边框的弱监督语义分割</a:t>
            </a:r>
            <a:endParaRPr lang="en-US" dirty="0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BBD1948A-0F7E-BC4C-8795-973DE4F24F79}"/>
              </a:ext>
            </a:extLst>
          </p:cNvPr>
          <p:cNvSpPr/>
          <p:nvPr/>
        </p:nvSpPr>
        <p:spPr>
          <a:xfrm>
            <a:off x="522869" y="6266608"/>
            <a:ext cx="7779935" cy="234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 Li et al. Weakly- and Semi-Supervised Panoptic Segmentation. In ECCV 2018.</a:t>
            </a:r>
          </a:p>
        </p:txBody>
      </p:sp>
      <p:cxnSp>
        <p:nvCxnSpPr>
          <p:cNvPr id="7" name="直接连接符 2">
            <a:extLst>
              <a:ext uri="{FF2B5EF4-FFF2-40B4-BE49-F238E27FC236}">
                <a16:creationId xmlns:a16="http://schemas.microsoft.com/office/drawing/2014/main" id="{763AC1F3-0DB3-A64B-A253-F9063171F26B}"/>
              </a:ext>
            </a:extLst>
          </p:cNvPr>
          <p:cNvCxnSpPr/>
          <p:nvPr/>
        </p:nvCxnSpPr>
        <p:spPr>
          <a:xfrm>
            <a:off x="522869" y="6154742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A1EF9C-7C75-3A4B-A1D7-AEE50C2C8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35" y="1004766"/>
            <a:ext cx="8516938" cy="1898895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9FB6257C-FAB4-DA4C-9ECD-0DC5348225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73" y="3366298"/>
            <a:ext cx="7554331" cy="2481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3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00CB-EC56-4945-9FFA-4D4ACD61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基于外边框的弱监督语义分割</a:t>
            </a:r>
            <a:endParaRPr lang="en-US" dirty="0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BBD1948A-0F7E-BC4C-8795-973DE4F24F79}"/>
              </a:ext>
            </a:extLst>
          </p:cNvPr>
          <p:cNvSpPr/>
          <p:nvPr/>
        </p:nvSpPr>
        <p:spPr>
          <a:xfrm>
            <a:off x="522869" y="6266608"/>
            <a:ext cx="7779935" cy="234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 Li et al. Weakly- and Semi-Supervised Panoptic Segmentation. In ECCV 2018.</a:t>
            </a:r>
          </a:p>
        </p:txBody>
      </p:sp>
      <p:cxnSp>
        <p:nvCxnSpPr>
          <p:cNvPr id="7" name="直接连接符 2">
            <a:extLst>
              <a:ext uri="{FF2B5EF4-FFF2-40B4-BE49-F238E27FC236}">
                <a16:creationId xmlns:a16="http://schemas.microsoft.com/office/drawing/2014/main" id="{763AC1F3-0DB3-A64B-A253-F9063171F26B}"/>
              </a:ext>
            </a:extLst>
          </p:cNvPr>
          <p:cNvCxnSpPr/>
          <p:nvPr/>
        </p:nvCxnSpPr>
        <p:spPr>
          <a:xfrm>
            <a:off x="522869" y="6154742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A1EF9C-7C75-3A4B-A1D7-AEE50C2C8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35" y="1004766"/>
            <a:ext cx="8516938" cy="1898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27113D-5394-D049-AAE4-8E63D9720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05" y="3374126"/>
            <a:ext cx="7617798" cy="242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521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弱监督语义分割近年来取得了较快的发展</a:t>
            </a:r>
            <a:endParaRPr lang="en-US" altLang="zh-CN" dirty="0" smtClean="0"/>
          </a:p>
          <a:p>
            <a:r>
              <a:rPr lang="zh-CN" altLang="en-US" dirty="0" smtClean="0"/>
              <a:t>分割结果质量快速逼近全监督方法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主要利用：注意力机制、显著性物体、互联网数据等辅助像素级定位</a:t>
            </a:r>
            <a:endParaRPr lang="en-US" altLang="zh-CN" dirty="0" smtClean="0"/>
          </a:p>
          <a:p>
            <a:r>
              <a:rPr lang="zh-CN" altLang="en-US" dirty="0" smtClean="0"/>
              <a:t>进一步探索方向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进一步获取更加完整的注意区域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实例级分割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更多利用一组图像中的互信息</a:t>
            </a:r>
            <a:endParaRPr lang="en-US" altLang="zh-CN" dirty="0" smtClean="0"/>
          </a:p>
          <a:p>
            <a:pPr lvl="1"/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899936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329C1AA1-6EE4-D645-8B24-7EE41E823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3999" cy="68895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 rot="21199132">
            <a:off x="2492066" y="2693222"/>
            <a:ext cx="3924407" cy="78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5120" b="1" spc="-213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72712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9159C-441C-2448-A3C4-D9B853DA4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弱监督语义分割技术回顾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57CC-93D8-3449-8B2E-EB4ED9F8E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ECF5CABC-873A-C24C-87BF-54155E2041A8}"/>
              </a:ext>
            </a:extLst>
          </p:cNvPr>
          <p:cNvSpPr/>
          <p:nvPr/>
        </p:nvSpPr>
        <p:spPr>
          <a:xfrm>
            <a:off x="461974" y="4933099"/>
            <a:ext cx="8257687" cy="1530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Papandreou et al. Weakly-and semi-supervised learning of a DCNN for semantic image segmentation. In ICCV, 2015.</a:t>
            </a:r>
          </a:p>
          <a:p>
            <a:pPr marL="342900" indent="-342900" algn="just">
              <a:lnSpc>
                <a:spcPct val="120000"/>
              </a:lnSpc>
              <a:buFontTx/>
              <a:buAutoNum type="arabicPeriod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Pinheiro et al. From image-level to pixel-level labeling with convolutional networks. In CVPR, 2015.</a:t>
            </a:r>
          </a:p>
          <a:p>
            <a:pPr marL="342900" indent="-342900" algn="just">
              <a:lnSpc>
                <a:spcPct val="120000"/>
              </a:lnSpc>
              <a:buFontTx/>
              <a:buAutoNum type="arabicPeriod"/>
            </a:pPr>
            <a:r>
              <a:rPr lang="en-GB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Pathak et al. Constrained convolutional neural networks for weakly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</a:t>
            </a:r>
            <a:r>
              <a:rPr lang="en-GB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supervised segmentation. In ICCV, 2015.</a:t>
            </a:r>
          </a:p>
          <a:p>
            <a:pPr marL="342900" indent="-342900" algn="just">
              <a:lnSpc>
                <a:spcPct val="120000"/>
              </a:lnSpc>
              <a:buFontTx/>
              <a:buAutoNum type="arabicPeriod"/>
            </a:pPr>
            <a:r>
              <a:rPr lang="en-GB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Qi et al. Augmented feedback in semantic segmentation under image level supervision.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In ECCV, 2016</a:t>
            </a:r>
          </a:p>
          <a:p>
            <a:pPr marL="342900" indent="-342900" algn="just">
              <a:lnSpc>
                <a:spcPct val="120000"/>
              </a:lnSpc>
              <a:buFontTx/>
              <a:buAutoNum type="arabicPeriod"/>
            </a:pPr>
            <a:r>
              <a:rPr lang="en-GB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Wei et al.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Object Region Mining with Adversarial Erasing: A Simple Classification to Semantic Segmentation Approach</a:t>
            </a:r>
            <a:r>
              <a:rPr lang="en-GB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In CVPR, 2017</a:t>
            </a:r>
          </a:p>
          <a:p>
            <a:pPr marL="342900" indent="-342900" algn="just">
              <a:lnSpc>
                <a:spcPct val="120000"/>
              </a:lnSpc>
              <a:buFontTx/>
              <a:buAutoNum type="arabicPeriod"/>
            </a:pPr>
            <a:r>
              <a:rPr lang="en-GB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Hou</a:t>
            </a:r>
            <a:r>
              <a:rPr lang="en-GB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et al.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Bottom-Up Top-Down Cues for Weakly-Supervised Semantic Segmentation</a:t>
            </a:r>
            <a:r>
              <a:rPr lang="en-GB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In EMMCVPR, 2017</a:t>
            </a:r>
          </a:p>
        </p:txBody>
      </p:sp>
      <p:cxnSp>
        <p:nvCxnSpPr>
          <p:cNvPr id="5" name="直接连接符 2">
            <a:extLst>
              <a:ext uri="{FF2B5EF4-FFF2-40B4-BE49-F238E27FC236}">
                <a16:creationId xmlns:a16="http://schemas.microsoft.com/office/drawing/2014/main" id="{7919598B-9D93-CD48-B13A-EB22ED288316}"/>
              </a:ext>
            </a:extLst>
          </p:cNvPr>
          <p:cNvCxnSpPr/>
          <p:nvPr/>
        </p:nvCxnSpPr>
        <p:spPr>
          <a:xfrm>
            <a:off x="939726" y="4913965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3">
            <a:extLst>
              <a:ext uri="{FF2B5EF4-FFF2-40B4-BE49-F238E27FC236}">
                <a16:creationId xmlns:a16="http://schemas.microsoft.com/office/drawing/2014/main" id="{D00FDE37-B460-3C46-BCBE-9F166452FD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823" y="784032"/>
            <a:ext cx="5529101" cy="3913259"/>
          </a:xfrm>
          <a:prstGeom prst="rect">
            <a:avLst/>
          </a:prstGeom>
        </p:spPr>
      </p:pic>
      <p:sp>
        <p:nvSpPr>
          <p:cNvPr id="8" name="Pentagon 3">
            <a:extLst>
              <a:ext uri="{FF2B5EF4-FFF2-40B4-BE49-F238E27FC236}">
                <a16:creationId xmlns:a16="http://schemas.microsoft.com/office/drawing/2014/main" id="{2F8C06EF-A566-5242-B3FF-1FCA2CA492E3}"/>
              </a:ext>
            </a:extLst>
          </p:cNvPr>
          <p:cNvSpPr/>
          <p:nvPr/>
        </p:nvSpPr>
        <p:spPr>
          <a:xfrm>
            <a:off x="461974" y="859977"/>
            <a:ext cx="2440711" cy="5426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EM </a:t>
            </a:r>
            <a:r>
              <a:rPr lang="zh-CN" altLang="en-US" sz="240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算法</a:t>
            </a:r>
            <a:r>
              <a:rPr lang="en-US" altLang="zh-CN" sz="2400" baseline="300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Pentagon 5">
            <a:extLst>
              <a:ext uri="{FF2B5EF4-FFF2-40B4-BE49-F238E27FC236}">
                <a16:creationId xmlns:a16="http://schemas.microsoft.com/office/drawing/2014/main" id="{AB7652BA-E3F6-B54B-9905-050BD24F9193}"/>
              </a:ext>
            </a:extLst>
          </p:cNvPr>
          <p:cNvSpPr/>
          <p:nvPr/>
        </p:nvSpPr>
        <p:spPr>
          <a:xfrm>
            <a:off x="461974" y="1518917"/>
            <a:ext cx="2440711" cy="542611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多实例学习</a:t>
            </a:r>
            <a:r>
              <a:rPr lang="en-US" altLang="zh-CN" sz="2400" baseline="300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GB" sz="240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Pentagon 6">
            <a:extLst>
              <a:ext uri="{FF2B5EF4-FFF2-40B4-BE49-F238E27FC236}">
                <a16:creationId xmlns:a16="http://schemas.microsoft.com/office/drawing/2014/main" id="{EE63612C-DFBE-AF4B-8268-178EF2038BB4}"/>
              </a:ext>
            </a:extLst>
          </p:cNvPr>
          <p:cNvSpPr/>
          <p:nvPr/>
        </p:nvSpPr>
        <p:spPr>
          <a:xfrm>
            <a:off x="461974" y="2177858"/>
            <a:ext cx="2440711" cy="542611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限制条件</a:t>
            </a:r>
            <a:r>
              <a:rPr lang="en-US" altLang="zh-CN" sz="2400" baseline="300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GB" sz="240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Pentagon 7">
            <a:extLst>
              <a:ext uri="{FF2B5EF4-FFF2-40B4-BE49-F238E27FC236}">
                <a16:creationId xmlns:a16="http://schemas.microsoft.com/office/drawing/2014/main" id="{2683A51F-FDD2-ED47-97B7-EB636377965D}"/>
              </a:ext>
            </a:extLst>
          </p:cNvPr>
          <p:cNvSpPr/>
          <p:nvPr/>
        </p:nvSpPr>
        <p:spPr>
          <a:xfrm>
            <a:off x="461976" y="2836801"/>
            <a:ext cx="2440711" cy="54261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位置先验</a:t>
            </a:r>
            <a:r>
              <a:rPr lang="en-US" altLang="zh-CN" sz="2400" baseline="300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en-GB" sz="240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Pentagon 3">
            <a:extLst>
              <a:ext uri="{FF2B5EF4-FFF2-40B4-BE49-F238E27FC236}">
                <a16:creationId xmlns:a16="http://schemas.microsoft.com/office/drawing/2014/main" id="{77765316-66F6-C84F-B3F2-730763BAB50C}"/>
              </a:ext>
            </a:extLst>
          </p:cNvPr>
          <p:cNvSpPr/>
          <p:nvPr/>
        </p:nvSpPr>
        <p:spPr>
          <a:xfrm>
            <a:off x="461974" y="3495742"/>
            <a:ext cx="2440711" cy="5426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种子点挖掘</a:t>
            </a:r>
            <a:r>
              <a:rPr lang="en-US" altLang="zh-CN" sz="2400" baseline="300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endParaRPr lang="en-US" altLang="zh-CN" sz="2400" dirty="0">
              <a:solidFill>
                <a:schemeClr val="bg1"/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Pentagon 5">
            <a:extLst>
              <a:ext uri="{FF2B5EF4-FFF2-40B4-BE49-F238E27FC236}">
                <a16:creationId xmlns:a16="http://schemas.microsoft.com/office/drawing/2014/main" id="{5729543A-E733-7B44-9C92-2EF81A18FD60}"/>
              </a:ext>
            </a:extLst>
          </p:cNvPr>
          <p:cNvSpPr/>
          <p:nvPr/>
        </p:nvSpPr>
        <p:spPr>
          <a:xfrm>
            <a:off x="461974" y="4154681"/>
            <a:ext cx="2440711" cy="542611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显著物体先验</a:t>
            </a:r>
            <a:r>
              <a:rPr lang="en-US" altLang="zh-CN" sz="2400" baseline="30000" dirty="0">
                <a:solidFill>
                  <a:schemeClr val="bg1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</a:t>
            </a:r>
            <a:endParaRPr lang="en-GB" sz="2400" dirty="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2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461CB-84FB-2C4A-9466-3A6DFAF1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如何从关键字到像素级语义？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E87687-BEF7-4B48-B66F-B2491D61C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35" y="863039"/>
            <a:ext cx="8655347" cy="4609913"/>
          </a:xfrm>
          <a:prstGeom prst="rect">
            <a:avLst/>
          </a:prstGeom>
        </p:spPr>
      </p:pic>
      <p:cxnSp>
        <p:nvCxnSpPr>
          <p:cNvPr id="4" name="直接连接符 2">
            <a:extLst>
              <a:ext uri="{FF2B5EF4-FFF2-40B4-BE49-F238E27FC236}">
                <a16:creationId xmlns:a16="http://schemas.microsoft.com/office/drawing/2014/main" id="{8ED2620D-D464-9C4C-A699-59E91B9E46FC}"/>
              </a:ext>
            </a:extLst>
          </p:cNvPr>
          <p:cNvCxnSpPr/>
          <p:nvPr/>
        </p:nvCxnSpPr>
        <p:spPr>
          <a:xfrm>
            <a:off x="295835" y="6003176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3F76841-60B6-8B42-A5D5-560F10DE188F}"/>
              </a:ext>
            </a:extLst>
          </p:cNvPr>
          <p:cNvSpPr/>
          <p:nvPr/>
        </p:nvSpPr>
        <p:spPr>
          <a:xfrm>
            <a:off x="415170" y="6025596"/>
            <a:ext cx="8258930" cy="234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Zhou et al. Learning deep features for discriminative localization. In CVPR, 2016. </a:t>
            </a:r>
          </a:p>
        </p:txBody>
      </p:sp>
    </p:spTree>
    <p:extLst>
      <p:ext uri="{BB962C8B-B14F-4D97-AF65-F5344CB8AC3E}">
        <p14:creationId xmlns:p14="http://schemas.microsoft.com/office/powerpoint/2010/main" val="287343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461CB-84FB-2C4A-9466-3A6DFAF1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如何从关键字到像素级语义？</a:t>
            </a:r>
            <a:endParaRPr lang="en-US" dirty="0"/>
          </a:p>
        </p:txBody>
      </p:sp>
      <p:cxnSp>
        <p:nvCxnSpPr>
          <p:cNvPr id="4" name="直接连接符 2">
            <a:extLst>
              <a:ext uri="{FF2B5EF4-FFF2-40B4-BE49-F238E27FC236}">
                <a16:creationId xmlns:a16="http://schemas.microsoft.com/office/drawing/2014/main" id="{8ED2620D-D464-9C4C-A699-59E91B9E46FC}"/>
              </a:ext>
            </a:extLst>
          </p:cNvPr>
          <p:cNvCxnSpPr/>
          <p:nvPr/>
        </p:nvCxnSpPr>
        <p:spPr>
          <a:xfrm>
            <a:off x="295835" y="6003176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3F76841-60B6-8B42-A5D5-560F10DE188F}"/>
              </a:ext>
            </a:extLst>
          </p:cNvPr>
          <p:cNvSpPr/>
          <p:nvPr/>
        </p:nvSpPr>
        <p:spPr>
          <a:xfrm>
            <a:off x="415170" y="6025596"/>
            <a:ext cx="8258930" cy="234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Zhou et al. Learning deep features for discriminative localization. In CVPR, 2016.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E26920-8347-6D45-9A53-FB2B63814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1545697"/>
            <a:ext cx="8516938" cy="38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3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461CB-84FB-2C4A-9466-3A6DFAF1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如何从关键字到像素级语义？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ADFA32-9F1B-2B41-981D-73BA9DA7B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1877600"/>
            <a:ext cx="8516938" cy="3210750"/>
          </a:xfrm>
          <a:prstGeom prst="rect">
            <a:avLst/>
          </a:prstGeom>
        </p:spPr>
      </p:pic>
      <p:cxnSp>
        <p:nvCxnSpPr>
          <p:cNvPr id="4" name="直接连接符 2">
            <a:extLst>
              <a:ext uri="{FF2B5EF4-FFF2-40B4-BE49-F238E27FC236}">
                <a16:creationId xmlns:a16="http://schemas.microsoft.com/office/drawing/2014/main" id="{8ED2620D-D464-9C4C-A699-59E91B9E46FC}"/>
              </a:ext>
            </a:extLst>
          </p:cNvPr>
          <p:cNvCxnSpPr/>
          <p:nvPr/>
        </p:nvCxnSpPr>
        <p:spPr>
          <a:xfrm>
            <a:off x="295835" y="6003176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578E2905-5CE6-1449-A1AA-497364BEAE26}"/>
              </a:ext>
            </a:extLst>
          </p:cNvPr>
          <p:cNvSpPr/>
          <p:nvPr/>
        </p:nvSpPr>
        <p:spPr>
          <a:xfrm>
            <a:off x="415170" y="6025596"/>
            <a:ext cx="8258930" cy="493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Wei et al. STC: A Simple to Complex Framework for Weakly-Supervised Semantic Segmentation. In IEEE TPAMI, 2017. </a:t>
            </a:r>
          </a:p>
        </p:txBody>
      </p:sp>
    </p:spTree>
    <p:extLst>
      <p:ext uri="{BB962C8B-B14F-4D97-AF65-F5344CB8AC3E}">
        <p14:creationId xmlns:p14="http://schemas.microsoft.com/office/powerpoint/2010/main" val="993935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14">
            <a:extLst>
              <a:ext uri="{FF2B5EF4-FFF2-40B4-BE49-F238E27FC236}">
                <a16:creationId xmlns:a16="http://schemas.microsoft.com/office/drawing/2014/main" id="{329C1AA1-6EE4-D645-8B24-7EE41E8230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3999" cy="68895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矩形 259">
            <a:extLst>
              <a:ext uri="{FF2B5EF4-FFF2-40B4-BE49-F238E27FC236}">
                <a16:creationId xmlns:a16="http://schemas.microsoft.com/office/drawing/2014/main" id="{F68252C5-0A03-2A45-BDD5-53E589D6FE4A}"/>
              </a:ext>
            </a:extLst>
          </p:cNvPr>
          <p:cNvSpPr>
            <a:spLocks noChangeArrowheads="1"/>
          </p:cNvSpPr>
          <p:nvPr/>
        </p:nvSpPr>
        <p:spPr bwMode="auto">
          <a:xfrm rot="21199132">
            <a:off x="2492066" y="1317465"/>
            <a:ext cx="392440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11500" b="1" spc="-213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年度进展</a:t>
            </a:r>
            <a:endParaRPr lang="en-US" altLang="zh-CN" sz="11500" b="1" spc="-213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8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FB45-0835-B745-B8B2-BFCDE148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基于弱监督的语义分割技术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FF000-0B5A-3C47-83CE-958BC6B8A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35" y="878610"/>
            <a:ext cx="8516471" cy="538725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hape 1624">
            <a:extLst>
              <a:ext uri="{FF2B5EF4-FFF2-40B4-BE49-F238E27FC236}">
                <a16:creationId xmlns:a16="http://schemas.microsoft.com/office/drawing/2014/main" id="{07AF74E4-55BC-044A-93E4-009F010BAC09}"/>
              </a:ext>
            </a:extLst>
          </p:cNvPr>
          <p:cNvSpPr/>
          <p:nvPr/>
        </p:nvSpPr>
        <p:spPr>
          <a:xfrm>
            <a:off x="284334" y="1929350"/>
            <a:ext cx="6926671" cy="2142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Shape 1626">
            <a:extLst>
              <a:ext uri="{FF2B5EF4-FFF2-40B4-BE49-F238E27FC236}">
                <a16:creationId xmlns:a16="http://schemas.microsoft.com/office/drawing/2014/main" id="{3206EB5D-E41C-554A-AF5C-3F88DC2F11B3}"/>
              </a:ext>
            </a:extLst>
          </p:cNvPr>
          <p:cNvSpPr/>
          <p:nvPr/>
        </p:nvSpPr>
        <p:spPr>
          <a:xfrm>
            <a:off x="1480211" y="3524390"/>
            <a:ext cx="572308" cy="170508"/>
          </a:xfrm>
          <a:prstGeom prst="line">
            <a:avLst/>
          </a:prstGeom>
          <a:ln w="38100">
            <a:solidFill>
              <a:srgbClr val="A6AAA9"/>
            </a:solidFill>
            <a:miter lim="400000"/>
            <a:tailEnd type="stealth" w="lg" len="lg"/>
          </a:ln>
        </p:spPr>
        <p:txBody>
          <a:bodyPr lIns="16542" tIns="16542" rIns="16542" bIns="16542" anchor="ctr"/>
          <a:lstStyle/>
          <a:p>
            <a:pPr lvl="0"/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653">
            <a:extLst>
              <a:ext uri="{FF2B5EF4-FFF2-40B4-BE49-F238E27FC236}">
                <a16:creationId xmlns:a16="http://schemas.microsoft.com/office/drawing/2014/main" id="{742FB275-499A-574A-9AB3-276E39500AA1}"/>
              </a:ext>
            </a:extLst>
          </p:cNvPr>
          <p:cNvSpPr/>
          <p:nvPr/>
        </p:nvSpPr>
        <p:spPr>
          <a:xfrm>
            <a:off x="1404962" y="3449139"/>
            <a:ext cx="75250" cy="75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654">
            <a:extLst>
              <a:ext uri="{FF2B5EF4-FFF2-40B4-BE49-F238E27FC236}">
                <a16:creationId xmlns:a16="http://schemas.microsoft.com/office/drawing/2014/main" id="{353921DD-BB11-9F4D-BE09-DD1756BAA59E}"/>
              </a:ext>
            </a:extLst>
          </p:cNvPr>
          <p:cNvSpPr/>
          <p:nvPr/>
        </p:nvSpPr>
        <p:spPr>
          <a:xfrm>
            <a:off x="2934882" y="2982669"/>
            <a:ext cx="117072" cy="117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655">
            <a:extLst>
              <a:ext uri="{FF2B5EF4-FFF2-40B4-BE49-F238E27FC236}">
                <a16:creationId xmlns:a16="http://schemas.microsoft.com/office/drawing/2014/main" id="{5F116185-5498-6A4C-9839-E3CEC0660263}"/>
              </a:ext>
            </a:extLst>
          </p:cNvPr>
          <p:cNvSpPr/>
          <p:nvPr/>
        </p:nvSpPr>
        <p:spPr>
          <a:xfrm>
            <a:off x="4349072" y="2670541"/>
            <a:ext cx="150487" cy="150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656">
            <a:extLst>
              <a:ext uri="{FF2B5EF4-FFF2-40B4-BE49-F238E27FC236}">
                <a16:creationId xmlns:a16="http://schemas.microsoft.com/office/drawing/2014/main" id="{3FA66D2E-3722-E049-9B73-8193763E0F0B}"/>
              </a:ext>
            </a:extLst>
          </p:cNvPr>
          <p:cNvSpPr/>
          <p:nvPr/>
        </p:nvSpPr>
        <p:spPr>
          <a:xfrm>
            <a:off x="5497753" y="2467642"/>
            <a:ext cx="186096" cy="18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Shape 1625">
            <a:extLst>
              <a:ext uri="{FF2B5EF4-FFF2-40B4-BE49-F238E27FC236}">
                <a16:creationId xmlns:a16="http://schemas.microsoft.com/office/drawing/2014/main" id="{84CCCA31-E15F-1B46-B691-4CD4D9089CE0}"/>
              </a:ext>
            </a:extLst>
          </p:cNvPr>
          <p:cNvSpPr/>
          <p:nvPr/>
        </p:nvSpPr>
        <p:spPr>
          <a:xfrm>
            <a:off x="7301188" y="1587087"/>
            <a:ext cx="1434734" cy="1420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lnSpc>
                <a:spcPct val="120000"/>
              </a:lnSpc>
            </a:pPr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Shape 1657">
            <a:extLst>
              <a:ext uri="{FF2B5EF4-FFF2-40B4-BE49-F238E27FC236}">
                <a16:creationId xmlns:a16="http://schemas.microsoft.com/office/drawing/2014/main" id="{C7FA5B1D-E509-3A4A-A8CD-B8793A83C8C5}"/>
              </a:ext>
            </a:extLst>
          </p:cNvPr>
          <p:cNvSpPr/>
          <p:nvPr/>
        </p:nvSpPr>
        <p:spPr>
          <a:xfrm>
            <a:off x="7781277" y="1707265"/>
            <a:ext cx="451475" cy="444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lnSpc>
                <a:spcPct val="120000"/>
              </a:lnSpc>
            </a:pPr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949F87B-0C7B-CC4B-A16C-03FDE9489417}"/>
              </a:ext>
            </a:extLst>
          </p:cNvPr>
          <p:cNvSpPr txBox="1">
            <a:spLocks/>
          </p:cNvSpPr>
          <p:nvPr/>
        </p:nvSpPr>
        <p:spPr>
          <a:xfrm>
            <a:off x="7364676" y="2024677"/>
            <a:ext cx="1347956" cy="7139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语义分割</a:t>
            </a:r>
            <a:endParaRPr lang="id-ID" sz="24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CD63790-D2F1-084F-A3F8-E51FAB4D4406}"/>
              </a:ext>
            </a:extLst>
          </p:cNvPr>
          <p:cNvSpPr txBox="1">
            <a:spLocks/>
          </p:cNvSpPr>
          <p:nvPr/>
        </p:nvSpPr>
        <p:spPr>
          <a:xfrm>
            <a:off x="1755121" y="3375919"/>
            <a:ext cx="2444698" cy="31449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    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CVPR2018</a:t>
            </a:r>
          </a:p>
          <a:p>
            <a:pPr marL="121918" indent="-1219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基于空洞卷积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21918" indent="-1219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种子区域扩散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21918" indent="-1219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对抗擦除策略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21918" indent="-1219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关系网络图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21918" indent="-1219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网络图像驱动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121918" indent="-1219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相似特征挖掘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CE26AFF-0361-9445-A53B-E6F1312E65F7}"/>
              </a:ext>
            </a:extLst>
          </p:cNvPr>
          <p:cNvSpPr txBox="1">
            <a:spLocks/>
          </p:cNvSpPr>
          <p:nvPr/>
        </p:nvSpPr>
        <p:spPr>
          <a:xfrm>
            <a:off x="5198509" y="3284556"/>
            <a:ext cx="1951947" cy="92897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zh-CN"/>
            </a:defPPr>
            <a:lvl1pPr marL="171450" indent="-171450" algn="just" defTabSz="4572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Wingdings" panose="05000000000000000000" pitchFamily="2" charset="2"/>
              <a:buChar char="Ø"/>
              <a:defRPr sz="1600" b="1" cap="non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2pPr>
            <a:lvl3pPr marL="9144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3pPr>
            <a:lvl4pPr marL="13716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4pPr>
            <a:lvl5pPr marL="18288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5pPr>
            <a:lvl6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6pPr>
            <a:lvl7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7pPr>
            <a:lvl8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8pPr>
            <a:lvl9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ym typeface="Arial" panose="020B0604020202020204" pitchFamily="34" charset="0"/>
              </a:rPr>
              <a:t>NIPS2018</a:t>
            </a:r>
            <a:endParaRPr lang="en-US" altLang="zh-CN" sz="2800" dirty="0">
              <a:latin typeface="+mn-lt"/>
              <a:sym typeface="Arial" panose="020B0604020202020204" pitchFamily="34" charset="0"/>
            </a:endParaRPr>
          </a:p>
          <a:p>
            <a:r>
              <a:rPr lang="zh-CN" altLang="en-US" sz="2400" dirty="0">
                <a:latin typeface="+mn-lt"/>
                <a:sym typeface="Arial" panose="020B0604020202020204" pitchFamily="34" charset="0"/>
              </a:rPr>
              <a:t>自擦除网络</a:t>
            </a:r>
            <a:endParaRPr lang="en-US" sz="2400" dirty="0">
              <a:latin typeface="+mn-lt"/>
              <a:sym typeface="Arial" panose="020B060402020202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0E9F920-5C58-3548-81A9-2C3EDCCE2549}"/>
              </a:ext>
            </a:extLst>
          </p:cNvPr>
          <p:cNvSpPr txBox="1">
            <a:spLocks/>
          </p:cNvSpPr>
          <p:nvPr/>
        </p:nvSpPr>
        <p:spPr>
          <a:xfrm>
            <a:off x="5784250" y="1180244"/>
            <a:ext cx="1147548" cy="4119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zh-CN"/>
            </a:defPPr>
            <a:lvl1pPr marL="0" indent="0" algn="just" defTabSz="4572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400" b="1" cap="non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2pPr>
            <a:lvl3pPr marL="9144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3pPr>
            <a:lvl4pPr marL="13716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4pPr>
            <a:lvl5pPr marL="18288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5pPr>
            <a:lvl6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6pPr>
            <a:lvl7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7pPr>
            <a:lvl8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8pPr>
            <a:lvl9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+mn-lt"/>
                <a:sym typeface="Arial" panose="020B0604020202020204" pitchFamily="34" charset="0"/>
              </a:rPr>
              <a:t>其 它</a:t>
            </a:r>
            <a:endParaRPr lang="en-US" dirty="0">
              <a:latin typeface="+mn-lt"/>
              <a:sym typeface="Arial" panose="020B060402020202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0331717-1654-EF4B-950C-77946EF8C47A}"/>
              </a:ext>
            </a:extLst>
          </p:cNvPr>
          <p:cNvSpPr txBox="1">
            <a:spLocks/>
          </p:cNvSpPr>
          <p:nvPr/>
        </p:nvSpPr>
        <p:spPr>
          <a:xfrm>
            <a:off x="495996" y="876157"/>
            <a:ext cx="3170022" cy="13721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zh-CN"/>
            </a:defPPr>
            <a:lvl1pPr marL="171450" indent="-171450" algn="just" defTabSz="4572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Wingdings" panose="05000000000000000000" pitchFamily="2" charset="2"/>
              <a:buChar char="Ø"/>
              <a:defRPr sz="1600" b="1" cap="non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2pPr>
            <a:lvl3pPr marL="9144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3pPr>
            <a:lvl4pPr marL="13716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4pPr>
            <a:lvl5pPr marL="1828800" indent="0" algn="ctr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5pPr>
            <a:lvl6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6pPr>
            <a:lvl7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7pPr>
            <a:lvl8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8pPr>
            <a:lvl9pPr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ym typeface="Arial" panose="020B0604020202020204" pitchFamily="34" charset="0"/>
              </a:rPr>
              <a:t>ECCV2018</a:t>
            </a:r>
            <a:endParaRPr lang="en-US" altLang="zh-CN" sz="2800" dirty="0">
              <a:latin typeface="+mn-lt"/>
              <a:sym typeface="Arial" panose="020B0604020202020204" pitchFamily="34" charset="0"/>
            </a:endParaRPr>
          </a:p>
          <a:p>
            <a:r>
              <a:rPr lang="zh-CN" altLang="en-US" sz="2400" dirty="0">
                <a:latin typeface="+mn-lt"/>
                <a:sym typeface="Arial" panose="020B0604020202020204" pitchFamily="34" charset="0"/>
              </a:rPr>
              <a:t>显著性实例与聚类</a:t>
            </a:r>
            <a:endParaRPr lang="en-US" altLang="zh-CN" sz="2400" dirty="0">
              <a:latin typeface="+mn-lt"/>
              <a:sym typeface="Arial" panose="020B0604020202020204" pitchFamily="34" charset="0"/>
            </a:endParaRPr>
          </a:p>
          <a:p>
            <a:r>
              <a:rPr lang="zh-CN" altLang="en-US" sz="2400" dirty="0">
                <a:latin typeface="+mn-lt"/>
                <a:sym typeface="Arial" panose="020B0604020202020204" pitchFamily="34" charset="0"/>
              </a:rPr>
              <a:t>弱监督全景分割</a:t>
            </a:r>
            <a:endParaRPr lang="en-US" sz="2400" dirty="0">
              <a:latin typeface="+mn-lt"/>
              <a:sym typeface="Arial" panose="020B0604020202020204" pitchFamily="34" charset="0"/>
            </a:endParaRPr>
          </a:p>
        </p:txBody>
      </p:sp>
      <p:sp>
        <p:nvSpPr>
          <p:cNvPr id="31" name="Shape 1626">
            <a:extLst>
              <a:ext uri="{FF2B5EF4-FFF2-40B4-BE49-F238E27FC236}">
                <a16:creationId xmlns:a16="http://schemas.microsoft.com/office/drawing/2014/main" id="{929553D6-C811-FF43-B3D2-AC4FF9EDAE94}"/>
              </a:ext>
            </a:extLst>
          </p:cNvPr>
          <p:cNvSpPr/>
          <p:nvPr/>
        </p:nvSpPr>
        <p:spPr>
          <a:xfrm>
            <a:off x="4474728" y="2796488"/>
            <a:ext cx="723781" cy="604774"/>
          </a:xfrm>
          <a:prstGeom prst="line">
            <a:avLst/>
          </a:prstGeom>
          <a:ln w="38100">
            <a:solidFill>
              <a:srgbClr val="A6AAA9"/>
            </a:solidFill>
            <a:miter lim="400000"/>
            <a:tailEnd type="stealth" w="lg" len="lg"/>
          </a:ln>
        </p:spPr>
        <p:txBody>
          <a:bodyPr lIns="16542" tIns="16542" rIns="16542" bIns="16542" anchor="ctr"/>
          <a:lstStyle/>
          <a:p>
            <a:pPr lvl="0"/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Shape 1626">
            <a:extLst>
              <a:ext uri="{FF2B5EF4-FFF2-40B4-BE49-F238E27FC236}">
                <a16:creationId xmlns:a16="http://schemas.microsoft.com/office/drawing/2014/main" id="{CD9CF38D-8FBD-3E44-8597-0FB97667AB6F}"/>
              </a:ext>
            </a:extLst>
          </p:cNvPr>
          <p:cNvSpPr/>
          <p:nvPr/>
        </p:nvSpPr>
        <p:spPr>
          <a:xfrm flipH="1" flipV="1">
            <a:off x="2257425" y="2289482"/>
            <a:ext cx="677458" cy="718338"/>
          </a:xfrm>
          <a:prstGeom prst="line">
            <a:avLst/>
          </a:prstGeom>
          <a:ln w="38100">
            <a:solidFill>
              <a:srgbClr val="A6AAA9"/>
            </a:solidFill>
            <a:miter lim="400000"/>
            <a:tailEnd type="stealth" w="lg" len="lg"/>
          </a:ln>
        </p:spPr>
        <p:txBody>
          <a:bodyPr lIns="16542" tIns="16542" rIns="16542" bIns="16542" anchor="ctr"/>
          <a:lstStyle/>
          <a:p>
            <a:pPr lvl="0"/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Shape 1626">
            <a:extLst>
              <a:ext uri="{FF2B5EF4-FFF2-40B4-BE49-F238E27FC236}">
                <a16:creationId xmlns:a16="http://schemas.microsoft.com/office/drawing/2014/main" id="{E9845A82-7C4C-034B-8D30-ECE031F26B61}"/>
              </a:ext>
            </a:extLst>
          </p:cNvPr>
          <p:cNvSpPr/>
          <p:nvPr/>
        </p:nvSpPr>
        <p:spPr>
          <a:xfrm flipV="1">
            <a:off x="5624788" y="1587086"/>
            <a:ext cx="159462" cy="895016"/>
          </a:xfrm>
          <a:prstGeom prst="line">
            <a:avLst/>
          </a:prstGeom>
          <a:ln w="38100">
            <a:solidFill>
              <a:srgbClr val="A6AAA9"/>
            </a:solidFill>
            <a:miter lim="400000"/>
            <a:tailEnd type="stealth" w="lg" len="lg"/>
          </a:ln>
        </p:spPr>
        <p:txBody>
          <a:bodyPr lIns="16542" tIns="16542" rIns="16542" bIns="16542" anchor="ctr"/>
          <a:lstStyle/>
          <a:p>
            <a:pPr lvl="0"/>
            <a:endParaRPr sz="2400"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7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1" grpId="1" animBg="1"/>
      <p:bldP spid="22" grpId="0" animBg="1"/>
      <p:bldP spid="23" grpId="0"/>
      <p:bldP spid="25" grpId="0"/>
      <p:bldP spid="27" grpId="0"/>
      <p:bldP spid="28" grpId="0"/>
      <p:bldP spid="30" grpId="0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397C-EE3E-E34B-A484-BE2162E6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基于注意力机制的弱监督语义分割</a:t>
            </a:r>
            <a:endParaRPr lang="en-US" dirty="0"/>
          </a:p>
        </p:txBody>
      </p:sp>
      <p:cxnSp>
        <p:nvCxnSpPr>
          <p:cNvPr id="23" name="直接连接符 2">
            <a:extLst>
              <a:ext uri="{FF2B5EF4-FFF2-40B4-BE49-F238E27FC236}">
                <a16:creationId xmlns:a16="http://schemas.microsoft.com/office/drawing/2014/main" id="{EFB95B89-2471-A34D-9F6D-605C8344AE37}"/>
              </a:ext>
            </a:extLst>
          </p:cNvPr>
          <p:cNvCxnSpPr/>
          <p:nvPr/>
        </p:nvCxnSpPr>
        <p:spPr>
          <a:xfrm>
            <a:off x="516770" y="5902367"/>
            <a:ext cx="32290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4">
            <a:extLst>
              <a:ext uri="{FF2B5EF4-FFF2-40B4-BE49-F238E27FC236}">
                <a16:creationId xmlns:a16="http://schemas.microsoft.com/office/drawing/2014/main" id="{ACF0FB4C-3A7B-3A46-8BB4-BA9003C2F2C6}"/>
              </a:ext>
            </a:extLst>
          </p:cNvPr>
          <p:cNvSpPr/>
          <p:nvPr/>
        </p:nvSpPr>
        <p:spPr>
          <a:xfrm>
            <a:off x="415170" y="6025596"/>
            <a:ext cx="8258930" cy="493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Huang et al. Weakly-Supervised Semantic Segmentation Network with Deep Seeded Region Growing. In CVPR, 2018. </a:t>
            </a:r>
          </a:p>
        </p:txBody>
      </p:sp>
      <p:sp>
        <p:nvSpPr>
          <p:cNvPr id="25" name="Pentagon 3">
            <a:extLst>
              <a:ext uri="{FF2B5EF4-FFF2-40B4-BE49-F238E27FC236}">
                <a16:creationId xmlns:a16="http://schemas.microsoft.com/office/drawing/2014/main" id="{3F6D06E2-E35B-8942-8EF6-798ABE1FDDE3}"/>
              </a:ext>
            </a:extLst>
          </p:cNvPr>
          <p:cNvSpPr/>
          <p:nvPr/>
        </p:nvSpPr>
        <p:spPr>
          <a:xfrm>
            <a:off x="415170" y="860158"/>
            <a:ext cx="2454542" cy="43780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种子区域扩张</a:t>
            </a:r>
            <a:r>
              <a:rPr lang="en-US" altLang="zh-CN" sz="2400" baseline="30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D9CB17-7307-F344-B4E6-0ABA3CA6E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712" y="1351238"/>
            <a:ext cx="5877394" cy="44039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E4669B-B661-2644-BE27-15E17435FD4F}"/>
              </a:ext>
            </a:extLst>
          </p:cNvPr>
          <p:cNvSpPr/>
          <p:nvPr/>
        </p:nvSpPr>
        <p:spPr>
          <a:xfrm>
            <a:off x="295835" y="2218735"/>
            <a:ext cx="2573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NimbusRomNo9L"/>
              </a:rPr>
              <a:t>classical </a:t>
            </a:r>
            <a:r>
              <a:rPr lang="en-US" sz="4000" dirty="0">
                <a:solidFill>
                  <a:srgbClr val="FF0000"/>
                </a:solidFill>
                <a:latin typeface="NimbusRomNo9L"/>
              </a:rPr>
              <a:t>Seeded Region Growing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9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13098</TotalTime>
  <Words>876</Words>
  <Application>Microsoft Office PowerPoint</Application>
  <PresentationFormat>全屏显示(4:3)</PresentationFormat>
  <Paragraphs>111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NimbusRomNo9L</vt:lpstr>
      <vt:lpstr>Open Sans</vt:lpstr>
      <vt:lpstr>黑体</vt:lpstr>
      <vt:lpstr>华文楷体</vt:lpstr>
      <vt:lpstr>华文新魏</vt:lpstr>
      <vt:lpstr>宋体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弱监督语义分割</vt:lpstr>
      <vt:lpstr>什么是语义分割</vt:lpstr>
      <vt:lpstr>弱监督语义分割技术回顾</vt:lpstr>
      <vt:lpstr>如何从关键字到像素级语义？</vt:lpstr>
      <vt:lpstr>如何从关键字到像素级语义？</vt:lpstr>
      <vt:lpstr>如何从关键字到像素级语义？</vt:lpstr>
      <vt:lpstr>PowerPoint 演示文稿</vt:lpstr>
      <vt:lpstr>基于弱监督的语义分割技术</vt:lpstr>
      <vt:lpstr>基于注意力机制的弱监督语义分割</vt:lpstr>
      <vt:lpstr>基于注意力机制的弱监督语义分割</vt:lpstr>
      <vt:lpstr>基于注意力机制的弱监督语义分割</vt:lpstr>
      <vt:lpstr>基于注意力机制的弱监督语义分割</vt:lpstr>
      <vt:lpstr>基于注意力机制的弱监督语义分割</vt:lpstr>
      <vt:lpstr>基于注意力机制的弱监督语义分割</vt:lpstr>
      <vt:lpstr>基于注意力机制的弱监督语义分割</vt:lpstr>
      <vt:lpstr>基于显著实例的弱监督语义分割</vt:lpstr>
      <vt:lpstr>基于显著实例的弱监督语义分割</vt:lpstr>
      <vt:lpstr>基于网络数据的弱监督语义分割</vt:lpstr>
      <vt:lpstr>基于网络数据的弱监督语义分割</vt:lpstr>
      <vt:lpstr>基于外边框的弱监督语义分割</vt:lpstr>
      <vt:lpstr>基于外边框的弱监督语义分割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481</cp:revision>
  <dcterms:created xsi:type="dcterms:W3CDTF">2014-04-15T14:23:17Z</dcterms:created>
  <dcterms:modified xsi:type="dcterms:W3CDTF">2019-04-15T12:30:32Z</dcterms:modified>
</cp:coreProperties>
</file>