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7"/>
  </p:notesMasterIdLst>
  <p:sldIdLst>
    <p:sldId id="439" r:id="rId2"/>
    <p:sldId id="1793" r:id="rId3"/>
    <p:sldId id="494" r:id="rId4"/>
    <p:sldId id="389" r:id="rId5"/>
    <p:sldId id="387" r:id="rId6"/>
    <p:sldId id="440" r:id="rId7"/>
    <p:sldId id="446" r:id="rId8"/>
    <p:sldId id="447" r:id="rId9"/>
    <p:sldId id="448" r:id="rId10"/>
    <p:sldId id="449" r:id="rId11"/>
    <p:sldId id="450" r:id="rId12"/>
    <p:sldId id="451" r:id="rId13"/>
    <p:sldId id="452" r:id="rId14"/>
    <p:sldId id="453" r:id="rId15"/>
    <p:sldId id="454" r:id="rId16"/>
    <p:sldId id="455" r:id="rId17"/>
    <p:sldId id="460" r:id="rId18"/>
    <p:sldId id="456" r:id="rId19"/>
    <p:sldId id="457" r:id="rId20"/>
    <p:sldId id="461" r:id="rId21"/>
    <p:sldId id="462" r:id="rId22"/>
    <p:sldId id="443" r:id="rId23"/>
    <p:sldId id="463" r:id="rId24"/>
    <p:sldId id="485" r:id="rId25"/>
    <p:sldId id="1795" r:id="rId26"/>
    <p:sldId id="1796" r:id="rId27"/>
    <p:sldId id="486" r:id="rId28"/>
    <p:sldId id="464" r:id="rId29"/>
    <p:sldId id="466" r:id="rId30"/>
    <p:sldId id="467" r:id="rId31"/>
    <p:sldId id="469" r:id="rId32"/>
    <p:sldId id="470" r:id="rId33"/>
    <p:sldId id="468" r:id="rId34"/>
    <p:sldId id="471" r:id="rId35"/>
    <p:sldId id="472" r:id="rId36"/>
    <p:sldId id="473" r:id="rId37"/>
    <p:sldId id="474" r:id="rId38"/>
    <p:sldId id="475" r:id="rId39"/>
    <p:sldId id="1794" r:id="rId40"/>
    <p:sldId id="476" r:id="rId41"/>
    <p:sldId id="477" r:id="rId42"/>
    <p:sldId id="465" r:id="rId43"/>
    <p:sldId id="479" r:id="rId44"/>
    <p:sldId id="478" r:id="rId45"/>
    <p:sldId id="487" r:id="rId46"/>
    <p:sldId id="488" r:id="rId47"/>
    <p:sldId id="489" r:id="rId48"/>
    <p:sldId id="444" r:id="rId49"/>
    <p:sldId id="483" r:id="rId50"/>
    <p:sldId id="484" r:id="rId51"/>
    <p:sldId id="480" r:id="rId52"/>
    <p:sldId id="481" r:id="rId53"/>
    <p:sldId id="482" r:id="rId54"/>
    <p:sldId id="493" r:id="rId55"/>
    <p:sldId id="381"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0062AC"/>
    <a:srgbClr val="ED6C00"/>
    <a:srgbClr val="E2287E"/>
    <a:srgbClr val="2CA738"/>
    <a:srgbClr val="54C3F4"/>
    <a:srgbClr val="5A2847"/>
    <a:srgbClr val="5C126B"/>
    <a:srgbClr val="984378"/>
    <a:srgbClr val="C77FAC"/>
    <a:srgbClr val="223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8" autoAdjust="0"/>
    <p:restoredTop sz="80014" autoAdjust="0"/>
  </p:normalViewPr>
  <p:slideViewPr>
    <p:cSldViewPr snapToGrid="0">
      <p:cViewPr varScale="1">
        <p:scale>
          <a:sx n="95" d="100"/>
          <a:sy n="95" d="100"/>
        </p:scale>
        <p:origin x="1344" y="192"/>
      </p:cViewPr>
      <p:guideLst/>
    </p:cSldViewPr>
  </p:slideViewPr>
  <p:outlineViewPr>
    <p:cViewPr>
      <p:scale>
        <a:sx n="33" d="100"/>
        <a:sy n="33" d="100"/>
      </p:scale>
      <p:origin x="0" y="-11914"/>
    </p:cViewPr>
  </p:outlineViewPr>
  <p:notesTextViewPr>
    <p:cViewPr>
      <p:scale>
        <a:sx n="3" d="2"/>
        <a:sy n="3" d="2"/>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EE64E-9A2D-4D02-BD46-DFCFC74B5EE4}" type="datetimeFigureOut">
              <a:rPr lang="en-US" smtClean="0"/>
              <a:t>4/13/19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3604F-F5C7-412C-AE28-FF961BD94C8A}" type="slidenum">
              <a:rPr lang="en-US" smtClean="0"/>
              <a:t>‹#›</a:t>
            </a:fld>
            <a:endParaRPr lang="en-US"/>
          </a:p>
        </p:txBody>
      </p:sp>
    </p:spTree>
    <p:extLst>
      <p:ext uri="{BB962C8B-B14F-4D97-AF65-F5344CB8AC3E}">
        <p14:creationId xmlns:p14="http://schemas.microsoft.com/office/powerpoint/2010/main" val="1998191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现有视觉学习技术通常依赖于大规模精确标注的训练数据。在典型实验室环境下设计和训练的人工智能模型，在行业应用场景变换时，容易导致系统性能急剧下降。本报告将从弱监督视觉理解的角度，介绍在降低模型对特定应用场景数据依赖方面所开展的一些研究工作，主要包括如何学习一些通用属性，并利用这些通用属性构建弱监督学习模型。</a:t>
            </a:r>
          </a:p>
        </p:txBody>
      </p:sp>
      <p:sp>
        <p:nvSpPr>
          <p:cNvPr id="4" name="灯片编号占位符 3"/>
          <p:cNvSpPr>
            <a:spLocks noGrp="1"/>
          </p:cNvSpPr>
          <p:nvPr>
            <p:ph type="sldNum" sz="quarter" idx="10"/>
          </p:nvPr>
        </p:nvSpPr>
        <p:spPr/>
        <p:txBody>
          <a:bodyPr/>
          <a:lstStyle/>
          <a:p>
            <a:fld id="{8ED3604F-F5C7-412C-AE28-FF961BD94C8A}" type="slidenum">
              <a:rPr lang="en-US" smtClean="0"/>
              <a:t>1</a:t>
            </a:fld>
            <a:endParaRPr lang="en-US"/>
          </a:p>
        </p:txBody>
      </p:sp>
    </p:spTree>
    <p:extLst>
      <p:ext uri="{BB962C8B-B14F-4D97-AF65-F5344CB8AC3E}">
        <p14:creationId xmlns:p14="http://schemas.microsoft.com/office/powerpoint/2010/main" val="1367931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基元属性的分析结果，将作为一种知识和经验，用于引导和发现新的知识。这样，在只有弱监督信息，甚至没有人工标注信息的时候，我们也可以比较方便的支撑弱监督学习、自主学习等关键机器学习算法。</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本图展示的是一个从互联网上自主下载图像，并通过自动分析这些图像来训练像素级精度语义识别模型的系统流程设想。注意，在整个系统设计中，我们并未使用人工精确标注的数据，为在行业应用中解决数据壁垒提供了新的思路。</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0CE43EAE-C5E8-43DB-805D-EE0EAC58D8F3}" type="slidenum">
              <a:rPr lang="en-US" altLang="zh-CN" smtClean="0"/>
              <a:pPr>
                <a:defRPr/>
              </a:pPr>
              <a:t>47</a:t>
            </a:fld>
            <a:endParaRPr lang="en-US" altLang="zh-CN" dirty="0"/>
          </a:p>
        </p:txBody>
      </p:sp>
    </p:spTree>
    <p:extLst>
      <p:ext uri="{BB962C8B-B14F-4D97-AF65-F5344CB8AC3E}">
        <p14:creationId xmlns:p14="http://schemas.microsoft.com/office/powerpoint/2010/main" val="2667064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基元属性的分析结果，将作为一种知识和经验，用于引导和发现新的知识。这样，在只有弱监督信息，甚至没有人工标注信息的时候，我们也可以比较方便的支撑弱监督学习、自主学习等关键机器学习算法。</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本图展示的是一个从互联网上自主下载图像，并通过自动分析这些图像来训练像素级精度语义识别模型的系统流程设想。注意，在整个系统设计中，我们并未使用人工精确标注的数据，为在行业应用中解决数据壁垒提供了新的思路。</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0CE43EAE-C5E8-43DB-805D-EE0EAC58D8F3}" type="slidenum">
              <a:rPr lang="en-US" altLang="zh-CN" smtClean="0"/>
              <a:pPr>
                <a:defRPr/>
              </a:pPr>
              <a:t>48</a:t>
            </a:fld>
            <a:endParaRPr lang="en-US" altLang="zh-CN" dirty="0"/>
          </a:p>
        </p:txBody>
      </p:sp>
    </p:spTree>
    <p:extLst>
      <p:ext uri="{BB962C8B-B14F-4D97-AF65-F5344CB8AC3E}">
        <p14:creationId xmlns:p14="http://schemas.microsoft.com/office/powerpoint/2010/main" val="1642739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基元属性的分析结果，将作为一种知识和经验，用于引导和发现新的知识。这样，在只有弱监督信息，甚至没有人工标注信息的时候，我们也可以比较方便的支撑弱监督学习、自主学习等关键机器学习算法。</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本图展示的是一个从互联网上自主下载图像，并通过自动分析这些图像来训练像素级精度语义识别模型的系统流程设想。注意，在整个系统设计中，我们并未使用人工精确标注的数据，为在行业应用中解决数据壁垒提供了新的思路。</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0CE43EAE-C5E8-43DB-805D-EE0EAC58D8F3}" type="slidenum">
              <a:rPr lang="en-US" altLang="zh-CN" smtClean="0"/>
              <a:pPr>
                <a:defRPr/>
              </a:pPr>
              <a:t>49</a:t>
            </a:fld>
            <a:endParaRPr lang="en-US" altLang="zh-CN" dirty="0"/>
          </a:p>
        </p:txBody>
      </p:sp>
    </p:spTree>
    <p:extLst>
      <p:ext uri="{BB962C8B-B14F-4D97-AF65-F5344CB8AC3E}">
        <p14:creationId xmlns:p14="http://schemas.microsoft.com/office/powerpoint/2010/main" val="1317712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基元属性的分析结果，将作为一种知识和经验，用于引导和发现新的知识。这样，在只有弱监督信息，甚至没有人工标注信息的时候，我们也可以比较方便的支撑弱监督学习、自主学习等关键机器学习算法。</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本图展示的是一个从互联网上自主下载图像，并通过自动分析这些图像来训练像素级精度语义识别模型的系统流程设想。注意，在整个系统设计中，我们并未使用人工精确标注的数据，为在行业应用中解决数据壁垒提供了新的思路。</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0CE43EAE-C5E8-43DB-805D-EE0EAC58D8F3}" type="slidenum">
              <a:rPr lang="en-US" altLang="zh-CN" smtClean="0"/>
              <a:pPr>
                <a:defRPr/>
              </a:pPr>
              <a:t>50</a:t>
            </a:fld>
            <a:endParaRPr lang="en-US" altLang="zh-CN" dirty="0"/>
          </a:p>
        </p:txBody>
      </p:sp>
    </p:spTree>
    <p:extLst>
      <p:ext uri="{BB962C8B-B14F-4D97-AF65-F5344CB8AC3E}">
        <p14:creationId xmlns:p14="http://schemas.microsoft.com/office/powerpoint/2010/main" val="1189504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基元属性的分析结果，将作为一种知识和经验，用于引导和发现新的知识。这样，在只有弱监督信息，甚至没有人工标注信息的时候，我们也可以比较方便的支撑弱监督学习、自主学习等关键机器学习算法。</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本图展示的是一个从互联网上自主下载图像，并通过自动分析这些图像来训练像素级精度语义识别模型的系统流程设想。注意，在整个系统设计中，我们并未使用人工精确标注的数据，为在行业应用中解决数据壁垒提供了新的思路。</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0CE43EAE-C5E8-43DB-805D-EE0EAC58D8F3}" type="slidenum">
              <a:rPr lang="en-US" altLang="zh-CN" smtClean="0"/>
              <a:pPr>
                <a:defRPr/>
              </a:pPr>
              <a:t>51</a:t>
            </a:fld>
            <a:endParaRPr lang="en-US" altLang="zh-CN" dirty="0"/>
          </a:p>
        </p:txBody>
      </p:sp>
    </p:spTree>
    <p:extLst>
      <p:ext uri="{BB962C8B-B14F-4D97-AF65-F5344CB8AC3E}">
        <p14:creationId xmlns:p14="http://schemas.microsoft.com/office/powerpoint/2010/main" val="2571679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这些与各行业龙头企业的合作，也使得我们的技术得以快速落地。在德国慕尼黑举行的华为</a:t>
            </a:r>
            <a:r>
              <a:rPr lang="en-US" altLang="zh-CN" dirty="0"/>
              <a:t>Mate 10</a:t>
            </a:r>
            <a:r>
              <a:rPr lang="zh-CN" altLang="en-US" dirty="0"/>
              <a:t>发布会上，余承东现场展示了基于我们技术的智能拍照功能。如果大家今年去过天津市科技馆的话，很可能对我们这个智能互动平台记忆深刻，见右上角的图。我们也和国内某大型风电设备公司合作，开发了智能巡检系统，由于去年试用效果显著，今年追加部署了</a:t>
            </a:r>
            <a:r>
              <a:rPr lang="en-US" altLang="zh-CN" dirty="0"/>
              <a:t>1000</a:t>
            </a:r>
            <a:r>
              <a:rPr lang="zh-CN" altLang="en-US" dirty="0"/>
              <a:t>多套。我们也和北京协和医院合作，开发了皮肤病智能诊断系统，已上线为患者服务，并被北京电视台报道。</a:t>
            </a:r>
            <a:endParaRPr lang="en-US" altLang="zh-CN" dirty="0"/>
          </a:p>
          <a:p>
            <a:endParaRPr lang="en-US" altLang="zh-CN" dirty="0"/>
          </a:p>
          <a:p>
            <a:r>
              <a:rPr lang="zh-CN" altLang="en-US" dirty="0"/>
              <a:t>中化农业：</a:t>
            </a:r>
            <a:r>
              <a:rPr lang="en-US" altLang="zh-CN" dirty="0"/>
              <a:t>MAP</a:t>
            </a:r>
            <a:r>
              <a:rPr lang="zh-CN" altLang="en-US" dirty="0"/>
              <a:t>慧眼</a:t>
            </a:r>
          </a:p>
        </p:txBody>
      </p:sp>
      <p:sp>
        <p:nvSpPr>
          <p:cNvPr id="4" name="灯片编号占位符 3"/>
          <p:cNvSpPr>
            <a:spLocks noGrp="1"/>
          </p:cNvSpPr>
          <p:nvPr>
            <p:ph type="sldNum" sz="quarter" idx="10"/>
          </p:nvPr>
        </p:nvSpPr>
        <p:spPr/>
        <p:txBody>
          <a:bodyPr/>
          <a:lstStyle/>
          <a:p>
            <a:pPr>
              <a:defRPr/>
            </a:pPr>
            <a:fld id="{0CE43EAE-C5E8-43DB-805D-EE0EAC58D8F3}" type="slidenum">
              <a:rPr lang="en-US" altLang="zh-CN" smtClean="0"/>
              <a:pPr>
                <a:defRPr/>
              </a:pPr>
              <a:t>2</a:t>
            </a:fld>
            <a:endParaRPr lang="en-US" altLang="zh-CN" dirty="0"/>
          </a:p>
        </p:txBody>
      </p:sp>
    </p:spTree>
    <p:extLst>
      <p:ext uri="{BB962C8B-B14F-4D97-AF65-F5344CB8AC3E}">
        <p14:creationId xmlns:p14="http://schemas.microsoft.com/office/powerpoint/2010/main" val="2562366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由于时间关系，我简要介绍每个研究点里的核心技术。</a:t>
            </a:r>
            <a:endParaRPr lang="en-US" altLang="zh-CN" dirty="0"/>
          </a:p>
          <a:p>
            <a:endParaRPr lang="en-US" altLang="zh-CN" dirty="0"/>
          </a:p>
          <a:p>
            <a:r>
              <a:rPr lang="zh-CN" altLang="en-US" dirty="0"/>
              <a:t>首先是富多尺度空间的深度神经网络通用架构，许多计算机视觉任务依赖于强大的多层次多尺度特征表达。近年来，每一代深度神经网络基础架构的进步，都展现出了更加强大的多尺度能力，但是这种多尺度能力仅限于层间多尺度。本项目计划在传统神经网络架构设计中，引入分层递进残差网络结构，增强层内多尺度信息表达能力，为众多计算机视觉应用提供强大的特征表达。</a:t>
            </a:r>
          </a:p>
        </p:txBody>
      </p:sp>
      <p:sp>
        <p:nvSpPr>
          <p:cNvPr id="4" name="灯片编号占位符 3"/>
          <p:cNvSpPr>
            <a:spLocks noGrp="1"/>
          </p:cNvSpPr>
          <p:nvPr>
            <p:ph type="sldNum" sz="quarter" idx="10"/>
          </p:nvPr>
        </p:nvSpPr>
        <p:spPr/>
        <p:txBody>
          <a:bodyPr/>
          <a:lstStyle/>
          <a:p>
            <a:pPr>
              <a:defRPr/>
            </a:pPr>
            <a:fld id="{0CE43EAE-C5E8-43DB-805D-EE0EAC58D8F3}" type="slidenum">
              <a:rPr lang="en-US" altLang="zh-CN" smtClean="0"/>
              <a:pPr>
                <a:defRPr/>
              </a:pPr>
              <a:t>7</a:t>
            </a:fld>
            <a:endParaRPr lang="en-US" altLang="zh-CN" dirty="0"/>
          </a:p>
        </p:txBody>
      </p:sp>
    </p:spTree>
    <p:extLst>
      <p:ext uri="{BB962C8B-B14F-4D97-AF65-F5344CB8AC3E}">
        <p14:creationId xmlns:p14="http://schemas.microsoft.com/office/powerpoint/2010/main" val="2816689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D3604F-F5C7-412C-AE28-FF961BD94C8A}" type="slidenum">
              <a:rPr lang="en-US" smtClean="0"/>
              <a:t>11</a:t>
            </a:fld>
            <a:endParaRPr lang="en-US"/>
          </a:p>
        </p:txBody>
      </p:sp>
    </p:spTree>
    <p:extLst>
      <p:ext uri="{BB962C8B-B14F-4D97-AF65-F5344CB8AC3E}">
        <p14:creationId xmlns:p14="http://schemas.microsoft.com/office/powerpoint/2010/main" val="1905142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通用视觉基元属性，是指与具体目标任务类别无关的通用属性。例如，即使面对一些我们从未见过，也不知道叫什么的物体，人类仍然能够轻易的识别出其所在的物体区域，并确定它的边界范围。这种能力帮助我们通过很少的样例学习新的知识。基元属性感知方面，我们将重点研究图像中的显著性物体检测技术和物体边缘检测技术。</a:t>
            </a:r>
          </a:p>
        </p:txBody>
      </p:sp>
      <p:sp>
        <p:nvSpPr>
          <p:cNvPr id="4" name="灯片编号占位符 3"/>
          <p:cNvSpPr>
            <a:spLocks noGrp="1"/>
          </p:cNvSpPr>
          <p:nvPr>
            <p:ph type="sldNum" sz="quarter" idx="10"/>
          </p:nvPr>
        </p:nvSpPr>
        <p:spPr/>
        <p:txBody>
          <a:bodyPr/>
          <a:lstStyle/>
          <a:p>
            <a:pPr>
              <a:defRPr/>
            </a:pPr>
            <a:fld id="{0CE43EAE-C5E8-43DB-805D-EE0EAC58D8F3}" type="slidenum">
              <a:rPr lang="en-US" altLang="zh-CN" smtClean="0"/>
              <a:pPr>
                <a:defRPr/>
              </a:pPr>
              <a:t>22</a:t>
            </a:fld>
            <a:endParaRPr lang="en-US" altLang="zh-CN" dirty="0"/>
          </a:p>
        </p:txBody>
      </p:sp>
    </p:spTree>
    <p:extLst>
      <p:ext uri="{BB962C8B-B14F-4D97-AF65-F5344CB8AC3E}">
        <p14:creationId xmlns:p14="http://schemas.microsoft.com/office/powerpoint/2010/main" val="3416497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Visualizing feature maps around FAMs. Feature maps shown on the left are from models with FAMs. On the contrary, feature maps displayed on the right are from models replacing</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FAMs with a single convolution layer. (a-d) are visualizations of feature maps at different places. As can be seen, when our FAMs are used, feature maps after FAMs can obviously</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capture the location and detail information of salient objects (Column a), compared to those after a single convolution layer (Column c). </a:t>
            </a:r>
            <a:endParaRPr lang="en-US" dirty="0"/>
          </a:p>
          <a:p>
            <a:endParaRPr lang="en-US" dirty="0"/>
          </a:p>
        </p:txBody>
      </p:sp>
      <p:sp>
        <p:nvSpPr>
          <p:cNvPr id="4" name="Slide Number Placeholder 3"/>
          <p:cNvSpPr>
            <a:spLocks noGrp="1"/>
          </p:cNvSpPr>
          <p:nvPr>
            <p:ph type="sldNum" sz="quarter" idx="5"/>
          </p:nvPr>
        </p:nvSpPr>
        <p:spPr/>
        <p:txBody>
          <a:bodyPr/>
          <a:lstStyle/>
          <a:p>
            <a:fld id="{8ED3604F-F5C7-412C-AE28-FF961BD94C8A}" type="slidenum">
              <a:rPr lang="en-US" smtClean="0"/>
              <a:t>26</a:t>
            </a:fld>
            <a:endParaRPr lang="en-US"/>
          </a:p>
        </p:txBody>
      </p:sp>
    </p:spTree>
    <p:extLst>
      <p:ext uri="{BB962C8B-B14F-4D97-AF65-F5344CB8AC3E}">
        <p14:creationId xmlns:p14="http://schemas.microsoft.com/office/powerpoint/2010/main" val="2501349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ED3604F-F5C7-412C-AE28-FF961BD94C8A}" type="slidenum">
              <a:rPr lang="en-US" smtClean="0"/>
              <a:t>41</a:t>
            </a:fld>
            <a:endParaRPr lang="en-US"/>
          </a:p>
        </p:txBody>
      </p:sp>
    </p:spTree>
    <p:extLst>
      <p:ext uri="{BB962C8B-B14F-4D97-AF65-F5344CB8AC3E}">
        <p14:creationId xmlns:p14="http://schemas.microsoft.com/office/powerpoint/2010/main" val="396091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基元属性的分析结果，将作为一种知识和经验，用于引导和发现新的知识。这样，在只有弱监督信息，甚至没有人工标注信息的时候，我们也可以比较方便的支撑弱监督学习、自主学习等关键机器学习算法。</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本图展示的是一个从互联网上自主下载图像，并通过自动分析这些图像来训练像素级精度语义识别模型的系统流程设想。注意，在整个系统设计中，我们并未使用人工精确标注的数据，为在行业应用中解决数据壁垒提供了新的思路。</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0CE43EAE-C5E8-43DB-805D-EE0EAC58D8F3}" type="slidenum">
              <a:rPr lang="en-US" altLang="zh-CN" smtClean="0"/>
              <a:pPr>
                <a:defRPr/>
              </a:pPr>
              <a:t>45</a:t>
            </a:fld>
            <a:endParaRPr lang="en-US" altLang="zh-CN" dirty="0"/>
          </a:p>
        </p:txBody>
      </p:sp>
    </p:spTree>
    <p:extLst>
      <p:ext uri="{BB962C8B-B14F-4D97-AF65-F5344CB8AC3E}">
        <p14:creationId xmlns:p14="http://schemas.microsoft.com/office/powerpoint/2010/main" val="2375545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基元属性的分析结果，将作为一种知识和经验，用于引导和发现新的知识。这样，在只有弱监督信息，甚至没有人工标注信息的时候，我们也可以比较方便的支撑弱监督学习、自主学习等关键机器学习算法。</a:t>
            </a: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zh-CN"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本图展示的是一个从互联网上自主下载图像，并通过自动分析这些图像来训练像素级精度语义识别模型的系统流程设想。注意，在整个系统设计中，我们并未使用人工精确标注的数据，为在行业应用中解决数据壁垒提供了新的思路。</a:t>
            </a:r>
            <a:endParaRPr lang="en-US" altLang="zh-CN" dirty="0"/>
          </a:p>
          <a:p>
            <a:endParaRPr lang="zh-CN" altLang="en-US" dirty="0"/>
          </a:p>
        </p:txBody>
      </p:sp>
      <p:sp>
        <p:nvSpPr>
          <p:cNvPr id="4" name="灯片编号占位符 3"/>
          <p:cNvSpPr>
            <a:spLocks noGrp="1"/>
          </p:cNvSpPr>
          <p:nvPr>
            <p:ph type="sldNum" sz="quarter" idx="10"/>
          </p:nvPr>
        </p:nvSpPr>
        <p:spPr/>
        <p:txBody>
          <a:bodyPr/>
          <a:lstStyle/>
          <a:p>
            <a:pPr>
              <a:defRPr/>
            </a:pPr>
            <a:fld id="{0CE43EAE-C5E8-43DB-805D-EE0EAC58D8F3}" type="slidenum">
              <a:rPr lang="en-US" altLang="zh-CN" smtClean="0"/>
              <a:pPr>
                <a:defRPr/>
              </a:pPr>
              <a:t>46</a:t>
            </a:fld>
            <a:endParaRPr lang="en-US" altLang="zh-CN" dirty="0"/>
          </a:p>
        </p:txBody>
      </p:sp>
    </p:spTree>
    <p:extLst>
      <p:ext uri="{BB962C8B-B14F-4D97-AF65-F5344CB8AC3E}">
        <p14:creationId xmlns:p14="http://schemas.microsoft.com/office/powerpoint/2010/main" val="3353280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852551"/>
          </a:xfrm>
          <a:solidFill>
            <a:srgbClr val="0062AC"/>
          </a:solidFill>
        </p:spPr>
        <p:txBody>
          <a:bodyPr anchor="ctr"/>
          <a:lstStyle>
            <a:lvl1pPr algn="ctr">
              <a:defRPr sz="600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68937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5835" y="1"/>
            <a:ext cx="8848164" cy="669129"/>
          </a:xfrm>
          <a:noFill/>
        </p:spPr>
        <p:txBody>
          <a:bodyPr>
            <a:noAutofit/>
          </a:bodyPr>
          <a:lstStyle>
            <a:lvl1pPr>
              <a:defRPr sz="4000" b="1" baseline="0">
                <a:solidFill>
                  <a:schemeClr val="tx1"/>
                </a:solidFill>
                <a:latin typeface="Calibri" panose="020F0502020204030204" pitchFamily="34" charset="0"/>
                <a:ea typeface="黑体" panose="02010609060101010101" pitchFamily="49" charset="-122"/>
              </a:defRPr>
            </a:lvl1pPr>
          </a:lstStyle>
          <a:p>
            <a:r>
              <a:rPr lang="en-US" dirty="0"/>
              <a:t>Click to edit Master title style</a:t>
            </a:r>
          </a:p>
        </p:txBody>
      </p:sp>
      <p:sp>
        <p:nvSpPr>
          <p:cNvPr id="3" name="Content Placeholder 2"/>
          <p:cNvSpPr>
            <a:spLocks noGrp="1"/>
          </p:cNvSpPr>
          <p:nvPr>
            <p:ph idx="1"/>
          </p:nvPr>
        </p:nvSpPr>
        <p:spPr>
          <a:xfrm>
            <a:off x="295835" y="789710"/>
            <a:ext cx="8516471" cy="5387254"/>
          </a:xfrm>
        </p:spPr>
        <p:txBody>
          <a:bodyPr/>
          <a:lstStyle>
            <a:lvl1pPr>
              <a:lnSpc>
                <a:spcPct val="120000"/>
              </a:lnSpc>
              <a:defRPr sz="3200" b="1" i="0" baseline="0">
                <a:ea typeface="黑体" panose="02010609060101010101" pitchFamily="49" charset="-122"/>
              </a:defRPr>
            </a:lvl1pPr>
            <a:lvl2pPr>
              <a:lnSpc>
                <a:spcPct val="120000"/>
              </a:lnSpc>
              <a:defRPr sz="3000" b="1" i="0" baseline="0">
                <a:ea typeface="华文楷体" panose="02010600040101010101" pitchFamily="2" charset="-122"/>
              </a:defRPr>
            </a:lvl2pPr>
            <a:lvl3pPr>
              <a:lnSpc>
                <a:spcPct val="120000"/>
              </a:lnSpc>
              <a:defRPr sz="2800" b="1" i="0" baseline="0">
                <a:ea typeface="华文新魏" panose="02010800040101010101" pitchFamily="2" charset="-122"/>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Line 1"/>
          <p:cNvSpPr>
            <a:spLocks noChangeShapeType="1"/>
          </p:cNvSpPr>
          <p:nvPr userDrawn="1"/>
        </p:nvSpPr>
        <p:spPr bwMode="auto">
          <a:xfrm flipV="1">
            <a:off x="0" y="669129"/>
            <a:ext cx="9144000" cy="28713"/>
          </a:xfrm>
          <a:prstGeom prst="line">
            <a:avLst/>
          </a:prstGeom>
          <a:noFill/>
          <a:ln w="25400">
            <a:solidFill>
              <a:srgbClr val="0062AC"/>
            </a:solidFill>
            <a:miter lim="800000"/>
            <a:headEnd/>
            <a:tailEnd/>
          </a:ln>
          <a:effectLst/>
        </p:spPr>
        <p:txBody>
          <a:bodyPr/>
          <a:lstStyle/>
          <a:p>
            <a:pPr>
              <a:buFont typeface="Times New Roman" pitchFamily="16" charset="0"/>
              <a:buNone/>
              <a:defRPr/>
            </a:pPr>
            <a:endParaRPr lang="en-GB">
              <a:latin typeface="Arial" charset="0"/>
              <a:ea typeface="SimSun" charset="-122"/>
            </a:endParaRPr>
          </a:p>
        </p:txBody>
      </p:sp>
    </p:spTree>
    <p:extLst>
      <p:ext uri="{BB962C8B-B14F-4D97-AF65-F5344CB8AC3E}">
        <p14:creationId xmlns:p14="http://schemas.microsoft.com/office/powerpoint/2010/main" val="38077665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TextBox 9"/>
          <p:cNvSpPr txBox="1"/>
          <p:nvPr userDrawn="1"/>
        </p:nvSpPr>
        <p:spPr>
          <a:xfrm>
            <a:off x="8470460" y="6580997"/>
            <a:ext cx="673539" cy="307777"/>
          </a:xfrm>
          <a:prstGeom prst="rect">
            <a:avLst/>
          </a:prstGeom>
          <a:solidFill>
            <a:srgbClr val="ED6C00"/>
          </a:solid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n>
                <a:noFill/>
              </a:ln>
              <a:solidFill>
                <a:schemeClr val="bg1"/>
              </a:solidFill>
            </a:endParaRPr>
          </a:p>
        </p:txBody>
      </p:sp>
      <p:sp>
        <p:nvSpPr>
          <p:cNvPr id="2" name="Title Placeholder 1"/>
          <p:cNvSpPr>
            <a:spLocks noGrp="1"/>
          </p:cNvSpPr>
          <p:nvPr>
            <p:ph type="title"/>
          </p:nvPr>
        </p:nvSpPr>
        <p:spPr>
          <a:xfrm>
            <a:off x="0" y="1"/>
            <a:ext cx="8383977" cy="890648"/>
          </a:xfrm>
          <a:prstGeom prst="rect">
            <a:avLst/>
          </a:prstGeom>
          <a:solidFill>
            <a:srgbClr val="0062AC"/>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95835" y="991590"/>
            <a:ext cx="8516471" cy="51853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p:cNvSpPr txBox="1"/>
          <p:nvPr userDrawn="1"/>
        </p:nvSpPr>
        <p:spPr>
          <a:xfrm>
            <a:off x="2599559" y="6581000"/>
            <a:ext cx="4040033" cy="307777"/>
          </a:xfrm>
          <a:prstGeom prst="rect">
            <a:avLst/>
          </a:prstGeom>
          <a:solidFill>
            <a:srgbClr val="2CA738"/>
          </a:solid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400" b="0" dirty="0">
                <a:solidFill>
                  <a:schemeClr val="bg1"/>
                </a:solidFill>
              </a:rPr>
              <a:t>面向开放环境的自适应视觉感知</a:t>
            </a:r>
            <a:endParaRPr lang="en-US" sz="1400" b="0" dirty="0">
              <a:solidFill>
                <a:schemeClr val="bg1"/>
              </a:solidFill>
            </a:endParaRPr>
          </a:p>
        </p:txBody>
      </p:sp>
      <p:sp>
        <p:nvSpPr>
          <p:cNvPr id="14" name="TextBox 13"/>
          <p:cNvSpPr txBox="1"/>
          <p:nvPr userDrawn="1"/>
        </p:nvSpPr>
        <p:spPr>
          <a:xfrm>
            <a:off x="1" y="6580995"/>
            <a:ext cx="2599557" cy="307777"/>
          </a:xfrm>
          <a:prstGeom prst="rect">
            <a:avLst/>
          </a:prstGeom>
          <a:solidFill>
            <a:srgbClr val="54C3F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prstClr val="white"/>
                </a:solidFill>
                <a:effectLst/>
                <a:uLnTx/>
                <a:uFillTx/>
                <a:latin typeface="+mn-lt"/>
                <a:ea typeface="+mn-ea"/>
                <a:cs typeface="+mn-cs"/>
              </a:rPr>
              <a:t>程明明</a:t>
            </a:r>
            <a:endParaRPr kumimoji="0" lang="en-US" altLang="zh-CN" sz="1400" b="0" i="0" u="none" strike="noStrike" kern="1200" cap="none" spc="0" normalizeH="0" baseline="0" noProof="0" dirty="0">
              <a:ln>
                <a:noFill/>
              </a:ln>
              <a:solidFill>
                <a:prstClr val="white"/>
              </a:solidFill>
              <a:effectLst/>
              <a:uLnTx/>
              <a:uFillTx/>
              <a:latin typeface="+mn-lt"/>
              <a:ea typeface="+mn-ea"/>
              <a:cs typeface="+mn-cs"/>
            </a:endParaRPr>
          </a:p>
        </p:txBody>
      </p:sp>
      <p:sp>
        <p:nvSpPr>
          <p:cNvPr id="12" name="TextBox 11"/>
          <p:cNvSpPr txBox="1"/>
          <p:nvPr userDrawn="1"/>
        </p:nvSpPr>
        <p:spPr>
          <a:xfrm>
            <a:off x="8470461" y="6580995"/>
            <a:ext cx="673539" cy="307777"/>
          </a:xfrm>
          <a:prstGeom prst="rect">
            <a:avLst/>
          </a:prstGeom>
          <a:noFill/>
        </p:spPr>
        <p:txBody>
          <a:bodyPr wrap="square" rtlCol="0">
            <a:spAutoFit/>
          </a:bodyPr>
          <a:lstStyle/>
          <a:p>
            <a:pPr algn="r"/>
            <a:fld id="{C603BFBC-EF15-48A5-8249-0FEAC4BE5DBB}" type="slidenum">
              <a:rPr lang="en-US" sz="1400" smtClean="0">
                <a:solidFill>
                  <a:schemeClr val="bg1"/>
                </a:solidFill>
              </a:rPr>
              <a:pPr algn="r"/>
              <a:t>‹#›</a:t>
            </a:fld>
            <a:r>
              <a:rPr lang="en-US" sz="1400" dirty="0">
                <a:solidFill>
                  <a:schemeClr val="bg1"/>
                </a:solidFill>
              </a:rPr>
              <a:t>/52</a:t>
            </a:r>
          </a:p>
        </p:txBody>
      </p:sp>
      <p:sp>
        <p:nvSpPr>
          <p:cNvPr id="9" name="TextBox 8"/>
          <p:cNvSpPr txBox="1"/>
          <p:nvPr userDrawn="1"/>
        </p:nvSpPr>
        <p:spPr>
          <a:xfrm>
            <a:off x="6639592" y="6580995"/>
            <a:ext cx="1830867" cy="307777"/>
          </a:xfrm>
          <a:prstGeom prst="rect">
            <a:avLst/>
          </a:prstGeom>
          <a:solidFill>
            <a:srgbClr val="E2287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solidFill>
                  <a:schemeClr val="bg1"/>
                </a:solidFill>
              </a:rPr>
              <a:t>http://mmcheng.net</a:t>
            </a:r>
            <a:endParaRPr lang="en-US" altLang="zh-CN" sz="2000" dirty="0">
              <a:solidFill>
                <a:schemeClr val="bg1"/>
              </a:solidFill>
            </a:endParaRPr>
          </a:p>
        </p:txBody>
      </p:sp>
    </p:spTree>
    <p:extLst>
      <p:ext uri="{BB962C8B-B14F-4D97-AF65-F5344CB8AC3E}">
        <p14:creationId xmlns:p14="http://schemas.microsoft.com/office/powerpoint/2010/main" val="2315020142"/>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ftr="0" dt="0"/>
  <p:txStyles>
    <p:titleStyle>
      <a:lvl1pPr algn="l" defTabSz="914400" rtl="0" eaLnBrk="1" latinLnBrk="0" hangingPunct="1">
        <a:lnSpc>
          <a:spcPct val="90000"/>
        </a:lnSpc>
        <a:spcBef>
          <a:spcPct val="0"/>
        </a:spcBef>
        <a:buNone/>
        <a:defRPr sz="44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normAutofit/>
          </a:bodyPr>
          <a:lstStyle/>
          <a:p>
            <a:r>
              <a:rPr lang="zh-CN" altLang="en-US" sz="4800" b="1" dirty="0">
                <a:ln w="0"/>
                <a:effectLst>
                  <a:outerShdw blurRad="38100" dist="19050" dir="2700000" algn="tl" rotWithShape="0">
                    <a:schemeClr val="dk1">
                      <a:alpha val="40000"/>
                    </a:schemeClr>
                  </a:outerShdw>
                </a:effectLst>
                <a:latin typeface="黑体" panose="02010609060101010101" pitchFamily="49" charset="-122"/>
                <a:ea typeface="黑体" panose="02010609060101010101" pitchFamily="49" charset="-122"/>
              </a:rPr>
              <a:t>面向开放环境的自适应视觉感知</a:t>
            </a:r>
            <a:endParaRPr lang="zh-CN" altLang="en-US" sz="4800" b="1" dirty="0">
              <a:latin typeface="黑体" panose="02010609060101010101" pitchFamily="49" charset="-122"/>
              <a:ea typeface="黑体" panose="02010609060101010101" pitchFamily="49" charset="-122"/>
            </a:endParaRPr>
          </a:p>
        </p:txBody>
      </p:sp>
      <p:sp>
        <p:nvSpPr>
          <p:cNvPr id="5" name="Subtitle 2"/>
          <p:cNvSpPr txBox="1">
            <a:spLocks/>
          </p:cNvSpPr>
          <p:nvPr/>
        </p:nvSpPr>
        <p:spPr>
          <a:xfrm>
            <a:off x="270510" y="2580332"/>
            <a:ext cx="8602980" cy="196856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1350"/>
              </a:spcBef>
            </a:pPr>
            <a:r>
              <a:rPr lang="zh-CN" altLang="en-US" sz="4800" dirty="0">
                <a:ln w="0"/>
                <a:effectLst>
                  <a:outerShdw blurRad="38100" dist="19050" dir="2700000" algn="tl" rotWithShape="0">
                    <a:schemeClr val="dk1">
                      <a:alpha val="40000"/>
                    </a:schemeClr>
                  </a:outerShdw>
                </a:effectLst>
                <a:ea typeface="华文楷体" pitchFamily="2" charset="-122"/>
              </a:rPr>
              <a:t>程明明</a:t>
            </a:r>
            <a:endParaRPr lang="en-US" altLang="zh-CN" sz="4800" dirty="0">
              <a:ln w="0"/>
              <a:effectLst>
                <a:outerShdw blurRad="38100" dist="19050" dir="2700000" algn="tl" rotWithShape="0">
                  <a:schemeClr val="dk1">
                    <a:alpha val="40000"/>
                  </a:schemeClr>
                </a:outerShdw>
              </a:effectLst>
              <a:ea typeface="华文楷体" pitchFamily="2" charset="-122"/>
            </a:endParaRPr>
          </a:p>
          <a:p>
            <a:pPr>
              <a:spcBef>
                <a:spcPts val="1350"/>
              </a:spcBef>
            </a:pPr>
            <a:r>
              <a:rPr lang="zh-CN" altLang="en-US" sz="4800" dirty="0">
                <a:ln w="0"/>
                <a:effectLst>
                  <a:outerShdw blurRad="38100" dist="19050" dir="2700000" algn="tl" rotWithShape="0">
                    <a:schemeClr val="dk1">
                      <a:alpha val="40000"/>
                    </a:schemeClr>
                  </a:outerShdw>
                </a:effectLst>
                <a:ea typeface="华文楷体" pitchFamily="2" charset="-122"/>
              </a:rPr>
              <a:t>南开大学计算机学院</a:t>
            </a:r>
            <a:endParaRPr lang="en-US" altLang="zh-CN" sz="4800" dirty="0">
              <a:ln w="0"/>
              <a:effectLst>
                <a:outerShdw blurRad="38100" dist="19050" dir="2700000" algn="tl" rotWithShape="0">
                  <a:schemeClr val="dk1">
                    <a:alpha val="40000"/>
                  </a:schemeClr>
                </a:outerShdw>
              </a:effectLst>
              <a:ea typeface="华文楷体" pitchFamily="2" charset="-122"/>
            </a:endParaRPr>
          </a:p>
          <a:p>
            <a:pPr>
              <a:spcBef>
                <a:spcPts val="1350"/>
              </a:spcBef>
            </a:pPr>
            <a:endParaRPr lang="en-US" altLang="zh-CN" sz="3600" dirty="0">
              <a:ln w="0"/>
              <a:effectLst>
                <a:outerShdw blurRad="38100" dist="19050" dir="2700000" algn="tl" rotWithShape="0">
                  <a:schemeClr val="dk1">
                    <a:alpha val="40000"/>
                  </a:schemeClr>
                </a:outerShdw>
              </a:effectLst>
              <a:ea typeface="华文楷体" pitchFamily="2" charset="-122"/>
            </a:endParaRPr>
          </a:p>
          <a:p>
            <a:pPr>
              <a:spcBef>
                <a:spcPts val="1350"/>
              </a:spcBef>
            </a:pPr>
            <a:endParaRPr lang="en-US" altLang="zh-CN" sz="3600" dirty="0">
              <a:ln w="0"/>
              <a:effectLst>
                <a:outerShdw blurRad="38100" dist="19050" dir="2700000" algn="tl" rotWithShape="0">
                  <a:schemeClr val="dk1">
                    <a:alpha val="40000"/>
                  </a:schemeClr>
                </a:outerShdw>
              </a:effectLst>
              <a:ea typeface="华文楷体"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itchFamily="2" charset="-122"/>
            </a:endParaRPr>
          </a:p>
          <a:p>
            <a:pPr>
              <a:spcBef>
                <a:spcPts val="1350"/>
              </a:spcBef>
            </a:pPr>
            <a:endParaRPr lang="en-US" altLang="zh-CN" sz="1800" dirty="0">
              <a:ln w="0"/>
              <a:effectLst>
                <a:outerShdw blurRad="38100" dist="19050" dir="2700000" algn="tl" rotWithShape="0">
                  <a:schemeClr val="dk1">
                    <a:alpha val="40000"/>
                  </a:schemeClr>
                </a:outerShdw>
              </a:effectLst>
              <a:ea typeface="华文楷体" pitchFamily="2" charset="-122"/>
            </a:endParaRPr>
          </a:p>
        </p:txBody>
      </p:sp>
    </p:spTree>
    <p:extLst>
      <p:ext uri="{BB962C8B-B14F-4D97-AF65-F5344CB8AC3E}">
        <p14:creationId xmlns:p14="http://schemas.microsoft.com/office/powerpoint/2010/main" val="8560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sp>
        <p:nvSpPr>
          <p:cNvPr id="10" name="TextBox 15"/>
          <p:cNvSpPr txBox="1"/>
          <p:nvPr/>
        </p:nvSpPr>
        <p:spPr>
          <a:xfrm>
            <a:off x="550629" y="3122907"/>
            <a:ext cx="2895600" cy="523220"/>
          </a:xfrm>
          <a:prstGeom prst="rect">
            <a:avLst/>
          </a:prstGeom>
          <a:noFill/>
        </p:spPr>
        <p:txBody>
          <a:bodyPr wrap="square" rtlCol="0">
            <a:spAutoFit/>
          </a:bodyPr>
          <a:lstStyle/>
          <a:p>
            <a:pPr algn="ctr"/>
            <a:r>
              <a:rPr lang="en-US" altLang="zh-CN" sz="2800" dirty="0" err="1">
                <a:ln w="0"/>
                <a:solidFill>
                  <a:schemeClr val="tx1"/>
                </a:solidFill>
                <a:effectLst>
                  <a:outerShdw blurRad="38100" dist="19050" dir="2700000" algn="tl" rotWithShape="0">
                    <a:schemeClr val="dk1">
                      <a:alpha val="40000"/>
                    </a:schemeClr>
                  </a:outerShdw>
                </a:effectLst>
              </a:rPr>
              <a:t>ResNet</a:t>
            </a:r>
            <a:r>
              <a:rPr lang="en-US" altLang="zh-CN" sz="2800" dirty="0">
                <a:ln w="0"/>
                <a:solidFill>
                  <a:schemeClr val="tx1"/>
                </a:solidFill>
                <a:effectLst>
                  <a:outerShdw blurRad="38100" dist="19050" dir="2700000" algn="tl" rotWithShape="0">
                    <a:schemeClr val="dk1">
                      <a:alpha val="40000"/>
                    </a:schemeClr>
                  </a:outerShdw>
                </a:effectLst>
              </a:rPr>
              <a:t> (CVPR’16)</a:t>
            </a:r>
            <a:endParaRPr lang="en-US" sz="3600" dirty="0">
              <a:ln w="0"/>
              <a:solidFill>
                <a:schemeClr val="tx1"/>
              </a:solidFill>
              <a:effectLst>
                <a:outerShdw blurRad="38100" dist="19050" dir="2700000" algn="tl" rotWithShape="0">
                  <a:schemeClr val="dk1">
                    <a:alpha val="40000"/>
                  </a:schemeClr>
                </a:outerShdw>
              </a:effectLst>
            </a:endParaRPr>
          </a:p>
        </p:txBody>
      </p:sp>
      <p:pic>
        <p:nvPicPr>
          <p:cNvPr id="4" name="内容占位符 3"/>
          <p:cNvPicPr>
            <a:picLocks noGrp="1" noChangeAspect="1"/>
          </p:cNvPicPr>
          <p:nvPr>
            <p:ph idx="1"/>
          </p:nvPr>
        </p:nvPicPr>
        <p:blipFill rotWithShape="1">
          <a:blip r:embed="rId2"/>
          <a:srcRect r="22175"/>
          <a:stretch/>
        </p:blipFill>
        <p:spPr>
          <a:xfrm>
            <a:off x="444033" y="746572"/>
            <a:ext cx="3108792" cy="2408412"/>
          </a:xfrm>
          <a:prstGeom prst="rect">
            <a:avLst/>
          </a:prstGeom>
        </p:spPr>
      </p:pic>
      <p:pic>
        <p:nvPicPr>
          <p:cNvPr id="5" name="图片 4"/>
          <p:cNvPicPr>
            <a:picLocks noChangeAspect="1"/>
          </p:cNvPicPr>
          <p:nvPr/>
        </p:nvPicPr>
        <p:blipFill>
          <a:blip r:embed="rId3"/>
          <a:stretch>
            <a:fillRect/>
          </a:stretch>
        </p:blipFill>
        <p:spPr>
          <a:xfrm>
            <a:off x="5064132" y="837911"/>
            <a:ext cx="3451218" cy="2438361"/>
          </a:xfrm>
          <a:prstGeom prst="rect">
            <a:avLst/>
          </a:prstGeom>
        </p:spPr>
      </p:pic>
      <p:sp>
        <p:nvSpPr>
          <p:cNvPr id="8" name="TextBox 15"/>
          <p:cNvSpPr txBox="1"/>
          <p:nvPr/>
        </p:nvSpPr>
        <p:spPr>
          <a:xfrm>
            <a:off x="4532553" y="2645853"/>
            <a:ext cx="2077797" cy="954107"/>
          </a:xfrm>
          <a:prstGeom prst="rect">
            <a:avLst/>
          </a:prstGeom>
          <a:noFill/>
        </p:spPr>
        <p:txBody>
          <a:bodyPr wrap="square" rtlCol="0">
            <a:spAutoFit/>
          </a:bodyPr>
          <a:lstStyle/>
          <a:p>
            <a:pPr algn="ctr"/>
            <a:r>
              <a:rPr lang="en-US" altLang="zh-CN" sz="2800" dirty="0">
                <a:ln w="0"/>
                <a:solidFill>
                  <a:schemeClr val="tx1"/>
                </a:solidFill>
                <a:effectLst>
                  <a:outerShdw blurRad="38100" dist="19050" dir="2700000" algn="tl" rotWithShape="0">
                    <a:schemeClr val="dk1">
                      <a:alpha val="40000"/>
                    </a:schemeClr>
                  </a:outerShdw>
                </a:effectLst>
              </a:rPr>
              <a:t>DenseNet (CVPR’17)</a:t>
            </a:r>
            <a:endParaRPr lang="en-US" sz="3600" dirty="0">
              <a:ln w="0"/>
              <a:solidFill>
                <a:schemeClr val="tx1"/>
              </a:solidFill>
              <a:effectLst>
                <a:outerShdw blurRad="38100" dist="19050" dir="2700000" algn="tl" rotWithShape="0">
                  <a:schemeClr val="dk1">
                    <a:alpha val="40000"/>
                  </a:schemeClr>
                </a:outerShdw>
              </a:effectLst>
            </a:endParaRPr>
          </a:p>
        </p:txBody>
      </p:sp>
      <p:pic>
        <p:nvPicPr>
          <p:cNvPr id="9" name="内容占位符 3"/>
          <p:cNvPicPr>
            <a:picLocks noChangeAspect="1"/>
          </p:cNvPicPr>
          <p:nvPr/>
        </p:nvPicPr>
        <p:blipFill>
          <a:blip r:embed="rId4"/>
          <a:stretch>
            <a:fillRect/>
          </a:stretch>
        </p:blipFill>
        <p:spPr>
          <a:xfrm>
            <a:off x="444033" y="4137271"/>
            <a:ext cx="8516938" cy="2279270"/>
          </a:xfrm>
          <a:prstGeom prst="rect">
            <a:avLst/>
          </a:prstGeom>
        </p:spPr>
      </p:pic>
      <p:sp>
        <p:nvSpPr>
          <p:cNvPr id="11" name="TextBox 15"/>
          <p:cNvSpPr txBox="1"/>
          <p:nvPr/>
        </p:nvSpPr>
        <p:spPr>
          <a:xfrm>
            <a:off x="2263877" y="4015983"/>
            <a:ext cx="1886969" cy="954107"/>
          </a:xfrm>
          <a:prstGeom prst="rect">
            <a:avLst/>
          </a:prstGeom>
          <a:noFill/>
        </p:spPr>
        <p:txBody>
          <a:bodyPr wrap="square" rtlCol="0">
            <a:spAutoFit/>
          </a:bodyPr>
          <a:lstStyle/>
          <a:p>
            <a:pPr algn="ctr"/>
            <a:r>
              <a:rPr lang="en-US" altLang="zh-CN" sz="2800" dirty="0">
                <a:ln w="0"/>
                <a:solidFill>
                  <a:schemeClr val="tx1"/>
                </a:solidFill>
                <a:effectLst>
                  <a:outerShdw blurRad="38100" dist="19050" dir="2700000" algn="tl" rotWithShape="0">
                    <a:schemeClr val="dk1">
                      <a:alpha val="40000"/>
                    </a:schemeClr>
                  </a:outerShdw>
                </a:effectLst>
              </a:rPr>
              <a:t>DLA</a:t>
            </a:r>
          </a:p>
          <a:p>
            <a:pPr algn="ctr"/>
            <a:r>
              <a:rPr lang="en-US" sz="2800" dirty="0">
                <a:ln w="0"/>
                <a:effectLst>
                  <a:outerShdw blurRad="38100" dist="19050" dir="2700000" algn="tl" rotWithShape="0">
                    <a:schemeClr val="dk1">
                      <a:alpha val="40000"/>
                    </a:schemeClr>
                  </a:outerShdw>
                </a:effectLst>
              </a:rPr>
              <a:t>(CVPR’18)</a:t>
            </a:r>
            <a:endParaRPr lang="en-US" sz="36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76921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sp>
        <p:nvSpPr>
          <p:cNvPr id="3" name="内容占位符 2"/>
          <p:cNvSpPr>
            <a:spLocks noGrp="1"/>
          </p:cNvSpPr>
          <p:nvPr>
            <p:ph idx="1"/>
          </p:nvPr>
        </p:nvSpPr>
        <p:spPr>
          <a:xfrm>
            <a:off x="295835" y="789709"/>
            <a:ext cx="8516471" cy="5582515"/>
          </a:xfrm>
        </p:spPr>
        <p:txBody>
          <a:bodyPr/>
          <a:lstStyle/>
          <a:p>
            <a:r>
              <a:rPr lang="zh-CN" altLang="en-US" dirty="0"/>
              <a:t>富尺度空间的深度神经网络通用架构</a:t>
            </a:r>
            <a:endParaRPr lang="en-US" altLang="zh-CN" dirty="0"/>
          </a:p>
          <a:p>
            <a:endParaRPr lang="zh-CN" altLang="en-US" dirty="0"/>
          </a:p>
        </p:txBody>
      </p:sp>
      <p:sp>
        <p:nvSpPr>
          <p:cNvPr id="7" name="TextBox 15"/>
          <p:cNvSpPr txBox="1"/>
          <p:nvPr/>
        </p:nvSpPr>
        <p:spPr>
          <a:xfrm>
            <a:off x="564652" y="5772148"/>
            <a:ext cx="3543300" cy="523220"/>
          </a:xfrm>
          <a:prstGeom prst="rect">
            <a:avLst/>
          </a:prstGeom>
          <a:noFill/>
        </p:spPr>
        <p:txBody>
          <a:bodyPr wrap="square" rtlCol="0">
            <a:spAutoFit/>
          </a:bodyPr>
          <a:lstStyle/>
          <a:p>
            <a:pPr algn="ctr"/>
            <a:r>
              <a:rPr lang="en-US" altLang="zh-CN" sz="2800" dirty="0">
                <a:ln w="0"/>
                <a:solidFill>
                  <a:schemeClr val="tx1"/>
                </a:solidFill>
                <a:effectLst>
                  <a:outerShdw blurRad="38100" dist="19050" dir="2700000" algn="tl" rotWithShape="0">
                    <a:schemeClr val="dk1">
                      <a:alpha val="40000"/>
                    </a:schemeClr>
                  </a:outerShdw>
                </a:effectLst>
              </a:rPr>
              <a:t>Bottleneck block</a:t>
            </a:r>
            <a:endParaRPr lang="en-US" sz="3600" dirty="0">
              <a:ln w="0"/>
              <a:solidFill>
                <a:schemeClr val="tx1"/>
              </a:solidFill>
              <a:effectLst>
                <a:outerShdw blurRad="38100" dist="19050" dir="2700000" algn="tl" rotWithShape="0">
                  <a:schemeClr val="dk1">
                    <a:alpha val="40000"/>
                  </a:schemeClr>
                </a:outerShdw>
              </a:effectLst>
            </a:endParaRPr>
          </a:p>
        </p:txBody>
      </p:sp>
      <p:sp>
        <p:nvSpPr>
          <p:cNvPr id="8" name="TextBox 15"/>
          <p:cNvSpPr txBox="1"/>
          <p:nvPr/>
        </p:nvSpPr>
        <p:spPr>
          <a:xfrm>
            <a:off x="5063065" y="5772148"/>
            <a:ext cx="3080489" cy="523220"/>
          </a:xfrm>
          <a:prstGeom prst="rect">
            <a:avLst/>
          </a:prstGeom>
          <a:noFill/>
        </p:spPr>
        <p:txBody>
          <a:bodyPr wrap="square" rtlCol="0">
            <a:spAutoFit/>
          </a:bodyPr>
          <a:lstStyle/>
          <a:p>
            <a:pPr algn="ctr"/>
            <a:r>
              <a:rPr lang="en-US" altLang="zh-CN" sz="2800" dirty="0">
                <a:ln w="0"/>
                <a:solidFill>
                  <a:schemeClr val="tx1"/>
                </a:solidFill>
                <a:effectLst>
                  <a:outerShdw blurRad="38100" dist="19050" dir="2700000" algn="tl" rotWithShape="0">
                    <a:schemeClr val="dk1">
                      <a:alpha val="40000"/>
                    </a:schemeClr>
                  </a:outerShdw>
                </a:effectLst>
              </a:rPr>
              <a:t>Res2Net module</a:t>
            </a:r>
            <a:endParaRPr lang="en-US" sz="3600" dirty="0">
              <a:ln w="0"/>
              <a:solidFill>
                <a:schemeClr val="tx1"/>
              </a:solidFill>
              <a:effectLst>
                <a:outerShdw blurRad="38100" dist="19050" dir="2700000" algn="tl" rotWithShape="0">
                  <a:schemeClr val="dk1">
                    <a:alpha val="40000"/>
                  </a:schemeClr>
                </a:outerShdw>
              </a:effectLst>
            </a:endParaRPr>
          </a:p>
        </p:txBody>
      </p:sp>
      <p:pic>
        <p:nvPicPr>
          <p:cNvPr id="4" name="图片 3"/>
          <p:cNvPicPr>
            <a:picLocks noChangeAspect="1"/>
          </p:cNvPicPr>
          <p:nvPr/>
        </p:nvPicPr>
        <p:blipFill>
          <a:blip r:embed="rId3"/>
          <a:stretch>
            <a:fillRect/>
          </a:stretch>
        </p:blipFill>
        <p:spPr>
          <a:xfrm>
            <a:off x="930276" y="1537730"/>
            <a:ext cx="2940637" cy="4201957"/>
          </a:xfrm>
          <a:prstGeom prst="rect">
            <a:avLst/>
          </a:prstGeom>
        </p:spPr>
      </p:pic>
      <p:pic>
        <p:nvPicPr>
          <p:cNvPr id="5" name="图片 4"/>
          <p:cNvPicPr>
            <a:picLocks noChangeAspect="1"/>
          </p:cNvPicPr>
          <p:nvPr/>
        </p:nvPicPr>
        <p:blipFill>
          <a:blip r:embed="rId4"/>
          <a:stretch>
            <a:fillRect/>
          </a:stretch>
        </p:blipFill>
        <p:spPr>
          <a:xfrm>
            <a:off x="4719917" y="1663712"/>
            <a:ext cx="3370631" cy="4158864"/>
          </a:xfrm>
          <a:prstGeom prst="rect">
            <a:avLst/>
          </a:prstGeom>
        </p:spPr>
      </p:pic>
      <p:sp>
        <p:nvSpPr>
          <p:cNvPr id="9" name="圆角矩形 7">
            <a:extLst>
              <a:ext uri="{FF2B5EF4-FFF2-40B4-BE49-F238E27FC236}">
                <a16:creationId xmlns:a16="http://schemas.microsoft.com/office/drawing/2014/main" id="{8EB63EB6-D5CB-814F-84A4-2D7E7908FCDC}"/>
              </a:ext>
            </a:extLst>
          </p:cNvPr>
          <p:cNvSpPr/>
          <p:nvPr/>
        </p:nvSpPr>
        <p:spPr>
          <a:xfrm>
            <a:off x="146422" y="5822575"/>
            <a:ext cx="8736856" cy="632537"/>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5"/>
              </a:buBlip>
            </a:pPr>
            <a:r>
              <a:rPr lang="en-US" sz="1600" dirty="0">
                <a:solidFill>
                  <a:schemeClr val="tx1"/>
                </a:solidFill>
                <a:latin typeface="Calibri Light" panose="020F0302020204030204" pitchFamily="34" charset="0"/>
              </a:rPr>
              <a:t>Res2Net: A New Multi-scale Backbone Architecture, </a:t>
            </a:r>
            <a:r>
              <a:rPr lang="en-US" sz="1600" dirty="0" err="1">
                <a:solidFill>
                  <a:schemeClr val="tx1"/>
                </a:solidFill>
                <a:latin typeface="Calibri Light" panose="020F0302020204030204" pitchFamily="34" charset="0"/>
              </a:rPr>
              <a:t>arXiv</a:t>
            </a:r>
            <a:r>
              <a:rPr lang="en-US" sz="1600" dirty="0">
                <a:solidFill>
                  <a:schemeClr val="tx1"/>
                </a:solidFill>
                <a:latin typeface="Calibri Light" panose="020F0302020204030204" pitchFamily="34" charset="0"/>
              </a:rPr>
              <a:t>, 2019 (in submission to IEEE TPAMI).</a:t>
            </a:r>
            <a:endParaRPr lang="en-US" altLang="zh-CN" sz="1600"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144964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sp>
        <p:nvSpPr>
          <p:cNvPr id="10" name="TextBox 15"/>
          <p:cNvSpPr txBox="1"/>
          <p:nvPr/>
        </p:nvSpPr>
        <p:spPr>
          <a:xfrm>
            <a:off x="146422" y="5239065"/>
            <a:ext cx="8815297" cy="523220"/>
          </a:xfrm>
          <a:prstGeom prst="rect">
            <a:avLst/>
          </a:prstGeom>
          <a:noFill/>
        </p:spPr>
        <p:txBody>
          <a:bodyPr wrap="square" rtlCol="0">
            <a:spAutoFit/>
          </a:bodyPr>
          <a:lstStyle/>
          <a:p>
            <a:pPr algn="ctr"/>
            <a:r>
              <a:rPr lang="en-US" altLang="zh-CN" sz="2800" dirty="0">
                <a:ln w="0"/>
                <a:solidFill>
                  <a:schemeClr val="tx1"/>
                </a:solidFill>
                <a:effectLst>
                  <a:outerShdw blurRad="38100" dist="19050" dir="2700000" algn="tl" rotWithShape="0">
                    <a:schemeClr val="dk1">
                      <a:alpha val="40000"/>
                    </a:schemeClr>
                  </a:outerShdw>
                </a:effectLst>
              </a:rPr>
              <a:t>Res2Net with dimension cardinality [1] and SE block [2].</a:t>
            </a:r>
            <a:endParaRPr lang="en-US" sz="3600" dirty="0">
              <a:ln w="0"/>
              <a:solidFill>
                <a:schemeClr val="tx1"/>
              </a:solidFill>
              <a:effectLst>
                <a:outerShdw blurRad="38100" dist="19050" dir="2700000" algn="tl" rotWithShape="0">
                  <a:schemeClr val="dk1">
                    <a:alpha val="40000"/>
                  </a:schemeClr>
                </a:outerShdw>
              </a:effectLst>
            </a:endParaRPr>
          </a:p>
        </p:txBody>
      </p:sp>
      <p:sp>
        <p:nvSpPr>
          <p:cNvPr id="5" name="内容占位符 4"/>
          <p:cNvSpPr>
            <a:spLocks noGrp="1"/>
          </p:cNvSpPr>
          <p:nvPr>
            <p:ph idx="1"/>
          </p:nvPr>
        </p:nvSpPr>
        <p:spPr/>
        <p:txBody>
          <a:bodyPr/>
          <a:lstStyle/>
          <a:p>
            <a:r>
              <a:rPr lang="zh-CN" altLang="en-US" dirty="0"/>
              <a:t>富尺度空间的深度神经网络通用架构</a:t>
            </a:r>
            <a:endParaRPr lang="en-US" altLang="zh-CN" dirty="0"/>
          </a:p>
          <a:p>
            <a:endParaRPr lang="zh-CN" altLang="en-US" dirty="0"/>
          </a:p>
        </p:txBody>
      </p:sp>
      <p:sp>
        <p:nvSpPr>
          <p:cNvPr id="8" name="圆角矩形 7"/>
          <p:cNvSpPr/>
          <p:nvPr/>
        </p:nvSpPr>
        <p:spPr>
          <a:xfrm>
            <a:off x="146422" y="5822575"/>
            <a:ext cx="8736856" cy="632537"/>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rPr>
              <a:t>Squeeze-and-excitation networks, </a:t>
            </a:r>
            <a:r>
              <a:rPr lang="en-US" sz="1600" b="1" dirty="0">
                <a:solidFill>
                  <a:schemeClr val="tx1"/>
                </a:solidFill>
                <a:latin typeface="Calibri Light" panose="020F0302020204030204" pitchFamily="34" charset="0"/>
              </a:rPr>
              <a:t>CVPR 2018</a:t>
            </a:r>
            <a:r>
              <a:rPr lang="en-US" sz="1600" dirty="0">
                <a:solidFill>
                  <a:schemeClr val="tx1"/>
                </a:solidFill>
                <a:latin typeface="Calibri Light" panose="020F0302020204030204" pitchFamily="34" charset="0"/>
              </a:rPr>
              <a:t>.</a:t>
            </a:r>
          </a:p>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rPr>
              <a:t>Aggregated residual transformations for deep neural networks, </a:t>
            </a:r>
            <a:r>
              <a:rPr lang="en-US" sz="1600" b="1" dirty="0">
                <a:solidFill>
                  <a:schemeClr val="tx1"/>
                </a:solidFill>
                <a:latin typeface="Calibri Light" panose="020F0302020204030204" pitchFamily="34" charset="0"/>
              </a:rPr>
              <a:t>CVPR 2017</a:t>
            </a:r>
            <a:r>
              <a:rPr lang="en-US" sz="1600" dirty="0">
                <a:solidFill>
                  <a:schemeClr val="tx1"/>
                </a:solidFill>
                <a:latin typeface="Calibri Light" panose="020F0302020204030204" pitchFamily="34" charset="0"/>
              </a:rPr>
              <a:t>.</a:t>
            </a:r>
            <a:endParaRPr lang="en-US" altLang="zh-CN" sz="1600" b="1" dirty="0">
              <a:solidFill>
                <a:schemeClr val="tx1"/>
              </a:solidFill>
              <a:latin typeface="Calibri Light" panose="020F0302020204030204" pitchFamily="34" charset="0"/>
            </a:endParaRPr>
          </a:p>
        </p:txBody>
      </p:sp>
      <p:pic>
        <p:nvPicPr>
          <p:cNvPr id="3" name="图片 2"/>
          <p:cNvPicPr>
            <a:picLocks noChangeAspect="1"/>
          </p:cNvPicPr>
          <p:nvPr/>
        </p:nvPicPr>
        <p:blipFill>
          <a:blip r:embed="rId3"/>
          <a:stretch>
            <a:fillRect/>
          </a:stretch>
        </p:blipFill>
        <p:spPr>
          <a:xfrm>
            <a:off x="1989124" y="1354842"/>
            <a:ext cx="5141721" cy="3975241"/>
          </a:xfrm>
          <a:prstGeom prst="rect">
            <a:avLst/>
          </a:prstGeom>
        </p:spPr>
      </p:pic>
    </p:spTree>
    <p:extLst>
      <p:ext uri="{BB962C8B-B14F-4D97-AF65-F5344CB8AC3E}">
        <p14:creationId xmlns:p14="http://schemas.microsoft.com/office/powerpoint/2010/main" val="454062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sp>
        <p:nvSpPr>
          <p:cNvPr id="5" name="内容占位符 4"/>
          <p:cNvSpPr>
            <a:spLocks noGrp="1"/>
          </p:cNvSpPr>
          <p:nvPr>
            <p:ph idx="1"/>
          </p:nvPr>
        </p:nvSpPr>
        <p:spPr/>
        <p:txBody>
          <a:bodyPr/>
          <a:lstStyle/>
          <a:p>
            <a:r>
              <a:rPr lang="zh-CN" altLang="en-US" dirty="0"/>
              <a:t>富尺度空间的深度神经网络通用架构</a:t>
            </a:r>
            <a:endParaRPr lang="en-US" altLang="zh-CN" dirty="0"/>
          </a:p>
          <a:p>
            <a:endParaRPr lang="zh-CN" altLang="en-US" dirty="0"/>
          </a:p>
        </p:txBody>
      </p:sp>
      <p:pic>
        <p:nvPicPr>
          <p:cNvPr id="3" name="图片 2"/>
          <p:cNvPicPr>
            <a:picLocks noChangeAspect="1"/>
          </p:cNvPicPr>
          <p:nvPr/>
        </p:nvPicPr>
        <p:blipFill>
          <a:blip r:embed="rId2"/>
          <a:stretch>
            <a:fillRect/>
          </a:stretch>
        </p:blipFill>
        <p:spPr>
          <a:xfrm>
            <a:off x="2015356" y="1476660"/>
            <a:ext cx="4614044" cy="4889053"/>
          </a:xfrm>
          <a:prstGeom prst="rect">
            <a:avLst/>
          </a:prstGeom>
        </p:spPr>
      </p:pic>
    </p:spTree>
    <p:extLst>
      <p:ext uri="{BB962C8B-B14F-4D97-AF65-F5344CB8AC3E}">
        <p14:creationId xmlns:p14="http://schemas.microsoft.com/office/powerpoint/2010/main" val="38766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sp>
        <p:nvSpPr>
          <p:cNvPr id="5" name="内容占位符 4"/>
          <p:cNvSpPr>
            <a:spLocks noGrp="1"/>
          </p:cNvSpPr>
          <p:nvPr>
            <p:ph idx="1"/>
          </p:nvPr>
        </p:nvSpPr>
        <p:spPr/>
        <p:txBody>
          <a:bodyPr/>
          <a:lstStyle/>
          <a:p>
            <a:r>
              <a:rPr lang="zh-CN" altLang="en-US" dirty="0"/>
              <a:t>富尺度空间的深度神经网络通用架构</a:t>
            </a:r>
            <a:endParaRPr lang="en-US" altLang="zh-CN" dirty="0"/>
          </a:p>
          <a:p>
            <a:endParaRPr lang="zh-CN" altLang="en-US" dirty="0"/>
          </a:p>
        </p:txBody>
      </p:sp>
      <p:pic>
        <p:nvPicPr>
          <p:cNvPr id="4" name="图片 3"/>
          <p:cNvPicPr>
            <a:picLocks noChangeAspect="1"/>
          </p:cNvPicPr>
          <p:nvPr/>
        </p:nvPicPr>
        <p:blipFill>
          <a:blip r:embed="rId2"/>
          <a:stretch>
            <a:fillRect/>
          </a:stretch>
        </p:blipFill>
        <p:spPr>
          <a:xfrm>
            <a:off x="948373" y="2191319"/>
            <a:ext cx="6732846" cy="2584035"/>
          </a:xfrm>
          <a:prstGeom prst="rect">
            <a:avLst/>
          </a:prstGeom>
        </p:spPr>
      </p:pic>
    </p:spTree>
    <p:extLst>
      <p:ext uri="{BB962C8B-B14F-4D97-AF65-F5344CB8AC3E}">
        <p14:creationId xmlns:p14="http://schemas.microsoft.com/office/powerpoint/2010/main" val="3429498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sp>
        <p:nvSpPr>
          <p:cNvPr id="5" name="内容占位符 4"/>
          <p:cNvSpPr>
            <a:spLocks noGrp="1"/>
          </p:cNvSpPr>
          <p:nvPr>
            <p:ph idx="1"/>
          </p:nvPr>
        </p:nvSpPr>
        <p:spPr/>
        <p:txBody>
          <a:bodyPr/>
          <a:lstStyle/>
          <a:p>
            <a:r>
              <a:rPr lang="zh-CN" altLang="en-US" dirty="0"/>
              <a:t>富尺度空间的深度神经网络通用架构</a:t>
            </a:r>
            <a:endParaRPr lang="en-US" altLang="zh-CN" dirty="0"/>
          </a:p>
          <a:p>
            <a:endParaRPr lang="zh-CN" altLang="en-US" dirty="0"/>
          </a:p>
        </p:txBody>
      </p:sp>
      <p:pic>
        <p:nvPicPr>
          <p:cNvPr id="3" name="图片 2"/>
          <p:cNvPicPr>
            <a:picLocks noChangeAspect="1"/>
          </p:cNvPicPr>
          <p:nvPr/>
        </p:nvPicPr>
        <p:blipFill>
          <a:blip r:embed="rId2"/>
          <a:stretch>
            <a:fillRect/>
          </a:stretch>
        </p:blipFill>
        <p:spPr>
          <a:xfrm>
            <a:off x="513280" y="1528764"/>
            <a:ext cx="8081580" cy="4864030"/>
          </a:xfrm>
          <a:prstGeom prst="rect">
            <a:avLst/>
          </a:prstGeom>
        </p:spPr>
      </p:pic>
    </p:spTree>
    <p:extLst>
      <p:ext uri="{BB962C8B-B14F-4D97-AF65-F5344CB8AC3E}">
        <p14:creationId xmlns:p14="http://schemas.microsoft.com/office/powerpoint/2010/main" val="1506963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sp>
        <p:nvSpPr>
          <p:cNvPr id="5" name="内容占位符 4"/>
          <p:cNvSpPr>
            <a:spLocks noGrp="1"/>
          </p:cNvSpPr>
          <p:nvPr>
            <p:ph idx="1"/>
          </p:nvPr>
        </p:nvSpPr>
        <p:spPr>
          <a:xfrm>
            <a:off x="295835" y="789710"/>
            <a:ext cx="8619565" cy="5387254"/>
          </a:xfrm>
        </p:spPr>
        <p:txBody>
          <a:bodyPr/>
          <a:lstStyle/>
          <a:p>
            <a:r>
              <a:rPr lang="zh-CN" altLang="en-US" dirty="0"/>
              <a:t>富尺度空间的深度神经网络通用架构</a:t>
            </a:r>
            <a:endParaRPr lang="en-US" altLang="zh-CN" dirty="0"/>
          </a:p>
          <a:p>
            <a:pPr lvl="1"/>
            <a:r>
              <a:rPr lang="zh-CN" altLang="en-US" dirty="0"/>
              <a:t>应用</a:t>
            </a:r>
            <a:r>
              <a:rPr lang="en-US" altLang="zh-CN" dirty="0"/>
              <a:t>1</a:t>
            </a:r>
            <a:r>
              <a:rPr lang="zh-CN" altLang="en-US" dirty="0"/>
              <a:t>：物体检测，</a:t>
            </a:r>
            <a:r>
              <a:rPr lang="en-US" altLang="zh-CN" dirty="0"/>
              <a:t>Faster R-CNN (</a:t>
            </a:r>
            <a:r>
              <a:rPr lang="zh-CN" altLang="en-US" dirty="0"/>
              <a:t>检测类任务</a:t>
            </a:r>
            <a:r>
              <a:rPr lang="en-US" altLang="zh-CN" dirty="0"/>
              <a:t>)</a:t>
            </a:r>
          </a:p>
          <a:p>
            <a:pPr lvl="1"/>
            <a:endParaRPr lang="en-US" altLang="zh-CN" dirty="0"/>
          </a:p>
          <a:p>
            <a:endParaRPr lang="zh-CN" altLang="en-US" dirty="0"/>
          </a:p>
        </p:txBody>
      </p:sp>
      <p:pic>
        <p:nvPicPr>
          <p:cNvPr id="4" name="图片 3"/>
          <p:cNvPicPr>
            <a:picLocks noChangeAspect="1"/>
          </p:cNvPicPr>
          <p:nvPr/>
        </p:nvPicPr>
        <p:blipFill>
          <a:blip r:embed="rId2"/>
          <a:stretch>
            <a:fillRect/>
          </a:stretch>
        </p:blipFill>
        <p:spPr>
          <a:xfrm>
            <a:off x="1067920" y="2211606"/>
            <a:ext cx="6972299" cy="3965358"/>
          </a:xfrm>
          <a:prstGeom prst="rect">
            <a:avLst/>
          </a:prstGeom>
        </p:spPr>
      </p:pic>
    </p:spTree>
    <p:extLst>
      <p:ext uri="{BB962C8B-B14F-4D97-AF65-F5344CB8AC3E}">
        <p14:creationId xmlns:p14="http://schemas.microsoft.com/office/powerpoint/2010/main" val="1454346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sp>
        <p:nvSpPr>
          <p:cNvPr id="5" name="内容占位符 4"/>
          <p:cNvSpPr>
            <a:spLocks noGrp="1"/>
          </p:cNvSpPr>
          <p:nvPr>
            <p:ph idx="1"/>
          </p:nvPr>
        </p:nvSpPr>
        <p:spPr>
          <a:xfrm>
            <a:off x="295835" y="789710"/>
            <a:ext cx="8676715" cy="5387254"/>
          </a:xfrm>
        </p:spPr>
        <p:txBody>
          <a:bodyPr/>
          <a:lstStyle/>
          <a:p>
            <a:r>
              <a:rPr lang="zh-CN" altLang="en-US" dirty="0"/>
              <a:t>富尺度空间的深度神经网络通用架构</a:t>
            </a:r>
            <a:endParaRPr lang="en-US" altLang="zh-CN" dirty="0"/>
          </a:p>
          <a:p>
            <a:pPr lvl="1"/>
            <a:r>
              <a:rPr lang="zh-CN" altLang="en-US" dirty="0"/>
              <a:t>应用</a:t>
            </a:r>
            <a:r>
              <a:rPr lang="en-US" altLang="zh-CN" dirty="0"/>
              <a:t>1</a:t>
            </a:r>
            <a:r>
              <a:rPr lang="zh-CN" altLang="en-US" dirty="0"/>
              <a:t>：物体检测，</a:t>
            </a:r>
            <a:r>
              <a:rPr lang="en-US" altLang="zh-CN" dirty="0"/>
              <a:t>Faster R-CNN (</a:t>
            </a:r>
            <a:r>
              <a:rPr lang="zh-CN" altLang="en-US" dirty="0"/>
              <a:t>检测类任务</a:t>
            </a:r>
            <a:r>
              <a:rPr lang="en-US" altLang="zh-CN" dirty="0"/>
              <a:t>)</a:t>
            </a:r>
          </a:p>
          <a:p>
            <a:endParaRPr lang="zh-CN" altLang="en-US" dirty="0"/>
          </a:p>
        </p:txBody>
      </p:sp>
      <p:pic>
        <p:nvPicPr>
          <p:cNvPr id="3" name="图片 2"/>
          <p:cNvPicPr>
            <a:picLocks noChangeAspect="1"/>
          </p:cNvPicPr>
          <p:nvPr/>
        </p:nvPicPr>
        <p:blipFill>
          <a:blip r:embed="rId2"/>
          <a:stretch>
            <a:fillRect/>
          </a:stretch>
        </p:blipFill>
        <p:spPr>
          <a:xfrm>
            <a:off x="1366978" y="2119501"/>
            <a:ext cx="6374184" cy="4057463"/>
          </a:xfrm>
          <a:prstGeom prst="rect">
            <a:avLst/>
          </a:prstGeom>
        </p:spPr>
      </p:pic>
    </p:spTree>
    <p:extLst>
      <p:ext uri="{BB962C8B-B14F-4D97-AF65-F5344CB8AC3E}">
        <p14:creationId xmlns:p14="http://schemas.microsoft.com/office/powerpoint/2010/main" val="2361360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sp>
        <p:nvSpPr>
          <p:cNvPr id="5" name="内容占位符 4"/>
          <p:cNvSpPr>
            <a:spLocks noGrp="1"/>
          </p:cNvSpPr>
          <p:nvPr>
            <p:ph idx="1"/>
          </p:nvPr>
        </p:nvSpPr>
        <p:spPr/>
        <p:txBody>
          <a:bodyPr/>
          <a:lstStyle/>
          <a:p>
            <a:r>
              <a:rPr lang="zh-CN" altLang="en-US" dirty="0"/>
              <a:t>富尺度空间的深度神经网络通用架构</a:t>
            </a:r>
            <a:endParaRPr lang="en-US" altLang="zh-CN" dirty="0"/>
          </a:p>
          <a:p>
            <a:pPr lvl="1"/>
            <a:r>
              <a:rPr lang="zh-CN" altLang="en-US" dirty="0"/>
              <a:t>应用</a:t>
            </a:r>
            <a:r>
              <a:rPr lang="en-US" altLang="zh-CN" dirty="0"/>
              <a:t>2</a:t>
            </a:r>
            <a:r>
              <a:rPr lang="zh-CN" altLang="en-US" dirty="0"/>
              <a:t>：</a:t>
            </a:r>
            <a:r>
              <a:rPr lang="en-US" altLang="zh-CN" dirty="0"/>
              <a:t>Class Activation Mapping (</a:t>
            </a:r>
            <a:r>
              <a:rPr lang="zh-CN" altLang="en-US" dirty="0"/>
              <a:t>分类任务</a:t>
            </a:r>
            <a:r>
              <a:rPr lang="en-US" altLang="zh-CN" dirty="0"/>
              <a:t>)</a:t>
            </a:r>
          </a:p>
          <a:p>
            <a:endParaRPr lang="zh-CN" altLang="en-US" dirty="0"/>
          </a:p>
        </p:txBody>
      </p:sp>
      <p:pic>
        <p:nvPicPr>
          <p:cNvPr id="3" name="图片 2"/>
          <p:cNvPicPr>
            <a:picLocks noChangeAspect="1"/>
          </p:cNvPicPr>
          <p:nvPr/>
        </p:nvPicPr>
        <p:blipFill>
          <a:blip r:embed="rId2"/>
          <a:stretch>
            <a:fillRect/>
          </a:stretch>
        </p:blipFill>
        <p:spPr>
          <a:xfrm>
            <a:off x="160342" y="2152849"/>
            <a:ext cx="8651964" cy="2800151"/>
          </a:xfrm>
          <a:prstGeom prst="rect">
            <a:avLst/>
          </a:prstGeom>
        </p:spPr>
      </p:pic>
    </p:spTree>
    <p:extLst>
      <p:ext uri="{BB962C8B-B14F-4D97-AF65-F5344CB8AC3E}">
        <p14:creationId xmlns:p14="http://schemas.microsoft.com/office/powerpoint/2010/main" val="1421736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sp>
        <p:nvSpPr>
          <p:cNvPr id="5" name="内容占位符 4"/>
          <p:cNvSpPr>
            <a:spLocks noGrp="1"/>
          </p:cNvSpPr>
          <p:nvPr>
            <p:ph idx="1"/>
          </p:nvPr>
        </p:nvSpPr>
        <p:spPr/>
        <p:txBody>
          <a:bodyPr/>
          <a:lstStyle/>
          <a:p>
            <a:r>
              <a:rPr lang="zh-CN" altLang="en-US" dirty="0"/>
              <a:t>富尺度空间的深度神经网络通用架构</a:t>
            </a:r>
            <a:endParaRPr lang="en-US" altLang="zh-CN" dirty="0"/>
          </a:p>
          <a:p>
            <a:pPr lvl="1"/>
            <a:r>
              <a:rPr lang="zh-CN" altLang="en-US" dirty="0"/>
              <a:t>应用</a:t>
            </a:r>
            <a:r>
              <a:rPr lang="en-US" altLang="zh-CN" dirty="0"/>
              <a:t>3</a:t>
            </a:r>
            <a:r>
              <a:rPr lang="zh-CN" altLang="en-US" dirty="0"/>
              <a:t>：显著性物体 </a:t>
            </a:r>
            <a:r>
              <a:rPr lang="en-US" altLang="zh-CN" dirty="0"/>
              <a:t>(</a:t>
            </a:r>
            <a:r>
              <a:rPr lang="zh-CN" altLang="en-US" dirty="0"/>
              <a:t>分割类任务</a:t>
            </a:r>
            <a:r>
              <a:rPr lang="en-US" altLang="zh-CN" dirty="0"/>
              <a:t>)</a:t>
            </a:r>
          </a:p>
          <a:p>
            <a:endParaRPr lang="zh-CN" altLang="en-US" dirty="0"/>
          </a:p>
        </p:txBody>
      </p:sp>
      <p:pic>
        <p:nvPicPr>
          <p:cNvPr id="4" name="图片 3"/>
          <p:cNvPicPr>
            <a:picLocks noChangeAspect="1"/>
          </p:cNvPicPr>
          <p:nvPr/>
        </p:nvPicPr>
        <p:blipFill>
          <a:blip r:embed="rId2"/>
          <a:stretch>
            <a:fillRect/>
          </a:stretch>
        </p:blipFill>
        <p:spPr>
          <a:xfrm>
            <a:off x="1505245" y="2019530"/>
            <a:ext cx="5727734" cy="4457470"/>
          </a:xfrm>
          <a:prstGeom prst="rect">
            <a:avLst/>
          </a:prstGeom>
        </p:spPr>
      </p:pic>
    </p:spTree>
    <p:extLst>
      <p:ext uri="{BB962C8B-B14F-4D97-AF65-F5344CB8AC3E}">
        <p14:creationId xmlns:p14="http://schemas.microsoft.com/office/powerpoint/2010/main" val="3221906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视觉感知</a:t>
            </a:r>
            <a:r>
              <a:rPr lang="zh-CN" altLang="en-US" dirty="0">
                <a:sym typeface="Wingdings" panose="05000000000000000000" pitchFamily="2" charset="2"/>
              </a:rPr>
              <a:t>技术的春天</a:t>
            </a:r>
            <a:endParaRPr lang="zh-CN" altLang="en-US" dirty="0"/>
          </a:p>
        </p:txBody>
      </p:sp>
      <p:sp>
        <p:nvSpPr>
          <p:cNvPr id="3" name="内容占位符 2"/>
          <p:cNvSpPr>
            <a:spLocks noGrp="1"/>
          </p:cNvSpPr>
          <p:nvPr>
            <p:ph idx="1"/>
          </p:nvPr>
        </p:nvSpPr>
        <p:spPr/>
        <p:txBody>
          <a:bodyPr/>
          <a:lstStyle/>
          <a:p>
            <a:r>
              <a:rPr lang="zh-CN" altLang="en-US" dirty="0"/>
              <a:t>智能终端、教育、能源、医疗、农业等</a:t>
            </a:r>
          </a:p>
        </p:txBody>
      </p:sp>
      <p:pic>
        <p:nvPicPr>
          <p:cNvPr id="6" name="图片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16549" y="1694234"/>
            <a:ext cx="2668426" cy="1696667"/>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5095" y="3539325"/>
            <a:ext cx="3165880" cy="2251875"/>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16549" y="3539325"/>
            <a:ext cx="2668426" cy="2251875"/>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344" y="1694235"/>
            <a:ext cx="3153631" cy="169666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CCC9C10B-1EFC-5E47-9681-E247D6AEBBA0}"/>
              </a:ext>
            </a:extLst>
          </p:cNvPr>
          <p:cNvPicPr>
            <a:picLocks noChangeAspect="1"/>
          </p:cNvPicPr>
          <p:nvPr/>
        </p:nvPicPr>
        <p:blipFill rotWithShape="1">
          <a:blip r:embed="rId7">
            <a:extLst>
              <a:ext uri="{28A0092B-C50C-407E-A947-70E740481C1C}">
                <a14:useLocalDpi xmlns:a14="http://schemas.microsoft.com/office/drawing/2010/main" val="0"/>
              </a:ext>
            </a:extLst>
          </a:blip>
          <a:srcRect t="4047"/>
          <a:stretch/>
        </p:blipFill>
        <p:spPr>
          <a:xfrm>
            <a:off x="6410549" y="1694235"/>
            <a:ext cx="2401757" cy="40969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07534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sp>
        <p:nvSpPr>
          <p:cNvPr id="5" name="内容占位符 4"/>
          <p:cNvSpPr>
            <a:spLocks noGrp="1"/>
          </p:cNvSpPr>
          <p:nvPr>
            <p:ph idx="1"/>
          </p:nvPr>
        </p:nvSpPr>
        <p:spPr/>
        <p:txBody>
          <a:bodyPr/>
          <a:lstStyle/>
          <a:p>
            <a:r>
              <a:rPr lang="zh-CN" altLang="en-US" dirty="0"/>
              <a:t>富尺度空间的深度神经网络通用架构</a:t>
            </a:r>
            <a:endParaRPr lang="en-US" altLang="zh-CN" dirty="0"/>
          </a:p>
          <a:p>
            <a:pPr lvl="1"/>
            <a:r>
              <a:rPr lang="zh-CN" altLang="en-US" dirty="0"/>
              <a:t>应用</a:t>
            </a:r>
            <a:r>
              <a:rPr lang="en-US" altLang="zh-CN" dirty="0"/>
              <a:t>3</a:t>
            </a:r>
            <a:r>
              <a:rPr lang="zh-CN" altLang="en-US" dirty="0"/>
              <a:t>：显著性物体 </a:t>
            </a:r>
            <a:r>
              <a:rPr lang="en-US" altLang="zh-CN" dirty="0"/>
              <a:t>(</a:t>
            </a:r>
            <a:r>
              <a:rPr lang="zh-CN" altLang="en-US" dirty="0"/>
              <a:t>分割类任务</a:t>
            </a:r>
            <a:r>
              <a:rPr lang="en-US" altLang="zh-CN"/>
              <a:t>)</a:t>
            </a:r>
            <a:endParaRPr lang="en-US" altLang="zh-CN" dirty="0"/>
          </a:p>
          <a:p>
            <a:endParaRPr lang="zh-CN" altLang="en-US" dirty="0"/>
          </a:p>
        </p:txBody>
      </p:sp>
      <p:pic>
        <p:nvPicPr>
          <p:cNvPr id="3" name="图片 2"/>
          <p:cNvPicPr>
            <a:picLocks noChangeAspect="1"/>
          </p:cNvPicPr>
          <p:nvPr/>
        </p:nvPicPr>
        <p:blipFill>
          <a:blip r:embed="rId2"/>
          <a:stretch>
            <a:fillRect/>
          </a:stretch>
        </p:blipFill>
        <p:spPr>
          <a:xfrm>
            <a:off x="1552868" y="2095726"/>
            <a:ext cx="5648032" cy="4362302"/>
          </a:xfrm>
          <a:prstGeom prst="rect">
            <a:avLst/>
          </a:prstGeom>
        </p:spPr>
      </p:pic>
    </p:spTree>
    <p:extLst>
      <p:ext uri="{BB962C8B-B14F-4D97-AF65-F5344CB8AC3E}">
        <p14:creationId xmlns:p14="http://schemas.microsoft.com/office/powerpoint/2010/main" val="2794411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开放环境的自适应感知</a:t>
            </a:r>
          </a:p>
        </p:txBody>
      </p:sp>
      <p:sp>
        <p:nvSpPr>
          <p:cNvPr id="3" name="内容占位符 2"/>
          <p:cNvSpPr>
            <a:spLocks noGrp="1"/>
          </p:cNvSpPr>
          <p:nvPr>
            <p:ph idx="1"/>
          </p:nvPr>
        </p:nvSpPr>
        <p:spPr/>
        <p:txBody>
          <a:bodyPr/>
          <a:lstStyle/>
          <a:p>
            <a:r>
              <a:rPr lang="zh-CN" altLang="en-US" dirty="0"/>
              <a:t>面向行业开放应用场景，而非传统实验环境下的高可靠、高通用性基础算法</a:t>
            </a:r>
            <a:endParaRPr lang="en-US" altLang="zh-CN" dirty="0"/>
          </a:p>
          <a:p>
            <a:endParaRPr lang="zh-CN" altLang="en-US" dirty="0"/>
          </a:p>
        </p:txBody>
      </p:sp>
      <p:sp>
        <p:nvSpPr>
          <p:cNvPr id="4" name="圆角矩形 3"/>
          <p:cNvSpPr/>
          <p:nvPr/>
        </p:nvSpPr>
        <p:spPr>
          <a:xfrm>
            <a:off x="3272067" y="3508955"/>
            <a:ext cx="2588504" cy="1259843"/>
          </a:xfrm>
          <a:prstGeom prst="roundRect">
            <a:avLst/>
          </a:prstGeom>
          <a:solidFill>
            <a:srgbClr val="FFC72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sz="3200" b="1" dirty="0">
                <a:ln w="0"/>
                <a:solidFill>
                  <a:prstClr val="black"/>
                </a:solidFill>
                <a:effectLst>
                  <a:outerShdw blurRad="38100" dist="19050" dir="2700000" algn="tl" rotWithShape="0">
                    <a:prstClr val="black">
                      <a:alpha val="40000"/>
                    </a:prstClr>
                  </a:outerShdw>
                </a:effectLst>
              </a:rPr>
              <a:t>关键机器</a:t>
            </a:r>
            <a:endParaRPr lang="en-US" altLang="zh-CN" sz="3200" b="1" dirty="0">
              <a:ln w="0"/>
              <a:solidFill>
                <a:prstClr val="black"/>
              </a:solidFill>
              <a:effectLst>
                <a:outerShdw blurRad="38100" dist="19050" dir="2700000" algn="tl" rotWithShape="0">
                  <a:prstClr val="black">
                    <a:alpha val="40000"/>
                  </a:prstClr>
                </a:outerShdw>
              </a:effectLst>
            </a:endParaRPr>
          </a:p>
          <a:p>
            <a:pPr algn="ctr"/>
            <a:r>
              <a:rPr lang="zh-CN" altLang="en-US" sz="3200" b="1" dirty="0">
                <a:ln w="0"/>
                <a:solidFill>
                  <a:prstClr val="black"/>
                </a:solidFill>
                <a:effectLst>
                  <a:outerShdw blurRad="38100" dist="19050" dir="2700000" algn="tl" rotWithShape="0">
                    <a:prstClr val="black">
                      <a:alpha val="40000"/>
                    </a:prstClr>
                  </a:outerShdw>
                </a:effectLst>
              </a:rPr>
              <a:t>学习算法</a:t>
            </a:r>
            <a:endParaRPr lang="en-US" altLang="zh-CN" sz="3200" b="1" dirty="0">
              <a:ln w="0"/>
              <a:solidFill>
                <a:prstClr val="black"/>
              </a:solidFill>
              <a:effectLst>
                <a:outerShdw blurRad="38100" dist="19050" dir="2700000" algn="tl" rotWithShape="0">
                  <a:prstClr val="black">
                    <a:alpha val="40000"/>
                  </a:prstClr>
                </a:outerShdw>
              </a:effectLst>
            </a:endParaRPr>
          </a:p>
        </p:txBody>
      </p:sp>
      <p:sp>
        <p:nvSpPr>
          <p:cNvPr id="5" name="圆角矩形 4"/>
          <p:cNvSpPr/>
          <p:nvPr/>
        </p:nvSpPr>
        <p:spPr>
          <a:xfrm>
            <a:off x="2069322" y="2218689"/>
            <a:ext cx="4993994" cy="764167"/>
          </a:xfrm>
          <a:prstGeom prst="roundRect">
            <a:avLst/>
          </a:prstGeom>
          <a:solidFill>
            <a:srgbClr val="FFC72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sz="3200" b="1" dirty="0">
                <a:ln w="0"/>
                <a:solidFill>
                  <a:prstClr val="black"/>
                </a:solidFill>
                <a:effectLst>
                  <a:outerShdw blurRad="38100" dist="19050" dir="2700000" algn="tl" rotWithShape="0">
                    <a:prstClr val="black">
                      <a:alpha val="40000"/>
                    </a:prstClr>
                  </a:outerShdw>
                </a:effectLst>
              </a:rPr>
              <a:t>多种行业应用</a:t>
            </a:r>
            <a:endParaRPr lang="en-US" altLang="zh-CN" sz="3200" b="1" dirty="0">
              <a:ln w="0"/>
              <a:solidFill>
                <a:prstClr val="black"/>
              </a:solidFill>
              <a:effectLst>
                <a:outerShdw blurRad="38100" dist="19050" dir="2700000" algn="tl" rotWithShape="0">
                  <a:prstClr val="black">
                    <a:alpha val="40000"/>
                  </a:prstClr>
                </a:outerShdw>
              </a:effectLst>
            </a:endParaRPr>
          </a:p>
        </p:txBody>
      </p:sp>
      <p:cxnSp>
        <p:nvCxnSpPr>
          <p:cNvPr id="6" name="直接连接符 5"/>
          <p:cNvCxnSpPr>
            <a:stCxn id="4" idx="2"/>
            <a:endCxn id="10" idx="0"/>
          </p:cNvCxnSpPr>
          <p:nvPr/>
        </p:nvCxnSpPr>
        <p:spPr>
          <a:xfrm flipH="1">
            <a:off x="2679346" y="4768798"/>
            <a:ext cx="1886973" cy="344303"/>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cxnSp>
        <p:nvCxnSpPr>
          <p:cNvPr id="7" name="直接连接符 6"/>
          <p:cNvCxnSpPr>
            <a:stCxn id="4" idx="2"/>
            <a:endCxn id="11" idx="0"/>
          </p:cNvCxnSpPr>
          <p:nvPr/>
        </p:nvCxnSpPr>
        <p:spPr>
          <a:xfrm>
            <a:off x="4566319" y="4768798"/>
            <a:ext cx="1965455" cy="344303"/>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cxnSp>
        <p:nvCxnSpPr>
          <p:cNvPr id="8" name="直接连接符 7"/>
          <p:cNvCxnSpPr>
            <a:stCxn id="5" idx="2"/>
            <a:endCxn id="4" idx="0"/>
          </p:cNvCxnSpPr>
          <p:nvPr/>
        </p:nvCxnSpPr>
        <p:spPr>
          <a:xfrm>
            <a:off x="4566319" y="2982856"/>
            <a:ext cx="0" cy="526099"/>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cxnSp>
        <p:nvCxnSpPr>
          <p:cNvPr id="9" name="直接连接符 8"/>
          <p:cNvCxnSpPr>
            <a:endCxn id="10" idx="0"/>
          </p:cNvCxnSpPr>
          <p:nvPr/>
        </p:nvCxnSpPr>
        <p:spPr>
          <a:xfrm>
            <a:off x="2679345" y="2982856"/>
            <a:ext cx="1" cy="2130245"/>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sp>
        <p:nvSpPr>
          <p:cNvPr id="10" name="圆角矩形 9"/>
          <p:cNvSpPr/>
          <p:nvPr/>
        </p:nvSpPr>
        <p:spPr>
          <a:xfrm>
            <a:off x="1043608" y="5113101"/>
            <a:ext cx="3271475" cy="1259843"/>
          </a:xfrm>
          <a:prstGeom prst="roundRect">
            <a:avLst/>
          </a:prstGeom>
          <a:solidFill>
            <a:srgbClr val="FFC72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sz="3200" b="1" dirty="0">
                <a:ln w="0"/>
                <a:solidFill>
                  <a:prstClr val="black"/>
                </a:solidFill>
                <a:effectLst>
                  <a:outerShdw blurRad="38100" dist="19050" dir="2700000" algn="tl" rotWithShape="0">
                    <a:prstClr val="black">
                      <a:alpha val="40000"/>
                    </a:prstClr>
                  </a:outerShdw>
                </a:effectLst>
              </a:rPr>
              <a:t>深度神经网</a:t>
            </a:r>
            <a:endParaRPr lang="en-US" altLang="zh-CN" sz="3200" b="1" dirty="0">
              <a:ln w="0"/>
              <a:solidFill>
                <a:prstClr val="black"/>
              </a:solidFill>
              <a:effectLst>
                <a:outerShdw blurRad="38100" dist="19050" dir="2700000" algn="tl" rotWithShape="0">
                  <a:prstClr val="black">
                    <a:alpha val="40000"/>
                  </a:prstClr>
                </a:outerShdw>
              </a:effectLst>
            </a:endParaRPr>
          </a:p>
          <a:p>
            <a:pPr algn="ctr"/>
            <a:r>
              <a:rPr lang="zh-CN" altLang="en-US" sz="3200" b="1" dirty="0">
                <a:ln w="0"/>
                <a:solidFill>
                  <a:prstClr val="black"/>
                </a:solidFill>
                <a:effectLst>
                  <a:outerShdw blurRad="38100" dist="19050" dir="2700000" algn="tl" rotWithShape="0">
                    <a:prstClr val="black">
                      <a:alpha val="40000"/>
                    </a:prstClr>
                  </a:outerShdw>
                </a:effectLst>
              </a:rPr>
              <a:t>络共性技术</a:t>
            </a:r>
            <a:endParaRPr lang="en-US" altLang="zh-CN" sz="3200" b="1" dirty="0">
              <a:ln w="0"/>
              <a:solidFill>
                <a:prstClr val="black"/>
              </a:solidFill>
              <a:effectLst>
                <a:outerShdw blurRad="38100" dist="19050" dir="2700000" algn="tl" rotWithShape="0">
                  <a:prstClr val="black">
                    <a:alpha val="40000"/>
                  </a:prstClr>
                </a:outerShdw>
              </a:effectLst>
            </a:endParaRPr>
          </a:p>
        </p:txBody>
      </p:sp>
      <p:sp>
        <p:nvSpPr>
          <p:cNvPr id="11" name="圆角矩形 10"/>
          <p:cNvSpPr/>
          <p:nvPr/>
        </p:nvSpPr>
        <p:spPr>
          <a:xfrm>
            <a:off x="4896036" y="5113101"/>
            <a:ext cx="3271475" cy="1259843"/>
          </a:xfrm>
          <a:prstGeom prst="roundRect">
            <a:avLst/>
          </a:prstGeom>
          <a:solidFill>
            <a:srgbClr val="FFC72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sz="3200" b="1" dirty="0">
                <a:ln w="0"/>
                <a:solidFill>
                  <a:prstClr val="black"/>
                </a:solidFill>
                <a:effectLst>
                  <a:outerShdw blurRad="38100" dist="19050" dir="2700000" algn="tl" rotWithShape="0">
                    <a:prstClr val="black">
                      <a:alpha val="40000"/>
                    </a:prstClr>
                  </a:outerShdw>
                </a:effectLst>
              </a:rPr>
              <a:t>视觉基元</a:t>
            </a:r>
            <a:endParaRPr lang="en-US" altLang="zh-CN" sz="3200" b="1" dirty="0">
              <a:ln w="0"/>
              <a:solidFill>
                <a:prstClr val="black"/>
              </a:solidFill>
              <a:effectLst>
                <a:outerShdw blurRad="38100" dist="19050" dir="2700000" algn="tl" rotWithShape="0">
                  <a:prstClr val="black">
                    <a:alpha val="40000"/>
                  </a:prstClr>
                </a:outerShdw>
              </a:effectLst>
            </a:endParaRPr>
          </a:p>
          <a:p>
            <a:pPr algn="ctr"/>
            <a:r>
              <a:rPr lang="zh-CN" altLang="en-US" sz="3200" b="1" dirty="0">
                <a:ln w="0"/>
                <a:solidFill>
                  <a:prstClr val="black"/>
                </a:solidFill>
                <a:effectLst>
                  <a:outerShdw blurRad="38100" dist="19050" dir="2700000" algn="tl" rotWithShape="0">
                    <a:prstClr val="black">
                      <a:alpha val="40000"/>
                    </a:prstClr>
                  </a:outerShdw>
                </a:effectLst>
              </a:rPr>
              <a:t>属性感知</a:t>
            </a:r>
            <a:endParaRPr lang="en-US" altLang="zh-CN" sz="3200" b="1" dirty="0">
              <a:ln w="0"/>
              <a:solidFill>
                <a:prstClr val="black"/>
              </a:solidFill>
              <a:effectLst>
                <a:outerShdw blurRad="38100" dist="19050" dir="2700000" algn="tl" rotWithShape="0">
                  <a:prstClr val="black">
                    <a:alpha val="40000"/>
                  </a:prstClr>
                </a:outerShdw>
              </a:effectLst>
            </a:endParaRPr>
          </a:p>
        </p:txBody>
      </p:sp>
      <p:cxnSp>
        <p:nvCxnSpPr>
          <p:cNvPr id="12" name="直接连接符 11"/>
          <p:cNvCxnSpPr>
            <a:endCxn id="11" idx="0"/>
          </p:cNvCxnSpPr>
          <p:nvPr/>
        </p:nvCxnSpPr>
        <p:spPr>
          <a:xfrm>
            <a:off x="6531774" y="2982856"/>
            <a:ext cx="0" cy="2130245"/>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492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通用视觉基元属性感知</a:t>
            </a:r>
          </a:p>
        </p:txBody>
      </p:sp>
      <p:sp>
        <p:nvSpPr>
          <p:cNvPr id="3" name="内容占位符 2"/>
          <p:cNvSpPr>
            <a:spLocks noGrp="1"/>
          </p:cNvSpPr>
          <p:nvPr>
            <p:ph idx="1"/>
          </p:nvPr>
        </p:nvSpPr>
        <p:spPr/>
        <p:txBody>
          <a:bodyPr/>
          <a:lstStyle/>
          <a:p>
            <a:r>
              <a:rPr lang="zh-CN" altLang="en-US" dirty="0"/>
              <a:t>显著性物体检测技术</a:t>
            </a:r>
            <a:endParaRPr lang="en-US" altLang="zh-CN" dirty="0"/>
          </a:p>
          <a:p>
            <a:r>
              <a:rPr lang="zh-CN" altLang="en-US" dirty="0"/>
              <a:t>边缘检测技术</a:t>
            </a:r>
          </a:p>
        </p:txBody>
      </p:sp>
      <p:pic>
        <p:nvPicPr>
          <p:cNvPr id="4" name="图片 3"/>
          <p:cNvPicPr/>
          <p:nvPr/>
        </p:nvPicPr>
        <p:blipFill>
          <a:blip r:embed="rId3">
            <a:extLst>
              <a:ext uri="{28A0092B-C50C-407E-A947-70E740481C1C}">
                <a14:useLocalDpi xmlns:a14="http://schemas.microsoft.com/office/drawing/2010/main"/>
              </a:ext>
            </a:extLst>
          </a:blip>
          <a:stretch>
            <a:fillRect/>
          </a:stretch>
        </p:blipFill>
        <p:spPr>
          <a:xfrm>
            <a:off x="384174" y="2420888"/>
            <a:ext cx="8364289" cy="4176464"/>
          </a:xfrm>
          <a:prstGeom prst="rect">
            <a:avLst/>
          </a:prstGeom>
        </p:spPr>
      </p:pic>
    </p:spTree>
    <p:extLst>
      <p:ext uri="{BB962C8B-B14F-4D97-AF65-F5344CB8AC3E}">
        <p14:creationId xmlns:p14="http://schemas.microsoft.com/office/powerpoint/2010/main" val="909232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显著性物体检测</a:t>
            </a:r>
          </a:p>
        </p:txBody>
      </p:sp>
      <p:sp>
        <p:nvSpPr>
          <p:cNvPr id="4" name="圆角矩形 7"/>
          <p:cNvSpPr/>
          <p:nvPr/>
        </p:nvSpPr>
        <p:spPr>
          <a:xfrm>
            <a:off x="73742" y="5829300"/>
            <a:ext cx="8989141" cy="51823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2"/>
              </a:buBlip>
            </a:pPr>
            <a:r>
              <a:rPr lang="en-US" sz="1600" dirty="0">
                <a:solidFill>
                  <a:schemeClr val="tx1"/>
                </a:solidFill>
                <a:latin typeface="Calibri Light" panose="020F0302020204030204" pitchFamily="34" charset="0"/>
              </a:rPr>
              <a:t>Deeply supervised salient object detection with short connections, </a:t>
            </a:r>
            <a:r>
              <a:rPr lang="en-US" sz="1600" b="1" dirty="0">
                <a:solidFill>
                  <a:schemeClr val="tx1"/>
                </a:solidFill>
                <a:latin typeface="Calibri Light" panose="020F0302020204030204" pitchFamily="34" charset="0"/>
              </a:rPr>
              <a:t>IEEE </a:t>
            </a:r>
            <a:r>
              <a:rPr lang="en-US" altLang="zh-CN" sz="1600" b="1" dirty="0">
                <a:solidFill>
                  <a:schemeClr val="tx1"/>
                </a:solidFill>
                <a:latin typeface="Calibri Light" panose="020F0302020204030204" pitchFamily="34" charset="0"/>
              </a:rPr>
              <a:t>TPAMI 2018 (</a:t>
            </a:r>
            <a:r>
              <a:rPr lang="en-US" sz="1600" b="1" dirty="0">
                <a:solidFill>
                  <a:schemeClr val="tx1"/>
                </a:solidFill>
                <a:latin typeface="Calibri Light" panose="020F0302020204030204" pitchFamily="34" charset="0"/>
              </a:rPr>
              <a:t>CVPR’17)</a:t>
            </a:r>
            <a:endParaRPr lang="en-US" altLang="zh-CN" sz="1600" b="1" dirty="0">
              <a:solidFill>
                <a:schemeClr val="tx1"/>
              </a:solidFill>
              <a:latin typeface="Calibri Light" panose="020F0302020204030204" pitchFamily="34" charset="0"/>
            </a:endParaRPr>
          </a:p>
        </p:txBody>
      </p:sp>
      <p:pic>
        <p:nvPicPr>
          <p:cNvPr id="5" name="内容占位符 3"/>
          <p:cNvPicPr>
            <a:picLocks noGrp="1" noChangeAspect="1"/>
          </p:cNvPicPr>
          <p:nvPr>
            <p:ph idx="1"/>
          </p:nvPr>
        </p:nvPicPr>
        <p:blipFill rotWithShape="1">
          <a:blip r:embed="rId3"/>
          <a:srcRect l="1698" t="50997" r="73793" b="6329"/>
          <a:stretch/>
        </p:blipFill>
        <p:spPr>
          <a:xfrm>
            <a:off x="1447800" y="728473"/>
            <a:ext cx="6916668" cy="4595970"/>
          </a:xfrm>
          <a:prstGeom prst="rect">
            <a:avLst/>
          </a:prstGeom>
        </p:spPr>
      </p:pic>
      <p:sp>
        <p:nvSpPr>
          <p:cNvPr id="3" name="TextBox 2">
            <a:extLst>
              <a:ext uri="{FF2B5EF4-FFF2-40B4-BE49-F238E27FC236}">
                <a16:creationId xmlns:a16="http://schemas.microsoft.com/office/drawing/2014/main" id="{12162F29-51E2-A543-A64D-FC43103C5304}"/>
              </a:ext>
            </a:extLst>
          </p:cNvPr>
          <p:cNvSpPr txBox="1"/>
          <p:nvPr/>
        </p:nvSpPr>
        <p:spPr>
          <a:xfrm>
            <a:off x="1829500" y="5248243"/>
            <a:ext cx="5541325" cy="584775"/>
          </a:xfrm>
          <a:prstGeom prst="rect">
            <a:avLst/>
          </a:prstGeom>
          <a:noFill/>
        </p:spPr>
        <p:txBody>
          <a:bodyPr wrap="none" rtlCol="0">
            <a:spAutoFit/>
          </a:bodyPr>
          <a:lstStyle>
            <a:defPPr>
              <a:defRPr lang="en-US"/>
            </a:defPPr>
            <a:lvl1pPr algn="r">
              <a:defRPr sz="2800"/>
            </a:lvl1pPr>
          </a:lstStyle>
          <a:p>
            <a:r>
              <a:rPr lang="en-US" sz="3200" dirty="0"/>
              <a:t>(a) source &amp; GT            (b) results</a:t>
            </a:r>
          </a:p>
        </p:txBody>
      </p:sp>
      <p:sp>
        <p:nvSpPr>
          <p:cNvPr id="6" name="TextBox 5">
            <a:extLst>
              <a:ext uri="{FF2B5EF4-FFF2-40B4-BE49-F238E27FC236}">
                <a16:creationId xmlns:a16="http://schemas.microsoft.com/office/drawing/2014/main" id="{D2E8F140-EC58-7F48-881F-0D23A6AE03B8}"/>
              </a:ext>
            </a:extLst>
          </p:cNvPr>
          <p:cNvSpPr txBox="1"/>
          <p:nvPr/>
        </p:nvSpPr>
        <p:spPr>
          <a:xfrm rot="16200000">
            <a:off x="-1169739" y="2734071"/>
            <a:ext cx="4595972" cy="584775"/>
          </a:xfrm>
          <a:prstGeom prst="rect">
            <a:avLst/>
          </a:prstGeom>
          <a:noFill/>
        </p:spPr>
        <p:txBody>
          <a:bodyPr wrap="square" rtlCol="0">
            <a:spAutoFit/>
          </a:bodyPr>
          <a:lstStyle/>
          <a:p>
            <a:pPr algn="ctr"/>
            <a:r>
              <a:rPr lang="en-US" sz="3200" dirty="0"/>
              <a:t>Proposed    HED-based</a:t>
            </a:r>
          </a:p>
        </p:txBody>
      </p:sp>
    </p:spTree>
    <p:extLst>
      <p:ext uri="{BB962C8B-B14F-4D97-AF65-F5344CB8AC3E}">
        <p14:creationId xmlns:p14="http://schemas.microsoft.com/office/powerpoint/2010/main" val="54588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显著性物体检测</a:t>
            </a:r>
          </a:p>
        </p:txBody>
      </p:sp>
      <p:pic>
        <p:nvPicPr>
          <p:cNvPr id="4" name="内容占位符 3"/>
          <p:cNvPicPr>
            <a:picLocks noGrp="1" noChangeAspect="1"/>
          </p:cNvPicPr>
          <p:nvPr>
            <p:ph idx="1"/>
          </p:nvPr>
        </p:nvPicPr>
        <p:blipFill>
          <a:blip r:embed="rId2"/>
          <a:stretch>
            <a:fillRect/>
          </a:stretch>
        </p:blipFill>
        <p:spPr>
          <a:xfrm>
            <a:off x="222227" y="868102"/>
            <a:ext cx="8516938" cy="4762226"/>
          </a:xfrm>
          <a:prstGeom prst="rect">
            <a:avLst/>
          </a:prstGeom>
        </p:spPr>
      </p:pic>
      <p:sp>
        <p:nvSpPr>
          <p:cNvPr id="5" name="圆角矩形 7">
            <a:extLst>
              <a:ext uri="{FF2B5EF4-FFF2-40B4-BE49-F238E27FC236}">
                <a16:creationId xmlns:a16="http://schemas.microsoft.com/office/drawing/2014/main" id="{B5402750-57D4-F144-A9F8-61B11F2447C2}"/>
              </a:ext>
            </a:extLst>
          </p:cNvPr>
          <p:cNvSpPr/>
          <p:nvPr/>
        </p:nvSpPr>
        <p:spPr>
          <a:xfrm>
            <a:off x="222227" y="5829300"/>
            <a:ext cx="8736856" cy="51823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A Simple Pooling-Based Design for Real-Time Salient Object Detection, </a:t>
            </a:r>
            <a:r>
              <a:rPr lang="en-US" altLang="zh-CN" sz="1600" b="1" dirty="0">
                <a:solidFill>
                  <a:schemeClr val="tx1"/>
                </a:solidFill>
                <a:latin typeface="Calibri Light" panose="020F0302020204030204" pitchFamily="34" charset="0"/>
              </a:rPr>
              <a:t>IEEE</a:t>
            </a:r>
            <a:r>
              <a:rPr lang="zh-CN" altLang="en-US" sz="1600" b="1" dirty="0">
                <a:solidFill>
                  <a:schemeClr val="tx1"/>
                </a:solidFill>
                <a:latin typeface="Calibri Light" panose="020F0302020204030204" pitchFamily="34" charset="0"/>
              </a:rPr>
              <a:t> </a:t>
            </a:r>
            <a:r>
              <a:rPr lang="en-US" altLang="zh-CN" sz="1600" b="1" dirty="0">
                <a:solidFill>
                  <a:schemeClr val="tx1"/>
                </a:solidFill>
                <a:latin typeface="Calibri Light" panose="020F0302020204030204" pitchFamily="34" charset="0"/>
              </a:rPr>
              <a:t>CVPR 2019</a:t>
            </a:r>
            <a:r>
              <a:rPr lang="en-US" sz="1600" dirty="0">
                <a:solidFill>
                  <a:schemeClr val="tx1"/>
                </a:solidFill>
                <a:latin typeface="Calibri Light" panose="020F0302020204030204" pitchFamily="34" charset="0"/>
              </a:rPr>
              <a:t>.</a:t>
            </a:r>
            <a:endParaRPr lang="en-US" altLang="zh-CN" sz="1600" b="1"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647706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2FCA7-DC8F-E14C-82D0-D2CBF4C569DE}"/>
              </a:ext>
            </a:extLst>
          </p:cNvPr>
          <p:cNvSpPr>
            <a:spLocks noGrp="1"/>
          </p:cNvSpPr>
          <p:nvPr>
            <p:ph type="title"/>
          </p:nvPr>
        </p:nvSpPr>
        <p:spPr/>
        <p:txBody>
          <a:bodyPr/>
          <a:lstStyle/>
          <a:p>
            <a:r>
              <a:rPr lang="zh-CN" altLang="en-US" dirty="0"/>
              <a:t>显著性物体检测</a:t>
            </a:r>
            <a:endParaRPr lang="en-US" dirty="0"/>
          </a:p>
        </p:txBody>
      </p:sp>
      <p:pic>
        <p:nvPicPr>
          <p:cNvPr id="4" name="Content Placeholder 3">
            <a:extLst>
              <a:ext uri="{FF2B5EF4-FFF2-40B4-BE49-F238E27FC236}">
                <a16:creationId xmlns:a16="http://schemas.microsoft.com/office/drawing/2014/main" id="{525F8808-1562-EA47-AA1F-380F372B6F95}"/>
              </a:ext>
            </a:extLst>
          </p:cNvPr>
          <p:cNvPicPr>
            <a:picLocks noGrp="1" noChangeAspect="1"/>
          </p:cNvPicPr>
          <p:nvPr>
            <p:ph idx="1"/>
          </p:nvPr>
        </p:nvPicPr>
        <p:blipFill>
          <a:blip r:embed="rId2"/>
          <a:stretch>
            <a:fillRect/>
          </a:stretch>
        </p:blipFill>
        <p:spPr>
          <a:xfrm>
            <a:off x="1133708" y="1317998"/>
            <a:ext cx="6853844" cy="5140383"/>
          </a:xfrm>
          <a:prstGeom prst="rect">
            <a:avLst/>
          </a:prstGeom>
        </p:spPr>
      </p:pic>
    </p:spTree>
    <p:extLst>
      <p:ext uri="{BB962C8B-B14F-4D97-AF65-F5344CB8AC3E}">
        <p14:creationId xmlns:p14="http://schemas.microsoft.com/office/powerpoint/2010/main" val="3246160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57FA2-24A6-8F44-A826-B9656DF86710}"/>
              </a:ext>
            </a:extLst>
          </p:cNvPr>
          <p:cNvSpPr>
            <a:spLocks noGrp="1"/>
          </p:cNvSpPr>
          <p:nvPr>
            <p:ph type="title"/>
          </p:nvPr>
        </p:nvSpPr>
        <p:spPr/>
        <p:txBody>
          <a:bodyPr/>
          <a:lstStyle/>
          <a:p>
            <a:r>
              <a:rPr lang="zh-CN" altLang="en-US" dirty="0"/>
              <a:t>显著性物体检测</a:t>
            </a:r>
            <a:endParaRPr lang="en-US" dirty="0"/>
          </a:p>
        </p:txBody>
      </p:sp>
      <p:pic>
        <p:nvPicPr>
          <p:cNvPr id="4" name="Content Placeholder 3">
            <a:extLst>
              <a:ext uri="{FF2B5EF4-FFF2-40B4-BE49-F238E27FC236}">
                <a16:creationId xmlns:a16="http://schemas.microsoft.com/office/drawing/2014/main" id="{FEB42C16-A47D-EB4B-B02F-10608C84D85A}"/>
              </a:ext>
            </a:extLst>
          </p:cNvPr>
          <p:cNvPicPr>
            <a:picLocks noGrp="1" noChangeAspect="1"/>
          </p:cNvPicPr>
          <p:nvPr>
            <p:ph idx="1"/>
          </p:nvPr>
        </p:nvPicPr>
        <p:blipFill>
          <a:blip r:embed="rId3"/>
          <a:stretch>
            <a:fillRect/>
          </a:stretch>
        </p:blipFill>
        <p:spPr>
          <a:xfrm>
            <a:off x="1400410" y="910104"/>
            <a:ext cx="5955132" cy="5482502"/>
          </a:xfrm>
          <a:prstGeom prst="rect">
            <a:avLst/>
          </a:prstGeom>
        </p:spPr>
      </p:pic>
    </p:spTree>
    <p:extLst>
      <p:ext uri="{BB962C8B-B14F-4D97-AF65-F5344CB8AC3E}">
        <p14:creationId xmlns:p14="http://schemas.microsoft.com/office/powerpoint/2010/main" val="1692739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显著性物体检测</a:t>
            </a:r>
          </a:p>
        </p:txBody>
      </p:sp>
      <p:pic>
        <p:nvPicPr>
          <p:cNvPr id="5" name="内容占位符 4"/>
          <p:cNvPicPr>
            <a:picLocks noGrp="1" noChangeAspect="1"/>
          </p:cNvPicPr>
          <p:nvPr>
            <p:ph idx="1"/>
          </p:nvPr>
        </p:nvPicPr>
        <p:blipFill>
          <a:blip r:embed="rId2"/>
          <a:stretch>
            <a:fillRect/>
          </a:stretch>
        </p:blipFill>
        <p:spPr>
          <a:xfrm>
            <a:off x="295835" y="788988"/>
            <a:ext cx="8672100" cy="5745162"/>
          </a:xfrm>
          <a:prstGeom prst="rect">
            <a:avLst/>
          </a:prstGeom>
        </p:spPr>
      </p:pic>
    </p:spTree>
    <p:extLst>
      <p:ext uri="{BB962C8B-B14F-4D97-AF65-F5344CB8AC3E}">
        <p14:creationId xmlns:p14="http://schemas.microsoft.com/office/powerpoint/2010/main" val="1705095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内容占位符 7"/>
          <p:cNvPicPr>
            <a:picLocks noGrp="1" noChangeAspect="1"/>
          </p:cNvPicPr>
          <p:nvPr>
            <p:ph idx="1"/>
          </p:nvPr>
        </p:nvPicPr>
        <p:blipFill>
          <a:blip r:embed="rId2"/>
          <a:stretch>
            <a:fillRect/>
          </a:stretch>
        </p:blipFill>
        <p:spPr>
          <a:xfrm>
            <a:off x="295275" y="1712349"/>
            <a:ext cx="8516938" cy="3541253"/>
          </a:xfrm>
          <a:prstGeom prst="rect">
            <a:avLst/>
          </a:prstGeom>
        </p:spPr>
      </p:pic>
      <p:sp>
        <p:nvSpPr>
          <p:cNvPr id="2" name="标题 1"/>
          <p:cNvSpPr>
            <a:spLocks noGrp="1"/>
          </p:cNvSpPr>
          <p:nvPr>
            <p:ph type="title"/>
          </p:nvPr>
        </p:nvSpPr>
        <p:spPr/>
        <p:txBody>
          <a:bodyPr>
            <a:normAutofit/>
          </a:bodyPr>
          <a:lstStyle/>
          <a:p>
            <a:r>
              <a:rPr lang="en-US" altLang="zh-CN" dirty="0"/>
              <a:t>RGBD</a:t>
            </a:r>
            <a:r>
              <a:rPr lang="zh-CN" altLang="en-US" dirty="0"/>
              <a:t>显著性物体检测</a:t>
            </a:r>
          </a:p>
        </p:txBody>
      </p:sp>
      <p:sp>
        <p:nvSpPr>
          <p:cNvPr id="4" name="圆角矩形 7">
            <a:extLst>
              <a:ext uri="{FF2B5EF4-FFF2-40B4-BE49-F238E27FC236}">
                <a16:creationId xmlns:a16="http://schemas.microsoft.com/office/drawing/2014/main" id="{1C8A4D37-C4BC-1442-A530-2C78062AAC08}"/>
              </a:ext>
            </a:extLst>
          </p:cNvPr>
          <p:cNvSpPr/>
          <p:nvPr/>
        </p:nvSpPr>
        <p:spPr>
          <a:xfrm>
            <a:off x="169940" y="5778585"/>
            <a:ext cx="8767608" cy="51823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Contrast Prior and Fluid Pyramid Integration for RGBD Salient Object Detection, </a:t>
            </a:r>
            <a:r>
              <a:rPr lang="en-US" sz="1600" b="1" dirty="0">
                <a:solidFill>
                  <a:schemeClr val="tx1"/>
                </a:solidFill>
                <a:latin typeface="Calibri Light" panose="020F0302020204030204" pitchFamily="34" charset="0"/>
              </a:rPr>
              <a:t>IEEE </a:t>
            </a:r>
            <a:r>
              <a:rPr lang="en-US" altLang="zh-CN" sz="1600" b="1" dirty="0">
                <a:solidFill>
                  <a:schemeClr val="tx1"/>
                </a:solidFill>
                <a:latin typeface="Calibri Light" panose="020F0302020204030204" pitchFamily="34" charset="0"/>
              </a:rPr>
              <a:t>CVPR 2019.</a:t>
            </a:r>
          </a:p>
        </p:txBody>
      </p:sp>
    </p:spTree>
    <p:extLst>
      <p:ext uri="{BB962C8B-B14F-4D97-AF65-F5344CB8AC3E}">
        <p14:creationId xmlns:p14="http://schemas.microsoft.com/office/powerpoint/2010/main" val="1541171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RGBD</a:t>
            </a:r>
            <a:r>
              <a:rPr lang="zh-CN" altLang="en-US" dirty="0"/>
              <a:t>显著性物体检测</a:t>
            </a:r>
          </a:p>
        </p:txBody>
      </p:sp>
      <p:sp>
        <p:nvSpPr>
          <p:cNvPr id="3" name="内容占位符 2"/>
          <p:cNvSpPr>
            <a:spLocks noGrp="1"/>
          </p:cNvSpPr>
          <p:nvPr>
            <p:ph idx="1"/>
          </p:nvPr>
        </p:nvSpPr>
        <p:spPr/>
        <p:txBody>
          <a:bodyPr/>
          <a:lstStyle/>
          <a:p>
            <a:r>
              <a:rPr lang="zh-CN" altLang="en-US" dirty="0"/>
              <a:t>难点：深度图质量，多模态融合机制</a:t>
            </a:r>
            <a:endParaRPr lang="en-US" altLang="zh-CN" dirty="0"/>
          </a:p>
        </p:txBody>
      </p:sp>
      <p:pic>
        <p:nvPicPr>
          <p:cNvPr id="4" name="图片 3"/>
          <p:cNvPicPr>
            <a:picLocks noChangeAspect="1"/>
          </p:cNvPicPr>
          <p:nvPr/>
        </p:nvPicPr>
        <p:blipFill>
          <a:blip r:embed="rId2"/>
          <a:stretch>
            <a:fillRect/>
          </a:stretch>
        </p:blipFill>
        <p:spPr>
          <a:xfrm>
            <a:off x="863517" y="1727772"/>
            <a:ext cx="7232733" cy="4449192"/>
          </a:xfrm>
          <a:prstGeom prst="rect">
            <a:avLst/>
          </a:prstGeom>
        </p:spPr>
      </p:pic>
    </p:spTree>
    <p:extLst>
      <p:ext uri="{BB962C8B-B14F-4D97-AF65-F5344CB8AC3E}">
        <p14:creationId xmlns:p14="http://schemas.microsoft.com/office/powerpoint/2010/main" val="428828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视觉感知</a:t>
            </a:r>
            <a:r>
              <a:rPr lang="zh-CN" altLang="en-US" dirty="0">
                <a:sym typeface="Wingdings" panose="05000000000000000000" pitchFamily="2" charset="2"/>
              </a:rPr>
              <a:t>技术的春天</a:t>
            </a:r>
            <a:endParaRPr lang="zh-CN" altLang="en-US" dirty="0"/>
          </a:p>
        </p:txBody>
      </p:sp>
      <p:pic>
        <p:nvPicPr>
          <p:cNvPr id="4" name="内容占位符 3"/>
          <p:cNvPicPr>
            <a:picLocks noGrp="1" noChangeAspect="1"/>
          </p:cNvPicPr>
          <p:nvPr>
            <p:ph idx="1"/>
          </p:nvPr>
        </p:nvPicPr>
        <p:blipFill>
          <a:blip r:embed="rId2"/>
          <a:stretch>
            <a:fillRect/>
          </a:stretch>
        </p:blipFill>
        <p:spPr>
          <a:xfrm>
            <a:off x="475289" y="921723"/>
            <a:ext cx="8142162" cy="5387975"/>
          </a:xfrm>
          <a:prstGeom prst="rect">
            <a:avLst/>
          </a:prstGeom>
        </p:spPr>
      </p:pic>
    </p:spTree>
    <p:extLst>
      <p:ext uri="{BB962C8B-B14F-4D97-AF65-F5344CB8AC3E}">
        <p14:creationId xmlns:p14="http://schemas.microsoft.com/office/powerpoint/2010/main" val="4172885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RGBD</a:t>
            </a:r>
            <a:r>
              <a:rPr lang="zh-CN" altLang="en-US" dirty="0"/>
              <a:t>显著性物体检测</a:t>
            </a:r>
          </a:p>
        </p:txBody>
      </p:sp>
      <p:pic>
        <p:nvPicPr>
          <p:cNvPr id="4" name="内容占位符 3"/>
          <p:cNvPicPr>
            <a:picLocks noGrp="1" noChangeAspect="1"/>
          </p:cNvPicPr>
          <p:nvPr>
            <p:ph idx="1"/>
          </p:nvPr>
        </p:nvPicPr>
        <p:blipFill>
          <a:blip r:embed="rId2"/>
          <a:stretch>
            <a:fillRect/>
          </a:stretch>
        </p:blipFill>
        <p:spPr>
          <a:xfrm>
            <a:off x="964784" y="882943"/>
            <a:ext cx="7224516" cy="5432132"/>
          </a:xfrm>
          <a:prstGeom prst="rect">
            <a:avLst/>
          </a:prstGeom>
        </p:spPr>
      </p:pic>
    </p:spTree>
    <p:extLst>
      <p:ext uri="{BB962C8B-B14F-4D97-AF65-F5344CB8AC3E}">
        <p14:creationId xmlns:p14="http://schemas.microsoft.com/office/powerpoint/2010/main" val="2933203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RGBD</a:t>
            </a:r>
            <a:r>
              <a:rPr lang="zh-CN" altLang="en-US" dirty="0"/>
              <a:t>显著性物体检测</a:t>
            </a:r>
          </a:p>
        </p:txBody>
      </p:sp>
      <p:sp>
        <p:nvSpPr>
          <p:cNvPr id="3" name="内容占位符 2"/>
          <p:cNvSpPr>
            <a:spLocks noGrp="1"/>
          </p:cNvSpPr>
          <p:nvPr>
            <p:ph idx="1"/>
          </p:nvPr>
        </p:nvSpPr>
        <p:spPr/>
        <p:txBody>
          <a:bodyPr/>
          <a:lstStyle/>
          <a:p>
            <a:r>
              <a:rPr lang="zh-CN" altLang="en-US" dirty="0"/>
              <a:t>利用对比度先验</a:t>
            </a:r>
          </a:p>
        </p:txBody>
      </p:sp>
      <p:pic>
        <p:nvPicPr>
          <p:cNvPr id="4" name="图片 3"/>
          <p:cNvPicPr>
            <a:picLocks noChangeAspect="1"/>
          </p:cNvPicPr>
          <p:nvPr/>
        </p:nvPicPr>
        <p:blipFill rotWithShape="1">
          <a:blip r:embed="rId2"/>
          <a:srcRect l="2181"/>
          <a:stretch/>
        </p:blipFill>
        <p:spPr>
          <a:xfrm>
            <a:off x="2724150" y="1691250"/>
            <a:ext cx="3390900" cy="4760108"/>
          </a:xfrm>
          <a:prstGeom prst="rect">
            <a:avLst/>
          </a:prstGeom>
        </p:spPr>
      </p:pic>
    </p:spTree>
    <p:extLst>
      <p:ext uri="{BB962C8B-B14F-4D97-AF65-F5344CB8AC3E}">
        <p14:creationId xmlns:p14="http://schemas.microsoft.com/office/powerpoint/2010/main" val="2088712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RGBD</a:t>
            </a:r>
            <a:r>
              <a:rPr lang="zh-CN" altLang="en-US" dirty="0"/>
              <a:t>显著性物体检测</a:t>
            </a:r>
          </a:p>
        </p:txBody>
      </p:sp>
      <p:pic>
        <p:nvPicPr>
          <p:cNvPr id="4" name="内容占位符 3"/>
          <p:cNvPicPr>
            <a:picLocks noGrp="1" noChangeAspect="1"/>
          </p:cNvPicPr>
          <p:nvPr>
            <p:ph idx="1"/>
          </p:nvPr>
        </p:nvPicPr>
        <p:blipFill>
          <a:blip r:embed="rId2"/>
          <a:stretch>
            <a:fillRect/>
          </a:stretch>
        </p:blipFill>
        <p:spPr>
          <a:xfrm>
            <a:off x="295275" y="1228746"/>
            <a:ext cx="8516938" cy="4508459"/>
          </a:xfrm>
          <a:prstGeom prst="rect">
            <a:avLst/>
          </a:prstGeom>
        </p:spPr>
      </p:pic>
    </p:spTree>
    <p:extLst>
      <p:ext uri="{BB962C8B-B14F-4D97-AF65-F5344CB8AC3E}">
        <p14:creationId xmlns:p14="http://schemas.microsoft.com/office/powerpoint/2010/main" val="1081523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RGBD</a:t>
            </a:r>
            <a:r>
              <a:rPr lang="zh-CN" altLang="en-US" dirty="0"/>
              <a:t>显著性物体检测</a:t>
            </a:r>
          </a:p>
        </p:txBody>
      </p:sp>
      <p:pic>
        <p:nvPicPr>
          <p:cNvPr id="5" name="内容占位符 4"/>
          <p:cNvPicPr>
            <a:picLocks noGrp="1" noChangeAspect="1"/>
          </p:cNvPicPr>
          <p:nvPr>
            <p:ph idx="1"/>
          </p:nvPr>
        </p:nvPicPr>
        <p:blipFill>
          <a:blip r:embed="rId2"/>
          <a:stretch>
            <a:fillRect/>
          </a:stretch>
        </p:blipFill>
        <p:spPr>
          <a:xfrm>
            <a:off x="295275" y="1411917"/>
            <a:ext cx="8516938" cy="4142117"/>
          </a:xfrm>
          <a:prstGeom prst="rect">
            <a:avLst/>
          </a:prstGeom>
        </p:spPr>
      </p:pic>
    </p:spTree>
    <p:extLst>
      <p:ext uri="{BB962C8B-B14F-4D97-AF65-F5344CB8AC3E}">
        <p14:creationId xmlns:p14="http://schemas.microsoft.com/office/powerpoint/2010/main" val="2510064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显著性</a:t>
            </a:r>
            <a:r>
              <a:rPr lang="en-US" altLang="zh-CN" dirty="0"/>
              <a:t>Instance</a:t>
            </a:r>
            <a:r>
              <a:rPr lang="zh-CN" altLang="en-US" dirty="0"/>
              <a:t>检测</a:t>
            </a:r>
          </a:p>
        </p:txBody>
      </p:sp>
      <p:pic>
        <p:nvPicPr>
          <p:cNvPr id="4" name="内容占位符 3"/>
          <p:cNvPicPr>
            <a:picLocks noGrp="1" noChangeAspect="1"/>
          </p:cNvPicPr>
          <p:nvPr>
            <p:ph idx="1"/>
          </p:nvPr>
        </p:nvPicPr>
        <p:blipFill>
          <a:blip r:embed="rId2"/>
          <a:stretch>
            <a:fillRect/>
          </a:stretch>
        </p:blipFill>
        <p:spPr>
          <a:xfrm>
            <a:off x="295275" y="2422927"/>
            <a:ext cx="8516938" cy="2120096"/>
          </a:xfrm>
          <a:prstGeom prst="rect">
            <a:avLst/>
          </a:prstGeom>
        </p:spPr>
      </p:pic>
      <p:sp>
        <p:nvSpPr>
          <p:cNvPr id="5" name="圆角矩形 7">
            <a:extLst>
              <a:ext uri="{FF2B5EF4-FFF2-40B4-BE49-F238E27FC236}">
                <a16:creationId xmlns:a16="http://schemas.microsoft.com/office/drawing/2014/main" id="{8B581953-913B-CB4B-A4A1-6E01B14B02D7}"/>
              </a:ext>
            </a:extLst>
          </p:cNvPr>
          <p:cNvSpPr/>
          <p:nvPr/>
        </p:nvSpPr>
        <p:spPr>
          <a:xfrm>
            <a:off x="436508" y="5778584"/>
            <a:ext cx="8234472" cy="51823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S4Net: Single Stage Salient-Instance Segmentation, </a:t>
            </a:r>
            <a:r>
              <a:rPr lang="en-US" sz="1600" b="1" dirty="0">
                <a:solidFill>
                  <a:schemeClr val="tx1"/>
                </a:solidFill>
                <a:latin typeface="Calibri Light" panose="020F0302020204030204" pitchFamily="34" charset="0"/>
              </a:rPr>
              <a:t>IEEE </a:t>
            </a:r>
            <a:r>
              <a:rPr lang="en-US" altLang="zh-CN" sz="1600" b="1" dirty="0">
                <a:solidFill>
                  <a:schemeClr val="tx1"/>
                </a:solidFill>
                <a:latin typeface="Calibri Light" panose="020F0302020204030204" pitchFamily="34" charset="0"/>
              </a:rPr>
              <a:t>CVPR 2019.</a:t>
            </a:r>
          </a:p>
        </p:txBody>
      </p:sp>
    </p:spTree>
    <p:extLst>
      <p:ext uri="{BB962C8B-B14F-4D97-AF65-F5344CB8AC3E}">
        <p14:creationId xmlns:p14="http://schemas.microsoft.com/office/powerpoint/2010/main" val="7001006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显著性</a:t>
            </a:r>
            <a:r>
              <a:rPr lang="en-US" altLang="zh-CN" dirty="0"/>
              <a:t>Instance</a:t>
            </a:r>
            <a:r>
              <a:rPr lang="zh-CN" altLang="en-US" dirty="0"/>
              <a:t>检测</a:t>
            </a:r>
          </a:p>
        </p:txBody>
      </p:sp>
      <p:pic>
        <p:nvPicPr>
          <p:cNvPr id="5" name="内容占位符 4"/>
          <p:cNvPicPr>
            <a:picLocks noGrp="1" noChangeAspect="1"/>
          </p:cNvPicPr>
          <p:nvPr>
            <p:ph idx="1"/>
          </p:nvPr>
        </p:nvPicPr>
        <p:blipFill>
          <a:blip r:embed="rId2"/>
          <a:stretch>
            <a:fillRect/>
          </a:stretch>
        </p:blipFill>
        <p:spPr>
          <a:xfrm>
            <a:off x="1777446" y="1163860"/>
            <a:ext cx="5092132" cy="4713065"/>
          </a:xfrm>
          <a:prstGeom prst="rect">
            <a:avLst/>
          </a:prstGeom>
        </p:spPr>
      </p:pic>
    </p:spTree>
    <p:extLst>
      <p:ext uri="{BB962C8B-B14F-4D97-AF65-F5344CB8AC3E}">
        <p14:creationId xmlns:p14="http://schemas.microsoft.com/office/powerpoint/2010/main" val="40801931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显著性</a:t>
            </a:r>
            <a:r>
              <a:rPr lang="en-US" altLang="zh-CN" dirty="0"/>
              <a:t>Instance</a:t>
            </a:r>
            <a:r>
              <a:rPr lang="zh-CN" altLang="en-US" dirty="0"/>
              <a:t>检测</a:t>
            </a:r>
          </a:p>
        </p:txBody>
      </p:sp>
      <p:pic>
        <p:nvPicPr>
          <p:cNvPr id="4" name="内容占位符 3"/>
          <p:cNvPicPr>
            <a:picLocks noGrp="1" noChangeAspect="1"/>
          </p:cNvPicPr>
          <p:nvPr>
            <p:ph idx="1"/>
          </p:nvPr>
        </p:nvPicPr>
        <p:blipFill>
          <a:blip r:embed="rId2"/>
          <a:stretch>
            <a:fillRect/>
          </a:stretch>
        </p:blipFill>
        <p:spPr>
          <a:xfrm>
            <a:off x="739327" y="997175"/>
            <a:ext cx="7693890" cy="5032149"/>
          </a:xfrm>
          <a:prstGeom prst="rect">
            <a:avLst/>
          </a:prstGeom>
        </p:spPr>
      </p:pic>
    </p:spTree>
    <p:extLst>
      <p:ext uri="{BB962C8B-B14F-4D97-AF65-F5344CB8AC3E}">
        <p14:creationId xmlns:p14="http://schemas.microsoft.com/office/powerpoint/2010/main" val="2975579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显著性</a:t>
            </a:r>
            <a:r>
              <a:rPr lang="en-US" altLang="zh-CN" dirty="0"/>
              <a:t>Instance</a:t>
            </a:r>
            <a:r>
              <a:rPr lang="zh-CN" altLang="en-US" dirty="0"/>
              <a:t>检测</a:t>
            </a:r>
          </a:p>
        </p:txBody>
      </p:sp>
      <p:pic>
        <p:nvPicPr>
          <p:cNvPr id="4" name="内容占位符 3"/>
          <p:cNvPicPr>
            <a:picLocks noGrp="1" noChangeAspect="1"/>
          </p:cNvPicPr>
          <p:nvPr>
            <p:ph idx="1"/>
          </p:nvPr>
        </p:nvPicPr>
        <p:blipFill rotWithShape="1">
          <a:blip r:embed="rId2"/>
          <a:srcRect b="19743"/>
          <a:stretch/>
        </p:blipFill>
        <p:spPr>
          <a:xfrm>
            <a:off x="2228850" y="994963"/>
            <a:ext cx="4705350" cy="1986730"/>
          </a:xfrm>
          <a:prstGeom prst="rect">
            <a:avLst/>
          </a:prstGeom>
        </p:spPr>
      </p:pic>
      <p:pic>
        <p:nvPicPr>
          <p:cNvPr id="5" name="图片 4"/>
          <p:cNvPicPr>
            <a:picLocks noChangeAspect="1"/>
          </p:cNvPicPr>
          <p:nvPr/>
        </p:nvPicPr>
        <p:blipFill>
          <a:blip r:embed="rId3"/>
          <a:stretch>
            <a:fillRect/>
          </a:stretch>
        </p:blipFill>
        <p:spPr>
          <a:xfrm>
            <a:off x="91049" y="3848220"/>
            <a:ext cx="8980952" cy="1923810"/>
          </a:xfrm>
          <a:prstGeom prst="rect">
            <a:avLst/>
          </a:prstGeom>
        </p:spPr>
      </p:pic>
    </p:spTree>
    <p:extLst>
      <p:ext uri="{BB962C8B-B14F-4D97-AF65-F5344CB8AC3E}">
        <p14:creationId xmlns:p14="http://schemas.microsoft.com/office/powerpoint/2010/main" val="2605390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FD28C93-981E-A84F-8AC0-D101F9B14B4A}"/>
              </a:ext>
            </a:extLst>
          </p:cNvPr>
          <p:cNvSpPr>
            <a:spLocks noGrp="1"/>
          </p:cNvSpPr>
          <p:nvPr>
            <p:ph idx="1"/>
          </p:nvPr>
        </p:nvSpPr>
        <p:spPr/>
        <p:txBody>
          <a:bodyPr/>
          <a:lstStyle/>
          <a:p>
            <a:endParaRPr lang="en-US" dirty="0"/>
          </a:p>
          <a:p>
            <a:endParaRPr lang="en-US" dirty="0"/>
          </a:p>
        </p:txBody>
      </p:sp>
      <p:sp>
        <p:nvSpPr>
          <p:cNvPr id="2" name="标题 1"/>
          <p:cNvSpPr>
            <a:spLocks noGrp="1"/>
          </p:cNvSpPr>
          <p:nvPr>
            <p:ph type="title"/>
          </p:nvPr>
        </p:nvSpPr>
        <p:spPr/>
        <p:txBody>
          <a:bodyPr/>
          <a:lstStyle/>
          <a:p>
            <a:r>
              <a:rPr lang="zh-CN" altLang="en-US" dirty="0"/>
              <a:t>显著性</a:t>
            </a:r>
            <a:r>
              <a:rPr lang="en-US" altLang="zh-CN" dirty="0"/>
              <a:t>Instance</a:t>
            </a:r>
            <a:r>
              <a:rPr lang="zh-CN" altLang="en-US" dirty="0"/>
              <a:t>检测</a:t>
            </a:r>
          </a:p>
        </p:txBody>
      </p:sp>
      <p:pic>
        <p:nvPicPr>
          <p:cNvPr id="3" name="Picture 2">
            <a:extLst>
              <a:ext uri="{FF2B5EF4-FFF2-40B4-BE49-F238E27FC236}">
                <a16:creationId xmlns:a16="http://schemas.microsoft.com/office/drawing/2014/main" id="{F08494AE-49AE-244F-A9E3-ED7BC77B9628}"/>
              </a:ext>
            </a:extLst>
          </p:cNvPr>
          <p:cNvPicPr>
            <a:picLocks noChangeAspect="1"/>
          </p:cNvPicPr>
          <p:nvPr/>
        </p:nvPicPr>
        <p:blipFill>
          <a:blip r:embed="rId2"/>
          <a:stretch>
            <a:fillRect/>
          </a:stretch>
        </p:blipFill>
        <p:spPr>
          <a:xfrm>
            <a:off x="365311" y="997316"/>
            <a:ext cx="8377518" cy="5179648"/>
          </a:xfrm>
          <a:prstGeom prst="rect">
            <a:avLst/>
          </a:prstGeom>
        </p:spPr>
      </p:pic>
    </p:spTree>
    <p:extLst>
      <p:ext uri="{BB962C8B-B14F-4D97-AF65-F5344CB8AC3E}">
        <p14:creationId xmlns:p14="http://schemas.microsoft.com/office/powerpoint/2010/main" val="2479045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显著性</a:t>
            </a:r>
            <a:r>
              <a:rPr lang="en-US" altLang="zh-CN" dirty="0"/>
              <a:t>Instance</a:t>
            </a:r>
            <a:r>
              <a:rPr lang="zh-CN" altLang="en-US" dirty="0"/>
              <a:t>检测</a:t>
            </a:r>
          </a:p>
        </p:txBody>
      </p:sp>
      <p:pic>
        <p:nvPicPr>
          <p:cNvPr id="4" name="内容占位符 3"/>
          <p:cNvPicPr>
            <a:picLocks noGrp="1" noChangeAspect="1"/>
          </p:cNvPicPr>
          <p:nvPr>
            <p:ph idx="1"/>
          </p:nvPr>
        </p:nvPicPr>
        <p:blipFill>
          <a:blip r:embed="rId2"/>
          <a:stretch>
            <a:fillRect/>
          </a:stretch>
        </p:blipFill>
        <p:spPr>
          <a:xfrm>
            <a:off x="1038225" y="1906477"/>
            <a:ext cx="7609130" cy="3109275"/>
          </a:xfrm>
          <a:prstGeom prst="rect">
            <a:avLst/>
          </a:prstGeom>
        </p:spPr>
      </p:pic>
    </p:spTree>
    <p:extLst>
      <p:ext uri="{BB962C8B-B14F-4D97-AF65-F5344CB8AC3E}">
        <p14:creationId xmlns:p14="http://schemas.microsoft.com/office/powerpoint/2010/main" val="95788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瓶颈问题</a:t>
            </a:r>
          </a:p>
        </p:txBody>
      </p:sp>
      <p:sp>
        <p:nvSpPr>
          <p:cNvPr id="7" name="内容占位符 6"/>
          <p:cNvSpPr>
            <a:spLocks noGrp="1"/>
          </p:cNvSpPr>
          <p:nvPr>
            <p:ph idx="1"/>
          </p:nvPr>
        </p:nvSpPr>
        <p:spPr>
          <a:xfrm>
            <a:off x="295834" y="789710"/>
            <a:ext cx="8516471" cy="5594906"/>
          </a:xfrm>
        </p:spPr>
        <p:txBody>
          <a:bodyPr>
            <a:noAutofit/>
          </a:bodyPr>
          <a:lstStyle/>
          <a:p>
            <a:r>
              <a:rPr lang="zh-CN" altLang="en-US" dirty="0"/>
              <a:t>依赖于大规模标准数据集</a:t>
            </a:r>
            <a:r>
              <a:rPr lang="en-US" altLang="zh-CN" dirty="0"/>
              <a:t>--</a:t>
            </a:r>
            <a:r>
              <a:rPr lang="zh-CN" altLang="en-US" dirty="0"/>
              <a:t>以</a:t>
            </a:r>
            <a:r>
              <a:rPr lang="en-US" altLang="zh-CN" dirty="0"/>
              <a:t>ADE20K</a:t>
            </a:r>
            <a:r>
              <a:rPr lang="zh-CN" altLang="en-US" dirty="0"/>
              <a:t>为例</a:t>
            </a:r>
            <a:endParaRPr lang="en-US" altLang="zh-CN" dirty="0"/>
          </a:p>
          <a:p>
            <a:pPr lvl="1"/>
            <a:r>
              <a:rPr lang="en-US" altLang="zh-CN" dirty="0" err="1"/>
              <a:t>Torralba</a:t>
            </a:r>
            <a:r>
              <a:rPr lang="zh-CN" altLang="en-US" dirty="0"/>
              <a:t>教授的母亲精确标注了</a:t>
            </a:r>
            <a:r>
              <a:rPr lang="en-US" altLang="zh-CN" dirty="0"/>
              <a:t>213841</a:t>
            </a:r>
            <a:r>
              <a:rPr lang="zh-CN" altLang="en-US" dirty="0"/>
              <a:t>个物体</a:t>
            </a:r>
            <a:endParaRPr lang="en-US" altLang="zh-CN" dirty="0"/>
          </a:p>
          <a:p>
            <a:pPr lvl="1"/>
            <a:r>
              <a:rPr lang="en-US" altLang="zh-CN" dirty="0">
                <a:solidFill>
                  <a:schemeClr val="accent2">
                    <a:lumMod val="75000"/>
                  </a:schemeClr>
                </a:solidFill>
              </a:rPr>
              <a:t>Joke</a:t>
            </a:r>
            <a:r>
              <a:rPr lang="en-US" altLang="zh-CN" dirty="0"/>
              <a:t>: Job offer: I am looking for more parents</a:t>
            </a:r>
          </a:p>
          <a:p>
            <a:r>
              <a:rPr lang="zh-CN" altLang="en-US" dirty="0"/>
              <a:t>开放环境自适应感知能力差</a:t>
            </a:r>
            <a:endParaRPr lang="en-US" altLang="zh-CN" dirty="0"/>
          </a:p>
          <a:p>
            <a:pPr lvl="1"/>
            <a:r>
              <a:rPr lang="zh-CN" altLang="en-US" dirty="0"/>
              <a:t>难以满足各种实际应用需求</a:t>
            </a:r>
            <a:endParaRPr lang="en-US" altLang="zh-CN" dirty="0"/>
          </a:p>
          <a:p>
            <a:pPr lvl="1"/>
            <a:r>
              <a:rPr lang="zh-CN" altLang="en-US" dirty="0"/>
              <a:t>典型实验室环境下设计和训练的人工智能模型，在行业应用场景变换时，容易导致系统性能急剧下降</a:t>
            </a:r>
            <a:endParaRPr lang="en-US" altLang="zh-CN" dirty="0"/>
          </a:p>
        </p:txBody>
      </p:sp>
      <p:pic>
        <p:nvPicPr>
          <p:cNvPr id="10246" name="Picture 6" descr="Image result for Antonio Torralba moth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2382" y="789710"/>
            <a:ext cx="769923" cy="76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830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显著性</a:t>
            </a:r>
            <a:r>
              <a:rPr lang="en-US" altLang="zh-CN" dirty="0"/>
              <a:t>Instance</a:t>
            </a:r>
            <a:r>
              <a:rPr lang="zh-CN" altLang="en-US" dirty="0"/>
              <a:t>检测</a:t>
            </a:r>
          </a:p>
        </p:txBody>
      </p:sp>
      <p:pic>
        <p:nvPicPr>
          <p:cNvPr id="5" name="内容占位符 4"/>
          <p:cNvPicPr>
            <a:picLocks noGrp="1" noChangeAspect="1"/>
          </p:cNvPicPr>
          <p:nvPr>
            <p:ph idx="1"/>
          </p:nvPr>
        </p:nvPicPr>
        <p:blipFill>
          <a:blip r:embed="rId2"/>
          <a:stretch>
            <a:fillRect/>
          </a:stretch>
        </p:blipFill>
        <p:spPr>
          <a:xfrm>
            <a:off x="295275" y="1847477"/>
            <a:ext cx="8516938" cy="3270997"/>
          </a:xfrm>
          <a:prstGeom prst="rect">
            <a:avLst/>
          </a:prstGeom>
        </p:spPr>
      </p:pic>
    </p:spTree>
    <p:extLst>
      <p:ext uri="{BB962C8B-B14F-4D97-AF65-F5344CB8AC3E}">
        <p14:creationId xmlns:p14="http://schemas.microsoft.com/office/powerpoint/2010/main" val="3872489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边缘检测</a:t>
            </a:r>
          </a:p>
        </p:txBody>
      </p:sp>
      <p:sp>
        <p:nvSpPr>
          <p:cNvPr id="4" name="圆角矩形 7"/>
          <p:cNvSpPr/>
          <p:nvPr/>
        </p:nvSpPr>
        <p:spPr>
          <a:xfrm>
            <a:off x="222227" y="5924550"/>
            <a:ext cx="8736856" cy="49918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Richer Convolutional Features for Edge Detection, </a:t>
            </a:r>
            <a:r>
              <a:rPr lang="en-US" sz="1600" b="1" dirty="0">
                <a:solidFill>
                  <a:schemeClr val="tx1"/>
                </a:solidFill>
                <a:latin typeface="Calibri Light" panose="020F0302020204030204" pitchFamily="34" charset="0"/>
              </a:rPr>
              <a:t>IEEE </a:t>
            </a:r>
            <a:r>
              <a:rPr lang="en-US" altLang="zh-CN" sz="1600" b="1" dirty="0">
                <a:solidFill>
                  <a:schemeClr val="tx1"/>
                </a:solidFill>
                <a:latin typeface="Calibri Light" panose="020F0302020204030204" pitchFamily="34" charset="0"/>
              </a:rPr>
              <a:t>TPAMI</a:t>
            </a:r>
            <a:r>
              <a:rPr lang="en-US" sz="1600" b="1" dirty="0">
                <a:solidFill>
                  <a:schemeClr val="tx1"/>
                </a:solidFill>
                <a:latin typeface="Calibri Light" panose="020F0302020204030204" pitchFamily="34" charset="0"/>
              </a:rPr>
              <a:t> 2018 (CVPR 2017)</a:t>
            </a:r>
            <a:r>
              <a:rPr lang="en-US" sz="1600" dirty="0">
                <a:solidFill>
                  <a:schemeClr val="tx1"/>
                </a:solidFill>
                <a:latin typeface="Calibri Light" panose="020F0302020204030204" pitchFamily="34" charset="0"/>
              </a:rPr>
              <a:t>.</a:t>
            </a:r>
            <a:endParaRPr lang="en-US" altLang="zh-CN" sz="1600" b="1" dirty="0">
              <a:solidFill>
                <a:schemeClr val="tx1"/>
              </a:solidFill>
              <a:latin typeface="Calibri Light" panose="020F0302020204030204" pitchFamily="34" charset="0"/>
            </a:endParaRPr>
          </a:p>
        </p:txBody>
      </p:sp>
      <p:pic>
        <p:nvPicPr>
          <p:cNvPr id="5" name="内容占位符 4"/>
          <p:cNvPicPr>
            <a:picLocks noGrp="1" noChangeAspect="1"/>
          </p:cNvPicPr>
          <p:nvPr>
            <p:ph idx="1"/>
          </p:nvPr>
        </p:nvPicPr>
        <p:blipFill>
          <a:blip r:embed="rId4"/>
          <a:stretch>
            <a:fillRect/>
          </a:stretch>
        </p:blipFill>
        <p:spPr>
          <a:xfrm>
            <a:off x="1009051" y="788988"/>
            <a:ext cx="7089385" cy="5059362"/>
          </a:xfrm>
          <a:prstGeom prst="rect">
            <a:avLst/>
          </a:prstGeom>
        </p:spPr>
      </p:pic>
    </p:spTree>
    <p:extLst>
      <p:ext uri="{BB962C8B-B14F-4D97-AF65-F5344CB8AC3E}">
        <p14:creationId xmlns:p14="http://schemas.microsoft.com/office/powerpoint/2010/main" val="310793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ormAutofit/>
          </a:bodyPr>
          <a:lstStyle/>
          <a:p>
            <a:r>
              <a:rPr lang="zh-CN" altLang="en-US" dirty="0"/>
              <a:t>边缘检测</a:t>
            </a:r>
            <a:r>
              <a:rPr lang="en-US" altLang="zh-CN" dirty="0"/>
              <a:t>50+</a:t>
            </a:r>
            <a:r>
              <a:rPr lang="zh-CN" altLang="en-US" dirty="0"/>
              <a:t>年</a:t>
            </a:r>
            <a:endParaRPr lang="en-US" altLang="en-US" dirty="0"/>
          </a:p>
        </p:txBody>
      </p:sp>
      <p:pic>
        <p:nvPicPr>
          <p:cNvPr id="1026" name="Picture 2" descr="https://mmcheng.net/wp-content/uploads/2014/04/edge_eval_bsd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651" y="739302"/>
            <a:ext cx="8300936" cy="5648527"/>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8"/>
          <p:cNvSpPr txBox="1">
            <a:spLocks noChangeArrowheads="1"/>
          </p:cNvSpPr>
          <p:nvPr/>
        </p:nvSpPr>
        <p:spPr bwMode="auto">
          <a:xfrm>
            <a:off x="0" y="6250310"/>
            <a:ext cx="8022077" cy="369332"/>
          </a:xfrm>
          <a:prstGeom prst="rect">
            <a:avLst/>
          </a:prstGeom>
          <a:noFill/>
          <a:ln w="9525">
            <a:noFill/>
            <a:miter lim="800000"/>
            <a:headEnd/>
            <a:tailEnd/>
          </a:ln>
        </p:spPr>
        <p:txBody>
          <a:bodyPr wrap="square">
            <a:spAutoFit/>
          </a:bodyPr>
          <a:lstStyle/>
          <a:p>
            <a:pPr>
              <a:defRPr/>
            </a:pPr>
            <a:r>
              <a:rPr lang="en-US" altLang="zh-Hans" dirty="0">
                <a:ln w="0"/>
                <a:effectLst>
                  <a:outerShdw blurRad="38100" dist="19050" dir="2700000" algn="tl" rotWithShape="0">
                    <a:schemeClr val="dk1">
                      <a:alpha val="40000"/>
                    </a:schemeClr>
                  </a:outerShdw>
                </a:effectLst>
                <a:latin typeface="Arial" charset="0"/>
                <a:cs typeface="Arial" charset="0"/>
              </a:rPr>
              <a:t>Since R</a:t>
            </a:r>
            <a:r>
              <a:rPr lang="en-US" altLang="zh-CN" dirty="0">
                <a:ln w="0"/>
                <a:effectLst>
                  <a:outerShdw blurRad="38100" dist="19050" dir="2700000" algn="tl" rotWithShape="0">
                    <a:schemeClr val="dk1">
                      <a:alpha val="40000"/>
                    </a:schemeClr>
                  </a:outerShdw>
                </a:effectLst>
                <a:latin typeface="Arial" charset="0"/>
                <a:cs typeface="Arial" charset="0"/>
              </a:rPr>
              <a:t>o</a:t>
            </a:r>
            <a:r>
              <a:rPr lang="en-US" altLang="zh-Hans" dirty="0">
                <a:ln w="0"/>
                <a:effectLst>
                  <a:outerShdw blurRad="38100" dist="19050" dir="2700000" algn="tl" rotWithShape="0">
                    <a:schemeClr val="dk1">
                      <a:alpha val="40000"/>
                    </a:schemeClr>
                  </a:outerShdw>
                </a:effectLst>
                <a:latin typeface="Arial" charset="0"/>
                <a:cs typeface="Arial" charset="0"/>
              </a:rPr>
              <a:t>bert</a:t>
            </a:r>
            <a:r>
              <a:rPr lang="en-US" altLang="zh-CN" dirty="0">
                <a:ln w="0"/>
                <a:effectLst>
                  <a:outerShdw blurRad="38100" dist="19050" dir="2700000" algn="tl" rotWithShape="0">
                    <a:schemeClr val="dk1">
                      <a:alpha val="40000"/>
                    </a:schemeClr>
                  </a:outerShdw>
                </a:effectLst>
                <a:latin typeface="Arial" charset="0"/>
                <a:cs typeface="Arial" charset="0"/>
              </a:rPr>
              <a:t>s</a:t>
            </a:r>
            <a:r>
              <a:rPr lang="en-US" altLang="zh-Hans" dirty="0">
                <a:ln w="0"/>
                <a:effectLst>
                  <a:outerShdw blurRad="38100" dist="19050" dir="2700000" algn="tl" rotWithShape="0">
                    <a:schemeClr val="dk1">
                      <a:alpha val="40000"/>
                    </a:schemeClr>
                  </a:outerShdw>
                </a:effectLst>
                <a:latin typeface="Arial" charset="0"/>
                <a:cs typeface="Arial" charset="0"/>
              </a:rPr>
              <a:t> (1965)</a:t>
            </a:r>
            <a:endParaRPr lang="en-US" dirty="0">
              <a:ln w="0"/>
              <a:effectLst>
                <a:outerShdw blurRad="38100" dist="19050" dir="2700000" algn="tl" rotWithShape="0">
                  <a:schemeClr val="dk1">
                    <a:alpha val="40000"/>
                  </a:schemeClr>
                </a:outerShdw>
              </a:effectLst>
              <a:latin typeface="Arial" charset="0"/>
              <a:cs typeface="Arial" charset="0"/>
            </a:endParaRPr>
          </a:p>
        </p:txBody>
      </p:sp>
    </p:spTree>
    <p:extLst>
      <p:ext uri="{BB962C8B-B14F-4D97-AF65-F5344CB8AC3E}">
        <p14:creationId xmlns:p14="http://schemas.microsoft.com/office/powerpoint/2010/main" val="399534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ormAutofit/>
          </a:bodyPr>
          <a:lstStyle/>
          <a:p>
            <a:r>
              <a:rPr lang="zh-CN" altLang="en-US" dirty="0"/>
              <a:t>边缘检测</a:t>
            </a:r>
            <a:endParaRPr lang="en-US" altLang="en-US" dirty="0"/>
          </a:p>
        </p:txBody>
      </p:sp>
      <p:pic>
        <p:nvPicPr>
          <p:cNvPr id="2" name="图片 1"/>
          <p:cNvPicPr>
            <a:picLocks noChangeAspect="1"/>
          </p:cNvPicPr>
          <p:nvPr/>
        </p:nvPicPr>
        <p:blipFill>
          <a:blip r:embed="rId2"/>
          <a:stretch>
            <a:fillRect/>
          </a:stretch>
        </p:blipFill>
        <p:spPr>
          <a:xfrm>
            <a:off x="1332449" y="819472"/>
            <a:ext cx="6165336" cy="5505128"/>
          </a:xfrm>
          <a:prstGeom prst="rect">
            <a:avLst/>
          </a:prstGeom>
        </p:spPr>
      </p:pic>
    </p:spTree>
    <p:extLst>
      <p:ext uri="{BB962C8B-B14F-4D97-AF65-F5344CB8AC3E}">
        <p14:creationId xmlns:p14="http://schemas.microsoft.com/office/powerpoint/2010/main" val="3700902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开放环境的自适应感知</a:t>
            </a:r>
          </a:p>
        </p:txBody>
      </p:sp>
      <p:sp>
        <p:nvSpPr>
          <p:cNvPr id="3" name="内容占位符 2"/>
          <p:cNvSpPr>
            <a:spLocks noGrp="1"/>
          </p:cNvSpPr>
          <p:nvPr>
            <p:ph idx="1"/>
          </p:nvPr>
        </p:nvSpPr>
        <p:spPr/>
        <p:txBody>
          <a:bodyPr/>
          <a:lstStyle/>
          <a:p>
            <a:r>
              <a:rPr lang="zh-CN" altLang="en-US" dirty="0"/>
              <a:t>面向行业开放应用场景，而非传统实验环境下的高可靠、高通用性基础算法</a:t>
            </a:r>
            <a:endParaRPr lang="en-US" altLang="zh-CN" dirty="0"/>
          </a:p>
          <a:p>
            <a:endParaRPr lang="zh-CN" altLang="en-US" dirty="0"/>
          </a:p>
        </p:txBody>
      </p:sp>
      <p:sp>
        <p:nvSpPr>
          <p:cNvPr id="4" name="圆角矩形 3"/>
          <p:cNvSpPr/>
          <p:nvPr/>
        </p:nvSpPr>
        <p:spPr>
          <a:xfrm>
            <a:off x="3272067" y="3508955"/>
            <a:ext cx="2588504" cy="1259843"/>
          </a:xfrm>
          <a:prstGeom prst="roundRect">
            <a:avLst/>
          </a:prstGeom>
          <a:solidFill>
            <a:srgbClr val="FFC72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sz="3200" b="1" dirty="0">
                <a:ln w="0"/>
                <a:solidFill>
                  <a:prstClr val="black"/>
                </a:solidFill>
                <a:effectLst>
                  <a:outerShdw blurRad="38100" dist="19050" dir="2700000" algn="tl" rotWithShape="0">
                    <a:prstClr val="black">
                      <a:alpha val="40000"/>
                    </a:prstClr>
                  </a:outerShdw>
                </a:effectLst>
              </a:rPr>
              <a:t>关键机器</a:t>
            </a:r>
            <a:endParaRPr lang="en-US" altLang="zh-CN" sz="3200" b="1" dirty="0">
              <a:ln w="0"/>
              <a:solidFill>
                <a:prstClr val="black"/>
              </a:solidFill>
              <a:effectLst>
                <a:outerShdw blurRad="38100" dist="19050" dir="2700000" algn="tl" rotWithShape="0">
                  <a:prstClr val="black">
                    <a:alpha val="40000"/>
                  </a:prstClr>
                </a:outerShdw>
              </a:effectLst>
            </a:endParaRPr>
          </a:p>
          <a:p>
            <a:pPr algn="ctr"/>
            <a:r>
              <a:rPr lang="zh-CN" altLang="en-US" sz="3200" b="1" dirty="0">
                <a:ln w="0"/>
                <a:solidFill>
                  <a:prstClr val="black"/>
                </a:solidFill>
                <a:effectLst>
                  <a:outerShdw blurRad="38100" dist="19050" dir="2700000" algn="tl" rotWithShape="0">
                    <a:prstClr val="black">
                      <a:alpha val="40000"/>
                    </a:prstClr>
                  </a:outerShdw>
                </a:effectLst>
              </a:rPr>
              <a:t>学习算法</a:t>
            </a:r>
            <a:endParaRPr lang="en-US" altLang="zh-CN" sz="3200" b="1" dirty="0">
              <a:ln w="0"/>
              <a:solidFill>
                <a:prstClr val="black"/>
              </a:solidFill>
              <a:effectLst>
                <a:outerShdw blurRad="38100" dist="19050" dir="2700000" algn="tl" rotWithShape="0">
                  <a:prstClr val="black">
                    <a:alpha val="40000"/>
                  </a:prstClr>
                </a:outerShdw>
              </a:effectLst>
            </a:endParaRPr>
          </a:p>
        </p:txBody>
      </p:sp>
      <p:sp>
        <p:nvSpPr>
          <p:cNvPr id="5" name="圆角矩形 4"/>
          <p:cNvSpPr/>
          <p:nvPr/>
        </p:nvSpPr>
        <p:spPr>
          <a:xfrm>
            <a:off x="2069322" y="2218689"/>
            <a:ext cx="4993994" cy="764167"/>
          </a:xfrm>
          <a:prstGeom prst="roundRect">
            <a:avLst/>
          </a:prstGeom>
          <a:solidFill>
            <a:srgbClr val="FFC72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sz="3200" b="1" dirty="0">
                <a:ln w="0"/>
                <a:solidFill>
                  <a:prstClr val="black"/>
                </a:solidFill>
                <a:effectLst>
                  <a:outerShdw blurRad="38100" dist="19050" dir="2700000" algn="tl" rotWithShape="0">
                    <a:prstClr val="black">
                      <a:alpha val="40000"/>
                    </a:prstClr>
                  </a:outerShdw>
                </a:effectLst>
              </a:rPr>
              <a:t>多种行业应用</a:t>
            </a:r>
            <a:endParaRPr lang="en-US" altLang="zh-CN" sz="3200" b="1" dirty="0">
              <a:ln w="0"/>
              <a:solidFill>
                <a:prstClr val="black"/>
              </a:solidFill>
              <a:effectLst>
                <a:outerShdw blurRad="38100" dist="19050" dir="2700000" algn="tl" rotWithShape="0">
                  <a:prstClr val="black">
                    <a:alpha val="40000"/>
                  </a:prstClr>
                </a:outerShdw>
              </a:effectLst>
            </a:endParaRPr>
          </a:p>
        </p:txBody>
      </p:sp>
      <p:cxnSp>
        <p:nvCxnSpPr>
          <p:cNvPr id="6" name="直接连接符 5"/>
          <p:cNvCxnSpPr>
            <a:stCxn id="4" idx="2"/>
            <a:endCxn id="10" idx="0"/>
          </p:cNvCxnSpPr>
          <p:nvPr/>
        </p:nvCxnSpPr>
        <p:spPr>
          <a:xfrm flipH="1">
            <a:off x="2679346" y="4768798"/>
            <a:ext cx="1886973" cy="344303"/>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cxnSp>
        <p:nvCxnSpPr>
          <p:cNvPr id="7" name="直接连接符 6"/>
          <p:cNvCxnSpPr>
            <a:stCxn id="4" idx="2"/>
            <a:endCxn id="11" idx="0"/>
          </p:cNvCxnSpPr>
          <p:nvPr/>
        </p:nvCxnSpPr>
        <p:spPr>
          <a:xfrm>
            <a:off x="4566319" y="4768798"/>
            <a:ext cx="1965455" cy="344303"/>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cxnSp>
        <p:nvCxnSpPr>
          <p:cNvPr id="8" name="直接连接符 7"/>
          <p:cNvCxnSpPr>
            <a:stCxn id="5" idx="2"/>
            <a:endCxn id="4" idx="0"/>
          </p:cNvCxnSpPr>
          <p:nvPr/>
        </p:nvCxnSpPr>
        <p:spPr>
          <a:xfrm>
            <a:off x="4566319" y="2982856"/>
            <a:ext cx="0" cy="526099"/>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cxnSp>
        <p:nvCxnSpPr>
          <p:cNvPr id="9" name="直接连接符 8"/>
          <p:cNvCxnSpPr>
            <a:endCxn id="10" idx="0"/>
          </p:cNvCxnSpPr>
          <p:nvPr/>
        </p:nvCxnSpPr>
        <p:spPr>
          <a:xfrm>
            <a:off x="2679345" y="2982856"/>
            <a:ext cx="1" cy="2130245"/>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sp>
        <p:nvSpPr>
          <p:cNvPr id="10" name="圆角矩形 9"/>
          <p:cNvSpPr/>
          <p:nvPr/>
        </p:nvSpPr>
        <p:spPr>
          <a:xfrm>
            <a:off x="1043608" y="5113101"/>
            <a:ext cx="3271475" cy="1259843"/>
          </a:xfrm>
          <a:prstGeom prst="roundRect">
            <a:avLst/>
          </a:prstGeom>
          <a:solidFill>
            <a:srgbClr val="FFC72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sz="3200" b="1" dirty="0">
                <a:ln w="0"/>
                <a:solidFill>
                  <a:prstClr val="black"/>
                </a:solidFill>
                <a:effectLst>
                  <a:outerShdw blurRad="38100" dist="19050" dir="2700000" algn="tl" rotWithShape="0">
                    <a:prstClr val="black">
                      <a:alpha val="40000"/>
                    </a:prstClr>
                  </a:outerShdw>
                </a:effectLst>
              </a:rPr>
              <a:t>深度神经网</a:t>
            </a:r>
            <a:endParaRPr lang="en-US" altLang="zh-CN" sz="3200" b="1" dirty="0">
              <a:ln w="0"/>
              <a:solidFill>
                <a:prstClr val="black"/>
              </a:solidFill>
              <a:effectLst>
                <a:outerShdw blurRad="38100" dist="19050" dir="2700000" algn="tl" rotWithShape="0">
                  <a:prstClr val="black">
                    <a:alpha val="40000"/>
                  </a:prstClr>
                </a:outerShdw>
              </a:effectLst>
            </a:endParaRPr>
          </a:p>
          <a:p>
            <a:pPr algn="ctr"/>
            <a:r>
              <a:rPr lang="zh-CN" altLang="en-US" sz="3200" b="1" dirty="0">
                <a:ln w="0"/>
                <a:solidFill>
                  <a:prstClr val="black"/>
                </a:solidFill>
                <a:effectLst>
                  <a:outerShdw blurRad="38100" dist="19050" dir="2700000" algn="tl" rotWithShape="0">
                    <a:prstClr val="black">
                      <a:alpha val="40000"/>
                    </a:prstClr>
                  </a:outerShdw>
                </a:effectLst>
              </a:rPr>
              <a:t>络共性技术</a:t>
            </a:r>
            <a:endParaRPr lang="en-US" altLang="zh-CN" sz="3200" b="1" dirty="0">
              <a:ln w="0"/>
              <a:solidFill>
                <a:prstClr val="black"/>
              </a:solidFill>
              <a:effectLst>
                <a:outerShdw blurRad="38100" dist="19050" dir="2700000" algn="tl" rotWithShape="0">
                  <a:prstClr val="black">
                    <a:alpha val="40000"/>
                  </a:prstClr>
                </a:outerShdw>
              </a:effectLst>
            </a:endParaRPr>
          </a:p>
        </p:txBody>
      </p:sp>
      <p:sp>
        <p:nvSpPr>
          <p:cNvPr id="11" name="圆角矩形 10"/>
          <p:cNvSpPr/>
          <p:nvPr/>
        </p:nvSpPr>
        <p:spPr>
          <a:xfrm>
            <a:off x="4896036" y="5113101"/>
            <a:ext cx="3271475" cy="1259843"/>
          </a:xfrm>
          <a:prstGeom prst="roundRect">
            <a:avLst/>
          </a:prstGeom>
          <a:solidFill>
            <a:srgbClr val="FFC72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sz="3200" b="1" dirty="0">
                <a:ln w="0"/>
                <a:solidFill>
                  <a:prstClr val="black"/>
                </a:solidFill>
                <a:effectLst>
                  <a:outerShdw blurRad="38100" dist="19050" dir="2700000" algn="tl" rotWithShape="0">
                    <a:prstClr val="black">
                      <a:alpha val="40000"/>
                    </a:prstClr>
                  </a:outerShdw>
                </a:effectLst>
              </a:rPr>
              <a:t>视觉基元</a:t>
            </a:r>
            <a:endParaRPr lang="en-US" altLang="zh-CN" sz="3200" b="1" dirty="0">
              <a:ln w="0"/>
              <a:solidFill>
                <a:prstClr val="black"/>
              </a:solidFill>
              <a:effectLst>
                <a:outerShdw blurRad="38100" dist="19050" dir="2700000" algn="tl" rotWithShape="0">
                  <a:prstClr val="black">
                    <a:alpha val="40000"/>
                  </a:prstClr>
                </a:outerShdw>
              </a:effectLst>
            </a:endParaRPr>
          </a:p>
          <a:p>
            <a:pPr algn="ctr"/>
            <a:r>
              <a:rPr lang="zh-CN" altLang="en-US" sz="3200" b="1" dirty="0">
                <a:ln w="0"/>
                <a:solidFill>
                  <a:prstClr val="black"/>
                </a:solidFill>
                <a:effectLst>
                  <a:outerShdw blurRad="38100" dist="19050" dir="2700000" algn="tl" rotWithShape="0">
                    <a:prstClr val="black">
                      <a:alpha val="40000"/>
                    </a:prstClr>
                  </a:outerShdw>
                </a:effectLst>
              </a:rPr>
              <a:t>属性感知</a:t>
            </a:r>
            <a:endParaRPr lang="en-US" altLang="zh-CN" sz="3200" b="1" dirty="0">
              <a:ln w="0"/>
              <a:solidFill>
                <a:prstClr val="black"/>
              </a:solidFill>
              <a:effectLst>
                <a:outerShdw blurRad="38100" dist="19050" dir="2700000" algn="tl" rotWithShape="0">
                  <a:prstClr val="black">
                    <a:alpha val="40000"/>
                  </a:prstClr>
                </a:outerShdw>
              </a:effectLst>
            </a:endParaRPr>
          </a:p>
        </p:txBody>
      </p:sp>
      <p:cxnSp>
        <p:nvCxnSpPr>
          <p:cNvPr id="12" name="直接连接符 11"/>
          <p:cNvCxnSpPr>
            <a:endCxn id="11" idx="0"/>
          </p:cNvCxnSpPr>
          <p:nvPr/>
        </p:nvCxnSpPr>
        <p:spPr>
          <a:xfrm>
            <a:off x="6531774" y="2982856"/>
            <a:ext cx="0" cy="2130245"/>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13274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视觉注意机制与弱监督语义分割</a:t>
            </a:r>
          </a:p>
        </p:txBody>
      </p:sp>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6" name="圆角矩形 7"/>
          <p:cNvSpPr/>
          <p:nvPr/>
        </p:nvSpPr>
        <p:spPr>
          <a:xfrm>
            <a:off x="222227" y="5829300"/>
            <a:ext cx="8736856" cy="51823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Self-Erasing Network for Integral Object Attention, </a:t>
            </a:r>
            <a:r>
              <a:rPr lang="en-US" altLang="zh-CN" sz="1600" b="1" dirty="0">
                <a:solidFill>
                  <a:schemeClr val="tx1"/>
                </a:solidFill>
                <a:latin typeface="Calibri Light" panose="020F0302020204030204" pitchFamily="34" charset="0"/>
              </a:rPr>
              <a:t>NIPS 2018</a:t>
            </a:r>
            <a:r>
              <a:rPr lang="en-US" sz="1600" dirty="0">
                <a:solidFill>
                  <a:schemeClr val="tx1"/>
                </a:solidFill>
                <a:latin typeface="Calibri Light" panose="020F0302020204030204" pitchFamily="34" charset="0"/>
              </a:rPr>
              <a:t>.</a:t>
            </a:r>
            <a:endParaRPr lang="en-US" altLang="zh-CN" sz="1600" b="1" dirty="0">
              <a:solidFill>
                <a:schemeClr val="tx1"/>
              </a:solidFill>
              <a:latin typeface="Calibri Light" panose="020F0302020204030204" pitchFamily="34" charset="0"/>
            </a:endParaRPr>
          </a:p>
        </p:txBody>
      </p:sp>
      <p:pic>
        <p:nvPicPr>
          <p:cNvPr id="4" name="图片 3"/>
          <p:cNvPicPr>
            <a:picLocks noChangeAspect="1"/>
          </p:cNvPicPr>
          <p:nvPr/>
        </p:nvPicPr>
        <p:blipFill>
          <a:blip r:embed="rId4"/>
          <a:stretch>
            <a:fillRect/>
          </a:stretch>
        </p:blipFill>
        <p:spPr>
          <a:xfrm>
            <a:off x="295834" y="1853978"/>
            <a:ext cx="8605795" cy="2413222"/>
          </a:xfrm>
          <a:prstGeom prst="rect">
            <a:avLst/>
          </a:prstGeom>
        </p:spPr>
      </p:pic>
    </p:spTree>
    <p:extLst>
      <p:ext uri="{BB962C8B-B14F-4D97-AF65-F5344CB8AC3E}">
        <p14:creationId xmlns:p14="http://schemas.microsoft.com/office/powerpoint/2010/main" val="10121518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视觉注意机制与弱监督语义分割</a:t>
            </a:r>
          </a:p>
        </p:txBody>
      </p:sp>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pic>
        <p:nvPicPr>
          <p:cNvPr id="7" name="图片 6"/>
          <p:cNvPicPr>
            <a:picLocks noChangeAspect="1"/>
          </p:cNvPicPr>
          <p:nvPr/>
        </p:nvPicPr>
        <p:blipFill>
          <a:blip r:embed="rId3"/>
          <a:stretch>
            <a:fillRect/>
          </a:stretch>
        </p:blipFill>
        <p:spPr>
          <a:xfrm>
            <a:off x="747712" y="1042987"/>
            <a:ext cx="7423041" cy="4300538"/>
          </a:xfrm>
          <a:prstGeom prst="rect">
            <a:avLst/>
          </a:prstGeom>
        </p:spPr>
      </p:pic>
    </p:spTree>
    <p:extLst>
      <p:ext uri="{BB962C8B-B14F-4D97-AF65-F5344CB8AC3E}">
        <p14:creationId xmlns:p14="http://schemas.microsoft.com/office/powerpoint/2010/main" val="41267763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视觉注意机制与弱监督语义分割</a:t>
            </a:r>
          </a:p>
        </p:txBody>
      </p:sp>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pic>
        <p:nvPicPr>
          <p:cNvPr id="4" name="图片 3"/>
          <p:cNvPicPr>
            <a:picLocks noChangeAspect="1"/>
          </p:cNvPicPr>
          <p:nvPr/>
        </p:nvPicPr>
        <p:blipFill>
          <a:blip r:embed="rId3"/>
          <a:stretch>
            <a:fillRect/>
          </a:stretch>
        </p:blipFill>
        <p:spPr>
          <a:xfrm>
            <a:off x="0" y="2028992"/>
            <a:ext cx="9061908" cy="2447757"/>
          </a:xfrm>
          <a:prstGeom prst="rect">
            <a:avLst/>
          </a:prstGeom>
        </p:spPr>
      </p:pic>
    </p:spTree>
    <p:extLst>
      <p:ext uri="{BB962C8B-B14F-4D97-AF65-F5344CB8AC3E}">
        <p14:creationId xmlns:p14="http://schemas.microsoft.com/office/powerpoint/2010/main" val="3560554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基元属性和互联网大数据的自主学习</a:t>
            </a:r>
          </a:p>
        </p:txBody>
      </p:sp>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pic>
        <p:nvPicPr>
          <p:cNvPr id="5" name="图片 4"/>
          <p:cNvPicPr>
            <a:picLocks noChangeAspect="1"/>
          </p:cNvPicPr>
          <p:nvPr/>
        </p:nvPicPr>
        <p:blipFill>
          <a:blip r:embed="rId3"/>
          <a:stretch>
            <a:fillRect/>
          </a:stretch>
        </p:blipFill>
        <p:spPr>
          <a:xfrm>
            <a:off x="635159" y="1513948"/>
            <a:ext cx="7837821" cy="4205478"/>
          </a:xfrm>
          <a:prstGeom prst="rect">
            <a:avLst/>
          </a:prstGeom>
        </p:spPr>
      </p:pic>
      <p:sp>
        <p:nvSpPr>
          <p:cNvPr id="6" name="圆角矩形 7"/>
          <p:cNvSpPr/>
          <p:nvPr/>
        </p:nvSpPr>
        <p:spPr>
          <a:xfrm>
            <a:off x="222227" y="5829300"/>
            <a:ext cx="8736856" cy="51823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4"/>
              </a:buBlip>
            </a:pPr>
            <a:r>
              <a:rPr lang="en-US" sz="1600" dirty="0">
                <a:solidFill>
                  <a:schemeClr val="tx1"/>
                </a:solidFill>
                <a:latin typeface="Calibri Light" panose="020F0302020204030204" pitchFamily="34" charset="0"/>
              </a:rPr>
              <a:t>Deeply supervised salient object detection with short connections, </a:t>
            </a:r>
            <a:r>
              <a:rPr lang="en-US" altLang="zh-CN" sz="1600" b="1" dirty="0">
                <a:solidFill>
                  <a:schemeClr val="tx1"/>
                </a:solidFill>
                <a:latin typeface="Calibri Light" panose="020F0302020204030204" pitchFamily="34" charset="0"/>
              </a:rPr>
              <a:t>ECCV 2018</a:t>
            </a:r>
            <a:r>
              <a:rPr lang="en-US" sz="1600" dirty="0">
                <a:solidFill>
                  <a:schemeClr val="tx1"/>
                </a:solidFill>
                <a:latin typeface="Calibri Light" panose="020F0302020204030204" pitchFamily="34" charset="0"/>
              </a:rPr>
              <a:t>.</a:t>
            </a:r>
            <a:endParaRPr lang="en-US" altLang="zh-CN" sz="1600" b="1"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1575539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基元属性和互联网大数据的自主学习</a:t>
            </a:r>
            <a:endParaRPr lang="en-US" altLang="zh-CN" dirty="0"/>
          </a:p>
        </p:txBody>
      </p:sp>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pic>
        <p:nvPicPr>
          <p:cNvPr id="4" name="图片 3"/>
          <p:cNvPicPr>
            <a:picLocks noChangeAspect="1"/>
          </p:cNvPicPr>
          <p:nvPr/>
        </p:nvPicPr>
        <p:blipFill>
          <a:blip r:embed="rId3"/>
          <a:stretch>
            <a:fillRect/>
          </a:stretch>
        </p:blipFill>
        <p:spPr>
          <a:xfrm>
            <a:off x="295835" y="1933762"/>
            <a:ext cx="8562688" cy="2704913"/>
          </a:xfrm>
          <a:prstGeom prst="rect">
            <a:avLst/>
          </a:prstGeom>
        </p:spPr>
      </p:pic>
    </p:spTree>
    <p:extLst>
      <p:ext uri="{BB962C8B-B14F-4D97-AF65-F5344CB8AC3E}">
        <p14:creationId xmlns:p14="http://schemas.microsoft.com/office/powerpoint/2010/main" val="21016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开放环境的自适应感知</a:t>
            </a:r>
          </a:p>
        </p:txBody>
      </p:sp>
      <p:pic>
        <p:nvPicPr>
          <p:cNvPr id="4" name="内容占位符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0823" y="809204"/>
            <a:ext cx="8262351" cy="5300795"/>
          </a:xfrm>
        </p:spPr>
      </p:pic>
      <p:sp>
        <p:nvSpPr>
          <p:cNvPr id="5" name="TextBox 15"/>
          <p:cNvSpPr txBox="1"/>
          <p:nvPr/>
        </p:nvSpPr>
        <p:spPr>
          <a:xfrm>
            <a:off x="955876" y="6109999"/>
            <a:ext cx="6940931" cy="462610"/>
          </a:xfrm>
          <a:prstGeom prst="rect">
            <a:avLst/>
          </a:prstGeom>
          <a:noFill/>
        </p:spPr>
        <p:txBody>
          <a:bodyPr wrap="square" rtlCol="0">
            <a:spAutoFit/>
          </a:bodyPr>
          <a:lstStyle/>
          <a:p>
            <a:pPr algn="ctr"/>
            <a:r>
              <a:rPr lang="zh-CN" altLang="en-US" sz="2400" dirty="0">
                <a:ln w="0"/>
                <a:solidFill>
                  <a:schemeClr val="tx1"/>
                </a:solidFill>
                <a:effectLst>
                  <a:outerShdw blurRad="38100" dist="19050" dir="2700000" algn="tl" rotWithShape="0">
                    <a:schemeClr val="dk1">
                      <a:alpha val="40000"/>
                    </a:schemeClr>
                  </a:outerShdw>
                </a:effectLst>
              </a:rPr>
              <a:t>弱监督指导、举一反三、自主学习</a:t>
            </a:r>
            <a:endParaRPr lang="en-US"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585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基元属性和互联网大数据的自主学习</a:t>
            </a:r>
          </a:p>
        </p:txBody>
      </p:sp>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pic>
        <p:nvPicPr>
          <p:cNvPr id="5" name="图片 4"/>
          <p:cNvPicPr>
            <a:picLocks noChangeAspect="1"/>
          </p:cNvPicPr>
          <p:nvPr/>
        </p:nvPicPr>
        <p:blipFill>
          <a:blip r:embed="rId3"/>
          <a:stretch>
            <a:fillRect/>
          </a:stretch>
        </p:blipFill>
        <p:spPr>
          <a:xfrm>
            <a:off x="1236974" y="789710"/>
            <a:ext cx="6743501" cy="5634417"/>
          </a:xfrm>
          <a:prstGeom prst="rect">
            <a:avLst/>
          </a:prstGeom>
        </p:spPr>
      </p:pic>
    </p:spTree>
    <p:extLst>
      <p:ext uri="{BB962C8B-B14F-4D97-AF65-F5344CB8AC3E}">
        <p14:creationId xmlns:p14="http://schemas.microsoft.com/office/powerpoint/2010/main" val="28158883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面向普适应用的关键机器学习方法</a:t>
            </a:r>
          </a:p>
        </p:txBody>
      </p:sp>
      <p:sp>
        <p:nvSpPr>
          <p:cNvPr id="3" name="内容占位符 2"/>
          <p:cNvSpPr>
            <a:spLocks noGrp="1"/>
          </p:cNvSpPr>
          <p:nvPr>
            <p:ph idx="1"/>
          </p:nvPr>
        </p:nvSpPr>
        <p:spPr/>
        <p:txBody>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pic>
        <p:nvPicPr>
          <p:cNvPr id="4" name="图片 3"/>
          <p:cNvPicPr/>
          <p:nvPr/>
        </p:nvPicPr>
        <p:blipFill>
          <a:blip r:embed="rId3" cstate="print">
            <a:extLst>
              <a:ext uri="{28A0092B-C50C-407E-A947-70E740481C1C}">
                <a14:useLocalDpi xmlns:a14="http://schemas.microsoft.com/office/drawing/2010/main"/>
              </a:ext>
            </a:extLst>
          </a:blip>
          <a:stretch>
            <a:fillRect/>
          </a:stretch>
        </p:blipFill>
        <p:spPr>
          <a:xfrm>
            <a:off x="89574" y="1969021"/>
            <a:ext cx="8928992" cy="3384376"/>
          </a:xfrm>
          <a:prstGeom prst="rect">
            <a:avLst/>
          </a:prstGeom>
        </p:spPr>
      </p:pic>
    </p:spTree>
    <p:extLst>
      <p:ext uri="{BB962C8B-B14F-4D97-AF65-F5344CB8AC3E}">
        <p14:creationId xmlns:p14="http://schemas.microsoft.com/office/powerpoint/2010/main" val="9402935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利用互联网大数据的自主学习</a:t>
            </a:r>
          </a:p>
        </p:txBody>
      </p:sp>
      <p:sp>
        <p:nvSpPr>
          <p:cNvPr id="3" name="内容占位符 2"/>
          <p:cNvSpPr>
            <a:spLocks noGrp="1"/>
          </p:cNvSpPr>
          <p:nvPr>
            <p:ph idx="1"/>
          </p:nvPr>
        </p:nvSpPr>
        <p:spPr/>
        <p:txBody>
          <a:bodyPr/>
          <a:lstStyle/>
          <a:p>
            <a:r>
              <a:rPr lang="zh-CN" altLang="en-US" dirty="0"/>
              <a:t>现有基于互联网数据的弱监督语义分割方法</a:t>
            </a:r>
            <a:endParaRPr lang="en-US" altLang="zh-CN" dirty="0"/>
          </a:p>
          <a:p>
            <a:pPr lvl="1"/>
            <a:r>
              <a:rPr lang="zh-CN" altLang="en-US" dirty="0"/>
              <a:t>依赖于（图像关键字级）人工标注来去燥</a:t>
            </a:r>
            <a:endParaRPr lang="en-US" altLang="zh-CN" dirty="0"/>
          </a:p>
          <a:p>
            <a:pPr lvl="1"/>
            <a:r>
              <a:rPr lang="zh-CN" altLang="en-US" dirty="0"/>
              <a:t>通过挑选简单图像来提高</a:t>
            </a:r>
            <a:r>
              <a:rPr lang="en-US" altLang="zh-CN" dirty="0"/>
              <a:t>Proxy-GT</a:t>
            </a:r>
            <a:r>
              <a:rPr lang="zh-CN" altLang="en-US" dirty="0"/>
              <a:t>的精度</a:t>
            </a: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5924" y="2750255"/>
            <a:ext cx="5731979" cy="3230750"/>
          </a:xfrm>
          <a:prstGeom prst="rect">
            <a:avLst/>
          </a:prstGeom>
        </p:spPr>
      </p:pic>
      <p:sp>
        <p:nvSpPr>
          <p:cNvPr id="6" name="圆角矩形 7"/>
          <p:cNvSpPr/>
          <p:nvPr/>
        </p:nvSpPr>
        <p:spPr>
          <a:xfrm>
            <a:off x="199275" y="6162678"/>
            <a:ext cx="8736856" cy="338048"/>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Sketch2photo: internet image montage, </a:t>
            </a:r>
            <a:r>
              <a:rPr lang="en-US" sz="1600" b="1" dirty="0">
                <a:solidFill>
                  <a:schemeClr val="tx1"/>
                </a:solidFill>
                <a:latin typeface="Calibri Light" panose="020F0302020204030204" pitchFamily="34" charset="0"/>
              </a:rPr>
              <a:t>ACM TOG 2009</a:t>
            </a:r>
            <a:r>
              <a:rPr lang="en-US" sz="1600" dirty="0">
                <a:solidFill>
                  <a:schemeClr val="tx1"/>
                </a:solidFill>
                <a:latin typeface="Calibri Light" panose="020F0302020204030204" pitchFamily="34" charset="0"/>
              </a:rPr>
              <a:t>. </a:t>
            </a:r>
          </a:p>
        </p:txBody>
      </p:sp>
    </p:spTree>
    <p:extLst>
      <p:ext uri="{BB962C8B-B14F-4D97-AF65-F5344CB8AC3E}">
        <p14:creationId xmlns:p14="http://schemas.microsoft.com/office/powerpoint/2010/main" val="166348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利用互联网大数据的自主学习</a:t>
            </a:r>
          </a:p>
        </p:txBody>
      </p:sp>
      <p:pic>
        <p:nvPicPr>
          <p:cNvPr id="4" name="内容占位符 3"/>
          <p:cNvPicPr>
            <a:picLocks noGrp="1" noChangeAspect="1"/>
          </p:cNvPicPr>
          <p:nvPr>
            <p:ph idx="1"/>
          </p:nvPr>
        </p:nvPicPr>
        <p:blipFill>
          <a:blip r:embed="rId2"/>
          <a:stretch>
            <a:fillRect/>
          </a:stretch>
        </p:blipFill>
        <p:spPr>
          <a:xfrm>
            <a:off x="461533" y="836613"/>
            <a:ext cx="8356660" cy="5659437"/>
          </a:xfrm>
          <a:prstGeom prst="rect">
            <a:avLst/>
          </a:prstGeom>
        </p:spPr>
      </p:pic>
    </p:spTree>
    <p:extLst>
      <p:ext uri="{BB962C8B-B14F-4D97-AF65-F5344CB8AC3E}">
        <p14:creationId xmlns:p14="http://schemas.microsoft.com/office/powerpoint/2010/main" val="5728083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技术报告总结</a:t>
            </a:r>
          </a:p>
        </p:txBody>
      </p:sp>
      <p:sp>
        <p:nvSpPr>
          <p:cNvPr id="3" name="内容占位符 2"/>
          <p:cNvSpPr>
            <a:spLocks noGrp="1"/>
          </p:cNvSpPr>
          <p:nvPr>
            <p:ph idx="1"/>
          </p:nvPr>
        </p:nvSpPr>
        <p:spPr/>
        <p:txBody>
          <a:bodyPr>
            <a:normAutofit lnSpcReduction="10000"/>
          </a:bodyPr>
          <a:lstStyle/>
          <a:p>
            <a:r>
              <a:rPr lang="zh-CN" altLang="en-US" dirty="0"/>
              <a:t>通过引入层内分层递进残差链接，实现富尺度空间的深度神经网络通用架构，并通过多任务协同求解提高鲁棒性； </a:t>
            </a:r>
          </a:p>
          <a:p>
            <a:r>
              <a:rPr lang="zh-CN" altLang="en-US" dirty="0"/>
              <a:t>通过预先构建显著性物体检测、边缘提取等任务类别无关的基元属性感知能力，减少具体任务中的数据依赖，实现“举一反三”； </a:t>
            </a:r>
          </a:p>
          <a:p>
            <a:r>
              <a:rPr lang="zh-CN" altLang="en-US" dirty="0"/>
              <a:t>利用互联网海量多媒体数据，减少对人工标注数据的依赖，自主地学习目标类别的识别与检测模型，实现系统智能的自主发育。</a:t>
            </a:r>
          </a:p>
        </p:txBody>
      </p:sp>
    </p:spTree>
    <p:extLst>
      <p:ext uri="{BB962C8B-B14F-4D97-AF65-F5344CB8AC3E}">
        <p14:creationId xmlns:p14="http://schemas.microsoft.com/office/powerpoint/2010/main" val="3567542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p>
        </p:txBody>
      </p:sp>
      <p:sp>
        <p:nvSpPr>
          <p:cNvPr id="3" name="Content Placeholder 2"/>
          <p:cNvSpPr>
            <a:spLocks noGrp="1"/>
          </p:cNvSpPr>
          <p:nvPr>
            <p:ph idx="1"/>
          </p:nvPr>
        </p:nvSpPr>
        <p:spPr/>
        <p:txBody>
          <a:bodyPr/>
          <a:lstStyle/>
          <a:p>
            <a:endParaRPr lang="en-US" dirty="0"/>
          </a:p>
          <a:p>
            <a:endParaRPr lang="en-US" dirty="0"/>
          </a:p>
        </p:txBody>
      </p:sp>
      <p:sp>
        <p:nvSpPr>
          <p:cNvPr id="4" name="TextBox 3"/>
          <p:cNvSpPr txBox="1"/>
          <p:nvPr/>
        </p:nvSpPr>
        <p:spPr>
          <a:xfrm>
            <a:off x="184088" y="1667455"/>
            <a:ext cx="8739963" cy="1862048"/>
          </a:xfrm>
          <a:prstGeom prst="rect">
            <a:avLst/>
          </a:prstGeom>
          <a:noFill/>
        </p:spPr>
        <p:txBody>
          <a:bodyPr wrap="square" rtlCol="0">
            <a:spAutoFit/>
          </a:bodyPr>
          <a:lstStyle/>
          <a:p>
            <a:pPr algn="ctr"/>
            <a:r>
              <a:rPr lang="zh-CN" altLang="en-US" sz="11500" dirty="0">
                <a:ln w="0"/>
                <a:effectLst>
                  <a:outerShdw blurRad="38100" dist="19050" dir="2700000" algn="tl" rotWithShape="0">
                    <a:schemeClr val="dk1">
                      <a:alpha val="40000"/>
                    </a:schemeClr>
                  </a:outerShdw>
                </a:effectLst>
              </a:rPr>
              <a:t>谢谢</a:t>
            </a:r>
            <a:r>
              <a:rPr lang="en-US" altLang="zh-CN" sz="11500" dirty="0">
                <a:ln w="0"/>
                <a:effectLst>
                  <a:outerShdw blurRad="38100" dist="19050" dir="2700000" algn="tl" rotWithShape="0">
                    <a:schemeClr val="dk1">
                      <a:alpha val="40000"/>
                    </a:schemeClr>
                  </a:outerShdw>
                </a:effectLst>
              </a:rPr>
              <a:t>!</a:t>
            </a:r>
            <a:endParaRPr lang="en-US" sz="115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454887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a:t>开放环境的自适应感知</a:t>
            </a:r>
          </a:p>
        </p:txBody>
      </p:sp>
      <p:sp>
        <p:nvSpPr>
          <p:cNvPr id="3" name="内容占位符 2"/>
          <p:cNvSpPr>
            <a:spLocks noGrp="1"/>
          </p:cNvSpPr>
          <p:nvPr>
            <p:ph idx="1"/>
          </p:nvPr>
        </p:nvSpPr>
        <p:spPr/>
        <p:txBody>
          <a:bodyPr/>
          <a:lstStyle/>
          <a:p>
            <a:r>
              <a:rPr lang="zh-CN" altLang="en-US" dirty="0"/>
              <a:t>面向行业开放应用场景，而非传统实验环境下的高可靠、高通用性基础算法</a:t>
            </a:r>
            <a:endParaRPr lang="en-US" altLang="zh-CN" dirty="0"/>
          </a:p>
          <a:p>
            <a:endParaRPr lang="zh-CN" altLang="en-US" dirty="0"/>
          </a:p>
        </p:txBody>
      </p:sp>
      <p:sp>
        <p:nvSpPr>
          <p:cNvPr id="4" name="圆角矩形 3"/>
          <p:cNvSpPr/>
          <p:nvPr/>
        </p:nvSpPr>
        <p:spPr>
          <a:xfrm>
            <a:off x="3272067" y="3508955"/>
            <a:ext cx="2588504" cy="1259843"/>
          </a:xfrm>
          <a:prstGeom prst="roundRect">
            <a:avLst/>
          </a:prstGeom>
          <a:solidFill>
            <a:srgbClr val="FFC72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sz="3200" b="1" dirty="0">
                <a:ln w="0"/>
                <a:solidFill>
                  <a:prstClr val="black"/>
                </a:solidFill>
                <a:effectLst>
                  <a:outerShdw blurRad="38100" dist="19050" dir="2700000" algn="tl" rotWithShape="0">
                    <a:prstClr val="black">
                      <a:alpha val="40000"/>
                    </a:prstClr>
                  </a:outerShdw>
                </a:effectLst>
              </a:rPr>
              <a:t>关键机器</a:t>
            </a:r>
            <a:endParaRPr lang="en-US" altLang="zh-CN" sz="3200" b="1" dirty="0">
              <a:ln w="0"/>
              <a:solidFill>
                <a:prstClr val="black"/>
              </a:solidFill>
              <a:effectLst>
                <a:outerShdw blurRad="38100" dist="19050" dir="2700000" algn="tl" rotWithShape="0">
                  <a:prstClr val="black">
                    <a:alpha val="40000"/>
                  </a:prstClr>
                </a:outerShdw>
              </a:effectLst>
            </a:endParaRPr>
          </a:p>
          <a:p>
            <a:pPr algn="ctr"/>
            <a:r>
              <a:rPr lang="zh-CN" altLang="en-US" sz="3200" b="1" dirty="0">
                <a:ln w="0"/>
                <a:solidFill>
                  <a:prstClr val="black"/>
                </a:solidFill>
                <a:effectLst>
                  <a:outerShdw blurRad="38100" dist="19050" dir="2700000" algn="tl" rotWithShape="0">
                    <a:prstClr val="black">
                      <a:alpha val="40000"/>
                    </a:prstClr>
                  </a:outerShdw>
                </a:effectLst>
              </a:rPr>
              <a:t>学习算法</a:t>
            </a:r>
            <a:endParaRPr lang="en-US" altLang="zh-CN" sz="3200" b="1" dirty="0">
              <a:ln w="0"/>
              <a:solidFill>
                <a:prstClr val="black"/>
              </a:solidFill>
              <a:effectLst>
                <a:outerShdw blurRad="38100" dist="19050" dir="2700000" algn="tl" rotWithShape="0">
                  <a:prstClr val="black">
                    <a:alpha val="40000"/>
                  </a:prstClr>
                </a:outerShdw>
              </a:effectLst>
            </a:endParaRPr>
          </a:p>
        </p:txBody>
      </p:sp>
      <p:sp>
        <p:nvSpPr>
          <p:cNvPr id="5" name="圆角矩形 4"/>
          <p:cNvSpPr/>
          <p:nvPr/>
        </p:nvSpPr>
        <p:spPr>
          <a:xfrm>
            <a:off x="2069322" y="2218689"/>
            <a:ext cx="4993994" cy="764167"/>
          </a:xfrm>
          <a:prstGeom prst="roundRect">
            <a:avLst/>
          </a:prstGeom>
          <a:solidFill>
            <a:srgbClr val="FFC72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sz="3200" b="1" dirty="0">
                <a:ln w="0"/>
                <a:solidFill>
                  <a:prstClr val="black"/>
                </a:solidFill>
                <a:effectLst>
                  <a:outerShdw blurRad="38100" dist="19050" dir="2700000" algn="tl" rotWithShape="0">
                    <a:prstClr val="black">
                      <a:alpha val="40000"/>
                    </a:prstClr>
                  </a:outerShdw>
                </a:effectLst>
              </a:rPr>
              <a:t>多种行业应用</a:t>
            </a:r>
            <a:endParaRPr lang="en-US" altLang="zh-CN" sz="3200" b="1" dirty="0">
              <a:ln w="0"/>
              <a:solidFill>
                <a:prstClr val="black"/>
              </a:solidFill>
              <a:effectLst>
                <a:outerShdw blurRad="38100" dist="19050" dir="2700000" algn="tl" rotWithShape="0">
                  <a:prstClr val="black">
                    <a:alpha val="40000"/>
                  </a:prstClr>
                </a:outerShdw>
              </a:effectLst>
            </a:endParaRPr>
          </a:p>
        </p:txBody>
      </p:sp>
      <p:cxnSp>
        <p:nvCxnSpPr>
          <p:cNvPr id="6" name="直接连接符 5"/>
          <p:cNvCxnSpPr>
            <a:stCxn id="4" idx="2"/>
            <a:endCxn id="10" idx="0"/>
          </p:cNvCxnSpPr>
          <p:nvPr/>
        </p:nvCxnSpPr>
        <p:spPr>
          <a:xfrm flipH="1">
            <a:off x="2679346" y="4768798"/>
            <a:ext cx="1886973" cy="344303"/>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cxnSp>
        <p:nvCxnSpPr>
          <p:cNvPr id="7" name="直接连接符 6"/>
          <p:cNvCxnSpPr>
            <a:stCxn id="4" idx="2"/>
            <a:endCxn id="11" idx="0"/>
          </p:cNvCxnSpPr>
          <p:nvPr/>
        </p:nvCxnSpPr>
        <p:spPr>
          <a:xfrm>
            <a:off x="4566319" y="4768798"/>
            <a:ext cx="1965455" cy="344303"/>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cxnSp>
        <p:nvCxnSpPr>
          <p:cNvPr id="8" name="直接连接符 7"/>
          <p:cNvCxnSpPr>
            <a:stCxn id="5" idx="2"/>
            <a:endCxn id="4" idx="0"/>
          </p:cNvCxnSpPr>
          <p:nvPr/>
        </p:nvCxnSpPr>
        <p:spPr>
          <a:xfrm>
            <a:off x="4566319" y="2982856"/>
            <a:ext cx="0" cy="526099"/>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cxnSp>
        <p:nvCxnSpPr>
          <p:cNvPr id="9" name="直接连接符 8"/>
          <p:cNvCxnSpPr>
            <a:endCxn id="10" idx="0"/>
          </p:cNvCxnSpPr>
          <p:nvPr/>
        </p:nvCxnSpPr>
        <p:spPr>
          <a:xfrm>
            <a:off x="2679345" y="2982856"/>
            <a:ext cx="1" cy="2130245"/>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sp>
        <p:nvSpPr>
          <p:cNvPr id="10" name="圆角矩形 9"/>
          <p:cNvSpPr/>
          <p:nvPr/>
        </p:nvSpPr>
        <p:spPr>
          <a:xfrm>
            <a:off x="1043608" y="5113101"/>
            <a:ext cx="3271475" cy="1259843"/>
          </a:xfrm>
          <a:prstGeom prst="roundRect">
            <a:avLst/>
          </a:prstGeom>
          <a:solidFill>
            <a:srgbClr val="FFC72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sz="3200" b="1" dirty="0">
                <a:ln w="0"/>
                <a:solidFill>
                  <a:prstClr val="black"/>
                </a:solidFill>
                <a:effectLst>
                  <a:outerShdw blurRad="38100" dist="19050" dir="2700000" algn="tl" rotWithShape="0">
                    <a:prstClr val="black">
                      <a:alpha val="40000"/>
                    </a:prstClr>
                  </a:outerShdw>
                </a:effectLst>
              </a:rPr>
              <a:t>深度神经网</a:t>
            </a:r>
            <a:endParaRPr lang="en-US" altLang="zh-CN" sz="3200" b="1" dirty="0">
              <a:ln w="0"/>
              <a:solidFill>
                <a:prstClr val="black"/>
              </a:solidFill>
              <a:effectLst>
                <a:outerShdw blurRad="38100" dist="19050" dir="2700000" algn="tl" rotWithShape="0">
                  <a:prstClr val="black">
                    <a:alpha val="40000"/>
                  </a:prstClr>
                </a:outerShdw>
              </a:effectLst>
            </a:endParaRPr>
          </a:p>
          <a:p>
            <a:pPr algn="ctr"/>
            <a:r>
              <a:rPr lang="zh-CN" altLang="en-US" sz="3200" b="1" dirty="0">
                <a:ln w="0"/>
                <a:solidFill>
                  <a:prstClr val="black"/>
                </a:solidFill>
                <a:effectLst>
                  <a:outerShdw blurRad="38100" dist="19050" dir="2700000" algn="tl" rotWithShape="0">
                    <a:prstClr val="black">
                      <a:alpha val="40000"/>
                    </a:prstClr>
                  </a:outerShdw>
                </a:effectLst>
              </a:rPr>
              <a:t>络共性技术</a:t>
            </a:r>
            <a:endParaRPr lang="en-US" altLang="zh-CN" sz="3200" b="1" dirty="0">
              <a:ln w="0"/>
              <a:solidFill>
                <a:prstClr val="black"/>
              </a:solidFill>
              <a:effectLst>
                <a:outerShdw blurRad="38100" dist="19050" dir="2700000" algn="tl" rotWithShape="0">
                  <a:prstClr val="black">
                    <a:alpha val="40000"/>
                  </a:prstClr>
                </a:outerShdw>
              </a:effectLst>
            </a:endParaRPr>
          </a:p>
        </p:txBody>
      </p:sp>
      <p:sp>
        <p:nvSpPr>
          <p:cNvPr id="11" name="圆角矩形 10"/>
          <p:cNvSpPr/>
          <p:nvPr/>
        </p:nvSpPr>
        <p:spPr>
          <a:xfrm>
            <a:off x="4896036" y="5113101"/>
            <a:ext cx="3271475" cy="1259843"/>
          </a:xfrm>
          <a:prstGeom prst="roundRect">
            <a:avLst/>
          </a:prstGeom>
          <a:solidFill>
            <a:srgbClr val="FFC729"/>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algn="ctr"/>
            <a:r>
              <a:rPr lang="zh-CN" altLang="en-US" sz="3200" b="1" dirty="0">
                <a:ln w="0"/>
                <a:solidFill>
                  <a:prstClr val="black"/>
                </a:solidFill>
                <a:effectLst>
                  <a:outerShdw blurRad="38100" dist="19050" dir="2700000" algn="tl" rotWithShape="0">
                    <a:prstClr val="black">
                      <a:alpha val="40000"/>
                    </a:prstClr>
                  </a:outerShdw>
                </a:effectLst>
              </a:rPr>
              <a:t>视觉基元</a:t>
            </a:r>
            <a:endParaRPr lang="en-US" altLang="zh-CN" sz="3200" b="1" dirty="0">
              <a:ln w="0"/>
              <a:solidFill>
                <a:prstClr val="black"/>
              </a:solidFill>
              <a:effectLst>
                <a:outerShdw blurRad="38100" dist="19050" dir="2700000" algn="tl" rotWithShape="0">
                  <a:prstClr val="black">
                    <a:alpha val="40000"/>
                  </a:prstClr>
                </a:outerShdw>
              </a:effectLst>
            </a:endParaRPr>
          </a:p>
          <a:p>
            <a:pPr algn="ctr"/>
            <a:r>
              <a:rPr lang="zh-CN" altLang="en-US" sz="3200" b="1" dirty="0">
                <a:ln w="0"/>
                <a:solidFill>
                  <a:prstClr val="black"/>
                </a:solidFill>
                <a:effectLst>
                  <a:outerShdw blurRad="38100" dist="19050" dir="2700000" algn="tl" rotWithShape="0">
                    <a:prstClr val="black">
                      <a:alpha val="40000"/>
                    </a:prstClr>
                  </a:outerShdw>
                </a:effectLst>
              </a:rPr>
              <a:t>属性感知</a:t>
            </a:r>
            <a:endParaRPr lang="en-US" altLang="zh-CN" sz="3200" b="1" dirty="0">
              <a:ln w="0"/>
              <a:solidFill>
                <a:prstClr val="black"/>
              </a:solidFill>
              <a:effectLst>
                <a:outerShdw blurRad="38100" dist="19050" dir="2700000" algn="tl" rotWithShape="0">
                  <a:prstClr val="black">
                    <a:alpha val="40000"/>
                  </a:prstClr>
                </a:outerShdw>
              </a:effectLst>
            </a:endParaRPr>
          </a:p>
        </p:txBody>
      </p:sp>
      <p:cxnSp>
        <p:nvCxnSpPr>
          <p:cNvPr id="12" name="直接连接符 11"/>
          <p:cNvCxnSpPr>
            <a:endCxn id="11" idx="0"/>
          </p:cNvCxnSpPr>
          <p:nvPr/>
        </p:nvCxnSpPr>
        <p:spPr>
          <a:xfrm>
            <a:off x="6531774" y="2982856"/>
            <a:ext cx="0" cy="2130245"/>
          </a:xfrm>
          <a:prstGeom prst="line">
            <a:avLst/>
          </a:prstGeom>
          <a:ln w="85725" cap="rnd">
            <a:prstDash val="solid"/>
            <a:headEnd type="stealth"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5808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面向识别与理解的神经网络共性技术</a:t>
            </a:r>
          </a:p>
        </p:txBody>
      </p:sp>
      <p:sp>
        <p:nvSpPr>
          <p:cNvPr id="6" name="TextBox 15"/>
          <p:cNvSpPr txBox="1"/>
          <p:nvPr/>
        </p:nvSpPr>
        <p:spPr>
          <a:xfrm>
            <a:off x="638175" y="6032985"/>
            <a:ext cx="7505700" cy="523220"/>
          </a:xfrm>
          <a:prstGeom prst="rect">
            <a:avLst/>
          </a:prstGeom>
          <a:noFill/>
        </p:spPr>
        <p:txBody>
          <a:bodyPr wrap="square" rtlCol="0">
            <a:spAutoFit/>
          </a:bodyPr>
          <a:lstStyle/>
          <a:p>
            <a:pPr algn="ctr"/>
            <a:r>
              <a:rPr lang="zh-CN" altLang="en-US" sz="2800" dirty="0">
                <a:ln w="0"/>
                <a:solidFill>
                  <a:schemeClr val="tx1"/>
                </a:solidFill>
                <a:effectLst>
                  <a:outerShdw blurRad="38100" dist="19050" dir="2700000" algn="tl" rotWithShape="0">
                    <a:schemeClr val="dk1">
                      <a:alpha val="40000"/>
                    </a:schemeClr>
                  </a:outerShdw>
                </a:effectLst>
              </a:rPr>
              <a:t>多尺度表达是视觉理解的基础</a:t>
            </a:r>
            <a:endParaRPr lang="en-US" sz="3600" dirty="0">
              <a:ln w="0"/>
              <a:solidFill>
                <a:schemeClr val="tx1"/>
              </a:solidFill>
              <a:effectLst>
                <a:outerShdw blurRad="38100" dist="19050" dir="2700000" algn="tl" rotWithShape="0">
                  <a:schemeClr val="dk1">
                    <a:alpha val="40000"/>
                  </a:schemeClr>
                </a:outerShdw>
              </a:effectLst>
            </a:endParaRPr>
          </a:p>
        </p:txBody>
      </p:sp>
      <p:pic>
        <p:nvPicPr>
          <p:cNvPr id="8" name="内容占位符 7"/>
          <p:cNvPicPr>
            <a:picLocks noGrp="1"/>
          </p:cNvPicPr>
          <p:nvPr>
            <p:ph idx="1"/>
          </p:nvPr>
        </p:nvPicPr>
        <p:blipFill rotWithShape="1">
          <a:blip r:embed="rId3" cstate="screen">
            <a:extLst>
              <a:ext uri="{28A0092B-C50C-407E-A947-70E740481C1C}">
                <a14:useLocalDpi xmlns:a14="http://schemas.microsoft.com/office/drawing/2010/main"/>
              </a:ext>
            </a:extLst>
          </a:blip>
          <a:srcRect l="816" t="2844" r="4041" b="2262"/>
          <a:stretch/>
        </p:blipFill>
        <p:spPr>
          <a:xfrm>
            <a:off x="295835" y="879320"/>
            <a:ext cx="8524315" cy="51536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5992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pic>
        <p:nvPicPr>
          <p:cNvPr id="8" name="内容占位符 7"/>
          <p:cNvPicPr>
            <a:picLocks noGrp="1" noChangeAspect="1"/>
          </p:cNvPicPr>
          <p:nvPr>
            <p:ph idx="1"/>
          </p:nvPr>
        </p:nvPicPr>
        <p:blipFill>
          <a:blip r:embed="rId2"/>
          <a:stretch>
            <a:fillRect/>
          </a:stretch>
        </p:blipFill>
        <p:spPr>
          <a:xfrm>
            <a:off x="103907" y="1466850"/>
            <a:ext cx="8885392" cy="2781300"/>
          </a:xfrm>
          <a:prstGeom prst="rect">
            <a:avLst/>
          </a:prstGeom>
        </p:spPr>
      </p:pic>
      <p:sp>
        <p:nvSpPr>
          <p:cNvPr id="10" name="TextBox 15"/>
          <p:cNvSpPr txBox="1"/>
          <p:nvPr/>
        </p:nvSpPr>
        <p:spPr>
          <a:xfrm>
            <a:off x="666750" y="4482966"/>
            <a:ext cx="7505700" cy="523220"/>
          </a:xfrm>
          <a:prstGeom prst="rect">
            <a:avLst/>
          </a:prstGeom>
          <a:noFill/>
        </p:spPr>
        <p:txBody>
          <a:bodyPr wrap="square" rtlCol="0">
            <a:spAutoFit/>
          </a:bodyPr>
          <a:lstStyle/>
          <a:p>
            <a:pPr algn="ctr"/>
            <a:r>
              <a:rPr lang="en-US" altLang="zh-CN" sz="2800" dirty="0" err="1">
                <a:ln w="0"/>
                <a:solidFill>
                  <a:schemeClr val="tx1"/>
                </a:solidFill>
                <a:effectLst>
                  <a:outerShdw blurRad="38100" dist="19050" dir="2700000" algn="tl" rotWithShape="0">
                    <a:schemeClr val="dk1">
                      <a:alpha val="40000"/>
                    </a:schemeClr>
                  </a:outerShdw>
                </a:effectLst>
              </a:rPr>
              <a:t>AlexNet</a:t>
            </a:r>
            <a:endParaRPr lang="en-US" sz="3600" dirty="0">
              <a:ln w="0"/>
              <a:solidFill>
                <a:schemeClr val="tx1"/>
              </a:solidFill>
              <a:effectLst>
                <a:outerShdw blurRad="38100" dist="19050" dir="2700000" algn="tl" rotWithShape="0">
                  <a:schemeClr val="dk1">
                    <a:alpha val="40000"/>
                  </a:schemeClr>
                </a:outerShdw>
              </a:effectLst>
            </a:endParaRPr>
          </a:p>
        </p:txBody>
      </p:sp>
      <p:sp>
        <p:nvSpPr>
          <p:cNvPr id="11" name="圆角矩形 7"/>
          <p:cNvSpPr/>
          <p:nvPr/>
        </p:nvSpPr>
        <p:spPr>
          <a:xfrm>
            <a:off x="222227" y="5829300"/>
            <a:ext cx="8736856" cy="51823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ImageNet classification with deep convolutional neural networks, </a:t>
            </a:r>
            <a:r>
              <a:rPr lang="en-US" sz="1600" b="1" dirty="0">
                <a:solidFill>
                  <a:schemeClr val="tx1"/>
                </a:solidFill>
                <a:latin typeface="Calibri Light" panose="020F0302020204030204" pitchFamily="34" charset="0"/>
              </a:rPr>
              <a:t>NIPS 2012</a:t>
            </a:r>
            <a:r>
              <a:rPr lang="en-US" sz="1600" dirty="0">
                <a:solidFill>
                  <a:schemeClr val="tx1"/>
                </a:solidFill>
                <a:latin typeface="Calibri Light" panose="020F0302020204030204" pitchFamily="34" charset="0"/>
              </a:rPr>
              <a:t>.</a:t>
            </a:r>
            <a:endParaRPr lang="en-US" altLang="zh-CN" sz="1600" b="1" dirty="0">
              <a:solidFill>
                <a:schemeClr val="tx1"/>
              </a:solidFill>
              <a:latin typeface="Calibri Light" panose="020F0302020204030204" pitchFamily="34" charset="0"/>
            </a:endParaRPr>
          </a:p>
        </p:txBody>
      </p:sp>
    </p:spTree>
    <p:extLst>
      <p:ext uri="{BB962C8B-B14F-4D97-AF65-F5344CB8AC3E}">
        <p14:creationId xmlns:p14="http://schemas.microsoft.com/office/powerpoint/2010/main" val="3964800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深度神经网络通用架构</a:t>
            </a:r>
          </a:p>
        </p:txBody>
      </p:sp>
      <p:pic>
        <p:nvPicPr>
          <p:cNvPr id="2054" name="Picture 6" descr="https://www.cs.toronto.edu/~frossard/post/vgg16/vgg16.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2999" y="780467"/>
            <a:ext cx="8123702" cy="4770514"/>
          </a:xfrm>
          <a:prstGeom prst="rect">
            <a:avLst/>
          </a:prstGeom>
          <a:noFill/>
          <a:extLst>
            <a:ext uri="{909E8E84-426E-40DD-AFC4-6F175D3DCCD1}">
              <a14:hiddenFill xmlns:a14="http://schemas.microsoft.com/office/drawing/2010/main">
                <a:solidFill>
                  <a:srgbClr val="FFFFFF"/>
                </a:solidFill>
              </a14:hiddenFill>
            </a:ext>
          </a:extLst>
        </p:spPr>
      </p:pic>
      <p:sp>
        <p:nvSpPr>
          <p:cNvPr id="11" name="圆角矩形 7"/>
          <p:cNvSpPr/>
          <p:nvPr/>
        </p:nvSpPr>
        <p:spPr>
          <a:xfrm>
            <a:off x="146422" y="5936877"/>
            <a:ext cx="8736856" cy="518236"/>
          </a:xfrm>
          <a:prstGeom prst="roundRect">
            <a:avLst/>
          </a:prstGeom>
          <a:solidFill>
            <a:srgbClr val="CFE9F4"/>
          </a:solidFill>
          <a:ln>
            <a:noFill/>
          </a:ln>
          <a:effectLst>
            <a:outerShdw blurRad="127000" dist="50800" dir="27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80000"/>
              </a:lnSpc>
              <a:spcBef>
                <a:spcPts val="300"/>
              </a:spcBef>
              <a:spcAft>
                <a:spcPts val="300"/>
              </a:spcAft>
              <a:buBlip>
                <a:blip r:embed="rId3"/>
              </a:buBlip>
            </a:pPr>
            <a:r>
              <a:rPr lang="en-US" sz="1600" dirty="0">
                <a:solidFill>
                  <a:schemeClr val="tx1"/>
                </a:solidFill>
                <a:latin typeface="Calibri Light" panose="020F0302020204030204" pitchFamily="34" charset="0"/>
              </a:rPr>
              <a:t>Very deep convolutional networks for large-scale image recognition, </a:t>
            </a:r>
            <a:r>
              <a:rPr lang="en-US" sz="1600" b="1" dirty="0">
                <a:solidFill>
                  <a:schemeClr val="tx1"/>
                </a:solidFill>
                <a:latin typeface="Calibri Light" panose="020F0302020204030204" pitchFamily="34" charset="0"/>
              </a:rPr>
              <a:t>ICLR 2015</a:t>
            </a:r>
            <a:r>
              <a:rPr lang="en-US" sz="1600" dirty="0">
                <a:solidFill>
                  <a:schemeClr val="tx1"/>
                </a:solidFill>
                <a:latin typeface="Calibri Light" panose="020F0302020204030204" pitchFamily="34" charset="0"/>
              </a:rPr>
              <a:t>.</a:t>
            </a:r>
            <a:endParaRPr lang="en-US" altLang="zh-CN" sz="1600" b="1" dirty="0">
              <a:solidFill>
                <a:schemeClr val="tx1"/>
              </a:solidFill>
              <a:latin typeface="Calibri Light" panose="020F0302020204030204" pitchFamily="34" charset="0"/>
            </a:endParaRPr>
          </a:p>
        </p:txBody>
      </p:sp>
      <p:sp>
        <p:nvSpPr>
          <p:cNvPr id="10" name="TextBox 15"/>
          <p:cNvSpPr txBox="1"/>
          <p:nvPr/>
        </p:nvSpPr>
        <p:spPr>
          <a:xfrm>
            <a:off x="614082" y="5319528"/>
            <a:ext cx="7505700" cy="523220"/>
          </a:xfrm>
          <a:prstGeom prst="rect">
            <a:avLst/>
          </a:prstGeom>
          <a:noFill/>
        </p:spPr>
        <p:txBody>
          <a:bodyPr wrap="square" rtlCol="0">
            <a:spAutoFit/>
          </a:bodyPr>
          <a:lstStyle/>
          <a:p>
            <a:pPr algn="ctr"/>
            <a:r>
              <a:rPr lang="en-US" altLang="zh-CN" sz="2800" dirty="0" err="1">
                <a:ln w="0"/>
                <a:solidFill>
                  <a:schemeClr val="tx1"/>
                </a:solidFill>
                <a:effectLst>
                  <a:outerShdw blurRad="38100" dist="19050" dir="2700000" algn="tl" rotWithShape="0">
                    <a:schemeClr val="dk1">
                      <a:alpha val="40000"/>
                    </a:schemeClr>
                  </a:outerShdw>
                </a:effectLst>
              </a:rPr>
              <a:t>VggNet</a:t>
            </a:r>
            <a:r>
              <a:rPr lang="en-US" altLang="zh-CN" sz="2800" dirty="0">
                <a:ln w="0"/>
                <a:solidFill>
                  <a:schemeClr val="tx1"/>
                </a:solidFill>
                <a:effectLst>
                  <a:outerShdw blurRad="38100" dist="19050" dir="2700000" algn="tl" rotWithShape="0">
                    <a:schemeClr val="dk1">
                      <a:alpha val="40000"/>
                    </a:schemeClr>
                  </a:outerShdw>
                </a:effectLst>
              </a:rPr>
              <a:t> (VGG16)</a:t>
            </a:r>
            <a:endParaRPr lang="en-US" sz="36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9677012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11919</TotalTime>
  <Words>2380</Words>
  <Application>Microsoft Macintosh PowerPoint</Application>
  <PresentationFormat>On-screen Show (4:3)</PresentationFormat>
  <Paragraphs>229</Paragraphs>
  <Slides>55</Slides>
  <Notes>14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黑体</vt:lpstr>
      <vt:lpstr>宋体</vt:lpstr>
      <vt:lpstr>宋体</vt:lpstr>
      <vt:lpstr>华文楷体</vt:lpstr>
      <vt:lpstr>华文新魏</vt:lpstr>
      <vt:lpstr>Arial</vt:lpstr>
      <vt:lpstr>Calibri</vt:lpstr>
      <vt:lpstr>Calibri Light</vt:lpstr>
      <vt:lpstr>Times New Roman</vt:lpstr>
      <vt:lpstr>Wingdings</vt:lpstr>
      <vt:lpstr>Office Theme</vt:lpstr>
      <vt:lpstr>面向开放环境的自适应视觉感知</vt:lpstr>
      <vt:lpstr>视觉感知技术的春天</vt:lpstr>
      <vt:lpstr>视觉感知技术的春天</vt:lpstr>
      <vt:lpstr>瓶颈问题</vt:lpstr>
      <vt:lpstr>开放环境的自适应感知</vt:lpstr>
      <vt:lpstr>开放环境的自适应感知</vt:lpstr>
      <vt:lpstr>面向识别与理解的神经网络共性技术</vt:lpstr>
      <vt:lpstr>深度神经网络通用架构</vt:lpstr>
      <vt:lpstr>深度神经网络通用架构</vt:lpstr>
      <vt:lpstr>深度神经网络通用架构</vt:lpstr>
      <vt:lpstr>深度神经网络通用架构</vt:lpstr>
      <vt:lpstr>深度神经网络通用架构</vt:lpstr>
      <vt:lpstr>深度神经网络通用架构</vt:lpstr>
      <vt:lpstr>深度神经网络通用架构</vt:lpstr>
      <vt:lpstr>深度神经网络通用架构</vt:lpstr>
      <vt:lpstr>深度神经网络通用架构</vt:lpstr>
      <vt:lpstr>深度神经网络通用架构</vt:lpstr>
      <vt:lpstr>深度神经网络通用架构</vt:lpstr>
      <vt:lpstr>深度神经网络通用架构</vt:lpstr>
      <vt:lpstr>深度神经网络通用架构</vt:lpstr>
      <vt:lpstr>开放环境的自适应感知</vt:lpstr>
      <vt:lpstr>通用视觉基元属性感知</vt:lpstr>
      <vt:lpstr>显著性物体检测</vt:lpstr>
      <vt:lpstr>显著性物体检测</vt:lpstr>
      <vt:lpstr>显著性物体检测</vt:lpstr>
      <vt:lpstr>显著性物体检测</vt:lpstr>
      <vt:lpstr>显著性物体检测</vt:lpstr>
      <vt:lpstr>RGBD显著性物体检测</vt:lpstr>
      <vt:lpstr>RGBD显著性物体检测</vt:lpstr>
      <vt:lpstr>RGBD显著性物体检测</vt:lpstr>
      <vt:lpstr>RGBD显著性物体检测</vt:lpstr>
      <vt:lpstr>RGBD显著性物体检测</vt:lpstr>
      <vt:lpstr>RGBD显著性物体检测</vt:lpstr>
      <vt:lpstr>显著性Instance检测</vt:lpstr>
      <vt:lpstr>显著性Instance检测</vt:lpstr>
      <vt:lpstr>显著性Instance检测</vt:lpstr>
      <vt:lpstr>显著性Instance检测</vt:lpstr>
      <vt:lpstr>显著性Instance检测</vt:lpstr>
      <vt:lpstr>显著性Instance检测</vt:lpstr>
      <vt:lpstr>显著性Instance检测</vt:lpstr>
      <vt:lpstr>边缘检测</vt:lpstr>
      <vt:lpstr>边缘检测50+年</vt:lpstr>
      <vt:lpstr>边缘检测</vt:lpstr>
      <vt:lpstr>开放环境的自适应感知</vt:lpstr>
      <vt:lpstr>视觉注意机制与弱监督语义分割</vt:lpstr>
      <vt:lpstr>视觉注意机制与弱监督语义分割</vt:lpstr>
      <vt:lpstr>视觉注意机制与弱监督语义分割</vt:lpstr>
      <vt:lpstr>基元属性和互联网大数据的自主学习</vt:lpstr>
      <vt:lpstr>基元属性和互联网大数据的自主学习</vt:lpstr>
      <vt:lpstr>基元属性和互联网大数据的自主学习</vt:lpstr>
      <vt:lpstr>面向普适应用的关键机器学习方法</vt:lpstr>
      <vt:lpstr>利用互联网大数据的自主学习</vt:lpstr>
      <vt:lpstr>利用互联网大数据的自主学习</vt:lpstr>
      <vt:lpstr>技术报告总结</vt:lpstr>
      <vt:lpstr>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BING: Binarized Normed Gradients for Objectness Estimation at 300fps</dc:title>
  <dc:creator>MingMing Cheng</dc:creator>
  <cp:lastModifiedBy>MingMing Cheng</cp:lastModifiedBy>
  <cp:revision>445</cp:revision>
  <dcterms:created xsi:type="dcterms:W3CDTF">2014-04-15T14:23:17Z</dcterms:created>
  <dcterms:modified xsi:type="dcterms:W3CDTF">2019-04-13T13:46:54Z</dcterms:modified>
</cp:coreProperties>
</file>