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8"/>
  </p:notesMasterIdLst>
  <p:sldIdLst>
    <p:sldId id="439" r:id="rId2"/>
    <p:sldId id="443" r:id="rId3"/>
    <p:sldId id="1793" r:id="rId4"/>
    <p:sldId id="1808" r:id="rId5"/>
    <p:sldId id="1795" r:id="rId6"/>
    <p:sldId id="1797" r:id="rId7"/>
    <p:sldId id="1798" r:id="rId8"/>
    <p:sldId id="1796" r:id="rId9"/>
    <p:sldId id="1800" r:id="rId10"/>
    <p:sldId id="1806" r:id="rId11"/>
    <p:sldId id="1804" r:id="rId12"/>
    <p:sldId id="1803" r:id="rId13"/>
    <p:sldId id="1805" r:id="rId14"/>
    <p:sldId id="1809" r:id="rId15"/>
    <p:sldId id="1810" r:id="rId16"/>
    <p:sldId id="1813" r:id="rId17"/>
    <p:sldId id="1812" r:id="rId18"/>
    <p:sldId id="1811" r:id="rId19"/>
    <p:sldId id="1814" r:id="rId20"/>
    <p:sldId id="1815" r:id="rId21"/>
    <p:sldId id="1817" r:id="rId22"/>
    <p:sldId id="1819" r:id="rId23"/>
    <p:sldId id="1821" r:id="rId24"/>
    <p:sldId id="1822" r:id="rId25"/>
    <p:sldId id="1820" r:id="rId26"/>
    <p:sldId id="1823" r:id="rId27"/>
    <p:sldId id="1824" r:id="rId28"/>
    <p:sldId id="1825" r:id="rId29"/>
    <p:sldId id="1826" r:id="rId30"/>
    <p:sldId id="1818" r:id="rId31"/>
    <p:sldId id="1827" r:id="rId32"/>
    <p:sldId id="1828" r:id="rId33"/>
    <p:sldId id="1829" r:id="rId34"/>
    <p:sldId id="1830" r:id="rId35"/>
    <p:sldId id="381" r:id="rId36"/>
    <p:sldId id="1807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2287E"/>
    <a:srgbClr val="0062AC"/>
    <a:srgbClr val="ED6C00"/>
    <a:srgbClr val="2CA738"/>
    <a:srgbClr val="54C3F4"/>
    <a:srgbClr val="5A2847"/>
    <a:srgbClr val="5C126B"/>
    <a:srgbClr val="984378"/>
    <a:srgbClr val="C77FAC"/>
    <a:srgbClr val="2230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9666" autoAdjust="0"/>
    <p:restoredTop sz="80014" autoAdjust="0"/>
  </p:normalViewPr>
  <p:slideViewPr>
    <p:cSldViewPr snapToGrid="0">
      <p:cViewPr varScale="1">
        <p:scale>
          <a:sx n="115" d="100"/>
          <a:sy n="115" d="100"/>
        </p:scale>
        <p:origin x="96" y="1134"/>
      </p:cViewPr>
      <p:guideLst/>
    </p:cSldViewPr>
  </p:slideViewPr>
  <p:outlineViewPr>
    <p:cViewPr>
      <p:scale>
        <a:sx n="33" d="100"/>
        <a:sy n="33" d="100"/>
      </p:scale>
      <p:origin x="0" y="-1191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EEE64E-9A2D-4D02-BD46-DFCFC74B5EE4}" type="datetimeFigureOut">
              <a:rPr lang="en-US" smtClean="0"/>
              <a:t>2/27/2019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D3604F-F5C7-412C-AE28-FF961BD94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191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E43EAE-C5E8-43DB-805D-EE0EAC58D8F3}" type="slidenum">
              <a:rPr lang="en-US" altLang="zh-CN" smtClean="0"/>
              <a:pPr>
                <a:defRPr/>
              </a:pPr>
              <a:t>3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8033030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812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855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D3604F-F5C7-412C-AE28-FF961BD94C8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442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852551"/>
          </a:xfrm>
          <a:solidFill>
            <a:srgbClr val="0062AC"/>
          </a:solidFill>
        </p:spPr>
        <p:txBody>
          <a:bodyPr anchor="ctr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68937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3999" cy="669129"/>
          </a:xfrm>
          <a:noFill/>
        </p:spPr>
        <p:txBody>
          <a:bodyPr/>
          <a:lstStyle>
            <a:lvl1pPr>
              <a:defRPr b="0">
                <a:solidFill>
                  <a:schemeClr val="tx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835" y="789710"/>
            <a:ext cx="8516471" cy="538725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Line 1"/>
          <p:cNvSpPr>
            <a:spLocks noChangeShapeType="1"/>
          </p:cNvSpPr>
          <p:nvPr userDrawn="1"/>
        </p:nvSpPr>
        <p:spPr bwMode="auto">
          <a:xfrm flipV="1">
            <a:off x="0" y="669129"/>
            <a:ext cx="9144000" cy="28713"/>
          </a:xfrm>
          <a:prstGeom prst="line">
            <a:avLst/>
          </a:prstGeom>
          <a:noFill/>
          <a:ln w="25400">
            <a:solidFill>
              <a:srgbClr val="0062AC"/>
            </a:solidFill>
            <a:miter lim="800000"/>
            <a:headEnd/>
            <a:tailEnd/>
          </a:ln>
          <a:effectLst/>
        </p:spPr>
        <p:txBody>
          <a:bodyPr/>
          <a:lstStyle/>
          <a:p>
            <a:pPr>
              <a:buFont typeface="Times New Roman" pitchFamily="16" charset="0"/>
              <a:buNone/>
              <a:defRPr/>
            </a:pPr>
            <a:endParaRPr lang="en-GB">
              <a:latin typeface="Arial" charset="0"/>
              <a:ea typeface="SimSun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07766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>
            <a:off x="8470460" y="6580997"/>
            <a:ext cx="673539" cy="307777"/>
          </a:xfrm>
          <a:prstGeom prst="rect">
            <a:avLst/>
          </a:prstGeom>
          <a:solidFill>
            <a:srgbClr val="ED6C00"/>
          </a:solidFill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 dirty="0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"/>
            <a:ext cx="8383977" cy="890648"/>
          </a:xfrm>
          <a:prstGeom prst="rect">
            <a:avLst/>
          </a:prstGeom>
          <a:solidFill>
            <a:srgbClr val="0062AC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5835" y="991590"/>
            <a:ext cx="8516471" cy="51853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2599559" y="6581000"/>
            <a:ext cx="4040033" cy="307777"/>
          </a:xfrm>
          <a:prstGeom prst="rect">
            <a:avLst/>
          </a:prstGeom>
          <a:solidFill>
            <a:srgbClr val="2CA738"/>
          </a:solidFill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dirty="0">
                <a:solidFill>
                  <a:schemeClr val="bg1"/>
                </a:solidFill>
              </a:rPr>
              <a:t>Weakly supervised semantic segmentation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" y="6580995"/>
            <a:ext cx="2599557" cy="307777"/>
          </a:xfrm>
          <a:prstGeom prst="rect">
            <a:avLst/>
          </a:prstGeom>
          <a:solidFill>
            <a:srgbClr val="54C3F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Ming-Ming Cheng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8470461" y="6580995"/>
            <a:ext cx="6735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603BFBC-EF15-48A5-8249-0FEAC4BE5DBB}" type="slidenum">
              <a:rPr lang="en-US" sz="1400" smtClean="0">
                <a:solidFill>
                  <a:schemeClr val="bg1"/>
                </a:solidFill>
              </a:rPr>
              <a:pPr algn="r"/>
              <a:t>‹#›</a:t>
            </a:fld>
            <a:r>
              <a:rPr lang="en-US" sz="1400" dirty="0" smtClean="0">
                <a:solidFill>
                  <a:schemeClr val="bg1"/>
                </a:solidFill>
              </a:rPr>
              <a:t>/35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6639592" y="6580995"/>
            <a:ext cx="1830867" cy="307777"/>
          </a:xfrm>
          <a:prstGeom prst="rect">
            <a:avLst/>
          </a:prstGeom>
          <a:solidFill>
            <a:srgbClr val="E2287E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dirty="0">
                <a:solidFill>
                  <a:schemeClr val="bg1"/>
                </a:solidFill>
              </a:rPr>
              <a:t>http://mmcheng.net</a:t>
            </a:r>
            <a:endParaRPr lang="en-US" altLang="zh-CN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02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mmcheng.net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zh-CN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Weakly Supervised Semantic Segmentation</a:t>
            </a:r>
            <a:endParaRPr lang="zh-CN" altLang="en-US" sz="4800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270510" y="3063808"/>
            <a:ext cx="8602980" cy="19685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350"/>
              </a:spcBef>
            </a:pPr>
            <a:r>
              <a:rPr lang="en-US" altLang="zh-C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华文楷体" pitchFamily="2" charset="-122"/>
              </a:rPr>
              <a:t>Ming-Ming Cheng</a:t>
            </a:r>
          </a:p>
          <a:p>
            <a:pPr>
              <a:spcBef>
                <a:spcPts val="1350"/>
              </a:spcBef>
            </a:pPr>
            <a:r>
              <a:rPr lang="en-US" altLang="zh-C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华文楷体" pitchFamily="2" charset="-122"/>
              </a:rPr>
              <a:t>Nankai University</a:t>
            </a:r>
          </a:p>
          <a:p>
            <a:pPr>
              <a:spcBef>
                <a:spcPts val="1350"/>
              </a:spcBef>
            </a:pPr>
            <a:r>
              <a:rPr lang="en-US" sz="3600" dirty="0">
                <a:hlinkClick r:id="rId2"/>
              </a:rPr>
              <a:t>http://mmcheng.net/</a:t>
            </a:r>
            <a:endParaRPr lang="en-US" altLang="zh-CN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ea typeface="华文楷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560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BD92B-E62E-084F-834D-7F9C2AAF3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Understanding the SOTA of these “tools”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5B44F7-29EF-1A4F-B573-D562F8F12F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are they good at?</a:t>
            </a:r>
          </a:p>
          <a:p>
            <a:pPr lvl="1"/>
            <a:r>
              <a:rPr lang="en-US" dirty="0"/>
              <a:t>SOTA edge </a:t>
            </a:r>
            <a:r>
              <a:rPr lang="en-US" dirty="0" smtClean="0"/>
              <a:t>detection.</a:t>
            </a:r>
            <a:endParaRPr lang="en-US" dirty="0"/>
          </a:p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0D95446-B889-C24D-B54E-4E1E52000CD9}"/>
              </a:ext>
            </a:extLst>
          </p:cNvPr>
          <p:cNvSpPr txBox="1">
            <a:spLocks/>
          </p:cNvSpPr>
          <p:nvPr/>
        </p:nvSpPr>
        <p:spPr>
          <a:xfrm>
            <a:off x="295835" y="5997388"/>
            <a:ext cx="8516471" cy="55133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 smtClean="0">
                <a:latin typeface="+mj-lt"/>
              </a:rPr>
              <a:t>Deeply </a:t>
            </a:r>
            <a:r>
              <a:rPr lang="en-US" dirty="0">
                <a:latin typeface="+mj-lt"/>
              </a:rPr>
              <a:t>supervised salient object detection with short connections, IEEE TPAMI, 2019 (CVPR’17).</a:t>
            </a:r>
            <a:endParaRPr lang="en-US" dirty="0">
              <a:latin typeface="+mj-lt"/>
            </a:endParaRPr>
          </a:p>
          <a:p>
            <a:pPr algn="just"/>
            <a:endParaRPr 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4110"/>
          <a:stretch/>
        </p:blipFill>
        <p:spPr>
          <a:xfrm>
            <a:off x="837901" y="1823132"/>
            <a:ext cx="7457686" cy="1685669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314532" y="7102714"/>
            <a:ext cx="1338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cs typeface="Arial" panose="020B0604020202020204" pitchFamily="34" charset="0"/>
              </a:rPr>
              <a:t>image </a:t>
            </a:r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8" name="文本框 4"/>
          <p:cNvSpPr txBox="1"/>
          <p:nvPr/>
        </p:nvSpPr>
        <p:spPr>
          <a:xfrm>
            <a:off x="3997911" y="7132212"/>
            <a:ext cx="1338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>
                <a:cs typeface="Arial" panose="020B0604020202020204" pitchFamily="34" charset="0"/>
              </a:rPr>
              <a:t>G-Truth </a:t>
            </a:r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9" name="文本框 4"/>
          <p:cNvSpPr txBox="1"/>
          <p:nvPr/>
        </p:nvSpPr>
        <p:spPr>
          <a:xfrm>
            <a:off x="6533802" y="7132212"/>
            <a:ext cx="1338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cs typeface="Arial" panose="020B0604020202020204" pitchFamily="34" charset="0"/>
              </a:rPr>
              <a:t>results</a:t>
            </a:r>
            <a:endParaRPr lang="zh-CN" altLang="en-US" dirty="0">
              <a:cs typeface="Arial" panose="020B0604020202020204" pitchFamily="3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411" y="3629381"/>
            <a:ext cx="7447176" cy="183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36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BD92B-E62E-084F-834D-7F9C2AAF3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Understanding the SOTA of these “tools”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5B44F7-29EF-1A4F-B573-D562F8F12F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are they good at?</a:t>
            </a:r>
          </a:p>
          <a:p>
            <a:pPr lvl="1"/>
            <a:r>
              <a:rPr lang="en-US" dirty="0"/>
              <a:t>SOTA edge </a:t>
            </a:r>
            <a:r>
              <a:rPr lang="en-US" dirty="0" smtClean="0"/>
              <a:t>detection: 50</a:t>
            </a:r>
            <a:r>
              <a:rPr lang="en-US" dirty="0"/>
              <a:t>+ years of boundary detection</a:t>
            </a:r>
            <a:endParaRPr lang="en-US" dirty="0"/>
          </a:p>
          <a:p>
            <a:endParaRPr 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1314532" y="7102714"/>
            <a:ext cx="1338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cs typeface="Arial" panose="020B0604020202020204" pitchFamily="34" charset="0"/>
              </a:rPr>
              <a:t>image </a:t>
            </a:r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8" name="文本框 4"/>
          <p:cNvSpPr txBox="1"/>
          <p:nvPr/>
        </p:nvSpPr>
        <p:spPr>
          <a:xfrm>
            <a:off x="3997911" y="7132212"/>
            <a:ext cx="1338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>
                <a:cs typeface="Arial" panose="020B0604020202020204" pitchFamily="34" charset="0"/>
              </a:rPr>
              <a:t>G-Truth </a:t>
            </a:r>
            <a:endParaRPr lang="zh-CN" altLang="en-US" dirty="0">
              <a:cs typeface="Arial" panose="020B0604020202020204" pitchFamily="34" charset="0"/>
            </a:endParaRPr>
          </a:p>
        </p:txBody>
      </p:sp>
      <p:sp>
        <p:nvSpPr>
          <p:cNvPr id="9" name="文本框 4"/>
          <p:cNvSpPr txBox="1"/>
          <p:nvPr/>
        </p:nvSpPr>
        <p:spPr>
          <a:xfrm>
            <a:off x="6533802" y="7132212"/>
            <a:ext cx="1338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cs typeface="Arial" panose="020B0604020202020204" pitchFamily="34" charset="0"/>
              </a:rPr>
              <a:t>results</a:t>
            </a:r>
            <a:endParaRPr lang="zh-CN" altLang="en-US" dirty="0">
              <a:cs typeface="Arial" panose="020B0604020202020204" pitchFamily="34" charset="0"/>
            </a:endParaRPr>
          </a:p>
        </p:txBody>
      </p:sp>
      <p:pic>
        <p:nvPicPr>
          <p:cNvPr id="11" name="Picture 2" descr="https://mmcheng.net/wp-content/uploads/2014/04/edge_eval_bsd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44" y="1690880"/>
            <a:ext cx="7086865" cy="4822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7872509" y="5439511"/>
            <a:ext cx="127149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Han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cs typeface="Arial" charset="0"/>
              </a:rPr>
              <a:t>Since R</a:t>
            </a:r>
            <a:r>
              <a:rPr lang="en-US" altLang="zh-CN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cs typeface="Arial" charset="0"/>
              </a:rPr>
              <a:t>o</a:t>
            </a:r>
            <a:r>
              <a:rPr lang="en-US" altLang="zh-Han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cs typeface="Arial" charset="0"/>
              </a:rPr>
              <a:t>bert</a:t>
            </a:r>
            <a:r>
              <a:rPr lang="en-US" altLang="zh-CN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cs typeface="Arial" charset="0"/>
              </a:rPr>
              <a:t>s</a:t>
            </a:r>
            <a:r>
              <a:rPr lang="en-US" altLang="zh-Han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cs typeface="Arial" charset="0"/>
              </a:rPr>
              <a:t> (1965)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31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BD92B-E62E-084F-834D-7F9C2AAF3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Understanding the </a:t>
            </a:r>
            <a:r>
              <a:rPr lang="en-US" dirty="0" smtClean="0"/>
              <a:t>SOTA </a:t>
            </a:r>
            <a:r>
              <a:rPr lang="en-US" dirty="0"/>
              <a:t>of these “tools”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5B44F7-29EF-1A4F-B573-D562F8F12F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are they good at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Attention</a:t>
            </a:r>
            <a:endParaRPr lang="en-US" dirty="0"/>
          </a:p>
          <a:p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0D95446-B889-C24D-B54E-4E1E52000CD9}"/>
              </a:ext>
            </a:extLst>
          </p:cNvPr>
          <p:cNvSpPr txBox="1">
            <a:spLocks/>
          </p:cNvSpPr>
          <p:nvPr/>
        </p:nvSpPr>
        <p:spPr>
          <a:xfrm>
            <a:off x="295835" y="5997388"/>
            <a:ext cx="8516471" cy="55133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>
                <a:latin typeface="+mj-lt"/>
              </a:rPr>
              <a:t>Learning deep features for discriminative localization, IEEE </a:t>
            </a:r>
            <a:r>
              <a:rPr lang="en-US" dirty="0" smtClean="0">
                <a:latin typeface="+mj-lt"/>
              </a:rPr>
              <a:t>CVPR 2016.</a:t>
            </a:r>
            <a:endParaRPr lang="en-US" dirty="0">
              <a:latin typeface="+mj-lt"/>
            </a:endParaRPr>
          </a:p>
          <a:p>
            <a:pPr algn="just"/>
            <a:endParaRPr 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362" y="1645369"/>
            <a:ext cx="7671507" cy="3980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668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J Malik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CN" dirty="0" smtClean="0"/>
          </a:p>
          <a:p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8844" y="0"/>
            <a:ext cx="6585155" cy="6885456"/>
          </a:xfrm>
          <a:prstGeom prst="rect">
            <a:avLst/>
          </a:prstGeom>
        </p:spPr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id="{955303B1-F2BB-E747-80CD-8D12F8F2D216}"/>
              </a:ext>
            </a:extLst>
          </p:cNvPr>
          <p:cNvSpPr txBox="1"/>
          <p:nvPr/>
        </p:nvSpPr>
        <p:spPr>
          <a:xfrm>
            <a:off x="-10483" y="3346027"/>
            <a:ext cx="2579810" cy="35394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800"/>
            </a:lvl1pPr>
          </a:lstStyle>
          <a:p>
            <a:pPr algn="ctr"/>
            <a:r>
              <a:rPr lang="en-US" dirty="0" smtClean="0">
                <a:solidFill>
                  <a:srgbClr val="C00000"/>
                </a:solidFill>
              </a:rPr>
              <a:t>Don’t ask what segments can do for you, ask what you can do for segments</a:t>
            </a:r>
          </a:p>
          <a:p>
            <a:pPr algn="ctr"/>
            <a:endParaRPr lang="en-US" dirty="0">
              <a:solidFill>
                <a:srgbClr val="C00000"/>
              </a:solidFill>
            </a:endParaRPr>
          </a:p>
          <a:p>
            <a:pPr algn="ctr"/>
            <a:endParaRPr lang="en-US" dirty="0" smtClean="0">
              <a:solidFill>
                <a:srgbClr val="C00000"/>
              </a:solidFill>
            </a:endParaRPr>
          </a:p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54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Exploring salient objects</a:t>
            </a:r>
            <a:endParaRPr lang="zh-CN" alt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0D95446-B889-C24D-B54E-4E1E52000CD9}"/>
              </a:ext>
            </a:extLst>
          </p:cNvPr>
          <p:cNvSpPr txBox="1">
            <a:spLocks/>
          </p:cNvSpPr>
          <p:nvPr/>
        </p:nvSpPr>
        <p:spPr>
          <a:xfrm>
            <a:off x="304147" y="6296821"/>
            <a:ext cx="8516471" cy="299259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>
                <a:latin typeface="+mj-lt"/>
              </a:rPr>
              <a:t>STC: A Simple to Complex Framework for Weakly-supervised Semantic Segmentation,</a:t>
            </a:r>
            <a:r>
              <a:rPr lang="en-US" dirty="0">
                <a:latin typeface="+mj-lt"/>
              </a:rPr>
              <a:t> IEEE </a:t>
            </a:r>
            <a:r>
              <a:rPr lang="en-US" dirty="0" smtClean="0">
                <a:latin typeface="+mj-lt"/>
              </a:rPr>
              <a:t>TPAMI, 2017.</a:t>
            </a:r>
            <a:endParaRPr lang="en-US" dirty="0">
              <a:latin typeface="+mj-lt"/>
            </a:endParaRPr>
          </a:p>
          <a:p>
            <a:pPr algn="just"/>
            <a:endParaRPr lang="en-US" dirty="0"/>
          </a:p>
        </p:txBody>
      </p:sp>
      <p:pic>
        <p:nvPicPr>
          <p:cNvPr id="7" name="内容占位符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147" y="1453383"/>
            <a:ext cx="8516471" cy="3210452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04146" y="4663835"/>
            <a:ext cx="85164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231F20"/>
                </a:solidFill>
              </a:rPr>
              <a:t>Examples of simple images and the corresponding saliency maps generated by DRFI on the 20 classes of PASCAL VOC</a:t>
            </a:r>
            <a:r>
              <a:rPr lang="en-US" altLang="zh-CN" dirty="0" smtClean="0">
                <a:solidFill>
                  <a:srgbClr val="231F20"/>
                </a:solidFill>
              </a:rPr>
              <a:t>.</a:t>
            </a:r>
            <a:endParaRPr lang="zh-CN" altLang="en-US" sz="4800" dirty="0"/>
          </a:p>
        </p:txBody>
      </p:sp>
    </p:spTree>
    <p:extLst>
      <p:ext uri="{BB962C8B-B14F-4D97-AF65-F5344CB8AC3E}">
        <p14:creationId xmlns:p14="http://schemas.microsoft.com/office/powerpoint/2010/main" val="248867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Exploring salient objects</a:t>
            </a:r>
            <a:endParaRPr lang="zh-CN" altLang="en-US" dirty="0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1472" y="788988"/>
            <a:ext cx="7344544" cy="5387975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0D95446-B889-C24D-B54E-4E1E52000CD9}"/>
              </a:ext>
            </a:extLst>
          </p:cNvPr>
          <p:cNvSpPr txBox="1">
            <a:spLocks/>
          </p:cNvSpPr>
          <p:nvPr/>
        </p:nvSpPr>
        <p:spPr>
          <a:xfrm>
            <a:off x="304147" y="6296821"/>
            <a:ext cx="8516471" cy="299259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>
                <a:latin typeface="+mj-lt"/>
              </a:rPr>
              <a:t>STC: A Simple to Complex Framework for Weakly-supervised Semantic Segmentation,</a:t>
            </a:r>
            <a:r>
              <a:rPr lang="en-US" dirty="0">
                <a:latin typeface="+mj-lt"/>
              </a:rPr>
              <a:t> IEEE </a:t>
            </a:r>
            <a:r>
              <a:rPr lang="en-US" dirty="0" smtClean="0">
                <a:latin typeface="+mj-lt"/>
              </a:rPr>
              <a:t>TPAMI, 2017.</a:t>
            </a:r>
            <a:endParaRPr lang="en-US" dirty="0">
              <a:latin typeface="+mj-lt"/>
            </a:endParaRPr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822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Exploring salient objects</a:t>
            </a:r>
            <a:endParaRPr lang="zh-CN" alt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0D95446-B889-C24D-B54E-4E1E52000CD9}"/>
              </a:ext>
            </a:extLst>
          </p:cNvPr>
          <p:cNvSpPr txBox="1">
            <a:spLocks/>
          </p:cNvSpPr>
          <p:nvPr/>
        </p:nvSpPr>
        <p:spPr>
          <a:xfrm>
            <a:off x="304147" y="6296821"/>
            <a:ext cx="8516471" cy="299259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>
                <a:latin typeface="+mj-lt"/>
              </a:rPr>
              <a:t>STC: A Simple to Complex Framework for Weakly-supervised Semantic Segmentation,</a:t>
            </a:r>
            <a:r>
              <a:rPr lang="en-US" dirty="0">
                <a:latin typeface="+mj-lt"/>
              </a:rPr>
              <a:t> IEEE </a:t>
            </a:r>
            <a:r>
              <a:rPr lang="en-US" dirty="0" smtClean="0">
                <a:latin typeface="+mj-lt"/>
              </a:rPr>
              <a:t>TPAMI, 2017.</a:t>
            </a:r>
            <a:endParaRPr lang="en-US" dirty="0">
              <a:latin typeface="+mj-lt"/>
            </a:endParaRPr>
          </a:p>
          <a:p>
            <a:pPr algn="just"/>
            <a:endParaRPr lang="en-US" dirty="0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917" y="1522332"/>
            <a:ext cx="8781296" cy="329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787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Exploring salient objects</a:t>
            </a:r>
            <a:endParaRPr lang="zh-CN" alt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0D95446-B889-C24D-B54E-4E1E52000CD9}"/>
              </a:ext>
            </a:extLst>
          </p:cNvPr>
          <p:cNvSpPr txBox="1">
            <a:spLocks/>
          </p:cNvSpPr>
          <p:nvPr/>
        </p:nvSpPr>
        <p:spPr>
          <a:xfrm>
            <a:off x="304147" y="6296821"/>
            <a:ext cx="8516471" cy="299259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>
                <a:latin typeface="+mj-lt"/>
              </a:rPr>
              <a:t>STC: A Simple to Complex Framework for Weakly-supervised Semantic Segmentation,</a:t>
            </a:r>
            <a:r>
              <a:rPr lang="en-US" dirty="0">
                <a:latin typeface="+mj-lt"/>
              </a:rPr>
              <a:t> IEEE </a:t>
            </a:r>
            <a:r>
              <a:rPr lang="en-US" dirty="0" smtClean="0">
                <a:latin typeface="+mj-lt"/>
              </a:rPr>
              <a:t>TPAMI, 2017.</a:t>
            </a:r>
            <a:endParaRPr lang="en-US" dirty="0">
              <a:latin typeface="+mj-lt"/>
            </a:endParaRPr>
          </a:p>
          <a:p>
            <a:pPr algn="just"/>
            <a:endParaRPr lang="en-US" dirty="0"/>
          </a:p>
        </p:txBody>
      </p:sp>
      <p:pic>
        <p:nvPicPr>
          <p:cNvPr id="8" name="内容占位符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174" y="1611160"/>
            <a:ext cx="9041312" cy="3393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96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Exploring salient objects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29737"/>
            <a:ext cx="9154080" cy="4789665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0D95446-B889-C24D-B54E-4E1E52000CD9}"/>
              </a:ext>
            </a:extLst>
          </p:cNvPr>
          <p:cNvSpPr txBox="1">
            <a:spLocks/>
          </p:cNvSpPr>
          <p:nvPr/>
        </p:nvSpPr>
        <p:spPr>
          <a:xfrm>
            <a:off x="304147" y="6296821"/>
            <a:ext cx="8516471" cy="299259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>
                <a:latin typeface="+mj-lt"/>
              </a:rPr>
              <a:t>STC: A Simple to Complex Framework for Weakly-supervised Semantic Segmentation,</a:t>
            </a:r>
            <a:r>
              <a:rPr lang="en-US" dirty="0">
                <a:latin typeface="+mj-lt"/>
              </a:rPr>
              <a:t> IEEE </a:t>
            </a:r>
            <a:r>
              <a:rPr lang="en-US" dirty="0" smtClean="0">
                <a:latin typeface="+mj-lt"/>
              </a:rPr>
              <a:t>TPAMI, 2017.</a:t>
            </a:r>
            <a:endParaRPr lang="en-US" dirty="0">
              <a:latin typeface="+mj-lt"/>
            </a:endParaRPr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69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Exploring attention</a:t>
            </a:r>
            <a:endParaRPr lang="zh-CN" altLang="en-US" dirty="0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5275" y="1131002"/>
            <a:ext cx="8516938" cy="4703946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0D95446-B889-C24D-B54E-4E1E52000CD9}"/>
              </a:ext>
            </a:extLst>
          </p:cNvPr>
          <p:cNvSpPr txBox="1">
            <a:spLocks/>
          </p:cNvSpPr>
          <p:nvPr/>
        </p:nvSpPr>
        <p:spPr>
          <a:xfrm>
            <a:off x="304147" y="6176965"/>
            <a:ext cx="8516471" cy="419116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>
                <a:latin typeface="+mj-lt"/>
              </a:rPr>
              <a:t>Object Region Mining with Adversarial Erasing: A Simple Classification to Semantic Segmentation </a:t>
            </a:r>
            <a:r>
              <a:rPr lang="en-US" dirty="0" smtClean="0">
                <a:latin typeface="+mj-lt"/>
              </a:rPr>
              <a:t>Approach,</a:t>
            </a:r>
            <a:r>
              <a:rPr lang="en-US" dirty="0">
                <a:latin typeface="+mj-lt"/>
              </a:rPr>
              <a:t> IEEE </a:t>
            </a:r>
            <a:r>
              <a:rPr lang="en-US" altLang="zh-CN" dirty="0" smtClean="0">
                <a:latin typeface="+mj-lt"/>
              </a:rPr>
              <a:t>CVPR</a:t>
            </a:r>
            <a:r>
              <a:rPr lang="en-US" dirty="0" smtClean="0">
                <a:latin typeface="+mj-lt"/>
              </a:rPr>
              <a:t>, 2017.</a:t>
            </a:r>
            <a:endParaRPr lang="en-US" dirty="0">
              <a:latin typeface="+mj-lt"/>
            </a:endParaRPr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50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99273-1B6F-2B49-B34A-008C6AF7D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Weakly supervised semantic segmentation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B61D47-4E3F-7D44-AE60-690F0C49C7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2226775"/>
            <a:ext cx="9125629" cy="29705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68EA117-9673-BD4B-8898-E9C394381F79}"/>
              </a:ext>
            </a:extLst>
          </p:cNvPr>
          <p:cNvSpPr txBox="1"/>
          <p:nvPr/>
        </p:nvSpPr>
        <p:spPr>
          <a:xfrm>
            <a:off x="0" y="5197287"/>
            <a:ext cx="4477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800"/>
            </a:lvl1pPr>
          </a:lstStyle>
          <a:p>
            <a:pPr algn="ctr"/>
            <a:r>
              <a:rPr lang="en-US" dirty="0"/>
              <a:t>(a) Label: </a:t>
            </a:r>
            <a:r>
              <a:rPr lang="en-US" sz="2000" dirty="0"/>
              <a:t>person, car, moto-bike,</a:t>
            </a:r>
            <a:r>
              <a:rPr lang="zh-CN" altLang="en-US" sz="2000" dirty="0"/>
              <a:t> </a:t>
            </a:r>
            <a:r>
              <a:rPr lang="en-US" altLang="zh-CN" sz="2000" dirty="0"/>
              <a:t>…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087F98-1337-0544-B1E9-E8E26A8C74CC}"/>
              </a:ext>
            </a:extLst>
          </p:cNvPr>
          <p:cNvSpPr txBox="1"/>
          <p:nvPr/>
        </p:nvSpPr>
        <p:spPr>
          <a:xfrm>
            <a:off x="4652682" y="5197286"/>
            <a:ext cx="4518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800"/>
            </a:lvl1pPr>
          </a:lstStyle>
          <a:p>
            <a:pPr algn="ctr"/>
            <a:r>
              <a:rPr lang="en-US" dirty="0"/>
              <a:t>(b) GT (for evaluation only)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CC1622A-DDBD-9840-8AF1-BC5591CE985A}"/>
              </a:ext>
            </a:extLst>
          </p:cNvPr>
          <p:cNvSpPr txBox="1">
            <a:spLocks/>
          </p:cNvSpPr>
          <p:nvPr/>
        </p:nvSpPr>
        <p:spPr>
          <a:xfrm>
            <a:off x="295835" y="789710"/>
            <a:ext cx="8516471" cy="53872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Main challenge: missing direct evidence for bridging between image level keyworks and pixel locations.</a:t>
            </a:r>
          </a:p>
        </p:txBody>
      </p:sp>
    </p:spTree>
    <p:extLst>
      <p:ext uri="{BB962C8B-B14F-4D97-AF65-F5344CB8AC3E}">
        <p14:creationId xmlns:p14="http://schemas.microsoft.com/office/powerpoint/2010/main" val="584118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Exploring attention</a:t>
            </a:r>
            <a:endParaRPr lang="zh-CN" alt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0D95446-B889-C24D-B54E-4E1E52000CD9}"/>
              </a:ext>
            </a:extLst>
          </p:cNvPr>
          <p:cNvSpPr txBox="1">
            <a:spLocks/>
          </p:cNvSpPr>
          <p:nvPr/>
        </p:nvSpPr>
        <p:spPr>
          <a:xfrm>
            <a:off x="304147" y="6176965"/>
            <a:ext cx="8516471" cy="419116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>
                <a:latin typeface="+mj-lt"/>
              </a:rPr>
              <a:t>Object Region Mining with Adversarial Erasing: A Simple Classification to Semantic Segmentation </a:t>
            </a:r>
            <a:r>
              <a:rPr lang="en-US" dirty="0" smtClean="0">
                <a:latin typeface="+mj-lt"/>
              </a:rPr>
              <a:t>Approach,</a:t>
            </a:r>
            <a:r>
              <a:rPr lang="en-US" dirty="0">
                <a:latin typeface="+mj-lt"/>
              </a:rPr>
              <a:t> IEEE </a:t>
            </a:r>
            <a:r>
              <a:rPr lang="en-US" altLang="zh-CN" dirty="0" smtClean="0">
                <a:latin typeface="+mj-lt"/>
              </a:rPr>
              <a:t>CVPR</a:t>
            </a:r>
            <a:r>
              <a:rPr lang="en-US" dirty="0" smtClean="0">
                <a:latin typeface="+mj-lt"/>
              </a:rPr>
              <a:t>, 2017.</a:t>
            </a:r>
            <a:endParaRPr lang="en-US" dirty="0">
              <a:latin typeface="+mj-lt"/>
            </a:endParaRPr>
          </a:p>
          <a:p>
            <a:pPr algn="just"/>
            <a:endParaRPr lang="en-US" dirty="0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5275" y="1367132"/>
            <a:ext cx="8516938" cy="423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9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Exploring attention</a:t>
            </a:r>
            <a:endParaRPr lang="zh-CN" alt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0D95446-B889-C24D-B54E-4E1E52000CD9}"/>
              </a:ext>
            </a:extLst>
          </p:cNvPr>
          <p:cNvSpPr txBox="1">
            <a:spLocks/>
          </p:cNvSpPr>
          <p:nvPr/>
        </p:nvSpPr>
        <p:spPr>
          <a:xfrm>
            <a:off x="304147" y="6176965"/>
            <a:ext cx="8516471" cy="419116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>
                <a:latin typeface="+mj-lt"/>
              </a:rPr>
              <a:t>Object Region Mining with Adversarial Erasing: A Simple Classification to Semantic Segmentation </a:t>
            </a:r>
            <a:r>
              <a:rPr lang="en-US" dirty="0" smtClean="0">
                <a:latin typeface="+mj-lt"/>
              </a:rPr>
              <a:t>Approach,</a:t>
            </a:r>
            <a:r>
              <a:rPr lang="en-US" dirty="0">
                <a:latin typeface="+mj-lt"/>
              </a:rPr>
              <a:t> IEEE </a:t>
            </a:r>
            <a:r>
              <a:rPr lang="en-US" altLang="zh-CN" dirty="0" smtClean="0">
                <a:latin typeface="+mj-lt"/>
              </a:rPr>
              <a:t>CVPR</a:t>
            </a:r>
            <a:r>
              <a:rPr lang="en-US" dirty="0" smtClean="0">
                <a:latin typeface="+mj-lt"/>
              </a:rPr>
              <a:t>, 2017.</a:t>
            </a:r>
            <a:endParaRPr lang="en-US" dirty="0">
              <a:latin typeface="+mj-lt"/>
            </a:endParaRPr>
          </a:p>
          <a:p>
            <a:pPr algn="just"/>
            <a:endParaRPr lang="en-US" dirty="0"/>
          </a:p>
        </p:txBody>
      </p:sp>
      <p:pic>
        <p:nvPicPr>
          <p:cNvPr id="10" name="内容占位符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753" y="879790"/>
            <a:ext cx="8936904" cy="502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29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Exploring attention</a:t>
            </a:r>
            <a:endParaRPr lang="zh-CN" alt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0D95446-B889-C24D-B54E-4E1E52000CD9}"/>
              </a:ext>
            </a:extLst>
          </p:cNvPr>
          <p:cNvSpPr txBox="1">
            <a:spLocks/>
          </p:cNvSpPr>
          <p:nvPr/>
        </p:nvSpPr>
        <p:spPr>
          <a:xfrm>
            <a:off x="304147" y="6176965"/>
            <a:ext cx="8516471" cy="419116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>
                <a:latin typeface="+mj-lt"/>
              </a:rPr>
              <a:t>Object Region Mining with Adversarial Erasing: A Simple Classification to Semantic Segmentation </a:t>
            </a:r>
            <a:r>
              <a:rPr lang="en-US" dirty="0" smtClean="0">
                <a:latin typeface="+mj-lt"/>
              </a:rPr>
              <a:t>Approach,</a:t>
            </a:r>
            <a:r>
              <a:rPr lang="en-US" dirty="0">
                <a:latin typeface="+mj-lt"/>
              </a:rPr>
              <a:t> IEEE </a:t>
            </a:r>
            <a:r>
              <a:rPr lang="en-US" altLang="zh-CN" dirty="0" smtClean="0">
                <a:latin typeface="+mj-lt"/>
              </a:rPr>
              <a:t>CVPR</a:t>
            </a:r>
            <a:r>
              <a:rPr lang="en-US" dirty="0" smtClean="0">
                <a:latin typeface="+mj-lt"/>
              </a:rPr>
              <a:t>, 2017.</a:t>
            </a:r>
            <a:endParaRPr lang="en-US" dirty="0">
              <a:latin typeface="+mj-lt"/>
            </a:endParaRPr>
          </a:p>
          <a:p>
            <a:pPr algn="just"/>
            <a:endParaRPr lang="en-US" dirty="0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394" y="1243317"/>
            <a:ext cx="4209664" cy="451158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0189" y="775383"/>
            <a:ext cx="4190429" cy="524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534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Further exploring attention</a:t>
            </a:r>
            <a:endParaRPr lang="zh-CN" alt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0D95446-B889-C24D-B54E-4E1E52000CD9}"/>
              </a:ext>
            </a:extLst>
          </p:cNvPr>
          <p:cNvSpPr txBox="1">
            <a:spLocks/>
          </p:cNvSpPr>
          <p:nvPr/>
        </p:nvSpPr>
        <p:spPr>
          <a:xfrm>
            <a:off x="304147" y="6176965"/>
            <a:ext cx="8516471" cy="419116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>
                <a:latin typeface="+mj-lt"/>
              </a:rPr>
              <a:t>Adversarial </a:t>
            </a:r>
            <a:r>
              <a:rPr lang="en-US" dirty="0" smtClean="0">
                <a:latin typeface="+mj-lt"/>
              </a:rPr>
              <a:t>complementary learning </a:t>
            </a:r>
            <a:r>
              <a:rPr lang="en-US" dirty="0">
                <a:latin typeface="+mj-lt"/>
              </a:rPr>
              <a:t>for weakly supervised object </a:t>
            </a:r>
            <a:r>
              <a:rPr lang="en-US" dirty="0" smtClean="0">
                <a:latin typeface="+mj-lt"/>
              </a:rPr>
              <a:t>localization,</a:t>
            </a:r>
            <a:r>
              <a:rPr lang="en-US" dirty="0">
                <a:latin typeface="+mj-lt"/>
              </a:rPr>
              <a:t> IEEE </a:t>
            </a:r>
            <a:r>
              <a:rPr lang="en-US" altLang="zh-CN" dirty="0" smtClean="0">
                <a:latin typeface="+mj-lt"/>
              </a:rPr>
              <a:t>CVPR</a:t>
            </a:r>
            <a:r>
              <a:rPr lang="en-US" dirty="0" smtClean="0">
                <a:latin typeface="+mj-lt"/>
              </a:rPr>
              <a:t>, 2018.</a:t>
            </a:r>
            <a:endParaRPr lang="en-US" dirty="0">
              <a:latin typeface="+mj-lt"/>
            </a:endParaRPr>
          </a:p>
          <a:p>
            <a:pPr algn="just"/>
            <a:endParaRPr lang="en-US" dirty="0"/>
          </a:p>
        </p:txBody>
      </p:sp>
      <p:pic>
        <p:nvPicPr>
          <p:cNvPr id="7" name="内容占位符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3681"/>
          <a:stretch/>
        </p:blipFill>
        <p:spPr>
          <a:xfrm>
            <a:off x="304147" y="1570168"/>
            <a:ext cx="8587658" cy="359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631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内容占位符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Attention leak</a:t>
            </a:r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Further exploring attention</a:t>
            </a:r>
            <a:endParaRPr lang="zh-CN" alt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0D95446-B889-C24D-B54E-4E1E52000CD9}"/>
              </a:ext>
            </a:extLst>
          </p:cNvPr>
          <p:cNvSpPr txBox="1">
            <a:spLocks/>
          </p:cNvSpPr>
          <p:nvPr/>
        </p:nvSpPr>
        <p:spPr>
          <a:xfrm>
            <a:off x="304147" y="6176965"/>
            <a:ext cx="8516471" cy="419116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>
                <a:latin typeface="+mj-lt"/>
              </a:rPr>
              <a:t>Adversarial </a:t>
            </a:r>
            <a:r>
              <a:rPr lang="en-US" dirty="0" smtClean="0">
                <a:latin typeface="+mj-lt"/>
              </a:rPr>
              <a:t>complementary learning </a:t>
            </a:r>
            <a:r>
              <a:rPr lang="en-US" dirty="0">
                <a:latin typeface="+mj-lt"/>
              </a:rPr>
              <a:t>for weakly supervised object </a:t>
            </a:r>
            <a:r>
              <a:rPr lang="en-US" dirty="0" smtClean="0">
                <a:latin typeface="+mj-lt"/>
              </a:rPr>
              <a:t>localization,</a:t>
            </a:r>
            <a:r>
              <a:rPr lang="en-US" dirty="0">
                <a:latin typeface="+mj-lt"/>
              </a:rPr>
              <a:t> IEEE </a:t>
            </a:r>
            <a:r>
              <a:rPr lang="en-US" altLang="zh-CN" dirty="0" smtClean="0">
                <a:latin typeface="+mj-lt"/>
              </a:rPr>
              <a:t>CVPR</a:t>
            </a:r>
            <a:r>
              <a:rPr lang="en-US" dirty="0" smtClean="0">
                <a:latin typeface="+mj-lt"/>
              </a:rPr>
              <a:t>, 2018.</a:t>
            </a:r>
            <a:endParaRPr lang="en-US" dirty="0">
              <a:latin typeface="+mj-lt"/>
            </a:endParaRPr>
          </a:p>
          <a:p>
            <a:pPr algn="just"/>
            <a:endParaRPr 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299" y="2271861"/>
            <a:ext cx="2504762" cy="18761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7177" y="2271862"/>
            <a:ext cx="2493569" cy="187619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9996" y="2271861"/>
            <a:ext cx="2501586" cy="18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02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Further exploring attention</a:t>
            </a:r>
            <a:endParaRPr lang="zh-CN" alt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0D95446-B889-C24D-B54E-4E1E52000CD9}"/>
              </a:ext>
            </a:extLst>
          </p:cNvPr>
          <p:cNvSpPr txBox="1">
            <a:spLocks/>
          </p:cNvSpPr>
          <p:nvPr/>
        </p:nvSpPr>
        <p:spPr>
          <a:xfrm>
            <a:off x="304147" y="6176965"/>
            <a:ext cx="8516471" cy="41911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 smtClean="0">
                <a:latin typeface="+mj-lt"/>
              </a:rPr>
              <a:t>Self-Erasing </a:t>
            </a:r>
            <a:r>
              <a:rPr lang="en-US" dirty="0">
                <a:latin typeface="+mj-lt"/>
              </a:rPr>
              <a:t>Network for Integral Object Attention,</a:t>
            </a:r>
            <a:r>
              <a:rPr lang="en-US" dirty="0">
                <a:latin typeface="+mj-lt"/>
              </a:rPr>
              <a:t> </a:t>
            </a:r>
            <a:r>
              <a:rPr lang="en-US" dirty="0" err="1" smtClean="0">
                <a:latin typeface="+mj-lt"/>
              </a:rPr>
              <a:t>NureIPS</a:t>
            </a:r>
            <a:r>
              <a:rPr lang="en-US" dirty="0" smtClean="0">
                <a:latin typeface="+mj-lt"/>
              </a:rPr>
              <a:t> 2018.</a:t>
            </a:r>
            <a:endParaRPr lang="en-US" dirty="0">
              <a:latin typeface="+mj-lt"/>
            </a:endParaRPr>
          </a:p>
          <a:p>
            <a:pPr algn="just"/>
            <a:endParaRPr lang="en-US" dirty="0"/>
          </a:p>
        </p:txBody>
      </p:sp>
      <p:pic>
        <p:nvPicPr>
          <p:cNvPr id="9" name="内容占位符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5275" y="1035580"/>
            <a:ext cx="8516938" cy="489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2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Further exploring attention</a:t>
            </a:r>
            <a:endParaRPr lang="zh-CN" alt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0D95446-B889-C24D-B54E-4E1E52000CD9}"/>
              </a:ext>
            </a:extLst>
          </p:cNvPr>
          <p:cNvSpPr txBox="1">
            <a:spLocks/>
          </p:cNvSpPr>
          <p:nvPr/>
        </p:nvSpPr>
        <p:spPr>
          <a:xfrm>
            <a:off x="304147" y="6176965"/>
            <a:ext cx="8516471" cy="41911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 smtClean="0">
                <a:latin typeface="+mj-lt"/>
              </a:rPr>
              <a:t>Self-Erasing </a:t>
            </a:r>
            <a:r>
              <a:rPr lang="en-US" dirty="0">
                <a:latin typeface="+mj-lt"/>
              </a:rPr>
              <a:t>Network for Integral Object Attention,</a:t>
            </a:r>
            <a:r>
              <a:rPr lang="en-US" dirty="0">
                <a:latin typeface="+mj-lt"/>
              </a:rPr>
              <a:t> </a:t>
            </a:r>
            <a:r>
              <a:rPr lang="en-US" dirty="0" err="1" smtClean="0">
                <a:latin typeface="+mj-lt"/>
              </a:rPr>
              <a:t>NureIPS</a:t>
            </a:r>
            <a:r>
              <a:rPr lang="en-US" dirty="0" smtClean="0">
                <a:latin typeface="+mj-lt"/>
              </a:rPr>
              <a:t> 2018.</a:t>
            </a:r>
            <a:endParaRPr lang="en-US" dirty="0">
              <a:latin typeface="+mj-lt"/>
            </a:endParaRPr>
          </a:p>
          <a:p>
            <a:pPr algn="just"/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Conditionally Reversed Linear Units (C-</a:t>
            </a:r>
            <a:r>
              <a:rPr lang="en-US" altLang="zh-CN" dirty="0" err="1"/>
              <a:t>ReLUs</a:t>
            </a:r>
            <a:r>
              <a:rPr lang="en-US" altLang="zh-CN" dirty="0" smtClean="0"/>
              <a:t>)</a:t>
            </a:r>
          </a:p>
          <a:p>
            <a:endParaRPr lang="en-US" altLang="zh-CN" dirty="0"/>
          </a:p>
          <a:p>
            <a:pPr lvl="1"/>
            <a:endParaRPr lang="en-US" altLang="zh-CN" dirty="0" smtClean="0"/>
          </a:p>
          <a:p>
            <a:pPr lvl="1"/>
            <a:r>
              <a:rPr lang="en-US" altLang="zh-CN" dirty="0" smtClean="0"/>
              <a:t>B </a:t>
            </a:r>
            <a:r>
              <a:rPr lang="en-US" altLang="zh-CN" dirty="0"/>
              <a:t>is a binary mask, taking values from {−1, 1</a:t>
            </a:r>
            <a:r>
              <a:rPr lang="en-US" altLang="zh-CN" dirty="0" smtClean="0"/>
              <a:t>}</a:t>
            </a:r>
          </a:p>
          <a:p>
            <a:pPr lvl="1"/>
            <a:r>
              <a:rPr lang="en-US" altLang="zh-CN" dirty="0" smtClean="0"/>
              <a:t>C-</a:t>
            </a:r>
            <a:r>
              <a:rPr lang="en-US" altLang="zh-CN" dirty="0" err="1" smtClean="0"/>
              <a:t>ReLUs</a:t>
            </a:r>
            <a:r>
              <a:rPr lang="en-US" altLang="zh-CN" dirty="0" smtClean="0"/>
              <a:t> conditionally </a:t>
            </a:r>
            <a:r>
              <a:rPr lang="en-US" altLang="zh-CN" dirty="0"/>
              <a:t>flip the </a:t>
            </a:r>
            <a:r>
              <a:rPr lang="en-US" altLang="zh-CN" dirty="0" smtClean="0"/>
              <a:t>signs </a:t>
            </a:r>
            <a:r>
              <a:rPr lang="en-US" altLang="zh-CN" dirty="0"/>
              <a:t>of some </a:t>
            </a:r>
            <a:r>
              <a:rPr lang="en-US" altLang="zh-CN" dirty="0" smtClean="0"/>
              <a:t>features</a:t>
            </a:r>
          </a:p>
          <a:p>
            <a:pPr lvl="1"/>
            <a:r>
              <a:rPr lang="en-US" altLang="zh-CN" dirty="0" smtClean="0"/>
              <a:t>Exploring the contrast </a:t>
            </a:r>
            <a:r>
              <a:rPr lang="en-US" altLang="zh-CN" dirty="0"/>
              <a:t>between the potential zone and the background </a:t>
            </a:r>
            <a:r>
              <a:rPr lang="en-US" altLang="zh-CN" dirty="0" smtClean="0"/>
              <a:t>zone to further </a:t>
            </a:r>
            <a:r>
              <a:rPr lang="en-US" altLang="zh-CN" dirty="0"/>
              <a:t>discover more semantic objects from the potential </a:t>
            </a:r>
            <a:r>
              <a:rPr lang="en-US" altLang="zh-CN" dirty="0" smtClean="0"/>
              <a:t>zone.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010" y="1456131"/>
            <a:ext cx="6022736" cy="522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605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Further exploring attention</a:t>
            </a:r>
            <a:endParaRPr lang="zh-CN" alt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0D95446-B889-C24D-B54E-4E1E52000CD9}"/>
              </a:ext>
            </a:extLst>
          </p:cNvPr>
          <p:cNvSpPr txBox="1">
            <a:spLocks/>
          </p:cNvSpPr>
          <p:nvPr/>
        </p:nvSpPr>
        <p:spPr>
          <a:xfrm>
            <a:off x="304147" y="6176965"/>
            <a:ext cx="8516471" cy="41911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 smtClean="0">
                <a:latin typeface="+mj-lt"/>
              </a:rPr>
              <a:t>Self-Erasing </a:t>
            </a:r>
            <a:r>
              <a:rPr lang="en-US" dirty="0">
                <a:latin typeface="+mj-lt"/>
              </a:rPr>
              <a:t>Network for Integral Object Attention,</a:t>
            </a:r>
            <a:r>
              <a:rPr lang="en-US" dirty="0">
                <a:latin typeface="+mj-lt"/>
              </a:rPr>
              <a:t> </a:t>
            </a:r>
            <a:r>
              <a:rPr lang="en-US" dirty="0" err="1" smtClean="0">
                <a:latin typeface="+mj-lt"/>
              </a:rPr>
              <a:t>NureIPS</a:t>
            </a:r>
            <a:r>
              <a:rPr lang="en-US" dirty="0" smtClean="0">
                <a:latin typeface="+mj-lt"/>
              </a:rPr>
              <a:t> 2018.</a:t>
            </a:r>
            <a:endParaRPr lang="en-US" dirty="0">
              <a:latin typeface="+mj-lt"/>
            </a:endParaRPr>
          </a:p>
          <a:p>
            <a:pPr algn="just"/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C-</a:t>
            </a:r>
            <a:r>
              <a:rPr lang="en-US" altLang="zh-CN" dirty="0" err="1" smtClean="0"/>
              <a:t>ReLU</a:t>
            </a:r>
            <a:r>
              <a:rPr lang="en-US" altLang="zh-CN" dirty="0" smtClean="0"/>
              <a:t> I</a:t>
            </a:r>
          </a:p>
          <a:p>
            <a:pPr lvl="1"/>
            <a:r>
              <a:rPr lang="en-US" altLang="zh-CN" dirty="0" smtClean="0"/>
              <a:t>Working on potential zones</a:t>
            </a:r>
          </a:p>
          <a:p>
            <a:r>
              <a:rPr lang="en-US" altLang="zh-CN" dirty="0" smtClean="0"/>
              <a:t>C-</a:t>
            </a:r>
            <a:r>
              <a:rPr lang="en-US" altLang="zh-CN" dirty="0" err="1" smtClean="0"/>
              <a:t>ReLu</a:t>
            </a:r>
            <a:r>
              <a:rPr lang="en-US" altLang="zh-CN" dirty="0" smtClean="0"/>
              <a:t> II</a:t>
            </a:r>
          </a:p>
          <a:p>
            <a:pPr lvl="1"/>
            <a:r>
              <a:rPr lang="en-US" altLang="zh-CN" dirty="0" smtClean="0"/>
              <a:t>Working on common backgrounds</a:t>
            </a:r>
          </a:p>
          <a:p>
            <a:pPr lvl="1"/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706" y="2869492"/>
            <a:ext cx="8572727" cy="237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86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Further exploring attention</a:t>
            </a:r>
            <a:endParaRPr lang="zh-CN" alt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0D95446-B889-C24D-B54E-4E1E52000CD9}"/>
              </a:ext>
            </a:extLst>
          </p:cNvPr>
          <p:cNvSpPr txBox="1">
            <a:spLocks/>
          </p:cNvSpPr>
          <p:nvPr/>
        </p:nvSpPr>
        <p:spPr>
          <a:xfrm>
            <a:off x="304147" y="6176965"/>
            <a:ext cx="8516471" cy="41911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 smtClean="0">
                <a:latin typeface="+mj-lt"/>
              </a:rPr>
              <a:t>Self-Erasing </a:t>
            </a:r>
            <a:r>
              <a:rPr lang="en-US" dirty="0">
                <a:latin typeface="+mj-lt"/>
              </a:rPr>
              <a:t>Network for Integral Object Attention,</a:t>
            </a:r>
            <a:r>
              <a:rPr lang="en-US" dirty="0">
                <a:latin typeface="+mj-lt"/>
              </a:rPr>
              <a:t> </a:t>
            </a:r>
            <a:r>
              <a:rPr lang="en-US" dirty="0" err="1" smtClean="0">
                <a:latin typeface="+mj-lt"/>
              </a:rPr>
              <a:t>NureIPS</a:t>
            </a:r>
            <a:r>
              <a:rPr lang="en-US" dirty="0" smtClean="0">
                <a:latin typeface="+mj-lt"/>
              </a:rPr>
              <a:t> 2018.</a:t>
            </a:r>
            <a:endParaRPr lang="en-US" dirty="0">
              <a:latin typeface="+mj-lt"/>
            </a:endParaRPr>
          </a:p>
          <a:p>
            <a:pPr algn="just"/>
            <a:endParaRPr lang="en-US" dirty="0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249" y="1038075"/>
            <a:ext cx="8647800" cy="4190629"/>
          </a:xfrm>
          <a:prstGeom prst="rect">
            <a:avLst/>
          </a:prstGeom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955303B1-F2BB-E747-80CD-8D12F8F2D216}"/>
              </a:ext>
            </a:extLst>
          </p:cNvPr>
          <p:cNvSpPr txBox="1"/>
          <p:nvPr/>
        </p:nvSpPr>
        <p:spPr>
          <a:xfrm>
            <a:off x="3483033" y="5179614"/>
            <a:ext cx="44722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800"/>
            </a:lvl1pPr>
          </a:lstStyle>
          <a:p>
            <a:pPr algn="l"/>
            <a:r>
              <a:rPr lang="en-US" dirty="0" err="1" smtClean="0"/>
              <a:t>See</a:t>
            </a:r>
            <a:r>
              <a:rPr lang="en-US" altLang="zh-CN" dirty="0" err="1" smtClean="0"/>
              <a:t>Net</a:t>
            </a:r>
            <a:r>
              <a:rPr lang="en-US" altLang="zh-CN" dirty="0" smtClean="0"/>
              <a:t> (ours)                   </a:t>
            </a:r>
            <a:r>
              <a:rPr lang="en-US" altLang="zh-CN" dirty="0" err="1" smtClean="0"/>
              <a:t>ACoL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94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Further exploring attention</a:t>
            </a:r>
            <a:endParaRPr lang="zh-CN" alt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0D95446-B889-C24D-B54E-4E1E52000CD9}"/>
              </a:ext>
            </a:extLst>
          </p:cNvPr>
          <p:cNvSpPr txBox="1">
            <a:spLocks/>
          </p:cNvSpPr>
          <p:nvPr/>
        </p:nvSpPr>
        <p:spPr>
          <a:xfrm>
            <a:off x="304147" y="6176965"/>
            <a:ext cx="8516471" cy="41911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 smtClean="0">
                <a:latin typeface="+mj-lt"/>
              </a:rPr>
              <a:t>Self-Erasing </a:t>
            </a:r>
            <a:r>
              <a:rPr lang="en-US" dirty="0">
                <a:latin typeface="+mj-lt"/>
              </a:rPr>
              <a:t>Network for Integral Object Attention,</a:t>
            </a:r>
            <a:r>
              <a:rPr lang="en-US" dirty="0">
                <a:latin typeface="+mj-lt"/>
              </a:rPr>
              <a:t> </a:t>
            </a:r>
            <a:r>
              <a:rPr lang="en-US" dirty="0" err="1" smtClean="0">
                <a:latin typeface="+mj-lt"/>
              </a:rPr>
              <a:t>NureIPS</a:t>
            </a:r>
            <a:r>
              <a:rPr lang="en-US" dirty="0" smtClean="0">
                <a:latin typeface="+mj-lt"/>
              </a:rPr>
              <a:t> 2018.</a:t>
            </a:r>
            <a:endParaRPr lang="en-US" dirty="0">
              <a:latin typeface="+mj-lt"/>
            </a:endParaRPr>
          </a:p>
          <a:p>
            <a:pPr algn="just"/>
            <a:endParaRPr lang="en-US" dirty="0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147" y="717147"/>
            <a:ext cx="8276872" cy="5411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52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/>
              <a:t>Why it is important?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Insufficient annotations in real applications</a:t>
            </a:r>
          </a:p>
          <a:p>
            <a:pPr lvl="1"/>
            <a:r>
              <a:rPr lang="en-US" altLang="zh-CN" dirty="0"/>
              <a:t>Especially</a:t>
            </a:r>
            <a:r>
              <a:rPr lang="zh-CN" altLang="en-US" dirty="0"/>
              <a:t> </a:t>
            </a:r>
            <a:r>
              <a:rPr lang="en-US" altLang="zh-CN" dirty="0"/>
              <a:t>for novel categories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7289" y="1869043"/>
            <a:ext cx="2668426" cy="1696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835" y="3714134"/>
            <a:ext cx="3165880" cy="2251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7289" y="3714134"/>
            <a:ext cx="2668426" cy="2251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084" y="1869044"/>
            <a:ext cx="3153631" cy="1696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C9C10B-1EFC-5E47-9681-E247D6AEBBA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7"/>
          <a:stretch/>
        </p:blipFill>
        <p:spPr>
          <a:xfrm>
            <a:off x="6381289" y="1869044"/>
            <a:ext cx="2401757" cy="40969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9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 smtClean="0"/>
              <a:t>Exploring salient instances &amp; image collections</a:t>
            </a:r>
            <a:endParaRPr lang="zh-CN" altLang="en-US" sz="3600" dirty="0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5275" y="1095715"/>
            <a:ext cx="8516938" cy="477452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0D95446-B889-C24D-B54E-4E1E52000CD9}"/>
              </a:ext>
            </a:extLst>
          </p:cNvPr>
          <p:cNvSpPr txBox="1">
            <a:spLocks/>
          </p:cNvSpPr>
          <p:nvPr/>
        </p:nvSpPr>
        <p:spPr>
          <a:xfrm>
            <a:off x="304147" y="6176965"/>
            <a:ext cx="8516471" cy="419116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>
                <a:latin typeface="+mj-lt"/>
              </a:rPr>
              <a:t>Associating Inter-Image Salient Instances for Weakly Supervised Semantic </a:t>
            </a:r>
            <a:r>
              <a:rPr lang="en-US" dirty="0" smtClean="0">
                <a:latin typeface="+mj-lt"/>
              </a:rPr>
              <a:t>Segmentation,</a:t>
            </a:r>
            <a:r>
              <a:rPr lang="en-US" dirty="0">
                <a:latin typeface="+mj-lt"/>
              </a:rPr>
              <a:t> </a:t>
            </a:r>
            <a:r>
              <a:rPr lang="en-US" dirty="0" smtClean="0">
                <a:latin typeface="+mj-lt"/>
              </a:rPr>
              <a:t>ECCV 2018.</a:t>
            </a:r>
            <a:endParaRPr lang="en-US" dirty="0">
              <a:latin typeface="+mj-lt"/>
            </a:endParaRPr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14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 smtClean="0"/>
              <a:t>Exploring salient instances &amp; image collections</a:t>
            </a:r>
            <a:endParaRPr lang="zh-CN" altLang="en-US" sz="36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0D95446-B889-C24D-B54E-4E1E52000CD9}"/>
              </a:ext>
            </a:extLst>
          </p:cNvPr>
          <p:cNvSpPr txBox="1">
            <a:spLocks/>
          </p:cNvSpPr>
          <p:nvPr/>
        </p:nvSpPr>
        <p:spPr>
          <a:xfrm>
            <a:off x="304147" y="6176965"/>
            <a:ext cx="8516471" cy="419116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>
                <a:latin typeface="+mj-lt"/>
              </a:rPr>
              <a:t>Associating Inter-Image Salient Instances for Weakly Supervised Semantic </a:t>
            </a:r>
            <a:r>
              <a:rPr lang="en-US" dirty="0" smtClean="0">
                <a:latin typeface="+mj-lt"/>
              </a:rPr>
              <a:t>Segmentation,</a:t>
            </a:r>
            <a:r>
              <a:rPr lang="en-US" dirty="0">
                <a:latin typeface="+mj-lt"/>
              </a:rPr>
              <a:t> </a:t>
            </a:r>
            <a:r>
              <a:rPr lang="en-US" dirty="0" smtClean="0">
                <a:latin typeface="+mj-lt"/>
              </a:rPr>
              <a:t>ECCV 2018.</a:t>
            </a:r>
            <a:endParaRPr lang="en-US" dirty="0">
              <a:latin typeface="+mj-lt"/>
            </a:endParaRPr>
          </a:p>
          <a:p>
            <a:pPr algn="just"/>
            <a:endParaRPr lang="en-US" dirty="0"/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203" y="975569"/>
            <a:ext cx="8715809" cy="478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39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 smtClean="0"/>
              <a:t>Exploring salient instances &amp; image collections</a:t>
            </a:r>
            <a:endParaRPr lang="zh-CN" altLang="en-US" sz="36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0D95446-B889-C24D-B54E-4E1E52000CD9}"/>
              </a:ext>
            </a:extLst>
          </p:cNvPr>
          <p:cNvSpPr txBox="1">
            <a:spLocks/>
          </p:cNvSpPr>
          <p:nvPr/>
        </p:nvSpPr>
        <p:spPr>
          <a:xfrm>
            <a:off x="304147" y="6176965"/>
            <a:ext cx="8516471" cy="419116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>
                <a:latin typeface="+mj-lt"/>
              </a:rPr>
              <a:t>Associating Inter-Image Salient Instances for Weakly Supervised Semantic </a:t>
            </a:r>
            <a:r>
              <a:rPr lang="en-US" dirty="0" smtClean="0">
                <a:latin typeface="+mj-lt"/>
              </a:rPr>
              <a:t>Segmentation,</a:t>
            </a:r>
            <a:r>
              <a:rPr lang="en-US" dirty="0">
                <a:latin typeface="+mj-lt"/>
              </a:rPr>
              <a:t> </a:t>
            </a:r>
            <a:r>
              <a:rPr lang="en-US" dirty="0" smtClean="0">
                <a:latin typeface="+mj-lt"/>
              </a:rPr>
              <a:t>ECCV 2018.</a:t>
            </a:r>
            <a:endParaRPr lang="en-US" dirty="0">
              <a:latin typeface="+mj-lt"/>
            </a:endParaRPr>
          </a:p>
          <a:p>
            <a:pPr algn="just"/>
            <a:endParaRPr lang="en-US" dirty="0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5275" y="2181384"/>
            <a:ext cx="8516938" cy="260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75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 smtClean="0"/>
              <a:t>Exploring salient instances &amp; image collections</a:t>
            </a:r>
            <a:endParaRPr lang="zh-CN" altLang="en-US" sz="36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0D95446-B889-C24D-B54E-4E1E52000CD9}"/>
              </a:ext>
            </a:extLst>
          </p:cNvPr>
          <p:cNvSpPr txBox="1">
            <a:spLocks/>
          </p:cNvSpPr>
          <p:nvPr/>
        </p:nvSpPr>
        <p:spPr>
          <a:xfrm>
            <a:off x="304147" y="6176965"/>
            <a:ext cx="8516471" cy="419116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>
                <a:latin typeface="+mj-lt"/>
              </a:rPr>
              <a:t>Associating Inter-Image Salient Instances for Weakly Supervised Semantic </a:t>
            </a:r>
            <a:r>
              <a:rPr lang="en-US" dirty="0" smtClean="0">
                <a:latin typeface="+mj-lt"/>
              </a:rPr>
              <a:t>Segmentation,</a:t>
            </a:r>
            <a:r>
              <a:rPr lang="en-US" dirty="0">
                <a:latin typeface="+mj-lt"/>
              </a:rPr>
              <a:t> </a:t>
            </a:r>
            <a:r>
              <a:rPr lang="en-US" dirty="0" smtClean="0">
                <a:latin typeface="+mj-lt"/>
              </a:rPr>
              <a:t>ECCV 2018.</a:t>
            </a:r>
            <a:endParaRPr lang="en-US" dirty="0">
              <a:latin typeface="+mj-lt"/>
            </a:endParaRPr>
          </a:p>
          <a:p>
            <a:pPr algn="just"/>
            <a:endParaRPr lang="en-US" dirty="0"/>
          </a:p>
        </p:txBody>
      </p:sp>
      <p:pic>
        <p:nvPicPr>
          <p:cNvPr id="7" name="内容占位符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4925" y="729060"/>
            <a:ext cx="6454147" cy="538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84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Summary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Insights about how to better bridge keywords &amp; pixels</a:t>
            </a:r>
          </a:p>
          <a:p>
            <a:pPr lvl="1"/>
            <a:r>
              <a:rPr lang="en-US" altLang="zh-CN" dirty="0" smtClean="0"/>
              <a:t>Salient object</a:t>
            </a:r>
          </a:p>
          <a:p>
            <a:pPr lvl="1"/>
            <a:r>
              <a:rPr lang="en-US" altLang="zh-CN" dirty="0" smtClean="0"/>
              <a:t>Edges</a:t>
            </a:r>
          </a:p>
          <a:p>
            <a:pPr lvl="1"/>
            <a:r>
              <a:rPr lang="en-US" altLang="zh-CN" dirty="0" smtClean="0"/>
              <a:t>Attention</a:t>
            </a:r>
          </a:p>
          <a:p>
            <a:pPr lvl="1"/>
            <a:r>
              <a:rPr lang="en-US" altLang="zh-CN" dirty="0" smtClean="0"/>
              <a:t>Image collections</a:t>
            </a:r>
          </a:p>
          <a:p>
            <a:pPr lvl="1"/>
            <a:r>
              <a:rPr lang="en-US" altLang="zh-CN" dirty="0" smtClean="0"/>
              <a:t>Internet images</a:t>
            </a:r>
          </a:p>
          <a:p>
            <a:pPr lvl="1"/>
            <a:r>
              <a:rPr lang="en-US" altLang="zh-CN" dirty="0" smtClean="0"/>
              <a:t>etc.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484275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4088" y="1667455"/>
            <a:ext cx="873996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Thanks!</a:t>
            </a:r>
          </a:p>
          <a:p>
            <a:pPr algn="ctr"/>
            <a:r>
              <a:rPr lang="en-US" altLang="zh-CN" sz="115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Q&amp;A</a:t>
            </a:r>
            <a:endParaRPr lang="en-US" sz="115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5488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Panel discussion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6138" y="800221"/>
            <a:ext cx="8806123" cy="5789766"/>
          </a:xfrm>
        </p:spPr>
        <p:txBody>
          <a:bodyPr>
            <a:normAutofit/>
          </a:bodyPr>
          <a:lstStyle/>
          <a:p>
            <a:r>
              <a:rPr lang="en-US" altLang="zh-CN" dirty="0" smtClean="0"/>
              <a:t>Panel</a:t>
            </a:r>
            <a:r>
              <a:rPr lang="zh-CN" altLang="en-US" dirty="0" smtClean="0"/>
              <a:t>议题</a:t>
            </a:r>
            <a:endParaRPr lang="en-US" altLang="zh-CN" dirty="0" smtClean="0"/>
          </a:p>
          <a:p>
            <a:pPr lvl="1"/>
            <a:r>
              <a:rPr lang="zh-CN" altLang="en-US" dirty="0" smtClean="0"/>
              <a:t>弱</a:t>
            </a:r>
            <a:r>
              <a:rPr lang="zh-CN" altLang="en-US" dirty="0"/>
              <a:t>监督图像理解目前或者在不久的未来是否存在杀手级应用（</a:t>
            </a:r>
            <a:r>
              <a:rPr lang="en-US" altLang="zh-CN" dirty="0"/>
              <a:t>killer applications</a:t>
            </a:r>
            <a:r>
              <a:rPr lang="zh-CN" altLang="en-US" dirty="0"/>
              <a:t>）？</a:t>
            </a:r>
          </a:p>
          <a:p>
            <a:pPr lvl="1"/>
            <a:r>
              <a:rPr lang="zh-CN" altLang="en-US" dirty="0"/>
              <a:t>在未来，弱监督物体检测、语义分割等问题上的算法性能能否逼近全监督算法的性能？</a:t>
            </a:r>
          </a:p>
          <a:p>
            <a:pPr lvl="1"/>
            <a:r>
              <a:rPr lang="zh-CN" altLang="en-US" dirty="0"/>
              <a:t>未来弱监督图像理解的主要技术方向是什么？</a:t>
            </a:r>
          </a:p>
          <a:p>
            <a:pPr lvl="1"/>
            <a:r>
              <a:rPr lang="zh-CN" altLang="en-US" dirty="0"/>
              <a:t>如何看待</a:t>
            </a:r>
            <a:r>
              <a:rPr lang="en-US" altLang="zh-CN" dirty="0"/>
              <a:t>GAN</a:t>
            </a:r>
            <a:r>
              <a:rPr lang="zh-CN" altLang="en-US" dirty="0"/>
              <a:t>技术在弱监督图像理解中的作用？</a:t>
            </a:r>
          </a:p>
          <a:p>
            <a:pPr lvl="1"/>
            <a:r>
              <a:rPr lang="zh-CN" altLang="en-US" dirty="0"/>
              <a:t>目前的弱监督物体检测、语义分割主要是基于图像的，视频中的时序信息对于弱监督视觉理解会带来哪些机遇和挑战？</a:t>
            </a:r>
          </a:p>
          <a:p>
            <a:pPr lvl="1"/>
            <a:r>
              <a:rPr lang="zh-CN" altLang="en-US" dirty="0"/>
              <a:t>如何看待基于混合监督的图像理解方法，如：部分数据有弱监督标记、少量样本有全监督标记、甚至部分样本存在标记缺失的情况？</a:t>
            </a:r>
          </a:p>
          <a:p>
            <a:r>
              <a:rPr lang="en-US" altLang="zh-CN" dirty="0"/>
              <a:t>Panel</a:t>
            </a:r>
            <a:r>
              <a:rPr lang="zh-CN" altLang="en-US" dirty="0"/>
              <a:t>嘉宾：</a:t>
            </a:r>
          </a:p>
          <a:p>
            <a:pPr lvl="1"/>
            <a:r>
              <a:rPr lang="zh-CN" altLang="en-US" dirty="0"/>
              <a:t>左旺孟（哈尔滨工业大学）、李宇峰（南京大学</a:t>
            </a:r>
            <a:r>
              <a:rPr lang="zh-CN" altLang="en-US" dirty="0" smtClean="0"/>
              <a:t>）</a:t>
            </a:r>
            <a:endParaRPr lang="en-US" altLang="zh-CN" dirty="0" smtClean="0"/>
          </a:p>
          <a:p>
            <a:pPr lvl="1"/>
            <a:r>
              <a:rPr lang="zh-CN" altLang="en-US" dirty="0"/>
              <a:t>叶齐祥（中国科学院大学）、程明明（南开大学）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7851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BD92B-E62E-084F-834D-7F9C2AAF3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 smtClean="0"/>
              <a:t>How to bridge between labels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5B44F7-29EF-1A4F-B573-D562F8F12F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Understanding the SOTA of these “tools” </a:t>
            </a:r>
            <a:endParaRPr lang="en-US" dirty="0" smtClean="0"/>
          </a:p>
          <a:p>
            <a:pPr lvl="1"/>
            <a:r>
              <a:rPr lang="en-US" dirty="0" smtClean="0"/>
              <a:t>What </a:t>
            </a:r>
            <a:r>
              <a:rPr lang="en-US" dirty="0"/>
              <a:t>are they good at?</a:t>
            </a:r>
          </a:p>
          <a:p>
            <a:pPr lvl="1"/>
            <a:r>
              <a:rPr lang="en-US" dirty="0"/>
              <a:t>What are their limitations?</a:t>
            </a:r>
          </a:p>
          <a:p>
            <a:pPr lvl="1"/>
            <a:r>
              <a:rPr lang="en-US" dirty="0"/>
              <a:t>How to use them efficiently?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43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7E553-9188-CF40-AD5D-036FF4DB8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might be useful to bridge the gap?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92E5EA-5462-B14A-A559-84947AB6A9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835" y="5177118"/>
            <a:ext cx="8516471" cy="1371598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en-US" dirty="0">
                <a:latin typeface="+mj-lt"/>
              </a:rPr>
              <a:t>Richer Convolutional Features for Edge Detection, IEEE TPAMI 2019 (CVPR’17).</a:t>
            </a:r>
          </a:p>
          <a:p>
            <a:pPr algn="just"/>
            <a:r>
              <a:rPr lang="en-US" dirty="0">
                <a:latin typeface="+mj-lt"/>
              </a:rPr>
              <a:t>Deeply supervised salient object detection with short connections, IEEE TPAMI, 2019 (CVPR’17).</a:t>
            </a:r>
          </a:p>
          <a:p>
            <a:pPr algn="just"/>
            <a:r>
              <a:rPr lang="en-US" dirty="0">
                <a:latin typeface="+mj-lt"/>
              </a:rPr>
              <a:t>A Simple Pooling-Based Design for Real-Time Salient Object Detection, IEEE CVPR, 2019.</a:t>
            </a:r>
          </a:p>
          <a:p>
            <a:pPr algn="just"/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D7C16F2-3D62-EF4E-B9A4-717C6EAC02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3415"/>
          <a:stretch/>
        </p:blipFill>
        <p:spPr>
          <a:xfrm>
            <a:off x="530659" y="855160"/>
            <a:ext cx="2676133" cy="3326875"/>
          </a:xfrm>
          <a:prstGeom prst="rect">
            <a:avLst/>
          </a:prstGeom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CDB8679C-56CF-0D43-9A16-8675EFC063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108" r="16420"/>
          <a:stretch/>
        </p:blipFill>
        <p:spPr>
          <a:xfrm>
            <a:off x="5974758" y="855159"/>
            <a:ext cx="2657914" cy="3326876"/>
          </a:xfrm>
          <a:prstGeom prst="rect">
            <a:avLst/>
          </a:prstGeom>
        </p:spPr>
      </p:pic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23332C2F-45D0-D342-8157-191BA9D2EA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370" r="-1"/>
          <a:stretch/>
        </p:blipFill>
        <p:spPr>
          <a:xfrm>
            <a:off x="3210509" y="855159"/>
            <a:ext cx="2683567" cy="33268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D69903-5F2A-814F-89D2-7D53F6EA61C0}"/>
              </a:ext>
            </a:extLst>
          </p:cNvPr>
          <p:cNvSpPr txBox="1"/>
          <p:nvPr/>
        </p:nvSpPr>
        <p:spPr>
          <a:xfrm>
            <a:off x="3287475" y="4182035"/>
            <a:ext cx="2606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800"/>
            </a:lvl1pPr>
          </a:lstStyle>
          <a:p>
            <a:pPr algn="ctr"/>
            <a:r>
              <a:rPr lang="en-US" dirty="0"/>
              <a:t>Salient object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5303B1-F2BB-E747-80CD-8D12F8F2D216}"/>
              </a:ext>
            </a:extLst>
          </p:cNvPr>
          <p:cNvSpPr txBox="1"/>
          <p:nvPr/>
        </p:nvSpPr>
        <p:spPr>
          <a:xfrm>
            <a:off x="5971042" y="4182035"/>
            <a:ext cx="2661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800"/>
            </a:lvl1pPr>
          </a:lstStyle>
          <a:p>
            <a:pPr algn="ctr"/>
            <a:r>
              <a:rPr lang="en-US" dirty="0"/>
              <a:t>Edges</a:t>
            </a:r>
          </a:p>
        </p:txBody>
      </p:sp>
    </p:spTree>
    <p:extLst>
      <p:ext uri="{BB962C8B-B14F-4D97-AF65-F5344CB8AC3E}">
        <p14:creationId xmlns:p14="http://schemas.microsoft.com/office/powerpoint/2010/main" val="413496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7E553-9188-CF40-AD5D-036FF4DB8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might be useful to bridge the gap?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92E5EA-5462-B14A-A559-84947AB6A9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835" y="5351929"/>
            <a:ext cx="8516471" cy="1196787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en-US" dirty="0">
                <a:latin typeface="+mj-lt"/>
              </a:rPr>
              <a:t>DEL: Deep Embedding Learning for Efficient Image Segmentation, IJCAI 2018.</a:t>
            </a:r>
          </a:p>
          <a:p>
            <a:pPr algn="just"/>
            <a:r>
              <a:rPr lang="en-US" dirty="0">
                <a:latin typeface="+mj-lt"/>
              </a:rPr>
              <a:t>Richer Convolutional Features for Edge Detection, IEEE TPAMI 2019 (CVPR’17).</a:t>
            </a:r>
          </a:p>
          <a:p>
            <a:pPr algn="just"/>
            <a:r>
              <a:rPr lang="en-US" dirty="0">
                <a:latin typeface="+mj-lt"/>
              </a:rPr>
              <a:t>FLIC: Fast Linear Iterative Clustering with Active Search, AAAI 2018.</a:t>
            </a:r>
          </a:p>
          <a:p>
            <a:pPr algn="just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5303B1-F2BB-E747-80CD-8D12F8F2D216}"/>
              </a:ext>
            </a:extLst>
          </p:cNvPr>
          <p:cNvSpPr txBox="1"/>
          <p:nvPr/>
        </p:nvSpPr>
        <p:spPr>
          <a:xfrm>
            <a:off x="4597902" y="3845859"/>
            <a:ext cx="40351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800"/>
            </a:lvl1pPr>
          </a:lstStyle>
          <a:p>
            <a:pPr algn="ctr"/>
            <a:r>
              <a:rPr lang="en-US" dirty="0"/>
              <a:t>Image segmentation (grouping)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1B205D-2DDC-884C-9EC1-A2884559CC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0876"/>
          <a:stretch/>
        </p:blipFill>
        <p:spPr>
          <a:xfrm>
            <a:off x="435343" y="1068017"/>
            <a:ext cx="4067689" cy="27778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E8AA5E-9E89-BD4A-ACDF-041C736107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886" r="143"/>
          <a:stretch/>
        </p:blipFill>
        <p:spPr>
          <a:xfrm>
            <a:off x="4597903" y="1068017"/>
            <a:ext cx="4035107" cy="277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0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7E553-9188-CF40-AD5D-036FF4DB8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might be useful to bridge the gap?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92E5EA-5462-B14A-A559-84947AB6A9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835" y="5741894"/>
            <a:ext cx="8516471" cy="806822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en-US" dirty="0">
                <a:latin typeface="+mj-lt"/>
              </a:rPr>
              <a:t>S4Net: Single Stage Salient-Instance Segmentation, </a:t>
            </a:r>
            <a:r>
              <a:rPr lang="en-US" b="1" dirty="0">
                <a:latin typeface="+mj-lt"/>
              </a:rPr>
              <a:t>IEEE CVPR</a:t>
            </a:r>
            <a:r>
              <a:rPr lang="en-US" dirty="0">
                <a:latin typeface="+mj-lt"/>
              </a:rPr>
              <a:t>, 2019.</a:t>
            </a:r>
          </a:p>
          <a:p>
            <a:pPr algn="just"/>
            <a:r>
              <a:rPr lang="en-US" dirty="0">
                <a:latin typeface="+mj-lt"/>
              </a:rPr>
              <a:t>Salient Objects in Clutter: Bringing Salient Object Detection to the Foreground, </a:t>
            </a:r>
            <a:r>
              <a:rPr lang="en-US" b="1" dirty="0">
                <a:latin typeface="+mj-lt"/>
              </a:rPr>
              <a:t>ECCV</a:t>
            </a:r>
            <a:r>
              <a:rPr lang="en-US" dirty="0">
                <a:latin typeface="+mj-lt"/>
              </a:rPr>
              <a:t>, 2018</a:t>
            </a:r>
          </a:p>
          <a:p>
            <a:pPr algn="just"/>
            <a:endParaRPr lang="en-US" dirty="0"/>
          </a:p>
          <a:p>
            <a:pPr algn="just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5303B1-F2BB-E747-80CD-8D12F8F2D216}"/>
              </a:ext>
            </a:extLst>
          </p:cNvPr>
          <p:cNvSpPr txBox="1"/>
          <p:nvPr/>
        </p:nvSpPr>
        <p:spPr>
          <a:xfrm>
            <a:off x="5150223" y="4168587"/>
            <a:ext cx="3630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800"/>
            </a:lvl1pPr>
          </a:lstStyle>
          <a:p>
            <a:pPr algn="ctr"/>
            <a:r>
              <a:rPr lang="en-US" dirty="0"/>
              <a:t>Salient instances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008840-4BBD-264F-B484-DD0225B3CE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835" y="1008528"/>
            <a:ext cx="8485344" cy="316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42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239AB-69EC-2E4B-97FB-DDEEAD7B4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might be useful to bridge the gap?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EAB88F-74A3-0746-85CA-07AAA0274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835" y="5573197"/>
            <a:ext cx="8516471" cy="962073"/>
          </a:xfrm>
        </p:spPr>
        <p:txBody>
          <a:bodyPr>
            <a:normAutofit fontScale="55000" lnSpcReduction="20000"/>
          </a:bodyPr>
          <a:lstStyle/>
          <a:p>
            <a:r>
              <a:rPr lang="en-US" dirty="0">
                <a:latin typeface="+mj-lt"/>
              </a:rPr>
              <a:t>Associating Inter-Image Salient Instances for Weakly Supervised Semantic Segmentation,  ECCV, 2018</a:t>
            </a:r>
          </a:p>
          <a:p>
            <a:r>
              <a:rPr lang="en-US" dirty="0" err="1">
                <a:latin typeface="+mj-lt"/>
              </a:rPr>
              <a:t>SalientShape</a:t>
            </a:r>
            <a:r>
              <a:rPr lang="en-US" dirty="0">
                <a:latin typeface="+mj-lt"/>
              </a:rPr>
              <a:t>: Group Saliency in Image Collections, The Visual Computer, 2014.</a:t>
            </a:r>
          </a:p>
          <a:p>
            <a:r>
              <a:rPr lang="en-US" dirty="0">
                <a:latin typeface="+mj-lt"/>
              </a:rPr>
              <a:t>Sketch2Photo: Internet Image Montage, ACM TOG, 2009.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C439DB-8288-BF48-95DD-0C985DC16BEF}"/>
              </a:ext>
            </a:extLst>
          </p:cNvPr>
          <p:cNvSpPr txBox="1"/>
          <p:nvPr/>
        </p:nvSpPr>
        <p:spPr>
          <a:xfrm>
            <a:off x="295834" y="5049978"/>
            <a:ext cx="8516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800"/>
            </a:lvl1pPr>
          </a:lstStyle>
          <a:p>
            <a:pPr algn="ctr"/>
            <a:r>
              <a:rPr lang="en-US" dirty="0"/>
              <a:t>Image collections</a:t>
            </a:r>
          </a:p>
        </p:txBody>
      </p:sp>
      <p:pic>
        <p:nvPicPr>
          <p:cNvPr id="8" name="图片 4">
            <a:extLst>
              <a:ext uri="{FF2B5EF4-FFF2-40B4-BE49-F238E27FC236}">
                <a16:creationId xmlns:a16="http://schemas.microsoft.com/office/drawing/2014/main" id="{4D2B95F8-73E4-D949-BF43-79A348E854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35" y="792968"/>
            <a:ext cx="7552765" cy="4257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69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BD92B-E62E-084F-834D-7F9C2AAF3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Understanding the SOTA of these “tools”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5B44F7-29EF-1A4F-B573-D562F8F12F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are they good at?</a:t>
            </a:r>
          </a:p>
          <a:p>
            <a:pPr lvl="1"/>
            <a:r>
              <a:rPr lang="en-US" dirty="0"/>
              <a:t>SOTA salient object detection methods are quite robust and generalize well to new datasets.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4E6C19-5C69-F04D-9045-73F15C3F1F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547"/>
          <a:stretch/>
        </p:blipFill>
        <p:spPr>
          <a:xfrm>
            <a:off x="134470" y="2058340"/>
            <a:ext cx="8875059" cy="3818468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0D95446-B889-C24D-B54E-4E1E52000CD9}"/>
              </a:ext>
            </a:extLst>
          </p:cNvPr>
          <p:cNvSpPr txBox="1">
            <a:spLocks/>
          </p:cNvSpPr>
          <p:nvPr/>
        </p:nvSpPr>
        <p:spPr>
          <a:xfrm>
            <a:off x="295835" y="5997388"/>
            <a:ext cx="8516471" cy="55133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>
                <a:latin typeface="+mj-lt"/>
              </a:rPr>
              <a:t>A Simple Pooling-Based Design for Real-Time Salient Object Detection, IEEE CVPR, 2019.</a:t>
            </a:r>
          </a:p>
          <a:p>
            <a:pPr algn="just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CBEE126-5833-CC41-A58B-66205C06437A}"/>
              </a:ext>
            </a:extLst>
          </p:cNvPr>
          <p:cNvSpPr/>
          <p:nvPr/>
        </p:nvSpPr>
        <p:spPr>
          <a:xfrm>
            <a:off x="134470" y="3886200"/>
            <a:ext cx="8875059" cy="228600"/>
          </a:xfrm>
          <a:prstGeom prst="rect">
            <a:avLst/>
          </a:prstGeom>
          <a:noFill/>
          <a:ln w="28575">
            <a:solidFill>
              <a:srgbClr val="E228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E282CC-CF0C-6245-AE5D-DCF476B0916A}"/>
              </a:ext>
            </a:extLst>
          </p:cNvPr>
          <p:cNvSpPr/>
          <p:nvPr/>
        </p:nvSpPr>
        <p:spPr>
          <a:xfrm>
            <a:off x="112059" y="5558111"/>
            <a:ext cx="8875059" cy="228600"/>
          </a:xfrm>
          <a:prstGeom prst="rect">
            <a:avLst/>
          </a:prstGeom>
          <a:noFill/>
          <a:ln w="28575">
            <a:solidFill>
              <a:srgbClr val="E228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050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12096</TotalTime>
  <Words>893</Words>
  <Application>Microsoft Office PowerPoint</Application>
  <PresentationFormat>全屏显示(4:3)</PresentationFormat>
  <Paragraphs>140</Paragraphs>
  <Slides>36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36</vt:i4>
      </vt:variant>
    </vt:vector>
  </HeadingPairs>
  <TitlesOfParts>
    <vt:vector size="44" baseType="lpstr">
      <vt:lpstr>华文楷体</vt:lpstr>
      <vt:lpstr>宋体</vt:lpstr>
      <vt:lpstr>宋体</vt:lpstr>
      <vt:lpstr>Arial</vt:lpstr>
      <vt:lpstr>Calibri</vt:lpstr>
      <vt:lpstr>Calibri Light</vt:lpstr>
      <vt:lpstr>Times New Roman</vt:lpstr>
      <vt:lpstr>Office Theme</vt:lpstr>
      <vt:lpstr>Weakly Supervised Semantic Segmentation</vt:lpstr>
      <vt:lpstr>Weakly supervised semantic segmentation</vt:lpstr>
      <vt:lpstr>Why it is important?</vt:lpstr>
      <vt:lpstr>How to bridge between labels </vt:lpstr>
      <vt:lpstr>What might be useful to bridge the gap?</vt:lpstr>
      <vt:lpstr>What might be useful to bridge the gap?</vt:lpstr>
      <vt:lpstr>What might be useful to bridge the gap?</vt:lpstr>
      <vt:lpstr>What might be useful to bridge the gap?</vt:lpstr>
      <vt:lpstr>Understanding the SOTA of these “tools” </vt:lpstr>
      <vt:lpstr>Understanding the SOTA of these “tools” </vt:lpstr>
      <vt:lpstr>Understanding the SOTA of these “tools” </vt:lpstr>
      <vt:lpstr>Understanding the SOTA of these “tools” </vt:lpstr>
      <vt:lpstr>J Malik</vt:lpstr>
      <vt:lpstr>Exploring salient objects</vt:lpstr>
      <vt:lpstr>Exploring salient objects</vt:lpstr>
      <vt:lpstr>Exploring salient objects</vt:lpstr>
      <vt:lpstr>Exploring salient objects</vt:lpstr>
      <vt:lpstr>Exploring salient objects</vt:lpstr>
      <vt:lpstr>Exploring attention</vt:lpstr>
      <vt:lpstr>Exploring attention</vt:lpstr>
      <vt:lpstr>Exploring attention</vt:lpstr>
      <vt:lpstr>Exploring attention</vt:lpstr>
      <vt:lpstr>Further exploring attention</vt:lpstr>
      <vt:lpstr>Further exploring attention</vt:lpstr>
      <vt:lpstr>Further exploring attention</vt:lpstr>
      <vt:lpstr>Further exploring attention</vt:lpstr>
      <vt:lpstr>Further exploring attention</vt:lpstr>
      <vt:lpstr>Further exploring attention</vt:lpstr>
      <vt:lpstr>Further exploring attention</vt:lpstr>
      <vt:lpstr>Exploring salient instances &amp; image collections</vt:lpstr>
      <vt:lpstr>Exploring salient instances &amp; image collections</vt:lpstr>
      <vt:lpstr>Exploring salient instances &amp; image collections</vt:lpstr>
      <vt:lpstr>Exploring salient instances &amp; image collections</vt:lpstr>
      <vt:lpstr>Summary</vt:lpstr>
      <vt:lpstr> </vt:lpstr>
      <vt:lpstr>Panel discussion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BING: Binarized Normed Gradients for Objectness Estimation at 300fps</dc:title>
  <dc:creator>MingMing Cheng</dc:creator>
  <cp:lastModifiedBy>MingMing Cheng</cp:lastModifiedBy>
  <cp:revision>403</cp:revision>
  <dcterms:created xsi:type="dcterms:W3CDTF">2014-04-15T14:23:17Z</dcterms:created>
  <dcterms:modified xsi:type="dcterms:W3CDTF">2019-02-27T05:32:56Z</dcterms:modified>
</cp:coreProperties>
</file>