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5" r:id="rId22"/>
    <p:sldId id="296" r:id="rId23"/>
    <p:sldId id="297" r:id="rId24"/>
    <p:sldId id="298" r:id="rId25"/>
    <p:sldId id="256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0"/>
    <p:restoredTop sz="77763" autoAdjust="0"/>
  </p:normalViewPr>
  <p:slideViewPr>
    <p:cSldViewPr snapToGrid="0">
      <p:cViewPr varScale="1">
        <p:scale>
          <a:sx n="98" d="100"/>
          <a:sy n="98" d="100"/>
        </p:scale>
        <p:origin x="1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67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DF-4A89-B39B-75F5519A73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33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DF-4A89-B39B-75F5519A7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1704304"/>
        <c:axId val="841703744"/>
      </c:barChart>
      <c:catAx>
        <c:axId val="841704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1703744"/>
        <c:crosses val="autoZero"/>
        <c:auto val="1"/>
        <c:lblAlgn val="ctr"/>
        <c:lblOffset val="100"/>
        <c:noMultiLvlLbl val="0"/>
      </c:catAx>
      <c:valAx>
        <c:axId val="84170374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4170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041852685461384E-2"/>
          <c:y val="7.4455198425770516E-2"/>
          <c:w val="0.93142232946303338"/>
          <c:h val="0.624076496977417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sky</c:v>
                </c:pt>
                <c:pt idx="1">
                  <c:v>building</c:v>
                </c:pt>
                <c:pt idx="2">
                  <c:v>grass</c:v>
                </c:pt>
                <c:pt idx="3">
                  <c:v>animal</c:v>
                </c:pt>
                <c:pt idx="4">
                  <c:v>plant</c:v>
                </c:pt>
                <c:pt idx="5">
                  <c:v>water</c:v>
                </c:pt>
                <c:pt idx="6">
                  <c:v>mountain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54.5</c:v>
                </c:pt>
                <c:pt idx="1">
                  <c:v>76.400000000000006</c:v>
                </c:pt>
                <c:pt idx="2">
                  <c:v>68</c:v>
                </c:pt>
                <c:pt idx="3">
                  <c:v>75</c:v>
                </c:pt>
                <c:pt idx="4">
                  <c:v>56.4</c:v>
                </c:pt>
                <c:pt idx="5">
                  <c:v>68.7</c:v>
                </c:pt>
                <c:pt idx="6">
                  <c:v>65.7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A0-4AE7-809B-0991B44153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sky</c:v>
                </c:pt>
                <c:pt idx="1">
                  <c:v>building</c:v>
                </c:pt>
                <c:pt idx="2">
                  <c:v>grass</c:v>
                </c:pt>
                <c:pt idx="3">
                  <c:v>animal</c:v>
                </c:pt>
                <c:pt idx="4">
                  <c:v>plant</c:v>
                </c:pt>
                <c:pt idx="5">
                  <c:v>water</c:v>
                </c:pt>
                <c:pt idx="6">
                  <c:v>mountain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45.5</c:v>
                </c:pt>
                <c:pt idx="1">
                  <c:v>23.599999999999994</c:v>
                </c:pt>
                <c:pt idx="2">
                  <c:v>32</c:v>
                </c:pt>
                <c:pt idx="3">
                  <c:v>25</c:v>
                </c:pt>
                <c:pt idx="4">
                  <c:v>43.6</c:v>
                </c:pt>
                <c:pt idx="5">
                  <c:v>31.299999999999997</c:v>
                </c:pt>
                <c:pt idx="6">
                  <c:v>34.299999999999997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A0-4AE7-809B-0991B44153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5728432"/>
        <c:axId val="505728992"/>
      </c:barChart>
      <c:catAx>
        <c:axId val="50572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5728992"/>
        <c:crosses val="autoZero"/>
        <c:auto val="1"/>
        <c:lblAlgn val="ctr"/>
        <c:lblOffset val="100"/>
        <c:noMultiLvlLbl val="0"/>
      </c:catAx>
      <c:valAx>
        <c:axId val="5057289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0572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068199762651461E-2"/>
          <c:y val="5.0648277718047592E-2"/>
          <c:w val="0.94020667725322582"/>
          <c:h val="0.7718831552929227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Rank-1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SRCNN</c:v>
                </c:pt>
                <c:pt idx="1">
                  <c:v>MemNet</c:v>
                </c:pt>
                <c:pt idx="2">
                  <c:v>Ours</c:v>
                </c:pt>
                <c:pt idx="3">
                  <c:v>GT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168</c:v>
                </c:pt>
                <c:pt idx="3">
                  <c:v>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EC-4FE6-B24C-463D48AB7B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Rank-2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SRCNN</c:v>
                </c:pt>
                <c:pt idx="1">
                  <c:v>MemNet</c:v>
                </c:pt>
                <c:pt idx="2">
                  <c:v>Ours</c:v>
                </c:pt>
                <c:pt idx="3">
                  <c:v>GT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16</c:v>
                </c:pt>
                <c:pt idx="2">
                  <c:v>716</c:v>
                </c:pt>
                <c:pt idx="3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EC-4FE6-B24C-463D48AB7B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Rank-3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SRCNN</c:v>
                </c:pt>
                <c:pt idx="1">
                  <c:v>MemNet</c:v>
                </c:pt>
                <c:pt idx="2">
                  <c:v>Ours</c:v>
                </c:pt>
                <c:pt idx="3">
                  <c:v>GT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333</c:v>
                </c:pt>
                <c:pt idx="1">
                  <c:v>552</c:v>
                </c:pt>
                <c:pt idx="2">
                  <c:v>8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EC-4FE6-B24C-463D48AB7B0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Rank-4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SRCNN</c:v>
                </c:pt>
                <c:pt idx="1">
                  <c:v>MemNet</c:v>
                </c:pt>
                <c:pt idx="2">
                  <c:v>Ours</c:v>
                </c:pt>
                <c:pt idx="3">
                  <c:v>GT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562</c:v>
                </c:pt>
                <c:pt idx="1">
                  <c:v>327</c:v>
                </c:pt>
                <c:pt idx="2">
                  <c:v>8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EC-4FE6-B24C-463D48AB7B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2325744"/>
        <c:axId val="512326304"/>
      </c:barChart>
      <c:catAx>
        <c:axId val="512325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2326304"/>
        <c:crosses val="autoZero"/>
        <c:auto val="1"/>
        <c:lblAlgn val="ctr"/>
        <c:lblOffset val="100"/>
        <c:noMultiLvlLbl val="0"/>
      </c:catAx>
      <c:valAx>
        <c:axId val="512326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32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17895471996308"/>
          <c:y val="0.90571187380324436"/>
          <c:w val="0.806730144476416"/>
          <c:h val="9.4288126196755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0.28479</cdr:x>
      <cdr:y>0.29834</cdr:y>
    </cdr:from>
    <cdr:to>
      <cdr:x>0.38565</cdr:x>
      <cdr:y>0.48619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81976" y="145228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A58BF-2A6A-4300-BAD3-116F0EF84933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0A1D9-50B7-49DD-BA72-6522D737FF4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04627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super resolution</a:t>
            </a:r>
            <a:r>
              <a:rPr lang="en-US" baseline="0"/>
              <a:t> aims at recovering a high-resolution image from low-resolution 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81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 show how SFM does</a:t>
            </a:r>
          </a:p>
          <a:p>
            <a:r>
              <a:rPr lang="en-US"/>
              <a:t>SFM</a:t>
            </a:r>
            <a:r>
              <a:rPr lang="en-US" baseline="0"/>
              <a:t> layers can be inserted into current SR model</a:t>
            </a:r>
          </a:p>
          <a:p>
            <a:r>
              <a:rPr lang="en-US" baseline="0"/>
              <a:t>(click) # present the SFM layers in detail</a:t>
            </a:r>
          </a:p>
          <a:p>
            <a:r>
              <a:rPr lang="en-US" baseline="0"/>
              <a:t>(click) # introduce condition network to generated shared SFM conditions</a:t>
            </a:r>
          </a:p>
          <a:p>
            <a:r>
              <a:rPr lang="en-US" baseline="0"/>
              <a:t>(click) # animation of 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broadcasting the conditions to all SFM layers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# may emphasize that the condition can be other types – depth information and etc.</a:t>
            </a: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90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 loss function</a:t>
            </a:r>
          </a:p>
          <a:p>
            <a:r>
              <a:rPr lang="en-US"/>
              <a:t>the formulation can be ignored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9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/>
                  <a:t>The modulation parameters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/>
                  <a:t> </a:t>
                </a:r>
                <a:r>
                  <a:rPr lang="en-US"/>
                  <a:t>have a close relationship with probability maps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/>
                  <a:t> and contain spatial information.</a:t>
                </a:r>
              </a:p>
              <a:p>
                <a:r>
                  <a:rPr lang="en-US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boundary of different categories is clear without interference.</a:t>
                </a:r>
                <a:endParaRPr lang="en-US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mtClean="0"/>
                  <a:t>The modulation parameters </a:t>
                </a:r>
                <a:r>
                  <a:rPr lang="en-US" b="1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𝛾,𝛽</a:t>
                </a:r>
                <a:r>
                  <a:rPr lang="en-US" b="1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b="1"/>
                  <a:t> </a:t>
                </a:r>
                <a:r>
                  <a:rPr lang="en-US" smtClean="0"/>
                  <a:t>have a close relationship with probability maps </a:t>
                </a:r>
                <a:r>
                  <a:rPr lang="en-US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𝑃</a:t>
                </a:r>
                <a:r>
                  <a:rPr lang="en-US" smtClean="0"/>
                  <a:t> and contain spatial information.</a:t>
                </a:r>
              </a:p>
              <a:p>
                <a:r>
                  <a:rPr lang="en-US" sz="1200" b="0" i="0" u="none" strike="noStrike" kern="1200" baseline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boundary of different categories is clear without interference.</a:t>
                </a:r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24389-1456-4067-B5ED-E80E6F2162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03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# The SFM layer can provide delicate modulation under the segmentation probability.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classes, like plant and grass, may not be clearly distinguishable by their visual appearance. 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interlace with each other without a clear boundary.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Despite the ambiguity, the probability maps are still capable of capturing the semantics to certain extent and the SFM layers reflect the subtle differences between.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24389-1456-4067-B5ED-E80E6F2162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17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SRGAN, EnhanceNet, and SFM-Net clearly outperform SRCNN in terms of perceptual quality, although they yield lower peak signal-to-noise ratio (PSNR) values. 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SRGAN and EnhanceNet result in more monotonous textures across different patches while SFM-Net is capable of generating richer and visually pleasing textures.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# can improve both the brick and plant textures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46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MSE-based method and GAN-based method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(click) # emphasize the comparison</a:t>
            </a:r>
            <a:r>
              <a:rPr lang="en-US" baseline="0"/>
              <a:t> with GAN-based method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# our method captures the characteristics of animal fur. (also of the brick)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# In the second image, SRGAN tends to produce unpleasant water waves.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24389-1456-4067-B5ED-E80E6F2162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75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</a:t>
            </a:r>
            <a:r>
              <a:rPr lang="en-US" baseline="0"/>
              <a:t> user study</a:t>
            </a:r>
          </a:p>
          <a:p>
            <a:r>
              <a:rPr lang="en-US" baseline="0"/>
              <a:t>the screecut of part I</a:t>
            </a:r>
          </a:p>
          <a:p>
            <a:r>
              <a:rPr lang="en-US" baseline="0"/>
              <a:t>[we focused on GAN-based methods so that the user can concentrate on the texture quality. </a:t>
            </a:r>
          </a:p>
          <a:p>
            <a:r>
              <a:rPr lang="en-US" baseline="0"/>
              <a:t>The subjects were shown the super-resolved image pairs (enlarged texture patches were depicted to facilitate the comparison).]</a:t>
            </a:r>
          </a:p>
          <a:p>
            <a:r>
              <a:rPr lang="en-US" baseline="0"/>
              <a:t>(click) # show the results of texture patch comparison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37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</a:t>
            </a:r>
            <a:r>
              <a:rPr lang="en-US" baseline="0"/>
              <a:t> user study</a:t>
            </a:r>
          </a:p>
          <a:p>
            <a:r>
              <a:rPr lang="en-US" baseline="0"/>
              <a:t>the screecut of part II</a:t>
            </a:r>
          </a:p>
          <a:p>
            <a:r>
              <a:rPr lang="en-US" baseline="0"/>
              <a:t>[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focused on PSNR-oriented baselines</a:t>
            </a:r>
            <a:r>
              <a:rPr lang="en-US" baseline="0"/>
              <a:t>]</a:t>
            </a:r>
          </a:p>
          <a:p>
            <a:r>
              <a:rPr lang="en-US" baseline="0"/>
              <a:t>(click) # show the results of whole image comparison </a:t>
            </a:r>
          </a:p>
          <a:p>
            <a:r>
              <a:rPr lang="en-US" baseline="0"/>
              <a:t>(maybe skip, since it is used to compare with MSE-based methods.)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17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(click) # comparison</a:t>
            </a:r>
            <a:r>
              <a:rPr lang="en-US" baseline="0"/>
              <a:t> under the same building prior for different input patches</a:t>
            </a:r>
          </a:p>
          <a:p>
            <a:r>
              <a:rPr lang="en-US" baseline="0"/>
              <a:t>(click) # enlarge the images and show details</a:t>
            </a:r>
          </a:p>
          <a:p>
            <a:endParaRPr lang="en-US" baseline="0"/>
          </a:p>
          <a:p>
            <a:r>
              <a:rPr lang="en-US" baseline="0"/>
              <a:t>the sky and water present the brick textures.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24389-1456-4067-B5ED-E80E6F2162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41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(click) # comparison</a:t>
            </a:r>
            <a:r>
              <a:rPr lang="en-US" baseline="0"/>
              <a:t> under differnet prior for mountain patch input.</a:t>
            </a:r>
          </a:p>
          <a:p>
            <a:r>
              <a:rPr lang="en-US" baseline="0"/>
              <a:t>the grass and animal priors influence most.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24389-1456-4067-B5ED-E80E6F2162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2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 focus</a:t>
            </a:r>
            <a:r>
              <a:rPr lang="en-US" baseline="0"/>
              <a:t> on texture recovery literature</a:t>
            </a:r>
          </a:p>
          <a:p>
            <a:r>
              <a:rPr lang="en-US" baseline="0"/>
              <a:t>…</a:t>
            </a:r>
          </a:p>
          <a:p>
            <a:r>
              <a:rPr lang="en-US" baseline="0"/>
              <a:t>However, there still exists improvement space for texture recovery in SR.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32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are three</a:t>
            </a:r>
            <a:r>
              <a:rPr lang="en-US" baseline="0"/>
              <a:t> other common conditioning methods</a:t>
            </a:r>
            <a:endParaRPr lang="en-US"/>
          </a:p>
          <a:p>
            <a:r>
              <a:rPr lang="en-US"/>
              <a:t>(click) #</a:t>
            </a:r>
            <a:r>
              <a:rPr lang="en-US" baseline="0"/>
              <a:t> introduce input concatenation</a:t>
            </a:r>
          </a:p>
          <a:p>
            <a:r>
              <a:rPr lang="en-US" baseline="0"/>
              <a:t>(click) # introduce compositional mapping</a:t>
            </a:r>
          </a:p>
          <a:p>
            <a:r>
              <a:rPr lang="en-US" baseline="0"/>
              <a:t>(click) # introduce FilM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24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 reason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Naive input concatenation is not sufficient to exert the necessary condition for class-specific texture generation.</a:t>
            </a:r>
          </a:p>
          <a:p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Compositional mapping produces good results but it is not parameter efficient (2.5X parameters as ours). It is also computationally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inefficient as we need to forward several times fora single input image.</a:t>
            </a:r>
          </a:p>
          <a:p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FiLM [32] cannot handle the situations where multiple categorical classes co-exist in an image since it predicts one parameter for each feature map, agnostic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spatial information.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first image, the road and sky interfere with the building’s structure and thus noisy bricks are generated.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24389-1456-4067-B5ED-E80E6F2162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3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#Degradation</a:t>
            </a:r>
            <a:r>
              <a:rPr lang="en-US" baseline="0"/>
              <a:t> to SRGAN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classes that fall outside the pre-defined classes will be categorized as ‘background’ class. </a:t>
            </a:r>
            <a:br>
              <a:rPr lang="en-US" sz="1200"/>
            </a:br>
            <a:r>
              <a:rPr lang="en-US" sz="1200"/>
              <a:t>In this case, our method would degenerate itself as SRGAN,i.e., treating all classes equally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24389-1456-4067-B5ED-E80E6F2162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dirty="0"/>
              <a:t>[1] </a:t>
            </a:r>
            <a:r>
              <a:rPr lang="en-H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J. Kim, J. Kwon Lee, and K. Mu Lee. Accurate image super-resolution using very deep convolutional networks. In CVPR, 2016.</a:t>
            </a:r>
            <a:endParaRPr lang="en-HK" dirty="0"/>
          </a:p>
          <a:p>
            <a:r>
              <a:rPr lang="en-HK" dirty="0"/>
              <a:t>[2] </a:t>
            </a:r>
            <a:r>
              <a:rPr lang="en-H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Y. Tai, J. Yang, X. Liu, and C. Xu. </a:t>
            </a:r>
            <a:r>
              <a:rPr lang="en-H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Memnet</a:t>
            </a:r>
            <a:r>
              <a:rPr lang="en-H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 persistent memory network for image restoration. In ICCV, 2017.</a:t>
            </a:r>
            <a:endParaRPr lang="en-HK" dirty="0"/>
          </a:p>
          <a:p>
            <a:r>
              <a:rPr lang="en-HK" dirty="0"/>
              <a:t>[3] 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K. Zhang,W. Zuo, Y. Chen, D. Meng, and L. Zhang. Beyond </a:t>
            </a:r>
            <a:r>
              <a:rPr lang="en-H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gaussian denoiser: Residual learning of deep </a:t>
            </a:r>
            <a:r>
              <a:rPr lang="en-H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cnn</a:t>
            </a:r>
            <a:r>
              <a:rPr lang="en-H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image denoising. TIP, 2017.</a:t>
            </a: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0A1D9-50B7-49DD-BA72-6522D737FF4E}" type="slidenum">
              <a:rPr lang="en-HK" smtClean="0"/>
              <a:t>26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68996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0A1D9-50B7-49DD-BA72-6522D737FF4E}" type="slidenum">
              <a:rPr lang="en-HK" smtClean="0"/>
              <a:t>30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86163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[4] C. Dong, C. C. Loy, K. He, and X. Tang. Image super-resolution using deep convolutional networks. TPAMI, 38(2):295–307, 2016.</a:t>
            </a: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0A1D9-50B7-49DD-BA72-6522D737FF4E}" type="slidenum">
              <a:rPr lang="en-HK" smtClean="0"/>
              <a:t>31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4455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0A1D9-50B7-49DD-BA72-6522D737FF4E}" type="slidenum">
              <a:rPr lang="en-HK" smtClean="0"/>
              <a:t>32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0091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[5] E. </a:t>
            </a:r>
            <a:r>
              <a:rPr lang="en-H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Agustsson</a:t>
            </a:r>
            <a:r>
              <a:rPr lang="en-H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R. </a:t>
            </a:r>
            <a:r>
              <a:rPr lang="en-H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Timofte</a:t>
            </a:r>
            <a:r>
              <a:rPr lang="en-H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H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Ntire</a:t>
            </a:r>
            <a:r>
              <a:rPr lang="en-H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2017 challenge on single image super-resolution: Dataset and study. In CVPR Workshop, 2017.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0A1D9-50B7-49DD-BA72-6522D737FF4E}" type="slidenum">
              <a:rPr lang="en-HK" smtClean="0"/>
              <a:t>34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6114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0A1D9-50B7-49DD-BA72-6522D737FF4E}" type="slidenum">
              <a:rPr lang="en-HK" smtClean="0"/>
              <a:t>35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83682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SR is an ill-posed problem. 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variety of different HR patches could have very </a:t>
            </a:r>
            <a:r>
              <a:rPr lang="en-US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LR counterparts, as shown by the building and plant examples.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(click)  # show patches without priors</a:t>
            </a:r>
          </a:p>
          <a:p>
            <a:r>
              <a:rPr lang="en-US"/>
              <a:t>The results obtained by using adversarial losses </a:t>
            </a:r>
            <a:r>
              <a:rPr lang="en-US" b="1"/>
              <a:t>without prior </a:t>
            </a:r>
            <a:r>
              <a:rPr lang="en-US"/>
              <a:t>do add fine details. </a:t>
            </a:r>
          </a:p>
          <a:p>
            <a:r>
              <a:rPr lang="en-US"/>
              <a:t>But if we examine closely, these details are not </a:t>
            </a:r>
            <a:r>
              <a:rPr lang="en-US" b="1"/>
              <a:t>reminiscent</a:t>
            </a:r>
            <a:r>
              <a:rPr lang="en-US"/>
              <a:t> of the textures we usually observe. </a:t>
            </a:r>
          </a:p>
          <a:p>
            <a:r>
              <a:rPr lang="en-US"/>
              <a:t>(click) # show patches with correct</a:t>
            </a:r>
            <a:r>
              <a:rPr lang="en-US" baseline="0"/>
              <a:t> priors. </a:t>
            </a:r>
            <a:endParaRPr lang="en-US"/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realistic </a:t>
            </a:r>
            <a:r>
              <a:rPr lang="en-US"/>
              <a:t>textures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be obtained </a:t>
            </a:r>
            <a:r>
              <a:rPr lang="en-US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the correct prior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(click) # show patches with mismatched priors.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Interestingly, if we swap the priors, the generated textures will be largely changed.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50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# introduce</a:t>
            </a:r>
            <a:r>
              <a:rPr lang="en-US" altLang="zh-CN" baseline="0"/>
              <a:t> semantic categorical prior</a:t>
            </a:r>
            <a:endParaRPr lang="en-US" altLang="zh-CN"/>
          </a:p>
          <a:p>
            <a:r>
              <a:rPr lang="en-US" altLang="zh-CN"/>
              <a:t>Therefore,</a:t>
            </a:r>
            <a:r>
              <a:rPr lang="en-US" altLang="zh-CN" baseline="0"/>
              <a:t> we consider semantic categorical prior, 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characterizes the semantic class of a region in an image.</a:t>
            </a:r>
          </a:p>
          <a:p>
            <a:r>
              <a:rPr lang="en-US" altLang="zh-CN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example, building, animal, grass … They have different texture characteristics.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39C6F-3C36-446F-85AE-F2AABA89DF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1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 issues</a:t>
            </a:r>
            <a:r>
              <a:rPr lang="en-US" baseline="0"/>
              <a:t> or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48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# introduce the use of segmentation network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 (click) # emphasize that use segmentation probability maps to represent categorical prior.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51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 segmentation results.</a:t>
            </a:r>
          </a:p>
          <a:p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find that under LR resolution, satisfactory segmentation results can still be obtained even on LR images given a modern CNN-based segmentation model.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24389-1456-4067-B5ED-E80E6F2162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</a:t>
            </a:r>
            <a:r>
              <a:rPr lang="en-US" baseline="0"/>
              <a:t> </a:t>
            </a:r>
            <a:r>
              <a:rPr lang="en-US"/>
              <a:t>with categorical prior,</a:t>
            </a:r>
            <a:r>
              <a:rPr lang="en-US" baseline="0"/>
              <a:t> formulate it as …</a:t>
            </a:r>
          </a:p>
          <a:p>
            <a:r>
              <a:rPr lang="en-US" baseline="0"/>
              <a:t>(click) show CNN for SR # formulate contemporary CNN for SR</a:t>
            </a:r>
          </a:p>
          <a:p>
            <a:r>
              <a:rPr lang="en-US" baseline="0"/>
              <a:t>(click) combine the prior and CNN, show formulation</a:t>
            </a:r>
          </a:p>
          <a:p>
            <a:r>
              <a:rPr lang="en-US" baseline="0"/>
              <a:t>But how to incorporate conditions/priors \psi effectively?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23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 propose SFM layers</a:t>
            </a:r>
            <a:r>
              <a:rPr lang="en-US" baseline="0"/>
              <a:t> and introduce the formulation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F2353-1346-4901-89B7-8E8DDCE554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24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58DE8-8D14-4E1C-B590-56681296E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884CA-5E18-4DDD-8BD0-9ADFB0670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4EE39-D7EA-4FA2-B809-7345FDA77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B0EC-E222-44E0-A394-16F7063BA251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7958E-F2C2-4279-8A52-3FBE40836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80AB2-44DE-4B81-B043-1BCFB08B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E259-0C3F-448B-A3E9-0BC702C5CFC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1913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87D95-8DEF-49D7-B0ED-0071E1E0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874F4-6031-4783-9E19-608E3A242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D941A-1A4F-4E43-9B39-E501F670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B0EC-E222-44E0-A394-16F7063BA251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855D0-2A29-4C6F-A3A8-D4A49B91B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CD4DC-4197-49FA-ACC1-DB54F37C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E259-0C3F-448B-A3E9-0BC702C5CFC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33010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249902-A364-4231-A792-030258A10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AC7F3B-4AC4-4429-9819-7223780B6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CA23F-3212-4AD9-8769-16DE42A6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B0EC-E222-44E0-A394-16F7063BA251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4B56E-6392-4D73-BA94-90B5EBA5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3F86F-2A1F-4B9A-B8D4-02071823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E259-0C3F-448B-A3E9-0BC702C5CFC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6897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8D43-1F52-42E0-A2B8-8539F2C99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AE598-784F-46ED-87B9-713F4EBEF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B487F-3DBD-4D7A-88B6-FE551C1E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B0EC-E222-44E0-A394-16F7063BA251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E4FA1-B10D-4C8C-B46F-71B0A8BF1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DD3FF-BAC7-4A3E-A3B6-BBD5B50A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E259-0C3F-448B-A3E9-0BC702C5CFC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5216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1B111-0ADE-496E-8B33-4FA74FC3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AB8E2-3C4E-48B8-A942-84AE13E4A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822C2-DDD0-4C6B-A725-28582764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B0EC-E222-44E0-A394-16F7063BA251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F0E14-A613-46C5-8184-EBE4B2CA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B4F68-8274-4A2C-9DDA-479074E7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E259-0C3F-448B-A3E9-0BC702C5CFC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0715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1759D-51EE-4C67-B1FD-3C7DCC8DE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1AE12-98B8-483A-A6FB-1E2A06FCB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16356-B5B4-4770-BE29-0878CAEF7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850AF-6B96-4C23-972D-D323221B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B0EC-E222-44E0-A394-16F7063BA251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B326E-CC81-4089-BD7B-B50B78F00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E3332-D92F-4385-9DED-E3EBCE218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E259-0C3F-448B-A3E9-0BC702C5CFC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46984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A7F5C-D58E-4A02-A99A-6CBB83A2E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4BF8A-6421-4DDC-91D4-DA5F99DED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C176D-3429-4E9D-9061-48730BFBB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C5B987-8494-4986-8D7B-C41654820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87ED4-9B23-4ACE-8CE7-1A9A7EB82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1FC55D-6C49-46A0-865B-DFA439345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B0EC-E222-44E0-A394-16F7063BA251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8DE0A-F3E2-433B-9991-74D592C15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276D53-7BF1-4583-B21C-3F782DC90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E259-0C3F-448B-A3E9-0BC702C5CFC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80909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DBF7B-3892-4AE4-8A1A-BCC90A88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42A2EC-3497-4E81-A3B7-513096C34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B0EC-E222-44E0-A394-16F7063BA251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6E645-B4A5-46CE-9CB6-A7089F23D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F4A52-5914-4B05-89E7-ABA23795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E259-0C3F-448B-A3E9-0BC702C5CFC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5061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949D9-D996-4692-B3EF-945000FF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B0EC-E222-44E0-A394-16F7063BA251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90275-817A-4637-AA57-A150F57E4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92C34-C515-404E-A90F-A6E77DE5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E259-0C3F-448B-A3E9-0BC702C5CFC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01551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3CFC3-5D35-4D9A-9E02-E71F1E808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C6D91-94C9-4A45-A213-C60469D84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91790-1ACC-4F4A-89B5-16FEE7523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D7FD9-7195-4410-8024-0DD9FFC3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B0EC-E222-44E0-A394-16F7063BA251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40639-F9D3-49F7-9210-5BCFD6AA7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AD1C1-40A9-498B-B2CB-43BB6F14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E259-0C3F-448B-A3E9-0BC702C5CFC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59637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F05FC-2ECD-47D2-8BE0-1187A4F06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78E8A9-6282-4DFE-819F-5CB894073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43129-744C-4279-BAAC-AC04CA96C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C44A7-9DE7-4635-A2CA-A00B16AC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B0EC-E222-44E0-A394-16F7063BA251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86929-8275-40EA-BD1E-D0D79B4F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31A1B-A024-44AD-82EC-3228A235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BE259-0C3F-448B-A3E9-0BC702C5CFC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8013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B4308C-1F2B-4A6D-8C45-DB7EDFEC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67DC3-39A7-4757-B61A-AFC0E9916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10BBA-FDFE-4AD8-8FB0-684B6235B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CB0EC-E222-44E0-A394-16F7063BA251}" type="datetimeFigureOut">
              <a:rPr lang="en-HK" smtClean="0"/>
              <a:t>20/4/2018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25305-BA83-4498-BB7D-C945F969C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0B5C3-9950-45C5-9EB6-ED33E903C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BE259-0C3F-448B-A3E9-0BC702C5CFCC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3532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7.emf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71.emf"/><Relationship Id="rId5" Type="http://schemas.openxmlformats.org/officeDocument/2006/relationships/image" Target="../media/image81.png"/><Relationship Id="rId10" Type="http://schemas.openxmlformats.org/officeDocument/2006/relationships/image" Target="../media/image70.emf"/><Relationship Id="rId4" Type="http://schemas.openxmlformats.org/officeDocument/2006/relationships/image" Target="../media/image68.emf"/><Relationship Id="rId9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0.pn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03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5.png"/><Relationship Id="rId5" Type="http://schemas.openxmlformats.org/officeDocument/2006/relationships/image" Target="../media/image87.png"/><Relationship Id="rId15" Type="http://schemas.openxmlformats.org/officeDocument/2006/relationships/image" Target="../media/image96.jpeg"/><Relationship Id="rId10" Type="http://schemas.openxmlformats.org/officeDocument/2006/relationships/image" Target="../media/image94.jpeg"/><Relationship Id="rId4" Type="http://schemas.openxmlformats.org/officeDocument/2006/relationships/image" Target="../media/image94.png"/><Relationship Id="rId9" Type="http://schemas.openxmlformats.org/officeDocument/2006/relationships/image" Target="../media/image93.jpeg"/><Relationship Id="rId14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9.jpeg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15.png"/><Relationship Id="rId5" Type="http://schemas.openxmlformats.org/officeDocument/2006/relationships/image" Target="../media/image99.png"/><Relationship Id="rId15" Type="http://schemas.openxmlformats.org/officeDocument/2006/relationships/image" Target="../media/image119.png"/><Relationship Id="rId10" Type="http://schemas.openxmlformats.org/officeDocument/2006/relationships/image" Target="../media/image108.jpeg"/><Relationship Id="rId4" Type="http://schemas.openxmlformats.org/officeDocument/2006/relationships/image" Target="../media/image98.png"/><Relationship Id="rId9" Type="http://schemas.openxmlformats.org/officeDocument/2006/relationships/image" Target="../media/image107.png"/><Relationship Id="rId14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4.pn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23.jpe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122.png"/><Relationship Id="rId5" Type="http://schemas.openxmlformats.org/officeDocument/2006/relationships/image" Target="../media/image112.jpeg"/><Relationship Id="rId15" Type="http://schemas.openxmlformats.org/officeDocument/2006/relationships/image" Target="../media/image126.pn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Relationship Id="rId14" Type="http://schemas.openxmlformats.org/officeDocument/2006/relationships/image" Target="../media/image125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jpeg"/><Relationship Id="rId18" Type="http://schemas.openxmlformats.org/officeDocument/2006/relationships/image" Target="../media/image144.jpeg"/><Relationship Id="rId26" Type="http://schemas.openxmlformats.org/officeDocument/2006/relationships/image" Target="../media/image152.jpeg"/><Relationship Id="rId39" Type="http://schemas.openxmlformats.org/officeDocument/2006/relationships/image" Target="../media/image165.jpeg"/><Relationship Id="rId21" Type="http://schemas.openxmlformats.org/officeDocument/2006/relationships/image" Target="../media/image147.jpeg"/><Relationship Id="rId34" Type="http://schemas.openxmlformats.org/officeDocument/2006/relationships/image" Target="../media/image160.jpeg"/><Relationship Id="rId42" Type="http://schemas.openxmlformats.org/officeDocument/2006/relationships/image" Target="../media/image168.jpeg"/><Relationship Id="rId47" Type="http://schemas.openxmlformats.org/officeDocument/2006/relationships/image" Target="../media/image173.jpeg"/><Relationship Id="rId50" Type="http://schemas.openxmlformats.org/officeDocument/2006/relationships/image" Target="../media/image176.jpeg"/><Relationship Id="rId55" Type="http://schemas.openxmlformats.org/officeDocument/2006/relationships/image" Target="../media/image181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2.jpeg"/><Relationship Id="rId29" Type="http://schemas.openxmlformats.org/officeDocument/2006/relationships/image" Target="../media/image155.jpeg"/><Relationship Id="rId11" Type="http://schemas.openxmlformats.org/officeDocument/2006/relationships/image" Target="../media/image137.jpeg"/><Relationship Id="rId24" Type="http://schemas.openxmlformats.org/officeDocument/2006/relationships/image" Target="../media/image150.jpeg"/><Relationship Id="rId32" Type="http://schemas.openxmlformats.org/officeDocument/2006/relationships/image" Target="../media/image158.jpeg"/><Relationship Id="rId37" Type="http://schemas.openxmlformats.org/officeDocument/2006/relationships/image" Target="../media/image163.jpeg"/><Relationship Id="rId40" Type="http://schemas.openxmlformats.org/officeDocument/2006/relationships/image" Target="../media/image166.jpeg"/><Relationship Id="rId45" Type="http://schemas.openxmlformats.org/officeDocument/2006/relationships/image" Target="../media/image171.jpeg"/><Relationship Id="rId53" Type="http://schemas.openxmlformats.org/officeDocument/2006/relationships/image" Target="../media/image179.jpeg"/><Relationship Id="rId58" Type="http://schemas.openxmlformats.org/officeDocument/2006/relationships/image" Target="../media/image184.jpeg"/><Relationship Id="rId5" Type="http://schemas.openxmlformats.org/officeDocument/2006/relationships/image" Target="../media/image131.jpeg"/><Relationship Id="rId61" Type="http://schemas.openxmlformats.org/officeDocument/2006/relationships/image" Target="../media/image187.jpeg"/><Relationship Id="rId19" Type="http://schemas.openxmlformats.org/officeDocument/2006/relationships/image" Target="../media/image145.jpeg"/><Relationship Id="rId14" Type="http://schemas.openxmlformats.org/officeDocument/2006/relationships/image" Target="../media/image140.jpeg"/><Relationship Id="rId22" Type="http://schemas.openxmlformats.org/officeDocument/2006/relationships/image" Target="../media/image148.jpeg"/><Relationship Id="rId27" Type="http://schemas.openxmlformats.org/officeDocument/2006/relationships/image" Target="../media/image153.jpeg"/><Relationship Id="rId30" Type="http://schemas.openxmlformats.org/officeDocument/2006/relationships/image" Target="../media/image156.jpeg"/><Relationship Id="rId35" Type="http://schemas.openxmlformats.org/officeDocument/2006/relationships/image" Target="../media/image161.jpeg"/><Relationship Id="rId43" Type="http://schemas.openxmlformats.org/officeDocument/2006/relationships/image" Target="../media/image169.jpeg"/><Relationship Id="rId48" Type="http://schemas.openxmlformats.org/officeDocument/2006/relationships/image" Target="../media/image174.jpeg"/><Relationship Id="rId56" Type="http://schemas.openxmlformats.org/officeDocument/2006/relationships/image" Target="../media/image182.jpeg"/><Relationship Id="rId8" Type="http://schemas.openxmlformats.org/officeDocument/2006/relationships/image" Target="../media/image134.jpeg"/><Relationship Id="rId51" Type="http://schemas.openxmlformats.org/officeDocument/2006/relationships/image" Target="../media/image177.jpeg"/><Relationship Id="rId3" Type="http://schemas.openxmlformats.org/officeDocument/2006/relationships/image" Target="../media/image129.jpeg"/><Relationship Id="rId12" Type="http://schemas.openxmlformats.org/officeDocument/2006/relationships/image" Target="../media/image138.jpeg"/><Relationship Id="rId17" Type="http://schemas.openxmlformats.org/officeDocument/2006/relationships/image" Target="../media/image143.jpeg"/><Relationship Id="rId25" Type="http://schemas.openxmlformats.org/officeDocument/2006/relationships/image" Target="../media/image151.jpeg"/><Relationship Id="rId33" Type="http://schemas.openxmlformats.org/officeDocument/2006/relationships/image" Target="../media/image159.jpeg"/><Relationship Id="rId38" Type="http://schemas.openxmlformats.org/officeDocument/2006/relationships/image" Target="../media/image164.jpeg"/><Relationship Id="rId46" Type="http://schemas.openxmlformats.org/officeDocument/2006/relationships/image" Target="../media/image172.jpeg"/><Relationship Id="rId59" Type="http://schemas.openxmlformats.org/officeDocument/2006/relationships/image" Target="../media/image185.jpeg"/><Relationship Id="rId20" Type="http://schemas.openxmlformats.org/officeDocument/2006/relationships/image" Target="../media/image146.jpeg"/><Relationship Id="rId41" Type="http://schemas.openxmlformats.org/officeDocument/2006/relationships/image" Target="../media/image167.jpeg"/><Relationship Id="rId54" Type="http://schemas.openxmlformats.org/officeDocument/2006/relationships/image" Target="../media/image180.jpeg"/><Relationship Id="rId6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5" Type="http://schemas.openxmlformats.org/officeDocument/2006/relationships/image" Target="../media/image141.jpeg"/><Relationship Id="rId23" Type="http://schemas.openxmlformats.org/officeDocument/2006/relationships/image" Target="../media/image149.jpeg"/><Relationship Id="rId28" Type="http://schemas.openxmlformats.org/officeDocument/2006/relationships/image" Target="../media/image154.jpeg"/><Relationship Id="rId36" Type="http://schemas.openxmlformats.org/officeDocument/2006/relationships/image" Target="../media/image162.jpeg"/><Relationship Id="rId49" Type="http://schemas.openxmlformats.org/officeDocument/2006/relationships/image" Target="../media/image175.jpeg"/><Relationship Id="rId57" Type="http://schemas.openxmlformats.org/officeDocument/2006/relationships/image" Target="../media/image183.jpeg"/><Relationship Id="rId10" Type="http://schemas.openxmlformats.org/officeDocument/2006/relationships/image" Target="../media/image136.jpeg"/><Relationship Id="rId31" Type="http://schemas.openxmlformats.org/officeDocument/2006/relationships/image" Target="../media/image157.jpeg"/><Relationship Id="rId44" Type="http://schemas.openxmlformats.org/officeDocument/2006/relationships/image" Target="../media/image170.jpeg"/><Relationship Id="rId52" Type="http://schemas.openxmlformats.org/officeDocument/2006/relationships/image" Target="../media/image178.jpeg"/><Relationship Id="rId60" Type="http://schemas.openxmlformats.org/officeDocument/2006/relationships/image" Target="../media/image18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gif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5.jpeg"/><Relationship Id="rId21" Type="http://schemas.openxmlformats.org/officeDocument/2006/relationships/image" Target="../media/image210.jpeg"/><Relationship Id="rId42" Type="http://schemas.openxmlformats.org/officeDocument/2006/relationships/image" Target="../media/image231.jpeg"/><Relationship Id="rId47" Type="http://schemas.openxmlformats.org/officeDocument/2006/relationships/image" Target="../media/image236.jpeg"/><Relationship Id="rId63" Type="http://schemas.openxmlformats.org/officeDocument/2006/relationships/image" Target="../media/image252.jpeg"/><Relationship Id="rId68" Type="http://schemas.openxmlformats.org/officeDocument/2006/relationships/image" Target="../media/image257.jpeg"/><Relationship Id="rId7" Type="http://schemas.openxmlformats.org/officeDocument/2006/relationships/image" Target="../media/image196.jpeg"/><Relationship Id="rId71" Type="http://schemas.openxmlformats.org/officeDocument/2006/relationships/image" Target="../media/image260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05.jpeg"/><Relationship Id="rId29" Type="http://schemas.openxmlformats.org/officeDocument/2006/relationships/image" Target="../media/image218.jpeg"/><Relationship Id="rId11" Type="http://schemas.openxmlformats.org/officeDocument/2006/relationships/image" Target="../media/image200.jpeg"/><Relationship Id="rId24" Type="http://schemas.openxmlformats.org/officeDocument/2006/relationships/image" Target="../media/image213.jpeg"/><Relationship Id="rId32" Type="http://schemas.openxmlformats.org/officeDocument/2006/relationships/image" Target="../media/image221.jpeg"/><Relationship Id="rId37" Type="http://schemas.openxmlformats.org/officeDocument/2006/relationships/image" Target="../media/image226.jpeg"/><Relationship Id="rId40" Type="http://schemas.openxmlformats.org/officeDocument/2006/relationships/image" Target="../media/image229.jpeg"/><Relationship Id="rId45" Type="http://schemas.openxmlformats.org/officeDocument/2006/relationships/image" Target="../media/image234.jpeg"/><Relationship Id="rId53" Type="http://schemas.openxmlformats.org/officeDocument/2006/relationships/image" Target="../media/image242.jpeg"/><Relationship Id="rId58" Type="http://schemas.openxmlformats.org/officeDocument/2006/relationships/image" Target="../media/image247.jpeg"/><Relationship Id="rId66" Type="http://schemas.openxmlformats.org/officeDocument/2006/relationships/image" Target="../media/image255.jpeg"/><Relationship Id="rId5" Type="http://schemas.openxmlformats.org/officeDocument/2006/relationships/image" Target="../media/image194.jpeg"/><Relationship Id="rId61" Type="http://schemas.openxmlformats.org/officeDocument/2006/relationships/image" Target="../media/image250.jpeg"/><Relationship Id="rId19" Type="http://schemas.openxmlformats.org/officeDocument/2006/relationships/image" Target="../media/image208.jpeg"/><Relationship Id="rId14" Type="http://schemas.openxmlformats.org/officeDocument/2006/relationships/image" Target="../media/image203.jpeg"/><Relationship Id="rId22" Type="http://schemas.openxmlformats.org/officeDocument/2006/relationships/image" Target="../media/image211.jpeg"/><Relationship Id="rId27" Type="http://schemas.openxmlformats.org/officeDocument/2006/relationships/image" Target="../media/image216.jpeg"/><Relationship Id="rId30" Type="http://schemas.openxmlformats.org/officeDocument/2006/relationships/image" Target="../media/image219.jpeg"/><Relationship Id="rId35" Type="http://schemas.openxmlformats.org/officeDocument/2006/relationships/image" Target="../media/image224.jpeg"/><Relationship Id="rId43" Type="http://schemas.openxmlformats.org/officeDocument/2006/relationships/image" Target="../media/image232.jpeg"/><Relationship Id="rId48" Type="http://schemas.openxmlformats.org/officeDocument/2006/relationships/image" Target="../media/image237.jpeg"/><Relationship Id="rId56" Type="http://schemas.openxmlformats.org/officeDocument/2006/relationships/image" Target="../media/image245.jpeg"/><Relationship Id="rId64" Type="http://schemas.openxmlformats.org/officeDocument/2006/relationships/image" Target="../media/image253.jpeg"/><Relationship Id="rId69" Type="http://schemas.openxmlformats.org/officeDocument/2006/relationships/image" Target="../media/image258.jpeg"/><Relationship Id="rId8" Type="http://schemas.openxmlformats.org/officeDocument/2006/relationships/image" Target="../media/image197.jpeg"/><Relationship Id="rId51" Type="http://schemas.openxmlformats.org/officeDocument/2006/relationships/image" Target="../media/image240.jpeg"/><Relationship Id="rId72" Type="http://schemas.openxmlformats.org/officeDocument/2006/relationships/image" Target="../media/image261.jpeg"/><Relationship Id="rId3" Type="http://schemas.openxmlformats.org/officeDocument/2006/relationships/image" Target="../media/image192.jpeg"/><Relationship Id="rId12" Type="http://schemas.openxmlformats.org/officeDocument/2006/relationships/image" Target="../media/image201.jpeg"/><Relationship Id="rId17" Type="http://schemas.openxmlformats.org/officeDocument/2006/relationships/image" Target="../media/image206.jpeg"/><Relationship Id="rId25" Type="http://schemas.openxmlformats.org/officeDocument/2006/relationships/image" Target="../media/image214.jpeg"/><Relationship Id="rId33" Type="http://schemas.openxmlformats.org/officeDocument/2006/relationships/image" Target="../media/image222.jpeg"/><Relationship Id="rId38" Type="http://schemas.openxmlformats.org/officeDocument/2006/relationships/image" Target="../media/image227.jpeg"/><Relationship Id="rId46" Type="http://schemas.openxmlformats.org/officeDocument/2006/relationships/image" Target="../media/image235.jpeg"/><Relationship Id="rId59" Type="http://schemas.openxmlformats.org/officeDocument/2006/relationships/image" Target="../media/image248.jpeg"/><Relationship Id="rId67" Type="http://schemas.openxmlformats.org/officeDocument/2006/relationships/image" Target="../media/image256.jpeg"/><Relationship Id="rId20" Type="http://schemas.openxmlformats.org/officeDocument/2006/relationships/image" Target="../media/image209.jpeg"/><Relationship Id="rId41" Type="http://schemas.openxmlformats.org/officeDocument/2006/relationships/image" Target="../media/image230.jpeg"/><Relationship Id="rId54" Type="http://schemas.openxmlformats.org/officeDocument/2006/relationships/image" Target="../media/image243.jpeg"/><Relationship Id="rId62" Type="http://schemas.openxmlformats.org/officeDocument/2006/relationships/image" Target="../media/image251.jpeg"/><Relationship Id="rId70" Type="http://schemas.openxmlformats.org/officeDocument/2006/relationships/image" Target="../media/image2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15" Type="http://schemas.openxmlformats.org/officeDocument/2006/relationships/image" Target="../media/image204.jpeg"/><Relationship Id="rId23" Type="http://schemas.openxmlformats.org/officeDocument/2006/relationships/image" Target="../media/image212.jpeg"/><Relationship Id="rId28" Type="http://schemas.openxmlformats.org/officeDocument/2006/relationships/image" Target="../media/image217.jpeg"/><Relationship Id="rId36" Type="http://schemas.openxmlformats.org/officeDocument/2006/relationships/image" Target="../media/image225.jpeg"/><Relationship Id="rId49" Type="http://schemas.openxmlformats.org/officeDocument/2006/relationships/image" Target="../media/image238.jpeg"/><Relationship Id="rId57" Type="http://schemas.openxmlformats.org/officeDocument/2006/relationships/image" Target="../media/image246.jpeg"/><Relationship Id="rId10" Type="http://schemas.openxmlformats.org/officeDocument/2006/relationships/image" Target="../media/image199.jpeg"/><Relationship Id="rId31" Type="http://schemas.openxmlformats.org/officeDocument/2006/relationships/image" Target="../media/image220.jpeg"/><Relationship Id="rId44" Type="http://schemas.openxmlformats.org/officeDocument/2006/relationships/image" Target="../media/image233.jpeg"/><Relationship Id="rId52" Type="http://schemas.openxmlformats.org/officeDocument/2006/relationships/image" Target="../media/image241.jpeg"/><Relationship Id="rId60" Type="http://schemas.openxmlformats.org/officeDocument/2006/relationships/image" Target="../media/image249.jpeg"/><Relationship Id="rId65" Type="http://schemas.openxmlformats.org/officeDocument/2006/relationships/image" Target="../media/image254.jpeg"/><Relationship Id="rId4" Type="http://schemas.openxmlformats.org/officeDocument/2006/relationships/image" Target="../media/image193.jpeg"/><Relationship Id="rId9" Type="http://schemas.openxmlformats.org/officeDocument/2006/relationships/image" Target="../media/image198.jpeg"/><Relationship Id="rId13" Type="http://schemas.openxmlformats.org/officeDocument/2006/relationships/image" Target="../media/image202.jpeg"/><Relationship Id="rId18" Type="http://schemas.openxmlformats.org/officeDocument/2006/relationships/image" Target="../media/image207.jpeg"/><Relationship Id="rId39" Type="http://schemas.openxmlformats.org/officeDocument/2006/relationships/image" Target="../media/image228.jpeg"/><Relationship Id="rId34" Type="http://schemas.openxmlformats.org/officeDocument/2006/relationships/image" Target="../media/image223.jpeg"/><Relationship Id="rId50" Type="http://schemas.openxmlformats.org/officeDocument/2006/relationships/image" Target="../media/image239.jpeg"/><Relationship Id="rId55" Type="http://schemas.openxmlformats.org/officeDocument/2006/relationships/image" Target="../media/image2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5.jpeg"/><Relationship Id="rId21" Type="http://schemas.openxmlformats.org/officeDocument/2006/relationships/image" Target="../media/image210.jpeg"/><Relationship Id="rId34" Type="http://schemas.openxmlformats.org/officeDocument/2006/relationships/image" Target="../media/image223.jpeg"/><Relationship Id="rId42" Type="http://schemas.openxmlformats.org/officeDocument/2006/relationships/image" Target="../media/image231.jpeg"/><Relationship Id="rId47" Type="http://schemas.openxmlformats.org/officeDocument/2006/relationships/image" Target="../media/image236.jpeg"/><Relationship Id="rId50" Type="http://schemas.openxmlformats.org/officeDocument/2006/relationships/image" Target="../media/image239.jpeg"/><Relationship Id="rId55" Type="http://schemas.openxmlformats.org/officeDocument/2006/relationships/image" Target="../media/image244.jpeg"/><Relationship Id="rId63" Type="http://schemas.openxmlformats.org/officeDocument/2006/relationships/image" Target="../media/image252.jpeg"/><Relationship Id="rId7" Type="http://schemas.openxmlformats.org/officeDocument/2006/relationships/image" Target="../media/image196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05.jpeg"/><Relationship Id="rId29" Type="http://schemas.openxmlformats.org/officeDocument/2006/relationships/image" Target="../media/image218.jpeg"/><Relationship Id="rId11" Type="http://schemas.openxmlformats.org/officeDocument/2006/relationships/image" Target="../media/image200.jpeg"/><Relationship Id="rId24" Type="http://schemas.openxmlformats.org/officeDocument/2006/relationships/image" Target="../media/image213.jpeg"/><Relationship Id="rId32" Type="http://schemas.openxmlformats.org/officeDocument/2006/relationships/image" Target="../media/image221.jpeg"/><Relationship Id="rId37" Type="http://schemas.openxmlformats.org/officeDocument/2006/relationships/image" Target="../media/image226.jpeg"/><Relationship Id="rId40" Type="http://schemas.openxmlformats.org/officeDocument/2006/relationships/image" Target="../media/image229.jpeg"/><Relationship Id="rId45" Type="http://schemas.openxmlformats.org/officeDocument/2006/relationships/image" Target="../media/image234.jpeg"/><Relationship Id="rId53" Type="http://schemas.openxmlformats.org/officeDocument/2006/relationships/image" Target="../media/image242.jpeg"/><Relationship Id="rId58" Type="http://schemas.openxmlformats.org/officeDocument/2006/relationships/image" Target="../media/image247.jpeg"/><Relationship Id="rId5" Type="http://schemas.openxmlformats.org/officeDocument/2006/relationships/image" Target="../media/image194.jpeg"/><Relationship Id="rId61" Type="http://schemas.openxmlformats.org/officeDocument/2006/relationships/image" Target="../media/image250.jpeg"/><Relationship Id="rId19" Type="http://schemas.openxmlformats.org/officeDocument/2006/relationships/image" Target="../media/image208.jpeg"/><Relationship Id="rId14" Type="http://schemas.openxmlformats.org/officeDocument/2006/relationships/image" Target="../media/image203.jpeg"/><Relationship Id="rId22" Type="http://schemas.openxmlformats.org/officeDocument/2006/relationships/image" Target="../media/image211.jpeg"/><Relationship Id="rId27" Type="http://schemas.openxmlformats.org/officeDocument/2006/relationships/image" Target="../media/image216.jpeg"/><Relationship Id="rId30" Type="http://schemas.openxmlformats.org/officeDocument/2006/relationships/image" Target="../media/image219.jpeg"/><Relationship Id="rId35" Type="http://schemas.openxmlformats.org/officeDocument/2006/relationships/image" Target="../media/image224.jpeg"/><Relationship Id="rId43" Type="http://schemas.openxmlformats.org/officeDocument/2006/relationships/image" Target="../media/image232.jpeg"/><Relationship Id="rId48" Type="http://schemas.openxmlformats.org/officeDocument/2006/relationships/image" Target="../media/image237.jpeg"/><Relationship Id="rId56" Type="http://schemas.openxmlformats.org/officeDocument/2006/relationships/image" Target="../media/image245.jpeg"/><Relationship Id="rId64" Type="http://schemas.openxmlformats.org/officeDocument/2006/relationships/image" Target="../media/image253.jpeg"/><Relationship Id="rId8" Type="http://schemas.openxmlformats.org/officeDocument/2006/relationships/image" Target="../media/image197.jpeg"/><Relationship Id="rId51" Type="http://schemas.openxmlformats.org/officeDocument/2006/relationships/image" Target="../media/image240.jpeg"/><Relationship Id="rId3" Type="http://schemas.openxmlformats.org/officeDocument/2006/relationships/image" Target="../media/image192.jpeg"/><Relationship Id="rId12" Type="http://schemas.openxmlformats.org/officeDocument/2006/relationships/image" Target="../media/image201.jpeg"/><Relationship Id="rId17" Type="http://schemas.openxmlformats.org/officeDocument/2006/relationships/image" Target="../media/image206.jpeg"/><Relationship Id="rId25" Type="http://schemas.openxmlformats.org/officeDocument/2006/relationships/image" Target="../media/image214.jpeg"/><Relationship Id="rId33" Type="http://schemas.openxmlformats.org/officeDocument/2006/relationships/image" Target="../media/image222.jpeg"/><Relationship Id="rId38" Type="http://schemas.openxmlformats.org/officeDocument/2006/relationships/image" Target="../media/image227.jpeg"/><Relationship Id="rId46" Type="http://schemas.openxmlformats.org/officeDocument/2006/relationships/image" Target="../media/image235.jpeg"/><Relationship Id="rId59" Type="http://schemas.openxmlformats.org/officeDocument/2006/relationships/image" Target="../media/image248.jpeg"/><Relationship Id="rId20" Type="http://schemas.openxmlformats.org/officeDocument/2006/relationships/image" Target="../media/image209.jpeg"/><Relationship Id="rId41" Type="http://schemas.openxmlformats.org/officeDocument/2006/relationships/image" Target="../media/image230.jpeg"/><Relationship Id="rId54" Type="http://schemas.openxmlformats.org/officeDocument/2006/relationships/image" Target="../media/image243.jpeg"/><Relationship Id="rId62" Type="http://schemas.openxmlformats.org/officeDocument/2006/relationships/image" Target="../media/image2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15" Type="http://schemas.openxmlformats.org/officeDocument/2006/relationships/image" Target="../media/image204.jpeg"/><Relationship Id="rId23" Type="http://schemas.openxmlformats.org/officeDocument/2006/relationships/image" Target="../media/image212.jpeg"/><Relationship Id="rId28" Type="http://schemas.openxmlformats.org/officeDocument/2006/relationships/image" Target="../media/image217.jpeg"/><Relationship Id="rId36" Type="http://schemas.openxmlformats.org/officeDocument/2006/relationships/image" Target="../media/image225.jpeg"/><Relationship Id="rId49" Type="http://schemas.openxmlformats.org/officeDocument/2006/relationships/image" Target="../media/image238.jpeg"/><Relationship Id="rId57" Type="http://schemas.openxmlformats.org/officeDocument/2006/relationships/image" Target="../media/image246.jpeg"/><Relationship Id="rId10" Type="http://schemas.openxmlformats.org/officeDocument/2006/relationships/image" Target="../media/image199.jpeg"/><Relationship Id="rId31" Type="http://schemas.openxmlformats.org/officeDocument/2006/relationships/image" Target="../media/image220.jpeg"/><Relationship Id="rId44" Type="http://schemas.openxmlformats.org/officeDocument/2006/relationships/image" Target="../media/image233.jpeg"/><Relationship Id="rId52" Type="http://schemas.openxmlformats.org/officeDocument/2006/relationships/image" Target="../media/image241.jpeg"/><Relationship Id="rId60" Type="http://schemas.openxmlformats.org/officeDocument/2006/relationships/image" Target="../media/image249.jpeg"/><Relationship Id="rId65" Type="http://schemas.openxmlformats.org/officeDocument/2006/relationships/image" Target="../media/image254.jpeg"/><Relationship Id="rId4" Type="http://schemas.openxmlformats.org/officeDocument/2006/relationships/image" Target="../media/image193.jpeg"/><Relationship Id="rId9" Type="http://schemas.openxmlformats.org/officeDocument/2006/relationships/image" Target="../media/image198.jpeg"/><Relationship Id="rId13" Type="http://schemas.openxmlformats.org/officeDocument/2006/relationships/image" Target="../media/image202.jpeg"/><Relationship Id="rId18" Type="http://schemas.openxmlformats.org/officeDocument/2006/relationships/image" Target="../media/image207.jpeg"/><Relationship Id="rId39" Type="http://schemas.openxmlformats.org/officeDocument/2006/relationships/image" Target="../media/image2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2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eg"/><Relationship Id="rId13" Type="http://schemas.openxmlformats.org/officeDocument/2006/relationships/image" Target="../media/image277.jpeg"/><Relationship Id="rId18" Type="http://schemas.openxmlformats.org/officeDocument/2006/relationships/image" Target="../media/image282.png"/><Relationship Id="rId3" Type="http://schemas.openxmlformats.org/officeDocument/2006/relationships/image" Target="../media/image267.png"/><Relationship Id="rId7" Type="http://schemas.openxmlformats.org/officeDocument/2006/relationships/image" Target="../media/image271.jpeg"/><Relationship Id="rId12" Type="http://schemas.openxmlformats.org/officeDocument/2006/relationships/image" Target="../media/image276.jpeg"/><Relationship Id="rId17" Type="http://schemas.openxmlformats.org/officeDocument/2006/relationships/image" Target="../media/image28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275.jpeg"/><Relationship Id="rId5" Type="http://schemas.openxmlformats.org/officeDocument/2006/relationships/image" Target="../media/image269.png"/><Relationship Id="rId15" Type="http://schemas.openxmlformats.org/officeDocument/2006/relationships/image" Target="../media/image279.png"/><Relationship Id="rId10" Type="http://schemas.openxmlformats.org/officeDocument/2006/relationships/image" Target="../media/image274.jpeg"/><Relationship Id="rId4" Type="http://schemas.openxmlformats.org/officeDocument/2006/relationships/image" Target="../media/image268.png"/><Relationship Id="rId9" Type="http://schemas.openxmlformats.org/officeDocument/2006/relationships/image" Target="../media/image273.jpeg"/><Relationship Id="rId14" Type="http://schemas.openxmlformats.org/officeDocument/2006/relationships/image" Target="../media/image2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jpeg"/><Relationship Id="rId13" Type="http://schemas.openxmlformats.org/officeDocument/2006/relationships/image" Target="../media/image293.jpeg"/><Relationship Id="rId18" Type="http://schemas.openxmlformats.org/officeDocument/2006/relationships/image" Target="../media/image298.jpeg"/><Relationship Id="rId3" Type="http://schemas.openxmlformats.org/officeDocument/2006/relationships/image" Target="../media/image283.jpeg"/><Relationship Id="rId7" Type="http://schemas.openxmlformats.org/officeDocument/2006/relationships/image" Target="../media/image287.jpeg"/><Relationship Id="rId12" Type="http://schemas.openxmlformats.org/officeDocument/2006/relationships/image" Target="../media/image292.jpeg"/><Relationship Id="rId17" Type="http://schemas.openxmlformats.org/officeDocument/2006/relationships/image" Target="../media/image297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jpeg"/><Relationship Id="rId11" Type="http://schemas.openxmlformats.org/officeDocument/2006/relationships/image" Target="../media/image291.jpeg"/><Relationship Id="rId5" Type="http://schemas.openxmlformats.org/officeDocument/2006/relationships/image" Target="../media/image285.jpeg"/><Relationship Id="rId15" Type="http://schemas.openxmlformats.org/officeDocument/2006/relationships/image" Target="../media/image295.jpeg"/><Relationship Id="rId10" Type="http://schemas.openxmlformats.org/officeDocument/2006/relationships/image" Target="../media/image290.jpeg"/><Relationship Id="rId4" Type="http://schemas.openxmlformats.org/officeDocument/2006/relationships/image" Target="../media/image284.jpeg"/><Relationship Id="rId9" Type="http://schemas.openxmlformats.org/officeDocument/2006/relationships/image" Target="../media/image289.jpeg"/><Relationship Id="rId14" Type="http://schemas.openxmlformats.org/officeDocument/2006/relationships/image" Target="../media/image29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3" Type="http://schemas.openxmlformats.org/officeDocument/2006/relationships/image" Target="../media/image302.png"/><Relationship Id="rId7" Type="http://schemas.openxmlformats.org/officeDocument/2006/relationships/image" Target="../media/image306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5" Type="http://schemas.openxmlformats.org/officeDocument/2006/relationships/image" Target="../media/image304.png"/><Relationship Id="rId10" Type="http://schemas.openxmlformats.org/officeDocument/2006/relationships/image" Target="../media/image309.png"/><Relationship Id="rId4" Type="http://schemas.openxmlformats.org/officeDocument/2006/relationships/image" Target="../media/image303.png"/><Relationship Id="rId9" Type="http://schemas.openxmlformats.org/officeDocument/2006/relationships/image" Target="../media/image30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7" Type="http://schemas.openxmlformats.org/officeDocument/2006/relationships/image" Target="../media/image17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0.png"/><Relationship Id="rId5" Type="http://schemas.openxmlformats.org/officeDocument/2006/relationships/image" Target="../media/image1510.png"/><Relationship Id="rId4" Type="http://schemas.openxmlformats.org/officeDocument/2006/relationships/image" Target="../media/image14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9.png"/><Relationship Id="rId21" Type="http://schemas.openxmlformats.org/officeDocument/2006/relationships/image" Target="../media/image335.png"/><Relationship Id="rId34" Type="http://schemas.openxmlformats.org/officeDocument/2006/relationships/image" Target="../media/image346.png"/><Relationship Id="rId42" Type="http://schemas.openxmlformats.org/officeDocument/2006/relationships/image" Target="../media/image354.png"/><Relationship Id="rId47" Type="http://schemas.openxmlformats.org/officeDocument/2006/relationships/image" Target="../media/image359.png"/><Relationship Id="rId50" Type="http://schemas.openxmlformats.org/officeDocument/2006/relationships/image" Target="../media/image312.png"/><Relationship Id="rId55" Type="http://schemas.openxmlformats.org/officeDocument/2006/relationships/image" Target="../media/image366.png"/><Relationship Id="rId63" Type="http://schemas.openxmlformats.org/officeDocument/2006/relationships/image" Target="../media/image373.png"/><Relationship Id="rId68" Type="http://schemas.openxmlformats.org/officeDocument/2006/relationships/image" Target="../media/image378.png"/><Relationship Id="rId7" Type="http://schemas.openxmlformats.org/officeDocument/2006/relationships/image" Target="../media/image305.png"/><Relationship Id="rId2" Type="http://schemas.openxmlformats.org/officeDocument/2006/relationships/image" Target="../media/image301.png"/><Relationship Id="rId16" Type="http://schemas.openxmlformats.org/officeDocument/2006/relationships/image" Target="../media/image330.png"/><Relationship Id="rId29" Type="http://schemas.openxmlformats.org/officeDocument/2006/relationships/image" Target="../media/image342.png"/><Relationship Id="rId11" Type="http://schemas.openxmlformats.org/officeDocument/2006/relationships/image" Target="../media/image325.png"/><Relationship Id="rId24" Type="http://schemas.openxmlformats.org/officeDocument/2006/relationships/image" Target="../media/image314.png"/><Relationship Id="rId32" Type="http://schemas.openxmlformats.org/officeDocument/2006/relationships/image" Target="../media/image315.png"/><Relationship Id="rId37" Type="http://schemas.openxmlformats.org/officeDocument/2006/relationships/image" Target="../media/image349.png"/><Relationship Id="rId40" Type="http://schemas.openxmlformats.org/officeDocument/2006/relationships/image" Target="../media/image352.png"/><Relationship Id="rId45" Type="http://schemas.openxmlformats.org/officeDocument/2006/relationships/image" Target="../media/image357.png"/><Relationship Id="rId53" Type="http://schemas.openxmlformats.org/officeDocument/2006/relationships/image" Target="../media/image364.png"/><Relationship Id="rId58" Type="http://schemas.openxmlformats.org/officeDocument/2006/relationships/image" Target="../media/image369.png"/><Relationship Id="rId66" Type="http://schemas.openxmlformats.org/officeDocument/2006/relationships/image" Target="../media/image376.png"/><Relationship Id="rId5" Type="http://schemas.openxmlformats.org/officeDocument/2006/relationships/image" Target="../media/image322.png"/><Relationship Id="rId61" Type="http://schemas.openxmlformats.org/officeDocument/2006/relationships/image" Target="../media/image371.png"/><Relationship Id="rId19" Type="http://schemas.openxmlformats.org/officeDocument/2006/relationships/image" Target="../media/image333.png"/><Relationship Id="rId14" Type="http://schemas.openxmlformats.org/officeDocument/2006/relationships/image" Target="../media/image328.png"/><Relationship Id="rId22" Type="http://schemas.openxmlformats.org/officeDocument/2006/relationships/image" Target="../media/image336.png"/><Relationship Id="rId27" Type="http://schemas.openxmlformats.org/officeDocument/2006/relationships/image" Target="../media/image340.png"/><Relationship Id="rId30" Type="http://schemas.openxmlformats.org/officeDocument/2006/relationships/image" Target="../media/image343.png"/><Relationship Id="rId35" Type="http://schemas.openxmlformats.org/officeDocument/2006/relationships/image" Target="../media/image347.png"/><Relationship Id="rId43" Type="http://schemas.openxmlformats.org/officeDocument/2006/relationships/image" Target="../media/image355.png"/><Relationship Id="rId48" Type="http://schemas.openxmlformats.org/officeDocument/2006/relationships/image" Target="../media/image360.png"/><Relationship Id="rId56" Type="http://schemas.openxmlformats.org/officeDocument/2006/relationships/image" Target="../media/image367.png"/><Relationship Id="rId64" Type="http://schemas.openxmlformats.org/officeDocument/2006/relationships/image" Target="../media/image374.png"/><Relationship Id="rId8" Type="http://schemas.openxmlformats.org/officeDocument/2006/relationships/image" Target="../media/image306.png"/><Relationship Id="rId51" Type="http://schemas.openxmlformats.org/officeDocument/2006/relationships/image" Target="../media/image362.png"/><Relationship Id="rId3" Type="http://schemas.openxmlformats.org/officeDocument/2006/relationships/image" Target="../media/image320.png"/><Relationship Id="rId12" Type="http://schemas.openxmlformats.org/officeDocument/2006/relationships/image" Target="../media/image326.png"/><Relationship Id="rId17" Type="http://schemas.openxmlformats.org/officeDocument/2006/relationships/image" Target="../media/image331.png"/><Relationship Id="rId25" Type="http://schemas.openxmlformats.org/officeDocument/2006/relationships/image" Target="../media/image338.png"/><Relationship Id="rId33" Type="http://schemas.openxmlformats.org/officeDocument/2006/relationships/image" Target="../media/image345.png"/><Relationship Id="rId38" Type="http://schemas.openxmlformats.org/officeDocument/2006/relationships/image" Target="../media/image350.png"/><Relationship Id="rId46" Type="http://schemas.openxmlformats.org/officeDocument/2006/relationships/image" Target="../media/image358.png"/><Relationship Id="rId59" Type="http://schemas.openxmlformats.org/officeDocument/2006/relationships/image" Target="../media/image370.png"/><Relationship Id="rId67" Type="http://schemas.openxmlformats.org/officeDocument/2006/relationships/image" Target="../media/image377.png"/><Relationship Id="rId20" Type="http://schemas.openxmlformats.org/officeDocument/2006/relationships/image" Target="../media/image334.png"/><Relationship Id="rId41" Type="http://schemas.openxmlformats.org/officeDocument/2006/relationships/image" Target="../media/image353.png"/><Relationship Id="rId54" Type="http://schemas.openxmlformats.org/officeDocument/2006/relationships/image" Target="../media/image365.png"/><Relationship Id="rId62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png"/><Relationship Id="rId15" Type="http://schemas.openxmlformats.org/officeDocument/2006/relationships/image" Target="../media/image329.png"/><Relationship Id="rId23" Type="http://schemas.openxmlformats.org/officeDocument/2006/relationships/image" Target="../media/image337.png"/><Relationship Id="rId28" Type="http://schemas.openxmlformats.org/officeDocument/2006/relationships/image" Target="../media/image341.png"/><Relationship Id="rId36" Type="http://schemas.openxmlformats.org/officeDocument/2006/relationships/image" Target="../media/image348.png"/><Relationship Id="rId49" Type="http://schemas.openxmlformats.org/officeDocument/2006/relationships/image" Target="../media/image361.png"/><Relationship Id="rId57" Type="http://schemas.openxmlformats.org/officeDocument/2006/relationships/image" Target="../media/image368.png"/><Relationship Id="rId10" Type="http://schemas.openxmlformats.org/officeDocument/2006/relationships/image" Target="../media/image324.png"/><Relationship Id="rId31" Type="http://schemas.openxmlformats.org/officeDocument/2006/relationships/image" Target="../media/image344.png"/><Relationship Id="rId44" Type="http://schemas.openxmlformats.org/officeDocument/2006/relationships/image" Target="../media/image356.png"/><Relationship Id="rId52" Type="http://schemas.openxmlformats.org/officeDocument/2006/relationships/image" Target="../media/image363.png"/><Relationship Id="rId60" Type="http://schemas.openxmlformats.org/officeDocument/2006/relationships/image" Target="../media/image313.png"/><Relationship Id="rId65" Type="http://schemas.openxmlformats.org/officeDocument/2006/relationships/image" Target="../media/image375.png"/><Relationship Id="rId4" Type="http://schemas.openxmlformats.org/officeDocument/2006/relationships/image" Target="../media/image321.png"/><Relationship Id="rId9" Type="http://schemas.openxmlformats.org/officeDocument/2006/relationships/image" Target="../media/image323.png"/><Relationship Id="rId13" Type="http://schemas.openxmlformats.org/officeDocument/2006/relationships/image" Target="../media/image327.png"/><Relationship Id="rId18" Type="http://schemas.openxmlformats.org/officeDocument/2006/relationships/image" Target="../media/image332.png"/><Relationship Id="rId39" Type="http://schemas.openxmlformats.org/officeDocument/2006/relationships/image" Target="../media/image3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13" Type="http://schemas.openxmlformats.org/officeDocument/2006/relationships/image" Target="../media/image390.png"/><Relationship Id="rId18" Type="http://schemas.openxmlformats.org/officeDocument/2006/relationships/image" Target="../media/image395.png"/><Relationship Id="rId3" Type="http://schemas.openxmlformats.org/officeDocument/2006/relationships/image" Target="../media/image380.png"/><Relationship Id="rId7" Type="http://schemas.openxmlformats.org/officeDocument/2006/relationships/image" Target="../media/image384.png"/><Relationship Id="rId12" Type="http://schemas.openxmlformats.org/officeDocument/2006/relationships/image" Target="../media/image389.png"/><Relationship Id="rId17" Type="http://schemas.openxmlformats.org/officeDocument/2006/relationships/image" Target="../media/image394.png"/><Relationship Id="rId2" Type="http://schemas.openxmlformats.org/officeDocument/2006/relationships/image" Target="../media/image379.png"/><Relationship Id="rId16" Type="http://schemas.openxmlformats.org/officeDocument/2006/relationships/image" Target="../media/image3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3.png"/><Relationship Id="rId11" Type="http://schemas.openxmlformats.org/officeDocument/2006/relationships/image" Target="../media/image388.png"/><Relationship Id="rId5" Type="http://schemas.openxmlformats.org/officeDocument/2006/relationships/image" Target="../media/image382.png"/><Relationship Id="rId15" Type="http://schemas.openxmlformats.org/officeDocument/2006/relationships/image" Target="../media/image392.png"/><Relationship Id="rId10" Type="http://schemas.openxmlformats.org/officeDocument/2006/relationships/image" Target="../media/image387.png"/><Relationship Id="rId19" Type="http://schemas.openxmlformats.org/officeDocument/2006/relationships/image" Target="../media/image396.png"/><Relationship Id="rId4" Type="http://schemas.openxmlformats.org/officeDocument/2006/relationships/image" Target="../media/image381.png"/><Relationship Id="rId9" Type="http://schemas.openxmlformats.org/officeDocument/2006/relationships/image" Target="../media/image386.png"/><Relationship Id="rId14" Type="http://schemas.openxmlformats.org/officeDocument/2006/relationships/image" Target="../media/image3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5" Type="http://schemas.openxmlformats.org/officeDocument/2006/relationships/image" Target="../media/image70.png"/><Relationship Id="rId10" Type="http://schemas.openxmlformats.org/officeDocument/2006/relationships/image" Target="../media/image57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896" y="1939227"/>
            <a:ext cx="1127455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Recovering Realistic Texture in </a:t>
            </a:r>
            <a:br>
              <a:rPr lang="en-US" dirty="0"/>
            </a:br>
            <a:r>
              <a:rPr lang="en-US" dirty="0"/>
              <a:t>Image Super-resolution by</a:t>
            </a:r>
            <a:br>
              <a:rPr lang="en-US" dirty="0"/>
            </a:br>
            <a:r>
              <a:rPr lang="en-US" dirty="0"/>
              <a:t>Deep Spatial Feature Transform</a:t>
            </a:r>
          </a:p>
        </p:txBody>
      </p:sp>
      <p:sp>
        <p:nvSpPr>
          <p:cNvPr id="3" name="矩形 2"/>
          <p:cNvSpPr/>
          <p:nvPr/>
        </p:nvSpPr>
        <p:spPr>
          <a:xfrm>
            <a:off x="2025528" y="4726562"/>
            <a:ext cx="8142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/>
              <a:t>Xintao Wan</a:t>
            </a:r>
            <a:r>
              <a:rPr lang="en-US" altLang="zh-CN" sz="2800" dirty="0"/>
              <a:t>g</a:t>
            </a:r>
            <a:r>
              <a:rPr lang="zh-CN" altLang="en-US" sz="2800" dirty="0"/>
              <a:t>    Ke Yu    </a:t>
            </a:r>
            <a:r>
              <a:rPr lang="zh-CN" altLang="en-US" sz="2800" u="sng" dirty="0"/>
              <a:t>Chao Dong </a:t>
            </a:r>
            <a:r>
              <a:rPr lang="zh-CN" altLang="en-US" sz="2800" dirty="0"/>
              <a:t>    Chen Change Loy</a:t>
            </a:r>
          </a:p>
        </p:txBody>
      </p:sp>
    </p:spTree>
    <p:extLst>
      <p:ext uri="{BB962C8B-B14F-4D97-AF65-F5344CB8AC3E}">
        <p14:creationId xmlns:p14="http://schemas.microsoft.com/office/powerpoint/2010/main" val="403796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Feature </a:t>
            </a:r>
            <a:r>
              <a:rPr lang="en-US" altLang="zh-CN" dirty="0"/>
              <a:t>Transform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587609"/>
              </a:xfrm>
            </p:spPr>
            <p:txBody>
              <a:bodyPr/>
              <a:lstStyle/>
              <a:p>
                <a:r>
                  <a:rPr lang="en-US" dirty="0"/>
                  <a:t>By learning a mapping function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, the prior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dirty="0"/>
                  <a:t> is modeled by a pair of affine transformation parameters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modulation is then carried out by an affine transformation on feature maps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587609"/>
              </a:xfrm>
              <a:blipFill rotWithShape="0">
                <a:blip r:embed="rId3"/>
                <a:stretch>
                  <a:fillRect l="-1043" t="-37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49738" y="2739508"/>
                <a:ext cx="361786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/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738" y="2739508"/>
                <a:ext cx="3617861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78213" y="3739684"/>
                <a:ext cx="684683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SF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⨀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sz="2800" dirty="0"/>
                  <a:t>+</a:t>
                </a:r>
                <a:r>
                  <a:rPr lang="en-US" sz="28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213" y="3739684"/>
                <a:ext cx="6846837" cy="523220"/>
              </a:xfrm>
              <a:prstGeom prst="rect">
                <a:avLst/>
              </a:prstGeom>
              <a:blipFill rotWithShape="0">
                <a:blip r:embed="rId5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137913" y="4518584"/>
            <a:ext cx="9318321" cy="1316406"/>
            <a:chOff x="1461099" y="4878731"/>
            <a:chExt cx="7923747" cy="6817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461099" y="5037282"/>
                  <a:ext cx="225254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l-G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1099" y="5037282"/>
                  <a:ext cx="2252540" cy="52322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ight Arrow 7"/>
            <p:cNvSpPr/>
            <p:nvPr/>
          </p:nvSpPr>
          <p:spPr>
            <a:xfrm>
              <a:off x="3996486" y="5037282"/>
              <a:ext cx="2842464" cy="29828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3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195903" y="4878731"/>
                  <a:ext cx="2089989" cy="20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1"/>
                  <a14:m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ℳ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↦(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b="1"/>
                    <a:t> </a:t>
                  </a: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5903" y="4878731"/>
                  <a:ext cx="2089989" cy="20721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799472" y="5334788"/>
                  <a:ext cx="3055887" cy="20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1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SFT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⨀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</m:t>
                      </m:r>
                    </m:oMath>
                  </a14:m>
                  <a:r>
                    <a:rPr lang="en-US" sz="2000" dirty="0"/>
                    <a:t>+</a:t>
                  </a:r>
                  <a:r>
                    <a:rPr lang="en-US" sz="2000" b="0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472" y="5334788"/>
                  <a:ext cx="3055887" cy="20721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9231" b="-276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851588" y="5025721"/>
                  <a:ext cx="253325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1588" y="5025721"/>
                  <a:ext cx="2533258" cy="52322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Rectangle 5"/>
          <p:cNvSpPr/>
          <p:nvPr/>
        </p:nvSpPr>
        <p:spPr>
          <a:xfrm>
            <a:off x="1162297" y="4413234"/>
            <a:ext cx="9127751" cy="152427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72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Feature </a:t>
            </a:r>
            <a:r>
              <a:rPr lang="en-US" altLang="zh-CN" dirty="0"/>
              <a:t>Transform</a:t>
            </a:r>
            <a:endParaRPr lang="en-US" dirty="0"/>
          </a:p>
        </p:txBody>
      </p:sp>
      <p:grpSp>
        <p:nvGrpSpPr>
          <p:cNvPr id="97" name="Group 96"/>
          <p:cNvGrpSpPr/>
          <p:nvPr/>
        </p:nvGrpSpPr>
        <p:grpSpPr>
          <a:xfrm>
            <a:off x="1279318" y="2622604"/>
            <a:ext cx="9124950" cy="1616363"/>
            <a:chOff x="1923408" y="2787476"/>
            <a:chExt cx="7661247" cy="1219662"/>
          </a:xfrm>
        </p:grpSpPr>
        <p:sp>
          <p:nvSpPr>
            <p:cNvPr id="4" name="Rectangle 3"/>
            <p:cNvSpPr/>
            <p:nvPr/>
          </p:nvSpPr>
          <p:spPr>
            <a:xfrm>
              <a:off x="2409958" y="3032322"/>
              <a:ext cx="189519" cy="909292"/>
            </a:xfrm>
            <a:prstGeom prst="rect">
              <a:avLst/>
            </a:prstGeom>
            <a:solidFill>
              <a:srgbClr val="5E9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43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367659" y="3028288"/>
              <a:ext cx="375006" cy="913325"/>
            </a:xfrm>
            <a:prstGeom prst="rect">
              <a:avLst/>
            </a:prstGeom>
            <a:solidFill>
              <a:srgbClr val="5E9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43">
                  <a:solidFill>
                    <a:schemeClr val="tx1"/>
                  </a:solidFill>
                </a:rPr>
                <a:t>Residual block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599477" y="2787476"/>
              <a:ext cx="1768182" cy="1186902"/>
              <a:chOff x="2428873" y="3008499"/>
              <a:chExt cx="2784477" cy="1869096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566175" y="3079929"/>
                <a:ext cx="2436200" cy="1797666"/>
              </a:xfrm>
              <a:prstGeom prst="roundRect">
                <a:avLst/>
              </a:prstGeom>
              <a:solidFill>
                <a:srgbClr val="5E9CD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3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819402" y="3387723"/>
                <a:ext cx="431798" cy="1438276"/>
              </a:xfrm>
              <a:prstGeom prst="rect">
                <a:avLst/>
              </a:prstGeom>
              <a:solidFill>
                <a:srgbClr val="FD4E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143" dirty="0">
                    <a:solidFill>
                      <a:schemeClr val="tx1"/>
                    </a:solidFill>
                  </a:rPr>
                  <a:t>SFT layer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797302" y="3387723"/>
                <a:ext cx="431798" cy="1438276"/>
              </a:xfrm>
              <a:prstGeom prst="rect">
                <a:avLst/>
              </a:prstGeom>
              <a:solidFill>
                <a:srgbClr val="FD4E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143" dirty="0">
                    <a:solidFill>
                      <a:schemeClr val="tx1"/>
                    </a:solidFill>
                  </a:rPr>
                  <a:t>SFT layer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308352" y="3387723"/>
                <a:ext cx="431798" cy="1438276"/>
              </a:xfrm>
              <a:prstGeom prst="rect">
                <a:avLst/>
              </a:prstGeom>
              <a:solidFill>
                <a:srgbClr val="5E9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143">
                    <a:solidFill>
                      <a:schemeClr val="tx1"/>
                    </a:solidFill>
                  </a:rPr>
                  <a:t>Conv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286252" y="3387723"/>
                <a:ext cx="431798" cy="1438276"/>
              </a:xfrm>
              <a:prstGeom prst="rect">
                <a:avLst/>
              </a:prstGeom>
              <a:solidFill>
                <a:srgbClr val="5E9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1143">
                    <a:solidFill>
                      <a:schemeClr val="tx1"/>
                    </a:solidFill>
                  </a:rPr>
                  <a:t>Conv</a:t>
                </a:r>
              </a:p>
            </p:txBody>
          </p:sp>
          <p:cxnSp>
            <p:nvCxnSpPr>
              <p:cNvPr id="12" name="Straight Arrow Connector 11"/>
              <p:cNvCxnSpPr>
                <a:stCxn id="11" idx="3"/>
                <a:endCxn id="5" idx="1"/>
              </p:cNvCxnSpPr>
              <p:nvPr/>
            </p:nvCxnSpPr>
            <p:spPr>
              <a:xfrm flipV="1">
                <a:off x="4718051" y="4106859"/>
                <a:ext cx="495299" cy="3"/>
              </a:xfrm>
              <a:prstGeom prst="straightConnector1">
                <a:avLst/>
              </a:prstGeom>
              <a:ln w="25400">
                <a:solidFill>
                  <a:srgbClr val="4BACC6"/>
                </a:solidFill>
                <a:headEnd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4" idx="3"/>
                <a:endCxn id="8" idx="1"/>
              </p:cNvCxnSpPr>
              <p:nvPr/>
            </p:nvCxnSpPr>
            <p:spPr>
              <a:xfrm flipV="1">
                <a:off x="2428873" y="4106862"/>
                <a:ext cx="390528" cy="3173"/>
              </a:xfrm>
              <a:prstGeom prst="straightConnector1">
                <a:avLst/>
              </a:prstGeom>
              <a:ln w="25400">
                <a:solidFill>
                  <a:srgbClr val="4BACC6"/>
                </a:solidFill>
                <a:headEnd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2620964" y="3333751"/>
                <a:ext cx="2241373" cy="776684"/>
                <a:chOff x="2620964" y="3333751"/>
                <a:chExt cx="2241373" cy="776684"/>
              </a:xfrm>
            </p:grpSpPr>
            <p:cxnSp>
              <p:nvCxnSpPr>
                <p:cNvPr id="16" name="Straight Arrow Connector 15"/>
                <p:cNvCxnSpPr/>
                <p:nvPr/>
              </p:nvCxnSpPr>
              <p:spPr>
                <a:xfrm flipV="1">
                  <a:off x="2630491" y="3333751"/>
                  <a:ext cx="1586" cy="763587"/>
                </a:xfrm>
                <a:prstGeom prst="straightConnector1">
                  <a:avLst/>
                </a:prstGeom>
                <a:ln w="25400">
                  <a:solidFill>
                    <a:srgbClr val="4BACC6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2620964" y="3343275"/>
                  <a:ext cx="2241373" cy="3574"/>
                </a:xfrm>
                <a:prstGeom prst="straightConnector1">
                  <a:avLst/>
                </a:prstGeom>
                <a:ln w="25400">
                  <a:solidFill>
                    <a:srgbClr val="4BACC6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flipH="1" flipV="1">
                  <a:off x="4852811" y="3346849"/>
                  <a:ext cx="9526" cy="763586"/>
                </a:xfrm>
                <a:prstGeom prst="straightConnector1">
                  <a:avLst/>
                </a:prstGeom>
                <a:ln w="25400">
                  <a:solidFill>
                    <a:srgbClr val="4BACC6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/>
              <p:cNvSpPr txBox="1"/>
              <p:nvPr/>
            </p:nvSpPr>
            <p:spPr>
              <a:xfrm>
                <a:off x="3030888" y="3008499"/>
                <a:ext cx="1633764" cy="422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43">
                    <a:solidFill>
                      <a:schemeClr val="accent5"/>
                    </a:solidFill>
                  </a:rPr>
                  <a:t>Residual block</a:t>
                </a:r>
                <a:endParaRPr lang="en-US" sz="1143">
                  <a:solidFill>
                    <a:schemeClr val="accent5"/>
                  </a:solidFill>
                </a:endParaRPr>
              </a:p>
            </p:txBody>
          </p:sp>
        </p:grpSp>
        <p:cxnSp>
          <p:nvCxnSpPr>
            <p:cNvPr id="19" name="Straight Arrow Connector 18"/>
            <p:cNvCxnSpPr>
              <a:stCxn id="5" idx="3"/>
            </p:cNvCxnSpPr>
            <p:nvPr/>
          </p:nvCxnSpPr>
          <p:spPr>
            <a:xfrm>
              <a:off x="4742665" y="3484950"/>
              <a:ext cx="233876" cy="0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5015859" y="3448558"/>
              <a:ext cx="349082" cy="72785"/>
              <a:chOff x="6337138" y="4106860"/>
              <a:chExt cx="549723" cy="11462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337138" y="4106861"/>
                <a:ext cx="114619" cy="1146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3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554690" y="4106861"/>
                <a:ext cx="114619" cy="1146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3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772242" y="4106860"/>
                <a:ext cx="114619" cy="11461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3"/>
              </a:p>
            </p:txBody>
          </p:sp>
        </p:grpSp>
        <p:cxnSp>
          <p:nvCxnSpPr>
            <p:cNvPr id="24" name="Straight Arrow Connector 23"/>
            <p:cNvCxnSpPr>
              <a:endCxn id="26" idx="1"/>
            </p:cNvCxnSpPr>
            <p:nvPr/>
          </p:nvCxnSpPr>
          <p:spPr>
            <a:xfrm>
              <a:off x="5404776" y="3484950"/>
              <a:ext cx="233358" cy="1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5638133" y="3028288"/>
              <a:ext cx="375006" cy="913325"/>
            </a:xfrm>
            <a:prstGeom prst="rect">
              <a:avLst/>
            </a:prstGeom>
            <a:solidFill>
              <a:srgbClr val="5E9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43">
                  <a:solidFill>
                    <a:schemeClr val="tx1"/>
                  </a:solidFill>
                </a:rPr>
                <a:t>Residual block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54646" y="3028287"/>
              <a:ext cx="274198" cy="913325"/>
            </a:xfrm>
            <a:prstGeom prst="rect">
              <a:avLst/>
            </a:prstGeom>
            <a:solidFill>
              <a:srgbClr val="FD4E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43" dirty="0">
                  <a:solidFill>
                    <a:schemeClr val="tx1"/>
                  </a:solidFill>
                </a:rPr>
                <a:t>SFT layer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570352" y="3028288"/>
              <a:ext cx="189519" cy="909292"/>
            </a:xfrm>
            <a:prstGeom prst="rect">
              <a:avLst/>
            </a:prstGeom>
            <a:solidFill>
              <a:srgbClr val="5E9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43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29" name="Straight Arrow Connector 28"/>
            <p:cNvCxnSpPr>
              <a:stCxn id="26" idx="3"/>
              <a:endCxn id="27" idx="1"/>
            </p:cNvCxnSpPr>
            <p:nvPr/>
          </p:nvCxnSpPr>
          <p:spPr>
            <a:xfrm flipV="1">
              <a:off x="6013140" y="3484950"/>
              <a:ext cx="141507" cy="1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  <a:endCxn id="28" idx="1"/>
            </p:cNvCxnSpPr>
            <p:nvPr/>
          </p:nvCxnSpPr>
          <p:spPr>
            <a:xfrm flipV="1">
              <a:off x="6428845" y="3482934"/>
              <a:ext cx="141507" cy="2016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2641813" y="3490494"/>
              <a:ext cx="3842821" cy="516644"/>
              <a:chOff x="2495545" y="4115589"/>
              <a:chExt cx="6051554" cy="813595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2506807" y="4115589"/>
                <a:ext cx="0" cy="811214"/>
              </a:xfrm>
              <a:prstGeom prst="straightConnector1">
                <a:avLst/>
              </a:prstGeom>
              <a:ln w="25400">
                <a:solidFill>
                  <a:srgbClr val="4BACC6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495545" y="4914898"/>
                <a:ext cx="6051554" cy="0"/>
              </a:xfrm>
              <a:prstGeom prst="straightConnector1">
                <a:avLst/>
              </a:prstGeom>
              <a:ln w="25400">
                <a:solidFill>
                  <a:srgbClr val="4BACC6"/>
                </a:solidFill>
                <a:headEnd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8535194" y="4117970"/>
                <a:ext cx="0" cy="811214"/>
              </a:xfrm>
              <a:prstGeom prst="straightConnector1">
                <a:avLst/>
              </a:prstGeom>
              <a:ln w="25400">
                <a:solidFill>
                  <a:srgbClr val="4BACC6"/>
                </a:solidFill>
                <a:headEnd type="stealth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rapezoid 34"/>
            <p:cNvSpPr/>
            <p:nvPr/>
          </p:nvSpPr>
          <p:spPr>
            <a:xfrm rot="16200000">
              <a:off x="6550564" y="3321037"/>
              <a:ext cx="991955" cy="290328"/>
            </a:xfrm>
            <a:prstGeom prst="trapezoid">
              <a:avLst>
                <a:gd name="adj" fmla="val 46250"/>
              </a:avLst>
            </a:prstGeom>
            <a:solidFill>
              <a:srgbClr val="5E9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16">
                  <a:solidFill>
                    <a:schemeClr val="tx1"/>
                  </a:solidFill>
                </a:rPr>
                <a:t>Upsampling</a:t>
              </a:r>
              <a:endParaRPr lang="en-US" sz="1016">
                <a:solidFill>
                  <a:schemeClr val="tx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330362" y="3028288"/>
              <a:ext cx="189519" cy="909292"/>
            </a:xfrm>
            <a:prstGeom prst="rect">
              <a:avLst/>
            </a:prstGeom>
            <a:solidFill>
              <a:srgbClr val="5E9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43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658839" y="3028288"/>
              <a:ext cx="189519" cy="909292"/>
            </a:xfrm>
            <a:prstGeom prst="rect">
              <a:avLst/>
            </a:prstGeom>
            <a:solidFill>
              <a:srgbClr val="5E9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43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990282" y="3032322"/>
              <a:ext cx="189519" cy="909292"/>
            </a:xfrm>
            <a:prstGeom prst="rect">
              <a:avLst/>
            </a:prstGeom>
            <a:solidFill>
              <a:srgbClr val="5E9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43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39" name="Straight Arrow Connector 38"/>
            <p:cNvCxnSpPr>
              <a:stCxn id="28" idx="3"/>
            </p:cNvCxnSpPr>
            <p:nvPr/>
          </p:nvCxnSpPr>
          <p:spPr>
            <a:xfrm flipV="1">
              <a:off x="6759871" y="3477391"/>
              <a:ext cx="140410" cy="5542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7184174" y="3482934"/>
              <a:ext cx="141507" cy="2016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7517072" y="3482934"/>
              <a:ext cx="141507" cy="2016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7848996" y="3489989"/>
              <a:ext cx="141507" cy="2016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224471" y="3486967"/>
              <a:ext cx="189000" cy="5038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8179801" y="3492005"/>
              <a:ext cx="189000" cy="5038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8800" y="3047758"/>
              <a:ext cx="1215855" cy="91442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3408" y="3377702"/>
              <a:ext cx="303598" cy="228605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2703105" y="2892816"/>
            <a:ext cx="6195627" cy="2847613"/>
            <a:chOff x="5698596" y="4916814"/>
            <a:chExt cx="4996051" cy="2169134"/>
          </a:xfrm>
        </p:grpSpPr>
        <p:sp>
          <p:nvSpPr>
            <p:cNvPr id="48" name="Rounded Rectangle 47"/>
            <p:cNvSpPr/>
            <p:nvPr/>
          </p:nvSpPr>
          <p:spPr>
            <a:xfrm>
              <a:off x="5698596" y="5219865"/>
              <a:ext cx="4996051" cy="1866083"/>
            </a:xfrm>
            <a:prstGeom prst="roundRect">
              <a:avLst/>
            </a:prstGeom>
            <a:solidFill>
              <a:srgbClr val="FD4E54">
                <a:alpha val="20000"/>
              </a:srgbClr>
            </a:solidFill>
            <a:ln w="19050">
              <a:solidFill>
                <a:srgbClr val="FD4E5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49" name="Cube 48"/>
            <p:cNvSpPr/>
            <p:nvPr/>
          </p:nvSpPr>
          <p:spPr>
            <a:xfrm>
              <a:off x="7966155" y="5331268"/>
              <a:ext cx="790411" cy="762575"/>
            </a:xfrm>
            <a:prstGeom prst="cube">
              <a:avLst>
                <a:gd name="adj" fmla="val 50288"/>
              </a:avLst>
            </a:prstGeom>
            <a:gradFill flip="none" rotWithShape="1"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2"/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0" name="Cube 49"/>
            <p:cNvSpPr/>
            <p:nvPr/>
          </p:nvSpPr>
          <p:spPr>
            <a:xfrm>
              <a:off x="9751149" y="5353220"/>
              <a:ext cx="790411" cy="762575"/>
            </a:xfrm>
            <a:prstGeom prst="cube">
              <a:avLst>
                <a:gd name="adj" fmla="val 50288"/>
              </a:avLst>
            </a:prstGeom>
            <a:gradFill flip="none" rotWithShape="1">
              <a:gsLst>
                <a:gs pos="0">
                  <a:schemeClr val="accent2"/>
                </a:gs>
                <a:gs pos="27000">
                  <a:schemeClr val="accent2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1" name="Cube 50"/>
            <p:cNvSpPr/>
            <p:nvPr/>
          </p:nvSpPr>
          <p:spPr>
            <a:xfrm>
              <a:off x="5803299" y="5331268"/>
              <a:ext cx="790411" cy="762575"/>
            </a:xfrm>
            <a:prstGeom prst="cube">
              <a:avLst>
                <a:gd name="adj" fmla="val 50288"/>
              </a:avLst>
            </a:prstGeom>
            <a:gradFill flip="none" rotWithShape="1">
              <a:gsLst>
                <a:gs pos="100000">
                  <a:schemeClr val="accent2">
                    <a:lumMod val="40000"/>
                    <a:lumOff val="60000"/>
                  </a:schemeClr>
                </a:gs>
                <a:gs pos="50000">
                  <a:srgbClr val="5E9CD3"/>
                </a:gs>
                <a:gs pos="0">
                  <a:srgbClr val="5E9CD3"/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2" name="Cube 51"/>
            <p:cNvSpPr/>
            <p:nvPr/>
          </p:nvSpPr>
          <p:spPr>
            <a:xfrm>
              <a:off x="8998471" y="6210458"/>
              <a:ext cx="790411" cy="762575"/>
            </a:xfrm>
            <a:prstGeom prst="cube">
              <a:avLst>
                <a:gd name="adj" fmla="val 50288"/>
              </a:avLst>
            </a:prstGeom>
            <a:gradFill flip="none" rotWithShape="1">
              <a:gsLst>
                <a:gs pos="0">
                  <a:srgbClr val="FD4E54"/>
                </a:gs>
                <a:gs pos="100000">
                  <a:srgbClr val="FEC7C8"/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3" name="Cube 52"/>
            <p:cNvSpPr/>
            <p:nvPr/>
          </p:nvSpPr>
          <p:spPr>
            <a:xfrm>
              <a:off x="7439171" y="6210458"/>
              <a:ext cx="790411" cy="762575"/>
            </a:xfrm>
            <a:prstGeom prst="cube">
              <a:avLst>
                <a:gd name="adj" fmla="val 50288"/>
              </a:avLst>
            </a:prstGeom>
            <a:gradFill flip="none" rotWithShape="1">
              <a:gsLst>
                <a:gs pos="0">
                  <a:srgbClr val="FD4E54"/>
                </a:gs>
                <a:gs pos="100000">
                  <a:srgbClr val="FEC7C8"/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6671169" y="5712555"/>
              <a:ext cx="799752" cy="0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7468744" y="5573373"/>
                  <a:ext cx="280620" cy="29046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8744" y="5573373"/>
                  <a:ext cx="280620" cy="29046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Arrow Connector 55"/>
            <p:cNvCxnSpPr/>
            <p:nvPr/>
          </p:nvCxnSpPr>
          <p:spPr>
            <a:xfrm flipV="1">
              <a:off x="7761091" y="5707651"/>
              <a:ext cx="205064" cy="9809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8779899" y="5712555"/>
              <a:ext cx="294774" cy="1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9083679" y="5538653"/>
                  <a:ext cx="171450" cy="33195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3200" b="1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3679" y="5538653"/>
                  <a:ext cx="171450" cy="33195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3142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58"/>
            <p:cNvCxnSpPr/>
            <p:nvPr/>
          </p:nvCxnSpPr>
          <p:spPr>
            <a:xfrm>
              <a:off x="9322491" y="5707651"/>
              <a:ext cx="381030" cy="5031"/>
            </a:xfrm>
            <a:prstGeom prst="straightConnector1">
              <a:avLst/>
            </a:prstGeom>
            <a:ln w="25400">
              <a:solidFill>
                <a:srgbClr val="4BACC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6911662" y="6208353"/>
              <a:ext cx="149225" cy="762575"/>
            </a:xfrm>
            <a:prstGeom prst="rect">
              <a:avLst/>
            </a:prstGeom>
            <a:solidFill>
              <a:srgbClr val="FD9A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889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116678" y="6208353"/>
              <a:ext cx="149225" cy="762575"/>
            </a:xfrm>
            <a:prstGeom prst="rect">
              <a:avLst/>
            </a:prstGeom>
            <a:solidFill>
              <a:srgbClr val="FD9A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889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448248" y="6208353"/>
              <a:ext cx="149225" cy="762575"/>
            </a:xfrm>
            <a:prstGeom prst="rect">
              <a:avLst/>
            </a:prstGeom>
            <a:solidFill>
              <a:srgbClr val="FD9A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889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653577" y="6208353"/>
              <a:ext cx="149225" cy="762575"/>
            </a:xfrm>
            <a:prstGeom prst="rect">
              <a:avLst/>
            </a:prstGeom>
            <a:solidFill>
              <a:srgbClr val="FD9A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889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>
              <a:off x="6565865" y="6523223"/>
              <a:ext cx="345797" cy="0"/>
            </a:xfrm>
            <a:prstGeom prst="straightConnector1">
              <a:avLst/>
            </a:prstGeom>
            <a:ln w="25400">
              <a:solidFill>
                <a:srgbClr val="FD4E54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7273524" y="6523512"/>
              <a:ext cx="215394" cy="0"/>
            </a:xfrm>
            <a:prstGeom prst="straightConnector1">
              <a:avLst/>
            </a:prstGeom>
            <a:ln w="25400">
              <a:solidFill>
                <a:srgbClr val="FD4E54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8808960" y="6523223"/>
              <a:ext cx="215394" cy="0"/>
            </a:xfrm>
            <a:prstGeom prst="straightConnector1">
              <a:avLst/>
            </a:prstGeom>
            <a:ln w="25400">
              <a:solidFill>
                <a:srgbClr val="FD4E54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8283841" y="6523223"/>
              <a:ext cx="164407" cy="0"/>
            </a:xfrm>
            <a:prstGeom prst="straightConnector1">
              <a:avLst/>
            </a:prstGeom>
            <a:ln w="25400">
              <a:solidFill>
                <a:srgbClr val="FD4E54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723080" y="6525584"/>
              <a:ext cx="1575535" cy="500963"/>
              <a:chOff x="2495545" y="4115589"/>
              <a:chExt cx="6051554" cy="813595"/>
            </a:xfrm>
          </p:grpSpPr>
          <p:cxnSp>
            <p:nvCxnSpPr>
              <p:cNvPr id="77" name="Straight Arrow Connector 76"/>
              <p:cNvCxnSpPr/>
              <p:nvPr/>
            </p:nvCxnSpPr>
            <p:spPr>
              <a:xfrm>
                <a:off x="2506807" y="4115589"/>
                <a:ext cx="0" cy="811214"/>
              </a:xfrm>
              <a:prstGeom prst="straightConnector1">
                <a:avLst/>
              </a:prstGeom>
              <a:ln w="25400">
                <a:solidFill>
                  <a:srgbClr val="FD4E54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>
                <a:off x="2495545" y="4914898"/>
                <a:ext cx="6051554" cy="0"/>
              </a:xfrm>
              <a:prstGeom prst="straightConnector1">
                <a:avLst/>
              </a:prstGeom>
              <a:ln w="25400">
                <a:solidFill>
                  <a:srgbClr val="FD4E54"/>
                </a:solidFill>
                <a:headEnd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>
                <a:off x="8535194" y="4117970"/>
                <a:ext cx="0" cy="811214"/>
              </a:xfrm>
              <a:prstGeom prst="straightConnector1">
                <a:avLst/>
              </a:prstGeom>
              <a:ln w="25400">
                <a:solidFill>
                  <a:srgbClr val="FD4E54"/>
                </a:solidFill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Arrow Connector 68"/>
            <p:cNvCxnSpPr/>
            <p:nvPr/>
          </p:nvCxnSpPr>
          <p:spPr>
            <a:xfrm>
              <a:off x="7599120" y="5866444"/>
              <a:ext cx="0" cy="489420"/>
            </a:xfrm>
            <a:prstGeom prst="straightConnector1">
              <a:avLst/>
            </a:prstGeom>
            <a:ln w="25400">
              <a:solidFill>
                <a:srgbClr val="FD4E54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9192651" y="5871123"/>
              <a:ext cx="0" cy="489420"/>
            </a:xfrm>
            <a:prstGeom prst="straightConnector1">
              <a:avLst/>
            </a:prstGeom>
            <a:ln w="25400">
              <a:solidFill>
                <a:srgbClr val="FD4E54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40458" y="6127509"/>
              <a:ext cx="843658" cy="729147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7608682" y="4916814"/>
              <a:ext cx="1044812" cy="3516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FD4E54"/>
                  </a:solidFill>
                </a:rPr>
                <a:t>SFT layer</a:t>
              </a:r>
              <a:endParaRPr lang="en-US" sz="2400" dirty="0">
                <a:solidFill>
                  <a:srgbClr val="FD4E54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738383" y="6800509"/>
              <a:ext cx="904462" cy="269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/>
                <a:t>conditions</a:t>
              </a:r>
              <a:endParaRPr lang="en-US" sz="200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55396" y="5834876"/>
              <a:ext cx="742159" cy="269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/>
                <a:t>features</a:t>
              </a:r>
              <a:endParaRPr 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7602070" y="5928807"/>
                  <a:ext cx="251828" cy="2489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𝜸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143"/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2070" y="5928807"/>
                  <a:ext cx="251828" cy="24896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31373" r="-13725" b="-388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9219478" y="5931355"/>
                  <a:ext cx="267797" cy="2489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143"/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9478" y="5931355"/>
                  <a:ext cx="267797" cy="24896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0741" r="-14815" b="-5185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0" name="Straight Arrow Connector 79"/>
          <p:cNvCxnSpPr/>
          <p:nvPr/>
        </p:nvCxnSpPr>
        <p:spPr>
          <a:xfrm flipV="1">
            <a:off x="2993277" y="2667963"/>
            <a:ext cx="3304740" cy="634156"/>
          </a:xfrm>
          <a:prstGeom prst="straightConnector1">
            <a:avLst/>
          </a:prstGeom>
          <a:ln w="19050">
            <a:solidFill>
              <a:srgbClr val="FD4E54"/>
            </a:solidFill>
            <a:prstDash val="dash"/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6552646" y="2667963"/>
            <a:ext cx="2105580" cy="661546"/>
          </a:xfrm>
          <a:prstGeom prst="straightConnector1">
            <a:avLst/>
          </a:prstGeom>
          <a:ln w="19050">
            <a:solidFill>
              <a:srgbClr val="FD4E54"/>
            </a:solidFill>
            <a:prstDash val="dash"/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Group 187"/>
          <p:cNvGrpSpPr/>
          <p:nvPr/>
        </p:nvGrpSpPr>
        <p:grpSpPr>
          <a:xfrm>
            <a:off x="268814" y="3469392"/>
            <a:ext cx="5483840" cy="1992265"/>
            <a:chOff x="2490579" y="3096557"/>
            <a:chExt cx="5483840" cy="1992265"/>
          </a:xfrm>
        </p:grpSpPr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87404" y="3507853"/>
              <a:ext cx="1240886" cy="1072459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79589" y="3727236"/>
              <a:ext cx="745864" cy="591728"/>
            </a:xfrm>
            <a:prstGeom prst="rect">
              <a:avLst/>
            </a:prstGeom>
          </p:spPr>
        </p:pic>
        <p:sp>
          <p:nvSpPr>
            <p:cNvPr id="191" name="Rectangle 190"/>
            <p:cNvSpPr/>
            <p:nvPr/>
          </p:nvSpPr>
          <p:spPr>
            <a:xfrm>
              <a:off x="5481579" y="3472955"/>
              <a:ext cx="222856" cy="11002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4108706" y="3472955"/>
              <a:ext cx="222856" cy="11002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566331" y="3472955"/>
              <a:ext cx="222856" cy="11002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Conv</a:t>
              </a: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023956" y="3472955"/>
              <a:ext cx="222856" cy="110029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Conv</a:t>
              </a:r>
            </a:p>
          </p:txBody>
        </p:sp>
        <p:cxnSp>
          <p:nvCxnSpPr>
            <p:cNvPr id="195" name="Straight Arrow Connector 194"/>
            <p:cNvCxnSpPr/>
            <p:nvPr/>
          </p:nvCxnSpPr>
          <p:spPr>
            <a:xfrm>
              <a:off x="4331562" y="4023100"/>
              <a:ext cx="234769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/>
            <p:nvPr/>
          </p:nvCxnSpPr>
          <p:spPr>
            <a:xfrm>
              <a:off x="4789187" y="4023100"/>
              <a:ext cx="234769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>
              <a:stCxn id="194" idx="3"/>
              <a:endCxn id="191" idx="1"/>
            </p:cNvCxnSpPr>
            <p:nvPr/>
          </p:nvCxnSpPr>
          <p:spPr>
            <a:xfrm>
              <a:off x="5246812" y="4023100"/>
              <a:ext cx="234767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Arrow Connector 197"/>
            <p:cNvCxnSpPr/>
            <p:nvPr/>
          </p:nvCxnSpPr>
          <p:spPr>
            <a:xfrm>
              <a:off x="5704436" y="4023100"/>
              <a:ext cx="300053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/>
            <p:cNvCxnSpPr>
              <a:endCxn id="192" idx="1"/>
            </p:cNvCxnSpPr>
            <p:nvPr/>
          </p:nvCxnSpPr>
          <p:spPr>
            <a:xfrm>
              <a:off x="3777781" y="4023100"/>
              <a:ext cx="330925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TextBox 199"/>
            <p:cNvSpPr txBox="1"/>
            <p:nvPr/>
          </p:nvSpPr>
          <p:spPr>
            <a:xfrm>
              <a:off x="4025136" y="4571492"/>
              <a:ext cx="1962268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solidFill>
                    <a:schemeClr val="accent6"/>
                  </a:solidFill>
                </a:rPr>
                <a:t>Condition Network</a:t>
              </a:r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2490579" y="4257825"/>
              <a:ext cx="16008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/>
                <a:t>Segmentation</a:t>
              </a:r>
            </a:p>
            <a:p>
              <a:pPr algn="ctr"/>
              <a:r>
                <a:rPr lang="en-US" altLang="zh-CN" sz="1600"/>
                <a:t> probability maps</a:t>
              </a:r>
              <a:endParaRPr lang="en-US" sz="160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5593007" y="3096557"/>
              <a:ext cx="2381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accent6"/>
                  </a:solidFill>
                </a:rPr>
                <a:t>Shared SFT conditions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  <p:cxnSp>
        <p:nvCxnSpPr>
          <p:cNvPr id="203" name="Curved Connector 202"/>
          <p:cNvCxnSpPr/>
          <p:nvPr/>
        </p:nvCxnSpPr>
        <p:spPr>
          <a:xfrm rot="16200000" flipV="1">
            <a:off x="3263030" y="2689631"/>
            <a:ext cx="1283622" cy="1254642"/>
          </a:xfrm>
          <a:prstGeom prst="curvedConnector3">
            <a:avLst/>
          </a:prstGeom>
          <a:ln w="12700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urved Connector 203"/>
          <p:cNvCxnSpPr/>
          <p:nvPr/>
        </p:nvCxnSpPr>
        <p:spPr>
          <a:xfrm rot="16200000" flipV="1">
            <a:off x="3554619" y="2981219"/>
            <a:ext cx="1289140" cy="665947"/>
          </a:xfrm>
          <a:prstGeom prst="curvedConnector3">
            <a:avLst>
              <a:gd name="adj1" fmla="val 53941"/>
            </a:avLst>
          </a:prstGeom>
          <a:ln w="12700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urved Connector 204"/>
          <p:cNvCxnSpPr/>
          <p:nvPr/>
        </p:nvCxnSpPr>
        <p:spPr>
          <a:xfrm rot="5400000" flipH="1" flipV="1">
            <a:off x="4308856" y="2903422"/>
            <a:ext cx="1289140" cy="821543"/>
          </a:xfrm>
          <a:prstGeom prst="curvedConnector3">
            <a:avLst>
              <a:gd name="adj1" fmla="val 50000"/>
            </a:avLst>
          </a:prstGeom>
          <a:ln w="12700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Freeform 205"/>
          <p:cNvSpPr/>
          <p:nvPr/>
        </p:nvSpPr>
        <p:spPr>
          <a:xfrm>
            <a:off x="4540250" y="2669622"/>
            <a:ext cx="1887911" cy="1289603"/>
          </a:xfrm>
          <a:custGeom>
            <a:avLst/>
            <a:gdLst>
              <a:gd name="connsiteX0" fmla="*/ 0 w 1987550"/>
              <a:gd name="connsiteY0" fmla="*/ 1276350 h 1276350"/>
              <a:gd name="connsiteX1" fmla="*/ 25400 w 1987550"/>
              <a:gd name="connsiteY1" fmla="*/ 1162050 h 1276350"/>
              <a:gd name="connsiteX2" fmla="*/ 88900 w 1987550"/>
              <a:gd name="connsiteY2" fmla="*/ 1047750 h 1276350"/>
              <a:gd name="connsiteX3" fmla="*/ 215900 w 1987550"/>
              <a:gd name="connsiteY3" fmla="*/ 920750 h 1276350"/>
              <a:gd name="connsiteX4" fmla="*/ 482600 w 1987550"/>
              <a:gd name="connsiteY4" fmla="*/ 844550 h 1276350"/>
              <a:gd name="connsiteX5" fmla="*/ 908050 w 1987550"/>
              <a:gd name="connsiteY5" fmla="*/ 793750 h 1276350"/>
              <a:gd name="connsiteX6" fmla="*/ 1162050 w 1987550"/>
              <a:gd name="connsiteY6" fmla="*/ 768350 h 1276350"/>
              <a:gd name="connsiteX7" fmla="*/ 1644650 w 1987550"/>
              <a:gd name="connsiteY7" fmla="*/ 679450 h 1276350"/>
              <a:gd name="connsiteX8" fmla="*/ 1898650 w 1987550"/>
              <a:gd name="connsiteY8" fmla="*/ 495300 h 1276350"/>
              <a:gd name="connsiteX9" fmla="*/ 1987550 w 1987550"/>
              <a:gd name="connsiteY9" fmla="*/ 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7550" h="1276350">
                <a:moveTo>
                  <a:pt x="0" y="1276350"/>
                </a:moveTo>
                <a:cubicBezTo>
                  <a:pt x="5291" y="1238250"/>
                  <a:pt x="10583" y="1200150"/>
                  <a:pt x="25400" y="1162050"/>
                </a:cubicBezTo>
                <a:cubicBezTo>
                  <a:pt x="40217" y="1123950"/>
                  <a:pt x="57150" y="1087967"/>
                  <a:pt x="88900" y="1047750"/>
                </a:cubicBezTo>
                <a:cubicBezTo>
                  <a:pt x="120650" y="1007533"/>
                  <a:pt x="150283" y="954617"/>
                  <a:pt x="215900" y="920750"/>
                </a:cubicBezTo>
                <a:cubicBezTo>
                  <a:pt x="281517" y="886883"/>
                  <a:pt x="367242" y="865717"/>
                  <a:pt x="482600" y="844550"/>
                </a:cubicBezTo>
                <a:cubicBezTo>
                  <a:pt x="597958" y="823383"/>
                  <a:pt x="794808" y="806450"/>
                  <a:pt x="908050" y="793750"/>
                </a:cubicBezTo>
                <a:cubicBezTo>
                  <a:pt x="1021292" y="781050"/>
                  <a:pt x="1039283" y="787400"/>
                  <a:pt x="1162050" y="768350"/>
                </a:cubicBezTo>
                <a:cubicBezTo>
                  <a:pt x="1284817" y="749300"/>
                  <a:pt x="1521883" y="724958"/>
                  <a:pt x="1644650" y="679450"/>
                </a:cubicBezTo>
                <a:cubicBezTo>
                  <a:pt x="1767417" y="633942"/>
                  <a:pt x="1841500" y="608542"/>
                  <a:pt x="1898650" y="495300"/>
                </a:cubicBezTo>
                <a:cubicBezTo>
                  <a:pt x="1955800" y="382058"/>
                  <a:pt x="1971675" y="191029"/>
                  <a:pt x="1987550" y="0"/>
                </a:cubicBezTo>
              </a:path>
            </a:pathLst>
          </a:custGeom>
          <a:noFill/>
          <a:ln>
            <a:solidFill>
              <a:srgbClr val="70AD47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3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0.00162 L -4.79167E-6 -0.2178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0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2569 0.00208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39" y="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750" fill="hold"/>
                                        <p:tgtEl>
                                          <p:spTgt spid="4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5758"/>
            <a:ext cx="10515600" cy="1325563"/>
          </a:xfrm>
        </p:spPr>
        <p:txBody>
          <a:bodyPr/>
          <a:lstStyle/>
          <a:p>
            <a:r>
              <a:rPr lang="en-US"/>
              <a:t>loss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6390"/>
            <a:ext cx="4174864" cy="465754"/>
          </a:xfrm>
        </p:spPr>
        <p:txBody>
          <a:bodyPr>
            <a:normAutofit lnSpcReduction="10000"/>
          </a:bodyPr>
          <a:lstStyle/>
          <a:p>
            <a:r>
              <a:rPr lang="en-US"/>
              <a:t>Adversarial loss</a:t>
            </a:r>
            <a:r>
              <a:rPr lang="en-US" baseline="30000"/>
              <a:t>[1]</a:t>
            </a:r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810" y="1415517"/>
            <a:ext cx="4350303" cy="11462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46530" y="3214504"/>
                <a:ext cx="5517280" cy="396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~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HR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⁡(1−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530" y="3214504"/>
                <a:ext cx="5517280" cy="396134"/>
              </a:xfrm>
              <a:prstGeom prst="rect">
                <a:avLst/>
              </a:prstGeom>
              <a:blipFill rotWithShape="0">
                <a:blip r:embed="rId4"/>
                <a:stretch>
                  <a:fillRect l="-552" r="-1105" b="-16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008" y="2982393"/>
            <a:ext cx="3376574" cy="803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03785" y="812105"/>
            <a:ext cx="1672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Generator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03141" y="3524175"/>
            <a:ext cx="2144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Discriminator</a:t>
            </a:r>
          </a:p>
        </p:txBody>
      </p:sp>
      <p:sp>
        <p:nvSpPr>
          <p:cNvPr id="9" name="Left-Right Arrow 8"/>
          <p:cNvSpPr/>
          <p:nvPr/>
        </p:nvSpPr>
        <p:spPr>
          <a:xfrm rot="3123629">
            <a:off x="9280239" y="2663116"/>
            <a:ext cx="757273" cy="301214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664421" y="2422664"/>
            <a:ext cx="1134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Compete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4262812"/>
            <a:ext cx="4174864" cy="4657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Perceptual loss</a:t>
            </a:r>
            <a:r>
              <a:rPr lang="en-US" baseline="30000"/>
              <a:t>[2]</a:t>
            </a:r>
          </a:p>
          <a:p>
            <a:pPr lvl="1"/>
            <a:endParaRPr lang="en-US"/>
          </a:p>
          <a:p>
            <a:pPr marL="457200" lvl="1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0292" y="240529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/>
              <a:t>encourage the network to generate images that reside on the manifold of natural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16205" y="5519331"/>
                <a:ext cx="2342628" cy="2807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𝑉𝐺𝐺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𝑉𝐺𝐺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205" y="5519331"/>
                <a:ext cx="2342628" cy="280718"/>
              </a:xfrm>
              <a:prstGeom prst="rect">
                <a:avLst/>
              </a:prstGeom>
              <a:blipFill rotWithShape="0">
                <a:blip r:embed="rId6"/>
                <a:stretch>
                  <a:fillRect t="-21739" r="-781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06582" y="4636992"/>
            <a:ext cx="7623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/>
              <a:t>use a pre-trained 19-layer VGG network (features before conv54)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3754" y="4978794"/>
            <a:ext cx="7379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/>
              <a:t>optimize a super-resolution model in a feature space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470" y="4588720"/>
            <a:ext cx="3571961" cy="14720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6402540"/>
            <a:ext cx="122074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[1] Goodfellow, Ian, et al. Generative adversarial nets. In NIPS. 2014.</a:t>
            </a:r>
          </a:p>
          <a:p>
            <a:r>
              <a:rPr lang="en-US" sz="1100"/>
              <a:t>[2] J. Johnson, A. Alahi, and L. Fei-Fei. Perceptual losses for real-time style transfer and super-resolution. In ECCV, 2016.</a:t>
            </a:r>
          </a:p>
        </p:txBody>
      </p:sp>
    </p:spTree>
    <p:extLst>
      <p:ext uri="{BB962C8B-B14F-4D97-AF65-F5344CB8AC3E}">
        <p14:creationId xmlns:p14="http://schemas.microsoft.com/office/powerpoint/2010/main" val="2905938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045" y="3105031"/>
            <a:ext cx="1666359" cy="1254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3295063" y="2754808"/>
                <a:ext cx="1666359" cy="392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7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78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1778" b="1" i="1">
                            <a:latin typeface="Cambria Math" panose="02040503050406030204" pitchFamily="18" charset="0"/>
                          </a:rPr>
                          <m:t>𝒃𝒖𝒊𝒍𝒅𝒊𝒏𝒈</m:t>
                        </m:r>
                      </m:sub>
                    </m:sSub>
                  </m:oMath>
                </a14:m>
                <a:r>
                  <a:rPr lang="en-US" sz="1778" b="1" dirty="0"/>
                  <a:t> </a:t>
                </a:r>
                <a:r>
                  <a:rPr lang="en-US" sz="1778" dirty="0"/>
                  <a:t>map</a:t>
                </a: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063" y="2754808"/>
                <a:ext cx="1666359" cy="392159"/>
              </a:xfrm>
              <a:prstGeom prst="rect">
                <a:avLst/>
              </a:prstGeom>
              <a:blipFill rotWithShape="0">
                <a:blip r:embed="rId4"/>
                <a:stretch>
                  <a:fillRect t="-4688" b="-171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Picture 7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876" y="3108149"/>
            <a:ext cx="1662188" cy="125152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449" y="3105032"/>
            <a:ext cx="1667781" cy="125464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769" y="4780404"/>
            <a:ext cx="1661880" cy="125424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012" y="4780405"/>
            <a:ext cx="1655630" cy="124953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498" y="4780406"/>
            <a:ext cx="1642588" cy="123573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834" y="4780406"/>
            <a:ext cx="1642588" cy="123573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09" name="TextBox 108"/>
          <p:cNvSpPr txBox="1">
            <a:spLocks noChangeAspect="1"/>
          </p:cNvSpPr>
          <p:nvPr/>
        </p:nvSpPr>
        <p:spPr>
          <a:xfrm>
            <a:off x="3287217" y="5699979"/>
            <a:ext cx="1712489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778" dirty="0">
                <a:solidFill>
                  <a:schemeClr val="bg1"/>
                </a:solidFill>
              </a:rPr>
              <a:t>Restored</a:t>
            </a:r>
            <a:endParaRPr lang="en-US" sz="1778" dirty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>
            <a:spLocks noChangeAspect="1"/>
          </p:cNvSpPr>
          <p:nvPr/>
        </p:nvSpPr>
        <p:spPr>
          <a:xfrm>
            <a:off x="1507498" y="5700572"/>
            <a:ext cx="1642588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778" dirty="0">
                <a:solidFill>
                  <a:schemeClr val="bg1"/>
                </a:solidFill>
              </a:rPr>
              <a:t>LR patch</a:t>
            </a:r>
            <a:endParaRPr lang="en-US" sz="1778" dirty="0">
              <a:solidFill>
                <a:schemeClr val="bg1"/>
              </a:solidFill>
            </a:endParaRPr>
          </a:p>
        </p:txBody>
      </p:sp>
      <p:cxnSp>
        <p:nvCxnSpPr>
          <p:cNvPr id="117" name="Straight Connector 116"/>
          <p:cNvCxnSpPr/>
          <p:nvPr/>
        </p:nvCxnSpPr>
        <p:spPr>
          <a:xfrm>
            <a:off x="2565494" y="4359677"/>
            <a:ext cx="588660" cy="398094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1483728" y="4382336"/>
            <a:ext cx="632132" cy="398069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477" y="3105032"/>
            <a:ext cx="1666326" cy="1254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5132477" y="2754807"/>
                <a:ext cx="1659952" cy="392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7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78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1778" b="1" i="1">
                            <a:latin typeface="Cambria Math" panose="02040503050406030204" pitchFamily="18" charset="0"/>
                          </a:rPr>
                          <m:t>𝒈𝒓𝒂𝒔𝒔</m:t>
                        </m:r>
                      </m:sub>
                    </m:sSub>
                  </m:oMath>
                </a14:m>
                <a:r>
                  <a:rPr lang="en-US" sz="1778" b="1" dirty="0"/>
                  <a:t> </a:t>
                </a:r>
                <a:r>
                  <a:rPr lang="en-US" sz="1778" dirty="0"/>
                  <a:t>map</a:t>
                </a:r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477" y="2754807"/>
                <a:ext cx="1659952" cy="392159"/>
              </a:xfrm>
              <a:prstGeom prst="rect">
                <a:avLst/>
              </a:prstGeom>
              <a:blipFill rotWithShape="0">
                <a:blip r:embed="rId12"/>
                <a:stretch>
                  <a:fillRect t="-4688" b="-171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6963483" y="2779836"/>
                <a:ext cx="1656580" cy="365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zh-CN" altLang="en-US" sz="1778" b="1" i="1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sz="1778" b="1" dirty="0"/>
                  <a:t> </a:t>
                </a:r>
                <a:r>
                  <a:rPr lang="en-US" altLang="zh-CN" sz="1778" dirty="0"/>
                  <a:t>map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7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78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1778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CN" sz="1778" dirty="0"/>
                  <a:t> </a:t>
                </a:r>
                <a:endParaRPr lang="en-US" sz="1778" dirty="0"/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483" y="2779836"/>
                <a:ext cx="1656580" cy="365934"/>
              </a:xfrm>
              <a:prstGeom prst="rect">
                <a:avLst/>
              </a:prstGeom>
              <a:blipFill rotWithShape="0">
                <a:blip r:embed="rId13"/>
                <a:stretch>
                  <a:fillRect t="-50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8741449" y="2767834"/>
                <a:ext cx="1667781" cy="365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zh-CN" altLang="en-US" sz="1778" b="1" i="1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altLang="zh-CN" sz="1778" b="1" dirty="0"/>
                  <a:t> </a:t>
                </a:r>
                <a:r>
                  <a:rPr lang="en-US" altLang="zh-CN" sz="1778" dirty="0"/>
                  <a:t>map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7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78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1778" i="1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altLang="zh-CN" sz="1778" dirty="0"/>
                  <a:t> </a:t>
                </a:r>
                <a:endParaRPr lang="en-US" sz="1778" dirty="0"/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449" y="2767834"/>
                <a:ext cx="1667781" cy="365934"/>
              </a:xfrm>
              <a:prstGeom prst="rect">
                <a:avLst/>
              </a:prstGeom>
              <a:blipFill rotWithShape="0">
                <a:blip r:embed="rId14"/>
                <a:stretch>
                  <a:fillRect t="-50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5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499" y="3105032"/>
            <a:ext cx="1666359" cy="1254670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2115861" y="4024610"/>
            <a:ext cx="449633" cy="33509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112" name="Rectangle 111"/>
          <p:cNvSpPr/>
          <p:nvPr/>
        </p:nvSpPr>
        <p:spPr>
          <a:xfrm>
            <a:off x="7564152" y="4024610"/>
            <a:ext cx="449633" cy="33509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113" name="Rectangle 112"/>
          <p:cNvSpPr/>
          <p:nvPr/>
        </p:nvSpPr>
        <p:spPr>
          <a:xfrm>
            <a:off x="9350521" y="4024585"/>
            <a:ext cx="449633" cy="33509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120" name="TextBox 119"/>
          <p:cNvSpPr txBox="1"/>
          <p:nvPr/>
        </p:nvSpPr>
        <p:spPr>
          <a:xfrm>
            <a:off x="1507499" y="2761463"/>
            <a:ext cx="1666180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78" dirty="0">
                <a:latin typeface="Calibri" charset="0"/>
                <a:ea typeface="Calibri" charset="0"/>
                <a:cs typeface="Calibri" charset="0"/>
              </a:rPr>
              <a:t>Input</a:t>
            </a:r>
          </a:p>
        </p:txBody>
      </p:sp>
      <p:cxnSp>
        <p:nvCxnSpPr>
          <p:cNvPr id="121" name="Straight Connector 120"/>
          <p:cNvCxnSpPr/>
          <p:nvPr/>
        </p:nvCxnSpPr>
        <p:spPr>
          <a:xfrm>
            <a:off x="8017317" y="4362821"/>
            <a:ext cx="588660" cy="398094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6935551" y="4385481"/>
            <a:ext cx="632132" cy="398069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9816439" y="4358092"/>
            <a:ext cx="588660" cy="398094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8734674" y="4380752"/>
            <a:ext cx="632132" cy="398069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/>
              <a:t>Spatial condition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908175"/>
              </a:xfrm>
            </p:spPr>
            <p:txBody>
              <a:bodyPr/>
              <a:lstStyle/>
              <a:p>
                <a:r>
                  <a:rPr lang="en-US"/>
                  <a:t>The modulation parameters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/>
                  <a:t> </a:t>
                </a:r>
                <a:r>
                  <a:rPr lang="en-US"/>
                  <a:t>have a close relationship with probability maps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/>
                  <a:t> and contain spatial information.</a:t>
                </a:r>
              </a:p>
            </p:txBody>
          </p:sp>
        </mc:Choice>
        <mc:Fallback xmlns="">
          <p:sp>
            <p:nvSpPr>
              <p:cNvPr id="2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908175"/>
              </a:xfrm>
              <a:blipFill rotWithShape="0">
                <a:blip r:embed="rId16"/>
                <a:stretch>
                  <a:fillRect l="-1043" t="-50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415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8482870" y="3793125"/>
            <a:ext cx="1491636" cy="1486711"/>
            <a:chOff x="11295662" y="8101738"/>
            <a:chExt cx="2348982" cy="234122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5662" y="8102964"/>
              <a:ext cx="2340000" cy="2340000"/>
            </a:xfrm>
            <a:prstGeom prst="rect">
              <a:avLst/>
            </a:prstGeom>
          </p:spPr>
        </p:pic>
        <p:sp>
          <p:nvSpPr>
            <p:cNvPr id="85" name="Rectangle 84"/>
            <p:cNvSpPr/>
            <p:nvPr/>
          </p:nvSpPr>
          <p:spPr>
            <a:xfrm>
              <a:off x="11308559" y="8101738"/>
              <a:ext cx="2336085" cy="234011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939448" y="3793125"/>
            <a:ext cx="1485933" cy="1486711"/>
            <a:chOff x="8865129" y="8101738"/>
            <a:chExt cx="2340000" cy="234122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5129" y="8102964"/>
              <a:ext cx="2340000" cy="2340000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>
              <a:off x="8865129" y="8101738"/>
              <a:ext cx="2336085" cy="234011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5385680" y="3793125"/>
            <a:ext cx="1486238" cy="1486711"/>
            <a:chOff x="6418303" y="8101738"/>
            <a:chExt cx="2340481" cy="234122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8303" y="8102964"/>
              <a:ext cx="2340000" cy="2340000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>
            <a:xfrm>
              <a:off x="6422699" y="8101738"/>
              <a:ext cx="2336085" cy="234011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831911" y="3793125"/>
            <a:ext cx="1489670" cy="1486711"/>
            <a:chOff x="3971477" y="8101738"/>
            <a:chExt cx="2345886" cy="234122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1477" y="8102964"/>
              <a:ext cx="2340000" cy="2340000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3981278" y="8101738"/>
              <a:ext cx="2336085" cy="234011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482871" y="2242089"/>
            <a:ext cx="1493164" cy="1486003"/>
            <a:chOff x="11295662" y="5659213"/>
            <a:chExt cx="2351387" cy="234011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5662" y="5659324"/>
              <a:ext cx="2340000" cy="2340000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>
            <a:xfrm>
              <a:off x="11310964" y="5659213"/>
              <a:ext cx="2336085" cy="234011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932551" y="2242089"/>
            <a:ext cx="1489455" cy="1486003"/>
            <a:chOff x="8854267" y="5659213"/>
            <a:chExt cx="2345547" cy="234011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4267" y="5659324"/>
              <a:ext cx="2340000" cy="2340000"/>
            </a:xfrm>
            <a:prstGeom prst="rect">
              <a:avLst/>
            </a:prstGeom>
          </p:spPr>
        </p:pic>
        <p:sp>
          <p:nvSpPr>
            <p:cNvPr id="80" name="Rectangle 79"/>
            <p:cNvSpPr/>
            <p:nvPr/>
          </p:nvSpPr>
          <p:spPr>
            <a:xfrm>
              <a:off x="8863729" y="5659213"/>
              <a:ext cx="2336085" cy="234011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382231" y="2242089"/>
            <a:ext cx="1489381" cy="1486003"/>
            <a:chOff x="6412872" y="5659213"/>
            <a:chExt cx="2345431" cy="234011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2872" y="5659324"/>
              <a:ext cx="2340000" cy="2340000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>
            <a:xfrm>
              <a:off x="6422218" y="5659213"/>
              <a:ext cx="2336085" cy="234011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770105" y="2503953"/>
            <a:ext cx="1888191" cy="2507755"/>
            <a:chOff x="838544" y="6053785"/>
            <a:chExt cx="2973464" cy="39491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544" y="6053785"/>
              <a:ext cx="2973464" cy="3949133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1051648" y="8791429"/>
              <a:ext cx="1158152" cy="11685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061398" y="3272173"/>
                <a:ext cx="1453539" cy="365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778" b="1" i="1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sz="1778" b="1"/>
                  <a:t> </a:t>
                </a:r>
                <a:r>
                  <a:rPr lang="en-US" altLang="zh-CN" sz="1778"/>
                  <a:t>map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7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78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1778" i="1">
                            <a:latin typeface="Cambria Math" panose="02040503050406030204" pitchFamily="18" charset="0"/>
                          </a:rPr>
                          <m:t>51</m:t>
                        </m:r>
                      </m:sub>
                    </m:sSub>
                  </m:oMath>
                </a14:m>
                <a:r>
                  <a:rPr lang="en-US" altLang="zh-CN" sz="1778"/>
                  <a:t> </a:t>
                </a:r>
                <a:endParaRPr lang="en-US" sz="1778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398" y="3272173"/>
                <a:ext cx="1453539" cy="365934"/>
              </a:xfrm>
              <a:prstGeom prst="rect">
                <a:avLst/>
              </a:prstGeom>
              <a:blipFill rotWithShape="0">
                <a:blip r:embed="rId11"/>
                <a:stretch>
                  <a:fillRect t="-50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/>
          <p:cNvSpPr txBox="1"/>
          <p:nvPr/>
        </p:nvSpPr>
        <p:spPr>
          <a:xfrm>
            <a:off x="4135570" y="4779094"/>
            <a:ext cx="1011174" cy="365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778">
                <a:solidFill>
                  <a:schemeClr val="bg1"/>
                </a:solidFill>
              </a:rPr>
              <a:t>Restored</a:t>
            </a:r>
            <a:endParaRPr lang="en-US" sz="1778">
              <a:solidFill>
                <a:schemeClr val="bg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640872" y="2242159"/>
            <a:ext cx="1191039" cy="2000236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2633642" y="3728091"/>
            <a:ext cx="1198269" cy="1256346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/>
          <p:cNvGrpSpPr/>
          <p:nvPr/>
        </p:nvGrpSpPr>
        <p:grpSpPr>
          <a:xfrm>
            <a:off x="3831910" y="2242089"/>
            <a:ext cx="1485933" cy="1486003"/>
            <a:chOff x="3971477" y="5659213"/>
            <a:chExt cx="2340000" cy="234011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1477" y="5659324"/>
              <a:ext cx="2340000" cy="2340000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3975392" y="5659213"/>
              <a:ext cx="2336085" cy="234011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4135571" y="3266359"/>
            <a:ext cx="973280" cy="365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778">
                <a:solidFill>
                  <a:schemeClr val="bg1"/>
                </a:solidFill>
              </a:rPr>
              <a:t>LR patch</a:t>
            </a:r>
            <a:endParaRPr lang="en-US" sz="1778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5541469" y="3268580"/>
                <a:ext cx="1258550" cy="390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7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78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1778" b="1" i="1">
                            <a:latin typeface="Cambria Math" panose="02040503050406030204" pitchFamily="18" charset="0"/>
                          </a:rPr>
                          <m:t>𝒑𝒍𝒂𝒏𝒕</m:t>
                        </m:r>
                      </m:sub>
                    </m:sSub>
                  </m:oMath>
                </a14:m>
                <a:r>
                  <a:rPr lang="en-US" sz="1778" b="1"/>
                  <a:t> </a:t>
                </a:r>
                <a:r>
                  <a:rPr lang="en-US" sz="1778"/>
                  <a:t>map</a:t>
                </a: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469" y="3268580"/>
                <a:ext cx="1258550" cy="390813"/>
              </a:xfrm>
              <a:prstGeom prst="rect">
                <a:avLst/>
              </a:prstGeom>
              <a:blipFill rotWithShape="0">
                <a:blip r:embed="rId13"/>
                <a:stretch>
                  <a:fillRect t="-4688" r="-2913" b="-171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5516449" y="4753198"/>
                <a:ext cx="1285801" cy="392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78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78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1778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𝒈𝒓𝒂𝒔𝒔</m:t>
                        </m:r>
                      </m:sub>
                    </m:sSub>
                  </m:oMath>
                </a14:m>
                <a:r>
                  <a:rPr lang="en-US" sz="1778" b="1">
                    <a:solidFill>
                      <a:schemeClr val="bg1"/>
                    </a:solidFill>
                  </a:rPr>
                  <a:t> </a:t>
                </a:r>
                <a:r>
                  <a:rPr lang="en-US" sz="1778">
                    <a:solidFill>
                      <a:schemeClr val="bg1"/>
                    </a:solidFill>
                  </a:rPr>
                  <a:t>map</a:t>
                </a: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449" y="4753198"/>
                <a:ext cx="1285801" cy="392159"/>
              </a:xfrm>
              <a:prstGeom prst="rect">
                <a:avLst/>
              </a:prstGeom>
              <a:blipFill rotWithShape="0">
                <a:blip r:embed="rId14"/>
                <a:stretch>
                  <a:fillRect t="-4688" r="-2370" b="-171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8638107" y="3272173"/>
                <a:ext cx="1368131" cy="365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778" b="1" i="1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altLang="zh-CN" sz="1778" b="1"/>
                  <a:t> </a:t>
                </a:r>
                <a:r>
                  <a:rPr lang="en-US" altLang="zh-CN" sz="1778"/>
                  <a:t>map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7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78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1778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778"/>
                  <a:t> </a:t>
                </a:r>
                <a:endParaRPr lang="en-US" sz="1778"/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107" y="3272173"/>
                <a:ext cx="1368131" cy="365934"/>
              </a:xfrm>
              <a:prstGeom prst="rect">
                <a:avLst/>
              </a:prstGeom>
              <a:blipFill rotWithShape="0">
                <a:blip r:embed="rId15"/>
                <a:stretch>
                  <a:fillRect l="-893" t="-50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7056804" y="4753197"/>
                <a:ext cx="1448282" cy="365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778" b="1" i="1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sz="1778" b="1"/>
                  <a:t> </a:t>
                </a:r>
                <a:r>
                  <a:rPr lang="en-US" altLang="zh-CN" sz="1778"/>
                  <a:t>map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7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78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1778" i="1">
                            <a:latin typeface="Cambria Math" panose="02040503050406030204" pitchFamily="18" charset="0"/>
                          </a:rPr>
                          <m:t>14</m:t>
                        </m:r>
                      </m:sub>
                    </m:sSub>
                  </m:oMath>
                </a14:m>
                <a:r>
                  <a:rPr lang="en-US" altLang="zh-CN" sz="1778"/>
                  <a:t> </a:t>
                </a:r>
                <a:endParaRPr lang="en-US" sz="1778"/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804" y="4753197"/>
                <a:ext cx="1448282" cy="365934"/>
              </a:xfrm>
              <a:prstGeom prst="rect">
                <a:avLst/>
              </a:prstGeom>
              <a:blipFill rotWithShape="0">
                <a:blip r:embed="rId16"/>
                <a:stretch>
                  <a:fillRect t="-50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8632854" y="4753197"/>
                <a:ext cx="1373389" cy="365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778" b="1" i="1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altLang="zh-CN" sz="1778" b="1"/>
                  <a:t> </a:t>
                </a:r>
                <a:r>
                  <a:rPr lang="en-US" altLang="zh-CN" sz="1778"/>
                  <a:t>map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7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78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1778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CN" sz="1778"/>
                  <a:t> </a:t>
                </a:r>
                <a:endParaRPr lang="en-US" sz="1778"/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854" y="4753197"/>
                <a:ext cx="1373389" cy="365934"/>
              </a:xfrm>
              <a:prstGeom prst="rect">
                <a:avLst/>
              </a:prstGeom>
              <a:blipFill rotWithShape="0">
                <a:blip r:embed="rId17"/>
                <a:stretch>
                  <a:fillRect l="-889" t="-5000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/>
              <a:t>Delicate modulation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69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113" y="2194385"/>
            <a:ext cx="2262130" cy="16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086" y="2194385"/>
            <a:ext cx="2262130" cy="169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987" y="2194385"/>
            <a:ext cx="2262130" cy="169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950" y="2194385"/>
            <a:ext cx="2262130" cy="169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0" y="2194385"/>
            <a:ext cx="2262130" cy="16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113" y="3993039"/>
            <a:ext cx="1080000" cy="108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874113" y="3993040"/>
            <a:ext cx="1080000" cy="10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7137" y="3993039"/>
            <a:ext cx="1080000" cy="108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1039168" y="3993039"/>
            <a:ext cx="1080000" cy="10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599904" y="2557776"/>
            <a:ext cx="222137" cy="2263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300672" y="2647479"/>
            <a:ext cx="178594" cy="1858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902282" y="2148671"/>
            <a:ext cx="565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solidFill>
                  <a:schemeClr val="bg1"/>
                </a:solidFill>
              </a:rPr>
              <a:t>GT</a:t>
            </a:r>
            <a:endParaRPr lang="en-US" sz="1200" b="1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28" y="3993041"/>
            <a:ext cx="1080000" cy="1080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2428" y="3993042"/>
            <a:ext cx="1080000" cy="10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452" y="3993041"/>
            <a:ext cx="1080000" cy="108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277483" y="3993041"/>
            <a:ext cx="1080000" cy="10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38219" y="2557778"/>
            <a:ext cx="222137" cy="2263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38987" y="2647481"/>
            <a:ext cx="178594" cy="1858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40596" y="2148673"/>
            <a:ext cx="1803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solidFill>
                  <a:schemeClr val="bg1"/>
                </a:solidFill>
              </a:rPr>
              <a:t>SRCNN</a:t>
            </a:r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201" y="3993041"/>
            <a:ext cx="1080000" cy="1080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44201" y="3993042"/>
            <a:ext cx="1080000" cy="10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225" y="3993041"/>
            <a:ext cx="1080000" cy="108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3709256" y="3993041"/>
            <a:ext cx="1080000" cy="10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269992" y="2557778"/>
            <a:ext cx="222137" cy="2263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70760" y="2647481"/>
            <a:ext cx="178594" cy="1858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572370" y="2148673"/>
            <a:ext cx="1767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solidFill>
                  <a:schemeClr val="bg1"/>
                </a:solidFill>
              </a:rPr>
              <a:t>SRGAN</a:t>
            </a:r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087" y="3993041"/>
            <a:ext cx="1080000" cy="1080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980087" y="3993042"/>
            <a:ext cx="1080000" cy="10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11" y="3993041"/>
            <a:ext cx="1080000" cy="108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6145142" y="3993041"/>
            <a:ext cx="1080000" cy="10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705878" y="2557778"/>
            <a:ext cx="222137" cy="2263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406646" y="2647481"/>
            <a:ext cx="178594" cy="1858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939675" y="2148673"/>
            <a:ext cx="2050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solidFill>
                  <a:schemeClr val="bg1"/>
                </a:solidFill>
              </a:rPr>
              <a:t>EnhanceNet</a:t>
            </a:r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086" y="3993040"/>
            <a:ext cx="1080000" cy="1080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420086" y="3993041"/>
            <a:ext cx="1080000" cy="10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110" y="3993040"/>
            <a:ext cx="1080000" cy="1080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0" name="Rectangle 39"/>
          <p:cNvSpPr/>
          <p:nvPr/>
        </p:nvSpPr>
        <p:spPr>
          <a:xfrm>
            <a:off x="8585141" y="3993040"/>
            <a:ext cx="1080000" cy="10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145877" y="2557777"/>
            <a:ext cx="222137" cy="2263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846645" y="2647480"/>
            <a:ext cx="178594" cy="1858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391105" y="2148672"/>
            <a:ext cx="2274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SFT-Net (ours)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625" y="3655103"/>
            <a:ext cx="1803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</a:rPr>
              <a:t>PSNR: 24.83dB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477150" y="3655102"/>
            <a:ext cx="1767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</a:rPr>
              <a:t>PSNR: 23.36dB  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27744" y="3637317"/>
            <a:ext cx="2050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</a:rPr>
              <a:t>PSNR: 22.71dB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63068" y="3637317"/>
            <a:ext cx="2274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</a:rPr>
              <a:t>PSNR: 22.90dB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64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59571" y="1062702"/>
            <a:ext cx="5017473" cy="4560132"/>
            <a:chOff x="1959571" y="1062702"/>
            <a:chExt cx="5017473" cy="4560132"/>
          </a:xfrm>
        </p:grpSpPr>
        <p:grpSp>
          <p:nvGrpSpPr>
            <p:cNvPr id="248" name="Group 247"/>
            <p:cNvGrpSpPr/>
            <p:nvPr/>
          </p:nvGrpSpPr>
          <p:grpSpPr>
            <a:xfrm>
              <a:off x="1959571" y="1299675"/>
              <a:ext cx="800224" cy="1410261"/>
              <a:chOff x="629038" y="1331915"/>
              <a:chExt cx="1260168" cy="222083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629206" y="2292749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247" name="Group 246"/>
              <p:cNvGrpSpPr/>
              <p:nvPr/>
            </p:nvGrpSpPr>
            <p:grpSpPr>
              <a:xfrm>
                <a:off x="629038" y="1331915"/>
                <a:ext cx="1260000" cy="938000"/>
                <a:chOff x="629038" y="1331915"/>
                <a:chExt cx="1260000" cy="938000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038" y="1331915"/>
                  <a:ext cx="1260000" cy="938000"/>
                </a:xfrm>
                <a:prstGeom prst="rect">
                  <a:avLst/>
                </a:prstGeom>
              </p:spPr>
            </p:pic>
            <p:sp>
              <p:nvSpPr>
                <p:cNvPr id="244" name="Rectangle 243"/>
                <p:cNvSpPr/>
                <p:nvPr/>
              </p:nvSpPr>
              <p:spPr>
                <a:xfrm>
                  <a:off x="1206733" y="1947863"/>
                  <a:ext cx="117591" cy="10953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256" name="Group 255"/>
            <p:cNvGrpSpPr/>
            <p:nvPr/>
          </p:nvGrpSpPr>
          <p:grpSpPr>
            <a:xfrm>
              <a:off x="1964535" y="2792017"/>
              <a:ext cx="803354" cy="1348031"/>
              <a:chOff x="626657" y="6906547"/>
              <a:chExt cx="1265097" cy="2122836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631754" y="7769382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172" name="Picture 171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173" name="Rectangle 172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255" name="Group 254"/>
              <p:cNvGrpSpPr/>
              <p:nvPr/>
            </p:nvGrpSpPr>
            <p:grpSpPr>
              <a:xfrm>
                <a:off x="626657" y="6906547"/>
                <a:ext cx="1260000" cy="840000"/>
                <a:chOff x="626657" y="6906547"/>
                <a:chExt cx="1260000" cy="840000"/>
              </a:xfrm>
            </p:grpSpPr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657" y="6906547"/>
                  <a:ext cx="1260000" cy="840000"/>
                </a:xfrm>
                <a:prstGeom prst="rect">
                  <a:avLst/>
                </a:prstGeom>
              </p:spPr>
            </p:pic>
            <p:sp>
              <p:nvSpPr>
                <p:cNvPr id="254" name="Rectangle 253"/>
                <p:cNvSpPr/>
                <p:nvPr/>
              </p:nvSpPr>
              <p:spPr>
                <a:xfrm>
                  <a:off x="1286345" y="7377256"/>
                  <a:ext cx="170980" cy="17961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313" name="Group 312"/>
            <p:cNvGrpSpPr/>
            <p:nvPr/>
          </p:nvGrpSpPr>
          <p:grpSpPr>
            <a:xfrm>
              <a:off x="2796132" y="1299675"/>
              <a:ext cx="800224" cy="1410261"/>
              <a:chOff x="629038" y="1331915"/>
              <a:chExt cx="1260168" cy="2220835"/>
            </a:xfrm>
          </p:grpSpPr>
          <p:grpSp>
            <p:nvGrpSpPr>
              <p:cNvPr id="332" name="Group 331"/>
              <p:cNvGrpSpPr/>
              <p:nvPr/>
            </p:nvGrpSpPr>
            <p:grpSpPr>
              <a:xfrm>
                <a:off x="629206" y="2292749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338" name="Picture 337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339" name="Rectangle 338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333" name="Group 332"/>
              <p:cNvGrpSpPr/>
              <p:nvPr/>
            </p:nvGrpSpPr>
            <p:grpSpPr>
              <a:xfrm>
                <a:off x="629038" y="1331915"/>
                <a:ext cx="1260000" cy="938000"/>
                <a:chOff x="629038" y="1331915"/>
                <a:chExt cx="1260000" cy="938000"/>
              </a:xfrm>
            </p:grpSpPr>
            <p:pic>
              <p:nvPicPr>
                <p:cNvPr id="336" name="Picture 335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038" y="1331915"/>
                  <a:ext cx="1260000" cy="938000"/>
                </a:xfrm>
                <a:prstGeom prst="rect">
                  <a:avLst/>
                </a:prstGeom>
              </p:spPr>
            </p:pic>
            <p:sp>
              <p:nvSpPr>
                <p:cNvPr id="335" name="Rectangle 334"/>
                <p:cNvSpPr/>
                <p:nvPr/>
              </p:nvSpPr>
              <p:spPr>
                <a:xfrm>
                  <a:off x="1206733" y="1947863"/>
                  <a:ext cx="117591" cy="10953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315" name="Group 314"/>
            <p:cNvGrpSpPr/>
            <p:nvPr/>
          </p:nvGrpSpPr>
          <p:grpSpPr>
            <a:xfrm>
              <a:off x="2801097" y="2792017"/>
              <a:ext cx="803354" cy="1348031"/>
              <a:chOff x="626657" y="6906547"/>
              <a:chExt cx="1265097" cy="2122836"/>
            </a:xfrm>
          </p:grpSpPr>
          <p:grpSp>
            <p:nvGrpSpPr>
              <p:cNvPr id="316" name="Group 315"/>
              <p:cNvGrpSpPr/>
              <p:nvPr/>
            </p:nvGrpSpPr>
            <p:grpSpPr>
              <a:xfrm>
                <a:off x="631754" y="7769382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322" name="Picture 321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323" name="Rectangle 322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317" name="Group 316"/>
              <p:cNvGrpSpPr/>
              <p:nvPr/>
            </p:nvGrpSpPr>
            <p:grpSpPr>
              <a:xfrm>
                <a:off x="626657" y="6906547"/>
                <a:ext cx="1260000" cy="840000"/>
                <a:chOff x="626657" y="6906547"/>
                <a:chExt cx="1260000" cy="840000"/>
              </a:xfrm>
            </p:grpSpPr>
            <p:pic>
              <p:nvPicPr>
                <p:cNvPr id="320" name="Picture 319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657" y="6906547"/>
                  <a:ext cx="1260000" cy="840000"/>
                </a:xfrm>
                <a:prstGeom prst="rect">
                  <a:avLst/>
                </a:prstGeom>
              </p:spPr>
            </p:pic>
            <p:sp>
              <p:nvSpPr>
                <p:cNvPr id="319" name="Rectangle 318"/>
                <p:cNvSpPr/>
                <p:nvPr/>
              </p:nvSpPr>
              <p:spPr>
                <a:xfrm>
                  <a:off x="1286345" y="7377256"/>
                  <a:ext cx="170980" cy="17961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341" name="Group 340"/>
            <p:cNvGrpSpPr/>
            <p:nvPr/>
          </p:nvGrpSpPr>
          <p:grpSpPr>
            <a:xfrm>
              <a:off x="3634460" y="1299675"/>
              <a:ext cx="800224" cy="1410261"/>
              <a:chOff x="629038" y="1331915"/>
              <a:chExt cx="1260168" cy="2220835"/>
            </a:xfrm>
          </p:grpSpPr>
          <p:grpSp>
            <p:nvGrpSpPr>
              <p:cNvPr id="360" name="Group 359"/>
              <p:cNvGrpSpPr/>
              <p:nvPr/>
            </p:nvGrpSpPr>
            <p:grpSpPr>
              <a:xfrm>
                <a:off x="629206" y="2292749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366" name="Picture 365"/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367" name="Rectangle 366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361" name="Group 360"/>
              <p:cNvGrpSpPr/>
              <p:nvPr/>
            </p:nvGrpSpPr>
            <p:grpSpPr>
              <a:xfrm>
                <a:off x="629038" y="1331915"/>
                <a:ext cx="1260000" cy="938000"/>
                <a:chOff x="629038" y="1331915"/>
                <a:chExt cx="1260000" cy="938000"/>
              </a:xfrm>
            </p:grpSpPr>
            <p:pic>
              <p:nvPicPr>
                <p:cNvPr id="364" name="Picture 363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038" y="1331915"/>
                  <a:ext cx="1260000" cy="938000"/>
                </a:xfrm>
                <a:prstGeom prst="rect">
                  <a:avLst/>
                </a:prstGeom>
              </p:spPr>
            </p:pic>
            <p:sp>
              <p:nvSpPr>
                <p:cNvPr id="363" name="Rectangle 362"/>
                <p:cNvSpPr/>
                <p:nvPr/>
              </p:nvSpPr>
              <p:spPr>
                <a:xfrm>
                  <a:off x="1206733" y="1947863"/>
                  <a:ext cx="117591" cy="10953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343" name="Group 342"/>
            <p:cNvGrpSpPr/>
            <p:nvPr/>
          </p:nvGrpSpPr>
          <p:grpSpPr>
            <a:xfrm>
              <a:off x="3639424" y="2792017"/>
              <a:ext cx="803354" cy="1348031"/>
              <a:chOff x="626657" y="6906547"/>
              <a:chExt cx="1265097" cy="2122836"/>
            </a:xfrm>
          </p:grpSpPr>
          <p:grpSp>
            <p:nvGrpSpPr>
              <p:cNvPr id="344" name="Group 343"/>
              <p:cNvGrpSpPr/>
              <p:nvPr/>
            </p:nvGrpSpPr>
            <p:grpSpPr>
              <a:xfrm>
                <a:off x="631754" y="7769382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350" name="Picture 349"/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351" name="Rectangle 350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345" name="Group 344"/>
              <p:cNvGrpSpPr/>
              <p:nvPr/>
            </p:nvGrpSpPr>
            <p:grpSpPr>
              <a:xfrm>
                <a:off x="626657" y="6906547"/>
                <a:ext cx="1260000" cy="840000"/>
                <a:chOff x="626657" y="6906547"/>
                <a:chExt cx="1260000" cy="840000"/>
              </a:xfrm>
            </p:grpSpPr>
            <p:pic>
              <p:nvPicPr>
                <p:cNvPr id="348" name="Picture 347"/>
                <p:cNvPicPr>
                  <a:picLocks noChangeAspect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657" y="6906547"/>
                  <a:ext cx="1260000" cy="840000"/>
                </a:xfrm>
                <a:prstGeom prst="rect">
                  <a:avLst/>
                </a:prstGeom>
              </p:spPr>
            </p:pic>
            <p:sp>
              <p:nvSpPr>
                <p:cNvPr id="347" name="Rectangle 346"/>
                <p:cNvSpPr/>
                <p:nvPr/>
              </p:nvSpPr>
              <p:spPr>
                <a:xfrm>
                  <a:off x="1286345" y="7377256"/>
                  <a:ext cx="170980" cy="17961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369" name="Group 368"/>
            <p:cNvGrpSpPr/>
            <p:nvPr/>
          </p:nvGrpSpPr>
          <p:grpSpPr>
            <a:xfrm>
              <a:off x="4474354" y="1299675"/>
              <a:ext cx="800224" cy="1410261"/>
              <a:chOff x="629038" y="1331915"/>
              <a:chExt cx="1260168" cy="2220835"/>
            </a:xfrm>
          </p:grpSpPr>
          <p:grpSp>
            <p:nvGrpSpPr>
              <p:cNvPr id="388" name="Group 387"/>
              <p:cNvGrpSpPr/>
              <p:nvPr/>
            </p:nvGrpSpPr>
            <p:grpSpPr>
              <a:xfrm>
                <a:off x="629206" y="2292749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394" name="Picture 393"/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395" name="Rectangle 394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389" name="Group 388"/>
              <p:cNvGrpSpPr/>
              <p:nvPr/>
            </p:nvGrpSpPr>
            <p:grpSpPr>
              <a:xfrm>
                <a:off x="629038" y="1331915"/>
                <a:ext cx="1260000" cy="938000"/>
                <a:chOff x="629038" y="1331915"/>
                <a:chExt cx="1260000" cy="938000"/>
              </a:xfrm>
            </p:grpSpPr>
            <p:pic>
              <p:nvPicPr>
                <p:cNvPr id="392" name="Picture 391"/>
                <p:cNvPicPr>
                  <a:picLocks noChangeAspect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038" y="1331915"/>
                  <a:ext cx="1260000" cy="938000"/>
                </a:xfrm>
                <a:prstGeom prst="rect">
                  <a:avLst/>
                </a:prstGeom>
              </p:spPr>
            </p:pic>
            <p:sp>
              <p:nvSpPr>
                <p:cNvPr id="391" name="Rectangle 390"/>
                <p:cNvSpPr/>
                <p:nvPr/>
              </p:nvSpPr>
              <p:spPr>
                <a:xfrm>
                  <a:off x="1206733" y="1947863"/>
                  <a:ext cx="117591" cy="10953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371" name="Group 370"/>
            <p:cNvGrpSpPr/>
            <p:nvPr/>
          </p:nvGrpSpPr>
          <p:grpSpPr>
            <a:xfrm>
              <a:off x="4479318" y="2792017"/>
              <a:ext cx="803354" cy="1348031"/>
              <a:chOff x="626657" y="6906547"/>
              <a:chExt cx="1265097" cy="2122836"/>
            </a:xfrm>
          </p:grpSpPr>
          <p:grpSp>
            <p:nvGrpSpPr>
              <p:cNvPr id="372" name="Group 371"/>
              <p:cNvGrpSpPr/>
              <p:nvPr/>
            </p:nvGrpSpPr>
            <p:grpSpPr>
              <a:xfrm>
                <a:off x="631754" y="7769382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378" name="Picture 377"/>
                <p:cNvPicPr>
                  <a:picLocks noChangeAspect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379" name="Rectangle 378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373" name="Group 372"/>
              <p:cNvGrpSpPr/>
              <p:nvPr/>
            </p:nvGrpSpPr>
            <p:grpSpPr>
              <a:xfrm>
                <a:off x="626657" y="6906547"/>
                <a:ext cx="1260000" cy="840000"/>
                <a:chOff x="626657" y="6906547"/>
                <a:chExt cx="1260000" cy="840000"/>
              </a:xfrm>
            </p:grpSpPr>
            <p:pic>
              <p:nvPicPr>
                <p:cNvPr id="376" name="Picture 375"/>
                <p:cNvPicPr>
                  <a:picLocks noChangeAspect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657" y="6906547"/>
                  <a:ext cx="1260000" cy="840000"/>
                </a:xfrm>
                <a:prstGeom prst="rect">
                  <a:avLst/>
                </a:prstGeom>
              </p:spPr>
            </p:pic>
            <p:sp>
              <p:nvSpPr>
                <p:cNvPr id="375" name="Rectangle 374"/>
                <p:cNvSpPr/>
                <p:nvPr/>
              </p:nvSpPr>
              <p:spPr>
                <a:xfrm>
                  <a:off x="1286345" y="7377256"/>
                  <a:ext cx="170980" cy="17961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397" name="Group 396"/>
            <p:cNvGrpSpPr/>
            <p:nvPr/>
          </p:nvGrpSpPr>
          <p:grpSpPr>
            <a:xfrm>
              <a:off x="5315813" y="1299675"/>
              <a:ext cx="800224" cy="1410261"/>
              <a:chOff x="629038" y="1331915"/>
              <a:chExt cx="1260168" cy="2220835"/>
            </a:xfrm>
          </p:grpSpPr>
          <p:grpSp>
            <p:nvGrpSpPr>
              <p:cNvPr id="416" name="Group 415"/>
              <p:cNvGrpSpPr/>
              <p:nvPr/>
            </p:nvGrpSpPr>
            <p:grpSpPr>
              <a:xfrm>
                <a:off x="629206" y="2292749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422" name="Picture 421"/>
                <p:cNvPicPr>
                  <a:picLocks noChangeAspect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23" name="Rectangle 422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417" name="Group 416"/>
              <p:cNvGrpSpPr/>
              <p:nvPr/>
            </p:nvGrpSpPr>
            <p:grpSpPr>
              <a:xfrm>
                <a:off x="629038" y="1331915"/>
                <a:ext cx="1260000" cy="938000"/>
                <a:chOff x="629038" y="1331915"/>
                <a:chExt cx="1260000" cy="938000"/>
              </a:xfrm>
            </p:grpSpPr>
            <p:pic>
              <p:nvPicPr>
                <p:cNvPr id="420" name="Picture 419"/>
                <p:cNvPicPr>
                  <a:picLocks noChangeAspect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038" y="1331915"/>
                  <a:ext cx="1260000" cy="938000"/>
                </a:xfrm>
                <a:prstGeom prst="rect">
                  <a:avLst/>
                </a:prstGeom>
              </p:spPr>
            </p:pic>
            <p:sp>
              <p:nvSpPr>
                <p:cNvPr id="419" name="Rectangle 418"/>
                <p:cNvSpPr/>
                <p:nvPr/>
              </p:nvSpPr>
              <p:spPr>
                <a:xfrm>
                  <a:off x="1206733" y="1947863"/>
                  <a:ext cx="117591" cy="10953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399" name="Group 398"/>
            <p:cNvGrpSpPr/>
            <p:nvPr/>
          </p:nvGrpSpPr>
          <p:grpSpPr>
            <a:xfrm>
              <a:off x="5320777" y="2792017"/>
              <a:ext cx="803354" cy="1348031"/>
              <a:chOff x="626657" y="6906547"/>
              <a:chExt cx="1265097" cy="2122836"/>
            </a:xfrm>
          </p:grpSpPr>
          <p:grpSp>
            <p:nvGrpSpPr>
              <p:cNvPr id="400" name="Group 399"/>
              <p:cNvGrpSpPr/>
              <p:nvPr/>
            </p:nvGrpSpPr>
            <p:grpSpPr>
              <a:xfrm>
                <a:off x="631754" y="7769382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406" name="Picture 405"/>
                <p:cNvPicPr>
                  <a:picLocks noChangeAspect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07" name="Rectangle 406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401" name="Group 400"/>
              <p:cNvGrpSpPr/>
              <p:nvPr/>
            </p:nvGrpSpPr>
            <p:grpSpPr>
              <a:xfrm>
                <a:off x="626657" y="6906547"/>
                <a:ext cx="1260000" cy="840000"/>
                <a:chOff x="626657" y="6906547"/>
                <a:chExt cx="1260000" cy="840000"/>
              </a:xfrm>
            </p:grpSpPr>
            <p:pic>
              <p:nvPicPr>
                <p:cNvPr id="404" name="Picture 403"/>
                <p:cNvPicPr>
                  <a:picLocks noChangeAspect="1"/>
                </p:cNvPicPr>
                <p:nvPr/>
              </p:nvPicPr>
              <p:blipFill>
                <a:blip r:embed="rId2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657" y="6906547"/>
                  <a:ext cx="1260000" cy="840000"/>
                </a:xfrm>
                <a:prstGeom prst="rect">
                  <a:avLst/>
                </a:prstGeom>
              </p:spPr>
            </p:pic>
            <p:sp>
              <p:nvSpPr>
                <p:cNvPr id="403" name="Rectangle 402"/>
                <p:cNvSpPr/>
                <p:nvPr/>
              </p:nvSpPr>
              <p:spPr>
                <a:xfrm>
                  <a:off x="1286345" y="7377256"/>
                  <a:ext cx="170980" cy="17961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425" name="Group 424"/>
            <p:cNvGrpSpPr/>
            <p:nvPr/>
          </p:nvGrpSpPr>
          <p:grpSpPr>
            <a:xfrm>
              <a:off x="6163640" y="1299675"/>
              <a:ext cx="800224" cy="1410261"/>
              <a:chOff x="629038" y="1331915"/>
              <a:chExt cx="1260168" cy="2220835"/>
            </a:xfrm>
          </p:grpSpPr>
          <p:grpSp>
            <p:nvGrpSpPr>
              <p:cNvPr id="444" name="Group 443"/>
              <p:cNvGrpSpPr/>
              <p:nvPr/>
            </p:nvGrpSpPr>
            <p:grpSpPr>
              <a:xfrm>
                <a:off x="629206" y="2292749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450" name="Picture 449"/>
                <p:cNvPicPr>
                  <a:picLocks noChangeAspect="1"/>
                </p:cNvPicPr>
                <p:nvPr/>
              </p:nvPicPr>
              <p:blipFill>
                <a:blip r:embed="rId2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51" name="Rectangle 450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445" name="Group 444"/>
              <p:cNvGrpSpPr/>
              <p:nvPr/>
            </p:nvGrpSpPr>
            <p:grpSpPr>
              <a:xfrm>
                <a:off x="629038" y="1331915"/>
                <a:ext cx="1260000" cy="938000"/>
                <a:chOff x="629038" y="1331915"/>
                <a:chExt cx="1260000" cy="938000"/>
              </a:xfrm>
            </p:grpSpPr>
            <p:pic>
              <p:nvPicPr>
                <p:cNvPr id="448" name="Picture 447"/>
                <p:cNvPicPr>
                  <a:picLocks noChangeAspect="1"/>
                </p:cNvPicPr>
                <p:nvPr/>
              </p:nvPicPr>
              <p:blipFill>
                <a:blip r:embed="rId2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038" y="1331915"/>
                  <a:ext cx="1260000" cy="938000"/>
                </a:xfrm>
                <a:prstGeom prst="rect">
                  <a:avLst/>
                </a:prstGeom>
              </p:spPr>
            </p:pic>
            <p:sp>
              <p:nvSpPr>
                <p:cNvPr id="447" name="Rectangle 446"/>
                <p:cNvSpPr/>
                <p:nvPr/>
              </p:nvSpPr>
              <p:spPr>
                <a:xfrm>
                  <a:off x="1206733" y="1947863"/>
                  <a:ext cx="117591" cy="10953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427" name="Group 426"/>
            <p:cNvGrpSpPr/>
            <p:nvPr/>
          </p:nvGrpSpPr>
          <p:grpSpPr>
            <a:xfrm>
              <a:off x="6168604" y="2792017"/>
              <a:ext cx="803354" cy="1348031"/>
              <a:chOff x="626657" y="6906547"/>
              <a:chExt cx="1265097" cy="2122836"/>
            </a:xfrm>
          </p:grpSpPr>
          <p:grpSp>
            <p:nvGrpSpPr>
              <p:cNvPr id="428" name="Group 427"/>
              <p:cNvGrpSpPr/>
              <p:nvPr/>
            </p:nvGrpSpPr>
            <p:grpSpPr>
              <a:xfrm>
                <a:off x="631754" y="7769382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434" name="Picture 433"/>
                <p:cNvPicPr>
                  <a:picLocks noChangeAspect="1"/>
                </p:cNvPicPr>
                <p:nvPr/>
              </p:nvPicPr>
              <p:blipFill>
                <a:blip r:embed="rId2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435" name="Rectangle 434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429" name="Group 428"/>
              <p:cNvGrpSpPr/>
              <p:nvPr/>
            </p:nvGrpSpPr>
            <p:grpSpPr>
              <a:xfrm>
                <a:off x="626657" y="6906547"/>
                <a:ext cx="1260000" cy="840000"/>
                <a:chOff x="626657" y="6906547"/>
                <a:chExt cx="1260000" cy="840000"/>
              </a:xfrm>
            </p:grpSpPr>
            <p:pic>
              <p:nvPicPr>
                <p:cNvPr id="432" name="Picture 431"/>
                <p:cNvPicPr>
                  <a:picLocks noChangeAspect="1"/>
                </p:cNvPicPr>
                <p:nvPr/>
              </p:nvPicPr>
              <p:blipFill>
                <a:blip r:embed="rId2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657" y="6906547"/>
                  <a:ext cx="1260000" cy="840000"/>
                </a:xfrm>
                <a:prstGeom prst="rect">
                  <a:avLst/>
                </a:prstGeom>
              </p:spPr>
            </p:pic>
            <p:sp>
              <p:nvSpPr>
                <p:cNvPr id="431" name="Rectangle 430"/>
                <p:cNvSpPr/>
                <p:nvPr/>
              </p:nvSpPr>
              <p:spPr>
                <a:xfrm>
                  <a:off x="1286345" y="7377256"/>
                  <a:ext cx="170980" cy="17961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sp>
          <p:nvSpPr>
            <p:cNvPr id="272" name="TextBox 271"/>
            <p:cNvSpPr txBox="1"/>
            <p:nvPr/>
          </p:nvSpPr>
          <p:spPr>
            <a:xfrm>
              <a:off x="2103779" y="1063476"/>
              <a:ext cx="615874" cy="26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43" b="1"/>
                <a:t>Bicubic</a:t>
              </a:r>
              <a:endParaRPr lang="en-US" sz="1143" b="1"/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2901248" y="1064250"/>
              <a:ext cx="604653" cy="26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43" b="1"/>
                <a:t>SRCNN</a:t>
              </a:r>
              <a:endParaRPr lang="en-US" sz="1143" b="1"/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3796421" y="1065024"/>
              <a:ext cx="514885" cy="26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43" b="1"/>
                <a:t>VDSR</a:t>
              </a:r>
              <a:endParaRPr lang="en-US" sz="889" b="1"/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4564946" y="1065798"/>
              <a:ext cx="644728" cy="26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43" b="1"/>
                <a:t>LapSRN</a:t>
              </a:r>
              <a:endParaRPr lang="en-US" sz="889" b="1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5425417" y="1066572"/>
              <a:ext cx="537327" cy="26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43" b="1"/>
                <a:t>DRRN</a:t>
              </a:r>
              <a:endParaRPr lang="en-US" sz="889" b="1"/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6208157" y="1062702"/>
              <a:ext cx="726481" cy="405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43" b="1"/>
                <a:t>MemNet</a:t>
              </a:r>
              <a:endParaRPr lang="en-US" altLang="zh-CN" sz="889" b="1"/>
            </a:p>
            <a:p>
              <a:endParaRPr lang="en-US" sz="889" b="1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962968" y="4212573"/>
              <a:ext cx="800118" cy="1410261"/>
              <a:chOff x="634388" y="3712151"/>
              <a:chExt cx="1260000" cy="2220835"/>
            </a:xfrm>
          </p:grpSpPr>
          <p:grpSp>
            <p:nvGrpSpPr>
              <p:cNvPr id="283" name="Group 282"/>
              <p:cNvGrpSpPr/>
              <p:nvPr/>
            </p:nvGrpSpPr>
            <p:grpSpPr>
              <a:xfrm>
                <a:off x="634388" y="4672985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287" name="Picture 286"/>
                <p:cNvPicPr>
                  <a:picLocks noChangeAspect="1"/>
                </p:cNvPicPr>
                <p:nvPr/>
              </p:nvPicPr>
              <p:blipFill>
                <a:blip r:embed="rId2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288" name="Rectangle 287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2" name="Group 1"/>
              <p:cNvGrpSpPr/>
              <p:nvPr/>
            </p:nvGrpSpPr>
            <p:grpSpPr>
              <a:xfrm>
                <a:off x="638887" y="3712151"/>
                <a:ext cx="1250666" cy="938000"/>
                <a:chOff x="638887" y="3712151"/>
                <a:chExt cx="1250666" cy="938000"/>
              </a:xfrm>
            </p:grpSpPr>
            <p:pic>
              <p:nvPicPr>
                <p:cNvPr id="285" name="Picture 284"/>
                <p:cNvPicPr>
                  <a:picLocks noChangeAspect="1"/>
                </p:cNvPicPr>
                <p:nvPr/>
              </p:nvPicPr>
              <p:blipFill>
                <a:blip r:embed="rId2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887" y="3712151"/>
                  <a:ext cx="1250666" cy="938000"/>
                </a:xfrm>
                <a:prstGeom prst="rect">
                  <a:avLst/>
                </a:prstGeom>
              </p:spPr>
            </p:pic>
            <p:sp>
              <p:nvSpPr>
                <p:cNvPr id="596" name="Rectangle 595"/>
                <p:cNvSpPr/>
                <p:nvPr/>
              </p:nvSpPr>
              <p:spPr>
                <a:xfrm>
                  <a:off x="860049" y="3918176"/>
                  <a:ext cx="156745" cy="15138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597" name="Group 596"/>
            <p:cNvGrpSpPr/>
            <p:nvPr/>
          </p:nvGrpSpPr>
          <p:grpSpPr>
            <a:xfrm>
              <a:off x="2805156" y="4212573"/>
              <a:ext cx="800118" cy="1410261"/>
              <a:chOff x="634388" y="3712151"/>
              <a:chExt cx="1260000" cy="2220835"/>
            </a:xfrm>
          </p:grpSpPr>
          <p:grpSp>
            <p:nvGrpSpPr>
              <p:cNvPr id="598" name="Group 597"/>
              <p:cNvGrpSpPr/>
              <p:nvPr/>
            </p:nvGrpSpPr>
            <p:grpSpPr>
              <a:xfrm>
                <a:off x="634388" y="4672985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602" name="Picture 601"/>
                <p:cNvPicPr>
                  <a:picLocks noChangeAspect="1"/>
                </p:cNvPicPr>
                <p:nvPr/>
              </p:nvPicPr>
              <p:blipFill>
                <a:blip r:embed="rId2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603" name="Rectangle 602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599" name="Group 598"/>
              <p:cNvGrpSpPr/>
              <p:nvPr/>
            </p:nvGrpSpPr>
            <p:grpSpPr>
              <a:xfrm>
                <a:off x="638887" y="3712151"/>
                <a:ext cx="1250666" cy="937999"/>
                <a:chOff x="638887" y="3712151"/>
                <a:chExt cx="1250666" cy="937999"/>
              </a:xfrm>
            </p:grpSpPr>
            <p:pic>
              <p:nvPicPr>
                <p:cNvPr id="600" name="Picture 599"/>
                <p:cNvPicPr>
                  <a:picLocks noChangeAspect="1"/>
                </p:cNvPicPr>
                <p:nvPr/>
              </p:nvPicPr>
              <p:blipFill>
                <a:blip r:embed="rId3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887" y="3712151"/>
                  <a:ext cx="1250666" cy="937999"/>
                </a:xfrm>
                <a:prstGeom prst="rect">
                  <a:avLst/>
                </a:prstGeom>
              </p:spPr>
            </p:pic>
            <p:sp>
              <p:nvSpPr>
                <p:cNvPr id="601" name="Rectangle 600"/>
                <p:cNvSpPr/>
                <p:nvPr/>
              </p:nvSpPr>
              <p:spPr>
                <a:xfrm>
                  <a:off x="860049" y="3918176"/>
                  <a:ext cx="156745" cy="15138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604" name="Group 603"/>
            <p:cNvGrpSpPr/>
            <p:nvPr/>
          </p:nvGrpSpPr>
          <p:grpSpPr>
            <a:xfrm>
              <a:off x="3642660" y="4212573"/>
              <a:ext cx="800118" cy="1410261"/>
              <a:chOff x="634388" y="3712151"/>
              <a:chExt cx="1260000" cy="2220835"/>
            </a:xfrm>
          </p:grpSpPr>
          <p:grpSp>
            <p:nvGrpSpPr>
              <p:cNvPr id="605" name="Group 604"/>
              <p:cNvGrpSpPr/>
              <p:nvPr/>
            </p:nvGrpSpPr>
            <p:grpSpPr>
              <a:xfrm>
                <a:off x="634388" y="4672985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609" name="Picture 608"/>
                <p:cNvPicPr>
                  <a:picLocks noChangeAspect="1"/>
                </p:cNvPicPr>
                <p:nvPr/>
              </p:nvPicPr>
              <p:blipFill>
                <a:blip r:embed="rId3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610" name="Rectangle 609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606" name="Group 605"/>
              <p:cNvGrpSpPr/>
              <p:nvPr/>
            </p:nvGrpSpPr>
            <p:grpSpPr>
              <a:xfrm>
                <a:off x="638887" y="3712151"/>
                <a:ext cx="1250666" cy="937999"/>
                <a:chOff x="638887" y="3712151"/>
                <a:chExt cx="1250666" cy="937999"/>
              </a:xfrm>
            </p:grpSpPr>
            <p:pic>
              <p:nvPicPr>
                <p:cNvPr id="607" name="Picture 606"/>
                <p:cNvPicPr>
                  <a:picLocks noChangeAspect="1"/>
                </p:cNvPicPr>
                <p:nvPr/>
              </p:nvPicPr>
              <p:blipFill>
                <a:blip r:embed="rId3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887" y="3712151"/>
                  <a:ext cx="1250666" cy="937999"/>
                </a:xfrm>
                <a:prstGeom prst="rect">
                  <a:avLst/>
                </a:prstGeom>
              </p:spPr>
            </p:pic>
            <p:sp>
              <p:nvSpPr>
                <p:cNvPr id="608" name="Rectangle 607"/>
                <p:cNvSpPr/>
                <p:nvPr/>
              </p:nvSpPr>
              <p:spPr>
                <a:xfrm>
                  <a:off x="860049" y="3918176"/>
                  <a:ext cx="156745" cy="15138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611" name="Group 610"/>
            <p:cNvGrpSpPr/>
            <p:nvPr/>
          </p:nvGrpSpPr>
          <p:grpSpPr>
            <a:xfrm>
              <a:off x="4485439" y="4208362"/>
              <a:ext cx="800118" cy="1410261"/>
              <a:chOff x="634388" y="3712151"/>
              <a:chExt cx="1260000" cy="2220835"/>
            </a:xfrm>
          </p:grpSpPr>
          <p:grpSp>
            <p:nvGrpSpPr>
              <p:cNvPr id="612" name="Group 611"/>
              <p:cNvGrpSpPr/>
              <p:nvPr/>
            </p:nvGrpSpPr>
            <p:grpSpPr>
              <a:xfrm>
                <a:off x="634388" y="4672985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616" name="Picture 615"/>
                <p:cNvPicPr>
                  <a:picLocks noChangeAspect="1"/>
                </p:cNvPicPr>
                <p:nvPr/>
              </p:nvPicPr>
              <p:blipFill>
                <a:blip r:embed="rId3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617" name="Rectangle 616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613" name="Group 612"/>
              <p:cNvGrpSpPr/>
              <p:nvPr/>
            </p:nvGrpSpPr>
            <p:grpSpPr>
              <a:xfrm>
                <a:off x="638887" y="3712151"/>
                <a:ext cx="1250666" cy="937999"/>
                <a:chOff x="638887" y="3712151"/>
                <a:chExt cx="1250666" cy="937999"/>
              </a:xfrm>
            </p:grpSpPr>
            <p:pic>
              <p:nvPicPr>
                <p:cNvPr id="614" name="Picture 613"/>
                <p:cNvPicPr>
                  <a:picLocks noChangeAspect="1"/>
                </p:cNvPicPr>
                <p:nvPr/>
              </p:nvPicPr>
              <p:blipFill>
                <a:blip r:embed="rId3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887" y="3712151"/>
                  <a:ext cx="1250666" cy="937999"/>
                </a:xfrm>
                <a:prstGeom prst="rect">
                  <a:avLst/>
                </a:prstGeom>
              </p:spPr>
            </p:pic>
            <p:sp>
              <p:nvSpPr>
                <p:cNvPr id="615" name="Rectangle 614"/>
                <p:cNvSpPr/>
                <p:nvPr/>
              </p:nvSpPr>
              <p:spPr>
                <a:xfrm>
                  <a:off x="860049" y="3918176"/>
                  <a:ext cx="156745" cy="15138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618" name="Group 617"/>
            <p:cNvGrpSpPr/>
            <p:nvPr/>
          </p:nvGrpSpPr>
          <p:grpSpPr>
            <a:xfrm>
              <a:off x="5328219" y="4212573"/>
              <a:ext cx="800118" cy="1410261"/>
              <a:chOff x="634388" y="3712151"/>
              <a:chExt cx="1260000" cy="2220835"/>
            </a:xfrm>
          </p:grpSpPr>
          <p:grpSp>
            <p:nvGrpSpPr>
              <p:cNvPr id="619" name="Group 618"/>
              <p:cNvGrpSpPr/>
              <p:nvPr/>
            </p:nvGrpSpPr>
            <p:grpSpPr>
              <a:xfrm>
                <a:off x="634388" y="4672985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623" name="Picture 622"/>
                <p:cNvPicPr>
                  <a:picLocks noChangeAspect="1"/>
                </p:cNvPicPr>
                <p:nvPr/>
              </p:nvPicPr>
              <p:blipFill>
                <a:blip r:embed="rId3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624" name="Rectangle 623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620" name="Group 619"/>
              <p:cNvGrpSpPr/>
              <p:nvPr/>
            </p:nvGrpSpPr>
            <p:grpSpPr>
              <a:xfrm>
                <a:off x="638887" y="3712151"/>
                <a:ext cx="1250666" cy="937999"/>
                <a:chOff x="638887" y="3712151"/>
                <a:chExt cx="1250666" cy="937999"/>
              </a:xfrm>
            </p:grpSpPr>
            <p:pic>
              <p:nvPicPr>
                <p:cNvPr id="621" name="Picture 620"/>
                <p:cNvPicPr>
                  <a:picLocks noChangeAspect="1"/>
                </p:cNvPicPr>
                <p:nvPr/>
              </p:nvPicPr>
              <p:blipFill>
                <a:blip r:embed="rId3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887" y="3712151"/>
                  <a:ext cx="1250666" cy="937999"/>
                </a:xfrm>
                <a:prstGeom prst="rect">
                  <a:avLst/>
                </a:prstGeom>
              </p:spPr>
            </p:pic>
            <p:sp>
              <p:nvSpPr>
                <p:cNvPr id="622" name="Rectangle 621"/>
                <p:cNvSpPr/>
                <p:nvPr/>
              </p:nvSpPr>
              <p:spPr>
                <a:xfrm>
                  <a:off x="860049" y="3918176"/>
                  <a:ext cx="156745" cy="15138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  <p:grpSp>
          <p:nvGrpSpPr>
            <p:cNvPr id="625" name="Group 624"/>
            <p:cNvGrpSpPr/>
            <p:nvPr/>
          </p:nvGrpSpPr>
          <p:grpSpPr>
            <a:xfrm>
              <a:off x="6176926" y="4212573"/>
              <a:ext cx="800118" cy="1410261"/>
              <a:chOff x="634388" y="3712151"/>
              <a:chExt cx="1260000" cy="2220835"/>
            </a:xfrm>
          </p:grpSpPr>
          <p:grpSp>
            <p:nvGrpSpPr>
              <p:cNvPr id="626" name="Group 625"/>
              <p:cNvGrpSpPr/>
              <p:nvPr/>
            </p:nvGrpSpPr>
            <p:grpSpPr>
              <a:xfrm>
                <a:off x="634388" y="4672985"/>
                <a:ext cx="1260000" cy="1260001"/>
                <a:chOff x="133906" y="2402680"/>
                <a:chExt cx="1260000" cy="1260001"/>
              </a:xfrm>
            </p:grpSpPr>
            <p:pic>
              <p:nvPicPr>
                <p:cNvPr id="630" name="Picture 629"/>
                <p:cNvPicPr>
                  <a:picLocks noChangeAspect="1"/>
                </p:cNvPicPr>
                <p:nvPr/>
              </p:nvPicPr>
              <p:blipFill>
                <a:blip r:embed="rId3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906" y="2402681"/>
                  <a:ext cx="1260000" cy="1260000"/>
                </a:xfrm>
                <a:prstGeom prst="rect">
                  <a:avLst/>
                </a:prstGeom>
              </p:spPr>
            </p:pic>
            <p:sp>
              <p:nvSpPr>
                <p:cNvPr id="631" name="Rectangle 630"/>
                <p:cNvSpPr/>
                <p:nvPr/>
              </p:nvSpPr>
              <p:spPr>
                <a:xfrm>
                  <a:off x="136372" y="2402680"/>
                  <a:ext cx="1252604" cy="126000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  <p:grpSp>
            <p:nvGrpSpPr>
              <p:cNvPr id="627" name="Group 626"/>
              <p:cNvGrpSpPr/>
              <p:nvPr/>
            </p:nvGrpSpPr>
            <p:grpSpPr>
              <a:xfrm>
                <a:off x="638887" y="3712151"/>
                <a:ext cx="1250666" cy="937999"/>
                <a:chOff x="638887" y="3712151"/>
                <a:chExt cx="1250666" cy="937999"/>
              </a:xfrm>
            </p:grpSpPr>
            <p:pic>
              <p:nvPicPr>
                <p:cNvPr id="628" name="Picture 627"/>
                <p:cNvPicPr>
                  <a:picLocks noChangeAspect="1"/>
                </p:cNvPicPr>
                <p:nvPr/>
              </p:nvPicPr>
              <p:blipFill>
                <a:blip r:embed="rId3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8887" y="3712151"/>
                  <a:ext cx="1250666" cy="937999"/>
                </a:xfrm>
                <a:prstGeom prst="rect">
                  <a:avLst/>
                </a:prstGeom>
              </p:spPr>
            </p:pic>
            <p:sp>
              <p:nvSpPr>
                <p:cNvPr id="629" name="Rectangle 628"/>
                <p:cNvSpPr/>
                <p:nvPr/>
              </p:nvSpPr>
              <p:spPr>
                <a:xfrm>
                  <a:off x="860049" y="3918176"/>
                  <a:ext cx="156745" cy="151380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43"/>
                </a:p>
              </p:txBody>
            </p:sp>
          </p:grpSp>
        </p:grpSp>
      </p:grpSp>
      <p:grpSp>
        <p:nvGrpSpPr>
          <p:cNvPr id="14" name="Group 13"/>
          <p:cNvGrpSpPr/>
          <p:nvPr/>
        </p:nvGrpSpPr>
        <p:grpSpPr>
          <a:xfrm>
            <a:off x="6952936" y="1061927"/>
            <a:ext cx="3375538" cy="4565950"/>
            <a:chOff x="6952936" y="1061927"/>
            <a:chExt cx="3375538" cy="456595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5866" y="3338728"/>
              <a:ext cx="800118" cy="80011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5057" y="3338728"/>
              <a:ext cx="800118" cy="80011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5038" y="3344779"/>
              <a:ext cx="800118" cy="80011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7954" y="3340492"/>
              <a:ext cx="800118" cy="80011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4003" y="2791992"/>
              <a:ext cx="800118" cy="53341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0189" y="2791992"/>
              <a:ext cx="800118" cy="53341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4970" y="2791992"/>
              <a:ext cx="800118" cy="53341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6047" y="2791992"/>
              <a:ext cx="800118" cy="53341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9789" y="1914020"/>
              <a:ext cx="800118" cy="80011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519" y="1910695"/>
              <a:ext cx="800118" cy="80011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0200" y="1909817"/>
              <a:ext cx="800118" cy="80011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7175" y="1909818"/>
              <a:ext cx="800118" cy="8001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9988" y="1293362"/>
              <a:ext cx="800118" cy="5956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3306" y="1296458"/>
              <a:ext cx="800118" cy="59564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8635" y="1296458"/>
              <a:ext cx="800118" cy="59564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3219" y="1299325"/>
              <a:ext cx="800118" cy="5956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6559" y="4822714"/>
              <a:ext cx="800118" cy="8001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7833" y="4822715"/>
              <a:ext cx="800118" cy="80011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8356" y="4818504"/>
              <a:ext cx="800118" cy="80011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0189" y="4827759"/>
              <a:ext cx="800118" cy="8001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0011" y="4212920"/>
              <a:ext cx="793259" cy="59494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622" y="4211505"/>
              <a:ext cx="793259" cy="59494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8880" y="4211505"/>
              <a:ext cx="793259" cy="59494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8872" y="4212920"/>
              <a:ext cx="793259" cy="594945"/>
            </a:xfrm>
            <a:prstGeom prst="rect">
              <a:avLst/>
            </a:prstGeom>
          </p:spPr>
        </p:pic>
        <p:sp>
          <p:nvSpPr>
            <p:cNvPr id="479" name="Rectangle 478"/>
            <p:cNvSpPr/>
            <p:nvPr/>
          </p:nvSpPr>
          <p:spPr>
            <a:xfrm>
              <a:off x="7001873" y="1909818"/>
              <a:ext cx="795421" cy="800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7367046" y="1690811"/>
              <a:ext cx="74672" cy="695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7009967" y="3339931"/>
              <a:ext cx="795421" cy="800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7424075" y="3090924"/>
              <a:ext cx="108575" cy="11405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7840201" y="1909818"/>
              <a:ext cx="795421" cy="800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8205374" y="1690811"/>
              <a:ext cx="74672" cy="695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7848294" y="3339931"/>
              <a:ext cx="795421" cy="800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8262403" y="3090924"/>
              <a:ext cx="108575" cy="11405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35" name="Rectangle 534"/>
            <p:cNvSpPr/>
            <p:nvPr/>
          </p:nvSpPr>
          <p:spPr>
            <a:xfrm>
              <a:off x="8680095" y="1909818"/>
              <a:ext cx="795421" cy="800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31" name="Rectangle 530"/>
            <p:cNvSpPr/>
            <p:nvPr/>
          </p:nvSpPr>
          <p:spPr>
            <a:xfrm>
              <a:off x="9045267" y="1690811"/>
              <a:ext cx="74672" cy="695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8688188" y="3339931"/>
              <a:ext cx="795421" cy="800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9102296" y="3090924"/>
              <a:ext cx="108575" cy="11405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63" name="Rectangle 562"/>
            <p:cNvSpPr/>
            <p:nvPr/>
          </p:nvSpPr>
          <p:spPr>
            <a:xfrm>
              <a:off x="9521554" y="1909818"/>
              <a:ext cx="795421" cy="800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59" name="Rectangle 558"/>
            <p:cNvSpPr/>
            <p:nvPr/>
          </p:nvSpPr>
          <p:spPr>
            <a:xfrm>
              <a:off x="9886727" y="1690811"/>
              <a:ext cx="74672" cy="6955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47" name="Rectangle 546"/>
            <p:cNvSpPr/>
            <p:nvPr/>
          </p:nvSpPr>
          <p:spPr>
            <a:xfrm>
              <a:off x="9529648" y="3339931"/>
              <a:ext cx="795421" cy="800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543" name="Rectangle 542"/>
            <p:cNvSpPr/>
            <p:nvPr/>
          </p:nvSpPr>
          <p:spPr>
            <a:xfrm>
              <a:off x="9943756" y="3090924"/>
              <a:ext cx="108575" cy="11405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6952936" y="1067346"/>
              <a:ext cx="920445" cy="26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43" b="1"/>
                <a:t>EnhanceNet</a:t>
              </a:r>
              <a:endParaRPr lang="en-US" sz="889" b="1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7930180" y="1068894"/>
              <a:ext cx="612668" cy="26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43" b="1"/>
                <a:t>SRGAN</a:t>
              </a:r>
              <a:endParaRPr lang="en-US" sz="889" b="1"/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8568392" y="1068120"/>
              <a:ext cx="1083951" cy="26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43" b="1" dirty="0"/>
                <a:t>SFT</a:t>
              </a:r>
              <a:r>
                <a:rPr lang="en-US" altLang="zh-CN" sz="1143" b="1" dirty="0"/>
                <a:t>-Net (ours)</a:t>
              </a:r>
              <a:r>
                <a:rPr lang="zh-CN" altLang="en-US" sz="1143" b="1" dirty="0"/>
                <a:t> </a:t>
              </a:r>
              <a:endParaRPr lang="en-US" sz="1143" b="1" dirty="0"/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9771089" y="1061927"/>
              <a:ext cx="349776" cy="26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43" b="1"/>
                <a:t>GT</a:t>
              </a:r>
              <a:endParaRPr lang="en-US" sz="1143" b="1"/>
            </a:p>
          </p:txBody>
        </p:sp>
        <p:sp>
          <p:nvSpPr>
            <p:cNvPr id="638" name="Rectangle 637"/>
            <p:cNvSpPr/>
            <p:nvPr/>
          </p:nvSpPr>
          <p:spPr>
            <a:xfrm>
              <a:off x="7018388" y="4822716"/>
              <a:ext cx="795421" cy="800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636" name="Rectangle 635"/>
            <p:cNvSpPr/>
            <p:nvPr/>
          </p:nvSpPr>
          <p:spPr>
            <a:xfrm>
              <a:off x="7160121" y="4343400"/>
              <a:ext cx="99535" cy="961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645" name="Rectangle 644"/>
            <p:cNvSpPr/>
            <p:nvPr/>
          </p:nvSpPr>
          <p:spPr>
            <a:xfrm>
              <a:off x="7856718" y="4822716"/>
              <a:ext cx="795421" cy="800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643" name="Rectangle 642"/>
            <p:cNvSpPr/>
            <p:nvPr/>
          </p:nvSpPr>
          <p:spPr>
            <a:xfrm>
              <a:off x="7998451" y="4343400"/>
              <a:ext cx="99535" cy="961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652" name="Rectangle 651"/>
            <p:cNvSpPr/>
            <p:nvPr/>
          </p:nvSpPr>
          <p:spPr>
            <a:xfrm>
              <a:off x="8689754" y="4826557"/>
              <a:ext cx="795421" cy="800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650" name="Rectangle 649"/>
            <p:cNvSpPr/>
            <p:nvPr/>
          </p:nvSpPr>
          <p:spPr>
            <a:xfrm>
              <a:off x="8831487" y="4347242"/>
              <a:ext cx="99535" cy="961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659" name="Rectangle 658"/>
            <p:cNvSpPr/>
            <p:nvPr/>
          </p:nvSpPr>
          <p:spPr>
            <a:xfrm>
              <a:off x="9529822" y="4818505"/>
              <a:ext cx="795421" cy="800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657" name="Rectangle 656"/>
            <p:cNvSpPr/>
            <p:nvPr/>
          </p:nvSpPr>
          <p:spPr>
            <a:xfrm>
              <a:off x="9671555" y="4339190"/>
              <a:ext cx="99535" cy="9612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sp>
        <p:nvSpPr>
          <p:cNvPr id="186" name="Title 1"/>
          <p:cNvSpPr>
            <a:spLocks noGrp="1"/>
          </p:cNvSpPr>
          <p:nvPr>
            <p:ph type="title"/>
          </p:nvPr>
        </p:nvSpPr>
        <p:spPr>
          <a:xfrm>
            <a:off x="315765" y="86410"/>
            <a:ext cx="2388386" cy="791871"/>
          </a:xfrm>
        </p:spPr>
        <p:txBody>
          <a:bodyPr/>
          <a:lstStyle/>
          <a:p>
            <a:r>
              <a:rPr lang="en-US"/>
              <a:t>Results</a:t>
            </a:r>
          </a:p>
        </p:txBody>
      </p:sp>
      <p:grpSp>
        <p:nvGrpSpPr>
          <p:cNvPr id="187" name="Group 186"/>
          <p:cNvGrpSpPr/>
          <p:nvPr/>
        </p:nvGrpSpPr>
        <p:grpSpPr>
          <a:xfrm>
            <a:off x="2796132" y="5690105"/>
            <a:ext cx="7552472" cy="634631"/>
            <a:chOff x="2720020" y="5678584"/>
            <a:chExt cx="7552472" cy="634631"/>
          </a:xfrm>
        </p:grpSpPr>
        <p:sp>
          <p:nvSpPr>
            <p:cNvPr id="188" name="Left Brace 187"/>
            <p:cNvSpPr/>
            <p:nvPr/>
          </p:nvSpPr>
          <p:spPr>
            <a:xfrm rot="16200000">
              <a:off x="4715196" y="3683408"/>
              <a:ext cx="210690" cy="4201041"/>
            </a:xfrm>
            <a:prstGeom prst="leftBrace">
              <a:avLst>
                <a:gd name="adj1" fmla="val 51683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Left Brace 188"/>
            <p:cNvSpPr/>
            <p:nvPr/>
          </p:nvSpPr>
          <p:spPr>
            <a:xfrm rot="16200000">
              <a:off x="8511907" y="4128688"/>
              <a:ext cx="209218" cy="3311952"/>
            </a:xfrm>
            <a:prstGeom prst="leftBrace">
              <a:avLst>
                <a:gd name="adj1" fmla="val 51683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818420" y="5943883"/>
              <a:ext cx="20236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MSE-based method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7561379" y="5943883"/>
              <a:ext cx="2036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GAN-based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42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0.23789 0.0050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575" y="1379689"/>
            <a:ext cx="9513018" cy="494491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479898" y="2112310"/>
            <a:ext cx="6385486" cy="3424890"/>
            <a:chOff x="390998" y="2493310"/>
            <a:chExt cx="6385486" cy="3424890"/>
          </a:xfrm>
        </p:grpSpPr>
        <p:graphicFrame>
          <p:nvGraphicFramePr>
            <p:cNvPr id="4" name="Chart 3"/>
            <p:cNvGraphicFramePr/>
            <p:nvPr>
              <p:extLst/>
            </p:nvPr>
          </p:nvGraphicFramePr>
          <p:xfrm>
            <a:off x="988277" y="2493310"/>
            <a:ext cx="4640269" cy="19737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5" name="Chart 4"/>
            <p:cNvGraphicFramePr/>
            <p:nvPr>
              <p:extLst/>
            </p:nvPr>
          </p:nvGraphicFramePr>
          <p:xfrm>
            <a:off x="390998" y="4457879"/>
            <a:ext cx="6103022" cy="14603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2660563" y="3711457"/>
              <a:ext cx="5134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67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42221" y="3756262"/>
              <a:ext cx="658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33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55396" y="2894561"/>
              <a:ext cx="6371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85</a:t>
              </a:r>
              <a:endParaRPr lang="en-US" sz="24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31391" y="288431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8471" y="2822039"/>
              <a:ext cx="633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Ours</a:t>
              </a:r>
              <a:endParaRPr lang="en-US" sz="1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7639" y="3694056"/>
              <a:ext cx="624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Ours</a:t>
              </a:r>
              <a:endParaRPr lang="en-US" sz="14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50095" y="2854443"/>
              <a:ext cx="1326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EnhanceNet</a:t>
              </a:r>
              <a:endParaRPr lang="en-US" sz="14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97199" y="3706636"/>
              <a:ext cx="865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SRGAN</a:t>
              </a:r>
            </a:p>
          </p:txBody>
        </p: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User study – part I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239" y="2325792"/>
            <a:ext cx="2640351" cy="1760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962" y="3144361"/>
            <a:ext cx="1288322" cy="85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8503 0.0083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study – part II</a:t>
            </a:r>
          </a:p>
        </p:txBody>
      </p:sp>
      <p:pic>
        <p:nvPicPr>
          <p:cNvPr id="28" name="Content Placeholder 27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743" y="1396736"/>
            <a:ext cx="9171416" cy="4867211"/>
          </a:xfrm>
          <a:ln w="22225">
            <a:solidFill>
              <a:schemeClr val="tx1"/>
            </a:solidFill>
          </a:ln>
        </p:spPr>
      </p:pic>
      <p:grpSp>
        <p:nvGrpSpPr>
          <p:cNvPr id="29" name="Group 28"/>
          <p:cNvGrpSpPr/>
          <p:nvPr/>
        </p:nvGrpSpPr>
        <p:grpSpPr>
          <a:xfrm>
            <a:off x="501042" y="1730376"/>
            <a:ext cx="6778625" cy="3775311"/>
            <a:chOff x="5339742" y="1911349"/>
            <a:chExt cx="6778625" cy="3775311"/>
          </a:xfrm>
        </p:grpSpPr>
        <p:graphicFrame>
          <p:nvGraphicFramePr>
            <p:cNvPr id="14" name="Content Placeholder 6"/>
            <p:cNvGraphicFramePr>
              <a:graphicFrameLocks/>
            </p:cNvGraphicFramePr>
            <p:nvPr>
              <p:extLst/>
            </p:nvPr>
          </p:nvGraphicFramePr>
          <p:xfrm>
            <a:off x="6096000" y="1911349"/>
            <a:ext cx="6022367" cy="37753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8311917" y="2299836"/>
              <a:ext cx="394196" cy="271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80.4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092874" y="2283934"/>
              <a:ext cx="394196" cy="271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18.4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16450" y="2992900"/>
              <a:ext cx="394196" cy="271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18.6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367408" y="2992900"/>
              <a:ext cx="394196" cy="271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79.6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917721" y="3722002"/>
              <a:ext cx="394196" cy="271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61</a:t>
              </a:r>
              <a:r>
                <a:rPr lang="en-US" altLang="zh-CN"/>
                <a:t>.3</a:t>
              </a:r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609778" y="3748980"/>
              <a:ext cx="394196" cy="271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36.3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66445" y="4465904"/>
              <a:ext cx="278130" cy="271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37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994781" y="4499810"/>
              <a:ext cx="394196" cy="271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62</a:t>
              </a:r>
              <a:r>
                <a:rPr lang="en-US" altLang="zh-CN"/>
                <a:t>.4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68010" y="2384398"/>
              <a:ext cx="441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GT</a:t>
              </a:r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81994" y="3065837"/>
              <a:ext cx="624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Ours</a:t>
              </a:r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39742" y="3747276"/>
              <a:ext cx="1021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MemNet</a:t>
              </a:r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89169" y="4465904"/>
              <a:ext cx="835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SRCNN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47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2152 L 0.28607 -0.0620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-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67000" y="457767"/>
            <a:ext cx="8246064" cy="6219258"/>
            <a:chOff x="2887294" y="482930"/>
            <a:chExt cx="8246064" cy="6219258"/>
          </a:xfrm>
        </p:grpSpPr>
        <p:grpSp>
          <p:nvGrpSpPr>
            <p:cNvPr id="67" name="Group 66"/>
            <p:cNvGrpSpPr/>
            <p:nvPr/>
          </p:nvGrpSpPr>
          <p:grpSpPr>
            <a:xfrm>
              <a:off x="5210291" y="795109"/>
              <a:ext cx="5923067" cy="800118"/>
              <a:chOff x="3464059" y="256327"/>
              <a:chExt cx="9327460" cy="12600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25632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25632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25632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25632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25632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25632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256327"/>
                <a:ext cx="1260000" cy="1260000"/>
              </a:xfrm>
              <a:prstGeom prst="rect">
                <a:avLst/>
              </a:prstGeom>
            </p:spPr>
          </p:pic>
        </p:grpSp>
        <p:grpSp>
          <p:nvGrpSpPr>
            <p:cNvPr id="68" name="Group 67"/>
            <p:cNvGrpSpPr/>
            <p:nvPr/>
          </p:nvGrpSpPr>
          <p:grpSpPr>
            <a:xfrm>
              <a:off x="5210291" y="1646269"/>
              <a:ext cx="5923067" cy="800118"/>
              <a:chOff x="3464059" y="1641555"/>
              <a:chExt cx="9327460" cy="12600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16415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16415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16415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16415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16415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16415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1641555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6747" y="795109"/>
              <a:ext cx="1062656" cy="8001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7987" y="1646269"/>
              <a:ext cx="1200176" cy="800118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5210291" y="2497429"/>
              <a:ext cx="5923067" cy="800118"/>
              <a:chOff x="3464059" y="3027097"/>
              <a:chExt cx="9327460" cy="126000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302709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302709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302709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302709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302709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302709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3027097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7816" y="2497429"/>
              <a:ext cx="1220518" cy="800118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5210291" y="3348589"/>
              <a:ext cx="5923067" cy="800118"/>
              <a:chOff x="3464059" y="4470575"/>
              <a:chExt cx="9327460" cy="12600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4470575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4664" y="3348589"/>
              <a:ext cx="1066823" cy="800118"/>
            </a:xfrm>
            <a:prstGeom prst="rect">
              <a:avLst/>
            </a:prstGeom>
          </p:spPr>
        </p:pic>
        <p:grpSp>
          <p:nvGrpSpPr>
            <p:cNvPr id="71" name="Group 70"/>
            <p:cNvGrpSpPr/>
            <p:nvPr/>
          </p:nvGrpSpPr>
          <p:grpSpPr>
            <a:xfrm>
              <a:off x="5210291" y="4199749"/>
              <a:ext cx="5921139" cy="800118"/>
              <a:chOff x="3467095" y="5834045"/>
              <a:chExt cx="9324424" cy="126000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7095" y="58340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11166" y="58340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5237" y="58340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9308" y="58340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3379" y="58340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7450" y="58340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4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5834045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7294" y="4199749"/>
              <a:ext cx="1241562" cy="800118"/>
            </a:xfrm>
            <a:prstGeom prst="rect">
              <a:avLst/>
            </a:prstGeom>
          </p:spPr>
        </p:pic>
        <p:grpSp>
          <p:nvGrpSpPr>
            <p:cNvPr id="72" name="Group 71"/>
            <p:cNvGrpSpPr/>
            <p:nvPr/>
          </p:nvGrpSpPr>
          <p:grpSpPr>
            <a:xfrm>
              <a:off x="5210291" y="5050909"/>
              <a:ext cx="5923067" cy="800118"/>
              <a:chOff x="3464059" y="7227331"/>
              <a:chExt cx="9327460" cy="1260000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7227331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7227331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4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7227331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7227331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4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7227331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4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7227331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4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7227331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6747" y="5050909"/>
              <a:ext cx="1062656" cy="800118"/>
            </a:xfrm>
            <a:prstGeom prst="rect">
              <a:avLst/>
            </a:prstGeom>
          </p:spPr>
        </p:pic>
        <p:grpSp>
          <p:nvGrpSpPr>
            <p:cNvPr id="73" name="Group 72"/>
            <p:cNvGrpSpPr/>
            <p:nvPr/>
          </p:nvGrpSpPr>
          <p:grpSpPr>
            <a:xfrm>
              <a:off x="5210291" y="5902070"/>
              <a:ext cx="5923067" cy="800118"/>
              <a:chOff x="3464059" y="8620617"/>
              <a:chExt cx="9327460" cy="1260000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5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86206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5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86206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5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86206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5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86206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5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86206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5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86206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5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8620617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8016" y="5902070"/>
              <a:ext cx="800118" cy="800118"/>
            </a:xfrm>
            <a:prstGeom prst="rect">
              <a:avLst/>
            </a:prstGeom>
          </p:spPr>
        </p:pic>
        <p:cxnSp>
          <p:nvCxnSpPr>
            <p:cNvPr id="75" name="Straight Connector 74"/>
            <p:cNvCxnSpPr/>
            <p:nvPr/>
          </p:nvCxnSpPr>
          <p:spPr>
            <a:xfrm>
              <a:off x="5165334" y="548077"/>
              <a:ext cx="0" cy="6154111"/>
            </a:xfrm>
            <a:prstGeom prst="line">
              <a:avLst/>
            </a:prstGeom>
            <a:ln w="381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5243102" y="482930"/>
              <a:ext cx="734496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building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206195" y="493353"/>
              <a:ext cx="516488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sky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056781" y="493353"/>
              <a:ext cx="52732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grass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749079" y="493353"/>
              <a:ext cx="84356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mountain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735889" y="493353"/>
              <a:ext cx="57695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water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9609976" y="493353"/>
              <a:ext cx="535788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plant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0408206" y="493353"/>
              <a:ext cx="646331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animal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5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6427" y="795109"/>
              <a:ext cx="800118" cy="800118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3324" y="1646269"/>
              <a:ext cx="800118" cy="80011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8010" y="2497429"/>
              <a:ext cx="800118" cy="800118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3324" y="3348589"/>
              <a:ext cx="800118" cy="800118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1746" y="4199749"/>
              <a:ext cx="800118" cy="80011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6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1746" y="5050909"/>
              <a:ext cx="800118" cy="800118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6427" y="5902070"/>
              <a:ext cx="800118" cy="800118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4378221" y="548078"/>
              <a:ext cx="667170" cy="2205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bicubic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 rot="16200000">
              <a:off x="3868235" y="1084882"/>
              <a:ext cx="734496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building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 rot="16200000">
              <a:off x="4032542" y="1936042"/>
              <a:ext cx="405881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sky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 rot="16200000">
              <a:off x="3971820" y="2787202"/>
              <a:ext cx="527324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grass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 rot="16200000">
              <a:off x="3813700" y="3638362"/>
              <a:ext cx="843565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mountain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 rot="16200000">
              <a:off x="3947007" y="4489522"/>
              <a:ext cx="576954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water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 rot="16200000">
              <a:off x="3967588" y="5340682"/>
              <a:ext cx="535788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plant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 rot="16200000">
              <a:off x="3912318" y="6191840"/>
              <a:ext cx="646331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animal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500299" y="1198191"/>
              <a:ext cx="157457" cy="1575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639644" y="1796470"/>
              <a:ext cx="201749" cy="20183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3094408" y="3040066"/>
              <a:ext cx="258430" cy="2466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3610881" y="3849215"/>
              <a:ext cx="249501" cy="24345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271344" y="4675331"/>
              <a:ext cx="248809" cy="25051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3657756" y="5615884"/>
              <a:ext cx="157261" cy="1552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3347510" y="6157466"/>
              <a:ext cx="184739" cy="1837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5214797" y="795110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6068128" y="1646270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6925965" y="2486587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7778627" y="3348590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8632973" y="4200681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9486477" y="5050910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0335646" y="5902068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sp>
        <p:nvSpPr>
          <p:cNvPr id="102" name="Title 1"/>
          <p:cNvSpPr>
            <a:spLocks noGrp="1"/>
          </p:cNvSpPr>
          <p:nvPr>
            <p:ph type="title"/>
          </p:nvPr>
        </p:nvSpPr>
        <p:spPr>
          <a:xfrm>
            <a:off x="1" y="62457"/>
            <a:ext cx="5535716" cy="607414"/>
          </a:xfrm>
        </p:spPr>
        <p:txBody>
          <a:bodyPr>
            <a:normAutofit fontScale="90000"/>
          </a:bodyPr>
          <a:lstStyle/>
          <a:p>
            <a:r>
              <a:rPr lang="en-US"/>
              <a:t>Impact of different priors</a:t>
            </a:r>
          </a:p>
        </p:txBody>
      </p:sp>
      <p:grpSp>
        <p:nvGrpSpPr>
          <p:cNvPr id="150" name="Group 149"/>
          <p:cNvGrpSpPr/>
          <p:nvPr/>
        </p:nvGrpSpPr>
        <p:grpSpPr>
          <a:xfrm>
            <a:off x="3194319" y="2258792"/>
            <a:ext cx="5817108" cy="220573"/>
            <a:chOff x="3194319" y="2258792"/>
            <a:chExt cx="5817108" cy="220573"/>
          </a:xfrm>
        </p:grpSpPr>
        <p:sp>
          <p:nvSpPr>
            <p:cNvPr id="151" name="TextBox 150"/>
            <p:cNvSpPr txBox="1"/>
            <p:nvPr/>
          </p:nvSpPr>
          <p:spPr>
            <a:xfrm>
              <a:off x="3194319" y="2258792"/>
              <a:ext cx="734496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building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4266122" y="2258792"/>
              <a:ext cx="405881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sky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009310" y="2258792"/>
              <a:ext cx="527324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grass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5665222" y="2258792"/>
              <a:ext cx="843565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mountain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697009" y="2258792"/>
              <a:ext cx="576954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water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541697" y="2258792"/>
              <a:ext cx="535788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plant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8365096" y="2258792"/>
              <a:ext cx="646331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animal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</p:grpSp>
      <p:grpSp>
        <p:nvGrpSpPr>
          <p:cNvPr id="158" name="Group 157"/>
          <p:cNvGrpSpPr>
            <a:grpSpLocks noChangeAspect="1"/>
          </p:cNvGrpSpPr>
          <p:nvPr/>
        </p:nvGrpSpPr>
        <p:grpSpPr>
          <a:xfrm>
            <a:off x="3167815" y="2540231"/>
            <a:ext cx="799200" cy="601751"/>
            <a:chOff x="2759870" y="769946"/>
            <a:chExt cx="1062656" cy="800118"/>
          </a:xfrm>
        </p:grpSpPr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6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9870" y="769946"/>
              <a:ext cx="1062656" cy="800118"/>
            </a:xfrm>
            <a:prstGeom prst="rect">
              <a:avLst/>
            </a:prstGeom>
          </p:spPr>
        </p:pic>
        <p:sp>
          <p:nvSpPr>
            <p:cNvPr id="169" name="Rectangle 168"/>
            <p:cNvSpPr/>
            <p:nvPr/>
          </p:nvSpPr>
          <p:spPr>
            <a:xfrm>
              <a:off x="3283422" y="1173028"/>
              <a:ext cx="157457" cy="1575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170" name="Group 169"/>
          <p:cNvGrpSpPr>
            <a:grpSpLocks noChangeAspect="1"/>
          </p:cNvGrpSpPr>
          <p:nvPr/>
        </p:nvGrpSpPr>
        <p:grpSpPr>
          <a:xfrm>
            <a:off x="4021290" y="2574706"/>
            <a:ext cx="799200" cy="532800"/>
            <a:chOff x="2691110" y="1621106"/>
            <a:chExt cx="1200176" cy="800118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6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1110" y="1621106"/>
              <a:ext cx="1200176" cy="800118"/>
            </a:xfrm>
            <a:prstGeom prst="rect">
              <a:avLst/>
            </a:prstGeom>
          </p:spPr>
        </p:pic>
        <p:sp>
          <p:nvSpPr>
            <p:cNvPr id="172" name="Rectangle 171"/>
            <p:cNvSpPr/>
            <p:nvPr/>
          </p:nvSpPr>
          <p:spPr>
            <a:xfrm>
              <a:off x="3422767" y="1771307"/>
              <a:ext cx="201749" cy="20183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173" name="Group 172"/>
          <p:cNvGrpSpPr>
            <a:grpSpLocks noChangeAspect="1"/>
          </p:cNvGrpSpPr>
          <p:nvPr/>
        </p:nvGrpSpPr>
        <p:grpSpPr>
          <a:xfrm>
            <a:off x="4874765" y="2579146"/>
            <a:ext cx="799200" cy="523920"/>
            <a:chOff x="2680939" y="2472266"/>
            <a:chExt cx="1220518" cy="800118"/>
          </a:xfrm>
        </p:grpSpPr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0939" y="2472266"/>
              <a:ext cx="1220518" cy="800118"/>
            </a:xfrm>
            <a:prstGeom prst="rect">
              <a:avLst/>
            </a:prstGeom>
          </p:spPr>
        </p:pic>
        <p:sp>
          <p:nvSpPr>
            <p:cNvPr id="214" name="Rectangle 213"/>
            <p:cNvSpPr/>
            <p:nvPr/>
          </p:nvSpPr>
          <p:spPr>
            <a:xfrm>
              <a:off x="2877531" y="3014903"/>
              <a:ext cx="258430" cy="2466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215" name="Group 214"/>
          <p:cNvGrpSpPr>
            <a:grpSpLocks noChangeAspect="1"/>
          </p:cNvGrpSpPr>
          <p:nvPr/>
        </p:nvGrpSpPr>
        <p:grpSpPr>
          <a:xfrm>
            <a:off x="5728240" y="2541406"/>
            <a:ext cx="799200" cy="599401"/>
            <a:chOff x="2757787" y="3323426"/>
            <a:chExt cx="1066823" cy="800118"/>
          </a:xfrm>
        </p:grpSpPr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7787" y="3323426"/>
              <a:ext cx="1066823" cy="800118"/>
            </a:xfrm>
            <a:prstGeom prst="rect">
              <a:avLst/>
            </a:prstGeom>
          </p:spPr>
        </p:pic>
        <p:sp>
          <p:nvSpPr>
            <p:cNvPr id="217" name="Rectangle 216"/>
            <p:cNvSpPr/>
            <p:nvPr/>
          </p:nvSpPr>
          <p:spPr>
            <a:xfrm>
              <a:off x="3394004" y="3824052"/>
              <a:ext cx="249501" cy="24345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218" name="Group 217"/>
          <p:cNvGrpSpPr>
            <a:grpSpLocks noChangeAspect="1"/>
          </p:cNvGrpSpPr>
          <p:nvPr/>
        </p:nvGrpSpPr>
        <p:grpSpPr>
          <a:xfrm>
            <a:off x="6581715" y="2583586"/>
            <a:ext cx="799200" cy="515040"/>
            <a:chOff x="2670417" y="4174586"/>
            <a:chExt cx="1241562" cy="800118"/>
          </a:xfrm>
        </p:grpSpPr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0417" y="4174586"/>
              <a:ext cx="1241562" cy="800118"/>
            </a:xfrm>
            <a:prstGeom prst="rect">
              <a:avLst/>
            </a:prstGeom>
          </p:spPr>
        </p:pic>
        <p:sp>
          <p:nvSpPr>
            <p:cNvPr id="220" name="Rectangle 219"/>
            <p:cNvSpPr/>
            <p:nvPr/>
          </p:nvSpPr>
          <p:spPr>
            <a:xfrm>
              <a:off x="3054467" y="4650168"/>
              <a:ext cx="248809" cy="25051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221" name="Group 220"/>
          <p:cNvGrpSpPr>
            <a:grpSpLocks noChangeAspect="1"/>
          </p:cNvGrpSpPr>
          <p:nvPr/>
        </p:nvGrpSpPr>
        <p:grpSpPr>
          <a:xfrm>
            <a:off x="7435190" y="2540231"/>
            <a:ext cx="799200" cy="601751"/>
            <a:chOff x="2759870" y="5025746"/>
            <a:chExt cx="1062656" cy="800118"/>
          </a:xfrm>
        </p:grpSpPr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7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9870" y="5025746"/>
              <a:ext cx="1062656" cy="800118"/>
            </a:xfrm>
            <a:prstGeom prst="rect">
              <a:avLst/>
            </a:prstGeom>
          </p:spPr>
        </p:pic>
        <p:sp>
          <p:nvSpPr>
            <p:cNvPr id="223" name="Rectangle 222"/>
            <p:cNvSpPr/>
            <p:nvPr/>
          </p:nvSpPr>
          <p:spPr>
            <a:xfrm>
              <a:off x="3440879" y="5590721"/>
              <a:ext cx="157261" cy="1552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224" name="Group 223"/>
          <p:cNvGrpSpPr>
            <a:grpSpLocks noChangeAspect="1"/>
          </p:cNvGrpSpPr>
          <p:nvPr/>
        </p:nvGrpSpPr>
        <p:grpSpPr>
          <a:xfrm>
            <a:off x="8288662" y="2441506"/>
            <a:ext cx="799200" cy="799200"/>
            <a:chOff x="2891139" y="5876907"/>
            <a:chExt cx="800118" cy="800118"/>
          </a:xfrm>
        </p:grpSpPr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7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1139" y="5876907"/>
              <a:ext cx="800118" cy="800118"/>
            </a:xfrm>
            <a:prstGeom prst="rect">
              <a:avLst/>
            </a:prstGeom>
          </p:spPr>
        </p:pic>
        <p:sp>
          <p:nvSpPr>
            <p:cNvPr id="226" name="Rectangle 225"/>
            <p:cNvSpPr/>
            <p:nvPr/>
          </p:nvSpPr>
          <p:spPr>
            <a:xfrm>
              <a:off x="3130633" y="6132303"/>
              <a:ext cx="184739" cy="1837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3171058" y="3277514"/>
            <a:ext cx="800118" cy="800118"/>
            <a:chOff x="3171058" y="3277514"/>
            <a:chExt cx="800118" cy="800118"/>
          </a:xfrm>
        </p:grpSpPr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58" y="3277514"/>
              <a:ext cx="800118" cy="800118"/>
            </a:xfrm>
            <a:prstGeom prst="rect">
              <a:avLst/>
            </a:prstGeom>
          </p:spPr>
        </p:pic>
        <p:sp>
          <p:nvSpPr>
            <p:cNvPr id="229" name="Rectangle 228"/>
            <p:cNvSpPr/>
            <p:nvPr/>
          </p:nvSpPr>
          <p:spPr>
            <a:xfrm>
              <a:off x="3175564" y="3277515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pic>
        <p:nvPicPr>
          <p:cNvPr id="230" name="Picture 22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537" y="3277514"/>
            <a:ext cx="800118" cy="800118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722" y="3277513"/>
            <a:ext cx="800118" cy="800118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454" y="3276582"/>
            <a:ext cx="800118" cy="800118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365" y="3276582"/>
            <a:ext cx="800118" cy="800118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097" y="3276582"/>
            <a:ext cx="800118" cy="800118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662" y="3276582"/>
            <a:ext cx="800118" cy="800118"/>
          </a:xfrm>
          <a:prstGeom prst="rect">
            <a:avLst/>
          </a:prstGeom>
        </p:spPr>
      </p:pic>
      <p:grpSp>
        <p:nvGrpSpPr>
          <p:cNvPr id="236" name="Group 235"/>
          <p:cNvGrpSpPr/>
          <p:nvPr/>
        </p:nvGrpSpPr>
        <p:grpSpPr>
          <a:xfrm>
            <a:off x="3166897" y="2255731"/>
            <a:ext cx="5920965" cy="1818840"/>
            <a:chOff x="3167815" y="2258792"/>
            <a:chExt cx="5920965" cy="1818840"/>
          </a:xfrm>
        </p:grpSpPr>
        <p:grpSp>
          <p:nvGrpSpPr>
            <p:cNvPr id="237" name="Group 236"/>
            <p:cNvGrpSpPr/>
            <p:nvPr/>
          </p:nvGrpSpPr>
          <p:grpSpPr>
            <a:xfrm>
              <a:off x="3194319" y="2258792"/>
              <a:ext cx="5817108" cy="220573"/>
              <a:chOff x="3194319" y="2258792"/>
              <a:chExt cx="5817108" cy="220573"/>
            </a:xfrm>
          </p:grpSpPr>
          <p:sp>
            <p:nvSpPr>
              <p:cNvPr id="268" name="TextBox 267"/>
              <p:cNvSpPr txBox="1"/>
              <p:nvPr/>
            </p:nvSpPr>
            <p:spPr>
              <a:xfrm>
                <a:off x="3194319" y="2258792"/>
                <a:ext cx="734496" cy="220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016"/>
                  </a:lnSpc>
                </a:pPr>
                <a:r>
                  <a:rPr lang="en-US" altLang="zh-CN" sz="1270" b="1">
                    <a:solidFill>
                      <a:schemeClr val="accent5"/>
                    </a:solidFill>
                  </a:rPr>
                  <a:t>building</a:t>
                </a:r>
                <a:endParaRPr lang="en-US" sz="1270" b="1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4266122" y="2258792"/>
                <a:ext cx="405881" cy="220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016"/>
                  </a:lnSpc>
                </a:pPr>
                <a:r>
                  <a:rPr lang="en-US" altLang="zh-CN" sz="1270" b="1">
                    <a:solidFill>
                      <a:schemeClr val="accent5"/>
                    </a:solidFill>
                  </a:rPr>
                  <a:t>sky</a:t>
                </a:r>
                <a:endParaRPr lang="en-US" sz="1270" b="1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5009310" y="2258792"/>
                <a:ext cx="527324" cy="220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016"/>
                  </a:lnSpc>
                </a:pPr>
                <a:r>
                  <a:rPr lang="en-US" altLang="zh-CN" sz="1270" b="1">
                    <a:solidFill>
                      <a:schemeClr val="accent5"/>
                    </a:solidFill>
                  </a:rPr>
                  <a:t>grass</a:t>
                </a:r>
                <a:endParaRPr lang="en-US" sz="1270" b="1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5665222" y="2258792"/>
                <a:ext cx="843565" cy="220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016"/>
                  </a:lnSpc>
                </a:pPr>
                <a:r>
                  <a:rPr lang="en-US" altLang="zh-CN" sz="1270" b="1">
                    <a:solidFill>
                      <a:schemeClr val="accent5"/>
                    </a:solidFill>
                  </a:rPr>
                  <a:t>mountain</a:t>
                </a:r>
                <a:endParaRPr lang="en-US" sz="1270" b="1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72" name="TextBox 271"/>
              <p:cNvSpPr txBox="1"/>
              <p:nvPr/>
            </p:nvSpPr>
            <p:spPr>
              <a:xfrm>
                <a:off x="6697009" y="2258792"/>
                <a:ext cx="576954" cy="220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016"/>
                  </a:lnSpc>
                </a:pPr>
                <a:r>
                  <a:rPr lang="en-US" altLang="zh-CN" sz="1270" b="1">
                    <a:solidFill>
                      <a:schemeClr val="accent5"/>
                    </a:solidFill>
                  </a:rPr>
                  <a:t>water</a:t>
                </a:r>
                <a:endParaRPr lang="en-US" sz="1270" b="1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7541697" y="2258792"/>
                <a:ext cx="535788" cy="220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016"/>
                  </a:lnSpc>
                </a:pPr>
                <a:r>
                  <a:rPr lang="en-US" altLang="zh-CN" sz="1270" b="1">
                    <a:solidFill>
                      <a:schemeClr val="accent5"/>
                    </a:solidFill>
                  </a:rPr>
                  <a:t>plant</a:t>
                </a:r>
                <a:endParaRPr lang="en-US" sz="1270" b="1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74" name="TextBox 273"/>
              <p:cNvSpPr txBox="1"/>
              <p:nvPr/>
            </p:nvSpPr>
            <p:spPr>
              <a:xfrm>
                <a:off x="8365096" y="2258792"/>
                <a:ext cx="646331" cy="220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016"/>
                  </a:lnSpc>
                </a:pPr>
                <a:r>
                  <a:rPr lang="en-US" altLang="zh-CN" sz="1270" b="1">
                    <a:solidFill>
                      <a:schemeClr val="accent5"/>
                    </a:solidFill>
                  </a:rPr>
                  <a:t>animal</a:t>
                </a:r>
                <a:endParaRPr lang="en-US" sz="1270" b="1">
                  <a:solidFill>
                    <a:schemeClr val="accent5"/>
                  </a:solidFill>
                </a:endParaRPr>
              </a:p>
            </p:txBody>
          </p:sp>
        </p:grpSp>
        <p:grpSp>
          <p:nvGrpSpPr>
            <p:cNvPr id="238" name="Group 237"/>
            <p:cNvGrpSpPr>
              <a:grpSpLocks noChangeAspect="1"/>
            </p:cNvGrpSpPr>
            <p:nvPr/>
          </p:nvGrpSpPr>
          <p:grpSpPr>
            <a:xfrm>
              <a:off x="3167815" y="2540231"/>
              <a:ext cx="799200" cy="601751"/>
              <a:chOff x="2759870" y="769946"/>
              <a:chExt cx="1062656" cy="800118"/>
            </a:xfrm>
          </p:grpSpPr>
          <p:pic>
            <p:nvPicPr>
              <p:cNvPr id="266" name="Picture 265"/>
              <p:cNvPicPr>
                <a:picLocks noChangeAspect="1"/>
              </p:cNvPicPr>
              <p:nvPr/>
            </p:nvPicPr>
            <p:blipFill>
              <a:blip r:embed="rId6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59870" y="769946"/>
                <a:ext cx="1062656" cy="800118"/>
              </a:xfrm>
              <a:prstGeom prst="rect">
                <a:avLst/>
              </a:prstGeom>
            </p:spPr>
          </p:pic>
          <p:sp>
            <p:nvSpPr>
              <p:cNvPr id="267" name="Rectangle 266"/>
              <p:cNvSpPr/>
              <p:nvPr/>
            </p:nvSpPr>
            <p:spPr>
              <a:xfrm>
                <a:off x="3283422" y="1173028"/>
                <a:ext cx="157457" cy="15752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3"/>
              </a:p>
            </p:txBody>
          </p:sp>
        </p:grpSp>
        <p:grpSp>
          <p:nvGrpSpPr>
            <p:cNvPr id="239" name="Group 238"/>
            <p:cNvGrpSpPr>
              <a:grpSpLocks noChangeAspect="1"/>
            </p:cNvGrpSpPr>
            <p:nvPr/>
          </p:nvGrpSpPr>
          <p:grpSpPr>
            <a:xfrm>
              <a:off x="4021290" y="2574706"/>
              <a:ext cx="799200" cy="532800"/>
              <a:chOff x="2691110" y="1621106"/>
              <a:chExt cx="1200176" cy="800118"/>
            </a:xfrm>
          </p:grpSpPr>
          <p:pic>
            <p:nvPicPr>
              <p:cNvPr id="264" name="Picture 263"/>
              <p:cNvPicPr>
                <a:picLocks noChangeAspect="1"/>
              </p:cNvPicPr>
              <p:nvPr/>
            </p:nvPicPr>
            <p:blipFill>
              <a:blip r:embed="rId6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91110" y="1621106"/>
                <a:ext cx="1200176" cy="800118"/>
              </a:xfrm>
              <a:prstGeom prst="rect">
                <a:avLst/>
              </a:prstGeom>
            </p:spPr>
          </p:pic>
          <p:sp>
            <p:nvSpPr>
              <p:cNvPr id="265" name="Rectangle 264"/>
              <p:cNvSpPr/>
              <p:nvPr/>
            </p:nvSpPr>
            <p:spPr>
              <a:xfrm>
                <a:off x="3422767" y="1771307"/>
                <a:ext cx="201749" cy="20183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3"/>
              </a:p>
            </p:txBody>
          </p:sp>
        </p:grpSp>
        <p:grpSp>
          <p:nvGrpSpPr>
            <p:cNvPr id="240" name="Group 239"/>
            <p:cNvGrpSpPr>
              <a:grpSpLocks noChangeAspect="1"/>
            </p:cNvGrpSpPr>
            <p:nvPr/>
          </p:nvGrpSpPr>
          <p:grpSpPr>
            <a:xfrm>
              <a:off x="4874765" y="2579146"/>
              <a:ext cx="799200" cy="523920"/>
              <a:chOff x="2680939" y="2472266"/>
              <a:chExt cx="1220518" cy="800118"/>
            </a:xfrm>
          </p:grpSpPr>
          <p:pic>
            <p:nvPicPr>
              <p:cNvPr id="262" name="Picture 261"/>
              <p:cNvPicPr>
                <a:picLocks noChangeAspect="1"/>
              </p:cNvPicPr>
              <p:nvPr/>
            </p:nvPicPr>
            <p:blipFill>
              <a:blip r:embed="rId6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0939" y="2472266"/>
                <a:ext cx="1220518" cy="800118"/>
              </a:xfrm>
              <a:prstGeom prst="rect">
                <a:avLst/>
              </a:prstGeom>
            </p:spPr>
          </p:pic>
          <p:sp>
            <p:nvSpPr>
              <p:cNvPr id="263" name="Rectangle 262"/>
              <p:cNvSpPr/>
              <p:nvPr/>
            </p:nvSpPr>
            <p:spPr>
              <a:xfrm>
                <a:off x="2877531" y="3014903"/>
                <a:ext cx="258430" cy="24663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3"/>
              </a:p>
            </p:txBody>
          </p:sp>
        </p:grpSp>
        <p:grpSp>
          <p:nvGrpSpPr>
            <p:cNvPr id="241" name="Group 240"/>
            <p:cNvGrpSpPr>
              <a:grpSpLocks noChangeAspect="1"/>
            </p:cNvGrpSpPr>
            <p:nvPr/>
          </p:nvGrpSpPr>
          <p:grpSpPr>
            <a:xfrm>
              <a:off x="5728240" y="2541406"/>
              <a:ext cx="799200" cy="599401"/>
              <a:chOff x="2757787" y="3323426"/>
              <a:chExt cx="1066823" cy="800118"/>
            </a:xfrm>
          </p:grpSpPr>
          <p:pic>
            <p:nvPicPr>
              <p:cNvPr id="260" name="Picture 259"/>
              <p:cNvPicPr>
                <a:picLocks noChangeAspect="1"/>
              </p:cNvPicPr>
              <p:nvPr/>
            </p:nvPicPr>
            <p:blipFill>
              <a:blip r:embed="rId6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57787" y="3323426"/>
                <a:ext cx="1066823" cy="800118"/>
              </a:xfrm>
              <a:prstGeom prst="rect">
                <a:avLst/>
              </a:prstGeom>
            </p:spPr>
          </p:pic>
          <p:sp>
            <p:nvSpPr>
              <p:cNvPr id="261" name="Rectangle 260"/>
              <p:cNvSpPr/>
              <p:nvPr/>
            </p:nvSpPr>
            <p:spPr>
              <a:xfrm>
                <a:off x="3394004" y="3824052"/>
                <a:ext cx="249501" cy="243453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3"/>
              </a:p>
            </p:txBody>
          </p:sp>
        </p:grpSp>
        <p:grpSp>
          <p:nvGrpSpPr>
            <p:cNvPr id="242" name="Group 241"/>
            <p:cNvGrpSpPr>
              <a:grpSpLocks noChangeAspect="1"/>
            </p:cNvGrpSpPr>
            <p:nvPr/>
          </p:nvGrpSpPr>
          <p:grpSpPr>
            <a:xfrm>
              <a:off x="6581715" y="2583586"/>
              <a:ext cx="799200" cy="515040"/>
              <a:chOff x="2670417" y="4174586"/>
              <a:chExt cx="1241562" cy="800118"/>
            </a:xfrm>
          </p:grpSpPr>
          <p:pic>
            <p:nvPicPr>
              <p:cNvPr id="258" name="Picture 257"/>
              <p:cNvPicPr>
                <a:picLocks noChangeAspect="1"/>
              </p:cNvPicPr>
              <p:nvPr/>
            </p:nvPicPr>
            <p:blipFill>
              <a:blip r:embed="rId7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70417" y="4174586"/>
                <a:ext cx="1241562" cy="800118"/>
              </a:xfrm>
              <a:prstGeom prst="rect">
                <a:avLst/>
              </a:prstGeom>
            </p:spPr>
          </p:pic>
          <p:sp>
            <p:nvSpPr>
              <p:cNvPr id="259" name="Rectangle 258"/>
              <p:cNvSpPr/>
              <p:nvPr/>
            </p:nvSpPr>
            <p:spPr>
              <a:xfrm>
                <a:off x="3054467" y="4650168"/>
                <a:ext cx="248809" cy="25051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3"/>
              </a:p>
            </p:txBody>
          </p:sp>
        </p:grpSp>
        <p:grpSp>
          <p:nvGrpSpPr>
            <p:cNvPr id="243" name="Group 242"/>
            <p:cNvGrpSpPr>
              <a:grpSpLocks noChangeAspect="1"/>
            </p:cNvGrpSpPr>
            <p:nvPr/>
          </p:nvGrpSpPr>
          <p:grpSpPr>
            <a:xfrm>
              <a:off x="7435190" y="2540231"/>
              <a:ext cx="799200" cy="601751"/>
              <a:chOff x="2759870" y="5025746"/>
              <a:chExt cx="1062656" cy="800118"/>
            </a:xfrm>
          </p:grpSpPr>
          <p:pic>
            <p:nvPicPr>
              <p:cNvPr id="256" name="Picture 255"/>
              <p:cNvPicPr>
                <a:picLocks noChangeAspect="1"/>
              </p:cNvPicPr>
              <p:nvPr/>
            </p:nvPicPr>
            <p:blipFill>
              <a:blip r:embed="rId7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59870" y="5025746"/>
                <a:ext cx="1062656" cy="800118"/>
              </a:xfrm>
              <a:prstGeom prst="rect">
                <a:avLst/>
              </a:prstGeom>
            </p:spPr>
          </p:pic>
          <p:sp>
            <p:nvSpPr>
              <p:cNvPr id="257" name="Rectangle 256"/>
              <p:cNvSpPr/>
              <p:nvPr/>
            </p:nvSpPr>
            <p:spPr>
              <a:xfrm>
                <a:off x="3440879" y="5590721"/>
                <a:ext cx="157261" cy="15524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3"/>
              </a:p>
            </p:txBody>
          </p:sp>
        </p:grpSp>
        <p:grpSp>
          <p:nvGrpSpPr>
            <p:cNvPr id="244" name="Group 243"/>
            <p:cNvGrpSpPr>
              <a:grpSpLocks noChangeAspect="1"/>
            </p:cNvGrpSpPr>
            <p:nvPr/>
          </p:nvGrpSpPr>
          <p:grpSpPr>
            <a:xfrm>
              <a:off x="8288662" y="2441506"/>
              <a:ext cx="799200" cy="799200"/>
              <a:chOff x="2891139" y="5876907"/>
              <a:chExt cx="800118" cy="800118"/>
            </a:xfrm>
          </p:grpSpPr>
          <p:pic>
            <p:nvPicPr>
              <p:cNvPr id="254" name="Picture 253"/>
              <p:cNvPicPr>
                <a:picLocks noChangeAspect="1"/>
              </p:cNvPicPr>
              <p:nvPr/>
            </p:nvPicPr>
            <p:blipFill>
              <a:blip r:embed="rId7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91139" y="5876907"/>
                <a:ext cx="800118" cy="800118"/>
              </a:xfrm>
              <a:prstGeom prst="rect">
                <a:avLst/>
              </a:prstGeom>
            </p:spPr>
          </p:pic>
          <p:sp>
            <p:nvSpPr>
              <p:cNvPr id="255" name="Rectangle 254"/>
              <p:cNvSpPr/>
              <p:nvPr/>
            </p:nvSpPr>
            <p:spPr>
              <a:xfrm>
                <a:off x="3130633" y="6132303"/>
                <a:ext cx="184739" cy="18373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3"/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3171058" y="3277514"/>
              <a:ext cx="800118" cy="800118"/>
              <a:chOff x="3171058" y="3277514"/>
              <a:chExt cx="800118" cy="800118"/>
            </a:xfrm>
          </p:grpSpPr>
          <p:pic>
            <p:nvPicPr>
              <p:cNvPr id="252" name="Picture 25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71058" y="3277514"/>
                <a:ext cx="800118" cy="800118"/>
              </a:xfrm>
              <a:prstGeom prst="rect">
                <a:avLst/>
              </a:prstGeom>
            </p:spPr>
          </p:pic>
          <p:sp>
            <p:nvSpPr>
              <p:cNvPr id="253" name="Rectangle 252"/>
              <p:cNvSpPr/>
              <p:nvPr/>
            </p:nvSpPr>
            <p:spPr>
              <a:xfrm>
                <a:off x="3175564" y="3277515"/>
                <a:ext cx="791451" cy="80011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43"/>
              </a:p>
            </p:txBody>
          </p:sp>
        </p:grpSp>
        <p:pic>
          <p:nvPicPr>
            <p:cNvPr id="246" name="Picture 24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6537" y="3277514"/>
              <a:ext cx="800118" cy="800118"/>
            </a:xfrm>
            <a:prstGeom prst="rect">
              <a:avLst/>
            </a:prstGeom>
          </p:spPr>
        </p:pic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3722" y="3277513"/>
              <a:ext cx="800118" cy="800118"/>
            </a:xfrm>
            <a:prstGeom prst="rect">
              <a:avLst/>
            </a:prstGeom>
          </p:spPr>
        </p:pic>
        <p:pic>
          <p:nvPicPr>
            <p:cNvPr id="248" name="Picture 247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2454" y="3276582"/>
              <a:ext cx="800118" cy="800118"/>
            </a:xfrm>
            <a:prstGeom prst="rect">
              <a:avLst/>
            </a:prstGeom>
          </p:spPr>
        </p:pic>
        <p:pic>
          <p:nvPicPr>
            <p:cNvPr id="249" name="Picture 248"/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1365" y="3276582"/>
              <a:ext cx="800118" cy="800118"/>
            </a:xfrm>
            <a:prstGeom prst="rect">
              <a:avLst/>
            </a:prstGeom>
          </p:spPr>
        </p:pic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0097" y="3276582"/>
              <a:ext cx="800118" cy="800118"/>
            </a:xfrm>
            <a:prstGeom prst="rect">
              <a:avLst/>
            </a:prstGeom>
          </p:spPr>
        </p:pic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8662" y="3276582"/>
              <a:ext cx="800118" cy="800118"/>
            </a:xfrm>
            <a:prstGeom prst="rect">
              <a:avLst/>
            </a:prstGeom>
          </p:spPr>
        </p:pic>
      </p:grpSp>
      <p:sp>
        <p:nvSpPr>
          <p:cNvPr id="76" name="TextBox 75"/>
          <p:cNvSpPr txBox="1"/>
          <p:nvPr/>
        </p:nvSpPr>
        <p:spPr>
          <a:xfrm>
            <a:off x="-10582" y="3690715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building prior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915834" y="0"/>
            <a:ext cx="911239" cy="6858000"/>
          </a:xfrm>
          <a:prstGeom prst="rect">
            <a:avLst/>
          </a:prstGeom>
          <a:solidFill>
            <a:srgbClr val="FFC000">
              <a:alpha val="4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0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01901 -0.24722 " pathEditMode="relative" rAng="0" ptsTypes="AA">
                                      <p:cBhvr>
                                        <p:cTn id="20" dur="1500" spd="-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1236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8776 -0.11968 " pathEditMode="relative" rAng="0" ptsTypes="AA">
                                      <p:cBhvr>
                                        <p:cTn id="25" dur="1500" spd="-100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" y="-59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13997 -0.00023 " pathEditMode="relative" rAng="0" ptsTypes="AA">
                                      <p:cBhvr>
                                        <p:cTn id="30" dur="1500" spd="-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4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23072 0.13194 " pathEditMode="relative" rAng="0" ptsTypes="AA">
                                      <p:cBhvr>
                                        <p:cTn id="35" dur="1500" spd="-10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659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29571 0.25787 " pathEditMode="relative" rAng="0" ptsTypes="AA">
                                      <p:cBhvr>
                                        <p:cTn id="40" dur="1500" spd="-100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289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37162 0.38171 " pathEditMode="relative" rAng="0" ptsTypes="AA">
                                      <p:cBhvr>
                                        <p:cTn id="45" dur="1500" spd="-100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1" y="1907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44336 0.49468 " pathEditMode="relative" rAng="0" ptsTypes="AA">
                                      <p:cBhvr>
                                        <p:cTn id="50" dur="1500" spd="-100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247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14883 -0.36528 " pathEditMode="relative" rAng="0" ptsTypes="AA">
                                      <p:cBhvr>
                                        <p:cTn id="55" dur="1500" spd="-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-1826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07969 -0.23773 " pathEditMode="relative" rAng="0" ptsTypes="AA">
                                      <p:cBhvr>
                                        <p:cTn id="60" dur="1500" spd="-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-1189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3.54167E-6 -0.12199 " pathEditMode="relative" rAng="0" ptsTypes="AA">
                                      <p:cBhvr>
                                        <p:cTn id="65" dur="1500" spd="-10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5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7044 0.00024 " pathEditMode="relative" rAng="0" ptsTypes="AA">
                                      <p:cBhvr>
                                        <p:cTn id="70" dur="1500" spd="-100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50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13164 0.13056 " pathEditMode="relative" rAng="0" ptsTypes="AA">
                                      <p:cBhvr>
                                        <p:cTn id="75" dur="1500" spd="-10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652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20208 0.2537 " pathEditMode="relative" rAng="0" ptsTypes="AA">
                                      <p:cBhvr>
                                        <p:cTn id="80" dur="1500" spd="-10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1268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27083 0.37269 " pathEditMode="relative" rAng="0" ptsTypes="AA">
                                      <p:cBhvr>
                                        <p:cTn id="85" dur="1500" spd="-10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1863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22" dur="1000" fill="hold"/>
                                        <p:tgtEl>
                                          <p:spTgt spid="2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4" grpId="0" animBg="1"/>
      <p:bldP spid="7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Problem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414" y="2942844"/>
            <a:ext cx="900000" cy="675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314" y="1930344"/>
            <a:ext cx="3600000" cy="27000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941507" y="3135259"/>
            <a:ext cx="2122714" cy="29017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06091" y="4849599"/>
            <a:ext cx="221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Low-resolution image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12902" y="4844169"/>
            <a:ext cx="225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High-resolution 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2620" y="2879039"/>
            <a:ext cx="162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enlarge 4 times</a:t>
            </a:r>
          </a:p>
        </p:txBody>
      </p:sp>
    </p:spTree>
    <p:extLst>
      <p:ext uri="{BB962C8B-B14F-4D97-AF65-F5344CB8AC3E}">
        <p14:creationId xmlns:p14="http://schemas.microsoft.com/office/powerpoint/2010/main" val="1294534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67000" y="457767"/>
            <a:ext cx="8246064" cy="6219258"/>
            <a:chOff x="2887294" y="482930"/>
            <a:chExt cx="8246064" cy="6219258"/>
          </a:xfrm>
        </p:grpSpPr>
        <p:grpSp>
          <p:nvGrpSpPr>
            <p:cNvPr id="67" name="Group 66"/>
            <p:cNvGrpSpPr/>
            <p:nvPr/>
          </p:nvGrpSpPr>
          <p:grpSpPr>
            <a:xfrm>
              <a:off x="5210291" y="795109"/>
              <a:ext cx="5923067" cy="800118"/>
              <a:chOff x="3464059" y="256327"/>
              <a:chExt cx="9327460" cy="12600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25632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25632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25632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25632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25632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25632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256327"/>
                <a:ext cx="1260000" cy="1260000"/>
              </a:xfrm>
              <a:prstGeom prst="rect">
                <a:avLst/>
              </a:prstGeom>
            </p:spPr>
          </p:pic>
        </p:grpSp>
        <p:grpSp>
          <p:nvGrpSpPr>
            <p:cNvPr id="68" name="Group 67"/>
            <p:cNvGrpSpPr/>
            <p:nvPr/>
          </p:nvGrpSpPr>
          <p:grpSpPr>
            <a:xfrm>
              <a:off x="5210291" y="1646269"/>
              <a:ext cx="5923067" cy="800118"/>
              <a:chOff x="3464059" y="1641555"/>
              <a:chExt cx="9327460" cy="12600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16415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16415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16415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16415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16415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164155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1641555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6747" y="795109"/>
              <a:ext cx="1062656" cy="8001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7987" y="1646269"/>
              <a:ext cx="1200176" cy="800118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5210291" y="2497429"/>
              <a:ext cx="5923067" cy="800118"/>
              <a:chOff x="3464059" y="3027097"/>
              <a:chExt cx="9327460" cy="126000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302709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302709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302709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302709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302709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302709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3027097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7816" y="2497429"/>
              <a:ext cx="1220518" cy="800118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5210291" y="3348589"/>
              <a:ext cx="5923067" cy="800118"/>
              <a:chOff x="3464059" y="4470575"/>
              <a:chExt cx="9327460" cy="12600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4470575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4664" y="3348589"/>
              <a:ext cx="1066823" cy="800118"/>
            </a:xfrm>
            <a:prstGeom prst="rect">
              <a:avLst/>
            </a:prstGeom>
          </p:spPr>
        </p:pic>
        <p:grpSp>
          <p:nvGrpSpPr>
            <p:cNvPr id="71" name="Group 70"/>
            <p:cNvGrpSpPr/>
            <p:nvPr/>
          </p:nvGrpSpPr>
          <p:grpSpPr>
            <a:xfrm>
              <a:off x="5210291" y="4199749"/>
              <a:ext cx="5921139" cy="800118"/>
              <a:chOff x="3467095" y="5834045"/>
              <a:chExt cx="9324424" cy="126000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7095" y="58340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11166" y="58340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5237" y="58340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9308" y="58340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3379" y="58340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7450" y="583404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4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5834045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7294" y="4199749"/>
              <a:ext cx="1241562" cy="800118"/>
            </a:xfrm>
            <a:prstGeom prst="rect">
              <a:avLst/>
            </a:prstGeom>
          </p:spPr>
        </p:pic>
        <p:grpSp>
          <p:nvGrpSpPr>
            <p:cNvPr id="72" name="Group 71"/>
            <p:cNvGrpSpPr/>
            <p:nvPr/>
          </p:nvGrpSpPr>
          <p:grpSpPr>
            <a:xfrm>
              <a:off x="5210291" y="5050909"/>
              <a:ext cx="5923067" cy="800118"/>
              <a:chOff x="3464059" y="7227331"/>
              <a:chExt cx="9327460" cy="1260000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7227331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7227331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4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7227331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7227331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4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7227331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4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7227331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4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7227331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6747" y="5050909"/>
              <a:ext cx="1062656" cy="800118"/>
            </a:xfrm>
            <a:prstGeom prst="rect">
              <a:avLst/>
            </a:prstGeom>
          </p:spPr>
        </p:pic>
        <p:grpSp>
          <p:nvGrpSpPr>
            <p:cNvPr id="73" name="Group 72"/>
            <p:cNvGrpSpPr/>
            <p:nvPr/>
          </p:nvGrpSpPr>
          <p:grpSpPr>
            <a:xfrm>
              <a:off x="5210291" y="5902070"/>
              <a:ext cx="5923067" cy="800118"/>
              <a:chOff x="3464059" y="8620617"/>
              <a:chExt cx="9327460" cy="1260000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5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86206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5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86206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5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86206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5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86206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5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86206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5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86206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5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8620617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8016" y="5902070"/>
              <a:ext cx="800118" cy="800118"/>
            </a:xfrm>
            <a:prstGeom prst="rect">
              <a:avLst/>
            </a:prstGeom>
          </p:spPr>
        </p:pic>
        <p:cxnSp>
          <p:nvCxnSpPr>
            <p:cNvPr id="75" name="Straight Connector 74"/>
            <p:cNvCxnSpPr/>
            <p:nvPr/>
          </p:nvCxnSpPr>
          <p:spPr>
            <a:xfrm>
              <a:off x="5165334" y="548077"/>
              <a:ext cx="0" cy="6154111"/>
            </a:xfrm>
            <a:prstGeom prst="line">
              <a:avLst/>
            </a:prstGeom>
            <a:ln w="381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5243102" y="482930"/>
              <a:ext cx="734496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building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206195" y="493353"/>
              <a:ext cx="516488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sky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056781" y="493353"/>
              <a:ext cx="52732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grass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749079" y="493353"/>
              <a:ext cx="84356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mountain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735889" y="493353"/>
              <a:ext cx="57695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water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9609976" y="493353"/>
              <a:ext cx="535788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plant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0408206" y="493353"/>
              <a:ext cx="646331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animal</a:t>
              </a:r>
            </a:p>
            <a:p>
              <a:pPr algn="ctr">
                <a:lnSpc>
                  <a:spcPts val="1016"/>
                </a:lnSpc>
              </a:pPr>
              <a:r>
                <a:rPr lang="en-US" altLang="zh-CN" sz="1270" b="1"/>
                <a:t>prior</a:t>
              </a:r>
              <a:endParaRPr lang="en-US" sz="1270" b="1"/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5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6427" y="795109"/>
              <a:ext cx="800118" cy="800118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3324" y="1646269"/>
              <a:ext cx="800118" cy="80011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8010" y="2497429"/>
              <a:ext cx="800118" cy="800118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3324" y="3348589"/>
              <a:ext cx="800118" cy="800118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1746" y="4199749"/>
              <a:ext cx="800118" cy="80011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6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1746" y="5050909"/>
              <a:ext cx="800118" cy="800118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6427" y="5902070"/>
              <a:ext cx="800118" cy="800118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4378221" y="548078"/>
              <a:ext cx="667170" cy="2205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bicubic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 rot="16200000">
              <a:off x="3868235" y="1084882"/>
              <a:ext cx="734496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building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 rot="16200000">
              <a:off x="4032542" y="1936042"/>
              <a:ext cx="405881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sky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 rot="16200000">
              <a:off x="3971820" y="2787202"/>
              <a:ext cx="527324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grass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 rot="16200000">
              <a:off x="3813700" y="3638362"/>
              <a:ext cx="843565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mountain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 rot="16200000">
              <a:off x="3947007" y="4489522"/>
              <a:ext cx="576954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water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 rot="16200000">
              <a:off x="3967588" y="5340682"/>
              <a:ext cx="535788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plant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 rot="16200000">
              <a:off x="3912318" y="6191840"/>
              <a:ext cx="646331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16"/>
                </a:lnSpc>
              </a:pPr>
              <a:r>
                <a:rPr lang="en-US" altLang="zh-CN" sz="1270" b="1">
                  <a:solidFill>
                    <a:schemeClr val="accent5"/>
                  </a:solidFill>
                </a:rPr>
                <a:t>animal</a:t>
              </a:r>
              <a:endParaRPr lang="en-US" sz="1270" b="1">
                <a:solidFill>
                  <a:schemeClr val="accent5"/>
                </a:solidFill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500299" y="1198191"/>
              <a:ext cx="157457" cy="1575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639644" y="1796470"/>
              <a:ext cx="201749" cy="20183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3094408" y="3040066"/>
              <a:ext cx="258430" cy="2466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3610881" y="3849215"/>
              <a:ext cx="249501" cy="24345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271344" y="4675331"/>
              <a:ext cx="248809" cy="25051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3657756" y="5615884"/>
              <a:ext cx="157261" cy="1552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3347510" y="6157466"/>
              <a:ext cx="184739" cy="1837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5214797" y="795110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6068128" y="1646270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6925965" y="2486587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7778627" y="3348590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8632973" y="4200681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9486477" y="5050910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0335646" y="5902068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sp>
        <p:nvSpPr>
          <p:cNvPr id="211" name="Title 1"/>
          <p:cNvSpPr>
            <a:spLocks noGrp="1"/>
          </p:cNvSpPr>
          <p:nvPr>
            <p:ph type="title"/>
          </p:nvPr>
        </p:nvSpPr>
        <p:spPr>
          <a:xfrm>
            <a:off x="1" y="62457"/>
            <a:ext cx="5535716" cy="607414"/>
          </a:xfrm>
        </p:spPr>
        <p:txBody>
          <a:bodyPr>
            <a:normAutofit fontScale="90000"/>
          </a:bodyPr>
          <a:lstStyle/>
          <a:p>
            <a:r>
              <a:rPr lang="en-US"/>
              <a:t>Impact of different priors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1936266" y="3261540"/>
            <a:ext cx="9694902" cy="912116"/>
          </a:xfrm>
          <a:prstGeom prst="rect">
            <a:avLst/>
          </a:prstGeom>
          <a:solidFill>
            <a:srgbClr val="FFC000">
              <a:alpha val="4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5" name="Group 214"/>
          <p:cNvGrpSpPr/>
          <p:nvPr/>
        </p:nvGrpSpPr>
        <p:grpSpPr>
          <a:xfrm>
            <a:off x="2053166" y="3279267"/>
            <a:ext cx="8158694" cy="800118"/>
            <a:chOff x="2754370" y="3323426"/>
            <a:chExt cx="8158694" cy="800118"/>
          </a:xfrm>
        </p:grpSpPr>
        <p:grpSp>
          <p:nvGrpSpPr>
            <p:cNvPr id="216" name="Group 215"/>
            <p:cNvGrpSpPr/>
            <p:nvPr/>
          </p:nvGrpSpPr>
          <p:grpSpPr>
            <a:xfrm>
              <a:off x="4989997" y="3323426"/>
              <a:ext cx="5923067" cy="800118"/>
              <a:chOff x="3464059" y="4470575"/>
              <a:chExt cx="9327460" cy="1260000"/>
            </a:xfrm>
          </p:grpSpPr>
          <p:pic>
            <p:nvPicPr>
              <p:cNvPr id="221" name="Picture 220"/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4059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22" name="Picture 221"/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8636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23" name="Picture 222"/>
              <p:cNvPicPr>
                <a:picLocks noChangeAspect="1"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3213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24" name="Picture 223"/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97790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25" name="Picture 224"/>
              <p:cNvPicPr>
                <a:picLocks noChangeAspect="1"/>
              </p:cNvPicPr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42367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26" name="Picture 225"/>
              <p:cNvPicPr>
                <a:picLocks noChangeAspect="1"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86944" y="4470575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227" name="Picture 226"/>
              <p:cNvPicPr>
                <a:picLocks noChangeAspect="1"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1519" y="4470575"/>
                <a:ext cx="1260000" cy="1260000"/>
              </a:xfrm>
              <a:prstGeom prst="rect">
                <a:avLst/>
              </a:prstGeom>
            </p:spPr>
          </p:pic>
        </p:grpSp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4370" y="3323426"/>
              <a:ext cx="1066823" cy="800118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6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3030" y="3323426"/>
              <a:ext cx="800118" cy="800118"/>
            </a:xfrm>
            <a:prstGeom prst="rect">
              <a:avLst/>
            </a:prstGeom>
          </p:spPr>
        </p:pic>
        <p:sp>
          <p:nvSpPr>
            <p:cNvPr id="219" name="Rectangle 218"/>
            <p:cNvSpPr/>
            <p:nvPr/>
          </p:nvSpPr>
          <p:spPr>
            <a:xfrm>
              <a:off x="3390587" y="3824052"/>
              <a:ext cx="249501" cy="24345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7558333" y="3323427"/>
              <a:ext cx="791451" cy="80011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617251" y="2636289"/>
            <a:ext cx="11163402" cy="567206"/>
            <a:chOff x="617251" y="2636289"/>
            <a:chExt cx="11163402" cy="567206"/>
          </a:xfrm>
        </p:grpSpPr>
        <p:sp>
          <p:nvSpPr>
            <p:cNvPr id="229" name="TextBox 228"/>
            <p:cNvSpPr txBox="1"/>
            <p:nvPr/>
          </p:nvSpPr>
          <p:spPr>
            <a:xfrm>
              <a:off x="3515889" y="2649497"/>
              <a:ext cx="112723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building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prior</a:t>
              </a:r>
              <a:endParaRPr lang="en-US" sz="2200" b="1"/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4986928" y="2649497"/>
              <a:ext cx="75854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sky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prior</a:t>
              </a:r>
              <a:endParaRPr lang="en-US" sz="2200" b="1"/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6096000" y="2649497"/>
              <a:ext cx="77636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grass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prior</a:t>
              </a:r>
              <a:endParaRPr lang="en-US" sz="2200" b="1"/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7044585" y="2649497"/>
              <a:ext cx="131901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mountain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prior</a:t>
              </a:r>
              <a:endParaRPr lang="en-US" sz="2200" b="1"/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8481307" y="2649497"/>
              <a:ext cx="86645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water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prior</a:t>
              </a:r>
              <a:endParaRPr lang="en-US" sz="2200" b="1"/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9619472" y="2636289"/>
              <a:ext cx="78957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plant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prior</a:t>
              </a:r>
              <a:endParaRPr lang="en-US" sz="2200" b="1"/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10799294" y="2636289"/>
              <a:ext cx="98135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animal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prior</a:t>
              </a:r>
              <a:endParaRPr lang="en-US" sz="2200" b="1"/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2347613" y="2732469"/>
              <a:ext cx="101181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2200" b="1"/>
                <a:t>bicubic</a:t>
              </a:r>
              <a:endParaRPr lang="en-US" sz="2200" b="1"/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617251" y="2732468"/>
              <a:ext cx="1319015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200" b="1">
                  <a:solidFill>
                    <a:schemeClr val="accent5"/>
                  </a:solidFill>
                </a:rPr>
                <a:t>mountain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942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0.05769 0.00672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972 L 0.02201 -0.32338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56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1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32" y="-26189"/>
            <a:ext cx="10515600" cy="1325563"/>
          </a:xfrm>
        </p:spPr>
        <p:txBody>
          <a:bodyPr/>
          <a:lstStyle/>
          <a:p>
            <a:r>
              <a:rPr lang="en-US"/>
              <a:t>Other conditioning methods</a:t>
            </a: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186" y="2468272"/>
            <a:ext cx="7012903" cy="2355406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087" y="4823678"/>
            <a:ext cx="7973538" cy="1733792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95175" y="1232831"/>
            <a:ext cx="7810547" cy="1750886"/>
            <a:chOff x="1995175" y="1476671"/>
            <a:chExt cx="7810547" cy="1750886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2561" y="1779136"/>
              <a:ext cx="5363161" cy="794782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 flipV="1">
              <a:off x="2898375" y="2194544"/>
              <a:ext cx="1301045" cy="1423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995175" y="1476671"/>
              <a:ext cx="1806401" cy="1750886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19100" h="1092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4205187" y="1958433"/>
              <a:ext cx="503481" cy="477290"/>
              <a:chOff x="4205187" y="1958433"/>
              <a:chExt cx="503481" cy="47729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205187" y="1958433"/>
                <a:ext cx="503481" cy="47729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419100" h="10922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42231" y="2054638"/>
                <a:ext cx="295612" cy="255117"/>
              </a:xfrm>
              <a:prstGeom prst="rect">
                <a:avLst/>
              </a:prstGeom>
            </p:spPr>
          </p:pic>
        </p:grpSp>
      </p:grpSp>
      <p:sp>
        <p:nvSpPr>
          <p:cNvPr id="127" name="TextBox 126"/>
          <p:cNvSpPr txBox="1"/>
          <p:nvPr/>
        </p:nvSpPr>
        <p:spPr>
          <a:xfrm>
            <a:off x="-56495" y="6456343"/>
            <a:ext cx="122074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[1] S. Zhu, S. Fidler, R. Urtasun, D. Lin, and C. C. Loy. Be your own prada: Fashion synthesis with structural coherence. In ICCV, 2017.</a:t>
            </a:r>
          </a:p>
          <a:p>
            <a:r>
              <a:rPr lang="en-US" sz="1100"/>
              <a:t>[2] E. Perez, F. Strub, H. de Vries, V. Dumoulin, and A. Courville. FiLM: Visual reasoning with a general conditioning layer. arXiv preprint arXiv:1709.07871, 2017.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4490037" y="3377830"/>
            <a:ext cx="174860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b="1"/>
              <a:t>Compositional</a:t>
            </a:r>
          </a:p>
          <a:p>
            <a:pPr algn="ctr">
              <a:lnSpc>
                <a:spcPts val="2200"/>
              </a:lnSpc>
            </a:pPr>
            <a:r>
              <a:rPr lang="en-US" sz="2000" b="1"/>
              <a:t>mapping</a:t>
            </a:r>
            <a:r>
              <a:rPr lang="en-US" sz="2000" b="1" baseline="30000"/>
              <a:t>[1]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750354" y="3502623"/>
            <a:ext cx="1498735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2000" b="1"/>
              <a:t>FiLM</a:t>
            </a:r>
            <a:r>
              <a:rPr lang="en-US" sz="2000" b="1" baseline="30000"/>
              <a:t>[2]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9045" y="3377830"/>
            <a:ext cx="17823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b="1"/>
              <a:t>Input </a:t>
            </a:r>
          </a:p>
          <a:p>
            <a:pPr>
              <a:lnSpc>
                <a:spcPts val="2200"/>
              </a:lnSpc>
            </a:pPr>
            <a:r>
              <a:rPr lang="en-US" sz="2000" b="1"/>
              <a:t>concatenation</a:t>
            </a:r>
          </a:p>
        </p:txBody>
      </p:sp>
    </p:spTree>
    <p:extLst>
      <p:ext uri="{BB962C8B-B14F-4D97-AF65-F5344CB8AC3E}">
        <p14:creationId xmlns:p14="http://schemas.microsoft.com/office/powerpoint/2010/main" val="241714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13502 -0.2284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4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34726 0.0099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70" y="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60625 0.2773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12" y="138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873" y="5188119"/>
            <a:ext cx="1272752" cy="1278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517" y="2889515"/>
            <a:ext cx="1272752" cy="127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700" y="2883241"/>
            <a:ext cx="1272752" cy="1278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885" y="2889515"/>
            <a:ext cx="1272752" cy="1278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332" y="4331325"/>
            <a:ext cx="1272752" cy="838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517" y="4331325"/>
            <a:ext cx="1272752" cy="838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701" y="4331325"/>
            <a:ext cx="1272752" cy="83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333" y="1916449"/>
            <a:ext cx="1272752" cy="96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517" y="1916449"/>
            <a:ext cx="1272752" cy="962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701" y="1916449"/>
            <a:ext cx="1272752" cy="962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885" y="1916449"/>
            <a:ext cx="1272752" cy="9628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76832" y="2445638"/>
            <a:ext cx="149666" cy="148894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26" name="Rectangle 25"/>
          <p:cNvSpPr/>
          <p:nvPr/>
        </p:nvSpPr>
        <p:spPr>
          <a:xfrm>
            <a:off x="6840649" y="2445638"/>
            <a:ext cx="149666" cy="148894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33" name="Rectangle 32"/>
          <p:cNvSpPr/>
          <p:nvPr/>
        </p:nvSpPr>
        <p:spPr>
          <a:xfrm>
            <a:off x="8304465" y="2445638"/>
            <a:ext cx="149666" cy="148894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72" name="Rectangle 71"/>
          <p:cNvSpPr/>
          <p:nvPr/>
        </p:nvSpPr>
        <p:spPr>
          <a:xfrm>
            <a:off x="3913016" y="2451912"/>
            <a:ext cx="149666" cy="148894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885" y="4331325"/>
            <a:ext cx="1272752" cy="8382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6701" y="2883241"/>
            <a:ext cx="1272752" cy="127872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24" name="Rectangle 23"/>
          <p:cNvSpPr/>
          <p:nvPr/>
        </p:nvSpPr>
        <p:spPr>
          <a:xfrm>
            <a:off x="6190517" y="2883241"/>
            <a:ext cx="1272752" cy="127872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grpSp>
        <p:nvGrpSpPr>
          <p:cNvPr id="29" name="Group 28"/>
          <p:cNvGrpSpPr/>
          <p:nvPr/>
        </p:nvGrpSpPr>
        <p:grpSpPr>
          <a:xfrm>
            <a:off x="7654333" y="2883241"/>
            <a:ext cx="1272752" cy="1278720"/>
            <a:chOff x="1110831" y="2736056"/>
            <a:chExt cx="1620000" cy="16200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831" y="2736056"/>
              <a:ext cx="1620000" cy="162000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110831" y="2736056"/>
              <a:ext cx="1620000" cy="162000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4547458" y="1479805"/>
            <a:ext cx="14987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/>
              <a:t>Input </a:t>
            </a:r>
          </a:p>
          <a:p>
            <a:pPr>
              <a:lnSpc>
                <a:spcPts val="1500"/>
              </a:lnSpc>
            </a:pPr>
            <a:r>
              <a:rPr lang="en-US" sz="1600" b="1"/>
              <a:t>concatenation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990036" y="1479805"/>
            <a:ext cx="14987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/>
              <a:t>Compositional</a:t>
            </a:r>
          </a:p>
          <a:p>
            <a:pPr algn="ctr">
              <a:lnSpc>
                <a:spcPts val="1500"/>
              </a:lnSpc>
            </a:pPr>
            <a:r>
              <a:rPr lang="en-US" sz="1600" b="1"/>
              <a:t>mapping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67607" y="1541781"/>
            <a:ext cx="1498735" cy="290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/>
              <a:t>FiLM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104881" y="1483119"/>
            <a:ext cx="1498735" cy="483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b="1" dirty="0"/>
              <a:t>SFT-Net </a:t>
            </a:r>
          </a:p>
          <a:p>
            <a:pPr algn="ctr">
              <a:lnSpc>
                <a:spcPts val="1500"/>
              </a:lnSpc>
            </a:pPr>
            <a:r>
              <a:rPr lang="en-US" sz="1600" b="1" dirty="0"/>
              <a:t>(ours)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262885" y="5178858"/>
            <a:ext cx="1272752" cy="127872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73" name="Rectangle 72"/>
          <p:cNvSpPr/>
          <p:nvPr/>
        </p:nvSpPr>
        <p:spPr>
          <a:xfrm>
            <a:off x="3718450" y="4597695"/>
            <a:ext cx="135799" cy="13857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grpSp>
        <p:nvGrpSpPr>
          <p:cNvPr id="77" name="Group 76"/>
          <p:cNvGrpSpPr/>
          <p:nvPr/>
        </p:nvGrpSpPr>
        <p:grpSpPr>
          <a:xfrm>
            <a:off x="4726701" y="5178858"/>
            <a:ext cx="1272752" cy="1278720"/>
            <a:chOff x="1110831" y="2736056"/>
            <a:chExt cx="1620000" cy="1620000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831" y="2736056"/>
              <a:ext cx="1620000" cy="1620000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1110831" y="2736056"/>
              <a:ext cx="1620000" cy="162000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5182266" y="4597695"/>
            <a:ext cx="135799" cy="13857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grpSp>
        <p:nvGrpSpPr>
          <p:cNvPr id="84" name="Group 83"/>
          <p:cNvGrpSpPr/>
          <p:nvPr/>
        </p:nvGrpSpPr>
        <p:grpSpPr>
          <a:xfrm>
            <a:off x="6190517" y="5178858"/>
            <a:ext cx="1272752" cy="1278720"/>
            <a:chOff x="1110831" y="2736056"/>
            <a:chExt cx="1620000" cy="1620000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831" y="2736056"/>
              <a:ext cx="1620000" cy="1620000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1110831" y="2736056"/>
              <a:ext cx="1620000" cy="162000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sp>
        <p:nvSpPr>
          <p:cNvPr id="87" name="Rectangle 86"/>
          <p:cNvSpPr/>
          <p:nvPr/>
        </p:nvSpPr>
        <p:spPr>
          <a:xfrm>
            <a:off x="6646082" y="4597695"/>
            <a:ext cx="135799" cy="13857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grpSp>
        <p:nvGrpSpPr>
          <p:cNvPr id="91" name="Group 90"/>
          <p:cNvGrpSpPr/>
          <p:nvPr/>
        </p:nvGrpSpPr>
        <p:grpSpPr>
          <a:xfrm>
            <a:off x="7654333" y="5178858"/>
            <a:ext cx="1272752" cy="1278720"/>
            <a:chOff x="1110831" y="2736056"/>
            <a:chExt cx="1620000" cy="1620000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831" y="2736056"/>
              <a:ext cx="1620000" cy="1620000"/>
            </a:xfrm>
            <a:prstGeom prst="rect">
              <a:avLst/>
            </a:prstGeom>
          </p:spPr>
        </p:pic>
        <p:sp>
          <p:nvSpPr>
            <p:cNvPr id="96" name="Rectangle 95"/>
            <p:cNvSpPr/>
            <p:nvPr/>
          </p:nvSpPr>
          <p:spPr>
            <a:xfrm>
              <a:off x="1110831" y="2736056"/>
              <a:ext cx="1620000" cy="162000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8109899" y="4597695"/>
            <a:ext cx="135799" cy="13857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70" name="Rectangle 69"/>
          <p:cNvSpPr/>
          <p:nvPr/>
        </p:nvSpPr>
        <p:spPr>
          <a:xfrm>
            <a:off x="3262885" y="2889515"/>
            <a:ext cx="1272752" cy="127872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Comparison with other conditioning methods</a:t>
            </a:r>
          </a:p>
        </p:txBody>
      </p:sp>
      <p:sp>
        <p:nvSpPr>
          <p:cNvPr id="44" name="Right Arrow 43"/>
          <p:cNvSpPr/>
          <p:nvPr/>
        </p:nvSpPr>
        <p:spPr>
          <a:xfrm rot="8189304">
            <a:off x="3872559" y="3473505"/>
            <a:ext cx="230579" cy="131672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/>
          </a:p>
        </p:txBody>
      </p:sp>
      <p:sp>
        <p:nvSpPr>
          <p:cNvPr id="46" name="Right Arrow 45"/>
          <p:cNvSpPr/>
          <p:nvPr/>
        </p:nvSpPr>
        <p:spPr>
          <a:xfrm rot="8189304">
            <a:off x="4060564" y="5782374"/>
            <a:ext cx="230579" cy="131672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271154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864" y="4067784"/>
            <a:ext cx="1447832" cy="21717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230" y="4067784"/>
            <a:ext cx="1447832" cy="21717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944" y="4067784"/>
            <a:ext cx="2171748" cy="2171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674" y="4067784"/>
            <a:ext cx="2171748" cy="2171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743" y="1690688"/>
            <a:ext cx="1496093" cy="2171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249" y="1690688"/>
            <a:ext cx="1496093" cy="2171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337" y="1690688"/>
            <a:ext cx="2262237" cy="21717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721" y="1690688"/>
            <a:ext cx="2262237" cy="217174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925137" y="1397525"/>
            <a:ext cx="758606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24" b="1"/>
              <a:t>SRGAN</a:t>
            </a:r>
            <a:endParaRPr lang="en-US" sz="1524" b="1"/>
          </a:p>
        </p:txBody>
      </p:sp>
      <p:sp>
        <p:nvSpPr>
          <p:cNvPr id="45" name="TextBox 44"/>
          <p:cNvSpPr txBox="1"/>
          <p:nvPr/>
        </p:nvSpPr>
        <p:spPr>
          <a:xfrm>
            <a:off x="7358133" y="1399705"/>
            <a:ext cx="758606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24" b="1"/>
              <a:t>SRGAN</a:t>
            </a:r>
            <a:endParaRPr lang="en-US" sz="1524" b="1"/>
          </a:p>
        </p:txBody>
      </p:sp>
      <p:sp>
        <p:nvSpPr>
          <p:cNvPr id="47" name="TextBox 46"/>
          <p:cNvSpPr txBox="1"/>
          <p:nvPr/>
        </p:nvSpPr>
        <p:spPr>
          <a:xfrm>
            <a:off x="5323667" y="1397525"/>
            <a:ext cx="565411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24" b="1"/>
              <a:t>Ours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46356" y="1397525"/>
            <a:ext cx="565411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24" b="1"/>
              <a:t>Ours</a:t>
            </a:r>
            <a:endParaRPr lang="en-US" sz="1524" b="1"/>
          </a:p>
        </p:txBody>
      </p:sp>
      <p:sp>
        <p:nvSpPr>
          <p:cNvPr id="39" name="Rectangle 38"/>
          <p:cNvSpPr/>
          <p:nvPr/>
        </p:nvSpPr>
        <p:spPr>
          <a:xfrm>
            <a:off x="3525772" y="3392268"/>
            <a:ext cx="358961" cy="35952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46" name="Rectangle 45"/>
          <p:cNvSpPr/>
          <p:nvPr/>
        </p:nvSpPr>
        <p:spPr>
          <a:xfrm>
            <a:off x="5845410" y="3392268"/>
            <a:ext cx="358961" cy="35952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497" y="1697527"/>
            <a:ext cx="845839" cy="84583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646101" y="1697527"/>
            <a:ext cx="848234" cy="8458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135" y="1694465"/>
            <a:ext cx="845839" cy="845839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965739" y="1694465"/>
            <a:ext cx="848234" cy="8458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54" name="Rectangle 53"/>
          <p:cNvSpPr/>
          <p:nvPr/>
        </p:nvSpPr>
        <p:spPr>
          <a:xfrm>
            <a:off x="8077225" y="2967359"/>
            <a:ext cx="396362" cy="39005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503" y="1697461"/>
            <a:ext cx="845839" cy="84583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653108" y="1697461"/>
            <a:ext cx="848234" cy="8458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67" name="Rectangle 66"/>
          <p:cNvSpPr/>
          <p:nvPr/>
        </p:nvSpPr>
        <p:spPr>
          <a:xfrm>
            <a:off x="9630719" y="2967359"/>
            <a:ext cx="396362" cy="39005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997" y="1697461"/>
            <a:ext cx="845839" cy="845839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9206602" y="1697461"/>
            <a:ext cx="848234" cy="8458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73" name="Rectangle 72"/>
          <p:cNvSpPr/>
          <p:nvPr/>
        </p:nvSpPr>
        <p:spPr>
          <a:xfrm>
            <a:off x="2796536" y="4733861"/>
            <a:ext cx="327064" cy="3237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497" y="5393693"/>
            <a:ext cx="845839" cy="84583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646101" y="5393693"/>
            <a:ext cx="848234" cy="8458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106" name="Rectangle 105"/>
          <p:cNvSpPr/>
          <p:nvPr/>
        </p:nvSpPr>
        <p:spPr>
          <a:xfrm>
            <a:off x="5024439" y="4733861"/>
            <a:ext cx="327064" cy="3237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853" y="5393693"/>
            <a:ext cx="845839" cy="845839"/>
          </a:xfrm>
          <a:prstGeom prst="rect">
            <a:avLst/>
          </a:prstGeom>
        </p:spPr>
      </p:pic>
      <p:sp>
        <p:nvSpPr>
          <p:cNvPr id="104" name="Rectangle 103"/>
          <p:cNvSpPr/>
          <p:nvPr/>
        </p:nvSpPr>
        <p:spPr>
          <a:xfrm>
            <a:off x="5866458" y="5393693"/>
            <a:ext cx="848234" cy="8458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89" name="Rectangle 88"/>
          <p:cNvSpPr/>
          <p:nvPr/>
        </p:nvSpPr>
        <p:spPr>
          <a:xfrm>
            <a:off x="7829464" y="4494575"/>
            <a:ext cx="269567" cy="26365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223" y="5393693"/>
            <a:ext cx="845839" cy="845839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7622828" y="5393693"/>
            <a:ext cx="848234" cy="8458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130" name="Rectangle 129"/>
          <p:cNvSpPr/>
          <p:nvPr/>
        </p:nvSpPr>
        <p:spPr>
          <a:xfrm>
            <a:off x="9387799" y="4494575"/>
            <a:ext cx="269567" cy="26365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558" y="5393693"/>
            <a:ext cx="845839" cy="845839"/>
          </a:xfrm>
          <a:prstGeom prst="rect">
            <a:avLst/>
          </a:prstGeom>
        </p:spPr>
      </p:pic>
      <p:sp>
        <p:nvSpPr>
          <p:cNvPr id="128" name="Rectangle 127"/>
          <p:cNvSpPr/>
          <p:nvPr/>
        </p:nvSpPr>
        <p:spPr>
          <a:xfrm>
            <a:off x="9181163" y="5393693"/>
            <a:ext cx="848234" cy="84583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3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Robustness to out-of-category</a:t>
            </a:r>
          </a:p>
        </p:txBody>
      </p:sp>
    </p:spTree>
    <p:extLst>
      <p:ext uri="{BB962C8B-B14F-4D97-AF65-F5344CB8AC3E}">
        <p14:creationId xmlns:p14="http://schemas.microsoft.com/office/powerpoint/2010/main" val="788212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Explore semantic segmentation maps as categorical prior for realistic texture recovery.</a:t>
            </a:r>
          </a:p>
          <a:p>
            <a:r>
              <a:rPr lang="en-US" sz="3200" dirty="0"/>
              <a:t>Propose a novel Spatial Feature Transform layer to efficiently incorporate the categorical conditions into a CNN-based SR network.</a:t>
            </a:r>
          </a:p>
          <a:p>
            <a:r>
              <a:rPr lang="en-US" sz="3200" dirty="0"/>
              <a:t>Extensive comparisons and a user study demonstrate the capability of SFT-Net in generating realistic and visually pleasing textures.</a:t>
            </a:r>
          </a:p>
        </p:txBody>
      </p:sp>
    </p:spTree>
    <p:extLst>
      <p:ext uri="{BB962C8B-B14F-4D97-AF65-F5344CB8AC3E}">
        <p14:creationId xmlns:p14="http://schemas.microsoft.com/office/powerpoint/2010/main" val="1680664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4E9C-B6F3-4E4B-8242-F6CB4C53E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629" y="165399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Crafting a </a:t>
            </a:r>
            <a:r>
              <a:rPr lang="en-US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Toolchain</a:t>
            </a:r>
            <a:r>
              <a:rPr 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 for Image Restoration by </a:t>
            </a:r>
            <a:br>
              <a:rPr 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en-US" dirty="0">
                <a:latin typeface="华文新魏" panose="02010800040101010101" pitchFamily="2" charset="-122"/>
                <a:ea typeface="华文新魏" panose="02010800040101010101" pitchFamily="2" charset="-122"/>
              </a:rPr>
              <a:t>Deep Reinforcement Learning</a:t>
            </a:r>
            <a:endParaRPr lang="en-HK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12607" y="4598972"/>
            <a:ext cx="8142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/>
              <a:t>Ke Yu    </a:t>
            </a:r>
            <a:r>
              <a:rPr lang="zh-CN" altLang="en-US" sz="2800" u="sng" dirty="0"/>
              <a:t>Chao Dong </a:t>
            </a:r>
            <a:r>
              <a:rPr lang="zh-CN" altLang="en-US" sz="2800" dirty="0"/>
              <a:t>   </a:t>
            </a:r>
            <a:r>
              <a:rPr lang="en-US" altLang="zh-CN" sz="2800" dirty="0"/>
              <a:t>Liang Lin  </a:t>
            </a:r>
            <a:r>
              <a:rPr lang="zh-CN" altLang="en-US" sz="2800" dirty="0"/>
              <a:t> Chen Change Loy</a:t>
            </a:r>
          </a:p>
        </p:txBody>
      </p:sp>
    </p:spTree>
    <p:extLst>
      <p:ext uri="{BB962C8B-B14F-4D97-AF65-F5344CB8AC3E}">
        <p14:creationId xmlns:p14="http://schemas.microsoft.com/office/powerpoint/2010/main" val="3379536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F397-E519-4B7E-BFD9-554BDF77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Image Restoration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530C3-2121-47CC-B4CC-2A0274A9A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There are many individual tasks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Denoising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Deblurring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JPEG Deblocking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Super-Resolution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</a:t>
            </a:r>
          </a:p>
          <a:p>
            <a:pPr lvl="1"/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Towards more complicated distortions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Address multiple levels of degradation in one task</a:t>
            </a:r>
            <a:r>
              <a:rPr lang="en-HK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[1, 2]</a:t>
            </a:r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Address multiple individual tasks</a:t>
            </a:r>
            <a:r>
              <a:rPr lang="en-HK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[3]</a:t>
            </a:r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2844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DEB2B-9189-463F-BFF1-25D07C697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Image Restoration – A New Setting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FB37B-7E47-4AB1-AC7A-C485D3134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Consider </a:t>
            </a:r>
            <a:r>
              <a:rPr lang="en-HK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multiple distortions simultaneously 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Real-world: Image capture and storage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Synthetic: Gaussian blur, Gaussian noise and JPEG compression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992A2-D35F-4E5B-85B6-7E8D36E02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520" y="3429000"/>
            <a:ext cx="810388" cy="810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6240E3-7EEE-406A-9A14-428A4179E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100" y="3429000"/>
            <a:ext cx="810388" cy="810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A0A6AF-141B-43CA-8043-B7A85C0AC06F}"/>
              </a:ext>
            </a:extLst>
          </p:cNvPr>
          <p:cNvSpPr txBox="1"/>
          <p:nvPr/>
        </p:nvSpPr>
        <p:spPr>
          <a:xfrm>
            <a:off x="2525120" y="4447187"/>
            <a:ext cx="13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Gaussian</a:t>
            </a:r>
          </a:p>
          <a:p>
            <a:pPr algn="ctr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Blur</a:t>
            </a:r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91A590-7FD2-4F92-9894-71852E6DBA73}"/>
              </a:ext>
            </a:extLst>
          </p:cNvPr>
          <p:cNvSpPr txBox="1"/>
          <p:nvPr/>
        </p:nvSpPr>
        <p:spPr>
          <a:xfrm>
            <a:off x="3825714" y="4443838"/>
            <a:ext cx="13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Gaussian</a:t>
            </a:r>
          </a:p>
          <a:p>
            <a:pPr algn="ctr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Noise</a:t>
            </a:r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5CE025-2017-4A4E-9EEA-5D1F7F7D124F}"/>
              </a:ext>
            </a:extLst>
          </p:cNvPr>
          <p:cNvSpPr txBox="1"/>
          <p:nvPr/>
        </p:nvSpPr>
        <p:spPr>
          <a:xfrm>
            <a:off x="5985744" y="4443839"/>
            <a:ext cx="165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JPEG</a:t>
            </a:r>
          </a:p>
          <a:p>
            <a:pPr algn="ctr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Compression</a:t>
            </a:r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E0CBCEA2-5477-402E-B4D6-3750DC143AAE}"/>
              </a:ext>
            </a:extLst>
          </p:cNvPr>
          <p:cNvSpPr/>
          <p:nvPr/>
        </p:nvSpPr>
        <p:spPr>
          <a:xfrm>
            <a:off x="3699984" y="4641273"/>
            <a:ext cx="251460" cy="251460"/>
          </a:xfrm>
          <a:prstGeom prst="mathPlus">
            <a:avLst>
              <a:gd name="adj1" fmla="val 1286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35C498-6D00-4EA9-956C-F1B7B8835ECB}"/>
              </a:ext>
            </a:extLst>
          </p:cNvPr>
          <p:cNvCxnSpPr>
            <a:cxnSpLocks/>
          </p:cNvCxnSpPr>
          <p:nvPr/>
        </p:nvCxnSpPr>
        <p:spPr>
          <a:xfrm>
            <a:off x="2029820" y="3851274"/>
            <a:ext cx="1107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3BD9FD-001E-4C14-9958-A77DF66CEE20}"/>
              </a:ext>
            </a:extLst>
          </p:cNvPr>
          <p:cNvCxnSpPr>
            <a:cxnSpLocks/>
          </p:cNvCxnSpPr>
          <p:nvPr/>
        </p:nvCxnSpPr>
        <p:spPr>
          <a:xfrm>
            <a:off x="4442820" y="3851274"/>
            <a:ext cx="16658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6F710D-E193-405B-A1A7-E77BE78CC033}"/>
              </a:ext>
            </a:extLst>
          </p:cNvPr>
          <p:cNvCxnSpPr/>
          <p:nvPr/>
        </p:nvCxnSpPr>
        <p:spPr>
          <a:xfrm>
            <a:off x="7353300" y="3851274"/>
            <a:ext cx="1092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A1613C-53D8-43C6-B26C-5C94F5E8E33E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029820" y="4770353"/>
            <a:ext cx="495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ADF5FF3-A871-4C7F-B256-A4775D56B64C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5126308" y="4767004"/>
            <a:ext cx="85943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1D2923A-E498-42BC-9B80-3595D173C2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7644892" y="4767003"/>
            <a:ext cx="800608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60C0EE6-91A4-494D-AAD1-5E5BC4EDB52F}"/>
              </a:ext>
            </a:extLst>
          </p:cNvPr>
          <p:cNvSpPr txBox="1"/>
          <p:nvPr/>
        </p:nvSpPr>
        <p:spPr>
          <a:xfrm>
            <a:off x="8616472" y="3528108"/>
            <a:ext cx="137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Real-world</a:t>
            </a:r>
          </a:p>
          <a:p>
            <a:pPr algn="ctr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Scenario</a:t>
            </a:r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3D036E-3B17-4B1E-9E0C-9FCCD449AE43}"/>
              </a:ext>
            </a:extLst>
          </p:cNvPr>
          <p:cNvSpPr txBox="1"/>
          <p:nvPr/>
        </p:nvSpPr>
        <p:spPr>
          <a:xfrm>
            <a:off x="8703675" y="4443837"/>
            <a:ext cx="1200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Synthetic</a:t>
            </a:r>
          </a:p>
          <a:p>
            <a:pPr algn="ctr"/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Setting</a:t>
            </a:r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A000BD4-96ED-4F23-AFD6-29FC5B23D347}"/>
              </a:ext>
            </a:extLst>
          </p:cNvPr>
          <p:cNvCxnSpPr>
            <a:cxnSpLocks/>
          </p:cNvCxnSpPr>
          <p:nvPr/>
        </p:nvCxnSpPr>
        <p:spPr>
          <a:xfrm>
            <a:off x="8445500" y="5049531"/>
            <a:ext cx="0" cy="530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CDBE06-4D6D-47D5-92FD-FD6B647BDAD6}"/>
              </a:ext>
            </a:extLst>
          </p:cNvPr>
          <p:cNvCxnSpPr>
            <a:cxnSpLocks/>
          </p:cNvCxnSpPr>
          <p:nvPr/>
        </p:nvCxnSpPr>
        <p:spPr>
          <a:xfrm flipH="1" flipV="1">
            <a:off x="2029820" y="5570131"/>
            <a:ext cx="6415680" cy="9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B6F9074-E244-4A1E-920F-CF490CE04633}"/>
              </a:ext>
            </a:extLst>
          </p:cNvPr>
          <p:cNvCxnSpPr/>
          <p:nvPr/>
        </p:nvCxnSpPr>
        <p:spPr>
          <a:xfrm flipV="1">
            <a:off x="2029820" y="5049531"/>
            <a:ext cx="0" cy="52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845FADBB-FA3D-43D3-8450-3F25EE33488F}"/>
              </a:ext>
            </a:extLst>
          </p:cNvPr>
          <p:cNvSpPr txBox="1"/>
          <p:nvPr/>
        </p:nvSpPr>
        <p:spPr>
          <a:xfrm>
            <a:off x="4342310" y="5636566"/>
            <a:ext cx="179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Our New Task</a:t>
            </a:r>
            <a:endParaRPr lang="en-HK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409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5251-5906-4D50-A12B-2EFC8C66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EEE4D-8496-4276-AF3D-CAAD24639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Can we use a single CNN to address multiple distortions?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Inefficient: Require a huge network to handle all the possibilities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Inflexible: All kinds of distorted images are processed with the same structure</a:t>
            </a:r>
          </a:p>
          <a:p>
            <a:pPr lvl="1"/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Find a more </a:t>
            </a:r>
            <a:r>
              <a:rPr lang="en-HK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efficient</a:t>
            </a:r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en-HK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flexible</a:t>
            </a:r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approach!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Process different distortion in a different way</a:t>
            </a:r>
          </a:p>
        </p:txBody>
      </p:sp>
    </p:spTree>
    <p:extLst>
      <p:ext uri="{BB962C8B-B14F-4D97-AF65-F5344CB8AC3E}">
        <p14:creationId xmlns:p14="http://schemas.microsoft.com/office/powerpoint/2010/main" val="3469762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02787-F06B-4DB5-B80F-6E05002F5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Method –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AE3DC-2718-4E90-A940-0F8393214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925"/>
            <a:ext cx="10515600" cy="1325563"/>
          </a:xfrm>
        </p:spPr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Progressively restore the image quality</a:t>
            </a:r>
          </a:p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Treat image restoration as a </a:t>
            </a:r>
            <a:r>
              <a:rPr lang="en-HK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decision making</a:t>
            </a:r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FBF94-47CA-4704-852C-095F5774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911" y="3686426"/>
            <a:ext cx="1018176" cy="1018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18D0C-E2BC-496A-BC26-5B40DA71B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390" y="4704601"/>
            <a:ext cx="1018176" cy="1018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012D1-294F-4788-BFC6-DA4F1E288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187" y="4981415"/>
            <a:ext cx="863599" cy="863599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F5AC38C-8CD0-4157-9B09-FE52D4BBFBCE}"/>
              </a:ext>
            </a:extLst>
          </p:cNvPr>
          <p:cNvSpPr/>
          <p:nvPr/>
        </p:nvSpPr>
        <p:spPr>
          <a:xfrm flipH="1">
            <a:off x="6600791" y="3125061"/>
            <a:ext cx="2757715" cy="1459277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Noisy! Try a denoising tool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B78E70-01FE-4C16-AFBC-54029584F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970" y="3700940"/>
            <a:ext cx="1018176" cy="10181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9CAE18-194D-413D-96BE-9B4B1A106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029" y="3686425"/>
            <a:ext cx="1018176" cy="1018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67A0FB-B221-4A39-AC0A-9D39FC63D9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088" y="3687240"/>
            <a:ext cx="1018176" cy="1018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2E264F-58D1-43CF-B874-C9E8165591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905" y="5115133"/>
            <a:ext cx="596161" cy="596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A76B30-EABE-46F3-82D7-BF9A2F397EE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905" y="5126615"/>
            <a:ext cx="596162" cy="5961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20EF74-4425-4966-A255-96E2BC9A123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095" y="5177515"/>
            <a:ext cx="596161" cy="596161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D850461B-8387-477C-93B7-8D38DB47F905}"/>
              </a:ext>
            </a:extLst>
          </p:cNvPr>
          <p:cNvSpPr/>
          <p:nvPr/>
        </p:nvSpPr>
        <p:spPr>
          <a:xfrm flipH="1">
            <a:off x="6478597" y="3123087"/>
            <a:ext cx="2879908" cy="1459277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Blurry</a:t>
            </a:r>
            <a:r>
              <a:rPr lang="en-HK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! Try a deblurring tool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22861025-A13B-426B-9398-65586D86CBE8}"/>
              </a:ext>
            </a:extLst>
          </p:cNvPr>
          <p:cNvSpPr/>
          <p:nvPr/>
        </p:nvSpPr>
        <p:spPr>
          <a:xfrm flipH="1">
            <a:off x="6334274" y="3138488"/>
            <a:ext cx="3024232" cy="1459277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Artifacts</a:t>
            </a:r>
            <a:r>
              <a:rPr lang="en-HK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! Try a deblocking tool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4A6643AC-52EC-412A-813C-EEB6556B1C8B}"/>
              </a:ext>
            </a:extLst>
          </p:cNvPr>
          <p:cNvSpPr/>
          <p:nvPr/>
        </p:nvSpPr>
        <p:spPr>
          <a:xfrm flipH="1">
            <a:off x="6334274" y="3138488"/>
            <a:ext cx="3024232" cy="1459277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altLang="zh-CN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Good enough :)</a:t>
            </a:r>
            <a:endParaRPr lang="en-HK"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9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0" presetClass="path" presetSubtype="0" accel="12000" decel="1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L -0.00026 -0.15949 C -0.00026 -0.23079 -0.18815 -0.31806 -0.34166 -0.31806 L -0.68307 -0.31806 " pathEditMode="relative" rAng="5400000" ptsTypes="AAAA">
                                      <p:cBhvr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41" y="-1585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07 -0.31806 L -0.58411 -0.3157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0" presetClass="path" presetSubtype="0" accel="16000" decel="1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22222E-6 L -0.00013 -0.15787 C -0.00013 -0.2287 -0.15964 -0.3162 -0.2888 -0.3162 L -0.57734 -0.3162 " pathEditMode="relative" rAng="16200000" ptsTypes="AAAA">
                                      <p:cBhvr>
                                        <p:cTn id="55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67" y="-1581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734 -0.3162 L -0.48073 -0.31666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-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0" presetClass="path" presetSubtype="0" accel="21000" decel="1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3 L -0.00078 -0.15717 C -0.00078 -0.22708 -0.13229 -0.31481 -0.23802 -0.31481 L -0.47513 -0.31481 " pathEditMode="relative" rAng="16200000" ptsTypes="AA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-1574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513 -0.31481 L -0.38203 -0.31273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8" y="9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0" grpId="2" animBg="1"/>
      <p:bldP spid="20" grpId="3" animBg="1"/>
      <p:bldP spid="22" grpId="0" animBg="1"/>
      <p:bldP spid="22" grpId="1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Previous work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9040"/>
            <a:ext cx="10515600" cy="2795968"/>
          </a:xfrm>
        </p:spPr>
        <p:txBody>
          <a:bodyPr>
            <a:normAutofit/>
          </a:bodyPr>
          <a:lstStyle/>
          <a:p>
            <a:r>
              <a:rPr lang="en-US" altLang="zh-CN" sz="2400"/>
              <a:t>Contemporary SR algorithms are mostly CNN-based methods</a:t>
            </a:r>
            <a:r>
              <a:rPr lang="en-US" altLang="zh-CN" sz="2400" baseline="30000"/>
              <a:t>[1]</a:t>
            </a:r>
            <a:r>
              <a:rPr lang="en-US" altLang="zh-CN" sz="2400"/>
              <a:t>.  </a:t>
            </a:r>
          </a:p>
          <a:p>
            <a:r>
              <a:rPr lang="en-US" sz="2400"/>
              <a:t>Most of CNN-based methods use pixel-wise loss function. (MSE-based model)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/>
              <a:t> good at recovering edges and smooth areas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/>
              <a:t> not good at texture recovery</a:t>
            </a:r>
          </a:p>
          <a:p>
            <a:r>
              <a:rPr lang="en-US" sz="2400"/>
              <a:t>Adversarial loss is introduced in SRGAN</a:t>
            </a:r>
            <a:r>
              <a:rPr lang="en-US" sz="2400" baseline="30000"/>
              <a:t>[2]</a:t>
            </a:r>
            <a:r>
              <a:rPr lang="en-US" sz="2400"/>
              <a:t> and EnhanceNet</a:t>
            </a:r>
            <a:r>
              <a:rPr lang="en-US" sz="2400" baseline="30000"/>
              <a:t>[3]</a:t>
            </a:r>
            <a:r>
              <a:rPr lang="en-US" sz="2400"/>
              <a:t>. (GAN-based model)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/>
              <a:t> encourage the network to favor solutions that look more like natural images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/>
              <a:t> visual quality of reconstruction is significantly improved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3870" y="4404410"/>
            <a:ext cx="2256000" cy="1692000"/>
            <a:chOff x="2572064" y="4280176"/>
            <a:chExt cx="2256000" cy="1692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2064" y="4280176"/>
              <a:ext cx="2256000" cy="1692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348037" y="5336381"/>
              <a:ext cx="207169" cy="211932"/>
            </a:xfrm>
            <a:prstGeom prst="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81325" y="4672013"/>
              <a:ext cx="283369" cy="28336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299911" y="4509853"/>
            <a:ext cx="8550713" cy="1273115"/>
            <a:chOff x="3860743" y="4569926"/>
            <a:chExt cx="7633291" cy="1101136"/>
          </a:xfrm>
        </p:grpSpPr>
        <p:grpSp>
          <p:nvGrpSpPr>
            <p:cNvPr id="10" name="Group 9"/>
            <p:cNvGrpSpPr/>
            <p:nvPr/>
          </p:nvGrpSpPr>
          <p:grpSpPr>
            <a:xfrm>
              <a:off x="9241009" y="4569927"/>
              <a:ext cx="1080000" cy="1080001"/>
              <a:chOff x="1068816" y="6072483"/>
              <a:chExt cx="1080000" cy="108000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8816" y="6072483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068816" y="6072484"/>
                <a:ext cx="1080000" cy="10800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860743" y="4586084"/>
              <a:ext cx="1087969" cy="1080000"/>
              <a:chOff x="3414864" y="6072483"/>
              <a:chExt cx="1087969" cy="10800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14864" y="6072483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422833" y="6072483"/>
                <a:ext cx="1080000" cy="10800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406065" y="4569926"/>
              <a:ext cx="1087969" cy="1080000"/>
              <a:chOff x="2233871" y="6072483"/>
              <a:chExt cx="1087969" cy="10800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41840" y="6072483"/>
                <a:ext cx="1080000" cy="1080000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2233871" y="6072483"/>
                <a:ext cx="1080000" cy="1080000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040186" y="4580495"/>
              <a:ext cx="1086360" cy="1085589"/>
              <a:chOff x="4587888" y="6072483"/>
              <a:chExt cx="1086360" cy="1085589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87888" y="6078072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4594248" y="6072483"/>
                <a:ext cx="1080000" cy="1080000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729579" y="4569928"/>
              <a:ext cx="1087840" cy="1090567"/>
              <a:chOff x="6933936" y="6061916"/>
              <a:chExt cx="1087840" cy="1090567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33936" y="6072483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6941776" y="6061916"/>
                <a:ext cx="1080000" cy="1080000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543776" y="4580495"/>
              <a:ext cx="1088625" cy="1090567"/>
              <a:chOff x="5760912" y="6061916"/>
              <a:chExt cx="1088625" cy="109056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0912" y="6072483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5769537" y="6061916"/>
                <a:ext cx="1080000" cy="10800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4155121" y="5853150"/>
            <a:ext cx="83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SRCNN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213039" y="5853150"/>
            <a:ext cx="84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SRGAN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931716" y="5853150"/>
            <a:ext cx="14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Ground-truth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0" y="6222482"/>
            <a:ext cx="122074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[1] C. Dong, C. C. Loy, K. He, and X. Tang. Learning a deep convolutional network for image super-resolution. In ECCV, 2014.</a:t>
            </a:r>
          </a:p>
          <a:p>
            <a:r>
              <a:rPr lang="en-US" sz="1100"/>
              <a:t>[2] C. Ledig, L. Theis, F. Husz´ar, J. Caballero, A. Cunningham, A. Acosta, A. Aitken, et al. Photo-realistic single image super-resolution using a generative adversarial network. In CVPR, 2017.</a:t>
            </a:r>
          </a:p>
          <a:p>
            <a:r>
              <a:rPr lang="en-US" sz="1100"/>
              <a:t>[3] M. S. Sajjadi, B. Sch¨olkopf, and M. Hirsch. EnhanceNet: Single image super-resolution through automated texture synthesis. In ICCV, 2017.</a:t>
            </a:r>
          </a:p>
        </p:txBody>
      </p:sp>
    </p:spTree>
    <p:extLst>
      <p:ext uri="{BB962C8B-B14F-4D97-AF65-F5344CB8AC3E}">
        <p14:creationId xmlns:p14="http://schemas.microsoft.com/office/powerpoint/2010/main" val="542220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9713-050C-4900-9F1C-F270F7B86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Method – Overview</a:t>
            </a:r>
          </a:p>
        </p:txBody>
      </p:sp>
      <p:pic>
        <p:nvPicPr>
          <p:cNvPr id="111" name="Content Placeholder 110">
            <a:extLst>
              <a:ext uri="{FF2B5EF4-FFF2-40B4-BE49-F238E27FC236}">
                <a16:creationId xmlns:a16="http://schemas.microsoft.com/office/drawing/2014/main" id="{A35DDFD8-EF6C-4FD6-BF89-3F2D5CA09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646052"/>
            <a:ext cx="10515600" cy="3053320"/>
          </a:xfrm>
        </p:spPr>
      </p:pic>
      <p:sp>
        <p:nvSpPr>
          <p:cNvPr id="112" name="Content Placeholder 2">
            <a:extLst>
              <a:ext uri="{FF2B5EF4-FFF2-40B4-BE49-F238E27FC236}">
                <a16:creationId xmlns:a16="http://schemas.microsoft.com/office/drawing/2014/main" id="{B8D0358B-B282-4B4C-A059-058D2ED9BC15}"/>
              </a:ext>
            </a:extLst>
          </p:cNvPr>
          <p:cNvSpPr txBox="1">
            <a:spLocks/>
          </p:cNvSpPr>
          <p:nvPr/>
        </p:nvSpPr>
        <p:spPr>
          <a:xfrm>
            <a:off x="838200" y="18129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Our framework requires a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toolbox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and an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agent</a:t>
            </a:r>
            <a:endParaRPr lang="en-HK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06D8A7F3-D92C-4316-AE3D-1D644FF2C925}"/>
              </a:ext>
            </a:extLst>
          </p:cNvPr>
          <p:cNvGrpSpPr/>
          <p:nvPr/>
        </p:nvGrpSpPr>
        <p:grpSpPr>
          <a:xfrm>
            <a:off x="1633728" y="2962656"/>
            <a:ext cx="7860792" cy="2033588"/>
            <a:chOff x="1633728" y="2962656"/>
            <a:chExt cx="7860792" cy="2033588"/>
          </a:xfrm>
        </p:grpSpPr>
        <p:sp>
          <p:nvSpPr>
            <p:cNvPr id="115" name="Rectangle: Single Corner Snipped 114">
              <a:extLst>
                <a:ext uri="{FF2B5EF4-FFF2-40B4-BE49-F238E27FC236}">
                  <a16:creationId xmlns:a16="http://schemas.microsoft.com/office/drawing/2014/main" id="{6B91F179-828A-4EAC-9B28-81DB0BB06EB5}"/>
                </a:ext>
              </a:extLst>
            </p:cNvPr>
            <p:cNvSpPr/>
            <p:nvPr/>
          </p:nvSpPr>
          <p:spPr>
            <a:xfrm>
              <a:off x="1633728" y="2962656"/>
              <a:ext cx="2462784" cy="2011680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092DF9E-8183-447F-9CC9-031DF13862CD}"/>
                </a:ext>
              </a:extLst>
            </p:cNvPr>
            <p:cNvSpPr/>
            <p:nvPr/>
          </p:nvSpPr>
          <p:spPr>
            <a:xfrm>
              <a:off x="3931920" y="3260725"/>
              <a:ext cx="746760" cy="40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17" name="Rectangle: Single Corner Snipped 116">
              <a:extLst>
                <a:ext uri="{FF2B5EF4-FFF2-40B4-BE49-F238E27FC236}">
                  <a16:creationId xmlns:a16="http://schemas.microsoft.com/office/drawing/2014/main" id="{742DC49E-6064-4DBA-BC5E-D92D4A8DF605}"/>
                </a:ext>
              </a:extLst>
            </p:cNvPr>
            <p:cNvSpPr/>
            <p:nvPr/>
          </p:nvSpPr>
          <p:spPr>
            <a:xfrm>
              <a:off x="6448044" y="2984564"/>
              <a:ext cx="2462784" cy="2011680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016DE1AD-C020-4A4E-818F-C2D0DA830C7F}"/>
                </a:ext>
              </a:extLst>
            </p:cNvPr>
            <p:cNvSpPr/>
            <p:nvPr/>
          </p:nvSpPr>
          <p:spPr>
            <a:xfrm>
              <a:off x="8747760" y="3260725"/>
              <a:ext cx="746760" cy="404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8044D48-223C-425B-B5B4-BE16D4CF4E23}"/>
              </a:ext>
            </a:extLst>
          </p:cNvPr>
          <p:cNvGrpSpPr/>
          <p:nvPr/>
        </p:nvGrpSpPr>
        <p:grpSpPr>
          <a:xfrm>
            <a:off x="2115858" y="2938871"/>
            <a:ext cx="7352911" cy="1798818"/>
            <a:chOff x="2115858" y="2938871"/>
            <a:chExt cx="7352911" cy="1798818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8D226BA4-1B9A-4298-B0F7-DAECE6AAB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5858" y="3719513"/>
              <a:ext cx="1018176" cy="1018176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FA0D29C3-8CC3-4EF8-A248-5812B88CE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022" y="3719513"/>
              <a:ext cx="1018176" cy="1018176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0F863B4F-221B-4ECA-B7F0-E99F93B95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812" y="3210480"/>
              <a:ext cx="514377" cy="51437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1961788-5249-470E-8DB4-7419A9DA4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3951" y="3201537"/>
              <a:ext cx="514377" cy="514377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4E85D89-78C7-4FE5-8253-C9D434B9ADD0}"/>
                </a:ext>
              </a:extLst>
            </p:cNvPr>
            <p:cNvSpPr txBox="1"/>
            <p:nvPr/>
          </p:nvSpPr>
          <p:spPr>
            <a:xfrm>
              <a:off x="2193462" y="3270426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Agent</a:t>
              </a:r>
              <a:endParaRPr lang="en-HK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BC2EDB2-3DFE-4972-A229-810125129E41}"/>
                </a:ext>
              </a:extLst>
            </p:cNvPr>
            <p:cNvSpPr txBox="1"/>
            <p:nvPr/>
          </p:nvSpPr>
          <p:spPr>
            <a:xfrm>
              <a:off x="7030212" y="327427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Agent</a:t>
              </a:r>
              <a:endParaRPr lang="en-HK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DAB2E170-4D29-45F6-961F-6FC7778DA06E}"/>
                </a:ext>
              </a:extLst>
            </p:cNvPr>
            <p:cNvSpPr txBox="1"/>
            <p:nvPr/>
          </p:nvSpPr>
          <p:spPr>
            <a:xfrm>
              <a:off x="3562797" y="2939470"/>
              <a:ext cx="1115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Toolbox</a:t>
              </a:r>
              <a:endParaRPr lang="en-HK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34DF029-2945-4FA8-A9BF-2D01D93313F3}"/>
                </a:ext>
              </a:extLst>
            </p:cNvPr>
            <p:cNvSpPr txBox="1"/>
            <p:nvPr/>
          </p:nvSpPr>
          <p:spPr>
            <a:xfrm>
              <a:off x="8352886" y="2938871"/>
              <a:ext cx="1115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Toolbox</a:t>
              </a:r>
              <a:endParaRPr lang="en-HK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4709D574-E637-417E-9714-BC304EACFF7F}"/>
              </a:ext>
            </a:extLst>
          </p:cNvPr>
          <p:cNvSpPr/>
          <p:nvPr/>
        </p:nvSpPr>
        <p:spPr>
          <a:xfrm>
            <a:off x="10407273" y="2590643"/>
            <a:ext cx="855087" cy="2705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7005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A2839-76EE-41C1-BB97-71194FF5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Method –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Toolbox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74247-7BDD-427C-8F46-D014D95B8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We design </a:t>
            </a:r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12 tools, each of which addresses a simple task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3-layer CNN</a:t>
            </a:r>
            <a:r>
              <a:rPr lang="en-HK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[4]</a:t>
            </a:r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8-layer CNN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4AB34-1D6D-4CEE-9899-D65A7579A8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437" y="3252513"/>
            <a:ext cx="6704556" cy="2692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BEE80-3BB8-4C8E-B0E4-EA000790F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926" y="2388914"/>
            <a:ext cx="863599" cy="86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44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88AC1-1259-4CEA-8544-48A86EF13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Method –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Agent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C777D-0D87-4BC2-AA13-2051C2A3F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597866"/>
          </a:xfrm>
        </p:spPr>
        <p:txBody>
          <a:bodyPr/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Use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reinforcement learning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to address tool selection</a:t>
            </a:r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FDD1E-9264-4325-B128-5A81735C9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047" y="3732994"/>
            <a:ext cx="1018176" cy="1018176"/>
          </a:xfrm>
          <a:prstGeom prst="rect">
            <a:avLst/>
          </a:prstGeom>
        </p:spPr>
      </p:pic>
      <p:grpSp>
        <p:nvGrpSpPr>
          <p:cNvPr id="296" name="Group 295">
            <a:extLst>
              <a:ext uri="{FF2B5EF4-FFF2-40B4-BE49-F238E27FC236}">
                <a16:creationId xmlns:a16="http://schemas.microsoft.com/office/drawing/2014/main" id="{F85E7EB7-77DB-4498-967D-383758995A87}"/>
              </a:ext>
            </a:extLst>
          </p:cNvPr>
          <p:cNvGrpSpPr/>
          <p:nvPr/>
        </p:nvGrpSpPr>
        <p:grpSpPr>
          <a:xfrm>
            <a:off x="838200" y="3055595"/>
            <a:ext cx="3988719" cy="817535"/>
            <a:chOff x="448884" y="3039482"/>
            <a:chExt cx="3988719" cy="817535"/>
          </a:xfrm>
        </p:grpSpPr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F7D7521E-4B63-41EF-9085-3DEA04694CBE}"/>
                </a:ext>
              </a:extLst>
            </p:cNvPr>
            <p:cNvSpPr txBox="1"/>
            <p:nvPr/>
          </p:nvSpPr>
          <p:spPr>
            <a:xfrm>
              <a:off x="3377474" y="3266271"/>
              <a:ext cx="740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State</a:t>
              </a:r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ACE9319B-F157-4DE1-808C-44BC6FA91126}"/>
                </a:ext>
              </a:extLst>
            </p:cNvPr>
            <p:cNvCxnSpPr/>
            <p:nvPr/>
          </p:nvCxnSpPr>
          <p:spPr>
            <a:xfrm flipH="1" flipV="1">
              <a:off x="4301731" y="3452221"/>
              <a:ext cx="135872" cy="3203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7E62A946-C9CF-4DDE-9073-ECD38ACC8B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8345" y="3452221"/>
              <a:ext cx="2365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4F822B7F-3F1F-414F-ADDA-6E38E9176FB3}"/>
                </a:ext>
              </a:extLst>
            </p:cNvPr>
            <p:cNvSpPr txBox="1"/>
            <p:nvPr/>
          </p:nvSpPr>
          <p:spPr>
            <a:xfrm>
              <a:off x="448884" y="3039482"/>
              <a:ext cx="280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HK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current distorted image</a:t>
              </a: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E0561B67-B717-4774-B6DD-8E2DE726E5C6}"/>
                </a:ext>
              </a:extLst>
            </p:cNvPr>
            <p:cNvSpPr txBox="1"/>
            <p:nvPr/>
          </p:nvSpPr>
          <p:spPr>
            <a:xfrm>
              <a:off x="1112976" y="3487685"/>
              <a:ext cx="2141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HK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action at last step</a:t>
              </a:r>
            </a:p>
          </p:txBody>
        </p:sp>
        <p:cxnSp>
          <p:nvCxnSpPr>
            <p:cNvPr id="250" name="Connector: Elbow 249">
              <a:extLst>
                <a:ext uri="{FF2B5EF4-FFF2-40B4-BE49-F238E27FC236}">
                  <a16:creationId xmlns:a16="http://schemas.microsoft.com/office/drawing/2014/main" id="{11038534-DBBF-4843-BFE9-290C8C5954A7}"/>
                </a:ext>
              </a:extLst>
            </p:cNvPr>
            <p:cNvCxnSpPr>
              <a:stCxn id="232" idx="1"/>
              <a:endCxn id="248" idx="3"/>
            </p:cNvCxnSpPr>
            <p:nvPr/>
          </p:nvCxnSpPr>
          <p:spPr>
            <a:xfrm rot="10800000" flipV="1">
              <a:off x="3254588" y="3450937"/>
              <a:ext cx="122886" cy="22141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or: Elbow 251">
              <a:extLst>
                <a:ext uri="{FF2B5EF4-FFF2-40B4-BE49-F238E27FC236}">
                  <a16:creationId xmlns:a16="http://schemas.microsoft.com/office/drawing/2014/main" id="{C1503EFE-F081-4C1D-839B-FAB786F5F820}"/>
                </a:ext>
              </a:extLst>
            </p:cNvPr>
            <p:cNvCxnSpPr>
              <a:cxnSpLocks/>
              <a:stCxn id="232" idx="1"/>
              <a:endCxn id="245" idx="3"/>
            </p:cNvCxnSpPr>
            <p:nvPr/>
          </p:nvCxnSpPr>
          <p:spPr>
            <a:xfrm rot="10800000">
              <a:off x="3254588" y="3224149"/>
              <a:ext cx="122886" cy="22678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5C045B30-DB79-4346-9DED-29EC9FA83AF1}"/>
              </a:ext>
            </a:extLst>
          </p:cNvPr>
          <p:cNvGrpSpPr/>
          <p:nvPr/>
        </p:nvGrpSpPr>
        <p:grpSpPr>
          <a:xfrm>
            <a:off x="2428744" y="4678992"/>
            <a:ext cx="2458567" cy="798933"/>
            <a:chOff x="2039428" y="4662879"/>
            <a:chExt cx="2458567" cy="7989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068DFA-0949-4E3D-9F9D-74554562D30E}"/>
                </a:ext>
              </a:extLst>
            </p:cNvPr>
            <p:cNvSpPr txBox="1"/>
            <p:nvPr/>
          </p:nvSpPr>
          <p:spPr>
            <a:xfrm>
              <a:off x="2137684" y="4662879"/>
              <a:ext cx="1070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HK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12 tools</a:t>
              </a: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05963885-66F7-4753-B085-2BE7C0485459}"/>
                </a:ext>
              </a:extLst>
            </p:cNvPr>
            <p:cNvSpPr txBox="1"/>
            <p:nvPr/>
          </p:nvSpPr>
          <p:spPr>
            <a:xfrm>
              <a:off x="2039428" y="5092480"/>
              <a:ext cx="1170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HK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stopping</a:t>
              </a:r>
            </a:p>
          </p:txBody>
        </p: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F0D82180-0D8B-4B4C-8273-62A6ABBD6069}"/>
                </a:ext>
              </a:extLst>
            </p:cNvPr>
            <p:cNvSpPr txBox="1"/>
            <p:nvPr/>
          </p:nvSpPr>
          <p:spPr>
            <a:xfrm>
              <a:off x="3332476" y="4875411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Action</a:t>
              </a:r>
            </a:p>
          </p:txBody>
        </p: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E520E371-55CF-4619-952C-52F46441E9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667" y="4682389"/>
              <a:ext cx="128328" cy="3985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6E8704EE-21A8-4F16-810A-FDF04BED3B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6293" y="5081842"/>
              <a:ext cx="2365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ctor: Elbow 262">
              <a:extLst>
                <a:ext uri="{FF2B5EF4-FFF2-40B4-BE49-F238E27FC236}">
                  <a16:creationId xmlns:a16="http://schemas.microsoft.com/office/drawing/2014/main" id="{B8F0E407-7EBD-45A3-8832-3A3FD377AC6C}"/>
                </a:ext>
              </a:extLst>
            </p:cNvPr>
            <p:cNvCxnSpPr>
              <a:cxnSpLocks/>
              <a:stCxn id="258" idx="1"/>
              <a:endCxn id="257" idx="3"/>
            </p:cNvCxnSpPr>
            <p:nvPr/>
          </p:nvCxnSpPr>
          <p:spPr>
            <a:xfrm rot="10800000" flipV="1">
              <a:off x="3209620" y="5060076"/>
              <a:ext cx="122856" cy="21706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ctor: Elbow 266">
              <a:extLst>
                <a:ext uri="{FF2B5EF4-FFF2-40B4-BE49-F238E27FC236}">
                  <a16:creationId xmlns:a16="http://schemas.microsoft.com/office/drawing/2014/main" id="{68B1FFB3-FAD1-4024-AB8D-3C73EE6D5433}"/>
                </a:ext>
              </a:extLst>
            </p:cNvPr>
            <p:cNvCxnSpPr>
              <a:cxnSpLocks/>
              <a:stCxn id="258" idx="1"/>
              <a:endCxn id="6" idx="3"/>
            </p:cNvCxnSpPr>
            <p:nvPr/>
          </p:nvCxnSpPr>
          <p:spPr>
            <a:xfrm rot="10800000">
              <a:off x="3208490" y="4847545"/>
              <a:ext cx="123986" cy="21253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C1A43C21-1418-4775-A1F9-939B35997845}"/>
              </a:ext>
            </a:extLst>
          </p:cNvPr>
          <p:cNvGrpSpPr/>
          <p:nvPr/>
        </p:nvGrpSpPr>
        <p:grpSpPr>
          <a:xfrm>
            <a:off x="5609967" y="3070988"/>
            <a:ext cx="4380243" cy="716023"/>
            <a:chOff x="5220651" y="3054875"/>
            <a:chExt cx="4380243" cy="716023"/>
          </a:xfrm>
        </p:grpSpPr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DB50D3F9-401F-4C25-A941-6ED1DF2665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0651" y="3239541"/>
              <a:ext cx="308212" cy="5313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6D26B308-C864-4A66-88C8-256622EA00F9}"/>
                </a:ext>
              </a:extLst>
            </p:cNvPr>
            <p:cNvSpPr txBox="1"/>
            <p:nvPr/>
          </p:nvSpPr>
          <p:spPr>
            <a:xfrm>
              <a:off x="5823378" y="3054875"/>
              <a:ext cx="3777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Reward: PSNR gain at each step</a:t>
              </a:r>
            </a:p>
          </p:txBody>
        </p: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F4B77A1D-440C-42B3-8F6C-2051FDE2C4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7166" y="3241515"/>
              <a:ext cx="2365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472B6603-C684-4383-8D80-560761CD29DB}"/>
              </a:ext>
            </a:extLst>
          </p:cNvPr>
          <p:cNvGrpSpPr/>
          <p:nvPr/>
        </p:nvGrpSpPr>
        <p:grpSpPr>
          <a:xfrm>
            <a:off x="5600618" y="3678361"/>
            <a:ext cx="5341133" cy="1799564"/>
            <a:chOff x="5211302" y="3662248"/>
            <a:chExt cx="5341133" cy="1799564"/>
          </a:xfrm>
        </p:grpSpPr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767E8D09-F534-488D-A65A-2A0C926024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1302" y="4662879"/>
              <a:ext cx="269357" cy="5192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559F46EA-E264-4629-8D95-CB4278EE3E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9282" y="5182143"/>
              <a:ext cx="2365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73BE5559-B020-46EB-A7F7-D354B0F3C7DF}"/>
                </a:ext>
              </a:extLst>
            </p:cNvPr>
            <p:cNvGrpSpPr/>
            <p:nvPr/>
          </p:nvGrpSpPr>
          <p:grpSpPr>
            <a:xfrm>
              <a:off x="5645421" y="3662248"/>
              <a:ext cx="4907014" cy="1799564"/>
              <a:chOff x="5645421" y="3662248"/>
              <a:chExt cx="4907014" cy="1799564"/>
            </a:xfrm>
          </p:grpSpPr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1231D711-C66F-4279-A1E6-32F05AA4CD8B}"/>
                  </a:ext>
                </a:extLst>
              </p:cNvPr>
              <p:cNvGrpSpPr/>
              <p:nvPr/>
            </p:nvGrpSpPr>
            <p:grpSpPr>
              <a:xfrm>
                <a:off x="6663139" y="3662248"/>
                <a:ext cx="3889296" cy="1799564"/>
                <a:chOff x="7242724" y="3166284"/>
                <a:chExt cx="4903370" cy="2268772"/>
              </a:xfrm>
            </p:grpSpPr>
            <p:sp>
              <p:nvSpPr>
                <p:cNvPr id="126" name="矩形 17">
                  <a:extLst>
                    <a:ext uri="{FF2B5EF4-FFF2-40B4-BE49-F238E27FC236}">
                      <a16:creationId xmlns:a16="http://schemas.microsoft.com/office/drawing/2014/main" id="{C39C3A4B-B800-4156-89EB-AA59C0DFA681}"/>
                    </a:ext>
                  </a:extLst>
                </p:cNvPr>
                <p:cNvSpPr/>
                <p:nvPr/>
              </p:nvSpPr>
              <p:spPr>
                <a:xfrm>
                  <a:off x="7242724" y="3474655"/>
                  <a:ext cx="896286" cy="572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chemeClr val="accent1"/>
                      </a:solidFill>
                    </a:rPr>
                    <a:t>Input</a:t>
                  </a:r>
                </a:p>
                <a:p>
                  <a:pPr algn="ctr"/>
                  <a:r>
                    <a:rPr lang="en-US" altLang="zh-CN" sz="1400" dirty="0">
                      <a:solidFill>
                        <a:schemeClr val="accent1"/>
                      </a:solidFill>
                    </a:rPr>
                    <a:t>Image</a:t>
                  </a:r>
                  <a:endParaRPr lang="zh-CN" altLang="en-US" sz="1400" dirty="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127" name="直接箭头连接符 95">
                  <a:extLst>
                    <a:ext uri="{FF2B5EF4-FFF2-40B4-BE49-F238E27FC236}">
                      <a16:creationId xmlns:a16="http://schemas.microsoft.com/office/drawing/2014/main" id="{2154BDC9-BF70-435D-A3CA-97B19D624D61}"/>
                    </a:ext>
                  </a:extLst>
                </p:cNvPr>
                <p:cNvCxnSpPr>
                  <a:cxnSpLocks/>
                  <a:stCxn id="126" idx="3"/>
                  <a:endCxn id="128" idx="1"/>
                </p:cNvCxnSpPr>
                <p:nvPr/>
              </p:nvCxnSpPr>
              <p:spPr>
                <a:xfrm>
                  <a:off x="8139010" y="3760758"/>
                  <a:ext cx="297708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矩形 17">
                  <a:extLst>
                    <a:ext uri="{FF2B5EF4-FFF2-40B4-BE49-F238E27FC236}">
                      <a16:creationId xmlns:a16="http://schemas.microsoft.com/office/drawing/2014/main" id="{6C87A49C-1D6A-4539-AE19-03FF4BAFF889}"/>
                    </a:ext>
                  </a:extLst>
                </p:cNvPr>
                <p:cNvSpPr/>
                <p:nvPr/>
              </p:nvSpPr>
              <p:spPr>
                <a:xfrm>
                  <a:off x="8436718" y="3474655"/>
                  <a:ext cx="1064057" cy="572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chemeClr val="tx1"/>
                      </a:solidFill>
                    </a:rPr>
                    <a:t>Feature</a:t>
                  </a:r>
                </a:p>
                <a:p>
                  <a:pPr algn="ctr"/>
                  <a:r>
                    <a:rPr lang="en-HK" altLang="zh-CN" sz="1400" dirty="0">
                      <a:solidFill>
                        <a:schemeClr val="tx1"/>
                      </a:solidFill>
                    </a:rPr>
                    <a:t>Extractor</a:t>
                  </a:r>
                  <a:endParaRPr lang="zh-CN" altLang="en-US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9" name="矩形 17">
                  <a:extLst>
                    <a:ext uri="{FF2B5EF4-FFF2-40B4-BE49-F238E27FC236}">
                      <a16:creationId xmlns:a16="http://schemas.microsoft.com/office/drawing/2014/main" id="{DFA3DAD3-6969-450B-A6BD-4645376235FC}"/>
                    </a:ext>
                  </a:extLst>
                </p:cNvPr>
                <p:cNvSpPr/>
                <p:nvPr/>
              </p:nvSpPr>
              <p:spPr>
                <a:xfrm>
                  <a:off x="7609332" y="4534882"/>
                  <a:ext cx="165508" cy="9001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30" name="矩形 17">
                  <a:extLst>
                    <a:ext uri="{FF2B5EF4-FFF2-40B4-BE49-F238E27FC236}">
                      <a16:creationId xmlns:a16="http://schemas.microsoft.com/office/drawing/2014/main" id="{B5FB5347-9ABF-4D80-BB62-4588C9BB6897}"/>
                    </a:ext>
                  </a:extLst>
                </p:cNvPr>
                <p:cNvSpPr/>
                <p:nvPr/>
              </p:nvSpPr>
              <p:spPr>
                <a:xfrm>
                  <a:off x="8494868" y="4749329"/>
                  <a:ext cx="1064057" cy="4722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HK" altLang="zh-CN" sz="1400" dirty="0">
                      <a:solidFill>
                        <a:schemeClr val="tx1"/>
                      </a:solidFill>
                    </a:rPr>
                    <a:t>One-hot Encoder</a:t>
                  </a:r>
                  <a:endParaRPr lang="en-US" altLang="zh-CN" sz="14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1" name="直接箭头连接符 95">
                  <a:extLst>
                    <a:ext uri="{FF2B5EF4-FFF2-40B4-BE49-F238E27FC236}">
                      <a16:creationId xmlns:a16="http://schemas.microsoft.com/office/drawing/2014/main" id="{74DC4C58-059D-420A-9E07-46489387E1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12226" y="4778033"/>
                  <a:ext cx="258608" cy="124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矩形 17">
                  <a:extLst>
                    <a:ext uri="{FF2B5EF4-FFF2-40B4-BE49-F238E27FC236}">
                      <a16:creationId xmlns:a16="http://schemas.microsoft.com/office/drawing/2014/main" id="{4B8D78E1-F446-4B2A-BA4C-ED595DF8838A}"/>
                    </a:ext>
                  </a:extLst>
                </p:cNvPr>
                <p:cNvSpPr/>
                <p:nvPr/>
              </p:nvSpPr>
              <p:spPr>
                <a:xfrm>
                  <a:off x="10168075" y="4486977"/>
                  <a:ext cx="741444" cy="572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HK" altLang="zh-CN" sz="1400" dirty="0">
                      <a:solidFill>
                        <a:schemeClr val="tx1"/>
                      </a:solidFill>
                    </a:rPr>
                    <a:t>LSTM</a:t>
                  </a:r>
                  <a:endParaRPr lang="en-US" altLang="zh-CN" sz="14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3" name="直接箭头连接符 95">
                  <a:extLst>
                    <a:ext uri="{FF2B5EF4-FFF2-40B4-BE49-F238E27FC236}">
                      <a16:creationId xmlns:a16="http://schemas.microsoft.com/office/drawing/2014/main" id="{FDFD0D97-4671-4DD0-A8D6-C9B7B337FAD1}"/>
                    </a:ext>
                  </a:extLst>
                </p:cNvPr>
                <p:cNvCxnSpPr>
                  <a:cxnSpLocks/>
                  <a:stCxn id="132" idx="3"/>
                  <a:endCxn id="188" idx="1"/>
                </p:cNvCxnSpPr>
                <p:nvPr/>
              </p:nvCxnSpPr>
              <p:spPr>
                <a:xfrm>
                  <a:off x="10909519" y="4773080"/>
                  <a:ext cx="287895" cy="87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E3344028-CEC4-4246-9DA4-8BF5CFE3743B}"/>
                    </a:ext>
                  </a:extLst>
                </p:cNvPr>
                <p:cNvGrpSpPr/>
                <p:nvPr/>
              </p:nvGrpSpPr>
              <p:grpSpPr>
                <a:xfrm>
                  <a:off x="11587186" y="4318644"/>
                  <a:ext cx="165508" cy="910698"/>
                  <a:chOff x="3279102" y="3368007"/>
                  <a:chExt cx="117540" cy="744847"/>
                </a:xfrm>
              </p:grpSpPr>
              <p:sp>
                <p:nvSpPr>
                  <p:cNvPr id="219" name="矩形 30">
                    <a:extLst>
                      <a:ext uri="{FF2B5EF4-FFF2-40B4-BE49-F238E27FC236}">
                        <a16:creationId xmlns:a16="http://schemas.microsoft.com/office/drawing/2014/main" id="{E90E49C4-06D5-4597-9AD0-2441D89AC0FD}"/>
                      </a:ext>
                    </a:extLst>
                  </p:cNvPr>
                  <p:cNvSpPr/>
                  <p:nvPr/>
                </p:nvSpPr>
                <p:spPr>
                  <a:xfrm>
                    <a:off x="3279102" y="3368007"/>
                    <a:ext cx="117540" cy="74484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  <p:sp>
                <p:nvSpPr>
                  <p:cNvPr id="220" name="椭圆 31">
                    <a:extLst>
                      <a:ext uri="{FF2B5EF4-FFF2-40B4-BE49-F238E27FC236}">
                        <a16:creationId xmlns:a16="http://schemas.microsoft.com/office/drawing/2014/main" id="{1472768B-8D6F-4647-A56E-D7386FFD5E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01872" y="3394726"/>
                    <a:ext cx="72000" cy="72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  <p:sp>
                <p:nvSpPr>
                  <p:cNvPr id="221" name="椭圆 32">
                    <a:extLst>
                      <a:ext uri="{FF2B5EF4-FFF2-40B4-BE49-F238E27FC236}">
                        <a16:creationId xmlns:a16="http://schemas.microsoft.com/office/drawing/2014/main" id="{6EB48378-FDB7-488C-80EC-31A2EE94EB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01872" y="3496631"/>
                    <a:ext cx="72000" cy="72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  <p:sp>
                <p:nvSpPr>
                  <p:cNvPr id="222" name="椭圆 33">
                    <a:extLst>
                      <a:ext uri="{FF2B5EF4-FFF2-40B4-BE49-F238E27FC236}">
                        <a16:creationId xmlns:a16="http://schemas.microsoft.com/office/drawing/2014/main" id="{9BD52415-3130-4EAD-9015-7D8F4A5123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01872" y="3598536"/>
                    <a:ext cx="72000" cy="72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  <p:sp>
                <p:nvSpPr>
                  <p:cNvPr id="223" name="椭圆 34">
                    <a:extLst>
                      <a:ext uri="{FF2B5EF4-FFF2-40B4-BE49-F238E27FC236}">
                        <a16:creationId xmlns:a16="http://schemas.microsoft.com/office/drawing/2014/main" id="{428673DA-2E44-497A-AB5A-F0AC11E935D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01872" y="3700441"/>
                    <a:ext cx="72000" cy="72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  <p:sp>
                <p:nvSpPr>
                  <p:cNvPr id="224" name="椭圆 35">
                    <a:extLst>
                      <a:ext uri="{FF2B5EF4-FFF2-40B4-BE49-F238E27FC236}">
                        <a16:creationId xmlns:a16="http://schemas.microsoft.com/office/drawing/2014/main" id="{784CCE8E-C61E-42C7-B7BC-44075DB6DD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01872" y="3802346"/>
                    <a:ext cx="72000" cy="72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  <p:sp>
                <p:nvSpPr>
                  <p:cNvPr id="225" name="椭圆 36">
                    <a:extLst>
                      <a:ext uri="{FF2B5EF4-FFF2-40B4-BE49-F238E27FC236}">
                        <a16:creationId xmlns:a16="http://schemas.microsoft.com/office/drawing/2014/main" id="{8413DF5D-FAB1-4080-89E3-9C9F726756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01872" y="3904251"/>
                    <a:ext cx="72000" cy="72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  <p:sp>
                <p:nvSpPr>
                  <p:cNvPr id="226" name="椭圆 37">
                    <a:extLst>
                      <a:ext uri="{FF2B5EF4-FFF2-40B4-BE49-F238E27FC236}">
                        <a16:creationId xmlns:a16="http://schemas.microsoft.com/office/drawing/2014/main" id="{918C5515-0E13-477C-ABD2-BC61A13FA5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01872" y="4006157"/>
                    <a:ext cx="72000" cy="72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</p:grpSp>
            <p:cxnSp>
              <p:nvCxnSpPr>
                <p:cNvPr id="140" name="Connector: Elbow 139">
                  <a:extLst>
                    <a:ext uri="{FF2B5EF4-FFF2-40B4-BE49-F238E27FC236}">
                      <a16:creationId xmlns:a16="http://schemas.microsoft.com/office/drawing/2014/main" id="{6B72BB65-C967-409F-A438-A96DCCA6903E}"/>
                    </a:ext>
                  </a:extLst>
                </p:cNvPr>
                <p:cNvCxnSpPr>
                  <a:cxnSpLocks/>
                  <a:stCxn id="128" idx="3"/>
                  <a:endCxn id="145" idx="1"/>
                </p:cNvCxnSpPr>
                <p:nvPr/>
              </p:nvCxnSpPr>
              <p:spPr>
                <a:xfrm>
                  <a:off x="9500774" y="3760758"/>
                  <a:ext cx="337761" cy="868407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箭头连接符 95">
                  <a:extLst>
                    <a:ext uri="{FF2B5EF4-FFF2-40B4-BE49-F238E27FC236}">
                      <a16:creationId xmlns:a16="http://schemas.microsoft.com/office/drawing/2014/main" id="{C0DD56B6-8F08-4396-B739-B2433C593514}"/>
                    </a:ext>
                  </a:extLst>
                </p:cNvPr>
                <p:cNvCxnSpPr>
                  <a:cxnSpLocks/>
                  <a:stCxn id="130" idx="3"/>
                  <a:endCxn id="144" idx="1"/>
                </p:cNvCxnSpPr>
                <p:nvPr/>
              </p:nvCxnSpPr>
              <p:spPr>
                <a:xfrm>
                  <a:off x="9558925" y="4985465"/>
                  <a:ext cx="279803" cy="164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Rectangle: Single Corner Snipped 142">
                  <a:extLst>
                    <a:ext uri="{FF2B5EF4-FFF2-40B4-BE49-F238E27FC236}">
                      <a16:creationId xmlns:a16="http://schemas.microsoft.com/office/drawing/2014/main" id="{29B3A499-1F79-4854-A9B7-DD4A6193D8EA}"/>
                    </a:ext>
                  </a:extLst>
                </p:cNvPr>
                <p:cNvSpPr/>
                <p:nvPr/>
              </p:nvSpPr>
              <p:spPr>
                <a:xfrm>
                  <a:off x="8261896" y="3244334"/>
                  <a:ext cx="3091904" cy="2167253"/>
                </a:xfrm>
                <a:prstGeom prst="snip1Rect">
                  <a:avLst>
                    <a:gd name="adj" fmla="val 50000"/>
                  </a:avLst>
                </a:prstGeom>
                <a:noFill/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HK" sz="1400"/>
                </a:p>
              </p:txBody>
            </p:sp>
            <p:sp>
              <p:nvSpPr>
                <p:cNvPr id="144" name="矩形 17">
                  <a:extLst>
                    <a:ext uri="{FF2B5EF4-FFF2-40B4-BE49-F238E27FC236}">
                      <a16:creationId xmlns:a16="http://schemas.microsoft.com/office/drawing/2014/main" id="{4B0DA74E-3CCF-40B1-9687-A9C3D803BCEE}"/>
                    </a:ext>
                  </a:extLst>
                </p:cNvPr>
                <p:cNvSpPr/>
                <p:nvPr/>
              </p:nvSpPr>
              <p:spPr>
                <a:xfrm>
                  <a:off x="9838727" y="4842923"/>
                  <a:ext cx="64377" cy="288367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45" name="矩形 17">
                  <a:extLst>
                    <a:ext uri="{FF2B5EF4-FFF2-40B4-BE49-F238E27FC236}">
                      <a16:creationId xmlns:a16="http://schemas.microsoft.com/office/drawing/2014/main" id="{5BC83F84-6E24-4076-8C00-C9262B040FB2}"/>
                    </a:ext>
                  </a:extLst>
                </p:cNvPr>
                <p:cNvSpPr/>
                <p:nvPr/>
              </p:nvSpPr>
              <p:spPr>
                <a:xfrm>
                  <a:off x="9838535" y="4415601"/>
                  <a:ext cx="64377" cy="4271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147" name="直接箭头连接符 95">
                  <a:extLst>
                    <a:ext uri="{FF2B5EF4-FFF2-40B4-BE49-F238E27FC236}">
                      <a16:creationId xmlns:a16="http://schemas.microsoft.com/office/drawing/2014/main" id="{8BA09CFE-3AA4-44D8-BFED-B71A58C9F435}"/>
                    </a:ext>
                  </a:extLst>
                </p:cNvPr>
                <p:cNvCxnSpPr>
                  <a:cxnSpLocks/>
                  <a:stCxn id="129" idx="3"/>
                  <a:endCxn id="130" idx="1"/>
                </p:cNvCxnSpPr>
                <p:nvPr/>
              </p:nvCxnSpPr>
              <p:spPr>
                <a:xfrm>
                  <a:off x="7774839" y="4984969"/>
                  <a:ext cx="720028" cy="49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9" name="TextBox 168">
                      <a:extLst>
                        <a:ext uri="{FF2B5EF4-FFF2-40B4-BE49-F238E27FC236}">
                          <a16:creationId xmlns:a16="http://schemas.microsoft.com/office/drawing/2014/main" id="{71FD53C1-F1F0-42E0-AA4B-1787408FC71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11340" y="4559104"/>
                      <a:ext cx="299490" cy="259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HK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HK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HK" sz="14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HK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HK" sz="1400" dirty="0"/>
                    </a:p>
                  </p:txBody>
                </p:sp>
              </mc:Choice>
              <mc:Fallback xmlns="">
                <p:sp>
                  <p:nvSpPr>
                    <p:cNvPr id="169" name="TextBox 168">
                      <a:extLst>
                        <a:ext uri="{FF2B5EF4-FFF2-40B4-BE49-F238E27FC236}">
                          <a16:creationId xmlns:a16="http://schemas.microsoft.com/office/drawing/2014/main" id="{71FD53C1-F1F0-42E0-AA4B-1787408FC71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11340" y="4559104"/>
                      <a:ext cx="299490" cy="25922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7949" t="-21212" r="-35897" b="-212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HK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0" name="TextBox 169">
                      <a:extLst>
                        <a:ext uri="{FF2B5EF4-FFF2-40B4-BE49-F238E27FC236}">
                          <a16:creationId xmlns:a16="http://schemas.microsoft.com/office/drawing/2014/main" id="{08F292C0-0ED6-4C71-8BD6-1881DA9D23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4514" y="3166284"/>
                      <a:ext cx="244676" cy="259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HK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sz="1400" b="1" i="0" smtClean="0">
                                    <a:latin typeface="Cambria Math" panose="02040503050406030204" pitchFamily="18" charset="0"/>
                                  </a:rPr>
                                  <m:t>𝐈</m:t>
                                </m:r>
                              </m:e>
                              <m:sub>
                                <m:r>
                                  <a:rPr lang="en-HK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HK" sz="1400" dirty="0"/>
                    </a:p>
                  </p:txBody>
                </p:sp>
              </mc:Choice>
              <mc:Fallback xmlns="">
                <p:sp>
                  <p:nvSpPr>
                    <p:cNvPr id="170" name="TextBox 169">
                      <a:extLst>
                        <a:ext uri="{FF2B5EF4-FFF2-40B4-BE49-F238E27FC236}">
                          <a16:creationId xmlns:a16="http://schemas.microsoft.com/office/drawing/2014/main" id="{08F292C0-0ED6-4C71-8BD6-1881DA9D232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14514" y="3166284"/>
                      <a:ext cx="244676" cy="259221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8750" r="-3125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HK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2" name="TextBox 181">
                      <a:extLst>
                        <a:ext uri="{FF2B5EF4-FFF2-40B4-BE49-F238E27FC236}">
                          <a16:creationId xmlns:a16="http://schemas.microsoft.com/office/drawing/2014/main" id="{99F5C637-9A36-4C2C-9328-61E8350485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57388" y="4165854"/>
                      <a:ext cx="273304" cy="259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HK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sz="1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HK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HK" sz="1400" dirty="0"/>
                    </a:p>
                  </p:txBody>
                </p:sp>
              </mc:Choice>
              <mc:Fallback xmlns="">
                <p:sp>
                  <p:nvSpPr>
                    <p:cNvPr id="182" name="TextBox 181">
                      <a:extLst>
                        <a:ext uri="{FF2B5EF4-FFF2-40B4-BE49-F238E27FC236}">
                          <a16:creationId xmlns:a16="http://schemas.microsoft.com/office/drawing/2014/main" id="{99F5C637-9A36-4C2C-9328-61E8350485B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57388" y="4165854"/>
                      <a:ext cx="273304" cy="25922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7143" r="-2857"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HK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0F04DA95-22B4-4232-994C-95570B175787}"/>
                    </a:ext>
                  </a:extLst>
                </p:cNvPr>
                <p:cNvCxnSpPr>
                  <a:stCxn id="126" idx="2"/>
                  <a:endCxn id="182" idx="0"/>
                </p:cNvCxnSpPr>
                <p:nvPr/>
              </p:nvCxnSpPr>
              <p:spPr>
                <a:xfrm>
                  <a:off x="7690867" y="4046862"/>
                  <a:ext cx="3174" cy="11899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15DEC0D1-2690-4D05-9FD3-15CDFA88F980}"/>
                    </a:ext>
                  </a:extLst>
                </p:cNvPr>
                <p:cNvCxnSpPr>
                  <a:cxnSpLocks/>
                  <a:stCxn id="182" idx="2"/>
                  <a:endCxn id="129" idx="0"/>
                </p:cNvCxnSpPr>
                <p:nvPr/>
              </p:nvCxnSpPr>
              <p:spPr>
                <a:xfrm flipH="1">
                  <a:off x="7692087" y="4425075"/>
                  <a:ext cx="1954" cy="10980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8" name="矩形 17">
                  <a:extLst>
                    <a:ext uri="{FF2B5EF4-FFF2-40B4-BE49-F238E27FC236}">
                      <a16:creationId xmlns:a16="http://schemas.microsoft.com/office/drawing/2014/main" id="{243E741A-B9A7-4040-B5DA-DC89E7AEFAD5}"/>
                    </a:ext>
                  </a:extLst>
                </p:cNvPr>
                <p:cNvSpPr/>
                <p:nvPr/>
              </p:nvSpPr>
              <p:spPr>
                <a:xfrm>
                  <a:off x="11197414" y="4428610"/>
                  <a:ext cx="64377" cy="6906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dirty="0">
                    <a:solidFill>
                      <a:schemeClr val="accent1"/>
                    </a:solidFill>
                  </a:endParaRPr>
                </a:p>
              </p:txBody>
            </p:sp>
            <p:cxnSp>
              <p:nvCxnSpPr>
                <p:cNvPr id="189" name="直接箭头连接符 95">
                  <a:extLst>
                    <a:ext uri="{FF2B5EF4-FFF2-40B4-BE49-F238E27FC236}">
                      <a16:creationId xmlns:a16="http://schemas.microsoft.com/office/drawing/2014/main" id="{0A4FA0BE-6C17-4662-809B-114FAF7A160A}"/>
                    </a:ext>
                  </a:extLst>
                </p:cNvPr>
                <p:cNvCxnSpPr>
                  <a:cxnSpLocks/>
                  <a:stCxn id="188" idx="3"/>
                  <a:endCxn id="219" idx="1"/>
                </p:cNvCxnSpPr>
                <p:nvPr/>
              </p:nvCxnSpPr>
              <p:spPr>
                <a:xfrm>
                  <a:off x="11261791" y="4773960"/>
                  <a:ext cx="325395" cy="3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3F89EAE4-31D9-4060-A95B-EFD794B219E1}"/>
                    </a:ext>
                  </a:extLst>
                </p:cNvPr>
                <p:cNvSpPr txBox="1"/>
                <p:nvPr/>
              </p:nvSpPr>
              <p:spPr>
                <a:xfrm>
                  <a:off x="9892168" y="3880620"/>
                  <a:ext cx="881813" cy="3703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b="1" dirty="0"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Agent</a:t>
                  </a:r>
                  <a:endParaRPr lang="en-HK" sz="12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0" name="TextBox 229">
                      <a:extLst>
                        <a:ext uri="{FF2B5EF4-FFF2-40B4-BE49-F238E27FC236}">
                          <a16:creationId xmlns:a16="http://schemas.microsoft.com/office/drawing/2014/main" id="{422A77E0-4EBA-4BF5-BA51-7705E2A005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726103" y="4616712"/>
                      <a:ext cx="419991" cy="259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HK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HK" sz="1400" b="1" i="1" smtClean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HK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HK" sz="2000" dirty="0"/>
                    </a:p>
                  </p:txBody>
                </p:sp>
              </mc:Choice>
              <mc:Fallback xmlns="">
                <p:sp>
                  <p:nvSpPr>
                    <p:cNvPr id="230" name="TextBox 229">
                      <a:extLst>
                        <a:ext uri="{FF2B5EF4-FFF2-40B4-BE49-F238E27FC236}">
                          <a16:creationId xmlns:a16="http://schemas.microsoft.com/office/drawing/2014/main" id="{422A77E0-4EBA-4BF5-BA51-7705E2A0057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726103" y="4616712"/>
                      <a:ext cx="419991" cy="259221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1764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HK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7182EE33-4594-41EC-ACB7-21367C1536E1}"/>
                  </a:ext>
                </a:extLst>
              </p:cNvPr>
              <p:cNvSpPr txBox="1"/>
              <p:nvPr/>
            </p:nvSpPr>
            <p:spPr>
              <a:xfrm>
                <a:off x="5645421" y="4986783"/>
                <a:ext cx="12187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HK" altLang="zh-CN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Structure: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204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B2AE2-A92F-4AA1-8986-DBA70BC7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Method –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Joint Training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789B8-B9B5-4163-A40C-BEFCDE498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27467"/>
          </a:xfrm>
        </p:spPr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 of </a:t>
            </a:r>
            <a:r>
              <a:rPr lang="en-HK" dirty="0">
                <a:ea typeface="Microsoft YaHei" panose="020B0503020204020204" pitchFamily="34" charset="-122"/>
              </a:rPr>
              <a:t>‘</a:t>
            </a:r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Middle State</a:t>
            </a:r>
            <a:r>
              <a:rPr lang="en-HK" dirty="0">
                <a:ea typeface="Microsoft YaHei" panose="020B0503020204020204" pitchFamily="34" charset="-122"/>
              </a:rPr>
              <a:t>’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Intermediate results after several steps of processing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None of the tools has seen these intermediate results</a:t>
            </a:r>
          </a:p>
          <a:p>
            <a:pPr lvl="1"/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Joint Training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82B1A9F-3D1F-4F7A-AA2F-6FABD37D56F5}"/>
              </a:ext>
            </a:extLst>
          </p:cNvPr>
          <p:cNvGrpSpPr/>
          <p:nvPr/>
        </p:nvGrpSpPr>
        <p:grpSpPr>
          <a:xfrm>
            <a:off x="4907804" y="3631612"/>
            <a:ext cx="1521141" cy="2667521"/>
            <a:chOff x="4907804" y="3631612"/>
            <a:chExt cx="1521141" cy="266752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4579F1-FAF8-4B24-B5D7-A44BD7A57310}"/>
                </a:ext>
              </a:extLst>
            </p:cNvPr>
            <p:cNvSpPr/>
            <p:nvPr/>
          </p:nvSpPr>
          <p:spPr>
            <a:xfrm>
              <a:off x="4978030" y="3631612"/>
              <a:ext cx="107947" cy="6757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26ADEE-B5AA-4DB7-A93F-A1273A5ABC0B}"/>
                </a:ext>
              </a:extLst>
            </p:cNvPr>
            <p:cNvSpPr/>
            <p:nvPr/>
          </p:nvSpPr>
          <p:spPr>
            <a:xfrm>
              <a:off x="4978030" y="4479894"/>
              <a:ext cx="107947" cy="67571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9" name="文本框 84">
              <a:extLst>
                <a:ext uri="{FF2B5EF4-FFF2-40B4-BE49-F238E27FC236}">
                  <a16:creationId xmlns:a16="http://schemas.microsoft.com/office/drawing/2014/main" id="{1FB18CA1-B1A6-4939-9737-B89CA0150460}"/>
                </a:ext>
              </a:extLst>
            </p:cNvPr>
            <p:cNvSpPr txBox="1"/>
            <p:nvPr/>
          </p:nvSpPr>
          <p:spPr>
            <a:xfrm rot="5400000">
              <a:off x="4842893" y="5305503"/>
              <a:ext cx="499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...</a:t>
              </a:r>
              <a:endParaRPr lang="zh-CN" altLang="en-US" b="1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5B2207-76ED-4548-942D-1EB703096182}"/>
                </a:ext>
              </a:extLst>
            </p:cNvPr>
            <p:cNvSpPr/>
            <p:nvPr/>
          </p:nvSpPr>
          <p:spPr>
            <a:xfrm>
              <a:off x="4984235" y="5623416"/>
              <a:ext cx="107947" cy="67571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F7BECC-8053-4BC4-A66A-8CFD5A9F706A}"/>
                </a:ext>
              </a:extLst>
            </p:cNvPr>
            <p:cNvSpPr/>
            <p:nvPr/>
          </p:nvSpPr>
          <p:spPr>
            <a:xfrm>
              <a:off x="5555281" y="3631612"/>
              <a:ext cx="107947" cy="6757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85A928-FEE8-4A53-B695-4687AF91329D}"/>
                </a:ext>
              </a:extLst>
            </p:cNvPr>
            <p:cNvSpPr/>
            <p:nvPr/>
          </p:nvSpPr>
          <p:spPr>
            <a:xfrm>
              <a:off x="5555281" y="4479894"/>
              <a:ext cx="107947" cy="67571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3" name="文本框 84">
              <a:extLst>
                <a:ext uri="{FF2B5EF4-FFF2-40B4-BE49-F238E27FC236}">
                  <a16:creationId xmlns:a16="http://schemas.microsoft.com/office/drawing/2014/main" id="{46B071EC-2881-414C-B2A6-77D7880F57ED}"/>
                </a:ext>
              </a:extLst>
            </p:cNvPr>
            <p:cNvSpPr txBox="1"/>
            <p:nvPr/>
          </p:nvSpPr>
          <p:spPr>
            <a:xfrm rot="5400000">
              <a:off x="5420144" y="5305503"/>
              <a:ext cx="499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...</a:t>
              </a:r>
              <a:endParaRPr lang="zh-CN" altLang="en-US" b="1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8761A9-8F0C-42A8-84C1-8DD6A4B2B0DF}"/>
                </a:ext>
              </a:extLst>
            </p:cNvPr>
            <p:cNvSpPr/>
            <p:nvPr/>
          </p:nvSpPr>
          <p:spPr>
            <a:xfrm>
              <a:off x="5561486" y="5623416"/>
              <a:ext cx="107947" cy="67571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35998D-D691-443E-9FDE-C60238DDF651}"/>
                </a:ext>
              </a:extLst>
            </p:cNvPr>
            <p:cNvSpPr/>
            <p:nvPr/>
          </p:nvSpPr>
          <p:spPr>
            <a:xfrm>
              <a:off x="6129840" y="3631612"/>
              <a:ext cx="107947" cy="6757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sz="1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99CE5A-E528-4531-9073-7EB48CB88F12}"/>
                </a:ext>
              </a:extLst>
            </p:cNvPr>
            <p:cNvSpPr/>
            <p:nvPr/>
          </p:nvSpPr>
          <p:spPr>
            <a:xfrm>
              <a:off x="6129839" y="4479894"/>
              <a:ext cx="107947" cy="67571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sz="1200"/>
            </a:p>
          </p:txBody>
        </p:sp>
        <p:sp>
          <p:nvSpPr>
            <p:cNvPr id="17" name="文本框 84">
              <a:extLst>
                <a:ext uri="{FF2B5EF4-FFF2-40B4-BE49-F238E27FC236}">
                  <a16:creationId xmlns:a16="http://schemas.microsoft.com/office/drawing/2014/main" id="{4748EFF1-929D-4E52-94EB-86575D49C880}"/>
                </a:ext>
              </a:extLst>
            </p:cNvPr>
            <p:cNvSpPr txBox="1"/>
            <p:nvPr/>
          </p:nvSpPr>
          <p:spPr>
            <a:xfrm rot="5400000">
              <a:off x="5994702" y="5305503"/>
              <a:ext cx="499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...</a:t>
              </a:r>
              <a:endParaRPr lang="zh-CN" altLang="en-US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1299AD-4C58-415C-9488-4F63DC1579A4}"/>
                </a:ext>
              </a:extLst>
            </p:cNvPr>
            <p:cNvSpPr/>
            <p:nvPr/>
          </p:nvSpPr>
          <p:spPr>
            <a:xfrm>
              <a:off x="6136044" y="5623416"/>
              <a:ext cx="107947" cy="67571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0A3D3C8-E430-431F-88B3-E717E51664B6}"/>
              </a:ext>
            </a:extLst>
          </p:cNvPr>
          <p:cNvGrpSpPr/>
          <p:nvPr/>
        </p:nvGrpSpPr>
        <p:grpSpPr>
          <a:xfrm>
            <a:off x="4564027" y="4070298"/>
            <a:ext cx="2087762" cy="2049970"/>
            <a:chOff x="4564027" y="4070298"/>
            <a:chExt cx="2087762" cy="204997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8936E08-840A-4176-BB44-2AFC4DB93B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1492" y="6002406"/>
              <a:ext cx="420297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E88C4DF-323A-4CFE-ADFA-88C1F2E95F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54512" y="4103821"/>
              <a:ext cx="481532" cy="2016447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6B00000-17A0-4CB2-A23C-B637FD49DB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7261" y="4070298"/>
              <a:ext cx="478020" cy="843752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414F20E-EC4B-4327-BD20-BE021F0947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64027" y="4865314"/>
              <a:ext cx="415040" cy="1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2278124-8FE9-4BD4-9C0C-D4644589646C}"/>
              </a:ext>
            </a:extLst>
          </p:cNvPr>
          <p:cNvGrpSpPr/>
          <p:nvPr/>
        </p:nvGrpSpPr>
        <p:grpSpPr>
          <a:xfrm>
            <a:off x="1765874" y="4248582"/>
            <a:ext cx="1806271" cy="561657"/>
            <a:chOff x="1765874" y="4248582"/>
            <a:chExt cx="1806271" cy="561657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18013ED-3DA3-481C-B75C-AEDAE8D059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2640" y="4513630"/>
              <a:ext cx="582725" cy="35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0417902-9A37-475D-8A64-04EE34F50E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5815" y="4551013"/>
              <a:ext cx="574381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lg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39EDF9-445A-4631-8706-BF25664AF1CE}"/>
                </a:ext>
              </a:extLst>
            </p:cNvPr>
            <p:cNvSpPr txBox="1"/>
            <p:nvPr/>
          </p:nvSpPr>
          <p:spPr>
            <a:xfrm>
              <a:off x="1830603" y="4248582"/>
              <a:ext cx="760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forward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F42B09C-70B5-4842-A1B8-D1147F8A3D55}"/>
                </a:ext>
              </a:extLst>
            </p:cNvPr>
            <p:cNvSpPr txBox="1"/>
            <p:nvPr/>
          </p:nvSpPr>
          <p:spPr>
            <a:xfrm>
              <a:off x="1765874" y="4502462"/>
              <a:ext cx="890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backward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4E0332A-A281-47AB-A9F1-B08B08AF888B}"/>
                </a:ext>
              </a:extLst>
            </p:cNvPr>
            <p:cNvSpPr txBox="1"/>
            <p:nvPr/>
          </p:nvSpPr>
          <p:spPr>
            <a:xfrm>
              <a:off x="2573282" y="4352606"/>
              <a:ext cx="998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toolchain 1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43E0CCF-F101-4BE2-A2B3-017462033597}"/>
              </a:ext>
            </a:extLst>
          </p:cNvPr>
          <p:cNvGrpSpPr/>
          <p:nvPr/>
        </p:nvGrpSpPr>
        <p:grpSpPr>
          <a:xfrm>
            <a:off x="1792173" y="4733238"/>
            <a:ext cx="1777917" cy="561636"/>
            <a:chOff x="1792173" y="4733238"/>
            <a:chExt cx="1777917" cy="56163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1529DA9-FDB8-4C52-A880-898BDAA1D793}"/>
                </a:ext>
              </a:extLst>
            </p:cNvPr>
            <p:cNvCxnSpPr>
              <a:cxnSpLocks/>
            </p:cNvCxnSpPr>
            <p:nvPr/>
          </p:nvCxnSpPr>
          <p:spPr>
            <a:xfrm>
              <a:off x="1951215" y="5001437"/>
              <a:ext cx="556037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FB5F95B-EB97-46B4-BD1D-12CD284DD8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1215" y="5042569"/>
              <a:ext cx="550869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lg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B7481C0-F009-49B1-9EA3-3EEC41C67F95}"/>
                </a:ext>
              </a:extLst>
            </p:cNvPr>
            <p:cNvSpPr txBox="1"/>
            <p:nvPr/>
          </p:nvSpPr>
          <p:spPr>
            <a:xfrm>
              <a:off x="2571227" y="4851320"/>
              <a:ext cx="998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>
                  <a:solidFill>
                    <a:srgbClr val="FF0000"/>
                  </a:solidFill>
                </a:rPr>
                <a:t>toolchain 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AA6D85-0C72-4D43-80DE-CA8AA79487FC}"/>
                </a:ext>
              </a:extLst>
            </p:cNvPr>
            <p:cNvSpPr txBox="1"/>
            <p:nvPr/>
          </p:nvSpPr>
          <p:spPr>
            <a:xfrm>
              <a:off x="1846192" y="4733238"/>
              <a:ext cx="760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>
                  <a:solidFill>
                    <a:srgbClr val="FF0000"/>
                  </a:solidFill>
                </a:rPr>
                <a:t>forward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1217451-B7F5-454F-9D72-07B30DBC791D}"/>
                </a:ext>
              </a:extLst>
            </p:cNvPr>
            <p:cNvSpPr txBox="1"/>
            <p:nvPr/>
          </p:nvSpPr>
          <p:spPr>
            <a:xfrm>
              <a:off x="1792173" y="4987097"/>
              <a:ext cx="890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>
                  <a:solidFill>
                    <a:srgbClr val="FF0000"/>
                  </a:solidFill>
                </a:rPr>
                <a:t>backward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966970E-18BB-4E0D-9C11-DFD5416C1DBE}"/>
              </a:ext>
            </a:extLst>
          </p:cNvPr>
          <p:cNvGrpSpPr/>
          <p:nvPr/>
        </p:nvGrpSpPr>
        <p:grpSpPr>
          <a:xfrm>
            <a:off x="4566930" y="4002300"/>
            <a:ext cx="2084859" cy="2077362"/>
            <a:chOff x="4566930" y="4002300"/>
            <a:chExt cx="2084859" cy="207736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AACDC9F-CE72-4AA8-9B82-FD46360BCC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66930" y="4002300"/>
              <a:ext cx="409146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lg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6C5E39D-C168-491B-88C3-A8213EDCF682}"/>
                </a:ext>
              </a:extLst>
            </p:cNvPr>
            <p:cNvGrpSpPr/>
            <p:nvPr/>
          </p:nvGrpSpPr>
          <p:grpSpPr>
            <a:xfrm>
              <a:off x="5077261" y="4103821"/>
              <a:ext cx="1574528" cy="1975841"/>
              <a:chOff x="5077261" y="4103821"/>
              <a:chExt cx="1574528" cy="1975841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9AB90C17-7D6F-4881-B7AC-61B4AB739D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31492" y="4853240"/>
                <a:ext cx="420297" cy="60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lg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04811CA-26F0-4DA6-B381-B5E0851494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69434" y="4920294"/>
                <a:ext cx="460406" cy="11487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lg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40D0C86B-3FF1-4F6B-AC9B-48899F20A3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77261" y="4103821"/>
                <a:ext cx="478021" cy="19758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lg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6544C27-253B-41AB-AD7D-841D5FA459A7}"/>
              </a:ext>
            </a:extLst>
          </p:cNvPr>
          <p:cNvGrpSpPr/>
          <p:nvPr/>
        </p:nvGrpSpPr>
        <p:grpSpPr>
          <a:xfrm>
            <a:off x="3874733" y="3624007"/>
            <a:ext cx="4362039" cy="2337268"/>
            <a:chOff x="3874733" y="3624007"/>
            <a:chExt cx="4362039" cy="233726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CD978-4347-43D8-A8E5-D6130F177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4733" y="3624007"/>
              <a:ext cx="701251" cy="7012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E858F5-ADA2-4911-9EED-625CAF79C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6958" y="4465232"/>
              <a:ext cx="701251" cy="701250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40C69EF-1C51-4BE4-85EC-E1DFCC1DACD6}"/>
                </a:ext>
              </a:extLst>
            </p:cNvPr>
            <p:cNvCxnSpPr>
              <a:cxnSpLocks/>
            </p:cNvCxnSpPr>
            <p:nvPr/>
          </p:nvCxnSpPr>
          <p:spPr>
            <a:xfrm>
              <a:off x="4575737" y="3964035"/>
              <a:ext cx="40229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BD68548-E164-45A5-9E40-C705ED9E9924}"/>
                </a:ext>
              </a:extLst>
            </p:cNvPr>
            <p:cNvCxnSpPr>
              <a:cxnSpLocks/>
              <a:stCxn id="7" idx="3"/>
              <a:endCxn id="14" idx="1"/>
            </p:cNvCxnSpPr>
            <p:nvPr/>
          </p:nvCxnSpPr>
          <p:spPr>
            <a:xfrm>
              <a:off x="5085977" y="3969471"/>
              <a:ext cx="475509" cy="19918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70C06E1-AEA4-4684-B248-BC42F792D312}"/>
                </a:ext>
              </a:extLst>
            </p:cNvPr>
            <p:cNvCxnSpPr>
              <a:cxnSpLocks/>
              <a:stCxn id="14" idx="3"/>
              <a:endCxn id="16" idx="1"/>
            </p:cNvCxnSpPr>
            <p:nvPr/>
          </p:nvCxnSpPr>
          <p:spPr>
            <a:xfrm flipV="1">
              <a:off x="5669434" y="4817753"/>
              <a:ext cx="460406" cy="11435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D0FFC77-031B-4B31-A705-CE92D91D0ECF}"/>
                </a:ext>
              </a:extLst>
            </p:cNvPr>
            <p:cNvCxnSpPr>
              <a:cxnSpLocks/>
              <a:stCxn id="16" idx="3"/>
              <a:endCxn id="20" idx="1"/>
            </p:cNvCxnSpPr>
            <p:nvPr/>
          </p:nvCxnSpPr>
          <p:spPr>
            <a:xfrm flipV="1">
              <a:off x="6237786" y="4815857"/>
              <a:ext cx="419171" cy="18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1A1C2F-A1DB-4A6E-AD5D-56515F07BF31}"/>
                </a:ext>
              </a:extLst>
            </p:cNvPr>
            <p:cNvSpPr txBox="1"/>
            <p:nvPr/>
          </p:nvSpPr>
          <p:spPr>
            <a:xfrm>
              <a:off x="7410905" y="4700654"/>
              <a:ext cx="8258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MSE loss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E949BF8-1F92-4396-A825-7A0324028D06}"/>
              </a:ext>
            </a:extLst>
          </p:cNvPr>
          <p:cNvGrpSpPr/>
          <p:nvPr/>
        </p:nvGrpSpPr>
        <p:grpSpPr>
          <a:xfrm>
            <a:off x="3879957" y="3969471"/>
            <a:ext cx="4356815" cy="2342429"/>
            <a:chOff x="3879957" y="3969471"/>
            <a:chExt cx="4356815" cy="234242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6DD123-1588-40FC-9DEB-1AAAC885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9957" y="4472563"/>
              <a:ext cx="701251" cy="701250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B81AECC-2CBA-472B-B131-25D7513E3144}"/>
                </a:ext>
              </a:extLst>
            </p:cNvPr>
            <p:cNvCxnSpPr>
              <a:cxnSpLocks/>
            </p:cNvCxnSpPr>
            <p:nvPr/>
          </p:nvCxnSpPr>
          <p:spPr>
            <a:xfrm>
              <a:off x="4575737" y="4821292"/>
              <a:ext cx="402293" cy="18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B65F0FA-BDED-4F72-AFF2-7C9CF9924F43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>
            <a:xfrm flipV="1">
              <a:off x="5085977" y="3969471"/>
              <a:ext cx="469305" cy="8482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C4AB9C3-5C9C-4139-BD6B-AB84804CE203}"/>
                </a:ext>
              </a:extLst>
            </p:cNvPr>
            <p:cNvCxnSpPr>
              <a:cxnSpLocks/>
              <a:stCxn id="11" idx="3"/>
              <a:endCxn id="18" idx="1"/>
            </p:cNvCxnSpPr>
            <p:nvPr/>
          </p:nvCxnSpPr>
          <p:spPr>
            <a:xfrm>
              <a:off x="5663229" y="3969471"/>
              <a:ext cx="472816" cy="19918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CBF6B20-C6AC-4306-A9BB-ABAB28F347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3992" y="5961274"/>
              <a:ext cx="412965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C62B30-BEE3-4A31-90C9-8126484C3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9611" y="5610649"/>
              <a:ext cx="701251" cy="70125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DD0A5BC-64EF-4BC4-B491-6228CD066C57}"/>
                </a:ext>
              </a:extLst>
            </p:cNvPr>
            <p:cNvSpPr txBox="1"/>
            <p:nvPr/>
          </p:nvSpPr>
          <p:spPr>
            <a:xfrm>
              <a:off x="7410905" y="5849497"/>
              <a:ext cx="8258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MSE loss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81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7EC4-5CFA-4A12-A2F4-448E6734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Experimental Results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971EA-88BF-4D0E-B321-BCEF9B959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Dataset: DIV2K</a:t>
            </a:r>
            <a:r>
              <a:rPr lang="en-HK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[5]</a:t>
            </a:r>
          </a:p>
          <a:p>
            <a:endParaRPr lang="en-HK" dirty="0"/>
          </a:p>
          <a:p>
            <a:endParaRPr lang="en-HK" dirty="0"/>
          </a:p>
          <a:p>
            <a:endParaRPr lang="en-HK" dirty="0"/>
          </a:p>
          <a:p>
            <a:endParaRPr lang="en-HK" dirty="0"/>
          </a:p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Comparison with generic models for image restoration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VDSR</a:t>
            </a:r>
            <a:r>
              <a:rPr lang="en-HK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[1]</a:t>
            </a:r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/>
            <a:r>
              <a:rPr lang="en-HK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DnCNN</a:t>
            </a:r>
            <a:r>
              <a:rPr lang="en-HK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[3]</a:t>
            </a:r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HK" dirty="0"/>
          </a:p>
          <a:p>
            <a:endParaRPr lang="en-H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14D25-7E74-422B-A8F4-5F58941308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791" y="2225533"/>
            <a:ext cx="6681309" cy="204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14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76B71-8088-44B2-A32A-D24F2C066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Experimental Results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8A131-AF3E-4127-8FA4-B88392232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0143" cy="4351338"/>
          </a:xfrm>
        </p:spPr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Quantitative results on DIV2K</a:t>
            </a:r>
          </a:p>
          <a:p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Runtime Analyses</a:t>
            </a:r>
          </a:p>
          <a:p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2372B-AFB0-4897-A613-67064F4BCF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" y="2375694"/>
            <a:ext cx="6715097" cy="1438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F4253-8942-4A25-9BC0-2E563E755D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" y="3914780"/>
            <a:ext cx="4622800" cy="897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085F2-F58B-4D93-A1A7-2D560CCC85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" y="5441188"/>
            <a:ext cx="4902202" cy="6145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E4E2F-4116-456E-AB91-C96BBB68EB13}"/>
              </a:ext>
            </a:extLst>
          </p:cNvPr>
          <p:cNvSpPr txBox="1"/>
          <p:nvPr/>
        </p:nvSpPr>
        <p:spPr>
          <a:xfrm>
            <a:off x="8296246" y="5611943"/>
            <a:ext cx="2014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More efficient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27BFC-F40B-4777-81F9-2F3B8B3B8E2D}"/>
              </a:ext>
            </a:extLst>
          </p:cNvPr>
          <p:cNvSpPr txBox="1"/>
          <p:nvPr/>
        </p:nvSpPr>
        <p:spPr>
          <a:xfrm>
            <a:off x="8292193" y="2859509"/>
            <a:ext cx="2349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 generality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062DE4-8CAF-4E18-9E3F-4CD538DEC1AB}"/>
              </a:ext>
            </a:extLst>
          </p:cNvPr>
          <p:cNvSpPr txBox="1"/>
          <p:nvPr/>
        </p:nvSpPr>
        <p:spPr>
          <a:xfrm>
            <a:off x="8292193" y="2340561"/>
            <a:ext cx="349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Competitive performance</a:t>
            </a:r>
          </a:p>
        </p:txBody>
      </p:sp>
    </p:spTree>
    <p:extLst>
      <p:ext uri="{BB962C8B-B14F-4D97-AF65-F5344CB8AC3E}">
        <p14:creationId xmlns:p14="http://schemas.microsoft.com/office/powerpoint/2010/main" val="2419636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CE473-00A8-48E6-9872-4A857B20C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Experimental Results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996B6-FB75-4E36-84B8-26588B53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6940"/>
            <a:ext cx="10515600" cy="4351338"/>
          </a:xfrm>
        </p:spPr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Qualitative results on DIV2K</a:t>
            </a:r>
          </a:p>
          <a:p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9F2076-3638-41DA-8B40-3CD4FFD4E29D}"/>
              </a:ext>
            </a:extLst>
          </p:cNvPr>
          <p:cNvGrpSpPr/>
          <p:nvPr/>
        </p:nvGrpSpPr>
        <p:grpSpPr>
          <a:xfrm>
            <a:off x="1039329" y="2136713"/>
            <a:ext cx="8897455" cy="4356162"/>
            <a:chOff x="5874074" y="21980095"/>
            <a:chExt cx="18414589" cy="901571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E9F0DC-9B2C-40B9-BABF-94AE568F5947}"/>
                </a:ext>
              </a:extLst>
            </p:cNvPr>
            <p:cNvSpPr txBox="1"/>
            <p:nvPr/>
          </p:nvSpPr>
          <p:spPr>
            <a:xfrm>
              <a:off x="6030401" y="22969535"/>
              <a:ext cx="1188383" cy="63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882671-4FD0-404E-A40B-CF7E26CD6CFE}"/>
                </a:ext>
              </a:extLst>
            </p:cNvPr>
            <p:cNvSpPr txBox="1"/>
            <p:nvPr/>
          </p:nvSpPr>
          <p:spPr>
            <a:xfrm>
              <a:off x="5941174" y="24403997"/>
              <a:ext cx="1476091" cy="63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1</a:t>
              </a:r>
              <a:r>
                <a:rPr lang="en-HK" sz="1400" baseline="30000" dirty="0"/>
                <a:t>st</a:t>
              </a:r>
              <a:r>
                <a:rPr lang="en-HK" sz="1400" dirty="0"/>
                <a:t> step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D7956F-B174-4067-9B3C-800435D357A7}"/>
                </a:ext>
              </a:extLst>
            </p:cNvPr>
            <p:cNvSpPr txBox="1"/>
            <p:nvPr/>
          </p:nvSpPr>
          <p:spPr>
            <a:xfrm>
              <a:off x="5882541" y="25838459"/>
              <a:ext cx="1558500" cy="63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2</a:t>
              </a:r>
              <a:r>
                <a:rPr lang="en-HK" sz="1400" baseline="30000" dirty="0"/>
                <a:t>nd</a:t>
              </a:r>
              <a:r>
                <a:rPr lang="en-HK" sz="1400" dirty="0"/>
                <a:t> step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C11E91-3419-4362-BB7E-C1C2AE109F1E}"/>
                </a:ext>
              </a:extLst>
            </p:cNvPr>
            <p:cNvSpPr txBox="1"/>
            <p:nvPr/>
          </p:nvSpPr>
          <p:spPr>
            <a:xfrm>
              <a:off x="5874074" y="27248454"/>
              <a:ext cx="1511920" cy="63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3</a:t>
              </a:r>
              <a:r>
                <a:rPr lang="en-HK" sz="1400" baseline="30000" dirty="0"/>
                <a:t>rd</a:t>
              </a:r>
              <a:r>
                <a:rPr lang="en-HK" sz="1400" dirty="0"/>
                <a:t> step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A5F1CD-F66B-471E-AEA4-D385BF93B6BC}"/>
                </a:ext>
              </a:extLst>
            </p:cNvPr>
            <p:cNvSpPr txBox="1"/>
            <p:nvPr/>
          </p:nvSpPr>
          <p:spPr>
            <a:xfrm>
              <a:off x="5903889" y="28685838"/>
              <a:ext cx="1453794" cy="63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VDSR-s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F6B69E-B6AE-4CC3-A148-060BC1341734}"/>
                </a:ext>
              </a:extLst>
            </p:cNvPr>
            <p:cNvSpPr txBox="1"/>
            <p:nvPr/>
          </p:nvSpPr>
          <p:spPr>
            <a:xfrm>
              <a:off x="5922680" y="30089503"/>
              <a:ext cx="1473700" cy="63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VDSR</a:t>
              </a:r>
              <a:r>
                <a:rPr lang="en-HK" sz="1400" baseline="30000" dirty="0"/>
                <a:t>[1]</a:t>
              </a:r>
              <a:endParaRPr lang="en-HK" sz="14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5C8FE9-1C59-4333-A6CF-E8B61361D96D}"/>
                </a:ext>
              </a:extLst>
            </p:cNvPr>
            <p:cNvCxnSpPr>
              <a:cxnSpLocks/>
            </p:cNvCxnSpPr>
            <p:nvPr/>
          </p:nvCxnSpPr>
          <p:spPr>
            <a:xfrm>
              <a:off x="12901790" y="22016087"/>
              <a:ext cx="0" cy="8961743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5DC938-53D2-4CFA-B134-4EDFEF7447CA}"/>
                </a:ext>
              </a:extLst>
            </p:cNvPr>
            <p:cNvSpPr txBox="1"/>
            <p:nvPr/>
          </p:nvSpPr>
          <p:spPr>
            <a:xfrm>
              <a:off x="9005023" y="21984596"/>
              <a:ext cx="2482266" cy="63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Mild (unseen)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4C0053-4B50-4C4F-BCF3-9693B9014ECC}"/>
                </a:ext>
              </a:extLst>
            </p:cNvPr>
            <p:cNvSpPr txBox="1"/>
            <p:nvPr/>
          </p:nvSpPr>
          <p:spPr>
            <a:xfrm>
              <a:off x="14954080" y="21980095"/>
              <a:ext cx="1883364" cy="63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Moderate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99CCAE-E63C-475E-B4CF-A8A00B9125AD}"/>
                </a:ext>
              </a:extLst>
            </p:cNvPr>
            <p:cNvSpPr txBox="1"/>
            <p:nvPr/>
          </p:nvSpPr>
          <p:spPr>
            <a:xfrm>
              <a:off x="20379837" y="21984596"/>
              <a:ext cx="2810315" cy="63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K" sz="1400" dirty="0"/>
                <a:t>Severe (unseen)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066597-A910-4A68-BEB6-F7CAA7EF2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09383" y="22592081"/>
              <a:ext cx="1255063" cy="12550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F8E4664-B46E-4F28-BD28-47A4DB852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1159" y="22591301"/>
              <a:ext cx="1255063" cy="12550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8D1483-6815-4F50-829A-6DA923D0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7563" y="22577566"/>
              <a:ext cx="1255063" cy="12550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5A5506-9F58-470E-B279-B90042592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08851" y="22591301"/>
              <a:ext cx="1253434" cy="125343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0813C12-6E4D-4549-AD60-02D45983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09383" y="24033287"/>
              <a:ext cx="1255063" cy="125506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9AA1702-C837-4F28-80CA-C964A19B3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06269" y="25463692"/>
              <a:ext cx="1255063" cy="12550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EA10CAA-5290-4C53-8378-00D74C5E9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06269" y="26891805"/>
              <a:ext cx="1255063" cy="12550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AD2CB13-8FE5-4F9F-801F-F4316723E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32956" y="24041141"/>
              <a:ext cx="1255063" cy="1255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E9F042A-710D-4451-99EE-F68BFF77A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1159" y="25463691"/>
              <a:ext cx="1255063" cy="125506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9971C67-2792-4CF9-AF17-04BF457D9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37794" y="26887575"/>
              <a:ext cx="1255063" cy="12550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593D191-C9F2-4651-A224-44C9AF497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70954" y="24037377"/>
              <a:ext cx="1255063" cy="1255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AFCAA9-15CA-4559-B2BA-8DEE62CFE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65599" y="25470521"/>
              <a:ext cx="1255063" cy="12550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2D362CC-26C5-4CA2-87AD-37B635DC3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80402" y="26883347"/>
              <a:ext cx="1255063" cy="12550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93B8826-C70B-4622-9CA1-2D1E79E32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08851" y="24042770"/>
              <a:ext cx="1253434" cy="125343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239BDB3-7DB1-4D43-8020-5339CB0D4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07905" y="25464505"/>
              <a:ext cx="1253434" cy="125343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C54AA74-2B05-4F48-AFE3-544544E5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07905" y="26883347"/>
              <a:ext cx="1253434" cy="125343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5B0F1F3-06CC-4FE5-9FB9-A2E20B078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1697" y="28307604"/>
              <a:ext cx="1255063" cy="125506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D4B1690-F914-40EC-B541-A9E5C80B6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32093" y="28307604"/>
              <a:ext cx="1255063" cy="125506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8495587-1090-4AC9-8D1D-CAF0D1C4C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81170" y="28316062"/>
              <a:ext cx="1255063" cy="125506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E12AE0-192D-4A4E-A832-AE45188F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02182" y="28318124"/>
              <a:ext cx="1253434" cy="125343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13D689C-E028-49E2-B147-DA63D4BA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04985" y="29740078"/>
              <a:ext cx="1255063" cy="125506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8C59B21-F590-4523-9622-90B370B1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37794" y="29740749"/>
              <a:ext cx="1255063" cy="12550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E1FA6B5-8E89-4960-A960-151ED14F3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65599" y="29740077"/>
              <a:ext cx="1255063" cy="12550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92F2BB9-E942-45B1-B752-0DEE04B8F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02182" y="29732118"/>
              <a:ext cx="1253434" cy="125343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FEE7D50-0CE9-4701-854F-C9D514425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7294" y="22591301"/>
              <a:ext cx="1253434" cy="125343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88C8AC5-2A4C-44A8-8A24-B29AFEA52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65737" y="22591301"/>
              <a:ext cx="1253434" cy="125343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9353D8A-CD58-4D07-9BF1-3587F9763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8296" y="22592463"/>
              <a:ext cx="1253434" cy="125343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69C609A-D5CA-4D0D-A9D6-8C56D5FF3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30992" y="22579195"/>
              <a:ext cx="1253434" cy="125343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A268D25-ED60-43C8-B551-B5414DEB2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7294" y="24042770"/>
              <a:ext cx="1253434" cy="125343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E46C487-BBCC-4C7C-A849-612C31FA7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7294" y="25464505"/>
              <a:ext cx="1253434" cy="125343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B8956CD-41E6-4D4B-8335-E83925071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1937" y="26883347"/>
              <a:ext cx="1253434" cy="125343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0EB8731-3F70-4EB5-A56D-33990BB3C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64243" y="24034916"/>
              <a:ext cx="1253434" cy="1253434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1B150E4-1E9D-4585-9D97-7952DDF68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51941" y="25470521"/>
              <a:ext cx="1253434" cy="125343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857DF23-E2CA-41BF-881A-EACA3066B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51941" y="26883347"/>
              <a:ext cx="1253434" cy="125343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5232A39-F404-423A-914A-9FB8E2AC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8296" y="24034916"/>
              <a:ext cx="1253434" cy="125343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4B25859-04F9-4273-8233-3DB98BFB5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03284" y="25463470"/>
              <a:ext cx="1253434" cy="1253434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A449B40-80AA-469D-8698-072B70FCD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3585" y="26892619"/>
              <a:ext cx="1253434" cy="125343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16B99D9-1810-4911-9542-B9395780E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30992" y="24033287"/>
              <a:ext cx="1253434" cy="125343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A70C65A-529E-4AC7-9B3C-FE00B5555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30992" y="25472703"/>
              <a:ext cx="1253434" cy="125343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612429F-AC08-4410-B2DD-9D3A5E993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35229" y="26884976"/>
              <a:ext cx="1253434" cy="125343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12EF7C8-4F8D-4212-AE0C-45044DB31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42444" y="28321546"/>
              <a:ext cx="1253434" cy="1253434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3CDFBDD-D50B-4DA9-948E-833305DEA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51941" y="28322621"/>
              <a:ext cx="1253434" cy="1253434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6D950CE-C819-4DAF-AB43-00FF8786C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01554" y="28317691"/>
              <a:ext cx="1253434" cy="125343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B0F0D21-3C0F-42B1-A29A-B7192E751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30992" y="28304686"/>
              <a:ext cx="1253434" cy="125343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4CB7084-B369-4D29-9BDA-2B43A7386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4106" y="29740077"/>
              <a:ext cx="1253434" cy="125343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D8CBC90-775A-439B-A669-08E5B91D8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51941" y="29732118"/>
              <a:ext cx="1253434" cy="125343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1CEB976-466F-42C5-BA08-679B979C9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01554" y="29725818"/>
              <a:ext cx="1253434" cy="1253434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2451E43-001B-4757-9454-9BF95EFA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18245" y="29724396"/>
              <a:ext cx="1253434" cy="1253434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A30CB18-D3EC-478B-A9DD-53F0ADDA4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70952" y="22600143"/>
              <a:ext cx="1255063" cy="125506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6E0006E-078A-423A-AB4E-F83868538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4219" y="22597240"/>
              <a:ext cx="1255063" cy="1255063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154EB02-2084-4BC6-86DB-88FE6C555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2770" y="22597240"/>
              <a:ext cx="1255065" cy="125506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176A14A-9EED-4E57-BD12-BDE0F5B9D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1567" y="22600141"/>
              <a:ext cx="1255065" cy="125506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6E6EDE5-FA80-421C-8FE8-AA9E99D9B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5172" y="24033288"/>
              <a:ext cx="1255063" cy="125506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D30A075-4D02-4003-AE66-60620C4EC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5712" y="25463693"/>
              <a:ext cx="1255063" cy="125506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EEC48B4-5D9F-4DBF-8097-6A81E1DC9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5712" y="26891805"/>
              <a:ext cx="1255063" cy="1255063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C1FDDD8-C10F-4ECB-969C-0A3C149B4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3971" y="24041141"/>
              <a:ext cx="1255063" cy="1255063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E6221DF-FED6-4DAC-85AA-A5A9A0A0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3970" y="25463694"/>
              <a:ext cx="1255063" cy="1255063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32236B8-A858-420B-911A-74C489936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7805" y="26891805"/>
              <a:ext cx="1255063" cy="1255063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38522CA-B0FC-4CFD-A74C-BFFE5464D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2770" y="24037377"/>
              <a:ext cx="1255063" cy="1255063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84304EAE-9424-4743-923B-7D3887266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2770" y="25470522"/>
              <a:ext cx="1255063" cy="1255063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B23FCE9-B214-4BF4-BB58-9DA8D6279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2770" y="26891805"/>
              <a:ext cx="1246605" cy="1246605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14C1C0E-4DA4-410E-B29A-1C45D4555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1567" y="24037377"/>
              <a:ext cx="1255065" cy="1255065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69811DD2-F078-4054-A78A-026D35CCB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1567" y="25470524"/>
              <a:ext cx="1255065" cy="125506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FC32C055-1BF6-47EA-8704-5B143F65C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0027" y="26897523"/>
              <a:ext cx="1246605" cy="124660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A15D9D7-40EC-4618-9EF5-6973EDE19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65712" y="28319917"/>
              <a:ext cx="1255063" cy="125506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694FC31B-47F6-488F-BEAA-B14A70377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3446" y="28311967"/>
              <a:ext cx="1255063" cy="1255063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A3BFB5F9-2AB2-424E-93C2-7ED4C8697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2770" y="28318124"/>
              <a:ext cx="1246605" cy="1246605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7669202-0D6A-4C89-B26E-45F9AD7B6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2549" y="28316062"/>
              <a:ext cx="1246605" cy="1246605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5CD716B7-2430-4647-A024-66714CE12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73061" y="29730489"/>
              <a:ext cx="1255063" cy="125506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2C9F17EE-E77F-4F3B-A341-048D2E0E2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7805" y="29740078"/>
              <a:ext cx="1255063" cy="1255063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9FD5B190-F709-463B-8BF5-DA7581889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2770" y="29734601"/>
              <a:ext cx="1244651" cy="1244651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2292DA4A-2531-4242-BB4E-2FB0A6070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1981" y="29734601"/>
              <a:ext cx="1244651" cy="1244651"/>
            </a:xfrm>
            <a:prstGeom prst="rect">
              <a:avLst/>
            </a:prstGeom>
          </p:spPr>
        </p:pic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AA83E29-7261-43D0-BCE4-E701242DC7E3}"/>
                </a:ext>
              </a:extLst>
            </p:cNvPr>
            <p:cNvCxnSpPr>
              <a:cxnSpLocks/>
            </p:cNvCxnSpPr>
            <p:nvPr/>
          </p:nvCxnSpPr>
          <p:spPr>
            <a:xfrm>
              <a:off x="18635213" y="22031768"/>
              <a:ext cx="0" cy="8961743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6942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13E05-095D-404C-A59E-E5C7D043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Experimental Results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DD3ED-61E9-4ABD-AB30-83EC0C11F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632"/>
            <a:ext cx="10515600" cy="4351338"/>
          </a:xfrm>
        </p:spPr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Qualitative results on real-world images</a:t>
            </a:r>
          </a:p>
          <a:p>
            <a:endParaRPr lang="en-HK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E3AEBE-3A96-4995-B0F4-BB5EA7448C5F}"/>
              </a:ext>
            </a:extLst>
          </p:cNvPr>
          <p:cNvGrpSpPr/>
          <p:nvPr/>
        </p:nvGrpSpPr>
        <p:grpSpPr>
          <a:xfrm>
            <a:off x="1201231" y="2120464"/>
            <a:ext cx="5649505" cy="4632694"/>
            <a:chOff x="1143175" y="2207551"/>
            <a:chExt cx="5161766" cy="42327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92FE5E-9C84-44CC-A891-AD53F141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3175" y="2591544"/>
              <a:ext cx="903259" cy="90325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4EA367-47F0-4FF2-BADB-5BBCF4AAB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1592" y="2591543"/>
              <a:ext cx="903259" cy="90325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AC8842-E47C-49C3-B10B-F006B227B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3514" y="2591544"/>
              <a:ext cx="903259" cy="9032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710B83-E3ED-4129-A7CF-00C8D8447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1931" y="2600086"/>
              <a:ext cx="903259" cy="9032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70E162-9308-4C4B-936D-DB315B3E5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9621" y="2600086"/>
              <a:ext cx="903259" cy="90325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477F5C-DAB7-43AB-BAF6-7253A6BBB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3175" y="4544862"/>
              <a:ext cx="903259" cy="90325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0E9D26-0AEE-4188-BC34-E221CFC33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7734" y="4550216"/>
              <a:ext cx="903259" cy="90325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E17993-FFEB-41F3-A5D9-77F12674D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0313" y="4544862"/>
              <a:ext cx="903259" cy="9032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74E087-EA69-41FE-B965-623D9A8C8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9564" y="4544862"/>
              <a:ext cx="903259" cy="90325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4E91A9-2C15-442E-886B-F21FE0409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3175" y="5531839"/>
              <a:ext cx="903259" cy="90325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A5CD6D-0C95-467E-A7E1-E5FBE1FFD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3918" y="5533500"/>
              <a:ext cx="903259" cy="9032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4D3EC0-0D89-4F25-85A7-99CCC4120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3501" y="5537029"/>
              <a:ext cx="903259" cy="9032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AB1123-C401-4629-80E7-C53B975F0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8340" y="5537029"/>
              <a:ext cx="903259" cy="9032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BBE64A-3B47-4682-A1F4-8E8141339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3175" y="3563338"/>
              <a:ext cx="903259" cy="90325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7F7DBD7-4B28-41A7-8F86-62134E63E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1300" y="3566294"/>
              <a:ext cx="903259" cy="90325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E012575-336C-4C9E-BD41-2A232D2C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4258" y="3568449"/>
              <a:ext cx="903259" cy="90325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5AE9AC-C83F-42B6-A960-8BB576D89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3364" y="3568655"/>
              <a:ext cx="903259" cy="90325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08BC5D-9EA9-4642-AAEE-2C15FCE3A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9487" y="3567956"/>
              <a:ext cx="903259" cy="90325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9B1483-3C36-4B2F-BF1D-4DE504B41775}"/>
                </a:ext>
              </a:extLst>
            </p:cNvPr>
            <p:cNvSpPr txBox="1"/>
            <p:nvPr/>
          </p:nvSpPr>
          <p:spPr>
            <a:xfrm>
              <a:off x="1319917" y="2207809"/>
              <a:ext cx="734007" cy="361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sz="1600" dirty="0"/>
                <a:t>Input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02C1BB-53D9-4448-B231-7E4B8446A44C}"/>
                </a:ext>
              </a:extLst>
            </p:cNvPr>
            <p:cNvSpPr txBox="1"/>
            <p:nvPr/>
          </p:nvSpPr>
          <p:spPr>
            <a:xfrm>
              <a:off x="2291158" y="2207809"/>
              <a:ext cx="907737" cy="361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sz="1600" dirty="0"/>
                <a:t>1</a:t>
              </a:r>
              <a:r>
                <a:rPr lang="en-HK" sz="1600" baseline="30000" dirty="0"/>
                <a:t>st</a:t>
              </a:r>
              <a:r>
                <a:rPr lang="en-HK" sz="1600" dirty="0"/>
                <a:t> step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32F51E-3658-463A-A1EF-7E92BB137456}"/>
                </a:ext>
              </a:extLst>
            </p:cNvPr>
            <p:cNvSpPr txBox="1"/>
            <p:nvPr/>
          </p:nvSpPr>
          <p:spPr>
            <a:xfrm>
              <a:off x="3281030" y="2207551"/>
              <a:ext cx="953581" cy="361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sz="1600" dirty="0"/>
                <a:t>2</a:t>
              </a:r>
              <a:r>
                <a:rPr lang="en-HK" sz="1600" baseline="30000" dirty="0"/>
                <a:t>nd</a:t>
              </a:r>
              <a:r>
                <a:rPr lang="en-HK" sz="1600" dirty="0"/>
                <a:t> step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1DAC5B-3864-4A57-A119-66961768DCC4}"/>
                </a:ext>
              </a:extLst>
            </p:cNvPr>
            <p:cNvSpPr txBox="1"/>
            <p:nvPr/>
          </p:nvSpPr>
          <p:spPr>
            <a:xfrm>
              <a:off x="4350408" y="2207551"/>
              <a:ext cx="927039" cy="361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sz="1600" dirty="0"/>
                <a:t>3</a:t>
              </a:r>
              <a:r>
                <a:rPr lang="en-HK" sz="1600" baseline="30000" dirty="0"/>
                <a:t>rd</a:t>
              </a:r>
              <a:r>
                <a:rPr lang="en-HK" sz="1600" dirty="0"/>
                <a:t> step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C9CB0B-F785-4E4F-A44D-841B01A230F2}"/>
                </a:ext>
              </a:extLst>
            </p:cNvPr>
            <p:cNvSpPr txBox="1"/>
            <p:nvPr/>
          </p:nvSpPr>
          <p:spPr>
            <a:xfrm>
              <a:off x="5401683" y="2207809"/>
              <a:ext cx="903258" cy="309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sz="1600" dirty="0"/>
                <a:t>VDSR</a:t>
              </a:r>
              <a:r>
                <a:rPr lang="en-HK" sz="1600" baseline="30000" dirty="0"/>
                <a:t>[1]</a:t>
              </a:r>
              <a:endParaRPr lang="en-HK" sz="160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140CF03-6FB7-415E-8EB3-8EA650791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3138" y="4543420"/>
              <a:ext cx="903259" cy="90325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6B74252-BC8B-40CD-84BE-691CD1EFD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9129" y="5537029"/>
              <a:ext cx="903259" cy="903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1785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91DD-CBAD-449F-AC0F-E41C076D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Experimental Results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D8C45-D9D4-48D1-96EB-CC50DD43B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28889"/>
          </a:xfrm>
        </p:spPr>
        <p:txBody>
          <a:bodyPr/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Ablation Study</a:t>
            </a:r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FD7A6-EB93-455D-9D98-BFC2568C9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323764"/>
            <a:ext cx="7068536" cy="1571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9F016-6796-4DA8-99D5-38DEBB08C7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4"/>
          <a:stretch/>
        </p:blipFill>
        <p:spPr>
          <a:xfrm>
            <a:off x="838200" y="4121150"/>
            <a:ext cx="7297168" cy="12666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0FA960-DA28-421C-9832-21B1DA2B6C1E}"/>
              </a:ext>
            </a:extLst>
          </p:cNvPr>
          <p:cNvSpPr txBox="1"/>
          <p:nvPr/>
        </p:nvSpPr>
        <p:spPr>
          <a:xfrm>
            <a:off x="8292193" y="2323764"/>
            <a:ext cx="1914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Joint </a:t>
            </a:r>
            <a:r>
              <a:rPr lang="en-HK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EF461A-231C-4ABC-B1AE-2FFB850E6C4B}"/>
              </a:ext>
            </a:extLst>
          </p:cNvPr>
          <p:cNvSpPr txBox="1"/>
          <p:nvPr/>
        </p:nvSpPr>
        <p:spPr>
          <a:xfrm>
            <a:off x="8292193" y="4121150"/>
            <a:ext cx="2233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Stopping action</a:t>
            </a:r>
          </a:p>
        </p:txBody>
      </p:sp>
    </p:spTree>
    <p:extLst>
      <p:ext uri="{BB962C8B-B14F-4D97-AF65-F5344CB8AC3E}">
        <p14:creationId xmlns:p14="http://schemas.microsoft.com/office/powerpoint/2010/main" val="388110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B5A1-7E1A-49A2-9DBE-6BD9E02D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Conclusion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E5E13-2726-4379-9B58-930EE1FC5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Contributions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Address image restoration in a reinforcement learning framework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Propose joint learning to cope with middle processing state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Dynamically formed toolchain performs competitively against human-designed networks with less computational complexity</a:t>
            </a:r>
          </a:p>
          <a:p>
            <a:pPr lvl="1"/>
            <a:endParaRPr lang="en-HK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Future work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Incorporate more tools (trained with GAN loss)</a:t>
            </a:r>
          </a:p>
          <a:p>
            <a:pPr lvl="1"/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Handle spatial-variant distortions</a:t>
            </a:r>
          </a:p>
        </p:txBody>
      </p:sp>
    </p:spTree>
    <p:extLst>
      <p:ext uri="{BB962C8B-B14F-4D97-AF65-F5344CB8AC3E}">
        <p14:creationId xmlns:p14="http://schemas.microsoft.com/office/powerpoint/2010/main" val="2842440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8085108" y="3454118"/>
            <a:ext cx="184227" cy="1062367"/>
            <a:chOff x="8161310" y="3465004"/>
            <a:chExt cx="184227" cy="1062367"/>
          </a:xfrm>
        </p:grpSpPr>
        <p:sp>
          <p:nvSpPr>
            <p:cNvPr id="53" name="Right Arrow 52"/>
            <p:cNvSpPr/>
            <p:nvPr/>
          </p:nvSpPr>
          <p:spPr>
            <a:xfrm rot="3481369">
              <a:off x="7733230" y="3915064"/>
              <a:ext cx="1045701" cy="178913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3"/>
            </a:p>
          </p:txBody>
        </p:sp>
        <p:sp>
          <p:nvSpPr>
            <p:cNvPr id="73" name="Right Arrow 72"/>
            <p:cNvSpPr/>
            <p:nvPr/>
          </p:nvSpPr>
          <p:spPr>
            <a:xfrm rot="18342272">
              <a:off x="7727916" y="3898398"/>
              <a:ext cx="1045701" cy="178913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3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Motivation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012" y="2277398"/>
            <a:ext cx="1824000" cy="136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8723" y="2379595"/>
            <a:ext cx="460654" cy="47274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7377" y="4422516"/>
            <a:ext cx="1824000" cy="136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9501" y="5119474"/>
            <a:ext cx="461216" cy="47227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62136" y="183353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rgbClr val="00B050"/>
                </a:solidFill>
              </a:rPr>
              <a:t>building x4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122" y="4004521"/>
            <a:ext cx="121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accent2"/>
                </a:solidFill>
              </a:rPr>
              <a:t>plant x4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209377" y="2295195"/>
            <a:ext cx="1206328" cy="9361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09377" y="2850337"/>
            <a:ext cx="1206328" cy="7520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920716" y="4466091"/>
            <a:ext cx="1506406" cy="65338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20716" y="5591753"/>
            <a:ext cx="1506406" cy="19876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149" y="2277398"/>
            <a:ext cx="1368000" cy="136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416" y="2277398"/>
            <a:ext cx="1368000" cy="136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26149" y="4422516"/>
            <a:ext cx="1368000" cy="136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54696" y="4422516"/>
            <a:ext cx="1368000" cy="136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4696" y="2277398"/>
            <a:ext cx="1368000" cy="136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929" y="1689266"/>
            <a:ext cx="509997" cy="4593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129" y="1755345"/>
            <a:ext cx="535152" cy="457395"/>
          </a:xfrm>
          <a:prstGeom prst="rect">
            <a:avLst/>
          </a:prstGeom>
        </p:spPr>
      </p:pic>
      <p:sp>
        <p:nvSpPr>
          <p:cNvPr id="41" name="Right Arrow 40"/>
          <p:cNvSpPr/>
          <p:nvPr/>
        </p:nvSpPr>
        <p:spPr>
          <a:xfrm>
            <a:off x="3874620" y="2841565"/>
            <a:ext cx="381859" cy="227241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97222" y="4422516"/>
            <a:ext cx="1368000" cy="1368000"/>
          </a:xfrm>
          <a:prstGeom prst="rect">
            <a:avLst/>
          </a:prstGeom>
        </p:spPr>
      </p:pic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7160898" y="2759467"/>
            <a:ext cx="2880000" cy="1714411"/>
            <a:chOff x="4610307" y="407082"/>
            <a:chExt cx="2917371" cy="1736656"/>
          </a:xfrm>
        </p:grpSpPr>
        <p:sp>
          <p:nvSpPr>
            <p:cNvPr id="56" name="Cloud Callout 55"/>
            <p:cNvSpPr/>
            <p:nvPr/>
          </p:nvSpPr>
          <p:spPr>
            <a:xfrm rot="481568">
              <a:off x="4610307" y="407082"/>
              <a:ext cx="2917371" cy="1736656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8865" y="567623"/>
              <a:ext cx="1368000" cy="136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7160898" y="155584"/>
            <a:ext cx="2880000" cy="1714411"/>
            <a:chOff x="7876139" y="1460121"/>
            <a:chExt cx="2917371" cy="1736656"/>
          </a:xfrm>
        </p:grpSpPr>
        <p:sp>
          <p:nvSpPr>
            <p:cNvPr id="59" name="Cloud Callout 58"/>
            <p:cNvSpPr/>
            <p:nvPr/>
          </p:nvSpPr>
          <p:spPr>
            <a:xfrm rot="481568">
              <a:off x="7876139" y="1460121"/>
              <a:ext cx="2917371" cy="1736656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0113" y="1612384"/>
              <a:ext cx="1371719" cy="13656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869" y="1690227"/>
            <a:ext cx="456670" cy="457395"/>
          </a:xfrm>
          <a:prstGeom prst="rect">
            <a:avLst/>
          </a:prstGeom>
        </p:spPr>
      </p:pic>
      <p:sp>
        <p:nvSpPr>
          <p:cNvPr id="64" name="Right Arrow 63"/>
          <p:cNvSpPr/>
          <p:nvPr/>
        </p:nvSpPr>
        <p:spPr>
          <a:xfrm>
            <a:off x="3875829" y="5005853"/>
            <a:ext cx="381859" cy="227241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/>
          </a:p>
        </p:txBody>
      </p:sp>
      <p:sp>
        <p:nvSpPr>
          <p:cNvPr id="65" name="Right Arrow 64"/>
          <p:cNvSpPr/>
          <p:nvPr/>
        </p:nvSpPr>
        <p:spPr>
          <a:xfrm>
            <a:off x="5904353" y="2815358"/>
            <a:ext cx="381859" cy="227241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/>
          </a:p>
        </p:txBody>
      </p:sp>
      <p:sp>
        <p:nvSpPr>
          <p:cNvPr id="66" name="Right Arrow 65"/>
          <p:cNvSpPr/>
          <p:nvPr/>
        </p:nvSpPr>
        <p:spPr>
          <a:xfrm>
            <a:off x="5904756" y="5102080"/>
            <a:ext cx="381859" cy="227241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63"/>
          </a:p>
        </p:txBody>
      </p:sp>
      <p:grpSp>
        <p:nvGrpSpPr>
          <p:cNvPr id="12" name="Group 11"/>
          <p:cNvGrpSpPr/>
          <p:nvPr/>
        </p:nvGrpSpPr>
        <p:grpSpPr>
          <a:xfrm>
            <a:off x="2415705" y="2277398"/>
            <a:ext cx="1318978" cy="1325742"/>
            <a:chOff x="2024380" y="1394780"/>
            <a:chExt cx="1368000" cy="1368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4380" y="1394780"/>
              <a:ext cx="1368000" cy="13680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024380" y="1394780"/>
              <a:ext cx="1368000" cy="136800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15705" y="4466091"/>
            <a:ext cx="1320590" cy="1324425"/>
            <a:chOff x="2024380" y="3347599"/>
            <a:chExt cx="1368001" cy="1368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024380" y="3347599"/>
              <a:ext cx="1368000" cy="13680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024381" y="3347599"/>
              <a:ext cx="1368000" cy="136800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8204673" y="3767491"/>
            <a:ext cx="126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swap priors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525769" y="4084418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plant prior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393583" y="3583688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building prior</a:t>
            </a:r>
          </a:p>
        </p:txBody>
      </p:sp>
    </p:spTree>
    <p:extLst>
      <p:ext uri="{BB962C8B-B14F-4D97-AF65-F5344CB8AC3E}">
        <p14:creationId xmlns:p14="http://schemas.microsoft.com/office/powerpoint/2010/main" val="39226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20208 0.09351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467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9" dur="750" fill="hold"/>
                                        <p:tgtEl>
                                          <p:spTgt spid="5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9713 0.05788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89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41" grpId="0" animBg="1"/>
      <p:bldP spid="64" grpId="0" animBg="1"/>
      <p:bldP spid="65" grpId="0" animBg="1"/>
      <p:bldP spid="66" grpId="0" animBg="1"/>
      <p:bldP spid="83" grpId="0"/>
      <p:bldP spid="85" grpId="0"/>
      <p:bldP spid="8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999288-C93E-4438-B50A-C45843255011}"/>
              </a:ext>
            </a:extLst>
          </p:cNvPr>
          <p:cNvSpPr/>
          <p:nvPr/>
        </p:nvSpPr>
        <p:spPr>
          <a:xfrm>
            <a:off x="4305285" y="2274838"/>
            <a:ext cx="358143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Thanks!</a:t>
            </a:r>
          </a:p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Q &amp; A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5692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E8BB-8E28-458A-9FB4-072298537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8A30-0736-4B88-A6A8-2FE0F391D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HK" dirty="0"/>
              <a:t>[1] J. Kim, J. Kwon Lee, and K. Mu Lee. Accurate image super-resolution using very deep convolutional networks. In CVPR, 2016.</a:t>
            </a:r>
          </a:p>
          <a:p>
            <a:pPr marL="0" indent="0">
              <a:buNone/>
            </a:pPr>
            <a:r>
              <a:rPr lang="en-HK" dirty="0"/>
              <a:t>[2] Y. Tai, J. Yang, X. Liu, and C. Xu. </a:t>
            </a:r>
            <a:r>
              <a:rPr lang="en-HK" dirty="0" err="1"/>
              <a:t>Memnet</a:t>
            </a:r>
            <a:r>
              <a:rPr lang="en-HK" dirty="0"/>
              <a:t>: A persistent memory network for image restoration. In ICCV, 2017.</a:t>
            </a:r>
          </a:p>
          <a:p>
            <a:pPr marL="0" indent="0">
              <a:buNone/>
            </a:pPr>
            <a:r>
              <a:rPr lang="en-HK" dirty="0"/>
              <a:t>[3] </a:t>
            </a:r>
            <a:r>
              <a:rPr lang="de-DE" dirty="0"/>
              <a:t>K. Zhang,W. Zuo, Y. Chen, D. Meng, and L. Zhang. Beyond </a:t>
            </a:r>
            <a:r>
              <a:rPr lang="en-HK" dirty="0"/>
              <a:t>a gaussian denoiser: Residual learning of deep </a:t>
            </a:r>
            <a:r>
              <a:rPr lang="en-HK" dirty="0" err="1"/>
              <a:t>cnn</a:t>
            </a:r>
            <a:r>
              <a:rPr lang="en-HK" dirty="0"/>
              <a:t> for image denoising. TIP, 2017.</a:t>
            </a:r>
          </a:p>
          <a:p>
            <a:pPr marL="0" indent="0">
              <a:buNone/>
            </a:pPr>
            <a:r>
              <a:rPr lang="en-HK" dirty="0"/>
              <a:t>[4] C. Dong, C. C. Loy, K. He, and X. Tang. Image super-resolution using deep convolutional networks. TPAMI, 38(2):295–307, 2016.</a:t>
            </a:r>
          </a:p>
          <a:p>
            <a:pPr marL="0" indent="0">
              <a:buNone/>
            </a:pPr>
            <a:r>
              <a:rPr lang="en-HK" dirty="0"/>
              <a:t>[5] E. </a:t>
            </a:r>
            <a:r>
              <a:rPr lang="en-HK" dirty="0" err="1"/>
              <a:t>Agustsson</a:t>
            </a:r>
            <a:r>
              <a:rPr lang="en-HK" dirty="0"/>
              <a:t> and R. </a:t>
            </a:r>
            <a:r>
              <a:rPr lang="en-HK" dirty="0" err="1"/>
              <a:t>Timofte</a:t>
            </a:r>
            <a:r>
              <a:rPr lang="en-HK" dirty="0"/>
              <a:t>. </a:t>
            </a:r>
            <a:r>
              <a:rPr lang="en-HK" dirty="0" err="1"/>
              <a:t>Ntire</a:t>
            </a:r>
            <a:r>
              <a:rPr lang="en-HK" dirty="0"/>
              <a:t> 2017 challenge on single image super-resolution: Dataset and study. In CVPR Workshop, 2017.</a:t>
            </a:r>
          </a:p>
          <a:p>
            <a:pPr marL="0" indent="0">
              <a:buNone/>
            </a:pP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948778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889" y="1815633"/>
            <a:ext cx="3152950" cy="10509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839" y="1815633"/>
            <a:ext cx="3152950" cy="1050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889" y="2866618"/>
            <a:ext cx="3152950" cy="1050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839" y="2866616"/>
            <a:ext cx="3152950" cy="1050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889" y="4968583"/>
            <a:ext cx="3152950" cy="1050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889" y="3917601"/>
            <a:ext cx="3152950" cy="10509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839" y="3917602"/>
            <a:ext cx="3152950" cy="10509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1270" y="3128984"/>
            <a:ext cx="1167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animal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7494" y="2077243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building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25365" y="2072600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water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12114" y="3128984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sky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22777" y="4180725"/>
            <a:ext cx="924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grass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7910" y="5232465"/>
            <a:ext cx="159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mountain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71113" y="4185368"/>
            <a:ext cx="933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plant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Semantic categorical prior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43839" y="4968582"/>
            <a:ext cx="3152950" cy="1050985"/>
          </a:xfrm>
          <a:prstGeom prst="rect">
            <a:avLst/>
          </a:prstGeom>
          <a:blipFill dpi="0" rotWithShape="1">
            <a:blip r:embed="rId10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098009" y="5365621"/>
            <a:ext cx="168210" cy="1682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517570" y="5365621"/>
            <a:ext cx="168210" cy="1682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937131" y="5365621"/>
            <a:ext cx="168210" cy="1682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335286" y="5365621"/>
            <a:ext cx="168210" cy="1682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754847" y="5365621"/>
            <a:ext cx="168210" cy="1682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174408" y="5365621"/>
            <a:ext cx="168210" cy="1682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1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Issues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How to represent the semantic categorical prior?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/>
              <a:t>How categorical prior can be incorporated into the reconstruction process effectively?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91590" y="2366010"/>
            <a:ext cx="8938260" cy="1360170"/>
            <a:chOff x="1543050" y="2514600"/>
            <a:chExt cx="8515350" cy="1360170"/>
          </a:xfrm>
        </p:grpSpPr>
        <p:sp>
          <p:nvSpPr>
            <p:cNvPr id="5" name="Rounded Rectangle 4"/>
            <p:cNvSpPr/>
            <p:nvPr/>
          </p:nvSpPr>
          <p:spPr>
            <a:xfrm>
              <a:off x="1543050" y="2514600"/>
              <a:ext cx="8515350" cy="136017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94510" y="2594520"/>
              <a:ext cx="8172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400"/>
                <a:t>Our approach: </a:t>
              </a:r>
            </a:p>
            <a:p>
              <a:r>
                <a:rPr lang="en-US" sz="2400"/>
                <a:t>explore semantic segmentation probability maps as the categorical prior up to pixel level.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1590" y="4816793"/>
            <a:ext cx="8938260" cy="1360170"/>
            <a:chOff x="1543050" y="2514600"/>
            <a:chExt cx="8515350" cy="1360170"/>
          </a:xfrm>
        </p:grpSpPr>
        <p:sp>
          <p:nvSpPr>
            <p:cNvPr id="12" name="Rounded Rectangle 11"/>
            <p:cNvSpPr/>
            <p:nvPr/>
          </p:nvSpPr>
          <p:spPr>
            <a:xfrm>
              <a:off x="1543050" y="2514600"/>
              <a:ext cx="8515350" cy="136017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94510" y="2594520"/>
              <a:ext cx="8172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2400" dirty="0"/>
                <a:t>Our approach: </a:t>
              </a:r>
            </a:p>
            <a:p>
              <a:r>
                <a:rPr lang="en-US" sz="2400" dirty="0"/>
                <a:t>propose a novel </a:t>
              </a:r>
              <a:r>
                <a:rPr lang="en-US" sz="2400" b="1" dirty="0"/>
                <a:t>S</a:t>
              </a:r>
              <a:r>
                <a:rPr lang="en-US" sz="2400" dirty="0"/>
                <a:t>patial </a:t>
              </a:r>
              <a:r>
                <a:rPr lang="en-US" sz="2400" b="1" dirty="0"/>
                <a:t>F</a:t>
              </a:r>
              <a:r>
                <a:rPr lang="en-US" sz="2400" dirty="0"/>
                <a:t>eature </a:t>
              </a:r>
              <a:r>
                <a:rPr lang="en-US" altLang="zh-CN" sz="2400" b="1" dirty="0"/>
                <a:t>T</a:t>
              </a:r>
              <a:r>
                <a:rPr lang="en-US" altLang="zh-CN" sz="2400" dirty="0"/>
                <a:t>ransform</a:t>
              </a:r>
              <a:r>
                <a:rPr lang="en-US" sz="2400" dirty="0"/>
                <a:t> that is capable of altering the network behavior conditioned on other information.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26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288200" y="4140405"/>
            <a:ext cx="2086921" cy="24166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 categorical prior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859" y="2894630"/>
            <a:ext cx="1800000" cy="2362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121" y="3037981"/>
            <a:ext cx="1800000" cy="236250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916214" y="1523785"/>
            <a:ext cx="10515600" cy="1055172"/>
          </a:xfrm>
        </p:spPr>
        <p:txBody>
          <a:bodyPr>
            <a:normAutofit/>
          </a:bodyPr>
          <a:lstStyle/>
          <a:p>
            <a:r>
              <a:rPr lang="en-US"/>
              <a:t>Contemporary CNN segmentation network</a:t>
            </a:r>
            <a:r>
              <a:rPr lang="en-US" baseline="30000"/>
              <a:t>[1]</a:t>
            </a:r>
          </a:p>
          <a:p>
            <a:pPr lvl="1"/>
            <a:r>
              <a:rPr lang="en-US">
                <a:solidFill>
                  <a:schemeClr val="bg1">
                    <a:lumMod val="65000"/>
                  </a:schemeClr>
                </a:solidFill>
              </a:rPr>
              <a:t>fine-tuned on LR images</a:t>
            </a:r>
          </a:p>
        </p:txBody>
      </p:sp>
      <p:sp>
        <p:nvSpPr>
          <p:cNvPr id="18" name="Cube 17"/>
          <p:cNvSpPr/>
          <p:nvPr/>
        </p:nvSpPr>
        <p:spPr>
          <a:xfrm>
            <a:off x="3693739" y="4011557"/>
            <a:ext cx="1608462" cy="772029"/>
          </a:xfrm>
          <a:prstGeom prst="cub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ResNet 101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764320" y="4405834"/>
            <a:ext cx="793932" cy="110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451712" y="4389309"/>
            <a:ext cx="451406" cy="82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6071263" y="3018702"/>
            <a:ext cx="2398896" cy="2362500"/>
            <a:chOff x="6182420" y="3233121"/>
            <a:chExt cx="2398896" cy="23625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2420" y="3233121"/>
              <a:ext cx="1800000" cy="2362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2052" y="3233121"/>
              <a:ext cx="1800000" cy="23625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684" y="3233121"/>
              <a:ext cx="1800000" cy="2362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316" y="3233121"/>
              <a:ext cx="1800000" cy="2362500"/>
            </a:xfrm>
            <a:prstGeom prst="rect">
              <a:avLst/>
            </a:prstGeom>
          </p:spPr>
        </p:pic>
      </p:grpSp>
      <p:cxnSp>
        <p:nvCxnSpPr>
          <p:cNvPr id="27" name="Straight Arrow Connector 26"/>
          <p:cNvCxnSpPr/>
          <p:nvPr/>
        </p:nvCxnSpPr>
        <p:spPr>
          <a:xfrm>
            <a:off x="8669791" y="4376562"/>
            <a:ext cx="567405" cy="55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06946"/>
            <a:ext cx="450000" cy="590625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1288200" y="3037983"/>
            <a:ext cx="2086921" cy="76896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38200" y="4030093"/>
            <a:ext cx="736921" cy="2454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38200" y="4382070"/>
            <a:ext cx="736921" cy="99034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 rot="20390826">
            <a:off x="1335786" y="3351553"/>
            <a:ext cx="1127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bicubic enlarge</a:t>
            </a:r>
          </a:p>
        </p:txBody>
      </p:sp>
      <p:sp>
        <p:nvSpPr>
          <p:cNvPr id="64" name="Right Brace 63"/>
          <p:cNvSpPr/>
          <p:nvPr/>
        </p:nvSpPr>
        <p:spPr>
          <a:xfrm rot="16200000">
            <a:off x="8043890" y="2498234"/>
            <a:ext cx="129048" cy="792793"/>
          </a:xfrm>
          <a:prstGeom prst="rightBrace">
            <a:avLst>
              <a:gd name="adj1" fmla="val 64382"/>
              <a:gd name="adj2" fmla="val 507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582118" y="2548407"/>
                <a:ext cx="10996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4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i="1"/>
                  <a:t>categories</a:t>
                </a: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118" y="2548407"/>
                <a:ext cx="1099632" cy="307777"/>
              </a:xfrm>
              <a:prstGeom prst="rect">
                <a:avLst/>
              </a:prstGeom>
              <a:blipFill rotWithShape="0">
                <a:blip r:embed="rId10"/>
                <a:stretch>
                  <a:fillRect t="-3922" r="-1667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427995" y="4061452"/>
                <a:ext cx="9810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𝑎𝑟𝑔𝑚𝑎𝑥</m:t>
                      </m:r>
                    </m:oMath>
                  </m:oMathPara>
                </a14:m>
                <a:endParaRPr lang="en-US" sz="120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7995" y="4061452"/>
                <a:ext cx="981075" cy="2769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/>
          <p:cNvGrpSpPr/>
          <p:nvPr/>
        </p:nvGrpSpPr>
        <p:grpSpPr>
          <a:xfrm>
            <a:off x="7255254" y="5664208"/>
            <a:ext cx="3294481" cy="546823"/>
            <a:chOff x="7255254" y="5664208"/>
            <a:chExt cx="3294481" cy="546823"/>
          </a:xfrm>
        </p:grpSpPr>
        <p:sp>
          <p:nvSpPr>
            <p:cNvPr id="68" name="Bent Arrow 67"/>
            <p:cNvSpPr/>
            <p:nvPr/>
          </p:nvSpPr>
          <p:spPr>
            <a:xfrm rot="10800000" flipH="1">
              <a:off x="7255254" y="5664208"/>
              <a:ext cx="616009" cy="478054"/>
            </a:xfrm>
            <a:prstGeom prst="bentArrow">
              <a:avLst>
                <a:gd name="adj1" fmla="val 25000"/>
                <a:gd name="adj2" fmla="val 23259"/>
                <a:gd name="adj3" fmla="val 25000"/>
                <a:gd name="adj4" fmla="val 4375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924657" y="5841699"/>
              <a:ext cx="2625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semantic categorical prior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935776" y="2978205"/>
            <a:ext cx="2686486" cy="2563982"/>
            <a:chOff x="5935776" y="2455693"/>
            <a:chExt cx="2686486" cy="2563982"/>
          </a:xfrm>
        </p:grpSpPr>
        <p:sp>
          <p:nvSpPr>
            <p:cNvPr id="67" name="Rectangle 66"/>
            <p:cNvSpPr/>
            <p:nvPr/>
          </p:nvSpPr>
          <p:spPr>
            <a:xfrm>
              <a:off x="5935776" y="2455693"/>
              <a:ext cx="2638957" cy="256398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865114" y="4650343"/>
              <a:ext cx="175714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probability maps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413112"/>
            <a:ext cx="12207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[1] Z. Liu, X. Li, P. Luo, C.-C. Loy, and X. Tang. Semantic image segmentation via deep parsing network. In ICCV, 2015.</a:t>
            </a:r>
          </a:p>
        </p:txBody>
      </p:sp>
    </p:spTree>
    <p:extLst>
      <p:ext uri="{BB962C8B-B14F-4D97-AF65-F5344CB8AC3E}">
        <p14:creationId xmlns:p14="http://schemas.microsoft.com/office/powerpoint/2010/main" val="383071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74" y="1829568"/>
            <a:ext cx="1620000" cy="12197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74" y="5467697"/>
            <a:ext cx="1620000" cy="1219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74" y="3094809"/>
            <a:ext cx="1620000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74" y="4220286"/>
            <a:ext cx="1620000" cy="1201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195" y="3093853"/>
            <a:ext cx="1620000" cy="1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099" y="4219330"/>
            <a:ext cx="1620000" cy="1201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099" y="5466741"/>
            <a:ext cx="1620000" cy="1219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099" y="1825747"/>
            <a:ext cx="1620000" cy="1219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1530374" y="1321356"/>
            <a:ext cx="170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Input LR images</a:t>
            </a:r>
            <a:endParaRPr lang="en-US" b="1"/>
          </a:p>
        </p:txBody>
      </p:sp>
      <p:grpSp>
        <p:nvGrpSpPr>
          <p:cNvPr id="7" name="Group 6"/>
          <p:cNvGrpSpPr/>
          <p:nvPr/>
        </p:nvGrpSpPr>
        <p:grpSpPr>
          <a:xfrm>
            <a:off x="9792534" y="2998625"/>
            <a:ext cx="2011092" cy="2487157"/>
            <a:chOff x="10080529" y="972071"/>
            <a:chExt cx="2011092" cy="24871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Rectangle 36"/>
            <p:cNvSpPr/>
            <p:nvPr/>
          </p:nvSpPr>
          <p:spPr>
            <a:xfrm>
              <a:off x="10080529" y="2896020"/>
              <a:ext cx="891811" cy="193552"/>
            </a:xfrm>
            <a:prstGeom prst="rect">
              <a:avLst/>
            </a:prstGeom>
            <a:solidFill>
              <a:srgbClr val="E06666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057010" y="2823731"/>
              <a:ext cx="718466" cy="326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24"/>
                <a:t>animal</a:t>
              </a:r>
              <a:endParaRPr lang="en-US" sz="1524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080529" y="1043340"/>
              <a:ext cx="891811" cy="193552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057010" y="972071"/>
              <a:ext cx="437940" cy="326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24"/>
                <a:t>sky</a:t>
              </a:r>
              <a:endParaRPr lang="en-US" sz="1524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080529" y="1352120"/>
              <a:ext cx="891811" cy="193552"/>
            </a:xfrm>
            <a:prstGeom prst="rect">
              <a:avLst/>
            </a:prstGeom>
            <a:solidFill>
              <a:srgbClr val="B7E1CD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057010" y="1280681"/>
              <a:ext cx="587790" cy="326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24"/>
                <a:t>grass</a:t>
              </a:r>
              <a:endParaRPr lang="en-US" sz="1524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080529" y="1660900"/>
              <a:ext cx="891811" cy="193552"/>
            </a:xfrm>
            <a:prstGeom prst="rect">
              <a:avLst/>
            </a:prstGeom>
            <a:solidFill>
              <a:srgbClr val="1155CC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057010" y="1589291"/>
              <a:ext cx="821059" cy="326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24"/>
                <a:t>building</a:t>
              </a:r>
              <a:endParaRPr lang="en-US" sz="1524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080529" y="1969680"/>
              <a:ext cx="891811" cy="193552"/>
            </a:xfrm>
            <a:prstGeom prst="rect">
              <a:avLst/>
            </a:prstGeom>
            <a:solidFill>
              <a:srgbClr val="9900FF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057010" y="1897901"/>
              <a:ext cx="949940" cy="326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24"/>
                <a:t>mountain</a:t>
              </a:r>
              <a:endParaRPr lang="en-US" sz="1524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080529" y="2278460"/>
              <a:ext cx="891811" cy="193552"/>
            </a:xfrm>
            <a:prstGeom prst="rect">
              <a:avLst/>
            </a:prstGeom>
            <a:solidFill>
              <a:srgbClr val="6AA84F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057010" y="2206511"/>
              <a:ext cx="591637" cy="326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24"/>
                <a:t>plant</a:t>
              </a:r>
              <a:endParaRPr lang="en-US" sz="1524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080529" y="2587240"/>
              <a:ext cx="891811" cy="193552"/>
            </a:xfrm>
            <a:prstGeom prst="rect">
              <a:avLst/>
            </a:prstGeom>
            <a:solidFill>
              <a:srgbClr val="6D9EEB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1057010" y="2515121"/>
              <a:ext cx="643446" cy="326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24"/>
                <a:t>water</a:t>
              </a:r>
              <a:endParaRPr lang="en-US" sz="1524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080529" y="3204797"/>
              <a:ext cx="891811" cy="193552"/>
            </a:xfrm>
            <a:prstGeom prst="rect">
              <a:avLst/>
            </a:prstGeom>
            <a:solidFill>
              <a:srgbClr val="999999"/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3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972340" y="3132344"/>
              <a:ext cx="1119281" cy="326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24"/>
                <a:t>background</a:t>
              </a:r>
              <a:endParaRPr lang="en-US" sz="1524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11721" y="1215234"/>
            <a:ext cx="1620032" cy="5470316"/>
            <a:chOff x="7611721" y="1215234"/>
            <a:chExt cx="1620032" cy="54703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1721" y="4218374"/>
              <a:ext cx="1620000" cy="1201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1753" y="3092897"/>
              <a:ext cx="1620000" cy="108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1721" y="5465785"/>
              <a:ext cx="1620000" cy="12197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1721" y="1825747"/>
              <a:ext cx="1620000" cy="12197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7" name="TextBox 46"/>
            <p:cNvSpPr txBox="1"/>
            <p:nvPr/>
          </p:nvSpPr>
          <p:spPr>
            <a:xfrm>
              <a:off x="7620014" y="1215234"/>
              <a:ext cx="13272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/>
                <a:t>Segments on </a:t>
              </a:r>
            </a:p>
            <a:p>
              <a:pPr algn="ctr"/>
              <a:r>
                <a:rPr lang="en-US" altLang="zh-CN" sz="1600" b="1"/>
                <a:t>LR images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21824" y="1225304"/>
            <a:ext cx="1620064" cy="5460246"/>
            <a:chOff x="5621824" y="1225304"/>
            <a:chExt cx="1620064" cy="546024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1888" y="3092897"/>
              <a:ext cx="1620000" cy="108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1824" y="4218374"/>
              <a:ext cx="1620000" cy="12019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1824" y="5465785"/>
              <a:ext cx="1620000" cy="12197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1824" y="1824791"/>
              <a:ext cx="1620000" cy="12197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/>
            <p:cNvSpPr txBox="1"/>
            <p:nvPr/>
          </p:nvSpPr>
          <p:spPr>
            <a:xfrm>
              <a:off x="5705475" y="1225304"/>
              <a:ext cx="13272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/>
                <a:t>Segments on </a:t>
              </a:r>
            </a:p>
            <a:p>
              <a:pPr algn="ctr"/>
              <a:r>
                <a:rPr lang="en-US" altLang="zh-CN" sz="1600" b="1"/>
                <a:t>HR images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653975" y="1321356"/>
            <a:ext cx="146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Ground-truth</a:t>
            </a: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/>
              <a:t>Examples on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34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5453811" y="4804472"/>
            <a:ext cx="2537381" cy="369332"/>
            <a:chOff x="5047510" y="2635802"/>
            <a:chExt cx="2537381" cy="369332"/>
          </a:xfrm>
        </p:grpSpPr>
        <p:sp>
          <p:nvSpPr>
            <p:cNvPr id="5" name="Right Arrow 4"/>
            <p:cNvSpPr/>
            <p:nvPr/>
          </p:nvSpPr>
          <p:spPr>
            <a:xfrm>
              <a:off x="5047510" y="2706848"/>
              <a:ext cx="1038965" cy="29828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3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6324289" y="2635802"/>
                  <a:ext cx="12606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4289" y="2635802"/>
                  <a:ext cx="1260602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6557"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5453811" y="2111568"/>
            <a:ext cx="3184972" cy="369332"/>
            <a:chOff x="5047510" y="4740662"/>
            <a:chExt cx="3184972" cy="369332"/>
          </a:xfrm>
        </p:grpSpPr>
        <p:sp>
          <p:nvSpPr>
            <p:cNvPr id="18" name="Right Arrow 17"/>
            <p:cNvSpPr/>
            <p:nvPr/>
          </p:nvSpPr>
          <p:spPr>
            <a:xfrm>
              <a:off x="5047510" y="4776185"/>
              <a:ext cx="1038965" cy="29828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3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096000" y="4740662"/>
                  <a:ext cx="21364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4740662"/>
                  <a:ext cx="2136482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Incorporate conditions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04648" y="4272921"/>
            <a:ext cx="5011235" cy="1106032"/>
            <a:chOff x="404648" y="4272921"/>
            <a:chExt cx="5011235" cy="11060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648" y="4482258"/>
              <a:ext cx="5011235" cy="89669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60357" y="4272921"/>
              <a:ext cx="1322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5"/>
                  </a:solidFill>
                </a:rPr>
                <a:t>CNN for SR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733700" y="4804472"/>
                <a:ext cx="12606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700" y="4804472"/>
                <a:ext cx="1260602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6557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404648" y="5588290"/>
            <a:ext cx="4744153" cy="646331"/>
            <a:chOff x="0" y="3169623"/>
            <a:chExt cx="4744153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0" y="3200400"/>
                  <a:ext cx="1109919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>
                      <a:solidFill>
                        <a:schemeClr val="bg1">
                          <a:lumMod val="50000"/>
                        </a:schemeClr>
                      </a:solidFill>
                    </a:rPr>
                    <a:t>input LR image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200400"/>
                  <a:ext cx="1109919" cy="55399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09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440591" y="3169623"/>
                  <a:ext cx="1303562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chemeClr val="bg1">
                          <a:lumMod val="50000"/>
                        </a:schemeClr>
                      </a:solidFill>
                    </a:rPr>
                    <a:t>restored image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oMath>
                    </m:oMathPara>
                  </a14:m>
                  <a:endParaRPr lang="en-US" b="1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0591" y="3169623"/>
                  <a:ext cx="1303562" cy="58477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67" t="-2083"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1434308" y="3169623"/>
                  <a:ext cx="1835372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𝑛𝑒𝑡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400" b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:r>
                    <a:rPr lang="en-US" sz="1400" b="0">
                      <a:solidFill>
                        <a:schemeClr val="bg1">
                          <a:lumMod val="50000"/>
                        </a:schemeClr>
                      </a:solidFill>
                      <a:latin typeface="Cambria Math" panose="02040503050406030204" pitchFamily="18" charset="0"/>
                    </a:rPr>
                    <a:t>𝑝𝑎𝑟𝑎𝑚𝑒𝑡𝑟𝑖𝑧𝑒𝑑 𝑏𝑦 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a14:m>
                  <a:endParaRPr lang="en-US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4308" y="3169623"/>
                  <a:ext cx="1835372" cy="64633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471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2629745" y="1900025"/>
            <a:ext cx="1425044" cy="1244743"/>
            <a:chOff x="6182420" y="3233121"/>
            <a:chExt cx="2398896" cy="23625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2420" y="3233121"/>
              <a:ext cx="1800000" cy="23625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2052" y="3233121"/>
              <a:ext cx="1800000" cy="23625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1684" y="3233121"/>
              <a:ext cx="1800000" cy="23625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1316" y="3233121"/>
              <a:ext cx="1800000" cy="236250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401080" y="1490633"/>
            <a:ext cx="1911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5"/>
                </a:solidFill>
              </a:rPr>
              <a:t>Categorical prior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502301" y="2111568"/>
                <a:ext cx="21364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301" y="2111568"/>
                <a:ext cx="2136482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8759393" y="2965613"/>
            <a:ext cx="1077929" cy="1067612"/>
            <a:chOff x="8759393" y="2965613"/>
            <a:chExt cx="1077929" cy="1067612"/>
          </a:xfrm>
        </p:grpSpPr>
        <p:sp>
          <p:nvSpPr>
            <p:cNvPr id="21" name="Right Arrow 20"/>
            <p:cNvSpPr/>
            <p:nvPr/>
          </p:nvSpPr>
          <p:spPr>
            <a:xfrm rot="1565039">
              <a:off x="8759393" y="2965613"/>
              <a:ext cx="1038965" cy="29828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3"/>
            </a:p>
          </p:txBody>
        </p:sp>
        <p:sp>
          <p:nvSpPr>
            <p:cNvPr id="22" name="Right Arrow 21"/>
            <p:cNvSpPr/>
            <p:nvPr/>
          </p:nvSpPr>
          <p:spPr>
            <a:xfrm rot="19630165">
              <a:off x="8798357" y="3734939"/>
              <a:ext cx="1038965" cy="29828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3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155603" y="3292453"/>
                <a:ext cx="15181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5603" y="3292453"/>
                <a:ext cx="1518108" cy="369332"/>
              </a:xfrm>
              <a:prstGeom prst="rect">
                <a:avLst/>
              </a:prstGeom>
              <a:blipFill rotWithShape="0">
                <a:blip r:embed="rId14"/>
                <a:stretch>
                  <a:fillRect t="-6557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286727" y="3170795"/>
                <a:ext cx="177233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probability maps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727" y="3170795"/>
                <a:ext cx="1772338" cy="584775"/>
              </a:xfrm>
              <a:prstGeom prst="rect">
                <a:avLst/>
              </a:prstGeom>
              <a:blipFill rotWithShape="0">
                <a:blip r:embed="rId15"/>
                <a:stretch>
                  <a:fillRect t="-20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11333348" y="2815397"/>
            <a:ext cx="660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accent5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85206" y="3184730"/>
                <a:ext cx="61587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prior</m:t>
                      </m:r>
                    </m:oMath>
                  </m:oMathPara>
                </a14:m>
                <a:endParaRPr lang="en-US" sz="1400" b="0" i="0">
                  <a:solidFill>
                    <a:schemeClr val="bg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</m:oMath>
                  </m:oMathPara>
                </a14:m>
                <a:endParaRPr lang="en-US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206" y="3184730"/>
                <a:ext cx="615874" cy="58477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02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27201 0.17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86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9127 -0.22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-110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9" grpId="0"/>
      <p:bldP spid="19" grpId="1"/>
      <p:bldP spid="23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2784</Words>
  <Application>Microsoft Macintosh PowerPoint</Application>
  <PresentationFormat>Widescreen</PresentationFormat>
  <Paragraphs>569</Paragraphs>
  <Slides>41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等线</vt:lpstr>
      <vt:lpstr>等线 Light</vt:lpstr>
      <vt:lpstr>Microsoft YaHei</vt:lpstr>
      <vt:lpstr>华文新魏</vt:lpstr>
      <vt:lpstr>Arial</vt:lpstr>
      <vt:lpstr>Calibri</vt:lpstr>
      <vt:lpstr>Calibri Light</vt:lpstr>
      <vt:lpstr>Cambria Math</vt:lpstr>
      <vt:lpstr>Wingdings</vt:lpstr>
      <vt:lpstr>Office Theme</vt:lpstr>
      <vt:lpstr>Recovering Realistic Texture in  Image Super-resolution by Deep Spatial Feature Transform</vt:lpstr>
      <vt:lpstr>Problem</vt:lpstr>
      <vt:lpstr>Previous work</vt:lpstr>
      <vt:lpstr>Motivation</vt:lpstr>
      <vt:lpstr>Semantic categorical prior</vt:lpstr>
      <vt:lpstr>Issues</vt:lpstr>
      <vt:lpstr>Represent categorical prior</vt:lpstr>
      <vt:lpstr>Examples on segmentation</vt:lpstr>
      <vt:lpstr>Incorporate conditions</vt:lpstr>
      <vt:lpstr>Spatial Feature Transform</vt:lpstr>
      <vt:lpstr>Spatial Feature Transform</vt:lpstr>
      <vt:lpstr>loss function</vt:lpstr>
      <vt:lpstr>Spatial condition</vt:lpstr>
      <vt:lpstr>Delicate modulation</vt:lpstr>
      <vt:lpstr>Results</vt:lpstr>
      <vt:lpstr>Results</vt:lpstr>
      <vt:lpstr>User study – part I</vt:lpstr>
      <vt:lpstr>User study – part II</vt:lpstr>
      <vt:lpstr>Impact of different priors</vt:lpstr>
      <vt:lpstr>Impact of different priors</vt:lpstr>
      <vt:lpstr>Other conditioning methods</vt:lpstr>
      <vt:lpstr>Comparison with other conditioning methods</vt:lpstr>
      <vt:lpstr>Robustness to out-of-category</vt:lpstr>
      <vt:lpstr>Conclusion</vt:lpstr>
      <vt:lpstr>Crafting a Toolchain for Image Restoration by  Deep Reinforcement Learning</vt:lpstr>
      <vt:lpstr>Image Restoration</vt:lpstr>
      <vt:lpstr>Image Restoration – A New Setting</vt:lpstr>
      <vt:lpstr>Motivation</vt:lpstr>
      <vt:lpstr>Method – Decision Making</vt:lpstr>
      <vt:lpstr>Method – Overview</vt:lpstr>
      <vt:lpstr>Method – Toolbox</vt:lpstr>
      <vt:lpstr>Method – Agent</vt:lpstr>
      <vt:lpstr>Method – Joint Training</vt:lpstr>
      <vt:lpstr>Experimental Results</vt:lpstr>
      <vt:lpstr>Experimental Results</vt:lpstr>
      <vt:lpstr>Experimental Results</vt:lpstr>
      <vt:lpstr>Experimental Results</vt:lpstr>
      <vt:lpstr>Experimental Results</vt:lpstr>
      <vt:lpstr>Conclusion</vt:lpstr>
      <vt:lpstr>PowerPoint Presentation</vt:lpstr>
      <vt:lpstr>Reference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a Toolchain for Image Restoration</dc:title>
  <dc:creator>yuke</dc:creator>
  <cp:lastModifiedBy>Microsoft Office 用户</cp:lastModifiedBy>
  <cp:revision>182</cp:revision>
  <dcterms:created xsi:type="dcterms:W3CDTF">2018-02-07T06:24:49Z</dcterms:created>
  <dcterms:modified xsi:type="dcterms:W3CDTF">2018-04-20T14:20:36Z</dcterms:modified>
</cp:coreProperties>
</file>