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2"/>
  </p:sldMasterIdLst>
  <p:notesMasterIdLst>
    <p:notesMasterId r:id="rId6"/>
  </p:notesMasterIdLst>
  <p:handoutMasterIdLst>
    <p:handoutMasterId r:id="rId7"/>
  </p:handoutMasterIdLst>
  <p:sldIdLst>
    <p:sldId id="439" r:id="rId3"/>
    <p:sldId id="1925" r:id="rId4"/>
    <p:sldId id="200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sh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84378"/>
    <a:srgbClr val="FFFFFF"/>
    <a:srgbClr val="54C3F4"/>
    <a:srgbClr val="22304B"/>
    <a:srgbClr val="C77FAC"/>
    <a:srgbClr val="0062AC"/>
    <a:srgbClr val="ED6C00"/>
    <a:srgbClr val="E2287E"/>
    <a:srgbClr val="2CA738"/>
    <a:srgbClr val="5A28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96" autoAdjust="0"/>
    <p:restoredTop sz="79686" autoAdjust="0"/>
  </p:normalViewPr>
  <p:slideViewPr>
    <p:cSldViewPr snapToGrid="0">
      <p:cViewPr varScale="1">
        <p:scale>
          <a:sx n="110" d="100"/>
          <a:sy n="110" d="100"/>
        </p:scale>
        <p:origin x="126" y="528"/>
      </p:cViewPr>
      <p:guideLst/>
    </p:cSldViewPr>
  </p:slideViewPr>
  <p:outlineViewPr>
    <p:cViewPr>
      <p:scale>
        <a:sx n="33" d="100"/>
        <a:sy n="33" d="100"/>
      </p:scale>
      <p:origin x="0" y="-1191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2021/8/4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EE64E-9A2D-4D02-BD46-DFCFC74B5EE4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3604F-F5C7-412C-AE28-FF961BD94C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100" b="0" i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这是</a:t>
            </a:r>
            <a:endParaRPr lang="en-US" altLang="zh-CN" sz="2100" b="0" i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D3604F-F5C7-412C-AE28-FF961BD94C8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D3604F-F5C7-412C-AE28-FF961BD94C8A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852551"/>
          </a:xfrm>
          <a:solidFill>
            <a:srgbClr val="0062AC"/>
          </a:solidFill>
        </p:spPr>
        <p:txBody>
          <a:bodyPr anchor="ctr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447" y="1"/>
            <a:ext cx="11797552" cy="669129"/>
          </a:xfrm>
          <a:noFill/>
        </p:spPr>
        <p:txBody>
          <a:bodyPr>
            <a:noAutofit/>
          </a:bodyPr>
          <a:lstStyle>
            <a:lvl1pPr>
              <a:defRPr sz="4000" b="1" baseline="0">
                <a:solidFill>
                  <a:schemeClr val="tx1"/>
                </a:solidFill>
                <a:latin typeface="Calibri" panose="020F0502020204030204" pitchFamily="34" charset="0"/>
                <a:ea typeface="黑体" panose="02010609060101010101" pitchFamily="49" charset="-12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447" y="789710"/>
            <a:ext cx="11355295" cy="5820093"/>
          </a:xfrm>
        </p:spPr>
        <p:txBody>
          <a:bodyPr/>
          <a:lstStyle>
            <a:lvl1pPr>
              <a:lnSpc>
                <a:spcPct val="120000"/>
              </a:lnSpc>
              <a:defRPr sz="3200" b="1" i="0" baseline="0">
                <a:ea typeface="黑体" panose="02010609060101010101" pitchFamily="49" charset="-122"/>
              </a:defRPr>
            </a:lvl1pPr>
            <a:lvl2pPr>
              <a:lnSpc>
                <a:spcPct val="120000"/>
              </a:lnSpc>
              <a:defRPr sz="3000" b="0" i="0" baseline="0">
                <a:ea typeface="华文楷体" panose="02010600040101010101" pitchFamily="2" charset="-122"/>
              </a:defRPr>
            </a:lvl2pPr>
            <a:lvl3pPr>
              <a:lnSpc>
                <a:spcPct val="120000"/>
              </a:lnSpc>
              <a:defRPr sz="2800" b="0" i="0" baseline="0">
                <a:ea typeface="华文新魏" panose="02010800040101010101" pitchFamily="2" charset="-122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Line 1"/>
          <p:cNvSpPr>
            <a:spLocks noChangeShapeType="1"/>
          </p:cNvSpPr>
          <p:nvPr userDrawn="1"/>
        </p:nvSpPr>
        <p:spPr bwMode="auto">
          <a:xfrm>
            <a:off x="0" y="669131"/>
            <a:ext cx="12192000" cy="0"/>
          </a:xfrm>
          <a:prstGeom prst="line">
            <a:avLst/>
          </a:prstGeom>
          <a:noFill/>
          <a:ln w="25400">
            <a:solidFill>
              <a:srgbClr val="0062AC"/>
            </a:solidFill>
            <a:miter lim="800000"/>
          </a:ln>
          <a:effectLst/>
        </p:spPr>
        <p:txBody>
          <a:bodyPr/>
          <a:lstStyle/>
          <a:p>
            <a:pPr>
              <a:buFont typeface="Times New Roman" panose="02020603050405020304" pitchFamily="16" charset="0"/>
              <a:buNone/>
              <a:defRPr/>
            </a:pPr>
            <a:endParaRPr lang="en-GB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11293947" y="6580997"/>
            <a:ext cx="898052" cy="306705"/>
          </a:xfrm>
          <a:prstGeom prst="rect">
            <a:avLst/>
          </a:prstGeom>
          <a:solidFill>
            <a:srgbClr val="ED6C00"/>
          </a:solidFill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sz="1400" dirty="0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1178636" cy="890648"/>
          </a:xfrm>
          <a:prstGeom prst="rect">
            <a:avLst/>
          </a:prstGeom>
          <a:solidFill>
            <a:srgbClr val="0062AC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4447" y="991590"/>
            <a:ext cx="11355295" cy="5708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3528060" y="6581140"/>
            <a:ext cx="7370233" cy="30670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400" b="0" dirty="0">
                <a:solidFill>
                  <a:schemeClr val="bg1"/>
                </a:solidFill>
              </a:rPr>
              <a:t>大规模图像的多粒度目标检测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0" y="6581140"/>
            <a:ext cx="3528060" cy="30670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程明明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http://mmcheng.net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10898293" y="6581140"/>
            <a:ext cx="1292860" cy="30670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fld id="{C603BFBC-EF15-48A5-8249-0FEAC4BE5DBB}" type="slidenum">
              <a:rPr lang="en-US" sz="1400" smtClean="0">
                <a:solidFill>
                  <a:schemeClr val="bg1"/>
                </a:solidFill>
              </a:rPr>
              <a:t>‹#›</a:t>
            </a:fld>
            <a:endParaRPr lang="en-US" sz="14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4128" y="0"/>
            <a:ext cx="12200255" cy="3218815"/>
          </a:xfrm>
        </p:spPr>
        <p:txBody>
          <a:bodyPr>
            <a:normAutofit/>
          </a:bodyPr>
          <a:lstStyle/>
          <a:p>
            <a:r>
              <a:rPr lang="en-US" altLang="zh-CN" sz="8000" b="1" dirty="0">
                <a:latin typeface="Calibri" panose="020F0502020204030204" pitchFamily="34" charset="0"/>
                <a:ea typeface="黑体" panose="02010609060101010101" pitchFamily="49" charset="-122"/>
              </a:rPr>
              <a:t>The title of the presentation is here</a:t>
            </a:r>
            <a:endParaRPr lang="zh-CN" altLang="en-US" sz="8000" b="1" dirty="0">
              <a:latin typeface="Calibri" panose="020F0502020204030204" pitchFamily="34" charset="0"/>
              <a:ea typeface="黑体" panose="02010609060101010101" pitchFamily="49" charset="-122"/>
            </a:endParaRPr>
          </a:p>
        </p:txBody>
      </p:sp>
      <p:sp>
        <p:nvSpPr>
          <p:cNvPr id="5" name="Subtitle 2"/>
          <p:cNvSpPr txBox="1"/>
          <p:nvPr/>
        </p:nvSpPr>
        <p:spPr>
          <a:xfrm>
            <a:off x="1794510" y="3826609"/>
            <a:ext cx="8602980" cy="24231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350"/>
              </a:spcBef>
            </a:pPr>
            <a:r>
              <a:rPr lang="en-US" altLang="zh-CN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华文楷体" panose="02010600040101010101" pitchFamily="2" charset="-122"/>
              </a:rPr>
              <a:t>Your Name</a:t>
            </a:r>
          </a:p>
          <a:p>
            <a:pPr>
              <a:spcBef>
                <a:spcPts val="1350"/>
              </a:spcBef>
            </a:pPr>
            <a:r>
              <a:rPr lang="en-US" altLang="zh-CN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华文楷体" panose="02010600040101010101" pitchFamily="2" charset="-122"/>
              </a:rPr>
              <a:t>Nankai University</a:t>
            </a: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华文楷体" panose="02010600040101010101" pitchFamily="2" charset="-122"/>
            </a:endParaRPr>
          </a:p>
          <a:p>
            <a:pPr>
              <a:spcBef>
                <a:spcPts val="1350"/>
              </a:spcBef>
            </a:pPr>
            <a:endParaRPr lang="en-US" altLang="zh-CN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华文楷体" panose="02010600040101010101" pitchFamily="2" charset="-122"/>
            </a:endParaRPr>
          </a:p>
          <a:p>
            <a:pPr>
              <a:spcBef>
                <a:spcPts val="1350"/>
              </a:spcBef>
            </a:pPr>
            <a:endParaRPr lang="en-US" altLang="zh-CN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华文楷体" panose="02010600040101010101" pitchFamily="2" charset="-122"/>
            </a:endParaRPr>
          </a:p>
          <a:p>
            <a:pPr>
              <a:spcBef>
                <a:spcPts val="1350"/>
              </a:spcBef>
            </a:pPr>
            <a:endParaRPr lang="en-US" altLang="zh-CN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华文楷体" panose="020106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ym typeface="+mn-ea"/>
              </a:rPr>
              <a:t>Richer convolutional feature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APP: Classification (Res2Net-v1b)</a:t>
            </a:r>
          </a:p>
          <a:p>
            <a:pPr lvl="1"/>
            <a:r>
              <a:rPr lang="en-US" altLang="zh-CN" dirty="0"/>
              <a:t>Results on </a:t>
            </a:r>
            <a:r>
              <a:rPr lang="en-US" altLang="zh-CN" dirty="0" err="1"/>
              <a:t>mmdetection</a:t>
            </a:r>
            <a:r>
              <a:rPr lang="en-US" altLang="zh-CN" dirty="0"/>
              <a:t> </a:t>
            </a:r>
            <a:endParaRPr lang="zh-CN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799464"/>
              </p:ext>
            </p:extLst>
          </p:nvPr>
        </p:nvGraphicFramePr>
        <p:xfrm>
          <a:off x="488938" y="2496538"/>
          <a:ext cx="11214123" cy="3645835"/>
        </p:xfrm>
        <a:graphic>
          <a:graphicData uri="http://schemas.openxmlformats.org/drawingml/2006/table">
            <a:tbl>
              <a:tblPr/>
              <a:tblGrid>
                <a:gridCol w="3774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3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8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97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effectLst/>
                        </a:rPr>
                        <a:t>Backbone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effectLst/>
                        </a:rPr>
                        <a:t>Params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effectLst/>
                        </a:rPr>
                        <a:t>GFLOPs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effectLst/>
                        </a:rPr>
                        <a:t>top-1 err.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effectLst/>
                        </a:rPr>
                        <a:t>top-5 err.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effectLst/>
                        </a:rPr>
                        <a:t>ResNet-101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>
                          <a:effectLst/>
                        </a:rPr>
                        <a:t>44.6 M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>
                          <a:effectLst/>
                        </a:rPr>
                        <a:t>7.8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>
                          <a:effectLst/>
                        </a:rPr>
                        <a:t>22.63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>
                          <a:effectLst/>
                        </a:rPr>
                        <a:t>6.44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335">
                <a:tc>
                  <a:txBody>
                    <a:bodyPr/>
                    <a:lstStyle/>
                    <a:p>
                      <a:pPr algn="ctr"/>
                      <a:r>
                        <a:rPr lang="en-GB" sz="3200">
                          <a:effectLst/>
                        </a:rPr>
                        <a:t>ResNeXt-101-64x4d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effectLst/>
                        </a:rPr>
                        <a:t>83.5M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effectLst/>
                        </a:rPr>
                        <a:t>15.5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effectLst/>
                        </a:rPr>
                        <a:t>20.40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>
                          <a:effectLst/>
                        </a:rPr>
                        <a:t>-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8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effectLst/>
                        </a:rPr>
                        <a:t>HRNetV2p-W48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C00000"/>
                          </a:solidFill>
                          <a:effectLst/>
                        </a:rPr>
                        <a:t>77.5M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1" dirty="0">
                          <a:solidFill>
                            <a:srgbClr val="C00000"/>
                          </a:solidFill>
                          <a:effectLst/>
                        </a:rPr>
                        <a:t>16.1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1" dirty="0">
                          <a:solidFill>
                            <a:srgbClr val="C00000"/>
                          </a:solidFill>
                          <a:effectLst/>
                        </a:rPr>
                        <a:t>20.70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effectLst/>
                        </a:rPr>
                        <a:t>5.50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effectLst/>
                        </a:rPr>
                        <a:t>Res2Net-v1b-50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C00000"/>
                          </a:solidFill>
                          <a:effectLst/>
                        </a:rPr>
                        <a:t>25.23M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1" dirty="0">
                          <a:solidFill>
                            <a:srgbClr val="C00000"/>
                          </a:solidFill>
                          <a:effectLst/>
                        </a:rPr>
                        <a:t>4.5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b="1" dirty="0">
                          <a:solidFill>
                            <a:srgbClr val="C00000"/>
                          </a:solidFill>
                          <a:effectLst/>
                        </a:rPr>
                        <a:t>19.73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effectLst/>
                        </a:rPr>
                        <a:t>4.96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effectLst/>
                        </a:rPr>
                        <a:t>Res2Net</a:t>
                      </a:r>
                      <a:r>
                        <a:rPr lang="en-GB" altLang="zh-CN" sz="3200" dirty="0">
                          <a:effectLst/>
                        </a:rPr>
                        <a:t>-v1b</a:t>
                      </a:r>
                      <a:r>
                        <a:rPr lang="en-GB" sz="3200" dirty="0">
                          <a:effectLst/>
                        </a:rPr>
                        <a:t>-101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effectLst/>
                        </a:rPr>
                        <a:t>45.2M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effectLst/>
                        </a:rPr>
                        <a:t>8.3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>
                          <a:effectLst/>
                        </a:rPr>
                        <a:t>18.77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8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effectLst/>
                        </a:rPr>
                        <a:t>4.64</a:t>
                      </a:r>
                    </a:p>
                  </a:txBody>
                  <a:tcPr marL="121138" marR="121138" marT="55910" marB="55910" anchor="ctr">
                    <a:lnL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FE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8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7" name="组合 6"/>
          <p:cNvGrpSpPr/>
          <p:nvPr/>
        </p:nvGrpSpPr>
        <p:grpSpPr>
          <a:xfrm>
            <a:off x="7816816" y="1132274"/>
            <a:ext cx="3932926" cy="1130300"/>
            <a:chOff x="5067300" y="785712"/>
            <a:chExt cx="3932926" cy="1130300"/>
          </a:xfrm>
        </p:grpSpPr>
        <p:pic>
          <p:nvPicPr>
            <p:cNvPr id="8" name="图片 7"/>
            <p:cNvPicPr>
              <a:picLocks noChangeAspect="1"/>
            </p:cNvPicPr>
            <p:nvPr/>
          </p:nvPicPr>
          <p:blipFill rotWithShape="1">
            <a:blip r:embed="rId3" cstate="screen"/>
            <a:srcRect/>
            <a:stretch>
              <a:fillRect/>
            </a:stretch>
          </p:blipFill>
          <p:spPr>
            <a:xfrm>
              <a:off x="5067300" y="785712"/>
              <a:ext cx="3848100" cy="596900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067300" y="1382612"/>
              <a:ext cx="3932926" cy="5334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54C3F4"/>
                </a:solidFill>
              </a:rPr>
              <a:t>D</a:t>
            </a:r>
            <a:r>
              <a:rPr lang="en-US" altLang="zh-CN" dirty="0">
                <a:solidFill>
                  <a:srgbClr val="FF0000"/>
                </a:solidFill>
              </a:rPr>
              <a:t>O</a:t>
            </a:r>
            <a:r>
              <a:rPr lang="en-US" altLang="zh-CN" dirty="0">
                <a:solidFill>
                  <a:srgbClr val="00B050"/>
                </a:solidFill>
              </a:rPr>
              <a:t>C</a:t>
            </a:r>
            <a:r>
              <a:rPr lang="en-US" altLang="zh-CN" dirty="0">
                <a:solidFill>
                  <a:srgbClr val="C77FAC"/>
                </a:solidFill>
              </a:rPr>
              <a:t>X</a:t>
            </a:r>
            <a:r>
              <a:rPr lang="zh-CN" altLang="en-US" dirty="0"/>
              <a:t>行动倡议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54C3F4"/>
                </a:solidFill>
              </a:rPr>
              <a:t>D</a:t>
            </a:r>
            <a:r>
              <a:rPr lang="en-US" altLang="zh-CN" dirty="0"/>
              <a:t>emo: </a:t>
            </a:r>
            <a:r>
              <a:rPr lang="zh-CN" altLang="en-US" dirty="0"/>
              <a:t>方便科普和教学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</a:rPr>
              <a:t>O</a:t>
            </a:r>
            <a:r>
              <a:rPr lang="en-US" altLang="zh-CN" dirty="0"/>
              <a:t>pen source: </a:t>
            </a:r>
            <a:r>
              <a:rPr lang="zh-CN" altLang="en-US" dirty="0"/>
              <a:t>方便同行复现与验证</a:t>
            </a:r>
            <a:endParaRPr lang="en-US" altLang="zh-CN" dirty="0"/>
          </a:p>
          <a:p>
            <a:r>
              <a:rPr lang="en-US" altLang="zh-CN" dirty="0">
                <a:solidFill>
                  <a:srgbClr val="00B050"/>
                </a:solidFill>
              </a:rPr>
              <a:t>C</a:t>
            </a:r>
            <a:r>
              <a:rPr lang="en-US" altLang="zh-CN" dirty="0"/>
              <a:t>hinese: </a:t>
            </a:r>
            <a:r>
              <a:rPr lang="zh-CN" altLang="en-US" dirty="0"/>
              <a:t>提供中文版论文</a:t>
            </a:r>
            <a:endParaRPr lang="en-US" altLang="zh-CN" dirty="0"/>
          </a:p>
          <a:p>
            <a:r>
              <a:rPr lang="en-US" altLang="zh-CN" dirty="0" err="1"/>
              <a:t>e</a:t>
            </a:r>
            <a:r>
              <a:rPr lang="en-US" altLang="zh-CN" dirty="0" err="1">
                <a:solidFill>
                  <a:srgbClr val="C77FAC"/>
                </a:solidFill>
              </a:rPr>
              <a:t>X</a:t>
            </a:r>
            <a:r>
              <a:rPr lang="en-US" altLang="zh-CN" dirty="0" err="1"/>
              <a:t>plain</a:t>
            </a:r>
            <a:r>
              <a:rPr lang="en-US" altLang="zh-CN" dirty="0"/>
              <a:t>: </a:t>
            </a:r>
            <a:r>
              <a:rPr lang="zh-CN" altLang="en-US" dirty="0"/>
              <a:t>及时回应项目主页上读者提问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58845" y="4727884"/>
            <a:ext cx="7074310" cy="15684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9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谢谢</a:t>
            </a:r>
            <a:r>
              <a:rPr lang="en-US" altLang="zh-CN" sz="9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:customData xmlns="http://www.wps.cn/officeDocument/2013/wpsCustomData" xmlns:s="http://www.wps.cn/officeDocument/2013/wpsCustomData">
  <extobjs>
    <extobj name="334E55B0-647D-440b-865C-3EC943EB4CBC-1">
      <extobjdata type="334E55B0-647D-440b-865C-3EC943EB4CBC" data="ewogICAiSW1nU2V0dGluZ0pzb24iIDogIntcImRwaVwiOlwiNjAwXCIsXCJmb3JtYXRcIjpcIlBOR1wiLFwidHJhbnNwYXJlbnRcIjp0cnVlLFwiYXV0b1wiOmZhbHNlfSIsCiAgICJMYXRleCIgOiAiWEZzZ1RGOXJJRDFjWm5KaFkzc3hmWHN5ZlNoY2JXRjBhR05oYkh0SGZWOXJMVnh0WVhSb1ltWjdXWDBwWGpJdFhHeGhiV0prWVNBb1hHMWhkR2hqWVd4N1IzMWZheTFjZEdsc1pHVjdYRzFoZEdoallXeDdSMzE5S1Y0eUlGeGQiLAogICAiTGF0ZXhJbWdCYXNlNjQiIDogImlWQk9SdzBLR2dvQUFBQU5TVWhFVWdBQUJHVUFBQUNvQkFNQUFBQzcvVTRVQUFBQU1GQk1WRVgvLy84QUFBQUFBQUFBQUFBQUFBQUFBQUFBQUFBQUFBQUFBQUFBQUFBQUFBQUFBQUFBQUFBQUFBQUFBQUFBQUFBdjNhQjdBQUFBRDNSU1RsTUF6ZS9kdXpKMmlabXJWQkJFWmlMRFdYNWhBQUFBQ1hCSVdYTUFBQTdFQUFBT3hBR1ZLdzRiQUFBYnNrbEVRVlI0QWUxZGU0d2t4MW52dTMzZXp1N3MyZzRra1FOelhpQjJnbURPdmhnVTRtVFdnWDhnU0hNNEVuK1FQMmF4aEF4Q2FKYUFzSWtJY3dsR09QekJYQUpDdGlNeEl4NFNEeW03ZmlBclNHWkdRaUNDakdleEVsNVJOSnV6eE5QUjN1NmVpYytPWGZ5cXU2djZxK3AzVDgzMjlsNlhkRGYxK09wNzFWZjFmVlhWM1d0WnVhUUh2ajhYc2lYUjRtcGdtYjFlWE9aTHp2UFFRS1ZiMmt3ZWVpOHd6Y3FEckxTWkFvOWZEcXgvbzhsS204bEI3NFVsK2FlUE5tQXhwYzBVZGdCellMd0xlN256NjZYTjVLRDZ3cEw4OU1WM2ZNVTZVOXBNWVFjd0w4WkxtOGxMODhXbFc5cE1jY2N1TDg1TG04bEw4OFdsVzlwTWNjY3VMODVMbThsTDg4V2xXOXBNY2NjdUw4NUxtOGxMODhXbFc5cE1jY2N1TDg1TG04bEw4OFdsVzlwTWNjY3VMODVMbThsTDg4V2xXOXBNY2NjdUw4NUxtOGxMODhXbFc5cE1jY2N1TDg1TG04bEw4OFdsVzlwTWNjY3VMODVMbThsTDg4V2xXOXBNY2NjdUw4NUxtOGxMODhXbFc5cE1jY2N1TDg1TG04bEw4OFdsVzlwTWNjY3VMODVMbThsTDg4V2xXOXBNY2NjdUw4NUxtOGxMODhXbFc5cE1jY2N1TDg1TG04bEw4OFdsVzlyTVNSdTdoVnZmMzNkNCt0SkpZODNscDdTWkV6WXd5M1hHanZxY3FTVjI2WVR4NXJKVDJzd0pHNWR0L2ttZ2d5RzQ2cDdVRHgwVzJXYisvbFoyOTYrZHNDR2ZsSjBseG02QjBWei9RdlZCdGh1R0xHZkJDMnd6TC9FWnllN2NDZE5zSWV1MzRaZVdhclprL3hjbVFONkNGOWRtWG1ZLzhPSXJ2OFRZbTJHcUxXTDlNdHNDMjBzTmJqUmh5MHp1Z2hmV1p1Yll2ZHdvMm94ZEthSnhoUEE4NDh3QWJqVDNoWURrTDNoaGJlYnFkZHNwelRGMkkwUzVSYXl1OWgydWwzLzFFMkhzNXk5NFlXMm10dVlvZFJTK2lJZHB2ZGoxK1F0ZVZKdFpZdll5WTFubkdIdWoyRWFRanZzVElIaFJiV2IyTlZmVlZjWkNOeGpwUnFNWTBDZEE4S0xheklEZDZZNXhqUjBWWTdUTmNIa0NCQytxemJRWTIzUUdvY09FbXpJektDY2N5d2tRSERaVHlBTU9oTDV1RUR4bWJPK0VqN05KOWs2QTRET1I0Y0FmRFUyS093bXU2dmVwdmZjWjIzQnF0aGticW0wbVMwdGh4eVFtaVVUaHlrdndDSjVXR1JQUnBCOXE4WERQWDVsVFRXTkRJUXhiN3pzVldHY3VLVTFHQzkzYy80cGVUb0tIYTNHdXlSajdhbGg3NzlXd2x1T3ZmK2JBM1Z3N3BLdk5EN284dEtmcG04NU4weDZUS1RFZndVTjRlKzZSei94SUhTYkQyUHVlZU95VEFVQ3owMXowQStoRlZsWHJId2h1YjdMRDRBWVR0YzF2bWNBeUVZNThCQTloZVdEYmkvdmY5UUNnMnBzQmxjcy9lMXVkM2ZIN1UzUUhBVVI1VmV0SVdXZ2tWSlJ6bFVCUm1RY08zekVNYVQ4VGVGSDRkNSs2aHgyKzgyZEMra3hlcmFrNGllQTF0djVkZDk5eXl5MFg3MWxuUVVNNU9WTU9oc0doVFFhVWJybTRIa0RvbkgzSHFsS3IvclJyWTRlYmFrUDIwbmo5SW1maGZ2eTc3WjY2WjZhclR2MUZVYmNrTmtvcXFYbkczbEpyMHBhK0RwRzJnanYxdnVtdi80K2FxNEozKzl0TTFQaFVuRUJ3M0xwNUtjL2pxbzdmanA2dlNkYU0zUXlPSlVxZUlUWWo2OTI2VGlESnM0eGRubkNvbnNPRGNZRnIyQUxiMEZGWC9rbXlOWjBMOVFBVkp4RDhvYy9jNy9EMXRpZCthM29Mb0s0TVgzblpmNDhENVhxcDcrdVJyV0xzb1VRdXdtWm14Q21lUW1kc0lKenB5TU1lQmJVMThwMFdWZ0FxMHpTZXZReFNjVExCWjhIWGplTVBHUlNOUGUzejVRdmc2dUJISDNNdCtySUNuYjN3MHZyNnVoT0tzOFAxZGU4WUJndUlrdzdmNnlDdnNvQnRISzZiSnQ4TmcxU0FFN0lxeEZPNjhuWEEwdHNlZjdSbWN4WitTSkZaRzRFcVRpWTRMbXY5eTJKbVJySjFyQjFvL1pZYjdNWVhlRjMxeTF4bGExcnpKRVdjdGdTZy9LdVA0OUhORnoydjBRN3cxR2RNbk00Z0ptSUI3Si94eWZnM2pEMjV4eUh0UHhpc0t5Z0FSY3FxRUJVbkVwenJzSitTbm1Id0ZWOW8yV015NnRzR2Y1Y05FblJqT1AyQ2VsODFpTE1Cb1dxWEdkZ05WeURPcmwrY3NYNHBjWTdKMEIvUGVrY2NodnB4SmFzSlVYRWl3UWZnS0JtVnFVRU5kS040bVR3UXR4aXM1T3pNZElBUWFVL0ZVRk1mYzFqeE82ZDVkbWpDaGZlQ2xzMktiaFRWQmdsN3V6VDJVdG5PWEFwVGNTTEJNWS9OTDN6cFJPbHA4UjhtVmw5aTRMUE04eG15T25zbTBEbkJaYXdwS0JzK3BZeFp5RW1mMGkrMk1BcDZjT3VjdmduWVppVHF4UkM5RVlzM0hVQzRpcE1JRGlNT0NzclNzVEFSOUp3K3ljWTAxbHcyelovcm5GU2g5L1dGWjV1WXJTM2RpcUVETEFUQnVsL0VJYUsyMHE0d2V2MEdNOXVhU01QK3p1RXFUaUo0ZzVsdzAzNnVrdGZNYXJNSVRtRFA2NDN3M3ZBazYyRGxRbEljVFkzc3ZHM2FNK3k4eHdQUGpRMk5HK1R4eDlkTmJTbHQwMWxqZFF5dnRKWVZvZUlFZ3ZPWTdKcXFuZU11NlpOc3JNUVNtSmU3WmpuQy9vZW5Dd1FyQm5LREZKR2QxMWFERlZNeml5OXpleW90UzE5cFYxU0xydXNHclhWUFg0eFFjUUxCZWJpd2xwNm95UjVOZGNxREkyb2tiVU0rd2VNWTV5dzhVZWZVOG8xalJUdS9HeC90ZVJnbXlqWDhubVpXbVNXV3RhMFlDV0t0allrbytqcEhxVGlCNEh4YnN1VkRlcHdWRlcydGJwRk5rMlZoSFp6d2pzY3ZTeHN5STEzeVdocktJTm4xUFNXZ21XY2ZzV3YvZGMvcmxERUg2dWUxcmdObDBjT3lRelpObGpYd0diVFdQWFV4VXNYeGd2TmR4REExVVpNZDVwVVpqeE5SOXIwRVBZNGMrNlJvSk90elRuN1haT0V3bnk2L2JmY0NxckUzTVFjSXQvVnpuclk2Ylo5bWh6dUVUSS91b1VoOTVteTBpdU1GaHhIbmZEd3pveTRrdU12WUpkcllWaTJLdEdUUHVzN3BOWW1ocFE2U1hiOUsyWm9YZzJwQVY3QllqN0xEUWtPTmNKcktxZ2RIc2lVNU5aS0pWbkc4NE5qSCtVNGlqRENXR0VsTG1kRFluOUJ0QlliWHNNSTRYMk5NRktTaDRMRVJNSk5ucWJHMjMzUkE1d3pvQ2dHdVpubHo2aEFBNElMZ0RMLzdsQkZTbnowYnJlSjR3VHRxTUppZGtjdzl1NHBWSUg1eHg4ZEdlRVlwWmFhaGRlVDNza2pDQnlLbXU2SkJXTllLc2QxNVlWNExyb3Z5UWFlbzREdlZ2Z0svcUZyRlFGMXBhOHE2cTNUTVZvaFJjYnpnTmI5M3pjWko1bDVrdmdNSDRwZnpCTlhvUFR1a1pDckxodzFKR01Bb3dEVlpXT0V1Q1hwdDl6NjdNdklmeHdtWTVMOU4zVVJYMVFDbnAyelpsZzgvbnh4MUlzZ1lGY2NLenJWM0xSR2xhUUhobkplaWJxbk9xRUxiek9YSEVCdXA3MkNzQjdnbXkycklaMmh3QW9hSEtOYlgwVU9QWHJPd3RLMmZVbzZVSWNDdWlSNERXTVluVFN0R3hYR0NZOFRVY0NLTEVpYnFzNkE2YzB4QzQwcnk4NmM0cDBEWFpGazllU3JTZ1pMY1pHTGZ2NnE2WDh2cUtFTUEzZ3dmZkd2eXg2azRUbkRzTXBWd1FrTi9ETVV6eXF6Q0pCTWVZNXEwc2R2a3lYbWlOTkExOFVEWlhZQzVqa1F5c1NiRE42aVBzdGFVSVdqcHJzdXdJbUpWSENjNE5uNGl2alBNV2xKMHE0cGpnRDVmVDlwekVyaHR4d2gyZ1FQMkUraHhXdUp3Rm9NbzA0VkppTHA5K2RxK1EvRklKMmxYOXRRaUJUU1NqMVZ4bk9CWUo1Vnd3Z2hYcVpDTXhORFl2Y0RQZEJkbWx6Y29qaWRPQzluTGJxM3lzeXEyYks1OTJSMnVLQ0FaQzNVbVF5V09BVFowaVdBQ0hjV2lTSk9SYkt5SzR3UWY1WDQ4MHhFdXdGYklXRDJiTUtLa0lDVEVPVzJUVFRVRm5abWFsK3lxUXNMM0VibzRuYUVIVktURlVEWld4WEdDZDdRZzNSQmZLZEEwbFFPc1dzaWtUNEV3R1NnbUMwKzdvYTRKNjgrMFhwcHNxWGRvczRxUklGclFqNG1UU1pRVXFoYW40ampCZ1NEUW1TZGxZSEs0dXR5ZWNGd1l4djdrT0JOZzRIZXpTRytGdWlZTEVBbndaQUhCNHgxME4zMVdDWW5oT3FZYjBVSHFmaVRYY1lJRHdiVklCRUdOZi9sQ1dIb3hDRHk2VHJGNkhoN3U2ZkQvcTFjWUtkZEJpanZtTU5lRUoyajhyQmloYk1FWjBTVnNWVmxZc0FENk52UlZnd0ZPdklwakJPY0kxdElxd28wRmJKM3IvMjJtUllaVFI5S0hiMnQxREE4YXVPUFJjYUxzT3FlZnJ5c3hPQUhFM2VDUUZBMW1JVE9OZXZlVng3czYvbGs4WDA4OVJ1SGN4cXM0Um5DT1lDc2NmM0FMTjdTd3RCSGNKYndXeUhhOVZweG4wUm5JRy81UW1ZVWU2S1E1MXprZGhDb0E1eGlFczBuSktmMGJ5dUk2RWhzMEc2YXBYcDZnYnFrZXZMRlRVQ1l1eEtzNFJ2Q3c0NW5xUHo5eS84VkxZWHg4THN4aTJORXdyRTlZUGJZSnBBODh2YlpwUUxzVGNFV3pGSVkrb2g0RFp5ZU5vT3lCMVNEMWRKS2Rvek50eFM3R1NraFpWemRWUURRV0t2ckdRNC9lZG04MDV2aldDQlc3bldNRVg0WFdkZ0xvN0hOdGh0cE1RSWZNVlZqcENKMkJma1JxZ2NOck5uTGpMTFc0akVpdmh2RSt2ZlBZcnBnSU51a09aWUZmQUc2b0hLSEdydUF1allLcVVFbExnM0FWQ3hUUmdvOUNqbWVldlVjd0t2Qk02eGN1WXMvRDNmSUp0QzBDTHVNc2NiL00wNlpIWHMwSnltcXRnUkozaStTR3BFdURYamdHeldZUVhqZ1JYZVdINjJJQ1RjQkVLMXpGQW11MDRCMTExeWM2NFhlZ1hoMlNGck5abk1LU2hRNENhUkZ2MHh0VTB5dzFHRThhUFNKZHRPb0lZTnBzOXhCMHZVNDlSbzYrdWMyc2VXM0lJUUFSVDJCZ0VWTGJGTUJraFpaUFpLSmlCMFUwbFpxeVNGS2lBK1VJZ2JhWXphczJNOUxqR2JyRk1NMFN0SWZrMjloSytYeUJoV3laTExQSWJnZmR2a1NpMkF6ZllGeVFUVHl6N3prazJNeVcwcGFoRUtsaUI1L09nVW9GREJJYnAyMGpKVENqTFduenF5RGlTOWNFRnN5aUhaSG5MMmxvK3lhNk00eGk2WlhnRTZPL0piZzlLbTdPdVhPNjRxc1hGWFhsNlM5UnEvOVdneW0vOERFZFVKYTdSenRONm9DYWRBemdpVFN5SGM4aHdhQ0dFbzJlU2FpQ1NCVTdPQ01GNTBhOXB0QitYcFE2R2M3NlJGLzFOOXBtc0hNajRCQ0ltcEJsSWNxWG5qK0NKZmNkYlBUV1V0UWh0Mk16bHdsNU5SdXBPZ25hMENqSzRsQ0NxSmxGTEcyUTA1dXJOYXBxYmpOZUUrOVo5MEpTekNBVkZ5a2xWVUdraWgxOGtZTHpXYnhGNkZwVzg1SmJyR25HcEVDbEtxeEtMWkxNTllGQ3Raa1JRUHFpaWYrMnlmTkpFU3dGMHVEa1JDUkFjWXA4bk0wMDZGaUtUcjVmSXBTYTNmU0JPaFZkckJYZzErTk1zUmsralpXN0E1ekt5bk9pTXhIUlYxSVZqSUN2VDFsckV4VTc5WkdDKzQ1bjVxUWQ2OFpFcWFUTEJ3b1RZak10Q0tRWWNaMEVIRm9UNVdLaGdZNEI2ZkE3S1pTV2o3T1p5T2ttY2VGUERnYW1PL1lraUpKWjVDZDRJTzNGM29yTjhCaVlYa2J4bFZidUxGZlZKZ1Z2VWhXMGdDOVV4UTdHU01INWNPNVF5b3ZDRVVSNlR0cGowcndhend6QTBIbUNrdTlLUmRrNFMvRTJjNEd3WWlyYlpaZnRSMmFrSVZoS1BNUFBaNVNqOEM0cFIwVjBTZm1MVXJHTG82NUY0UXJxa2I1TldSWCtIMTVMTVNhbG04a0NCbzRRNGs1WnNNQ3BnRUd1WWpzWlp5a1htMWwwTHJIclpMSXIreVk4dXE0RXV0eFh2ZVpxd09wb29ZNm9UL01icFdJWFQ2VE5kQWcvTnZ6NHZOdE5mYWJEclp6R2oyb3pmQmpKczdMMmJXaC9XaXpGMll5K1B6QWlmdGVadzlDOFhNUlVtK2xCQlJzZXFhZFJsUEdOK3F5UkI1UW1GNlZpRjArazREWENqdzNmMkhLN3FmZnphWGhLQ2F1ZUErTjJpVVpvUE42U0VaWnhsdUp0WmlPbE1QSGdpOHo1dGs3TE8zU3hsSE5nYXd5UnBaRllWZzNGYXdLdnQraUttdlMvVVNwMnNTbEdxMU1BUDhxK2JrN2UvYlFvMzNxM3VaQWppUmRlU1AvOEREek8wTVBQdmJsOHZSRzdPSlRrc2hQSmtvY2llUzdHWnNETGxlVElFa0oyM1FzamVBamljYWc3SGtCbTd4Vi9oSHZlQ0NJKzdpZWtFdzRXcFdLblY2VGdQRWFYS3lTSG41VjN2RzNWbUJRV2pENC9nL09JUHNIZUEwdnlqdzA4aXdMZlpUZ3BpaVVCaytvM3htWmlybmRUa1JMQVdGWDdkaDQ3YUJucEt0L080MXNxSnIvY1YrR3pSbTYxMFdsSFlNcisyd1BHRUJVN1NDTUY1MXYveTVTNDkycXA2em1YZi9kZ2l3TFllUjZXaGFVTkgzUk1CZXgybDREc2M4UWZjaXJtNnF4REZ1WW9sZ2lHNU5rWW00R1lsTFBrZUNNZ3UyS3p6R2Y3MEFWc2VmTUNOZmJ0OWRHZTAvWUEreVlBWFRqY1BEbHora3VOdDR1cURMOFJLbmF3UlFyT0Y3NCtwZHFRbnNveHBybmEwWWU5Y3dRSmFmTDVHU2lQV2lYZlhMczExUjY3ZDVzWWRTUkxrcmNVbVJpYndRbzRUSUV0Q1Npa3UrTEMxYnlzZG8vVzVScHdqbWorbXgzOUZIRmlia1QzRSt4OWt6eTRGNkZpaDdkSXdWZkIzQTZSZFY0RzdLN25iTDhiWnI5SklLYVFKVllCN0pVRzF4aDc4bU1WZkg3N2h0WHpucTR4ejFLTXpXQVYzak1zYjljN3lSdDdLNmdXM0QvREZjQnUvTW5PWCtNYjdGZkFwSHpBeDRubzVnODNyWDN2RkRrMWkrRXFkbEZGQ3Q3U2ptZEdjdFZ4UE9mc2pSMGNDYXlsNWlwVmg0Wks0S3F0TWZ1L2d5RmVRNURMbkhtV1ltd0c4ekdWSVBIQXdDZytYNEpuVGRqcmJvOFpUMGhlVTYxN0tuZ1h2MldRQStCRWRNM1A0eUYwcVpaNHFqNklVQlc3a0pHQ3Q4bTZCM2pFdGdLLy9ZcExwYlpwWVoyNklDcW44OXVVQjcwMi9tcERhT3lvejZuTEVOZzhTekUySTZJSGMySjN2VldUaDdwaVJ6anJoY00yclplRkJ0Z1AyVGY5dTRLREhsZlZVMWhpUXQrVkVKQ1J2NkVxZG50RkN0NzBiSjJEWDRVemNOTlpubjBaVzBDSXRpRXFwL09yYjRkZzVYYTYzcmNmTjdvbXFKcG5LY1ptem5xN1ljSERaTCtRVEN3dGVEQWNRdTQ0K0p3VmxPQ0diZG5weDFDSE1aSXRkVVJEMWNhUWY3SkMySnRzUzVNSlU3R0xJMUp3TUNhRFhzdkNOa1dlRSt4amZzL1Z3UjNRWDByRFRucllsdWV2bmM3LzJlQUsrdzZ1MEFFSmRzeXpGR016QXpMQzZjVUs2QUZUMlBTcTYzSmJoa2hOMVhIVnZ2YzgrQ3FBc1VXUTV6allVZTFhRC9BeEVxYzhIclowdVJBVnUwaWlCT2Q3NWd1U1dLWGpYUWZpTVBJdGEvUTlhS3MwNzVNUTA4bklOOG9sK3VvL1B2d0xqaExCRWpjZE81bG5LY1ptV3RDQnlZVHBKNGNmZUdGQmF5NTZhVDJTM0N2LzhpdGZzUXM0OHBUVEdpZTRlOHYyMytsNDltZ29RVE5sZ2xYc29vb1NuT3Zzc2lUNUlFcGJvZ1RQdVNMT0NFVGRsSDVuUFkvb28xQW5UNW1ZWnluR1pzWnFvT1ZqTG0wRk1STGV0Y1drVFRibER0eUg4eXhabTNoRU4vNlFEMlN5Q3FwaUYxT0U0SlUyckdUVGhiUC9zSlMzUk5iWjUzc2ZtWXlacEwwWHRBaVE5TVBFT2krTFpsbjZ1UHlMY2Z5elozZEpLaVRUQ3g5SkFwVTRpeFZEbnI3eVRtZkVJUXovenRYNU1EUmpvaDFFZEYrOEx0ZmRzQjdwNmhVVnUxM0RCSC8ra1NkcU1CbjJuc2NlZnZqaFJ6N2I0SG52ZFRSNHpvYnk0RTg2UmxKQncwUHVoWFRBSk5zVlRZWlp3cVFuU2NiK2doci9yWHZFYVhYVy9NaGJWMndVQ0lMRjdjRklyamcrNUhWdjQ0aUh5WTg4VCtDRHpGWkJWU3d3aEFuZUl4cVRXWGxRQk90alArZzRWSUZvZXIvYVdUUWgxQ2JIRUlaWmlyY1pSS1pHNTNTSHNTR1J6WDdPMTQwRjFFOTlVU0JzcWRaa2VZeFovY2xMc21na1ExWHNJZ3dWL05QU1VFam1kc0dHc3htN3l6Qi9BcnYyRzdZVXFsK3hOOHhTMS91RDMvaEwyMEhyekR3eFdJM2pUTVV4V1RGc0JON0NjeTQwcEZPK1ltL2IrZUZ2WnFJZTBnbEhjdktVVVlCa0ZIeUdYYS8rc1JybUM0em1mMGRoM2h3eDZsQ1NPMWFXT05WWmZZd2xLOWt5Qyt1N2FzZTUzN3Y0YlU3TnN2UlNLZ1EvaU9GYmF6YzEyTWIvTk9tMlJUUmsvMVZVN0tMSktQaUE3MWUreUtaOW5PY3dlWmJxaFlvL0VwZkF2UEpZV1hJSXlrMHVaV29xK1RxWkhKUUFZcjB0V2NaUnphWlZtZkE0VDJKek1vcUszYmFCdDd2WG9DT0wyL1k1Vzlmb29WYmwzMjQ5dlB2SkhUL2RCV1ZsZnE3MkxoY0U2K1psRDNvYUxIbllBM0p0U2oyZzNXUlZoMjdSS3IrSWl6WW5QVTFQZEJBMEkxaUFqKzY3clZsL3dsVHM0c3NvZU5kK25IQlZHY3lzSExyOWxyR3FJaDFwQ3pSYU1YODgzTmlSTXRkb25xSUt3eEhZTlVBWlpjbWpHcFJyZUNjUFFjMUc2d2JlNDV0ODU4MWNvNm5VcU4zQ1dqaFJSdTByQ3hlaEtuYVJaUlFjbmhNSW5EZXdQanAwY1UzMFUrMnhnOGZ2aDBIZ0lsOVBQVEp6Yk11NjZ5OEFNdGNnNnpML2t2d0dLazJ5cExPaGxxdUdRMkFWdTFZNlIxYjBXU2lKSGY0Mlg1QS9TcDJ6aFlpT2Q2dnhuZFRjZlJxR0ZNVlFGVHM0TWdwdWUwNCtRSnpKM2pBRlA2R2dEN0FQb20ybGh0dGNyZzBsN1h2N1NUNEhlTHJqOGNjYTdMMEVhZ29zRWV3QjJjV3dLQ3NBZHVJcU9rNGRXd0hzOEoyUC9RWTc3QlBVZGtUSGJXWURWOGZmSWczcHNxRXFkdEZrRk56eG5IaURqOStQMU5PeEZBeTl4TjYwRzNEZXdQZzFscElXdlZ0Syt1eklBVFV1OHl3cExQZ0xBM3RkODlkUHA2YnJPY0tyanMzWS85OU9xVGtSSFk0YUwrTTE5bXUwSlZVK1ZNVXVsb3lDd3hRNWdsVytlMW9PT3J0SXhTUUhidGxYYThpTXNPN3U4UnFTS3VSbWY2VXVWSFkwSkNCNHlzZzBTeFI3UUw3ampXSkFxK2txT2xBdkNRMHcxUUYxbktDSDc1NnMwWlhzSElTcDJNV1lVWERIS2NGbThMakg3S3ZadVpNOUszWDNEeURaajQzNFRwRW9tMHZ1dzhZMytySTN6eGhuU2NIdUwxUk14djkrOUhyTmdyZlVXdGFmdWZQbVNSV3E1cXg4OXI1SmZvcEJCVWxXQ2xHeDB6bXI0UFlDWXlIb2dyMjBMaVJqSkJMcW5IZiswQ01mQnhGOVpwU3R3RTkrdHM3dStJUm9jMytOczZUaDE0c0wyUTRwZERTSnl3MjZuTS85M0szczhPMTlyYk85d1BETndDVnJUcjVUcE1Fa0xBYXEyT21iVlhEM1ZmSUZ2czQwaGduNWlBSnJlUStPRExEeTZpaVg0K05ONHl4RnNZdTJmYk1YbERIVXVNL1dsYUozd2ZtZURkSmhmV3NtZXdpc285WExXUVYzUFdlbGZtRE5Hcm5lYnI0aFdlUDNSbXV5NUdhNjRvWlhiNUJsNHl4SnpNR1oyaVFQYVFlampLeGRETHRBa2IzY2lNNTZHdXByYnNscTA1bXNnb3UvS3ZveWUzLzlzZ21taU8vQnJhbi81bitHbmwwRkVqVE9VaUFWV2JuaXY3cVRiZFBKTkx5bE9KaUErRU9uMWNiUjUrSmdnekVrcWMwcytGTTNYUFJmWHYveEpJVGlZTEJSL25ZSmd3QlBQbk1oS3FzMEJCU1Z5cTlwbGhUay9zSWcxbFg0KzB4V3N4KzNUNnZVM0wzU3lvZS9lemdacllqZXh5OTRDRE9LUDJxU2Q1WWsvTGJ5Q0p1c3ppM1Q5Sm4xdEZsWmt1OW9UNXRTSlA3akZ6eUVIWDRjN3B6cEFhQ0RnZzl1M2gvaitHQ09zV0l4MWxlYVo2Wjl6QkZVb0FSNUNCN0lDQTVYdkJmQThFcEQwQU53SGVFT2d6RWNjMjE3b3RlSHNqRzdRSUsrYkJnTTlNcEQ4R0MydWMzSVdiU053cDRQYmtHNWtQUTFIMi9GVWk3RDF6R3lSWjFJVS9rSUhzZ3lmeWxFcmlQY1ppNzV3ZHJTZWZuYmpydUdIQ2NkSStuNVl6NFNDaEF0SDhFREdIRytVaWxQb2Nhd21SMC8yRktRSWZuQmpxT213bTkwY2tqYkpxNXBKdUU3TDhFRGVlNjY1OTY4c1FPYkNRTDZyNzJnMmp6cUtuK1FCMVY4RU9KMzhxRXJxZVlsdUdTQVp1WisrZGRsRVh2dDJGTmZDVnhtU2cxQUEvWGplcCtoMVBacDBRQy9POERWWjVsS0RTVFdBSCswOEh4aTZCS3cxSUQ5eDNYeTMxT1dBMUVvRGVCNFpzSUhoZ29sYnNtc0FRMDB5SGNvRGFBclVaeCtEZkRQTzJ5ZWZqRkxDUTFxQUg4bVJONGlHRVJib2pyRkd1Z0ZQTmw1aXNVdFJadGNBM2dRK29ROVhUVzVUQ1dHNldvQTMyWC93SFFwbE5oUG13YWFUSG1qOXJTSlY4cGpYZ000Qkw3ZFBOWVM0Mm5Xd0RaNU0vczB5MW5LWmt3RHVKOTAzN2N3aHJKRWRNbzFjRlg1QnM4cEY3WVV6NFFHOElHOFhSTjRTaHczandhZUtSK2N1WGtHMjVDa05mSGhJa1A0U2pTblhnT3pUSHk0Nk5TTFdncG9TQU5kZVd2d0R3SHZxaGdpVXFJNVRScFk4RzROZ3Q1dk9rMmlscklZMHNCWTNocFV5M2RWRE9uMGxLTlo4bTRObHVTNzI2ZGM1bEs4eVRRdzhneGxZWHFmYVpxTXg3TDNpZExBSFBsRTg1bGoveURRaVZKRnlVeENEVndsWDNRWnlQZjlFM1l1d1c1R0RWUWE1SEt5L2NiTnFJSlM1cFFhT0hQNDczOXVwNjk5N2FGUDBUODhreEpQQ1g3emFBQWZneUJwN2VZUnZKUTBxd2FjdjM0dXJZYjRxYXdZeTM2blhRTWRhUzUyWnZPMHkxdktON0VHOEUxcEpRMG54bGdpT08wYTROL3RwR252dEF0Y3lqZXhCbWFvd1NBL01jSVNRUTRhK0gvTW5HdXo4WmlXT2dBQUFBQkpSVTVFcmtKZ2dnPT0iCn0K"/>
    </extobj>
  </extobjs>
</s:customData>
</file>

<file path=customXml/itemProps1.xml><?xml version="1.0" encoding="utf-8"?>
<ds:datastoreItem xmlns:ds="http://schemas.openxmlformats.org/officeDocument/2006/customXml" ds:itemID="{40225495-EC77-418F-882D-8D54027AA670}">
  <ds:schemaRefs>
    <ds:schemaRef ds:uri="http://www.wps.cn/officeDocument/2013/wpsCustom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</TotalTime>
  <Words>95</Words>
  <Application>Microsoft Office PowerPoint</Application>
  <PresentationFormat>宽屏</PresentationFormat>
  <Paragraphs>46</Paragraphs>
  <Slides>3</Slides>
  <Notes>2</Notes>
  <HiddenSlides>1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黑体</vt:lpstr>
      <vt:lpstr>华文楷体</vt:lpstr>
      <vt:lpstr>华文新魏</vt:lpstr>
      <vt:lpstr>宋体</vt:lpstr>
      <vt:lpstr>Arial</vt:lpstr>
      <vt:lpstr>Calibri</vt:lpstr>
      <vt:lpstr>Times New Roman</vt:lpstr>
      <vt:lpstr>Office Theme</vt:lpstr>
      <vt:lpstr>The title of the presentation is here</vt:lpstr>
      <vt:lpstr>Richer convolutional feature</vt:lpstr>
      <vt:lpstr>DOCX行动倡议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BING: Binarized Normed Gradients for Objectness Estimation at 300fps</dc:title>
  <dc:creator>MingMing Cheng</dc:creator>
  <cp:lastModifiedBy>MingMing Cheng</cp:lastModifiedBy>
  <cp:revision>743</cp:revision>
  <dcterms:created xsi:type="dcterms:W3CDTF">2019-08-31T02:02:00Z</dcterms:created>
  <dcterms:modified xsi:type="dcterms:W3CDTF">2021-08-04T08:03:15Z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EADER_334E55B0-647D-440b-865C-3EC943EB4CBC">
    <vt:lpwstr>XGRvY3VtZW50Y2xhc3N7YXJ0aWNsZX0KXHVzZXBhY2thZ2VbdXNlbmFtZXNde2NvbG9yfQpcdXNlcGFja2FnZXthbXNtYXRoLGFtc3N5bWJ9Clx1c2VwYWNrYWdlW3V0Zjhde2lucHV0ZW5jfQpccGFnZXN0eWxle2VtcHR5fQpcYmVnaW57ZG9jdW1lbnR9Cg==</vt:lpwstr>
  </property>
  <property fmtid="{D5CDD505-2E9C-101B-9397-08002B2CF9AE}" pid="3" name="FOOTER_334E55B0-647D-440b-865C-3EC943EB4CBC">
    <vt:lpwstr>XGVuZHtkb2N1bWVudH0K</vt:lpwstr>
  </property>
  <property fmtid="{D5CDD505-2E9C-101B-9397-08002B2CF9AE}" pid="4" name="KSOProductBuildVer">
    <vt:lpwstr>2052-11.3.0.9236</vt:lpwstr>
  </property>
</Properties>
</file>