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avi" ContentType="video/avi"/>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369" r:id="rId3"/>
    <p:sldId id="367" r:id="rId4"/>
    <p:sldId id="368" r:id="rId5"/>
    <p:sldId id="287" r:id="rId6"/>
    <p:sldId id="395" r:id="rId7"/>
    <p:sldId id="288" r:id="rId8"/>
    <p:sldId id="402" r:id="rId9"/>
    <p:sldId id="378" r:id="rId10"/>
    <p:sldId id="379" r:id="rId11"/>
    <p:sldId id="380" r:id="rId12"/>
    <p:sldId id="370" r:id="rId13"/>
    <p:sldId id="383" r:id="rId14"/>
    <p:sldId id="405" r:id="rId15"/>
    <p:sldId id="403" r:id="rId16"/>
    <p:sldId id="406" r:id="rId17"/>
    <p:sldId id="382" r:id="rId18"/>
    <p:sldId id="381" r:id="rId19"/>
    <p:sldId id="371" r:id="rId20"/>
    <p:sldId id="409" r:id="rId21"/>
    <p:sldId id="385" r:id="rId22"/>
    <p:sldId id="410" r:id="rId23"/>
    <p:sldId id="386" r:id="rId24"/>
    <p:sldId id="407" r:id="rId25"/>
    <p:sldId id="412" r:id="rId26"/>
    <p:sldId id="384" r:id="rId27"/>
    <p:sldId id="387" r:id="rId28"/>
    <p:sldId id="388" r:id="rId29"/>
    <p:sldId id="389" r:id="rId30"/>
    <p:sldId id="401" r:id="rId31"/>
    <p:sldId id="415" r:id="rId32"/>
    <p:sldId id="416" r:id="rId33"/>
    <p:sldId id="414" r:id="rId34"/>
    <p:sldId id="428" r:id="rId35"/>
    <p:sldId id="417" r:id="rId36"/>
    <p:sldId id="418" r:id="rId37"/>
    <p:sldId id="396" r:id="rId38"/>
    <p:sldId id="390" r:id="rId39"/>
    <p:sldId id="419" r:id="rId40"/>
    <p:sldId id="421" r:id="rId41"/>
    <p:sldId id="422" r:id="rId42"/>
    <p:sldId id="420" r:id="rId43"/>
    <p:sldId id="423" r:id="rId44"/>
    <p:sldId id="391" r:id="rId45"/>
    <p:sldId id="392" r:id="rId46"/>
    <p:sldId id="424" r:id="rId47"/>
    <p:sldId id="393" r:id="rId48"/>
    <p:sldId id="425" r:id="rId49"/>
    <p:sldId id="394" r:id="rId50"/>
    <p:sldId id="374" r:id="rId51"/>
    <p:sldId id="426" r:id="rId52"/>
    <p:sldId id="427" r:id="rId53"/>
    <p:sldId id="375" r:id="rId54"/>
    <p:sldId id="376" r:id="rId55"/>
    <p:sldId id="398" r:id="rId56"/>
    <p:sldId id="399" r:id="rId57"/>
    <p:sldId id="258" r:id="rId58"/>
  </p:sldIdLst>
  <p:sldSz cx="9144000" cy="5715000" type="screen16x10"/>
  <p:notesSz cx="9928225" cy="67976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6593"/>
    <a:srgbClr val="C0504D"/>
    <a:srgbClr val="CFE9F4"/>
    <a:srgbClr val="233F55"/>
    <a:srgbClr val="FFCCCC"/>
    <a:srgbClr val="336699"/>
    <a:srgbClr val="4A6C99"/>
    <a:srgbClr val="7FAAE2"/>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5" autoAdjust="0"/>
    <p:restoredTop sz="58519" autoAdjust="0"/>
  </p:normalViewPr>
  <p:slideViewPr>
    <p:cSldViewPr>
      <p:cViewPr varScale="1">
        <p:scale>
          <a:sx n="61" d="100"/>
          <a:sy n="61" d="100"/>
        </p:scale>
        <p:origin x="-1800" y="-54"/>
      </p:cViewPr>
      <p:guideLst>
        <p:guide orient="horz" pos="180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91" d="100"/>
          <a:sy n="91" d="100"/>
        </p:scale>
        <p:origin x="-1476" y="-102"/>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期占位符 2"/>
          <p:cNvSpPr>
            <a:spLocks noGrp="1"/>
          </p:cNvSpPr>
          <p:nvPr>
            <p:ph type="dt" sz="quarter" idx="1"/>
          </p:nvPr>
        </p:nvSpPr>
        <p:spPr>
          <a:xfrm>
            <a:off x="-16355" y="6457791"/>
            <a:ext cx="4302231" cy="339884"/>
          </a:xfrm>
          <a:prstGeom prst="rect">
            <a:avLst/>
          </a:prstGeom>
        </p:spPr>
        <p:txBody>
          <a:bodyPr vert="horz" lIns="91440" tIns="45720" rIns="91440" bIns="45720" rtlCol="0"/>
          <a:lstStyle>
            <a:lvl1pPr algn="r">
              <a:defRPr sz="1200"/>
            </a:lvl1pPr>
          </a:lstStyle>
          <a:p>
            <a:fld id="{68E5C3EC-9698-4AFD-B59A-5A0C2B187F2E}" type="datetimeFigureOut">
              <a:rPr lang="zh-CN" altLang="en-US" smtClean="0"/>
              <a:t>2013/1/31</a:t>
            </a:fld>
            <a:endParaRPr lang="zh-CN" altLang="en-US"/>
          </a:p>
        </p:txBody>
      </p:sp>
      <p:sp>
        <p:nvSpPr>
          <p:cNvPr id="5" name="灯片编号占位符 4"/>
          <p:cNvSpPr>
            <a:spLocks noGrp="1"/>
          </p:cNvSpPr>
          <p:nvPr>
            <p:ph type="sldNum" sz="quarter" idx="3"/>
          </p:nvPr>
        </p:nvSpPr>
        <p:spPr>
          <a:xfrm>
            <a:off x="5623698" y="6456612"/>
            <a:ext cx="4302231" cy="339884"/>
          </a:xfrm>
          <a:prstGeom prst="rect">
            <a:avLst/>
          </a:prstGeom>
        </p:spPr>
        <p:txBody>
          <a:bodyPr vert="horz" lIns="91440" tIns="45720" rIns="91440" bIns="45720" rtlCol="0" anchor="b"/>
          <a:lstStyle>
            <a:lvl1pPr algn="r">
              <a:defRPr sz="1200"/>
            </a:lvl1pPr>
          </a:lstStyle>
          <a:p>
            <a:fld id="{E71A64EB-A379-498B-AAA3-EEA6DBF16E53}" type="slidenum">
              <a:rPr lang="zh-CN" altLang="en-US" smtClean="0"/>
              <a:t>‹#›</a:t>
            </a:fld>
            <a:endParaRPr lang="zh-CN" altLang="en-US"/>
          </a:p>
        </p:txBody>
      </p:sp>
    </p:spTree>
    <p:extLst>
      <p:ext uri="{BB962C8B-B14F-4D97-AF65-F5344CB8AC3E}">
        <p14:creationId xmlns:p14="http://schemas.microsoft.com/office/powerpoint/2010/main" val="2473009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623698" y="0"/>
            <a:ext cx="4302231" cy="339884"/>
          </a:xfrm>
          <a:prstGeom prst="rect">
            <a:avLst/>
          </a:prstGeom>
        </p:spPr>
        <p:txBody>
          <a:bodyPr vert="horz" lIns="91440" tIns="45720" rIns="91440" bIns="45720" rtlCol="0"/>
          <a:lstStyle>
            <a:lvl1pPr algn="r">
              <a:defRPr sz="1200"/>
            </a:lvl1pPr>
          </a:lstStyle>
          <a:p>
            <a:fld id="{8E247A6B-0919-4382-9DAB-80F4FC21784E}" type="datetimeFigureOut">
              <a:rPr lang="zh-CN" altLang="en-US" smtClean="0"/>
              <a:pPr/>
              <a:t>2013/1/31</a:t>
            </a:fld>
            <a:endParaRPr lang="zh-CN" altLang="en-US"/>
          </a:p>
        </p:txBody>
      </p:sp>
      <p:sp>
        <p:nvSpPr>
          <p:cNvPr id="4" name="幻灯片图像占位符 3"/>
          <p:cNvSpPr>
            <a:spLocks noGrp="1" noRot="1" noChangeAspect="1"/>
          </p:cNvSpPr>
          <p:nvPr>
            <p:ph type="sldImg" idx="2"/>
          </p:nvPr>
        </p:nvSpPr>
        <p:spPr>
          <a:xfrm>
            <a:off x="2924175" y="509588"/>
            <a:ext cx="4079875" cy="25495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2823" y="3228896"/>
            <a:ext cx="7942580" cy="305895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1" y="6456612"/>
            <a:ext cx="4302231" cy="33988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623698" y="6456612"/>
            <a:ext cx="4302231" cy="339884"/>
          </a:xfrm>
          <a:prstGeom prst="rect">
            <a:avLst/>
          </a:prstGeom>
        </p:spPr>
        <p:txBody>
          <a:bodyPr vert="horz" lIns="91440" tIns="45720" rIns="91440" bIns="45720" rtlCol="0" anchor="b"/>
          <a:lstStyle>
            <a:lvl1pPr algn="r">
              <a:defRPr sz="1200"/>
            </a:lvl1pPr>
          </a:lstStyle>
          <a:p>
            <a:fld id="{1E73AC7A-F21B-4A12-99AB-A985CB80ECF7}" type="slidenum">
              <a:rPr lang="zh-CN" altLang="en-US" smtClean="0"/>
              <a:pPr/>
              <a:t>‹#›</a:t>
            </a:fld>
            <a:endParaRPr lang="zh-CN" altLang="en-US"/>
          </a:p>
        </p:txBody>
      </p:sp>
    </p:spTree>
    <p:extLst>
      <p:ext uri="{BB962C8B-B14F-4D97-AF65-F5344CB8AC3E}">
        <p14:creationId xmlns:p14="http://schemas.microsoft.com/office/powerpoint/2010/main" val="2826707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Good morning everyone. I’m very happy to have the opportunity</a:t>
            </a:r>
            <a:r>
              <a:rPr lang="en-US" altLang="zh-CN" sz="1200" kern="1200" baseline="0" dirty="0" smtClean="0">
                <a:solidFill>
                  <a:schemeClr val="tx1"/>
                </a:solidFill>
                <a:effectLst/>
                <a:latin typeface="+mn-lt"/>
                <a:ea typeface="+mn-ea"/>
                <a:cs typeface="+mn-cs"/>
              </a:rPr>
              <a:t> to </a:t>
            </a:r>
            <a:r>
              <a:rPr lang="en-US" altLang="zh-CN" sz="1200" kern="1200" dirty="0" smtClean="0">
                <a:solidFill>
                  <a:schemeClr val="tx1"/>
                </a:solidFill>
                <a:effectLst/>
                <a:latin typeface="+mn-lt"/>
                <a:ea typeface="+mn-ea"/>
                <a:cs typeface="+mn-cs"/>
              </a:rPr>
              <a:t>introducing</a:t>
            </a:r>
            <a:r>
              <a:rPr lang="en-US" altLang="zh-CN" sz="1200" kern="1200" baseline="0" dirty="0" smtClean="0">
                <a:solidFill>
                  <a:schemeClr val="tx1"/>
                </a:solidFill>
                <a:effectLst/>
                <a:latin typeface="+mn-lt"/>
                <a:ea typeface="+mn-ea"/>
                <a:cs typeface="+mn-cs"/>
              </a:rPr>
              <a:t> my works here. My report title is “”.</a:t>
            </a:r>
            <a:endParaRPr lang="en-US" altLang="zh-CN" sz="1200" kern="120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a:t>
            </a:fld>
            <a:endParaRPr lang="zh-CN" altLang="en-US"/>
          </a:p>
        </p:txBody>
      </p:sp>
    </p:spTree>
    <p:extLst>
      <p:ext uri="{BB962C8B-B14F-4D97-AF65-F5344CB8AC3E}">
        <p14:creationId xmlns:p14="http://schemas.microsoft.com/office/powerpoint/2010/main" val="1484980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further</a:t>
            </a:r>
            <a:r>
              <a:rPr lang="en-US" altLang="zh-CN" baseline="0" dirty="0" smtClean="0"/>
              <a:t> consider spatial effect, we use a Gaussian weighting term to give higher weight to near by regions. A sample result is shown in the right most figure.</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10</a:t>
            </a:fld>
            <a:endParaRPr lang="zh-CN" altLang="en-US"/>
          </a:p>
        </p:txBody>
      </p:sp>
    </p:spTree>
    <p:extLst>
      <p:ext uri="{BB962C8B-B14F-4D97-AF65-F5344CB8AC3E}">
        <p14:creationId xmlns:p14="http://schemas.microsoft.com/office/powerpoint/2010/main" val="3259549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evaluate our simple global region contrast based method, we use the largest public available dataset with pixel</a:t>
            </a:r>
            <a:r>
              <a:rPr lang="en-US" altLang="zh-CN" baseline="0" dirty="0" smtClean="0"/>
              <a:t> accuracy ground truth annotation, which contains 1000 images.</a:t>
            </a:r>
          </a:p>
          <a:p>
            <a:endParaRPr lang="en-US" altLang="zh-CN" baseline="0" dirty="0" smtClean="0"/>
          </a:p>
          <a:p>
            <a:r>
              <a:rPr lang="en-US" altLang="zh-CN" baseline="0" dirty="0" smtClean="0"/>
              <a:t>We first shown the precision recall curve of the saliency maps generated by each method. As shown here, our region contrast based method significantly outperforms existing methods.</a:t>
            </a:r>
          </a:p>
          <a:p>
            <a:endParaRPr lang="en-US" altLang="zh-CN" baseline="0" dirty="0" smtClean="0"/>
          </a:p>
          <a:p>
            <a:r>
              <a:rPr lang="en-US" altLang="zh-CN" baseline="0" dirty="0" smtClean="0"/>
              <a:t>This is a visual comparison. Our region contrast based method uniformly highlight the entire salient object region.</a:t>
            </a:r>
          </a:p>
          <a:p>
            <a:endParaRPr lang="en-US" altLang="zh-CN" baseline="0" dirty="0" smtClean="0"/>
          </a:p>
          <a:p>
            <a:r>
              <a:rPr lang="en-US" altLang="zh-CN" baseline="0" dirty="0" smtClean="0"/>
              <a:t>The </a:t>
            </a:r>
            <a:r>
              <a:rPr lang="en-US" altLang="zh-CN" baseline="0" dirty="0" smtClean="0"/>
              <a:t>source </a:t>
            </a:r>
            <a:r>
              <a:rPr lang="en-US" altLang="zh-CN" baseline="0" dirty="0" smtClean="0"/>
              <a:t>code of this work is public available in the project page.</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11</a:t>
            </a:fld>
            <a:endParaRPr lang="zh-CN" altLang="en-US"/>
          </a:p>
        </p:txBody>
      </p:sp>
    </p:spTree>
    <p:extLst>
      <p:ext uri="{BB962C8B-B14F-4D97-AF65-F5344CB8AC3E}">
        <p14:creationId xmlns:p14="http://schemas.microsoft.com/office/powerpoint/2010/main" val="759703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Object of interest image segmentation is another</a:t>
            </a:r>
            <a:r>
              <a:rPr lang="en-US" altLang="zh-CN" baseline="0" dirty="0" smtClean="0"/>
              <a:t> fundamental problem in computer graphics and computer vision. I will introduce two works related to this topic. The first one is about the connectedness property of random walks image segmentation.</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12</a:t>
            </a:fld>
            <a:endParaRPr lang="zh-CN" altLang="en-US"/>
          </a:p>
        </p:txBody>
      </p:sp>
    </p:spTree>
    <p:extLst>
      <p:ext uri="{BB962C8B-B14F-4D97-AF65-F5344CB8AC3E}">
        <p14:creationId xmlns:p14="http://schemas.microsoft.com/office/powerpoint/2010/main" val="1095771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Random walks</a:t>
            </a:r>
            <a:r>
              <a:rPr lang="en-US" altLang="zh-CN" baseline="0" dirty="0" smtClean="0"/>
              <a:t> is one of the leading method in interactive image segmentation. Classical theory suggested that …</a:t>
            </a:r>
          </a:p>
          <a:p>
            <a:endParaRPr lang="en-US" altLang="zh-CN" baseline="0" dirty="0" smtClean="0"/>
          </a:p>
          <a:p>
            <a:r>
              <a:rPr lang="en-US" altLang="zh-CN" baseline="0" dirty="0" smtClean="0"/>
              <a:t>This is an important property, as …</a:t>
            </a:r>
          </a:p>
          <a:p>
            <a:endParaRPr lang="en-US" altLang="zh-CN" baseline="0" dirty="0" smtClean="0"/>
          </a:p>
          <a:p>
            <a:r>
              <a:rPr lang="en-US" altLang="zh-CN" sz="1200" b="0" i="0" u="none" strike="noStrike" kern="1200" baseline="0" dirty="0" smtClean="0">
                <a:solidFill>
                  <a:schemeClr val="tx1"/>
                </a:solidFill>
                <a:latin typeface="+mn-lt"/>
                <a:ea typeface="+mn-ea"/>
                <a:cs typeface="+mn-cs"/>
              </a:rPr>
              <a:t>Unfortunately, as found by our research, this property does not </a:t>
            </a:r>
            <a:r>
              <a:rPr lang="en-GB" altLang="zh-CN" sz="1200" b="0" i="0" u="none" strike="noStrike" kern="1200" baseline="0" dirty="0" smtClean="0">
                <a:solidFill>
                  <a:schemeClr val="tx1"/>
                </a:solidFill>
                <a:latin typeface="+mn-lt"/>
                <a:ea typeface="+mn-ea"/>
                <a:cs typeface="+mn-cs"/>
              </a:rPr>
              <a:t>always hold.</a:t>
            </a:r>
            <a:endParaRPr lang="en-US" altLang="zh-CN" baseline="0" dirty="0" smtClean="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13</a:t>
            </a:fld>
            <a:endParaRPr lang="zh-CN" altLang="en-US"/>
          </a:p>
        </p:txBody>
      </p:sp>
    </p:spTree>
    <p:extLst>
      <p:ext uri="{BB962C8B-B14F-4D97-AF65-F5344CB8AC3E}">
        <p14:creationId xmlns:p14="http://schemas.microsoft.com/office/powerpoint/2010/main" val="2329582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14</a:t>
            </a:fld>
            <a:endParaRPr lang="zh-CN" altLang="en-US"/>
          </a:p>
        </p:txBody>
      </p:sp>
    </p:spTree>
    <p:extLst>
      <p:ext uri="{BB962C8B-B14F-4D97-AF65-F5344CB8AC3E}">
        <p14:creationId xmlns:p14="http://schemas.microsoft.com/office/powerpoint/2010/main" val="2329582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first give a simple counter</a:t>
            </a:r>
            <a:r>
              <a:rPr lang="en-US" altLang="zh-CN" baseline="0" dirty="0" smtClean="0"/>
              <a:t> example containing only 5 graph nodes and 3 seed points. Then we change the subpart of the graph by adding a new node (</a:t>
            </a:r>
            <a:r>
              <a:rPr lang="en-US" altLang="zh-CN" baseline="0" dirty="0" err="1" smtClean="0"/>
              <a:t>i</a:t>
            </a:r>
            <a:r>
              <a:rPr lang="en-US" altLang="zh-CN" baseline="0" dirty="0" smtClean="0"/>
              <a:t>) and assign it’s weight. In the final segmentation, the new added node don’t connect with it’s associated seed point.</a:t>
            </a:r>
          </a:p>
          <a:p>
            <a:endParaRPr lang="en-US" altLang="zh-CN" baseline="0" dirty="0" smtClean="0"/>
          </a:p>
          <a:p>
            <a:r>
              <a:rPr lang="en-US" altLang="zh-CN" baseline="0" dirty="0" smtClean="0"/>
              <a:t>We also shown an image example. In this example, there 3 types of seeds. The center part of the segmentation results don’t contains any seed points.  </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15</a:t>
            </a:fld>
            <a:endParaRPr lang="zh-CN" altLang="en-US"/>
          </a:p>
        </p:txBody>
      </p:sp>
    </p:spTree>
    <p:extLst>
      <p:ext uri="{BB962C8B-B14F-4D97-AF65-F5344CB8AC3E}">
        <p14:creationId xmlns:p14="http://schemas.microsoft.com/office/powerpoint/2010/main" val="2329582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Object of interest image segmentation is another</a:t>
            </a:r>
            <a:r>
              <a:rPr lang="en-US" altLang="zh-CN" baseline="0" dirty="0" smtClean="0"/>
              <a:t> fundamental problem in computer graphics and computer vision.  </a:t>
            </a:r>
            <a:r>
              <a:rPr lang="en-US" altLang="zh-CN" dirty="0" smtClean="0"/>
              <a:t>In this work,</a:t>
            </a:r>
            <a:r>
              <a:rPr lang="en-US" altLang="zh-CN" baseline="0" dirty="0" smtClean="0"/>
              <a:t> </a:t>
            </a:r>
            <a:r>
              <a:rPr lang="en-US" altLang="zh-CN" baseline="0" dirty="0" smtClean="0"/>
              <a:t>we try to develop robust segmentation method which enable automatically initialization by saliency detection results.</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16</a:t>
            </a:fld>
            <a:endParaRPr lang="zh-CN" altLang="en-US"/>
          </a:p>
        </p:txBody>
      </p:sp>
    </p:spTree>
    <p:extLst>
      <p:ext uri="{BB962C8B-B14F-4D97-AF65-F5344CB8AC3E}">
        <p14:creationId xmlns:p14="http://schemas.microsoft.com/office/powerpoint/2010/main" val="1095771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10000"/>
          </a:bodyPr>
          <a:lstStyle/>
          <a:p>
            <a:r>
              <a:rPr lang="en-US" altLang="zh-CN" sz="1200" b="0" i="0" u="none" strike="noStrike" kern="1200" baseline="0" dirty="0" smtClean="0">
                <a:solidFill>
                  <a:schemeClr val="tx1"/>
                </a:solidFill>
                <a:latin typeface="+mn-lt"/>
                <a:ea typeface="+mn-ea"/>
                <a:cs typeface="+mn-cs"/>
              </a:rPr>
              <a:t>We iteratively run GrabCut to improve the saliency detection result. After each iteration, we use dilation and erosion operations on the current segmentation result to get a new </a:t>
            </a:r>
            <a:r>
              <a:rPr lang="en-US" altLang="zh-CN" sz="1200" b="0" i="0" u="none" strike="noStrike" kern="1200" baseline="0" dirty="0" err="1" smtClean="0">
                <a:solidFill>
                  <a:schemeClr val="tx1"/>
                </a:solidFill>
                <a:latin typeface="+mn-lt"/>
                <a:ea typeface="+mn-ea"/>
                <a:cs typeface="+mn-cs"/>
              </a:rPr>
              <a:t>trimap</a:t>
            </a:r>
            <a:r>
              <a:rPr lang="en-US" altLang="zh-CN" sz="1200" b="0" i="0" u="none" strike="noStrike" kern="1200" baseline="0" dirty="0" smtClean="0">
                <a:solidFill>
                  <a:schemeClr val="tx1"/>
                </a:solidFill>
                <a:latin typeface="+mn-lt"/>
                <a:ea typeface="+mn-ea"/>
                <a:cs typeface="+mn-cs"/>
              </a:rPr>
              <a:t> for the next GrabCut iteration.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As shown in this, the region outside the dilated region is set to background, the region inside the eroded region is set to foreground, and the remaining areas are set to unknown in the </a:t>
            </a:r>
            <a:r>
              <a:rPr lang="en-GB" altLang="zh-CN" sz="1200" b="0" i="0" u="none" strike="noStrike" kern="1200" baseline="0" dirty="0" err="1" smtClean="0">
                <a:solidFill>
                  <a:schemeClr val="tx1"/>
                </a:solidFill>
                <a:latin typeface="+mn-lt"/>
                <a:ea typeface="+mn-ea"/>
                <a:cs typeface="+mn-cs"/>
              </a:rPr>
              <a:t>trimap</a:t>
            </a:r>
            <a:r>
              <a:rPr lang="en-GB" altLang="zh-CN" sz="1200" b="0" i="0" u="none" strike="noStrike" kern="1200" baseline="0" dirty="0" smtClean="0">
                <a:solidFill>
                  <a:schemeClr val="tx1"/>
                </a:solidFill>
                <a:latin typeface="+mn-lt"/>
                <a:ea typeface="+mn-ea"/>
                <a:cs typeface="+mn-cs"/>
              </a:rPr>
              <a:t>.</a:t>
            </a:r>
          </a:p>
          <a:p>
            <a:endParaRPr lang="en-GB" altLang="zh-CN" sz="1200" b="0" i="0" u="none" strike="noStrike" kern="1200" baseline="0" dirty="0" smtClean="0">
              <a:solidFill>
                <a:schemeClr val="tx1"/>
              </a:solidFill>
              <a:latin typeface="+mn-lt"/>
              <a:ea typeface="+mn-ea"/>
              <a:cs typeface="+mn-cs"/>
            </a:endParaRPr>
          </a:p>
          <a:p>
            <a:r>
              <a:rPr lang="en-GB" altLang="zh-CN" sz="1200" b="0" i="0" u="none" strike="noStrike" kern="1200" baseline="0" dirty="0" smtClean="0">
                <a:solidFill>
                  <a:schemeClr val="tx1"/>
                </a:solidFill>
                <a:latin typeface="+mn-lt"/>
                <a:ea typeface="+mn-ea"/>
                <a:cs typeface="+mn-cs"/>
              </a:rPr>
              <a:t>Another important feature of our SaliencyCut method is adaptive fitting. It </a:t>
            </a:r>
            <a:r>
              <a:rPr lang="en-US" altLang="zh-CN" sz="1200" b="0" i="0" u="none" strike="noStrike" kern="1200" baseline="0" dirty="0" smtClean="0">
                <a:solidFill>
                  <a:schemeClr val="tx1"/>
                </a:solidFill>
                <a:latin typeface="+mn-lt"/>
                <a:ea typeface="+mn-ea"/>
                <a:cs typeface="+mn-cs"/>
              </a:rPr>
              <a:t>is based on an important observation: regions closer to an initial salient object region are more likely to be part of that salient object than far-away regions. Thus, our new initialization enables GrabCut to include </a:t>
            </a:r>
            <a:r>
              <a:rPr lang="en-GB" altLang="zh-CN" sz="1200" b="0" i="0" u="none" strike="noStrike" kern="1200" baseline="0" dirty="0" smtClean="0">
                <a:solidFill>
                  <a:schemeClr val="tx1"/>
                </a:solidFill>
                <a:latin typeface="+mn-lt"/>
                <a:ea typeface="+mn-ea"/>
                <a:cs typeface="+mn-cs"/>
              </a:rPr>
              <a:t>nearby salient regions, and exclude non-salient </a:t>
            </a:r>
            <a:r>
              <a:rPr lang="en-US" altLang="zh-CN" sz="1200" b="0" i="0" u="none" strike="noStrike" kern="1200" baseline="0" dirty="0" smtClean="0">
                <a:solidFill>
                  <a:schemeClr val="tx1"/>
                </a:solidFill>
                <a:latin typeface="+mn-lt"/>
                <a:ea typeface="+mn-ea"/>
                <a:cs typeface="+mn-cs"/>
              </a:rPr>
              <a:t>regions according to color feature dissimilarity. After each GrabCut iteration, SaliencyCut incorporates the constraints given by the newly obtained </a:t>
            </a:r>
            <a:r>
              <a:rPr lang="en-US" altLang="zh-CN" sz="1200" b="0" i="0" u="none" strike="noStrike" kern="1200" baseline="0" dirty="0" err="1" smtClean="0">
                <a:solidFill>
                  <a:schemeClr val="tx1"/>
                </a:solidFill>
                <a:latin typeface="+mn-lt"/>
                <a:ea typeface="+mn-ea"/>
                <a:cs typeface="+mn-cs"/>
              </a:rPr>
              <a:t>trimap</a:t>
            </a:r>
            <a:r>
              <a:rPr lang="en-US" altLang="zh-CN" sz="1200" b="0" i="0" u="none" strike="noStrike" kern="1200" baseline="0" dirty="0" smtClean="0">
                <a:solidFill>
                  <a:schemeClr val="tx1"/>
                </a:solidFill>
                <a:latin typeface="+mn-lt"/>
                <a:ea typeface="+mn-ea"/>
                <a:cs typeface="+mn-cs"/>
              </a:rPr>
              <a:t>, and train a better appearance model according to previous </a:t>
            </a:r>
            <a:r>
              <a:rPr lang="en-GB" altLang="zh-CN" sz="1200" b="0" i="0" u="none" strike="noStrike" kern="1200" baseline="0" dirty="0" smtClean="0">
                <a:solidFill>
                  <a:schemeClr val="tx1"/>
                </a:solidFill>
                <a:latin typeface="+mn-lt"/>
                <a:ea typeface="+mn-ea"/>
                <a:cs typeface="+mn-cs"/>
              </a:rPr>
              <a:t>results.</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17</a:t>
            </a:fld>
            <a:endParaRPr lang="zh-CN" altLang="en-US"/>
          </a:p>
        </p:txBody>
      </p:sp>
    </p:spTree>
    <p:extLst>
      <p:ext uri="{BB962C8B-B14F-4D97-AF65-F5344CB8AC3E}">
        <p14:creationId xmlns:p14="http://schemas.microsoft.com/office/powerpoint/2010/main" val="442425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we</a:t>
            </a:r>
            <a:r>
              <a:rPr lang="en-US" altLang="zh-CN" baseline="0" dirty="0" smtClean="0"/>
              <a:t> show an comparison of our saliency cut compared with pervious best reported result and the famous GrabCut method. The results of our method have significant better precision and recall compared to alternative methods.</a:t>
            </a:r>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18</a:t>
            </a:fld>
            <a:endParaRPr lang="zh-CN" altLang="en-US"/>
          </a:p>
        </p:txBody>
      </p:sp>
    </p:spTree>
    <p:extLst>
      <p:ext uri="{BB962C8B-B14F-4D97-AF65-F5344CB8AC3E}">
        <p14:creationId xmlns:p14="http://schemas.microsoft.com/office/powerpoint/2010/main" val="610144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Besides object</a:t>
            </a:r>
            <a:r>
              <a:rPr lang="en-US" altLang="zh-CN" baseline="0" dirty="0" smtClean="0"/>
              <a:t> of interest regions, 3D information and non-local relations is another kinds of important information for intuitive image editing. Here, I will introduce our work on editing approximately repeated scene elements.</a:t>
            </a:r>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19</a:t>
            </a:fld>
            <a:endParaRPr lang="zh-CN" altLang="en-US"/>
          </a:p>
        </p:txBody>
      </p:sp>
    </p:spTree>
    <p:extLst>
      <p:ext uri="{BB962C8B-B14F-4D97-AF65-F5344CB8AC3E}">
        <p14:creationId xmlns:p14="http://schemas.microsoft.com/office/powerpoint/2010/main" val="369588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Here </a:t>
            </a:r>
            <a:r>
              <a:rPr lang="en-US" altLang="zh-CN" sz="1200" kern="1200" dirty="0" smtClean="0">
                <a:solidFill>
                  <a:schemeClr val="tx1"/>
                </a:solidFill>
                <a:effectLst/>
                <a:latin typeface="+mn-lt"/>
                <a:ea typeface="+mn-ea"/>
                <a:cs typeface="+mn-cs"/>
              </a:rPr>
              <a:t>is a content</a:t>
            </a:r>
            <a:r>
              <a:rPr lang="en-US" altLang="zh-CN" sz="1200" kern="1200" baseline="0" dirty="0" smtClean="0">
                <a:solidFill>
                  <a:schemeClr val="tx1"/>
                </a:solidFill>
                <a:effectLst/>
                <a:latin typeface="+mn-lt"/>
                <a:ea typeface="+mn-ea"/>
                <a:cs typeface="+mn-cs"/>
              </a:rPr>
              <a:t> list. I will firstly give a brief introduction to show the background and motivation of my research. A couple of algorithms for extracting useful high-level information from individual or collections of images will be introduced after that. These algorithms make use of findings in cognitive psychology and simple intuitive user assistant to get useful information about the underlying image scene.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We further use these scene level information for a number of interesting applications, including content aware image re-rendering, internet based image composition, joint manipulation, and shape based image retrieval.</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a:t>
            </a:fld>
            <a:endParaRPr lang="zh-CN" altLang="en-US"/>
          </a:p>
        </p:txBody>
      </p:sp>
    </p:spTree>
    <p:extLst>
      <p:ext uri="{BB962C8B-B14F-4D97-AF65-F5344CB8AC3E}">
        <p14:creationId xmlns:p14="http://schemas.microsoft.com/office/powerpoint/2010/main" val="2974580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If we want</a:t>
            </a:r>
            <a:r>
              <a:rPr lang="en-US" altLang="zh-CN" baseline="0" dirty="0" smtClean="0"/>
              <a:t> to edit this image and we have the underlying scene, a various of image editing application can be enabled. -&gt;However, we typically don’t have depth information for images to be processed.</a:t>
            </a:r>
            <a:endParaRPr lang="zh-CN" altLang="en-US" dirty="0" smtClean="0"/>
          </a:p>
          <a:p>
            <a:endParaRPr lang="en-US" altLang="zh-CN" dirty="0" smtClean="0"/>
          </a:p>
          <a:p>
            <a:r>
              <a:rPr lang="en-US" altLang="zh-CN" dirty="0" smtClean="0"/>
              <a:t>We can perform certain edits even with rough depth.</a:t>
            </a:r>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As we</a:t>
            </a:r>
            <a:r>
              <a:rPr lang="en-US" altLang="zh-CN" baseline="0" dirty="0" smtClean="0"/>
              <a:t> show in this work, -&gt;</a:t>
            </a:r>
            <a:r>
              <a:rPr lang="en-US" altLang="zh-CN" dirty="0" smtClean="0"/>
              <a:t>in such scenes with repeated elements we can infer rough depth information. </a:t>
            </a:r>
            <a:endParaRPr lang="zh-CN" altLang="en-US" dirty="0" smtClean="0"/>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A74BE9A1-1493-40EB-A2CC-75E4FF8AB74E}" type="slidenum">
              <a:rPr lang="en-US" smtClean="0"/>
              <a:pPr/>
              <a:t>20</a:t>
            </a:fld>
            <a:endParaRPr lang="en-US"/>
          </a:p>
        </p:txBody>
      </p:sp>
    </p:spTree>
    <p:extLst>
      <p:ext uri="{BB962C8B-B14F-4D97-AF65-F5344CB8AC3E}">
        <p14:creationId xmlns:p14="http://schemas.microsoft.com/office/powerpoint/2010/main" val="3241559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Users only need to simply select an object template and background</a:t>
            </a:r>
            <a:r>
              <a:rPr lang="en-US" altLang="zh-CN" baseline="0" dirty="0" smtClean="0"/>
              <a:t> region by simple scribbles. We use such information to get template shapes and potential object boundaries from foreground regions.</a:t>
            </a:r>
          </a:p>
          <a:p>
            <a:endParaRPr lang="en-US" altLang="zh-CN" baseline="0" dirty="0" smtClean="0"/>
          </a:p>
          <a:p>
            <a:r>
              <a:rPr lang="en-US" altLang="zh-CN" baseline="0" dirty="0" smtClean="0"/>
              <a:t>We further detect these similar objects, build dense correspondence between them, complete the occluded regions, and infer a rough layering order. </a:t>
            </a:r>
          </a:p>
          <a:p>
            <a:endParaRPr lang="en-US" altLang="zh-CN" baseline="0" dirty="0" smtClean="0"/>
          </a:p>
          <a:p>
            <a:r>
              <a:rPr lang="en-US" altLang="zh-CN" baseline="0" dirty="0" smtClean="0"/>
              <a:t>Finally we use these scene level information in a number of image editing applications.</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21</a:t>
            </a:fld>
            <a:endParaRPr lang="zh-CN" altLang="en-US"/>
          </a:p>
        </p:txBody>
      </p:sp>
    </p:spTree>
    <p:extLst>
      <p:ext uri="{BB962C8B-B14F-4D97-AF65-F5344CB8AC3E}">
        <p14:creationId xmlns:p14="http://schemas.microsoft.com/office/powerpoint/2010/main" val="1796196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Local</a:t>
            </a:r>
            <a:r>
              <a:rPr lang="en-US" altLang="zh-CN" baseline="0" dirty="0" smtClean="0"/>
              <a:t> direction information are added to expanded potential boundaries to get a boundary band map, which is a matrix of 2D vector. Here, the lower left part shows vector magnitudes and upper right parts shows their color coded direction.-&gt; We call this data representation Boundary band map, because it is a map with geometry information within a bandwidth of potential boundaries. </a:t>
            </a:r>
          </a:p>
          <a:p>
            <a:endParaRPr lang="en-US" altLang="zh-CN" baseline="0" dirty="0" smtClean="0"/>
          </a:p>
          <a:p>
            <a:r>
              <a:rPr lang="en-US" altLang="zh-CN" baseline="0" dirty="0" smtClean="0"/>
              <a:t>Our BBM has -&gt;global geometry information represented by the bandwidth of potential boundaries, -&gt;local geometry information represented by local directions, -&gt;and boundary confidences represented by magnitude of 2D vectors. -&gt;Our BBM representation handles in-plane deformations. </a:t>
            </a:r>
          </a:p>
          <a:p>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To match</a:t>
            </a:r>
            <a:r>
              <a:rPr lang="en-US" altLang="zh-CN" baseline="0" dirty="0" smtClean="0"/>
              <a:t> a template T with BBM M at position (u, v), we simply sum up square dot product of their associated 2D vectors. -&gt;This is actually a convolution process and thus can be accelerated by FFT. </a:t>
            </a:r>
          </a:p>
          <a:p>
            <a:endParaRPr lang="en-US" altLang="zh-CN" baseline="0" dirty="0" smtClean="0"/>
          </a:p>
        </p:txBody>
      </p:sp>
      <p:sp>
        <p:nvSpPr>
          <p:cNvPr id="4" name="灯片编号占位符 3"/>
          <p:cNvSpPr>
            <a:spLocks noGrp="1"/>
          </p:cNvSpPr>
          <p:nvPr>
            <p:ph type="sldNum" sz="quarter" idx="10"/>
          </p:nvPr>
        </p:nvSpPr>
        <p:spPr/>
        <p:txBody>
          <a:bodyPr/>
          <a:lstStyle/>
          <a:p>
            <a:fld id="{A74BE9A1-1493-40EB-A2CC-75E4FF8AB74E}" type="slidenum">
              <a:rPr lang="en-US" smtClean="0"/>
              <a:pPr/>
              <a:t>22</a:t>
            </a:fld>
            <a:endParaRPr lang="en-US"/>
          </a:p>
        </p:txBody>
      </p:sp>
    </p:spTree>
    <p:extLst>
      <p:ext uri="{BB962C8B-B14F-4D97-AF65-F5344CB8AC3E}">
        <p14:creationId xmlns:p14="http://schemas.microsoft.com/office/powerpoint/2010/main" val="2904977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With the similar object detection results,</a:t>
            </a:r>
            <a:r>
              <a:rPr lang="en-US" altLang="zh-CN" baseline="0" dirty="0" smtClean="0"/>
              <a:t> we further infer dense correspondences between objects, complete the missing object regions and estimate their layering order.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We will demonstrate the usage and advantage of these scene information in the reusing part.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23</a:t>
            </a:fld>
            <a:endParaRPr lang="zh-CN" altLang="en-US"/>
          </a:p>
        </p:txBody>
      </p:sp>
    </p:spTree>
    <p:extLst>
      <p:ext uri="{BB962C8B-B14F-4D97-AF65-F5344CB8AC3E}">
        <p14:creationId xmlns:p14="http://schemas.microsoft.com/office/powerpoint/2010/main" val="2318921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E</a:t>
            </a:r>
            <a:r>
              <a:rPr lang="en-US" altLang="zh-CN" baseline="0" dirty="0" smtClean="0"/>
              <a:t>stimating </a:t>
            </a:r>
            <a:r>
              <a:rPr lang="en-US" altLang="zh-CN" baseline="0" dirty="0" smtClean="0"/>
              <a:t>3D and non-local </a:t>
            </a:r>
            <a:r>
              <a:rPr lang="en-US" altLang="zh-CN" baseline="0" dirty="0" smtClean="0"/>
              <a:t>information is useful for understanding image scene. In this work, we develop a interactive methods to approximate scene geometry according to cuboid-proxies.</a:t>
            </a:r>
          </a:p>
          <a:p>
            <a:r>
              <a:rPr lang="en-US" altLang="zh-CN" baseline="0" dirty="0" smtClean="0"/>
              <a:t> </a:t>
            </a:r>
            <a:endParaRPr lang="en-US" altLang="zh-CN" baseline="0" dirty="0" smtClean="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24</a:t>
            </a:fld>
            <a:endParaRPr lang="zh-CN" altLang="en-US"/>
          </a:p>
        </p:txBody>
      </p:sp>
    </p:spTree>
    <p:extLst>
      <p:ext uri="{BB962C8B-B14F-4D97-AF65-F5344CB8AC3E}">
        <p14:creationId xmlns:p14="http://schemas.microsoft.com/office/powerpoint/2010/main" val="369588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en-US" altLang="zh-CN" baseline="0" dirty="0" smtClean="0">
                <a:latin typeface="Arial" charset="0"/>
                <a:ea typeface="ＭＳ Ｐゴシック" charset="0"/>
                <a:cs typeface="ＭＳ Ｐゴシック" charset="0"/>
              </a:rPr>
              <a:t>Having 3D geometry is good for editing, but constructing such 3D geometry from images is hard.</a:t>
            </a:r>
          </a:p>
          <a:p>
            <a:pPr eaLnBrk="1" hangingPunct="1"/>
            <a:endParaRPr lang="en-US" altLang="zh-CN" baseline="0" dirty="0" smtClean="0">
              <a:latin typeface="Arial" charset="0"/>
              <a:ea typeface="ＭＳ Ｐゴシック" charset="0"/>
              <a:cs typeface="ＭＳ Ｐゴシック" charset="0"/>
            </a:endParaRPr>
          </a:p>
          <a:p>
            <a:pPr eaLnBrk="1" hangingPunct="1"/>
            <a:r>
              <a:rPr lang="en-US" altLang="zh-CN" baseline="0" dirty="0" smtClean="0">
                <a:latin typeface="Arial" charset="0"/>
                <a:ea typeface="ＭＳ Ｐゴシック" charset="0"/>
                <a:cs typeface="ＭＳ Ｐゴシック" charset="0"/>
              </a:rPr>
              <a:t>The main </a:t>
            </a:r>
            <a:r>
              <a:rPr lang="en-US" altLang="zh-CN" baseline="0" dirty="0" smtClean="0">
                <a:latin typeface="Arial" charset="0"/>
                <a:ea typeface="ＭＳ Ｐゴシック" charset="0"/>
                <a:cs typeface="ＭＳ Ｐゴシック" charset="0"/>
              </a:rPr>
              <a:t>thing </a:t>
            </a:r>
            <a:r>
              <a:rPr lang="en-US" altLang="zh-CN" baseline="0" dirty="0" smtClean="0">
                <a:latin typeface="Arial" charset="0"/>
                <a:ea typeface="ＭＳ Ｐゴシック" charset="0"/>
                <a:cs typeface="ＭＳ Ｐゴシック" charset="0"/>
              </a:rPr>
              <a:t>we demonstrate in this work, </a:t>
            </a:r>
            <a:r>
              <a:rPr lang="en-US" altLang="zh-CN" baseline="0" dirty="0" smtClean="0">
                <a:latin typeface="Arial" charset="0"/>
                <a:ea typeface="ＭＳ Ｐゴシック" charset="0"/>
                <a:cs typeface="ＭＳ Ｐゴシック" charset="0"/>
              </a:rPr>
              <a:t>is that </a:t>
            </a:r>
            <a:r>
              <a:rPr lang="en-US" altLang="zh-CN" baseline="0" dirty="0" smtClean="0">
                <a:latin typeface="Arial" charset="0"/>
                <a:ea typeface="ＭＳ Ｐゴシック" charset="0"/>
                <a:cs typeface="ＭＳ Ｐゴシック" charset="0"/>
              </a:rPr>
              <a:t>we do not need accurate 3D models. Instead, collections of cuboid proxies are sufficient for editing images with man-made objects.</a:t>
            </a:r>
          </a:p>
          <a:p>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Arial" charset="0"/>
                <a:ea typeface="ＭＳ Ｐゴシック" charset="0"/>
                <a:cs typeface="ＭＳ Ｐゴシック" charset="0"/>
              </a:rPr>
              <a:t>Our work focus on images in man-made context</a:t>
            </a:r>
            <a:r>
              <a:rPr lang="en-US" altLang="zh-CN" baseline="0" dirty="0" smtClean="0">
                <a:latin typeface="Arial" charset="0"/>
                <a:ea typeface="ＭＳ Ｐゴシック" charset="0"/>
                <a:cs typeface="ＭＳ Ｐゴシック" charset="0"/>
              </a:rPr>
              <a:t>, wherein objects are simple and regular, so cuboids are good proxies. and they often share various relations like repetitions and co-planarity.</a:t>
            </a:r>
            <a:endParaRPr lang="en-US" altLang="zh-CN" dirty="0" smtClean="0">
              <a:latin typeface="Arial" charset="0"/>
              <a:ea typeface="ＭＳ Ｐゴシック" charset="0"/>
              <a:cs typeface="ＭＳ Ｐゴシック" charset="0"/>
            </a:endParaRP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25</a:t>
            </a:fld>
            <a:endParaRPr lang="zh-CN" altLang="en-US"/>
          </a:p>
        </p:txBody>
      </p:sp>
    </p:spTree>
    <p:extLst>
      <p:ext uri="{BB962C8B-B14F-4D97-AF65-F5344CB8AC3E}">
        <p14:creationId xmlns:p14="http://schemas.microsoft.com/office/powerpoint/2010/main" val="3891401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spcBef>
                <a:spcPts val="200"/>
              </a:spcBef>
              <a:spcAft>
                <a:spcPts val="200"/>
              </a:spcAft>
              <a:buClr>
                <a:schemeClr val="accent6"/>
              </a:buClr>
              <a:buFont typeface="Wingdings" pitchFamily="-112" charset="2"/>
              <a:buNone/>
              <a:defRPr/>
            </a:pPr>
            <a:r>
              <a:rPr lang="en-US" altLang="zh-CN" baseline="0" dirty="0" smtClean="0">
                <a:latin typeface="Arial" charset="0"/>
                <a:ea typeface="ＭＳ Ｐゴシック" charset="0"/>
                <a:cs typeface="ＭＳ Ｐゴシック" charset="0"/>
              </a:rPr>
              <a:t>We make certain assumptions for the images we are processing, </a:t>
            </a:r>
          </a:p>
          <a:p>
            <a:pPr eaLnBrk="1" hangingPunct="1">
              <a:spcBef>
                <a:spcPts val="200"/>
              </a:spcBef>
              <a:spcAft>
                <a:spcPts val="200"/>
              </a:spcAft>
              <a:buClr>
                <a:schemeClr val="accent6"/>
              </a:buClr>
              <a:buFont typeface="Wingdings" pitchFamily="-112" charset="2"/>
              <a:buNone/>
              <a:defRPr/>
            </a:pPr>
            <a:endParaRPr lang="en-US" altLang="zh-CN" sz="1200" baseline="0" dirty="0" smtClean="0">
              <a:solidFill>
                <a:schemeClr val="tx1"/>
              </a:solidFill>
              <a:effectLst/>
              <a:latin typeface="Arial" charset="0"/>
              <a:ea typeface="ＭＳ Ｐゴシック" charset="0"/>
            </a:endParaRPr>
          </a:p>
          <a:p>
            <a:pPr eaLnBrk="1" hangingPunct="1">
              <a:spcBef>
                <a:spcPts val="200"/>
              </a:spcBef>
              <a:spcAft>
                <a:spcPts val="200"/>
              </a:spcAft>
              <a:buClr>
                <a:schemeClr val="accent6"/>
              </a:buClr>
              <a:buFont typeface="Wingdings" pitchFamily="-112" charset="2"/>
              <a:buNone/>
              <a:defRPr/>
            </a:pPr>
            <a:r>
              <a:rPr lang="en-US" altLang="zh-CN" sz="1200" dirty="0" smtClean="0">
                <a:solidFill>
                  <a:schemeClr val="tx1"/>
                </a:solidFill>
                <a:effectLst/>
                <a:ea typeface="ＭＳ Ｐゴシック" pitchFamily="-112" charset="-128"/>
              </a:rPr>
              <a:t>First, we assume objects in the image rest on some horizontal surface (e.g., </a:t>
            </a:r>
            <a:r>
              <a:rPr lang="en-US" altLang="zh-CN" sz="1200" dirty="0" smtClean="0"/>
              <a:t>a tabletop or floor plane),</a:t>
            </a:r>
          </a:p>
          <a:p>
            <a:pPr eaLnBrk="1" hangingPunct="1">
              <a:spcBef>
                <a:spcPts val="200"/>
              </a:spcBef>
              <a:spcAft>
                <a:spcPts val="200"/>
              </a:spcAft>
              <a:buClr>
                <a:schemeClr val="accent6"/>
              </a:buClr>
              <a:buFont typeface="Wingdings" pitchFamily="-112" charset="2"/>
              <a:buNone/>
              <a:defRPr/>
            </a:pPr>
            <a:r>
              <a:rPr lang="en-US" altLang="zh-CN" sz="1200" dirty="0" smtClean="0">
                <a:solidFill>
                  <a:srgbClr val="FF0000"/>
                </a:solidFill>
                <a:ea typeface="ＭＳ Ｐゴシック" pitchFamily="-112" charset="-128"/>
              </a:rPr>
              <a:t>Second, one or more cuboid-like objects are available to help with initial calibration</a:t>
            </a:r>
          </a:p>
          <a:p>
            <a:pPr eaLnBrk="1" hangingPunct="1">
              <a:spcBef>
                <a:spcPts val="200"/>
              </a:spcBef>
              <a:spcAft>
                <a:spcPts val="200"/>
              </a:spcAft>
              <a:buClr>
                <a:schemeClr val="accent6"/>
              </a:buClr>
              <a:buFont typeface="Wingdings" pitchFamily="-112" charset="2"/>
              <a:buNone/>
              <a:defRPr/>
            </a:pPr>
            <a:r>
              <a:rPr lang="en-US" altLang="zh-CN" sz="1200" dirty="0" smtClean="0">
                <a:solidFill>
                  <a:srgbClr val="FF0000"/>
                </a:solidFill>
                <a:ea typeface="ＭＳ Ｐゴシック" pitchFamily="-112" charset="-128"/>
              </a:rPr>
              <a:t>Third, shadows </a:t>
            </a:r>
            <a:r>
              <a:rPr lang="en-US" altLang="zh-CN" sz="1200" dirty="0" smtClean="0">
                <a:solidFill>
                  <a:srgbClr val="FF0000"/>
                </a:solidFill>
              </a:rPr>
              <a:t>appear mainly due to a single-point (or directional) light source</a:t>
            </a:r>
            <a:endParaRPr lang="en-US" altLang="zh-CN" sz="1200" dirty="0" smtClean="0">
              <a:solidFill>
                <a:srgbClr val="FF0000"/>
              </a:solidFill>
              <a:effectLst/>
              <a:ea typeface="ＭＳ Ｐゴシック" pitchFamily="-112" charset="-128"/>
            </a:endParaRPr>
          </a:p>
          <a:p>
            <a:pPr eaLnBrk="1" hangingPunct="1"/>
            <a:endParaRPr lang="en-US" altLang="zh-CN" dirty="0" smtClean="0">
              <a:latin typeface="Arial" charset="0"/>
              <a:ea typeface="ＭＳ Ｐゴシック" charset="0"/>
              <a:cs typeface="ＭＳ Ｐゴシック" charset="0"/>
            </a:endParaRPr>
          </a:p>
          <a:p>
            <a:pPr eaLnBrk="1" hangingPunct="1"/>
            <a:r>
              <a:rPr lang="en-US" altLang="zh-CN" dirty="0" smtClean="0">
                <a:latin typeface="Arial" charset="0"/>
                <a:ea typeface="ＭＳ Ｐゴシック" charset="0"/>
                <a:cs typeface="ＭＳ Ｐゴシック" charset="0"/>
              </a:rPr>
              <a:t>Our algorithm is an analyze-and-edit approach</a:t>
            </a:r>
            <a:r>
              <a:rPr lang="en-US" altLang="zh-CN" baseline="0" dirty="0" smtClean="0">
                <a:latin typeface="Arial" charset="0"/>
                <a:ea typeface="ＭＳ Ｐゴシック" charset="0"/>
                <a:cs typeface="ＭＳ Ｐゴシック" charset="0"/>
              </a:rPr>
              <a:t> and it operates in two main stages. The first stage is the analysis, in which we first construct a set of cuboid proxies to approximate the image objects, along which we extract the mutual relations among the objects. Then we decompose the image into different layers, one object layer and another is the background layer. The second stage is edit, where the mutual relations are preserved during manipulation.</a:t>
            </a:r>
            <a:endParaRPr lang="en-US" altLang="zh-CN" dirty="0" smtClean="0">
              <a:latin typeface="Arial" charset="0"/>
              <a:ea typeface="ＭＳ Ｐゴシック" charset="0"/>
              <a:cs typeface="ＭＳ Ｐゴシック" charset="0"/>
            </a:endParaRP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26</a:t>
            </a:fld>
            <a:endParaRPr lang="zh-CN" altLang="en-US"/>
          </a:p>
        </p:txBody>
      </p:sp>
    </p:spTree>
    <p:extLst>
      <p:ext uri="{BB962C8B-B14F-4D97-AF65-F5344CB8AC3E}">
        <p14:creationId xmlns:p14="http://schemas.microsoft.com/office/powerpoint/2010/main" val="3457708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Arial" charset="0"/>
                <a:ea typeface="ＭＳ Ｐゴシック" charset="0"/>
                <a:cs typeface="ＭＳ Ｐゴシック" charset="0"/>
              </a:rPr>
              <a:t>After users select each object region, we </a:t>
            </a:r>
            <a:r>
              <a:rPr lang="en-US" altLang="zh-CN" baseline="0" dirty="0" smtClean="0">
                <a:latin typeface="Arial" charset="0"/>
                <a:ea typeface="ＭＳ Ｐゴシック" charset="0"/>
                <a:cs typeface="ＭＳ Ｐゴシック" charset="0"/>
              </a:rPr>
              <a:t>detect six points which corresponds to six corner points of an cuboid.</a:t>
            </a:r>
            <a:endParaRPr lang="en-US" altLang="zh-CN" dirty="0" smtClean="0">
              <a:latin typeface="Arial" charset="0"/>
              <a:ea typeface="ＭＳ Ｐゴシック" charset="0"/>
              <a:cs typeface="ＭＳ Ｐゴシック" charset="0"/>
            </a:endParaRP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27</a:t>
            </a:fld>
            <a:endParaRPr lang="zh-CN" altLang="en-US"/>
          </a:p>
        </p:txBody>
      </p:sp>
    </p:spTree>
    <p:extLst>
      <p:ext uri="{BB962C8B-B14F-4D97-AF65-F5344CB8AC3E}">
        <p14:creationId xmlns:p14="http://schemas.microsoft.com/office/powerpoint/2010/main" val="4235477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en-US" altLang="zh-CN" dirty="0" smtClean="0">
                <a:latin typeface="Arial" charset="0"/>
                <a:ea typeface="ＭＳ Ｐゴシック" charset="0"/>
                <a:cs typeface="ＭＳ Ｐゴシック" charset="0"/>
              </a:rPr>
              <a:t>To optimize the cuboid to better align them to the image objects, we apply</a:t>
            </a:r>
            <a:r>
              <a:rPr lang="en-US" altLang="zh-CN" baseline="0" dirty="0" smtClean="0">
                <a:latin typeface="Arial" charset="0"/>
                <a:ea typeface="ＭＳ Ｐゴシック" charset="0"/>
                <a:cs typeface="ＭＳ Ｐゴシック" charset="0"/>
              </a:rPr>
              <a:t> a joint optimization by minimizing the projection error.</a:t>
            </a:r>
            <a:endParaRPr lang="en-US" altLang="zh-CN" dirty="0" smtClean="0">
              <a:latin typeface="Arial" charset="0"/>
              <a:ea typeface="ＭＳ Ｐゴシック" charset="0"/>
              <a:cs typeface="ＭＳ Ｐゴシック" charset="0"/>
            </a:endParaRPr>
          </a:p>
          <a:p>
            <a:pPr eaLnBrk="1" hangingPunct="1"/>
            <a:endParaRPr lang="en-US" altLang="zh-CN" dirty="0" smtClean="0">
              <a:latin typeface="Arial" charset="0"/>
              <a:ea typeface="ＭＳ Ｐゴシック" charset="0"/>
              <a:cs typeface="ＭＳ Ｐゴシック" charset="0"/>
            </a:endParaRPr>
          </a:p>
          <a:p>
            <a:pPr eaLnBrk="1" hangingPunct="1"/>
            <a:r>
              <a:rPr lang="en-US" altLang="zh-CN" dirty="0" smtClean="0">
                <a:latin typeface="Arial" charset="0"/>
                <a:ea typeface="ＭＳ Ｐゴシック" charset="0"/>
                <a:cs typeface="ＭＳ Ｐゴシック" charset="0"/>
              </a:rPr>
              <a:t>We minimize the projection</a:t>
            </a:r>
            <a:r>
              <a:rPr lang="en-US" altLang="zh-CN" baseline="0" dirty="0" smtClean="0">
                <a:latin typeface="Arial" charset="0"/>
                <a:ea typeface="ＭＳ Ｐゴシック" charset="0"/>
                <a:cs typeface="ＭＳ Ｐゴシック" charset="0"/>
              </a:rPr>
              <a:t> error of the cuboid points to their corresponding image points by optimizing </a:t>
            </a:r>
            <a:r>
              <a:rPr lang="en-US" altLang="zh-CN" dirty="0" smtClean="0">
                <a:latin typeface="Arial" charset="0"/>
                <a:ea typeface="ＭＳ Ｐゴシック" charset="0"/>
                <a:cs typeface="ＭＳ Ｐゴシック" charset="0"/>
              </a:rPr>
              <a:t>the cuboids and camera</a:t>
            </a:r>
            <a:r>
              <a:rPr lang="en-US" altLang="zh-CN" baseline="0" dirty="0" smtClean="0">
                <a:latin typeface="Arial" charset="0"/>
                <a:ea typeface="ＭＳ Ｐゴシック" charset="0"/>
                <a:cs typeface="ＭＳ Ｐゴシック" charset="0"/>
              </a:rPr>
              <a:t> parameters.</a:t>
            </a:r>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28</a:t>
            </a:fld>
            <a:endParaRPr lang="zh-CN" altLang="en-US"/>
          </a:p>
        </p:txBody>
      </p:sp>
    </p:spTree>
    <p:extLst>
      <p:ext uri="{BB962C8B-B14F-4D97-AF65-F5344CB8AC3E}">
        <p14:creationId xmlns:p14="http://schemas.microsoft.com/office/powerpoint/2010/main" val="3309686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Arial" charset="0"/>
                <a:ea typeface="ＭＳ Ｐゴシック" charset="0"/>
                <a:cs typeface="ＭＳ Ｐゴシック" charset="0"/>
              </a:rPr>
              <a:t>After getting cuboid representations</a:t>
            </a:r>
            <a:r>
              <a:rPr lang="en-US" altLang="zh-CN" baseline="0" dirty="0" smtClean="0">
                <a:latin typeface="Arial" charset="0"/>
                <a:ea typeface="ＭＳ Ｐゴシック" charset="0"/>
                <a:cs typeface="ＭＳ Ｐゴシック" charset="0"/>
              </a:rPr>
              <a:t>, we automatically estimate most of mutual relations like repetition and co-planarity.</a:t>
            </a:r>
            <a:endParaRPr lang="en-US" altLang="zh-CN" dirty="0" smtClean="0">
              <a:latin typeface="Arial" charset="0"/>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latin typeface="Arial" charset="0"/>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Arial" charset="0"/>
                <a:ea typeface="ＭＳ Ｐゴシック" charset="0"/>
                <a:cs typeface="ＭＳ Ｐゴシック" charset="0"/>
              </a:rPr>
              <a:t>In some special cases, we let the user to annotate</a:t>
            </a:r>
            <a:r>
              <a:rPr lang="en-US" altLang="zh-CN" baseline="0" dirty="0" smtClean="0">
                <a:latin typeface="Arial" charset="0"/>
                <a:ea typeface="ＭＳ Ｐゴシック" charset="0"/>
                <a:cs typeface="ＭＳ Ｐゴシック" charset="0"/>
              </a:rPr>
              <a:t> some simple relations to help the cuboid construction and their relation estimation. For example, here the user assigns a joint relation between the two cuboid, like the rotation relation in the top row and sliding relation in the bottom row.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smtClean="0">
              <a:latin typeface="Arial" charset="0"/>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latin typeface="Arial" charset="0"/>
                <a:ea typeface="ＭＳ Ｐゴシック" charset="0"/>
                <a:cs typeface="ＭＳ Ｐゴシック" charset="0"/>
              </a:rPr>
              <a:t>The reuse of these simple object geometry and their mutual relations will be demonstrated in the reuse part.</a:t>
            </a:r>
            <a:endParaRPr lang="en-US" altLang="zh-CN" dirty="0" smtClean="0">
              <a:latin typeface="Arial" charset="0"/>
              <a:ea typeface="ＭＳ Ｐゴシック" charset="0"/>
              <a:cs typeface="ＭＳ Ｐゴシック" charset="0"/>
            </a:endParaRP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29</a:t>
            </a:fld>
            <a:endParaRPr lang="zh-CN" altLang="en-US"/>
          </a:p>
        </p:txBody>
      </p:sp>
    </p:spTree>
    <p:extLst>
      <p:ext uri="{BB962C8B-B14F-4D97-AF65-F5344CB8AC3E}">
        <p14:creationId xmlns:p14="http://schemas.microsoft.com/office/powerpoint/2010/main" val="332711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Images remain one of the most popular and ubiquitous media for capturing and documenting the world around us.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The ubiquity of acquisition devices, like cameras and smartphones,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and the growing popularity of social media have resulted in an explosion of digital images accessible in the form of personal and internet photo-collections. </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Although such images form a well established communication medium for sharing experiences or blogging events, we still lack efficient and effective methods to analyze and organize such images.</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a:t>
            </a:fld>
            <a:endParaRPr lang="zh-CN" altLang="en-US"/>
          </a:p>
        </p:txBody>
      </p:sp>
    </p:spTree>
    <p:extLst>
      <p:ext uri="{BB962C8B-B14F-4D97-AF65-F5344CB8AC3E}">
        <p14:creationId xmlns:p14="http://schemas.microsoft.com/office/powerpoint/2010/main" val="2417043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We have demonstrated quite exciting salient object detection results for images with non-ambiguous salient object regions. There two nature questions. First, can we use saliency based object of interest region segmentation for nature images, for example, Flickr images. Second, how can we use the saliency segmentation results to enable image processing applications.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In this work, we aims at finding salient object regions of image collections from internet. Typically, such image collections are huge in size, have heterogeneous content, and are noisy due to diverse background and illumination conditions.</a:t>
            </a:r>
          </a:p>
          <a:p>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To do this, we firstly extract salient object regions for each individual images. Then we try to use these good saliency segmentations to help salient object segmentation of other images.</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30</a:t>
            </a:fld>
            <a:endParaRPr lang="zh-CN" altLang="en-US"/>
          </a:p>
        </p:txBody>
      </p:sp>
    </p:spTree>
    <p:extLst>
      <p:ext uri="{BB962C8B-B14F-4D97-AF65-F5344CB8AC3E}">
        <p14:creationId xmlns:p14="http://schemas.microsoft.com/office/powerpoint/2010/main" val="3713563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better</a:t>
            </a:r>
            <a:r>
              <a:rPr lang="en-US" altLang="zh-CN" baseline="0" dirty="0" smtClean="0"/>
              <a:t> segment an weakly correlated and noise image collections, we make use those good segmentation results to help others. To automatically find some good segmentations for getting shared appearance model, we firstly find better segmentation by removing those with imprecise and incomplete segmentation. As demonstrated in the first dog image here, when estimating foreground and background appearance model using the segmentation and use the estimated appearance model to re-estimate foreground and background probability, the results has a clear different from the initial segmentation. Such difference is a strong evidence of imprecise segmentation. In the middle image, there is a large part of the segmentation has be cropped by image border, making it’s shape information less discriminative. The last example here shows a good segmentation.</a:t>
            </a:r>
          </a:p>
          <a:p>
            <a:endParaRPr lang="en-US" altLang="zh-CN" baseline="0" dirty="0" smtClean="0"/>
          </a:p>
          <a:p>
            <a:r>
              <a:rPr lang="en-US" altLang="zh-CN" baseline="0" dirty="0" smtClean="0"/>
              <a:t>After removing those imprecise and incomplete segmentation, we further compare the shape of segment with the user input sketch to finally choose good segmentation. Typically shape information is less relevant to appearance, our shape based selection typically has less influence to diversity of appearance samples.</a:t>
            </a:r>
          </a:p>
          <a:p>
            <a:endParaRPr lang="en-US" altLang="zh-CN" baseline="0" dirty="0" smtClean="0"/>
          </a:p>
          <a:p>
            <a:r>
              <a:rPr lang="en-US" altLang="zh-CN" dirty="0" smtClean="0"/>
              <a:t>Here</a:t>
            </a:r>
            <a:r>
              <a:rPr lang="en-US" altLang="zh-CN" baseline="0" dirty="0" smtClean="0"/>
              <a:t> we need a small number of high quality segmentation results for learning good appearance model of the segmentation, thus we use strict </a:t>
            </a:r>
            <a:r>
              <a:rPr lang="en-US" altLang="zh-CN" baseline="0" dirty="0" err="1" smtClean="0"/>
              <a:t>threshould</a:t>
            </a:r>
            <a:r>
              <a:rPr lang="en-US" altLang="zh-CN" baseline="0" dirty="0" smtClean="0"/>
              <a:t> in the selection steps here.</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31</a:t>
            </a:fld>
            <a:endParaRPr lang="zh-CN" altLang="en-US"/>
          </a:p>
        </p:txBody>
      </p:sp>
    </p:spTree>
    <p:extLst>
      <p:ext uri="{BB962C8B-B14F-4D97-AF65-F5344CB8AC3E}">
        <p14:creationId xmlns:p14="http://schemas.microsoft.com/office/powerpoint/2010/main" val="425106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we illustrated some learned appearance model for 5 categories of images downloaded from Flickr. They are quite associated with our nature understanding of these image categories. For instance, in the first butterfly example, the foreground corresponds to varies bright colors where butterflies typically have, while the background corresponds to green leaves. In the forth giraffe example, the foreground reflect the dark yellow appearance of the typical giraffe. The background has two major colors, when having a distance view, we may typically see the tree leaves behind the giraffe. When having a close view, since giraffe is much higher than human observer, we can easily capture blue sky. </a:t>
            </a:r>
          </a:p>
          <a:p>
            <a:endParaRPr lang="en-US" altLang="zh-CN" baseline="0" dirty="0" smtClean="0"/>
          </a:p>
          <a:p>
            <a:r>
              <a:rPr lang="en-US" altLang="zh-CN" baseline="0" dirty="0" smtClean="0"/>
              <a:t>If carefully observe these learned appearance, all of them accords well with our understandings about the corresponding image categories. And we use such global appearance to act as an important factor in our energy function.</a:t>
            </a:r>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32</a:t>
            </a:fld>
            <a:endParaRPr lang="zh-CN" altLang="en-US"/>
          </a:p>
        </p:txBody>
      </p:sp>
    </p:spTree>
    <p:extLst>
      <p:ext uri="{BB962C8B-B14F-4D97-AF65-F5344CB8AC3E}">
        <p14:creationId xmlns:p14="http://schemas.microsoft.com/office/powerpoint/2010/main" val="235213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a:t>
            </a:r>
            <a:r>
              <a:rPr lang="en-US" altLang="zh-CN" baseline="0" dirty="0" smtClean="0"/>
              <a:t> formulate the group saliency segmentation problem under MRF framework, where the first unary term reflect the appearance model of the weekly correlated image group. The second unary term reflect the appearance for image I. The third one is the smoothness term. We use Gaussian Mixture Model to capture appearance information, while iteratively minimize the energy function and re-estimate the appearance model as in GrabCut.</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33</a:t>
            </a:fld>
            <a:endParaRPr lang="zh-CN" altLang="en-US"/>
          </a:p>
        </p:txBody>
      </p:sp>
    </p:spTree>
    <p:extLst>
      <p:ext uri="{BB962C8B-B14F-4D97-AF65-F5344CB8AC3E}">
        <p14:creationId xmlns:p14="http://schemas.microsoft.com/office/powerpoint/2010/main" val="967754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a:t>
            </a:r>
            <a:r>
              <a:rPr lang="en-US" altLang="zh-CN" baseline="0" dirty="0" smtClean="0"/>
              <a:t> we demonstrated two examples of using learned appearance model to help finding object of interest regions in images. In the first example, the learned global appearance (shown in subfigure (d)) to help remove unwanted grass regions in the dog image and complete the fly regions in the second image.</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34</a:t>
            </a:fld>
            <a:endParaRPr lang="zh-CN" altLang="en-US"/>
          </a:p>
        </p:txBody>
      </p:sp>
    </p:spTree>
    <p:extLst>
      <p:ext uri="{BB962C8B-B14F-4D97-AF65-F5344CB8AC3E}">
        <p14:creationId xmlns:p14="http://schemas.microsoft.com/office/powerpoint/2010/main" val="4218931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we show</a:t>
            </a:r>
            <a:r>
              <a:rPr lang="en-US" altLang="zh-CN" baseline="0" dirty="0" smtClean="0"/>
              <a:t> statistics about such improvement for five groups of images getting from Flickr.</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35</a:t>
            </a:fld>
            <a:endParaRPr lang="zh-CN" altLang="en-US"/>
          </a:p>
        </p:txBody>
      </p:sp>
    </p:spTree>
    <p:extLst>
      <p:ext uri="{BB962C8B-B14F-4D97-AF65-F5344CB8AC3E}">
        <p14:creationId xmlns:p14="http://schemas.microsoft.com/office/powerpoint/2010/main" val="4218931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ct val="0"/>
              </a:spcBef>
            </a:pPr>
            <a:r>
              <a:rPr lang="en-US" altLang="zh-CN" dirty="0" smtClean="0"/>
              <a:t>This is our definition for the distortion energy. Intuitively, the energy measures the differences between two shapes while ignoring translation and rotation. In our case, it’s the deformed position and the original position, and is the minimal possible square distance between them. If the two shapes are similar, such measurement of shape differences is 0.</a:t>
            </a:r>
          </a:p>
          <a:p>
            <a:pPr>
              <a:spcBef>
                <a:spcPct val="0"/>
              </a:spcBef>
            </a:pPr>
            <a:endParaRPr lang="en-US" altLang="zh-CN" dirty="0" smtClean="0"/>
          </a:p>
          <a:p>
            <a:pPr>
              <a:spcBef>
                <a:spcPct val="0"/>
              </a:spcBef>
            </a:pPr>
            <a:r>
              <a:rPr lang="en-US" altLang="zh-CN" dirty="0" smtClean="0"/>
              <a:t>We have proved that when P contains 3 points, that is to say P is a triangle, this energy function is identical to the discrete conformal energy which is </a:t>
            </a:r>
            <a:r>
              <a:rPr lang="en-US" altLang="zh-CN" dirty="0" smtClean="0"/>
              <a:t>widely used </a:t>
            </a:r>
            <a:r>
              <a:rPr lang="en-US" altLang="zh-CN" dirty="0" smtClean="0"/>
              <a:t>in geometry processing.</a:t>
            </a:r>
            <a:endParaRPr lang="zh-CN" altLang="en-US" dirty="0" smtClean="0"/>
          </a:p>
          <a:p>
            <a:pPr>
              <a:spcBef>
                <a:spcPct val="0"/>
              </a:spcBef>
            </a:pP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41</a:t>
            </a:fld>
            <a:endParaRPr lang="zh-CN" altLang="en-US"/>
          </a:p>
        </p:txBody>
      </p:sp>
    </p:spTree>
    <p:extLst>
      <p:ext uri="{BB962C8B-B14F-4D97-AF65-F5344CB8AC3E}">
        <p14:creationId xmlns:p14="http://schemas.microsoft.com/office/powerpoint/2010/main" val="3367505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43</a:t>
            </a:fld>
            <a:endParaRPr lang="zh-CN" altLang="en-US"/>
          </a:p>
        </p:txBody>
      </p:sp>
    </p:spTree>
    <p:extLst>
      <p:ext uri="{BB962C8B-B14F-4D97-AF65-F5344CB8AC3E}">
        <p14:creationId xmlns:p14="http://schemas.microsoft.com/office/powerpoint/2010/main" val="1190326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Here is another example.-&gt;</a:t>
            </a:r>
            <a:r>
              <a:rPr lang="en-US" altLang="zh-CN" baseline="0" dirty="0" smtClean="0"/>
              <a:t> Our method work on scene object level and users could intuitively edit positions of these followers to create new results. This result is difficult to achieve for previous patch based method since there is no local patch -&gt;contains red fruits and yellow followers in the original image.</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45</a:t>
            </a:fld>
            <a:endParaRPr lang="zh-CN" altLang="en-US"/>
          </a:p>
        </p:txBody>
      </p:sp>
    </p:spTree>
    <p:extLst>
      <p:ext uri="{BB962C8B-B14F-4D97-AF65-F5344CB8AC3E}">
        <p14:creationId xmlns:p14="http://schemas.microsoft.com/office/powerpoint/2010/main" val="4061483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9875" cy="2549525"/>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谢谢大家！</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57</a:t>
            </a:fld>
            <a:endParaRPr lang="zh-CN" altLang="en-US"/>
          </a:p>
        </p:txBody>
      </p:sp>
    </p:spTree>
    <p:extLst>
      <p:ext uri="{BB962C8B-B14F-4D97-AF65-F5344CB8AC3E}">
        <p14:creationId xmlns:p14="http://schemas.microsoft.com/office/powerpoint/2010/main" val="388872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basic</a:t>
            </a:r>
            <a:r>
              <a:rPr lang="en-US" altLang="zh-CN" baseline="0" dirty="0" smtClean="0"/>
              <a:t> challenges for intuitive image manipulation and efficient organization is the difference between how images are represented in computers and human memory.</a:t>
            </a:r>
          </a:p>
          <a:p>
            <a:endParaRPr lang="en-US" altLang="zh-CN" baseline="0" dirty="0" smtClean="0"/>
          </a:p>
          <a:p>
            <a:r>
              <a:rPr lang="en-US" altLang="zh-CN" baseline="0" dirty="0" smtClean="0"/>
              <a:t>Pixels are the natural way for computers. </a:t>
            </a:r>
            <a:r>
              <a:rPr lang="en-US" altLang="zh-CN" dirty="0" smtClean="0"/>
              <a:t>However, we humans think in terms of objects. So allowing such object level interaction and reasoning is more intuitive. </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4</a:t>
            </a:fld>
            <a:endParaRPr lang="zh-CN" altLang="en-US"/>
          </a:p>
        </p:txBody>
      </p:sp>
    </p:spTree>
    <p:extLst>
      <p:ext uri="{BB962C8B-B14F-4D97-AF65-F5344CB8AC3E}">
        <p14:creationId xmlns:p14="http://schemas.microsoft.com/office/powerpoint/2010/main" val="4168394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a:t>
            </a:r>
            <a:r>
              <a:rPr lang="en-US" altLang="zh-CN" baseline="0" dirty="0" smtClean="0"/>
              <a:t>hese research efforts mainly belongs to two groups: understanding and reusing. Each emphasizes computer vision aspect and computer graphics aspect.</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5</a:t>
            </a:fld>
            <a:endParaRPr lang="zh-CN" altLang="en-US"/>
          </a:p>
        </p:txBody>
      </p:sp>
    </p:spTree>
    <p:extLst>
      <p:ext uri="{BB962C8B-B14F-4D97-AF65-F5344CB8AC3E}">
        <p14:creationId xmlns:p14="http://schemas.microsoft.com/office/powerpoint/2010/main" val="1086197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 understand</a:t>
            </a:r>
            <a:r>
              <a:rPr lang="en-US" altLang="zh-CN" baseline="0" dirty="0" smtClean="0"/>
              <a:t> the high level organization about image scene, we focus on the following issues: salient object detection, object of interest region segmentation, 3D and mutual relation estimation. </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6</a:t>
            </a:fld>
            <a:endParaRPr lang="zh-CN" altLang="en-US"/>
          </a:p>
        </p:txBody>
      </p:sp>
    </p:spTree>
    <p:extLst>
      <p:ext uri="{BB962C8B-B14F-4D97-AF65-F5344CB8AC3E}">
        <p14:creationId xmlns:p14="http://schemas.microsoft.com/office/powerpoint/2010/main" val="1787059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When observing an image scene, humans quickly identify the salient areas, and focus their attention on these regions to efficiently recognize objects. Such salient regions provide spatial support for extracting discriminative image signatures such as shapes, textures, color statistics,</a:t>
            </a:r>
          </a:p>
          <a:p>
            <a:r>
              <a:rPr lang="en-US" altLang="zh-CN" dirty="0" smtClean="0"/>
              <a:t>scale information etc., and are thus useful in a large number of important image processing applications.</a:t>
            </a:r>
          </a:p>
          <a:p>
            <a:endParaRPr lang="en-US" altLang="zh-CN" dirty="0" smtClean="0"/>
          </a:p>
          <a:p>
            <a:r>
              <a:rPr lang="en-US" altLang="zh-CN" dirty="0" smtClean="0"/>
              <a:t>In order to computationally</a:t>
            </a:r>
            <a:r>
              <a:rPr lang="en-US" altLang="zh-CN" baseline="0" dirty="0" smtClean="0"/>
              <a:t> estimating salient object regions, it’s important </a:t>
            </a:r>
            <a:r>
              <a:rPr lang="en-US" altLang="zh-CN" baseline="0" dirty="0" smtClean="0"/>
              <a:t>to </a:t>
            </a:r>
            <a:r>
              <a:rPr lang="en-US" altLang="zh-CN" baseline="0" dirty="0" smtClean="0"/>
              <a:t>make use of insights from neurosciences, biology, computer vision and other fields. </a:t>
            </a:r>
          </a:p>
          <a:p>
            <a:endParaRPr lang="en-US" altLang="zh-CN" baseline="0" dirty="0" smtClean="0"/>
          </a:p>
          <a:p>
            <a:r>
              <a:rPr lang="en-US" altLang="zh-CN" baseline="0" dirty="0" smtClean="0"/>
              <a:t>Results from perceptual research indicates that the most influential factor in low-level visual saliency is contrast. In this work, we proposed a computational method for high quality salient region detection based on global contrast analysis.</a:t>
            </a:r>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7</a:t>
            </a:fld>
            <a:endParaRPr lang="zh-CN" altLang="en-US"/>
          </a:p>
        </p:txBody>
      </p:sp>
    </p:spTree>
    <p:extLst>
      <p:ext uri="{BB962C8B-B14F-4D97-AF65-F5344CB8AC3E}">
        <p14:creationId xmlns:p14="http://schemas.microsoft.com/office/powerpoint/2010/main" val="109577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As demonstrated</a:t>
            </a:r>
            <a:r>
              <a:rPr lang="en-US" altLang="zh-CN" baseline="0" dirty="0" smtClean="0"/>
              <a:t> in this figure, most previous methods estimate the saliency of a particular image region based on immediate image neighborhoods, thus tends to highlight object boundaries rather than its entire area.</a:t>
            </a:r>
          </a:p>
          <a:p>
            <a:endParaRPr lang="en-US" altLang="zh-CN" baseline="0" dirty="0" smtClean="0"/>
          </a:p>
          <a:p>
            <a:r>
              <a:rPr lang="en-US" altLang="zh-CN" baseline="0" dirty="0" smtClean="0"/>
              <a:t>We proposed a global region contrast method based on the following observations: …</a:t>
            </a:r>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8</a:t>
            </a:fld>
            <a:endParaRPr lang="zh-CN" altLang="en-US"/>
          </a:p>
        </p:txBody>
      </p:sp>
    </p:spTree>
    <p:extLst>
      <p:ext uri="{BB962C8B-B14F-4D97-AF65-F5344CB8AC3E}">
        <p14:creationId xmlns:p14="http://schemas.microsoft.com/office/powerpoint/2010/main" val="1066670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Our global</a:t>
            </a:r>
            <a:r>
              <a:rPr lang="en-US" altLang="zh-CN" baseline="0" dirty="0" smtClean="0"/>
              <a:t> region contrast based method is very simple. To efficiently find global contrast, we firstly over segment the input image to perceptually uniform regions. Saliency of a region </a:t>
            </a:r>
            <a:r>
              <a:rPr lang="en-US" altLang="zh-CN" baseline="0" dirty="0" err="1" smtClean="0"/>
              <a:t>r_k</a:t>
            </a:r>
            <a:r>
              <a:rPr lang="en-US" altLang="zh-CN" baseline="0" dirty="0" smtClean="0"/>
              <a:t> is defined by it’s appearance difference to all other image regions. </a:t>
            </a:r>
          </a:p>
          <a:p>
            <a:endParaRPr lang="en-US" altLang="zh-CN" baseline="0" dirty="0" smtClean="0"/>
          </a:p>
          <a:p>
            <a:r>
              <a:rPr lang="en-US" altLang="zh-CN" baseline="0" dirty="0" smtClean="0"/>
              <a:t>Here, the region level appearance distance between region </a:t>
            </a:r>
            <a:r>
              <a:rPr lang="en-US" altLang="zh-CN" baseline="0" dirty="0" err="1" smtClean="0"/>
              <a:t>r_k</a:t>
            </a:r>
            <a:r>
              <a:rPr lang="en-US" altLang="zh-CN" baseline="0" dirty="0" smtClean="0"/>
              <a:t> and </a:t>
            </a:r>
            <a:r>
              <a:rPr lang="en-US" altLang="zh-CN" baseline="0" dirty="0" err="1" smtClean="0"/>
              <a:t>r_i</a:t>
            </a:r>
            <a:r>
              <a:rPr lang="en-US" altLang="zh-CN" baseline="0" dirty="0" smtClean="0"/>
              <a:t> is measured by the color difference between this two regions. The weight of </a:t>
            </a:r>
            <a:r>
              <a:rPr lang="en-US" altLang="zh-CN" baseline="0" dirty="0" err="1" smtClean="0"/>
              <a:t>r_i</a:t>
            </a:r>
            <a:r>
              <a:rPr lang="en-US" altLang="zh-CN" baseline="0" dirty="0" smtClean="0"/>
              <a:t> is determined by the number of pixels it contains. </a:t>
            </a:r>
            <a:endParaRPr lang="zh-CN" altLang="en-US" dirty="0"/>
          </a:p>
        </p:txBody>
      </p:sp>
      <p:sp>
        <p:nvSpPr>
          <p:cNvPr id="4" name="灯片编号占位符 3"/>
          <p:cNvSpPr>
            <a:spLocks noGrp="1"/>
          </p:cNvSpPr>
          <p:nvPr>
            <p:ph type="sldNum" sz="quarter" idx="10"/>
          </p:nvPr>
        </p:nvSpPr>
        <p:spPr/>
        <p:txBody>
          <a:bodyPr/>
          <a:lstStyle/>
          <a:p>
            <a:fld id="{1E73AC7A-F21B-4A12-99AB-A985CB80ECF7}" type="slidenum">
              <a:rPr lang="zh-CN" altLang="en-US" smtClean="0"/>
              <a:pPr/>
              <a:t>9</a:t>
            </a:fld>
            <a:endParaRPr lang="zh-CN" altLang="en-US"/>
          </a:p>
        </p:txBody>
      </p:sp>
    </p:spTree>
    <p:extLst>
      <p:ext uri="{BB962C8B-B14F-4D97-AF65-F5344CB8AC3E}">
        <p14:creationId xmlns:p14="http://schemas.microsoft.com/office/powerpoint/2010/main" val="358302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1785918" y="4345792"/>
            <a:ext cx="6400800" cy="710399"/>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smtClean="0"/>
              <a:t>Small title</a:t>
            </a:r>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C1D93024-CE6F-4423-B937-B3E4F57635D6}" type="slidenum">
              <a:rPr lang="zh-CN" altLang="en-US" smtClean="0"/>
              <a:pPr/>
              <a:t>‹#›</a:t>
            </a:fld>
            <a:endParaRPr lang="zh-CN" altLang="en-US"/>
          </a:p>
        </p:txBody>
      </p:sp>
      <p:sp>
        <p:nvSpPr>
          <p:cNvPr id="15" name="圆角矩形 14"/>
          <p:cNvSpPr/>
          <p:nvPr userDrawn="1"/>
        </p:nvSpPr>
        <p:spPr>
          <a:xfrm>
            <a:off x="1428728" y="1010593"/>
            <a:ext cx="7358114" cy="1426860"/>
          </a:xfrm>
          <a:prstGeom prst="roundRect">
            <a:avLst/>
          </a:prstGeom>
          <a:solidFill>
            <a:srgbClr val="406593"/>
          </a:solidFill>
          <a:ln>
            <a:noFill/>
          </a:ln>
          <a:effectLst>
            <a:outerShdw blurRad="127000" dist="1270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标题 1"/>
          <p:cNvSpPr>
            <a:spLocks noGrp="1"/>
          </p:cNvSpPr>
          <p:nvPr userDrawn="1">
            <p:ph type="ctrTitle" hasCustomPrompt="1"/>
          </p:nvPr>
        </p:nvSpPr>
        <p:spPr>
          <a:xfrm>
            <a:off x="1443070" y="1192988"/>
            <a:ext cx="7343772" cy="1016440"/>
          </a:xfrm>
        </p:spPr>
        <p:txBody>
          <a:bodyPr>
            <a:normAutofit/>
          </a:bodyPr>
          <a:lstStyle>
            <a:lvl1pPr algn="ctr">
              <a:defRPr sz="6000" baseline="0">
                <a:solidFill>
                  <a:schemeClr val="bg1"/>
                </a:solidFill>
                <a:latin typeface="Calibri" pitchFamily="34" charset="0"/>
                <a:ea typeface="隶书" pitchFamily="49" charset="-122"/>
              </a:defRPr>
            </a:lvl1pPr>
          </a:lstStyle>
          <a:p>
            <a:r>
              <a:rPr lang="en-US" altLang="zh-CN" dirty="0" smtClean="0"/>
              <a:t>The title</a:t>
            </a:r>
            <a:endParaRPr lang="zh-CN" alt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87624" y="-20"/>
            <a:ext cx="7956376" cy="604559"/>
          </a:xfrm>
        </p:spPr>
        <p:txBody>
          <a:bodyPr/>
          <a:lstStyle>
            <a:lvl1pPr>
              <a:defRPr b="1" baseline="0">
                <a:solidFill>
                  <a:schemeClr val="bg1"/>
                </a:solidFill>
                <a:effectLst>
                  <a:outerShdw blurRad="38100" dist="38100" dir="2700000" algn="tl">
                    <a:srgbClr val="000000">
                      <a:alpha val="43137"/>
                    </a:srgbClr>
                  </a:outerShdw>
                </a:effectLst>
                <a:latin typeface="Calibri"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285852" y="878326"/>
            <a:ext cx="7750644" cy="4643470"/>
          </a:xfrm>
        </p:spPr>
        <p:txBody>
          <a:bodyPr anchor="t" anchorCtr="0">
            <a:normAutofit/>
          </a:bodyPr>
          <a:lstStyle>
            <a:lvl1pPr>
              <a:lnSpc>
                <a:spcPct val="100000"/>
              </a:lnSpc>
              <a:spcBef>
                <a:spcPts val="300"/>
              </a:spcBef>
              <a:spcAft>
                <a:spcPts val="300"/>
              </a:spcAft>
              <a:buFont typeface="Wingdings" pitchFamily="2" charset="2"/>
              <a:buChar char="l"/>
              <a:defRPr sz="3200" b="1" baseline="0">
                <a:solidFill>
                  <a:srgbClr val="406593"/>
                </a:solidFill>
                <a:effectLst/>
                <a:latin typeface="Calibri" pitchFamily="34" charset="0"/>
                <a:ea typeface="华文楷体" pitchFamily="2" charset="-122"/>
              </a:defRPr>
            </a:lvl1pPr>
            <a:lvl2pPr>
              <a:lnSpc>
                <a:spcPct val="100000"/>
              </a:lnSpc>
              <a:spcBef>
                <a:spcPts val="300"/>
              </a:spcBef>
              <a:spcAft>
                <a:spcPts val="300"/>
              </a:spcAft>
              <a:buFont typeface="Wingdings" pitchFamily="2" charset="2"/>
              <a:buChar char="n"/>
              <a:defRPr sz="2800" b="0" i="0" baseline="0">
                <a:latin typeface="Times New Roman" pitchFamily="18" charset="0"/>
                <a:ea typeface="华文楷体" pitchFamily="2" charset="-122"/>
              </a:defRPr>
            </a:lvl2pPr>
            <a:lvl3pPr>
              <a:lnSpc>
                <a:spcPct val="100000"/>
              </a:lnSpc>
              <a:spcBef>
                <a:spcPts val="300"/>
              </a:spcBef>
              <a:spcAft>
                <a:spcPts val="300"/>
              </a:spcAft>
              <a:buFont typeface="Wingdings" pitchFamily="2" charset="2"/>
              <a:buChar char="u"/>
              <a:defRPr sz="2400" b="1" baseline="0">
                <a:solidFill>
                  <a:srgbClr val="233F55"/>
                </a:solidFill>
                <a:latin typeface="华文新魏" pitchFamily="2" charset="-122"/>
                <a:ea typeface="华文新魏" pitchFamily="2" charset="-122"/>
              </a:defRPr>
            </a:lvl3pPr>
          </a:lstStyle>
          <a:p>
            <a:pPr lvl="0"/>
            <a:r>
              <a:rPr lang="zh-CN" altLang="en-US" dirty="0" smtClean="0"/>
              <a:t>单击此处编辑母版文本样式</a:t>
            </a:r>
          </a:p>
          <a:p>
            <a:pPr lvl="1"/>
            <a:r>
              <a:rPr lang="zh-CN" altLang="en-US" dirty="0" smtClean="0"/>
              <a:t>第二级</a:t>
            </a:r>
          </a:p>
          <a:p>
            <a:pPr lvl="2"/>
            <a:r>
              <a:rPr lang="zh-CN" altLang="en-US" dirty="0" smtClean="0"/>
              <a:t>第三级</a:t>
            </a:r>
            <a:endParaRPr lang="zh-CN" altLang="en-US" dirty="0"/>
          </a:p>
        </p:txBody>
      </p:sp>
      <p:sp>
        <p:nvSpPr>
          <p:cNvPr id="4" name="日期占位符 3"/>
          <p:cNvSpPr>
            <a:spLocks noGrp="1"/>
          </p:cNvSpPr>
          <p:nvPr>
            <p:ph type="dt" sz="half" idx="10"/>
          </p:nvPr>
        </p:nvSpPr>
        <p:spPr>
          <a:xfrm>
            <a:off x="1285852" y="5476893"/>
            <a:ext cx="1714512" cy="238127"/>
          </a:xfrm>
        </p:spPr>
        <p:txBody>
          <a:bodyPr/>
          <a:lstStyle>
            <a:lvl1pPr algn="ctr">
              <a:defRPr/>
            </a:lvl1pPr>
          </a:lstStyle>
          <a:p>
            <a:endParaRPr lang="zh-CN" altLang="en-US" dirty="0"/>
          </a:p>
        </p:txBody>
      </p:sp>
      <p:sp>
        <p:nvSpPr>
          <p:cNvPr id="5" name="页脚占位符 4"/>
          <p:cNvSpPr>
            <a:spLocks noGrp="1"/>
          </p:cNvSpPr>
          <p:nvPr>
            <p:ph type="ftr" sz="quarter" idx="11"/>
          </p:nvPr>
        </p:nvSpPr>
        <p:spPr>
          <a:xfrm>
            <a:off x="3124200" y="5476893"/>
            <a:ext cx="2895600" cy="238127"/>
          </a:xfrm>
        </p:spPr>
        <p:txBody>
          <a:bodyPr/>
          <a:lstStyle/>
          <a:p>
            <a:endParaRPr lang="zh-CN" altLang="en-US" dirty="0"/>
          </a:p>
        </p:txBody>
      </p:sp>
      <p:sp>
        <p:nvSpPr>
          <p:cNvPr id="6" name="灯片编号占位符 5"/>
          <p:cNvSpPr>
            <a:spLocks noGrp="1"/>
          </p:cNvSpPr>
          <p:nvPr>
            <p:ph type="sldNum" sz="quarter" idx="12"/>
          </p:nvPr>
        </p:nvSpPr>
        <p:spPr>
          <a:xfrm>
            <a:off x="7715272" y="5476893"/>
            <a:ext cx="971528" cy="238127"/>
          </a:xfrm>
        </p:spPr>
        <p:txBody>
          <a:bodyPr/>
          <a:lstStyle>
            <a:lvl1pPr algn="ctr">
              <a:defRPr/>
            </a:lvl1pPr>
          </a:lstStyle>
          <a:p>
            <a:fld id="{C1D93024-CE6F-4423-B937-B3E4F57635D6}"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9.xml"/><Relationship Id="rId18" Type="http://schemas.openxmlformats.org/officeDocument/2006/relationships/slide" Target="../slides/slide54.xml"/><Relationship Id="rId3"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2.xml"/><Relationship Id="rId17" Type="http://schemas.openxmlformats.org/officeDocument/2006/relationships/slide" Target="../slides/slide53.xml"/><Relationship Id="rId2" Type="http://schemas.openxmlformats.org/officeDocument/2006/relationships/slideLayout" Target="../slideLayouts/slideLayout2.xml"/><Relationship Id="rId16" Type="http://schemas.openxmlformats.org/officeDocument/2006/relationships/slide" Target="../slides/slide50.xml"/><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slide" Target="../slides/slide6.xml"/><Relationship Id="rId5" Type="http://schemas.openxmlformats.org/officeDocument/2006/relationships/hyperlink" Target="http://cg.cs.tsinghua.edu.cn/" TargetMode="External"/><Relationship Id="rId15" Type="http://schemas.openxmlformats.org/officeDocument/2006/relationships/slide" Target="../slides/slide30.xml"/><Relationship Id="rId10" Type="http://schemas.openxmlformats.org/officeDocument/2006/relationships/slide" Target="../slides/slide3.xml"/><Relationship Id="rId19" Type="http://schemas.openxmlformats.org/officeDocument/2006/relationships/slide" Target="../slides/slide55.xml"/><Relationship Id="rId4" Type="http://schemas.openxmlformats.org/officeDocument/2006/relationships/image" Target="../media/image1.png"/><Relationship Id="rId9" Type="http://schemas.openxmlformats.org/officeDocument/2006/relationships/slide" Target="../slides/slide1.xml"/><Relationship Id="rId14" Type="http://schemas.openxmlformats.org/officeDocument/2006/relationships/slide" Target="../slides/slide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图片 18" descr="test.png"/>
          <p:cNvPicPr>
            <a:picLocks noChangeAspect="1"/>
          </p:cNvPicPr>
          <p:nvPr userDrawn="1"/>
        </p:nvPicPr>
        <p:blipFill>
          <a:blip r:embed="rId4" cstate="print"/>
          <a:stretch>
            <a:fillRect/>
          </a:stretch>
        </p:blipFill>
        <p:spPr>
          <a:xfrm>
            <a:off x="0" y="595297"/>
            <a:ext cx="1142976" cy="5119703"/>
          </a:xfrm>
          <a:prstGeom prst="rect">
            <a:avLst/>
          </a:prstGeom>
        </p:spPr>
      </p:pic>
      <p:sp>
        <p:nvSpPr>
          <p:cNvPr id="3" name="文本占位符 2"/>
          <p:cNvSpPr>
            <a:spLocks noGrp="1"/>
          </p:cNvSpPr>
          <p:nvPr>
            <p:ph type="body" idx="1"/>
          </p:nvPr>
        </p:nvSpPr>
        <p:spPr>
          <a:xfrm>
            <a:off x="1214414" y="952488"/>
            <a:ext cx="8229600" cy="377163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r>
              <a:rPr lang="en-US" altLang="zh-CN" dirty="0" smtClean="0"/>
              <a:t>Times</a:t>
            </a:r>
            <a:endParaRPr lang="zh-CN" altLang="en-US" dirty="0"/>
          </a:p>
        </p:txBody>
      </p:sp>
      <p:sp>
        <p:nvSpPr>
          <p:cNvPr id="4" name="日期占位符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C1D93024-CE6F-4423-B937-B3E4F57635D6}" type="slidenum">
              <a:rPr lang="zh-CN" altLang="en-US" smtClean="0"/>
              <a:pPr/>
              <a:t>‹#›</a:t>
            </a:fld>
            <a:endParaRPr lang="zh-CN" altLang="en-US"/>
          </a:p>
        </p:txBody>
      </p:sp>
      <p:sp>
        <p:nvSpPr>
          <p:cNvPr id="9" name="矩形 8"/>
          <p:cNvSpPr/>
          <p:nvPr userDrawn="1"/>
        </p:nvSpPr>
        <p:spPr>
          <a:xfrm>
            <a:off x="0" y="0"/>
            <a:ext cx="9144000" cy="714360"/>
          </a:xfrm>
          <a:prstGeom prst="rect">
            <a:avLst/>
          </a:prstGeom>
          <a:solidFill>
            <a:srgbClr val="406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userDrawn="1"/>
        </p:nvSpPr>
        <p:spPr>
          <a:xfrm>
            <a:off x="1776" y="714360"/>
            <a:ext cx="1141200" cy="292388"/>
          </a:xfrm>
          <a:prstGeom prst="rect">
            <a:avLst/>
          </a:prstGeom>
          <a:noFill/>
        </p:spPr>
        <p:txBody>
          <a:bodyPr wrap="square" lIns="0" rIns="0" rtlCol="0">
            <a:spAutoFit/>
          </a:bodyPr>
          <a:lstStyle/>
          <a:p>
            <a:pPr algn="ctr"/>
            <a:r>
              <a:rPr lang="en-US" altLang="zh-CN" sz="1300" b="0" baseline="0" dirty="0" smtClean="0">
                <a:solidFill>
                  <a:schemeClr val="bg1"/>
                </a:solidFill>
                <a:latin typeface="Calibri" pitchFamily="34" charset="0"/>
                <a:ea typeface="华文楷体" pitchFamily="2" charset="-122"/>
              </a:rPr>
              <a:t>Seminar- Report</a:t>
            </a:r>
            <a:endParaRPr lang="zh-CN" altLang="en-US" sz="1300" b="0" baseline="0" dirty="0">
              <a:solidFill>
                <a:schemeClr val="bg1"/>
              </a:solidFill>
              <a:latin typeface="Calibri" pitchFamily="34" charset="0"/>
              <a:ea typeface="华文楷体" pitchFamily="2" charset="-122"/>
            </a:endParaRPr>
          </a:p>
        </p:txBody>
      </p:sp>
      <p:sp>
        <p:nvSpPr>
          <p:cNvPr id="15" name="TextBox 14"/>
          <p:cNvSpPr txBox="1"/>
          <p:nvPr userDrawn="1"/>
        </p:nvSpPr>
        <p:spPr>
          <a:xfrm>
            <a:off x="1776" y="1006489"/>
            <a:ext cx="1141200" cy="292388"/>
          </a:xfrm>
          <a:prstGeom prst="rect">
            <a:avLst/>
          </a:prstGeom>
          <a:noFill/>
          <a:ln>
            <a:noFill/>
          </a:ln>
        </p:spPr>
        <p:txBody>
          <a:bodyPr wrap="square" rtlCol="0">
            <a:spAutoFit/>
          </a:bodyPr>
          <a:lstStyle/>
          <a:p>
            <a:pPr algn="ctr"/>
            <a:r>
              <a:rPr lang="en-US" altLang="zh-CN" sz="1300" b="0" baseline="0" dirty="0" smtClean="0">
                <a:solidFill>
                  <a:schemeClr val="bg1"/>
                </a:solidFill>
                <a:latin typeface="Calibri" pitchFamily="34" charset="0"/>
                <a:ea typeface="华文楷体" pitchFamily="2" charset="-122"/>
              </a:rPr>
              <a:t>MM Cheng</a:t>
            </a:r>
            <a:endParaRPr lang="zh-CN" altLang="en-US" sz="1300" b="0" baseline="0" dirty="0">
              <a:solidFill>
                <a:schemeClr val="bg1"/>
              </a:solidFill>
              <a:latin typeface="Calibri" pitchFamily="34" charset="0"/>
              <a:ea typeface="华文楷体" pitchFamily="2" charset="-122"/>
            </a:endParaRPr>
          </a:p>
        </p:txBody>
      </p:sp>
      <p:sp>
        <p:nvSpPr>
          <p:cNvPr id="2" name="标题占位符 1"/>
          <p:cNvSpPr>
            <a:spLocks noGrp="1"/>
          </p:cNvSpPr>
          <p:nvPr>
            <p:ph type="title"/>
          </p:nvPr>
        </p:nvSpPr>
        <p:spPr>
          <a:xfrm>
            <a:off x="1214414" y="0"/>
            <a:ext cx="7929618" cy="595297"/>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pic>
        <p:nvPicPr>
          <p:cNvPr id="33" name="图片 32">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142976" cy="714360"/>
          </a:xfrm>
          <a:prstGeom prst="rect">
            <a:avLst/>
          </a:prstGeom>
        </p:spPr>
      </p:pic>
      <p:sp>
        <p:nvSpPr>
          <p:cNvPr id="12" name="矩形 11">
            <a:hlinkClick r:id="rId7" action="ppaction://hlinksldjump"/>
          </p:cNvPr>
          <p:cNvSpPr/>
          <p:nvPr userDrawn="1"/>
        </p:nvSpPr>
        <p:spPr>
          <a:xfrm>
            <a:off x="1776" y="1401922"/>
            <a:ext cx="1141200"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en-US" altLang="zh-CN" sz="1200" b="0" baseline="0" dirty="0" smtClean="0">
                <a:solidFill>
                  <a:schemeClr val="bg1"/>
                </a:solidFill>
                <a:latin typeface="Calibri" pitchFamily="34" charset="0"/>
                <a:ea typeface="华文楷体" pitchFamily="2" charset="-122"/>
              </a:rPr>
              <a:t>Introduction</a:t>
            </a:r>
            <a:endParaRPr lang="zh-CN" altLang="en-US" sz="1200" b="0" baseline="0" dirty="0">
              <a:solidFill>
                <a:schemeClr val="bg1"/>
              </a:solidFill>
              <a:latin typeface="Calibri" pitchFamily="34" charset="0"/>
              <a:ea typeface="华文楷体" pitchFamily="2" charset="-122"/>
            </a:endParaRPr>
          </a:p>
        </p:txBody>
      </p:sp>
      <p:sp>
        <p:nvSpPr>
          <p:cNvPr id="14" name="矩形 13"/>
          <p:cNvSpPr/>
          <p:nvPr userDrawn="1"/>
        </p:nvSpPr>
        <p:spPr>
          <a:xfrm>
            <a:off x="1776" y="1593922"/>
            <a:ext cx="1141200" cy="405088"/>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en-US" altLang="zh-CN" sz="850" baseline="0" dirty="0" smtClean="0">
                <a:solidFill>
                  <a:schemeClr val="bg1"/>
                </a:solidFill>
                <a:latin typeface="Calibri" pitchFamily="34" charset="0"/>
                <a:ea typeface="华文楷体" pitchFamily="2" charset="-122"/>
              </a:rPr>
              <a:t>Background</a:t>
            </a:r>
          </a:p>
          <a:p>
            <a:pPr>
              <a:spcBef>
                <a:spcPts val="300"/>
              </a:spcBef>
            </a:pPr>
            <a:r>
              <a:rPr lang="en-US" altLang="zh-CN" sz="850" baseline="0" dirty="0" smtClean="0">
                <a:solidFill>
                  <a:schemeClr val="bg1"/>
                </a:solidFill>
                <a:latin typeface="Calibri" pitchFamily="34" charset="0"/>
                <a:ea typeface="华文楷体" pitchFamily="2" charset="-122"/>
              </a:rPr>
              <a:t>Organization</a:t>
            </a:r>
          </a:p>
        </p:txBody>
      </p:sp>
      <p:sp>
        <p:nvSpPr>
          <p:cNvPr id="16" name="矩形 15">
            <a:hlinkClick r:id="" action="ppaction://noaction"/>
          </p:cNvPr>
          <p:cNvSpPr/>
          <p:nvPr userDrawn="1"/>
        </p:nvSpPr>
        <p:spPr>
          <a:xfrm>
            <a:off x="1776" y="4170988"/>
            <a:ext cx="1141200"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pPr algn="l"/>
            <a:r>
              <a:rPr lang="en-US" altLang="zh-CN" sz="1200" b="0" baseline="0" dirty="0" smtClean="0">
                <a:solidFill>
                  <a:schemeClr val="bg1"/>
                </a:solidFill>
                <a:latin typeface="Calibri" pitchFamily="34" charset="0"/>
                <a:ea typeface="华文楷体" pitchFamily="2" charset="-122"/>
              </a:rPr>
              <a:t>Conclusion</a:t>
            </a:r>
            <a:endParaRPr lang="zh-CN" altLang="en-US" sz="1200" b="0" baseline="0" dirty="0">
              <a:solidFill>
                <a:schemeClr val="bg1"/>
              </a:solidFill>
              <a:latin typeface="Calibri" pitchFamily="34" charset="0"/>
              <a:ea typeface="华文楷体" pitchFamily="2" charset="-122"/>
            </a:endParaRPr>
          </a:p>
        </p:txBody>
      </p:sp>
      <p:sp>
        <p:nvSpPr>
          <p:cNvPr id="17" name="矩形 16">
            <a:hlinkClick r:id="rId8" action="ppaction://hlinksldjump"/>
          </p:cNvPr>
          <p:cNvSpPr/>
          <p:nvPr userDrawn="1"/>
        </p:nvSpPr>
        <p:spPr>
          <a:xfrm>
            <a:off x="1776" y="2089436"/>
            <a:ext cx="1141200"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en-US" altLang="zh-CN" sz="1200" b="0" baseline="0" dirty="0" smtClean="0">
                <a:solidFill>
                  <a:schemeClr val="bg1"/>
                </a:solidFill>
                <a:latin typeface="Calibri" pitchFamily="34" charset="0"/>
                <a:ea typeface="华文楷体" pitchFamily="2" charset="-122"/>
              </a:rPr>
              <a:t>Understanding</a:t>
            </a:r>
            <a:endParaRPr lang="zh-CN" altLang="en-US" sz="1200" b="0" baseline="0" dirty="0">
              <a:solidFill>
                <a:schemeClr val="bg1"/>
              </a:solidFill>
              <a:latin typeface="Calibri" pitchFamily="34" charset="0"/>
              <a:ea typeface="华文楷体" pitchFamily="2" charset="-122"/>
            </a:endParaRPr>
          </a:p>
        </p:txBody>
      </p:sp>
      <p:sp>
        <p:nvSpPr>
          <p:cNvPr id="18" name="矩形 17"/>
          <p:cNvSpPr/>
          <p:nvPr userDrawn="1"/>
        </p:nvSpPr>
        <p:spPr>
          <a:xfrm>
            <a:off x="1776" y="2281436"/>
            <a:ext cx="1141200" cy="792088"/>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en-US" altLang="zh-CN" sz="850" b="0" baseline="0" dirty="0" smtClean="0">
                <a:solidFill>
                  <a:schemeClr val="bg1"/>
                </a:solidFill>
                <a:latin typeface="Calibri" pitchFamily="34" charset="0"/>
                <a:ea typeface="华文楷体" pitchFamily="2" charset="-122"/>
              </a:rPr>
              <a:t>Saliency</a:t>
            </a:r>
          </a:p>
          <a:p>
            <a:pPr>
              <a:spcBef>
                <a:spcPts val="300"/>
              </a:spcBef>
            </a:pPr>
            <a:r>
              <a:rPr lang="en-US" altLang="zh-CN" sz="850" b="0" baseline="0" dirty="0" smtClean="0">
                <a:solidFill>
                  <a:schemeClr val="bg1"/>
                </a:solidFill>
                <a:latin typeface="Calibri" pitchFamily="34" charset="0"/>
                <a:ea typeface="华文楷体" pitchFamily="2" charset="-122"/>
              </a:rPr>
              <a:t>Segmentation</a:t>
            </a:r>
          </a:p>
          <a:p>
            <a:pPr>
              <a:spcBef>
                <a:spcPts val="300"/>
              </a:spcBef>
            </a:pPr>
            <a:r>
              <a:rPr lang="en-US" altLang="zh-CN" sz="850" b="0" baseline="0" dirty="0" smtClean="0">
                <a:solidFill>
                  <a:schemeClr val="bg1"/>
                </a:solidFill>
                <a:latin typeface="Calibri" pitchFamily="34" charset="0"/>
                <a:ea typeface="华文楷体" pitchFamily="2" charset="-122"/>
              </a:rPr>
              <a:t>3D &amp; configurations</a:t>
            </a:r>
          </a:p>
          <a:p>
            <a:pPr>
              <a:spcBef>
                <a:spcPts val="300"/>
              </a:spcBef>
            </a:pPr>
            <a:r>
              <a:rPr lang="en-US" altLang="zh-CN" sz="850" b="0" baseline="0" dirty="0" smtClean="0">
                <a:solidFill>
                  <a:schemeClr val="bg1"/>
                </a:solidFill>
                <a:latin typeface="Calibri" pitchFamily="34" charset="0"/>
                <a:ea typeface="华文楷体" pitchFamily="2" charset="-122"/>
              </a:rPr>
              <a:t>Image Collections</a:t>
            </a:r>
            <a:endParaRPr lang="zh-CN" altLang="en-US" sz="850" b="0" baseline="0" dirty="0">
              <a:solidFill>
                <a:schemeClr val="bg1"/>
              </a:solidFill>
              <a:latin typeface="Calibri" pitchFamily="34" charset="0"/>
              <a:ea typeface="华文楷体" pitchFamily="2" charset="-122"/>
            </a:endParaRPr>
          </a:p>
        </p:txBody>
      </p:sp>
      <p:sp>
        <p:nvSpPr>
          <p:cNvPr id="22" name="矩形 21"/>
          <p:cNvSpPr/>
          <p:nvPr userDrawn="1"/>
        </p:nvSpPr>
        <p:spPr>
          <a:xfrm>
            <a:off x="1776" y="4362988"/>
            <a:ext cx="1141200" cy="405088"/>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en-US" altLang="zh-CN" sz="850" b="0" baseline="0" dirty="0" smtClean="0">
                <a:solidFill>
                  <a:schemeClr val="bg1"/>
                </a:solidFill>
                <a:latin typeface="Calibri" pitchFamily="34" charset="0"/>
                <a:ea typeface="华文楷体" pitchFamily="2" charset="-122"/>
              </a:rPr>
              <a:t>Contribution</a:t>
            </a:r>
          </a:p>
          <a:p>
            <a:pPr>
              <a:spcBef>
                <a:spcPts val="300"/>
              </a:spcBef>
            </a:pPr>
            <a:r>
              <a:rPr lang="en-US" altLang="zh-CN" sz="850" baseline="0" dirty="0" smtClean="0">
                <a:solidFill>
                  <a:schemeClr val="bg1"/>
                </a:solidFill>
                <a:latin typeface="Calibri" pitchFamily="34" charset="0"/>
                <a:ea typeface="华文楷体" pitchFamily="2" charset="-122"/>
              </a:rPr>
              <a:t>Future work</a:t>
            </a:r>
          </a:p>
        </p:txBody>
      </p:sp>
      <p:sp>
        <p:nvSpPr>
          <p:cNvPr id="36" name="TextBox 35">
            <a:hlinkClick r:id="rId9" action="ppaction://hlinksldjump"/>
          </p:cNvPr>
          <p:cNvSpPr txBox="1"/>
          <p:nvPr userDrawn="1"/>
        </p:nvSpPr>
        <p:spPr>
          <a:xfrm>
            <a:off x="1776" y="773627"/>
            <a:ext cx="1139755" cy="173854"/>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42" name="矩形 41">
            <a:hlinkClick r:id="rId8" action="ppaction://hlinksldjump"/>
          </p:cNvPr>
          <p:cNvSpPr/>
          <p:nvPr userDrawn="1"/>
        </p:nvSpPr>
        <p:spPr>
          <a:xfrm>
            <a:off x="1776" y="3145532"/>
            <a:ext cx="1141200" cy="192000"/>
          </a:xfrm>
          <a:prstGeom prst="rect">
            <a:avLst/>
          </a:prstGeom>
          <a:solidFill>
            <a:srgbClr val="4A6C99"/>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r>
              <a:rPr lang="en-US" altLang="zh-CN" sz="1200" b="0" baseline="0" dirty="0" smtClean="0">
                <a:solidFill>
                  <a:schemeClr val="bg1"/>
                </a:solidFill>
                <a:latin typeface="Calibri" pitchFamily="34" charset="0"/>
                <a:ea typeface="华文楷体" pitchFamily="2" charset="-122"/>
              </a:rPr>
              <a:t>Reusing</a:t>
            </a:r>
            <a:endParaRPr lang="zh-CN" altLang="en-US" sz="1200" b="0" baseline="0" dirty="0">
              <a:solidFill>
                <a:schemeClr val="bg1"/>
              </a:solidFill>
              <a:latin typeface="Calibri" pitchFamily="34" charset="0"/>
              <a:ea typeface="华文楷体" pitchFamily="2" charset="-122"/>
            </a:endParaRPr>
          </a:p>
        </p:txBody>
      </p:sp>
      <p:sp>
        <p:nvSpPr>
          <p:cNvPr id="43" name="矩形 42"/>
          <p:cNvSpPr/>
          <p:nvPr userDrawn="1"/>
        </p:nvSpPr>
        <p:spPr>
          <a:xfrm>
            <a:off x="1776" y="3337532"/>
            <a:ext cx="1141200" cy="720080"/>
          </a:xfrm>
          <a:prstGeom prst="rect">
            <a:avLst/>
          </a:prstGeom>
          <a:solidFill>
            <a:srgbClr val="233F5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pPr>
              <a:spcBef>
                <a:spcPts val="300"/>
              </a:spcBef>
            </a:pPr>
            <a:r>
              <a:rPr lang="en-US" altLang="zh-CN" sz="850" b="0" baseline="0" dirty="0" smtClean="0">
                <a:solidFill>
                  <a:schemeClr val="bg1"/>
                </a:solidFill>
                <a:latin typeface="Calibri" pitchFamily="34" charset="0"/>
                <a:ea typeface="华文楷体" pitchFamily="2" charset="-122"/>
              </a:rPr>
              <a:t>Rendering</a:t>
            </a:r>
          </a:p>
          <a:p>
            <a:pPr>
              <a:spcBef>
                <a:spcPts val="300"/>
              </a:spcBef>
            </a:pPr>
            <a:r>
              <a:rPr lang="en-US" altLang="zh-CN" sz="850" b="0" baseline="0" dirty="0" smtClean="0">
                <a:solidFill>
                  <a:schemeClr val="bg1"/>
                </a:solidFill>
                <a:latin typeface="Calibri" pitchFamily="34" charset="0"/>
                <a:ea typeface="华文楷体" pitchFamily="2" charset="-122"/>
              </a:rPr>
              <a:t>Composition</a:t>
            </a:r>
          </a:p>
          <a:p>
            <a:pPr>
              <a:spcBef>
                <a:spcPts val="300"/>
              </a:spcBef>
            </a:pPr>
            <a:r>
              <a:rPr lang="en-US" altLang="zh-CN" sz="850" b="0" baseline="0" dirty="0" smtClean="0">
                <a:solidFill>
                  <a:schemeClr val="bg1"/>
                </a:solidFill>
                <a:latin typeface="Calibri" pitchFamily="34" charset="0"/>
                <a:ea typeface="华文楷体" pitchFamily="2" charset="-122"/>
              </a:rPr>
              <a:t>Manipulation</a:t>
            </a:r>
          </a:p>
          <a:p>
            <a:pPr>
              <a:spcBef>
                <a:spcPts val="300"/>
              </a:spcBef>
            </a:pPr>
            <a:r>
              <a:rPr lang="en-US" altLang="zh-CN" sz="850" b="0" baseline="0" dirty="0" smtClean="0">
                <a:solidFill>
                  <a:schemeClr val="bg1"/>
                </a:solidFill>
                <a:latin typeface="Calibri" pitchFamily="34" charset="0"/>
                <a:ea typeface="华文楷体" pitchFamily="2" charset="-122"/>
              </a:rPr>
              <a:t>Retrieval</a:t>
            </a:r>
            <a:endParaRPr lang="zh-CN" altLang="en-US" sz="850" b="0" baseline="0" dirty="0">
              <a:solidFill>
                <a:schemeClr val="bg1"/>
              </a:solidFill>
              <a:latin typeface="Calibri" pitchFamily="34" charset="0"/>
              <a:ea typeface="华文楷体" pitchFamily="2" charset="-122"/>
            </a:endParaRPr>
          </a:p>
        </p:txBody>
      </p:sp>
      <p:sp>
        <p:nvSpPr>
          <p:cNvPr id="21" name="TextBox 20">
            <a:hlinkClick r:id="" action="ppaction://hlinkshowjump?jump=lastslide"/>
          </p:cNvPr>
          <p:cNvSpPr txBox="1"/>
          <p:nvPr userDrawn="1"/>
        </p:nvSpPr>
        <p:spPr>
          <a:xfrm>
            <a:off x="3221" y="1065756"/>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rgbClr val="7FAAE2"/>
                </a:solidFill>
                <a:ea typeface="华文楷体" pitchFamily="2" charset="-122"/>
              </a:rPr>
              <a:t>   </a:t>
            </a:r>
            <a:endParaRPr lang="en-US" altLang="zh-CN" sz="850" dirty="0">
              <a:solidFill>
                <a:srgbClr val="7FAAE2"/>
              </a:solidFill>
              <a:ea typeface="华文楷体" pitchFamily="2" charset="-122"/>
            </a:endParaRPr>
          </a:p>
        </p:txBody>
      </p:sp>
      <p:sp>
        <p:nvSpPr>
          <p:cNvPr id="23" name="TextBox 22">
            <a:hlinkClick r:id="rId10" action="ppaction://hlinksldjump"/>
          </p:cNvPr>
          <p:cNvSpPr txBox="1"/>
          <p:nvPr userDrawn="1"/>
        </p:nvSpPr>
        <p:spPr>
          <a:xfrm>
            <a:off x="3221" y="1401922"/>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4" name="TextBox 23">
            <a:hlinkClick r:id="rId10" action="ppaction://hlinksldjump"/>
          </p:cNvPr>
          <p:cNvSpPr txBox="1"/>
          <p:nvPr userDrawn="1"/>
        </p:nvSpPr>
        <p:spPr>
          <a:xfrm>
            <a:off x="3221" y="1622612"/>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5" name="TextBox 24">
            <a:hlinkClick r:id="rId7" action="ppaction://hlinksldjump"/>
          </p:cNvPr>
          <p:cNvSpPr txBox="1"/>
          <p:nvPr userDrawn="1"/>
        </p:nvSpPr>
        <p:spPr>
          <a:xfrm>
            <a:off x="3221" y="1796466"/>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6" name="TextBox 25">
            <a:hlinkClick r:id="rId11" action="ppaction://hlinksldjump"/>
          </p:cNvPr>
          <p:cNvSpPr txBox="1"/>
          <p:nvPr userDrawn="1"/>
        </p:nvSpPr>
        <p:spPr>
          <a:xfrm>
            <a:off x="3221" y="2098509"/>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7" name="TextBox 26">
            <a:hlinkClick r:id="rId8" action="ppaction://hlinksldjump"/>
          </p:cNvPr>
          <p:cNvSpPr txBox="1"/>
          <p:nvPr userDrawn="1"/>
        </p:nvSpPr>
        <p:spPr>
          <a:xfrm>
            <a:off x="3221" y="2295172"/>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8" name="TextBox 27">
            <a:hlinkClick r:id="rId12" action="ppaction://hlinksldjump"/>
          </p:cNvPr>
          <p:cNvSpPr txBox="1"/>
          <p:nvPr userDrawn="1"/>
        </p:nvSpPr>
        <p:spPr>
          <a:xfrm>
            <a:off x="3221" y="2482541"/>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29" name="TextBox 28">
            <a:hlinkClick r:id="rId13" action="ppaction://hlinksldjump"/>
          </p:cNvPr>
          <p:cNvSpPr txBox="1"/>
          <p:nvPr userDrawn="1"/>
        </p:nvSpPr>
        <p:spPr>
          <a:xfrm>
            <a:off x="3221" y="2656395"/>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0" name="TextBox 29">
            <a:hlinkClick r:id="rId14" action="ppaction://hlinksldjump"/>
          </p:cNvPr>
          <p:cNvSpPr txBox="1"/>
          <p:nvPr userDrawn="1"/>
        </p:nvSpPr>
        <p:spPr>
          <a:xfrm>
            <a:off x="3221" y="3163678"/>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1" name="TextBox 30">
            <a:hlinkClick r:id="rId14" action="ppaction://hlinksldjump"/>
          </p:cNvPr>
          <p:cNvSpPr txBox="1"/>
          <p:nvPr userDrawn="1"/>
        </p:nvSpPr>
        <p:spPr>
          <a:xfrm>
            <a:off x="3221" y="3358205"/>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2" name="TextBox 31">
            <a:hlinkClick r:id="rId15" action="ppaction://hlinksldjump"/>
          </p:cNvPr>
          <p:cNvSpPr txBox="1"/>
          <p:nvPr userDrawn="1"/>
        </p:nvSpPr>
        <p:spPr>
          <a:xfrm>
            <a:off x="3221" y="3518207"/>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4" name="TextBox 33">
            <a:hlinkClick r:id="rId16" action="ppaction://hlinksldjump"/>
          </p:cNvPr>
          <p:cNvSpPr txBox="1"/>
          <p:nvPr userDrawn="1"/>
        </p:nvSpPr>
        <p:spPr>
          <a:xfrm>
            <a:off x="3221" y="3700847"/>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5" name="TextBox 34">
            <a:hlinkClick r:id="rId17" action="ppaction://hlinksldjump"/>
          </p:cNvPr>
          <p:cNvSpPr txBox="1"/>
          <p:nvPr userDrawn="1"/>
        </p:nvSpPr>
        <p:spPr>
          <a:xfrm>
            <a:off x="3221" y="3860591"/>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7" name="TextBox 36">
            <a:hlinkClick r:id="rId18" action="ppaction://hlinksldjump"/>
          </p:cNvPr>
          <p:cNvSpPr txBox="1"/>
          <p:nvPr userDrawn="1"/>
        </p:nvSpPr>
        <p:spPr>
          <a:xfrm>
            <a:off x="3221" y="4189134"/>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8" name="TextBox 37">
            <a:hlinkClick r:id="rId18" action="ppaction://hlinksldjump"/>
          </p:cNvPr>
          <p:cNvSpPr txBox="1"/>
          <p:nvPr userDrawn="1"/>
        </p:nvSpPr>
        <p:spPr>
          <a:xfrm>
            <a:off x="3221" y="4389605"/>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39" name="TextBox 38">
            <a:hlinkClick r:id="rId19" action="ppaction://hlinksldjump"/>
          </p:cNvPr>
          <p:cNvSpPr txBox="1"/>
          <p:nvPr userDrawn="1"/>
        </p:nvSpPr>
        <p:spPr>
          <a:xfrm>
            <a:off x="3221" y="4563459"/>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
        <p:nvSpPr>
          <p:cNvPr id="40" name="TextBox 39">
            <a:hlinkClick r:id="rId15" action="ppaction://hlinksldjump"/>
          </p:cNvPr>
          <p:cNvSpPr txBox="1"/>
          <p:nvPr userDrawn="1"/>
        </p:nvSpPr>
        <p:spPr>
          <a:xfrm>
            <a:off x="3221" y="2857500"/>
            <a:ext cx="1139755" cy="173854"/>
          </a:xfrm>
          <a:prstGeom prst="rect">
            <a:avLst/>
          </a:prstGeom>
          <a:noFill/>
          <a:ln>
            <a:noFill/>
          </a:ln>
        </p:spPr>
        <p:txBody>
          <a:bodyPr wrap="square" lIns="144000" tIns="0" rIns="0" bIns="0" rtlCol="0" anchor="ctr" anchorCtr="0">
            <a:noAutofit/>
          </a:bodyPr>
          <a:lstStyle/>
          <a:p>
            <a:pPr lvl="0">
              <a:spcBef>
                <a:spcPts val="300"/>
              </a:spcBef>
            </a:pPr>
            <a:r>
              <a:rPr lang="en-US" altLang="zh-CN" sz="850" dirty="0" smtClean="0">
                <a:solidFill>
                  <a:schemeClr val="bg1"/>
                </a:solidFill>
                <a:ea typeface="华文楷体" pitchFamily="2" charset="-122"/>
              </a:rPr>
              <a:t>   </a:t>
            </a:r>
            <a:endParaRPr lang="en-US" altLang="zh-CN" sz="850" dirty="0">
              <a:solidFill>
                <a:schemeClr val="bg1"/>
              </a:solidFill>
              <a:ea typeface="华文楷体"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hf hdr="0" ftr="0" dt="0"/>
  <p:txStyles>
    <p:titleStyle>
      <a:lvl1pPr algn="l" defTabSz="914400" rtl="0" eaLnBrk="1" latinLnBrk="0" hangingPunct="1">
        <a:spcBef>
          <a:spcPct val="0"/>
        </a:spcBef>
        <a:buNone/>
        <a:defRPr sz="4400" kern="1200" baseline="0">
          <a:solidFill>
            <a:schemeClr val="bg1"/>
          </a:solidFill>
          <a:latin typeface="Calibri" pitchFamily="34" charset="0"/>
          <a:ea typeface="华文楷体" pitchFamily="2" charset="-122"/>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hyperlink" Target="http://cg.cs.tsinghua.edu.cn/people/~cmm/salienc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cg.cs.tsinghua.edu.cn/people/~cmm/salienc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1.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7.jpeg"/><Relationship Id="rId2"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24.jpe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3.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3" Type="http://schemas.openxmlformats.org/officeDocument/2006/relationships/image" Target="../media/image17.jpg"/><Relationship Id="rId7" Type="http://schemas.openxmlformats.org/officeDocument/2006/relationships/image" Target="../media/image21.gif"/><Relationship Id="rId12"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3.avi"/><Relationship Id="rId7" Type="http://schemas.openxmlformats.org/officeDocument/2006/relationships/image" Target="../media/image99.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98.png"/><Relationship Id="rId5" Type="http://schemas.openxmlformats.org/officeDocument/2006/relationships/slideLayout" Target="../slideLayouts/slideLayout2.xml"/><Relationship Id="rId4" Type="http://schemas.openxmlformats.org/officeDocument/2006/relationships/video" Target="../media/media3.avi"/></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mv"/><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6.jpg"/><Relationship Id="rId4" Type="http://schemas.openxmlformats.org/officeDocument/2006/relationships/slide" Target="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21254" y="1060591"/>
            <a:ext cx="7743234" cy="1364861"/>
          </a:xfrm>
        </p:spPr>
        <p:txBody>
          <a:bodyPr>
            <a:noAutofit/>
          </a:bodyPr>
          <a:lstStyle/>
          <a:p>
            <a:r>
              <a:rPr lang="en-US" altLang="zh-CN" sz="7200" dirty="0" smtClean="0">
                <a:effectLst>
                  <a:outerShdw blurRad="38100" dist="38100" dir="2700000" algn="tl">
                    <a:srgbClr val="000000">
                      <a:alpha val="43137"/>
                    </a:srgbClr>
                  </a:outerShdw>
                </a:effectLst>
                <a:latin typeface="+mj-lt"/>
              </a:rPr>
              <a:t>Smart Images</a:t>
            </a:r>
            <a:endParaRPr lang="zh-CN" altLang="en-US" sz="7200" dirty="0">
              <a:effectLst>
                <a:outerShdw blurRad="38100" dist="38100" dir="2700000" algn="tl">
                  <a:srgbClr val="000000">
                    <a:alpha val="43137"/>
                  </a:srgbClr>
                </a:outerShdw>
              </a:effectLst>
              <a:latin typeface="+mj-lt"/>
            </a:endParaRPr>
          </a:p>
        </p:txBody>
      </p:sp>
      <p:sp>
        <p:nvSpPr>
          <p:cNvPr id="3" name="副标题 2"/>
          <p:cNvSpPr>
            <a:spLocks noGrp="1"/>
          </p:cNvSpPr>
          <p:nvPr>
            <p:ph type="subTitle" idx="1"/>
          </p:nvPr>
        </p:nvSpPr>
        <p:spPr>
          <a:xfrm>
            <a:off x="1259632" y="2893503"/>
            <a:ext cx="7776864" cy="2700301"/>
          </a:xfrm>
        </p:spPr>
        <p:txBody>
          <a:bodyPr>
            <a:normAutofit/>
          </a:bodyPr>
          <a:lstStyle/>
          <a:p>
            <a:pPr>
              <a:spcBef>
                <a:spcPts val="1800"/>
              </a:spcBef>
            </a:pPr>
            <a:r>
              <a:rPr lang="en-US" altLang="zh-CN" b="1" dirty="0" smtClean="0">
                <a:effectLst>
                  <a:outerShdw blurRad="38100" dist="38100" dir="2700000" algn="tl">
                    <a:srgbClr val="000000">
                      <a:alpha val="43137"/>
                    </a:srgbClr>
                  </a:outerShdw>
                </a:effectLst>
                <a:ea typeface="华文楷体" pitchFamily="2" charset="-122"/>
              </a:rPr>
              <a:t>Understanding </a:t>
            </a:r>
            <a:r>
              <a:rPr lang="en-US" altLang="zh-CN" b="1" dirty="0">
                <a:effectLst>
                  <a:outerShdw blurRad="38100" dist="38100" dir="2700000" algn="tl">
                    <a:srgbClr val="000000">
                      <a:alpha val="43137"/>
                    </a:srgbClr>
                  </a:outerShdw>
                </a:effectLst>
                <a:ea typeface="华文楷体" pitchFamily="2" charset="-122"/>
              </a:rPr>
              <a:t>image scene </a:t>
            </a:r>
            <a:r>
              <a:rPr lang="en-US" altLang="zh-CN" b="1" dirty="0" smtClean="0">
                <a:effectLst>
                  <a:outerShdw blurRad="38100" dist="38100" dir="2700000" algn="tl">
                    <a:srgbClr val="000000">
                      <a:alpha val="43137"/>
                    </a:srgbClr>
                  </a:outerShdw>
                </a:effectLst>
                <a:ea typeface="华文楷体" pitchFamily="2" charset="-122"/>
              </a:rPr>
              <a:t>for </a:t>
            </a:r>
            <a:r>
              <a:rPr lang="en-US" altLang="zh-CN" b="1" dirty="0">
                <a:effectLst>
                  <a:outerShdw blurRad="38100" dist="38100" dir="2700000" algn="tl">
                    <a:srgbClr val="000000">
                      <a:alpha val="43137"/>
                    </a:srgbClr>
                  </a:outerShdw>
                </a:effectLst>
                <a:ea typeface="华文楷体" pitchFamily="2" charset="-122"/>
              </a:rPr>
              <a:t>rendering, editing, and </a:t>
            </a:r>
            <a:r>
              <a:rPr lang="en-US" altLang="zh-CN" b="1" dirty="0" smtClean="0">
                <a:effectLst>
                  <a:outerShdw blurRad="38100" dist="38100" dir="2700000" algn="tl">
                    <a:srgbClr val="000000">
                      <a:alpha val="43137"/>
                    </a:srgbClr>
                  </a:outerShdw>
                </a:effectLst>
                <a:ea typeface="华文楷体" pitchFamily="2" charset="-122"/>
              </a:rPr>
              <a:t>retrieval</a:t>
            </a:r>
          </a:p>
          <a:p>
            <a:pPr>
              <a:spcBef>
                <a:spcPts val="1800"/>
              </a:spcBef>
            </a:pPr>
            <a:endParaRPr lang="en-US" altLang="zh-CN" sz="2600" b="1" dirty="0" smtClean="0">
              <a:effectLst>
                <a:outerShdw blurRad="38100" dist="38100" dir="2700000" algn="tl">
                  <a:srgbClr val="000000">
                    <a:alpha val="43137"/>
                  </a:srgbClr>
                </a:outerShdw>
              </a:effectLst>
              <a:ea typeface="华文楷体" pitchFamily="2" charset="-122"/>
            </a:endParaRPr>
          </a:p>
          <a:p>
            <a:pPr>
              <a:spcBef>
                <a:spcPts val="1800"/>
              </a:spcBef>
            </a:pPr>
            <a:r>
              <a:rPr lang="en-US" altLang="zh-CN" sz="2600" b="1" dirty="0" smtClean="0">
                <a:effectLst>
                  <a:outerShdw blurRad="38100" dist="38100" dir="2700000" algn="tl">
                    <a:srgbClr val="000000">
                      <a:alpha val="43137"/>
                    </a:srgbClr>
                  </a:outerShdw>
                </a:effectLst>
                <a:ea typeface="华文楷体" pitchFamily="2" charset="-122"/>
              </a:rPr>
              <a:t>Speaker: Ming-Ming Cheng</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latin typeface="Times New Roman" pitchFamily="18" charset="0"/>
              </a:rPr>
              <a:pPr/>
              <a:t>1</a:t>
            </a:fld>
            <a:endParaRPr lang="zh-CN" altLang="en-US" dirty="0">
              <a:latin typeface="Times New Roman" pitchFamily="18" charset="0"/>
            </a:endParaRPr>
          </a:p>
        </p:txBody>
      </p:sp>
      <p:sp>
        <p:nvSpPr>
          <p:cNvPr id="5" name="TextBox 4"/>
          <p:cNvSpPr txBox="1"/>
          <p:nvPr/>
        </p:nvSpPr>
        <p:spPr>
          <a:xfrm>
            <a:off x="1619672" y="5305772"/>
            <a:ext cx="4680520" cy="369332"/>
          </a:xfrm>
          <a:prstGeom prst="rect">
            <a:avLst/>
          </a:prstGeom>
          <a:noFill/>
        </p:spPr>
        <p:txBody>
          <a:bodyPr wrap="square" rtlCol="0">
            <a:spAutoFit/>
          </a:bodyPr>
          <a:lstStyle/>
          <a:p>
            <a:r>
              <a:rPr lang="en-US" altLang="zh-CN" dirty="0" smtClean="0">
                <a:solidFill>
                  <a:schemeClr val="bg1"/>
                </a:solidFill>
              </a:rPr>
              <a:t>2012-11-19 @ VGG group of Oxford University</a:t>
            </a:r>
            <a:endParaRPr lang="zh-CN"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6434"/>
    </mc:Choice>
    <mc:Fallback xmlns="">
      <p:transition spd="slow" advTm="1643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2.1 Saliency</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Region Contrast (RC) method</a:t>
                </a:r>
                <a:endParaRPr lang="en-US" altLang="zh-CN" dirty="0"/>
              </a:p>
              <a:p>
                <a:pPr marL="457200" lvl="1" indent="0">
                  <a:buNone/>
                </a:pPr>
                <a14:m>
                  <m:oMathPara xmlns:m="http://schemas.openxmlformats.org/officeDocument/2006/math">
                    <m:oMathParaPr>
                      <m:jc m:val="centerGroup"/>
                    </m:oMathParaPr>
                    <m:oMath xmlns:m="http://schemas.openxmlformats.org/officeDocument/2006/math">
                      <m:r>
                        <m:rPr>
                          <m:sty m:val="p"/>
                        </m:rPr>
                        <a:rPr lang="en-US" altLang="zh-CN">
                          <a:latin typeface="Cambria Math"/>
                        </a:rPr>
                        <m:t>S</m:t>
                      </m:r>
                      <m:d>
                        <m:dPr>
                          <m:ctrlPr>
                            <a:rPr lang="zh-CN" altLang="zh-CN" i="1">
                              <a:latin typeface="Cambria Math"/>
                            </a:rPr>
                          </m:ctrlPr>
                        </m:dPr>
                        <m:e>
                          <m:sSub>
                            <m:sSubPr>
                              <m:ctrlPr>
                                <a:rPr lang="zh-CN" altLang="zh-CN" i="1">
                                  <a:latin typeface="Cambria Math"/>
                                </a:rPr>
                              </m:ctrlPr>
                            </m:sSubPr>
                            <m:e>
                              <m:r>
                                <m:rPr>
                                  <m:sty m:val="p"/>
                                </m:rPr>
                                <a:rPr lang="en-US" altLang="zh-CN">
                                  <a:latin typeface="Cambria Math"/>
                                </a:rPr>
                                <m:t>r</m:t>
                              </m:r>
                            </m:e>
                            <m:sub>
                              <m:r>
                                <m:rPr>
                                  <m:sty m:val="p"/>
                                </m:rPr>
                                <a:rPr lang="en-US" altLang="zh-CN">
                                  <a:latin typeface="Cambria Math"/>
                                </a:rPr>
                                <m:t>k</m:t>
                              </m:r>
                            </m:sub>
                          </m:sSub>
                        </m:e>
                      </m:d>
                      <m:r>
                        <a:rPr lang="en-US" altLang="zh-CN" i="1">
                          <a:latin typeface="Cambria Math"/>
                        </a:rPr>
                        <m:t>=</m:t>
                      </m:r>
                      <m:nary>
                        <m:naryPr>
                          <m:chr m:val="∑"/>
                          <m:supHide m:val="on"/>
                          <m:ctrlPr>
                            <a:rPr lang="en-US" altLang="zh-CN" i="1">
                              <a:latin typeface="Cambria Math"/>
                            </a:rPr>
                          </m:ctrlPr>
                        </m:naryPr>
                        <m:sub>
                          <m:sSub>
                            <m:sSubPr>
                              <m:ctrlPr>
                                <a:rPr lang="en-US" altLang="zh-CN" i="1">
                                  <a:latin typeface="Cambria Math"/>
                                </a:rPr>
                              </m:ctrlPr>
                            </m:sSubPr>
                            <m:e>
                              <m:r>
                                <m:rPr>
                                  <m:brk m:alnAt="7"/>
                                </m:rPr>
                                <a:rPr lang="en-US" altLang="zh-CN" i="1">
                                  <a:latin typeface="Cambria Math"/>
                                </a:rPr>
                                <m:t>𝑟</m:t>
                              </m:r>
                            </m:e>
                            <m:sub>
                              <m:r>
                                <m:rPr>
                                  <m:brk m:alnAt="7"/>
                                </m:rPr>
                                <a:rPr lang="en-US" altLang="zh-CN" i="1">
                                  <a:latin typeface="Cambria Math"/>
                                </a:rPr>
                                <m:t>𝑘</m:t>
                              </m:r>
                            </m:sub>
                          </m:sSub>
                          <m:r>
                            <a:rPr lang="en-US" altLang="zh-CN" i="1">
                              <a:latin typeface="Cambria Math"/>
                            </a:rPr>
                            <m:t>≠</m:t>
                          </m:r>
                          <m:sSub>
                            <m:sSubPr>
                              <m:ctrlPr>
                                <a:rPr lang="en-US" altLang="zh-CN" i="1">
                                  <a:latin typeface="Cambria Math"/>
                                </a:rPr>
                              </m:ctrlPr>
                            </m:sSubPr>
                            <m:e>
                              <m:r>
                                <a:rPr lang="en-US" altLang="zh-CN" i="1">
                                  <a:latin typeface="Cambria Math"/>
                                </a:rPr>
                                <m:t>𝑟</m:t>
                              </m:r>
                            </m:e>
                            <m:sub>
                              <m:r>
                                <a:rPr lang="en-US" altLang="zh-CN" i="1">
                                  <a:latin typeface="Cambria Math"/>
                                </a:rPr>
                                <m:t>𝑖</m:t>
                              </m:r>
                            </m:sub>
                          </m:sSub>
                        </m:sub>
                        <m:sup/>
                        <m:e>
                          <m:sSup>
                            <m:sSupPr>
                              <m:ctrlPr>
                                <a:rPr lang="en-US" altLang="zh-CN" i="1">
                                  <a:latin typeface="Cambria Math"/>
                                </a:rPr>
                              </m:ctrlPr>
                            </m:sSupPr>
                            <m:e>
                              <m:r>
                                <a:rPr lang="en-US" altLang="zh-CN" i="1">
                                  <a:latin typeface="Cambria Math"/>
                                </a:rPr>
                                <m:t>𝑒</m:t>
                              </m:r>
                            </m:e>
                            <m:sup>
                              <m:r>
                                <a:rPr lang="en-US" altLang="zh-CN" i="1">
                                  <a:latin typeface="Cambria Math"/>
                                </a:rPr>
                                <m:t>−</m:t>
                              </m:r>
                              <m:f>
                                <m:fPr>
                                  <m:ctrlPr>
                                    <a:rPr lang="en-US" altLang="zh-CN" i="1">
                                      <a:latin typeface="Cambria Math"/>
                                    </a:rPr>
                                  </m:ctrlPr>
                                </m:fPr>
                                <m:num>
                                  <m:sSub>
                                    <m:sSubPr>
                                      <m:ctrlPr>
                                        <a:rPr lang="en-US" altLang="zh-CN" i="1">
                                          <a:latin typeface="Cambria Math"/>
                                        </a:rPr>
                                      </m:ctrlPr>
                                    </m:sSubPr>
                                    <m:e>
                                      <m:r>
                                        <a:rPr lang="en-US" altLang="zh-CN" i="1">
                                          <a:latin typeface="Cambria Math"/>
                                        </a:rPr>
                                        <m:t>𝐷</m:t>
                                      </m:r>
                                    </m:e>
                                    <m:sub>
                                      <m:r>
                                        <a:rPr lang="en-US" altLang="zh-CN" i="1">
                                          <a:latin typeface="Cambria Math"/>
                                        </a:rPr>
                                        <m:t>𝑠</m:t>
                                      </m:r>
                                    </m:sub>
                                  </m:sSub>
                                  <m:d>
                                    <m:dPr>
                                      <m:ctrlPr>
                                        <a:rPr lang="en-US" altLang="zh-CN" i="1">
                                          <a:latin typeface="Cambria Math"/>
                                        </a:rPr>
                                      </m:ctrlPr>
                                    </m:dPr>
                                    <m:e>
                                      <m:sSub>
                                        <m:sSubPr>
                                          <m:ctrlPr>
                                            <a:rPr lang="en-US" altLang="zh-CN" i="1">
                                              <a:latin typeface="Cambria Math"/>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en-US" altLang="zh-CN" i="1">
                                              <a:latin typeface="Cambria Math"/>
                                            </a:rPr>
                                          </m:ctrlPr>
                                        </m:sSubPr>
                                        <m:e>
                                          <m:r>
                                            <a:rPr lang="en-US" altLang="zh-CN" i="1">
                                              <a:latin typeface="Cambria Math"/>
                                            </a:rPr>
                                            <m:t>𝑟</m:t>
                                          </m:r>
                                        </m:e>
                                        <m:sub>
                                          <m:r>
                                            <a:rPr lang="en-US" altLang="zh-CN" i="1">
                                              <a:latin typeface="Cambria Math"/>
                                            </a:rPr>
                                            <m:t>𝑖</m:t>
                                          </m:r>
                                        </m:sub>
                                      </m:sSub>
                                    </m:e>
                                  </m:d>
                                </m:num>
                                <m:den>
                                  <m:sSubSup>
                                    <m:sSubSupPr>
                                      <m:ctrlPr>
                                        <a:rPr lang="en-US" altLang="zh-CN" i="1">
                                          <a:latin typeface="Cambria Math"/>
                                        </a:rPr>
                                      </m:ctrlPr>
                                    </m:sSubSupPr>
                                    <m:e>
                                      <m:r>
                                        <a:rPr lang="en-US" altLang="zh-CN" i="1">
                                          <a:latin typeface="Cambria Math"/>
                                        </a:rPr>
                                        <m:t>𝛿</m:t>
                                      </m:r>
                                    </m:e>
                                    <m:sub>
                                      <m:r>
                                        <a:rPr lang="en-US" altLang="zh-CN" i="1">
                                          <a:latin typeface="Cambria Math"/>
                                        </a:rPr>
                                        <m:t>𝑠</m:t>
                                      </m:r>
                                    </m:sub>
                                    <m:sup>
                                      <m:r>
                                        <a:rPr lang="en-US" altLang="zh-CN" i="1">
                                          <a:latin typeface="Cambria Math"/>
                                        </a:rPr>
                                        <m:t>2</m:t>
                                      </m:r>
                                    </m:sup>
                                  </m:sSubSup>
                                </m:den>
                              </m:f>
                            </m:sup>
                          </m:sSup>
                        </m:e>
                      </m:nary>
                      <m:r>
                        <a:rPr lang="en-US" altLang="zh-CN" i="1">
                          <a:latin typeface="Cambria Math"/>
                        </a:rPr>
                        <m:t>𝑤</m:t>
                      </m:r>
                      <m:d>
                        <m:dPr>
                          <m:ctrlPr>
                            <a:rPr lang="zh-CN" altLang="zh-CN" i="1">
                              <a:latin typeface="Cambria Math"/>
                            </a:rPr>
                          </m:ctrlPr>
                        </m:dPr>
                        <m:e>
                          <m:sSub>
                            <m:sSubPr>
                              <m:ctrlPr>
                                <a:rPr lang="zh-CN" altLang="zh-CN" i="1">
                                  <a:latin typeface="Cambria Math"/>
                                </a:rPr>
                              </m:ctrlPr>
                            </m:sSubPr>
                            <m:e>
                              <m:r>
                                <a:rPr lang="en-US" altLang="zh-CN" i="1">
                                  <a:latin typeface="Cambria Math"/>
                                </a:rPr>
                                <m:t>𝑟</m:t>
                              </m:r>
                            </m:e>
                            <m:sub>
                              <m:r>
                                <a:rPr lang="en-US" altLang="zh-CN" i="1">
                                  <a:latin typeface="Cambria Math"/>
                                </a:rPr>
                                <m:t>𝑖</m:t>
                              </m:r>
                            </m:sub>
                          </m:sSub>
                        </m:e>
                      </m:d>
                      <m:sSub>
                        <m:sSubPr>
                          <m:ctrlPr>
                            <a:rPr lang="zh-CN" altLang="zh-CN" i="1">
                              <a:latin typeface="Cambria Math"/>
                            </a:rPr>
                          </m:ctrlPr>
                        </m:sSubPr>
                        <m:e>
                          <m:r>
                            <a:rPr lang="en-US" altLang="zh-CN" i="1">
                              <a:latin typeface="Cambria Math"/>
                            </a:rPr>
                            <m:t>𝐷</m:t>
                          </m:r>
                        </m:e>
                        <m:sub>
                          <m:r>
                            <a:rPr lang="en-US" altLang="zh-CN" i="1">
                              <a:latin typeface="Cambria Math"/>
                            </a:rPr>
                            <m:t>𝑟</m:t>
                          </m:r>
                        </m:sub>
                      </m:sSub>
                      <m:d>
                        <m:dPr>
                          <m:ctrlPr>
                            <a:rPr lang="zh-CN" altLang="zh-CN" i="1">
                              <a:latin typeface="Cambria Math"/>
                            </a:rPr>
                          </m:ctrlPr>
                        </m:dPr>
                        <m:e>
                          <m:sSub>
                            <m:sSubPr>
                              <m:ctrlPr>
                                <a:rPr lang="zh-CN" altLang="zh-CN" i="1">
                                  <a:latin typeface="Cambria Math"/>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zh-CN" altLang="zh-CN" i="1">
                                  <a:latin typeface="Cambria Math"/>
                                </a:rPr>
                              </m:ctrlPr>
                            </m:sSubPr>
                            <m:e>
                              <m:r>
                                <a:rPr lang="en-US" altLang="zh-CN" i="1">
                                  <a:latin typeface="Cambria Math"/>
                                </a:rPr>
                                <m:t>𝑟</m:t>
                              </m:r>
                            </m:e>
                            <m:sub>
                              <m:r>
                                <a:rPr lang="en-US" altLang="zh-CN" i="1">
                                  <a:latin typeface="Cambria Math"/>
                                </a:rPr>
                                <m:t>𝑖</m:t>
                              </m:r>
                            </m:sub>
                          </m:sSub>
                        </m:e>
                      </m:d>
                    </m:oMath>
                  </m:oMathPara>
                </a14:m>
                <a:endParaRPr lang="en-US" altLang="zh-CN" dirty="0"/>
              </a:p>
              <a:p>
                <a:pPr lvl="1"/>
                <a:r>
                  <a:rPr lang="en-US" altLang="zh-CN" dirty="0" smtClean="0"/>
                  <a:t>With spatially </a:t>
                </a:r>
                <a:r>
                  <a:rPr lang="en-US" altLang="zh-CN" dirty="0"/>
                  <a:t>weighted region </a:t>
                </a:r>
                <a:r>
                  <a:rPr lang="en-US" altLang="zh-CN" dirty="0" smtClean="0"/>
                  <a:t>contrast</a:t>
                </a:r>
                <a:endParaRPr lang="en-US"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1810" t="-1706"/>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C1D93024-CE6F-4423-B937-B3E4F57635D6}" type="slidenum">
              <a:rPr lang="zh-CN" altLang="en-US" smtClean="0"/>
              <a:pPr/>
              <a:t>10</a:t>
            </a:fld>
            <a:endParaRPr lang="zh-CN" altLang="en-US"/>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1182" r="25188" b="798"/>
          <a:stretch/>
        </p:blipFill>
        <p:spPr>
          <a:xfrm>
            <a:off x="3478691" y="3205178"/>
            <a:ext cx="5485797" cy="2400266"/>
          </a:xfrm>
          <a:prstGeom prst="rect">
            <a:avLst/>
          </a:prstGeom>
        </p:spPr>
      </p:pic>
      <p:pic>
        <p:nvPicPr>
          <p:cNvPr id="1026" name="Picture 2" descr="D:\Research\2010 Saliency\Paper\figures\histogram\inputIm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3459" y="3205178"/>
            <a:ext cx="1800200" cy="240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070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Saliency</a:t>
            </a:r>
            <a:endParaRPr lang="zh-CN" altLang="en-US" dirty="0"/>
          </a:p>
        </p:txBody>
      </p:sp>
      <p:sp>
        <p:nvSpPr>
          <p:cNvPr id="3" name="内容占位符 2"/>
          <p:cNvSpPr>
            <a:spLocks noGrp="1"/>
          </p:cNvSpPr>
          <p:nvPr>
            <p:ph idx="1"/>
          </p:nvPr>
        </p:nvSpPr>
        <p:spPr/>
        <p:txBody>
          <a:bodyPr>
            <a:normAutofit/>
          </a:bodyPr>
          <a:lstStyle/>
          <a:p>
            <a:r>
              <a:rPr lang="en-US" altLang="zh-CN" dirty="0"/>
              <a:t>Dataset: [Achanta09], with 1000 images</a:t>
            </a:r>
          </a:p>
          <a:p>
            <a:pPr lvl="1"/>
            <a:r>
              <a:rPr lang="en-US" altLang="zh-CN" dirty="0"/>
              <a:t>Precision vs. recall</a:t>
            </a:r>
          </a:p>
          <a:p>
            <a:pPr lvl="1"/>
            <a:r>
              <a:rPr lang="en-US" altLang="zh-CN" dirty="0"/>
              <a:t>Visual comparison</a:t>
            </a:r>
          </a:p>
          <a:p>
            <a:r>
              <a:rPr lang="en-US" altLang="zh-CN" dirty="0" smtClean="0"/>
              <a:t>Source </a:t>
            </a:r>
            <a:r>
              <a:rPr lang="en-US" altLang="zh-CN" dirty="0"/>
              <a:t>code (C++) available</a:t>
            </a:r>
          </a:p>
          <a:p>
            <a:pPr lvl="1"/>
            <a:r>
              <a:rPr lang="en-US" altLang="zh-CN" sz="2400" dirty="0">
                <a:hlinkClick r:id="rId3"/>
              </a:rPr>
              <a:t>http://cg.cs.tsinghua.edu.cn/people/~cmm/saliency/</a:t>
            </a:r>
            <a:r>
              <a:rPr lang="en-US" altLang="zh-CN" sz="2400" dirty="0"/>
              <a:t> </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11</a:t>
            </a:fld>
            <a:endParaRPr lang="zh-CN" altLang="en-US"/>
          </a:p>
        </p:txBody>
      </p:sp>
      <p:pic>
        <p:nvPicPr>
          <p:cNvPr id="5" name="内容占位符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915816" y="2717"/>
            <a:ext cx="4482288" cy="5690793"/>
          </a:xfrm>
          <a:prstGeom prst="rect">
            <a:avLst/>
          </a:prstGeom>
          <a:noFill/>
          <a:ln w="9525">
            <a:noFill/>
            <a:miter lim="800000"/>
            <a:headEnd/>
            <a:tailEnd/>
          </a:ln>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73858" y="1966703"/>
            <a:ext cx="4820420" cy="36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1331640" y="4153644"/>
            <a:ext cx="7560840" cy="749141"/>
          </a:xfrm>
          <a:prstGeom prst="roundRect">
            <a:avLst/>
          </a:prstGeom>
          <a:solidFill>
            <a:srgbClr val="FFCCCC"/>
          </a:solidFill>
          <a:ln>
            <a:noFill/>
          </a:ln>
          <a:effectLst>
            <a:outerShdw blurRad="127000" dist="50800" dir="2700000" algn="ctr" rotWithShape="0">
              <a:srgbClr val="000000">
                <a:alpha val="43000"/>
              </a:srgbClr>
            </a:outerShdw>
          </a:effectLst>
          <a:extLst/>
        </p:spPr>
        <p:txBody>
          <a:bodyPr wrap="square">
            <a:spAutoFit/>
          </a:bodyPr>
          <a:lstStyle>
            <a:lvl1pPr eaLnBrk="0" hangingPunct="0">
              <a:defRPr kumimoji="1" sz="2400">
                <a:solidFill>
                  <a:schemeClr val="tx1"/>
                </a:solidFill>
                <a:latin typeface="Times New Roman" pitchFamily="18" charset="0"/>
                <a:ea typeface="宋体" pitchFamily="2" charset="-122"/>
              </a:defRPr>
            </a:lvl1pPr>
            <a:lvl2pPr marL="742950" indent="-285750" eaLnBrk="0" hangingPunct="0">
              <a:defRPr kumimoji="1" sz="2400">
                <a:solidFill>
                  <a:schemeClr val="tx1"/>
                </a:solidFill>
                <a:latin typeface="Times New Roman" pitchFamily="18" charset="0"/>
                <a:ea typeface="宋体" pitchFamily="2" charset="-122"/>
              </a:defRPr>
            </a:lvl2pPr>
            <a:lvl3pPr marL="1143000" indent="-228600" eaLnBrk="0" hangingPunct="0">
              <a:defRPr kumimoji="1" sz="2400">
                <a:solidFill>
                  <a:schemeClr val="tx1"/>
                </a:solidFill>
                <a:latin typeface="Times New Roman" pitchFamily="18" charset="0"/>
                <a:ea typeface="宋体" pitchFamily="2" charset="-122"/>
              </a:defRPr>
            </a:lvl3pPr>
            <a:lvl4pPr marL="1600200" indent="-228600" eaLnBrk="0" hangingPunct="0">
              <a:defRPr kumimoji="1" sz="2400">
                <a:solidFill>
                  <a:schemeClr val="tx1"/>
                </a:solidFill>
                <a:latin typeface="Times New Roman" pitchFamily="18" charset="0"/>
                <a:ea typeface="宋体" pitchFamily="2" charset="-122"/>
              </a:defRPr>
            </a:lvl4pPr>
            <a:lvl5pPr marL="2057400" indent="-228600" eaLnBrk="0" hangingPunct="0">
              <a:defRPr kumimoji="1"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pitchFamily="2" charset="-122"/>
              </a:defRPr>
            </a:lvl9pPr>
          </a:lstStyle>
          <a:p>
            <a:pPr marL="0" lvl="1" indent="0" algn="just" eaLnBrk="1" hangingPunct="1">
              <a:spcBef>
                <a:spcPts val="600"/>
              </a:spcBef>
              <a:spcAft>
                <a:spcPts val="600"/>
              </a:spcAft>
            </a:pPr>
            <a:r>
              <a:rPr kumimoji="0" lang="en-US" altLang="zh-CN" sz="1900" dirty="0" smtClean="0"/>
              <a:t>After published in June 2011, there are more than </a:t>
            </a:r>
            <a:r>
              <a:rPr kumimoji="0" lang="en-US" altLang="zh-CN" sz="1900" dirty="0" smtClean="0"/>
              <a:t>800 </a:t>
            </a:r>
            <a:r>
              <a:rPr kumimoji="0" lang="en-US" altLang="zh-CN" sz="1900" dirty="0" smtClean="0"/>
              <a:t>individuals requested for the source code. Google scholar citations </a:t>
            </a:r>
            <a:r>
              <a:rPr kumimoji="0" lang="en-US" altLang="zh-CN" sz="1900" dirty="0" smtClean="0"/>
              <a:t>100+</a:t>
            </a:r>
            <a:r>
              <a:rPr kumimoji="0" lang="en-US" altLang="zh-CN" sz="1900" dirty="0" smtClean="0"/>
              <a:t>.</a:t>
            </a:r>
            <a:endParaRPr lang="en-US" altLang="zh-CN" dirty="0"/>
          </a:p>
        </p:txBody>
      </p:sp>
    </p:spTree>
    <p:extLst>
      <p:ext uri="{BB962C8B-B14F-4D97-AF65-F5344CB8AC3E}">
        <p14:creationId xmlns:p14="http://schemas.microsoft.com/office/powerpoint/2010/main" val="1711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12</a:t>
            </a:fld>
            <a:endParaRPr lang="zh-CN" altLang="en-US"/>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1561356"/>
            <a:ext cx="6662448" cy="2129503"/>
          </a:xfrm>
          <a:prstGeom prst="rect">
            <a:avLst/>
          </a:prstGeom>
        </p:spPr>
      </p:pic>
      <p:sp>
        <p:nvSpPr>
          <p:cNvPr id="9" name="圆角矩形 8"/>
          <p:cNvSpPr/>
          <p:nvPr/>
        </p:nvSpPr>
        <p:spPr>
          <a:xfrm>
            <a:off x="1475656" y="4765712"/>
            <a:ext cx="7272808" cy="61206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GX Zhang, Connectedness of Random Walk Segmentation. </a:t>
            </a:r>
            <a:r>
              <a:rPr lang="en-US" altLang="zh-CN" sz="1700" b="1" dirty="0">
                <a:solidFill>
                  <a:srgbClr val="406593"/>
                </a:solidFill>
                <a:latin typeface="+mj-lt"/>
                <a:ea typeface="华文楷体" pitchFamily="2" charset="-122"/>
              </a:rPr>
              <a:t>IEEE TPAMI</a:t>
            </a:r>
            <a:r>
              <a:rPr lang="en-US" altLang="zh-CN" sz="1700" dirty="0">
                <a:solidFill>
                  <a:srgbClr val="406593"/>
                </a:solidFill>
                <a:latin typeface="+mj-lt"/>
                <a:ea typeface="华文楷体" pitchFamily="2" charset="-122"/>
              </a:rPr>
              <a:t>, 2011. 33(1): p. 200 -202. </a:t>
            </a:r>
            <a:endParaRPr lang="en-US" altLang="zh-CN" sz="1700" dirty="0" smtClean="0">
              <a:solidFill>
                <a:srgbClr val="406593"/>
              </a:solidFill>
              <a:latin typeface="+mj-lt"/>
              <a:ea typeface="华文楷体" pitchFamily="2" charset="-122"/>
            </a:endParaRPr>
          </a:p>
        </p:txBody>
      </p:sp>
      <p:sp>
        <p:nvSpPr>
          <p:cNvPr id="3" name="内容占位符 2"/>
          <p:cNvSpPr>
            <a:spLocks noGrp="1"/>
          </p:cNvSpPr>
          <p:nvPr>
            <p:ph idx="1"/>
          </p:nvPr>
        </p:nvSpPr>
        <p:spPr/>
        <p:txBody>
          <a:bodyPr/>
          <a:lstStyle/>
          <a:p>
            <a:endParaRPr lang="en-US" altLang="zh-CN" dirty="0" smtClean="0"/>
          </a:p>
          <a:p>
            <a:endParaRPr lang="zh-CN" altLang="en-US" dirty="0"/>
          </a:p>
        </p:txBody>
      </p:sp>
    </p:spTree>
    <p:extLst>
      <p:ext uri="{BB962C8B-B14F-4D97-AF65-F5344CB8AC3E}">
        <p14:creationId xmlns:p14="http://schemas.microsoft.com/office/powerpoint/2010/main" val="3935711806"/>
      </p:ext>
    </p:extLst>
  </p:cSld>
  <p:clrMapOvr>
    <a:masterClrMapping/>
  </p:clrMapOvr>
  <mc:AlternateContent xmlns:mc="http://schemas.openxmlformats.org/markup-compatibility/2006">
    <mc:Choice xmlns:p14="http://schemas.microsoft.com/office/powerpoint/2010/main" Requires="p14">
      <p:transition spd="slow" p14:dur="2000" advTm="12329"/>
    </mc:Choice>
    <mc:Fallback>
      <p:transition spd="slow" advTm="1232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3" name="内容占位符 2"/>
          <p:cNvSpPr>
            <a:spLocks noGrp="1"/>
          </p:cNvSpPr>
          <p:nvPr>
            <p:ph idx="1"/>
          </p:nvPr>
        </p:nvSpPr>
        <p:spPr/>
        <p:txBody>
          <a:bodyPr>
            <a:normAutofit fontScale="92500" lnSpcReduction="20000"/>
          </a:bodyPr>
          <a:lstStyle/>
          <a:p>
            <a:r>
              <a:rPr lang="en-US" altLang="zh-CN" dirty="0" smtClean="0"/>
              <a:t>Random walks segmentation</a:t>
            </a:r>
          </a:p>
          <a:p>
            <a:pPr lvl="1"/>
            <a:r>
              <a:rPr lang="en-US" altLang="zh-CN" dirty="0" smtClean="0"/>
              <a:t>Classical theory: L</a:t>
            </a:r>
            <a:r>
              <a:rPr lang="en-US" altLang="zh-CN" dirty="0"/>
              <a:t>. Grady, “Random Walks for Image Segmentation”, IEEE TPAMI</a:t>
            </a:r>
            <a:r>
              <a:rPr lang="en-US" altLang="zh-CN" dirty="0" smtClean="0"/>
              <a:t>, vol</a:t>
            </a:r>
            <a:r>
              <a:rPr lang="en-US" altLang="zh-CN" dirty="0"/>
              <a:t>. 28, no. 11, pp. 1768-1783, Nov., 2006.</a:t>
            </a:r>
          </a:p>
          <a:p>
            <a:pPr lvl="1"/>
            <a:r>
              <a:rPr lang="en-US" altLang="zh-CN" b="0" dirty="0">
                <a:latin typeface="Times New Roman" pitchFamily="18" charset="0"/>
                <a:cs typeface="Times New Roman" pitchFamily="18" charset="0"/>
              </a:rPr>
              <a:t>An important </a:t>
            </a:r>
            <a:r>
              <a:rPr lang="en-US" altLang="zh-CN" b="0" dirty="0" smtClean="0">
                <a:latin typeface="Times New Roman" pitchFamily="18" charset="0"/>
                <a:cs typeface="Times New Roman" pitchFamily="18" charset="0"/>
              </a:rPr>
              <a:t>property given </a:t>
            </a:r>
            <a:r>
              <a:rPr lang="en-US" altLang="zh-CN" b="0" dirty="0">
                <a:latin typeface="Times New Roman" pitchFamily="18" charset="0"/>
                <a:cs typeface="Times New Roman" pitchFamily="18" charset="0"/>
              </a:rPr>
              <a:t>by </a:t>
            </a:r>
            <a:r>
              <a:rPr lang="en-US" altLang="zh-CN" b="0" dirty="0" smtClean="0">
                <a:latin typeface="Times New Roman" pitchFamily="18" charset="0"/>
                <a:cs typeface="Times New Roman" pitchFamily="18" charset="0"/>
              </a:rPr>
              <a:t>this </a:t>
            </a:r>
            <a:r>
              <a:rPr lang="en-US" altLang="zh-CN" b="0" dirty="0">
                <a:latin typeface="Times New Roman" pitchFamily="18" charset="0"/>
                <a:cs typeface="Times New Roman" pitchFamily="18" charset="0"/>
              </a:rPr>
              <a:t>paper is that each segmented region </a:t>
            </a:r>
            <a:r>
              <a:rPr lang="en-US" altLang="zh-CN" b="0" dirty="0" smtClean="0">
                <a:latin typeface="Times New Roman" pitchFamily="18" charset="0"/>
                <a:cs typeface="Times New Roman" pitchFamily="18" charset="0"/>
              </a:rPr>
              <a:t>is guaranteed </a:t>
            </a:r>
            <a:r>
              <a:rPr lang="en-US" altLang="zh-CN" b="0" dirty="0">
                <a:latin typeface="Times New Roman" pitchFamily="18" charset="0"/>
                <a:cs typeface="Times New Roman" pitchFamily="18" charset="0"/>
              </a:rPr>
              <a:t>to be connected to one or more seeds </a:t>
            </a:r>
            <a:r>
              <a:rPr lang="en-US" altLang="zh-CN" b="0" dirty="0" smtClean="0">
                <a:latin typeface="Times New Roman" pitchFamily="18" charset="0"/>
                <a:cs typeface="Times New Roman" pitchFamily="18" charset="0"/>
              </a:rPr>
              <a:t>with that </a:t>
            </a:r>
            <a:r>
              <a:rPr lang="en-US" altLang="zh-CN" b="0" dirty="0">
                <a:latin typeface="Times New Roman" pitchFamily="18" charset="0"/>
                <a:cs typeface="Times New Roman" pitchFamily="18" charset="0"/>
              </a:rPr>
              <a:t>region’s label: isolated regions without seeds do </a:t>
            </a:r>
            <a:r>
              <a:rPr lang="en-US" altLang="zh-CN" b="0" dirty="0" smtClean="0">
                <a:latin typeface="Times New Roman" pitchFamily="18" charset="0"/>
                <a:cs typeface="Times New Roman" pitchFamily="18" charset="0"/>
              </a:rPr>
              <a:t>not occur</a:t>
            </a:r>
            <a:r>
              <a:rPr lang="en-US" altLang="zh-CN" b="0" dirty="0">
                <a:latin typeface="Times New Roman" pitchFamily="18" charset="0"/>
                <a:cs typeface="Times New Roman" pitchFamily="18" charset="0"/>
              </a:rPr>
              <a:t>. </a:t>
            </a:r>
            <a:endParaRPr lang="en-US" altLang="zh-CN" b="0" dirty="0" smtClean="0">
              <a:latin typeface="Times New Roman" pitchFamily="18" charset="0"/>
              <a:cs typeface="Times New Roman" pitchFamily="18" charset="0"/>
            </a:endParaRPr>
          </a:p>
          <a:p>
            <a:pPr lvl="1"/>
            <a:r>
              <a:rPr lang="en-US" altLang="zh-CN" dirty="0" smtClean="0"/>
              <a:t>This </a:t>
            </a:r>
            <a:r>
              <a:rPr lang="en-US" altLang="zh-CN" dirty="0"/>
              <a:t>is important, as it implies that the </a:t>
            </a:r>
            <a:r>
              <a:rPr lang="en-US" altLang="zh-CN" dirty="0" smtClean="0"/>
              <a:t>random walk </a:t>
            </a:r>
            <a:r>
              <a:rPr lang="en-US" altLang="zh-CN" dirty="0"/>
              <a:t>approach avoids the noisy or fragmented </a:t>
            </a:r>
            <a:r>
              <a:rPr lang="en-US" altLang="zh-CN" dirty="0" smtClean="0"/>
              <a:t>segmentations that </a:t>
            </a:r>
            <a:r>
              <a:rPr lang="en-US" altLang="zh-CN" dirty="0"/>
              <a:t>can sometimes result from other algorithms.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13</a:t>
            </a:fld>
            <a:endParaRPr lang="zh-CN" altLang="en-US"/>
          </a:p>
        </p:txBody>
      </p:sp>
    </p:spTree>
    <p:extLst>
      <p:ext uri="{BB962C8B-B14F-4D97-AF65-F5344CB8AC3E}">
        <p14:creationId xmlns:p14="http://schemas.microsoft.com/office/powerpoint/2010/main" val="7124587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3" name="内容占位符 2"/>
          <p:cNvSpPr>
            <a:spLocks noGrp="1"/>
          </p:cNvSpPr>
          <p:nvPr>
            <p:ph idx="1"/>
          </p:nvPr>
        </p:nvSpPr>
        <p:spPr/>
        <p:txBody>
          <a:bodyPr>
            <a:normAutofit fontScale="77500" lnSpcReduction="20000"/>
          </a:bodyPr>
          <a:lstStyle/>
          <a:p>
            <a:r>
              <a:rPr lang="en-US" altLang="zh-CN" dirty="0" smtClean="0"/>
              <a:t>Our findings</a:t>
            </a:r>
          </a:p>
          <a:p>
            <a:pPr lvl="1"/>
            <a:r>
              <a:rPr lang="en-US" altLang="zh-CN" dirty="0" smtClean="0"/>
              <a:t>We further </a:t>
            </a:r>
            <a:r>
              <a:rPr lang="en-US" altLang="zh-CN" dirty="0"/>
              <a:t>assume that </a:t>
            </a:r>
            <a:r>
              <a:rPr lang="en-US" altLang="zh-CN" dirty="0" smtClean="0"/>
              <a:t>the algorithm works </a:t>
            </a:r>
            <a:r>
              <a:rPr lang="en-US" altLang="zh-CN" dirty="0"/>
              <a:t>on general graphs, and generalize </a:t>
            </a:r>
            <a:r>
              <a:rPr lang="en-US" altLang="zh-CN" dirty="0" smtClean="0"/>
              <a:t>the segmentation </a:t>
            </a:r>
            <a:r>
              <a:rPr lang="en-US" altLang="zh-CN" dirty="0"/>
              <a:t>problem to a special convex hull </a:t>
            </a:r>
            <a:r>
              <a:rPr lang="en-US" altLang="zh-CN" dirty="0" smtClean="0"/>
              <a:t>partition problem, with each graph node associated with a vector representing its possibilities of reaching each seed types. </a:t>
            </a:r>
          </a:p>
          <a:p>
            <a:pPr lvl="1"/>
            <a:r>
              <a:rPr lang="en-US" altLang="zh-CN" dirty="0" smtClean="0"/>
              <a:t>We proof that a new sub graph can always be constructed to replace the original one to get any possibility vector in side the convex cue decided by boundary points of this sub-graph, while not changing the possibilities associated with other parts of the original graph.</a:t>
            </a:r>
          </a:p>
          <a:p>
            <a:pPr lvl="1"/>
            <a:r>
              <a:rPr lang="en-US" altLang="zh-CN" dirty="0" smtClean="0"/>
              <a:t>For a graph with </a:t>
            </a:r>
            <a:r>
              <a:rPr lang="en-US" altLang="zh-CN" dirty="0"/>
              <a:t>more </a:t>
            </a:r>
            <a:r>
              <a:rPr lang="en-US" altLang="zh-CN" dirty="0" smtClean="0"/>
              <a:t>than 3 </a:t>
            </a:r>
            <a:r>
              <a:rPr lang="en-US" altLang="zh-CN" dirty="0"/>
              <a:t>label types, even allowing the algorithm to have </a:t>
            </a:r>
            <a:r>
              <a:rPr lang="en-US" altLang="zh-CN" dirty="0" smtClean="0"/>
              <a:t>more general </a:t>
            </a:r>
            <a:r>
              <a:rPr lang="en-US" altLang="zh-CN" dirty="0"/>
              <a:t>weighting </a:t>
            </a:r>
            <a:r>
              <a:rPr lang="en-US" altLang="zh-CN" dirty="0" smtClean="0"/>
              <a:t>and </a:t>
            </a:r>
            <a:r>
              <a:rPr lang="en-US" altLang="zh-CN" dirty="0"/>
              <a:t>assignment </a:t>
            </a:r>
            <a:r>
              <a:rPr lang="en-US" altLang="zh-CN" dirty="0" smtClean="0"/>
              <a:t>rule, </a:t>
            </a:r>
            <a:r>
              <a:rPr lang="en-US" altLang="zh-CN" dirty="0"/>
              <a:t>it is still possible to replace some </a:t>
            </a:r>
            <a:r>
              <a:rPr lang="en-US" altLang="zh-CN" dirty="0" smtClean="0"/>
              <a:t>part of </a:t>
            </a:r>
            <a:r>
              <a:rPr lang="en-US" altLang="zh-CN" dirty="0"/>
              <a:t>it in a way which makes the connectedness </a:t>
            </a:r>
            <a:r>
              <a:rPr lang="en-US" altLang="zh-CN" dirty="0" smtClean="0"/>
              <a:t>property fail.</a:t>
            </a:r>
          </a:p>
          <a:p>
            <a:pPr lvl="1"/>
            <a:endParaRPr lang="en-US" altLang="zh-CN" dirty="0" smtClean="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14</a:t>
            </a:fld>
            <a:endParaRPr lang="zh-CN" altLang="en-US"/>
          </a:p>
        </p:txBody>
      </p:sp>
    </p:spTree>
    <p:extLst>
      <p:ext uri="{BB962C8B-B14F-4D97-AF65-F5344CB8AC3E}">
        <p14:creationId xmlns:p14="http://schemas.microsoft.com/office/powerpoint/2010/main" val="2896244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3" name="内容占位符 2"/>
          <p:cNvSpPr>
            <a:spLocks noGrp="1"/>
          </p:cNvSpPr>
          <p:nvPr>
            <p:ph idx="1"/>
          </p:nvPr>
        </p:nvSpPr>
        <p:spPr/>
        <p:txBody>
          <a:bodyPr/>
          <a:lstStyle/>
          <a:p>
            <a:r>
              <a:rPr lang="en-US" altLang="zh-CN" dirty="0" smtClean="0"/>
              <a:t>Random walks segmentation</a:t>
            </a:r>
          </a:p>
          <a:p>
            <a:pPr lvl="1"/>
            <a:r>
              <a:rPr lang="en-US" altLang="zh-CN" dirty="0" smtClean="0"/>
              <a:t>A simple counter example</a:t>
            </a:r>
          </a:p>
          <a:p>
            <a:pPr lvl="1"/>
            <a:endParaRPr lang="en-US" altLang="zh-CN" dirty="0"/>
          </a:p>
          <a:p>
            <a:pPr lvl="1"/>
            <a:endParaRPr lang="en-US" altLang="zh-CN" dirty="0" smtClean="0"/>
          </a:p>
          <a:p>
            <a:pPr marL="457200" lvl="1" indent="0">
              <a:buNone/>
            </a:pPr>
            <a:endParaRPr lang="en-US" altLang="zh-CN" dirty="0" smtClean="0"/>
          </a:p>
          <a:p>
            <a:pPr lvl="1"/>
            <a:r>
              <a:rPr lang="en-US" altLang="zh-CN" dirty="0" smtClean="0"/>
              <a:t>An image example</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15</a:t>
            </a:fld>
            <a:endParaRPr lang="zh-CN" altLang="en-US"/>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784" y="1993404"/>
            <a:ext cx="4896544" cy="1565071"/>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0682"/>
          <a:stretch/>
        </p:blipFill>
        <p:spPr bwMode="auto">
          <a:xfrm>
            <a:off x="3419872" y="4009628"/>
            <a:ext cx="2952328"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3300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16</a:t>
            </a:fld>
            <a:endParaRPr lang="zh-CN" altLang="en-US"/>
          </a:p>
        </p:txBody>
      </p:sp>
      <p:pic>
        <p:nvPicPr>
          <p:cNvPr id="7" name="内容占位符 6"/>
          <p:cNvPicPr>
            <a:picLocks noGrp="1"/>
          </p:cNvPicPr>
          <p:nvPr>
            <p:ph idx="1"/>
          </p:nvPr>
        </p:nvPicPr>
        <p:blipFill>
          <a:blip r:embed="rId3"/>
          <a:stretch>
            <a:fillRect/>
          </a:stretch>
        </p:blipFill>
        <p:spPr>
          <a:xfrm>
            <a:off x="1619672" y="1561356"/>
            <a:ext cx="6912768" cy="2520280"/>
          </a:xfrm>
          <a:prstGeom prst="rect">
            <a:avLst/>
          </a:prstGeom>
        </p:spPr>
      </p:pic>
      <p:sp>
        <p:nvSpPr>
          <p:cNvPr id="9" name="圆角矩形 8"/>
          <p:cNvSpPr/>
          <p:nvPr/>
        </p:nvSpPr>
        <p:spPr>
          <a:xfrm>
            <a:off x="1475656" y="4729708"/>
            <a:ext cx="7272808" cy="64807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NJ </a:t>
            </a:r>
            <a:r>
              <a:rPr lang="en-US" altLang="zh-CN" sz="1700" dirty="0">
                <a:solidFill>
                  <a:srgbClr val="406593"/>
                </a:solidFill>
                <a:latin typeface="+mj-lt"/>
                <a:ea typeface="华文楷体" pitchFamily="2" charset="-122"/>
              </a:rPr>
              <a:t>Mitra, X Huang, SM Hu, </a:t>
            </a:r>
            <a:r>
              <a:rPr lang="en-US" altLang="zh-CN" sz="1700" dirty="0" smtClean="0">
                <a:solidFill>
                  <a:srgbClr val="406593"/>
                </a:solidFill>
                <a:latin typeface="+mj-lt"/>
                <a:ea typeface="华文楷体" pitchFamily="2" charset="-122"/>
              </a:rPr>
              <a:t>Image Saliency computation for Object Segmentation and Retrieval, submitted to </a:t>
            </a:r>
            <a:r>
              <a:rPr lang="en-US" altLang="zh-CN" sz="1700" b="1" dirty="0">
                <a:solidFill>
                  <a:srgbClr val="406593"/>
                </a:solidFill>
                <a:latin typeface="+mj-lt"/>
                <a:ea typeface="华文楷体" pitchFamily="2" charset="-122"/>
              </a:rPr>
              <a:t>IEEE </a:t>
            </a:r>
            <a:r>
              <a:rPr lang="en-US" altLang="zh-CN" sz="1700" b="1" dirty="0" smtClean="0">
                <a:solidFill>
                  <a:srgbClr val="406593"/>
                </a:solidFill>
                <a:latin typeface="+mj-lt"/>
                <a:ea typeface="华文楷体" pitchFamily="2" charset="-122"/>
              </a:rPr>
              <a:t>TPAMI</a:t>
            </a:r>
            <a:r>
              <a:rPr lang="en-US" altLang="zh-CN" sz="1700" dirty="0" smtClean="0">
                <a:solidFill>
                  <a:srgbClr val="406593"/>
                </a:solidFill>
                <a:latin typeface="+mj-lt"/>
                <a:ea typeface="华文楷体" pitchFamily="2" charset="-122"/>
              </a:rPr>
              <a:t>. </a:t>
            </a:r>
          </a:p>
        </p:txBody>
      </p:sp>
    </p:spTree>
    <p:extLst>
      <p:ext uri="{BB962C8B-B14F-4D97-AF65-F5344CB8AC3E}">
        <p14:creationId xmlns:p14="http://schemas.microsoft.com/office/powerpoint/2010/main" val="2734733644"/>
      </p:ext>
    </p:extLst>
  </p:cSld>
  <p:clrMapOvr>
    <a:masterClrMapping/>
  </p:clrMapOvr>
  <mc:AlternateContent xmlns:mc="http://schemas.openxmlformats.org/markup-compatibility/2006" xmlns:p14="http://schemas.microsoft.com/office/powerpoint/2010/main">
    <mc:Choice Requires="p14">
      <p:transition spd="slow" p14:dur="2000" advTm="12329"/>
    </mc:Choice>
    <mc:Fallback xmlns="">
      <p:transition spd="slow" advTm="12329"/>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2.2 Segmentation</a:t>
            </a:r>
            <a:endParaRPr lang="zh-CN" altLang="en-US" dirty="0"/>
          </a:p>
        </p:txBody>
      </p:sp>
      <p:sp>
        <p:nvSpPr>
          <p:cNvPr id="3" name="内容占位符 2"/>
          <p:cNvSpPr>
            <a:spLocks noGrp="1"/>
          </p:cNvSpPr>
          <p:nvPr>
            <p:ph idx="1"/>
          </p:nvPr>
        </p:nvSpPr>
        <p:spPr/>
        <p:txBody>
          <a:bodyPr/>
          <a:lstStyle/>
          <a:p>
            <a:r>
              <a:rPr lang="en-US" altLang="zh-CN" dirty="0" smtClean="0"/>
              <a:t>SaliencyCut: an </a:t>
            </a:r>
            <a:r>
              <a:rPr lang="en-US" altLang="zh-CN" dirty="0"/>
              <a:t>iterative GrabCut method</a:t>
            </a:r>
          </a:p>
          <a:p>
            <a:pPr lvl="1"/>
            <a:r>
              <a:rPr lang="en-US" altLang="zh-CN" dirty="0" smtClean="0"/>
              <a:t>Features: iterative refine &amp; adaptive fitting</a:t>
            </a:r>
          </a:p>
          <a:p>
            <a:pPr lvl="1"/>
            <a:r>
              <a:rPr lang="en-US" altLang="zh-CN" dirty="0" smtClean="0"/>
              <a:t>Advantages: more robust, enabling  automatic initialization</a:t>
            </a:r>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17</a:t>
            </a:fld>
            <a:endParaRPr lang="zh-CN" altLang="en-US"/>
          </a:p>
        </p:txBody>
      </p:sp>
      <p:pic>
        <p:nvPicPr>
          <p:cNvPr id="5" name="图片 4"/>
          <p:cNvPicPr/>
          <p:nvPr/>
        </p:nvPicPr>
        <p:blipFill>
          <a:blip r:embed="rId3"/>
          <a:stretch>
            <a:fillRect/>
          </a:stretch>
        </p:blipFill>
        <p:spPr>
          <a:xfrm>
            <a:off x="1547664" y="3145532"/>
            <a:ext cx="7200800" cy="2088232"/>
          </a:xfrm>
          <a:prstGeom prst="rect">
            <a:avLst/>
          </a:prstGeom>
        </p:spPr>
      </p:pic>
    </p:spTree>
    <p:extLst>
      <p:ext uri="{BB962C8B-B14F-4D97-AF65-F5344CB8AC3E}">
        <p14:creationId xmlns:p14="http://schemas.microsoft.com/office/powerpoint/2010/main" val="3151066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 </a:t>
            </a:r>
            <a:r>
              <a:rPr lang="en-US" altLang="zh-CN" dirty="0" smtClean="0"/>
              <a:t>Segmentation</a:t>
            </a:r>
            <a:endParaRPr lang="zh-CN" altLang="en-US" dirty="0"/>
          </a:p>
        </p:txBody>
      </p:sp>
      <p:sp>
        <p:nvSpPr>
          <p:cNvPr id="3" name="内容占位符 2"/>
          <p:cNvSpPr>
            <a:spLocks noGrp="1"/>
          </p:cNvSpPr>
          <p:nvPr>
            <p:ph idx="1"/>
          </p:nvPr>
        </p:nvSpPr>
        <p:spPr/>
        <p:txBody>
          <a:bodyPr>
            <a:normAutofit lnSpcReduction="10000"/>
          </a:bodyPr>
          <a:lstStyle/>
          <a:p>
            <a:r>
              <a:rPr lang="en-US" altLang="zh-CN" dirty="0"/>
              <a:t>Dataset: [Achanta09], with 1000 images</a:t>
            </a:r>
          </a:p>
          <a:p>
            <a:pPr lvl="1"/>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r>
              <a:rPr lang="en-US" altLang="zh-CN" dirty="0" smtClean="0"/>
              <a:t>Binary source </a:t>
            </a:r>
            <a:r>
              <a:rPr lang="en-US" altLang="zh-CN" dirty="0"/>
              <a:t>code </a:t>
            </a:r>
            <a:r>
              <a:rPr lang="en-US" altLang="zh-CN" dirty="0" smtClean="0"/>
              <a:t>available</a:t>
            </a:r>
            <a:endParaRPr lang="en-US" altLang="zh-CN" dirty="0"/>
          </a:p>
          <a:p>
            <a:pPr lvl="1"/>
            <a:r>
              <a:rPr lang="en-US" altLang="zh-CN" sz="2400" dirty="0">
                <a:hlinkClick r:id="rId3"/>
              </a:rPr>
              <a:t>http://cg.cs.tsinghua.edu.cn/people/~cmm/saliency/</a:t>
            </a:r>
            <a:r>
              <a:rPr lang="en-US" altLang="zh-CN" sz="2400" dirty="0"/>
              <a:t> </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18</a:t>
            </a:fld>
            <a:endParaRPr lang="zh-CN" alt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361412"/>
            <a:ext cx="3911856" cy="315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283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2.3 Non-local relation</a:t>
            </a:r>
            <a:r>
              <a:rPr lang="en-US" altLang="zh-CN" dirty="0"/>
              <a:t> </a:t>
            </a:r>
            <a:r>
              <a:rPr lang="en-US" altLang="zh-CN" dirty="0" smtClean="0"/>
              <a:t>&amp; 3D </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19</a:t>
            </a:fld>
            <a:endParaRPr lang="zh-CN" altLang="en-US"/>
          </a:p>
        </p:txBody>
      </p:sp>
      <p:sp>
        <p:nvSpPr>
          <p:cNvPr id="8" name="圆角矩形 7"/>
          <p:cNvSpPr/>
          <p:nvPr/>
        </p:nvSpPr>
        <p:spPr>
          <a:xfrm>
            <a:off x="1475656" y="4513684"/>
            <a:ext cx="7272808" cy="86409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FL Zhang, NJ Mitra, X Huang, SM Hu, RepFinder: Finding Approximately Repeated Scene Elements for Image Editing, ACM TOG (</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29, 4, 83:1-8, 2010</a:t>
            </a:r>
            <a:r>
              <a:rPr lang="en-US" altLang="zh-CN" sz="1700" dirty="0" smtClean="0">
                <a:solidFill>
                  <a:srgbClr val="406593"/>
                </a:solidFill>
                <a:latin typeface="+mj-lt"/>
                <a:ea typeface="华文楷体" pitchFamily="2" charset="-122"/>
              </a:rPr>
              <a:t>.</a:t>
            </a: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913284"/>
            <a:ext cx="3960440" cy="3356132"/>
          </a:xfrm>
          <a:prstGeom prst="rect">
            <a:avLst/>
          </a:prstGeom>
        </p:spPr>
      </p:pic>
    </p:spTree>
    <p:extLst>
      <p:ext uri="{BB962C8B-B14F-4D97-AF65-F5344CB8AC3E}">
        <p14:creationId xmlns:p14="http://schemas.microsoft.com/office/powerpoint/2010/main" val="403585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Contents</a:t>
            </a:r>
            <a:endParaRPr lang="zh-CN" altLang="en-US" dirty="0"/>
          </a:p>
        </p:txBody>
      </p:sp>
      <p:sp>
        <p:nvSpPr>
          <p:cNvPr id="3" name="内容占位符 2"/>
          <p:cNvSpPr>
            <a:spLocks noGrp="1"/>
          </p:cNvSpPr>
          <p:nvPr>
            <p:ph idx="1"/>
          </p:nvPr>
        </p:nvSpPr>
        <p:spPr/>
        <p:txBody>
          <a:bodyPr/>
          <a:lstStyle/>
          <a:p>
            <a:r>
              <a:rPr lang="en-US" altLang="zh-CN" dirty="0" smtClean="0"/>
              <a:t>Introduction</a:t>
            </a:r>
          </a:p>
          <a:p>
            <a:r>
              <a:rPr lang="en-US" altLang="zh-CN" dirty="0" smtClean="0"/>
              <a:t>Understanding images</a:t>
            </a:r>
          </a:p>
          <a:p>
            <a:pPr lvl="1"/>
            <a:r>
              <a:rPr lang="en-US" altLang="zh-CN" dirty="0" smtClean="0"/>
              <a:t>Saliency, segmentation, 3D configuration, non-local relation, image collections</a:t>
            </a:r>
          </a:p>
          <a:p>
            <a:r>
              <a:rPr lang="en-US" altLang="zh-CN" dirty="0" smtClean="0"/>
              <a:t>Reusing images</a:t>
            </a:r>
          </a:p>
          <a:p>
            <a:pPr lvl="1"/>
            <a:r>
              <a:rPr lang="en-US" altLang="zh-CN" dirty="0" smtClean="0"/>
              <a:t>Rendering, composition, manipulation, retrieval</a:t>
            </a:r>
          </a:p>
          <a:p>
            <a:r>
              <a:rPr lang="en-US" altLang="zh-CN" dirty="0" smtClean="0"/>
              <a:t>Conclusion &amp; future works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a:t>
            </a:fld>
            <a:endParaRPr lang="zh-CN" altLang="en-US"/>
          </a:p>
        </p:txBody>
      </p:sp>
    </p:spTree>
    <p:extLst>
      <p:ext uri="{BB962C8B-B14F-4D97-AF65-F5344CB8AC3E}">
        <p14:creationId xmlns:p14="http://schemas.microsoft.com/office/powerpoint/2010/main" val="26016187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a:t>
            </a:r>
            <a:r>
              <a:rPr lang="en-US" altLang="zh-CN" dirty="0" smtClean="0"/>
              <a:t>3D</a:t>
            </a:r>
            <a:endParaRPr lang="zh-CN" altLang="en-US" dirty="0"/>
          </a:p>
        </p:txBody>
      </p:sp>
      <p:sp>
        <p:nvSpPr>
          <p:cNvPr id="3" name="内容占位符 2"/>
          <p:cNvSpPr>
            <a:spLocks noGrp="1"/>
          </p:cNvSpPr>
          <p:nvPr>
            <p:ph idx="1"/>
          </p:nvPr>
        </p:nvSpPr>
        <p:spPr>
          <a:xfrm>
            <a:off x="1421650" y="769268"/>
            <a:ext cx="7542837" cy="4156024"/>
          </a:xfrm>
        </p:spPr>
        <p:txBody>
          <a:bodyPr/>
          <a:lstStyle/>
          <a:p>
            <a:r>
              <a:rPr lang="en-US" altLang="zh-CN" dirty="0" smtClean="0"/>
              <a:t>Motivation</a:t>
            </a:r>
          </a:p>
          <a:p>
            <a:pPr lvl="1"/>
            <a:r>
              <a:rPr lang="en-US" altLang="zh-CN" dirty="0"/>
              <a:t>Scene geometry </a:t>
            </a:r>
            <a:r>
              <a:rPr lang="en-US" altLang="zh-CN" dirty="0">
                <a:sym typeface="Wingdings" pitchFamily="2" charset="2"/>
              </a:rPr>
              <a:t>enables intuitive </a:t>
            </a:r>
            <a:r>
              <a:rPr lang="en-US" altLang="zh-CN" dirty="0"/>
              <a:t>editing </a:t>
            </a:r>
            <a:endParaRPr lang="en-US" altLang="zh-CN" dirty="0" smtClean="0"/>
          </a:p>
          <a:p>
            <a:pPr lvl="1"/>
            <a:r>
              <a:rPr lang="en-US" altLang="zh-CN" dirty="0" smtClean="0"/>
              <a:t>Certain edits only need rough depth estimates</a:t>
            </a:r>
          </a:p>
        </p:txBody>
      </p:sp>
      <p:pic>
        <p:nvPicPr>
          <p:cNvPr id="6" name="FirstDem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3808" y="2496841"/>
            <a:ext cx="4032000" cy="3024955"/>
          </a:xfrm>
          <a:prstGeom prst="rect">
            <a:avLst/>
          </a:prstGeom>
        </p:spPr>
      </p:pic>
    </p:spTree>
    <p:extLst>
      <p:ext uri="{BB962C8B-B14F-4D97-AF65-F5344CB8AC3E}">
        <p14:creationId xmlns:p14="http://schemas.microsoft.com/office/powerpoint/2010/main" val="194473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en-US" altLang="zh-CN" dirty="0" smtClean="0"/>
              <a:t>Non-local </a:t>
            </a:r>
            <a:r>
              <a:rPr lang="en-US" altLang="zh-CN" dirty="0"/>
              <a:t>relation &amp; 3D</a:t>
            </a:r>
            <a:endParaRPr lang="zh-CN" altLang="en-US" dirty="0"/>
          </a:p>
        </p:txBody>
      </p:sp>
      <p:sp>
        <p:nvSpPr>
          <p:cNvPr id="3" name="内容占位符 2"/>
          <p:cNvSpPr>
            <a:spLocks noGrp="1"/>
          </p:cNvSpPr>
          <p:nvPr>
            <p:ph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21</a:t>
            </a:fld>
            <a:endParaRPr lang="zh-CN" altLang="en-US"/>
          </a:p>
        </p:txBody>
      </p:sp>
      <p:pic>
        <p:nvPicPr>
          <p:cNvPr id="5" name="Picture 6"/>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226" b="97696" l="4737" r="94474"/>
                    </a14:imgEffect>
                  </a14:imgLayer>
                </a14:imgProps>
              </a:ext>
              <a:ext uri="{28A0092B-C50C-407E-A947-70E740481C1C}">
                <a14:useLocalDpi xmlns:a14="http://schemas.microsoft.com/office/drawing/2010/main" val="0"/>
              </a:ext>
            </a:extLst>
          </a:blip>
          <a:srcRect/>
          <a:stretch>
            <a:fillRect/>
          </a:stretch>
        </p:blipFill>
        <p:spPr bwMode="auto">
          <a:xfrm>
            <a:off x="2123728" y="964277"/>
            <a:ext cx="2876533" cy="219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547" b="93438" l="1831" r="96881"/>
                    </a14:imgEffect>
                  </a14:imgLayer>
                </a14:imgProps>
              </a:ext>
              <a:ext uri="{28A0092B-C50C-407E-A947-70E740481C1C}">
                <a14:useLocalDpi xmlns:a14="http://schemas.microsoft.com/office/drawing/2010/main" val="0"/>
              </a:ext>
            </a:extLst>
          </a:blip>
          <a:srcRect/>
          <a:stretch>
            <a:fillRect/>
          </a:stretch>
        </p:blipFill>
        <p:spPr bwMode="auto">
          <a:xfrm>
            <a:off x="4527165" y="829262"/>
            <a:ext cx="3697504" cy="255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36" b="94515" l="4327" r="95593">
                        <a14:foregroundMark x1="50321" y1="12929" x2="50321" y2="12929"/>
                        <a14:backgroundMark x1="47676" y1="14594" x2="47676" y2="14594"/>
                        <a14:backgroundMark x1="52564" y1="14691" x2="52564" y2="14691"/>
                      </a14:backgroundRemoval>
                    </a14:imgEffect>
                  </a14:imgLayer>
                </a14:imgProps>
              </a:ext>
              <a:ext uri="{28A0092B-C50C-407E-A947-70E740481C1C}">
                <a14:useLocalDpi xmlns:a14="http://schemas.microsoft.com/office/drawing/2010/main" val="0"/>
              </a:ext>
            </a:extLst>
          </a:blip>
          <a:srcRect/>
          <a:stretch>
            <a:fillRect/>
          </a:stretch>
        </p:blipFill>
        <p:spPr bwMode="auto">
          <a:xfrm>
            <a:off x="5070196" y="2840922"/>
            <a:ext cx="3174212" cy="259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794" b="95397" l="2965" r="98317">
                        <a14:foregroundMark x1="92131" y1="47664" x2="92131" y2="47664"/>
                        <a14:backgroundMark x1="85657" y1="50049" x2="85657" y2="50049"/>
                      </a14:backgroundRemoval>
                    </a14:imgEffect>
                  </a14:imgLayer>
                </a14:imgProps>
              </a:ext>
              <a:ext uri="{28A0092B-C50C-407E-A947-70E740481C1C}">
                <a14:useLocalDpi xmlns:a14="http://schemas.microsoft.com/office/drawing/2010/main" val="0"/>
              </a:ext>
            </a:extLst>
          </a:blip>
          <a:srcRect/>
          <a:stretch>
            <a:fillRect/>
          </a:stretch>
        </p:blipFill>
        <p:spPr bwMode="auto">
          <a:xfrm>
            <a:off x="2324785" y="2917494"/>
            <a:ext cx="3183319" cy="260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0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内容占位符 2"/>
              <p:cNvSpPr>
                <a:spLocks noGrp="1"/>
              </p:cNvSpPr>
              <p:nvPr>
                <p:ph idx="1"/>
              </p:nvPr>
            </p:nvSpPr>
            <p:spPr>
              <a:xfrm>
                <a:off x="1115617" y="697260"/>
                <a:ext cx="8028384" cy="5017740"/>
              </a:xfrm>
            </p:spPr>
            <p:txBody>
              <a:bodyPr>
                <a:normAutofit lnSpcReduction="10000"/>
              </a:bodyPr>
              <a:lstStyle/>
              <a:p>
                <a:pPr eaLnBrk="1" hangingPunct="1"/>
                <a:r>
                  <a:rPr lang="en-US" altLang="zh-CN" dirty="0" smtClean="0"/>
                  <a:t>Boundary Band Map (BBM)</a:t>
                </a:r>
              </a:p>
              <a:p>
                <a:pPr lvl="1" eaLnBrk="1" hangingPunct="1"/>
                <a:r>
                  <a:rPr lang="en-US" altLang="zh-CN" dirty="0"/>
                  <a:t>Global geometry information</a:t>
                </a:r>
              </a:p>
              <a:p>
                <a:pPr lvl="1" eaLnBrk="1" hangingPunct="1"/>
                <a:r>
                  <a:rPr lang="en-US" altLang="zh-CN" dirty="0"/>
                  <a:t>Local geometry information</a:t>
                </a:r>
              </a:p>
              <a:p>
                <a:pPr lvl="1" eaLnBrk="1" hangingPunct="1"/>
                <a:r>
                  <a:rPr lang="en-US" altLang="zh-CN" dirty="0"/>
                  <a:t>Boundary </a:t>
                </a:r>
                <a:r>
                  <a:rPr lang="en-US" altLang="zh-CN" dirty="0" smtClean="0"/>
                  <a:t>confidence</a:t>
                </a:r>
              </a:p>
              <a:p>
                <a:pPr lvl="1" eaLnBrk="1" hangingPunct="1"/>
                <a:endParaRPr lang="en-US" altLang="zh-CN" dirty="0" smtClean="0"/>
              </a:p>
              <a:p>
                <a:pPr lvl="1" eaLnBrk="1" hangingPunct="1"/>
                <a:endParaRPr lang="en-US" altLang="zh-CN" dirty="0" smtClean="0"/>
              </a:p>
              <a:p>
                <a:r>
                  <a:rPr lang="en-US" altLang="zh-CN" dirty="0"/>
                  <a:t>Matching template </a:t>
                </a:r>
                <a:r>
                  <a:rPr lang="en-US" altLang="zh-CN" i="1" dirty="0">
                    <a:latin typeface="Cambria Math" pitchFamily="18" charset="0"/>
                    <a:ea typeface="Cambria Math" pitchFamily="18" charset="0"/>
                  </a:rPr>
                  <a:t>T</a:t>
                </a:r>
                <a:r>
                  <a:rPr lang="en-US" altLang="zh-CN" dirty="0"/>
                  <a:t> and BBM </a:t>
                </a:r>
                <a:r>
                  <a:rPr lang="en-US" altLang="zh-CN" i="1" dirty="0">
                    <a:latin typeface="Cambria Math" pitchFamily="18" charset="0"/>
                  </a:rPr>
                  <a:t>M</a:t>
                </a:r>
                <a:r>
                  <a:rPr lang="en-US" altLang="zh-CN" dirty="0"/>
                  <a:t> at every location (</a:t>
                </a:r>
                <a:r>
                  <a:rPr lang="en-US" altLang="zh-CN" i="1" dirty="0" err="1">
                    <a:latin typeface="Cambria Math" pitchFamily="18" charset="0"/>
                  </a:rPr>
                  <a:t>u,v</a:t>
                </a:r>
                <a:r>
                  <a:rPr lang="en-US" altLang="zh-CN" dirty="0"/>
                  <a:t>)</a:t>
                </a:r>
              </a:p>
              <a:p>
                <a:pPr marL="457200" lvl="1" indent="0">
                  <a:buNone/>
                </a:pPr>
                <a14:m>
                  <m:oMathPara xmlns:m="http://schemas.openxmlformats.org/officeDocument/2006/math">
                    <m:oMathParaPr>
                      <m:jc m:val="centerGroup"/>
                    </m:oMathParaPr>
                    <m:oMath xmlns:m="http://schemas.openxmlformats.org/officeDocument/2006/math">
                      <m:sSub>
                        <m:sSubPr>
                          <m:ctrlPr>
                            <a:rPr lang="en-US" altLang="zh-CN" i="1">
                              <a:latin typeface="Cambria Math"/>
                            </a:rPr>
                          </m:ctrlPr>
                        </m:sSubPr>
                        <m:e>
                          <m:r>
                            <a:rPr lang="en-US" altLang="zh-CN" i="1">
                              <a:latin typeface="Cambria Math"/>
                            </a:rPr>
                            <m:t>𝐷</m:t>
                          </m:r>
                        </m:e>
                        <m:sub>
                          <m:r>
                            <a:rPr lang="en-US" altLang="zh-CN" i="1">
                              <a:latin typeface="Cambria Math"/>
                            </a:rPr>
                            <m:t>(</m:t>
                          </m:r>
                          <m:r>
                            <a:rPr lang="en-US" altLang="zh-CN" i="1">
                              <a:latin typeface="Cambria Math"/>
                            </a:rPr>
                            <m:t>𝑢</m:t>
                          </m:r>
                          <m:r>
                            <a:rPr lang="en-US" altLang="zh-CN" i="1">
                              <a:latin typeface="Cambria Math"/>
                            </a:rPr>
                            <m:t>,</m:t>
                          </m:r>
                          <m:r>
                            <a:rPr lang="en-US" altLang="zh-CN" i="1">
                              <a:latin typeface="Cambria Math"/>
                            </a:rPr>
                            <m:t>𝑣</m:t>
                          </m:r>
                          <m:r>
                            <a:rPr lang="en-US" altLang="zh-CN" i="1">
                              <a:latin typeface="Cambria Math"/>
                            </a:rPr>
                            <m:t>)</m:t>
                          </m:r>
                        </m:sub>
                      </m:sSub>
                      <m:d>
                        <m:dPr>
                          <m:ctrlPr>
                            <a:rPr lang="en-US" altLang="zh-CN" i="1">
                              <a:latin typeface="Cambria Math"/>
                            </a:rPr>
                          </m:ctrlPr>
                        </m:dPr>
                        <m:e>
                          <m:r>
                            <a:rPr lang="en-US" altLang="zh-CN" i="1">
                              <a:latin typeface="Cambria Math"/>
                            </a:rPr>
                            <m:t>𝑇</m:t>
                          </m:r>
                          <m:r>
                            <a:rPr lang="en-US" altLang="zh-CN" i="1">
                              <a:latin typeface="Cambria Math"/>
                            </a:rPr>
                            <m:t>,</m:t>
                          </m:r>
                          <m:r>
                            <a:rPr lang="en-US" altLang="zh-CN" i="1">
                              <a:latin typeface="Cambria Math"/>
                            </a:rPr>
                            <m:t>𝑀</m:t>
                          </m:r>
                        </m:e>
                      </m:d>
                      <m:r>
                        <a:rPr lang="en-US" altLang="zh-CN" i="1">
                          <a:latin typeface="Cambria Math"/>
                        </a:rPr>
                        <m:t>=</m:t>
                      </m:r>
                      <m:nary>
                        <m:naryPr>
                          <m:chr m:val="∑"/>
                          <m:limLoc m:val="subSup"/>
                          <m:ctrlPr>
                            <a:rPr lang="en-US" altLang="zh-CN" i="1">
                              <a:latin typeface="Cambria Math"/>
                            </a:rPr>
                          </m:ctrlPr>
                        </m:naryPr>
                        <m:sub>
                          <m:r>
                            <m:rPr>
                              <m:brk m:alnAt="25"/>
                            </m:rPr>
                            <a:rPr lang="en-US" altLang="zh-CN" i="1">
                              <a:latin typeface="Cambria Math"/>
                            </a:rPr>
                            <m:t>𝑗</m:t>
                          </m:r>
                          <m:r>
                            <a:rPr lang="en-US" altLang="zh-CN" i="1">
                              <a:latin typeface="Cambria Math"/>
                            </a:rPr>
                            <m:t>=0</m:t>
                          </m:r>
                        </m:sub>
                        <m:sup>
                          <m:r>
                            <a:rPr lang="en-US" altLang="zh-CN" i="1">
                              <a:latin typeface="Cambria Math"/>
                            </a:rPr>
                            <m:t>𝑛</m:t>
                          </m:r>
                        </m:sup>
                        <m:e>
                          <m:nary>
                            <m:naryPr>
                              <m:chr m:val="∑"/>
                              <m:limLoc m:val="subSup"/>
                              <m:ctrlPr>
                                <a:rPr lang="en-US" altLang="zh-CN" i="1">
                                  <a:latin typeface="Cambria Math"/>
                                </a:rPr>
                              </m:ctrlPr>
                            </m:naryPr>
                            <m:sub>
                              <m:r>
                                <m:rPr>
                                  <m:brk m:alnAt="25"/>
                                </m:rPr>
                                <a:rPr lang="en-US" altLang="zh-CN" i="1">
                                  <a:latin typeface="Cambria Math"/>
                                </a:rPr>
                                <m:t>𝑖</m:t>
                              </m:r>
                              <m:r>
                                <a:rPr lang="en-US" altLang="zh-CN" i="1">
                                  <a:latin typeface="Cambria Math"/>
                                </a:rPr>
                                <m:t>=0</m:t>
                              </m:r>
                            </m:sub>
                            <m:sup>
                              <m:r>
                                <a:rPr lang="en-US" altLang="zh-CN" i="1">
                                  <a:latin typeface="Cambria Math"/>
                                </a:rPr>
                                <m:t>𝑤</m:t>
                              </m:r>
                            </m:sup>
                            <m:e>
                              <m:sSup>
                                <m:sSupPr>
                                  <m:ctrlPr>
                                    <a:rPr lang="en-US" altLang="zh-CN" i="1">
                                      <a:latin typeface="Cambria Math"/>
                                    </a:rPr>
                                  </m:ctrlPr>
                                </m:sSupPr>
                                <m:e>
                                  <m:d>
                                    <m:dPr>
                                      <m:ctrlPr>
                                        <a:rPr lang="en-US" altLang="zh-CN" i="1">
                                          <a:latin typeface="Cambria Math"/>
                                        </a:rPr>
                                      </m:ctrlPr>
                                    </m:dPr>
                                    <m:e>
                                      <m:sSub>
                                        <m:sSubPr>
                                          <m:ctrlPr>
                                            <a:rPr lang="en-US" altLang="zh-CN" i="1">
                                              <a:latin typeface="Cambria Math"/>
                                            </a:rPr>
                                          </m:ctrlPr>
                                        </m:sSubPr>
                                        <m:e>
                                          <m:r>
                                            <a:rPr lang="en-US" altLang="zh-CN" i="1">
                                              <a:latin typeface="Cambria Math"/>
                                            </a:rPr>
                                            <m:t>𝑡</m:t>
                                          </m:r>
                                        </m:e>
                                        <m:sub>
                                          <m:r>
                                            <a:rPr lang="en-US" altLang="zh-CN" i="1">
                                              <a:latin typeface="Cambria Math"/>
                                            </a:rPr>
                                            <m:t>(</m:t>
                                          </m:r>
                                          <m:r>
                                            <a:rPr lang="en-US" altLang="zh-CN" i="1">
                                              <a:latin typeface="Cambria Math"/>
                                            </a:rPr>
                                            <m:t>𝑖</m:t>
                                          </m:r>
                                          <m:r>
                                            <a:rPr lang="en-US" altLang="zh-CN" i="1">
                                              <a:latin typeface="Cambria Math"/>
                                            </a:rPr>
                                            <m:t>,</m:t>
                                          </m:r>
                                          <m:r>
                                            <a:rPr lang="en-US" altLang="zh-CN" i="1">
                                              <a:latin typeface="Cambria Math"/>
                                            </a:rPr>
                                            <m:t>𝑗</m:t>
                                          </m:r>
                                          <m:r>
                                            <a:rPr lang="en-US" altLang="zh-CN" i="1">
                                              <a:latin typeface="Cambria Math"/>
                                            </a:rPr>
                                            <m:t>)</m:t>
                                          </m:r>
                                        </m:sub>
                                      </m:sSub>
                                      <m:r>
                                        <a:rPr lang="en-US" altLang="zh-CN" i="1">
                                          <a:latin typeface="Cambria Math"/>
                                        </a:rPr>
                                        <m:t>⋅</m:t>
                                      </m:r>
                                      <m:sSub>
                                        <m:sSubPr>
                                          <m:ctrlPr>
                                            <a:rPr lang="en-US" altLang="zh-CN" i="1">
                                              <a:latin typeface="Cambria Math"/>
                                            </a:rPr>
                                          </m:ctrlPr>
                                        </m:sSubPr>
                                        <m:e>
                                          <m:r>
                                            <a:rPr lang="en-US" altLang="zh-CN" i="1">
                                              <a:latin typeface="Cambria Math"/>
                                            </a:rPr>
                                            <m:t>𝑚</m:t>
                                          </m:r>
                                        </m:e>
                                        <m:sub>
                                          <m:r>
                                            <a:rPr lang="en-US" altLang="zh-CN" i="1">
                                              <a:latin typeface="Cambria Math"/>
                                            </a:rPr>
                                            <m:t>(</m:t>
                                          </m:r>
                                          <m:r>
                                            <a:rPr lang="en-US" altLang="zh-CN" i="1">
                                              <a:latin typeface="Cambria Math"/>
                                            </a:rPr>
                                            <m:t>𝑖</m:t>
                                          </m:r>
                                          <m:r>
                                            <a:rPr lang="en-US" altLang="zh-CN" i="1">
                                              <a:latin typeface="Cambria Math"/>
                                            </a:rPr>
                                            <m:t>+</m:t>
                                          </m:r>
                                          <m:r>
                                            <a:rPr lang="en-US" altLang="zh-CN" i="1">
                                              <a:latin typeface="Cambria Math"/>
                                            </a:rPr>
                                            <m:t>𝑢</m:t>
                                          </m:r>
                                          <m:r>
                                            <a:rPr lang="en-US" altLang="zh-CN" i="1">
                                              <a:latin typeface="Cambria Math"/>
                                            </a:rPr>
                                            <m:t>,</m:t>
                                          </m:r>
                                          <m:r>
                                            <a:rPr lang="en-US" altLang="zh-CN" i="1">
                                              <a:latin typeface="Cambria Math"/>
                                            </a:rPr>
                                            <m:t>𝑗</m:t>
                                          </m:r>
                                          <m:r>
                                            <a:rPr lang="en-US" altLang="zh-CN" i="1">
                                              <a:latin typeface="Cambria Math"/>
                                            </a:rPr>
                                            <m:t>+</m:t>
                                          </m:r>
                                          <m:r>
                                            <a:rPr lang="en-US" altLang="zh-CN" i="1">
                                              <a:latin typeface="Cambria Math"/>
                                            </a:rPr>
                                            <m:t>𝑣</m:t>
                                          </m:r>
                                          <m:r>
                                            <a:rPr lang="en-US" altLang="zh-CN" i="1">
                                              <a:latin typeface="Cambria Math"/>
                                            </a:rPr>
                                            <m:t>)</m:t>
                                          </m:r>
                                        </m:sub>
                                      </m:sSub>
                                    </m:e>
                                  </m:d>
                                </m:e>
                                <m:sup>
                                  <m:r>
                                    <a:rPr lang="en-US" altLang="zh-CN" i="1">
                                      <a:latin typeface="Cambria Math"/>
                                    </a:rPr>
                                    <m:t>2</m:t>
                                  </m:r>
                                </m:sup>
                              </m:sSup>
                            </m:e>
                          </m:nary>
                        </m:e>
                      </m:nary>
                    </m:oMath>
                  </m:oMathPara>
                </a14:m>
                <a:endParaRPr lang="en-US" altLang="zh-CN" dirty="0"/>
              </a:p>
            </p:txBody>
          </p:sp>
        </mc:Choice>
        <mc:Fallback xmlns="">
          <p:sp>
            <p:nvSpPr>
              <p:cNvPr id="8" name="内容占位符 2"/>
              <p:cNvSpPr>
                <a:spLocks noGrp="1" noRot="1" noChangeAspect="1" noMove="1" noResize="1" noEditPoints="1" noAdjustHandles="1" noChangeArrowheads="1" noChangeShapeType="1" noTextEdit="1"/>
              </p:cNvSpPr>
              <p:nvPr>
                <p:ph idx="1"/>
              </p:nvPr>
            </p:nvSpPr>
            <p:spPr>
              <a:xfrm>
                <a:off x="1115617" y="697260"/>
                <a:ext cx="8028384" cy="5017740"/>
              </a:xfrm>
              <a:blipFill rotWithShape="1">
                <a:blip r:embed="rId3"/>
                <a:stretch>
                  <a:fillRect l="-1670" t="-2549"/>
                </a:stretch>
              </a:blipFill>
            </p:spPr>
            <p:txBody>
              <a:bodyPr/>
              <a:lstStyle/>
              <a:p>
                <a:r>
                  <a:rPr lang="zh-CN" altLang="en-US">
                    <a:noFill/>
                  </a:rPr>
                  <a:t> </a:t>
                </a:r>
              </a:p>
            </p:txBody>
          </p:sp>
        </mc:Fallback>
      </mc:AlternateContent>
      <p:pic>
        <p:nvPicPr>
          <p:cNvPr id="512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2618616"/>
            <a:ext cx="4104456" cy="297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p:txBody>
          <a:bodyPr>
            <a:normAutofit fontScale="90000"/>
          </a:bodyPr>
          <a:lstStyle/>
          <a:p>
            <a:r>
              <a:rPr lang="en-US" dirty="0"/>
              <a:t>Repeated Elements Detection</a:t>
            </a:r>
          </a:p>
        </p:txBody>
      </p:sp>
    </p:spTree>
    <p:extLst>
      <p:ext uri="{BB962C8B-B14F-4D97-AF65-F5344CB8AC3E}">
        <p14:creationId xmlns:p14="http://schemas.microsoft.com/office/powerpoint/2010/main" val="65440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3.54051E-6 L 0.31111 -0.31909 " pathEditMode="relative" rAng="0" ptsTypes="AA">
                                      <p:cBhvr>
                                        <p:cTn id="6" dur="300" fill="hold"/>
                                        <p:tgtEl>
                                          <p:spTgt spid="5123"/>
                                        </p:tgtEl>
                                        <p:attrNameLst>
                                          <p:attrName>ppt_x</p:attrName>
                                          <p:attrName>ppt_y</p:attrName>
                                        </p:attrNameLst>
                                      </p:cBhvr>
                                      <p:rCtr x="15556" y="-15954"/>
                                    </p:animMotion>
                                  </p:childTnLst>
                                </p:cTn>
                              </p:par>
                              <p:par>
                                <p:cTn id="7" presetID="6" presetClass="emph" presetSubtype="0" fill="hold" nodeType="withEffect">
                                  <p:stCondLst>
                                    <p:cond delay="0"/>
                                  </p:stCondLst>
                                  <p:childTnLst>
                                    <p:animScale>
                                      <p:cBhvr>
                                        <p:cTn id="8" dur="300" fill="hold"/>
                                        <p:tgtEl>
                                          <p:spTgt spid="5123"/>
                                        </p:tgtEl>
                                      </p:cBhvr>
                                      <p:by x="70000" y="7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3D</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23</a:t>
            </a:fld>
            <a:endParaRPr lang="zh-CN" altLang="en-US"/>
          </a:p>
        </p:txBody>
      </p:sp>
      <p:pic>
        <p:nvPicPr>
          <p:cNvPr id="5" name="内容占位符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1720" y="773838"/>
            <a:ext cx="5772823" cy="4891974"/>
          </a:xfrm>
          <a:prstGeom prst="rect">
            <a:avLst/>
          </a:prstGeom>
        </p:spPr>
      </p:pic>
    </p:spTree>
    <p:extLst>
      <p:ext uri="{BB962C8B-B14F-4D97-AF65-F5344CB8AC3E}">
        <p14:creationId xmlns:p14="http://schemas.microsoft.com/office/powerpoint/2010/main" val="2709129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2.3 Non-local relation</a:t>
            </a:r>
            <a:r>
              <a:rPr lang="en-US" altLang="zh-CN" dirty="0"/>
              <a:t> </a:t>
            </a:r>
            <a:r>
              <a:rPr lang="en-US" altLang="zh-CN" dirty="0" smtClean="0"/>
              <a:t>&amp; 3D </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24</a:t>
            </a:fld>
            <a:endParaRPr lang="zh-CN" altLang="en-US"/>
          </a:p>
        </p:txBody>
      </p:sp>
      <p:sp>
        <p:nvSpPr>
          <p:cNvPr id="8" name="圆角矩形 7"/>
          <p:cNvSpPr/>
          <p:nvPr/>
        </p:nvSpPr>
        <p:spPr>
          <a:xfrm>
            <a:off x="1475656" y="4441676"/>
            <a:ext cx="7272808" cy="936104"/>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dirty="0" smtClean="0">
                <a:solidFill>
                  <a:srgbClr val="406593"/>
                </a:solidFill>
                <a:latin typeface="+mj-lt"/>
                <a:ea typeface="华文楷体" pitchFamily="2" charset="-122"/>
              </a:rPr>
              <a:t>Y </a:t>
            </a:r>
            <a:r>
              <a:rPr lang="en-US" altLang="zh-CN" sz="1700" dirty="0">
                <a:solidFill>
                  <a:srgbClr val="406593"/>
                </a:solidFill>
                <a:latin typeface="+mj-lt"/>
                <a:ea typeface="华文楷体" pitchFamily="2" charset="-122"/>
              </a:rPr>
              <a:t>Zheng, </a:t>
            </a:r>
            <a:r>
              <a:rPr lang="en-US" altLang="zh-CN" sz="1700" dirty="0" smtClean="0">
                <a:solidFill>
                  <a:srgbClr val="406593"/>
                </a:solidFill>
                <a:latin typeface="+mj-lt"/>
                <a:ea typeface="华文楷体" pitchFamily="2" charset="-122"/>
              </a:rPr>
              <a:t>X </a:t>
            </a:r>
            <a:r>
              <a:rPr lang="en-US" altLang="zh-CN" sz="1700" dirty="0">
                <a:solidFill>
                  <a:srgbClr val="406593"/>
                </a:solidFill>
                <a:latin typeface="+mj-lt"/>
                <a:ea typeface="华文楷体" pitchFamily="2" charset="-122"/>
              </a:rPr>
              <a:t>Chen, </a:t>
            </a: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K </a:t>
            </a:r>
            <a:r>
              <a:rPr lang="en-US" altLang="zh-CN" sz="1700" dirty="0">
                <a:solidFill>
                  <a:srgbClr val="406593"/>
                </a:solidFill>
                <a:latin typeface="+mj-lt"/>
                <a:ea typeface="华文楷体" pitchFamily="2" charset="-122"/>
              </a:rPr>
              <a:t>Zhou, </a:t>
            </a:r>
            <a:r>
              <a:rPr lang="en-US" altLang="zh-CN" sz="1700" dirty="0" smtClean="0">
                <a:solidFill>
                  <a:srgbClr val="406593"/>
                </a:solidFill>
                <a:latin typeface="+mj-lt"/>
                <a:ea typeface="华文楷体" pitchFamily="2" charset="-122"/>
              </a:rPr>
              <a:t>SM </a:t>
            </a:r>
            <a:r>
              <a:rPr lang="en-US" altLang="zh-CN" sz="1700" dirty="0">
                <a:solidFill>
                  <a:srgbClr val="406593"/>
                </a:solidFill>
                <a:latin typeface="+mj-lt"/>
                <a:ea typeface="华文楷体" pitchFamily="2" charset="-122"/>
              </a:rPr>
              <a:t>Hu, </a:t>
            </a:r>
            <a:r>
              <a:rPr lang="en-US" altLang="zh-CN" sz="1700" dirty="0" smtClean="0">
                <a:solidFill>
                  <a:srgbClr val="406593"/>
                </a:solidFill>
                <a:latin typeface="+mj-lt"/>
                <a:ea typeface="华文楷体" pitchFamily="2" charset="-122"/>
              </a:rPr>
              <a:t>NJ </a:t>
            </a:r>
            <a:r>
              <a:rPr lang="en-US" altLang="zh-CN" sz="1700" dirty="0">
                <a:solidFill>
                  <a:srgbClr val="406593"/>
                </a:solidFill>
                <a:latin typeface="+mj-lt"/>
                <a:ea typeface="华文楷体" pitchFamily="2" charset="-122"/>
              </a:rPr>
              <a:t>Mitra. Interactive Images: Cuboid-proxies for Smart Image </a:t>
            </a:r>
            <a:r>
              <a:rPr lang="en-US" altLang="zh-CN" sz="1700" dirty="0" smtClean="0">
                <a:solidFill>
                  <a:srgbClr val="406593"/>
                </a:solidFill>
                <a:latin typeface="+mj-lt"/>
                <a:ea typeface="华文楷体" pitchFamily="2" charset="-122"/>
              </a:rPr>
              <a:t>Manipulation. </a:t>
            </a:r>
            <a:r>
              <a:rPr lang="en-US" altLang="zh-CN" sz="1700" dirty="0">
                <a:solidFill>
                  <a:srgbClr val="406593"/>
                </a:solidFill>
                <a:latin typeface="+mj-lt"/>
                <a:ea typeface="华文楷体" pitchFamily="2" charset="-122"/>
              </a:rPr>
              <a:t>ACM </a:t>
            </a:r>
            <a:r>
              <a:rPr lang="en-US" altLang="zh-CN" sz="1700" dirty="0" smtClean="0">
                <a:solidFill>
                  <a:srgbClr val="406593"/>
                </a:solidFill>
                <a:latin typeface="+mj-lt"/>
                <a:ea typeface="华文楷体" pitchFamily="2" charset="-122"/>
              </a:rPr>
              <a:t>TOG </a:t>
            </a:r>
            <a:r>
              <a:rPr lang="en-US" altLang="zh-CN" sz="1700" dirty="0">
                <a:solidFill>
                  <a:srgbClr val="406593"/>
                </a:solidFill>
                <a:latin typeface="+mj-lt"/>
                <a:ea typeface="华文楷体" pitchFamily="2" charset="-122"/>
              </a:rPr>
              <a:t>(</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31, 4, 1-10, 2012</a:t>
            </a:r>
            <a:r>
              <a:rPr lang="en-US" altLang="zh-CN" sz="1700" dirty="0" smtClean="0">
                <a:solidFill>
                  <a:srgbClr val="406593"/>
                </a:solidFill>
                <a:latin typeface="+mj-lt"/>
                <a:ea typeface="华文楷体" pitchFamily="2" charset="-122"/>
              </a:rPr>
              <a:t>.</a:t>
            </a: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1425320"/>
            <a:ext cx="7272808" cy="2368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114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3D </a:t>
            </a:r>
            <a:endParaRPr lang="zh-CN" altLang="en-US" dirty="0"/>
          </a:p>
        </p:txBody>
      </p:sp>
      <p:sp>
        <p:nvSpPr>
          <p:cNvPr id="3" name="内容占位符 2"/>
          <p:cNvSpPr>
            <a:spLocks noGrp="1"/>
          </p:cNvSpPr>
          <p:nvPr>
            <p:ph idx="1"/>
          </p:nvPr>
        </p:nvSpPr>
        <p:spPr/>
        <p:txBody>
          <a:bodyPr/>
          <a:lstStyle/>
          <a:p>
            <a:r>
              <a:rPr lang="en-US" altLang="zh-CN" dirty="0" smtClean="0"/>
              <a:t>Motivation</a:t>
            </a:r>
            <a:endParaRPr lang="zh-CN" altLang="en-US" dirty="0"/>
          </a:p>
        </p:txBody>
      </p:sp>
      <p:sp>
        <p:nvSpPr>
          <p:cNvPr id="4" name="灯片编号占位符 3"/>
          <p:cNvSpPr>
            <a:spLocks noGrp="1"/>
          </p:cNvSpPr>
          <p:nvPr>
            <p:ph type="sldNum" sz="quarter" idx="12"/>
          </p:nvPr>
        </p:nvSpPr>
        <p:spPr>
          <a:xfrm>
            <a:off x="7571256" y="4570353"/>
            <a:ext cx="971528" cy="238127"/>
          </a:xfrm>
        </p:spPr>
        <p:txBody>
          <a:bodyPr/>
          <a:lstStyle/>
          <a:p>
            <a:fld id="{C1D93024-CE6F-4423-B937-B3E4F57635D6}" type="slidenum">
              <a:rPr lang="zh-CN" altLang="en-US" smtClean="0"/>
              <a:pPr/>
              <a:t>25</a:t>
            </a:fld>
            <a:endParaRPr lang="zh-CN" altLang="en-US"/>
          </a:p>
        </p:txBody>
      </p:sp>
      <p:pic>
        <p:nvPicPr>
          <p:cNvPr id="5" name="Picture 4" descr="D:\Project\Image Manipulator\Paper Video\video figs\road show imag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779101"/>
            <a:ext cx="3827910" cy="27658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D:\Project\Image Manipulator\Paper Video\video figs\shopping\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118" y="1777380"/>
            <a:ext cx="3304353" cy="2765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119" y="1777381"/>
            <a:ext cx="3304353" cy="276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C:\Users\youyi\Desktop\iimages_slides\images\2012-7-27 20-26-55_8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2249241"/>
            <a:ext cx="2857817" cy="22957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Project\Image Manipulator\Code_Data\Code\SVN\figs\teaser\teaser\1_prox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664" y="1777381"/>
            <a:ext cx="3832042" cy="276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2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2.3 Non-local </a:t>
            </a:r>
            <a:r>
              <a:rPr lang="en-US" altLang="zh-CN" dirty="0"/>
              <a:t>relation &amp; 3D</a:t>
            </a:r>
            <a:endParaRPr lang="zh-CN" altLang="en-US" dirty="0"/>
          </a:p>
        </p:txBody>
      </p:sp>
      <p:sp>
        <p:nvSpPr>
          <p:cNvPr id="3" name="内容占位符 2"/>
          <p:cNvSpPr>
            <a:spLocks noGrp="1"/>
          </p:cNvSpPr>
          <p:nvPr>
            <p:ph idx="1"/>
          </p:nvPr>
        </p:nvSpPr>
        <p:spPr/>
        <p:txBody>
          <a:bodyPr/>
          <a:lstStyle/>
          <a:p>
            <a:r>
              <a:rPr lang="en-US" altLang="zh-CN" dirty="0" smtClean="0"/>
              <a:t>Interactive Images</a:t>
            </a:r>
            <a:endParaRPr lang="zh-CN" altLang="en-US" dirty="0"/>
          </a:p>
        </p:txBody>
      </p:sp>
      <p:sp>
        <p:nvSpPr>
          <p:cNvPr id="6" name="Rectangle 19"/>
          <p:cNvSpPr/>
          <p:nvPr/>
        </p:nvSpPr>
        <p:spPr>
          <a:xfrm>
            <a:off x="6382141" y="3442125"/>
            <a:ext cx="2222307" cy="1526893"/>
          </a:xfrm>
          <a:prstGeom prst="rect">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Rectangle 5"/>
          <p:cNvSpPr/>
          <p:nvPr/>
        </p:nvSpPr>
        <p:spPr>
          <a:xfrm>
            <a:off x="1706443" y="1768618"/>
            <a:ext cx="4637597" cy="3200400"/>
          </a:xfrm>
          <a:prstGeom prst="rect">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8" name="Picture 3" descr="D:\Project\Image Manipulator\Code_Data\Code\SVN\paper\figures\soap_pipeline\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5410" y="3472604"/>
            <a:ext cx="2134820" cy="1423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Project\Image Manipulator\Code_Data\Code\SVN\paper\figures\soap_pipelin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384" y="1836587"/>
            <a:ext cx="2133600" cy="14227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Project\Image Manipulator\Code_Data\Code\SVN\paper\figures\soap_pipeline\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151" y="1836196"/>
            <a:ext cx="2134057" cy="14235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roject\Image Manipulator\Code_Data\Code\SVN\paper\figures\soap_pipeline\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8648" y="3457364"/>
            <a:ext cx="2134314" cy="14232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D:\Project\Image Manipulator\Code_Data\Code\SVN\paper\figures\soap_pipeline\5.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384" y="3458286"/>
            <a:ext cx="2133600" cy="14232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p:nvPr/>
        </p:nvSpPr>
        <p:spPr>
          <a:xfrm>
            <a:off x="3856349" y="4069910"/>
            <a:ext cx="243215" cy="228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4" name="Rectangle 4"/>
          <p:cNvSpPr/>
          <p:nvPr/>
        </p:nvSpPr>
        <p:spPr>
          <a:xfrm>
            <a:off x="4879062" y="3191950"/>
            <a:ext cx="827088" cy="266336"/>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bg2"/>
                </a:solidFill>
              </a:rPr>
              <a:t>repetition</a:t>
            </a:r>
            <a:endParaRPr lang="en-US" sz="1200" dirty="0">
              <a:solidFill>
                <a:schemeClr val="bg2"/>
              </a:solidFill>
            </a:endParaRPr>
          </a:p>
        </p:txBody>
      </p:sp>
      <p:cxnSp>
        <p:nvCxnSpPr>
          <p:cNvPr id="15" name="Straight Arrow Connector 6"/>
          <p:cNvCxnSpPr/>
          <p:nvPr/>
        </p:nvCxnSpPr>
        <p:spPr>
          <a:xfrm>
            <a:off x="4879062" y="2972219"/>
            <a:ext cx="307299" cy="2871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14" idx="0"/>
          </p:cNvCxnSpPr>
          <p:nvPr/>
        </p:nvCxnSpPr>
        <p:spPr>
          <a:xfrm>
            <a:off x="5292606" y="2866743"/>
            <a:ext cx="0" cy="3252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Rectangle 7"/>
          <p:cNvSpPr/>
          <p:nvPr/>
        </p:nvSpPr>
        <p:spPr>
          <a:xfrm>
            <a:off x="3368356" y="4810498"/>
            <a:ext cx="1219200" cy="317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bg2"/>
                </a:solidFill>
              </a:rPr>
              <a:t>analyze</a:t>
            </a:r>
            <a:endParaRPr lang="zh-CN" altLang="en-US" dirty="0">
              <a:solidFill>
                <a:schemeClr val="bg2"/>
              </a:solidFill>
            </a:endParaRPr>
          </a:p>
        </p:txBody>
      </p:sp>
      <p:sp>
        <p:nvSpPr>
          <p:cNvPr id="18" name="Rectangle 18"/>
          <p:cNvSpPr/>
          <p:nvPr/>
        </p:nvSpPr>
        <p:spPr>
          <a:xfrm>
            <a:off x="6883220" y="4810498"/>
            <a:ext cx="1219200" cy="317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smtClean="0">
                <a:solidFill>
                  <a:schemeClr val="bg2"/>
                </a:solidFill>
              </a:rPr>
              <a:t>edit</a:t>
            </a:r>
            <a:endParaRPr lang="zh-CN" altLang="en-US" dirty="0">
              <a:solidFill>
                <a:schemeClr val="bg2"/>
              </a:solidFill>
            </a:endParaRPr>
          </a:p>
        </p:txBody>
      </p:sp>
    </p:spTree>
    <p:extLst>
      <p:ext uri="{BB962C8B-B14F-4D97-AF65-F5344CB8AC3E}">
        <p14:creationId xmlns:p14="http://schemas.microsoft.com/office/powerpoint/2010/main" val="372972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P spid="14" grpId="0" animBg="1"/>
      <p:bldP spid="14" grpId="1"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3D</a:t>
            </a:r>
            <a:endParaRPr lang="zh-CN" altLang="en-US" dirty="0"/>
          </a:p>
        </p:txBody>
      </p:sp>
      <p:sp>
        <p:nvSpPr>
          <p:cNvPr id="3" name="内容占位符 2"/>
          <p:cNvSpPr>
            <a:spLocks noGrp="1"/>
          </p:cNvSpPr>
          <p:nvPr>
            <p:ph idx="1"/>
          </p:nvPr>
        </p:nvSpPr>
        <p:spPr>
          <a:xfrm>
            <a:off x="1285852" y="878326"/>
            <a:ext cx="7858148" cy="4643470"/>
          </a:xfrm>
        </p:spPr>
        <p:txBody>
          <a:bodyPr/>
          <a:lstStyle/>
          <a:p>
            <a:r>
              <a:rPr lang="en-US" altLang="zh-CN" dirty="0" smtClean="0"/>
              <a:t>Object selection </a:t>
            </a:r>
            <a:r>
              <a:rPr lang="en-US" altLang="zh-CN" dirty="0"/>
              <a:t>and </a:t>
            </a:r>
            <a:r>
              <a:rPr lang="en-US" altLang="zh-CN" dirty="0" smtClean="0"/>
              <a:t>cuboid approximation</a:t>
            </a:r>
          </a:p>
          <a:p>
            <a:pPr lvl="1"/>
            <a:r>
              <a:rPr lang="en-US" altLang="zh-CN" dirty="0"/>
              <a:t>Dominate line directions (TR)</a:t>
            </a:r>
            <a:r>
              <a:rPr lang="en-US" altLang="zh-CN" dirty="0">
                <a:sym typeface="Wingdings" pitchFamily="2" charset="2"/>
              </a:rPr>
              <a:t></a:t>
            </a:r>
            <a:r>
              <a:rPr lang="en-US" altLang="zh-CN" dirty="0"/>
              <a:t>Initial cuboid proxies (BR)</a:t>
            </a:r>
            <a:endParaRPr lang="en-US" altLang="zh-CN" dirty="0" smtClean="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27</a:t>
            </a:fld>
            <a:endParaRPr lang="zh-CN" altLang="en-US"/>
          </a:p>
        </p:txBody>
      </p:sp>
      <p:pic>
        <p:nvPicPr>
          <p:cNvPr id="6" name="Picture 2" descr="D:\Project\Image Manipulator\Paper Video\video figs\pipeline\1_4_six_points_dp_sing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425452"/>
            <a:ext cx="474980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roject\Image Manipulator\Paper Video\video figs\pipeline\1_3_se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2427286"/>
            <a:ext cx="2493752" cy="166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7261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3D</a:t>
            </a:r>
            <a:endParaRPr lang="zh-CN" altLang="en-US" dirty="0"/>
          </a:p>
        </p:txBody>
      </p:sp>
      <p:sp>
        <p:nvSpPr>
          <p:cNvPr id="3" name="内容占位符 2"/>
          <p:cNvSpPr>
            <a:spLocks noGrp="1"/>
          </p:cNvSpPr>
          <p:nvPr>
            <p:ph idx="1"/>
          </p:nvPr>
        </p:nvSpPr>
        <p:spPr/>
        <p:txBody>
          <a:bodyPr/>
          <a:lstStyle/>
          <a:p>
            <a:r>
              <a:rPr lang="en-US" altLang="zh-CN" dirty="0" smtClean="0"/>
              <a:t>Joint optimization</a:t>
            </a:r>
          </a:p>
          <a:p>
            <a:pPr lvl="1"/>
            <a:r>
              <a:rPr lang="en-US" altLang="zh-CN" dirty="0" smtClean="0"/>
              <a:t>Minimizing the projection error</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28</a:t>
            </a:fld>
            <a:endParaRPr lang="zh-CN" alt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993404"/>
            <a:ext cx="5311308" cy="355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251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Non-local relation &amp; 3D</a:t>
            </a:r>
            <a:endParaRPr lang="zh-CN" altLang="en-US" dirty="0"/>
          </a:p>
        </p:txBody>
      </p:sp>
      <p:sp>
        <p:nvSpPr>
          <p:cNvPr id="3" name="内容占位符 2"/>
          <p:cNvSpPr>
            <a:spLocks noGrp="1"/>
          </p:cNvSpPr>
          <p:nvPr>
            <p:ph idx="1"/>
          </p:nvPr>
        </p:nvSpPr>
        <p:spPr/>
        <p:txBody>
          <a:bodyPr/>
          <a:lstStyle/>
          <a:p>
            <a:r>
              <a:rPr lang="en-US" altLang="zh-CN" dirty="0" smtClean="0"/>
              <a:t>Labeling non-local relations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29</a:t>
            </a:fld>
            <a:endParaRPr lang="zh-CN" altLang="en-US"/>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499"/>
          <a:stretch/>
        </p:blipFill>
        <p:spPr bwMode="auto">
          <a:xfrm>
            <a:off x="2123728" y="1489348"/>
            <a:ext cx="5904656" cy="394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7430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1.1 Background</a:t>
            </a:r>
            <a:endParaRPr lang="zh-CN" altLang="en-US" dirty="0"/>
          </a:p>
        </p:txBody>
      </p:sp>
      <p:sp>
        <p:nvSpPr>
          <p:cNvPr id="3" name="内容占位符 2"/>
          <p:cNvSpPr>
            <a:spLocks noGrp="1"/>
          </p:cNvSpPr>
          <p:nvPr>
            <p:ph idx="1"/>
          </p:nvPr>
        </p:nvSpPr>
        <p:spPr/>
        <p:txBody>
          <a:bodyPr/>
          <a:lstStyle/>
          <a:p>
            <a:r>
              <a:rPr lang="en-US" altLang="zh-CN" dirty="0" smtClean="0"/>
              <a:t>Images </a:t>
            </a:r>
            <a:r>
              <a:rPr lang="en-US" altLang="zh-CN" dirty="0"/>
              <a:t>change the way we </a:t>
            </a:r>
            <a:r>
              <a:rPr lang="en-US" altLang="zh-CN" dirty="0" smtClean="0"/>
              <a:t>live</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a:t>
            </a:fld>
            <a:endParaRPr lang="zh-CN" altLang="en-US"/>
          </a:p>
        </p:txBody>
      </p:sp>
      <p:pic>
        <p:nvPicPr>
          <p:cNvPr id="5" name="Picture 4" descr="D:\photo\icons\Journal.exe_I0068_04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816" y="1705372"/>
            <a:ext cx="1862336" cy="1862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D:\photo\icons\0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1105" y="2037507"/>
            <a:ext cx="1973687" cy="19736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KylinCheng\Desktop\201102141009462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2343572"/>
            <a:ext cx="1800200" cy="18375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photo\icons\CaptureWizard.exe_I0080_040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338" y="3831757"/>
            <a:ext cx="1519670" cy="15196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KylinCheng\Desktop\196b_7_257057_d698ee23d3746a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008" y="3790833"/>
            <a:ext cx="2009926" cy="1480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828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2.4 Image collections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30</a:t>
            </a:fld>
            <a:endParaRPr lang="zh-CN" altLang="en-US"/>
          </a:p>
        </p:txBody>
      </p:sp>
      <p:sp>
        <p:nvSpPr>
          <p:cNvPr id="8" name="圆角矩形 7"/>
          <p:cNvSpPr/>
          <p:nvPr/>
        </p:nvSpPr>
        <p:spPr>
          <a:xfrm>
            <a:off x="1475656" y="4657700"/>
            <a:ext cx="7272808" cy="72008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NJ </a:t>
            </a:r>
            <a:r>
              <a:rPr lang="en-US" altLang="zh-CN" sz="1700" dirty="0">
                <a:solidFill>
                  <a:srgbClr val="406593"/>
                </a:solidFill>
                <a:latin typeface="+mj-lt"/>
                <a:ea typeface="华文楷体" pitchFamily="2" charset="-122"/>
              </a:rPr>
              <a:t>Mitra, X Huang, SM Hu, </a:t>
            </a:r>
            <a:r>
              <a:rPr lang="en-US" altLang="zh-CN" sz="1700" dirty="0" err="1">
                <a:solidFill>
                  <a:srgbClr val="406593"/>
                </a:solidFill>
                <a:latin typeface="+mj-lt"/>
                <a:ea typeface="华文楷体" pitchFamily="2" charset="-122"/>
              </a:rPr>
              <a:t>SalientShape</a:t>
            </a:r>
            <a:r>
              <a:rPr lang="en-US" altLang="zh-CN" sz="1700" dirty="0">
                <a:solidFill>
                  <a:srgbClr val="406593"/>
                </a:solidFill>
                <a:latin typeface="+mj-lt"/>
                <a:ea typeface="华文楷体" pitchFamily="2" charset="-122"/>
              </a:rPr>
              <a:t>: Group Saliency in Image Collections, </a:t>
            </a:r>
            <a:r>
              <a:rPr lang="en-US" altLang="zh-CN" sz="1700" dirty="0" smtClean="0">
                <a:solidFill>
                  <a:srgbClr val="406593"/>
                </a:solidFill>
                <a:latin typeface="+mj-lt"/>
                <a:ea typeface="华文楷体" pitchFamily="2" charset="-122"/>
              </a:rPr>
              <a:t>Submitted to CGF.</a:t>
            </a:r>
            <a:endParaRPr lang="en-US" altLang="zh-CN" sz="1700" dirty="0">
              <a:solidFill>
                <a:srgbClr val="406593"/>
              </a:solidFill>
              <a:latin typeface="+mj-lt"/>
              <a:ea typeface="华文楷体" pitchFamily="2" charset="-122"/>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0984" y="841276"/>
            <a:ext cx="668215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394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p:txBody>
          <a:bodyPr/>
          <a:lstStyle/>
          <a:p>
            <a:r>
              <a:rPr lang="en-US" altLang="zh-CN" dirty="0" smtClean="0"/>
              <a:t>Image collection segmentation </a:t>
            </a:r>
          </a:p>
          <a:p>
            <a:pPr lvl="1"/>
            <a:r>
              <a:rPr lang="en-US" altLang="zh-CN" dirty="0" smtClean="0"/>
              <a:t>Find confident good segmentation to help saliency segmentation of others</a:t>
            </a:r>
          </a:p>
          <a:p>
            <a:pPr lvl="2"/>
            <a:r>
              <a:rPr lang="en-US" altLang="zh-CN" dirty="0" smtClean="0"/>
              <a:t>Automatically estimate segmentation quality</a:t>
            </a:r>
          </a:p>
          <a:p>
            <a:pPr lvl="2"/>
            <a:endParaRPr lang="en-US" altLang="zh-CN" dirty="0"/>
          </a:p>
          <a:p>
            <a:pPr lvl="2"/>
            <a:endParaRPr lang="en-US" altLang="zh-CN" dirty="0" smtClean="0"/>
          </a:p>
          <a:p>
            <a:pPr lvl="2"/>
            <a:endParaRPr lang="en-US" altLang="zh-CN" dirty="0"/>
          </a:p>
          <a:p>
            <a:pPr lvl="2"/>
            <a:endParaRPr lang="en-US" altLang="zh-CN" dirty="0" smtClean="0"/>
          </a:p>
          <a:p>
            <a:pPr lvl="2"/>
            <a:r>
              <a:rPr lang="en-US" altLang="zh-CN" dirty="0" smtClean="0"/>
              <a:t>Choose good segmentation by shape comparing (less influence to diversity of appearance)</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31</a:t>
            </a:fld>
            <a:endParaRPr lang="zh-CN" alt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026953"/>
            <a:ext cx="7404799" cy="134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997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p:txBody>
          <a:bodyPr/>
          <a:lstStyle/>
          <a:p>
            <a:r>
              <a:rPr lang="en-US" altLang="zh-CN" dirty="0" smtClean="0"/>
              <a:t>Learned global appearance </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32</a:t>
            </a:fld>
            <a:endParaRPr lang="zh-CN" alt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417340"/>
            <a:ext cx="5504159" cy="429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48529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a:xfrm>
            <a:off x="1285852" y="878326"/>
            <a:ext cx="7750644" cy="3779374"/>
          </a:xfrm>
        </p:spPr>
        <p:txBody>
          <a:bodyPr>
            <a:normAutofit/>
          </a:bodyPr>
          <a:lstStyle/>
          <a:p>
            <a:r>
              <a:rPr lang="en-US" altLang="zh-CN" sz="2800" dirty="0" smtClean="0"/>
              <a:t>Energy function for group saliency segmentation</a:t>
            </a:r>
          </a:p>
          <a:p>
            <a:pPr lvl="2"/>
            <a:endParaRPr lang="en-US" altLang="zh-CN" dirty="0"/>
          </a:p>
          <a:p>
            <a:pPr lvl="2"/>
            <a:endParaRPr lang="en-US" altLang="zh-CN" dirty="0" smtClean="0"/>
          </a:p>
          <a:p>
            <a:pPr lvl="2"/>
            <a:endParaRPr lang="en-US" altLang="zh-CN" dirty="0" smtClean="0"/>
          </a:p>
          <a:p>
            <a:pPr lvl="1"/>
            <a:r>
              <a:rPr lang="en-US" altLang="zh-CN" dirty="0" smtClean="0"/>
              <a:t>GMM based appearance model representation</a:t>
            </a:r>
          </a:p>
          <a:p>
            <a:pPr lvl="1"/>
            <a:r>
              <a:rPr lang="en-US" altLang="zh-CN" dirty="0" smtClean="0"/>
              <a:t>Iterate &amp; appearance re-estimation</a:t>
            </a:r>
            <a:r>
              <a:rPr lang="en-US" altLang="zh-CN" dirty="0"/>
              <a:t>, as in </a:t>
            </a:r>
            <a:r>
              <a:rPr lang="en-US" altLang="zh-CN" dirty="0" err="1"/>
              <a:t>Grabcut</a:t>
            </a:r>
            <a:endParaRPr lang="en-US" altLang="zh-CN" dirty="0"/>
          </a:p>
          <a:p>
            <a:pPr lvl="1"/>
            <a:endParaRPr lang="en-US" altLang="zh-CN" dirty="0" smtClean="0"/>
          </a:p>
          <a:p>
            <a:pPr lvl="1"/>
            <a:endParaRPr lang="en-US" altLang="zh-CN" dirty="0"/>
          </a:p>
          <a:p>
            <a:pPr lvl="1"/>
            <a:endParaRPr lang="en-US" altLang="zh-CN" dirty="0" smtClean="0"/>
          </a:p>
          <a:p>
            <a:pPr lvl="1"/>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33</a:t>
            </a:fld>
            <a:endParaRPr lang="zh-CN" alt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345332"/>
            <a:ext cx="7605861" cy="48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153644"/>
            <a:ext cx="7956376" cy="148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圆角矩形标注 4"/>
          <p:cNvSpPr/>
          <p:nvPr/>
        </p:nvSpPr>
        <p:spPr>
          <a:xfrm>
            <a:off x="4716016" y="1921396"/>
            <a:ext cx="1854460" cy="648072"/>
          </a:xfrm>
          <a:prstGeom prst="wedgeRoundRectCallout">
            <a:avLst>
              <a:gd name="adj1" fmla="val 42772"/>
              <a:gd name="adj2" fmla="val -824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Appearance for image I</a:t>
            </a:r>
            <a:endParaRPr lang="zh-CN" altLang="en-US" dirty="0"/>
          </a:p>
        </p:txBody>
      </p:sp>
      <p:sp>
        <p:nvSpPr>
          <p:cNvPr id="8" name="圆角矩形标注 7"/>
          <p:cNvSpPr/>
          <p:nvPr/>
        </p:nvSpPr>
        <p:spPr>
          <a:xfrm>
            <a:off x="2339752" y="1921396"/>
            <a:ext cx="1854460" cy="648072"/>
          </a:xfrm>
          <a:prstGeom prst="wedgeRoundRectCallout">
            <a:avLst>
              <a:gd name="adj1" fmla="val 66094"/>
              <a:gd name="adj2" fmla="val -843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Appearance for group</a:t>
            </a:r>
            <a:endParaRPr lang="zh-CN" altLang="en-US" dirty="0"/>
          </a:p>
        </p:txBody>
      </p:sp>
      <p:sp>
        <p:nvSpPr>
          <p:cNvPr id="9" name="圆角矩形标注 8"/>
          <p:cNvSpPr/>
          <p:nvPr/>
        </p:nvSpPr>
        <p:spPr>
          <a:xfrm>
            <a:off x="7082856" y="1921396"/>
            <a:ext cx="1854460" cy="648072"/>
          </a:xfrm>
          <a:prstGeom prst="wedgeRoundRectCallout">
            <a:avLst>
              <a:gd name="adj1" fmla="val 10122"/>
              <a:gd name="adj2" fmla="val -785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Smoothness</a:t>
            </a:r>
            <a:endParaRPr lang="zh-CN" altLang="en-US" dirty="0"/>
          </a:p>
        </p:txBody>
      </p:sp>
    </p:spTree>
    <p:extLst>
      <p:ext uri="{BB962C8B-B14F-4D97-AF65-F5344CB8AC3E}">
        <p14:creationId xmlns:p14="http://schemas.microsoft.com/office/powerpoint/2010/main" val="36589239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p:txBody>
          <a:bodyPr/>
          <a:lstStyle/>
          <a:p>
            <a:r>
              <a:rPr lang="en-US" altLang="zh-CN" dirty="0" smtClean="0"/>
              <a:t>Helping saliency detection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34</a:t>
            </a:fld>
            <a:endParaRPr lang="zh-CN" alt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777380"/>
            <a:ext cx="716096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1488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p:txBody>
          <a:bodyPr/>
          <a:lstStyle/>
          <a:p>
            <a:r>
              <a:rPr lang="en-US" altLang="zh-CN" dirty="0" smtClean="0"/>
              <a:t>Helping saliency detection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35</a:t>
            </a:fld>
            <a:endParaRPr lang="zh-CN" alt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762153"/>
            <a:ext cx="7586035" cy="312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646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2.4 Image collections</a:t>
            </a:r>
            <a:endParaRPr lang="zh-CN" altLang="en-US" dirty="0"/>
          </a:p>
        </p:txBody>
      </p:sp>
      <p:sp>
        <p:nvSpPr>
          <p:cNvPr id="3" name="内容占位符 2"/>
          <p:cNvSpPr>
            <a:spLocks noGrp="1"/>
          </p:cNvSpPr>
          <p:nvPr>
            <p:ph idx="1"/>
          </p:nvPr>
        </p:nvSpPr>
        <p:spPr/>
        <p:txBody>
          <a:bodyPr>
            <a:normAutofit lnSpcReduction="10000"/>
          </a:bodyPr>
          <a:lstStyle/>
          <a:p>
            <a:r>
              <a:rPr lang="en-US" altLang="zh-CN" dirty="0" smtClean="0"/>
              <a:t>Relations to concurrent work</a:t>
            </a:r>
          </a:p>
          <a:p>
            <a:pPr lvl="1"/>
            <a:r>
              <a:rPr lang="en-US" altLang="zh-CN" dirty="0" smtClean="0"/>
              <a:t>Comparison </a:t>
            </a:r>
            <a:r>
              <a:rPr lang="en-US" altLang="zh-CN" dirty="0"/>
              <a:t>to [12ECCV] </a:t>
            </a:r>
            <a:r>
              <a:rPr lang="en-US" altLang="zh-CN" dirty="0" smtClean="0"/>
              <a:t>Segmentation Propagation in ImageNet</a:t>
            </a:r>
          </a:p>
          <a:p>
            <a:pPr lvl="1"/>
            <a:r>
              <a:rPr lang="en-US" altLang="zh-CN" dirty="0"/>
              <a:t>Common</a:t>
            </a:r>
            <a:r>
              <a:rPr lang="en-US" altLang="zh-CN" dirty="0" smtClean="0"/>
              <a:t>: co-segmentation, segmentation transfer, </a:t>
            </a:r>
            <a:r>
              <a:rPr lang="en-US" altLang="zh-CN" dirty="0"/>
              <a:t>global appearance by GMM, </a:t>
            </a:r>
            <a:r>
              <a:rPr lang="en-US" altLang="zh-CN" dirty="0" err="1" smtClean="0"/>
              <a:t>Grabcut</a:t>
            </a:r>
            <a:r>
              <a:rPr lang="en-US" altLang="zh-CN" dirty="0" smtClean="0"/>
              <a:t> like optimization</a:t>
            </a:r>
          </a:p>
          <a:p>
            <a:pPr lvl="1"/>
            <a:r>
              <a:rPr lang="en-US" altLang="zh-CN" dirty="0"/>
              <a:t>Different: learning source, image </a:t>
            </a:r>
            <a:r>
              <a:rPr lang="en-US" altLang="zh-CN" dirty="0" smtClean="0"/>
              <a:t>set</a:t>
            </a:r>
          </a:p>
          <a:p>
            <a:pPr lvl="1"/>
            <a:r>
              <a:rPr lang="en-US" altLang="zh-CN" dirty="0" smtClean="0"/>
              <a:t>Advantage: carefully choose good source. Avoid the performance degrades in stages [12ECCV].</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36</a:t>
            </a:fld>
            <a:endParaRPr lang="zh-CN" altLang="en-US"/>
          </a:p>
        </p:txBody>
      </p:sp>
    </p:spTree>
    <p:extLst>
      <p:ext uri="{BB962C8B-B14F-4D97-AF65-F5344CB8AC3E}">
        <p14:creationId xmlns:p14="http://schemas.microsoft.com/office/powerpoint/2010/main" val="22102486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 Reusing image contents</a:t>
            </a:r>
            <a:endParaRPr lang="zh-CN" altLang="en-US" dirty="0"/>
          </a:p>
        </p:txBody>
      </p:sp>
      <p:sp>
        <p:nvSpPr>
          <p:cNvPr id="3" name="内容占位符 2"/>
          <p:cNvSpPr>
            <a:spLocks noGrp="1"/>
          </p:cNvSpPr>
          <p:nvPr>
            <p:ph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37</a:t>
            </a:fld>
            <a:endParaRPr lang="zh-CN" altLang="en-US"/>
          </a:p>
        </p:txBody>
      </p:sp>
      <p:sp>
        <p:nvSpPr>
          <p:cNvPr id="5" name="圆角矩形 4"/>
          <p:cNvSpPr/>
          <p:nvPr/>
        </p:nvSpPr>
        <p:spPr>
          <a:xfrm>
            <a:off x="1462840" y="4943857"/>
            <a:ext cx="7357631" cy="577939"/>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800" dirty="0" smtClean="0"/>
              <a:t>Reusing image contents</a:t>
            </a:r>
            <a:endParaRPr lang="zh-CN" altLang="en-US" sz="2800"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3140" y="3476916"/>
            <a:ext cx="3557332" cy="1324800"/>
          </a:xfrm>
          <a:prstGeom prst="rect">
            <a:avLst/>
          </a:prstGeom>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2839" y="845044"/>
            <a:ext cx="2223223" cy="15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9393" y="845044"/>
            <a:ext cx="2353503" cy="150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2840" y="3476916"/>
            <a:ext cx="3757833" cy="132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6226" y="845044"/>
            <a:ext cx="2674246" cy="1507301"/>
          </a:xfrm>
          <a:prstGeom prst="rect">
            <a:avLst/>
          </a:prstGeom>
        </p:spPr>
      </p:pic>
      <p:pic>
        <p:nvPicPr>
          <p:cNvPr id="11" name="Picture 6" descr="C:\SVN\ObjectRetrival\TVCG\Imgs\retrieval\H\DogJum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2839" y="2425452"/>
            <a:ext cx="7357632" cy="97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6572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Rendering </a:t>
            </a:r>
            <a:endParaRPr lang="zh-CN" altLang="en-US" dirty="0"/>
          </a:p>
        </p:txBody>
      </p:sp>
      <p:sp>
        <p:nvSpPr>
          <p:cNvPr id="3" name="内容占位符 2"/>
          <p:cNvSpPr>
            <a:spLocks noGrp="1"/>
          </p:cNvSpPr>
          <p:nvPr>
            <p:ph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38</a:t>
            </a:fld>
            <a:endParaRPr lang="zh-CN" altLang="en-US"/>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9652" y="1561356"/>
            <a:ext cx="734481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圆角矩形 5"/>
          <p:cNvSpPr/>
          <p:nvPr/>
        </p:nvSpPr>
        <p:spPr>
          <a:xfrm>
            <a:off x="1475656" y="4729708"/>
            <a:ext cx="7272808" cy="72008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dirty="0" smtClean="0">
                <a:solidFill>
                  <a:srgbClr val="406593"/>
                </a:solidFill>
                <a:latin typeface="+mj-lt"/>
                <a:ea typeface="华文楷体" pitchFamily="2" charset="-122"/>
              </a:rPr>
              <a:t>GX </a:t>
            </a:r>
            <a:r>
              <a:rPr lang="en-US" altLang="zh-CN" sz="1700" dirty="0">
                <a:solidFill>
                  <a:srgbClr val="406593"/>
                </a:solidFill>
                <a:latin typeface="+mj-lt"/>
                <a:ea typeface="华文楷体" pitchFamily="2" charset="-122"/>
              </a:rPr>
              <a:t>Zhang, </a:t>
            </a: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SM Hu, RR Martin, A Shape-Preserving Approach to Image Resizing, Computer Graphics Forum, vol. 28, no. 7, pp. 1897–1906, 2009. </a:t>
            </a:r>
            <a:endParaRPr lang="en-US" altLang="zh-CN" sz="1700" dirty="0">
              <a:solidFill>
                <a:srgbClr val="406593"/>
              </a:solidFill>
              <a:ea typeface="华文楷体" pitchFamily="2" charset="-122"/>
            </a:endParaRPr>
          </a:p>
        </p:txBody>
      </p:sp>
    </p:spTree>
    <p:extLst>
      <p:ext uri="{BB962C8B-B14F-4D97-AF65-F5344CB8AC3E}">
        <p14:creationId xmlns:p14="http://schemas.microsoft.com/office/powerpoint/2010/main" val="5151372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Rendering </a:t>
            </a:r>
            <a:endParaRPr lang="zh-CN" altLang="en-US" dirty="0"/>
          </a:p>
        </p:txBody>
      </p:sp>
      <p:sp>
        <p:nvSpPr>
          <p:cNvPr id="3" name="内容占位符 2"/>
          <p:cNvSpPr>
            <a:spLocks noGrp="1"/>
          </p:cNvSpPr>
          <p:nvPr>
            <p:ph idx="1"/>
          </p:nvPr>
        </p:nvSpPr>
        <p:spPr/>
        <p:txBody>
          <a:bodyPr/>
          <a:lstStyle/>
          <a:p>
            <a:r>
              <a:rPr lang="en-US" altLang="zh-CN" dirty="0" smtClean="0"/>
              <a:t>Motivation</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39</a:t>
            </a:fld>
            <a:endParaRPr lang="zh-CN" altLang="en-US"/>
          </a:p>
        </p:txBody>
      </p:sp>
      <p:pic>
        <p:nvPicPr>
          <p:cNvPr id="7" name="Picture 2"/>
          <p:cNvPicPr>
            <a:picLocks noChangeAspect="1" noChangeArrowheads="1"/>
          </p:cNvPicPr>
          <p:nvPr/>
        </p:nvPicPr>
        <p:blipFill>
          <a:blip r:embed="rId2"/>
          <a:srcRect/>
          <a:stretch>
            <a:fillRect/>
          </a:stretch>
        </p:blipFill>
        <p:spPr bwMode="auto">
          <a:xfrm>
            <a:off x="1480841" y="1571625"/>
            <a:ext cx="933450" cy="1857375"/>
          </a:xfrm>
          <a:prstGeom prst="rect">
            <a:avLst/>
          </a:prstGeom>
          <a:noFill/>
          <a:ln w="9525">
            <a:noFill/>
            <a:miter lim="800000"/>
            <a:headEnd/>
            <a:tailEnd/>
          </a:ln>
        </p:spPr>
      </p:pic>
      <p:pic>
        <p:nvPicPr>
          <p:cNvPr id="8" name="Picture 3"/>
          <p:cNvPicPr>
            <a:picLocks noChangeAspect="1" noChangeArrowheads="1"/>
          </p:cNvPicPr>
          <p:nvPr/>
        </p:nvPicPr>
        <p:blipFill>
          <a:blip r:embed="rId3"/>
          <a:srcRect/>
          <a:stretch>
            <a:fillRect/>
          </a:stretch>
        </p:blipFill>
        <p:spPr bwMode="auto">
          <a:xfrm>
            <a:off x="7057729" y="3500437"/>
            <a:ext cx="1643062" cy="1643063"/>
          </a:xfrm>
          <a:prstGeom prst="rect">
            <a:avLst/>
          </a:prstGeom>
          <a:noFill/>
          <a:ln w="9525">
            <a:noFill/>
            <a:miter lim="800000"/>
            <a:headEnd/>
            <a:tailEnd/>
          </a:ln>
        </p:spPr>
      </p:pic>
      <p:pic>
        <p:nvPicPr>
          <p:cNvPr id="9" name="Picture 4"/>
          <p:cNvPicPr>
            <a:picLocks noChangeAspect="1" noChangeArrowheads="1"/>
          </p:cNvPicPr>
          <p:nvPr/>
        </p:nvPicPr>
        <p:blipFill>
          <a:blip r:embed="rId4"/>
          <a:srcRect/>
          <a:stretch>
            <a:fillRect/>
          </a:stretch>
        </p:blipFill>
        <p:spPr bwMode="auto">
          <a:xfrm>
            <a:off x="4414541" y="1571625"/>
            <a:ext cx="869950" cy="1857375"/>
          </a:xfrm>
          <a:prstGeom prst="rect">
            <a:avLst/>
          </a:prstGeom>
          <a:noFill/>
          <a:ln w="9525">
            <a:noFill/>
            <a:miter lim="800000"/>
            <a:headEnd/>
            <a:tailEnd/>
          </a:ln>
        </p:spPr>
      </p:pic>
      <p:pic>
        <p:nvPicPr>
          <p:cNvPr id="10" name="Picture 5"/>
          <p:cNvPicPr>
            <a:picLocks noChangeAspect="1" noChangeArrowheads="1"/>
          </p:cNvPicPr>
          <p:nvPr/>
        </p:nvPicPr>
        <p:blipFill>
          <a:blip r:embed="rId5"/>
          <a:srcRect/>
          <a:stretch>
            <a:fillRect/>
          </a:stretch>
        </p:blipFill>
        <p:spPr bwMode="auto">
          <a:xfrm>
            <a:off x="5343229" y="1571625"/>
            <a:ext cx="1422400" cy="1857375"/>
          </a:xfrm>
          <a:prstGeom prst="rect">
            <a:avLst/>
          </a:prstGeom>
          <a:noFill/>
          <a:ln w="9525">
            <a:noFill/>
            <a:miter lim="800000"/>
            <a:headEnd/>
            <a:tailEnd/>
          </a:ln>
        </p:spPr>
      </p:pic>
      <p:pic>
        <p:nvPicPr>
          <p:cNvPr id="11" name="Picture 6"/>
          <p:cNvPicPr>
            <a:picLocks noChangeAspect="1" noChangeArrowheads="1"/>
          </p:cNvPicPr>
          <p:nvPr/>
        </p:nvPicPr>
        <p:blipFill>
          <a:blip r:embed="rId6"/>
          <a:srcRect/>
          <a:stretch>
            <a:fillRect/>
          </a:stretch>
        </p:blipFill>
        <p:spPr bwMode="auto">
          <a:xfrm>
            <a:off x="6843416" y="1571625"/>
            <a:ext cx="1857375" cy="1857375"/>
          </a:xfrm>
          <a:prstGeom prst="rect">
            <a:avLst/>
          </a:prstGeom>
          <a:noFill/>
          <a:ln w="9525">
            <a:noFill/>
            <a:miter lim="800000"/>
            <a:headEnd/>
            <a:tailEnd/>
          </a:ln>
        </p:spPr>
      </p:pic>
      <p:pic>
        <p:nvPicPr>
          <p:cNvPr id="12" name="Picture 7"/>
          <p:cNvPicPr>
            <a:picLocks noChangeAspect="1" noChangeArrowheads="1"/>
          </p:cNvPicPr>
          <p:nvPr/>
        </p:nvPicPr>
        <p:blipFill>
          <a:blip r:embed="rId7"/>
          <a:srcRect/>
          <a:stretch>
            <a:fillRect/>
          </a:stretch>
        </p:blipFill>
        <p:spPr bwMode="auto">
          <a:xfrm>
            <a:off x="1485604" y="3500437"/>
            <a:ext cx="1698625" cy="1643063"/>
          </a:xfrm>
          <a:prstGeom prst="rect">
            <a:avLst/>
          </a:prstGeom>
          <a:noFill/>
          <a:ln w="9525">
            <a:noFill/>
            <a:miter lim="800000"/>
            <a:headEnd/>
            <a:tailEnd/>
          </a:ln>
        </p:spPr>
      </p:pic>
      <p:pic>
        <p:nvPicPr>
          <p:cNvPr id="13" name="Picture 2"/>
          <p:cNvPicPr>
            <a:picLocks noChangeAspect="1" noChangeArrowheads="1"/>
          </p:cNvPicPr>
          <p:nvPr/>
        </p:nvPicPr>
        <p:blipFill>
          <a:blip r:embed="rId8"/>
          <a:srcRect/>
          <a:stretch>
            <a:fillRect/>
          </a:stretch>
        </p:blipFill>
        <p:spPr bwMode="auto">
          <a:xfrm>
            <a:off x="3235029" y="3500437"/>
            <a:ext cx="822325" cy="1649413"/>
          </a:xfrm>
          <a:prstGeom prst="rect">
            <a:avLst/>
          </a:prstGeom>
          <a:noFill/>
          <a:ln w="9525">
            <a:noFill/>
            <a:miter lim="800000"/>
            <a:headEnd/>
            <a:tailEnd/>
          </a:ln>
        </p:spPr>
      </p:pic>
      <p:pic>
        <p:nvPicPr>
          <p:cNvPr id="14" name="Picture 3"/>
          <p:cNvPicPr>
            <a:picLocks noChangeAspect="1" noChangeArrowheads="1"/>
          </p:cNvPicPr>
          <p:nvPr/>
        </p:nvPicPr>
        <p:blipFill>
          <a:blip r:embed="rId9"/>
          <a:srcRect/>
          <a:stretch>
            <a:fillRect/>
          </a:stretch>
        </p:blipFill>
        <p:spPr bwMode="auto">
          <a:xfrm>
            <a:off x="4127204" y="3500437"/>
            <a:ext cx="1144587" cy="1643063"/>
          </a:xfrm>
          <a:prstGeom prst="rect">
            <a:avLst/>
          </a:prstGeom>
          <a:noFill/>
          <a:ln w="9525">
            <a:noFill/>
            <a:miter lim="800000"/>
            <a:headEnd/>
            <a:tailEnd/>
          </a:ln>
        </p:spPr>
      </p:pic>
      <p:pic>
        <p:nvPicPr>
          <p:cNvPr id="15" name="Picture 4"/>
          <p:cNvPicPr>
            <a:picLocks noChangeAspect="1" noChangeArrowheads="1"/>
          </p:cNvPicPr>
          <p:nvPr/>
        </p:nvPicPr>
        <p:blipFill>
          <a:blip r:embed="rId10"/>
          <a:srcRect/>
          <a:stretch>
            <a:fillRect/>
          </a:stretch>
        </p:blipFill>
        <p:spPr bwMode="auto">
          <a:xfrm>
            <a:off x="5343229" y="3500437"/>
            <a:ext cx="1643062" cy="1643063"/>
          </a:xfrm>
          <a:prstGeom prst="rect">
            <a:avLst/>
          </a:prstGeom>
          <a:noFill/>
          <a:ln w="9525">
            <a:noFill/>
            <a:miter lim="800000"/>
            <a:headEnd/>
            <a:tailEnd/>
          </a:ln>
        </p:spPr>
      </p:pic>
      <p:pic>
        <p:nvPicPr>
          <p:cNvPr id="16" name="Picture 5"/>
          <p:cNvPicPr>
            <a:picLocks noChangeAspect="1" noChangeArrowheads="1"/>
          </p:cNvPicPr>
          <p:nvPr/>
        </p:nvPicPr>
        <p:blipFill>
          <a:blip r:embed="rId11"/>
          <a:srcRect/>
          <a:stretch>
            <a:fillRect/>
          </a:stretch>
        </p:blipFill>
        <p:spPr bwMode="auto">
          <a:xfrm>
            <a:off x="2485729" y="1571625"/>
            <a:ext cx="1857375" cy="1857375"/>
          </a:xfrm>
          <a:prstGeom prst="rect">
            <a:avLst/>
          </a:prstGeom>
          <a:noFill/>
          <a:ln w="9525">
            <a:noFill/>
            <a:miter lim="800000"/>
            <a:headEnd/>
            <a:tailEnd/>
          </a:ln>
        </p:spPr>
      </p:pic>
    </p:spTree>
    <p:extLst>
      <p:ext uri="{BB962C8B-B14F-4D97-AF65-F5344CB8AC3E}">
        <p14:creationId xmlns:p14="http://schemas.microsoft.com/office/powerpoint/2010/main" val="206984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1.1 Background</a:t>
            </a:r>
            <a:endParaRPr lang="zh-CN" altLang="en-US" dirty="0"/>
          </a:p>
        </p:txBody>
      </p:sp>
      <p:sp>
        <p:nvSpPr>
          <p:cNvPr id="3" name="内容占位符 2"/>
          <p:cNvSpPr>
            <a:spLocks noGrp="1"/>
          </p:cNvSpPr>
          <p:nvPr>
            <p:ph idx="1"/>
          </p:nvPr>
        </p:nvSpPr>
        <p:spPr/>
        <p:txBody>
          <a:bodyPr/>
          <a:lstStyle/>
          <a:p>
            <a:r>
              <a:rPr lang="en-US" altLang="zh-CN" dirty="0" smtClean="0"/>
              <a:t>Challenges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a:t>
            </a:fld>
            <a:endParaRPr lang="zh-CN" altLang="en-US"/>
          </a:p>
        </p:txBody>
      </p:sp>
      <p:pic>
        <p:nvPicPr>
          <p:cNvPr id="5"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09" b="99353" l="7632" r="99211">
                        <a14:foregroundMark x1="15263" y1="59547" x2="15263" y2="59547"/>
                        <a14:foregroundMark x1="13684" y1="52751" x2="13684" y2="52751"/>
                        <a14:foregroundMark x1="9474" y1="51456" x2="9474" y2="51456"/>
                        <a14:foregroundMark x1="12105" y1="63754" x2="12105" y2="63754"/>
                        <a14:foregroundMark x1="15263" y1="65372" x2="15263" y2="65372"/>
                        <a14:foregroundMark x1="19474" y1="64725" x2="19474" y2="64725"/>
                        <a14:foregroundMark x1="23158" y1="65049" x2="23158" y2="65049"/>
                        <a14:foregroundMark x1="23684" y1="59871" x2="23684" y2="59871"/>
                        <a14:foregroundMark x1="20263" y1="53074" x2="20263" y2="53074"/>
                        <a14:foregroundMark x1="85000" y1="45955" x2="85000" y2="45955"/>
                        <a14:foregroundMark x1="81316" y1="36246" x2="81316" y2="36246"/>
                        <a14:foregroundMark x1="85526" y1="35275" x2="85526" y2="35275"/>
                        <a14:foregroundMark x1="88684" y1="34304" x2="88684" y2="34304"/>
                        <a14:foregroundMark x1="92105" y1="40453" x2="92105" y2="40453"/>
                        <a14:foregroundMark x1="80789" y1="25890" x2="80789" y2="25890"/>
                        <a14:foregroundMark x1="77895" y1="20065" x2="77895" y2="20065"/>
                        <a14:foregroundMark x1="79474" y1="17476" x2="79474" y2="17476"/>
                        <a14:foregroundMark x1="92895" y1="17476" x2="92895" y2="17476"/>
                        <a14:foregroundMark x1="95000" y1="18770" x2="93684" y2="19094"/>
                        <a14:foregroundMark x1="90000" y1="24595" x2="90000" y2="24595"/>
                        <a14:foregroundMark x1="82105" y1="30097" x2="82105" y2="30097"/>
                        <a14:foregroundMark x1="88421" y1="32039" x2="88421" y2="32039"/>
                        <a14:foregroundMark x1="90526" y1="38835" x2="90526" y2="38835"/>
                        <a14:foregroundMark x1="94737" y1="39482" x2="94737" y2="39482"/>
                        <a14:foregroundMark x1="95526" y1="41100" x2="95526" y2="41100"/>
                        <a14:foregroundMark x1="90789" y1="46278" x2="90789" y2="46278"/>
                        <a14:foregroundMark x1="87895" y1="47573" x2="87895" y2="475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07703" y="4349045"/>
            <a:ext cx="2088233" cy="1372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组合 5"/>
          <p:cNvGrpSpPr/>
          <p:nvPr/>
        </p:nvGrpSpPr>
        <p:grpSpPr>
          <a:xfrm>
            <a:off x="2051718" y="1696527"/>
            <a:ext cx="3024338" cy="2360748"/>
            <a:chOff x="386535" y="1789769"/>
            <a:chExt cx="3919050" cy="2969555"/>
          </a:xfrm>
        </p:grpSpPr>
        <p:sp>
          <p:nvSpPr>
            <p:cNvPr id="7" name="矩形标注 6"/>
            <p:cNvSpPr/>
            <p:nvPr/>
          </p:nvSpPr>
          <p:spPr bwMode="auto">
            <a:xfrm>
              <a:off x="386535" y="1789769"/>
              <a:ext cx="3919048" cy="2969555"/>
            </a:xfrm>
            <a:prstGeom prst="wedgeRectCallout">
              <a:avLst>
                <a:gd name="adj1" fmla="val -32094"/>
                <a:gd name="adj2" fmla="val 65725"/>
              </a:avLst>
            </a:prstGeom>
            <a:gradFill>
              <a:gsLst>
                <a:gs pos="0">
                  <a:schemeClr val="bg1"/>
                </a:gs>
                <a:gs pos="35000">
                  <a:schemeClr val="accent4">
                    <a:tint val="37000"/>
                    <a:satMod val="300000"/>
                  </a:schemeClr>
                </a:gs>
                <a:gs pos="100000">
                  <a:schemeClr val="accent4">
                    <a:tint val="15000"/>
                    <a:satMod val="350000"/>
                  </a:schemeClr>
                </a:gs>
              </a:gsLst>
            </a:gradFill>
            <a:ln>
              <a:solidFill>
                <a:schemeClr val="bg1"/>
              </a:solidFill>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6600"/>
                </a:solidFill>
                <a:effectLst/>
                <a:latin typeface="Arial" charset="0"/>
                <a:ea typeface="SimSun" pitchFamily="2" charset="-122"/>
              </a:endParaRPr>
            </a:p>
          </p:txBody>
        </p:sp>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540" y="1789769"/>
              <a:ext cx="3919045" cy="2969555"/>
            </a:xfrm>
            <a:prstGeom prst="rect">
              <a:avLst/>
            </a:prstGeom>
            <a:ln w="9525">
              <a:solidFill>
                <a:schemeClr val="tx1"/>
              </a:solidFill>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3333572" y="4225652"/>
            <a:ext cx="1526460" cy="1200329"/>
          </a:xfrm>
          <a:prstGeom prst="rect">
            <a:avLst/>
          </a:prstGeom>
          <a:noFill/>
        </p:spPr>
        <p:txBody>
          <a:bodyPr wrap="square" rtlCol="0">
            <a:spAutoFit/>
          </a:bodyPr>
          <a:lstStyle/>
          <a:p>
            <a:pPr algn="ctr"/>
            <a:r>
              <a:rPr lang="en-US" altLang="zh-CN" dirty="0" smtClean="0"/>
              <a:t>Pixel</a:t>
            </a:r>
            <a:endParaRPr lang="en-US" altLang="zh-CN" dirty="0"/>
          </a:p>
          <a:p>
            <a:pPr algn="ctr"/>
            <a:r>
              <a:rPr lang="en-US" altLang="zh-CN" dirty="0" smtClean="0"/>
              <a:t>Color value</a:t>
            </a:r>
            <a:endParaRPr lang="en-US" dirty="0" smtClean="0"/>
          </a:p>
          <a:p>
            <a:pPr algn="ctr"/>
            <a:r>
              <a:rPr lang="en-US" altLang="zh-CN" dirty="0" smtClean="0"/>
              <a:t>Patch</a:t>
            </a:r>
          </a:p>
          <a:p>
            <a:pPr algn="ctr"/>
            <a:r>
              <a:rPr lang="en-US" dirty="0" smtClean="0"/>
              <a:t>… </a:t>
            </a:r>
            <a:endParaRPr lang="en-US" dirty="0"/>
          </a:p>
        </p:txBody>
      </p:sp>
      <p:grpSp>
        <p:nvGrpSpPr>
          <p:cNvPr id="10" name="组合 9"/>
          <p:cNvGrpSpPr/>
          <p:nvPr/>
        </p:nvGrpSpPr>
        <p:grpSpPr>
          <a:xfrm>
            <a:off x="5508104" y="1561356"/>
            <a:ext cx="3096344" cy="2394955"/>
            <a:chOff x="6365564" y="2141234"/>
            <a:chExt cx="2422130" cy="1788194"/>
          </a:xfrm>
        </p:grpSpPr>
        <p:sp>
          <p:nvSpPr>
            <p:cNvPr id="11" name="云形标注 10"/>
            <p:cNvSpPr/>
            <p:nvPr/>
          </p:nvSpPr>
          <p:spPr bwMode="auto">
            <a:xfrm>
              <a:off x="6365564" y="2141234"/>
              <a:ext cx="2402909" cy="1788194"/>
            </a:xfrm>
            <a:prstGeom prst="cloudCallout">
              <a:avLst>
                <a:gd name="adj1" fmla="val 24763"/>
                <a:gd name="adj2" fmla="val 56728"/>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6600"/>
                </a:solidFill>
                <a:effectLst/>
                <a:latin typeface="Arial" charset="0"/>
                <a:ea typeface="SimSun" pitchFamily="2" charset="-122"/>
              </a:endParaRPr>
            </a:p>
          </p:txBody>
        </p:sp>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7117" y="2820183"/>
              <a:ext cx="1159522" cy="84365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Picture 8" descr="D:\WorkSpace\GeoImgEdit\EditInterface\Output\f\Layer\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3601" y="2389007"/>
              <a:ext cx="713521" cy="5175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D:\WorkSpace\GeoImgEdit\EditInterface\Output\f\Layer\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1823" y="2409261"/>
              <a:ext cx="525838" cy="3857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WorkSpace\GeoImgEdit\EditInterface\Output\f\Layer\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8368" y="2531929"/>
              <a:ext cx="510754" cy="3778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WorkSpace\GeoImgEdit\EditInterface\Output\f\Layer\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156" y="2742329"/>
              <a:ext cx="580895" cy="412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WorkSpace\GeoImgEdit\EditInterface\Output\f\Layer\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86239" y="3093823"/>
              <a:ext cx="504518" cy="465121"/>
            </a:xfrm>
            <a:prstGeom prst="rect">
              <a:avLst/>
            </a:prstGeom>
            <a:noFill/>
            <a:scene3d>
              <a:camera prst="orthographicFront">
                <a:rot lat="1158598" lon="0" rev="0"/>
              </a:camera>
              <a:lightRig rig="threePt" dir="t"/>
            </a:scene3d>
            <a:extLst>
              <a:ext uri="{909E8E84-426E-40DD-AFC4-6F175D3DCCD1}">
                <a14:hiddenFill xmlns:a14="http://schemas.microsoft.com/office/drawing/2010/main">
                  <a:solidFill>
                    <a:srgbClr val="FFFFFF"/>
                  </a:solidFill>
                </a14:hiddenFill>
              </a:ext>
            </a:extLst>
          </p:spPr>
        </p:pic>
        <p:sp>
          <p:nvSpPr>
            <p:cNvPr id="18" name="任意多边形 17"/>
            <p:cNvSpPr/>
            <p:nvPr/>
          </p:nvSpPr>
          <p:spPr>
            <a:xfrm>
              <a:off x="7499204" y="2602113"/>
              <a:ext cx="133234" cy="11291"/>
            </a:xfrm>
            <a:custGeom>
              <a:avLst/>
              <a:gdLst>
                <a:gd name="connsiteX0" fmla="*/ 0 w 244549"/>
                <a:gd name="connsiteY0" fmla="*/ 21362 h 21362"/>
                <a:gd name="connsiteX1" fmla="*/ 244549 w 244549"/>
                <a:gd name="connsiteY1" fmla="*/ 97 h 21362"/>
                <a:gd name="connsiteX2" fmla="*/ 0 w 244549"/>
                <a:gd name="connsiteY2" fmla="*/ 21362 h 21362"/>
              </a:gdLst>
              <a:ahLst/>
              <a:cxnLst>
                <a:cxn ang="0">
                  <a:pos x="connsiteX0" y="connsiteY0"/>
                </a:cxn>
                <a:cxn ang="0">
                  <a:pos x="connsiteX1" y="connsiteY1"/>
                </a:cxn>
                <a:cxn ang="0">
                  <a:pos x="connsiteX2" y="connsiteY2"/>
                </a:cxn>
              </a:cxnLst>
              <a:rect l="l" t="t" r="r" b="b"/>
              <a:pathLst>
                <a:path w="244549" h="21362">
                  <a:moveTo>
                    <a:pt x="0" y="21362"/>
                  </a:moveTo>
                  <a:lnTo>
                    <a:pt x="244549" y="97"/>
                  </a:lnTo>
                  <a:cubicBezTo>
                    <a:pt x="242777" y="-1675"/>
                    <a:pt x="0" y="21362"/>
                    <a:pt x="0" y="21362"/>
                  </a:cubicBezTo>
                  <a:close/>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6600"/>
                </a:solidFill>
                <a:effectLst/>
                <a:latin typeface="Arial" charset="0"/>
                <a:ea typeface="SimSun" pitchFamily="2" charset="-122"/>
              </a:endParaRPr>
            </a:p>
          </p:txBody>
        </p:sp>
        <p:sp>
          <p:nvSpPr>
            <p:cNvPr id="19" name="TextBox 18"/>
            <p:cNvSpPr txBox="1"/>
            <p:nvPr/>
          </p:nvSpPr>
          <p:spPr>
            <a:xfrm rot="852204">
              <a:off x="8190242" y="2166437"/>
              <a:ext cx="597452" cy="698629"/>
            </a:xfrm>
            <a:prstGeom prst="rect">
              <a:avLst/>
            </a:prstGeom>
            <a:noFill/>
          </p:spPr>
          <p:txBody>
            <a:bodyPr wrap="square" rtlCol="0">
              <a:spAutoFit/>
            </a:bodyPr>
            <a:lstStyle/>
            <a:p>
              <a:pPr algn="ctr"/>
              <a:r>
                <a:rPr lang="en-US" sz="3600" dirty="0" smtClean="0">
                  <a:solidFill>
                    <a:schemeClr val="bg2"/>
                  </a:solidFill>
                </a:rPr>
                <a:t>…</a:t>
              </a:r>
              <a:endParaRPr lang="en-US" sz="3600" dirty="0">
                <a:solidFill>
                  <a:schemeClr val="bg2"/>
                </a:solidFill>
              </a:endParaRPr>
            </a:p>
          </p:txBody>
        </p:sp>
        <p:sp>
          <p:nvSpPr>
            <p:cNvPr id="20" name="Line 13"/>
            <p:cNvSpPr>
              <a:spLocks noChangeShapeType="1"/>
            </p:cNvSpPr>
            <p:nvPr/>
          </p:nvSpPr>
          <p:spPr bwMode="auto">
            <a:xfrm flipV="1">
              <a:off x="7074662" y="3242010"/>
              <a:ext cx="614954" cy="102174"/>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Line 13"/>
            <p:cNvSpPr>
              <a:spLocks noChangeShapeType="1"/>
            </p:cNvSpPr>
            <p:nvPr/>
          </p:nvSpPr>
          <p:spPr bwMode="auto">
            <a:xfrm>
              <a:off x="7152586" y="3029044"/>
              <a:ext cx="695075" cy="125975"/>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2" name="Line 13"/>
            <p:cNvSpPr>
              <a:spLocks noChangeShapeType="1"/>
            </p:cNvSpPr>
            <p:nvPr/>
          </p:nvSpPr>
          <p:spPr bwMode="auto">
            <a:xfrm>
              <a:off x="7444421" y="2820183"/>
              <a:ext cx="362456" cy="271849"/>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Line 13"/>
            <p:cNvSpPr>
              <a:spLocks noChangeShapeType="1"/>
            </p:cNvSpPr>
            <p:nvPr/>
          </p:nvSpPr>
          <p:spPr bwMode="auto">
            <a:xfrm>
              <a:off x="7629555" y="2741267"/>
              <a:ext cx="30030" cy="350765"/>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Line 13"/>
            <p:cNvSpPr>
              <a:spLocks noChangeShapeType="1"/>
            </p:cNvSpPr>
            <p:nvPr/>
          </p:nvSpPr>
          <p:spPr bwMode="auto">
            <a:xfrm flipH="1">
              <a:off x="7905206" y="2769913"/>
              <a:ext cx="57546" cy="472096"/>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 name="Line 13"/>
            <p:cNvSpPr>
              <a:spLocks noChangeShapeType="1"/>
            </p:cNvSpPr>
            <p:nvPr/>
          </p:nvSpPr>
          <p:spPr bwMode="auto">
            <a:xfrm flipH="1">
              <a:off x="8053843" y="2859024"/>
              <a:ext cx="444915" cy="485161"/>
            </a:xfrm>
            <a:prstGeom prst="line">
              <a:avLst/>
            </a:prstGeom>
            <a:noFill/>
            <a:ln w="3175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26" name="TextBox 25"/>
          <p:cNvSpPr txBox="1"/>
          <p:nvPr/>
        </p:nvSpPr>
        <p:spPr>
          <a:xfrm>
            <a:off x="7553233" y="4397414"/>
            <a:ext cx="1425868" cy="1200329"/>
          </a:xfrm>
          <a:prstGeom prst="rect">
            <a:avLst/>
          </a:prstGeom>
          <a:noFill/>
        </p:spPr>
        <p:txBody>
          <a:bodyPr wrap="square" rtlCol="0">
            <a:spAutoFit/>
          </a:bodyPr>
          <a:lstStyle/>
          <a:p>
            <a:pPr algn="ctr"/>
            <a:r>
              <a:rPr lang="en-US" altLang="zh-CN" dirty="0" smtClean="0"/>
              <a:t>Scene</a:t>
            </a:r>
            <a:endParaRPr lang="en-US" altLang="zh-CN" dirty="0"/>
          </a:p>
          <a:p>
            <a:pPr algn="ctr"/>
            <a:r>
              <a:rPr lang="en-US" altLang="zh-CN" dirty="0" smtClean="0"/>
              <a:t>Object</a:t>
            </a:r>
          </a:p>
          <a:p>
            <a:pPr algn="ctr"/>
            <a:r>
              <a:rPr lang="en-US" altLang="zh-CN" dirty="0" smtClean="0"/>
              <a:t>Relations</a:t>
            </a:r>
          </a:p>
          <a:p>
            <a:pPr algn="ctr"/>
            <a:r>
              <a:rPr lang="en-US" dirty="0" smtClean="0"/>
              <a:t>…</a:t>
            </a:r>
            <a:endParaRPr lang="en-US" dirty="0"/>
          </a:p>
        </p:txBody>
      </p:sp>
      <p:pic>
        <p:nvPicPr>
          <p:cNvPr id="27" name="图片 26"/>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9706" l="0" r="62000"/>
                    </a14:imgEffect>
                  </a14:imgLayer>
                </a14:imgProps>
              </a:ext>
              <a:ext uri="{28A0092B-C50C-407E-A947-70E740481C1C}">
                <a14:useLocalDpi xmlns:a14="http://schemas.microsoft.com/office/drawing/2010/main" val="0"/>
              </a:ext>
            </a:extLst>
          </a:blip>
          <a:srcRect t="17362" r="45873"/>
          <a:stretch/>
        </p:blipFill>
        <p:spPr>
          <a:xfrm>
            <a:off x="6313719" y="4020975"/>
            <a:ext cx="1342518" cy="16096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201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3.1 Rendering</a:t>
            </a:r>
            <a:endParaRPr lang="zh-CN" altLang="en-US" dirty="0"/>
          </a:p>
        </p:txBody>
      </p:sp>
      <p:sp>
        <p:nvSpPr>
          <p:cNvPr id="3" name="内容占位符 2"/>
          <p:cNvSpPr>
            <a:spLocks noGrp="1"/>
          </p:cNvSpPr>
          <p:nvPr>
            <p:ph idx="1"/>
          </p:nvPr>
        </p:nvSpPr>
        <p:spPr/>
        <p:txBody>
          <a:bodyPr/>
          <a:lstStyle/>
          <a:p>
            <a:r>
              <a:rPr lang="en-US" altLang="zh-CN" dirty="0" smtClean="0"/>
              <a:t>Content aware resizing – Basic idea</a:t>
            </a:r>
          </a:p>
          <a:p>
            <a:pPr lvl="1"/>
            <a:r>
              <a:rPr lang="en-US" altLang="zh-CN" dirty="0" smtClean="0"/>
              <a:t>Control points: mesh + edge points</a:t>
            </a:r>
          </a:p>
          <a:p>
            <a:pPr lvl="1"/>
            <a:r>
              <a:rPr lang="en-US" altLang="zh-CN" dirty="0" smtClean="0"/>
              <a:t>Handles: a subset of control points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40</a:t>
            </a:fld>
            <a:endParaRPr lang="zh-CN" altLang="en-US"/>
          </a:p>
        </p:txBody>
      </p:sp>
      <p:pic>
        <p:nvPicPr>
          <p:cNvPr id="7" name="Picture 4"/>
          <p:cNvPicPr>
            <a:picLocks noChangeAspect="1" noChangeArrowheads="1"/>
          </p:cNvPicPr>
          <p:nvPr/>
        </p:nvPicPr>
        <p:blipFill>
          <a:blip r:embed="rId2"/>
          <a:srcRect/>
          <a:stretch>
            <a:fillRect/>
          </a:stretch>
        </p:blipFill>
        <p:spPr bwMode="auto">
          <a:xfrm>
            <a:off x="2123728" y="2529174"/>
            <a:ext cx="5657825" cy="2920614"/>
          </a:xfrm>
          <a:prstGeom prst="rect">
            <a:avLst/>
          </a:prstGeom>
          <a:noFill/>
          <a:ln w="9525">
            <a:noFill/>
            <a:miter lim="800000"/>
            <a:headEnd/>
            <a:tailEnd/>
          </a:ln>
        </p:spPr>
      </p:pic>
    </p:spTree>
    <p:extLst>
      <p:ext uri="{BB962C8B-B14F-4D97-AF65-F5344CB8AC3E}">
        <p14:creationId xmlns:p14="http://schemas.microsoft.com/office/powerpoint/2010/main" val="7097942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Rendering</a:t>
            </a:r>
            <a:endParaRPr lang="zh-CN" altLang="en-US" dirty="0"/>
          </a:p>
        </p:txBody>
      </p:sp>
      <p:sp>
        <p:nvSpPr>
          <p:cNvPr id="3" name="内容占位符 2"/>
          <p:cNvSpPr>
            <a:spLocks noGrp="1"/>
          </p:cNvSpPr>
          <p:nvPr>
            <p:ph idx="1"/>
          </p:nvPr>
        </p:nvSpPr>
        <p:spPr/>
        <p:txBody>
          <a:bodyPr>
            <a:normAutofit fontScale="92500" lnSpcReduction="10000"/>
          </a:bodyPr>
          <a:lstStyle/>
          <a:p>
            <a:r>
              <a:rPr lang="en-US" altLang="zh-CN" dirty="0" smtClean="0"/>
              <a:t>Distortion Energy of Handles</a:t>
            </a:r>
          </a:p>
          <a:p>
            <a:pPr lvl="1"/>
            <a:endParaRPr lang="en-US" altLang="zh-CN" dirty="0"/>
          </a:p>
          <a:p>
            <a:pPr lvl="1"/>
            <a:endParaRPr lang="en-US" altLang="zh-CN" dirty="0"/>
          </a:p>
          <a:p>
            <a:pPr fontAlgn="auto">
              <a:defRPr/>
            </a:pPr>
            <a:r>
              <a:rPr lang="en-US" altLang="zh-CN" dirty="0"/>
              <a:t>Intuitive</a:t>
            </a:r>
          </a:p>
          <a:p>
            <a:pPr lvl="1" fontAlgn="auto">
              <a:spcAft>
                <a:spcPts val="0"/>
              </a:spcAft>
              <a:buFont typeface="Arial" pitchFamily="34" charset="0"/>
              <a:buChar char="–"/>
              <a:defRPr/>
            </a:pPr>
            <a:r>
              <a:rPr lang="en-US" altLang="zh-CN" dirty="0"/>
              <a:t>It is the minimal possible square distance between two shapes P’ and P, if P may be replaced by any similarity transformation of </a:t>
            </a:r>
            <a:r>
              <a:rPr lang="en-US" altLang="zh-CN" dirty="0" smtClean="0"/>
              <a:t>itself.</a:t>
            </a:r>
          </a:p>
          <a:p>
            <a:pPr lvl="1" fontAlgn="auto">
              <a:spcAft>
                <a:spcPts val="0"/>
              </a:spcAft>
              <a:buFont typeface="Arial" pitchFamily="34" charset="0"/>
              <a:buChar char="–"/>
              <a:defRPr/>
            </a:pPr>
            <a:r>
              <a:rPr lang="en-US" altLang="zh-CN" dirty="0" smtClean="0"/>
              <a:t>We </a:t>
            </a:r>
            <a:r>
              <a:rPr lang="en-US" altLang="zh-CN" dirty="0"/>
              <a:t>have proved that when P contains 3 points (P is triangle), this energy function is identical to the discrete conformal energy which is </a:t>
            </a:r>
            <a:r>
              <a:rPr lang="en-US" altLang="zh-CN" dirty="0" smtClean="0"/>
              <a:t>widely used </a:t>
            </a:r>
            <a:r>
              <a:rPr lang="en-US" altLang="zh-CN" dirty="0"/>
              <a:t>in geometry processing.</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41</a:t>
            </a:fld>
            <a:endParaRPr lang="zh-CN" altLang="en-US"/>
          </a:p>
        </p:txBody>
      </p:sp>
      <p:graphicFrame>
        <p:nvGraphicFramePr>
          <p:cNvPr id="5" name="对象 4"/>
          <p:cNvGraphicFramePr>
            <a:graphicFrameLocks noChangeAspect="1"/>
          </p:cNvGraphicFramePr>
          <p:nvPr>
            <p:extLst>
              <p:ext uri="{D42A27DB-BD31-4B8C-83A1-F6EECF244321}">
                <p14:modId xmlns:p14="http://schemas.microsoft.com/office/powerpoint/2010/main" val="976351134"/>
              </p:ext>
            </p:extLst>
          </p:nvPr>
        </p:nvGraphicFramePr>
        <p:xfrm>
          <a:off x="2381845" y="1201316"/>
          <a:ext cx="5070475" cy="1143000"/>
        </p:xfrm>
        <a:graphic>
          <a:graphicData uri="http://schemas.openxmlformats.org/presentationml/2006/ole">
            <mc:AlternateContent xmlns:mc="http://schemas.openxmlformats.org/markup-compatibility/2006">
              <mc:Choice xmlns:v="urn:schemas-microsoft-com:vml" Requires="v">
                <p:oleObj spid="_x0000_s8251" name="Equation" r:id="rId4" imgW="46015290" imgH="10353585" progId="Equation.DSMT4">
                  <p:embed/>
                </p:oleObj>
              </mc:Choice>
              <mc:Fallback>
                <p:oleObj name="Equation" r:id="rId4" imgW="46015290" imgH="10353585"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845" y="1201316"/>
                        <a:ext cx="50704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221617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Rendering </a:t>
            </a:r>
            <a:endParaRPr lang="zh-CN" altLang="en-US" dirty="0"/>
          </a:p>
        </p:txBody>
      </p:sp>
      <p:sp>
        <p:nvSpPr>
          <p:cNvPr id="3" name="内容占位符 2"/>
          <p:cNvSpPr>
            <a:spLocks noGrp="1"/>
          </p:cNvSpPr>
          <p:nvPr>
            <p:ph idx="1"/>
          </p:nvPr>
        </p:nvSpPr>
        <p:spPr/>
        <p:txBody>
          <a:bodyPr/>
          <a:lstStyle/>
          <a:p>
            <a:r>
              <a:rPr lang="en-US" altLang="zh-CN" dirty="0" smtClean="0"/>
              <a:t>Content aware image resizing</a:t>
            </a:r>
          </a:p>
          <a:p>
            <a:pPr lvl="1"/>
            <a:r>
              <a:rPr lang="en-US" altLang="zh-CN" dirty="0" smtClean="0"/>
              <a:t>Using control points driven deformation according to importance/saliency maps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42</a:t>
            </a:fld>
            <a:endParaRPr lang="zh-CN" altLang="en-US"/>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569468"/>
            <a:ext cx="734481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4369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a:t>
            </a:r>
            <a:r>
              <a:rPr lang="en-US" altLang="zh-CN" dirty="0" smtClean="0"/>
              <a:t>Rendering</a:t>
            </a:r>
            <a:endParaRPr lang="zh-CN" altLang="en-US" dirty="0"/>
          </a:p>
        </p:txBody>
      </p:sp>
      <p:sp>
        <p:nvSpPr>
          <p:cNvPr id="3" name="内容占位符 2"/>
          <p:cNvSpPr>
            <a:spLocks noGrp="1"/>
          </p:cNvSpPr>
          <p:nvPr>
            <p:ph idx="1"/>
          </p:nvPr>
        </p:nvSpPr>
        <p:spPr/>
        <p:txBody>
          <a:bodyPr/>
          <a:lstStyle/>
          <a:p>
            <a:r>
              <a:rPr lang="en-US" altLang="zh-CN" dirty="0" smtClean="0"/>
              <a:t>Content aware image resizing results</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43</a:t>
            </a:fld>
            <a:endParaRPr lang="zh-CN" altLang="en-US"/>
          </a:p>
        </p:txBody>
      </p:sp>
      <p:pic>
        <p:nvPicPr>
          <p:cNvPr id="5" name="Picture 2"/>
          <p:cNvPicPr>
            <a:picLocks noChangeAspect="1" noChangeArrowheads="1"/>
          </p:cNvPicPr>
          <p:nvPr/>
        </p:nvPicPr>
        <p:blipFill>
          <a:blip r:embed="rId3"/>
          <a:srcRect/>
          <a:stretch>
            <a:fillRect/>
          </a:stretch>
        </p:blipFill>
        <p:spPr>
          <a:xfrm>
            <a:off x="2195736" y="1417341"/>
            <a:ext cx="2888176" cy="3840659"/>
          </a:xfrm>
          <a:prstGeom prst="rect">
            <a:avLst/>
          </a:prstGeom>
        </p:spPr>
      </p:pic>
      <p:pic>
        <p:nvPicPr>
          <p:cNvPr id="6" name="Picture 3"/>
          <p:cNvPicPr>
            <a:picLocks noChangeAspect="1" noChangeArrowheads="1"/>
          </p:cNvPicPr>
          <p:nvPr/>
        </p:nvPicPr>
        <p:blipFill>
          <a:blip r:embed="rId4"/>
          <a:srcRect/>
          <a:stretch>
            <a:fillRect/>
          </a:stretch>
        </p:blipFill>
        <p:spPr bwMode="auto">
          <a:xfrm>
            <a:off x="5220072" y="1417340"/>
            <a:ext cx="1436406" cy="3840659"/>
          </a:xfrm>
          <a:prstGeom prst="rect">
            <a:avLst/>
          </a:prstGeom>
          <a:noFill/>
          <a:ln w="9525">
            <a:noFill/>
            <a:miter lim="800000"/>
            <a:headEnd/>
            <a:tailEnd/>
          </a:ln>
        </p:spPr>
      </p:pic>
      <p:pic>
        <p:nvPicPr>
          <p:cNvPr id="7" name="Picture 4"/>
          <p:cNvPicPr>
            <a:picLocks noChangeAspect="1" noChangeArrowheads="1"/>
          </p:cNvPicPr>
          <p:nvPr/>
        </p:nvPicPr>
        <p:blipFill>
          <a:blip r:embed="rId5"/>
          <a:srcRect/>
          <a:stretch>
            <a:fillRect/>
          </a:stretch>
        </p:blipFill>
        <p:spPr bwMode="auto">
          <a:xfrm>
            <a:off x="6804248" y="1417341"/>
            <a:ext cx="1444088" cy="3840659"/>
          </a:xfrm>
          <a:prstGeom prst="rect">
            <a:avLst/>
          </a:prstGeom>
          <a:noFill/>
          <a:ln w="9525">
            <a:noFill/>
            <a:miter lim="800000"/>
            <a:headEnd/>
            <a:tailEnd/>
          </a:ln>
        </p:spPr>
      </p:pic>
      <p:sp>
        <p:nvSpPr>
          <p:cNvPr id="8" name="Text Box 16"/>
          <p:cNvSpPr txBox="1">
            <a:spLocks noChangeArrowheads="1"/>
          </p:cNvSpPr>
          <p:nvPr/>
        </p:nvSpPr>
        <p:spPr bwMode="auto">
          <a:xfrm>
            <a:off x="2945674" y="5296480"/>
            <a:ext cx="1388300" cy="369332"/>
          </a:xfrm>
          <a:prstGeom prst="rect">
            <a:avLst/>
          </a:prstGeom>
          <a:noFill/>
          <a:ln w="9525">
            <a:noFill/>
            <a:miter lim="800000"/>
            <a:headEnd/>
            <a:tailEnd/>
          </a:ln>
        </p:spPr>
        <p:txBody>
          <a:bodyPr wrap="square">
            <a:spAutoFit/>
          </a:bodyPr>
          <a:lstStyle/>
          <a:p>
            <a:pPr algn="ctr"/>
            <a:r>
              <a:rPr lang="en-US" altLang="zh-CN" dirty="0"/>
              <a:t>Input image</a:t>
            </a:r>
            <a:endParaRPr lang="zh-CN" altLang="en-US" dirty="0"/>
          </a:p>
        </p:txBody>
      </p:sp>
      <p:sp>
        <p:nvSpPr>
          <p:cNvPr id="9" name="Text Box 16"/>
          <p:cNvSpPr txBox="1">
            <a:spLocks noChangeArrowheads="1"/>
          </p:cNvSpPr>
          <p:nvPr/>
        </p:nvSpPr>
        <p:spPr bwMode="auto">
          <a:xfrm>
            <a:off x="5270596" y="5296480"/>
            <a:ext cx="1335358" cy="369332"/>
          </a:xfrm>
          <a:prstGeom prst="rect">
            <a:avLst/>
          </a:prstGeom>
          <a:noFill/>
          <a:ln w="9525">
            <a:noFill/>
            <a:miter lim="800000"/>
            <a:headEnd/>
            <a:tailEnd/>
          </a:ln>
        </p:spPr>
        <p:txBody>
          <a:bodyPr wrap="square">
            <a:spAutoFit/>
          </a:bodyPr>
          <a:lstStyle/>
          <a:p>
            <a:pPr algn="ctr"/>
            <a:r>
              <a:rPr lang="en-US" altLang="zh-CN" dirty="0"/>
              <a:t>Scaling</a:t>
            </a:r>
            <a:endParaRPr lang="zh-CN" altLang="en-US" dirty="0"/>
          </a:p>
        </p:txBody>
      </p:sp>
      <p:sp>
        <p:nvSpPr>
          <p:cNvPr id="10" name="Text Box 16"/>
          <p:cNvSpPr txBox="1">
            <a:spLocks noChangeArrowheads="1"/>
          </p:cNvSpPr>
          <p:nvPr/>
        </p:nvSpPr>
        <p:spPr bwMode="auto">
          <a:xfrm>
            <a:off x="7209074" y="5345668"/>
            <a:ext cx="634435" cy="369332"/>
          </a:xfrm>
          <a:prstGeom prst="rect">
            <a:avLst/>
          </a:prstGeom>
          <a:noFill/>
          <a:ln w="9525">
            <a:noFill/>
            <a:miter lim="800000"/>
            <a:headEnd/>
            <a:tailEnd/>
          </a:ln>
        </p:spPr>
        <p:txBody>
          <a:bodyPr wrap="square">
            <a:spAutoFit/>
          </a:bodyPr>
          <a:lstStyle/>
          <a:p>
            <a:pPr algn="ctr"/>
            <a:r>
              <a:rPr lang="en-US" altLang="zh-CN"/>
              <a:t>Our</a:t>
            </a:r>
            <a:endParaRPr lang="zh-CN" altLang="en-US"/>
          </a:p>
        </p:txBody>
      </p:sp>
    </p:spTree>
    <p:extLst>
      <p:ext uri="{BB962C8B-B14F-4D97-AF65-F5344CB8AC3E}">
        <p14:creationId xmlns:p14="http://schemas.microsoft.com/office/powerpoint/2010/main" val="33977375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a:t>
            </a:r>
            <a:r>
              <a:rPr lang="en-US" altLang="zh-CN" dirty="0" smtClean="0"/>
              <a:t>Rendering</a:t>
            </a:r>
            <a:endParaRPr lang="zh-CN" altLang="en-US" dirty="0"/>
          </a:p>
        </p:txBody>
      </p:sp>
      <p:sp>
        <p:nvSpPr>
          <p:cNvPr id="3" name="内容占位符 2"/>
          <p:cNvSpPr>
            <a:spLocks noGrp="1"/>
          </p:cNvSpPr>
          <p:nvPr>
            <p:ph idx="1"/>
          </p:nvPr>
        </p:nvSpPr>
        <p:spPr/>
        <p:txBody>
          <a:bodyPr/>
          <a:lstStyle/>
          <a:p>
            <a:r>
              <a:rPr lang="en-US" altLang="zh-CN" dirty="0" smtClean="0"/>
              <a:t>Rendering results at different view</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44</a:t>
            </a:fld>
            <a:endParaRPr lang="zh-CN"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33364"/>
            <a:ext cx="3528392" cy="2628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633364"/>
            <a:ext cx="3528392" cy="2628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圆角矩形 6"/>
          <p:cNvSpPr/>
          <p:nvPr/>
        </p:nvSpPr>
        <p:spPr>
          <a:xfrm>
            <a:off x="1475656" y="4622402"/>
            <a:ext cx="7272808" cy="75537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700" dirty="0" smtClean="0">
                <a:solidFill>
                  <a:srgbClr val="406593"/>
                </a:solidFill>
                <a:latin typeface="+mj-lt"/>
                <a:ea typeface="华文楷体" pitchFamily="2" charset="-122"/>
              </a:rPr>
              <a:t>Y </a:t>
            </a:r>
            <a:r>
              <a:rPr lang="en-US" altLang="zh-CN" sz="1700" dirty="0">
                <a:solidFill>
                  <a:srgbClr val="406593"/>
                </a:solidFill>
                <a:latin typeface="+mj-lt"/>
                <a:ea typeface="华文楷体" pitchFamily="2" charset="-122"/>
              </a:rPr>
              <a:t>Zheng, </a:t>
            </a:r>
            <a:r>
              <a:rPr lang="en-US" altLang="zh-CN" sz="1700" dirty="0" smtClean="0">
                <a:solidFill>
                  <a:srgbClr val="406593"/>
                </a:solidFill>
                <a:latin typeface="+mj-lt"/>
                <a:ea typeface="华文楷体" pitchFamily="2" charset="-122"/>
              </a:rPr>
              <a:t>X </a:t>
            </a:r>
            <a:r>
              <a:rPr lang="en-US" altLang="zh-CN" sz="1700" dirty="0">
                <a:solidFill>
                  <a:srgbClr val="406593"/>
                </a:solidFill>
                <a:latin typeface="+mj-lt"/>
                <a:ea typeface="华文楷体" pitchFamily="2" charset="-122"/>
              </a:rPr>
              <a:t>Chen, </a:t>
            </a: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K </a:t>
            </a:r>
            <a:r>
              <a:rPr lang="en-US" altLang="zh-CN" sz="1700" dirty="0">
                <a:solidFill>
                  <a:srgbClr val="406593"/>
                </a:solidFill>
                <a:latin typeface="+mj-lt"/>
                <a:ea typeface="华文楷体" pitchFamily="2" charset="-122"/>
              </a:rPr>
              <a:t>Zhou, </a:t>
            </a:r>
            <a:r>
              <a:rPr lang="en-US" altLang="zh-CN" sz="1700" dirty="0" smtClean="0">
                <a:solidFill>
                  <a:srgbClr val="406593"/>
                </a:solidFill>
                <a:latin typeface="+mj-lt"/>
                <a:ea typeface="华文楷体" pitchFamily="2" charset="-122"/>
              </a:rPr>
              <a:t>SM </a:t>
            </a:r>
            <a:r>
              <a:rPr lang="en-US" altLang="zh-CN" sz="1700" dirty="0">
                <a:solidFill>
                  <a:srgbClr val="406593"/>
                </a:solidFill>
                <a:latin typeface="+mj-lt"/>
                <a:ea typeface="华文楷体" pitchFamily="2" charset="-122"/>
              </a:rPr>
              <a:t>Hu, </a:t>
            </a:r>
            <a:r>
              <a:rPr lang="en-US" altLang="zh-CN" sz="1700" dirty="0" smtClean="0">
                <a:solidFill>
                  <a:srgbClr val="406593"/>
                </a:solidFill>
                <a:latin typeface="+mj-lt"/>
                <a:ea typeface="华文楷体" pitchFamily="2" charset="-122"/>
              </a:rPr>
              <a:t>NJ </a:t>
            </a:r>
            <a:r>
              <a:rPr lang="en-US" altLang="zh-CN" sz="1700" dirty="0">
                <a:solidFill>
                  <a:srgbClr val="406593"/>
                </a:solidFill>
                <a:latin typeface="+mj-lt"/>
                <a:ea typeface="华文楷体" pitchFamily="2" charset="-122"/>
              </a:rPr>
              <a:t>Mitra. Interactive Images: Proxy-based Scene Understanding for Smart Manipulation. ACM </a:t>
            </a:r>
            <a:r>
              <a:rPr lang="en-US" altLang="zh-CN" sz="1700" dirty="0" smtClean="0">
                <a:solidFill>
                  <a:srgbClr val="406593"/>
                </a:solidFill>
                <a:latin typeface="+mj-lt"/>
                <a:ea typeface="华文楷体" pitchFamily="2" charset="-122"/>
              </a:rPr>
              <a:t>TOG </a:t>
            </a:r>
            <a:r>
              <a:rPr lang="en-US" altLang="zh-CN" sz="1700" dirty="0">
                <a:solidFill>
                  <a:srgbClr val="406593"/>
                </a:solidFill>
                <a:latin typeface="+mj-lt"/>
                <a:ea typeface="华文楷体" pitchFamily="2" charset="-122"/>
              </a:rPr>
              <a:t>(</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31, 4, 1-10, 2012</a:t>
            </a:r>
            <a:r>
              <a:rPr lang="en-US" altLang="zh-CN" sz="1700" dirty="0" smtClean="0">
                <a:solidFill>
                  <a:srgbClr val="406593"/>
                </a:solidFill>
                <a:latin typeface="+mj-lt"/>
                <a:ea typeface="华文楷体" pitchFamily="2" charset="-122"/>
              </a:rPr>
              <a:t>.</a:t>
            </a:r>
            <a:endParaRPr lang="en-US" altLang="zh-CN" sz="1700" dirty="0">
              <a:solidFill>
                <a:srgbClr val="406593"/>
              </a:solidFill>
              <a:ea typeface="华文楷体" pitchFamily="2" charset="-122"/>
            </a:endParaRPr>
          </a:p>
        </p:txBody>
      </p:sp>
    </p:spTree>
    <p:extLst>
      <p:ext uri="{BB962C8B-B14F-4D97-AF65-F5344CB8AC3E}">
        <p14:creationId xmlns:p14="http://schemas.microsoft.com/office/powerpoint/2010/main" val="3548120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3.1 Rendering</a:t>
            </a:r>
            <a:endParaRPr lang="zh-CN" altLang="en-US" dirty="0"/>
          </a:p>
        </p:txBody>
      </p:sp>
      <p:sp>
        <p:nvSpPr>
          <p:cNvPr id="3" name="内容占位符 2"/>
          <p:cNvSpPr>
            <a:spLocks noGrp="1"/>
          </p:cNvSpPr>
          <p:nvPr>
            <p:ph idx="1"/>
          </p:nvPr>
        </p:nvSpPr>
        <p:spPr/>
        <p:txBody>
          <a:bodyPr/>
          <a:lstStyle/>
          <a:p>
            <a:r>
              <a:rPr lang="en-US" altLang="zh-CN" dirty="0" smtClean="0"/>
              <a:t>Repetition rendering</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45</a:t>
            </a:fld>
            <a:endParaRPr lang="zh-CN" altLang="en-US"/>
          </a:p>
        </p:txBody>
      </p:sp>
      <p:pic>
        <p:nvPicPr>
          <p:cNvPr id="5" name="内容占位符 6" descr="Repeation2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9355" y="1417340"/>
            <a:ext cx="2280677" cy="342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Repeation2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417340"/>
            <a:ext cx="2280677" cy="342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5220072" y="2435560"/>
            <a:ext cx="444945" cy="2150132"/>
            <a:chOff x="5112060" y="3293985"/>
            <a:chExt cx="540060" cy="2693495"/>
          </a:xfrm>
        </p:grpSpPr>
        <p:sp>
          <p:nvSpPr>
            <p:cNvPr id="8" name="椭圆 7"/>
            <p:cNvSpPr/>
            <p:nvPr/>
          </p:nvSpPr>
          <p:spPr bwMode="auto">
            <a:xfrm>
              <a:off x="5112060" y="3293985"/>
              <a:ext cx="495055" cy="488250"/>
            </a:xfrm>
            <a:prstGeom prst="ellipse">
              <a:avLst/>
            </a:prstGeom>
            <a:noFill/>
            <a:ln w="38100" cap="flat" cmpd="sng" algn="ctr">
              <a:solidFill>
                <a:srgbClr val="FF010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rgbClr val="FF6600"/>
                </a:solidFill>
                <a:effectLst/>
                <a:latin typeface="Arial" charset="0"/>
                <a:ea typeface="SimSun" pitchFamily="2" charset="-122"/>
              </a:endParaRPr>
            </a:p>
          </p:txBody>
        </p:sp>
        <p:sp>
          <p:nvSpPr>
            <p:cNvPr id="9" name="椭圆 8"/>
            <p:cNvSpPr/>
            <p:nvPr/>
          </p:nvSpPr>
          <p:spPr bwMode="auto">
            <a:xfrm>
              <a:off x="5157065" y="5499230"/>
              <a:ext cx="495055" cy="488250"/>
            </a:xfrm>
            <a:prstGeom prst="ellipse">
              <a:avLst/>
            </a:prstGeom>
            <a:noFill/>
            <a:ln w="38100" cap="flat" cmpd="sng" algn="ctr">
              <a:solidFill>
                <a:srgbClr val="FF010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rgbClr val="FF6600"/>
                </a:solidFill>
                <a:effectLst/>
                <a:latin typeface="Arial" charset="0"/>
                <a:ea typeface="SimSun" pitchFamily="2" charset="-122"/>
              </a:endParaRPr>
            </a:p>
          </p:txBody>
        </p:sp>
      </p:grpSp>
      <p:sp>
        <p:nvSpPr>
          <p:cNvPr id="10" name="圆角矩形 9"/>
          <p:cNvSpPr/>
          <p:nvPr/>
        </p:nvSpPr>
        <p:spPr>
          <a:xfrm>
            <a:off x="1475656" y="4956770"/>
            <a:ext cx="7272808" cy="70904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5"/>
              </a:buBlip>
            </a:pPr>
            <a:r>
              <a:rPr lang="en-US" altLang="zh-CN" sz="1700" b="1" dirty="0" smtClean="0">
                <a:solidFill>
                  <a:srgbClr val="406593"/>
                </a:solidFill>
                <a:ea typeface="华文楷体" pitchFamily="2" charset="-122"/>
              </a:rPr>
              <a:t>MM </a:t>
            </a:r>
            <a:r>
              <a:rPr lang="en-US" altLang="zh-CN" sz="1700" b="1" dirty="0">
                <a:solidFill>
                  <a:srgbClr val="406593"/>
                </a:solidFill>
                <a:ea typeface="华文楷体" pitchFamily="2" charset="-122"/>
              </a:rPr>
              <a:t>Cheng</a:t>
            </a:r>
            <a:r>
              <a:rPr lang="en-US" altLang="zh-CN" sz="1700" dirty="0">
                <a:solidFill>
                  <a:srgbClr val="406593"/>
                </a:solidFill>
                <a:ea typeface="华文楷体" pitchFamily="2" charset="-122"/>
              </a:rPr>
              <a:t>, FL Zhang, NJ Mitra, X Huang, SM Hu, RepFinder: Finding Approximately Repeated Scene Elements for Image Editing, ACM TOG (</a:t>
            </a:r>
            <a:r>
              <a:rPr lang="en-US" altLang="zh-CN" sz="1700" b="1" dirty="0">
                <a:solidFill>
                  <a:srgbClr val="406593"/>
                </a:solidFill>
                <a:ea typeface="华文楷体" pitchFamily="2" charset="-122"/>
              </a:rPr>
              <a:t>SIGGRAPH</a:t>
            </a:r>
            <a:r>
              <a:rPr lang="en-US" altLang="zh-CN" sz="1700" dirty="0">
                <a:solidFill>
                  <a:srgbClr val="406593"/>
                </a:solidFill>
                <a:ea typeface="华文楷体" pitchFamily="2" charset="-122"/>
              </a:rPr>
              <a:t>). 29, 4, 83:1-8, 2010</a:t>
            </a:r>
            <a:r>
              <a:rPr lang="en-US" altLang="zh-CN" sz="1700" dirty="0" smtClean="0">
                <a:solidFill>
                  <a:srgbClr val="406593"/>
                </a:solidFill>
                <a:ea typeface="华文楷体" pitchFamily="2" charset="-122"/>
              </a:rPr>
              <a:t>.</a:t>
            </a:r>
            <a:endParaRPr lang="en-US" altLang="zh-CN" sz="1700" dirty="0">
              <a:solidFill>
                <a:srgbClr val="406593"/>
              </a:solidFill>
              <a:ea typeface="华文楷体" pitchFamily="2" charset="-122"/>
            </a:endParaRPr>
          </a:p>
        </p:txBody>
      </p:sp>
    </p:spTree>
    <p:extLst>
      <p:ext uri="{BB962C8B-B14F-4D97-AF65-F5344CB8AC3E}">
        <p14:creationId xmlns:p14="http://schemas.microsoft.com/office/powerpoint/2010/main" val="176324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xit" presetSubtype="0" fill="hold"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3.2 Composition</a:t>
            </a:r>
            <a:endParaRPr lang="zh-CN" altLang="en-US" dirty="0"/>
          </a:p>
        </p:txBody>
      </p:sp>
      <p:sp>
        <p:nvSpPr>
          <p:cNvPr id="3" name="内容占位符 2"/>
          <p:cNvSpPr>
            <a:spLocks noGrp="1"/>
          </p:cNvSpPr>
          <p:nvPr>
            <p:ph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46</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37" y="913284"/>
            <a:ext cx="6457229" cy="3639527"/>
          </a:xfrm>
          <a:prstGeom prst="rect">
            <a:avLst/>
          </a:prstGeom>
        </p:spPr>
      </p:pic>
      <p:sp>
        <p:nvSpPr>
          <p:cNvPr id="6" name="圆角矩形 5"/>
          <p:cNvSpPr/>
          <p:nvPr/>
        </p:nvSpPr>
        <p:spPr>
          <a:xfrm>
            <a:off x="1463943" y="4729708"/>
            <a:ext cx="7344816" cy="783837"/>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dirty="0" smtClean="0">
                <a:solidFill>
                  <a:srgbClr val="406593"/>
                </a:solidFill>
                <a:latin typeface="+mj-lt"/>
                <a:ea typeface="华文楷体" pitchFamily="2" charset="-122"/>
              </a:rPr>
              <a:t>T </a:t>
            </a:r>
            <a:r>
              <a:rPr lang="en-US" altLang="zh-CN" sz="1700" dirty="0">
                <a:solidFill>
                  <a:srgbClr val="406593"/>
                </a:solidFill>
                <a:latin typeface="+mj-lt"/>
                <a:ea typeface="华文楷体" pitchFamily="2" charset="-122"/>
              </a:rPr>
              <a:t>Chen, </a:t>
            </a: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P Tan, A Shamir, SM Hu, Sketch2photo: internet image montage, ACM </a:t>
            </a:r>
            <a:r>
              <a:rPr lang="en-US" altLang="zh-CN" sz="1700" dirty="0" smtClean="0">
                <a:solidFill>
                  <a:srgbClr val="406593"/>
                </a:solidFill>
                <a:latin typeface="+mj-lt"/>
                <a:ea typeface="华文楷体" pitchFamily="2" charset="-122"/>
              </a:rPr>
              <a:t>TOG. </a:t>
            </a:r>
            <a:r>
              <a:rPr lang="en-US" altLang="zh-CN" sz="1700" dirty="0">
                <a:solidFill>
                  <a:srgbClr val="406593"/>
                </a:solidFill>
                <a:latin typeface="+mj-lt"/>
                <a:ea typeface="华文楷体" pitchFamily="2" charset="-122"/>
              </a:rPr>
              <a:t>(</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Asia), vol. 28, no. 5, 124:1-10, 2009. </a:t>
            </a:r>
            <a:endParaRPr lang="en-US" altLang="zh-CN" sz="1700" dirty="0" smtClean="0">
              <a:solidFill>
                <a:srgbClr val="406593"/>
              </a:solidFill>
              <a:latin typeface="+mj-lt"/>
              <a:ea typeface="华文楷体" pitchFamily="2" charset="-122"/>
            </a:endParaRPr>
          </a:p>
        </p:txBody>
      </p:sp>
    </p:spTree>
    <p:extLst>
      <p:ext uri="{BB962C8B-B14F-4D97-AF65-F5344CB8AC3E}">
        <p14:creationId xmlns:p14="http://schemas.microsoft.com/office/powerpoint/2010/main" val="25777290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3.2 Composition</a:t>
            </a:r>
            <a:endParaRPr lang="zh-CN" altLang="en-US" dirty="0"/>
          </a:p>
        </p:txBody>
      </p:sp>
      <p:sp>
        <p:nvSpPr>
          <p:cNvPr id="3" name="内容占位符 2"/>
          <p:cNvSpPr>
            <a:spLocks noGrp="1"/>
          </p:cNvSpPr>
          <p:nvPr>
            <p:ph idx="1"/>
          </p:nvPr>
        </p:nvSpPr>
        <p:spPr/>
        <p:txBody>
          <a:bodyPr/>
          <a:lstStyle/>
          <a:p>
            <a:r>
              <a:rPr lang="en-US" altLang="zh-CN" dirty="0" smtClean="0"/>
              <a:t>Internet image montage</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47</a:t>
            </a:fld>
            <a:endParaRPr lang="zh-CN" altLang="en-US"/>
          </a:p>
        </p:txBody>
      </p:sp>
      <p:pic>
        <p:nvPicPr>
          <p:cNvPr id="6" name="Picture 11" descr="E:\composite\2009 11 1\sigasia\overview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317" y="1705372"/>
            <a:ext cx="1856179"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E:\composite\2009 11 1\sigasia\over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669" y="1705372"/>
            <a:ext cx="1856179"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E:\composite\2009 11 1\sigasia\overview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1705372"/>
            <a:ext cx="1857635"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E:\composite\2009 11 1\sigasia\overview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1705372"/>
            <a:ext cx="1856179" cy="236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10"/>
          <p:cNvSpPr>
            <a:spLocks noChangeArrowheads="1"/>
          </p:cNvSpPr>
          <p:nvPr/>
        </p:nvSpPr>
        <p:spPr bwMode="auto">
          <a:xfrm>
            <a:off x="3028503" y="3553350"/>
            <a:ext cx="350689" cy="515767"/>
          </a:xfrm>
          <a:prstGeom prst="rightArrow">
            <a:avLst>
              <a:gd name="adj1" fmla="val 50000"/>
              <a:gd name="adj2" fmla="val 49481"/>
            </a:avLst>
          </a:prstGeom>
          <a:solidFill>
            <a:srgbClr val="0070C0"/>
          </a:solidFill>
          <a:ln w="19050" algn="ctr">
            <a:solidFill>
              <a:srgbClr val="002060"/>
            </a:solidFill>
            <a:round/>
            <a:headEnd/>
            <a:tailEnd/>
          </a:ln>
        </p:spPr>
        <p:txBody>
          <a:bodyPr/>
          <a:lstStyle/>
          <a:p>
            <a:endParaRPr lang="en-US" altLang="zh-CN"/>
          </a:p>
        </p:txBody>
      </p:sp>
      <p:sp>
        <p:nvSpPr>
          <p:cNvPr id="11" name="Right Arrow 10"/>
          <p:cNvSpPr>
            <a:spLocks noChangeArrowheads="1"/>
          </p:cNvSpPr>
          <p:nvPr/>
        </p:nvSpPr>
        <p:spPr bwMode="auto">
          <a:xfrm>
            <a:off x="4983978" y="3584820"/>
            <a:ext cx="350689" cy="515767"/>
          </a:xfrm>
          <a:prstGeom prst="rightArrow">
            <a:avLst>
              <a:gd name="adj1" fmla="val 50000"/>
              <a:gd name="adj2" fmla="val 49481"/>
            </a:avLst>
          </a:prstGeom>
          <a:solidFill>
            <a:srgbClr val="0070C0"/>
          </a:solidFill>
          <a:ln w="19050" algn="ctr">
            <a:solidFill>
              <a:srgbClr val="002060"/>
            </a:solidFill>
            <a:round/>
            <a:headEnd/>
            <a:tailEnd/>
          </a:ln>
        </p:spPr>
        <p:txBody>
          <a:bodyPr/>
          <a:lstStyle/>
          <a:p>
            <a:endParaRPr lang="en-US" altLang="zh-CN"/>
          </a:p>
        </p:txBody>
      </p:sp>
      <p:sp>
        <p:nvSpPr>
          <p:cNvPr id="12" name="Right Arrow 10"/>
          <p:cNvSpPr>
            <a:spLocks noChangeArrowheads="1"/>
          </p:cNvSpPr>
          <p:nvPr/>
        </p:nvSpPr>
        <p:spPr bwMode="auto">
          <a:xfrm>
            <a:off x="6900906" y="3584820"/>
            <a:ext cx="350689" cy="515767"/>
          </a:xfrm>
          <a:prstGeom prst="rightArrow">
            <a:avLst>
              <a:gd name="adj1" fmla="val 50000"/>
              <a:gd name="adj2" fmla="val 49481"/>
            </a:avLst>
          </a:prstGeom>
          <a:solidFill>
            <a:srgbClr val="0070C0"/>
          </a:solidFill>
          <a:ln w="19050" algn="ctr">
            <a:solidFill>
              <a:srgbClr val="002060"/>
            </a:solidFill>
            <a:round/>
            <a:headEnd/>
            <a:tailEnd/>
          </a:ln>
        </p:spPr>
        <p:txBody>
          <a:bodyPr/>
          <a:lstStyle/>
          <a:p>
            <a:endParaRPr lang="en-US" altLang="zh-CN"/>
          </a:p>
        </p:txBody>
      </p:sp>
    </p:spTree>
    <p:extLst>
      <p:ext uri="{BB962C8B-B14F-4D97-AF65-F5344CB8AC3E}">
        <p14:creationId xmlns:p14="http://schemas.microsoft.com/office/powerpoint/2010/main" val="172275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3.2 Composition</a:t>
            </a:r>
            <a:endParaRPr lang="zh-CN" altLang="en-US" dirty="0"/>
          </a:p>
        </p:txBody>
      </p:sp>
      <p:sp>
        <p:nvSpPr>
          <p:cNvPr id="3" name="内容占位符 2"/>
          <p:cNvSpPr>
            <a:spLocks noGrp="1"/>
          </p:cNvSpPr>
          <p:nvPr>
            <p:ph idx="1"/>
          </p:nvPr>
        </p:nvSpPr>
        <p:spPr/>
        <p:txBody>
          <a:bodyPr/>
          <a:lstStyle/>
          <a:p>
            <a:r>
              <a:rPr lang="en-US" altLang="zh-CN" dirty="0" smtClean="0"/>
              <a:t>Internet image montage</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48</a:t>
            </a:fld>
            <a:endParaRPr lang="zh-CN" altLang="en-US"/>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t="33173"/>
          <a:stretch>
            <a:fillRect/>
          </a:stretch>
        </p:blipFill>
        <p:spPr bwMode="auto">
          <a:xfrm>
            <a:off x="1187624" y="1644050"/>
            <a:ext cx="7956376" cy="344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67863"/>
            <a:ext cx="7950855" cy="343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64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3.2 Composition</a:t>
            </a:r>
            <a:endParaRPr lang="zh-CN" altLang="en-US" dirty="0"/>
          </a:p>
        </p:txBody>
      </p:sp>
      <p:sp>
        <p:nvSpPr>
          <p:cNvPr id="3" name="内容占位符 2"/>
          <p:cNvSpPr>
            <a:spLocks noGrp="1"/>
          </p:cNvSpPr>
          <p:nvPr>
            <p:ph idx="1"/>
          </p:nvPr>
        </p:nvSpPr>
        <p:spPr/>
        <p:txBody>
          <a:bodyPr/>
          <a:lstStyle/>
          <a:p>
            <a:r>
              <a:rPr lang="en-US" altLang="zh-CN" dirty="0" smtClean="0"/>
              <a:t>Consistent composition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49</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705372"/>
            <a:ext cx="7347480" cy="2736304"/>
          </a:xfrm>
          <a:prstGeom prst="rect">
            <a:avLst/>
          </a:prstGeom>
        </p:spPr>
      </p:pic>
      <p:sp>
        <p:nvSpPr>
          <p:cNvPr id="6" name="圆角矩形 5"/>
          <p:cNvSpPr/>
          <p:nvPr/>
        </p:nvSpPr>
        <p:spPr>
          <a:xfrm>
            <a:off x="1475656" y="4729708"/>
            <a:ext cx="7344816" cy="72008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altLang="zh-CN" sz="1700" dirty="0" smtClean="0">
                <a:solidFill>
                  <a:srgbClr val="406593"/>
                </a:solidFill>
                <a:latin typeface="+mj-lt"/>
                <a:ea typeface="华文楷体" pitchFamily="2" charset="-122"/>
              </a:rPr>
              <a:t>T </a:t>
            </a:r>
            <a:r>
              <a:rPr lang="en-US" altLang="zh-CN" sz="1700" dirty="0">
                <a:solidFill>
                  <a:srgbClr val="406593"/>
                </a:solidFill>
                <a:latin typeface="+mj-lt"/>
                <a:ea typeface="华文楷体" pitchFamily="2" charset="-122"/>
              </a:rPr>
              <a:t>Chen, </a:t>
            </a:r>
            <a:r>
              <a:rPr lang="en-US" altLang="zh-CN" sz="1700" dirty="0" smtClean="0">
                <a:solidFill>
                  <a:srgbClr val="406593"/>
                </a:solidFill>
                <a:latin typeface="+mj-lt"/>
                <a:ea typeface="华文楷体" pitchFamily="2" charset="-122"/>
              </a:rPr>
              <a:t>P </a:t>
            </a:r>
            <a:r>
              <a:rPr lang="en-US" altLang="zh-CN" sz="1700" dirty="0">
                <a:solidFill>
                  <a:srgbClr val="406593"/>
                </a:solidFill>
                <a:latin typeface="+mj-lt"/>
                <a:ea typeface="华文楷体" pitchFamily="2" charset="-122"/>
              </a:rPr>
              <a:t>Tan, </a:t>
            </a:r>
            <a:r>
              <a:rPr lang="en-US" altLang="zh-CN" sz="1700" dirty="0" smtClean="0">
                <a:solidFill>
                  <a:srgbClr val="406593"/>
                </a:solidFill>
                <a:latin typeface="+mj-lt"/>
                <a:ea typeface="华文楷体" pitchFamily="2" charset="-122"/>
              </a:rPr>
              <a:t>LQ </a:t>
            </a:r>
            <a:r>
              <a:rPr lang="en-US" altLang="zh-CN" sz="1700" dirty="0">
                <a:solidFill>
                  <a:srgbClr val="406593"/>
                </a:solidFill>
                <a:latin typeface="+mj-lt"/>
                <a:ea typeface="华文楷体" pitchFamily="2" charset="-122"/>
              </a:rPr>
              <a:t>Ma, </a:t>
            </a: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A </a:t>
            </a:r>
            <a:r>
              <a:rPr lang="en-US" altLang="zh-CN" sz="1700" dirty="0">
                <a:solidFill>
                  <a:srgbClr val="406593"/>
                </a:solidFill>
                <a:latin typeface="+mj-lt"/>
                <a:ea typeface="华文楷体" pitchFamily="2" charset="-122"/>
              </a:rPr>
              <a:t>Shamir, </a:t>
            </a:r>
            <a:r>
              <a:rPr lang="en-US" altLang="zh-CN" sz="1700" dirty="0" smtClean="0">
                <a:solidFill>
                  <a:srgbClr val="406593"/>
                </a:solidFill>
                <a:latin typeface="+mj-lt"/>
                <a:ea typeface="华文楷体" pitchFamily="2" charset="-122"/>
              </a:rPr>
              <a:t>SM </a:t>
            </a:r>
            <a:r>
              <a:rPr lang="en-US" altLang="zh-CN" sz="1700" dirty="0">
                <a:solidFill>
                  <a:srgbClr val="406593"/>
                </a:solidFill>
                <a:latin typeface="+mj-lt"/>
                <a:ea typeface="华文楷体" pitchFamily="2" charset="-122"/>
              </a:rPr>
              <a:t>Hu. </a:t>
            </a:r>
            <a:r>
              <a:rPr lang="en-US" altLang="zh-CN" sz="1700" dirty="0" err="1">
                <a:solidFill>
                  <a:srgbClr val="406593"/>
                </a:solidFill>
                <a:latin typeface="+mj-lt"/>
                <a:ea typeface="华文楷体" pitchFamily="2" charset="-122"/>
              </a:rPr>
              <a:t>PoseShop</a:t>
            </a:r>
            <a:r>
              <a:rPr lang="en-US" altLang="zh-CN" sz="1700" dirty="0">
                <a:solidFill>
                  <a:srgbClr val="406593"/>
                </a:solidFill>
                <a:latin typeface="+mj-lt"/>
                <a:ea typeface="华文楷体" pitchFamily="2" charset="-122"/>
              </a:rPr>
              <a:t>: Human Image Database Construction and Personalized Content Synthesis. </a:t>
            </a:r>
            <a:r>
              <a:rPr lang="en-US" altLang="zh-CN" sz="1700" b="1" dirty="0">
                <a:solidFill>
                  <a:srgbClr val="406593"/>
                </a:solidFill>
                <a:latin typeface="+mj-lt"/>
                <a:ea typeface="华文楷体" pitchFamily="2" charset="-122"/>
              </a:rPr>
              <a:t>IEEE </a:t>
            </a:r>
            <a:r>
              <a:rPr lang="en-US" altLang="zh-CN" sz="1700" b="1" dirty="0" smtClean="0">
                <a:solidFill>
                  <a:srgbClr val="406593"/>
                </a:solidFill>
                <a:latin typeface="+mj-lt"/>
                <a:ea typeface="华文楷体" pitchFamily="2" charset="-122"/>
              </a:rPr>
              <a:t>TVCG</a:t>
            </a:r>
            <a:r>
              <a:rPr lang="en-US" altLang="zh-CN" sz="1700" dirty="0" smtClean="0">
                <a:solidFill>
                  <a:srgbClr val="406593"/>
                </a:solidFill>
                <a:latin typeface="+mj-lt"/>
                <a:ea typeface="华文楷体" pitchFamily="2" charset="-122"/>
              </a:rPr>
              <a:t>.</a:t>
            </a:r>
          </a:p>
        </p:txBody>
      </p:sp>
    </p:spTree>
    <p:extLst>
      <p:ext uri="{BB962C8B-B14F-4D97-AF65-F5344CB8AC3E}">
        <p14:creationId xmlns:p14="http://schemas.microsoft.com/office/powerpoint/2010/main" val="1109034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1443008" y="4297660"/>
            <a:ext cx="7137046" cy="576064"/>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800" dirty="0" smtClean="0"/>
              <a:t>Smart Images</a:t>
            </a:r>
            <a:endParaRPr lang="zh-CN" altLang="en-US" sz="2800" dirty="0"/>
          </a:p>
        </p:txBody>
      </p:sp>
      <p:sp>
        <p:nvSpPr>
          <p:cNvPr id="2" name="标题 1"/>
          <p:cNvSpPr>
            <a:spLocks noGrp="1"/>
          </p:cNvSpPr>
          <p:nvPr>
            <p:ph type="title"/>
          </p:nvPr>
        </p:nvSpPr>
        <p:spPr/>
        <p:txBody>
          <a:bodyPr>
            <a:normAutofit fontScale="90000"/>
          </a:bodyPr>
          <a:lstStyle/>
          <a:p>
            <a:r>
              <a:rPr lang="en-US" altLang="zh-CN" dirty="0" smtClean="0"/>
              <a:t>1.2 Organization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z="2800" smtClean="0"/>
              <a:pPr/>
              <a:t>5</a:t>
            </a:fld>
            <a:endParaRPr lang="zh-CN" altLang="en-US" sz="2800"/>
          </a:p>
        </p:txBody>
      </p:sp>
      <p:sp>
        <p:nvSpPr>
          <p:cNvPr id="12" name="圆角矩形 11"/>
          <p:cNvSpPr/>
          <p:nvPr/>
        </p:nvSpPr>
        <p:spPr>
          <a:xfrm>
            <a:off x="1443008" y="3575706"/>
            <a:ext cx="3417024" cy="576064"/>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800" dirty="0" smtClean="0"/>
              <a:t>Understanding</a:t>
            </a:r>
            <a:endParaRPr lang="zh-CN" altLang="en-US" sz="2800" dirty="0"/>
          </a:p>
        </p:txBody>
      </p:sp>
      <p:sp>
        <p:nvSpPr>
          <p:cNvPr id="15" name="圆角矩形 14"/>
          <p:cNvSpPr/>
          <p:nvPr/>
        </p:nvSpPr>
        <p:spPr>
          <a:xfrm>
            <a:off x="5004047" y="3575705"/>
            <a:ext cx="3576007" cy="577939"/>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800" dirty="0" smtClean="0"/>
              <a:t>Reusing</a:t>
            </a:r>
            <a:endParaRPr lang="zh-CN" altLang="en-US" sz="2800" dirty="0"/>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121" y="1417340"/>
            <a:ext cx="1084047" cy="918637"/>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008" y="2476650"/>
            <a:ext cx="1472808" cy="956914"/>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3008" y="1434807"/>
            <a:ext cx="926989" cy="918637"/>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2920" y="2476650"/>
            <a:ext cx="1907112" cy="9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5537" y="2795054"/>
            <a:ext cx="1714517" cy="638510"/>
          </a:xfrm>
          <a:prstGeom prst="rect">
            <a:avLst/>
          </a:prstGeom>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0055" y="1417340"/>
            <a:ext cx="1057432" cy="71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84315" y="1417340"/>
            <a:ext cx="1144068" cy="73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80899" y="2795054"/>
            <a:ext cx="1811151" cy="63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4291" y="1417340"/>
            <a:ext cx="1355739" cy="906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80070" y="1417340"/>
            <a:ext cx="1299984" cy="732718"/>
          </a:xfrm>
          <a:prstGeom prst="rect">
            <a:avLst/>
          </a:prstGeom>
        </p:spPr>
      </p:pic>
      <p:pic>
        <p:nvPicPr>
          <p:cNvPr id="19" name="Picture 6" descr="C:\SVN\ObjectRetrival\TVCG\Imgs\retrieval\H\DogJump.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80054" y="2209428"/>
            <a:ext cx="3600000" cy="521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183063"/>
      </p:ext>
    </p:extLst>
  </p:cSld>
  <p:clrMapOvr>
    <a:masterClrMapping/>
  </p:clrMapOvr>
  <mc:AlternateContent xmlns:mc="http://schemas.openxmlformats.org/markup-compatibility/2006" xmlns:p14="http://schemas.microsoft.com/office/powerpoint/2010/main">
    <mc:Choice Requires="p14">
      <p:transition spd="slow" p14:dur="2000" advTm="74399"/>
    </mc:Choice>
    <mc:Fallback xmlns="">
      <p:transition spd="slow" advTm="74399"/>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3.3 Manipulation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50</a:t>
            </a:fld>
            <a:endParaRPr lang="zh-CN" altLang="en-US"/>
          </a:p>
        </p:txBody>
      </p:sp>
      <p:pic>
        <p:nvPicPr>
          <p:cNvPr id="6" name="Rearrangemen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47664" y="1453343"/>
            <a:ext cx="3528392" cy="2646295"/>
          </a:xfrm>
          <a:prstGeom prst="rect">
            <a:avLst/>
          </a:prstGeom>
        </p:spPr>
      </p:pic>
      <p:pic>
        <p:nvPicPr>
          <p:cNvPr id="7" name="EdtTransfer.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148064" y="1453345"/>
            <a:ext cx="3528392" cy="2646293"/>
          </a:xfrm>
          <a:prstGeom prst="rect">
            <a:avLst/>
          </a:prstGeom>
        </p:spPr>
      </p:pic>
      <p:sp>
        <p:nvSpPr>
          <p:cNvPr id="8" name="圆角矩形 7"/>
          <p:cNvSpPr/>
          <p:nvPr/>
        </p:nvSpPr>
        <p:spPr>
          <a:xfrm>
            <a:off x="1475656" y="4657700"/>
            <a:ext cx="7272808" cy="720080"/>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8"/>
              </a:buBlip>
            </a:pP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FL Zhang, NJ Mitra, X Huang, SM Hu, RepFinder: Finding Approximately Repeated Scene Elements for Image Editing, ACM </a:t>
            </a:r>
            <a:r>
              <a:rPr lang="en-US" altLang="zh-CN" sz="1700" dirty="0" smtClean="0">
                <a:solidFill>
                  <a:srgbClr val="406593"/>
                </a:solidFill>
                <a:latin typeface="+mj-lt"/>
                <a:ea typeface="华文楷体" pitchFamily="2" charset="-122"/>
              </a:rPr>
              <a:t>TOG </a:t>
            </a:r>
            <a:r>
              <a:rPr lang="en-US" altLang="zh-CN" sz="1700" dirty="0">
                <a:solidFill>
                  <a:srgbClr val="406593"/>
                </a:solidFill>
                <a:latin typeface="+mj-lt"/>
                <a:ea typeface="华文楷体" pitchFamily="2" charset="-122"/>
              </a:rPr>
              <a:t>(</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29, 4, 83:1-8, 2010.</a:t>
            </a:r>
          </a:p>
        </p:txBody>
      </p:sp>
    </p:spTree>
    <p:extLst>
      <p:ext uri="{BB962C8B-B14F-4D97-AF65-F5344CB8AC3E}">
        <p14:creationId xmlns:p14="http://schemas.microsoft.com/office/powerpoint/2010/main" val="142664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1" fill="hold"/>
                                        <p:tgtEl>
                                          <p:spTgt spid="7"/>
                                        </p:tgtEl>
                                      </p:cBhvr>
                                    </p:cmd>
                                  </p:childTnLst>
                                </p:cTn>
                              </p:par>
                              <p:par>
                                <p:cTn id="7" presetID="1" presetClass="mediacall" presetSubtype="0" fill="hold" nodeType="withEffect">
                                  <p:stCondLst>
                                    <p:cond delay="0"/>
                                  </p:stCondLst>
                                  <p:childTnLst>
                                    <p:cmd type="call" cmd="playFrom(0.0)">
                                      <p:cBhvr>
                                        <p:cTn id="8" dur="12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video>
              <p:cMediaNode vol="80000">
                <p:cTn id="10" repeatCount="indefinite"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3.3 Manipulation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51</a:t>
            </a:fld>
            <a:endParaRPr lang="zh-CN" altLang="en-US"/>
          </a:p>
        </p:txBody>
      </p:sp>
      <p:pic>
        <p:nvPicPr>
          <p:cNvPr id="5" name="InteractiveImgs.wmv">
            <a:hlinkClick r:id="" action="ppaction://media"/>
          </p:cNvPr>
          <p:cNvPicPr>
            <a:picLocks noChangeAspect="1"/>
          </p:cNvPicPr>
          <p:nvPr>
            <a:videoFile r:link="rId1"/>
            <p:extLst>
              <p:ext uri="{DAA4B4D4-6D71-4841-9C94-3DE7FCFB9230}">
                <p14:media xmlns:p14="http://schemas.microsoft.com/office/powerpoint/2010/main" r:embed="rId2">
                  <p14:trim st="7669.336"/>
                </p14:media>
              </p:ext>
            </p:extLst>
          </p:nvPr>
        </p:nvPicPr>
        <p:blipFill>
          <a:blip r:embed="rId4"/>
          <a:stretch>
            <a:fillRect/>
          </a:stretch>
        </p:blipFill>
        <p:spPr>
          <a:xfrm>
            <a:off x="2699792" y="1057300"/>
            <a:ext cx="4392488" cy="3294366"/>
          </a:xfrm>
          <a:prstGeom prst="rect">
            <a:avLst/>
          </a:prstGeom>
        </p:spPr>
      </p:pic>
      <p:sp>
        <p:nvSpPr>
          <p:cNvPr id="8" name="圆角矩形 7"/>
          <p:cNvSpPr/>
          <p:nvPr/>
        </p:nvSpPr>
        <p:spPr>
          <a:xfrm>
            <a:off x="1475656" y="4513684"/>
            <a:ext cx="7272808" cy="86409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5"/>
              </a:buBlip>
            </a:pPr>
            <a:r>
              <a:rPr lang="en-US" altLang="zh-CN" sz="1700" dirty="0" smtClean="0">
                <a:solidFill>
                  <a:srgbClr val="406593"/>
                </a:solidFill>
                <a:latin typeface="+mj-lt"/>
                <a:ea typeface="华文楷体" pitchFamily="2" charset="-122"/>
              </a:rPr>
              <a:t>Y </a:t>
            </a:r>
            <a:r>
              <a:rPr lang="en-US" altLang="zh-CN" sz="1700" dirty="0">
                <a:solidFill>
                  <a:srgbClr val="406593"/>
                </a:solidFill>
                <a:latin typeface="+mj-lt"/>
                <a:ea typeface="华文楷体" pitchFamily="2" charset="-122"/>
              </a:rPr>
              <a:t>Zheng, </a:t>
            </a:r>
            <a:r>
              <a:rPr lang="en-US" altLang="zh-CN" sz="1700" dirty="0" smtClean="0">
                <a:solidFill>
                  <a:srgbClr val="406593"/>
                </a:solidFill>
                <a:latin typeface="+mj-lt"/>
                <a:ea typeface="华文楷体" pitchFamily="2" charset="-122"/>
              </a:rPr>
              <a:t>X </a:t>
            </a:r>
            <a:r>
              <a:rPr lang="en-US" altLang="zh-CN" sz="1700" dirty="0">
                <a:solidFill>
                  <a:srgbClr val="406593"/>
                </a:solidFill>
                <a:latin typeface="+mj-lt"/>
                <a:ea typeface="华文楷体" pitchFamily="2" charset="-122"/>
              </a:rPr>
              <a:t>Chen, </a:t>
            </a:r>
            <a:r>
              <a:rPr lang="en-US" altLang="zh-CN" sz="1700" b="1" dirty="0" smtClean="0">
                <a:solidFill>
                  <a:srgbClr val="406593"/>
                </a:solidFill>
                <a:latin typeface="+mj-lt"/>
                <a:ea typeface="华文楷体" pitchFamily="2" charset="-122"/>
              </a:rPr>
              <a:t>MM </a:t>
            </a:r>
            <a:r>
              <a:rPr lang="en-US" altLang="zh-CN" sz="1700" b="1" dirty="0">
                <a:solidFill>
                  <a:srgbClr val="406593"/>
                </a:solidFill>
                <a:latin typeface="+mj-lt"/>
                <a:ea typeface="华文楷体" pitchFamily="2" charset="-122"/>
              </a:rPr>
              <a:t>Cheng</a:t>
            </a:r>
            <a:r>
              <a:rPr lang="en-US" altLang="zh-CN" sz="1700" dirty="0">
                <a:solidFill>
                  <a:srgbClr val="406593"/>
                </a:solidFill>
                <a:latin typeface="+mj-lt"/>
                <a:ea typeface="华文楷体" pitchFamily="2" charset="-122"/>
              </a:rPr>
              <a:t>, </a:t>
            </a:r>
            <a:r>
              <a:rPr lang="en-US" altLang="zh-CN" sz="1700" dirty="0" smtClean="0">
                <a:solidFill>
                  <a:srgbClr val="406593"/>
                </a:solidFill>
                <a:latin typeface="+mj-lt"/>
                <a:ea typeface="华文楷体" pitchFamily="2" charset="-122"/>
              </a:rPr>
              <a:t>K </a:t>
            </a:r>
            <a:r>
              <a:rPr lang="en-US" altLang="zh-CN" sz="1700" dirty="0">
                <a:solidFill>
                  <a:srgbClr val="406593"/>
                </a:solidFill>
                <a:latin typeface="+mj-lt"/>
                <a:ea typeface="华文楷体" pitchFamily="2" charset="-122"/>
              </a:rPr>
              <a:t>Zhou, </a:t>
            </a:r>
            <a:r>
              <a:rPr lang="en-US" altLang="zh-CN" sz="1700" dirty="0" smtClean="0">
                <a:solidFill>
                  <a:srgbClr val="406593"/>
                </a:solidFill>
                <a:latin typeface="+mj-lt"/>
                <a:ea typeface="华文楷体" pitchFamily="2" charset="-122"/>
              </a:rPr>
              <a:t>SM </a:t>
            </a:r>
            <a:r>
              <a:rPr lang="en-US" altLang="zh-CN" sz="1700" dirty="0">
                <a:solidFill>
                  <a:srgbClr val="406593"/>
                </a:solidFill>
                <a:latin typeface="+mj-lt"/>
                <a:ea typeface="华文楷体" pitchFamily="2" charset="-122"/>
              </a:rPr>
              <a:t>Hu, </a:t>
            </a:r>
            <a:r>
              <a:rPr lang="en-US" altLang="zh-CN" sz="1700" dirty="0" smtClean="0">
                <a:solidFill>
                  <a:srgbClr val="406593"/>
                </a:solidFill>
                <a:latin typeface="+mj-lt"/>
                <a:ea typeface="华文楷体" pitchFamily="2" charset="-122"/>
              </a:rPr>
              <a:t>NJ </a:t>
            </a:r>
            <a:r>
              <a:rPr lang="en-US" altLang="zh-CN" sz="1700" dirty="0">
                <a:solidFill>
                  <a:srgbClr val="406593"/>
                </a:solidFill>
                <a:latin typeface="+mj-lt"/>
                <a:ea typeface="华文楷体" pitchFamily="2" charset="-122"/>
              </a:rPr>
              <a:t>Mitra. Interactive Images: Proxy-based Scene Understanding for Smart Manipulation. ACM </a:t>
            </a:r>
            <a:r>
              <a:rPr lang="en-US" altLang="zh-CN" sz="1700" dirty="0" smtClean="0">
                <a:solidFill>
                  <a:srgbClr val="406593"/>
                </a:solidFill>
                <a:latin typeface="+mj-lt"/>
                <a:ea typeface="华文楷体" pitchFamily="2" charset="-122"/>
              </a:rPr>
              <a:t>TOG </a:t>
            </a:r>
            <a:r>
              <a:rPr lang="en-US" altLang="zh-CN" sz="1700" dirty="0">
                <a:solidFill>
                  <a:srgbClr val="406593"/>
                </a:solidFill>
                <a:latin typeface="+mj-lt"/>
                <a:ea typeface="华文楷体" pitchFamily="2" charset="-122"/>
              </a:rPr>
              <a:t>(</a:t>
            </a:r>
            <a:r>
              <a:rPr lang="en-US" altLang="zh-CN" sz="1700" b="1" dirty="0">
                <a:solidFill>
                  <a:srgbClr val="406593"/>
                </a:solidFill>
                <a:latin typeface="+mj-lt"/>
                <a:ea typeface="华文楷体" pitchFamily="2" charset="-122"/>
              </a:rPr>
              <a:t>SIGGRAPH</a:t>
            </a:r>
            <a:r>
              <a:rPr lang="en-US" altLang="zh-CN" sz="1700" dirty="0">
                <a:solidFill>
                  <a:srgbClr val="406593"/>
                </a:solidFill>
                <a:latin typeface="+mj-lt"/>
                <a:ea typeface="华文楷体" pitchFamily="2" charset="-122"/>
              </a:rPr>
              <a:t>). 31, 4, 1-10, 2012</a:t>
            </a:r>
            <a:r>
              <a:rPr lang="en-US" altLang="zh-CN" sz="1700" dirty="0" smtClean="0">
                <a:solidFill>
                  <a:srgbClr val="406593"/>
                </a:solidFill>
                <a:latin typeface="+mj-lt"/>
                <a:ea typeface="华文楷体" pitchFamily="2" charset="-122"/>
              </a:rPr>
              <a:t>.</a:t>
            </a:r>
            <a:endParaRPr lang="en-US" altLang="zh-CN" sz="1700" dirty="0">
              <a:solidFill>
                <a:srgbClr val="406593"/>
              </a:solidFill>
              <a:latin typeface="+mj-lt"/>
              <a:ea typeface="华文楷体" pitchFamily="2" charset="-122"/>
            </a:endParaRPr>
          </a:p>
        </p:txBody>
      </p:sp>
    </p:spTree>
    <p:extLst>
      <p:ext uri="{BB962C8B-B14F-4D97-AF65-F5344CB8AC3E}">
        <p14:creationId xmlns:p14="http://schemas.microsoft.com/office/powerpoint/2010/main" val="146770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3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3.3 Manipulation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52</a:t>
            </a:fld>
            <a:endParaRPr lang="zh-CN" alt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678" y="1399976"/>
            <a:ext cx="7331786" cy="325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8864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3.4 Retrieval</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53</a:t>
            </a:fld>
            <a:endParaRPr lang="zh-CN" altLang="en-US"/>
          </a:p>
        </p:txBody>
      </p:sp>
      <p:sp>
        <p:nvSpPr>
          <p:cNvPr id="6" name="圆角矩形 5"/>
          <p:cNvSpPr/>
          <p:nvPr/>
        </p:nvSpPr>
        <p:spPr>
          <a:xfrm>
            <a:off x="1403648" y="4873724"/>
            <a:ext cx="7416824" cy="648072"/>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NJ Mitra, X Huang, SM Hu, </a:t>
            </a:r>
            <a:r>
              <a:rPr lang="en-US" altLang="zh-CN" sz="1700" dirty="0" err="1">
                <a:solidFill>
                  <a:srgbClr val="406593"/>
                </a:solidFill>
                <a:latin typeface="+mj-lt"/>
                <a:ea typeface="华文楷体" pitchFamily="2" charset="-122"/>
              </a:rPr>
              <a:t>SalientShape</a:t>
            </a:r>
            <a:r>
              <a:rPr lang="en-US" altLang="zh-CN" sz="1700" dirty="0">
                <a:solidFill>
                  <a:srgbClr val="406593"/>
                </a:solidFill>
                <a:latin typeface="+mj-lt"/>
                <a:ea typeface="华文楷体" pitchFamily="2" charset="-122"/>
              </a:rPr>
              <a:t>: Group Saliency in Image Collections, Submitted to CGF.</a:t>
            </a:r>
          </a:p>
        </p:txBody>
      </p:sp>
      <p:sp>
        <p:nvSpPr>
          <p:cNvPr id="3" name="内容占位符 2"/>
          <p:cNvSpPr>
            <a:spLocks noGrp="1"/>
          </p:cNvSpPr>
          <p:nvPr>
            <p:ph idx="1"/>
          </p:nvPr>
        </p:nvSpPr>
        <p:spPr>
          <a:xfrm>
            <a:off x="1285852" y="878326"/>
            <a:ext cx="7750644" cy="3491342"/>
          </a:xfrm>
        </p:spPr>
        <p:txBody>
          <a:bodyPr/>
          <a:lstStyle/>
          <a:p>
            <a:endParaRPr lang="en-US" altLang="zh-CN" dirty="0" smtClean="0"/>
          </a:p>
          <a:p>
            <a:endParaRPr lang="zh-CN" altLang="en-US" dirty="0"/>
          </a:p>
        </p:txBody>
      </p:sp>
      <p:pic>
        <p:nvPicPr>
          <p:cNvPr id="1026" name="Picture 2" descr="C:\SVN\ObjectRetrival\TVCG\Imgs\retrieval\H\Butterf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6868" y="1417340"/>
            <a:ext cx="7200000" cy="1042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SVN\ObjectRetrival\TVCG\Imgs\retrieval\H\Giraf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6868" y="2533463"/>
            <a:ext cx="7200000" cy="10422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SVN\ObjectRetrival\TVCG\Imgs\retrieval\H\Plan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6868" y="3001516"/>
            <a:ext cx="7200000" cy="139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SVN\ObjectRetrival\TVCG\Imgs\retrieval\H\DogJum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6868" y="3649588"/>
            <a:ext cx="7200000" cy="10422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SVN\ObjectRetrival\TVCG\Imgs\retrieval\H\CoffeeMu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6868" y="1882441"/>
            <a:ext cx="7200000" cy="104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2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0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4.1 Conclusion</a:t>
            </a:r>
            <a:endParaRPr lang="zh-CN" altLang="en-US" dirty="0"/>
          </a:p>
        </p:txBody>
      </p:sp>
      <p:sp>
        <p:nvSpPr>
          <p:cNvPr id="3" name="内容占位符 2"/>
          <p:cNvSpPr>
            <a:spLocks noGrp="1"/>
          </p:cNvSpPr>
          <p:nvPr>
            <p:ph idx="1"/>
          </p:nvPr>
        </p:nvSpPr>
        <p:spPr/>
        <p:txBody>
          <a:bodyPr/>
          <a:lstStyle/>
          <a:p>
            <a:r>
              <a:rPr lang="en-US" altLang="zh-CN" dirty="0" smtClean="0"/>
              <a:t>Smart images </a:t>
            </a:r>
            <a:endParaRPr lang="en-US" altLang="zh-CN" dirty="0" smtClean="0">
              <a:sym typeface="Wingdings" pitchFamily="2" charset="2"/>
            </a:endParaRPr>
          </a:p>
          <a:p>
            <a:pPr lvl="1"/>
            <a:r>
              <a:rPr lang="en-US" altLang="zh-CN" dirty="0" smtClean="0">
                <a:sym typeface="Wingdings" pitchFamily="2" charset="2"/>
              </a:rPr>
              <a:t>Find semantic representations: accords with human mental representation.</a:t>
            </a:r>
            <a:endParaRPr lang="en-US" altLang="zh-CN" dirty="0" smtClean="0"/>
          </a:p>
          <a:p>
            <a:pPr lvl="1"/>
            <a:r>
              <a:rPr lang="en-US" altLang="zh-CN" dirty="0" smtClean="0"/>
              <a:t>Developed a number of methods for saliency image regions, object of interest segmentation, layering, 3D, non-local relations estimation.</a:t>
            </a:r>
          </a:p>
          <a:p>
            <a:pPr lvl="1"/>
            <a:r>
              <a:rPr lang="en-US" altLang="zh-CN" dirty="0" smtClean="0"/>
              <a:t>Demonstrated a number of applications, including rendering, composition, manipulation, retrieval, etc. </a:t>
            </a:r>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54</a:t>
            </a:fld>
            <a:endParaRPr lang="zh-CN" altLang="en-US"/>
          </a:p>
        </p:txBody>
      </p:sp>
    </p:spTree>
    <p:extLst>
      <p:ext uri="{BB962C8B-B14F-4D97-AF65-F5344CB8AC3E}">
        <p14:creationId xmlns:p14="http://schemas.microsoft.com/office/powerpoint/2010/main" val="31139460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4.2 Future works</a:t>
            </a:r>
            <a:endParaRPr lang="zh-CN" altLang="en-US" dirty="0"/>
          </a:p>
        </p:txBody>
      </p:sp>
      <p:sp>
        <p:nvSpPr>
          <p:cNvPr id="3" name="内容占位符 2"/>
          <p:cNvSpPr>
            <a:spLocks noGrp="1"/>
          </p:cNvSpPr>
          <p:nvPr>
            <p:ph idx="1"/>
          </p:nvPr>
        </p:nvSpPr>
        <p:spPr/>
        <p:txBody>
          <a:bodyPr/>
          <a:lstStyle/>
          <a:p>
            <a:r>
              <a:rPr lang="en-US" altLang="zh-CN" dirty="0" smtClean="0"/>
              <a:t>Easy methods for geometry extraction which can deal with larger range of images</a:t>
            </a:r>
          </a:p>
          <a:p>
            <a:r>
              <a:rPr lang="en-US" altLang="zh-CN" dirty="0" smtClean="0"/>
              <a:t>Salient shape indexing for efficient image retrieval</a:t>
            </a:r>
          </a:p>
          <a:p>
            <a:r>
              <a:rPr lang="en-US" altLang="zh-CN" dirty="0" smtClean="0"/>
              <a:t>Use object of interest segmentation for image classification and object detection</a:t>
            </a:r>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55</a:t>
            </a:fld>
            <a:endParaRPr lang="zh-CN" altLang="en-US"/>
          </a:p>
        </p:txBody>
      </p:sp>
    </p:spTree>
    <p:extLst>
      <p:ext uri="{BB962C8B-B14F-4D97-AF65-F5344CB8AC3E}">
        <p14:creationId xmlns:p14="http://schemas.microsoft.com/office/powerpoint/2010/main" val="13512035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References</a:t>
            </a:r>
            <a:endParaRPr lang="zh-CN" altLang="en-US" dirty="0"/>
          </a:p>
        </p:txBody>
      </p:sp>
      <p:sp>
        <p:nvSpPr>
          <p:cNvPr id="3" name="内容占位符 2"/>
          <p:cNvSpPr>
            <a:spLocks noGrp="1"/>
          </p:cNvSpPr>
          <p:nvPr>
            <p:ph idx="1"/>
          </p:nvPr>
        </p:nvSpPr>
        <p:spPr/>
        <p:txBody>
          <a:bodyPr>
            <a:normAutofit fontScale="47500" lnSpcReduction="20000"/>
          </a:bodyPr>
          <a:lstStyle/>
          <a:p>
            <a:pPr algn="just">
              <a:lnSpc>
                <a:spcPct val="110000"/>
              </a:lnSpc>
              <a:buBlip>
                <a:blip r:embed="rId2"/>
              </a:buBlip>
            </a:pPr>
            <a:r>
              <a:rPr lang="en-US" altLang="zh-CN" dirty="0"/>
              <a:t>MM Cheng</a:t>
            </a:r>
            <a:r>
              <a:rPr lang="en-US" altLang="zh-CN" b="0" dirty="0"/>
              <a:t>, GX Zhang, NJ Mitra, X Huang, SM Hu. Global Contrast based Salient Region Detection. </a:t>
            </a:r>
            <a:r>
              <a:rPr lang="en-US" altLang="zh-CN" dirty="0"/>
              <a:t>IEEE CVPR</a:t>
            </a:r>
            <a:r>
              <a:rPr lang="en-US" altLang="zh-CN" b="0" dirty="0"/>
              <a:t>, June 21-23, 2011. </a:t>
            </a:r>
          </a:p>
          <a:p>
            <a:pPr algn="just">
              <a:lnSpc>
                <a:spcPct val="110000"/>
              </a:lnSpc>
              <a:buBlip>
                <a:blip r:embed="rId2"/>
              </a:buBlip>
            </a:pPr>
            <a:r>
              <a:rPr lang="en-US" altLang="zh-CN" dirty="0"/>
              <a:t>MM Cheng</a:t>
            </a:r>
            <a:r>
              <a:rPr lang="en-US" altLang="zh-CN" b="0" dirty="0"/>
              <a:t>, GX Zhang, On Connectedness of Random Walks Segmentation, IEEE Trans. Pattern Anal. Mach. Intel. </a:t>
            </a:r>
            <a:r>
              <a:rPr lang="en-US" altLang="zh-CN" dirty="0"/>
              <a:t>(TPAMI)</a:t>
            </a:r>
            <a:r>
              <a:rPr lang="en-US" altLang="zh-CN" b="0" dirty="0"/>
              <a:t>, 2011. 33(1): p. </a:t>
            </a:r>
            <a:r>
              <a:rPr lang="en-US" altLang="zh-CN" b="0" dirty="0" smtClean="0"/>
              <a:t>200-202.</a:t>
            </a:r>
            <a:endParaRPr lang="en-US" altLang="zh-CN" b="0" dirty="0"/>
          </a:p>
          <a:p>
            <a:pPr algn="just">
              <a:lnSpc>
                <a:spcPct val="110000"/>
              </a:lnSpc>
              <a:buBlip>
                <a:blip r:embed="rId2"/>
              </a:buBlip>
            </a:pPr>
            <a:r>
              <a:rPr lang="en-US" altLang="zh-CN" dirty="0"/>
              <a:t>MM Cheng</a:t>
            </a:r>
            <a:r>
              <a:rPr lang="en-US" altLang="zh-CN" b="0" dirty="0"/>
              <a:t>, FL Zhang, NJ Mitra, X Huang, SM Hu, RepFinder: Finding Approximately Repeated Scene Elements for Image Editing, ACM Trans. Graph. (</a:t>
            </a:r>
            <a:r>
              <a:rPr lang="en-US" altLang="zh-CN" dirty="0"/>
              <a:t>SIGGRAPH</a:t>
            </a:r>
            <a:r>
              <a:rPr lang="en-US" altLang="zh-CN" b="0" dirty="0"/>
              <a:t>). 29, 4, 83:1-8, 2010. </a:t>
            </a:r>
            <a:endParaRPr lang="en-US" altLang="zh-CN" b="0" dirty="0" smtClean="0"/>
          </a:p>
          <a:p>
            <a:pPr algn="just">
              <a:buBlip>
                <a:blip r:embed="rId2"/>
              </a:buBlip>
            </a:pPr>
            <a:r>
              <a:rPr lang="en-US" altLang="zh-CN" b="0" dirty="0"/>
              <a:t>T Chen, </a:t>
            </a:r>
            <a:r>
              <a:rPr lang="en-US" altLang="zh-CN" dirty="0"/>
              <a:t>MM Cheng</a:t>
            </a:r>
            <a:r>
              <a:rPr lang="en-US" altLang="zh-CN" b="0" dirty="0"/>
              <a:t>, P Tan, A Shamir, SM Hu, Sketch2photo: internet image montage, ACM Trans. Graph. (</a:t>
            </a:r>
            <a:r>
              <a:rPr lang="en-US" altLang="zh-CN" dirty="0"/>
              <a:t>SIGGRAPH Asia</a:t>
            </a:r>
            <a:r>
              <a:rPr lang="en-US" altLang="zh-CN" b="0" dirty="0"/>
              <a:t>), vol. 28, no. 5, 124:1-10, 2009</a:t>
            </a:r>
            <a:r>
              <a:rPr lang="en-US" altLang="zh-CN" b="0" dirty="0" smtClean="0"/>
              <a:t>.</a:t>
            </a:r>
            <a:endParaRPr lang="en-US" altLang="zh-CN" b="0" dirty="0"/>
          </a:p>
          <a:p>
            <a:pPr algn="just">
              <a:buBlip>
                <a:blip r:embed="rId2"/>
              </a:buBlip>
            </a:pPr>
            <a:r>
              <a:rPr lang="en-US" altLang="zh-CN" b="0" dirty="0"/>
              <a:t>Y Zheng, X Chen, </a:t>
            </a:r>
            <a:r>
              <a:rPr lang="en-US" altLang="zh-CN" dirty="0"/>
              <a:t>MM Cheng</a:t>
            </a:r>
            <a:r>
              <a:rPr lang="en-US" altLang="zh-CN" b="0" dirty="0"/>
              <a:t>, K Zhou, SM Hu, NJ Mitra. Interactive Images: Cuboid-proxies for Smart Image </a:t>
            </a:r>
            <a:r>
              <a:rPr lang="en-US" altLang="zh-CN" b="0" dirty="0" smtClean="0"/>
              <a:t>Manipulation. </a:t>
            </a:r>
            <a:r>
              <a:rPr lang="en-US" altLang="zh-CN" b="0" dirty="0"/>
              <a:t>ACM Tran. Graph. (</a:t>
            </a:r>
            <a:r>
              <a:rPr lang="en-US" altLang="zh-CN" dirty="0"/>
              <a:t>SIGGRAPH</a:t>
            </a:r>
            <a:r>
              <a:rPr lang="en-US" altLang="zh-CN" b="0" dirty="0"/>
              <a:t>). 31, 4, 1-10, 2012</a:t>
            </a:r>
            <a:r>
              <a:rPr lang="en-US" altLang="zh-CN" b="0" dirty="0" smtClean="0"/>
              <a:t>.</a:t>
            </a:r>
            <a:endParaRPr lang="en-US" altLang="zh-CN" b="0" dirty="0"/>
          </a:p>
          <a:p>
            <a:pPr algn="just">
              <a:buBlip>
                <a:blip r:embed="rId2"/>
              </a:buBlip>
            </a:pPr>
            <a:r>
              <a:rPr lang="en-US" altLang="zh-CN" b="0" dirty="0"/>
              <a:t>GX Zhang, </a:t>
            </a:r>
            <a:r>
              <a:rPr lang="en-US" altLang="zh-CN" dirty="0"/>
              <a:t>MM Cheng</a:t>
            </a:r>
            <a:r>
              <a:rPr lang="en-US" altLang="zh-CN" b="0" dirty="0"/>
              <a:t>, SM Hu, RR Martin, A Shape-Preserving Approach to Image Resizing, Computer Graphics Forum, vol. 28, no. 7, pp. 1897–1906, 2009</a:t>
            </a:r>
            <a:r>
              <a:rPr lang="en-US" altLang="zh-CN" b="0" dirty="0" smtClean="0"/>
              <a:t>.</a:t>
            </a:r>
            <a:endParaRPr lang="en-US" altLang="zh-CN" b="0" dirty="0"/>
          </a:p>
          <a:p>
            <a:pPr algn="just">
              <a:buBlip>
                <a:blip r:embed="rId2"/>
              </a:buBlip>
            </a:pPr>
            <a:r>
              <a:rPr lang="en-US" altLang="zh-CN" b="0" dirty="0"/>
              <a:t>FL Zhang, </a:t>
            </a:r>
            <a:r>
              <a:rPr lang="en-US" altLang="zh-CN" dirty="0"/>
              <a:t>MM Cheng</a:t>
            </a:r>
            <a:r>
              <a:rPr lang="en-US" altLang="zh-CN" b="0" dirty="0"/>
              <a:t>, J </a:t>
            </a:r>
            <a:r>
              <a:rPr lang="en-US" altLang="zh-CN" b="0" dirty="0" err="1"/>
              <a:t>Jia</a:t>
            </a:r>
            <a:r>
              <a:rPr lang="en-US" altLang="zh-CN" b="0" dirty="0"/>
              <a:t>, SM Hu. ImageAdmixture: Putting Together Dissimilar Objects from Groups. </a:t>
            </a:r>
            <a:r>
              <a:rPr lang="en-US" altLang="zh-CN" dirty="0"/>
              <a:t>IEEE TVCG</a:t>
            </a:r>
            <a:r>
              <a:rPr lang="en-US" altLang="zh-CN" b="0" dirty="0"/>
              <a:t>, to appear. </a:t>
            </a:r>
            <a:endParaRPr lang="en-US" altLang="zh-CN" b="0" dirty="0" smtClean="0"/>
          </a:p>
          <a:p>
            <a:pPr algn="just">
              <a:buBlip>
                <a:blip r:embed="rId2"/>
              </a:buBlip>
            </a:pPr>
            <a:r>
              <a:rPr lang="en-US" altLang="zh-CN" b="0" dirty="0"/>
              <a:t>T Chen, P Tan, LQ Ma, </a:t>
            </a:r>
            <a:r>
              <a:rPr lang="en-US" altLang="zh-CN" dirty="0"/>
              <a:t>MM Cheng</a:t>
            </a:r>
            <a:r>
              <a:rPr lang="en-US" altLang="zh-CN" b="0" dirty="0"/>
              <a:t>, A Shamir, SM Hu. </a:t>
            </a:r>
            <a:r>
              <a:rPr lang="en-US" altLang="zh-CN" b="0" dirty="0" err="1"/>
              <a:t>PoseShop</a:t>
            </a:r>
            <a:r>
              <a:rPr lang="en-US" altLang="zh-CN" b="0" dirty="0"/>
              <a:t>: Human Image Database Construction and Personalized Content Synthesis. </a:t>
            </a:r>
            <a:r>
              <a:rPr lang="en-US" altLang="zh-CN" dirty="0"/>
              <a:t>IEEE </a:t>
            </a:r>
            <a:r>
              <a:rPr lang="en-US" altLang="zh-CN" dirty="0" smtClean="0"/>
              <a:t>TVCG</a:t>
            </a:r>
            <a:r>
              <a:rPr lang="en-US" altLang="zh-CN" b="0" dirty="0" smtClean="0"/>
              <a:t>, to appear.</a:t>
            </a:r>
          </a:p>
          <a:p>
            <a:pPr algn="just">
              <a:buBlip>
                <a:blip r:embed="rId2"/>
              </a:buBlip>
            </a:pPr>
            <a:r>
              <a:rPr lang="en-US" altLang="zh-CN" dirty="0"/>
              <a:t>MM Cheng</a:t>
            </a:r>
            <a:r>
              <a:rPr lang="en-US" altLang="zh-CN" b="0" dirty="0"/>
              <a:t>, NJ Mitra, X Huang, SM Hu, </a:t>
            </a:r>
            <a:r>
              <a:rPr lang="en-US" altLang="zh-CN" b="0" dirty="0" err="1"/>
              <a:t>SalientShape</a:t>
            </a:r>
            <a:r>
              <a:rPr lang="en-US" altLang="zh-CN" b="0" dirty="0"/>
              <a:t>: Group Saliency in Image Collections, Submitted to CGF</a:t>
            </a:r>
            <a:r>
              <a:rPr lang="en-US" altLang="zh-CN" b="0" dirty="0" smtClean="0"/>
              <a:t>.</a:t>
            </a:r>
          </a:p>
          <a:p>
            <a:pPr algn="just">
              <a:buBlip>
                <a:blip r:embed="rId2"/>
              </a:buBlip>
            </a:pPr>
            <a:r>
              <a:rPr lang="en-US" altLang="zh-CN" dirty="0"/>
              <a:t>MM Cheng</a:t>
            </a:r>
            <a:r>
              <a:rPr lang="en-US" altLang="zh-CN" b="0" dirty="0"/>
              <a:t>, NJ Mitra, X Huang, SM Hu, Image Saliency computation for Object Segmentation and Retrieval, submitted to IEEE TPAMI. </a:t>
            </a:r>
            <a:endParaRPr lang="en-US" altLang="zh-CN" b="0" dirty="0" smtClean="0"/>
          </a:p>
          <a:p>
            <a:pPr algn="just">
              <a:buBlip>
                <a:blip r:embed="rId2"/>
              </a:buBlip>
            </a:pPr>
            <a:endParaRPr lang="en-US" altLang="zh-CN" b="0" dirty="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56</a:t>
            </a:fld>
            <a:endParaRPr lang="zh-CN" altLang="en-US"/>
          </a:p>
        </p:txBody>
      </p:sp>
    </p:spTree>
    <p:extLst>
      <p:ext uri="{BB962C8B-B14F-4D97-AF65-F5344CB8AC3E}">
        <p14:creationId xmlns:p14="http://schemas.microsoft.com/office/powerpoint/2010/main" val="2343947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hlinkClick r:id="rId3" action="ppaction://hlinksldjump"/>
          </p:cNvPr>
          <p:cNvSpPr txBox="1"/>
          <p:nvPr/>
        </p:nvSpPr>
        <p:spPr>
          <a:xfrm>
            <a:off x="497" y="736977"/>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2" name="TextBox 21">
            <a:hlinkClick r:id="rId4" action="ppaction://hlinksldjump"/>
          </p:cNvPr>
          <p:cNvSpPr txBox="1"/>
          <p:nvPr/>
        </p:nvSpPr>
        <p:spPr>
          <a:xfrm>
            <a:off x="3221" y="997293"/>
            <a:ext cx="1142976" cy="240027"/>
          </a:xfrm>
          <a:prstGeom prst="rect">
            <a:avLst/>
          </a:prstGeom>
          <a:noFill/>
          <a:ln>
            <a:noFill/>
          </a:ln>
        </p:spPr>
        <p:txBody>
          <a:bodyPr wrap="square" lIns="144000" tIns="0" rIns="0" bIns="0" rtlCol="0" anchor="ctr" anchorCtr="0">
            <a:noAutofit/>
          </a:bodyPr>
          <a:lstStyle/>
          <a:p>
            <a:pPr lvl="0">
              <a:spcBef>
                <a:spcPts val="300"/>
              </a:spcBef>
            </a:pPr>
            <a:endParaRPr lang="en-US" altLang="zh-CN" sz="850" dirty="0">
              <a:solidFill>
                <a:srgbClr val="7FAAE2"/>
              </a:solidFill>
              <a:ea typeface="华文楷体" pitchFamily="2" charset="-122"/>
            </a:endParaRPr>
          </a:p>
        </p:txBody>
      </p:sp>
      <p:sp>
        <p:nvSpPr>
          <p:cNvPr id="2" name="灯片编号占位符 1"/>
          <p:cNvSpPr>
            <a:spLocks noGrp="1"/>
          </p:cNvSpPr>
          <p:nvPr>
            <p:ph type="sldNum" sz="quarter" idx="12"/>
          </p:nvPr>
        </p:nvSpPr>
        <p:spPr/>
        <p:txBody>
          <a:bodyPr/>
          <a:lstStyle/>
          <a:p>
            <a:fld id="{C1D93024-CE6F-4423-B937-B3E4F57635D6}" type="slidenum">
              <a:rPr lang="zh-CN" altLang="en-US" smtClean="0"/>
              <a:pPr/>
              <a:t>57</a:t>
            </a:fld>
            <a:endParaRPr lang="zh-CN" altLang="en-US"/>
          </a:p>
        </p:txBody>
      </p:sp>
      <p:pic>
        <p:nvPicPr>
          <p:cNvPr id="12" name="Picture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95736" y="1117306"/>
            <a:ext cx="5699398" cy="410831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2333"/>
    </mc:Choice>
    <mc:Fallback xmlns="">
      <p:transition spd="slow" advTm="233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 Understanding image structure</a:t>
            </a:r>
            <a:endParaRPr lang="zh-CN" altLang="en-US" dirty="0"/>
          </a:p>
        </p:txBody>
      </p:sp>
      <p:sp>
        <p:nvSpPr>
          <p:cNvPr id="3" name="内容占位符 2"/>
          <p:cNvSpPr>
            <a:spLocks noGrp="1"/>
          </p:cNvSpPr>
          <p:nvPr>
            <p:ph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6</a:t>
            </a:fld>
            <a:endParaRPr lang="zh-CN" altLang="en-US"/>
          </a:p>
        </p:txBody>
      </p:sp>
      <p:sp>
        <p:nvSpPr>
          <p:cNvPr id="5" name="圆角矩形 4"/>
          <p:cNvSpPr/>
          <p:nvPr/>
        </p:nvSpPr>
        <p:spPr>
          <a:xfrm>
            <a:off x="2123728" y="4585692"/>
            <a:ext cx="6048672" cy="576064"/>
          </a:xfrm>
          <a:prstGeom prst="roundRect">
            <a:avLst/>
          </a:prstGeom>
          <a:effectLst>
            <a:outerShdw blurRad="127000" dist="101600" dir="3000000" rotWithShape="0">
              <a:srgbClr val="000000">
                <a:alpha val="24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800" dirty="0" smtClean="0"/>
              <a:t>Understanding</a:t>
            </a:r>
            <a:endParaRPr lang="zh-CN" altLang="en-US" sz="2800" dirty="0"/>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8987" y="1129308"/>
            <a:ext cx="1904794" cy="161415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4713" y="2832278"/>
            <a:ext cx="2587889" cy="1681406"/>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728" y="1129308"/>
            <a:ext cx="1628825" cy="1614150"/>
          </a:xfrm>
          <a:prstGeom prst="rect">
            <a:avLst/>
          </a:prstGeom>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1387" y="2832278"/>
            <a:ext cx="3351012" cy="168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0215" y="1145061"/>
            <a:ext cx="2382184" cy="15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52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2.1 Saliency</a:t>
            </a:r>
            <a:endParaRPr lang="zh-CN" altLang="en-US" dirty="0"/>
          </a:p>
        </p:txBody>
      </p:sp>
      <p:pic>
        <p:nvPicPr>
          <p:cNvPr id="6" name="内容占位符 5"/>
          <p:cNvPicPr>
            <a:picLocks noGrp="1" noChangeAspect="1"/>
          </p:cNvPicPr>
          <p:nvPr>
            <p:ph idx="1"/>
          </p:nvPr>
        </p:nvPicPr>
        <p:blipFill rotWithShape="1">
          <a:blip r:embed="rId3">
            <a:extLst>
              <a:ext uri="{28A0092B-C50C-407E-A947-70E740481C1C}">
                <a14:useLocalDpi xmlns:a14="http://schemas.microsoft.com/office/drawing/2010/main" val="0"/>
              </a:ext>
            </a:extLst>
          </a:blip>
          <a:srcRect b="34003"/>
          <a:stretch/>
        </p:blipFill>
        <p:spPr>
          <a:xfrm>
            <a:off x="1619672" y="1439392"/>
            <a:ext cx="6963780" cy="2642244"/>
          </a:xfrm>
        </p:spPr>
      </p:pic>
      <p:sp>
        <p:nvSpPr>
          <p:cNvPr id="4" name="灯片编号占位符 3"/>
          <p:cNvSpPr>
            <a:spLocks noGrp="1"/>
          </p:cNvSpPr>
          <p:nvPr>
            <p:ph type="sldNum" sz="quarter" idx="12"/>
          </p:nvPr>
        </p:nvSpPr>
        <p:spPr/>
        <p:txBody>
          <a:bodyPr/>
          <a:lstStyle/>
          <a:p>
            <a:fld id="{C1D93024-CE6F-4423-B937-B3E4F57635D6}" type="slidenum">
              <a:rPr lang="zh-CN" altLang="en-US" smtClean="0"/>
              <a:pPr/>
              <a:t>7</a:t>
            </a:fld>
            <a:endParaRPr lang="zh-CN" altLang="en-US"/>
          </a:p>
        </p:txBody>
      </p:sp>
      <p:sp>
        <p:nvSpPr>
          <p:cNvPr id="8" name="圆角矩形 7"/>
          <p:cNvSpPr/>
          <p:nvPr/>
        </p:nvSpPr>
        <p:spPr>
          <a:xfrm>
            <a:off x="1547664" y="4747884"/>
            <a:ext cx="7272808" cy="701904"/>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altLang="zh-CN" sz="1700" b="1" dirty="0">
                <a:solidFill>
                  <a:srgbClr val="406593"/>
                </a:solidFill>
                <a:latin typeface="+mj-lt"/>
                <a:ea typeface="华文楷体" pitchFamily="2" charset="-122"/>
              </a:rPr>
              <a:t>MM Cheng</a:t>
            </a:r>
            <a:r>
              <a:rPr lang="en-US" altLang="zh-CN" sz="1700" dirty="0">
                <a:solidFill>
                  <a:srgbClr val="406593"/>
                </a:solidFill>
                <a:latin typeface="+mj-lt"/>
                <a:ea typeface="华文楷体" pitchFamily="2" charset="-122"/>
              </a:rPr>
              <a:t>, GX Zhang, NJ Mitra, X Huang, SM Hu, Global Contrast based Salient Region Detection, </a:t>
            </a:r>
            <a:r>
              <a:rPr lang="en-US" altLang="zh-CN" sz="1700" b="1" dirty="0">
                <a:solidFill>
                  <a:srgbClr val="406593"/>
                </a:solidFill>
                <a:latin typeface="+mj-lt"/>
                <a:ea typeface="华文楷体" pitchFamily="2" charset="-122"/>
              </a:rPr>
              <a:t>IEEE CVPR</a:t>
            </a:r>
            <a:r>
              <a:rPr lang="en-US" altLang="zh-CN" sz="1700" dirty="0">
                <a:solidFill>
                  <a:srgbClr val="406593"/>
                </a:solidFill>
                <a:latin typeface="+mj-lt"/>
                <a:ea typeface="华文楷体" pitchFamily="2" charset="-122"/>
              </a:rPr>
              <a:t>, p. 409-416, June 21-23, 2011. </a:t>
            </a:r>
          </a:p>
        </p:txBody>
      </p:sp>
    </p:spTree>
    <p:extLst>
      <p:ext uri="{BB962C8B-B14F-4D97-AF65-F5344CB8AC3E}">
        <p14:creationId xmlns:p14="http://schemas.microsoft.com/office/powerpoint/2010/main" val="3139479830"/>
      </p:ext>
    </p:extLst>
  </p:cSld>
  <p:clrMapOvr>
    <a:masterClrMapping/>
  </p:clrMapOvr>
  <mc:AlternateContent xmlns:mc="http://schemas.openxmlformats.org/markup-compatibility/2006" xmlns:p14="http://schemas.microsoft.com/office/powerpoint/2010/main">
    <mc:Choice Requires="p14">
      <p:transition spd="slow" p14:dur="2000" advTm="12329"/>
    </mc:Choice>
    <mc:Fallback xmlns="">
      <p:transition spd="slow" advTm="1232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2.1 Saliency</a:t>
            </a:r>
            <a:endParaRPr lang="zh-CN" altLang="en-US" dirty="0"/>
          </a:p>
        </p:txBody>
      </p:sp>
      <p:sp>
        <p:nvSpPr>
          <p:cNvPr id="3" name="内容占位符 2"/>
          <p:cNvSpPr>
            <a:spLocks noGrp="1"/>
          </p:cNvSpPr>
          <p:nvPr>
            <p:ph idx="1"/>
          </p:nvPr>
        </p:nvSpPr>
        <p:spPr/>
        <p:txBody>
          <a:bodyPr>
            <a:normAutofit fontScale="92500" lnSpcReduction="20000"/>
          </a:bodyPr>
          <a:lstStyle/>
          <a:p>
            <a:r>
              <a:rPr lang="en-US" altLang="zh-CN" dirty="0" smtClean="0"/>
              <a:t>Related works</a:t>
            </a:r>
          </a:p>
          <a:p>
            <a:pPr lvl="1"/>
            <a:endParaRPr lang="en-US" altLang="zh-CN" dirty="0"/>
          </a:p>
          <a:p>
            <a:pPr lvl="1"/>
            <a:endParaRPr lang="en-US" altLang="zh-CN" dirty="0" smtClean="0"/>
          </a:p>
          <a:p>
            <a:pPr lvl="1"/>
            <a:endParaRPr lang="en-US" altLang="zh-CN" dirty="0" smtClean="0"/>
          </a:p>
          <a:p>
            <a:pPr lvl="1"/>
            <a:endParaRPr lang="en-US" altLang="zh-CN" dirty="0" smtClean="0"/>
          </a:p>
          <a:p>
            <a:pPr lvl="1"/>
            <a:endParaRPr lang="en-US" altLang="zh-CN" dirty="0"/>
          </a:p>
          <a:p>
            <a:r>
              <a:rPr lang="en-US" altLang="zh-CN" dirty="0"/>
              <a:t>Observations</a:t>
            </a:r>
          </a:p>
          <a:p>
            <a:pPr lvl="1"/>
            <a:r>
              <a:rPr lang="en-US" altLang="zh-CN" dirty="0"/>
              <a:t>In order to uniformly highlight entire object regions, global contrast based method is preferred over local contrast based methods. </a:t>
            </a:r>
          </a:p>
          <a:p>
            <a:pPr lvl="1"/>
            <a:r>
              <a:rPr lang="en-US" altLang="zh-CN" dirty="0"/>
              <a:t>Contrast to near by regions contributes more than far away regions</a:t>
            </a:r>
            <a:r>
              <a:rPr lang="en-US" altLang="zh-CN" dirty="0" smtClean="0"/>
              <a:t>.</a:t>
            </a:r>
            <a:endParaRPr lang="en-US" altLang="zh-CN" dirty="0"/>
          </a:p>
        </p:txBody>
      </p:sp>
      <p:sp>
        <p:nvSpPr>
          <p:cNvPr id="4" name="灯片编号占位符 3"/>
          <p:cNvSpPr>
            <a:spLocks noGrp="1"/>
          </p:cNvSpPr>
          <p:nvPr>
            <p:ph type="sldNum" sz="quarter" idx="12"/>
          </p:nvPr>
        </p:nvSpPr>
        <p:spPr/>
        <p:txBody>
          <a:bodyPr/>
          <a:lstStyle/>
          <a:p>
            <a:fld id="{C1D93024-CE6F-4423-B937-B3E4F57635D6}" type="slidenum">
              <a:rPr lang="zh-CN" altLang="en-US" smtClean="0"/>
              <a:pPr/>
              <a:t>8</a:t>
            </a:fld>
            <a:endParaRPr lang="zh-CN"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546015"/>
            <a:ext cx="738793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19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1.10988E-8 L -0.00226 -0.19229 " pathEditMode="relative" rAng="0" ptsTypes="AA">
                                      <p:cBhvr>
                                        <p:cTn id="6" dur="300" fill="hold"/>
                                        <p:tgtEl>
                                          <p:spTgt spid="1026"/>
                                        </p:tgtEl>
                                        <p:attrNameLst>
                                          <p:attrName>ppt_x</p:attrName>
                                          <p:attrName>ppt_y</p:attrName>
                                        </p:attrNameLst>
                                      </p:cBhvr>
                                      <p:rCtr x="-122" y="-9628"/>
                                    </p:animMotion>
                                  </p:childTnLst>
                                </p:cTn>
                              </p:par>
                              <p:par>
                                <p:cTn id="7" presetID="6" presetClass="emph" presetSubtype="0" fill="hold" nodeType="withEffect">
                                  <p:stCondLst>
                                    <p:cond delay="0"/>
                                  </p:stCondLst>
                                  <p:childTnLst>
                                    <p:animScale>
                                      <p:cBhvr>
                                        <p:cTn id="8" dur="300" fill="hold"/>
                                        <p:tgtEl>
                                          <p:spTgt spid="1026"/>
                                        </p:tgtEl>
                                      </p:cBhvr>
                                      <p:by x="50000" y="50000"/>
                                    </p:animScale>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2.1 Saliency</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altLang="zh-CN" dirty="0" smtClean="0"/>
                  <a:t>Region Contrast (RC) method</a:t>
                </a:r>
                <a:endParaRPr lang="en-US" altLang="zh-CN" dirty="0"/>
              </a:p>
              <a:p>
                <a:pPr marL="457200" lvl="1" indent="0">
                  <a:buNone/>
                </a:pPr>
                <a14:m>
                  <m:oMathPara xmlns:m="http://schemas.openxmlformats.org/officeDocument/2006/math">
                    <m:oMathParaPr>
                      <m:jc m:val="centerGroup"/>
                    </m:oMathParaPr>
                    <m:oMath xmlns:m="http://schemas.openxmlformats.org/officeDocument/2006/math">
                      <m:r>
                        <m:rPr>
                          <m:sty m:val="p"/>
                        </m:rPr>
                        <a:rPr lang="en-US" altLang="zh-CN">
                          <a:latin typeface="Cambria Math"/>
                        </a:rPr>
                        <m:t>S</m:t>
                      </m:r>
                      <m:d>
                        <m:dPr>
                          <m:ctrlPr>
                            <a:rPr lang="zh-CN" altLang="zh-CN" i="1">
                              <a:latin typeface="Cambria Math"/>
                            </a:rPr>
                          </m:ctrlPr>
                        </m:dPr>
                        <m:e>
                          <m:sSub>
                            <m:sSubPr>
                              <m:ctrlPr>
                                <a:rPr lang="zh-CN" altLang="zh-CN" i="1">
                                  <a:latin typeface="Cambria Math"/>
                                </a:rPr>
                              </m:ctrlPr>
                            </m:sSubPr>
                            <m:e>
                              <m:r>
                                <m:rPr>
                                  <m:sty m:val="p"/>
                                </m:rPr>
                                <a:rPr lang="en-US" altLang="zh-CN">
                                  <a:latin typeface="Cambria Math"/>
                                </a:rPr>
                                <m:t>r</m:t>
                              </m:r>
                            </m:e>
                            <m:sub>
                              <m:r>
                                <m:rPr>
                                  <m:sty m:val="p"/>
                                </m:rPr>
                                <a:rPr lang="en-US" altLang="zh-CN">
                                  <a:latin typeface="Cambria Math"/>
                                </a:rPr>
                                <m:t>k</m:t>
                              </m:r>
                            </m:sub>
                          </m:sSub>
                        </m:e>
                      </m:d>
                      <m:r>
                        <a:rPr lang="en-US" altLang="zh-CN" i="1">
                          <a:latin typeface="Cambria Math"/>
                        </a:rPr>
                        <m:t>=</m:t>
                      </m:r>
                      <m:nary>
                        <m:naryPr>
                          <m:chr m:val="∑"/>
                          <m:limLoc m:val="undOvr"/>
                          <m:supHide m:val="on"/>
                          <m:ctrlPr>
                            <a:rPr lang="zh-CN" altLang="zh-CN" i="1" smtClean="0">
                              <a:latin typeface="Cambria Math"/>
                            </a:rPr>
                          </m:ctrlPr>
                        </m:naryPr>
                        <m:sub>
                          <m:sSub>
                            <m:sSubPr>
                              <m:ctrlPr>
                                <a:rPr lang="zh-CN" altLang="zh-CN" i="1">
                                  <a:latin typeface="Cambria Math"/>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zh-CN" altLang="zh-CN" i="1">
                                  <a:latin typeface="Cambria Math"/>
                                </a:rPr>
                              </m:ctrlPr>
                            </m:sSubPr>
                            <m:e>
                              <m:r>
                                <a:rPr lang="en-US" altLang="zh-CN" i="1">
                                  <a:latin typeface="Cambria Math"/>
                                </a:rPr>
                                <m:t>𝑟</m:t>
                              </m:r>
                            </m:e>
                            <m:sub>
                              <m:r>
                                <a:rPr lang="en-US" altLang="zh-CN" i="1">
                                  <a:latin typeface="Cambria Math"/>
                                </a:rPr>
                                <m:t>𝑖</m:t>
                              </m:r>
                            </m:sub>
                          </m:sSub>
                        </m:sub>
                        <m:sup/>
                        <m:e>
                          <m:r>
                            <a:rPr lang="en-US" altLang="zh-CN" i="1">
                              <a:latin typeface="Cambria Math"/>
                            </a:rPr>
                            <m:t>𝑤</m:t>
                          </m:r>
                          <m:d>
                            <m:dPr>
                              <m:ctrlPr>
                                <a:rPr lang="zh-CN" altLang="zh-CN" i="1">
                                  <a:latin typeface="Cambria Math"/>
                                </a:rPr>
                              </m:ctrlPr>
                            </m:dPr>
                            <m:e>
                              <m:sSub>
                                <m:sSubPr>
                                  <m:ctrlPr>
                                    <a:rPr lang="zh-CN" altLang="zh-CN" i="1">
                                      <a:latin typeface="Cambria Math"/>
                                    </a:rPr>
                                  </m:ctrlPr>
                                </m:sSubPr>
                                <m:e>
                                  <m:r>
                                    <a:rPr lang="en-US" altLang="zh-CN" i="1">
                                      <a:latin typeface="Cambria Math"/>
                                    </a:rPr>
                                    <m:t>𝑟</m:t>
                                  </m:r>
                                </m:e>
                                <m:sub>
                                  <m:r>
                                    <a:rPr lang="en-US" altLang="zh-CN" i="1">
                                      <a:latin typeface="Cambria Math"/>
                                    </a:rPr>
                                    <m:t>𝑖</m:t>
                                  </m:r>
                                </m:sub>
                              </m:sSub>
                            </m:e>
                          </m:d>
                          <m:sSub>
                            <m:sSubPr>
                              <m:ctrlPr>
                                <a:rPr lang="zh-CN" altLang="zh-CN" i="1">
                                  <a:latin typeface="Cambria Math"/>
                                </a:rPr>
                              </m:ctrlPr>
                            </m:sSubPr>
                            <m:e>
                              <m:r>
                                <a:rPr lang="en-US" altLang="zh-CN" i="1">
                                  <a:latin typeface="Cambria Math"/>
                                </a:rPr>
                                <m:t>𝐷</m:t>
                              </m:r>
                            </m:e>
                            <m:sub>
                              <m:r>
                                <a:rPr lang="en-US" altLang="zh-CN" i="1">
                                  <a:latin typeface="Cambria Math"/>
                                </a:rPr>
                                <m:t>𝑟</m:t>
                              </m:r>
                            </m:sub>
                          </m:sSub>
                          <m:d>
                            <m:dPr>
                              <m:ctrlPr>
                                <a:rPr lang="zh-CN" altLang="zh-CN" i="1">
                                  <a:latin typeface="Cambria Math"/>
                                </a:rPr>
                              </m:ctrlPr>
                            </m:dPr>
                            <m:e>
                              <m:sSub>
                                <m:sSubPr>
                                  <m:ctrlPr>
                                    <a:rPr lang="zh-CN" altLang="zh-CN" i="1">
                                      <a:latin typeface="Cambria Math"/>
                                    </a:rPr>
                                  </m:ctrlPr>
                                </m:sSubPr>
                                <m:e>
                                  <m:r>
                                    <a:rPr lang="en-US" altLang="zh-CN" i="1">
                                      <a:latin typeface="Cambria Math"/>
                                    </a:rPr>
                                    <m:t>𝑟</m:t>
                                  </m:r>
                                </m:e>
                                <m:sub>
                                  <m:r>
                                    <a:rPr lang="en-US" altLang="zh-CN" i="1">
                                      <a:latin typeface="Cambria Math"/>
                                    </a:rPr>
                                    <m:t>𝑘</m:t>
                                  </m:r>
                                </m:sub>
                              </m:sSub>
                              <m:r>
                                <a:rPr lang="en-US" altLang="zh-CN" i="1">
                                  <a:latin typeface="Cambria Math"/>
                                </a:rPr>
                                <m:t>,</m:t>
                              </m:r>
                              <m:sSub>
                                <m:sSubPr>
                                  <m:ctrlPr>
                                    <a:rPr lang="zh-CN" altLang="zh-CN" i="1">
                                      <a:latin typeface="Cambria Math"/>
                                    </a:rPr>
                                  </m:ctrlPr>
                                </m:sSubPr>
                                <m:e>
                                  <m:r>
                                    <a:rPr lang="en-US" altLang="zh-CN" i="1">
                                      <a:latin typeface="Cambria Math"/>
                                    </a:rPr>
                                    <m:t>𝑟</m:t>
                                  </m:r>
                                </m:e>
                                <m:sub>
                                  <m:r>
                                    <a:rPr lang="en-US" altLang="zh-CN" i="1">
                                      <a:latin typeface="Cambria Math"/>
                                    </a:rPr>
                                    <m:t>𝑖</m:t>
                                  </m:r>
                                </m:sub>
                              </m:sSub>
                            </m:e>
                          </m:d>
                        </m:e>
                      </m:nary>
                    </m:oMath>
                  </m:oMathPara>
                </a14:m>
                <a:endParaRPr lang="en-US" altLang="zh-CN" dirty="0"/>
              </a:p>
              <a:p>
                <a:pPr marL="457200" lvl="1" indent="0">
                  <a:buNone/>
                </a:pPr>
                <a:endParaRPr lang="zh-CN" altLang="zh-CN"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rotWithShape="1">
                <a:blip r:embed="rId3"/>
                <a:stretch>
                  <a:fillRect l="-1810" t="-1706"/>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C1D93024-CE6F-4423-B937-B3E4F57635D6}" type="slidenum">
              <a:rPr lang="zh-CN" altLang="en-US" smtClean="0"/>
              <a:pPr/>
              <a:t>9</a:t>
            </a:fld>
            <a:endParaRPr lang="zh-CN" altLang="en-US"/>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209" t="1428" r="50352" b="847"/>
          <a:stretch/>
        </p:blipFill>
        <p:spPr>
          <a:xfrm>
            <a:off x="4176205" y="2837536"/>
            <a:ext cx="3636155" cy="2400266"/>
          </a:xfrm>
          <a:prstGeom prst="rect">
            <a:avLst/>
          </a:prstGeom>
        </p:spPr>
      </p:pic>
      <p:pic>
        <p:nvPicPr>
          <p:cNvPr id="6" name="Picture 2" descr="D:\Research\2010 Saliency\Paper\figures\histogram\inputIm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8590" y="2837536"/>
            <a:ext cx="1800200" cy="2400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0225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5958</TotalTime>
  <Words>4770</Words>
  <Application>Microsoft Office PowerPoint</Application>
  <PresentationFormat>全屏显示(16:10)</PresentationFormat>
  <Paragraphs>438</Paragraphs>
  <Slides>57</Slides>
  <Notes>39</Notes>
  <HiddenSlides>4</HiddenSlides>
  <MMClips>4</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57</vt:i4>
      </vt:variant>
    </vt:vector>
  </HeadingPairs>
  <TitlesOfParts>
    <vt:vector size="59" baseType="lpstr">
      <vt:lpstr>Office 主题</vt:lpstr>
      <vt:lpstr>Equation</vt:lpstr>
      <vt:lpstr>Smart Images</vt:lpstr>
      <vt:lpstr>Contents</vt:lpstr>
      <vt:lpstr>1.1 Background</vt:lpstr>
      <vt:lpstr>1.1 Background</vt:lpstr>
      <vt:lpstr>1.2 Organization</vt:lpstr>
      <vt:lpstr>2 Understanding image structure</vt:lpstr>
      <vt:lpstr>2.1 Saliency</vt:lpstr>
      <vt:lpstr>2.1 Saliency</vt:lpstr>
      <vt:lpstr>2.1 Saliency</vt:lpstr>
      <vt:lpstr>2.1 Saliency</vt:lpstr>
      <vt:lpstr>2.1 Saliency</vt:lpstr>
      <vt:lpstr>2.2 Segmentation</vt:lpstr>
      <vt:lpstr>2.2 Segmentation</vt:lpstr>
      <vt:lpstr>2.2 Segmentation</vt:lpstr>
      <vt:lpstr>2.2 Segmentation</vt:lpstr>
      <vt:lpstr>2.2 Segmentation</vt:lpstr>
      <vt:lpstr>2.2 Segmentation</vt:lpstr>
      <vt:lpstr>2.1 Segmentation</vt:lpstr>
      <vt:lpstr>2.3 Non-local relation &amp; 3D </vt:lpstr>
      <vt:lpstr>2.3 Non-local relation &amp; 3D</vt:lpstr>
      <vt:lpstr>2.3 Non-local relation &amp; 3D</vt:lpstr>
      <vt:lpstr>Repeated Elements Detection</vt:lpstr>
      <vt:lpstr>2.3 Non-local relation &amp; 3D</vt:lpstr>
      <vt:lpstr>2.3 Non-local relation &amp; 3D </vt:lpstr>
      <vt:lpstr>2.3 Non-local relation &amp; 3D </vt:lpstr>
      <vt:lpstr>2.3 Non-local relation &amp; 3D</vt:lpstr>
      <vt:lpstr>2.3 Non-local relation &amp; 3D</vt:lpstr>
      <vt:lpstr>2.3 Non-local relation &amp; 3D</vt:lpstr>
      <vt:lpstr>2.3 Non-local relation &amp; 3D</vt:lpstr>
      <vt:lpstr>2.4 Image collections</vt:lpstr>
      <vt:lpstr>2.4 Image collections</vt:lpstr>
      <vt:lpstr>2.4 Image collections</vt:lpstr>
      <vt:lpstr>2.4 Image collections</vt:lpstr>
      <vt:lpstr>2.4 Image collections</vt:lpstr>
      <vt:lpstr>2.4 Image collections</vt:lpstr>
      <vt:lpstr>2.4 Image collections</vt:lpstr>
      <vt:lpstr>3 Reusing image contents</vt:lpstr>
      <vt:lpstr>3.1 Rendering </vt:lpstr>
      <vt:lpstr>3.1 Rendering </vt:lpstr>
      <vt:lpstr>3.1 Rendering</vt:lpstr>
      <vt:lpstr>3.1 Rendering</vt:lpstr>
      <vt:lpstr>3.1 Rendering </vt:lpstr>
      <vt:lpstr>3.1 Rendering</vt:lpstr>
      <vt:lpstr>3.1 Rendering</vt:lpstr>
      <vt:lpstr>3.1 Rendering</vt:lpstr>
      <vt:lpstr>3.2 Composition</vt:lpstr>
      <vt:lpstr>3.2 Composition</vt:lpstr>
      <vt:lpstr>3.2 Composition</vt:lpstr>
      <vt:lpstr>3.2 Composition</vt:lpstr>
      <vt:lpstr>3.3 Manipulation</vt:lpstr>
      <vt:lpstr>3.3 Manipulation</vt:lpstr>
      <vt:lpstr>3.3 Manipulation</vt:lpstr>
      <vt:lpstr>3.4 Retrieval</vt:lpstr>
      <vt:lpstr>4.1 Conclusion</vt:lpstr>
      <vt:lpstr>4.2 Future works</vt:lpstr>
      <vt:lpstr>References</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KylinCheng</dc:creator>
  <cp:lastModifiedBy>Ming</cp:lastModifiedBy>
  <cp:revision>755</cp:revision>
  <cp:lastPrinted>2011-05-24T16:03:48Z</cp:lastPrinted>
  <dcterms:created xsi:type="dcterms:W3CDTF">2010-05-08T10:37:57Z</dcterms:created>
  <dcterms:modified xsi:type="dcterms:W3CDTF">2013-01-31T11:46:57Z</dcterms:modified>
</cp:coreProperties>
</file>