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5" r:id="rId2"/>
    <p:sldId id="422" r:id="rId3"/>
    <p:sldId id="423" r:id="rId4"/>
    <p:sldId id="343" r:id="rId5"/>
    <p:sldId id="426" r:id="rId6"/>
    <p:sldId id="429" r:id="rId7"/>
    <p:sldId id="430" r:id="rId8"/>
    <p:sldId id="431" r:id="rId9"/>
    <p:sldId id="432" r:id="rId10"/>
    <p:sldId id="434" r:id="rId11"/>
    <p:sldId id="433" r:id="rId12"/>
    <p:sldId id="435" r:id="rId13"/>
    <p:sldId id="440" r:id="rId14"/>
    <p:sldId id="414" r:id="rId15"/>
    <p:sldId id="436" r:id="rId16"/>
    <p:sldId id="437" r:id="rId17"/>
    <p:sldId id="438" r:id="rId18"/>
    <p:sldId id="439" r:id="rId19"/>
    <p:sldId id="420" r:id="rId20"/>
    <p:sldId id="421" r:id="rId21"/>
    <p:sldId id="3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847"/>
    <a:srgbClr val="5C126B"/>
    <a:srgbClr val="984378"/>
    <a:srgbClr val="C77FAC"/>
    <a:srgbClr val="22304B"/>
    <a:srgbClr val="0E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 autoAdjust="0"/>
    <p:restoredTop sz="77869" autoAdjust="0"/>
  </p:normalViewPr>
  <p:slideViewPr>
    <p:cSldViewPr snapToGrid="0">
      <p:cViewPr varScale="1">
        <p:scale>
          <a:sx n="79" d="100"/>
          <a:sy n="79" d="100"/>
        </p:scale>
        <p:origin x="132" y="306"/>
      </p:cViewPr>
      <p:guideLst/>
    </p:cSldViewPr>
  </p:slideViewPr>
  <p:outlineViewPr>
    <p:cViewPr>
      <p:scale>
        <a:sx n="33" d="100"/>
        <a:sy n="33" d="100"/>
      </p:scale>
      <p:origin x="0" y="-119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E64E-9A2D-4D02-BD46-DFCFC74B5EE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604F-F5C7-412C-AE28-FF961BD9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  <a:r>
              <a:rPr lang="en-US" baseline="0" dirty="0" smtClean="0"/>
              <a:t> object detection has made great progress in recent years. However, most state-of-the-art method still requires each category specific classifiers to evaluate many image windows in a sliding window fashion.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10.6% improvement over</a:t>
            </a:r>
            <a:r>
              <a:rPr lang="en-US" baseline="0" dirty="0" smtClean="0"/>
              <a:t> 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O.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Pinheiro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Collobert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“From image-level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pixellevel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labeling with convolutional networks,” IEEE CVPR, 2015.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0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object segmentation, Eq. 3 becomes a standard primal linear SVM formulation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3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996240"/>
            <a:ext cx="4381500" cy="438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  <a:solidFill>
            <a:srgbClr val="984378"/>
          </a:solidFill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21306" y="1924395"/>
            <a:ext cx="4836694" cy="452518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73979" cy="669129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0" y="676026"/>
            <a:ext cx="9144000" cy="0"/>
          </a:xfrm>
          <a:prstGeom prst="line">
            <a:avLst/>
          </a:prstGeom>
          <a:noFill/>
          <a:ln w="38160">
            <a:solidFill>
              <a:srgbClr val="5C126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Arial" charset="0"/>
              <a:ea typeface="SimSun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979" y="0"/>
            <a:ext cx="770021" cy="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033657" y="6580997"/>
            <a:ext cx="1110343" cy="277002"/>
          </a:xfrm>
          <a:prstGeom prst="rect">
            <a:avLst/>
          </a:prstGeom>
          <a:solidFill>
            <a:srgbClr val="5A2847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383977" cy="890648"/>
          </a:xfrm>
          <a:prstGeom prst="rect">
            <a:avLst/>
          </a:prstGeom>
          <a:solidFill>
            <a:srgbClr val="98437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991590"/>
            <a:ext cx="8516471" cy="518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76285" y="6581000"/>
            <a:ext cx="6057370" cy="276999"/>
          </a:xfrm>
          <a:prstGeom prst="rect">
            <a:avLst/>
          </a:prstGeom>
          <a:solidFill>
            <a:srgbClr val="5C126B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</a:rPr>
              <a:t>Joint Salient Object Detection and Existence Prediction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580995"/>
            <a:ext cx="1976284" cy="276999"/>
          </a:xfrm>
          <a:prstGeom prst="rect">
            <a:avLst/>
          </a:prstGeom>
          <a:solidFill>
            <a:srgbClr val="984378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791C-0E26-0F4B-896E-40F5FF04E4E0}" type="datetime4">
              <a:rPr lang="en-US" sz="1200" smtClean="0">
                <a:solidFill>
                  <a:schemeClr val="bg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13, 2017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59086" y="6580996"/>
            <a:ext cx="67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603BFBC-EF15-48A5-8249-0FEAC4BE5DBB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sz="1200" dirty="0" smtClean="0">
                <a:solidFill>
                  <a:schemeClr val="bg1"/>
                </a:solidFill>
              </a:rPr>
              <a:t>/20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mcheng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Visio___.vsd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jiansun/salientobject/salient_object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mmcheng.net/salobj/" TargetMode="External"/><Relationship Id="rId4" Type="http://schemas.openxmlformats.org/officeDocument/2006/relationships/hyperlink" Target="http://ivrgwww.epfl.ch/supplementary_material/RK_CVPR0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nus.edu.sg/stfpage/eletp/Publication.htm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hyperlink" Target="http://mmcheng.net/gsal/" TargetMode="External"/><Relationship Id="rId10" Type="http://schemas.openxmlformats.org/officeDocument/2006/relationships/hyperlink" Target="http://cs.bit.edu.cn/zhanglei/publications/TOG_11/arcimboldo_project.html" TargetMode="External"/><Relationship Id="rId4" Type="http://schemas.openxmlformats.org/officeDocument/2006/relationships/hyperlink" Target="http://citeseerx.ist.psu.edu/viewdoc/download?doi=10.1.1.302.5934&amp;rep=rep1&amp;type=pdf" TargetMode="External"/><Relationship Id="rId9" Type="http://schemas.openxmlformats.org/officeDocument/2006/relationships/hyperlink" Target="https://www.researchgate.net/profile/Hua_Huang26/publication/220067270_Web-image_driven_best_views_of_3D_shapes/links/55923d1708ae47a34910d9a9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828801"/>
          </a:xfrm>
          <a:ln>
            <a:solidFill>
              <a:srgbClr val="0E2245"/>
            </a:solidFill>
          </a:ln>
        </p:spPr>
        <p:txBody>
          <a:bodyPr anchor="ctr">
            <a:noAutofit/>
          </a:bodyPr>
          <a:lstStyle/>
          <a:p>
            <a:r>
              <a:rPr lang="en-US" sz="4800" dirty="0"/>
              <a:t>Joint Salient Object Detection and Existence </a:t>
            </a:r>
            <a:r>
              <a:rPr lang="en-US" sz="4800" dirty="0" smtClean="0"/>
              <a:t>Prediction</a:t>
            </a:r>
            <a:endParaRPr lang="en-US" sz="4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0509" y="2355742"/>
            <a:ext cx="8602980" cy="218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zh-C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Huaizu</a:t>
            </a:r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</a:t>
            </a: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Jiang, Ming-Ming Cheng, Shi-</a:t>
            </a:r>
            <a:r>
              <a:rPr lang="en-US" altLang="zh-C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Jie</a:t>
            </a: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Li, </a:t>
            </a:r>
          </a:p>
          <a:p>
            <a:pPr>
              <a:spcBef>
                <a:spcPts val="1350"/>
              </a:spcBef>
            </a:pP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Ali Borji, </a:t>
            </a:r>
            <a:r>
              <a:rPr lang="en-US" altLang="zh-C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Jingdong</a:t>
            </a: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Wang</a:t>
            </a:r>
          </a:p>
          <a:p>
            <a:pPr>
              <a:spcBef>
                <a:spcPts val="1350"/>
              </a:spcBef>
            </a:pPr>
            <a:endParaRPr lang="en-US" altLang="zh-C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  <a:p>
            <a:pPr>
              <a:spcBef>
                <a:spcPts val="1350"/>
              </a:spcBef>
            </a:pP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Speaker: Ming-Ming Cheng</a:t>
            </a:r>
          </a:p>
          <a:p>
            <a:pPr>
              <a:spcBef>
                <a:spcPts val="1350"/>
              </a:spcBef>
            </a:pP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Nankai University</a:t>
            </a:r>
          </a:p>
          <a:p>
            <a:pPr>
              <a:spcBef>
                <a:spcPts val="1350"/>
              </a:spcBef>
            </a:pPr>
            <a:r>
              <a:rPr lang="en-US" sz="3600" dirty="0">
                <a:hlinkClick r:id="rId2"/>
              </a:rPr>
              <a:t>http://mmcheng.net/</a:t>
            </a:r>
            <a:endParaRPr lang="en-US" altLang="zh-C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6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vision problems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datasets</a:t>
            </a:r>
          </a:p>
          <a:p>
            <a:r>
              <a:rPr lang="en-US" dirty="0" smtClean="0"/>
              <a:t>Existing </a:t>
            </a:r>
            <a:r>
              <a:rPr lang="en-US" dirty="0"/>
              <a:t>salient object detection models </a:t>
            </a:r>
            <a:endParaRPr lang="en-US" dirty="0" smtClean="0"/>
          </a:p>
          <a:p>
            <a:pPr lvl="1"/>
            <a:r>
              <a:rPr lang="en-US" dirty="0" smtClean="0"/>
              <a:t>Assume at </a:t>
            </a:r>
            <a:r>
              <a:rPr lang="en-US" dirty="0"/>
              <a:t>least one salient object </a:t>
            </a:r>
            <a:r>
              <a:rPr lang="en-US" dirty="0" smtClean="0"/>
              <a:t>exists</a:t>
            </a:r>
          </a:p>
          <a:p>
            <a:pPr lvl="1"/>
            <a:r>
              <a:rPr lang="en-US" dirty="0" smtClean="0"/>
              <a:t>Not true for heterogynous contents, e.g. internet images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678" y="3717118"/>
            <a:ext cx="3135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Salient </a:t>
            </a:r>
            <a:r>
              <a:rPr lang="en-US" altLang="zh-CN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 detection</a:t>
            </a:r>
            <a:endParaRPr lang="en-US" altLang="zh-C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244" y="2793789"/>
            <a:ext cx="31355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Salient object detection</a:t>
            </a:r>
          </a:p>
          <a:p>
            <a:pPr algn="ctr"/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Existence Prediction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12433" y="4378837"/>
            <a:ext cx="12142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Dataset for the new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collected 6182 background images </a:t>
            </a:r>
          </a:p>
          <a:p>
            <a:pPr lvl="1"/>
            <a:r>
              <a:rPr lang="en-US" dirty="0" smtClean="0"/>
              <a:t>From SUN dataset, texture dataset, Flickr, etc.</a:t>
            </a:r>
          </a:p>
          <a:p>
            <a:pPr lvl="1"/>
            <a:r>
              <a:rPr lang="en-US" dirty="0" smtClean="0"/>
              <a:t>5000 training + 1182 testing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Combined with existing SOD dataset</a:t>
            </a:r>
          </a:p>
          <a:p>
            <a:pPr lvl="1"/>
            <a:r>
              <a:rPr lang="en-US" dirty="0" smtClean="0"/>
              <a:t>MSRA10K dataset</a:t>
            </a:r>
          </a:p>
          <a:p>
            <a:pPr lvl="1"/>
            <a:r>
              <a:rPr lang="en-US" dirty="0" smtClean="0"/>
              <a:t>ECSSD dataset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95" y="2148567"/>
            <a:ext cx="1929205" cy="1304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2148567"/>
            <a:ext cx="1753403" cy="130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03" y="2148567"/>
            <a:ext cx="1296408" cy="13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Formulate 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SOD + existence prediction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/>
                  <a:t> denote input image consisting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 super-pixels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Salient object existence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1" i="1" smtClean="0">
                        <a:latin typeface="Cambria Math" charset="0"/>
                      </a:rPr>
                      <m:t>𝒀</m:t>
                    </m:r>
                    <m:r>
                      <a:rPr lang="en-US" b="0" i="1" smtClean="0">
                        <a:latin typeface="Cambria Math" charset="0"/>
                      </a:rPr>
                      <m:t>={−1,1}</m:t>
                    </m:r>
                  </m:oMath>
                </a14:m>
                <a:r>
                  <a:rPr lang="en-US" dirty="0" smtClean="0"/>
                  <a:t> in the image</a:t>
                </a:r>
              </a:p>
              <a:p>
                <a:pPr lvl="1"/>
                <a:r>
                  <a:rPr lang="en-US" b="0" dirty="0" smtClean="0"/>
                  <a:t>Saliency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1" i="1" smtClean="0">
                        <a:latin typeface="Cambria Math" charset="0"/>
                      </a:rPr>
                      <m:t>𝑺</m:t>
                    </m:r>
                    <m:r>
                      <a:rPr lang="en-US" b="0" i="1" smtClean="0">
                        <a:latin typeface="Cambria Math" charset="0"/>
                      </a:rPr>
                      <m:t>={−1,1}</m:t>
                    </m:r>
                  </m:oMath>
                </a14:m>
                <a:r>
                  <a:rPr lang="en-US" dirty="0" smtClean="0"/>
                  <a:t> for super-pixel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a set of training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dirty="0" smtClean="0"/>
                  <a:t>, learn a discriminative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:</m:t>
                      </m:r>
                      <m:r>
                        <a:rPr lang="en-US" b="1" i="1" smtClean="0">
                          <a:latin typeface="Cambria Math" charset="0"/>
                        </a:rPr>
                        <m:t>𝑰</m:t>
                      </m:r>
                      <m:r>
                        <a:rPr lang="en-US" b="0" i="1" smtClean="0">
                          <a:latin typeface="Cambria Math" charset="0"/>
                        </a:rPr>
                        <m:t>×</m:t>
                      </m:r>
                      <m:r>
                        <a:rPr lang="en-US" b="1" i="1" smtClean="0">
                          <a:latin typeface="Cambria Math" charset="0"/>
                        </a:rPr>
                        <m:t>𝒀</m:t>
                      </m:r>
                      <m:r>
                        <a:rPr lang="en-US" b="0" i="1" smtClean="0">
                          <a:latin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𝑺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⟶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During testing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𝑎𝑟𝑔</m:t>
                      </m:r>
                      <m:func>
                        <m:func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mr-IN" b="0" i="0" smtClean="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𝒀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88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4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Formulate the Problem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Consider global feature of image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𝑒𝑥𝑡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 and region feature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𝑠𝑎𝑙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of superpixel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CN" dirty="0" smtClean="0"/>
                  <a:t>Smoothness between neighboring </a:t>
                </a:r>
                <a:r>
                  <a:rPr lang="en-US" altLang="zh-CN" dirty="0" err="1" smtClean="0"/>
                  <a:t>superpixels</a:t>
                </a:r>
                <a:r>
                  <a:rPr lang="en-US" altLang="zh-CN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𝐼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𝑠𝑎𝑙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𝑠𝑎𝑙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  <m:sup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𝑠𝑎𝑙</m:t>
                          </m:r>
                        </m:sup>
                      </m:sSubSup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  <m:sup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𝑠𝑚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8" t="-2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0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364" y="811932"/>
            <a:ext cx="8539836" cy="54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Existence </a:t>
            </a:r>
            <a:r>
              <a:rPr lang="en-US" dirty="0"/>
              <a:t>prediction 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5" y="1892300"/>
            <a:ext cx="7291330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Segmentation error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971" y="1889760"/>
            <a:ext cx="6262956" cy="2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Accuracy vs. Number of Training Images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72" y="789710"/>
            <a:ext cx="6292183" cy="45478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1506" y="1097709"/>
            <a:ext cx="553998" cy="4239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 smtClean="0"/>
              <a:t>Existence prediction accuracy (%)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636482" y="5526411"/>
            <a:ext cx="3545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Number of Training images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4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Precision recall curves comparisons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09" y="879618"/>
            <a:ext cx="7569970" cy="56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cases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9" y="1437313"/>
            <a:ext cx="6466711" cy="42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Generic </a:t>
            </a:r>
            <a:r>
              <a:rPr lang="en-US" dirty="0"/>
              <a:t>object detection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/>
          </p:nvPr>
        </p:nvGraphicFramePr>
        <p:xfrm>
          <a:off x="1206523" y="1053720"/>
          <a:ext cx="6656348" cy="498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4" imgW="4886155" imgH="3667225" progId="Visio.Drawing.15">
                  <p:embed/>
                </p:oleObj>
              </mc:Choice>
              <mc:Fallback>
                <p:oleObj name="Visio" r:id="rId4" imgW="4886155" imgH="36672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23" y="1053720"/>
                        <a:ext cx="6656348" cy="49882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305752" y="1165593"/>
            <a:ext cx="1040180" cy="206632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4205" y="1165593"/>
            <a:ext cx="780071" cy="16436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04206" y="1165594"/>
            <a:ext cx="2834098" cy="93101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58056 0.00278 L 0.58056 0.06621 L 0.00174 0.06204 C 0.00157 0.0845 0.00139 0.10718 0.00104 0.12963 L 0.57848 0.13125 L 0.57848 0.19885 L 0.00243 0.19283 L 0.00243 0.25556 L 0.00313 0.26528 L 0.57778 0.27755 L 0.57778 0.35417 L 0.00382 0.34491 L 0.00452 0.4125 L 0.57778 0.41852 L 0.57778 0.41875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55261 0.00023 C 0.55226 0.01921 0.55209 0.0382 0.55191 0.05695 L 0.00018 0.05301 L 0.00087 0.11343 L 0.54913 0.11343 L 0.55052 0.1757 L 0.00226 0.16921 L 0.00157 0.22917 L 0.54861 0.2419 C 0.54861 0.26227 0.54879 0.28287 0.54913 0.30347 L 0.00157 0.29699 L 0.00295 0.36158 L 0.54913 0.36736 " pathEditMode="relative" rAng="0" ptsTypes="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36771 0.00162 L 0.3684 0.08889 L 0.00451 0.08796 L 0.0066 0.175 L 0.36701 0.17408 L 0.36771 0.25926 L 0.0066 0.25718 L 0.00868 0.34421 L 0.36701 0.35023 L 0.36701 0.44468 L 0.01076 0.43542 L 0.01146 0.51759 L 0.36979 0.52153 L 0.36979 0.52199 " pathEditMode="relative" rAng="0" ptsTypes="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propose a supervised learning approach </a:t>
            </a:r>
            <a:endParaRPr lang="en-US" dirty="0" smtClean="0"/>
          </a:p>
          <a:p>
            <a:pPr lvl="1"/>
            <a:r>
              <a:rPr lang="en-US" dirty="0" smtClean="0"/>
              <a:t>for joint </a:t>
            </a:r>
            <a:r>
              <a:rPr lang="en-US" dirty="0"/>
              <a:t>salient object detection and existence prediction. </a:t>
            </a:r>
            <a:endParaRPr lang="en-US" dirty="0" smtClean="0"/>
          </a:p>
          <a:p>
            <a:pPr lvl="1"/>
            <a:r>
              <a:rPr lang="en-US" dirty="0" smtClean="0"/>
              <a:t>produces </a:t>
            </a:r>
            <a:r>
              <a:rPr lang="en-US" dirty="0"/>
              <a:t>less false positives on background </a:t>
            </a:r>
            <a:r>
              <a:rPr lang="en-US" dirty="0" smtClean="0"/>
              <a:t>images. </a:t>
            </a:r>
          </a:p>
          <a:p>
            <a:pPr lvl="1"/>
            <a:r>
              <a:rPr lang="en-US" dirty="0" smtClean="0"/>
              <a:t>integrates both </a:t>
            </a:r>
            <a:r>
              <a:rPr lang="en-US" dirty="0"/>
              <a:t>image-level and region-level </a:t>
            </a:r>
            <a:r>
              <a:rPr lang="en-US" dirty="0" smtClean="0"/>
              <a:t>classifications. </a:t>
            </a:r>
          </a:p>
          <a:p>
            <a:r>
              <a:rPr lang="en-US" dirty="0" smtClean="0"/>
              <a:t>Experimental </a:t>
            </a:r>
            <a:r>
              <a:rPr lang="en-US" dirty="0"/>
              <a:t>results validate the </a:t>
            </a:r>
            <a:r>
              <a:rPr lang="en-US" dirty="0" smtClean="0"/>
              <a:t>effectiveness.</a:t>
            </a:r>
            <a:endParaRPr lang="en-US" dirty="0"/>
          </a:p>
          <a:p>
            <a:r>
              <a:rPr lang="en-US" dirty="0" smtClean="0"/>
              <a:t>Potential applications: processing vast amount </a:t>
            </a:r>
            <a:r>
              <a:rPr lang="en-US" dirty="0"/>
              <a:t>of </a:t>
            </a:r>
            <a:r>
              <a:rPr lang="en-US" dirty="0" smtClean="0"/>
              <a:t>heterogeneous </a:t>
            </a:r>
            <a:r>
              <a:rPr lang="en-US" dirty="0"/>
              <a:t>internet </a:t>
            </a:r>
            <a:r>
              <a:rPr lang="en-US" dirty="0" smtClean="0"/>
              <a:t>images </a:t>
            </a:r>
          </a:p>
          <a:p>
            <a:pPr lvl="1"/>
            <a:r>
              <a:rPr lang="en-US" dirty="0" smtClean="0"/>
              <a:t>Internet based image composition</a:t>
            </a:r>
            <a:endParaRPr lang="en-US" dirty="0"/>
          </a:p>
          <a:p>
            <a:pPr lvl="1"/>
            <a:r>
              <a:rPr lang="en-US" dirty="0" smtClean="0"/>
              <a:t>big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semantic segmentation</a:t>
            </a:r>
            <a:endParaRPr lang="en-US" dirty="0"/>
          </a:p>
          <a:p>
            <a:pPr lvl="1"/>
            <a:r>
              <a:rPr lang="en-US" dirty="0" smtClean="0"/>
              <a:t>internet </a:t>
            </a:r>
            <a:r>
              <a:rPr lang="en-US" dirty="0"/>
              <a:t>based </a:t>
            </a:r>
            <a:r>
              <a:rPr lang="en-US" dirty="0" smtClean="0"/>
              <a:t>colorization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088" y="1667455"/>
            <a:ext cx="87399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altLang="zh-CN" sz="11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8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Motivation: Semantic Segmentation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92" y="757992"/>
            <a:ext cx="8691204" cy="57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works: saliency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Salient object detection</a:t>
            </a:r>
          </a:p>
          <a:p>
            <a:pPr lvl="1"/>
            <a:r>
              <a:rPr lang="en-US" dirty="0"/>
              <a:t>Detect the </a:t>
            </a:r>
            <a:r>
              <a:rPr lang="en-US" dirty="0" smtClean="0"/>
              <a:t>(most) </a:t>
            </a:r>
            <a:r>
              <a:rPr lang="en-US" dirty="0"/>
              <a:t>attention-grabbing object in the scene</a:t>
            </a:r>
          </a:p>
          <a:p>
            <a:endParaRPr lang="en-US" dirty="0"/>
          </a:p>
        </p:txBody>
      </p:sp>
      <p:sp>
        <p:nvSpPr>
          <p:cNvPr id="5" name="圆角矩形 7"/>
          <p:cNvSpPr/>
          <p:nvPr/>
        </p:nvSpPr>
        <p:spPr>
          <a:xfrm>
            <a:off x="509667" y="5029200"/>
            <a:ext cx="7609098" cy="1318335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Learning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to detect a salient object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2007, Liu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Frequency-tuned salient region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2009,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Achanta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Global contrast based salient region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2011 (PAMI 2015),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Cheng et. al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18" y="1753802"/>
            <a:ext cx="7848904" cy="30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Applications</a:t>
            </a:r>
            <a:endParaRPr lang="en-US" dirty="0"/>
          </a:p>
        </p:txBody>
      </p:sp>
      <p:sp>
        <p:nvSpPr>
          <p:cNvPr id="5" name="圆角矩形 5"/>
          <p:cNvSpPr/>
          <p:nvPr/>
        </p:nvSpPr>
        <p:spPr>
          <a:xfrm>
            <a:off x="376548" y="5421686"/>
            <a:ext cx="8285538" cy="7838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T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Chen, </a:t>
            </a:r>
            <a:r>
              <a:rPr lang="en-US" altLang="zh-CN" sz="1700" b="1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MM Cheng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, P Tan, A Shamir, SM Hu, Sketch2photo: internet image montage, ACM 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TOG.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(</a:t>
            </a:r>
            <a:r>
              <a:rPr lang="en-US" altLang="zh-CN" sz="1700" b="1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SIGGRAPH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 Asia), vol. 28, no. 5, 124:1-10, 2009. </a:t>
            </a:r>
            <a:endParaRPr lang="en-US" altLang="zh-CN" sz="1700" dirty="0" smtClean="0">
              <a:solidFill>
                <a:srgbClr val="406593"/>
              </a:solidFill>
              <a:latin typeface="+mj-lt"/>
              <a:ea typeface="华文楷体" pitchFamily="2" charset="-122"/>
            </a:endParaRPr>
          </a:p>
        </p:txBody>
      </p:sp>
      <p:pic>
        <p:nvPicPr>
          <p:cNvPr id="6" name="图片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85" y="991321"/>
            <a:ext cx="7291263" cy="41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Applications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59" y="835398"/>
            <a:ext cx="7451419" cy="5045843"/>
          </a:xfrm>
          <a:prstGeom prst="rect">
            <a:avLst/>
          </a:prstGeom>
        </p:spPr>
      </p:pic>
      <p:sp>
        <p:nvSpPr>
          <p:cNvPr id="6" name="圆角矩形 7"/>
          <p:cNvSpPr/>
          <p:nvPr/>
        </p:nvSpPr>
        <p:spPr>
          <a:xfrm>
            <a:off x="188258" y="5922817"/>
            <a:ext cx="8731623" cy="590949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STC: A Simple to Complex Framework for Weakly-supervised Semantic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Segmentation, IEEE TPAMI 2016, Wei et al.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188258" y="1932709"/>
            <a:ext cx="8955742" cy="3429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</a:rPr>
              <a:t>10% improvement over state of the art!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039" y="1181013"/>
            <a:ext cx="3682710" cy="141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190" y="2611139"/>
            <a:ext cx="66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[</a:t>
            </a:r>
            <a:r>
              <a:rPr lang="en-US" altLang="zh-CN" sz="2400" dirty="0" smtClean="0">
                <a:hlinkClick r:id="rId4"/>
              </a:rPr>
              <a:t>EuroGraphics</a:t>
            </a:r>
            <a:r>
              <a:rPr lang="zh-CN" altLang="en-US" sz="2400" dirty="0" smtClean="0">
                <a:hlinkClick r:id="rId4"/>
              </a:rPr>
              <a:t> </a:t>
            </a:r>
            <a:r>
              <a:rPr lang="en-US" altLang="zh-CN" sz="2400" dirty="0" smtClean="0">
                <a:hlinkClick r:id="rId4"/>
              </a:rPr>
              <a:t>12</a:t>
            </a:r>
            <a:r>
              <a:rPr lang="en-US" sz="2400" dirty="0" smtClean="0"/>
              <a:t>]  </a:t>
            </a:r>
            <a:r>
              <a:rPr lang="zh-CN" altLang="en-US" sz="2400" dirty="0" smtClean="0"/>
              <a:t>                      </a:t>
            </a:r>
            <a:r>
              <a:rPr lang="en-US" sz="2400" dirty="0" smtClean="0"/>
              <a:t>     [</a:t>
            </a:r>
            <a:r>
              <a:rPr lang="en-US" sz="2400" dirty="0" smtClean="0">
                <a:hlinkClick r:id="rId5"/>
              </a:rPr>
              <a:t>Vis. Comp. 14</a:t>
            </a:r>
            <a:r>
              <a:rPr lang="en-US" sz="2400" dirty="0" smtClean="0"/>
              <a:t>]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622" y="3619259"/>
            <a:ext cx="2430684" cy="1432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80" y="3576886"/>
            <a:ext cx="2859923" cy="15583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5169" y="5135223"/>
            <a:ext cx="766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hlinkClick r:id="rId8"/>
              </a:rPr>
              <a:t>ACM  TOG 11</a:t>
            </a:r>
            <a:r>
              <a:rPr lang="en-US" sz="2400" dirty="0" smtClean="0"/>
              <a:t>]                [</a:t>
            </a:r>
            <a:r>
              <a:rPr lang="en-US" sz="2400" dirty="0" smtClean="0">
                <a:hlinkClick r:id="rId9"/>
              </a:rPr>
              <a:t>Vis. Comp. 13</a:t>
            </a:r>
            <a:r>
              <a:rPr lang="en-US" sz="2400" dirty="0" smtClean="0"/>
              <a:t>]            [</a:t>
            </a:r>
            <a:r>
              <a:rPr lang="en-US" sz="2400" dirty="0" smtClean="0">
                <a:hlinkClick r:id="rId10"/>
              </a:rPr>
              <a:t>ACM TOG 11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88" y="1178964"/>
            <a:ext cx="3735762" cy="1419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882" y="3576886"/>
            <a:ext cx="2688737" cy="15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Advantages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Advantages</a:t>
            </a:r>
          </a:p>
          <a:p>
            <a:pPr lvl="1"/>
            <a:r>
              <a:rPr lang="en-US" dirty="0" smtClean="0"/>
              <a:t>Automatic</a:t>
            </a:r>
          </a:p>
          <a:p>
            <a:pPr lvl="1"/>
            <a:r>
              <a:rPr lang="en-US" dirty="0" smtClean="0"/>
              <a:t>Light weighted</a:t>
            </a:r>
          </a:p>
          <a:p>
            <a:pPr lvl="1"/>
            <a:r>
              <a:rPr lang="en-US" dirty="0" smtClean="0"/>
              <a:t>Produce nice results for MANY images</a:t>
            </a:r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Weak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vision problems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datasets</a:t>
            </a:r>
          </a:p>
          <a:p>
            <a:r>
              <a:rPr lang="en-US" dirty="0" smtClean="0"/>
              <a:t>Existing </a:t>
            </a:r>
            <a:r>
              <a:rPr lang="en-US" dirty="0"/>
              <a:t>salient object detection models </a:t>
            </a:r>
            <a:endParaRPr lang="en-US" dirty="0" smtClean="0"/>
          </a:p>
          <a:p>
            <a:pPr lvl="1"/>
            <a:r>
              <a:rPr lang="en-US" dirty="0" smtClean="0"/>
              <a:t>Assume at </a:t>
            </a:r>
            <a:r>
              <a:rPr lang="en-US" dirty="0"/>
              <a:t>least one salient object </a:t>
            </a:r>
            <a:r>
              <a:rPr lang="en-US" dirty="0" smtClean="0"/>
              <a:t>exists</a:t>
            </a:r>
          </a:p>
          <a:p>
            <a:pPr lvl="1"/>
            <a:r>
              <a:rPr lang="en-US" dirty="0" smtClean="0"/>
              <a:t>Not true for heterogynous contents, e.g. internet images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69" y="2786107"/>
            <a:ext cx="7496810" cy="3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6728</TotalTime>
  <Words>522</Words>
  <Application>Microsoft Office PowerPoint</Application>
  <PresentationFormat>全屏显示(4:3)</PresentationFormat>
  <Paragraphs>108</Paragraphs>
  <Slides>21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Mangal</vt:lpstr>
      <vt:lpstr>华文楷体</vt:lpstr>
      <vt:lpstr>宋体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Visio</vt:lpstr>
      <vt:lpstr>Joint Salient Object Detection and Existence Prediction</vt:lpstr>
      <vt:lpstr>Motivation: Generic object detection</vt:lpstr>
      <vt:lpstr>Motivation: Semantic Segmentation</vt:lpstr>
      <vt:lpstr>Related works: saliency detection</vt:lpstr>
      <vt:lpstr>Applications</vt:lpstr>
      <vt:lpstr>Applications</vt:lpstr>
      <vt:lpstr>Applications</vt:lpstr>
      <vt:lpstr> Advantages and disadvantages</vt:lpstr>
      <vt:lpstr>New problem?</vt:lpstr>
      <vt:lpstr>New problem?</vt:lpstr>
      <vt:lpstr>Dataset for the new problem</vt:lpstr>
      <vt:lpstr>Formulate the Problem</vt:lpstr>
      <vt:lpstr>Formulate the Problem</vt:lpstr>
      <vt:lpstr>Experimental results</vt:lpstr>
      <vt:lpstr>Existence prediction accuracy </vt:lpstr>
      <vt:lpstr>Segmentation error</vt:lpstr>
      <vt:lpstr>Accuracy vs. Number of Training Images</vt:lpstr>
      <vt:lpstr>Precision recall curves comparisons</vt:lpstr>
      <vt:lpstr>Limitations</vt:lpstr>
      <vt:lpstr>Discussions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BING: Binarized Normed Gradients for Objectness Estimation at 300fps</dc:title>
  <dc:creator>MingMing Cheng</dc:creator>
  <cp:lastModifiedBy>MingMing Cheng</cp:lastModifiedBy>
  <cp:revision>304</cp:revision>
  <dcterms:created xsi:type="dcterms:W3CDTF">2014-04-15T14:23:17Z</dcterms:created>
  <dcterms:modified xsi:type="dcterms:W3CDTF">2017-04-12T23:50:21Z</dcterms:modified>
</cp:coreProperties>
</file>