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68" r:id="rId15"/>
    <p:sldId id="272" r:id="rId16"/>
    <p:sldId id="273" r:id="rId17"/>
    <p:sldId id="282" r:id="rId18"/>
    <p:sldId id="274" r:id="rId19"/>
    <p:sldId id="277" r:id="rId20"/>
    <p:sldId id="278" r:id="rId21"/>
    <p:sldId id="279" r:id="rId22"/>
    <p:sldId id="280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04B"/>
    <a:srgbClr val="0E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6858" autoAdjust="0"/>
  </p:normalViewPr>
  <p:slideViewPr>
    <p:cSldViewPr snapToGrid="0">
      <p:cViewPr varScale="1">
        <p:scale>
          <a:sx n="101" d="100"/>
          <a:sy n="101" d="100"/>
        </p:scale>
        <p:origin x="120" y="978"/>
      </p:cViewPr>
      <p:guideLst/>
    </p:cSldViewPr>
  </p:slideViewPr>
  <p:outlineViewPr>
    <p:cViewPr>
      <p:scale>
        <a:sx n="33" d="100"/>
        <a:sy n="33" d="100"/>
      </p:scale>
      <p:origin x="0" y="-11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E64E-9A2D-4D02-BD46-DFCFC74B5EE4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604F-F5C7-412C-AE28-FF961BD9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</a:t>
            </a:r>
            <a:r>
              <a:rPr lang="en-US" baseline="0" dirty="0" smtClean="0"/>
              <a:t> object detection has made great progress in recent years. However, most state-of-the-art method still requires each category specific classifiers to evaluate many image windows in a sliding window fashion.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Objectness is usually represented as a value which</a:t>
            </a:r>
            <a:r>
              <a:rPr lang="en-US" baseline="0" dirty="0" smtClean="0"/>
              <a:t> reflects how likely an image window covers an object of any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Robust Applications Design: automatically process many images + use efficient algorithms to select good results.</a:t>
            </a:r>
          </a:p>
          <a:p>
            <a:endParaRPr lang="en-US" dirty="0" smtClean="0"/>
          </a:p>
          <a:p>
            <a:r>
              <a:rPr lang="en-US" dirty="0" smtClean="0"/>
              <a:t>Sketch</a:t>
            </a:r>
            <a:r>
              <a:rPr lang="en-US" baseline="0" dirty="0" smtClean="0"/>
              <a:t> guided image composition, image retrieval, unsupervised object discovery, semantic colorization, image collage, unsupervised joint object discovery and segmentation.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3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88420" cy="669129"/>
          </a:xfrm>
          <a:solidFill>
            <a:schemeClr val="bg1"/>
          </a:solidFill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0" t="7543" r="16177" b="7885"/>
          <a:stretch/>
        </p:blipFill>
        <p:spPr>
          <a:xfrm>
            <a:off x="8588420" y="-6895"/>
            <a:ext cx="555580" cy="669129"/>
          </a:xfrm>
          <a:prstGeom prst="rect">
            <a:avLst/>
          </a:prstGeom>
        </p:spPr>
      </p:pic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0" y="676026"/>
            <a:ext cx="9144000" cy="0"/>
          </a:xfrm>
          <a:prstGeom prst="line">
            <a:avLst/>
          </a:prstGeom>
          <a:noFill/>
          <a:ln w="38160">
            <a:solidFill>
              <a:srgbClr val="0E2245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033657" y="6580999"/>
            <a:ext cx="873291" cy="276999"/>
          </a:xfrm>
          <a:prstGeom prst="rect">
            <a:avLst/>
          </a:prstGeom>
          <a:solidFill>
            <a:srgbClr val="22304B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383977" cy="890648"/>
          </a:xfrm>
          <a:prstGeom prst="rect">
            <a:avLst/>
          </a:prstGeom>
          <a:solidFill>
            <a:srgbClr val="22304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991590"/>
            <a:ext cx="8516471" cy="518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5872" r="18878" b="12174"/>
          <a:stretch/>
        </p:blipFill>
        <p:spPr>
          <a:xfrm>
            <a:off x="9316351" y="1"/>
            <a:ext cx="239865" cy="2769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35657" y="6581000"/>
            <a:ext cx="709799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BING: Binarized Normed Gradient for Objectness Estimation at 300fps, IEEE CVPR (Oral), 2014, Cheng et. 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" y="6581002"/>
            <a:ext cx="93565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6/23/2014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50" y="6580998"/>
            <a:ext cx="237050" cy="27700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138766" y="6580996"/>
            <a:ext cx="67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603BFBC-EF15-48A5-8249-0FEAC4BE5DBB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sz="1200" dirty="0" smtClean="0">
                <a:solidFill>
                  <a:schemeClr val="bg1"/>
                </a:solidFill>
              </a:rPr>
              <a:t>/23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ics.stanford.edu/~koller/Papers/Heitz+Koller:ECCV08.pdf" TargetMode="External"/><Relationship Id="rId7" Type="http://schemas.openxmlformats.org/officeDocument/2006/relationships/hyperlink" Target="http://groups.inf.ed.ac.uk/calvin/objectnes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cs.berkeley.edu/Pubs/TechRpts/1996/CSD-96-905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vision.mas.ecp.fr/Personnel/blaschk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e.ntu.edu.tw/~cjlin/liblinear/" TargetMode="External"/><Relationship Id="rId5" Type="http://schemas.openxmlformats.org/officeDocument/2006/relationships/hyperlink" Target="http://cms.brookes.ac.uk/research/visiongroup/publications/2011/ziming_cvpr11.pdf" TargetMode="External"/><Relationship Id="rId4" Type="http://schemas.openxmlformats.org/officeDocument/2006/relationships/hyperlink" Target="http://www.robots.ox.ac.uk/~vgg/publications/2010/Blaschko10/Blaschko1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mhare.net/research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cs.uiuc.edu/proposal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.uva.nl/research/publications/2013/UijlingsIJCV2013/" TargetMode="External"/><Relationship Id="rId5" Type="http://schemas.openxmlformats.org/officeDocument/2006/relationships/hyperlink" Target="http://cms.brookes.ac.uk/research/visiongroup/publications/2011/ziming_cvpr11.pdf" TargetMode="External"/><Relationship Id="rId4" Type="http://schemas.openxmlformats.org/officeDocument/2006/relationships/hyperlink" Target="http://groups.inf.ed.ac.uk/calvin/objectne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mcheng.net/bin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aoyumu.com/s/PDF/Regionlets.pdf" TargetMode="External"/><Relationship Id="rId2" Type="http://schemas.openxmlformats.org/officeDocument/2006/relationships/hyperlink" Target="http://mmcheng.net/b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hyperlink" Target="http://static.googleusercontent.com/media/research.google.com/en/pubs/archive/40814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2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groups.inf.ed.ac.uk/calvin/objectnes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cs.hw.ac.uk/~xd25/Perception%20based%20Evaluation/TIP/Quantitative%20Analysis%20of%20Human-Model%20Agreement%20in%20Visual%20Saliency%20Modeling--%20A%20Comparative%20Study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://papers.nips.cc/paper/3095-graph-based-visual-salienc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ab.caltech.edu/~xhou/papers/cvpr07.pdf" TargetMode="External"/><Relationship Id="rId5" Type="http://schemas.openxmlformats.org/officeDocument/2006/relationships/hyperlink" Target="http://www.lira.dist.unige.it/teaching/SINA_08-09/papers/itti98model.pdf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people.csail.mit.edu/tjudd/SaliencyBenchmar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nus.edu.sg/stfpage/eletp/Publication.htm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hyperlink" Target="http://jiajunwu.com/projects/bmcl.html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://ilab.usc.edu/publications/doc/Borji_etal12eccv.pdf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mmcheng.net/salob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cheng.net/gsal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mmcheng.net/sketch2photo/" TargetMode="External"/><Relationship Id="rId15" Type="http://schemas.openxmlformats.org/officeDocument/2006/relationships/hyperlink" Target="http://ivrgwww.epfl.ch/supplementary_material/RK_CVPR09/" TargetMode="External"/><Relationship Id="rId10" Type="http://schemas.openxmlformats.org/officeDocument/2006/relationships/hyperlink" Target="http://people.csail.mit.edu/mrub/ObjectDiscovery/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://cs.bit.edu.cn/zhanglei/publications/TOG_11/arcimboldo_project.html" TargetMode="External"/><Relationship Id="rId14" Type="http://schemas.openxmlformats.org/officeDocument/2006/relationships/hyperlink" Target="http://research.microsoft.com/en-us/um/people/jiansun/salientobject/salient_object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ms.brookes.ac.uk/research/visiongroup/publications/2011/ziming_cvpr11.pdf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vision.cs.uiuc.edu/proposal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.uva.nl/research/publications/2013/UijlingsIJCV2013/" TargetMode="External"/><Relationship Id="rId5" Type="http://schemas.openxmlformats.org/officeDocument/2006/relationships/hyperlink" Target="http://groups.inf.ed.ac.uk/calvin/objectness/" TargetMode="External"/><Relationship Id="rId10" Type="http://schemas.openxmlformats.org/officeDocument/2006/relationships/hyperlink" Target="http://www.cse.oulu.fi/~erahtu/ObjSegProp/ObjectSegProposals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robots.ox.ac.uk/~vgg/publications/2011/Rahtu1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b.mpg.de/fileadmin/user_upload/files/publications/pdfs/pdf5070.pdf" TargetMode="External"/><Relationship Id="rId7" Type="http://schemas.openxmlformats.org/officeDocument/2006/relationships/hyperlink" Target="http://cms.brookes.ac.uk/research/visiongroup/publications/2011/ziming_cvpr11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.inrialpes.fr/people/triggs/pubs/Dalal-cvpr05.pdf" TargetMode="External"/><Relationship Id="rId5" Type="http://schemas.openxmlformats.org/officeDocument/2006/relationships/hyperlink" Target="http://www.robots.ox.ac.uk/~vgg/software/homkermap/" TargetMode="External"/><Relationship Id="rId4" Type="http://schemas.openxmlformats.org/officeDocument/2006/relationships/hyperlink" Target="http://ttic.uchicago.edu/~smaji/papers/mbm08cvpr_tag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142565"/>
          </a:xfrm>
          <a:ln>
            <a:solidFill>
              <a:srgbClr val="0E2245"/>
            </a:solidFill>
          </a:ln>
        </p:spPr>
        <p:txBody>
          <a:bodyPr anchor="ctr">
            <a:no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BING: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Binarized Normed Gradients for Objectness Estimation at 300fps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" y="2511344"/>
            <a:ext cx="8602980" cy="10224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Ming-Ming Cheng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    Ziming Zhang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2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   Wen-Yan Li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   Philip H. S. Torr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Torr 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Vision Group, Oxford 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University       </a:t>
            </a:r>
            <a:r>
              <a:rPr lang="en-US" altLang="zh-CN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2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Boston 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86" y="3533776"/>
            <a:ext cx="2337413" cy="279325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416372" y="1090012"/>
            <a:ext cx="404563" cy="269476"/>
          </a:xfrm>
          <a:prstGeom prst="rect">
            <a:avLst/>
          </a:prstGeom>
        </p:spPr>
        <p:txBody>
          <a:bodyPr/>
          <a:lstStyle/>
          <a:p>
            <a:fld id="{AFE09468-43FD-4027-920D-29F5C694469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70" y="4362450"/>
            <a:ext cx="2862544" cy="12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</a:t>
            </a:r>
            <a:r>
              <a:rPr lang="en-US" dirty="0"/>
              <a:t>O</a:t>
            </a:r>
            <a:r>
              <a:rPr lang="en-US" dirty="0" smtClean="0"/>
              <a:t>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68680"/>
            <a:ext cx="8516471" cy="5623560"/>
          </a:xfrm>
        </p:spPr>
        <p:txBody>
          <a:bodyPr/>
          <a:lstStyle/>
          <a:p>
            <a:r>
              <a:rPr lang="en-US" dirty="0" smtClean="0"/>
              <a:t>Our observation: a small interactive demo</a:t>
            </a:r>
          </a:p>
          <a:p>
            <a:pPr lvl="1"/>
            <a:r>
              <a:rPr lang="en-US" dirty="0" smtClean="0"/>
              <a:t>Take you pen and paper and draw an object which is current in your mind.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the object looks like if we resize it to a tiny fixed size?</a:t>
            </a:r>
          </a:p>
          <a:p>
            <a:pPr lvl="2"/>
            <a:r>
              <a:rPr lang="en-US" dirty="0" smtClean="0"/>
              <a:t>E.g. 8x8. Not only changing the scale, but also the aspect ratio.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73" y="1671052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</a:t>
            </a:r>
            <a:r>
              <a:rPr lang="en-US" dirty="0"/>
              <a:t>O</a:t>
            </a:r>
            <a:r>
              <a:rPr lang="en-US" dirty="0" smtClean="0"/>
              <a:t>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91584"/>
            <a:ext cx="8516471" cy="5296796"/>
          </a:xfrm>
        </p:spPr>
        <p:txBody>
          <a:bodyPr/>
          <a:lstStyle/>
          <a:p>
            <a:r>
              <a:rPr lang="en-US" dirty="0" smtClean="0"/>
              <a:t>Objects are stand-alone things with well defined </a:t>
            </a:r>
            <a:r>
              <a:rPr lang="en-US" b="1" dirty="0" smtClean="0"/>
              <a:t>closed boundaries</a:t>
            </a:r>
            <a:r>
              <a:rPr lang="en-US" dirty="0" smtClean="0"/>
              <a:t> and centers.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 lvl="2">
              <a:buFont typeface="Wingdings" panose="05000000000000000000" pitchFamily="2" charset="2"/>
              <a:buChar char="v"/>
            </a:pPr>
            <a:endParaRPr lang="en-US" sz="1600" dirty="0">
              <a:hlinkClick r:id="rId3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r>
              <a:rPr lang="en-US" dirty="0" smtClean="0"/>
              <a:t>Little variations could </a:t>
            </a:r>
            <a:r>
              <a:rPr lang="en-US" dirty="0"/>
              <a:t>present in such abstracted view.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06" y="3406140"/>
            <a:ext cx="8191500" cy="3048000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779032" y="1728169"/>
            <a:ext cx="7550075" cy="1121932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Finding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pictures of objects in large collections of images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Springer Berlin Heidelberg, 1996, Forsyth et. al.</a:t>
            </a:r>
          </a:p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Using stuff to find things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ECCV 2008,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Heitz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Measuring the objectness of image window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IEEE TPAMI 2012,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Alexe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Feature &amp;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15340"/>
            <a:ext cx="8516471" cy="5676900"/>
          </a:xfrm>
        </p:spPr>
        <p:txBody>
          <a:bodyPr/>
          <a:lstStyle/>
          <a:p>
            <a:r>
              <a:rPr lang="en-US" dirty="0" smtClean="0"/>
              <a:t>Normed gradients (NG) + Cascaded Linear SVMs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Normed gradient means Euclidean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norm of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gradient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1" y="1968269"/>
            <a:ext cx="5236320" cy="44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Feature &amp;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0580"/>
            <a:ext cx="8516471" cy="5661660"/>
          </a:xfrm>
        </p:spPr>
        <p:txBody>
          <a:bodyPr/>
          <a:lstStyle/>
          <a:p>
            <a:r>
              <a:rPr lang="en-US" dirty="0" smtClean="0"/>
              <a:t>Normed gradients (NG</a:t>
            </a:r>
            <a:r>
              <a:rPr lang="en-US" dirty="0"/>
              <a:t>) + Cascaded Linear SVMs</a:t>
            </a:r>
            <a:endParaRPr lang="en-US" dirty="0" smtClean="0"/>
          </a:p>
          <a:p>
            <a:pPr lvl="1"/>
            <a:r>
              <a:rPr lang="en-US" dirty="0" smtClean="0"/>
              <a:t>Detect at different quantized scale and aspect ratios</a:t>
            </a:r>
          </a:p>
          <a:p>
            <a:pPr lvl="1"/>
            <a:r>
              <a:rPr lang="en-US" dirty="0" smtClean="0"/>
              <a:t>An 8x8 region in the normed gradient maps forms a 64D feature vector for a window in the source image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03" y="2372583"/>
            <a:ext cx="3432808" cy="2915854"/>
          </a:xfrm>
          <a:prstGeom prst="rect">
            <a:avLst/>
          </a:prstGeom>
        </p:spPr>
      </p:pic>
      <p:sp>
        <p:nvSpPr>
          <p:cNvPr id="5" name="圆角矩形 7"/>
          <p:cNvSpPr/>
          <p:nvPr/>
        </p:nvSpPr>
        <p:spPr>
          <a:xfrm>
            <a:off x="295835" y="5343257"/>
            <a:ext cx="8624829" cy="1121932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Simultaneous Object Detection and Ranking with Weak Supervision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NIPS 2010,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Blaschko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Calibri Light" panose="020F0302020204030204" pitchFamily="34" charset="0"/>
              <a:hlinkClick r:id=""/>
            </a:endParaRPr>
          </a:p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"/>
              </a:rPr>
              <a:t>Proposal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Generation for Object Detection using Cascaded Ranking SVMs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2011, Zhang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et. al.</a:t>
            </a:r>
          </a:p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LibLinear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: A library for large linear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classiﬁcation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, JMLR 2008, Fan et. al.</a:t>
            </a:r>
          </a:p>
          <a:p>
            <a:pPr marL="342900" lvl="1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Learning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a Category Independent Object Detection Cascade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ICCV 2011, </a:t>
            </a: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Rahtu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Binarization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5835" y="822960"/>
                <a:ext cx="8516471" cy="5133023"/>
              </a:xfrm>
            </p:spPr>
            <p:txBody>
              <a:bodyPr/>
              <a:lstStyle/>
              <a:p>
                <a:r>
                  <a:rPr lang="en-US" dirty="0" smtClean="0"/>
                  <a:t>Model weights can be binary-approximated </a:t>
                </a:r>
              </a:p>
              <a:p>
                <a:pPr lvl="1"/>
                <a:r>
                  <a:rPr lang="en-US" dirty="0" smtClean="0"/>
                  <a:t>Binarized </a:t>
                </a:r>
                <a:r>
                  <a:rPr lang="en-US" dirty="0"/>
                  <a:t>feature </a:t>
                </a:r>
                <a:r>
                  <a:rPr lang="en-US" dirty="0" smtClean="0"/>
                  <a:t>could </a:t>
                </a:r>
                <a:r>
                  <a:rPr lang="en-US" dirty="0"/>
                  <a:t>be tested </a:t>
                </a:r>
                <a:r>
                  <a:rPr lang="en-US" dirty="0" smtClean="0"/>
                  <a:t>using fast </a:t>
                </a:r>
                <a:r>
                  <a:rPr lang="en-US" dirty="0"/>
                  <a:t>BITWISE AND </a:t>
                </a:r>
                <a:r>
                  <a:rPr lang="en-US" dirty="0" err="1"/>
                  <a:t>and</a:t>
                </a:r>
                <a:r>
                  <a:rPr lang="en-US" dirty="0"/>
                  <a:t> BIT COUNT </a:t>
                </a:r>
                <a:r>
                  <a:rPr lang="en-US" dirty="0" smtClean="0"/>
                  <a:t>operations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r>
                  <a:rPr lang="en-US" dirty="0" smtClean="0"/>
                  <a:t>Binarized </a:t>
                </a:r>
                <a:r>
                  <a:rPr lang="en-US" dirty="0"/>
                  <a:t>normed gradients (BING)</a:t>
                </a:r>
              </a:p>
              <a:p>
                <a:pPr lvl="1"/>
                <a:r>
                  <a:rPr lang="en-US" dirty="0"/>
                  <a:t>Binary </a:t>
                </a:r>
                <a:r>
                  <a:rPr lang="en-US" dirty="0" smtClean="0"/>
                  <a:t>approximation </a:t>
                </a:r>
                <a:r>
                  <a:rPr lang="en-US" dirty="0"/>
                  <a:t>of the NG feature (a BYTE value)</a:t>
                </a:r>
              </a:p>
              <a:p>
                <a:pPr lvl="1"/>
                <a:r>
                  <a:rPr lang="en-US" dirty="0"/>
                  <a:t>Using 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binary bits of a BYTE value.</a:t>
                </a:r>
              </a:p>
              <a:p>
                <a:pPr lvl="2"/>
                <a:r>
                  <a:rPr lang="en-US" dirty="0"/>
                  <a:t>E.g. Decimal: 210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Binary: </a:t>
                </a:r>
                <a:r>
                  <a:rPr lang="en-US" dirty="0">
                    <a:solidFill>
                      <a:srgbClr val="00B0F0"/>
                    </a:solidFill>
                  </a:rPr>
                  <a:t>1101</a:t>
                </a:r>
                <a:r>
                  <a:rPr lang="en-US" dirty="0"/>
                  <a:t>0010</a:t>
                </a:r>
                <a:r>
                  <a:rPr lang="en-US" dirty="0">
                    <a:sym typeface="Wingdings" panose="05000000000000000000" pitchFamily="2" charset="2"/>
                  </a:rPr>
                  <a:t>Top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g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4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bits: </a:t>
                </a:r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1101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210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8−3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8−4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835" y="822960"/>
                <a:ext cx="8516471" cy="5133023"/>
              </a:xfrm>
              <a:blipFill rotWithShape="0">
                <a:blip r:embed="rId2"/>
                <a:stretch>
                  <a:fillRect l="-1288" t="-1900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7"/>
          <p:cNvSpPr/>
          <p:nvPr/>
        </p:nvSpPr>
        <p:spPr>
          <a:xfrm>
            <a:off x="1026458" y="2085974"/>
            <a:ext cx="7561962" cy="552451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Efficient online structured output learning for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keypoint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-based object tracking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2012, Hare et.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al.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</a:t>
            </a:r>
            <a:r>
              <a:rPr lang="en-US" dirty="0"/>
              <a:t>Binarization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83920"/>
            <a:ext cx="8516471" cy="5293043"/>
          </a:xfrm>
        </p:spPr>
        <p:txBody>
          <a:bodyPr/>
          <a:lstStyle/>
          <a:p>
            <a:r>
              <a:rPr lang="en-US" dirty="0" smtClean="0"/>
              <a:t>Getting BING features: illustration of the representation</a:t>
            </a:r>
            <a:endParaRPr lang="en-US" dirty="0"/>
          </a:p>
          <a:p>
            <a:pPr lvl="1"/>
            <a:r>
              <a:rPr lang="en-US" dirty="0" smtClean="0"/>
              <a:t>Use a single atomic variable (</a:t>
            </a:r>
            <a:r>
              <a:rPr lang="en-US" cap="all" dirty="0" smtClean="0"/>
              <a:t>int64 &amp; byte</a:t>
            </a:r>
            <a:r>
              <a:rPr lang="en-US" dirty="0" smtClean="0"/>
              <a:t>) to represent a BING feature and its last row.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04" y="2293303"/>
            <a:ext cx="6718852" cy="30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Methodology: Binarization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99160"/>
            <a:ext cx="8516471" cy="5277803"/>
          </a:xfrm>
        </p:spPr>
        <p:txBody>
          <a:bodyPr/>
          <a:lstStyle/>
          <a:p>
            <a:r>
              <a:rPr lang="en-US" dirty="0" smtClean="0"/>
              <a:t>Getting BING features: illustration of the representation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Getting BING features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04" y="1355570"/>
            <a:ext cx="4050683" cy="1833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75" y="3711734"/>
            <a:ext cx="6514673" cy="27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93774"/>
            <a:ext cx="8516471" cy="5283190"/>
          </a:xfrm>
        </p:spPr>
        <p:txBody>
          <a:bodyPr/>
          <a:lstStyle/>
          <a:p>
            <a:r>
              <a:rPr lang="en-US" dirty="0" smtClean="0"/>
              <a:t>Samples of true-positives on PASCAL VOC 2007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69" y="1500189"/>
            <a:ext cx="8229802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45820"/>
            <a:ext cx="8516471" cy="5331144"/>
          </a:xfrm>
        </p:spPr>
        <p:txBody>
          <a:bodyPr/>
          <a:lstStyle/>
          <a:p>
            <a:r>
              <a:rPr lang="en-US" dirty="0" smtClean="0"/>
              <a:t>Proposal quality on PASCAL VOC 2007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362074"/>
            <a:ext cx="6390227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61060"/>
            <a:ext cx="8516471" cy="5024359"/>
          </a:xfrm>
        </p:spPr>
        <p:txBody>
          <a:bodyPr/>
          <a:lstStyle/>
          <a:p>
            <a:r>
              <a:rPr lang="en-US" dirty="0" smtClean="0"/>
              <a:t>Computational time</a:t>
            </a:r>
          </a:p>
          <a:p>
            <a:pPr lvl="1"/>
            <a:r>
              <a:rPr lang="en-US" dirty="0" smtClean="0"/>
              <a:t>A laptop </a:t>
            </a:r>
            <a:r>
              <a:rPr lang="en-US" dirty="0"/>
              <a:t>with an Intel i7-3940XM </a:t>
            </a:r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20 seconds for training on the PASCAL 2007 training set!!</a:t>
            </a:r>
          </a:p>
          <a:p>
            <a:pPr lvl="1"/>
            <a:r>
              <a:rPr lang="en-US" dirty="0" smtClean="0"/>
              <a:t>Testing time 300fps on VOC 2007 images</a:t>
            </a:r>
            <a:endParaRPr lang="en-US" dirty="0"/>
          </a:p>
        </p:txBody>
      </p:sp>
      <p:sp>
        <p:nvSpPr>
          <p:cNvPr id="7" name="圆角矩形 7"/>
          <p:cNvSpPr/>
          <p:nvPr/>
        </p:nvSpPr>
        <p:spPr>
          <a:xfrm>
            <a:off x="188258" y="4915559"/>
            <a:ext cx="8731623" cy="1298504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Category-Independent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Object Proposals With Diverse Ranking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PAMI 2014,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Endres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Measuring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the objectness of image windows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PAMI 2012,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Alexe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Proposal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Generation for Object Detection using Cascaded Ranking SVMs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2011, Zhang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Selective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Search for Object Recognition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IJCV 2013,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Uijlings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419788"/>
              </p:ext>
            </p:extLst>
          </p:nvPr>
        </p:nvGraphicFramePr>
        <p:xfrm>
          <a:off x="1498889" y="254764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(seconds)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PAMI 14,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Endres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et.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PAMI 12,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Alexe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, et.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CVPR 11, Zhang et.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IJCV 13,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Uijlings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et.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5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Generic </a:t>
            </a:r>
            <a:r>
              <a:rPr lang="en-US" dirty="0"/>
              <a:t>object detection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77290"/>
              </p:ext>
            </p:extLst>
          </p:nvPr>
        </p:nvGraphicFramePr>
        <p:xfrm>
          <a:off x="1368568" y="984271"/>
          <a:ext cx="6205184" cy="465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Visio" r:id="rId4" imgW="4886155" imgH="3667225" progId="Visio.Drawing.15">
                  <p:embed/>
                </p:oleObj>
              </mc:Choice>
              <mc:Fallback>
                <p:oleObj name="Visio" r:id="rId4" imgW="4886155" imgH="36672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568" y="984271"/>
                        <a:ext cx="6205184" cy="4650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467797" y="1096144"/>
            <a:ext cx="970211" cy="19262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6251" y="1096144"/>
            <a:ext cx="727598" cy="15322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66251" y="1096145"/>
            <a:ext cx="2643458" cy="86791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58056 0.00278 L 0.58056 0.06621 L 0.00174 0.06204 C 0.00157 0.0845 0.00139 0.10718 0.00105 0.12963 L 0.57848 0.13125 L 0.57848 0.19885 L 0.00243 0.19283 L 0.00243 0.25556 L 0.00313 0.26528 L 0.57778 0.27755 L 0.57778 0.35417 L 0.00382 0.34491 L 0.00452 0.4125 L 0.57778 0.41852 L 0.57778 0.41875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55261 0.00023 C 0.55226 0.01921 0.55209 0.0382 0.55191 0.05695 L 0.00018 0.05301 L 0.00087 0.11343 L 0.54913 0.11343 L 0.55052 0.1757 L 0.00226 0.16921 L 0.00156 0.22917 L 0.54861 0.2419 C 0.54861 0.26227 0.54879 0.28287 0.54913 0.30347 L 0.00156 0.29699 L 0.00295 0.36158 L 0.54913 0.36736 " pathEditMode="relative" rAng="0" ptsTypes="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36771 0.00162 L 0.3684 0.08889 L 0.00452 0.08796 L 0.0066 0.175 L 0.36702 0.17407 L 0.36771 0.25926 L 0.0066 0.25717 L 0.00868 0.34421 L 0.36702 0.35023 L 0.36702 0.44467 L 0.01077 0.43541 L 0.01146 0.51759 L 0.36979 0.52152 L 0.36979 0.52199 " pathEditMode="relative" rAng="0" ptsTypes="AAAAAAAAAA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4" animBg="1"/>
      <p:bldP spid="13" grpId="5" animBg="1"/>
      <p:bldP spid="13" grpId="6" animBg="1"/>
      <p:bldP spid="14" grpId="0" animBg="1"/>
      <p:bldP spid="14" grpId="1" animBg="1"/>
      <p:bldP spid="1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52522"/>
            <a:ext cx="8516471" cy="5324441"/>
          </a:xfrm>
        </p:spPr>
        <p:txBody>
          <a:bodyPr/>
          <a:lstStyle/>
          <a:p>
            <a:r>
              <a:rPr lang="en-US" dirty="0" smtClean="0"/>
              <a:t>Computational time</a:t>
            </a:r>
          </a:p>
          <a:p>
            <a:pPr lvl="1"/>
            <a:r>
              <a:rPr lang="en-US" dirty="0"/>
              <a:t>Average number of atomic operations for computing objectness of each image window at different </a:t>
            </a:r>
            <a:r>
              <a:rPr lang="en-US" dirty="0" smtClean="0"/>
              <a:t>stages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41134"/>
              </p:ext>
            </p:extLst>
          </p:nvPr>
        </p:nvGraphicFramePr>
        <p:xfrm>
          <a:off x="938624" y="2953301"/>
          <a:ext cx="70669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855"/>
                <a:gridCol w="782295"/>
                <a:gridCol w="756045"/>
                <a:gridCol w="782296"/>
                <a:gridCol w="756044"/>
                <a:gridCol w="771796"/>
                <a:gridCol w="729792"/>
                <a:gridCol w="771795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BITWISE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FLOAT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INT, BYTE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|, &amp;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+,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Get 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5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45820"/>
            <a:ext cx="8516471" cy="557784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Surprisingly simple, fast, and high quality objectness measure</a:t>
            </a:r>
          </a:p>
          <a:p>
            <a:pPr lvl="2"/>
            <a:r>
              <a:rPr lang="en-US" dirty="0" smtClean="0"/>
              <a:t>Needs a few atomic operations (i.e. add, bitwise, etc.) per window</a:t>
            </a:r>
          </a:p>
          <a:p>
            <a:pPr lvl="3"/>
            <a:r>
              <a:rPr lang="en-US" dirty="0" smtClean="0"/>
              <a:t>Test time: 300fps! </a:t>
            </a:r>
          </a:p>
          <a:p>
            <a:pPr lvl="3"/>
            <a:r>
              <a:rPr lang="en-US" dirty="0" smtClean="0"/>
              <a:t>Training time on the entire VOC07 dataset takes 20 seconds!</a:t>
            </a:r>
          </a:p>
          <a:p>
            <a:pPr lvl="2"/>
            <a:r>
              <a:rPr lang="en-US" dirty="0" smtClean="0"/>
              <a:t>State of the art results on challenging VOC benchmark</a:t>
            </a:r>
          </a:p>
          <a:p>
            <a:pPr lvl="3"/>
            <a:r>
              <a:rPr lang="en-US" dirty="0" smtClean="0"/>
              <a:t>96.2% Detection rate (DR) @ 1K proposals, 99.5% DR @ 5K proposals</a:t>
            </a:r>
          </a:p>
          <a:p>
            <a:pPr lvl="2"/>
            <a:r>
              <a:rPr lang="en-US" dirty="0" smtClean="0"/>
              <a:t>Generic over classes, training on 6 classes and test on other classes</a:t>
            </a:r>
          </a:p>
          <a:p>
            <a:pPr lvl="2"/>
            <a:r>
              <a:rPr lang="en-US" dirty="0" smtClean="0"/>
              <a:t>100+ lines of C++ to implement the algorithm</a:t>
            </a:r>
          </a:p>
          <a:p>
            <a:r>
              <a:rPr lang="en-US" dirty="0" smtClean="0"/>
              <a:t>Resources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http://mmcheng.net/bing/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Source code, data, slides, links, online FAQs,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/>
              <a:t>1000+ source code downloads in 1 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Already got many feedbacks reporting detection speed up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42886" y="3821654"/>
            <a:ext cx="1981541" cy="1263064"/>
            <a:chOff x="6515422" y="2175734"/>
            <a:chExt cx="1981541" cy="1263064"/>
          </a:xfrm>
        </p:grpSpPr>
        <p:pic>
          <p:nvPicPr>
            <p:cNvPr id="8" name="Picture 83" descr="C:\Users\KylinCheng\Desktop\捕获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422" y="2175734"/>
              <a:ext cx="711517" cy="79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爆炸形 2 129"/>
            <p:cNvSpPr/>
            <p:nvPr/>
          </p:nvSpPr>
          <p:spPr>
            <a:xfrm>
              <a:off x="6642717" y="2502173"/>
              <a:ext cx="1854246" cy="936625"/>
            </a:xfrm>
            <a:prstGeom prst="irregularSeal2">
              <a:avLst/>
            </a:prstGeom>
            <a:gradFill flip="none" rotWithShape="1">
              <a:gsLst>
                <a:gs pos="0">
                  <a:srgbClr val="FFFF00">
                    <a:lumMod val="100000"/>
                  </a:srgbClr>
                </a:gs>
                <a:gs pos="100000">
                  <a:srgbClr val="FFFF00"/>
                </a:gs>
              </a:gsLst>
              <a:lin ang="5400000" scaled="0"/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b="1" dirty="0">
                  <a:ea typeface="宋体" panose="02010600030101010101" pitchFamily="2" charset="-122"/>
                </a:rPr>
                <a:t>free</a:t>
              </a:r>
              <a:endParaRPr lang="zh-CN" altLang="en-US" sz="2400" b="1" dirty="0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5835" y="952107"/>
                <a:ext cx="8516471" cy="552489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Conclusions</a:t>
                </a:r>
              </a:p>
              <a:p>
                <a:pPr lvl="1"/>
                <a:r>
                  <a:rPr lang="en-US" dirty="0" smtClean="0"/>
                  <a:t>Surprisingly simple, fast, and high quality objectness measure</a:t>
                </a:r>
              </a:p>
              <a:p>
                <a:r>
                  <a:rPr lang="en-US" dirty="0"/>
                  <a:t>Resources: </a:t>
                </a:r>
                <a:r>
                  <a:rPr lang="en-US" dirty="0">
                    <a:hlinkClick r:id="rId2"/>
                  </a:rPr>
                  <a:t>http://mmcheng.net/bing/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Future work</a:t>
                </a:r>
              </a:p>
              <a:p>
                <a:pPr lvl="1"/>
                <a:r>
                  <a:rPr lang="en-US" dirty="0" smtClean="0"/>
                  <a:t>Realtime multi-category object detection</a:t>
                </a:r>
              </a:p>
              <a:p>
                <a:pPr lvl="2">
                  <a:buFont typeface="Wingdings" panose="05000000000000000000" pitchFamily="2" charset="2"/>
                  <a:buChar char="v"/>
                </a:pPr>
                <a:r>
                  <a:rPr lang="en-US" dirty="0">
                    <a:hlinkClick r:id="rId3"/>
                  </a:rPr>
                  <a:t>Regionlets for Generic Object Detection</a:t>
                </a:r>
                <a:r>
                  <a:rPr lang="en-US" dirty="0"/>
                  <a:t>, ICCV 2013 </a:t>
                </a:r>
                <a:r>
                  <a:rPr lang="en-US" dirty="0" smtClean="0"/>
                  <a:t>(oral)</a:t>
                </a:r>
              </a:p>
              <a:p>
                <a:pPr lvl="3"/>
                <a:r>
                  <a:rPr lang="en-US" dirty="0" smtClean="0"/>
                  <a:t>Runner </a:t>
                </a:r>
                <a:r>
                  <a:rPr lang="en-US" dirty="0"/>
                  <a:t>up Winner in the </a:t>
                </a:r>
                <a:r>
                  <a:rPr lang="en-US" dirty="0" err="1"/>
                  <a:t>ImageNet</a:t>
                </a:r>
                <a:r>
                  <a:rPr lang="en-US" dirty="0"/>
                  <a:t> large scale object detection challenge, achieves best ever reported performance on PASCAL </a:t>
                </a:r>
                <a:r>
                  <a:rPr lang="en-US" dirty="0" smtClean="0"/>
                  <a:t>VOC</a:t>
                </a:r>
              </a:p>
              <a:p>
                <a:pPr lvl="2"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en-US" dirty="0">
                    <a:hlinkClick r:id="rId4"/>
                  </a:rPr>
                  <a:t>Fast, Accurate Detection of 100,000 Object Classes on a Single Machine</a:t>
                </a:r>
                <a:r>
                  <a:rPr lang="en-US" dirty="0"/>
                  <a:t>, CVPR 2013 (best paper)</a:t>
                </a:r>
              </a:p>
              <a:p>
                <a:pPr lvl="3"/>
                <a:r>
                  <a:rPr lang="en-US" dirty="0" smtClean="0"/>
                  <a:t>Reducing complexity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e>
                    </m:d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the number of locations,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the number of classifiers.</a:t>
                </a:r>
              </a:p>
              <a:p>
                <a:pPr lvl="1"/>
                <a:r>
                  <a:rPr lang="en-US" dirty="0" smtClean="0"/>
                  <a:t>Large scale benchmarks, e.g. </a:t>
                </a:r>
                <a:r>
                  <a:rPr lang="en-US" dirty="0" err="1" smtClean="0"/>
                  <a:t>ImageNet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Bounding box proposals </a:t>
                </a:r>
                <a:r>
                  <a:rPr lang="en-US" dirty="0" smtClean="0">
                    <a:sym typeface="Wingdings" panose="05000000000000000000" pitchFamily="2" charset="2"/>
                  </a:rPr>
                  <a:t> region proposals</a:t>
                </a:r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835" y="952107"/>
                <a:ext cx="8516471" cy="5524893"/>
              </a:xfrm>
              <a:blipFill rotWithShape="0">
                <a:blip r:embed="rId5"/>
                <a:stretch>
                  <a:fillRect l="-1288" t="-176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364593" y="1789235"/>
            <a:ext cx="1981541" cy="1263064"/>
            <a:chOff x="6515422" y="2175734"/>
            <a:chExt cx="1981541" cy="1263064"/>
          </a:xfrm>
        </p:grpSpPr>
        <p:pic>
          <p:nvPicPr>
            <p:cNvPr id="7" name="Picture 83" descr="C:\Users\KylinCheng\Desktop\捕获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422" y="2175734"/>
              <a:ext cx="711517" cy="79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爆炸形 2 129"/>
            <p:cNvSpPr/>
            <p:nvPr/>
          </p:nvSpPr>
          <p:spPr>
            <a:xfrm>
              <a:off x="6642717" y="2502173"/>
              <a:ext cx="1854246" cy="936625"/>
            </a:xfrm>
            <a:prstGeom prst="irregularSeal2">
              <a:avLst/>
            </a:prstGeom>
            <a:gradFill flip="none" rotWithShape="1">
              <a:gsLst>
                <a:gs pos="0">
                  <a:srgbClr val="FFFF00">
                    <a:lumMod val="100000"/>
                  </a:srgbClr>
                </a:gs>
                <a:gs pos="100000">
                  <a:srgbClr val="FFFF00"/>
                </a:gs>
              </a:gsLst>
              <a:lin ang="5400000" scaled="0"/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b="1" dirty="0">
                  <a:ea typeface="宋体" panose="02010600030101010101" pitchFamily="2" charset="-122"/>
                </a:rPr>
                <a:t>free</a:t>
              </a:r>
              <a:endParaRPr lang="zh-CN" altLang="en-US" sz="2400" b="1" dirty="0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0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3560" y="1043940"/>
            <a:ext cx="4907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/>
              <a:t>Q&amp;A</a:t>
            </a:r>
            <a:endParaRPr lang="en-US" sz="16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33060"/>
            <a:ext cx="9050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 stage demo: training and testing for VOC 2007 benchmark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" y="3787140"/>
            <a:ext cx="8967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Notice: this is a pre-release. Feedbacks are welcome. Please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contact me via email or leave messages in the project page.</a:t>
            </a:r>
          </a:p>
        </p:txBody>
      </p:sp>
    </p:spTree>
    <p:extLst>
      <p:ext uri="{BB962C8B-B14F-4D97-AF65-F5344CB8AC3E}">
        <p14:creationId xmlns:p14="http://schemas.microsoft.com/office/powerpoint/2010/main" val="34642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What is an object?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68568" y="984271"/>
            <a:ext cx="6205184" cy="4650163"/>
            <a:chOff x="1368568" y="984271"/>
            <a:chExt cx="6205184" cy="4650163"/>
          </a:xfrm>
        </p:grpSpPr>
        <p:graphicFrame>
          <p:nvGraphicFramePr>
            <p:cNvPr id="9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0708535"/>
                </p:ext>
              </p:extLst>
            </p:nvPr>
          </p:nvGraphicFramePr>
          <p:xfrm>
            <a:off x="1368568" y="984271"/>
            <a:ext cx="6205184" cy="4650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" name="Visio" r:id="rId4" imgW="4886155" imgH="3667225" progId="Visio.Drawing.15">
                    <p:embed/>
                  </p:oleObj>
                </mc:Choice>
                <mc:Fallback>
                  <p:oleObj name="Visio" r:id="rId4" imgW="4886155" imgH="3667225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568" y="984271"/>
                          <a:ext cx="6205184" cy="465016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2760570" y="1109893"/>
              <a:ext cx="619558" cy="61170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98591" y="2025797"/>
              <a:ext cx="4910314" cy="125973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80128" y="2760460"/>
              <a:ext cx="636926" cy="108001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45865" y="2985601"/>
              <a:ext cx="1065750" cy="255755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60569" y="3840478"/>
              <a:ext cx="392971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98591" y="4686561"/>
              <a:ext cx="956322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07454" y="5649919"/>
            <a:ext cx="3518745" cy="923330"/>
            <a:chOff x="2407454" y="5649919"/>
            <a:chExt cx="3518745" cy="923330"/>
          </a:xfrm>
        </p:grpSpPr>
        <p:sp>
          <p:nvSpPr>
            <p:cNvPr id="18" name="Rectangle 17"/>
            <p:cNvSpPr/>
            <p:nvPr/>
          </p:nvSpPr>
          <p:spPr>
            <a:xfrm>
              <a:off x="2407454" y="5910934"/>
              <a:ext cx="494918" cy="51455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87370" y="5907393"/>
              <a:ext cx="483790" cy="51455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31281" y="5912914"/>
              <a:ext cx="494918" cy="5090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10294" y="5649919"/>
              <a:ext cx="19736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&gt;       &gt;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2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What is an 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733865" cy="5387254"/>
          </a:xfrm>
        </p:spPr>
        <p:txBody>
          <a:bodyPr>
            <a:normAutofit/>
          </a:bodyPr>
          <a:lstStyle/>
          <a:p>
            <a:r>
              <a:rPr lang="en-US" dirty="0" smtClean="0"/>
              <a:t>An objectness measure</a:t>
            </a:r>
          </a:p>
          <a:p>
            <a:pPr lvl="1"/>
            <a:r>
              <a:rPr lang="en-US" dirty="0" smtClean="0"/>
              <a:t>A value to reflect how likely an image window covers an object of any category [PAMI 12 </a:t>
            </a:r>
            <a:r>
              <a:rPr lang="en-US" dirty="0" err="1" smtClean="0"/>
              <a:t>Alexe</a:t>
            </a:r>
            <a:r>
              <a:rPr lang="en-US" dirty="0" smtClean="0"/>
              <a:t> et. al.].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What are the benefits?</a:t>
            </a:r>
          </a:p>
          <a:p>
            <a:pPr lvl="1"/>
            <a:r>
              <a:rPr lang="en-US" sz="2300" dirty="0" smtClean="0"/>
              <a:t>Improving computational efficiency by reducing </a:t>
            </a:r>
            <a:r>
              <a:rPr lang="en-US" sz="2300" dirty="0"/>
              <a:t>the </a:t>
            </a:r>
            <a:r>
              <a:rPr lang="en-US" sz="2300" dirty="0" smtClean="0"/>
              <a:t>search space</a:t>
            </a:r>
          </a:p>
          <a:p>
            <a:pPr lvl="1"/>
            <a:r>
              <a:rPr lang="en-US" sz="2300" dirty="0" smtClean="0"/>
              <a:t>Allowing </a:t>
            </a:r>
            <a:r>
              <a:rPr lang="en-US" sz="2300" dirty="0"/>
              <a:t>the </a:t>
            </a:r>
            <a:r>
              <a:rPr lang="en-US" sz="2300" dirty="0" smtClean="0"/>
              <a:t>usage of strong classifiers during testing to improve accuracy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80540" y="2026920"/>
            <a:ext cx="3147060" cy="2232660"/>
            <a:chOff x="1368567" y="984272"/>
            <a:chExt cx="6205185" cy="4650165"/>
          </a:xfrm>
        </p:grpSpPr>
        <p:graphicFrame>
          <p:nvGraphicFramePr>
            <p:cNvPr id="6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200335"/>
                </p:ext>
              </p:extLst>
            </p:nvPr>
          </p:nvGraphicFramePr>
          <p:xfrm>
            <a:off x="1368567" y="984272"/>
            <a:ext cx="6205185" cy="4650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Visio" r:id="rId3" imgW="4886155" imgH="3667225" progId="Visio.Drawing.15">
                    <p:embed/>
                  </p:oleObj>
                </mc:Choice>
                <mc:Fallback>
                  <p:oleObj name="Visio" r:id="rId3" imgW="4886155" imgH="3667225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567" y="984272"/>
                          <a:ext cx="6205185" cy="465016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2760570" y="1109893"/>
              <a:ext cx="619558" cy="61170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8591" y="2025797"/>
              <a:ext cx="4910314" cy="125973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80128" y="2760460"/>
              <a:ext cx="636926" cy="108001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5864" y="2950373"/>
              <a:ext cx="1065751" cy="255755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60569" y="3840478"/>
              <a:ext cx="392971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8591" y="4686561"/>
              <a:ext cx="956322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圆角矩形 7"/>
          <p:cNvSpPr/>
          <p:nvPr/>
        </p:nvSpPr>
        <p:spPr>
          <a:xfrm>
            <a:off x="295835" y="5971395"/>
            <a:ext cx="8516472" cy="411138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5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Measuring the objectness of image window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IEEE TPAMI 2012,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Alexe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  <a:endParaRPr lang="en-US" altLang="zh-CN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What is an 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good objectness measure?</a:t>
            </a:r>
          </a:p>
          <a:p>
            <a:pPr lvl="1"/>
            <a:r>
              <a:rPr lang="en-US" dirty="0" smtClean="0"/>
              <a:t>Achieve </a:t>
            </a:r>
            <a:r>
              <a:rPr lang="en-US" b="1" dirty="0"/>
              <a:t>high object detection rate (DR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Any </a:t>
            </a:r>
            <a:r>
              <a:rPr lang="en-US" dirty="0"/>
              <a:t>undetected </a:t>
            </a:r>
            <a:r>
              <a:rPr lang="en-US" dirty="0" smtClean="0"/>
              <a:t>object </a:t>
            </a:r>
            <a:r>
              <a:rPr lang="en-US" dirty="0"/>
              <a:t>at this stage cannot be recovered </a:t>
            </a:r>
            <a:r>
              <a:rPr lang="en-US" dirty="0" smtClean="0"/>
              <a:t>later</a:t>
            </a:r>
            <a:endParaRPr lang="en-US" dirty="0"/>
          </a:p>
          <a:p>
            <a:pPr lvl="1"/>
            <a:r>
              <a:rPr lang="en-US" dirty="0" smtClean="0"/>
              <a:t>Produce </a:t>
            </a:r>
            <a:r>
              <a:rPr lang="en-US" dirty="0"/>
              <a:t>a </a:t>
            </a:r>
            <a:r>
              <a:rPr lang="en-US" b="1" dirty="0"/>
              <a:t>small number of </a:t>
            </a:r>
            <a:r>
              <a:rPr lang="en-US" b="1" dirty="0" smtClean="0"/>
              <a:t>proposals</a:t>
            </a:r>
            <a:endParaRPr lang="en-US" dirty="0" smtClean="0"/>
          </a:p>
          <a:p>
            <a:pPr lvl="2"/>
            <a:r>
              <a:rPr lang="en-US" dirty="0" smtClean="0"/>
              <a:t>Reducing computational </a:t>
            </a:r>
            <a:r>
              <a:rPr lang="en-US" dirty="0"/>
              <a:t>time of subsequent </a:t>
            </a:r>
            <a:r>
              <a:rPr lang="en-US" dirty="0" smtClean="0"/>
              <a:t>detectors</a:t>
            </a:r>
            <a:endParaRPr lang="en-US" dirty="0"/>
          </a:p>
          <a:p>
            <a:pPr lvl="1"/>
            <a:r>
              <a:rPr lang="en-US" dirty="0" smtClean="0"/>
              <a:t>Obtain </a:t>
            </a:r>
            <a:r>
              <a:rPr lang="en-US" b="1" dirty="0"/>
              <a:t>high computational efficiency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The method </a:t>
            </a:r>
            <a:r>
              <a:rPr lang="en-US" dirty="0"/>
              <a:t>can be easily involved in various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 smtClean="0"/>
              <a:t>Especially </a:t>
            </a:r>
            <a:r>
              <a:rPr lang="en-US" dirty="0"/>
              <a:t>for realtime and large-scale applications;</a:t>
            </a:r>
          </a:p>
          <a:p>
            <a:pPr lvl="1"/>
            <a:r>
              <a:rPr lang="en-US" dirty="0" smtClean="0"/>
              <a:t>Have </a:t>
            </a:r>
            <a:r>
              <a:rPr lang="en-US" b="1" dirty="0"/>
              <a:t>good generalization ability</a:t>
            </a:r>
            <a:r>
              <a:rPr lang="en-US" dirty="0"/>
              <a:t> to unseen object </a:t>
            </a:r>
            <a:r>
              <a:rPr lang="en-US" dirty="0" smtClean="0"/>
              <a:t>categories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proposals can be reused by </a:t>
            </a:r>
            <a:r>
              <a:rPr lang="en-US" dirty="0" smtClean="0"/>
              <a:t>many category </a:t>
            </a:r>
            <a:r>
              <a:rPr lang="en-US" dirty="0"/>
              <a:t>specific </a:t>
            </a:r>
            <a:r>
              <a:rPr lang="en-US" dirty="0" smtClean="0"/>
              <a:t>detectors</a:t>
            </a:r>
          </a:p>
          <a:p>
            <a:pPr lvl="2"/>
            <a:r>
              <a:rPr lang="en-US" dirty="0" smtClean="0"/>
              <a:t>Greatly </a:t>
            </a:r>
            <a:r>
              <a:rPr lang="en-US" dirty="0"/>
              <a:t>reduce the computation for each of them.</a:t>
            </a:r>
          </a:p>
        </p:txBody>
      </p:sp>
    </p:spTree>
    <p:extLst>
      <p:ext uri="{BB962C8B-B14F-4D97-AF65-F5344CB8AC3E}">
        <p14:creationId xmlns:p14="http://schemas.microsoft.com/office/powerpoint/2010/main" val="26933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9702"/>
            <a:ext cx="8516471" cy="5337261"/>
          </a:xfrm>
        </p:spPr>
        <p:txBody>
          <a:bodyPr/>
          <a:lstStyle/>
          <a:p>
            <a:r>
              <a:rPr lang="en-US" dirty="0" smtClean="0"/>
              <a:t>Fixation prediction</a:t>
            </a:r>
          </a:p>
          <a:p>
            <a:pPr lvl="1"/>
            <a:r>
              <a:rPr lang="en-US" dirty="0" smtClean="0"/>
              <a:t>Predicting saliency points of human eye movement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35741" y="1716077"/>
            <a:ext cx="6302189" cy="2460024"/>
            <a:chOff x="1228725" y="2593421"/>
            <a:chExt cx="1976290" cy="7309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8725" y="2593421"/>
              <a:ext cx="975360" cy="7309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0388" y="2593421"/>
              <a:ext cx="974627" cy="730970"/>
            </a:xfrm>
            <a:prstGeom prst="rect">
              <a:avLst/>
            </a:prstGeom>
          </p:spPr>
        </p:pic>
      </p:grpSp>
      <p:sp>
        <p:nvSpPr>
          <p:cNvPr id="9" name="圆角矩形 7"/>
          <p:cNvSpPr/>
          <p:nvPr/>
        </p:nvSpPr>
        <p:spPr>
          <a:xfrm>
            <a:off x="185642" y="4558099"/>
            <a:ext cx="8736856" cy="1742849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A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model of saliency-based visual attention for rapid scene analysis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PAMI 1998,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Itti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Saliency detection: A spectral residual approach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2007,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Hou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Graph-based visual saliency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NIPS,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Harel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8"/>
              </a:rPr>
              <a:t>Quantitative analysis of human-model agreement in visual saliency modeling: A comparative study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IEEE TIP 2012,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Borji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9"/>
              </a:rPr>
              <a:t>A benchmark of computational models of saliency to predict human fixations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TR 2012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altLang="zh-CN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0650"/>
            <a:ext cx="8516471" cy="5061034"/>
          </a:xfrm>
        </p:spPr>
        <p:txBody>
          <a:bodyPr/>
          <a:lstStyle/>
          <a:p>
            <a:r>
              <a:rPr lang="en-US" dirty="0" smtClean="0"/>
              <a:t>Salient object detection</a:t>
            </a:r>
          </a:p>
          <a:p>
            <a:pPr lvl="1"/>
            <a:r>
              <a:rPr lang="en-US" dirty="0" smtClean="0"/>
              <a:t>Detect the most attention-grabbing object in the scene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Applications</a:t>
            </a:r>
          </a:p>
          <a:p>
            <a:pPr lvl="2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06" y="1642589"/>
            <a:ext cx="3912207" cy="1025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88" y="4212074"/>
            <a:ext cx="4831556" cy="20620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664" y="4984351"/>
            <a:ext cx="851064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[</a:t>
            </a:r>
            <a:r>
              <a:rPr lang="en-US" sz="1400" dirty="0" smtClean="0">
                <a:hlinkClick r:id="rId5"/>
              </a:rPr>
              <a:t>ACM TOG 09, Chen et. al.</a:t>
            </a:r>
            <a:r>
              <a:rPr lang="en-US" sz="1400" dirty="0" smtClean="0"/>
              <a:t>]                    [</a:t>
            </a:r>
            <a:r>
              <a:rPr lang="en-US" sz="1400" dirty="0" smtClean="0">
                <a:hlinkClick r:id="rId6"/>
              </a:rPr>
              <a:t>Vis. Comp. 13, Cheng et. al.</a:t>
            </a:r>
            <a:r>
              <a:rPr lang="en-US" sz="1400" dirty="0" smtClean="0"/>
              <a:t>]                        [</a:t>
            </a:r>
            <a:r>
              <a:rPr lang="en-US" sz="1400" dirty="0" smtClean="0">
                <a:hlinkClick r:id="rId7"/>
              </a:rPr>
              <a:t>CVPR 12, Zhu et. al.</a:t>
            </a:r>
            <a:r>
              <a:rPr lang="en-US" sz="1400" dirty="0" smtClean="0"/>
              <a:t>]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900" dirty="0" smtClean="0"/>
          </a:p>
          <a:p>
            <a:endParaRPr lang="en-US" sz="1400" dirty="0" smtClean="0"/>
          </a:p>
          <a:p>
            <a:r>
              <a:rPr lang="en-US" sz="1400" dirty="0" smtClean="0"/>
              <a:t>              [</a:t>
            </a:r>
            <a:r>
              <a:rPr lang="en-US" sz="1400" dirty="0" smtClean="0">
                <a:hlinkClick r:id="rId8"/>
              </a:rPr>
              <a:t>ACM  TOG 11, Chia et. al.</a:t>
            </a:r>
            <a:r>
              <a:rPr lang="en-US" sz="1400" dirty="0" smtClean="0"/>
              <a:t>]                    [</a:t>
            </a:r>
            <a:r>
              <a:rPr lang="en-US" sz="1400" dirty="0" smtClean="0">
                <a:hlinkClick r:id="rId9"/>
              </a:rPr>
              <a:t>ACM TOG 11, Zhang et. al.</a:t>
            </a:r>
            <a:r>
              <a:rPr lang="en-US" sz="1400" dirty="0" smtClean="0"/>
              <a:t>]                   [</a:t>
            </a:r>
            <a:r>
              <a:rPr lang="en-US" sz="1400" dirty="0" smtClean="0">
                <a:hlinkClick r:id="rId10"/>
              </a:rPr>
              <a:t>CVPR 13, Rubinstein et. al.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8362" y="4212075"/>
            <a:ext cx="2093147" cy="81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2"/>
          <a:srcRect l="13705"/>
          <a:stretch/>
        </p:blipFill>
        <p:spPr>
          <a:xfrm>
            <a:off x="6388361" y="5431150"/>
            <a:ext cx="2093147" cy="7070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33657" y="6266965"/>
            <a:ext cx="463306" cy="224738"/>
          </a:xfrm>
          <a:prstGeom prst="rect">
            <a:avLst/>
          </a:prstGeom>
        </p:spPr>
        <p:txBody>
          <a:bodyPr/>
          <a:lstStyle/>
          <a:p>
            <a:fld id="{AFE09468-43FD-4027-920D-29F5C6944697}" type="slidenum">
              <a:rPr lang="en-US" smtClean="0"/>
              <a:t>7</a:t>
            </a:fld>
            <a:endParaRPr lang="en-US"/>
          </a:p>
        </p:txBody>
      </p:sp>
      <p:sp>
        <p:nvSpPr>
          <p:cNvPr id="12" name="圆角矩形 7"/>
          <p:cNvSpPr/>
          <p:nvPr/>
        </p:nvSpPr>
        <p:spPr>
          <a:xfrm>
            <a:off x="834588" y="2726546"/>
            <a:ext cx="7342909" cy="1100446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13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14"/>
              </a:rPr>
              <a:t>Learning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14"/>
              </a:rPr>
              <a:t>to detect a salient object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2007, Liu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1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15"/>
              </a:rPr>
              <a:t>Frequency-tuned salient region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2009,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Achanta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1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16"/>
              </a:rPr>
              <a:t>Global contrast based salient region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2011, Cheng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13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17"/>
              </a:rPr>
              <a:t>Salient object detection: a benchmark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Ali et. al.</a:t>
            </a:r>
          </a:p>
        </p:txBody>
      </p:sp>
    </p:spTree>
    <p:extLst>
      <p:ext uri="{BB962C8B-B14F-4D97-AF65-F5344CB8AC3E}">
        <p14:creationId xmlns:p14="http://schemas.microsoft.com/office/powerpoint/2010/main" val="3880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61060"/>
            <a:ext cx="8516471" cy="5315903"/>
          </a:xfrm>
        </p:spPr>
        <p:txBody>
          <a:bodyPr/>
          <a:lstStyle/>
          <a:p>
            <a:r>
              <a:rPr lang="en-US" dirty="0" smtClean="0"/>
              <a:t>Objectness proposal generation methods</a:t>
            </a:r>
          </a:p>
          <a:p>
            <a:pPr lvl="1"/>
            <a:r>
              <a:rPr lang="en-US" dirty="0" smtClean="0"/>
              <a:t>A small number (e.g. 1K) of category-independent proposals</a:t>
            </a:r>
          </a:p>
          <a:p>
            <a:pPr lvl="1"/>
            <a:r>
              <a:rPr lang="en-US" dirty="0" smtClean="0"/>
              <a:t>Expected to cover all objects in an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69" y="2224723"/>
            <a:ext cx="7372458" cy="1755158"/>
          </a:xfrm>
          <a:prstGeom prst="rect">
            <a:avLst/>
          </a:prstGeom>
        </p:spPr>
      </p:pic>
      <p:sp>
        <p:nvSpPr>
          <p:cNvPr id="6" name="圆角矩形 7"/>
          <p:cNvSpPr/>
          <p:nvPr/>
        </p:nvSpPr>
        <p:spPr>
          <a:xfrm>
            <a:off x="176941" y="4186432"/>
            <a:ext cx="8754258" cy="1990531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Measuring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the objectness of image windows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PAMI 2012,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Alexe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Selective Search for Object Recognition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IJCV 2013,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Uijlings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Category-Independent Object Proposals With Diverse Ranking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PAMI 2014,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Endres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8"/>
              </a:rPr>
              <a:t>Proposal Generation for Object Detection using Cascaded Ranking SVMs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2011, Zhang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et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9"/>
              </a:rPr>
              <a:t>Learning a Category Independent Object Detection Cascade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ICCV 2011,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Rahtu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4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10"/>
              </a:rPr>
              <a:t>Generating object segmentation proposals using global and local search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, CVPR 2014,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Rantalankila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33761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Related </a:t>
            </a:r>
            <a:r>
              <a:rPr lang="en-US" smtClean="0"/>
              <a:t>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Proposal generation algorithm [CVPR 11, Zhang et. al</a:t>
            </a:r>
            <a:r>
              <a:rPr lang="da-DK" dirty="0" smtClean="0"/>
              <a:t>.]</a:t>
            </a:r>
          </a:p>
          <a:p>
            <a:pPr lvl="1"/>
            <a:r>
              <a:rPr lang="en-US" dirty="0"/>
              <a:t>Scale/aspect-ratio </a:t>
            </a:r>
            <a:r>
              <a:rPr lang="en-US" dirty="0" smtClean="0"/>
              <a:t>quantization</a:t>
            </a:r>
            <a:endParaRPr lang="da-DK" dirty="0"/>
          </a:p>
          <a:p>
            <a:pPr lvl="1"/>
            <a:r>
              <a:rPr lang="en-US" dirty="0"/>
              <a:t>Two-stage cascaded ranking SVMs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 smtClean="0"/>
              <a:t>Learning a linear classifier for each quantized scale/aspect-ratio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 smtClean="0"/>
              <a:t>Learning another global linear classifier for calibration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Other efficient search mechanism</a:t>
            </a:r>
          </a:p>
          <a:p>
            <a:pPr lvl="1"/>
            <a:r>
              <a:rPr lang="en-US" dirty="0" smtClean="0"/>
              <a:t>Branch-and-bound</a:t>
            </a:r>
          </a:p>
          <a:p>
            <a:pPr lvl="1"/>
            <a:r>
              <a:rPr lang="en-US" dirty="0" smtClean="0"/>
              <a:t>Approximate kernels</a:t>
            </a:r>
          </a:p>
          <a:p>
            <a:pPr lvl="1"/>
            <a:r>
              <a:rPr lang="en-US" dirty="0" smtClean="0"/>
              <a:t>Efficient classifiers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圆角矩形 7"/>
          <p:cNvSpPr/>
          <p:nvPr/>
        </p:nvSpPr>
        <p:spPr>
          <a:xfrm>
            <a:off x="210893" y="5129430"/>
            <a:ext cx="8731623" cy="1392169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Beyond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sliding windows: Object localization by efficient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subwindow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 search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2008,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Lampert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Classification using intersection kernel support vector machines is efficient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2008,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Maji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et. al.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Efficient additive kernels via explicit feature maps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TPAMI 2012, A.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Vedaldi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and A. Zisserman.</a:t>
            </a:r>
          </a:p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Histograms of oriented gradients for human detection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2005, N.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Dalal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 and B. </a:t>
            </a:r>
            <a:r>
              <a:rPr lang="en-US" sz="16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Triggs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6" name="圆角矩形 7"/>
          <p:cNvSpPr/>
          <p:nvPr/>
        </p:nvSpPr>
        <p:spPr>
          <a:xfrm>
            <a:off x="448678" y="2713077"/>
            <a:ext cx="8493838" cy="373423"/>
          </a:xfrm>
          <a:prstGeom prst="roundRect">
            <a:avLst/>
          </a:prstGeom>
          <a:solidFill>
            <a:srgbClr val="CFE9F4"/>
          </a:solidFill>
          <a:ln>
            <a:noFill/>
          </a:ln>
          <a:effectLst>
            <a:outerShdw blurRad="127000" dist="508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Proposal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hlinkClick r:id="rId7"/>
              </a:rPr>
              <a:t>Generation for Object Detection using Cascaded Ranking SVMs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. CVPR 2011, Zhang 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et </a:t>
            </a: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al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1624</Words>
  <Application>Microsoft Office PowerPoint</Application>
  <PresentationFormat>On-screen Show (4:3)</PresentationFormat>
  <Paragraphs>250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宋体</vt:lpstr>
      <vt:lpstr>宋体</vt:lpstr>
      <vt:lpstr>华文楷体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Visio</vt:lpstr>
      <vt:lpstr>BING: Binarized Normed Gradients for Objectness Estimation at 300fps</vt:lpstr>
      <vt:lpstr>Motivation: Generic object detection</vt:lpstr>
      <vt:lpstr>Motivation: What is an object?</vt:lpstr>
      <vt:lpstr>Motivation: What is an object?</vt:lpstr>
      <vt:lpstr>Motivation: What is an object?</vt:lpstr>
      <vt:lpstr>Related works</vt:lpstr>
      <vt:lpstr>Related works</vt:lpstr>
      <vt:lpstr>Related works</vt:lpstr>
      <vt:lpstr>Related works</vt:lpstr>
      <vt:lpstr>Methodology: Observation</vt:lpstr>
      <vt:lpstr>Methodology: Observation</vt:lpstr>
      <vt:lpstr>Methodology: Feature &amp; Learning</vt:lpstr>
      <vt:lpstr>Methodology: Feature &amp; Learning</vt:lpstr>
      <vt:lpstr>Methodology: Binarization</vt:lpstr>
      <vt:lpstr>Methodology: Binarization</vt:lpstr>
      <vt:lpstr>Methodology: Binarization</vt:lpstr>
      <vt:lpstr>Experimental results</vt:lpstr>
      <vt:lpstr>Experimental results</vt:lpstr>
      <vt:lpstr>Experimental results</vt:lpstr>
      <vt:lpstr>Experimental results</vt:lpstr>
      <vt:lpstr>Conclusion and Future Work</vt:lpstr>
      <vt:lpstr>Conclusion and Future Work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BING: Binarized Normed Gradients for Objectness Estimation at 300fps</dc:title>
  <dc:creator>MingMing Cheng</dc:creator>
  <cp:lastModifiedBy>MingMing Cheng</cp:lastModifiedBy>
  <cp:revision>109</cp:revision>
  <dcterms:created xsi:type="dcterms:W3CDTF">2014-04-15T14:23:17Z</dcterms:created>
  <dcterms:modified xsi:type="dcterms:W3CDTF">2014-05-07T16:18:55Z</dcterms:modified>
</cp:coreProperties>
</file>