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5"/>
  </p:notesMasterIdLst>
  <p:handoutMasterIdLst>
    <p:handoutMasterId r:id="rId36"/>
  </p:handoutMasterIdLst>
  <p:sldIdLst>
    <p:sldId id="386" r:id="rId2"/>
    <p:sldId id="417" r:id="rId3"/>
    <p:sldId id="418" r:id="rId4"/>
    <p:sldId id="401" r:id="rId5"/>
    <p:sldId id="402" r:id="rId6"/>
    <p:sldId id="405" r:id="rId7"/>
    <p:sldId id="384" r:id="rId8"/>
    <p:sldId id="387" r:id="rId9"/>
    <p:sldId id="403" r:id="rId10"/>
    <p:sldId id="404" r:id="rId11"/>
    <p:sldId id="407" r:id="rId12"/>
    <p:sldId id="408" r:id="rId13"/>
    <p:sldId id="385" r:id="rId14"/>
    <p:sldId id="419" r:id="rId15"/>
    <p:sldId id="420" r:id="rId16"/>
    <p:sldId id="406" r:id="rId17"/>
    <p:sldId id="388" r:id="rId18"/>
    <p:sldId id="410" r:id="rId19"/>
    <p:sldId id="391" r:id="rId20"/>
    <p:sldId id="409" r:id="rId21"/>
    <p:sldId id="389" r:id="rId22"/>
    <p:sldId id="393" r:id="rId23"/>
    <p:sldId id="394" r:id="rId24"/>
    <p:sldId id="396" r:id="rId25"/>
    <p:sldId id="413" r:id="rId26"/>
    <p:sldId id="400" r:id="rId27"/>
    <p:sldId id="411" r:id="rId28"/>
    <p:sldId id="412" r:id="rId29"/>
    <p:sldId id="414" r:id="rId30"/>
    <p:sldId id="415" r:id="rId31"/>
    <p:sldId id="399" r:id="rId32"/>
    <p:sldId id="416" r:id="rId33"/>
    <p:sldId id="3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2847"/>
    <a:srgbClr val="5C126B"/>
    <a:srgbClr val="984378"/>
    <a:srgbClr val="C77FAC"/>
    <a:srgbClr val="22304B"/>
    <a:srgbClr val="0E2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63" autoAdjust="0"/>
    <p:restoredTop sz="64269" autoAdjust="0"/>
  </p:normalViewPr>
  <p:slideViewPr>
    <p:cSldViewPr snapToGrid="0">
      <p:cViewPr varScale="1">
        <p:scale>
          <a:sx n="49" d="100"/>
          <a:sy n="49" d="100"/>
        </p:scale>
        <p:origin x="66" y="606"/>
      </p:cViewPr>
      <p:guideLst>
        <p:guide orient="horz" pos="2160"/>
        <p:guide pos="3840"/>
      </p:guideLst>
    </p:cSldViewPr>
  </p:slideViewPr>
  <p:outlineViewPr>
    <p:cViewPr>
      <p:scale>
        <a:sx n="33" d="100"/>
        <a:sy n="33" d="100"/>
      </p:scale>
      <p:origin x="0" y="-11914"/>
    </p:cViewPr>
  </p:outlineViewPr>
  <p:notesTextViewPr>
    <p:cViewPr>
      <p:scale>
        <a:sx n="3" d="2"/>
        <a:sy n="3" d="2"/>
      </p:scale>
      <p:origin x="0" y="0"/>
    </p:cViewPr>
  </p:notesTextViewPr>
  <p:sorterViewPr>
    <p:cViewPr>
      <p:scale>
        <a:sx n="200" d="100"/>
        <a:sy n="200" d="100"/>
      </p:scale>
      <p:origin x="0" y="0"/>
    </p:cViewPr>
  </p:sorterViewPr>
  <p:notesViewPr>
    <p:cSldViewPr snapToGrid="0">
      <p:cViewPr varScale="1">
        <p:scale>
          <a:sx n="88" d="100"/>
          <a:sy n="88" d="100"/>
        </p:scale>
        <p:origin x="139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931114-ACAA-4800-8335-7A7BCA781669}" type="datetimeFigureOut">
              <a:rPr lang="zh-CN" altLang="en-US" smtClean="0"/>
              <a:t>2015/8/24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F9717C-38F6-4F24-91FB-3C6BE57C2BF3}" type="slidenum">
              <a:rPr lang="zh-CN" altLang="en-US" smtClean="0"/>
              <a:t>‹#›</a:t>
            </a:fld>
            <a:endParaRPr lang="zh-CN" altLang="en-US"/>
          </a:p>
        </p:txBody>
      </p:sp>
    </p:spTree>
    <p:extLst>
      <p:ext uri="{BB962C8B-B14F-4D97-AF65-F5344CB8AC3E}">
        <p14:creationId xmlns:p14="http://schemas.microsoft.com/office/powerpoint/2010/main" val="1183276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EE64E-9A2D-4D02-BD46-DFCFC74B5EE4}" type="datetimeFigureOut">
              <a:rPr lang="en-US" smtClean="0"/>
              <a:t>8/24/2015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3604F-F5C7-412C-AE28-FF961BD94C8A}" type="slidenum">
              <a:rPr lang="en-US" smtClean="0"/>
              <a:t>‹#›</a:t>
            </a:fld>
            <a:endParaRPr lang="en-US"/>
          </a:p>
        </p:txBody>
      </p:sp>
    </p:spTree>
    <p:extLst>
      <p:ext uri="{BB962C8B-B14F-4D97-AF65-F5344CB8AC3E}">
        <p14:creationId xmlns:p14="http://schemas.microsoft.com/office/powerpoint/2010/main" val="1998191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1</a:t>
            </a:fld>
            <a:endParaRPr lang="en-US"/>
          </a:p>
        </p:txBody>
      </p:sp>
    </p:spTree>
    <p:extLst>
      <p:ext uri="{BB962C8B-B14F-4D97-AF65-F5344CB8AC3E}">
        <p14:creationId xmlns:p14="http://schemas.microsoft.com/office/powerpoint/2010/main" val="662006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 a new interaction modality that enables verbal commands to guide image parsing;</a:t>
            </a:r>
          </a:p>
          <a:p>
            <a:r>
              <a:rPr lang="en-US" altLang="zh-CN" dirty="0" smtClean="0"/>
              <a:t>(2) the development of a novel </a:t>
            </a:r>
            <a:r>
              <a:rPr lang="en-US" altLang="zh-CN" dirty="0" err="1" smtClean="0"/>
              <a:t>multilabel</a:t>
            </a:r>
            <a:r>
              <a:rPr lang="en-US" altLang="zh-CN" dirty="0" smtClean="0"/>
              <a:t> factorial CRF that can integrate cues from multiple sources at interactive rates; </a:t>
            </a:r>
          </a:p>
          <a:p>
            <a:r>
              <a:rPr lang="en-US" altLang="zh-CN" dirty="0" smtClean="0"/>
              <a:t>(3) a demonstration of the potential of this approach to make conventional mouse-based tasks hands free.</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10</a:t>
            </a:fld>
            <a:endParaRPr lang="en-US"/>
          </a:p>
        </p:txBody>
      </p:sp>
    </p:spTree>
    <p:extLst>
      <p:ext uri="{BB962C8B-B14F-4D97-AF65-F5344CB8AC3E}">
        <p14:creationId xmlns:p14="http://schemas.microsoft.com/office/powerpoint/2010/main" val="2009732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We present an image parsing system that allows users to verbally specify nouns/adjectives so as to label objects and their visual attributes, thereby allowing intuitive verbal interaction with images.</a:t>
            </a:r>
          </a:p>
          <a:p>
            <a:endParaRPr lang="en-US" altLang="zh-CN" dirty="0" smtClean="0"/>
          </a:p>
          <a:p>
            <a:endParaRPr lang="en-US" altLang="zh-CN" dirty="0" smtClean="0"/>
          </a:p>
          <a:p>
            <a:r>
              <a:rPr lang="en-US" altLang="zh-CN" dirty="0" smtClean="0"/>
              <a:t>How do we describe images?</a:t>
            </a:r>
          </a:p>
          <a:p>
            <a:pPr lvl="1"/>
            <a:r>
              <a:rPr lang="en-US" altLang="zh-CN" dirty="0" smtClean="0"/>
              <a:t>We describe images with nouns and adjectives</a:t>
            </a:r>
          </a:p>
          <a:p>
            <a:r>
              <a:rPr lang="en-US" altLang="zh-CN" dirty="0" smtClean="0"/>
              <a:t>In computer vision:</a:t>
            </a:r>
          </a:p>
          <a:p>
            <a:pPr lvl="1"/>
            <a:r>
              <a:rPr lang="en-US" altLang="zh-CN" dirty="0" smtClean="0"/>
              <a:t>Visual attributes align with adjectives</a:t>
            </a:r>
          </a:p>
          <a:p>
            <a:pPr lvl="1"/>
            <a:r>
              <a:rPr lang="en-US" altLang="zh-CN" dirty="0" smtClean="0"/>
              <a:t>Image parsing aligns objects with nouns</a:t>
            </a:r>
          </a:p>
          <a:p>
            <a:r>
              <a:rPr lang="en-US" altLang="zh-CN" dirty="0" smtClean="0"/>
              <a:t>Joint image parsing</a:t>
            </a:r>
          </a:p>
          <a:p>
            <a:pPr lvl="1"/>
            <a:r>
              <a:rPr lang="en-US" altLang="zh-CN" dirty="0" smtClean="0"/>
              <a:t>In our previous work [Zheng et al. 14], we extended image parsing to both objects and attributes, for a  higher accuracy parse</a:t>
            </a:r>
          </a:p>
          <a:p>
            <a:pPr marL="91440" lvl="1" indent="-91440">
              <a:spcBef>
                <a:spcPts val="1300"/>
              </a:spcBef>
            </a:pPr>
            <a:r>
              <a:rPr lang="en-US" altLang="zh-CN" dirty="0" smtClean="0">
                <a:solidFill>
                  <a:schemeClr val="accent1"/>
                </a:solidFill>
              </a:rPr>
              <a:t>Verbal guided image parsing</a:t>
            </a:r>
          </a:p>
          <a:p>
            <a:pPr lvl="1"/>
            <a:r>
              <a:rPr lang="en-US" altLang="zh-CN" dirty="0" smtClean="0"/>
              <a:t>In this work, we use verbal commands to update the joint image parsing models</a:t>
            </a:r>
          </a:p>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13</a:t>
            </a:fld>
            <a:endParaRPr lang="en-US"/>
          </a:p>
        </p:txBody>
      </p:sp>
    </p:spTree>
    <p:extLst>
      <p:ext uri="{BB962C8B-B14F-4D97-AF65-F5344CB8AC3E}">
        <p14:creationId xmlns:p14="http://schemas.microsoft.com/office/powerpoint/2010/main" val="4267060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Conditional</a:t>
            </a:r>
            <a:r>
              <a:rPr lang="en-US" altLang="zh-CN" baseline="0" dirty="0" smtClean="0"/>
              <a:t> random fields are trying to find a best configuration of z which can minimize the energy function E(z). It has two terms, one unary term constrains the cost of assigning an object label to each pixel, the other pairwise term encourage similar and nearby pixels to take similar labels, and penalize the otherwise.</a:t>
            </a:r>
          </a:p>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16</a:t>
            </a:fld>
            <a:endParaRPr lang="en-US"/>
          </a:p>
        </p:txBody>
      </p:sp>
    </p:spTree>
    <p:extLst>
      <p:ext uri="{BB962C8B-B14F-4D97-AF65-F5344CB8AC3E}">
        <p14:creationId xmlns:p14="http://schemas.microsoft.com/office/powerpoint/2010/main" val="306664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We</a:t>
            </a:r>
            <a:r>
              <a:rPr lang="en-US" altLang="zh-CN" baseline="0" dirty="0" smtClean="0"/>
              <a:t> formulate the joint inference problem for objects and attributes by using multi-label factorial CRFs. The energy function is factorized into object term, attribute term, joint-object-attribute term, and joint attribute-attribute term.</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17</a:t>
            </a:fld>
            <a:endParaRPr lang="en-US"/>
          </a:p>
        </p:txBody>
      </p:sp>
    </p:spTree>
    <p:extLst>
      <p:ext uri="{BB962C8B-B14F-4D97-AF65-F5344CB8AC3E}">
        <p14:creationId xmlns:p14="http://schemas.microsoft.com/office/powerpoint/2010/main" val="2728674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18</a:t>
            </a:fld>
            <a:endParaRPr lang="en-US"/>
          </a:p>
        </p:txBody>
      </p:sp>
    </p:spTree>
    <p:extLst>
      <p:ext uri="{BB962C8B-B14F-4D97-AF65-F5344CB8AC3E}">
        <p14:creationId xmlns:p14="http://schemas.microsoft.com/office/powerpoint/2010/main" val="4173668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We found this significantly help improving the performance.</a:t>
            </a:r>
            <a:endParaRPr lang="zh-CN" altLang="en-US" dirty="0" smtClean="0"/>
          </a:p>
        </p:txBody>
      </p:sp>
      <p:sp>
        <p:nvSpPr>
          <p:cNvPr id="4" name="灯片编号占位符 3"/>
          <p:cNvSpPr>
            <a:spLocks noGrp="1"/>
          </p:cNvSpPr>
          <p:nvPr>
            <p:ph type="sldNum" sz="quarter" idx="10"/>
          </p:nvPr>
        </p:nvSpPr>
        <p:spPr/>
        <p:txBody>
          <a:bodyPr/>
          <a:lstStyle/>
          <a:p>
            <a:fld id="{8ED3604F-F5C7-412C-AE28-FF961BD94C8A}" type="slidenum">
              <a:rPr lang="en-US" smtClean="0"/>
              <a:t>19</a:t>
            </a:fld>
            <a:endParaRPr lang="en-US"/>
          </a:p>
        </p:txBody>
      </p:sp>
    </p:spTree>
    <p:extLst>
      <p:ext uri="{BB962C8B-B14F-4D97-AF65-F5344CB8AC3E}">
        <p14:creationId xmlns:p14="http://schemas.microsoft.com/office/powerpoint/2010/main" val="3054805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our approach, we propose</a:t>
            </a:r>
            <a:r>
              <a:rPr lang="en-US" altLang="zh-CN" baseline="0" dirty="0" smtClean="0"/>
              <a:t> a new verbal interaction, which allows users to refine the image parsing through verbal instructions. We consider four visual attributes, e.g. material attributes like wood, surface properties attributes like shining, color attributes like red or blue, positions attributes like bottom-left, center-middle. </a:t>
            </a:r>
          </a:p>
          <a:p>
            <a:endParaRPr lang="en-US" altLang="zh-CN" baseline="0" dirty="0" smtClean="0"/>
          </a:p>
          <a:p>
            <a:r>
              <a:rPr lang="en-US" altLang="zh-CN" baseline="0" dirty="0" smtClean="0"/>
              <a:t>In this demo figure, after automatic image parsing, our system allows user to say “refine the glass picture in center-middle”, which gives the hint to make better image parsing.</a:t>
            </a:r>
          </a:p>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21</a:t>
            </a:fld>
            <a:endParaRPr lang="en-US"/>
          </a:p>
        </p:txBody>
      </p:sp>
    </p:spTree>
    <p:extLst>
      <p:ext uri="{BB962C8B-B14F-4D97-AF65-F5344CB8AC3E}">
        <p14:creationId xmlns:p14="http://schemas.microsoft.com/office/powerpoint/2010/main" val="103524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In this demo, we show that our parsing can be significantly refined through a</a:t>
            </a:r>
            <a:r>
              <a:rPr lang="en-US" altLang="zh-CN" baseline="0" dirty="0" smtClean="0"/>
              <a:t> series of verbal commands.</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22</a:t>
            </a:fld>
            <a:endParaRPr lang="en-US"/>
          </a:p>
        </p:txBody>
      </p:sp>
    </p:spTree>
    <p:extLst>
      <p:ext uri="{BB962C8B-B14F-4D97-AF65-F5344CB8AC3E}">
        <p14:creationId xmlns:p14="http://schemas.microsoft.com/office/powerpoint/2010/main" val="1288584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This demo shows the results of verbal guided image manipulation,</a:t>
            </a:r>
            <a:r>
              <a:rPr lang="en-US" altLang="zh-CN" baseline="0" dirty="0" smtClean="0"/>
              <a:t> based on our interactive parsing approach.</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23</a:t>
            </a:fld>
            <a:endParaRPr lang="en-US"/>
          </a:p>
        </p:txBody>
      </p:sp>
    </p:spTree>
    <p:extLst>
      <p:ext uri="{BB962C8B-B14F-4D97-AF65-F5344CB8AC3E}">
        <p14:creationId xmlns:p14="http://schemas.microsoft.com/office/powerpoint/2010/main" val="151557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This demo shows the results of verbal guided image manipulation,</a:t>
            </a:r>
            <a:r>
              <a:rPr lang="en-US" altLang="zh-CN" baseline="0" dirty="0" smtClean="0"/>
              <a:t> based on our interactive parsing approach.</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24</a:t>
            </a:fld>
            <a:endParaRPr lang="en-US"/>
          </a:p>
        </p:txBody>
      </p:sp>
    </p:spTree>
    <p:extLst>
      <p:ext uri="{BB962C8B-B14F-4D97-AF65-F5344CB8AC3E}">
        <p14:creationId xmlns:p14="http://schemas.microsoft.com/office/powerpoint/2010/main" val="2713761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ImageSpirit, we show that users can use verbal instruction to improve the parsing results.</a:t>
            </a:r>
          </a:p>
          <a:p>
            <a:endParaRPr lang="en-US" dirty="0"/>
          </a:p>
        </p:txBody>
      </p:sp>
      <p:sp>
        <p:nvSpPr>
          <p:cNvPr id="4" name="Slide Number Placeholder 3"/>
          <p:cNvSpPr>
            <a:spLocks noGrp="1"/>
          </p:cNvSpPr>
          <p:nvPr>
            <p:ph type="sldNum" sz="quarter" idx="10"/>
          </p:nvPr>
        </p:nvSpPr>
        <p:spPr/>
        <p:txBody>
          <a:bodyPr/>
          <a:lstStyle/>
          <a:p>
            <a:fld id="{8ED3604F-F5C7-412C-AE28-FF961BD94C8A}" type="slidenum">
              <a:rPr lang="en-US" smtClean="0"/>
              <a:t>2</a:t>
            </a:fld>
            <a:endParaRPr lang="en-US"/>
          </a:p>
        </p:txBody>
      </p:sp>
    </p:spTree>
    <p:extLst>
      <p:ext uri="{BB962C8B-B14F-4D97-AF65-F5344CB8AC3E}">
        <p14:creationId xmlns:p14="http://schemas.microsoft.com/office/powerpoint/2010/main" val="2518694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We also found the results are consistently better after verbal guided image parsing.</a:t>
            </a:r>
          </a:p>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25</a:t>
            </a:fld>
            <a:endParaRPr lang="en-US"/>
          </a:p>
        </p:txBody>
      </p:sp>
    </p:spTree>
    <p:extLst>
      <p:ext uri="{BB962C8B-B14F-4D97-AF65-F5344CB8AC3E}">
        <p14:creationId xmlns:p14="http://schemas.microsoft.com/office/powerpoint/2010/main" val="1076318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We also found the results are consistently better after verbal guided image parsing.</a:t>
            </a:r>
          </a:p>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26</a:t>
            </a:fld>
            <a:endParaRPr lang="en-US"/>
          </a:p>
        </p:txBody>
      </p:sp>
    </p:spTree>
    <p:extLst>
      <p:ext uri="{BB962C8B-B14F-4D97-AF65-F5344CB8AC3E}">
        <p14:creationId xmlns:p14="http://schemas.microsoft.com/office/powerpoint/2010/main" val="634809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In particularly, we found that the average accuracy (average precision) could</a:t>
            </a:r>
            <a:r>
              <a:rPr lang="en-US" altLang="zh-CN" baseline="0" dirty="0" smtClean="0"/>
              <a:t> achieve close to perfect if we allows both touch and verbal interactions.</a:t>
            </a:r>
            <a:endParaRPr lang="zh-CN" altLang="en-US" dirty="0" smtClean="0"/>
          </a:p>
        </p:txBody>
      </p:sp>
      <p:sp>
        <p:nvSpPr>
          <p:cNvPr id="4" name="灯片编号占位符 3"/>
          <p:cNvSpPr>
            <a:spLocks noGrp="1"/>
          </p:cNvSpPr>
          <p:nvPr>
            <p:ph type="sldNum" sz="quarter" idx="10"/>
          </p:nvPr>
        </p:nvSpPr>
        <p:spPr/>
        <p:txBody>
          <a:bodyPr/>
          <a:lstStyle/>
          <a:p>
            <a:fld id="{8ED3604F-F5C7-412C-AE28-FF961BD94C8A}" type="slidenum">
              <a:rPr lang="en-US" smtClean="0"/>
              <a:t>27</a:t>
            </a:fld>
            <a:endParaRPr lang="en-US"/>
          </a:p>
        </p:txBody>
      </p:sp>
    </p:spTree>
    <p:extLst>
      <p:ext uri="{BB962C8B-B14F-4D97-AF65-F5344CB8AC3E}">
        <p14:creationId xmlns:p14="http://schemas.microsoft.com/office/powerpoint/2010/main" val="3950137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i="0" kern="1200" dirty="0" smtClean="0">
                <a:solidFill>
                  <a:schemeClr val="tx1"/>
                </a:solidFill>
                <a:effectLst/>
                <a:latin typeface="+mn-lt"/>
                <a:ea typeface="+mn-ea"/>
                <a:cs typeface="+mn-cs"/>
              </a:rPr>
              <a:t>our reliance on attribute handles can fail if there is no combination of attributes that can be used to improve the image parsing</a:t>
            </a:r>
            <a:br>
              <a:rPr lang="en-US" altLang="zh-CN" sz="1200" i="0" kern="1200" dirty="0" smtClean="0">
                <a:solidFill>
                  <a:schemeClr val="tx1"/>
                </a:solidFill>
                <a:effectLst/>
                <a:latin typeface="+mn-lt"/>
                <a:ea typeface="+mn-ea"/>
                <a:cs typeface="+mn-cs"/>
              </a:rPr>
            </a:br>
            <a:endParaRPr lang="en-US" altLang="zh-CN" sz="1200" i="0" kern="1200" dirty="0" smtClean="0">
              <a:solidFill>
                <a:schemeClr val="tx1"/>
              </a:solidFill>
              <a:effectLst/>
              <a:latin typeface="+mn-lt"/>
              <a:ea typeface="+mn-ea"/>
              <a:cs typeface="+mn-cs"/>
            </a:endParaRPr>
          </a:p>
          <a:p>
            <a:r>
              <a:rPr lang="en-US" altLang="zh-CN" sz="1200" i="0" kern="1200" dirty="0" smtClean="0">
                <a:solidFill>
                  <a:schemeClr val="tx1"/>
                </a:solidFill>
                <a:effectLst/>
                <a:latin typeface="+mn-lt"/>
                <a:ea typeface="+mn-ea"/>
                <a:cs typeface="+mn-cs"/>
              </a:rPr>
              <a:t>It</a:t>
            </a:r>
            <a:r>
              <a:rPr lang="en-US" altLang="zh-CN" sz="1200" i="0" kern="1200" baseline="0" dirty="0" smtClean="0">
                <a:solidFill>
                  <a:schemeClr val="tx1"/>
                </a:solidFill>
                <a:effectLst/>
                <a:latin typeface="+mn-lt"/>
                <a:ea typeface="+mn-ea"/>
                <a:cs typeface="+mn-cs"/>
              </a:rPr>
              <a:t> is also very difficult to evaluate on some objects that have ambiguity. </a:t>
            </a:r>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28</a:t>
            </a:fld>
            <a:endParaRPr lang="en-US"/>
          </a:p>
        </p:txBody>
      </p:sp>
    </p:spTree>
    <p:extLst>
      <p:ext uri="{BB962C8B-B14F-4D97-AF65-F5344CB8AC3E}">
        <p14:creationId xmlns:p14="http://schemas.microsoft.com/office/powerpoint/2010/main" val="2605310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32</a:t>
            </a:fld>
            <a:endParaRPr lang="en-US"/>
          </a:p>
        </p:txBody>
      </p:sp>
    </p:spTree>
    <p:extLst>
      <p:ext uri="{BB962C8B-B14F-4D97-AF65-F5344CB8AC3E}">
        <p14:creationId xmlns:p14="http://schemas.microsoft.com/office/powerpoint/2010/main" val="4270289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i="0" kern="1200" dirty="0" smtClean="0">
                <a:solidFill>
                  <a:schemeClr val="tx1"/>
                </a:solidFill>
                <a:effectLst/>
                <a:latin typeface="+mn-lt"/>
                <a:ea typeface="+mn-ea"/>
                <a:cs typeface="+mn-cs"/>
              </a:rPr>
              <a:t>High quality image </a:t>
            </a:r>
            <a:r>
              <a:rPr lang="en-US" altLang="zh-CN" sz="1200" i="0" kern="1200" baseline="0" dirty="0" smtClean="0">
                <a:solidFill>
                  <a:schemeClr val="tx1"/>
                </a:solidFill>
                <a:effectLst/>
                <a:latin typeface="+mn-lt"/>
                <a:ea typeface="+mn-ea"/>
                <a:cs typeface="+mn-cs"/>
              </a:rPr>
              <a:t>parsing can help in many applications, for example, image editing. In this demo, </a:t>
            </a:r>
            <a:r>
              <a:rPr lang="en-US" altLang="zh-CN" sz="1200" i="0" kern="1200" dirty="0" smtClean="0">
                <a:solidFill>
                  <a:schemeClr val="tx1"/>
                </a:solidFill>
                <a:effectLst/>
                <a:latin typeface="+mn-lt"/>
                <a:ea typeface="+mn-ea"/>
                <a:cs typeface="+mn-cs"/>
              </a:rPr>
              <a:t>we define a simple, </a:t>
            </a:r>
            <a:r>
              <a:rPr lang="en-US" altLang="zh-CN" sz="1200" i="1" kern="1200" dirty="0" smtClean="0">
                <a:solidFill>
                  <a:schemeClr val="tx1"/>
                </a:solidFill>
                <a:effectLst/>
                <a:latin typeface="+mn-lt"/>
                <a:ea typeface="+mn-ea"/>
                <a:cs typeface="+mn-cs"/>
              </a:rPr>
              <a:t>gravity </a:t>
            </a:r>
            <a:r>
              <a:rPr lang="en-US" altLang="zh-CN" sz="1200" i="0" kern="1200" dirty="0" smtClean="0">
                <a:solidFill>
                  <a:schemeClr val="tx1"/>
                </a:solidFill>
                <a:effectLst/>
                <a:latin typeface="+mn-lt"/>
                <a:ea typeface="+mn-ea"/>
                <a:cs typeface="+mn-cs"/>
              </a:rPr>
              <a:t>rule for “cabinet” and “table” classes. This requires small objects (in our case,</a:t>
            </a:r>
            <a:r>
              <a:rPr lang="en-US" altLang="zh-CN" sz="1200" i="0" kern="1200" baseline="0" dirty="0" smtClean="0">
                <a:solidFill>
                  <a:schemeClr val="tx1"/>
                </a:solidFill>
                <a:effectLst/>
                <a:latin typeface="+mn-lt"/>
                <a:ea typeface="+mn-ea"/>
                <a:cs typeface="+mn-cs"/>
              </a:rPr>
              <a:t> it is TV)</a:t>
            </a:r>
            <a:r>
              <a:rPr lang="en-US" altLang="zh-CN" sz="1200" i="0" kern="1200" dirty="0" smtClean="0">
                <a:solidFill>
                  <a:schemeClr val="tx1"/>
                </a:solidFill>
                <a:effectLst/>
                <a:latin typeface="+mn-lt"/>
                <a:ea typeface="+mn-ea"/>
                <a:cs typeface="+mn-cs"/>
              </a:rPr>
              <a:t> above</a:t>
            </a:r>
            <a:r>
              <a:rPr lang="en-US" altLang="zh-CN" sz="1200" i="0" kern="1200" baseline="0" dirty="0" smtClean="0">
                <a:solidFill>
                  <a:schemeClr val="tx1"/>
                </a:solidFill>
                <a:effectLst/>
                <a:latin typeface="+mn-lt"/>
                <a:ea typeface="+mn-ea"/>
                <a:cs typeface="+mn-cs"/>
              </a:rPr>
              <a:t> </a:t>
            </a:r>
            <a:r>
              <a:rPr lang="en-US" altLang="zh-CN" sz="1200" i="0" kern="1200" dirty="0" smtClean="0">
                <a:solidFill>
                  <a:schemeClr val="tx1"/>
                </a:solidFill>
                <a:effectLst/>
                <a:latin typeface="+mn-lt"/>
                <a:ea typeface="+mn-ea"/>
                <a:cs typeface="+mn-cs"/>
              </a:rPr>
              <a:t>these object segments (except for aspect such as wall,</a:t>
            </a:r>
            <a:r>
              <a:rPr lang="en-US" altLang="zh-CN" sz="1200" i="0" kern="1200" baseline="0" dirty="0" smtClean="0">
                <a:solidFill>
                  <a:schemeClr val="tx1"/>
                </a:solidFill>
                <a:effectLst/>
                <a:latin typeface="+mn-lt"/>
                <a:ea typeface="+mn-ea"/>
                <a:cs typeface="+mn-cs"/>
              </a:rPr>
              <a:t> </a:t>
            </a:r>
            <a:r>
              <a:rPr lang="en-US" altLang="zh-CN" sz="1200" i="0" kern="1200" dirty="0" smtClean="0">
                <a:solidFill>
                  <a:schemeClr val="tx1"/>
                </a:solidFill>
                <a:effectLst/>
                <a:latin typeface="+mn-lt"/>
                <a:ea typeface="+mn-ea"/>
                <a:cs typeface="+mn-cs"/>
              </a:rPr>
              <a:t>floor) to have certain deformation by following</a:t>
            </a:r>
            <a:r>
              <a:rPr lang="en-US" altLang="zh-CN" sz="1200" i="0" kern="1200" baseline="0" dirty="0" smtClean="0">
                <a:solidFill>
                  <a:schemeClr val="tx1"/>
                </a:solidFill>
                <a:effectLst/>
                <a:latin typeface="+mn-lt"/>
                <a:ea typeface="+mn-ea"/>
                <a:cs typeface="+mn-cs"/>
              </a:rPr>
              <a:t> this gravity</a:t>
            </a:r>
            <a:r>
              <a:rPr lang="en-US" altLang="zh-CN" sz="1200" i="0" kern="1200" dirty="0" smtClean="0">
                <a:solidFill>
                  <a:schemeClr val="tx1"/>
                </a:solidFill>
                <a:effectLst/>
                <a:latin typeface="+mn-lt"/>
                <a:ea typeface="+mn-ea"/>
                <a:cs typeface="+mn-cs"/>
              </a:rPr>
              <a:t>. Note that, without decent image parsing results, this gravity rule is difficult to implement as there would</a:t>
            </a:r>
            <a:r>
              <a:rPr lang="en-US" altLang="zh-CN" sz="1200" i="0" kern="1200" baseline="0" dirty="0" smtClean="0">
                <a:solidFill>
                  <a:schemeClr val="tx1"/>
                </a:solidFill>
                <a:effectLst/>
                <a:latin typeface="+mn-lt"/>
                <a:ea typeface="+mn-ea"/>
                <a:cs typeface="+mn-cs"/>
              </a:rPr>
              <a:t> be</a:t>
            </a:r>
            <a:r>
              <a:rPr lang="en-US" altLang="zh-CN" sz="1200" i="0" kern="1200" dirty="0" smtClean="0">
                <a:solidFill>
                  <a:schemeClr val="tx1"/>
                </a:solidFill>
                <a:effectLst/>
                <a:latin typeface="+mn-lt"/>
                <a:ea typeface="+mn-ea"/>
                <a:cs typeface="+mn-cs"/>
              </a:rPr>
              <a:t> a great uncertainty between the small objects and background wall.</a:t>
            </a:r>
            <a:endParaRPr lang="zh-CN" altLang="en-US" dirty="0" smtClean="0"/>
          </a:p>
        </p:txBody>
      </p:sp>
      <p:sp>
        <p:nvSpPr>
          <p:cNvPr id="4" name="灯片编号占位符 3"/>
          <p:cNvSpPr>
            <a:spLocks noGrp="1"/>
          </p:cNvSpPr>
          <p:nvPr>
            <p:ph type="sldNum" sz="quarter" idx="10"/>
          </p:nvPr>
        </p:nvSpPr>
        <p:spPr/>
        <p:txBody>
          <a:bodyPr/>
          <a:lstStyle/>
          <a:p>
            <a:fld id="{8ED3604F-F5C7-412C-AE28-FF961BD94C8A}" type="slidenum">
              <a:rPr lang="en-US" smtClean="0"/>
              <a:t>3</a:t>
            </a:fld>
            <a:endParaRPr lang="en-US"/>
          </a:p>
        </p:txBody>
      </p:sp>
    </p:spTree>
    <p:extLst>
      <p:ext uri="{BB962C8B-B14F-4D97-AF65-F5344CB8AC3E}">
        <p14:creationId xmlns:p14="http://schemas.microsoft.com/office/powerpoint/2010/main" val="210397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a:t>
            </a:r>
            <a:r>
              <a:rPr lang="en-US" altLang="zh-CN" baseline="0" dirty="0" smtClean="0"/>
              <a:t>ignificant progress has been made in semantic image segmentation. Jamie </a:t>
            </a:r>
            <a:r>
              <a:rPr lang="en-US" altLang="zh-CN" baseline="0" dirty="0" err="1" smtClean="0"/>
              <a:t>Shotton</a:t>
            </a:r>
            <a:r>
              <a:rPr lang="en-US" altLang="zh-CN" baseline="0" dirty="0" smtClean="0"/>
              <a:t> has developed a </a:t>
            </a:r>
            <a:r>
              <a:rPr lang="en-US" altLang="zh-CN" baseline="0" dirty="0" err="1" smtClean="0"/>
              <a:t>textonboost</a:t>
            </a:r>
            <a:r>
              <a:rPr lang="en-US" altLang="zh-CN" baseline="0" dirty="0" smtClean="0"/>
              <a:t> classifier and a graph-cut-inference-based CRF framework, which achieve the leading performance in semantic image segmentation for a while. Later one, </a:t>
            </a:r>
            <a:r>
              <a:rPr lang="en-US" altLang="zh-CN" baseline="0" dirty="0" err="1" smtClean="0"/>
              <a:t>Lubor</a:t>
            </a:r>
            <a:r>
              <a:rPr lang="en-US" altLang="zh-CN" baseline="0" dirty="0" smtClean="0"/>
              <a:t> </a:t>
            </a:r>
            <a:r>
              <a:rPr lang="en-US" altLang="zh-CN" baseline="0" dirty="0" err="1" smtClean="0"/>
              <a:t>Ladicky</a:t>
            </a:r>
            <a:r>
              <a:rPr lang="en-US" altLang="zh-CN" baseline="0" dirty="0" smtClean="0"/>
              <a:t> and </a:t>
            </a:r>
            <a:r>
              <a:rPr lang="en-US" altLang="zh-CN" baseline="0" dirty="0" err="1" smtClean="0"/>
              <a:t>Pushmeet</a:t>
            </a:r>
            <a:r>
              <a:rPr lang="en-US" altLang="zh-CN" baseline="0" dirty="0" smtClean="0"/>
              <a:t> </a:t>
            </a:r>
            <a:r>
              <a:rPr lang="en-US" altLang="zh-CN" baseline="0" dirty="0" err="1" smtClean="0"/>
              <a:t>Kohli</a:t>
            </a:r>
            <a:r>
              <a:rPr lang="en-US" altLang="zh-CN" baseline="0" dirty="0" smtClean="0"/>
              <a:t> show that it is possible to have further performance gain by introducing higher-order potential. Recently, Philipp Krahenbuhl and Volt </a:t>
            </a:r>
            <a:r>
              <a:rPr lang="en-US" altLang="zh-CN" baseline="0" dirty="0" err="1" smtClean="0"/>
              <a:t>Koltun</a:t>
            </a:r>
            <a:r>
              <a:rPr lang="en-US" altLang="zh-CN" baseline="0" dirty="0" smtClean="0"/>
              <a:t> show an efficient mean-field inference approach can be achieved by using </a:t>
            </a:r>
            <a:r>
              <a:rPr lang="en-US" altLang="zh-CN" baseline="0" dirty="0" err="1" smtClean="0"/>
              <a:t>permutohedral</a:t>
            </a:r>
            <a:r>
              <a:rPr lang="en-US" altLang="zh-CN" baseline="0" dirty="0" smtClean="0"/>
              <a:t> lattice. </a:t>
            </a:r>
            <a:endParaRPr lang="en-US" altLang="zh-CN" dirty="0" smtClean="0"/>
          </a:p>
        </p:txBody>
      </p:sp>
      <p:sp>
        <p:nvSpPr>
          <p:cNvPr id="4" name="灯片编号占位符 3"/>
          <p:cNvSpPr>
            <a:spLocks noGrp="1"/>
          </p:cNvSpPr>
          <p:nvPr>
            <p:ph type="sldNum" sz="quarter" idx="10"/>
          </p:nvPr>
        </p:nvSpPr>
        <p:spPr/>
        <p:txBody>
          <a:bodyPr/>
          <a:lstStyle/>
          <a:p>
            <a:fld id="{8ED3604F-F5C7-412C-AE28-FF961BD94C8A}" type="slidenum">
              <a:rPr lang="en-US" smtClean="0"/>
              <a:t>4</a:t>
            </a:fld>
            <a:endParaRPr lang="en-US"/>
          </a:p>
        </p:txBody>
      </p:sp>
    </p:spTree>
    <p:extLst>
      <p:ext uri="{BB962C8B-B14F-4D97-AF65-F5344CB8AC3E}">
        <p14:creationId xmlns:p14="http://schemas.microsoft.com/office/powerpoint/2010/main" val="3550672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Automatic semantic image segmentation is still not perfect</a:t>
            </a:r>
            <a:r>
              <a:rPr lang="en-US" altLang="zh-CN" baseline="0" dirty="0" smtClean="0"/>
              <a:t>ly solved, the results are still by far from perfect. For example, this result is generated by latest approaches. It is difficult to be used in real applications.</a:t>
            </a:r>
            <a:endParaRPr lang="en-US" altLang="zh-CN" dirty="0" smtClean="0"/>
          </a:p>
        </p:txBody>
      </p:sp>
      <p:sp>
        <p:nvSpPr>
          <p:cNvPr id="4" name="灯片编号占位符 3"/>
          <p:cNvSpPr>
            <a:spLocks noGrp="1"/>
          </p:cNvSpPr>
          <p:nvPr>
            <p:ph type="sldNum" sz="quarter" idx="10"/>
          </p:nvPr>
        </p:nvSpPr>
        <p:spPr/>
        <p:txBody>
          <a:bodyPr/>
          <a:lstStyle/>
          <a:p>
            <a:fld id="{8ED3604F-F5C7-412C-AE28-FF961BD94C8A}" type="slidenum">
              <a:rPr lang="en-US" smtClean="0"/>
              <a:t>5</a:t>
            </a:fld>
            <a:endParaRPr lang="en-US"/>
          </a:p>
        </p:txBody>
      </p:sp>
    </p:spTree>
    <p:extLst>
      <p:ext uri="{BB962C8B-B14F-4D97-AF65-F5344CB8AC3E}">
        <p14:creationId xmlns:p14="http://schemas.microsoft.com/office/powerpoint/2010/main" val="3849683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Automatic semantic</a:t>
            </a:r>
            <a:r>
              <a:rPr lang="en-US" altLang="zh-CN" sz="1200" b="0" i="0" kern="1200" baseline="0" dirty="0" smtClean="0">
                <a:solidFill>
                  <a:schemeClr val="tx1"/>
                </a:solidFill>
                <a:effectLst/>
                <a:latin typeface="+mn-lt"/>
                <a:ea typeface="+mn-ea"/>
                <a:cs typeface="+mn-cs"/>
              </a:rPr>
              <a:t> image segmentation is a challenging problem in Computer Vision.</a:t>
            </a:r>
            <a:endParaRPr lang="en-US" altLang="zh-C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It</a:t>
            </a:r>
            <a:r>
              <a:rPr lang="en-US" altLang="zh-CN" sz="1200" b="0" i="0" kern="1200" baseline="0" dirty="0" smtClean="0">
                <a:solidFill>
                  <a:schemeClr val="tx1"/>
                </a:solidFill>
                <a:effectLst/>
                <a:latin typeface="+mn-lt"/>
                <a:ea typeface="+mn-ea"/>
                <a:cs typeface="+mn-cs"/>
              </a:rPr>
              <a:t> is indeed very cool to make machine like </a:t>
            </a:r>
            <a:r>
              <a:rPr lang="en-US" altLang="zh-CN" sz="1200" b="0" i="0" kern="1200" baseline="0" dirty="0" err="1" smtClean="0">
                <a:solidFill>
                  <a:schemeClr val="tx1"/>
                </a:solidFill>
                <a:effectLst/>
                <a:latin typeface="+mn-lt"/>
                <a:ea typeface="+mn-ea"/>
                <a:cs typeface="+mn-cs"/>
              </a:rPr>
              <a:t>Chappie</a:t>
            </a:r>
            <a:r>
              <a:rPr lang="en-US" altLang="zh-CN" sz="1200" b="0" i="0" kern="1200" baseline="0" dirty="0" smtClean="0">
                <a:solidFill>
                  <a:schemeClr val="tx1"/>
                </a:solidFill>
                <a:effectLst/>
                <a:latin typeface="+mn-lt"/>
                <a:ea typeface="+mn-ea"/>
                <a:cs typeface="+mn-cs"/>
              </a:rPr>
              <a:t> to see the world as much as we do, but we feel it is more important for now to make the machines work with us, or put human in the loop. In this paper, we are particular interested in building a system that allows users to refine the semantic image segmentation through interaction.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baseline="0" dirty="0" smtClean="0">
                <a:solidFill>
                  <a:schemeClr val="tx1"/>
                </a:solidFill>
                <a:effectLst/>
                <a:latin typeface="+mn-lt"/>
                <a:ea typeface="+mn-ea"/>
                <a:cs typeface="+mn-cs"/>
              </a:rPr>
              <a:t>As shown in many other research, more training data often lead better performance. This evidence can be found in recently PASCAL VOC Challenge semantic image segmentation results. With far more better semantic image segmentation ground truth, we can train better model for object recognition and segmentation.</a:t>
            </a:r>
            <a:endParaRPr lang="en-US" altLang="zh-CN" sz="1200" b="0" i="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6</a:t>
            </a:fld>
            <a:endParaRPr lang="en-US"/>
          </a:p>
        </p:txBody>
      </p:sp>
    </p:spTree>
    <p:extLst>
      <p:ext uri="{BB962C8B-B14F-4D97-AF65-F5344CB8AC3E}">
        <p14:creationId xmlns:p14="http://schemas.microsoft.com/office/powerpoint/2010/main" val="3237887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Speech</a:t>
            </a:r>
            <a:r>
              <a:rPr lang="en-US" altLang="zh-CN" baseline="0" dirty="0" smtClean="0"/>
              <a:t> is the most nature way of human interaction. To date, we still lack of effective tools to verbally interact with images.</a:t>
            </a:r>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7</a:t>
            </a:fld>
            <a:endParaRPr lang="en-US"/>
          </a:p>
        </p:txBody>
      </p:sp>
    </p:spTree>
    <p:extLst>
      <p:ext uri="{BB962C8B-B14F-4D97-AF65-F5344CB8AC3E}">
        <p14:creationId xmlns:p14="http://schemas.microsoft.com/office/powerpoint/2010/main" val="2811213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One</a:t>
            </a:r>
            <a:r>
              <a:rPr lang="en-US" altLang="zh-CN" baseline="0" dirty="0" smtClean="0"/>
              <a:t> Concurrent work from Adobe is to conduct a user study to see the preference of users on touch and speech. It turns out that most users really like to use speech mode image interaction compared to the touch interaction.</a:t>
            </a:r>
          </a:p>
        </p:txBody>
      </p:sp>
      <p:sp>
        <p:nvSpPr>
          <p:cNvPr id="4" name="灯片编号占位符 3"/>
          <p:cNvSpPr>
            <a:spLocks noGrp="1"/>
          </p:cNvSpPr>
          <p:nvPr>
            <p:ph type="sldNum" sz="quarter" idx="10"/>
          </p:nvPr>
        </p:nvSpPr>
        <p:spPr/>
        <p:txBody>
          <a:bodyPr/>
          <a:lstStyle/>
          <a:p>
            <a:fld id="{8ED3604F-F5C7-412C-AE28-FF961BD94C8A}" type="slidenum">
              <a:rPr lang="en-US" smtClean="0"/>
              <a:t>8</a:t>
            </a:fld>
            <a:endParaRPr lang="en-US"/>
          </a:p>
        </p:txBody>
      </p:sp>
    </p:spTree>
    <p:extLst>
      <p:ext uri="{BB962C8B-B14F-4D97-AF65-F5344CB8AC3E}">
        <p14:creationId xmlns:p14="http://schemas.microsoft.com/office/powerpoint/2010/main" val="261869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As the saying goes, “A picture is worth a thousand words”</a:t>
            </a:r>
            <a:r>
              <a:rPr lang="en-US" altLang="zh-CN" baseline="0" dirty="0" smtClean="0"/>
              <a:t>. </a:t>
            </a:r>
            <a:r>
              <a:rPr lang="en-US" altLang="zh-CN" dirty="0" smtClean="0"/>
              <a:t>There is</a:t>
            </a:r>
            <a:r>
              <a:rPr lang="en-US" altLang="zh-CN" baseline="0" dirty="0" smtClean="0"/>
              <a:t> a semantic gap between language and images, it is still really hard to find the pixel-wise representations for its corresponding words.</a:t>
            </a:r>
            <a:endParaRPr lang="en-US" altLang="zh-CN" dirty="0" smtClean="0"/>
          </a:p>
          <a:p>
            <a:endParaRPr lang="en-US" altLang="zh-CN" dirty="0" smtClean="0"/>
          </a:p>
          <a:p>
            <a:r>
              <a:rPr lang="en-US" altLang="zh-CN" dirty="0" smtClean="0"/>
              <a:t>Our goal is to design an</a:t>
            </a:r>
            <a:r>
              <a:rPr lang="en-US" altLang="zh-CN" baseline="0" dirty="0" smtClean="0"/>
              <a:t> interactive system to help to refine the image parsing. </a:t>
            </a:r>
            <a:r>
              <a:rPr lang="en-US" altLang="zh-CN" dirty="0" smtClean="0"/>
              <a:t>How to best update the parse using verbal cues</a:t>
            </a:r>
            <a:r>
              <a:rPr lang="en-US" altLang="zh-CN" baseline="0" dirty="0" smtClean="0"/>
              <a:t> is one of the challenges.</a:t>
            </a:r>
            <a:endParaRPr lang="en-US" altLang="zh-CN" dirty="0" smtClean="0"/>
          </a:p>
          <a:p>
            <a:endParaRPr lang="en-US" altLang="zh-CN" dirty="0" smtClean="0"/>
          </a:p>
          <a:p>
            <a:r>
              <a:rPr lang="en-US" altLang="zh-CN" dirty="0" smtClean="0"/>
              <a:t>As this is an interactive system, users often expect to have feedback</a:t>
            </a:r>
            <a:r>
              <a:rPr lang="en-US" altLang="zh-CN" baseline="0" dirty="0" smtClean="0"/>
              <a:t> in time. </a:t>
            </a:r>
            <a:r>
              <a:rPr lang="en-US" altLang="zh-CN" dirty="0" smtClean="0"/>
              <a:t>Ensuring the system responds at interactive rates</a:t>
            </a:r>
            <a:r>
              <a:rPr lang="en-US" altLang="zh-CN" baseline="0" dirty="0" smtClean="0"/>
              <a:t> is also one important criteria.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9</a:t>
            </a:fld>
            <a:endParaRPr lang="en-US"/>
          </a:p>
        </p:txBody>
      </p:sp>
    </p:spTree>
    <p:extLst>
      <p:ext uri="{BB962C8B-B14F-4D97-AF65-F5344CB8AC3E}">
        <p14:creationId xmlns:p14="http://schemas.microsoft.com/office/powerpoint/2010/main" val="2973976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2665140"/>
          </a:xfrm>
          <a:prstGeom prst="rect">
            <a:avLst/>
          </a:prstGeom>
          <a:solidFill>
            <a:srgbClr val="984378"/>
          </a:solidFill>
        </p:spPr>
        <p:txBody>
          <a:bodyPr anchor="ctr"/>
          <a:lstStyle>
            <a:lvl1pPr algn="ctr">
              <a:defRPr sz="6000">
                <a:latin typeface="Arial" panose="020B0604020202020204" pitchFamily="34" charset="0"/>
                <a:cs typeface="Arial" panose="020B0604020202020204" pitchFamily="34" charset="0"/>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4505092"/>
            <a:ext cx="9144000" cy="752707"/>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Tree>
    <p:extLst>
      <p:ext uri="{BB962C8B-B14F-4D97-AF65-F5344CB8AC3E}">
        <p14:creationId xmlns:p14="http://schemas.microsoft.com/office/powerpoint/2010/main" val="512018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11165305" cy="669129"/>
          </a:xfrm>
          <a:prstGeom prst="rect">
            <a:avLst/>
          </a:prstGeom>
          <a:noFill/>
        </p:spPr>
        <p:txBody>
          <a:bodyPr/>
          <a:lstStyle>
            <a:lvl1pPr>
              <a:defRPr sz="4800" b="0">
                <a:solidFill>
                  <a:schemeClr val="tx1"/>
                </a:solidFill>
                <a:latin typeface="Calibri" panose="020F0502020204030204" pitchFamily="34" charset="0"/>
              </a:defRPr>
            </a:lvl1pPr>
          </a:lstStyle>
          <a:p>
            <a:r>
              <a:rPr lang="zh-CN" altLang="en-US" dirty="0" smtClean="0"/>
              <a:t>单击此处编辑母版标题样式</a:t>
            </a:r>
            <a:endParaRPr lang="en-US" dirty="0"/>
          </a:p>
        </p:txBody>
      </p:sp>
      <p:sp>
        <p:nvSpPr>
          <p:cNvPr id="3" name="Content Placeholder 2"/>
          <p:cNvSpPr>
            <a:spLocks noGrp="1"/>
          </p:cNvSpPr>
          <p:nvPr>
            <p:ph idx="1"/>
          </p:nvPr>
        </p:nvSpPr>
        <p:spPr>
          <a:xfrm>
            <a:off x="394447" y="789710"/>
            <a:ext cx="11355295" cy="5387254"/>
          </a:xfrm>
          <a:prstGeom prst="rect">
            <a:avLst/>
          </a:prstGeom>
        </p:spPr>
        <p:txBody>
          <a:bodyPr/>
          <a:lstStyle>
            <a:lvl1pPr>
              <a:defRPr sz="4000"/>
            </a:lvl1pPr>
            <a:lvl2pPr>
              <a:defRPr sz="3600"/>
            </a:lvl2pPr>
            <a:lvl3pPr>
              <a:defRPr sz="3200"/>
            </a:lvl3pPr>
            <a:lvl4pPr>
              <a:defRPr sz="2400"/>
            </a:lvl4pPr>
            <a:lvl5pPr>
              <a:defRPr sz="24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9" name="Line 1"/>
          <p:cNvSpPr>
            <a:spLocks noChangeShapeType="1"/>
          </p:cNvSpPr>
          <p:nvPr/>
        </p:nvSpPr>
        <p:spPr bwMode="auto">
          <a:xfrm>
            <a:off x="0" y="676026"/>
            <a:ext cx="12192000" cy="0"/>
          </a:xfrm>
          <a:prstGeom prst="line">
            <a:avLst/>
          </a:prstGeom>
          <a:noFill/>
          <a:ln w="38160">
            <a:solidFill>
              <a:srgbClr val="5C126B"/>
            </a:solidFill>
            <a:miter lim="800000"/>
            <a:headEnd/>
            <a:tailEnd/>
          </a:ln>
          <a:effectLst/>
        </p:spPr>
        <p:txBody>
          <a:bodyPr/>
          <a:lstStyle/>
          <a:p>
            <a:pPr>
              <a:buFont typeface="Times New Roman" pitchFamily="16" charset="0"/>
              <a:buNone/>
              <a:defRPr/>
            </a:pPr>
            <a:endParaRPr lang="en-GB" sz="1800">
              <a:latin typeface="Arial" charset="0"/>
              <a:ea typeface="SimSun" charset="-122"/>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409" t="9243" r="5532" b="6547"/>
          <a:stretch/>
        </p:blipFill>
        <p:spPr>
          <a:xfrm>
            <a:off x="11165306" y="0"/>
            <a:ext cx="1026695" cy="676026"/>
          </a:xfrm>
          <a:prstGeom prst="rect">
            <a:avLst/>
          </a:prstGeom>
        </p:spPr>
      </p:pic>
    </p:spTree>
    <p:extLst>
      <p:ext uri="{BB962C8B-B14F-4D97-AF65-F5344CB8AC3E}">
        <p14:creationId xmlns:p14="http://schemas.microsoft.com/office/powerpoint/2010/main" val="1503110590"/>
      </p:ext>
    </p:extLst>
  </p:cSld>
  <p:clrMapOvr>
    <a:masterClrMapping/>
  </p:clrMapOvr>
  <p:timing>
    <p:tnLst>
      <p:par>
        <p:cTn id="1" dur="indefinite" restart="never" nodeType="tmRoot"/>
      </p:par>
    </p:tnLst>
  </p:timing>
  <p:hf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p:nvSpPr>
        <p:spPr>
          <a:xfrm>
            <a:off x="10711544" y="6580997"/>
            <a:ext cx="1480457" cy="277002"/>
          </a:xfrm>
          <a:prstGeom prst="rect">
            <a:avLst/>
          </a:prstGeom>
          <a:solidFill>
            <a:srgbClr val="5A2847"/>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n>
                <a:noFill/>
              </a:ln>
              <a:solidFill>
                <a:schemeClr val="bg1"/>
              </a:solidFill>
            </a:endParaRPr>
          </a:p>
        </p:txBody>
      </p:sp>
      <p:sp>
        <p:nvSpPr>
          <p:cNvPr id="13" name="TextBox 12"/>
          <p:cNvSpPr txBox="1"/>
          <p:nvPr/>
        </p:nvSpPr>
        <p:spPr>
          <a:xfrm>
            <a:off x="1247543" y="6581001"/>
            <a:ext cx="9463997" cy="276999"/>
          </a:xfrm>
          <a:prstGeom prst="rect">
            <a:avLst/>
          </a:prstGeom>
          <a:solidFill>
            <a:srgbClr val="5C126B"/>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rPr>
              <a:t>Efficient Image Scene Analysis and Applications</a:t>
            </a:r>
            <a:endParaRPr lang="en-US" sz="1200" b="0" dirty="0">
              <a:solidFill>
                <a:schemeClr val="bg1"/>
              </a:solidFill>
            </a:endParaRPr>
          </a:p>
        </p:txBody>
      </p:sp>
      <p:sp>
        <p:nvSpPr>
          <p:cNvPr id="14" name="TextBox 13"/>
          <p:cNvSpPr txBox="1"/>
          <p:nvPr/>
        </p:nvSpPr>
        <p:spPr>
          <a:xfrm>
            <a:off x="1" y="6580996"/>
            <a:ext cx="1247540" cy="276999"/>
          </a:xfrm>
          <a:prstGeom prst="rect">
            <a:avLst/>
          </a:prstGeom>
          <a:solidFill>
            <a:srgbClr val="984378"/>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11/6/2015</a:t>
            </a:r>
            <a:endParaRPr lang="en-US" sz="1800" dirty="0">
              <a:solidFill>
                <a:schemeClr val="bg1"/>
              </a:solidFill>
            </a:endParaRPr>
          </a:p>
        </p:txBody>
      </p:sp>
      <p:sp>
        <p:nvSpPr>
          <p:cNvPr id="12" name="TextBox 11"/>
          <p:cNvSpPr txBox="1"/>
          <p:nvPr/>
        </p:nvSpPr>
        <p:spPr>
          <a:xfrm>
            <a:off x="11012115" y="6580997"/>
            <a:ext cx="898052" cy="276999"/>
          </a:xfrm>
          <a:prstGeom prst="rect">
            <a:avLst/>
          </a:prstGeom>
          <a:noFill/>
        </p:spPr>
        <p:txBody>
          <a:bodyPr wrap="square" rtlCol="0">
            <a:spAutoFit/>
          </a:bodyPr>
          <a:lstStyle/>
          <a:p>
            <a:pPr algn="r"/>
            <a:fld id="{C603BFBC-EF15-48A5-8249-0FEAC4BE5DBB}" type="slidenum">
              <a:rPr lang="en-US" sz="1200" smtClean="0">
                <a:solidFill>
                  <a:schemeClr val="bg1"/>
                </a:solidFill>
              </a:rPr>
              <a:pPr algn="r"/>
              <a:t>‹#›</a:t>
            </a:fld>
            <a:r>
              <a:rPr lang="en-US" sz="1200" dirty="0" smtClean="0">
                <a:solidFill>
                  <a:schemeClr val="bg1"/>
                </a:solidFill>
              </a:rPr>
              <a:t>/52</a:t>
            </a:r>
            <a:endParaRPr lang="en-US" sz="1200" dirty="0">
              <a:solidFill>
                <a:schemeClr val="bg1"/>
              </a:solidFill>
            </a:endParaRPr>
          </a:p>
        </p:txBody>
      </p:sp>
      <p:sp>
        <p:nvSpPr>
          <p:cNvPr id="8" name="TextBox 9"/>
          <p:cNvSpPr txBox="1"/>
          <p:nvPr userDrawn="1"/>
        </p:nvSpPr>
        <p:spPr>
          <a:xfrm>
            <a:off x="10711544" y="6580997"/>
            <a:ext cx="1480457" cy="277002"/>
          </a:xfrm>
          <a:prstGeom prst="rect">
            <a:avLst/>
          </a:prstGeom>
          <a:solidFill>
            <a:srgbClr val="5A2847"/>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n>
                <a:noFill/>
              </a:ln>
              <a:solidFill>
                <a:schemeClr val="bg1"/>
              </a:solidFill>
            </a:endParaRPr>
          </a:p>
        </p:txBody>
      </p:sp>
      <p:sp>
        <p:nvSpPr>
          <p:cNvPr id="9" name="TextBox 12"/>
          <p:cNvSpPr txBox="1"/>
          <p:nvPr userDrawn="1"/>
        </p:nvSpPr>
        <p:spPr>
          <a:xfrm>
            <a:off x="1247543" y="6581001"/>
            <a:ext cx="9463997" cy="276999"/>
          </a:xfrm>
          <a:prstGeom prst="rect">
            <a:avLst/>
          </a:prstGeom>
          <a:solidFill>
            <a:srgbClr val="5C126B"/>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rPr>
              <a:t>ImageSpirit: Verbal Guided Image Parsing</a:t>
            </a:r>
            <a:endParaRPr lang="en-US" sz="1200" b="0" dirty="0">
              <a:solidFill>
                <a:schemeClr val="bg1"/>
              </a:solidFill>
            </a:endParaRPr>
          </a:p>
        </p:txBody>
      </p:sp>
      <p:sp>
        <p:nvSpPr>
          <p:cNvPr id="11" name="TextBox 13"/>
          <p:cNvSpPr txBox="1"/>
          <p:nvPr userDrawn="1"/>
        </p:nvSpPr>
        <p:spPr>
          <a:xfrm>
            <a:off x="1" y="6580996"/>
            <a:ext cx="1247540" cy="276999"/>
          </a:xfrm>
          <a:prstGeom prst="rect">
            <a:avLst/>
          </a:prstGeom>
          <a:solidFill>
            <a:srgbClr val="984378"/>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SIGGRAPH 2015</a:t>
            </a:r>
            <a:endParaRPr lang="en-US" sz="1800" dirty="0">
              <a:solidFill>
                <a:schemeClr val="bg1"/>
              </a:solidFill>
            </a:endParaRPr>
          </a:p>
        </p:txBody>
      </p:sp>
      <p:sp>
        <p:nvSpPr>
          <p:cNvPr id="16" name="TextBox 11"/>
          <p:cNvSpPr txBox="1"/>
          <p:nvPr userDrawn="1"/>
        </p:nvSpPr>
        <p:spPr>
          <a:xfrm>
            <a:off x="11115002" y="6585704"/>
            <a:ext cx="673539" cy="276999"/>
          </a:xfrm>
          <a:prstGeom prst="rect">
            <a:avLst/>
          </a:prstGeom>
          <a:noFill/>
        </p:spPr>
        <p:txBody>
          <a:bodyPr wrap="square" rtlCol="0">
            <a:spAutoFit/>
          </a:bodyPr>
          <a:lstStyle/>
          <a:p>
            <a:pPr algn="r"/>
            <a:fld id="{C603BFBC-EF15-48A5-8249-0FEAC4BE5DBB}" type="slidenum">
              <a:rPr lang="en-US" sz="1200" smtClean="0">
                <a:solidFill>
                  <a:schemeClr val="bg1"/>
                </a:solidFill>
              </a:rPr>
              <a:pPr algn="r"/>
              <a:t>‹#›</a:t>
            </a:fld>
            <a:r>
              <a:rPr lang="en-US" sz="1200" dirty="0" smtClean="0">
                <a:solidFill>
                  <a:schemeClr val="bg1"/>
                </a:solidFill>
              </a:rPr>
              <a:t>/29</a:t>
            </a:r>
            <a:endParaRPr lang="en-US" sz="1200" dirty="0">
              <a:solidFill>
                <a:schemeClr val="bg1"/>
              </a:solidFill>
            </a:endParaRPr>
          </a:p>
        </p:txBody>
      </p:sp>
    </p:spTree>
    <p:extLst>
      <p:ext uri="{BB962C8B-B14F-4D97-AF65-F5344CB8AC3E}">
        <p14:creationId xmlns:p14="http://schemas.microsoft.com/office/powerpoint/2010/main" val="2181052492"/>
      </p:ext>
    </p:extLst>
  </p:cSld>
  <p:clrMap bg1="lt1" tx1="dk1" bg2="lt2" tx2="dk2" accent1="accent1" accent2="accent2" accent3="accent3" accent4="accent4" accent5="accent5" accent6="accent6" hlink="hlink" folHlink="folHlink"/>
  <p:sldLayoutIdLst>
    <p:sldLayoutId id="2147483676" r:id="rId1"/>
    <p:sldLayoutId id="2147483677" r:id="rId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notesSlide" Target="../notesSlides/notesSlide17.xml"/><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5.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jpg"/><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cond.org/pixeltone_compressed.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jp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mmcheng.net/imagespirit/"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robots.ox.ac.uk/~szheng/crfasrnndemo"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hyperlink" Target="http://graphics.stanford.edu/projects/densecrf/" TargetMode="External"/><Relationship Id="rId3" Type="http://schemas.openxmlformats.org/officeDocument/2006/relationships/image" Target="../media/image11.png"/><Relationship Id="rId7" Type="http://schemas.openxmlformats.org/officeDocument/2006/relationships/hyperlink" Target="http://www.inf.ethz.ch/personal/ladicky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research.microsoft.com/apps/pubs/default.aspx?id=117885"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graphics.stanford.edu/projects/densecrf/" TargetMode="External"/><Relationship Id="rId4" Type="http://schemas.openxmlformats.org/officeDocument/2006/relationships/hyperlink" Target="http://www.inf.ethz.ch/personal/ladicky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cond.org/pixeltone_compressed.pdf"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sz="6600" dirty="0"/>
              <a:t>ImageSpirit: Verbal Guided Image Parsing</a:t>
            </a:r>
            <a:endParaRPr lang="zh-CN" altLang="en-US" sz="6600" dirty="0"/>
          </a:p>
        </p:txBody>
      </p:sp>
      <p:sp>
        <p:nvSpPr>
          <p:cNvPr id="3" name="副标题 2"/>
          <p:cNvSpPr>
            <a:spLocks noGrp="1"/>
          </p:cNvSpPr>
          <p:nvPr>
            <p:ph type="subTitle" idx="1"/>
          </p:nvPr>
        </p:nvSpPr>
        <p:spPr>
          <a:xfrm>
            <a:off x="609601" y="3181117"/>
            <a:ext cx="10887074" cy="3324458"/>
          </a:xfrm>
        </p:spPr>
        <p:txBody>
          <a:bodyPr/>
          <a:lstStyle/>
          <a:p>
            <a:r>
              <a:rPr lang="en-US" altLang="zh-CN" sz="2800" dirty="0">
                <a:ln w="0"/>
                <a:effectLst>
                  <a:outerShdw blurRad="38100" dist="19050" dir="2700000" algn="tl" rotWithShape="0">
                    <a:schemeClr val="dk1">
                      <a:alpha val="40000"/>
                    </a:schemeClr>
                  </a:outerShdw>
                </a:effectLst>
              </a:rPr>
              <a:t>Ming-Ming Cheng</a:t>
            </a:r>
            <a:r>
              <a:rPr lang="en-US" altLang="zh-CN" sz="2800" baseline="30000" dirty="0">
                <a:ln w="0"/>
                <a:effectLst>
                  <a:outerShdw blurRad="38100" dist="19050" dir="2700000" algn="tl" rotWithShape="0">
                    <a:schemeClr val="dk1">
                      <a:alpha val="40000"/>
                    </a:schemeClr>
                  </a:outerShdw>
                </a:effectLst>
              </a:rPr>
              <a:t>1</a:t>
            </a:r>
            <a:r>
              <a:rPr lang="en-US" altLang="zh-CN" sz="2800" dirty="0">
                <a:ln w="0"/>
                <a:effectLst>
                  <a:outerShdw blurRad="38100" dist="19050" dir="2700000" algn="tl" rotWithShape="0">
                    <a:schemeClr val="dk1">
                      <a:alpha val="40000"/>
                    </a:schemeClr>
                  </a:outerShdw>
                </a:effectLst>
              </a:rPr>
              <a:t>  </a:t>
            </a:r>
            <a:r>
              <a:rPr lang="en-US" altLang="zh-CN" sz="2800" dirty="0" smtClean="0">
                <a:ln w="0"/>
                <a:effectLst>
                  <a:outerShdw blurRad="38100" dist="19050" dir="2700000" algn="tl" rotWithShape="0">
                    <a:schemeClr val="dk1">
                      <a:alpha val="40000"/>
                    </a:schemeClr>
                  </a:outerShdw>
                </a:effectLst>
              </a:rPr>
              <a:t>   Shuai </a:t>
            </a:r>
            <a:r>
              <a:rPr lang="en-US" altLang="zh-CN" sz="2800" dirty="0">
                <a:ln w="0"/>
                <a:effectLst>
                  <a:outerShdw blurRad="38100" dist="19050" dir="2700000" algn="tl" rotWithShape="0">
                    <a:schemeClr val="dk1">
                      <a:alpha val="40000"/>
                    </a:schemeClr>
                  </a:outerShdw>
                </a:effectLst>
              </a:rPr>
              <a:t>Zheng</a:t>
            </a:r>
            <a:r>
              <a:rPr lang="en-US" altLang="zh-CN" sz="2800" baseline="30000" dirty="0">
                <a:ln w="0"/>
                <a:effectLst>
                  <a:outerShdw blurRad="38100" dist="19050" dir="2700000" algn="tl" rotWithShape="0">
                    <a:schemeClr val="dk1">
                      <a:alpha val="40000"/>
                    </a:schemeClr>
                  </a:outerShdw>
                </a:effectLst>
              </a:rPr>
              <a:t>1</a:t>
            </a:r>
            <a:r>
              <a:rPr lang="en-US" altLang="zh-CN" sz="2800" dirty="0">
                <a:ln w="0"/>
                <a:effectLst>
                  <a:outerShdw blurRad="38100" dist="19050" dir="2700000" algn="tl" rotWithShape="0">
                    <a:schemeClr val="dk1">
                      <a:alpha val="40000"/>
                    </a:schemeClr>
                  </a:outerShdw>
                </a:effectLst>
              </a:rPr>
              <a:t>  </a:t>
            </a:r>
            <a:r>
              <a:rPr lang="en-US" altLang="zh-CN" sz="2800" dirty="0" smtClean="0">
                <a:ln w="0"/>
                <a:effectLst>
                  <a:outerShdw blurRad="38100" dist="19050" dir="2700000" algn="tl" rotWithShape="0">
                    <a:schemeClr val="dk1">
                      <a:alpha val="40000"/>
                    </a:schemeClr>
                  </a:outerShdw>
                </a:effectLst>
              </a:rPr>
              <a:t>    Wen-Yan </a:t>
            </a:r>
            <a:r>
              <a:rPr lang="en-US" altLang="zh-CN" sz="2800" dirty="0">
                <a:ln w="0"/>
                <a:effectLst>
                  <a:outerShdw blurRad="38100" dist="19050" dir="2700000" algn="tl" rotWithShape="0">
                    <a:schemeClr val="dk1">
                      <a:alpha val="40000"/>
                    </a:schemeClr>
                  </a:outerShdw>
                </a:effectLst>
              </a:rPr>
              <a:t>Lin</a:t>
            </a:r>
            <a:r>
              <a:rPr lang="en-US" altLang="zh-CN" sz="2800" baseline="30000" dirty="0">
                <a:ln w="0"/>
                <a:effectLst>
                  <a:outerShdw blurRad="38100" dist="19050" dir="2700000" algn="tl" rotWithShape="0">
                    <a:schemeClr val="dk1">
                      <a:alpha val="40000"/>
                    </a:schemeClr>
                  </a:outerShdw>
                </a:effectLst>
              </a:rPr>
              <a:t>3</a:t>
            </a:r>
            <a:r>
              <a:rPr lang="en-US" altLang="zh-CN" sz="2800" dirty="0">
                <a:ln w="0"/>
                <a:effectLst>
                  <a:outerShdw blurRad="38100" dist="19050" dir="2700000" algn="tl" rotWithShape="0">
                    <a:schemeClr val="dk1">
                      <a:alpha val="40000"/>
                    </a:schemeClr>
                  </a:outerShdw>
                </a:effectLst>
              </a:rPr>
              <a:t>   </a:t>
            </a:r>
            <a:r>
              <a:rPr lang="en-US" altLang="zh-CN" sz="2800" dirty="0" smtClean="0">
                <a:ln w="0"/>
                <a:effectLst>
                  <a:outerShdw blurRad="38100" dist="19050" dir="2700000" algn="tl" rotWithShape="0">
                    <a:schemeClr val="dk1">
                      <a:alpha val="40000"/>
                    </a:schemeClr>
                  </a:outerShdw>
                </a:effectLst>
              </a:rPr>
              <a:t>   Vibhav </a:t>
            </a:r>
            <a:r>
              <a:rPr lang="en-US" altLang="zh-CN" sz="2800" dirty="0">
                <a:ln w="0"/>
                <a:effectLst>
                  <a:outerShdw blurRad="38100" dist="19050" dir="2700000" algn="tl" rotWithShape="0">
                    <a:schemeClr val="dk1">
                      <a:alpha val="40000"/>
                    </a:schemeClr>
                  </a:outerShdw>
                </a:effectLst>
              </a:rPr>
              <a:t>Vineet</a:t>
            </a:r>
            <a:r>
              <a:rPr lang="en-US" altLang="zh-CN" sz="2800" baseline="30000" dirty="0">
                <a:ln w="0"/>
                <a:effectLst>
                  <a:outerShdw blurRad="38100" dist="19050" dir="2700000" algn="tl" rotWithShape="0">
                    <a:schemeClr val="dk1">
                      <a:alpha val="40000"/>
                    </a:schemeClr>
                  </a:outerShdw>
                </a:effectLst>
              </a:rPr>
              <a:t>3</a:t>
            </a:r>
            <a:r>
              <a:rPr lang="en-US" altLang="zh-CN" sz="2800" dirty="0">
                <a:ln w="0"/>
                <a:effectLst>
                  <a:outerShdw blurRad="38100" dist="19050" dir="2700000" algn="tl" rotWithShape="0">
                    <a:schemeClr val="dk1">
                      <a:alpha val="40000"/>
                    </a:schemeClr>
                  </a:outerShdw>
                </a:effectLst>
              </a:rPr>
              <a:t>  </a:t>
            </a:r>
            <a:r>
              <a:rPr lang="en-US" altLang="zh-CN" sz="2800" dirty="0" smtClean="0">
                <a:ln w="0"/>
                <a:effectLst>
                  <a:outerShdw blurRad="38100" dist="19050" dir="2700000" algn="tl" rotWithShape="0">
                    <a:schemeClr val="dk1">
                      <a:alpha val="40000"/>
                    </a:schemeClr>
                  </a:outerShdw>
                </a:effectLst>
              </a:rPr>
              <a:t>    Paul </a:t>
            </a:r>
            <a:r>
              <a:rPr lang="en-US" altLang="zh-CN" sz="2800" dirty="0">
                <a:ln w="0"/>
                <a:effectLst>
                  <a:outerShdw blurRad="38100" dist="19050" dir="2700000" algn="tl" rotWithShape="0">
                    <a:schemeClr val="dk1">
                      <a:alpha val="40000"/>
                    </a:schemeClr>
                  </a:outerShdw>
                </a:effectLst>
              </a:rPr>
              <a:t>Sturgess</a:t>
            </a:r>
            <a:r>
              <a:rPr lang="en-US" altLang="zh-CN" sz="2800" baseline="30000" dirty="0">
                <a:ln w="0"/>
                <a:effectLst>
                  <a:outerShdw blurRad="38100" dist="19050" dir="2700000" algn="tl" rotWithShape="0">
                    <a:schemeClr val="dk1">
                      <a:alpha val="40000"/>
                    </a:schemeClr>
                  </a:outerShdw>
                </a:effectLst>
              </a:rPr>
              <a:t>3</a:t>
            </a:r>
            <a:r>
              <a:rPr lang="en-US" altLang="zh-CN" sz="2800" dirty="0">
                <a:ln w="0"/>
                <a:effectLst>
                  <a:outerShdw blurRad="38100" dist="19050" dir="2700000" algn="tl" rotWithShape="0">
                    <a:schemeClr val="dk1">
                      <a:alpha val="40000"/>
                    </a:schemeClr>
                  </a:outerShdw>
                </a:effectLst>
              </a:rPr>
              <a:t>  Nigel Crook</a:t>
            </a:r>
            <a:r>
              <a:rPr lang="en-US" altLang="zh-CN" sz="2800" baseline="30000" dirty="0">
                <a:ln w="0"/>
                <a:effectLst>
                  <a:outerShdw blurRad="38100" dist="19050" dir="2700000" algn="tl" rotWithShape="0">
                    <a:schemeClr val="dk1">
                      <a:alpha val="40000"/>
                    </a:schemeClr>
                  </a:outerShdw>
                </a:effectLst>
              </a:rPr>
              <a:t>3</a:t>
            </a:r>
            <a:r>
              <a:rPr lang="en-US" altLang="zh-CN" sz="2800" dirty="0">
                <a:ln w="0"/>
                <a:effectLst>
                  <a:outerShdw blurRad="38100" dist="19050" dir="2700000" algn="tl" rotWithShape="0">
                    <a:schemeClr val="dk1">
                      <a:alpha val="40000"/>
                    </a:schemeClr>
                  </a:outerShdw>
                </a:effectLst>
              </a:rPr>
              <a:t>  </a:t>
            </a:r>
            <a:r>
              <a:rPr lang="en-US" altLang="zh-CN" sz="2800" dirty="0" smtClean="0">
                <a:ln w="0"/>
                <a:effectLst>
                  <a:outerShdw blurRad="38100" dist="19050" dir="2700000" algn="tl" rotWithShape="0">
                    <a:schemeClr val="dk1">
                      <a:alpha val="40000"/>
                    </a:schemeClr>
                  </a:outerShdw>
                </a:effectLst>
              </a:rPr>
              <a:t>    Niloy </a:t>
            </a:r>
            <a:r>
              <a:rPr lang="en-US" altLang="zh-CN" sz="2800" dirty="0">
                <a:ln w="0"/>
                <a:effectLst>
                  <a:outerShdw blurRad="38100" dist="19050" dir="2700000" algn="tl" rotWithShape="0">
                    <a:schemeClr val="dk1">
                      <a:alpha val="40000"/>
                    </a:schemeClr>
                  </a:outerShdw>
                </a:effectLst>
              </a:rPr>
              <a:t>Mitra</a:t>
            </a:r>
            <a:r>
              <a:rPr lang="en-US" altLang="zh-CN" sz="2800" baseline="30000" dirty="0">
                <a:ln w="0"/>
                <a:effectLst>
                  <a:outerShdw blurRad="38100" dist="19050" dir="2700000" algn="tl" rotWithShape="0">
                    <a:schemeClr val="dk1">
                      <a:alpha val="40000"/>
                    </a:schemeClr>
                  </a:outerShdw>
                </a:effectLst>
              </a:rPr>
              <a:t>2</a:t>
            </a:r>
            <a:r>
              <a:rPr lang="en-US" altLang="zh-CN" sz="2800" dirty="0">
                <a:ln w="0"/>
                <a:effectLst>
                  <a:outerShdw blurRad="38100" dist="19050" dir="2700000" algn="tl" rotWithShape="0">
                    <a:schemeClr val="dk1">
                      <a:alpha val="40000"/>
                    </a:schemeClr>
                  </a:outerShdw>
                </a:effectLst>
              </a:rPr>
              <a:t>  </a:t>
            </a:r>
            <a:r>
              <a:rPr lang="en-US" altLang="zh-CN" sz="2800" dirty="0" smtClean="0">
                <a:ln w="0"/>
                <a:effectLst>
                  <a:outerShdw blurRad="38100" dist="19050" dir="2700000" algn="tl" rotWithShape="0">
                    <a:schemeClr val="dk1">
                      <a:alpha val="40000"/>
                    </a:schemeClr>
                  </a:outerShdw>
                </a:effectLst>
              </a:rPr>
              <a:t>    Philip </a:t>
            </a:r>
            <a:r>
              <a:rPr lang="en-US" altLang="zh-CN" sz="2800" dirty="0">
                <a:ln w="0"/>
                <a:effectLst>
                  <a:outerShdw blurRad="38100" dist="19050" dir="2700000" algn="tl" rotWithShape="0">
                    <a:schemeClr val="dk1">
                      <a:alpha val="40000"/>
                    </a:schemeClr>
                  </a:outerShdw>
                </a:effectLst>
              </a:rPr>
              <a:t>Torr</a:t>
            </a:r>
            <a:r>
              <a:rPr lang="en-US" altLang="zh-CN" sz="2800" baseline="30000" dirty="0">
                <a:ln w="0"/>
                <a:effectLst>
                  <a:outerShdw blurRad="38100" dist="19050" dir="2700000" algn="tl" rotWithShape="0">
                    <a:schemeClr val="dk1">
                      <a:alpha val="40000"/>
                    </a:schemeClr>
                  </a:outerShdw>
                </a:effectLst>
              </a:rPr>
              <a:t>1</a:t>
            </a:r>
          </a:p>
          <a:p>
            <a:endParaRPr lang="en-US" altLang="zh-CN" sz="2800" dirty="0">
              <a:ln w="0"/>
              <a:effectLst>
                <a:outerShdw blurRad="38100" dist="19050" dir="2700000" algn="tl" rotWithShape="0">
                  <a:schemeClr val="dk1">
                    <a:alpha val="40000"/>
                  </a:schemeClr>
                </a:outerShdw>
              </a:effectLst>
            </a:endParaRPr>
          </a:p>
          <a:p>
            <a:endParaRPr lang="en-US" altLang="zh-CN" sz="2800" dirty="0" smtClean="0">
              <a:ln w="0"/>
              <a:effectLst>
                <a:outerShdw blurRad="38100" dist="19050" dir="2700000" algn="tl" rotWithShape="0">
                  <a:schemeClr val="dk1">
                    <a:alpha val="40000"/>
                  </a:schemeClr>
                </a:outerShdw>
              </a:effectLst>
            </a:endParaRPr>
          </a:p>
          <a:p>
            <a:endParaRPr lang="en-US" altLang="zh-CN" sz="2800" dirty="0">
              <a:ln w="0"/>
              <a:effectLst>
                <a:outerShdw blurRad="38100" dist="19050" dir="2700000" algn="tl" rotWithShape="0">
                  <a:schemeClr val="dk1">
                    <a:alpha val="40000"/>
                  </a:schemeClr>
                </a:outerShdw>
              </a:effectLst>
            </a:endParaRPr>
          </a:p>
          <a:p>
            <a:r>
              <a:rPr lang="en-US" altLang="zh-CN" baseline="30000" dirty="0">
                <a:ln w="0"/>
                <a:effectLst>
                  <a:outerShdw blurRad="38100" dist="19050" dir="2700000" algn="tl" rotWithShape="0">
                    <a:schemeClr val="dk1">
                      <a:alpha val="40000"/>
                    </a:schemeClr>
                  </a:outerShdw>
                </a:effectLst>
              </a:rPr>
              <a:t>1</a:t>
            </a:r>
            <a:r>
              <a:rPr lang="en-US" altLang="zh-CN" dirty="0" smtClean="0">
                <a:ln w="0"/>
                <a:effectLst>
                  <a:outerShdw blurRad="38100" dist="19050" dir="2700000" algn="tl" rotWithShape="0">
                    <a:schemeClr val="dk1">
                      <a:alpha val="40000"/>
                    </a:schemeClr>
                  </a:outerShdw>
                </a:effectLst>
              </a:rPr>
              <a:t>Oxford University     	</a:t>
            </a:r>
            <a:r>
              <a:rPr lang="en-US" altLang="zh-CN" baseline="30000" dirty="0" smtClean="0">
                <a:ln w="0"/>
                <a:effectLst>
                  <a:outerShdw blurRad="38100" dist="19050" dir="2700000" algn="tl" rotWithShape="0">
                    <a:schemeClr val="dk1">
                      <a:alpha val="40000"/>
                    </a:schemeClr>
                  </a:outerShdw>
                </a:effectLst>
              </a:rPr>
              <a:t>2</a:t>
            </a:r>
            <a:r>
              <a:rPr lang="en-US" altLang="zh-CN" dirty="0" smtClean="0">
                <a:ln w="0"/>
                <a:effectLst>
                  <a:outerShdw blurRad="38100" dist="19050" dir="2700000" algn="tl" rotWithShape="0">
                    <a:schemeClr val="dk1">
                      <a:alpha val="40000"/>
                    </a:schemeClr>
                  </a:outerShdw>
                </a:effectLst>
              </a:rPr>
              <a:t>UCL       </a:t>
            </a:r>
            <a:r>
              <a:rPr lang="en-US" altLang="zh-CN" baseline="30000" dirty="0" smtClean="0">
                <a:ln w="0"/>
                <a:effectLst>
                  <a:outerShdw blurRad="38100" dist="19050" dir="2700000" algn="tl" rotWithShape="0">
                    <a:schemeClr val="dk1">
                      <a:alpha val="40000"/>
                    </a:schemeClr>
                  </a:outerShdw>
                </a:effectLst>
              </a:rPr>
              <a:t>3</a:t>
            </a:r>
            <a:r>
              <a:rPr lang="en-US" altLang="zh-CN" dirty="0" smtClean="0">
                <a:ln w="0"/>
                <a:effectLst>
                  <a:outerShdw blurRad="38100" dist="19050" dir="2700000" algn="tl" rotWithShape="0">
                    <a:schemeClr val="dk1">
                      <a:alpha val="40000"/>
                    </a:schemeClr>
                  </a:outerShdw>
                </a:effectLst>
              </a:rPr>
              <a:t>Oxford  </a:t>
            </a:r>
            <a:r>
              <a:rPr lang="en-US" altLang="zh-CN" dirty="0">
                <a:ln w="0"/>
                <a:effectLst>
                  <a:outerShdw blurRad="38100" dist="19050" dir="2700000" algn="tl" rotWithShape="0">
                    <a:schemeClr val="dk1">
                      <a:alpha val="40000"/>
                    </a:schemeClr>
                  </a:outerShdw>
                </a:effectLst>
              </a:rPr>
              <a:t>Brookes </a:t>
            </a:r>
            <a:r>
              <a:rPr lang="en-US" altLang="zh-CN" dirty="0" smtClean="0">
                <a:ln w="0"/>
                <a:effectLst>
                  <a:outerShdw blurRad="38100" dist="19050" dir="2700000" algn="tl" rotWithShape="0">
                    <a:schemeClr val="dk1">
                      <a:alpha val="40000"/>
                    </a:schemeClr>
                  </a:outerShdw>
                </a:effectLst>
              </a:rPr>
              <a:t>University	       </a:t>
            </a:r>
            <a:r>
              <a:rPr lang="en-US" altLang="zh-CN" baseline="30000" dirty="0" smtClean="0">
                <a:ln w="0"/>
                <a:effectLst>
                  <a:outerShdw blurRad="38100" dist="19050" dir="2700000" algn="tl" rotWithShape="0">
                    <a:schemeClr val="dk1">
                      <a:alpha val="40000"/>
                    </a:schemeClr>
                  </a:outerShdw>
                </a:effectLst>
              </a:rPr>
              <a:t>4</a:t>
            </a:r>
            <a:r>
              <a:rPr lang="en-US" altLang="zh-CN" dirty="0" smtClean="0">
                <a:ln w="0"/>
                <a:effectLst>
                  <a:outerShdw blurRad="38100" dist="19050" dir="2700000" algn="tl" rotWithShape="0">
                    <a:schemeClr val="dk1">
                      <a:alpha val="40000"/>
                    </a:schemeClr>
                  </a:outerShdw>
                </a:effectLst>
              </a:rPr>
              <a:t>Nankai University</a:t>
            </a:r>
            <a:endParaRPr lang="zh-CN" altLang="en-US" dirty="0">
              <a:ln w="0"/>
              <a:effectLst>
                <a:outerShdw blurRad="38100" dist="19050" dir="2700000" algn="tl" rotWithShape="0">
                  <a:schemeClr val="dk1">
                    <a:alpha val="40000"/>
                  </a:schemeClr>
                </a:outerShdw>
              </a:effectLst>
            </a:endParaRPr>
          </a:p>
        </p:txBody>
      </p:sp>
      <p:pic>
        <p:nvPicPr>
          <p:cNvPr id="4" name="图片 168"/>
          <p:cNvPicPr>
            <a:picLocks noChangeAspect="1"/>
          </p:cNvPicPr>
          <p:nvPr/>
        </p:nvPicPr>
        <p:blipFill rotWithShape="1">
          <a:blip r:embed="rId3">
            <a:extLst>
              <a:ext uri="{28A0092B-C50C-407E-A947-70E740481C1C}">
                <a14:useLocalDpi xmlns:a14="http://schemas.microsoft.com/office/drawing/2010/main" val="0"/>
              </a:ext>
            </a:extLst>
          </a:blip>
          <a:srcRect l="13068" t="4604" r="17859" b="11764"/>
          <a:stretch/>
        </p:blipFill>
        <p:spPr bwMode="auto">
          <a:xfrm>
            <a:off x="6572250" y="4057649"/>
            <a:ext cx="131755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67"/>
          <p:cNvPicPr>
            <a:picLocks noChangeAspect="1"/>
          </p:cNvPicPr>
          <p:nvPr/>
        </p:nvPicPr>
        <p:blipFill rotWithShape="1">
          <a:blip r:embed="rId4">
            <a:extLst>
              <a:ext uri="{28A0092B-C50C-407E-A947-70E740481C1C}">
                <a14:useLocalDpi xmlns:a14="http://schemas.microsoft.com/office/drawing/2010/main" val="0"/>
              </a:ext>
            </a:extLst>
          </a:blip>
          <a:srcRect l="4981" t="4286" r="4904" b="4201"/>
          <a:stretch/>
        </p:blipFill>
        <p:spPr bwMode="auto">
          <a:xfrm>
            <a:off x="3990974" y="4057648"/>
            <a:ext cx="1285875" cy="156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5"/>
          <a:stretch>
            <a:fillRect/>
          </a:stretch>
        </p:blipFill>
        <p:spPr>
          <a:xfrm>
            <a:off x="9210675" y="4053542"/>
            <a:ext cx="1547813" cy="1556682"/>
          </a:xfrm>
          <a:prstGeom prst="rect">
            <a:avLst/>
          </a:prstGeom>
        </p:spPr>
      </p:pic>
      <p:pic>
        <p:nvPicPr>
          <p:cNvPr id="5" name="图片 4"/>
          <p:cNvPicPr>
            <a:picLocks noChangeAspect="1"/>
          </p:cNvPicPr>
          <p:nvPr/>
        </p:nvPicPr>
        <p:blipFill>
          <a:blip r:embed="rId6"/>
          <a:stretch>
            <a:fillRect/>
          </a:stretch>
        </p:blipFill>
        <p:spPr>
          <a:xfrm>
            <a:off x="1525816" y="4068945"/>
            <a:ext cx="1320944" cy="1556682"/>
          </a:xfrm>
          <a:prstGeom prst="rect">
            <a:avLst/>
          </a:prstGeom>
        </p:spPr>
      </p:pic>
    </p:spTree>
    <p:extLst>
      <p:ext uri="{BB962C8B-B14F-4D97-AF65-F5344CB8AC3E}">
        <p14:creationId xmlns:p14="http://schemas.microsoft.com/office/powerpoint/2010/main" val="282680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Contributions</a:t>
            </a:r>
            <a:endParaRPr lang="zh-CN" altLang="en-US" sz="4800" dirty="0"/>
          </a:p>
        </p:txBody>
      </p:sp>
      <p:sp>
        <p:nvSpPr>
          <p:cNvPr id="3" name="内容占位符 2"/>
          <p:cNvSpPr>
            <a:spLocks noGrp="1"/>
          </p:cNvSpPr>
          <p:nvPr>
            <p:ph idx="1"/>
          </p:nvPr>
        </p:nvSpPr>
        <p:spPr/>
        <p:txBody>
          <a:bodyPr/>
          <a:lstStyle/>
          <a:p>
            <a:r>
              <a:rPr lang="en-US" altLang="zh-CN" sz="4000" dirty="0" smtClean="0"/>
              <a:t>A </a:t>
            </a:r>
            <a:r>
              <a:rPr lang="en-US" altLang="zh-CN" sz="4000" dirty="0"/>
              <a:t>new interaction modality </a:t>
            </a:r>
            <a:endParaRPr lang="en-US" altLang="zh-CN" sz="4000" dirty="0" smtClean="0"/>
          </a:p>
          <a:p>
            <a:pPr lvl="1"/>
            <a:r>
              <a:rPr lang="en-US" altLang="zh-CN" sz="3600" dirty="0" smtClean="0"/>
              <a:t>Enables </a:t>
            </a:r>
            <a:r>
              <a:rPr lang="en-US" altLang="zh-CN" sz="3600" dirty="0"/>
              <a:t>verbal commands </a:t>
            </a:r>
            <a:r>
              <a:rPr lang="en-US" altLang="zh-CN" sz="3600" dirty="0" smtClean="0"/>
              <a:t>to guide </a:t>
            </a:r>
            <a:r>
              <a:rPr lang="en-US" altLang="zh-CN" sz="3600" dirty="0"/>
              <a:t>image parsing;</a:t>
            </a:r>
          </a:p>
          <a:p>
            <a:r>
              <a:rPr lang="en-US" altLang="zh-CN" sz="4000" dirty="0" smtClean="0"/>
              <a:t>A </a:t>
            </a:r>
            <a:r>
              <a:rPr lang="en-US" altLang="zh-CN" sz="4000" dirty="0"/>
              <a:t>novel </a:t>
            </a:r>
            <a:r>
              <a:rPr lang="en-US" altLang="zh-CN" sz="4000" dirty="0" smtClean="0"/>
              <a:t>multi-label </a:t>
            </a:r>
            <a:r>
              <a:rPr lang="en-US" altLang="zh-CN" sz="4000" dirty="0"/>
              <a:t>factorial CRF </a:t>
            </a:r>
            <a:endParaRPr lang="en-US" altLang="zh-CN" sz="4000" dirty="0" smtClean="0"/>
          </a:p>
          <a:p>
            <a:pPr lvl="1"/>
            <a:r>
              <a:rPr lang="en-US" altLang="zh-CN" sz="3600" dirty="0" smtClean="0"/>
              <a:t>Integrate </a:t>
            </a:r>
            <a:r>
              <a:rPr lang="en-US" altLang="zh-CN" sz="3600" dirty="0"/>
              <a:t>cues from multiple sources at interactive rates; </a:t>
            </a:r>
          </a:p>
          <a:p>
            <a:r>
              <a:rPr lang="en-US" altLang="zh-CN" sz="4000" dirty="0" smtClean="0"/>
              <a:t>Demonstration </a:t>
            </a:r>
            <a:r>
              <a:rPr lang="en-US" altLang="zh-CN" sz="4000" dirty="0"/>
              <a:t>of the potential of this approach </a:t>
            </a:r>
            <a:endParaRPr lang="en-US" altLang="zh-CN" sz="4000" dirty="0" smtClean="0"/>
          </a:p>
          <a:p>
            <a:pPr lvl="1"/>
            <a:r>
              <a:rPr lang="en-US" altLang="zh-CN" sz="3600" dirty="0" smtClean="0"/>
              <a:t>Make </a:t>
            </a:r>
            <a:r>
              <a:rPr lang="en-US" altLang="zh-CN" sz="3600" dirty="0"/>
              <a:t>conventional mouse-based tasks hands free.</a:t>
            </a:r>
            <a:endParaRPr lang="zh-CN" altLang="en-US" sz="3600" dirty="0"/>
          </a:p>
        </p:txBody>
      </p:sp>
    </p:spTree>
    <p:extLst>
      <p:ext uri="{BB962C8B-B14F-4D97-AF65-F5344CB8AC3E}">
        <p14:creationId xmlns:p14="http://schemas.microsoft.com/office/powerpoint/2010/main" val="12498038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Bridge between words and pixels</a:t>
            </a:r>
            <a:endParaRPr lang="zh-CN" altLang="en-US" dirty="0"/>
          </a:p>
        </p:txBody>
      </p:sp>
      <p:sp>
        <p:nvSpPr>
          <p:cNvPr id="3" name="内容占位符 2"/>
          <p:cNvSpPr>
            <a:spLocks noGrp="1"/>
          </p:cNvSpPr>
          <p:nvPr>
            <p:ph idx="1"/>
          </p:nvPr>
        </p:nvSpPr>
        <p:spPr>
          <a:xfrm>
            <a:off x="317173" y="4630366"/>
            <a:ext cx="11355295" cy="1809345"/>
          </a:xfrm>
        </p:spPr>
        <p:txBody>
          <a:bodyPr/>
          <a:lstStyle/>
          <a:p>
            <a:r>
              <a:rPr lang="en-US" altLang="zh-CN" sz="4400" dirty="0" smtClean="0"/>
              <a:t>Object class image segmentation</a:t>
            </a:r>
          </a:p>
          <a:p>
            <a:pPr lvl="1"/>
            <a:r>
              <a:rPr lang="en-US" altLang="zh-CN" sz="4000" dirty="0" smtClean="0"/>
              <a:t>Assigning an object class label to each pixel</a:t>
            </a:r>
          </a:p>
          <a:p>
            <a:pPr lvl="1"/>
            <a:r>
              <a:rPr lang="en-US" altLang="zh-CN" sz="4000" dirty="0" smtClean="0"/>
              <a:t>Variations </a:t>
            </a:r>
            <a:r>
              <a:rPr lang="en-US" altLang="zh-CN" sz="4000" dirty="0" smtClean="0">
                <a:sym typeface="Wingdings" panose="05000000000000000000" pitchFamily="2" charset="2"/>
              </a:rPr>
              <a:t> challenging. E.g. chair</a:t>
            </a:r>
            <a:endParaRPr lang="zh-CN" altLang="en-US" sz="4000" dirty="0"/>
          </a:p>
        </p:txBody>
      </p:sp>
      <p:pic>
        <p:nvPicPr>
          <p:cNvPr id="4" name="图片 3"/>
          <p:cNvPicPr>
            <a:picLocks noChangeAspect="1"/>
          </p:cNvPicPr>
          <p:nvPr/>
        </p:nvPicPr>
        <p:blipFill>
          <a:blip r:embed="rId2"/>
          <a:stretch>
            <a:fillRect/>
          </a:stretch>
        </p:blipFill>
        <p:spPr>
          <a:xfrm>
            <a:off x="1128570" y="973881"/>
            <a:ext cx="4866251" cy="3656485"/>
          </a:xfrm>
          <a:prstGeom prst="rect">
            <a:avLst/>
          </a:prstGeom>
        </p:spPr>
      </p:pic>
      <p:pic>
        <p:nvPicPr>
          <p:cNvPr id="5" name="图片 4"/>
          <p:cNvPicPr>
            <a:picLocks noChangeAspect="1"/>
          </p:cNvPicPr>
          <p:nvPr/>
        </p:nvPicPr>
        <p:blipFill>
          <a:blip r:embed="rId3"/>
          <a:stretch>
            <a:fillRect/>
          </a:stretch>
        </p:blipFill>
        <p:spPr>
          <a:xfrm>
            <a:off x="6147076" y="973881"/>
            <a:ext cx="4930715" cy="3656485"/>
          </a:xfrm>
          <a:prstGeom prst="rect">
            <a:avLst/>
          </a:prstGeom>
        </p:spPr>
      </p:pic>
    </p:spTree>
    <p:extLst>
      <p:ext uri="{BB962C8B-B14F-4D97-AF65-F5344CB8AC3E}">
        <p14:creationId xmlns:p14="http://schemas.microsoft.com/office/powerpoint/2010/main" val="2657864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srcRect t="651" b="1168"/>
          <a:stretch/>
        </p:blipFill>
        <p:spPr>
          <a:xfrm>
            <a:off x="6147076" y="973881"/>
            <a:ext cx="5429184" cy="4026134"/>
          </a:xfrm>
          <a:prstGeom prst="rect">
            <a:avLst/>
          </a:prstGeom>
        </p:spPr>
      </p:pic>
      <p:sp>
        <p:nvSpPr>
          <p:cNvPr id="2" name="标题 1"/>
          <p:cNvSpPr>
            <a:spLocks noGrp="1"/>
          </p:cNvSpPr>
          <p:nvPr>
            <p:ph type="title"/>
          </p:nvPr>
        </p:nvSpPr>
        <p:spPr/>
        <p:txBody>
          <a:bodyPr/>
          <a:lstStyle/>
          <a:p>
            <a:r>
              <a:rPr lang="en-US" altLang="zh-CN" sz="4800" dirty="0" smtClean="0"/>
              <a:t>Bridge between words and pixels</a:t>
            </a:r>
            <a:endParaRPr lang="zh-CN" altLang="en-US" sz="4800" dirty="0"/>
          </a:p>
        </p:txBody>
      </p:sp>
      <p:sp>
        <p:nvSpPr>
          <p:cNvPr id="3" name="内容占位符 2"/>
          <p:cNvSpPr>
            <a:spLocks noGrp="1"/>
          </p:cNvSpPr>
          <p:nvPr>
            <p:ph idx="1"/>
          </p:nvPr>
        </p:nvSpPr>
        <p:spPr>
          <a:xfrm>
            <a:off x="394447" y="5000016"/>
            <a:ext cx="11355295" cy="1128409"/>
          </a:xfrm>
        </p:spPr>
        <p:txBody>
          <a:bodyPr/>
          <a:lstStyle/>
          <a:p>
            <a:r>
              <a:rPr lang="en-US" altLang="zh-CN" b="1" dirty="0"/>
              <a:t>Visual </a:t>
            </a:r>
            <a:r>
              <a:rPr lang="en-US" altLang="zh-CN" b="1" dirty="0" smtClean="0"/>
              <a:t>attributes</a:t>
            </a:r>
            <a:r>
              <a:rPr lang="en-US" altLang="zh-CN" dirty="0" smtClean="0"/>
              <a:t> are </a:t>
            </a:r>
            <a:r>
              <a:rPr lang="en-US" altLang="zh-CN" dirty="0"/>
              <a:t>properties observable in </a:t>
            </a:r>
            <a:r>
              <a:rPr lang="en-US" altLang="zh-CN" dirty="0" smtClean="0"/>
              <a:t>images that </a:t>
            </a:r>
            <a:r>
              <a:rPr lang="en-US" altLang="zh-CN" dirty="0"/>
              <a:t>have human-designated </a:t>
            </a:r>
            <a:r>
              <a:rPr lang="en-US" altLang="zh-CN" b="1" dirty="0" smtClean="0"/>
              <a:t>names</a:t>
            </a:r>
            <a:r>
              <a:rPr lang="en-US" altLang="zh-CN" dirty="0" smtClean="0"/>
              <a:t>.</a:t>
            </a:r>
          </a:p>
          <a:p>
            <a:endParaRPr lang="zh-CN" altLang="en-US" dirty="0"/>
          </a:p>
        </p:txBody>
      </p:sp>
      <p:pic>
        <p:nvPicPr>
          <p:cNvPr id="4" name="图片 3"/>
          <p:cNvPicPr>
            <a:picLocks noChangeAspect="1"/>
          </p:cNvPicPr>
          <p:nvPr/>
        </p:nvPicPr>
        <p:blipFill>
          <a:blip r:embed="rId3"/>
          <a:stretch>
            <a:fillRect/>
          </a:stretch>
        </p:blipFill>
        <p:spPr>
          <a:xfrm>
            <a:off x="636621" y="973881"/>
            <a:ext cx="5358203" cy="4026136"/>
          </a:xfrm>
          <a:prstGeom prst="rect">
            <a:avLst/>
          </a:prstGeom>
        </p:spPr>
      </p:pic>
      <p:pic>
        <p:nvPicPr>
          <p:cNvPr id="7" name="图片 6"/>
          <p:cNvPicPr>
            <a:picLocks noChangeAspect="1"/>
          </p:cNvPicPr>
          <p:nvPr/>
        </p:nvPicPr>
        <p:blipFill>
          <a:blip r:embed="rId4"/>
          <a:stretch>
            <a:fillRect/>
          </a:stretch>
        </p:blipFill>
        <p:spPr>
          <a:xfrm>
            <a:off x="6147076" y="6308284"/>
            <a:ext cx="5905500" cy="209550"/>
          </a:xfrm>
          <a:prstGeom prst="rect">
            <a:avLst/>
          </a:prstGeom>
        </p:spPr>
      </p:pic>
      <p:sp>
        <p:nvSpPr>
          <p:cNvPr id="8" name="爆炸形 2 7"/>
          <p:cNvSpPr/>
          <p:nvPr/>
        </p:nvSpPr>
        <p:spPr>
          <a:xfrm>
            <a:off x="6757626" y="3852153"/>
            <a:ext cx="4905375" cy="2665681"/>
          </a:xfrm>
          <a:prstGeom prst="irregularSeal2">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3600" dirty="0" smtClean="0">
                <a:solidFill>
                  <a:schemeClr val="tx1"/>
                </a:solidFill>
              </a:rPr>
              <a:t>Attributes: more consistent</a:t>
            </a:r>
            <a:endParaRPr lang="zh-CN" altLang="en-US" sz="3600" dirty="0">
              <a:solidFill>
                <a:schemeClr val="tx1"/>
              </a:solidFill>
            </a:endParaRPr>
          </a:p>
        </p:txBody>
      </p:sp>
    </p:spTree>
    <p:extLst>
      <p:ext uri="{BB962C8B-B14F-4D97-AF65-F5344CB8AC3E}">
        <p14:creationId xmlns:p14="http://schemas.microsoft.com/office/powerpoint/2010/main" val="237048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Verbal </a:t>
            </a:r>
            <a:r>
              <a:rPr lang="en-US" altLang="zh-CN" sz="4800" dirty="0"/>
              <a:t>Guided Image Parsing</a:t>
            </a:r>
            <a:endParaRPr lang="zh-CN" altLang="en-US" sz="4800" dirty="0"/>
          </a:p>
        </p:txBody>
      </p:sp>
      <p:sp>
        <p:nvSpPr>
          <p:cNvPr id="3" name="内容占位符 2"/>
          <p:cNvSpPr>
            <a:spLocks noGrp="1"/>
          </p:cNvSpPr>
          <p:nvPr>
            <p:ph idx="1"/>
          </p:nvPr>
        </p:nvSpPr>
        <p:spPr/>
        <p:txBody>
          <a:bodyPr/>
          <a:lstStyle/>
          <a:p>
            <a:endParaRPr lang="en-US" altLang="zh-CN" dirty="0"/>
          </a:p>
          <a:p>
            <a:endParaRPr lang="zh-CN" altLang="en-US" dirty="0"/>
          </a:p>
        </p:txBody>
      </p:sp>
      <p:pic>
        <p:nvPicPr>
          <p:cNvPr id="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80" y="959827"/>
            <a:ext cx="1049737" cy="1152128"/>
          </a:xfrm>
          <a:prstGeom prst="rect">
            <a:avLst/>
          </a:prstGeom>
        </p:spPr>
      </p:pic>
      <p:sp>
        <p:nvSpPr>
          <p:cNvPr id="5" name="TextBox 5"/>
          <p:cNvSpPr txBox="1"/>
          <p:nvPr/>
        </p:nvSpPr>
        <p:spPr>
          <a:xfrm>
            <a:off x="1171977" y="881537"/>
            <a:ext cx="10470524" cy="707886"/>
          </a:xfrm>
          <a:prstGeom prst="rect">
            <a:avLst/>
          </a:prstGeom>
          <a:noFill/>
        </p:spPr>
        <p:txBody>
          <a:bodyPr wrap="square" rtlCol="0">
            <a:spAutoFit/>
          </a:bodyPr>
          <a:lstStyle/>
          <a:p>
            <a:r>
              <a:rPr lang="en-US" altLang="zh-CN" sz="4000" dirty="0" smtClean="0">
                <a:solidFill>
                  <a:srgbClr val="FF0000"/>
                </a:solidFill>
              </a:rPr>
              <a:t>Make</a:t>
            </a:r>
            <a:r>
              <a:rPr lang="en-US" altLang="zh-CN" sz="4000" dirty="0" smtClean="0">
                <a:solidFill>
                  <a:schemeClr val="bg1"/>
                </a:solidFill>
              </a:rPr>
              <a:t> </a:t>
            </a:r>
            <a:r>
              <a:rPr lang="en-US" altLang="zh-CN" sz="4000" dirty="0" smtClean="0"/>
              <a:t>the</a:t>
            </a:r>
            <a:r>
              <a:rPr lang="en-US" altLang="zh-CN" sz="4000" dirty="0" smtClean="0">
                <a:solidFill>
                  <a:schemeClr val="bg1"/>
                </a:solidFill>
              </a:rPr>
              <a:t> </a:t>
            </a:r>
            <a:r>
              <a:rPr lang="en-US" altLang="zh-CN" sz="4000" dirty="0" smtClean="0">
                <a:solidFill>
                  <a:srgbClr val="00B0F0"/>
                </a:solidFill>
              </a:rPr>
              <a:t>wood</a:t>
            </a:r>
            <a:r>
              <a:rPr lang="en-US" altLang="zh-CN" sz="4000" dirty="0" smtClean="0">
                <a:solidFill>
                  <a:schemeClr val="bg1"/>
                </a:solidFill>
              </a:rPr>
              <a:t> </a:t>
            </a:r>
            <a:r>
              <a:rPr lang="en-US" altLang="zh-CN" sz="4000" dirty="0" smtClean="0">
                <a:solidFill>
                  <a:srgbClr val="0000FF"/>
                </a:solidFill>
              </a:rPr>
              <a:t>cabinet</a:t>
            </a:r>
            <a:r>
              <a:rPr lang="en-US" altLang="zh-CN" sz="4000" dirty="0" smtClean="0">
                <a:solidFill>
                  <a:schemeClr val="bg1"/>
                </a:solidFill>
              </a:rPr>
              <a:t> </a:t>
            </a:r>
            <a:r>
              <a:rPr lang="en-US" altLang="zh-CN" sz="4000" dirty="0" smtClean="0"/>
              <a:t>in</a:t>
            </a:r>
            <a:r>
              <a:rPr lang="en-US" altLang="zh-CN" sz="4000" dirty="0" smtClean="0">
                <a:solidFill>
                  <a:schemeClr val="bg1"/>
                </a:solidFill>
              </a:rPr>
              <a:t> </a:t>
            </a:r>
            <a:r>
              <a:rPr lang="en-US" altLang="zh-CN" sz="4000" dirty="0" smtClean="0">
                <a:solidFill>
                  <a:srgbClr val="00B0F0"/>
                </a:solidFill>
              </a:rPr>
              <a:t>bottom-middle</a:t>
            </a:r>
            <a:r>
              <a:rPr lang="en-US" altLang="zh-CN" sz="4000" dirty="0" smtClean="0">
                <a:solidFill>
                  <a:schemeClr val="bg1"/>
                </a:solidFill>
              </a:rPr>
              <a:t> </a:t>
            </a:r>
            <a:r>
              <a:rPr lang="en-US" altLang="zh-CN" sz="4000" dirty="0" smtClean="0">
                <a:solidFill>
                  <a:srgbClr val="FF0000"/>
                </a:solidFill>
              </a:rPr>
              <a:t>lower</a:t>
            </a:r>
            <a:endParaRPr lang="zh-CN" altLang="en-US" sz="4000" dirty="0">
              <a:solidFill>
                <a:srgbClr val="FF0000"/>
              </a:solidFill>
            </a:endParaRPr>
          </a:p>
        </p:txBody>
      </p:sp>
      <p:sp>
        <p:nvSpPr>
          <p:cNvPr id="6" name="TextBox 6"/>
          <p:cNvSpPr txBox="1"/>
          <p:nvPr/>
        </p:nvSpPr>
        <p:spPr>
          <a:xfrm>
            <a:off x="2231755" y="1574617"/>
            <a:ext cx="1910988" cy="707886"/>
          </a:xfrm>
          <a:prstGeom prst="rect">
            <a:avLst/>
          </a:prstGeom>
          <a:noFill/>
        </p:spPr>
        <p:txBody>
          <a:bodyPr wrap="square" rtlCol="0">
            <a:spAutoFit/>
          </a:bodyPr>
          <a:lstStyle/>
          <a:p>
            <a:pPr algn="ctr"/>
            <a:r>
              <a:rPr lang="en-US" altLang="zh-CN" sz="4000" dirty="0" smtClean="0">
                <a:solidFill>
                  <a:srgbClr val="0000FF"/>
                </a:solidFill>
              </a:rPr>
              <a:t>nouns</a:t>
            </a:r>
            <a:endParaRPr lang="zh-CN" altLang="en-US" sz="4000" dirty="0">
              <a:solidFill>
                <a:srgbClr val="0000FF"/>
              </a:solidFill>
            </a:endParaRPr>
          </a:p>
        </p:txBody>
      </p:sp>
      <p:sp>
        <p:nvSpPr>
          <p:cNvPr id="7" name="TextBox 7"/>
          <p:cNvSpPr txBox="1"/>
          <p:nvPr/>
        </p:nvSpPr>
        <p:spPr>
          <a:xfrm>
            <a:off x="4427077" y="1578014"/>
            <a:ext cx="2291723" cy="707886"/>
          </a:xfrm>
          <a:prstGeom prst="rect">
            <a:avLst/>
          </a:prstGeom>
          <a:noFill/>
        </p:spPr>
        <p:txBody>
          <a:bodyPr wrap="square" rtlCol="0">
            <a:spAutoFit/>
          </a:bodyPr>
          <a:lstStyle/>
          <a:p>
            <a:pPr algn="ctr"/>
            <a:r>
              <a:rPr lang="en-US" altLang="zh-CN" sz="4000" dirty="0" smtClean="0">
                <a:solidFill>
                  <a:srgbClr val="00B0F0"/>
                </a:solidFill>
              </a:rPr>
              <a:t>Adjective</a:t>
            </a:r>
            <a:endParaRPr lang="zh-CN" altLang="en-US" sz="4000" dirty="0">
              <a:solidFill>
                <a:srgbClr val="00B0F0"/>
              </a:solidFill>
            </a:endParaRPr>
          </a:p>
        </p:txBody>
      </p:sp>
      <p:sp>
        <p:nvSpPr>
          <p:cNvPr id="8" name="TextBox 8"/>
          <p:cNvSpPr txBox="1"/>
          <p:nvPr/>
        </p:nvSpPr>
        <p:spPr>
          <a:xfrm>
            <a:off x="7113696" y="1587413"/>
            <a:ext cx="3055433" cy="707886"/>
          </a:xfrm>
          <a:prstGeom prst="rect">
            <a:avLst/>
          </a:prstGeom>
          <a:noFill/>
        </p:spPr>
        <p:txBody>
          <a:bodyPr wrap="square" rtlCol="0">
            <a:spAutoFit/>
          </a:bodyPr>
          <a:lstStyle/>
          <a:p>
            <a:pPr algn="ctr"/>
            <a:r>
              <a:rPr lang="en-US" altLang="zh-CN" sz="4000" dirty="0" smtClean="0">
                <a:solidFill>
                  <a:srgbClr val="FF0000"/>
                </a:solidFill>
              </a:rPr>
              <a:t>Verb/Adverb</a:t>
            </a:r>
            <a:endParaRPr lang="zh-CN" altLang="en-US" sz="4000" dirty="0">
              <a:solidFill>
                <a:srgbClr val="0000FF"/>
              </a:solidFill>
            </a:endParaRPr>
          </a:p>
        </p:txBody>
      </p:sp>
      <p:pic>
        <p:nvPicPr>
          <p:cNvPr id="9" name="Picture 2" descr="D:\publications\siggraph2013\paperdraft\Imgs\Teaser\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867" y="4496793"/>
            <a:ext cx="2233487" cy="1657103"/>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D:\publications\siggraph2013\paperdraft\Imgs\Teaser\68_2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4868" y="5573376"/>
            <a:ext cx="832085" cy="61735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1" name="Picture 5" descr="D:\publications\siggraph2013\paperdraft\Imgs\Teaser\68_5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5590" y="5577183"/>
            <a:ext cx="832085" cy="61735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2" name="Picture 6" descr="D:\publications\siggraph2013\paperdraft\Imgs\Teaser\68_O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4867" y="4263649"/>
            <a:ext cx="1702807" cy="124737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3" name="Picture 7" descr="D:\publications\siggraph2013\paperdraft\Imgs\Teaser\68_Re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20833" y="4493808"/>
            <a:ext cx="2237512" cy="1660088"/>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圆角矩形 3"/>
          <p:cNvSpPr/>
          <p:nvPr/>
        </p:nvSpPr>
        <p:spPr>
          <a:xfrm>
            <a:off x="3125683" y="4663681"/>
            <a:ext cx="2476634" cy="1328023"/>
          </a:xfrm>
          <a:prstGeom prst="roundRect">
            <a:avLst/>
          </a:prstGeom>
          <a:solidFill>
            <a:schemeClr val="tx2">
              <a:lumMod val="75000"/>
              <a:alpha val="85000"/>
            </a:schemeClr>
          </a:solidFill>
        </p:spPr>
        <p:txBody>
          <a:bodyPr wrap="square" rtlCol="0">
            <a:spAutoFit/>
          </a:bodyPr>
          <a:lstStyle/>
          <a:p>
            <a:pPr algn="ctr"/>
            <a:r>
              <a:rPr lang="en-US" altLang="zh-CN" sz="3600" dirty="0" smtClean="0">
                <a:solidFill>
                  <a:schemeClr val="bg1"/>
                </a:solidFill>
              </a:rPr>
              <a:t>Multi </a:t>
            </a:r>
            <a:r>
              <a:rPr lang="en-US" altLang="zh-CN" sz="3600" dirty="0">
                <a:solidFill>
                  <a:schemeClr val="bg1"/>
                </a:solidFill>
              </a:rPr>
              <a:t>label </a:t>
            </a:r>
            <a:r>
              <a:rPr lang="en-US" altLang="zh-CN" sz="3600" dirty="0" smtClean="0">
                <a:solidFill>
                  <a:schemeClr val="bg1"/>
                </a:solidFill>
              </a:rPr>
              <a:t>CRF</a:t>
            </a:r>
            <a:endParaRPr lang="zh-CN" altLang="en-US" sz="3600" dirty="0">
              <a:solidFill>
                <a:schemeClr val="bg1"/>
              </a:solidFill>
            </a:endParaRPr>
          </a:p>
        </p:txBody>
      </p:sp>
      <p:sp>
        <p:nvSpPr>
          <p:cNvPr id="15" name="圆角矩形 45"/>
          <p:cNvSpPr/>
          <p:nvPr/>
        </p:nvSpPr>
        <p:spPr>
          <a:xfrm>
            <a:off x="3069217" y="2669528"/>
            <a:ext cx="2580627" cy="1464231"/>
          </a:xfrm>
          <a:prstGeom prst="roundRect">
            <a:avLst/>
          </a:prstGeom>
          <a:solidFill>
            <a:schemeClr val="bg1">
              <a:lumMod val="85000"/>
            </a:schemeClr>
          </a:solidFill>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CN" sz="4000" dirty="0" smtClean="0">
                <a:solidFill>
                  <a:srgbClr val="0000FF"/>
                </a:solidFill>
              </a:rPr>
              <a:t>Object </a:t>
            </a:r>
            <a:r>
              <a:rPr lang="en-US" altLang="zh-CN" sz="4000" dirty="0" smtClean="0">
                <a:solidFill>
                  <a:srgbClr val="00B0F0"/>
                </a:solidFill>
              </a:rPr>
              <a:t>Attributes</a:t>
            </a:r>
            <a:endParaRPr lang="zh-CN" altLang="en-US" sz="4000" dirty="0">
              <a:solidFill>
                <a:srgbClr val="00B0F0"/>
              </a:solidFill>
            </a:endParaRPr>
          </a:p>
        </p:txBody>
      </p:sp>
      <p:sp>
        <p:nvSpPr>
          <p:cNvPr id="16" name="圆角矩形 47"/>
          <p:cNvSpPr/>
          <p:nvPr/>
        </p:nvSpPr>
        <p:spPr>
          <a:xfrm>
            <a:off x="7257045" y="3107337"/>
            <a:ext cx="2760459" cy="783193"/>
          </a:xfrm>
          <a:prstGeom prst="roundRect">
            <a:avLst/>
          </a:prstGeom>
          <a:solidFill>
            <a:schemeClr val="bg1">
              <a:lumMod val="85000"/>
            </a:schemeClr>
          </a:solidFill>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CN" sz="4000" dirty="0" smtClean="0">
                <a:solidFill>
                  <a:srgbClr val="0000FF"/>
                </a:solidFill>
              </a:rPr>
              <a:t>Commands</a:t>
            </a:r>
            <a:endParaRPr lang="en-GB" altLang="zh-CN" sz="4000" dirty="0">
              <a:solidFill>
                <a:srgbClr val="0000FF"/>
              </a:solidFill>
            </a:endParaRPr>
          </a:p>
        </p:txBody>
      </p:sp>
      <p:cxnSp>
        <p:nvCxnSpPr>
          <p:cNvPr id="17" name="直接箭头连接符 6"/>
          <p:cNvCxnSpPr>
            <a:stCxn id="6" idx="2"/>
            <a:endCxn id="15" idx="0"/>
          </p:cNvCxnSpPr>
          <p:nvPr/>
        </p:nvCxnSpPr>
        <p:spPr>
          <a:xfrm>
            <a:off x="3187249" y="2282503"/>
            <a:ext cx="1172282" cy="387025"/>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18" name="直接箭头连接符 6"/>
          <p:cNvCxnSpPr>
            <a:stCxn id="7" idx="2"/>
            <a:endCxn id="15" idx="0"/>
          </p:cNvCxnSpPr>
          <p:nvPr/>
        </p:nvCxnSpPr>
        <p:spPr>
          <a:xfrm flipH="1">
            <a:off x="4359531" y="2285900"/>
            <a:ext cx="1213408" cy="383628"/>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接箭头连接符 6"/>
          <p:cNvCxnSpPr>
            <a:stCxn id="8" idx="2"/>
            <a:endCxn id="16" idx="0"/>
          </p:cNvCxnSpPr>
          <p:nvPr/>
        </p:nvCxnSpPr>
        <p:spPr>
          <a:xfrm flipH="1">
            <a:off x="8637275" y="2295299"/>
            <a:ext cx="4138" cy="812038"/>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0" name="直接箭头连接符 6"/>
          <p:cNvCxnSpPr>
            <a:endCxn id="13" idx="1"/>
          </p:cNvCxnSpPr>
          <p:nvPr/>
        </p:nvCxnSpPr>
        <p:spPr>
          <a:xfrm flipV="1">
            <a:off x="7857674" y="5323852"/>
            <a:ext cx="1663159" cy="1492"/>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接箭头连接符 6"/>
          <p:cNvCxnSpPr>
            <a:stCxn id="14" idx="3"/>
          </p:cNvCxnSpPr>
          <p:nvPr/>
        </p:nvCxnSpPr>
        <p:spPr>
          <a:xfrm flipV="1">
            <a:off x="5602317" y="5325344"/>
            <a:ext cx="552550" cy="2349"/>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2" name="直接箭头连接符 6"/>
          <p:cNvCxnSpPr>
            <a:stCxn id="9" idx="3"/>
            <a:endCxn id="14" idx="1"/>
          </p:cNvCxnSpPr>
          <p:nvPr/>
        </p:nvCxnSpPr>
        <p:spPr>
          <a:xfrm>
            <a:off x="2634354" y="5325345"/>
            <a:ext cx="491329" cy="2348"/>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接箭头连接符 6"/>
          <p:cNvCxnSpPr>
            <a:stCxn id="16" idx="2"/>
          </p:cNvCxnSpPr>
          <p:nvPr/>
        </p:nvCxnSpPr>
        <p:spPr>
          <a:xfrm>
            <a:off x="8637275" y="3890530"/>
            <a:ext cx="0" cy="1433322"/>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4" name="直接箭头连接符 6"/>
          <p:cNvCxnSpPr>
            <a:stCxn id="15" idx="2"/>
            <a:endCxn id="14" idx="0"/>
          </p:cNvCxnSpPr>
          <p:nvPr/>
        </p:nvCxnSpPr>
        <p:spPr>
          <a:xfrm>
            <a:off x="4359531" y="4133759"/>
            <a:ext cx="4469" cy="529922"/>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407937"/>
      </p:ext>
    </p:extLst>
  </p:cSld>
  <p:clrMapOvr>
    <a:masterClrMapping/>
  </p:clrMapOvr>
  <mc:AlternateContent xmlns:mc="http://schemas.openxmlformats.org/markup-compatibility/2006" xmlns:p14="http://schemas.microsoft.com/office/powerpoint/2010/main">
    <mc:Choice Requires="p14">
      <p:transition spd="slow" p14:dur="2000" advTm="10805"/>
    </mc:Choice>
    <mc:Fallback xmlns="">
      <p:transition spd="slow" advTm="10805"/>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标题 1"/>
              <p:cNvSpPr>
                <a:spLocks noGrp="1"/>
              </p:cNvSpPr>
              <p:nvPr>
                <p:ph type="title"/>
              </p:nvPr>
            </p:nvSpPr>
            <p:spPr/>
            <p:txBody>
              <a:bodyPr/>
              <a:lstStyle/>
              <a:p>
                <a:r>
                  <a:rPr lang="en-US" altLang="zh-CN" dirty="0"/>
                  <a:t>Nouns</a:t>
                </a:r>
                <a14:m>
                  <m:oMath xmlns:m="http://schemas.openxmlformats.org/officeDocument/2006/math">
                    <m:r>
                      <a:rPr lang="en-US" altLang="zh-CN" i="1">
                        <a:latin typeface="Cambria Math" panose="02040503050406030204" pitchFamily="18" charset="0"/>
                        <a:ea typeface="Cambria Math" panose="02040503050406030204" pitchFamily="18" charset="0"/>
                      </a:rPr>
                      <m:t> </m:t>
                    </m:r>
                    <m:r>
                      <a:rPr lang="en-US" altLang="zh-CN" i="1">
                        <a:latin typeface="Cambria Math" panose="02040503050406030204" pitchFamily="18" charset="0"/>
                        <a:ea typeface="Cambria Math" panose="02040503050406030204" pitchFamily="18" charset="0"/>
                      </a:rPr>
                      <m:t>⟷</m:t>
                    </m:r>
                  </m:oMath>
                </a14:m>
                <a:r>
                  <a:rPr lang="en-US" altLang="zh-CN" dirty="0"/>
                  <a:t> Objects</a:t>
                </a:r>
              </a:p>
            </p:txBody>
          </p:sp>
        </mc:Choice>
        <mc:Fallback>
          <p:sp>
            <p:nvSpPr>
              <p:cNvPr id="2" name="标题 1"/>
              <p:cNvSpPr>
                <a:spLocks noGrp="1" noRot="1" noChangeAspect="1" noMove="1" noResize="1" noEditPoints="1" noAdjustHandles="1" noChangeArrowheads="1" noChangeShapeType="1" noTextEdit="1"/>
              </p:cNvSpPr>
              <p:nvPr>
                <p:ph type="title"/>
              </p:nvPr>
            </p:nvSpPr>
            <p:spPr>
              <a:blipFill rotWithShape="0">
                <a:blip r:embed="rId2"/>
                <a:stretch>
                  <a:fillRect l="-2456" t="-30909" b="-60909"/>
                </a:stretch>
              </a:blipFill>
            </p:spPr>
            <p:txBody>
              <a:bodyPr/>
              <a:lstStyle/>
              <a:p>
                <a:r>
                  <a:rPr lang="zh-CN" altLang="en-US">
                    <a:noFill/>
                  </a:rPr>
                  <a:t> </a:t>
                </a:r>
              </a:p>
            </p:txBody>
          </p:sp>
        </mc:Fallback>
      </mc:AlternateContent>
      <p:sp>
        <p:nvSpPr>
          <p:cNvPr id="3" name="内容占位符 2"/>
          <p:cNvSpPr>
            <a:spLocks noGrp="1"/>
          </p:cNvSpPr>
          <p:nvPr>
            <p:ph idx="1"/>
          </p:nvPr>
        </p:nvSpPr>
        <p:spPr/>
        <p:txBody>
          <a:bodyPr/>
          <a:lstStyle/>
          <a:p>
            <a:r>
              <a:rPr lang="en-US" altLang="zh-CN" dirty="0" smtClean="0"/>
              <a:t>Align </a:t>
            </a:r>
            <a:r>
              <a:rPr lang="en-US" altLang="zh-CN" dirty="0"/>
              <a:t>nouns in language with </a:t>
            </a:r>
            <a:r>
              <a:rPr lang="en-US" altLang="zh-CN" dirty="0" smtClean="0"/>
              <a:t>object class labels</a:t>
            </a:r>
          </a:p>
          <a:p>
            <a:r>
              <a:rPr lang="en-US" altLang="zh-CN" dirty="0" smtClean="0"/>
              <a:t>Modelled </a:t>
            </a:r>
            <a:r>
              <a:rPr lang="en-US" altLang="zh-CN" dirty="0"/>
              <a:t>with standard </a:t>
            </a:r>
            <a:r>
              <a:rPr lang="en-US" altLang="zh-CN" dirty="0" smtClean="0"/>
              <a:t>object-based semantic segmentation using CRFs</a:t>
            </a:r>
          </a:p>
          <a:p>
            <a:pPr lvl="1"/>
            <a:r>
              <a:rPr lang="en-US" altLang="zh-CN" dirty="0" smtClean="0"/>
              <a:t>One label per pixel</a:t>
            </a:r>
            <a:endParaRPr lang="en-US" altLang="zh-CN" dirty="0"/>
          </a:p>
          <a:p>
            <a:endParaRPr lang="en-US" altLang="zh-CN" dirty="0"/>
          </a:p>
          <a:p>
            <a:endParaRPr lang="zh-CN" altLang="en-US" dirty="0"/>
          </a:p>
        </p:txBody>
      </p:sp>
      <p:pic>
        <p:nvPicPr>
          <p:cNvPr id="4" name="图片 3"/>
          <p:cNvPicPr>
            <a:picLocks noChangeAspect="1"/>
          </p:cNvPicPr>
          <p:nvPr/>
        </p:nvPicPr>
        <p:blipFill>
          <a:blip r:embed="rId3" cstate="print"/>
          <a:stretch>
            <a:fillRect/>
          </a:stretch>
        </p:blipFill>
        <p:spPr>
          <a:xfrm>
            <a:off x="2509736" y="3422385"/>
            <a:ext cx="3505691" cy="2634165"/>
          </a:xfrm>
          <a:prstGeom prst="rect">
            <a:avLst/>
          </a:prstGeom>
        </p:spPr>
      </p:pic>
      <p:grpSp>
        <p:nvGrpSpPr>
          <p:cNvPr id="6" name="Group 6"/>
          <p:cNvGrpSpPr/>
          <p:nvPr/>
        </p:nvGrpSpPr>
        <p:grpSpPr>
          <a:xfrm>
            <a:off x="6072093" y="3422385"/>
            <a:ext cx="4025217" cy="2634165"/>
            <a:chOff x="6185561" y="115094"/>
            <a:chExt cx="4286228" cy="3071929"/>
          </a:xfrm>
        </p:grpSpPr>
        <p:pic>
          <p:nvPicPr>
            <p:cNvPr id="7" name="Picture 7" descr="C:\Users\11058139\Downloads\Depth_Indor_NYU_V2\brookes\GroundTruth\basement_0001_49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5561" y="115094"/>
              <a:ext cx="4095905" cy="30719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
            <p:cNvSpPr txBox="1"/>
            <p:nvPr/>
          </p:nvSpPr>
          <p:spPr>
            <a:xfrm>
              <a:off x="8395362" y="533913"/>
              <a:ext cx="856475" cy="5383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latin typeface="Arial" pitchFamily="34" charset="0"/>
                  <a:cs typeface="Arial" pitchFamily="34" charset="0"/>
                </a:rPr>
                <a:t>Wall</a:t>
              </a:r>
              <a:endParaRPr lang="en-GB" sz="2400" b="1" dirty="0">
                <a:solidFill>
                  <a:schemeClr val="bg1"/>
                </a:solidFill>
                <a:latin typeface="Arial" pitchFamily="34" charset="0"/>
                <a:cs typeface="Arial" pitchFamily="34" charset="0"/>
              </a:endParaRPr>
            </a:p>
          </p:txBody>
        </p:sp>
        <p:sp>
          <p:nvSpPr>
            <p:cNvPr id="9" name="TextBox 14"/>
            <p:cNvSpPr txBox="1"/>
            <p:nvPr/>
          </p:nvSpPr>
          <p:spPr>
            <a:xfrm>
              <a:off x="7258234" y="1129051"/>
              <a:ext cx="1477760" cy="5383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latin typeface="Arial" pitchFamily="34" charset="0"/>
                  <a:cs typeface="Arial" pitchFamily="34" charset="0"/>
                </a:rPr>
                <a:t>Cabinet</a:t>
              </a:r>
              <a:endParaRPr lang="en-GB" sz="2400" b="1" dirty="0">
                <a:solidFill>
                  <a:schemeClr val="bg1"/>
                </a:solidFill>
                <a:latin typeface="Arial" pitchFamily="34" charset="0"/>
                <a:cs typeface="Arial" pitchFamily="34" charset="0"/>
              </a:endParaRPr>
            </a:p>
          </p:txBody>
        </p:sp>
        <p:sp>
          <p:nvSpPr>
            <p:cNvPr id="10" name="TextBox 16"/>
            <p:cNvSpPr txBox="1"/>
            <p:nvPr/>
          </p:nvSpPr>
          <p:spPr>
            <a:xfrm>
              <a:off x="6359943" y="132679"/>
              <a:ext cx="2035419" cy="5383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latin typeface="Arial" pitchFamily="34" charset="0"/>
                  <a:cs typeface="Arial" pitchFamily="34" charset="0"/>
                </a:rPr>
                <a:t>ceiling</a:t>
              </a:r>
              <a:endParaRPr lang="en-GB" sz="2400" b="1" dirty="0">
                <a:solidFill>
                  <a:schemeClr val="bg1"/>
                </a:solidFill>
                <a:latin typeface="Arial" pitchFamily="34" charset="0"/>
                <a:cs typeface="Arial" pitchFamily="34" charset="0"/>
              </a:endParaRPr>
            </a:p>
          </p:txBody>
        </p:sp>
        <p:sp>
          <p:nvSpPr>
            <p:cNvPr id="11" name="TextBox 17"/>
            <p:cNvSpPr txBox="1"/>
            <p:nvPr/>
          </p:nvSpPr>
          <p:spPr>
            <a:xfrm>
              <a:off x="6805666" y="2608434"/>
              <a:ext cx="1930327" cy="5383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latin typeface="Arial" pitchFamily="34" charset="0"/>
                  <a:cs typeface="Arial" pitchFamily="34" charset="0"/>
                </a:rPr>
                <a:t>Floor</a:t>
              </a:r>
              <a:endParaRPr lang="en-GB" sz="2400" b="1" dirty="0">
                <a:solidFill>
                  <a:schemeClr val="bg1"/>
                </a:solidFill>
                <a:latin typeface="Arial" pitchFamily="34" charset="0"/>
                <a:cs typeface="Arial" pitchFamily="34" charset="0"/>
              </a:endParaRPr>
            </a:p>
          </p:txBody>
        </p:sp>
        <p:sp>
          <p:nvSpPr>
            <p:cNvPr id="12" name="TextBox 21"/>
            <p:cNvSpPr txBox="1"/>
            <p:nvPr/>
          </p:nvSpPr>
          <p:spPr>
            <a:xfrm>
              <a:off x="9251838" y="1331094"/>
              <a:ext cx="1219951" cy="5383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latin typeface="Arial" pitchFamily="34" charset="0"/>
                  <a:cs typeface="Arial" pitchFamily="34" charset="0"/>
                </a:rPr>
                <a:t>Chair</a:t>
              </a:r>
            </a:p>
          </p:txBody>
        </p:sp>
      </p:grpSp>
    </p:spTree>
    <p:extLst>
      <p:ext uri="{BB962C8B-B14F-4D97-AF65-F5344CB8AC3E}">
        <p14:creationId xmlns:p14="http://schemas.microsoft.com/office/powerpoint/2010/main" val="1137410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标题 1"/>
              <p:cNvSpPr>
                <a:spLocks noGrp="1"/>
              </p:cNvSpPr>
              <p:nvPr>
                <p:ph type="title"/>
              </p:nvPr>
            </p:nvSpPr>
            <p:spPr/>
            <p:txBody>
              <a:bodyPr/>
              <a:lstStyle/>
              <a:p>
                <a:r>
                  <a:rPr lang="en-US" altLang="zh-CN" dirty="0" smtClean="0"/>
                  <a:t>Adjectives</a:t>
                </a:r>
                <a14:m>
                  <m:oMath xmlns:m="http://schemas.openxmlformats.org/officeDocument/2006/math">
                    <m:r>
                      <a:rPr lang="en-US" altLang="zh-CN" i="1">
                        <a:latin typeface="Cambria Math" panose="02040503050406030204" pitchFamily="18" charset="0"/>
                        <a:ea typeface="Cambria Math" panose="02040503050406030204" pitchFamily="18" charset="0"/>
                      </a:rPr>
                      <m:t> ⟷</m:t>
                    </m:r>
                  </m:oMath>
                </a14:m>
                <a:r>
                  <a:rPr lang="en-US" altLang="zh-CN" dirty="0"/>
                  <a:t> </a:t>
                </a:r>
                <a:r>
                  <a:rPr lang="en-US" altLang="zh-CN" dirty="0" smtClean="0"/>
                  <a:t>Attributes</a:t>
                </a:r>
                <a:endParaRPr lang="zh-CN" altLang="en-US" dirty="0"/>
              </a:p>
            </p:txBody>
          </p:sp>
        </mc:Choice>
        <mc:Fallback>
          <p:sp>
            <p:nvSpPr>
              <p:cNvPr id="2" name="标题 1"/>
              <p:cNvSpPr>
                <a:spLocks noGrp="1" noRot="1" noChangeAspect="1" noMove="1" noResize="1" noEditPoints="1" noAdjustHandles="1" noChangeArrowheads="1" noChangeShapeType="1" noTextEdit="1"/>
              </p:cNvSpPr>
              <p:nvPr>
                <p:ph type="title"/>
              </p:nvPr>
            </p:nvSpPr>
            <p:spPr>
              <a:blipFill rotWithShape="0">
                <a:blip r:embed="rId2"/>
                <a:stretch>
                  <a:fillRect l="-2456" t="-30909" b="-60909"/>
                </a:stretch>
              </a:blipFill>
            </p:spPr>
            <p:txBody>
              <a:bodyPr/>
              <a:lstStyle/>
              <a:p>
                <a:r>
                  <a:rPr lang="zh-CN" altLang="en-US">
                    <a:noFill/>
                  </a:rPr>
                  <a:t> </a:t>
                </a:r>
              </a:p>
            </p:txBody>
          </p:sp>
        </mc:Fallback>
      </mc:AlternateContent>
      <p:sp>
        <p:nvSpPr>
          <p:cNvPr id="3" name="内容占位符 2"/>
          <p:cNvSpPr>
            <a:spLocks noGrp="1"/>
          </p:cNvSpPr>
          <p:nvPr>
            <p:ph idx="1"/>
          </p:nvPr>
        </p:nvSpPr>
        <p:spPr/>
        <p:txBody>
          <a:bodyPr/>
          <a:lstStyle/>
          <a:p>
            <a:r>
              <a:rPr lang="en-US" altLang="zh-CN" dirty="0" smtClean="0"/>
              <a:t>Multiple attributes </a:t>
            </a:r>
            <a:r>
              <a:rPr lang="en-US" altLang="zh-CN" dirty="0"/>
              <a:t>per </a:t>
            </a:r>
            <a:r>
              <a:rPr lang="en-US" altLang="zh-CN" dirty="0" smtClean="0"/>
              <a:t>pixel </a:t>
            </a:r>
            <a:r>
              <a:rPr lang="en-US" altLang="zh-CN" dirty="0" smtClean="0">
                <a:sym typeface="Wingdings" panose="05000000000000000000" pitchFamily="2" charset="2"/>
              </a:rPr>
              <a:t> </a:t>
            </a:r>
            <a:r>
              <a:rPr lang="en-US" altLang="zh-CN" dirty="0" smtClean="0"/>
              <a:t>multi-label CRFs</a:t>
            </a:r>
          </a:p>
          <a:p>
            <a:pPr lvl="1"/>
            <a:r>
              <a:rPr lang="en-US" altLang="zh-CN" dirty="0"/>
              <a:t>The power set of attributes is exponentially large</a:t>
            </a:r>
          </a:p>
          <a:p>
            <a:pPr lvl="1"/>
            <a:r>
              <a:rPr lang="en-US" altLang="zh-CN" dirty="0" smtClean="0"/>
              <a:t>Use </a:t>
            </a:r>
            <a:r>
              <a:rPr lang="en-US" altLang="zh-CN" dirty="0"/>
              <a:t>factorial CRFs to break down the </a:t>
            </a:r>
            <a:r>
              <a:rPr lang="en-US" altLang="zh-CN" dirty="0" smtClean="0"/>
              <a:t>problems</a:t>
            </a:r>
          </a:p>
          <a:p>
            <a:r>
              <a:rPr lang="en-US" altLang="zh-CN" dirty="0" smtClean="0"/>
              <a:t>Sample</a:t>
            </a:r>
            <a:r>
              <a:rPr lang="en-US" altLang="zh-CN" dirty="0"/>
              <a:t>: Refine the </a:t>
            </a:r>
            <a:r>
              <a:rPr lang="en-US" altLang="zh-CN" dirty="0">
                <a:solidFill>
                  <a:srgbClr val="FF0000"/>
                </a:solidFill>
              </a:rPr>
              <a:t>glass</a:t>
            </a:r>
            <a:r>
              <a:rPr lang="en-US" altLang="zh-CN" dirty="0"/>
              <a:t> picture in </a:t>
            </a:r>
            <a:r>
              <a:rPr lang="en-US" altLang="zh-CN" dirty="0">
                <a:solidFill>
                  <a:schemeClr val="accent2">
                    <a:lumMod val="75000"/>
                  </a:schemeClr>
                </a:solidFill>
              </a:rPr>
              <a:t>center-middle</a:t>
            </a:r>
            <a:r>
              <a:rPr lang="en-US" altLang="zh-CN" dirty="0"/>
              <a:t>.</a:t>
            </a:r>
          </a:p>
          <a:p>
            <a:pPr lvl="1"/>
            <a:r>
              <a:rPr lang="en-US" altLang="zh-CN" sz="2800" dirty="0"/>
              <a:t>Material Attributes (</a:t>
            </a:r>
            <a:r>
              <a:rPr lang="en-US" altLang="zh-CN" sz="2800" dirty="0">
                <a:solidFill>
                  <a:srgbClr val="FF0000"/>
                </a:solidFill>
              </a:rPr>
              <a:t>MA</a:t>
            </a:r>
            <a:r>
              <a:rPr lang="en-US" altLang="zh-CN" sz="2800" dirty="0"/>
              <a:t>)</a:t>
            </a:r>
          </a:p>
          <a:p>
            <a:pPr lvl="1"/>
            <a:r>
              <a:rPr lang="en-US" altLang="zh-CN" sz="2800" dirty="0"/>
              <a:t>Surface Attributes (</a:t>
            </a:r>
            <a:r>
              <a:rPr lang="en-US" altLang="zh-CN" sz="2800" dirty="0">
                <a:solidFill>
                  <a:srgbClr val="00B050"/>
                </a:solidFill>
              </a:rPr>
              <a:t>SA</a:t>
            </a:r>
            <a:r>
              <a:rPr lang="en-US" altLang="zh-CN" sz="2800" dirty="0"/>
              <a:t>)</a:t>
            </a:r>
          </a:p>
          <a:p>
            <a:pPr lvl="1"/>
            <a:r>
              <a:rPr lang="en-US" altLang="zh-CN" sz="2800" dirty="0"/>
              <a:t>Color Attributes (</a:t>
            </a:r>
            <a:r>
              <a:rPr lang="en-US" altLang="zh-CN" sz="2800" dirty="0">
                <a:solidFill>
                  <a:srgbClr val="00B0F0"/>
                </a:solidFill>
              </a:rPr>
              <a:t>CA</a:t>
            </a:r>
            <a:r>
              <a:rPr lang="en-US" altLang="zh-CN" sz="2800" dirty="0"/>
              <a:t>)</a:t>
            </a:r>
          </a:p>
          <a:p>
            <a:pPr lvl="1"/>
            <a:r>
              <a:rPr lang="en-US" altLang="zh-CN" sz="2800" dirty="0"/>
              <a:t>Position Attributes (</a:t>
            </a:r>
            <a:r>
              <a:rPr lang="en-US" altLang="zh-CN" sz="2800" dirty="0">
                <a:solidFill>
                  <a:schemeClr val="accent2">
                    <a:lumMod val="75000"/>
                  </a:schemeClr>
                </a:solidFill>
              </a:rPr>
              <a:t>PA</a:t>
            </a:r>
            <a:r>
              <a:rPr lang="en-US" altLang="zh-CN" sz="2800" dirty="0"/>
              <a:t>)</a:t>
            </a:r>
          </a:p>
          <a:p>
            <a:endParaRPr lang="zh-CN" altLang="en-US" dirty="0"/>
          </a:p>
        </p:txBody>
      </p:sp>
      <p:pic>
        <p:nvPicPr>
          <p:cNvPr id="13" name="内容占位符 3"/>
          <p:cNvPicPr>
            <a:picLocks noChangeAspect="1"/>
          </p:cNvPicPr>
          <p:nvPr/>
        </p:nvPicPr>
        <p:blipFill>
          <a:blip r:embed="rId3"/>
          <a:stretch>
            <a:fillRect/>
          </a:stretch>
        </p:blipFill>
        <p:spPr>
          <a:xfrm>
            <a:off x="5233481" y="3196108"/>
            <a:ext cx="6527868" cy="2772108"/>
          </a:xfrm>
          <a:prstGeom prst="rect">
            <a:avLst/>
          </a:prstGeom>
          <a:ln>
            <a:noFill/>
          </a:ln>
          <a:effectLst>
            <a:outerShdw blurRad="292100" dist="139700" dir="2700000" algn="tl" rotWithShape="0">
              <a:srgbClr val="333333">
                <a:alpha val="65000"/>
              </a:srgbClr>
            </a:outerShdw>
          </a:effectLst>
        </p:spPr>
      </p:pic>
      <p:sp>
        <p:nvSpPr>
          <p:cNvPr id="14" name="文本框 13"/>
          <p:cNvSpPr txBox="1"/>
          <p:nvPr/>
        </p:nvSpPr>
        <p:spPr>
          <a:xfrm>
            <a:off x="4923273" y="6030429"/>
            <a:ext cx="7052084" cy="461665"/>
          </a:xfrm>
          <a:prstGeom prst="rect">
            <a:avLst/>
          </a:prstGeom>
          <a:noFill/>
        </p:spPr>
        <p:txBody>
          <a:bodyPr wrap="square" rtlCol="0">
            <a:spAutoFit/>
          </a:bodyPr>
          <a:lstStyle/>
          <a:p>
            <a:pPr algn="ctr"/>
            <a:r>
              <a:rPr lang="en-US" altLang="zh-CN" sz="2400" dirty="0" smtClean="0">
                <a:latin typeface="Times New Roman" panose="02020603050405020304" pitchFamily="18" charset="0"/>
                <a:cs typeface="Times New Roman" panose="02020603050405020304" pitchFamily="18" charset="0"/>
              </a:rPr>
              <a:t>Verbal commands ( “[]” </a:t>
            </a:r>
            <a:r>
              <a:rPr lang="en-US" altLang="zh-CN" sz="2400" dirty="0">
                <a:latin typeface="Times New Roman" panose="02020603050405020304" pitchFamily="18" charset="0"/>
                <a:cs typeface="Times New Roman" panose="02020603050405020304" pitchFamily="18" charset="0"/>
              </a:rPr>
              <a:t>represent optional </a:t>
            </a:r>
            <a:r>
              <a:rPr lang="en-US" altLang="zh-CN" sz="2400" dirty="0" smtClean="0">
                <a:latin typeface="Times New Roman" panose="02020603050405020304" pitchFamily="18" charset="0"/>
                <a:cs typeface="Times New Roman" panose="02020603050405020304" pitchFamily="18" charset="0"/>
              </a:rPr>
              <a:t>words).</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7725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矩形 3"/>
              <p:cNvSpPr/>
              <p:nvPr/>
            </p:nvSpPr>
            <p:spPr>
              <a:xfrm>
                <a:off x="0" y="876441"/>
                <a:ext cx="12191999" cy="2021131"/>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r>
                        <a:rPr lang="en-US" altLang="zh-CN" sz="3600" b="1" i="1" kern="100">
                          <a:latin typeface="Cambria Math" panose="02040503050406030204" pitchFamily="18" charset="0"/>
                          <a:cs typeface="Times New Roman" panose="02020603050405020304" pitchFamily="18" charset="0"/>
                        </a:rPr>
                        <m:t>𝑬</m:t>
                      </m:r>
                      <m:d>
                        <m:d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3600" b="1" i="1" kern="100">
                              <a:latin typeface="Cambria Math" panose="02040503050406030204" pitchFamily="18" charset="0"/>
                              <a:cs typeface="Times New Roman" panose="02020603050405020304" pitchFamily="18" charset="0"/>
                            </a:rPr>
                            <m:t>𝒛</m:t>
                          </m:r>
                        </m:e>
                      </m:d>
                      <m:r>
                        <a:rPr lang="en-US" altLang="zh-CN" sz="3600" i="1" kern="100">
                          <a:latin typeface="Cambria Math" panose="02040503050406030204" pitchFamily="18" charset="0"/>
                          <a:cs typeface="Times New Roman" panose="02020603050405020304" pitchFamily="18" charset="0"/>
                        </a:rPr>
                        <m:t>=</m:t>
                      </m:r>
                      <m:limUpp>
                        <m:limUpp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limUppPr>
                        <m:e>
                          <m:groupChr>
                            <m:groupChrPr>
                              <m:chr m:val="⏞"/>
                              <m:pos m:val="top"/>
                              <m:vertJc m:val="bot"/>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groupChrPr>
                            <m:e>
                              <m:nary>
                                <m:naryPr>
                                  <m:chr m:val="∑"/>
                                  <m:supHide m:val="on"/>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3600" i="1" kern="100">
                                      <a:latin typeface="Cambria Math" panose="02040503050406030204" pitchFamily="18" charset="0"/>
                                      <a:cs typeface="Times New Roman" panose="02020603050405020304" pitchFamily="18" charset="0"/>
                                    </a:rPr>
                                    <m:t>𝑖</m:t>
                                  </m:r>
                                  <m:r>
                                    <a:rPr lang="en-US" altLang="zh-CN" sz="3600" i="1" kern="100">
                                      <a:latin typeface="Cambria Math" panose="02040503050406030204" pitchFamily="18" charset="0"/>
                                      <a:cs typeface="Times New Roman" panose="02020603050405020304" pitchFamily="18" charset="0"/>
                                    </a:rPr>
                                    <m:t>∈</m:t>
                                  </m:r>
                                  <m:r>
                                    <a:rPr lang="en-US" altLang="zh-CN" sz="3600" i="1" kern="100">
                                      <a:latin typeface="Cambria Math" panose="02040503050406030204" pitchFamily="18" charset="0"/>
                                      <a:cs typeface="Times New Roman" panose="02020603050405020304" pitchFamily="18" charset="0"/>
                                    </a:rPr>
                                    <m:t>𝐼</m:t>
                                  </m:r>
                                </m:sub>
                                <m:sup/>
                                <m:e>
                                  <m:sSub>
                                    <m:sSub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latin typeface="Cambria Math" panose="02040503050406030204" pitchFamily="18" charset="0"/>
                                          <a:cs typeface="Times New Roman" panose="02020603050405020304" pitchFamily="18" charset="0"/>
                                        </a:rPr>
                                        <m:t>𝜓</m:t>
                                      </m:r>
                                    </m:e>
                                    <m:sub>
                                      <m:r>
                                        <a:rPr lang="en-US" altLang="zh-CN" sz="3600" i="1" kern="100">
                                          <a:latin typeface="Cambria Math" panose="02040503050406030204" pitchFamily="18" charset="0"/>
                                          <a:cs typeface="Times New Roman" panose="02020603050405020304" pitchFamily="18" charset="0"/>
                                        </a:rPr>
                                        <m:t>𝑖</m:t>
                                      </m:r>
                                    </m:sub>
                                  </m:sSub>
                                  <m:d>
                                    <m:d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latin typeface="Cambria Math" panose="02040503050406030204" pitchFamily="18" charset="0"/>
                                              <a:cs typeface="Times New Roman" panose="02020603050405020304" pitchFamily="18" charset="0"/>
                                            </a:rPr>
                                            <m:t>𝑧</m:t>
                                          </m:r>
                                        </m:e>
                                        <m:sub>
                                          <m:r>
                                            <a:rPr lang="en-US" altLang="zh-CN" sz="3600" i="1" kern="100">
                                              <a:latin typeface="Cambria Math" panose="02040503050406030204" pitchFamily="18" charset="0"/>
                                              <a:cs typeface="Times New Roman" panose="02020603050405020304" pitchFamily="18" charset="0"/>
                                            </a:rPr>
                                            <m:t>𝑖</m:t>
                                          </m:r>
                                        </m:sub>
                                      </m:sSub>
                                    </m:e>
                                  </m:d>
                                </m:e>
                              </m:nary>
                            </m:e>
                          </m:groupChr>
                        </m:e>
                        <m:lim>
                          <m:r>
                            <a:rPr lang="en-US" altLang="zh-CN" sz="3600" i="1" kern="100">
                              <a:latin typeface="Cambria Math" panose="02040503050406030204" pitchFamily="18" charset="0"/>
                              <a:cs typeface="Times New Roman" panose="02020603050405020304" pitchFamily="18" charset="0"/>
                            </a:rPr>
                            <m:t>𝑈𝑛𝑎𝑟𝑦</m:t>
                          </m:r>
                        </m:lim>
                      </m:limUpp>
                      <m:r>
                        <a:rPr lang="en-US" altLang="zh-CN" sz="3600" i="1" kern="100">
                          <a:latin typeface="Cambria Math" panose="02040503050406030204" pitchFamily="18" charset="0"/>
                          <a:cs typeface="Times New Roman" panose="02020603050405020304" pitchFamily="18" charset="0"/>
                        </a:rPr>
                        <m:t>+</m:t>
                      </m:r>
                      <m:limUpp>
                        <m:limUpp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limUppPr>
                        <m:e>
                          <m:groupChr>
                            <m:groupChrPr>
                              <m:chr m:val="⏞"/>
                              <m:pos m:val="top"/>
                              <m:vertJc m:val="bot"/>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groupChrPr>
                            <m:e>
                              <m:nary>
                                <m:naryPr>
                                  <m:chr m:val="∑"/>
                                  <m:supHide m:val="on"/>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3600" i="1" kern="100">
                                      <a:latin typeface="Cambria Math" panose="02040503050406030204" pitchFamily="18" charset="0"/>
                                      <a:cs typeface="Times New Roman" panose="02020603050405020304" pitchFamily="18" charset="0"/>
                                    </a:rPr>
                                    <m:t>𝑖</m:t>
                                  </m:r>
                                  <m:r>
                                    <a:rPr lang="en-US" altLang="zh-CN" sz="3600" i="1" kern="100">
                                      <a:latin typeface="Cambria Math" panose="02040503050406030204" pitchFamily="18" charset="0"/>
                                      <a:cs typeface="Times New Roman" panose="02020603050405020304" pitchFamily="18" charset="0"/>
                                    </a:rPr>
                                    <m:t>≠</m:t>
                                  </m:r>
                                  <m:r>
                                    <a:rPr lang="en-US" altLang="zh-CN" sz="3600" i="1" kern="100">
                                      <a:latin typeface="Cambria Math" panose="02040503050406030204" pitchFamily="18" charset="0"/>
                                      <a:cs typeface="Times New Roman" panose="02020603050405020304" pitchFamily="18" charset="0"/>
                                    </a:rPr>
                                    <m:t>𝑗</m:t>
                                  </m:r>
                                  <m:r>
                                    <a:rPr lang="en-US" altLang="zh-CN" sz="3600" i="1" kern="100">
                                      <a:latin typeface="Cambria Math" panose="02040503050406030204" pitchFamily="18" charset="0"/>
                                      <a:cs typeface="Times New Roman" panose="02020603050405020304" pitchFamily="18" charset="0"/>
                                    </a:rPr>
                                    <m:t>∈</m:t>
                                  </m:r>
                                  <m:r>
                                    <a:rPr lang="en-US" altLang="zh-CN" sz="3600" i="1" kern="100">
                                      <a:latin typeface="Cambria Math" panose="02040503050406030204" pitchFamily="18" charset="0"/>
                                      <a:cs typeface="Times New Roman" panose="02020603050405020304" pitchFamily="18" charset="0"/>
                                    </a:rPr>
                                    <m:t>𝐼</m:t>
                                  </m:r>
                                </m:sub>
                                <m:sup/>
                                <m:e>
                                  <m:sSub>
                                    <m:sSub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latin typeface="Cambria Math" panose="02040503050406030204" pitchFamily="18" charset="0"/>
                                          <a:cs typeface="Times New Roman" panose="02020603050405020304" pitchFamily="18" charset="0"/>
                                        </a:rPr>
                                        <m:t>𝜓</m:t>
                                      </m:r>
                                    </m:e>
                                    <m:sub>
                                      <m:r>
                                        <a:rPr lang="en-US" altLang="zh-CN" sz="3600" i="1" kern="100">
                                          <a:latin typeface="Cambria Math" panose="02040503050406030204" pitchFamily="18" charset="0"/>
                                          <a:cs typeface="Times New Roman" panose="02020603050405020304" pitchFamily="18" charset="0"/>
                                        </a:rPr>
                                        <m:t>𝑖𝑗</m:t>
                                      </m:r>
                                    </m:sub>
                                  </m:sSub>
                                  <m:r>
                                    <a:rPr lang="en-US" altLang="zh-CN" sz="3600" i="1" kern="100">
                                      <a:latin typeface="Cambria Math" panose="02040503050406030204" pitchFamily="18" charset="0"/>
                                      <a:cs typeface="Times New Roman" panose="02020603050405020304" pitchFamily="18" charset="0"/>
                                    </a:rPr>
                                    <m:t>(</m:t>
                                  </m:r>
                                  <m:sSub>
                                    <m:sSub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latin typeface="Cambria Math" panose="02040503050406030204" pitchFamily="18" charset="0"/>
                                          <a:cs typeface="Times New Roman" panose="02020603050405020304" pitchFamily="18" charset="0"/>
                                        </a:rPr>
                                        <m:t>𝑧</m:t>
                                      </m:r>
                                    </m:e>
                                    <m:sub>
                                      <m:r>
                                        <a:rPr lang="en-US" altLang="zh-CN" sz="3600" i="1" kern="100">
                                          <a:latin typeface="Cambria Math" panose="02040503050406030204" pitchFamily="18" charset="0"/>
                                          <a:cs typeface="Times New Roman" panose="02020603050405020304" pitchFamily="18" charset="0"/>
                                        </a:rPr>
                                        <m:t>𝑖</m:t>
                                      </m:r>
                                    </m:sub>
                                  </m:sSub>
                                  <m:r>
                                    <a:rPr lang="en-US" altLang="zh-CN" sz="3600" i="1" kern="100">
                                      <a:latin typeface="Cambria Math" panose="02040503050406030204" pitchFamily="18" charset="0"/>
                                      <a:cs typeface="Times New Roman" panose="02020603050405020304" pitchFamily="18" charset="0"/>
                                    </a:rPr>
                                    <m:t>,</m:t>
                                  </m:r>
                                  <m:sSub>
                                    <m:sSub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latin typeface="Cambria Math" panose="02040503050406030204" pitchFamily="18" charset="0"/>
                                          <a:cs typeface="Times New Roman" panose="02020603050405020304" pitchFamily="18" charset="0"/>
                                        </a:rPr>
                                        <m:t>𝑧</m:t>
                                      </m:r>
                                    </m:e>
                                    <m:sub>
                                      <m:r>
                                        <a:rPr lang="en-US" altLang="zh-CN" sz="3600" i="1" kern="100">
                                          <a:latin typeface="Cambria Math" panose="02040503050406030204" pitchFamily="18" charset="0"/>
                                          <a:cs typeface="Times New Roman" panose="02020603050405020304" pitchFamily="18" charset="0"/>
                                        </a:rPr>
                                        <m:t>𝑗</m:t>
                                      </m:r>
                                    </m:sub>
                                  </m:sSub>
                                  <m:r>
                                    <a:rPr lang="en-US" altLang="zh-CN" sz="3600" i="1" kern="100">
                                      <a:latin typeface="Cambria Math" panose="02040503050406030204" pitchFamily="18" charset="0"/>
                                      <a:cs typeface="Times New Roman" panose="02020603050405020304" pitchFamily="18" charset="0"/>
                                    </a:rPr>
                                    <m:t>)</m:t>
                                  </m:r>
                                </m:e>
                              </m:nary>
                            </m:e>
                          </m:groupChr>
                        </m:e>
                        <m:lim>
                          <m:r>
                            <a:rPr lang="en-US" altLang="zh-CN" sz="3600" i="1" kern="100">
                              <a:latin typeface="Cambria Math" panose="02040503050406030204" pitchFamily="18" charset="0"/>
                              <a:cs typeface="Times New Roman" panose="02020603050405020304" pitchFamily="18" charset="0"/>
                            </a:rPr>
                            <m:t>𝑃𝑎𝑖𝑟𝑤𝑖𝑠𝑒</m:t>
                          </m:r>
                        </m:lim>
                      </m:limUpp>
                    </m:oMath>
                  </m:oMathPara>
                </a14:m>
                <a:endParaRPr lang="zh-CN" altLang="zh-CN" sz="1600" kern="100" dirty="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0" y="876441"/>
                <a:ext cx="12191999" cy="2021131"/>
              </a:xfrm>
              <a:prstGeom prst="rect">
                <a:avLst/>
              </a:prstGeom>
              <a:blipFill rotWithShape="0">
                <a:blip r:embed="rId3"/>
                <a:stretch>
                  <a:fillRect/>
                </a:stretch>
              </a:blipFill>
            </p:spPr>
            <p:txBody>
              <a:bodyPr/>
              <a:lstStyle/>
              <a:p>
                <a:r>
                  <a:rPr lang="zh-CN" altLang="en-US">
                    <a:noFill/>
                  </a:rPr>
                  <a:t> </a:t>
                </a:r>
              </a:p>
            </p:txBody>
          </p:sp>
        </mc:Fallback>
      </mc:AlternateContent>
      <p:sp>
        <p:nvSpPr>
          <p:cNvPr id="2" name="Title 1"/>
          <p:cNvSpPr>
            <a:spLocks noGrp="1"/>
          </p:cNvSpPr>
          <p:nvPr>
            <p:ph type="title"/>
          </p:nvPr>
        </p:nvSpPr>
        <p:spPr/>
        <p:txBody>
          <a:bodyPr>
            <a:noAutofit/>
          </a:bodyPr>
          <a:lstStyle/>
          <a:p>
            <a:r>
              <a:rPr lang="en-US" sz="4800" dirty="0" smtClean="0"/>
              <a:t>Conditional Random Fields (CRF)</a:t>
            </a:r>
            <a:endParaRPr lang="en-US" sz="4800" dirty="0"/>
          </a:p>
        </p:txBody>
      </p:sp>
      <p:sp>
        <p:nvSpPr>
          <p:cNvPr id="5" name="Rectangle 11"/>
          <p:cNvSpPr>
            <a:spLocks noChangeArrowheads="1"/>
          </p:cNvSpPr>
          <p:nvPr/>
        </p:nvSpPr>
        <p:spPr bwMode="auto">
          <a:xfrm>
            <a:off x="1524001"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内容占位符 5"/>
          <p:cNvSpPr>
            <a:spLocks noGrp="1"/>
          </p:cNvSpPr>
          <p:nvPr>
            <p:ph idx="1"/>
          </p:nvPr>
        </p:nvSpPr>
        <p:spPr>
          <a:xfrm>
            <a:off x="394447" y="3189816"/>
            <a:ext cx="11797553" cy="2831508"/>
          </a:xfrm>
        </p:spPr>
        <p:txBody>
          <a:bodyPr/>
          <a:lstStyle/>
          <a:p>
            <a:r>
              <a:rPr lang="en-US" altLang="zh-CN" dirty="0" smtClean="0"/>
              <a:t>Unary term</a:t>
            </a:r>
          </a:p>
          <a:p>
            <a:pPr lvl="1"/>
            <a:r>
              <a:rPr lang="en-US" altLang="zh-CN" dirty="0" smtClean="0"/>
              <a:t>Cost of assigning an object label to each pixel.</a:t>
            </a:r>
          </a:p>
          <a:p>
            <a:pPr lvl="1"/>
            <a:r>
              <a:rPr lang="en-US" altLang="zh-CN" dirty="0" smtClean="0"/>
              <a:t>Get from object classifier</a:t>
            </a:r>
          </a:p>
          <a:p>
            <a:r>
              <a:rPr lang="en-US" altLang="zh-CN" dirty="0" smtClean="0"/>
              <a:t>Pairwise term</a:t>
            </a:r>
          </a:p>
          <a:p>
            <a:pPr lvl="1"/>
            <a:r>
              <a:rPr lang="en-US" altLang="zh-CN" dirty="0" smtClean="0"/>
              <a:t>Encourages similar and nearby pixels to take similar labels.</a:t>
            </a:r>
            <a:endParaRPr lang="zh-CN" altLang="en-US" dirty="0"/>
          </a:p>
        </p:txBody>
      </p:sp>
    </p:spTree>
    <p:extLst>
      <p:ext uri="{BB962C8B-B14F-4D97-AF65-F5344CB8AC3E}">
        <p14:creationId xmlns:p14="http://schemas.microsoft.com/office/powerpoint/2010/main" val="3485496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矩形 3"/>
              <p:cNvSpPr/>
              <p:nvPr/>
            </p:nvSpPr>
            <p:spPr>
              <a:xfrm>
                <a:off x="0" y="876441"/>
                <a:ext cx="12191999" cy="3936399"/>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r>
                        <a:rPr lang="en-US" altLang="zh-CN" sz="3600" b="1" i="1" kern="100">
                          <a:latin typeface="Cambria Math" panose="02040503050406030204" pitchFamily="18" charset="0"/>
                          <a:cs typeface="Times New Roman" panose="02020603050405020304" pitchFamily="18" charset="0"/>
                        </a:rPr>
                        <m:t>𝑬</m:t>
                      </m:r>
                      <m:d>
                        <m:d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3600" b="1" i="1" kern="100">
                              <a:latin typeface="Cambria Math" panose="02040503050406030204" pitchFamily="18" charset="0"/>
                              <a:cs typeface="Times New Roman" panose="02020603050405020304" pitchFamily="18" charset="0"/>
                            </a:rPr>
                            <m:t>𝒛</m:t>
                          </m:r>
                        </m:e>
                      </m:d>
                      <m:r>
                        <a:rPr lang="en-US" altLang="zh-CN" sz="3600" i="1" kern="100">
                          <a:latin typeface="Cambria Math" panose="02040503050406030204" pitchFamily="18" charset="0"/>
                          <a:cs typeface="Times New Roman" panose="02020603050405020304" pitchFamily="18" charset="0"/>
                        </a:rPr>
                        <m:t>=</m:t>
                      </m:r>
                      <m:limUpp>
                        <m:limUpp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limUppPr>
                        <m:e>
                          <m:groupChr>
                            <m:groupChrPr>
                              <m:chr m:val="⏞"/>
                              <m:pos m:val="top"/>
                              <m:vertJc m:val="bot"/>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groupChrPr>
                            <m:e>
                              <m:nary>
                                <m:naryPr>
                                  <m:chr m:val="∑"/>
                                  <m:supHide m:val="on"/>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3600" i="1" kern="100">
                                      <a:latin typeface="Cambria Math" panose="02040503050406030204" pitchFamily="18" charset="0"/>
                                      <a:cs typeface="Times New Roman" panose="02020603050405020304" pitchFamily="18" charset="0"/>
                                    </a:rPr>
                                    <m:t>𝑖</m:t>
                                  </m:r>
                                  <m:r>
                                    <a:rPr lang="en-US" altLang="zh-CN" sz="3600" i="1" kern="100">
                                      <a:latin typeface="Cambria Math" panose="02040503050406030204" pitchFamily="18" charset="0"/>
                                      <a:cs typeface="Times New Roman" panose="02020603050405020304" pitchFamily="18" charset="0"/>
                                    </a:rPr>
                                    <m:t>∈</m:t>
                                  </m:r>
                                  <m:r>
                                    <a:rPr lang="en-US" altLang="zh-CN" sz="3600" i="1" kern="100">
                                      <a:latin typeface="Cambria Math" panose="02040503050406030204" pitchFamily="18" charset="0"/>
                                      <a:cs typeface="Times New Roman" panose="02020603050405020304" pitchFamily="18" charset="0"/>
                                    </a:rPr>
                                    <m:t>𝐼</m:t>
                                  </m:r>
                                </m:sub>
                                <m:sup/>
                                <m:e>
                                  <m:sSub>
                                    <m:sSub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latin typeface="Cambria Math" panose="02040503050406030204" pitchFamily="18" charset="0"/>
                                          <a:cs typeface="Times New Roman" panose="02020603050405020304" pitchFamily="18" charset="0"/>
                                        </a:rPr>
                                        <m:t>𝜓</m:t>
                                      </m:r>
                                    </m:e>
                                    <m:sub>
                                      <m:r>
                                        <a:rPr lang="en-US" altLang="zh-CN" sz="3600" i="1" kern="100">
                                          <a:latin typeface="Cambria Math" panose="02040503050406030204" pitchFamily="18" charset="0"/>
                                          <a:cs typeface="Times New Roman" panose="02020603050405020304" pitchFamily="18" charset="0"/>
                                        </a:rPr>
                                        <m:t>𝑖</m:t>
                                      </m:r>
                                    </m:sub>
                                  </m:sSub>
                                  <m:d>
                                    <m:d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latin typeface="Cambria Math" panose="02040503050406030204" pitchFamily="18" charset="0"/>
                                              <a:cs typeface="Times New Roman" panose="02020603050405020304" pitchFamily="18" charset="0"/>
                                            </a:rPr>
                                            <m:t>𝑧</m:t>
                                          </m:r>
                                        </m:e>
                                        <m:sub>
                                          <m:r>
                                            <a:rPr lang="en-US" altLang="zh-CN" sz="3600" i="1" kern="100">
                                              <a:latin typeface="Cambria Math" panose="02040503050406030204" pitchFamily="18" charset="0"/>
                                              <a:cs typeface="Times New Roman" panose="02020603050405020304" pitchFamily="18" charset="0"/>
                                            </a:rPr>
                                            <m:t>𝑖</m:t>
                                          </m:r>
                                        </m:sub>
                                      </m:sSub>
                                    </m:e>
                                  </m:d>
                                </m:e>
                              </m:nary>
                            </m:e>
                          </m:groupChr>
                        </m:e>
                        <m:lim>
                          <m:r>
                            <a:rPr lang="en-US" altLang="zh-CN" sz="3600" i="1" kern="100">
                              <a:latin typeface="Cambria Math" panose="02040503050406030204" pitchFamily="18" charset="0"/>
                              <a:cs typeface="Times New Roman" panose="02020603050405020304" pitchFamily="18" charset="0"/>
                            </a:rPr>
                            <m:t>𝑈𝑛𝑎𝑟𝑦</m:t>
                          </m:r>
                        </m:lim>
                      </m:limUpp>
                      <m:r>
                        <a:rPr lang="en-US" altLang="zh-CN" sz="3600" i="1" kern="100">
                          <a:latin typeface="Cambria Math" panose="02040503050406030204" pitchFamily="18" charset="0"/>
                          <a:cs typeface="Times New Roman" panose="02020603050405020304" pitchFamily="18" charset="0"/>
                        </a:rPr>
                        <m:t>+</m:t>
                      </m:r>
                      <m:limUpp>
                        <m:limUpp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limUppPr>
                        <m:e>
                          <m:groupChr>
                            <m:groupChrPr>
                              <m:chr m:val="⏞"/>
                              <m:pos m:val="top"/>
                              <m:vertJc m:val="bot"/>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groupChrPr>
                            <m:e>
                              <m:nary>
                                <m:naryPr>
                                  <m:chr m:val="∑"/>
                                  <m:supHide m:val="on"/>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3600" i="1" kern="100">
                                      <a:latin typeface="Cambria Math" panose="02040503050406030204" pitchFamily="18" charset="0"/>
                                      <a:cs typeface="Times New Roman" panose="02020603050405020304" pitchFamily="18" charset="0"/>
                                    </a:rPr>
                                    <m:t>𝑖</m:t>
                                  </m:r>
                                  <m:r>
                                    <a:rPr lang="en-US" altLang="zh-CN" sz="3600" i="1" kern="100">
                                      <a:latin typeface="Cambria Math" panose="02040503050406030204" pitchFamily="18" charset="0"/>
                                      <a:cs typeface="Times New Roman" panose="02020603050405020304" pitchFamily="18" charset="0"/>
                                    </a:rPr>
                                    <m:t>≠</m:t>
                                  </m:r>
                                  <m:r>
                                    <a:rPr lang="en-US" altLang="zh-CN" sz="3600" i="1" kern="100">
                                      <a:latin typeface="Cambria Math" panose="02040503050406030204" pitchFamily="18" charset="0"/>
                                      <a:cs typeface="Times New Roman" panose="02020603050405020304" pitchFamily="18" charset="0"/>
                                    </a:rPr>
                                    <m:t>𝑗</m:t>
                                  </m:r>
                                  <m:r>
                                    <a:rPr lang="en-US" altLang="zh-CN" sz="3600" i="1" kern="100">
                                      <a:latin typeface="Cambria Math" panose="02040503050406030204" pitchFamily="18" charset="0"/>
                                      <a:cs typeface="Times New Roman" panose="02020603050405020304" pitchFamily="18" charset="0"/>
                                    </a:rPr>
                                    <m:t>∈</m:t>
                                  </m:r>
                                  <m:r>
                                    <a:rPr lang="en-US" altLang="zh-CN" sz="3600" i="1" kern="100">
                                      <a:latin typeface="Cambria Math" panose="02040503050406030204" pitchFamily="18" charset="0"/>
                                      <a:cs typeface="Times New Roman" panose="02020603050405020304" pitchFamily="18" charset="0"/>
                                    </a:rPr>
                                    <m:t>𝐼</m:t>
                                  </m:r>
                                </m:sub>
                                <m:sup/>
                                <m:e>
                                  <m:sSub>
                                    <m:sSub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latin typeface="Cambria Math" panose="02040503050406030204" pitchFamily="18" charset="0"/>
                                          <a:cs typeface="Times New Roman" panose="02020603050405020304" pitchFamily="18" charset="0"/>
                                        </a:rPr>
                                        <m:t>𝜓</m:t>
                                      </m:r>
                                    </m:e>
                                    <m:sub>
                                      <m:r>
                                        <a:rPr lang="en-US" altLang="zh-CN" sz="3600" i="1" kern="100">
                                          <a:latin typeface="Cambria Math" panose="02040503050406030204" pitchFamily="18" charset="0"/>
                                          <a:cs typeface="Times New Roman" panose="02020603050405020304" pitchFamily="18" charset="0"/>
                                        </a:rPr>
                                        <m:t>𝑖𝑗</m:t>
                                      </m:r>
                                    </m:sub>
                                  </m:sSub>
                                  <m:r>
                                    <a:rPr lang="en-US" altLang="zh-CN" sz="3600" i="1" kern="100">
                                      <a:latin typeface="Cambria Math" panose="02040503050406030204" pitchFamily="18" charset="0"/>
                                      <a:cs typeface="Times New Roman" panose="02020603050405020304" pitchFamily="18" charset="0"/>
                                    </a:rPr>
                                    <m:t>(</m:t>
                                  </m:r>
                                  <m:sSub>
                                    <m:sSub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latin typeface="Cambria Math" panose="02040503050406030204" pitchFamily="18" charset="0"/>
                                          <a:cs typeface="Times New Roman" panose="02020603050405020304" pitchFamily="18" charset="0"/>
                                        </a:rPr>
                                        <m:t>𝑧</m:t>
                                      </m:r>
                                    </m:e>
                                    <m:sub>
                                      <m:r>
                                        <a:rPr lang="en-US" altLang="zh-CN" sz="3600" i="1" kern="100">
                                          <a:latin typeface="Cambria Math" panose="02040503050406030204" pitchFamily="18" charset="0"/>
                                          <a:cs typeface="Times New Roman" panose="02020603050405020304" pitchFamily="18" charset="0"/>
                                        </a:rPr>
                                        <m:t>𝑖</m:t>
                                      </m:r>
                                    </m:sub>
                                  </m:sSub>
                                  <m:r>
                                    <a:rPr lang="en-US" altLang="zh-CN" sz="3600" i="1" kern="100">
                                      <a:latin typeface="Cambria Math" panose="02040503050406030204" pitchFamily="18" charset="0"/>
                                      <a:cs typeface="Times New Roman" panose="02020603050405020304" pitchFamily="18" charset="0"/>
                                    </a:rPr>
                                    <m:t>,</m:t>
                                  </m:r>
                                  <m:sSub>
                                    <m:sSubPr>
                                      <m:ctrlPr>
                                        <a:rPr lang="zh-CN" altLang="zh-CN" sz="3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latin typeface="Cambria Math" panose="02040503050406030204" pitchFamily="18" charset="0"/>
                                          <a:cs typeface="Times New Roman" panose="02020603050405020304" pitchFamily="18" charset="0"/>
                                        </a:rPr>
                                        <m:t>𝑧</m:t>
                                      </m:r>
                                    </m:e>
                                    <m:sub>
                                      <m:r>
                                        <a:rPr lang="en-US" altLang="zh-CN" sz="3600" i="1" kern="100">
                                          <a:latin typeface="Cambria Math" panose="02040503050406030204" pitchFamily="18" charset="0"/>
                                          <a:cs typeface="Times New Roman" panose="02020603050405020304" pitchFamily="18" charset="0"/>
                                        </a:rPr>
                                        <m:t>𝑗</m:t>
                                      </m:r>
                                    </m:sub>
                                  </m:sSub>
                                  <m:r>
                                    <a:rPr lang="en-US" altLang="zh-CN" sz="3600" i="1" kern="100">
                                      <a:latin typeface="Cambria Math" panose="02040503050406030204" pitchFamily="18" charset="0"/>
                                      <a:cs typeface="Times New Roman" panose="02020603050405020304" pitchFamily="18" charset="0"/>
                                    </a:rPr>
                                    <m:t>)</m:t>
                                  </m:r>
                                </m:e>
                              </m:nary>
                            </m:e>
                          </m:groupChr>
                        </m:e>
                        <m:lim>
                          <m:r>
                            <a:rPr lang="en-US" altLang="zh-CN" sz="3600" i="1" kern="100">
                              <a:latin typeface="Cambria Math" panose="02040503050406030204" pitchFamily="18" charset="0"/>
                              <a:cs typeface="Times New Roman" panose="02020603050405020304" pitchFamily="18" charset="0"/>
                            </a:rPr>
                            <m:t>𝑃𝑎𝑖𝑟𝑤𝑖𝑠𝑒</m:t>
                          </m:r>
                        </m:lim>
                      </m:limUpp>
                    </m:oMath>
                  </m:oMathPara>
                </a14:m>
                <a:endParaRPr lang="zh-CN" altLang="zh-CN" sz="1600" kern="100" dirty="0">
                  <a:latin typeface="Calibri" panose="020F0502020204030204" pitchFamily="34" charset="0"/>
                  <a:cs typeface="Times New Roman" panose="02020603050405020304" pitchFamily="18" charset="0"/>
                </a:endParaRPr>
              </a:p>
              <a:p>
                <a:pPr algn="just"/>
                <a:r>
                  <a:rPr lang="en-US" altLang="zh-CN" sz="2800" kern="100" dirty="0">
                    <a:latin typeface="Calibri" panose="020F0502020204030204" pitchFamily="34" charset="0"/>
                    <a:cs typeface="Times New Roman" panose="02020603050405020304" pitchFamily="18" charset="0"/>
                  </a:rPr>
                  <a:t> </a:t>
                </a:r>
                <a:endParaRPr lang="zh-CN" altLang="zh-CN" sz="1600" kern="100" dirty="0">
                  <a:latin typeface="Calibri" panose="020F0502020204030204" pitchFamily="34"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kern="100">
                              <a:latin typeface="Cambria Math" panose="02040503050406030204" pitchFamily="18" charset="0"/>
                              <a:cs typeface="Times New Roman" panose="02020603050405020304" pitchFamily="18" charset="0"/>
                            </a:rPr>
                            <m:t>𝜓</m:t>
                          </m:r>
                        </m:e>
                        <m:sub>
                          <m:r>
                            <a:rPr lang="en-US" altLang="zh-CN" sz="2800" i="1" kern="100">
                              <a:latin typeface="Cambria Math" panose="02040503050406030204" pitchFamily="18" charset="0"/>
                              <a:cs typeface="Times New Roman" panose="02020603050405020304" pitchFamily="18" charset="0"/>
                            </a:rPr>
                            <m:t>𝑖</m:t>
                          </m:r>
                        </m:sub>
                      </m:sSub>
                      <m:d>
                        <m:d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kern="100">
                                  <a:latin typeface="Cambria Math" panose="02040503050406030204" pitchFamily="18" charset="0"/>
                                  <a:cs typeface="Times New Roman" panose="02020603050405020304" pitchFamily="18" charset="0"/>
                                </a:rPr>
                                <m:t>𝑧</m:t>
                              </m:r>
                            </m:e>
                            <m:sub>
                              <m:r>
                                <a:rPr lang="en-US" altLang="zh-CN" sz="2800" i="1" kern="100">
                                  <a:latin typeface="Cambria Math" panose="02040503050406030204" pitchFamily="18" charset="0"/>
                                  <a:cs typeface="Times New Roman" panose="02020603050405020304" pitchFamily="18" charset="0"/>
                                </a:rPr>
                                <m:t>𝑖</m:t>
                              </m:r>
                            </m:sub>
                          </m:sSub>
                        </m:e>
                      </m:d>
                      <m:r>
                        <a:rPr lang="en-US" altLang="zh-CN" sz="2800" i="1" kern="100">
                          <a:latin typeface="Cambria Math" panose="02040503050406030204" pitchFamily="18" charset="0"/>
                          <a:cs typeface="Times New Roman" panose="02020603050405020304" pitchFamily="18" charset="0"/>
                        </a:rPr>
                        <m:t>=</m:t>
                      </m:r>
                      <m:limUpp>
                        <m:limUpp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limUppPr>
                        <m:e>
                          <m:groupChr>
                            <m:groupChrPr>
                              <m:chr m:val="⏞"/>
                              <m:pos m:val="top"/>
                              <m:vertJc m:val="bot"/>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groupChrPr>
                            <m:e>
                              <m:sSubSup>
                                <m:sSubSup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800" i="1" kern="100">
                                      <a:latin typeface="Cambria Math" panose="02040503050406030204" pitchFamily="18" charset="0"/>
                                      <a:cs typeface="Times New Roman" panose="02020603050405020304" pitchFamily="18" charset="0"/>
                                    </a:rPr>
                                    <m:t>𝜓</m:t>
                                  </m:r>
                                </m:e>
                                <m:sub>
                                  <m:r>
                                    <a:rPr lang="en-US" altLang="zh-CN" sz="2800" i="1" kern="100">
                                      <a:latin typeface="Cambria Math" panose="02040503050406030204" pitchFamily="18" charset="0"/>
                                      <a:cs typeface="Times New Roman" panose="02020603050405020304" pitchFamily="18" charset="0"/>
                                    </a:rPr>
                                    <m:t>𝑖</m:t>
                                  </m:r>
                                </m:sub>
                                <m:sup>
                                  <m:r>
                                    <a:rPr lang="en-US" altLang="zh-CN" sz="2800" i="1" kern="100">
                                      <a:latin typeface="Cambria Math" panose="02040503050406030204" pitchFamily="18" charset="0"/>
                                      <a:cs typeface="Times New Roman" panose="02020603050405020304" pitchFamily="18" charset="0"/>
                                    </a:rPr>
                                    <m:t>𝑂</m:t>
                                  </m:r>
                                </m:sup>
                              </m:sSubSup>
                              <m:d>
                                <m:d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kern="100">
                                          <a:latin typeface="Cambria Math" panose="02040503050406030204" pitchFamily="18" charset="0"/>
                                          <a:cs typeface="Times New Roman" panose="02020603050405020304" pitchFamily="18" charset="0"/>
                                        </a:rPr>
                                        <m:t>𝑥</m:t>
                                      </m:r>
                                    </m:e>
                                    <m:sub>
                                      <m:r>
                                        <a:rPr lang="en-US" altLang="zh-CN" sz="2800" i="1" kern="100">
                                          <a:latin typeface="Cambria Math" panose="02040503050406030204" pitchFamily="18" charset="0"/>
                                          <a:cs typeface="Times New Roman" panose="02020603050405020304" pitchFamily="18" charset="0"/>
                                        </a:rPr>
                                        <m:t>𝑖</m:t>
                                      </m:r>
                                    </m:sub>
                                  </m:sSub>
                                </m:e>
                              </m:d>
                            </m:e>
                          </m:groupChr>
                        </m:e>
                        <m:lim>
                          <m:r>
                            <a:rPr lang="en-US" altLang="zh-CN" sz="2800" i="1" kern="100">
                              <a:latin typeface="Cambria Math" panose="02040503050406030204" pitchFamily="18" charset="0"/>
                              <a:cs typeface="Times New Roman" panose="02020603050405020304" pitchFamily="18" charset="0"/>
                            </a:rPr>
                            <m:t>𝑂𝑏𝑗𝑒𝑐𝑡</m:t>
                          </m:r>
                        </m:lim>
                      </m:limUpp>
                      <m:r>
                        <a:rPr lang="en-US" altLang="zh-CN" sz="2800" i="1" kern="100">
                          <a:latin typeface="Cambria Math" panose="02040503050406030204" pitchFamily="18" charset="0"/>
                          <a:cs typeface="Times New Roman" panose="02020603050405020304" pitchFamily="18" charset="0"/>
                        </a:rPr>
                        <m:t>+</m:t>
                      </m:r>
                      <m:limUpp>
                        <m:limUpp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limUppPr>
                        <m:e>
                          <m:groupChr>
                            <m:groupChrPr>
                              <m:chr m:val="⏞"/>
                              <m:pos m:val="top"/>
                              <m:vertJc m:val="bot"/>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groupChrPr>
                            <m:e>
                              <m:nary>
                                <m:naryPr>
                                  <m:chr m:val="∑"/>
                                  <m:supHide m:val="on"/>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2800" i="1" kern="100">
                                      <a:latin typeface="Cambria Math" panose="02040503050406030204" pitchFamily="18" charset="0"/>
                                      <a:cs typeface="Times New Roman" panose="02020603050405020304" pitchFamily="18" charset="0"/>
                                    </a:rPr>
                                    <m:t>𝑎</m:t>
                                  </m:r>
                                </m:sub>
                                <m:sup/>
                                <m:e>
                                  <m:sSubSup>
                                    <m:sSubSup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800" i="1" kern="100">
                                          <a:latin typeface="Cambria Math" panose="02040503050406030204" pitchFamily="18" charset="0"/>
                                          <a:cs typeface="Times New Roman" panose="02020603050405020304" pitchFamily="18" charset="0"/>
                                        </a:rPr>
                                        <m:t>𝜓</m:t>
                                      </m:r>
                                    </m:e>
                                    <m:sub>
                                      <m:r>
                                        <a:rPr lang="en-US" altLang="zh-CN" sz="2800" i="1" kern="100">
                                          <a:latin typeface="Cambria Math" panose="02040503050406030204" pitchFamily="18" charset="0"/>
                                          <a:cs typeface="Times New Roman" panose="02020603050405020304" pitchFamily="18" charset="0"/>
                                        </a:rPr>
                                        <m:t>𝑖</m:t>
                                      </m:r>
                                      <m:r>
                                        <a:rPr lang="en-US" altLang="zh-CN" sz="2800" i="1" kern="100">
                                          <a:latin typeface="Cambria Math" panose="02040503050406030204" pitchFamily="18" charset="0"/>
                                          <a:cs typeface="Times New Roman" panose="02020603050405020304" pitchFamily="18" charset="0"/>
                                        </a:rPr>
                                        <m:t>,</m:t>
                                      </m:r>
                                      <m:r>
                                        <a:rPr lang="en-US" altLang="zh-CN" sz="2800" i="1" kern="100">
                                          <a:latin typeface="Cambria Math" panose="02040503050406030204" pitchFamily="18" charset="0"/>
                                          <a:cs typeface="Times New Roman" panose="02020603050405020304" pitchFamily="18" charset="0"/>
                                        </a:rPr>
                                        <m:t>𝑎</m:t>
                                      </m:r>
                                    </m:sub>
                                    <m:sup>
                                      <m:r>
                                        <a:rPr lang="en-US" altLang="zh-CN" sz="2800" i="1" kern="100">
                                          <a:latin typeface="Cambria Math" panose="02040503050406030204" pitchFamily="18" charset="0"/>
                                          <a:cs typeface="Times New Roman" panose="02020603050405020304" pitchFamily="18" charset="0"/>
                                        </a:rPr>
                                        <m:t>𝐴</m:t>
                                      </m:r>
                                    </m:sup>
                                  </m:sSubSup>
                                  <m:r>
                                    <a:rPr lang="en-US" altLang="zh-CN" sz="2800" i="1" kern="100">
                                      <a:latin typeface="Cambria Math" panose="02040503050406030204" pitchFamily="18" charset="0"/>
                                      <a:cs typeface="Times New Roman" panose="02020603050405020304" pitchFamily="18" charset="0"/>
                                    </a:rPr>
                                    <m:t>(</m:t>
                                  </m:r>
                                  <m:sSub>
                                    <m:sSub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kern="100">
                                          <a:latin typeface="Cambria Math" panose="02040503050406030204" pitchFamily="18" charset="0"/>
                                          <a:cs typeface="Times New Roman" panose="02020603050405020304" pitchFamily="18" charset="0"/>
                                        </a:rPr>
                                        <m:t>𝑦</m:t>
                                      </m:r>
                                    </m:e>
                                    <m:sub>
                                      <m:r>
                                        <a:rPr lang="en-US" altLang="zh-CN" sz="2800" i="1" kern="100">
                                          <a:latin typeface="Cambria Math" panose="02040503050406030204" pitchFamily="18" charset="0"/>
                                          <a:cs typeface="Times New Roman" panose="02020603050405020304" pitchFamily="18" charset="0"/>
                                        </a:rPr>
                                        <m:t>𝑖</m:t>
                                      </m:r>
                                      <m:r>
                                        <a:rPr lang="en-US" altLang="zh-CN" sz="2800" i="1" kern="100">
                                          <a:latin typeface="Cambria Math" panose="02040503050406030204" pitchFamily="18" charset="0"/>
                                          <a:cs typeface="Times New Roman" panose="02020603050405020304" pitchFamily="18" charset="0"/>
                                        </a:rPr>
                                        <m:t>,</m:t>
                                      </m:r>
                                      <m:r>
                                        <a:rPr lang="en-US" altLang="zh-CN" sz="2800" i="1" kern="100">
                                          <a:latin typeface="Cambria Math" panose="02040503050406030204" pitchFamily="18" charset="0"/>
                                          <a:cs typeface="Times New Roman" panose="02020603050405020304" pitchFamily="18" charset="0"/>
                                        </a:rPr>
                                        <m:t>𝑎</m:t>
                                      </m:r>
                                    </m:sub>
                                  </m:sSub>
                                  <m:r>
                                    <a:rPr lang="en-US" altLang="zh-CN" sz="2800" i="1" kern="100">
                                      <a:latin typeface="Cambria Math" panose="02040503050406030204" pitchFamily="18" charset="0"/>
                                      <a:cs typeface="Times New Roman" panose="02020603050405020304" pitchFamily="18" charset="0"/>
                                    </a:rPr>
                                    <m:t>)</m:t>
                                  </m:r>
                                </m:e>
                              </m:nary>
                            </m:e>
                          </m:groupChr>
                        </m:e>
                        <m:lim>
                          <m:r>
                            <a:rPr lang="en-US" altLang="zh-CN" sz="2800" i="1" kern="100">
                              <a:latin typeface="Cambria Math" panose="02040503050406030204" pitchFamily="18" charset="0"/>
                              <a:cs typeface="Times New Roman" panose="02020603050405020304" pitchFamily="18" charset="0"/>
                            </a:rPr>
                            <m:t>𝐴𝑡𝑡𝑟𝑖𝑏𝑢𝑡𝑒𝑠</m:t>
                          </m:r>
                        </m:lim>
                      </m:limUpp>
                      <m:r>
                        <a:rPr lang="en-US" altLang="zh-CN" sz="2800" i="1" kern="100">
                          <a:latin typeface="Cambria Math" panose="02040503050406030204" pitchFamily="18" charset="0"/>
                          <a:cs typeface="Times New Roman" panose="02020603050405020304" pitchFamily="18" charset="0"/>
                        </a:rPr>
                        <m:t>+</m:t>
                      </m:r>
                      <m:limUpp>
                        <m:limUpp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limUppPr>
                        <m:e>
                          <m:groupChr>
                            <m:groupChrPr>
                              <m:chr m:val="⏞"/>
                              <m:pos m:val="top"/>
                              <m:vertJc m:val="bot"/>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groupChrPr>
                            <m:e>
                              <m:nary>
                                <m:naryPr>
                                  <m:chr m:val="∑"/>
                                  <m:supHide m:val="on"/>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2800" i="1" kern="100">
                                      <a:latin typeface="Cambria Math" panose="02040503050406030204" pitchFamily="18" charset="0"/>
                                      <a:cs typeface="Times New Roman" panose="02020603050405020304" pitchFamily="18" charset="0"/>
                                    </a:rPr>
                                    <m:t>𝑜</m:t>
                                  </m:r>
                                  <m:r>
                                    <a:rPr lang="en-US" altLang="zh-CN" sz="2800" i="1" kern="100">
                                      <a:latin typeface="Cambria Math" panose="02040503050406030204" pitchFamily="18" charset="0"/>
                                      <a:cs typeface="Times New Roman" panose="02020603050405020304" pitchFamily="18" charset="0"/>
                                    </a:rPr>
                                    <m:t>,</m:t>
                                  </m:r>
                                  <m:r>
                                    <a:rPr lang="en-US" altLang="zh-CN" sz="2800" i="1" kern="100">
                                      <a:latin typeface="Cambria Math" panose="02040503050406030204" pitchFamily="18" charset="0"/>
                                      <a:cs typeface="Times New Roman" panose="02020603050405020304" pitchFamily="18" charset="0"/>
                                    </a:rPr>
                                    <m:t>𝑎</m:t>
                                  </m:r>
                                </m:sub>
                                <m:sup/>
                                <m:e>
                                  <m:sSubSup>
                                    <m:sSubSup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800" i="1" kern="100">
                                          <a:latin typeface="Cambria Math" panose="02040503050406030204" pitchFamily="18" charset="0"/>
                                          <a:cs typeface="Times New Roman" panose="02020603050405020304" pitchFamily="18" charset="0"/>
                                        </a:rPr>
                                        <m:t>𝜓</m:t>
                                      </m:r>
                                    </m:e>
                                    <m:sub>
                                      <m:r>
                                        <a:rPr lang="en-US" altLang="zh-CN" sz="2800" i="1" kern="100">
                                          <a:latin typeface="Cambria Math" panose="02040503050406030204" pitchFamily="18" charset="0"/>
                                          <a:cs typeface="Times New Roman" panose="02020603050405020304" pitchFamily="18" charset="0"/>
                                        </a:rPr>
                                        <m:t>𝑖</m:t>
                                      </m:r>
                                      <m:r>
                                        <a:rPr lang="en-US" altLang="zh-CN" sz="2800" i="1" kern="100">
                                          <a:latin typeface="Cambria Math" panose="02040503050406030204" pitchFamily="18" charset="0"/>
                                          <a:cs typeface="Times New Roman" panose="02020603050405020304" pitchFamily="18" charset="0"/>
                                        </a:rPr>
                                        <m:t>,</m:t>
                                      </m:r>
                                      <m:r>
                                        <a:rPr lang="en-US" altLang="zh-CN" sz="2800" i="1" kern="100">
                                          <a:latin typeface="Cambria Math" panose="02040503050406030204" pitchFamily="18" charset="0"/>
                                          <a:cs typeface="Times New Roman" panose="02020603050405020304" pitchFamily="18" charset="0"/>
                                        </a:rPr>
                                        <m:t>𝑜</m:t>
                                      </m:r>
                                      <m:r>
                                        <a:rPr lang="en-US" altLang="zh-CN" sz="2800" i="1" kern="100">
                                          <a:latin typeface="Cambria Math" panose="02040503050406030204" pitchFamily="18" charset="0"/>
                                          <a:cs typeface="Times New Roman" panose="02020603050405020304" pitchFamily="18" charset="0"/>
                                        </a:rPr>
                                        <m:t>,</m:t>
                                      </m:r>
                                      <m:r>
                                        <a:rPr lang="en-US" altLang="zh-CN" sz="2800" i="1" kern="100">
                                          <a:latin typeface="Cambria Math" panose="02040503050406030204" pitchFamily="18" charset="0"/>
                                          <a:cs typeface="Times New Roman" panose="02020603050405020304" pitchFamily="18" charset="0"/>
                                        </a:rPr>
                                        <m:t>𝑎</m:t>
                                      </m:r>
                                    </m:sub>
                                    <m:sup>
                                      <m:r>
                                        <a:rPr lang="en-US" altLang="zh-CN" sz="2800" i="1" kern="100">
                                          <a:latin typeface="Cambria Math" panose="02040503050406030204" pitchFamily="18" charset="0"/>
                                          <a:cs typeface="Times New Roman" panose="02020603050405020304" pitchFamily="18" charset="0"/>
                                        </a:rPr>
                                        <m:t>𝑂𝐴</m:t>
                                      </m:r>
                                    </m:sup>
                                  </m:sSubSup>
                                </m:e>
                              </m:nary>
                              <m:d>
                                <m:d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kern="100">
                                          <a:latin typeface="Cambria Math" panose="02040503050406030204" pitchFamily="18" charset="0"/>
                                          <a:cs typeface="Times New Roman" panose="02020603050405020304" pitchFamily="18" charset="0"/>
                                        </a:rPr>
                                        <m:t>𝑥</m:t>
                                      </m:r>
                                    </m:e>
                                    <m:sub>
                                      <m:r>
                                        <a:rPr lang="en-US" altLang="zh-CN" sz="2800" i="1" kern="100">
                                          <a:latin typeface="Cambria Math" panose="02040503050406030204" pitchFamily="18" charset="0"/>
                                          <a:cs typeface="Times New Roman" panose="02020603050405020304" pitchFamily="18" charset="0"/>
                                        </a:rPr>
                                        <m:t>𝑖</m:t>
                                      </m:r>
                                    </m:sub>
                                  </m:sSub>
                                  <m:r>
                                    <a:rPr lang="en-US" altLang="zh-CN" sz="2800" i="1" kern="100">
                                      <a:latin typeface="Cambria Math" panose="02040503050406030204" pitchFamily="18" charset="0"/>
                                      <a:cs typeface="Times New Roman" panose="02020603050405020304" pitchFamily="18" charset="0"/>
                                    </a:rPr>
                                    <m:t>,</m:t>
                                  </m:r>
                                  <m:sSub>
                                    <m:sSub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kern="100">
                                          <a:latin typeface="Cambria Math" panose="02040503050406030204" pitchFamily="18" charset="0"/>
                                          <a:cs typeface="Times New Roman" panose="02020603050405020304" pitchFamily="18" charset="0"/>
                                        </a:rPr>
                                        <m:t>𝑦</m:t>
                                      </m:r>
                                    </m:e>
                                    <m:sub>
                                      <m:r>
                                        <a:rPr lang="en-US" altLang="zh-CN" sz="2800" i="1" kern="100">
                                          <a:latin typeface="Cambria Math" panose="02040503050406030204" pitchFamily="18" charset="0"/>
                                          <a:cs typeface="Times New Roman" panose="02020603050405020304" pitchFamily="18" charset="0"/>
                                        </a:rPr>
                                        <m:t>𝑖</m:t>
                                      </m:r>
                                      <m:r>
                                        <a:rPr lang="en-US" altLang="zh-CN" sz="2800" i="1" kern="100">
                                          <a:latin typeface="Cambria Math" panose="02040503050406030204" pitchFamily="18" charset="0"/>
                                          <a:cs typeface="Times New Roman" panose="02020603050405020304" pitchFamily="18" charset="0"/>
                                        </a:rPr>
                                        <m:t>,</m:t>
                                      </m:r>
                                      <m:r>
                                        <a:rPr lang="en-US" altLang="zh-CN" sz="2800" i="1" kern="100">
                                          <a:latin typeface="Cambria Math" panose="02040503050406030204" pitchFamily="18" charset="0"/>
                                          <a:cs typeface="Times New Roman" panose="02020603050405020304" pitchFamily="18" charset="0"/>
                                        </a:rPr>
                                        <m:t>𝑎</m:t>
                                      </m:r>
                                    </m:sub>
                                  </m:sSub>
                                </m:e>
                              </m:d>
                            </m:e>
                          </m:groupChr>
                        </m:e>
                        <m:lim>
                          <m:r>
                            <a:rPr lang="en-US" altLang="zh-CN" sz="2800" i="1" kern="100">
                              <a:latin typeface="Cambria Math" panose="02040503050406030204" pitchFamily="18" charset="0"/>
                              <a:cs typeface="Times New Roman" panose="02020603050405020304" pitchFamily="18" charset="0"/>
                            </a:rPr>
                            <m:t>𝐽𝑜𝑖𝑛𝑡</m:t>
                          </m:r>
                          <m:r>
                            <a:rPr lang="en-US" altLang="zh-CN" sz="2800" i="1" kern="100">
                              <a:latin typeface="Cambria Math" panose="02040503050406030204" pitchFamily="18" charset="0"/>
                              <a:cs typeface="Times New Roman" panose="02020603050405020304" pitchFamily="18" charset="0"/>
                            </a:rPr>
                            <m:t> </m:t>
                          </m:r>
                          <m:r>
                            <a:rPr lang="en-US" altLang="zh-CN" sz="2800" i="1" kern="100">
                              <a:latin typeface="Cambria Math" panose="02040503050406030204" pitchFamily="18" charset="0"/>
                              <a:cs typeface="Times New Roman" panose="02020603050405020304" pitchFamily="18" charset="0"/>
                            </a:rPr>
                            <m:t>𝑂𝑏𝑗𝑒𝑐𝑡</m:t>
                          </m:r>
                          <m:r>
                            <a:rPr lang="en-US" altLang="zh-CN" sz="2800" i="1" kern="100">
                              <a:latin typeface="Cambria Math" panose="02040503050406030204" pitchFamily="18" charset="0"/>
                              <a:cs typeface="Times New Roman" panose="02020603050405020304" pitchFamily="18" charset="0"/>
                            </a:rPr>
                            <m:t>−</m:t>
                          </m:r>
                          <m:r>
                            <a:rPr lang="en-US" altLang="zh-CN" sz="2800" i="1" kern="100">
                              <a:latin typeface="Cambria Math" panose="02040503050406030204" pitchFamily="18" charset="0"/>
                              <a:cs typeface="Times New Roman" panose="02020603050405020304" pitchFamily="18" charset="0"/>
                            </a:rPr>
                            <m:t>𝐴𝑡𝑡𝑟𝑖𝑏𝑢𝑡𝑒</m:t>
                          </m:r>
                        </m:lim>
                      </m:limUpp>
                      <m:r>
                        <a:rPr lang="en-US" altLang="zh-CN" sz="2800" kern="100">
                          <a:latin typeface="Cambria Math" panose="02040503050406030204" pitchFamily="18" charset="0"/>
                          <a:cs typeface="Times New Roman" panose="02020603050405020304" pitchFamily="18" charset="0"/>
                        </a:rPr>
                        <m:t>+</m:t>
                      </m:r>
                      <m:limUpp>
                        <m:limUpp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limUppPr>
                        <m:e>
                          <m:groupChr>
                            <m:groupChrPr>
                              <m:chr m:val="⏞"/>
                              <m:pos m:val="top"/>
                              <m:vertJc m:val="bot"/>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groupChrPr>
                            <m:e>
                              <m:nary>
                                <m:naryPr>
                                  <m:chr m:val="∑"/>
                                  <m:supHide m:val="on"/>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2800" i="1" kern="100">
                                      <a:latin typeface="Cambria Math" panose="02040503050406030204" pitchFamily="18" charset="0"/>
                                      <a:cs typeface="Times New Roman" panose="02020603050405020304" pitchFamily="18" charset="0"/>
                                    </a:rPr>
                                    <m:t>𝑎</m:t>
                                  </m:r>
                                  <m:r>
                                    <a:rPr lang="en-US" altLang="zh-CN" sz="2800" i="1" kern="100">
                                      <a:latin typeface="Cambria Math" panose="02040503050406030204" pitchFamily="18" charset="0"/>
                                      <a:cs typeface="Times New Roman" panose="02020603050405020304" pitchFamily="18" charset="0"/>
                                    </a:rPr>
                                    <m:t>≠</m:t>
                                  </m:r>
                                  <m:sSup>
                                    <m:sSup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kern="100">
                                          <a:latin typeface="Cambria Math" panose="02040503050406030204" pitchFamily="18" charset="0"/>
                                          <a:cs typeface="Times New Roman" panose="02020603050405020304" pitchFamily="18" charset="0"/>
                                        </a:rPr>
                                        <m:t>𝑎</m:t>
                                      </m:r>
                                    </m:e>
                                    <m:sup>
                                      <m:r>
                                        <a:rPr lang="en-US" altLang="zh-CN" sz="2800" i="1" kern="100">
                                          <a:latin typeface="Cambria Math" panose="02040503050406030204" pitchFamily="18" charset="0"/>
                                          <a:cs typeface="Times New Roman" panose="02020603050405020304" pitchFamily="18" charset="0"/>
                                        </a:rPr>
                                        <m:t>′</m:t>
                                      </m:r>
                                    </m:sup>
                                  </m:sSup>
                                </m:sub>
                                <m:sup/>
                                <m:e>
                                  <m:sSubSup>
                                    <m:sSubSup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800" i="1" kern="100">
                                          <a:latin typeface="Cambria Math" panose="02040503050406030204" pitchFamily="18" charset="0"/>
                                          <a:cs typeface="Times New Roman" panose="02020603050405020304" pitchFamily="18" charset="0"/>
                                        </a:rPr>
                                        <m:t>𝜓</m:t>
                                      </m:r>
                                    </m:e>
                                    <m:sub>
                                      <m:r>
                                        <a:rPr lang="en-US" altLang="zh-CN" sz="2800" i="1" kern="100">
                                          <a:latin typeface="Cambria Math" panose="02040503050406030204" pitchFamily="18" charset="0"/>
                                          <a:cs typeface="Times New Roman" panose="02020603050405020304" pitchFamily="18" charset="0"/>
                                        </a:rPr>
                                        <m:t>𝑖</m:t>
                                      </m:r>
                                      <m:r>
                                        <a:rPr lang="en-US" altLang="zh-CN" sz="2800" i="1" kern="100">
                                          <a:latin typeface="Cambria Math" panose="02040503050406030204" pitchFamily="18" charset="0"/>
                                          <a:cs typeface="Times New Roman" panose="02020603050405020304" pitchFamily="18" charset="0"/>
                                        </a:rPr>
                                        <m:t>,</m:t>
                                      </m:r>
                                      <m:r>
                                        <a:rPr lang="en-US" altLang="zh-CN" sz="2800" i="1" kern="100">
                                          <a:latin typeface="Cambria Math" panose="02040503050406030204" pitchFamily="18" charset="0"/>
                                          <a:cs typeface="Times New Roman" panose="02020603050405020304" pitchFamily="18" charset="0"/>
                                        </a:rPr>
                                        <m:t>𝑎</m:t>
                                      </m:r>
                                      <m:r>
                                        <a:rPr lang="en-US" altLang="zh-CN" sz="2800" i="1" kern="100">
                                          <a:latin typeface="Cambria Math" panose="02040503050406030204" pitchFamily="18" charset="0"/>
                                          <a:cs typeface="Times New Roman" panose="02020603050405020304" pitchFamily="18" charset="0"/>
                                        </a:rPr>
                                        <m:t>,</m:t>
                                      </m:r>
                                      <m:sSup>
                                        <m:sSup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kern="100">
                                              <a:latin typeface="Cambria Math" panose="02040503050406030204" pitchFamily="18" charset="0"/>
                                              <a:cs typeface="Times New Roman" panose="02020603050405020304" pitchFamily="18" charset="0"/>
                                            </a:rPr>
                                            <m:t>𝑎</m:t>
                                          </m:r>
                                        </m:e>
                                        <m:sup>
                                          <m:r>
                                            <a:rPr lang="en-US" altLang="zh-CN" sz="2800" i="1" kern="100">
                                              <a:latin typeface="Cambria Math" panose="02040503050406030204" pitchFamily="18" charset="0"/>
                                              <a:cs typeface="Times New Roman" panose="02020603050405020304" pitchFamily="18" charset="0"/>
                                            </a:rPr>
                                            <m:t>′</m:t>
                                          </m:r>
                                        </m:sup>
                                      </m:sSup>
                                    </m:sub>
                                    <m:sup>
                                      <m:r>
                                        <a:rPr lang="en-US" altLang="zh-CN" sz="2800" i="1" kern="100">
                                          <a:latin typeface="Cambria Math" panose="02040503050406030204" pitchFamily="18" charset="0"/>
                                          <a:cs typeface="Times New Roman" panose="02020603050405020304" pitchFamily="18" charset="0"/>
                                        </a:rPr>
                                        <m:t>𝐴</m:t>
                                      </m:r>
                                    </m:sup>
                                  </m:sSubSup>
                                  <m:r>
                                    <a:rPr lang="en-US" altLang="zh-CN" sz="2800" i="1" kern="100">
                                      <a:latin typeface="Cambria Math" panose="02040503050406030204" pitchFamily="18" charset="0"/>
                                      <a:cs typeface="Times New Roman" panose="02020603050405020304" pitchFamily="18" charset="0"/>
                                    </a:rPr>
                                    <m:t>(</m:t>
                                  </m:r>
                                  <m:sSub>
                                    <m:sSub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kern="100">
                                          <a:latin typeface="Cambria Math" panose="02040503050406030204" pitchFamily="18" charset="0"/>
                                          <a:cs typeface="Times New Roman" panose="02020603050405020304" pitchFamily="18" charset="0"/>
                                        </a:rPr>
                                        <m:t>𝑦</m:t>
                                      </m:r>
                                    </m:e>
                                    <m:sub>
                                      <m:r>
                                        <a:rPr lang="en-US" altLang="zh-CN" sz="2800" i="1" kern="100">
                                          <a:latin typeface="Cambria Math" panose="02040503050406030204" pitchFamily="18" charset="0"/>
                                          <a:cs typeface="Times New Roman" panose="02020603050405020304" pitchFamily="18" charset="0"/>
                                        </a:rPr>
                                        <m:t>𝑖</m:t>
                                      </m:r>
                                      <m:r>
                                        <a:rPr lang="en-US" altLang="zh-CN" sz="2800" i="1" kern="100">
                                          <a:latin typeface="Cambria Math" panose="02040503050406030204" pitchFamily="18" charset="0"/>
                                          <a:cs typeface="Times New Roman" panose="02020603050405020304" pitchFamily="18" charset="0"/>
                                        </a:rPr>
                                        <m:t>,</m:t>
                                      </m:r>
                                      <m:r>
                                        <a:rPr lang="en-US" altLang="zh-CN" sz="2800" i="1" kern="100">
                                          <a:latin typeface="Cambria Math" panose="02040503050406030204" pitchFamily="18" charset="0"/>
                                          <a:cs typeface="Times New Roman" panose="02020603050405020304" pitchFamily="18" charset="0"/>
                                        </a:rPr>
                                        <m:t>𝑎</m:t>
                                      </m:r>
                                    </m:sub>
                                  </m:sSub>
                                  <m:r>
                                    <a:rPr lang="en-US" altLang="zh-CN" sz="2800" i="1" kern="100">
                                      <a:latin typeface="Cambria Math" panose="02040503050406030204" pitchFamily="18" charset="0"/>
                                      <a:cs typeface="Times New Roman" panose="02020603050405020304" pitchFamily="18" charset="0"/>
                                    </a:rPr>
                                    <m:t>,</m:t>
                                  </m:r>
                                  <m:sSub>
                                    <m:sSub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kern="100">
                                          <a:latin typeface="Cambria Math" panose="02040503050406030204" pitchFamily="18" charset="0"/>
                                          <a:cs typeface="Times New Roman" panose="02020603050405020304" pitchFamily="18" charset="0"/>
                                        </a:rPr>
                                        <m:t>𝑦</m:t>
                                      </m:r>
                                    </m:e>
                                    <m:sub>
                                      <m:r>
                                        <a:rPr lang="en-US" altLang="zh-CN" sz="2800" i="1" kern="100">
                                          <a:latin typeface="Cambria Math" panose="02040503050406030204" pitchFamily="18" charset="0"/>
                                          <a:cs typeface="Times New Roman" panose="02020603050405020304" pitchFamily="18" charset="0"/>
                                        </a:rPr>
                                        <m:t>𝑖</m:t>
                                      </m:r>
                                      <m:r>
                                        <a:rPr lang="en-US" altLang="zh-CN" sz="2800" i="1" kern="100">
                                          <a:latin typeface="Cambria Math" panose="02040503050406030204" pitchFamily="18" charset="0"/>
                                          <a:cs typeface="Times New Roman" panose="02020603050405020304" pitchFamily="18" charset="0"/>
                                        </a:rPr>
                                        <m:t>,</m:t>
                                      </m:r>
                                      <m:sSup>
                                        <m:sSupPr>
                                          <m:ctrlPr>
                                            <a:rPr lang="zh-CN" altLang="zh-CN" sz="28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kern="100">
                                              <a:latin typeface="Cambria Math" panose="02040503050406030204" pitchFamily="18" charset="0"/>
                                              <a:cs typeface="Times New Roman" panose="02020603050405020304" pitchFamily="18" charset="0"/>
                                            </a:rPr>
                                            <m:t>𝑎</m:t>
                                          </m:r>
                                        </m:e>
                                        <m:sup>
                                          <m:r>
                                            <a:rPr lang="en-US" altLang="zh-CN" sz="2800" i="1" kern="100">
                                              <a:latin typeface="Cambria Math" panose="02040503050406030204" pitchFamily="18" charset="0"/>
                                              <a:cs typeface="Times New Roman" panose="02020603050405020304" pitchFamily="18" charset="0"/>
                                            </a:rPr>
                                            <m:t>′</m:t>
                                          </m:r>
                                        </m:sup>
                                      </m:sSup>
                                    </m:sub>
                                  </m:sSub>
                                  <m:r>
                                    <a:rPr lang="en-US" altLang="zh-CN" sz="2800" i="1" kern="100">
                                      <a:latin typeface="Cambria Math" panose="02040503050406030204" pitchFamily="18" charset="0"/>
                                      <a:cs typeface="Times New Roman" panose="02020603050405020304" pitchFamily="18" charset="0"/>
                                    </a:rPr>
                                    <m:t>)</m:t>
                                  </m:r>
                                </m:e>
                              </m:nary>
                            </m:e>
                          </m:groupChr>
                        </m:e>
                        <m:lim>
                          <m:r>
                            <a:rPr lang="en-US" altLang="zh-CN" sz="2800" i="1" kern="100">
                              <a:latin typeface="Cambria Math" panose="02040503050406030204" pitchFamily="18" charset="0"/>
                              <a:cs typeface="Times New Roman" panose="02020603050405020304" pitchFamily="18" charset="0"/>
                            </a:rPr>
                            <m:t>𝐽𝑜𝑖𝑛𝑡</m:t>
                          </m:r>
                          <m:r>
                            <a:rPr lang="en-US" altLang="zh-CN" sz="2800" i="1" kern="100">
                              <a:latin typeface="Cambria Math" panose="02040503050406030204" pitchFamily="18" charset="0"/>
                              <a:cs typeface="Times New Roman" panose="02020603050405020304" pitchFamily="18" charset="0"/>
                            </a:rPr>
                            <m:t> </m:t>
                          </m:r>
                          <m:r>
                            <a:rPr lang="en-US" altLang="zh-CN" sz="2800" i="1" kern="100">
                              <a:latin typeface="Cambria Math" panose="02040503050406030204" pitchFamily="18" charset="0"/>
                              <a:cs typeface="Times New Roman" panose="02020603050405020304" pitchFamily="18" charset="0"/>
                            </a:rPr>
                            <m:t>𝐴𝑡𝑡𝑟𝑖𝑏𝑢𝑡𝑒</m:t>
                          </m:r>
                          <m:r>
                            <a:rPr lang="en-US" altLang="zh-CN" sz="2800" i="1" kern="100">
                              <a:latin typeface="Cambria Math" panose="02040503050406030204" pitchFamily="18" charset="0"/>
                              <a:cs typeface="Times New Roman" panose="02020603050405020304" pitchFamily="18" charset="0"/>
                            </a:rPr>
                            <m:t>−</m:t>
                          </m:r>
                          <m:r>
                            <a:rPr lang="en-US" altLang="zh-CN" sz="2800" i="1" kern="100">
                              <a:latin typeface="Cambria Math" panose="02040503050406030204" pitchFamily="18" charset="0"/>
                              <a:cs typeface="Times New Roman" panose="02020603050405020304" pitchFamily="18" charset="0"/>
                            </a:rPr>
                            <m:t>𝐴𝑡𝑡𝑟𝑖𝑏𝑢𝑡𝑒</m:t>
                          </m:r>
                        </m:lim>
                      </m:limUpp>
                    </m:oMath>
                  </m:oMathPara>
                </a14:m>
                <a:endParaRPr lang="zh-CN" altLang="zh-CN" sz="1600" kern="100" dirty="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0" y="876441"/>
                <a:ext cx="12191999" cy="3936399"/>
              </a:xfrm>
              <a:prstGeom prst="rect">
                <a:avLst/>
              </a:prstGeom>
              <a:blipFill rotWithShape="0">
                <a:blip r:embed="rId3"/>
                <a:stretch>
                  <a:fillRect/>
                </a:stretch>
              </a:blipFill>
            </p:spPr>
            <p:txBody>
              <a:bodyPr/>
              <a:lstStyle/>
              <a:p>
                <a:r>
                  <a:rPr lang="zh-CN" altLang="en-US">
                    <a:noFill/>
                  </a:rPr>
                  <a:t> </a:t>
                </a:r>
              </a:p>
            </p:txBody>
          </p:sp>
        </mc:Fallback>
      </mc:AlternateContent>
      <p:sp>
        <p:nvSpPr>
          <p:cNvPr id="2" name="Title 1"/>
          <p:cNvSpPr>
            <a:spLocks noGrp="1"/>
          </p:cNvSpPr>
          <p:nvPr>
            <p:ph type="title"/>
          </p:nvPr>
        </p:nvSpPr>
        <p:spPr/>
        <p:txBody>
          <a:bodyPr>
            <a:noAutofit/>
          </a:bodyPr>
          <a:lstStyle/>
          <a:p>
            <a:r>
              <a:rPr lang="en-US" sz="4800" dirty="0"/>
              <a:t>Multi-Label Factorial </a:t>
            </a:r>
            <a:r>
              <a:rPr lang="en-US" sz="4800" dirty="0" smtClean="0"/>
              <a:t>CRF</a:t>
            </a:r>
            <a:endParaRPr lang="en-US" sz="4800" dirty="0"/>
          </a:p>
        </p:txBody>
      </p:sp>
      <p:sp>
        <p:nvSpPr>
          <p:cNvPr id="3" name="Content Placeholder 2"/>
          <p:cNvSpPr>
            <a:spLocks noGrp="1"/>
          </p:cNvSpPr>
          <p:nvPr>
            <p:ph idx="1"/>
          </p:nvPr>
        </p:nvSpPr>
        <p:spPr/>
        <p:txBody>
          <a:bodyPr/>
          <a:lstStyle/>
          <a:p>
            <a:endParaRPr lang="en-US" dirty="0" smtClean="0"/>
          </a:p>
          <a:p>
            <a:endParaRPr lang="en-US" dirty="0"/>
          </a:p>
        </p:txBody>
      </p:sp>
      <p:sp>
        <p:nvSpPr>
          <p:cNvPr id="7" name="Rectangle 6"/>
          <p:cNvSpPr/>
          <p:nvPr/>
        </p:nvSpPr>
        <p:spPr>
          <a:xfrm>
            <a:off x="1996969" y="1507062"/>
            <a:ext cx="2232248" cy="97242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Rectangle 7"/>
          <p:cNvSpPr/>
          <p:nvPr/>
        </p:nvSpPr>
        <p:spPr>
          <a:xfrm>
            <a:off x="6554954" y="933463"/>
            <a:ext cx="3269981" cy="2062659"/>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矩形标注 2"/>
          <p:cNvSpPr/>
          <p:nvPr/>
        </p:nvSpPr>
        <p:spPr>
          <a:xfrm>
            <a:off x="476684" y="4760854"/>
            <a:ext cx="2387661" cy="1036830"/>
          </a:xfrm>
          <a:prstGeom prst="wedgeRectCallout">
            <a:avLst>
              <a:gd name="adj1" fmla="val 10401"/>
              <a:gd name="adj2" fmla="val -8684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dirty="0">
                <a:solidFill>
                  <a:schemeClr val="tx1"/>
                </a:solidFill>
              </a:rPr>
              <a:t>Object classifiers: table, chair, etc.</a:t>
            </a:r>
            <a:endParaRPr lang="zh-CN" altLang="en-US" sz="2400" dirty="0">
              <a:solidFill>
                <a:schemeClr val="tx1"/>
              </a:solidFill>
            </a:endParaRPr>
          </a:p>
        </p:txBody>
      </p:sp>
      <p:sp>
        <p:nvSpPr>
          <p:cNvPr id="11" name="矩形标注 9"/>
          <p:cNvSpPr/>
          <p:nvPr/>
        </p:nvSpPr>
        <p:spPr>
          <a:xfrm>
            <a:off x="2965919" y="4760853"/>
            <a:ext cx="3064930" cy="1036831"/>
          </a:xfrm>
          <a:prstGeom prst="wedgeRectCallout">
            <a:avLst>
              <a:gd name="adj1" fmla="val -14388"/>
              <a:gd name="adj2" fmla="val -829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dirty="0">
                <a:solidFill>
                  <a:schemeClr val="tx1"/>
                </a:solidFill>
              </a:rPr>
              <a:t>Attributes classifiers: wood, plastic, red, etc.</a:t>
            </a:r>
            <a:endParaRPr lang="zh-CN" altLang="en-US" sz="2400" dirty="0">
              <a:solidFill>
                <a:schemeClr val="tx1"/>
              </a:solidFill>
            </a:endParaRPr>
          </a:p>
        </p:txBody>
      </p:sp>
      <p:sp>
        <p:nvSpPr>
          <p:cNvPr id="12" name="矩形标注 10"/>
          <p:cNvSpPr/>
          <p:nvPr/>
        </p:nvSpPr>
        <p:spPr>
          <a:xfrm>
            <a:off x="9067628" y="4760854"/>
            <a:ext cx="2689727" cy="1036830"/>
          </a:xfrm>
          <a:prstGeom prst="wedgeRectCallout">
            <a:avLst>
              <a:gd name="adj1" fmla="val 21009"/>
              <a:gd name="adj2" fmla="val -828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dirty="0">
                <a:solidFill>
                  <a:schemeClr val="tx1"/>
                </a:solidFill>
              </a:rPr>
              <a:t>Correlation between attributes.</a:t>
            </a:r>
            <a:endParaRPr lang="zh-CN" altLang="en-US" sz="2400" dirty="0">
              <a:solidFill>
                <a:schemeClr val="tx1"/>
              </a:solidFill>
            </a:endParaRPr>
          </a:p>
        </p:txBody>
      </p:sp>
      <p:sp>
        <p:nvSpPr>
          <p:cNvPr id="13" name="矩形标注 11"/>
          <p:cNvSpPr/>
          <p:nvPr/>
        </p:nvSpPr>
        <p:spPr>
          <a:xfrm>
            <a:off x="6132423" y="4760853"/>
            <a:ext cx="2833630" cy="1036830"/>
          </a:xfrm>
          <a:prstGeom prst="wedgeRectCallout">
            <a:avLst>
              <a:gd name="adj1" fmla="val 2725"/>
              <a:gd name="adj2" fmla="val -8244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dirty="0">
                <a:solidFill>
                  <a:schemeClr val="tx1"/>
                </a:solidFill>
              </a:rPr>
              <a:t>Object and attributes correlation.</a:t>
            </a:r>
            <a:endParaRPr lang="zh-CN" altLang="en-US" sz="2400" dirty="0">
              <a:solidFill>
                <a:schemeClr val="tx1"/>
              </a:solidFill>
            </a:endParaRPr>
          </a:p>
        </p:txBody>
      </p:sp>
      <p:sp>
        <p:nvSpPr>
          <p:cNvPr id="5" name="Rectangle 11"/>
          <p:cNvSpPr>
            <a:spLocks noChangeArrowheads="1"/>
          </p:cNvSpPr>
          <p:nvPr/>
        </p:nvSpPr>
        <p:spPr bwMode="auto">
          <a:xfrm>
            <a:off x="1524001"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圆角矩形 13"/>
          <p:cNvSpPr/>
          <p:nvPr/>
        </p:nvSpPr>
        <p:spPr>
          <a:xfrm>
            <a:off x="508747" y="5939404"/>
            <a:ext cx="11119727" cy="51199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80000"/>
              </a:lnSpc>
              <a:spcBef>
                <a:spcPts val="300"/>
              </a:spcBef>
              <a:spcAft>
                <a:spcPts val="300"/>
              </a:spcAft>
            </a:pPr>
            <a:r>
              <a:rPr lang="en-US" altLang="zh-CN" sz="2800" dirty="0" smtClean="0">
                <a:solidFill>
                  <a:schemeClr val="tx1"/>
                </a:solidFill>
              </a:rPr>
              <a:t>Regarding efficient inference of the CRF, please refer to our papers</a:t>
            </a:r>
            <a:r>
              <a:rPr lang="en-US" altLang="zh-CN" sz="3200" dirty="0" smtClean="0">
                <a:solidFill>
                  <a:schemeClr val="tx1"/>
                </a:solidFill>
                <a:latin typeface="Calibri Light" panose="020F0302020204030204" pitchFamily="34" charset="0"/>
              </a:rPr>
              <a:t>.</a:t>
            </a:r>
            <a:endParaRPr lang="en-US" altLang="zh-CN" sz="32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204629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txBox="1">
            <a:spLocks/>
          </p:cNvSpPr>
          <p:nvPr/>
        </p:nvSpPr>
        <p:spPr>
          <a:xfrm>
            <a:off x="394447" y="789710"/>
            <a:ext cx="11355295" cy="53872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Speech </a:t>
            </a:r>
            <a:r>
              <a:rPr lang="en-US" altLang="zh-CN" dirty="0" smtClean="0"/>
              <a:t>parsing</a:t>
            </a:r>
          </a:p>
          <a:p>
            <a:pPr lvl="1"/>
            <a:r>
              <a:rPr lang="en-US" altLang="zh-CN" dirty="0" smtClean="0"/>
              <a:t>Standard SDK</a:t>
            </a:r>
          </a:p>
          <a:p>
            <a:pPr lvl="1"/>
            <a:r>
              <a:rPr lang="en-US" altLang="zh-CN" dirty="0" smtClean="0"/>
              <a:t>Fixed grammar</a:t>
            </a:r>
          </a:p>
          <a:p>
            <a:pPr lvl="1"/>
            <a:r>
              <a:rPr lang="en-US" altLang="zh-CN" dirty="0" smtClean="0"/>
              <a:t>Limited vocabulary</a:t>
            </a:r>
          </a:p>
          <a:p>
            <a:r>
              <a:rPr lang="en-US" altLang="zh-CN" dirty="0" smtClean="0"/>
              <a:t>Interaction</a:t>
            </a:r>
          </a:p>
          <a:p>
            <a:pPr lvl="1"/>
            <a:r>
              <a:rPr lang="en-US" altLang="zh-CN" dirty="0" smtClean="0"/>
              <a:t>Update unary and pairwise terms in multi-label CRF.</a:t>
            </a:r>
          </a:p>
          <a:p>
            <a:pPr lvl="1"/>
            <a:endParaRPr lang="zh-CN" altLang="en-US" dirty="0"/>
          </a:p>
          <a:p>
            <a:pPr lvl="1"/>
            <a:endParaRPr lang="zh-CN" altLang="en-US" dirty="0" smtClean="0"/>
          </a:p>
          <a:p>
            <a:endParaRPr lang="zh-CN" altLang="en-US" dirty="0"/>
          </a:p>
        </p:txBody>
      </p:sp>
      <p:sp>
        <p:nvSpPr>
          <p:cNvPr id="2" name="标题 1"/>
          <p:cNvSpPr>
            <a:spLocks noGrp="1"/>
          </p:cNvSpPr>
          <p:nvPr>
            <p:ph type="title"/>
          </p:nvPr>
        </p:nvSpPr>
        <p:spPr/>
        <p:txBody>
          <a:bodyPr/>
          <a:lstStyle/>
          <a:p>
            <a:r>
              <a:rPr lang="en-US" altLang="zh-CN" sz="4800" dirty="0" smtClean="0"/>
              <a:t>Verbal commands</a:t>
            </a:r>
            <a:endParaRPr lang="zh-CN" altLang="en-US" sz="4800" dirty="0"/>
          </a:p>
        </p:txBody>
      </p:sp>
    </p:spTree>
    <p:extLst>
      <p:ext uri="{BB962C8B-B14F-4D97-AF65-F5344CB8AC3E}">
        <p14:creationId xmlns:p14="http://schemas.microsoft.com/office/powerpoint/2010/main" val="92551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3"/>
          <a:stretch>
            <a:fillRect/>
          </a:stretch>
        </p:blipFill>
        <p:spPr>
          <a:xfrm>
            <a:off x="534017" y="976481"/>
            <a:ext cx="11093139" cy="2817305"/>
          </a:xfrm>
          <a:prstGeom prst="rect">
            <a:avLst/>
          </a:prstGeom>
        </p:spPr>
      </p:pic>
      <p:sp>
        <p:nvSpPr>
          <p:cNvPr id="2" name="Title 1"/>
          <p:cNvSpPr>
            <a:spLocks noGrp="1"/>
          </p:cNvSpPr>
          <p:nvPr>
            <p:ph type="title"/>
          </p:nvPr>
        </p:nvSpPr>
        <p:spPr/>
        <p:txBody>
          <a:bodyPr>
            <a:noAutofit/>
          </a:bodyPr>
          <a:lstStyle/>
          <a:p>
            <a:r>
              <a:rPr lang="en-US" sz="4800" dirty="0" smtClean="0"/>
              <a:t>Joint inference results</a:t>
            </a:r>
            <a:endParaRPr lang="en-US" sz="4800" dirty="0"/>
          </a:p>
        </p:txBody>
      </p:sp>
      <p:graphicFrame>
        <p:nvGraphicFramePr>
          <p:cNvPr id="6" name="表格 5"/>
          <p:cNvGraphicFramePr>
            <a:graphicFrameLocks noGrp="1"/>
          </p:cNvGraphicFramePr>
          <p:nvPr>
            <p:extLst>
              <p:ext uri="{D42A27DB-BD31-4B8C-83A1-F6EECF244321}">
                <p14:modId xmlns:p14="http://schemas.microsoft.com/office/powerpoint/2010/main" val="1674026844"/>
              </p:ext>
            </p:extLst>
          </p:nvPr>
        </p:nvGraphicFramePr>
        <p:xfrm>
          <a:off x="534017" y="4755928"/>
          <a:ext cx="11093140" cy="1158240"/>
        </p:xfrm>
        <a:graphic>
          <a:graphicData uri="http://schemas.openxmlformats.org/drawingml/2006/table">
            <a:tbl>
              <a:tblPr firstRow="1" bandRow="1">
                <a:tableStyleId>{5C22544A-7EE6-4342-B048-85BDC9FD1C3A}</a:tableStyleId>
              </a:tblPr>
              <a:tblGrid>
                <a:gridCol w="4796740"/>
                <a:gridCol w="2217907"/>
                <a:gridCol w="2431915"/>
                <a:gridCol w="1646578"/>
              </a:tblGrid>
              <a:tr h="0">
                <a:tc>
                  <a:txBody>
                    <a:bodyPr/>
                    <a:lstStyle/>
                    <a:p>
                      <a:pPr algn="ctr"/>
                      <a:r>
                        <a:rPr lang="en-US" altLang="zh-CN" sz="3200" dirty="0" smtClean="0"/>
                        <a:t>Methods</a:t>
                      </a:r>
                      <a:endParaRPr lang="zh-CN" altLang="en-US" sz="3200" dirty="0"/>
                    </a:p>
                  </a:txBody>
                  <a:tcPr anchor="ctr"/>
                </a:tc>
                <a:tc>
                  <a:txBody>
                    <a:bodyPr/>
                    <a:lstStyle/>
                    <a:p>
                      <a:pPr algn="ctr"/>
                      <a:r>
                        <a:rPr lang="en-US" altLang="zh-CN" sz="3200" dirty="0" smtClean="0"/>
                        <a:t>H-CRF [1]</a:t>
                      </a:r>
                      <a:endParaRPr lang="zh-CN" altLang="en-US" sz="3200" dirty="0"/>
                    </a:p>
                  </a:txBody>
                  <a:tcPr anchor="ctr"/>
                </a:tc>
                <a:tc>
                  <a:txBody>
                    <a:bodyPr/>
                    <a:lstStyle/>
                    <a:p>
                      <a:pPr algn="ctr"/>
                      <a:r>
                        <a:rPr lang="en-US" altLang="zh-CN" sz="3200" dirty="0" err="1" smtClean="0"/>
                        <a:t>DenseCRF</a:t>
                      </a:r>
                      <a:r>
                        <a:rPr lang="en-US" altLang="zh-CN" sz="3200" dirty="0" smtClean="0"/>
                        <a:t> [2]</a:t>
                      </a:r>
                      <a:endParaRPr lang="zh-CN" altLang="en-US" sz="3200" dirty="0"/>
                    </a:p>
                  </a:txBody>
                  <a:tcPr anchor="ctr"/>
                </a:tc>
                <a:tc>
                  <a:txBody>
                    <a:bodyPr/>
                    <a:lstStyle/>
                    <a:p>
                      <a:pPr algn="ctr"/>
                      <a:r>
                        <a:rPr lang="en-US" altLang="zh-CN" sz="3200" dirty="0" smtClean="0"/>
                        <a:t>Ours</a:t>
                      </a:r>
                      <a:endParaRPr lang="zh-CN" altLang="en-US" sz="3200" dirty="0"/>
                    </a:p>
                  </a:txBody>
                  <a:tcPr anchor="ctr"/>
                </a:tc>
              </a:tr>
              <a:tr h="370840">
                <a:tc>
                  <a:txBody>
                    <a:bodyPr/>
                    <a:lstStyle/>
                    <a:p>
                      <a:pPr algn="ctr"/>
                      <a:r>
                        <a:rPr lang="en-US" altLang="zh-CN" sz="3200" dirty="0" smtClean="0"/>
                        <a:t>Average label accuracy</a:t>
                      </a:r>
                      <a:endParaRPr lang="zh-CN" altLang="en-US" sz="3200" dirty="0"/>
                    </a:p>
                  </a:txBody>
                  <a:tcPr anchor="ctr"/>
                </a:tc>
                <a:tc>
                  <a:txBody>
                    <a:bodyPr/>
                    <a:lstStyle/>
                    <a:p>
                      <a:pPr algn="ctr"/>
                      <a:r>
                        <a:rPr lang="en-US" altLang="zh-CN" sz="3200" dirty="0" smtClean="0"/>
                        <a:t>51.0%</a:t>
                      </a:r>
                      <a:endParaRPr lang="zh-CN" altLang="en-US" sz="3200" dirty="0"/>
                    </a:p>
                  </a:txBody>
                  <a:tcPr anchor="ctr"/>
                </a:tc>
                <a:tc>
                  <a:txBody>
                    <a:bodyPr/>
                    <a:lstStyle/>
                    <a:p>
                      <a:pPr algn="ctr"/>
                      <a:r>
                        <a:rPr lang="en-US" altLang="zh-CN" sz="3200" dirty="0" smtClean="0"/>
                        <a:t>50.7%</a:t>
                      </a:r>
                      <a:endParaRPr lang="zh-CN" altLang="en-US" sz="3200" dirty="0"/>
                    </a:p>
                  </a:txBody>
                  <a:tcPr anchor="ctr"/>
                </a:tc>
                <a:tc>
                  <a:txBody>
                    <a:bodyPr/>
                    <a:lstStyle/>
                    <a:p>
                      <a:pPr algn="ctr"/>
                      <a:r>
                        <a:rPr lang="en-US" altLang="zh-CN" sz="3200" dirty="0" smtClean="0"/>
                        <a:t>56.9%</a:t>
                      </a:r>
                      <a:endParaRPr lang="zh-CN" altLang="en-US" sz="3200" dirty="0"/>
                    </a:p>
                  </a:txBody>
                  <a:tcPr anchor="ctr"/>
                </a:tc>
              </a:tr>
            </a:tbl>
          </a:graphicData>
        </a:graphic>
      </p:graphicFrame>
      <p:sp>
        <p:nvSpPr>
          <p:cNvPr id="7" name="Title 1"/>
          <p:cNvSpPr txBox="1">
            <a:spLocks/>
          </p:cNvSpPr>
          <p:nvPr/>
        </p:nvSpPr>
        <p:spPr>
          <a:xfrm>
            <a:off x="534017" y="4027248"/>
            <a:ext cx="11165305" cy="669129"/>
          </a:xfrm>
          <a:prstGeom prst="rect">
            <a:avLst/>
          </a:prstGeom>
          <a:noFill/>
        </p:spPr>
        <p:txBody>
          <a:bodyPr>
            <a:normAutofit fontScale="97500"/>
          </a:bodyPr>
          <a:lstStyle>
            <a:lvl1pPr algn="l" defTabSz="914400" rtl="0" eaLnBrk="1" latinLnBrk="0" hangingPunct="1">
              <a:lnSpc>
                <a:spcPct val="90000"/>
              </a:lnSpc>
              <a:spcBef>
                <a:spcPct val="0"/>
              </a:spcBef>
              <a:buNone/>
              <a:defRPr sz="4400" b="0" kern="1200">
                <a:solidFill>
                  <a:schemeClr val="tx1"/>
                </a:solidFill>
                <a:latin typeface="Calibri" panose="020F0502020204030204" pitchFamily="34" charset="0"/>
                <a:ea typeface="+mj-ea"/>
                <a:cs typeface="+mj-cs"/>
              </a:defRPr>
            </a:lvl1pPr>
          </a:lstStyle>
          <a:p>
            <a:pPr algn="ctr"/>
            <a:r>
              <a:rPr lang="en-US" sz="3200" dirty="0" smtClean="0"/>
              <a:t>Results on NYU datasets (724 </a:t>
            </a:r>
            <a:r>
              <a:rPr lang="en-US" altLang="zh-CN" sz="3200" dirty="0" smtClean="0"/>
              <a:t>training &amp; </a:t>
            </a:r>
            <a:r>
              <a:rPr lang="en-US" sz="3200" dirty="0" smtClean="0"/>
              <a:t>725 test images)</a:t>
            </a:r>
            <a:endParaRPr lang="en-US" sz="3200" dirty="0"/>
          </a:p>
        </p:txBody>
      </p:sp>
    </p:spTree>
    <p:extLst>
      <p:ext uri="{BB962C8B-B14F-4D97-AF65-F5344CB8AC3E}">
        <p14:creationId xmlns:p14="http://schemas.microsoft.com/office/powerpoint/2010/main" val="13742997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stretch>
            <a:fillRect/>
          </a:stretch>
        </p:blipFill>
        <p:spPr>
          <a:xfrm>
            <a:off x="1171138" y="1517500"/>
            <a:ext cx="9769704" cy="4222376"/>
          </a:xfrm>
          <a:prstGeom prst="rect">
            <a:avLst/>
          </a:prstGeom>
        </p:spPr>
      </p:pic>
      <p:sp>
        <p:nvSpPr>
          <p:cNvPr id="2" name="标题 1"/>
          <p:cNvSpPr>
            <a:spLocks noGrp="1"/>
          </p:cNvSpPr>
          <p:nvPr>
            <p:ph type="title"/>
          </p:nvPr>
        </p:nvSpPr>
        <p:spPr/>
        <p:txBody>
          <a:bodyPr/>
          <a:lstStyle/>
          <a:p>
            <a:r>
              <a:rPr lang="en-US" altLang="zh-CN" dirty="0" smtClean="0"/>
              <a:t>Demo: Verbal Guided Image Parsing</a:t>
            </a:r>
            <a:endParaRPr lang="zh-CN" altLang="en-US" dirty="0"/>
          </a:p>
        </p:txBody>
      </p:sp>
      <p:pic>
        <p:nvPicPr>
          <p:cNvPr id="6" name="ImageSpirit 00_02_08-00_02_41~1">
            <a:hlinkClick r:id="" action="ppaction://media"/>
          </p:cNvPr>
          <p:cNvPicPr>
            <a:picLocks noGrp="1" noChangeAspect="1"/>
          </p:cNvPicPr>
          <p:nvPr>
            <p:ph idx="1"/>
            <a:videoFile r:link="rId1"/>
            <p:extLst>
              <p:ext uri="{DAA4B4D4-6D71-4841-9C94-3DE7FCFB9230}">
                <p14:media xmlns:p14="http://schemas.microsoft.com/office/powerpoint/2010/main" r:embed="rId2">
                  <p14:trim st="2151" end="234.6666"/>
                  <p14:fade in="1250"/>
                </p14:media>
              </p:ext>
            </p:extLst>
          </p:nvPr>
        </p:nvPicPr>
        <p:blipFill rotWithShape="1">
          <a:blip r:embed="rId6"/>
          <a:srcRect l="12658" t="311" r="12631"/>
          <a:stretch/>
        </p:blipFill>
        <p:spPr>
          <a:xfrm>
            <a:off x="2177858" y="860611"/>
            <a:ext cx="7605656" cy="5708276"/>
          </a:xfrm>
        </p:spPr>
      </p:pic>
    </p:spTree>
    <p:extLst>
      <p:ext uri="{BB962C8B-B14F-4D97-AF65-F5344CB8AC3E}">
        <p14:creationId xmlns:p14="http://schemas.microsoft.com/office/powerpoint/2010/main" val="19329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21" fill="hold"/>
                                        <p:tgtEl>
                                          <p:spTgt spid="6"/>
                                        </p:tgtEl>
                                      </p:cBhvr>
                                    </p:cmd>
                                  </p:childTnLst>
                                </p:cTn>
                              </p:par>
                            </p:childTnLst>
                          </p:cTn>
                        </p:par>
                        <p:par>
                          <p:cTn id="7" fill="hold">
                            <p:stCondLst>
                              <p:cond delay="22621"/>
                            </p:stCondLst>
                            <p:childTnLst>
                              <p:par>
                                <p:cTn id="8" presetID="1" presetClass="exit" presetSubtype="0" fill="hold" nodeType="afterEffect">
                                  <p:stCondLst>
                                    <p:cond delay="0"/>
                                  </p:stCondLst>
                                  <p:childTnLst>
                                    <p:set>
                                      <p:cBhvr>
                                        <p:cTn id="9" dur="1" fill="hold">
                                          <p:stCondLst>
                                            <p:cond delay="0"/>
                                          </p:stCondLst>
                                        </p:cTn>
                                        <p:tgtEl>
                                          <p:spTgt spid="6"/>
                                        </p:tgtEl>
                                        <p:attrNameLst>
                                          <p:attrName>style.visibility</p:attrName>
                                        </p:attrNameLst>
                                      </p:cBhvr>
                                      <p:to>
                                        <p:strVal val="hidden"/>
                                      </p:to>
                                    </p:set>
                                    <p:cmd type="call" cmd="stop">
                                      <p:cBhvr>
                                        <p:cTn id="10" dur="1">
                                          <p:stCondLst>
                                            <p:cond delay="0"/>
                                          </p:stCondLst>
                                        </p:cTn>
                                        <p:tgtEl>
                                          <p:spTgt spid="6"/>
                                        </p:tgtEl>
                                      </p:cBhvr>
                                    </p:cmd>
                                  </p:childTnLst>
                                </p:cTn>
                              </p:par>
                            </p:childTnLst>
                          </p:cTn>
                        </p:par>
                        <p:par>
                          <p:cTn id="11" fill="hold">
                            <p:stCondLst>
                              <p:cond delay="22621"/>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4447" y="789710"/>
            <a:ext cx="11797553" cy="5387254"/>
          </a:xfrm>
        </p:spPr>
        <p:txBody>
          <a:bodyPr/>
          <a:lstStyle/>
          <a:p>
            <a:r>
              <a:rPr lang="en-US" altLang="zh-CN" dirty="0" smtClean="0"/>
              <a:t>Object-attributes and attributes-attributes correlations </a:t>
            </a:r>
          </a:p>
        </p:txBody>
      </p:sp>
      <p:sp>
        <p:nvSpPr>
          <p:cNvPr id="2" name="Title 1"/>
          <p:cNvSpPr>
            <a:spLocks noGrp="1"/>
          </p:cNvSpPr>
          <p:nvPr>
            <p:ph type="title"/>
          </p:nvPr>
        </p:nvSpPr>
        <p:spPr/>
        <p:txBody>
          <a:bodyPr>
            <a:noAutofit/>
          </a:bodyPr>
          <a:lstStyle/>
          <a:p>
            <a:r>
              <a:rPr lang="en-US" sz="4800" dirty="0" smtClean="0"/>
              <a:t>Joint inference results</a:t>
            </a:r>
            <a:endParaRPr lang="en-US" sz="4800" dirty="0"/>
          </a:p>
        </p:txBody>
      </p:sp>
      <p:pic>
        <p:nvPicPr>
          <p:cNvPr id="5" name="Picture 4"/>
          <p:cNvPicPr>
            <a:picLocks noChangeAspect="1"/>
          </p:cNvPicPr>
          <p:nvPr/>
        </p:nvPicPr>
        <p:blipFill>
          <a:blip r:embed="rId2"/>
          <a:stretch>
            <a:fillRect/>
          </a:stretch>
        </p:blipFill>
        <p:spPr>
          <a:xfrm>
            <a:off x="550155" y="1789889"/>
            <a:ext cx="11199520" cy="4507654"/>
          </a:xfrm>
          <a:prstGeom prst="rect">
            <a:avLst/>
          </a:prstGeom>
        </p:spPr>
      </p:pic>
    </p:spTree>
    <p:extLst>
      <p:ext uri="{BB962C8B-B14F-4D97-AF65-F5344CB8AC3E}">
        <p14:creationId xmlns:p14="http://schemas.microsoft.com/office/powerpoint/2010/main" val="41921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8"/>
          <p:cNvSpPr>
            <a:spLocks noGrp="1"/>
          </p:cNvSpPr>
          <p:nvPr>
            <p:ph idx="1"/>
          </p:nvPr>
        </p:nvSpPr>
        <p:spPr/>
        <p:txBody>
          <a:bodyPr/>
          <a:lstStyle/>
          <a:p>
            <a:endParaRPr lang="en-US" altLang="zh-CN" dirty="0" smtClean="0"/>
          </a:p>
          <a:p>
            <a:endParaRPr lang="zh-CN" altLang="en-US" dirty="0"/>
          </a:p>
        </p:txBody>
      </p:sp>
      <p:sp>
        <p:nvSpPr>
          <p:cNvPr id="2" name="Title 1"/>
          <p:cNvSpPr>
            <a:spLocks noGrp="1"/>
          </p:cNvSpPr>
          <p:nvPr>
            <p:ph type="title"/>
          </p:nvPr>
        </p:nvSpPr>
        <p:spPr/>
        <p:txBody>
          <a:bodyPr>
            <a:normAutofit fontScale="90000"/>
          </a:bodyPr>
          <a:lstStyle/>
          <a:p>
            <a:r>
              <a:rPr lang="en-US" dirty="0" smtClean="0"/>
              <a:t>Verbal interaction</a:t>
            </a:r>
            <a:endParaRPr lang="en-US" dirty="0"/>
          </a:p>
        </p:txBody>
      </p:sp>
      <p:pic>
        <p:nvPicPr>
          <p:cNvPr id="3" name="图片 2"/>
          <p:cNvPicPr>
            <a:picLocks noChangeAspect="1"/>
          </p:cNvPicPr>
          <p:nvPr/>
        </p:nvPicPr>
        <p:blipFill>
          <a:blip r:embed="rId3"/>
          <a:stretch>
            <a:fillRect/>
          </a:stretch>
        </p:blipFill>
        <p:spPr>
          <a:xfrm>
            <a:off x="546847" y="789710"/>
            <a:ext cx="11055513" cy="3340814"/>
          </a:xfrm>
          <a:prstGeom prst="rect">
            <a:avLst/>
          </a:prstGeom>
        </p:spPr>
      </p:pic>
      <p:pic>
        <p:nvPicPr>
          <p:cNvPr id="6" name="图片 5"/>
          <p:cNvPicPr>
            <a:picLocks noChangeAspect="1"/>
          </p:cNvPicPr>
          <p:nvPr/>
        </p:nvPicPr>
        <p:blipFill>
          <a:blip r:embed="rId4"/>
          <a:stretch>
            <a:fillRect/>
          </a:stretch>
        </p:blipFill>
        <p:spPr>
          <a:xfrm>
            <a:off x="6296025" y="4331368"/>
            <a:ext cx="3896728" cy="1833747"/>
          </a:xfrm>
          <a:prstGeom prst="rect">
            <a:avLst/>
          </a:prstGeom>
          <a:noFill/>
          <a:ln>
            <a:noFill/>
          </a:ln>
        </p:spPr>
      </p:pic>
      <p:sp>
        <p:nvSpPr>
          <p:cNvPr id="7" name="内容占位符 2"/>
          <p:cNvSpPr txBox="1">
            <a:spLocks/>
          </p:cNvSpPr>
          <p:nvPr/>
        </p:nvSpPr>
        <p:spPr>
          <a:xfrm>
            <a:off x="546847" y="4259542"/>
            <a:ext cx="11355295" cy="18896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dirty="0" smtClean="0"/>
              <a:t>Material Attributes (</a:t>
            </a:r>
            <a:r>
              <a:rPr lang="en-US" altLang="zh-CN" sz="3200" dirty="0" smtClean="0">
                <a:solidFill>
                  <a:srgbClr val="FF0000"/>
                </a:solidFill>
              </a:rPr>
              <a:t>MA</a:t>
            </a:r>
            <a:r>
              <a:rPr lang="en-US" altLang="zh-CN" sz="3200" dirty="0" smtClean="0"/>
              <a:t>)</a:t>
            </a:r>
          </a:p>
          <a:p>
            <a:r>
              <a:rPr lang="en-US" altLang="zh-CN" sz="3200" dirty="0" smtClean="0"/>
              <a:t> Surface Attributes (</a:t>
            </a:r>
            <a:r>
              <a:rPr lang="en-US" altLang="zh-CN" sz="3200" dirty="0" smtClean="0">
                <a:solidFill>
                  <a:srgbClr val="00B050"/>
                </a:solidFill>
              </a:rPr>
              <a:t>SA</a:t>
            </a:r>
            <a:r>
              <a:rPr lang="en-US" altLang="zh-CN" sz="3200" dirty="0" smtClean="0"/>
              <a:t>)</a:t>
            </a:r>
          </a:p>
          <a:p>
            <a:r>
              <a:rPr lang="en-US" altLang="zh-CN" sz="3200" dirty="0" smtClean="0"/>
              <a:t> Color Attributes (</a:t>
            </a:r>
            <a:r>
              <a:rPr lang="en-US" altLang="zh-CN" sz="3200" dirty="0" smtClean="0">
                <a:solidFill>
                  <a:srgbClr val="00B0F0"/>
                </a:solidFill>
              </a:rPr>
              <a:t>CA</a:t>
            </a:r>
            <a:r>
              <a:rPr lang="en-US" altLang="zh-CN" sz="3200" dirty="0" smtClean="0"/>
              <a:t>)</a:t>
            </a:r>
          </a:p>
          <a:p>
            <a:r>
              <a:rPr lang="en-US" altLang="zh-CN" sz="3200" dirty="0" smtClean="0"/>
              <a:t> Position Attributes (</a:t>
            </a:r>
            <a:r>
              <a:rPr lang="en-US" altLang="zh-CN" sz="3200" dirty="0" smtClean="0">
                <a:solidFill>
                  <a:schemeClr val="accent2">
                    <a:lumMod val="75000"/>
                  </a:schemeClr>
                </a:solidFill>
              </a:rPr>
              <a:t>PA</a:t>
            </a:r>
            <a:r>
              <a:rPr lang="en-US" altLang="zh-CN" sz="3200" dirty="0" smtClean="0"/>
              <a:t>)</a:t>
            </a:r>
            <a:endParaRPr lang="zh-CN" altLang="en-US" sz="3200" dirty="0"/>
          </a:p>
        </p:txBody>
      </p:sp>
      <p:sp>
        <p:nvSpPr>
          <p:cNvPr id="8" name="内容占位符 2"/>
          <p:cNvSpPr txBox="1">
            <a:spLocks/>
          </p:cNvSpPr>
          <p:nvPr/>
        </p:nvSpPr>
        <p:spPr>
          <a:xfrm>
            <a:off x="7798388" y="5423773"/>
            <a:ext cx="4124810" cy="11008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200" dirty="0" smtClean="0"/>
              <a:t>Refine the </a:t>
            </a:r>
            <a:r>
              <a:rPr lang="en-US" altLang="zh-CN" sz="3200" dirty="0" smtClean="0">
                <a:solidFill>
                  <a:srgbClr val="FF0000"/>
                </a:solidFill>
              </a:rPr>
              <a:t>glass</a:t>
            </a:r>
            <a:r>
              <a:rPr lang="en-US" altLang="zh-CN" sz="3200" dirty="0" smtClean="0"/>
              <a:t> picture in </a:t>
            </a:r>
            <a:r>
              <a:rPr lang="en-US" altLang="zh-CN" sz="3200" dirty="0" smtClean="0">
                <a:solidFill>
                  <a:schemeClr val="accent2">
                    <a:lumMod val="75000"/>
                  </a:schemeClr>
                </a:solidFill>
              </a:rPr>
              <a:t>center-middle</a:t>
            </a:r>
            <a:r>
              <a:rPr lang="en-US" altLang="zh-CN" sz="3200" dirty="0" smtClean="0"/>
              <a:t>.</a:t>
            </a:r>
            <a:endParaRPr lang="zh-CN" altLang="en-US" sz="3200" dirty="0"/>
          </a:p>
        </p:txBody>
      </p:sp>
    </p:spTree>
    <p:extLst>
      <p:ext uri="{BB962C8B-B14F-4D97-AF65-F5344CB8AC3E}">
        <p14:creationId xmlns:p14="http://schemas.microsoft.com/office/powerpoint/2010/main" val="109679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a:t>Demo: Verbal Guided Image Parsing</a:t>
            </a:r>
            <a:endParaRPr lang="zh-CN" altLang="en-US" sz="4800" dirty="0"/>
          </a:p>
        </p:txBody>
      </p:sp>
      <p:pic>
        <p:nvPicPr>
          <p:cNvPr id="4" name="ImageSpirit 00_02_08-00_02_41~1">
            <a:hlinkClick r:id="" action="ppaction://media"/>
          </p:cNvPr>
          <p:cNvPicPr>
            <a:picLocks noGrp="1" noChangeAspect="1"/>
          </p:cNvPicPr>
          <p:nvPr>
            <p:ph idx="1"/>
            <a:videoFile r:link="rId1"/>
            <p:extLst>
              <p:ext uri="{DAA4B4D4-6D71-4841-9C94-3DE7FCFB9230}">
                <p14:media xmlns:p14="http://schemas.microsoft.com/office/powerpoint/2010/main" r:embed="rId2">
                  <p14:trim st="749"/>
                </p14:media>
              </p:ext>
            </p:extLst>
          </p:nvPr>
        </p:nvPicPr>
        <p:blipFill rotWithShape="1">
          <a:blip r:embed="rId5"/>
          <a:srcRect l="12568" t="331" r="12750" b="38"/>
          <a:stretch>
            <a:fillRect/>
          </a:stretch>
        </p:blipFill>
        <p:spPr>
          <a:xfrm>
            <a:off x="2267604" y="817581"/>
            <a:ext cx="7555255" cy="5669280"/>
          </a:xfr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4979" y="817581"/>
            <a:ext cx="3701688" cy="2746414"/>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6050" y="817582"/>
            <a:ext cx="3701688" cy="2746414"/>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6050" y="3707129"/>
            <a:ext cx="3701688" cy="2746413"/>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4979" y="3707128"/>
            <a:ext cx="3701688" cy="2746414"/>
          </a:xfrm>
          <a:prstGeom prst="rect">
            <a:avLst/>
          </a:prstGeom>
        </p:spPr>
      </p:pic>
      <p:sp>
        <p:nvSpPr>
          <p:cNvPr id="9" name="文本框 8"/>
          <p:cNvSpPr txBox="1"/>
          <p:nvPr/>
        </p:nvSpPr>
        <p:spPr>
          <a:xfrm>
            <a:off x="3394249" y="3673809"/>
            <a:ext cx="1423147" cy="523220"/>
          </a:xfrm>
          <a:prstGeom prst="rect">
            <a:avLst/>
          </a:prstGeom>
          <a:noFill/>
        </p:spPr>
        <p:txBody>
          <a:bodyPr wrap="none" rtlCol="0">
            <a:spAutoFit/>
          </a:bodyPr>
          <a:lstStyle/>
          <a:p>
            <a:r>
              <a:rPr lang="en-US" altLang="zh-CN" sz="2800" dirty="0" smtClean="0">
                <a:solidFill>
                  <a:srgbClr val="FFFF00"/>
                </a:solidFill>
              </a:rPr>
              <a:t>Wooden</a:t>
            </a:r>
            <a:endParaRPr lang="zh-CN" altLang="en-US" sz="2800" dirty="0">
              <a:solidFill>
                <a:srgbClr val="FFFF00"/>
              </a:solidFill>
            </a:endParaRPr>
          </a:p>
        </p:txBody>
      </p:sp>
    </p:spTree>
    <p:extLst>
      <p:ext uri="{BB962C8B-B14F-4D97-AF65-F5344CB8AC3E}">
        <p14:creationId xmlns:p14="http://schemas.microsoft.com/office/powerpoint/2010/main" val="277112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56" fill="hold"/>
                                        <p:tgtEl>
                                          <p:spTgt spid="4"/>
                                        </p:tgtEl>
                                      </p:cBhvr>
                                    </p:cmd>
                                  </p:childTnLst>
                                </p:cTn>
                              </p:par>
                            </p:childTnLst>
                          </p:cTn>
                        </p:par>
                        <p:par>
                          <p:cTn id="7" fill="hold">
                            <p:stCondLst>
                              <p:cond delay="25256"/>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256"/>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25256"/>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5256"/>
                            </p:stCondLst>
                            <p:childTnLst>
                              <p:par>
                                <p:cTn id="17" presetID="1"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25256"/>
                            </p:stCondLst>
                            <p:childTnLst>
                              <p:par>
                                <p:cTn id="20" presetID="1" presetClass="exit" presetSubtype="0" fill="hold" nodeType="afterEffect">
                                  <p:stCondLst>
                                    <p:cond delay="0"/>
                                  </p:stCondLst>
                                  <p:childTnLst>
                                    <p:set>
                                      <p:cBhvr>
                                        <p:cTn id="21" dur="1" fill="hold">
                                          <p:stCondLst>
                                            <p:cond delay="0"/>
                                          </p:stCondLst>
                                        </p:cTn>
                                        <p:tgtEl>
                                          <p:spTgt spid="4"/>
                                        </p:tgtEl>
                                        <p:attrNameLst>
                                          <p:attrName>style.visibility</p:attrName>
                                        </p:attrNameLst>
                                      </p:cBhvr>
                                      <p:to>
                                        <p:strVal val="hidden"/>
                                      </p:to>
                                    </p:set>
                                    <p:cmd type="call" cmd="stop">
                                      <p:cBhvr>
                                        <p:cTn id="22" dur="1">
                                          <p:stCondLst>
                                            <p:cond delay="0"/>
                                          </p:stCondLst>
                                        </p:cTn>
                                        <p:tgtEl>
                                          <p:spTgt spid="4"/>
                                        </p:tgtEl>
                                      </p:cBhvr>
                                    </p:cmd>
                                  </p:childTnLst>
                                </p:cTn>
                              </p:par>
                            </p:childTnLst>
                          </p:cTn>
                        </p:par>
                        <p:par>
                          <p:cTn id="23" fill="hold">
                            <p:stCondLst>
                              <p:cond delay="25256"/>
                            </p:stCondLst>
                            <p:childTnLst>
                              <p:par>
                                <p:cTn id="24" presetID="1"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4"/>
                </p:tgtEl>
              </p:cMediaNode>
            </p:vide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4"/>
                                        </p:tgtEl>
                                      </p:cBhvr>
                                    </p:cmd>
                                  </p:childTnLst>
                                </p:cTn>
                              </p:par>
                            </p:childTnLst>
                          </p:cTn>
                        </p:par>
                      </p:childTnLst>
                    </p:cTn>
                  </p:par>
                </p:childTnLst>
              </p:cTn>
              <p:nextCondLst>
                <p:cond evt="onClick" delay="0">
                  <p:tgtEl>
                    <p:spTgt spid="4"/>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a:t>Demo: Verbal Guided Image Manipulation</a:t>
            </a:r>
            <a:endParaRPr lang="zh-CN" altLang="en-US" sz="4800" dirty="0"/>
          </a:p>
        </p:txBody>
      </p:sp>
      <p:pic>
        <p:nvPicPr>
          <p:cNvPr id="4" name="ImageSpirit 00_02_08-00_02_41~2">
            <a:hlinkClick r:id="" action="ppaction://media"/>
          </p:cNvPr>
          <p:cNvPicPr>
            <a:picLocks noGrp="1" noChangeAspect="1"/>
          </p:cNvPicPr>
          <p:nvPr>
            <p:ph idx="1"/>
            <a:videoFile r:link="rId1"/>
            <p:extLst>
              <p:ext uri="{DAA4B4D4-6D71-4841-9C94-3DE7FCFB9230}">
                <p14:media xmlns:p14="http://schemas.microsoft.com/office/powerpoint/2010/main" r:embed="rId2">
                  <p14:trim st="593" end="0.3333"/>
                </p14:media>
              </p:ext>
            </p:extLst>
          </p:nvPr>
        </p:nvPicPr>
        <p:blipFill rotWithShape="1">
          <a:blip r:embed="rId5"/>
          <a:srcRect l="12681" t="-68" r="12637" b="38"/>
          <a:stretch>
            <a:fillRect/>
          </a:stretch>
        </p:blipFill>
        <p:spPr>
          <a:xfrm>
            <a:off x="2261267" y="798226"/>
            <a:ext cx="7567930" cy="5701553"/>
          </a:xfr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35" y="1962248"/>
            <a:ext cx="5559687" cy="4124929"/>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5827" y="1962248"/>
            <a:ext cx="5559689" cy="4124930"/>
          </a:xfrm>
          <a:prstGeom prst="rect">
            <a:avLst/>
          </a:prstGeom>
        </p:spPr>
      </p:pic>
      <p:sp>
        <p:nvSpPr>
          <p:cNvPr id="7" name="内容占位符 2"/>
          <p:cNvSpPr txBox="1">
            <a:spLocks/>
          </p:cNvSpPr>
          <p:nvPr/>
        </p:nvSpPr>
        <p:spPr>
          <a:xfrm>
            <a:off x="394447" y="789710"/>
            <a:ext cx="11355295" cy="53872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600" dirty="0" smtClean="0"/>
              <a:t>Avoid the tedious manual selection</a:t>
            </a:r>
          </a:p>
          <a:p>
            <a:pPr lvl="1"/>
            <a:r>
              <a:rPr lang="en-US" altLang="zh-CN" sz="3200" dirty="0" smtClean="0"/>
              <a:t>More user friendly </a:t>
            </a:r>
            <a:endParaRPr lang="zh-CN" altLang="en-US" sz="3200" dirty="0"/>
          </a:p>
        </p:txBody>
      </p:sp>
    </p:spTree>
    <p:extLst>
      <p:ext uri="{BB962C8B-B14F-4D97-AF65-F5344CB8AC3E}">
        <p14:creationId xmlns:p14="http://schemas.microsoft.com/office/powerpoint/2010/main" val="355482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5" fill="hold"/>
                                        <p:tgtEl>
                                          <p:spTgt spid="4"/>
                                        </p:tgtEl>
                                      </p:cBhvr>
                                    </p:cmd>
                                  </p:childTnLst>
                                </p:cTn>
                              </p:par>
                            </p:childTnLst>
                          </p:cTn>
                        </p:par>
                        <p:par>
                          <p:cTn id="7" fill="hold">
                            <p:stCondLst>
                              <p:cond delay="8415"/>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8415"/>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8415"/>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8415"/>
                            </p:stCondLst>
                            <p:childTnLst>
                              <p:par>
                                <p:cTn id="17" presetID="1" presetClass="exit" presetSubtype="0" fill="hold" nodeType="afterEffect">
                                  <p:stCondLst>
                                    <p:cond delay="0"/>
                                  </p:stCondLst>
                                  <p:childTnLst>
                                    <p:set>
                                      <p:cBhvr>
                                        <p:cTn id="18" dur="1" fill="hold">
                                          <p:stCondLst>
                                            <p:cond delay="0"/>
                                          </p:stCondLst>
                                        </p:cTn>
                                        <p:tgtEl>
                                          <p:spTgt spid="4"/>
                                        </p:tgtEl>
                                        <p:attrNameLst>
                                          <p:attrName>style.visibility</p:attrName>
                                        </p:attrNameLst>
                                      </p:cBhvr>
                                      <p:to>
                                        <p:strVal val="hidden"/>
                                      </p:to>
                                    </p:set>
                                    <p:cmd type="call" cmd="stop">
                                      <p:cBhvr>
                                        <p:cTn id="19" dur="1">
                                          <p:stCondLst>
                                            <p:cond delay="0"/>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Demo: Semantic Animation</a:t>
            </a:r>
            <a:endParaRPr lang="zh-CN" altLang="en-US" sz="4800" dirty="0"/>
          </a:p>
        </p:txBody>
      </p:sp>
      <p:pic>
        <p:nvPicPr>
          <p:cNvPr id="4" name="ImageSpirit 00_02_08-00_02_41~4">
            <a:hlinkClick r:id="" action="ppaction://media"/>
          </p:cNvPr>
          <p:cNvPicPr>
            <a:picLocks noGrp="1" noChangeAspect="1"/>
          </p:cNvPicPr>
          <p:nvPr>
            <p:ph idx="1"/>
            <a:videoFile r:link="rId1"/>
            <p:extLst>
              <p:ext uri="{DAA4B4D4-6D71-4841-9C94-3DE7FCFB9230}">
                <p14:media xmlns:p14="http://schemas.microsoft.com/office/powerpoint/2010/main" r:embed="rId2">
                  <p14:trim end="13613"/>
                </p14:media>
              </p:ext>
            </p:extLst>
          </p:nvPr>
        </p:nvPicPr>
        <p:blipFill rotWithShape="1">
          <a:blip r:embed="rId5"/>
          <a:srcRect l="12568" r="12637"/>
          <a:stretch>
            <a:fillRect/>
          </a:stretch>
        </p:blipFill>
        <p:spPr>
          <a:xfrm>
            <a:off x="2097175" y="810504"/>
            <a:ext cx="7573384" cy="5695397"/>
          </a:xfrm>
        </p:spPr>
      </p:pic>
      <p:sp>
        <p:nvSpPr>
          <p:cNvPr id="5" name="内容占位符 2"/>
          <p:cNvSpPr txBox="1">
            <a:spLocks/>
          </p:cNvSpPr>
          <p:nvPr/>
        </p:nvSpPr>
        <p:spPr>
          <a:xfrm>
            <a:off x="394447" y="789710"/>
            <a:ext cx="11355295" cy="53872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mtClean="0"/>
              <a:t>Semantic Animation</a:t>
            </a:r>
          </a:p>
          <a:p>
            <a:pPr lvl="1"/>
            <a:r>
              <a:rPr lang="en-US" altLang="zh-CN" smtClean="0"/>
              <a:t>Object semantic </a:t>
            </a:r>
            <a:r>
              <a:rPr lang="en-US" altLang="zh-CN" smtClean="0">
                <a:sym typeface="Wingdings" panose="05000000000000000000" pitchFamily="2" charset="2"/>
              </a:rPr>
              <a:t>Predefined functions</a:t>
            </a:r>
            <a:endParaRPr lang="zh-CN" altLang="en-US" dirty="0"/>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0752" y="2011679"/>
            <a:ext cx="5538990" cy="4109573"/>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840" y="2011679"/>
            <a:ext cx="5567017" cy="4130367"/>
          </a:xfrm>
          <a:prstGeom prst="rect">
            <a:avLst/>
          </a:prstGeom>
        </p:spPr>
      </p:pic>
    </p:spTree>
    <p:extLst>
      <p:ext uri="{BB962C8B-B14F-4D97-AF65-F5344CB8AC3E}">
        <p14:creationId xmlns:p14="http://schemas.microsoft.com/office/powerpoint/2010/main" val="378003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7" fill="hold"/>
                                        <p:tgtEl>
                                          <p:spTgt spid="4"/>
                                        </p:tgtEl>
                                      </p:cBhvr>
                                    </p:cmd>
                                  </p:childTnLst>
                                </p:cTn>
                              </p:par>
                            </p:childTnLst>
                          </p:cTn>
                        </p:par>
                        <p:par>
                          <p:cTn id="7" fill="hold">
                            <p:stCondLst>
                              <p:cond delay="9397"/>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9397"/>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9397"/>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9397"/>
                            </p:stCondLst>
                            <p:childTnLst>
                              <p:par>
                                <p:cTn id="17" presetID="1" presetClass="exit" presetSubtype="0" fill="hold" nodeType="afterEffect">
                                  <p:stCondLst>
                                    <p:cond delay="0"/>
                                  </p:stCondLst>
                                  <p:childTnLst>
                                    <p:set>
                                      <p:cBhvr>
                                        <p:cTn id="18" dur="1" fill="hold">
                                          <p:stCondLst>
                                            <p:cond delay="0"/>
                                          </p:stCondLst>
                                        </p:cTn>
                                        <p:tgtEl>
                                          <p:spTgt spid="4"/>
                                        </p:tgtEl>
                                        <p:attrNameLst>
                                          <p:attrName>style.visibility</p:attrName>
                                        </p:attrNameLst>
                                      </p:cBhvr>
                                      <p:to>
                                        <p:strVal val="hidden"/>
                                      </p:to>
                                    </p:set>
                                    <p:cmd type="call" cmd="stop">
                                      <p:cBhvr>
                                        <p:cTn id="19" dur="1">
                                          <p:stCondLst>
                                            <p:cond delay="0"/>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Verbal Guided Image Parsing </a:t>
            </a:r>
            <a:r>
              <a:rPr lang="en-US" altLang="zh-CN" sz="4800" dirty="0" smtClean="0"/>
              <a:t>Results</a:t>
            </a:r>
            <a:endParaRPr lang="zh-CN" altLang="en-US" sz="4800" dirty="0"/>
          </a:p>
        </p:txBody>
      </p:sp>
      <p:pic>
        <p:nvPicPr>
          <p:cNvPr id="4" name="内容占位符 3"/>
          <p:cNvPicPr>
            <a:picLocks noGrp="1" noChangeAspect="1"/>
          </p:cNvPicPr>
          <p:nvPr>
            <p:ph idx="1"/>
          </p:nvPr>
        </p:nvPicPr>
        <p:blipFill>
          <a:blip r:embed="rId3"/>
          <a:stretch>
            <a:fillRect/>
          </a:stretch>
        </p:blipFill>
        <p:spPr>
          <a:xfrm>
            <a:off x="252916" y="808443"/>
            <a:ext cx="11702446" cy="5670178"/>
          </a:xfrm>
          <a:prstGeom prst="rect">
            <a:avLst/>
          </a:prstGeom>
        </p:spPr>
      </p:pic>
    </p:spTree>
    <p:extLst>
      <p:ext uri="{BB962C8B-B14F-4D97-AF65-F5344CB8AC3E}">
        <p14:creationId xmlns:p14="http://schemas.microsoft.com/office/powerpoint/2010/main" val="2882821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Experimental results</a:t>
            </a:r>
            <a:endParaRPr lang="zh-CN" altLang="en-US" sz="4800" dirty="0"/>
          </a:p>
        </p:txBody>
      </p:sp>
      <p:sp>
        <p:nvSpPr>
          <p:cNvPr id="3" name="内容占位符 2"/>
          <p:cNvSpPr>
            <a:spLocks noGrp="1"/>
          </p:cNvSpPr>
          <p:nvPr>
            <p:ph idx="1"/>
          </p:nvPr>
        </p:nvSpPr>
        <p:spPr/>
        <p:txBody>
          <a:bodyPr/>
          <a:lstStyle/>
          <a:p>
            <a:r>
              <a:rPr lang="en-US" altLang="zh-CN" dirty="0" smtClean="0"/>
              <a:t>Statistics of verbal guided parsing results</a:t>
            </a:r>
          </a:p>
          <a:p>
            <a:endParaRPr lang="en-US" altLang="zh-CN" dirty="0"/>
          </a:p>
          <a:p>
            <a:endParaRPr lang="en-US" altLang="zh-CN" dirty="0" smtClean="0"/>
          </a:p>
          <a:p>
            <a:r>
              <a:rPr lang="en-US" altLang="zh-CN" dirty="0" smtClean="0"/>
              <a:t>Results for the full datasets (see supplemental)</a:t>
            </a:r>
          </a:p>
          <a:p>
            <a:pPr lvl="1"/>
            <a:endParaRPr lang="en-US" altLang="zh-CN" dirty="0"/>
          </a:p>
          <a:p>
            <a:pPr lvl="1"/>
            <a:endParaRPr lang="en-US" altLang="zh-CN" dirty="0" smtClean="0"/>
          </a:p>
          <a:p>
            <a:pPr lvl="1"/>
            <a:endParaRPr lang="en-US" altLang="zh-CN" dirty="0"/>
          </a:p>
        </p:txBody>
      </p:sp>
      <p:graphicFrame>
        <p:nvGraphicFramePr>
          <p:cNvPr id="4" name="表格 3"/>
          <p:cNvGraphicFramePr>
            <a:graphicFrameLocks noGrp="1"/>
          </p:cNvGraphicFramePr>
          <p:nvPr>
            <p:extLst>
              <p:ext uri="{D42A27DB-BD31-4B8C-83A1-F6EECF244321}">
                <p14:modId xmlns:p14="http://schemas.microsoft.com/office/powerpoint/2010/main" val="2397995835"/>
              </p:ext>
            </p:extLst>
          </p:nvPr>
        </p:nvGraphicFramePr>
        <p:xfrm>
          <a:off x="675652" y="1479125"/>
          <a:ext cx="10724762" cy="1158240"/>
        </p:xfrm>
        <a:graphic>
          <a:graphicData uri="http://schemas.openxmlformats.org/drawingml/2006/table">
            <a:tbl>
              <a:tblPr firstRow="1" bandRow="1">
                <a:tableStyleId>{5C22544A-7EE6-4342-B048-85BDC9FD1C3A}</a:tableStyleId>
              </a:tblPr>
              <a:tblGrid>
                <a:gridCol w="4051585"/>
                <a:gridCol w="2393004"/>
                <a:gridCol w="2023354"/>
                <a:gridCol w="2256819"/>
              </a:tblGrid>
              <a:tr h="0">
                <a:tc>
                  <a:txBody>
                    <a:bodyPr/>
                    <a:lstStyle/>
                    <a:p>
                      <a:pPr algn="ctr"/>
                      <a:r>
                        <a:rPr lang="en-US" altLang="zh-CN" sz="3200" dirty="0" smtClean="0"/>
                        <a:t>Methods</a:t>
                      </a:r>
                      <a:endParaRPr lang="zh-CN" altLang="en-US" sz="3200" dirty="0"/>
                    </a:p>
                  </a:txBody>
                  <a:tcPr anchor="ctr"/>
                </a:tc>
                <a:tc>
                  <a:txBody>
                    <a:bodyPr/>
                    <a:lstStyle/>
                    <a:p>
                      <a:pPr algn="ctr"/>
                      <a:r>
                        <a:rPr lang="en-US" altLang="zh-CN" sz="3200" dirty="0" err="1" smtClean="0"/>
                        <a:t>DenseCRF</a:t>
                      </a:r>
                      <a:r>
                        <a:rPr lang="en-US" altLang="zh-CN" sz="3200" dirty="0" smtClean="0"/>
                        <a:t> </a:t>
                      </a:r>
                      <a:endParaRPr lang="zh-CN" altLang="en-US" sz="3200" dirty="0"/>
                    </a:p>
                  </a:txBody>
                  <a:tcPr anchor="ctr"/>
                </a:tc>
                <a:tc>
                  <a:txBody>
                    <a:bodyPr/>
                    <a:lstStyle/>
                    <a:p>
                      <a:pPr algn="ctr"/>
                      <a:r>
                        <a:rPr lang="en-US" altLang="zh-CN" sz="3200" dirty="0" smtClean="0"/>
                        <a:t>Ours-A</a:t>
                      </a:r>
                      <a:endParaRPr lang="zh-CN" altLang="en-US" sz="3200" dirty="0"/>
                    </a:p>
                  </a:txBody>
                  <a:tcPr anchor="ctr"/>
                </a:tc>
                <a:tc>
                  <a:txBody>
                    <a:bodyPr/>
                    <a:lstStyle/>
                    <a:p>
                      <a:pPr algn="ctr"/>
                      <a:r>
                        <a:rPr lang="en-US" altLang="zh-CN" sz="3200" dirty="0" smtClean="0"/>
                        <a:t>Ours-I</a:t>
                      </a:r>
                      <a:endParaRPr lang="zh-CN" altLang="en-US" sz="3200" dirty="0"/>
                    </a:p>
                  </a:txBody>
                  <a:tcPr anchor="ctr"/>
                </a:tc>
              </a:tr>
              <a:tr h="370840">
                <a:tc>
                  <a:txBody>
                    <a:bodyPr/>
                    <a:lstStyle/>
                    <a:p>
                      <a:pPr algn="ctr"/>
                      <a:r>
                        <a:rPr lang="en-US" altLang="zh-CN" sz="3200" dirty="0" smtClean="0"/>
                        <a:t>Average Label accuracy</a:t>
                      </a:r>
                      <a:endParaRPr lang="zh-CN" altLang="en-US" sz="3200" dirty="0"/>
                    </a:p>
                  </a:txBody>
                  <a:tcPr anchor="ctr"/>
                </a:tc>
                <a:tc>
                  <a:txBody>
                    <a:bodyPr/>
                    <a:lstStyle/>
                    <a:p>
                      <a:pPr algn="ctr"/>
                      <a:r>
                        <a:rPr lang="en-US" altLang="zh-CN" sz="3200" dirty="0" smtClean="0"/>
                        <a:t>52.1%</a:t>
                      </a:r>
                      <a:endParaRPr lang="zh-CN" altLang="en-US" sz="3200" dirty="0"/>
                    </a:p>
                  </a:txBody>
                  <a:tcPr anchor="ctr"/>
                </a:tc>
                <a:tc>
                  <a:txBody>
                    <a:bodyPr/>
                    <a:lstStyle/>
                    <a:p>
                      <a:pPr algn="ctr"/>
                      <a:r>
                        <a:rPr lang="en-US" altLang="zh-CN" sz="3200" dirty="0" smtClean="0"/>
                        <a:t>56.2%</a:t>
                      </a:r>
                      <a:endParaRPr lang="zh-CN" altLang="en-US" sz="3200" dirty="0"/>
                    </a:p>
                  </a:txBody>
                  <a:tcPr anchor="ctr"/>
                </a:tc>
                <a:tc>
                  <a:txBody>
                    <a:bodyPr/>
                    <a:lstStyle/>
                    <a:p>
                      <a:pPr algn="ctr"/>
                      <a:r>
                        <a:rPr lang="en-US" altLang="zh-CN" sz="3200" dirty="0" smtClean="0"/>
                        <a:t>80.6%</a:t>
                      </a:r>
                      <a:endParaRPr lang="zh-CN" altLang="en-US" sz="3200" dirty="0"/>
                    </a:p>
                  </a:txBody>
                  <a:tcPr anchor="ctr"/>
                </a:tc>
              </a:tr>
            </a:tbl>
          </a:graphicData>
        </a:graphic>
      </p:graphicFrame>
      <p:pic>
        <p:nvPicPr>
          <p:cNvPr id="6" name="图片 5"/>
          <p:cNvPicPr>
            <a:picLocks noChangeAspect="1"/>
          </p:cNvPicPr>
          <p:nvPr/>
        </p:nvPicPr>
        <p:blipFill>
          <a:blip r:embed="rId3"/>
          <a:stretch>
            <a:fillRect/>
          </a:stretch>
        </p:blipFill>
        <p:spPr>
          <a:xfrm>
            <a:off x="714375" y="3333750"/>
            <a:ext cx="2339994" cy="2548922"/>
          </a:xfrm>
          <a:prstGeom prst="rect">
            <a:avLst/>
          </a:prstGeom>
        </p:spPr>
      </p:pic>
      <p:pic>
        <p:nvPicPr>
          <p:cNvPr id="7" name="图片 6"/>
          <p:cNvPicPr>
            <a:picLocks noChangeAspect="1"/>
          </p:cNvPicPr>
          <p:nvPr/>
        </p:nvPicPr>
        <p:blipFill>
          <a:blip r:embed="rId4"/>
          <a:stretch>
            <a:fillRect/>
          </a:stretch>
        </p:blipFill>
        <p:spPr>
          <a:xfrm>
            <a:off x="3175392" y="3333750"/>
            <a:ext cx="2358137" cy="2546788"/>
          </a:xfrm>
          <a:prstGeom prst="rect">
            <a:avLst/>
          </a:prstGeom>
        </p:spPr>
      </p:pic>
      <p:pic>
        <p:nvPicPr>
          <p:cNvPr id="8" name="图片 7"/>
          <p:cNvPicPr>
            <a:picLocks noChangeAspect="1"/>
          </p:cNvPicPr>
          <p:nvPr/>
        </p:nvPicPr>
        <p:blipFill>
          <a:blip r:embed="rId5"/>
          <a:stretch>
            <a:fillRect/>
          </a:stretch>
        </p:blipFill>
        <p:spPr>
          <a:xfrm>
            <a:off x="5654552" y="3333750"/>
            <a:ext cx="2628566" cy="2546788"/>
          </a:xfrm>
          <a:prstGeom prst="rect">
            <a:avLst/>
          </a:prstGeom>
        </p:spPr>
      </p:pic>
      <p:pic>
        <p:nvPicPr>
          <p:cNvPr id="9" name="图片 8"/>
          <p:cNvPicPr>
            <a:picLocks noChangeAspect="1"/>
          </p:cNvPicPr>
          <p:nvPr/>
        </p:nvPicPr>
        <p:blipFill>
          <a:blip r:embed="rId6"/>
          <a:stretch>
            <a:fillRect/>
          </a:stretch>
        </p:blipFill>
        <p:spPr>
          <a:xfrm>
            <a:off x="8404141" y="3333750"/>
            <a:ext cx="2270630" cy="2546788"/>
          </a:xfrm>
          <a:prstGeom prst="rect">
            <a:avLst/>
          </a:prstGeom>
        </p:spPr>
      </p:pic>
      <p:sp>
        <p:nvSpPr>
          <p:cNvPr id="10" name="内容占位符 2"/>
          <p:cNvSpPr txBox="1">
            <a:spLocks/>
          </p:cNvSpPr>
          <p:nvPr/>
        </p:nvSpPr>
        <p:spPr>
          <a:xfrm>
            <a:off x="10795794" y="4047260"/>
            <a:ext cx="548481" cy="8987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6000" dirty="0" smtClean="0"/>
              <a:t>…</a:t>
            </a:r>
            <a:endParaRPr lang="zh-CN" altLang="en-US" sz="6000" dirty="0"/>
          </a:p>
        </p:txBody>
      </p:sp>
    </p:spTree>
    <p:extLst>
      <p:ext uri="{BB962C8B-B14F-4D97-AF65-F5344CB8AC3E}">
        <p14:creationId xmlns:p14="http://schemas.microsoft.com/office/powerpoint/2010/main" val="2004382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Experimental results</a:t>
            </a:r>
            <a:endParaRPr lang="zh-CN" altLang="en-US" sz="4800" dirty="0"/>
          </a:p>
        </p:txBody>
      </p:sp>
      <p:sp>
        <p:nvSpPr>
          <p:cNvPr id="3" name="内容占位符 2"/>
          <p:cNvSpPr>
            <a:spLocks noGrp="1"/>
          </p:cNvSpPr>
          <p:nvPr>
            <p:ph idx="1"/>
          </p:nvPr>
        </p:nvSpPr>
        <p:spPr/>
        <p:txBody>
          <a:bodyPr/>
          <a:lstStyle/>
          <a:p>
            <a:r>
              <a:rPr lang="en-US" altLang="zh-CN" dirty="0" smtClean="0"/>
              <a:t>Different interaction modalities</a:t>
            </a:r>
          </a:p>
          <a:p>
            <a:endParaRPr lang="zh-CN" altLang="en-US" dirty="0"/>
          </a:p>
        </p:txBody>
      </p:sp>
      <p:graphicFrame>
        <p:nvGraphicFramePr>
          <p:cNvPr id="5" name="表格 4"/>
          <p:cNvGraphicFramePr>
            <a:graphicFrameLocks noGrp="1"/>
          </p:cNvGraphicFramePr>
          <p:nvPr>
            <p:extLst>
              <p:ext uri="{D42A27DB-BD31-4B8C-83A1-F6EECF244321}">
                <p14:modId xmlns:p14="http://schemas.microsoft.com/office/powerpoint/2010/main" val="4173441988"/>
              </p:ext>
            </p:extLst>
          </p:nvPr>
        </p:nvGraphicFramePr>
        <p:xfrm>
          <a:off x="681124" y="2042316"/>
          <a:ext cx="10724762" cy="2804160"/>
        </p:xfrm>
        <a:graphic>
          <a:graphicData uri="http://schemas.openxmlformats.org/drawingml/2006/table">
            <a:tbl>
              <a:tblPr firstRow="1" bandRow="1">
                <a:tableStyleId>{5C22544A-7EE6-4342-B048-85BDC9FD1C3A}</a:tableStyleId>
              </a:tblPr>
              <a:tblGrid>
                <a:gridCol w="5008138"/>
                <a:gridCol w="1828800"/>
                <a:gridCol w="1848256"/>
                <a:gridCol w="2039568"/>
              </a:tblGrid>
              <a:tr h="714260">
                <a:tc>
                  <a:txBody>
                    <a:bodyPr/>
                    <a:lstStyle/>
                    <a:p>
                      <a:pPr algn="ctr"/>
                      <a:r>
                        <a:rPr lang="en-US" altLang="zh-CN" sz="3200" b="1" i="0" kern="1200" dirty="0" smtClean="0">
                          <a:solidFill>
                            <a:schemeClr val="lt1"/>
                          </a:solidFill>
                          <a:effectLst/>
                          <a:latin typeface="+mn-lt"/>
                          <a:ea typeface="+mn-ea"/>
                          <a:cs typeface="+mn-cs"/>
                        </a:rPr>
                        <a:t>Interaction modality</a:t>
                      </a:r>
                      <a:endParaRPr lang="zh-CN" altLang="en-US" sz="3200" dirty="0"/>
                    </a:p>
                  </a:txBody>
                  <a:tcPr anchor="ctr"/>
                </a:tc>
                <a:tc>
                  <a:txBody>
                    <a:bodyPr/>
                    <a:lstStyle/>
                    <a:p>
                      <a:pPr algn="ctr"/>
                      <a:r>
                        <a:rPr lang="en-US" altLang="zh-CN" sz="3200" b="1" i="0" kern="1200" dirty="0" smtClean="0">
                          <a:solidFill>
                            <a:schemeClr val="lt1"/>
                          </a:solidFill>
                          <a:effectLst/>
                          <a:latin typeface="+mn-lt"/>
                          <a:ea typeface="+mn-ea"/>
                          <a:cs typeface="+mn-cs"/>
                        </a:rPr>
                        <a:t> verbal</a:t>
                      </a:r>
                      <a:endParaRPr lang="zh-CN" altLang="en-US" sz="3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3200" b="1" i="0" kern="1200" dirty="0" smtClean="0">
                          <a:solidFill>
                            <a:schemeClr val="lt1"/>
                          </a:solidFill>
                          <a:effectLst/>
                          <a:latin typeface="+mn-lt"/>
                          <a:ea typeface="+mn-ea"/>
                          <a:cs typeface="+mn-cs"/>
                        </a:rPr>
                        <a:t>touch</a:t>
                      </a:r>
                      <a:endParaRPr lang="zh-CN" altLang="en-US" sz="32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3200" b="1" i="0" kern="1200" dirty="0" smtClean="0">
                          <a:solidFill>
                            <a:schemeClr val="lt1"/>
                          </a:solidFill>
                          <a:effectLst/>
                          <a:latin typeface="+mn-lt"/>
                          <a:ea typeface="+mn-ea"/>
                          <a:cs typeface="+mn-cs"/>
                        </a:rPr>
                        <a:t>verbal + touch</a:t>
                      </a:r>
                      <a:endParaRPr lang="zh-CN" altLang="en-US" sz="3200" dirty="0"/>
                    </a:p>
                  </a:txBody>
                  <a:tcPr anchor="ctr"/>
                </a:tc>
              </a:tr>
              <a:tr h="370840">
                <a:tc>
                  <a:txBody>
                    <a:bodyPr/>
                    <a:lstStyle/>
                    <a:p>
                      <a:pPr algn="ctr"/>
                      <a:r>
                        <a:rPr lang="en-US" altLang="zh-CN" sz="3200" b="1" i="0" kern="1200" dirty="0" smtClean="0">
                          <a:solidFill>
                            <a:schemeClr val="tx1"/>
                          </a:solidFill>
                          <a:effectLst/>
                          <a:latin typeface="+mn-lt"/>
                          <a:ea typeface="+mn-ea"/>
                          <a:cs typeface="+mn-cs"/>
                        </a:rPr>
                        <a:t>Average interaction time (s)</a:t>
                      </a:r>
                      <a:endParaRPr lang="zh-CN" altLang="en-US" sz="3200" dirty="0">
                        <a:solidFill>
                          <a:schemeClr val="tx1"/>
                        </a:solidFill>
                      </a:endParaRPr>
                    </a:p>
                  </a:txBody>
                  <a:tcPr anchor="ctr"/>
                </a:tc>
                <a:tc>
                  <a:txBody>
                    <a:bodyPr/>
                    <a:lstStyle/>
                    <a:p>
                      <a:pPr algn="ctr"/>
                      <a:r>
                        <a:rPr lang="en-US" altLang="zh-CN" sz="3200" b="1" i="0" kern="1200" dirty="0" smtClean="0">
                          <a:solidFill>
                            <a:schemeClr val="tx1"/>
                          </a:solidFill>
                          <a:effectLst/>
                          <a:latin typeface="+mn-lt"/>
                          <a:ea typeface="+mn-ea"/>
                          <a:cs typeface="+mn-cs"/>
                        </a:rPr>
                        <a:t>6.6</a:t>
                      </a:r>
                      <a:endParaRPr lang="zh-CN" altLang="en-US" sz="3200"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3200" b="1" i="0" kern="1200" dirty="0" smtClean="0">
                          <a:solidFill>
                            <a:schemeClr val="tx1"/>
                          </a:solidFill>
                          <a:effectLst/>
                          <a:latin typeface="+mn-lt"/>
                          <a:ea typeface="+mn-ea"/>
                          <a:cs typeface="+mn-cs"/>
                        </a:rPr>
                        <a:t>32.3</a:t>
                      </a:r>
                      <a:endParaRPr lang="zh-CN" altLang="en-US" sz="3200"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3200" b="1" i="0" kern="1200" dirty="0" smtClean="0">
                          <a:solidFill>
                            <a:schemeClr val="tx1"/>
                          </a:solidFill>
                          <a:effectLst/>
                          <a:latin typeface="+mn-lt"/>
                          <a:ea typeface="+mn-ea"/>
                          <a:cs typeface="+mn-cs"/>
                        </a:rPr>
                        <a:t>11.7</a:t>
                      </a:r>
                      <a:endParaRPr lang="zh-CN" altLang="en-US" sz="3200" dirty="0" smtClean="0">
                        <a:solidFill>
                          <a:schemeClr val="tx1"/>
                        </a:solidFill>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3200" b="1" i="0" kern="1200" dirty="0" smtClean="0">
                          <a:solidFill>
                            <a:schemeClr val="tx1"/>
                          </a:solidFill>
                          <a:effectLst/>
                          <a:latin typeface="+mn-lt"/>
                          <a:ea typeface="+mn-ea"/>
                          <a:cs typeface="+mn-cs"/>
                        </a:rPr>
                        <a:t>Average accuracy (%)</a:t>
                      </a:r>
                      <a:endParaRPr lang="zh-CN" altLang="en-US" sz="3200" dirty="0">
                        <a:solidFill>
                          <a:schemeClr val="tx1"/>
                        </a:solidFill>
                      </a:endParaRPr>
                    </a:p>
                  </a:txBody>
                  <a:tcPr anchor="ctr"/>
                </a:tc>
                <a:tc>
                  <a:txBody>
                    <a:bodyPr/>
                    <a:lstStyle/>
                    <a:p>
                      <a:pPr algn="ctr"/>
                      <a:r>
                        <a:rPr lang="en-US" altLang="zh-CN" sz="3200" b="1" i="0" kern="1200" dirty="0" smtClean="0">
                          <a:solidFill>
                            <a:schemeClr val="tx1"/>
                          </a:solidFill>
                          <a:effectLst/>
                          <a:latin typeface="+mn-lt"/>
                          <a:ea typeface="+mn-ea"/>
                          <a:cs typeface="+mn-cs"/>
                        </a:rPr>
                        <a:t>80.3</a:t>
                      </a:r>
                      <a:endParaRPr lang="zh-CN" altLang="en-US" sz="3200" dirty="0">
                        <a:solidFill>
                          <a:schemeClr val="tx1"/>
                        </a:solidFill>
                      </a:endParaRPr>
                    </a:p>
                  </a:txBody>
                  <a:tcPr anchor="ctr"/>
                </a:tc>
                <a:tc>
                  <a:txBody>
                    <a:bodyPr/>
                    <a:lstStyle/>
                    <a:p>
                      <a:pPr algn="ctr"/>
                      <a:r>
                        <a:rPr lang="en-US" altLang="zh-CN" sz="3200" b="1" i="0" kern="1200" dirty="0" smtClean="0">
                          <a:solidFill>
                            <a:schemeClr val="tx1"/>
                          </a:solidFill>
                          <a:effectLst/>
                          <a:latin typeface="+mn-lt"/>
                          <a:ea typeface="+mn-ea"/>
                          <a:cs typeface="+mn-cs"/>
                        </a:rPr>
                        <a:t>95.2</a:t>
                      </a:r>
                      <a:endParaRPr lang="zh-CN" altLang="en-US" sz="3200" dirty="0">
                        <a:solidFill>
                          <a:schemeClr val="tx1"/>
                        </a:solidFill>
                      </a:endParaRPr>
                    </a:p>
                  </a:txBody>
                  <a:tcPr anchor="ctr"/>
                </a:tc>
                <a:tc>
                  <a:txBody>
                    <a:bodyPr/>
                    <a:lstStyle/>
                    <a:p>
                      <a:pPr algn="ctr"/>
                      <a:r>
                        <a:rPr lang="en-US" altLang="zh-CN" sz="3200" b="1" i="0" kern="1200" dirty="0" smtClean="0">
                          <a:solidFill>
                            <a:schemeClr val="tx1"/>
                          </a:solidFill>
                          <a:effectLst/>
                          <a:latin typeface="+mn-lt"/>
                          <a:ea typeface="+mn-ea"/>
                          <a:cs typeface="+mn-cs"/>
                        </a:rPr>
                        <a:t>97.8</a:t>
                      </a:r>
                      <a:endParaRPr lang="zh-CN" altLang="en-US" sz="3200" dirty="0">
                        <a:solidFill>
                          <a:schemeClr val="tx1"/>
                        </a:solidFill>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3200" b="1" i="0" kern="1200" dirty="0" smtClean="0">
                          <a:solidFill>
                            <a:schemeClr val="tx1"/>
                          </a:solidFill>
                          <a:effectLst/>
                          <a:latin typeface="+mn-lt"/>
                          <a:ea typeface="+mn-ea"/>
                          <a:cs typeface="+mn-cs"/>
                        </a:rPr>
                        <a:t>Average user preference (%)</a:t>
                      </a:r>
                      <a:endParaRPr lang="zh-CN" altLang="en-US" sz="3200" dirty="0" smtClean="0">
                        <a:solidFill>
                          <a:schemeClr val="tx1"/>
                        </a:solidFill>
                      </a:endParaRPr>
                    </a:p>
                  </a:txBody>
                  <a:tcPr anchor="ctr"/>
                </a:tc>
                <a:tc>
                  <a:txBody>
                    <a:bodyPr/>
                    <a:lstStyle/>
                    <a:p>
                      <a:pPr algn="ctr"/>
                      <a:r>
                        <a:rPr lang="en-US" altLang="zh-CN" sz="3200" b="1" i="0" kern="1200" dirty="0" smtClean="0">
                          <a:solidFill>
                            <a:schemeClr val="tx1"/>
                          </a:solidFill>
                          <a:effectLst/>
                          <a:latin typeface="+mn-lt"/>
                          <a:ea typeface="+mn-ea"/>
                          <a:cs typeface="+mn-cs"/>
                        </a:rPr>
                        <a:t>15.8</a:t>
                      </a:r>
                      <a:endParaRPr lang="zh-CN" altLang="en-US" sz="3200" dirty="0">
                        <a:solidFill>
                          <a:schemeClr val="tx1"/>
                        </a:solidFill>
                      </a:endParaRPr>
                    </a:p>
                  </a:txBody>
                  <a:tcPr anchor="ctr"/>
                </a:tc>
                <a:tc>
                  <a:txBody>
                    <a:bodyPr/>
                    <a:lstStyle/>
                    <a:p>
                      <a:pPr algn="ctr"/>
                      <a:r>
                        <a:rPr lang="en-US" altLang="zh-CN" sz="3200" b="1" i="0" kern="1200" dirty="0" smtClean="0">
                          <a:solidFill>
                            <a:schemeClr val="tx1"/>
                          </a:solidFill>
                          <a:effectLst/>
                          <a:latin typeface="+mn-lt"/>
                          <a:ea typeface="+mn-ea"/>
                          <a:cs typeface="+mn-cs"/>
                        </a:rPr>
                        <a:t>10.5 </a:t>
                      </a:r>
                      <a:endParaRPr lang="zh-CN" altLang="en-US" sz="3200" dirty="0">
                        <a:solidFill>
                          <a:schemeClr val="tx1"/>
                        </a:solidFill>
                      </a:endParaRPr>
                    </a:p>
                  </a:txBody>
                  <a:tcPr anchor="ctr"/>
                </a:tc>
                <a:tc>
                  <a:txBody>
                    <a:bodyPr/>
                    <a:lstStyle/>
                    <a:p>
                      <a:pPr algn="ctr"/>
                      <a:r>
                        <a:rPr lang="en-US" altLang="zh-CN" sz="3200" b="1" i="0" kern="1200" dirty="0" smtClean="0">
                          <a:solidFill>
                            <a:schemeClr val="tx1"/>
                          </a:solidFill>
                          <a:effectLst/>
                          <a:latin typeface="+mn-lt"/>
                          <a:ea typeface="+mn-ea"/>
                          <a:cs typeface="+mn-cs"/>
                        </a:rPr>
                        <a:t>73.7</a:t>
                      </a:r>
                      <a:endParaRPr lang="zh-CN" altLang="en-US" sz="3200" dirty="0">
                        <a:solidFill>
                          <a:schemeClr val="tx1"/>
                        </a:solidFill>
                      </a:endParaRPr>
                    </a:p>
                  </a:txBody>
                  <a:tcPr anchor="ctr"/>
                </a:tc>
              </a:tr>
            </a:tbl>
          </a:graphicData>
        </a:graphic>
      </p:graphicFrame>
    </p:spTree>
    <p:extLst>
      <p:ext uri="{BB962C8B-B14F-4D97-AF65-F5344CB8AC3E}">
        <p14:creationId xmlns:p14="http://schemas.microsoft.com/office/powerpoint/2010/main" val="1800490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Limitations</a:t>
            </a:r>
            <a:endParaRPr lang="zh-CN" altLang="en-US" sz="4800" dirty="0"/>
          </a:p>
        </p:txBody>
      </p:sp>
      <p:sp>
        <p:nvSpPr>
          <p:cNvPr id="3" name="内容占位符 2"/>
          <p:cNvSpPr>
            <a:spLocks noGrp="1"/>
          </p:cNvSpPr>
          <p:nvPr>
            <p:ph idx="1"/>
          </p:nvPr>
        </p:nvSpPr>
        <p:spPr/>
        <p:txBody>
          <a:bodyPr/>
          <a:lstStyle/>
          <a:p>
            <a:r>
              <a:rPr lang="en-US" altLang="zh-CN" dirty="0" smtClean="0"/>
              <a:t>Supporting limited commands &amp; grammars</a:t>
            </a:r>
          </a:p>
          <a:p>
            <a:pPr lvl="1"/>
            <a:r>
              <a:rPr lang="en-US" altLang="zh-CN" dirty="0" smtClean="0"/>
              <a:t>Better speech parsing [Laput13]</a:t>
            </a:r>
          </a:p>
          <a:p>
            <a:r>
              <a:rPr lang="en-US" altLang="zh-CN" dirty="0" smtClean="0"/>
              <a:t>Typical failure case of verbal refinement</a:t>
            </a:r>
          </a:p>
          <a:p>
            <a:pPr lvl="1"/>
            <a:r>
              <a:rPr lang="en-US" altLang="zh-CN" dirty="0" smtClean="0"/>
              <a:t>No attributes combination for results improving</a:t>
            </a:r>
          </a:p>
          <a:p>
            <a:pPr lvl="1"/>
            <a:r>
              <a:rPr lang="en-US" altLang="zh-CN" dirty="0" smtClean="0"/>
              <a:t>Might corresponds to good automatic results</a:t>
            </a:r>
          </a:p>
          <a:p>
            <a:r>
              <a:rPr lang="en-US" altLang="zh-CN" dirty="0" smtClean="0"/>
              <a:t>Ambiguity of language description</a:t>
            </a:r>
          </a:p>
          <a:p>
            <a:pPr lvl="1"/>
            <a:r>
              <a:rPr lang="en-US" altLang="zh-CN" dirty="0" smtClean="0"/>
              <a:t>Difficult to get 100% accuracy</a:t>
            </a:r>
          </a:p>
          <a:p>
            <a:pPr lvl="1"/>
            <a:r>
              <a:rPr lang="en-US" altLang="zh-CN" dirty="0" smtClean="0"/>
              <a:t>Complemental to other interaction modality</a:t>
            </a:r>
            <a:endParaRPr lang="zh-CN" altLang="en-US" dirty="0"/>
          </a:p>
        </p:txBody>
      </p:sp>
      <p:sp>
        <p:nvSpPr>
          <p:cNvPr id="4" name="圆角矩形 3"/>
          <p:cNvSpPr/>
          <p:nvPr/>
        </p:nvSpPr>
        <p:spPr>
          <a:xfrm>
            <a:off x="1024462" y="5626959"/>
            <a:ext cx="10095263" cy="51199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lgn="just">
              <a:lnSpc>
                <a:spcPct val="80000"/>
              </a:lnSpc>
              <a:spcBef>
                <a:spcPts val="300"/>
              </a:spcBef>
              <a:spcAft>
                <a:spcPts val="300"/>
              </a:spcAft>
              <a:buBlip>
                <a:blip r:embed="rId3"/>
              </a:buBlip>
            </a:pPr>
            <a:r>
              <a:rPr lang="en-US" altLang="zh-CN" dirty="0" err="1" smtClean="0">
                <a:solidFill>
                  <a:schemeClr val="tx1"/>
                </a:solidFill>
                <a:latin typeface="Calibri Light" panose="020F0302020204030204" pitchFamily="34" charset="0"/>
                <a:hlinkClick r:id="rId4"/>
              </a:rPr>
              <a:t>PixelTone</a:t>
            </a:r>
            <a:r>
              <a:rPr lang="en-US" altLang="zh-CN" dirty="0">
                <a:solidFill>
                  <a:schemeClr val="tx1"/>
                </a:solidFill>
                <a:latin typeface="Calibri Light" panose="020F0302020204030204" pitchFamily="34" charset="0"/>
                <a:hlinkClick r:id="rId4"/>
              </a:rPr>
              <a:t>: a multimodal interface for image editing</a:t>
            </a:r>
            <a:r>
              <a:rPr lang="en-US" altLang="zh-CN" dirty="0" smtClean="0">
                <a:solidFill>
                  <a:schemeClr val="tx1"/>
                </a:solidFill>
                <a:latin typeface="Calibri Light" panose="020F0302020204030204" pitchFamily="34" charset="0"/>
              </a:rPr>
              <a:t>. ACM SIGCHI, 2013, G.P. </a:t>
            </a:r>
            <a:r>
              <a:rPr lang="en-US" altLang="zh-CN" dirty="0" err="1" smtClean="0">
                <a:solidFill>
                  <a:schemeClr val="tx1"/>
                </a:solidFill>
                <a:latin typeface="Calibri Light" panose="020F0302020204030204" pitchFamily="34" charset="0"/>
              </a:rPr>
              <a:t>Laput</a:t>
            </a:r>
            <a:r>
              <a:rPr lang="en-US" altLang="zh-CN" dirty="0" smtClean="0">
                <a:solidFill>
                  <a:schemeClr val="tx1"/>
                </a:solidFill>
                <a:latin typeface="Calibri Light" panose="020F0302020204030204" pitchFamily="34" charset="0"/>
              </a:rPr>
              <a:t>, </a:t>
            </a:r>
            <a:r>
              <a:rPr lang="en-US" altLang="zh-CN" dirty="0">
                <a:solidFill>
                  <a:schemeClr val="tx1"/>
                </a:solidFill>
                <a:latin typeface="Calibri Light" panose="020F0302020204030204" pitchFamily="34" charset="0"/>
              </a:rPr>
              <a:t>et </a:t>
            </a:r>
            <a:r>
              <a:rPr lang="en-US" altLang="zh-CN" dirty="0" smtClean="0">
                <a:solidFill>
                  <a:schemeClr val="tx1"/>
                </a:solidFill>
                <a:latin typeface="Calibri Light" panose="020F0302020204030204" pitchFamily="34" charset="0"/>
              </a:rPr>
              <a:t>al.</a:t>
            </a:r>
            <a:endParaRPr lang="en-US" altLang="zh-CN"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066209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Discussions</a:t>
            </a:r>
            <a:endParaRPr lang="zh-CN" altLang="en-US" sz="4800" dirty="0"/>
          </a:p>
        </p:txBody>
      </p:sp>
      <p:sp>
        <p:nvSpPr>
          <p:cNvPr id="3" name="内容占位符 2"/>
          <p:cNvSpPr>
            <a:spLocks noGrp="1"/>
          </p:cNvSpPr>
          <p:nvPr>
            <p:ph idx="1"/>
          </p:nvPr>
        </p:nvSpPr>
        <p:spPr/>
        <p:txBody>
          <a:bodyPr/>
          <a:lstStyle/>
          <a:p>
            <a:r>
              <a:rPr lang="en-US" altLang="zh-CN" dirty="0" smtClean="0"/>
              <a:t>A </a:t>
            </a:r>
            <a:r>
              <a:rPr lang="en-US" altLang="zh-CN" dirty="0"/>
              <a:t>novel </a:t>
            </a:r>
            <a:r>
              <a:rPr lang="en-US" altLang="zh-CN" dirty="0" smtClean="0"/>
              <a:t>multi-label </a:t>
            </a:r>
            <a:r>
              <a:rPr lang="en-US" altLang="zh-CN" dirty="0"/>
              <a:t>CRF formulation </a:t>
            </a:r>
            <a:endParaRPr lang="en-US" altLang="zh-CN" dirty="0" smtClean="0"/>
          </a:p>
          <a:p>
            <a:pPr lvl="1"/>
            <a:r>
              <a:rPr lang="en-US" altLang="zh-CN" dirty="0" smtClean="0"/>
              <a:t>Parsing </a:t>
            </a:r>
            <a:r>
              <a:rPr lang="en-US" altLang="zh-CN" dirty="0"/>
              <a:t>into per-pixel object and attribute labels</a:t>
            </a:r>
            <a:r>
              <a:rPr lang="en-US" altLang="zh-CN" dirty="0" smtClean="0"/>
              <a:t>.</a:t>
            </a:r>
          </a:p>
          <a:p>
            <a:r>
              <a:rPr lang="en-US" altLang="zh-CN" dirty="0" smtClean="0"/>
              <a:t>Attribute </a:t>
            </a:r>
            <a:r>
              <a:rPr lang="en-US" altLang="zh-CN" dirty="0"/>
              <a:t>labels act as verbal </a:t>
            </a:r>
            <a:r>
              <a:rPr lang="en-US" altLang="zh-CN" dirty="0" smtClean="0"/>
              <a:t>handles</a:t>
            </a:r>
          </a:p>
          <a:p>
            <a:pPr lvl="1"/>
            <a:r>
              <a:rPr lang="en-US" altLang="zh-CN" dirty="0" smtClean="0"/>
              <a:t>Users </a:t>
            </a:r>
            <a:r>
              <a:rPr lang="en-US" altLang="zh-CN" dirty="0"/>
              <a:t>can </a:t>
            </a:r>
            <a:r>
              <a:rPr lang="en-US" altLang="zh-CN" dirty="0" smtClean="0"/>
              <a:t>control the CRF</a:t>
            </a:r>
          </a:p>
          <a:p>
            <a:pPr lvl="1"/>
            <a:r>
              <a:rPr lang="en-US" altLang="zh-CN" dirty="0"/>
              <a:t>A</a:t>
            </a:r>
            <a:r>
              <a:rPr lang="en-US" altLang="zh-CN" dirty="0" smtClean="0"/>
              <a:t>llowing </a:t>
            </a:r>
            <a:r>
              <a:rPr lang="en-US" altLang="zh-CN" dirty="0"/>
              <a:t>verbal refinement of the image </a:t>
            </a:r>
            <a:r>
              <a:rPr lang="en-US" altLang="zh-CN" dirty="0" smtClean="0"/>
              <a:t>parsing</a:t>
            </a:r>
          </a:p>
          <a:p>
            <a:r>
              <a:rPr lang="en-US" altLang="zh-CN" dirty="0" smtClean="0"/>
              <a:t>Hands-free </a:t>
            </a:r>
            <a:r>
              <a:rPr lang="en-US" altLang="zh-CN" dirty="0"/>
              <a:t>parsing of an image </a:t>
            </a:r>
            <a:endParaRPr lang="en-US" altLang="zh-CN" dirty="0" smtClean="0"/>
          </a:p>
          <a:p>
            <a:pPr lvl="1"/>
            <a:r>
              <a:rPr lang="en-US" altLang="zh-CN" dirty="0" smtClean="0"/>
              <a:t>Provides </a:t>
            </a:r>
            <a:r>
              <a:rPr lang="en-US" altLang="zh-CN" dirty="0"/>
              <a:t>verbal methods to </a:t>
            </a:r>
            <a:r>
              <a:rPr lang="en-US" altLang="zh-CN" dirty="0" smtClean="0"/>
              <a:t>select objects </a:t>
            </a:r>
            <a:r>
              <a:rPr lang="en-US" altLang="zh-CN" dirty="0"/>
              <a:t>of </a:t>
            </a:r>
            <a:r>
              <a:rPr lang="en-US" altLang="zh-CN" dirty="0" smtClean="0"/>
              <a:t>interest</a:t>
            </a:r>
          </a:p>
          <a:p>
            <a:endParaRPr lang="zh-CN" altLang="en-US" dirty="0"/>
          </a:p>
        </p:txBody>
      </p:sp>
    </p:spTree>
    <p:extLst>
      <p:ext uri="{BB962C8B-B14F-4D97-AF65-F5344CB8AC3E}">
        <p14:creationId xmlns:p14="http://schemas.microsoft.com/office/powerpoint/2010/main" val="3463797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a:t>Demo: </a:t>
            </a:r>
            <a:r>
              <a:rPr lang="en-US" altLang="zh-CN" sz="4800" dirty="0" smtClean="0"/>
              <a:t>Object Deformation</a:t>
            </a:r>
            <a:endParaRPr lang="zh-CN" altLang="en-US" sz="4800" dirty="0"/>
          </a:p>
        </p:txBody>
      </p:sp>
      <p:pic>
        <p:nvPicPr>
          <p:cNvPr id="4" name="ImageSpirit 00_02_08-00_02_41~3">
            <a:hlinkClick r:id="" action="ppaction://media"/>
          </p:cNvPr>
          <p:cNvPicPr>
            <a:picLocks noGrp="1" noChangeAspect="1"/>
          </p:cNvPicPr>
          <p:nvPr>
            <p:ph idx="1"/>
            <a:videoFile r:link="rId1"/>
            <p:extLst>
              <p:ext uri="{DAA4B4D4-6D71-4841-9C94-3DE7FCFB9230}">
                <p14:media xmlns:p14="http://schemas.microsoft.com/office/powerpoint/2010/main" r:embed="rId2">
                  <p14:trim st="1395"/>
                </p14:media>
              </p:ext>
            </p:extLst>
          </p:nvPr>
        </p:nvPicPr>
        <p:blipFill rotWithShape="1">
          <a:blip r:embed="rId5"/>
          <a:srcRect l="12568" r="12637"/>
          <a:stretch/>
        </p:blipFill>
        <p:spPr>
          <a:xfrm>
            <a:off x="2236741" y="810501"/>
            <a:ext cx="7552435" cy="5679643"/>
          </a:xfrm>
        </p:spPr>
      </p:pic>
      <p:sp>
        <p:nvSpPr>
          <p:cNvPr id="5" name="内容占位符 2"/>
          <p:cNvSpPr txBox="1">
            <a:spLocks/>
          </p:cNvSpPr>
          <p:nvPr/>
        </p:nvSpPr>
        <p:spPr>
          <a:xfrm>
            <a:off x="394447" y="789710"/>
            <a:ext cx="11355295" cy="53872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sz="3600" dirty="0"/>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2616" y="1599814"/>
            <a:ext cx="5585609" cy="4144161"/>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268" y="1598927"/>
            <a:ext cx="5586805" cy="4145049"/>
          </a:xfrm>
          <a:prstGeom prst="rect">
            <a:avLst/>
          </a:prstGeom>
        </p:spPr>
      </p:pic>
    </p:spTree>
    <p:extLst>
      <p:ext uri="{BB962C8B-B14F-4D97-AF65-F5344CB8AC3E}">
        <p14:creationId xmlns:p14="http://schemas.microsoft.com/office/powerpoint/2010/main" val="172738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05" fill="hold"/>
                                        <p:tgtEl>
                                          <p:spTgt spid="4"/>
                                        </p:tgtEl>
                                      </p:cBhvr>
                                    </p:cmd>
                                  </p:childTnLst>
                                </p:cTn>
                              </p:par>
                            </p:childTnLst>
                          </p:cTn>
                        </p:par>
                        <p:par>
                          <p:cTn id="7" fill="hold">
                            <p:stCondLst>
                              <p:cond delay="12605"/>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nodePh="1">
                                  <p:stCondLst>
                                    <p:cond delay="0"/>
                                  </p:stCondLst>
                                  <p:endCondLst>
                                    <p:cond evt="begin" delay="0">
                                      <p:tn val="12"/>
                                    </p:cond>
                                  </p:end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12605"/>
                            </p:stCondLst>
                            <p:childTnLst>
                              <p:par>
                                <p:cTn id="15" presetID="1" presetClass="exit" presetSubtype="0" fill="hold" nodeType="afterEffect">
                                  <p:stCondLst>
                                    <p:cond delay="0"/>
                                  </p:stCondLst>
                                  <p:childTnLst>
                                    <p:set>
                                      <p:cBhvr>
                                        <p:cTn id="16" dur="1" fill="hold">
                                          <p:stCondLst>
                                            <p:cond delay="0"/>
                                          </p:stCondLst>
                                        </p:cTn>
                                        <p:tgtEl>
                                          <p:spTgt spid="4"/>
                                        </p:tgtEl>
                                        <p:attrNameLst>
                                          <p:attrName>style.visibility</p:attrName>
                                        </p:attrNameLst>
                                      </p:cBhvr>
                                      <p:to>
                                        <p:strVal val="hidden"/>
                                      </p:to>
                                    </p:set>
                                    <p:cmd type="call" cmd="stop">
                                      <p:cBhvr>
                                        <p:cTn id="17" dur="1">
                                          <p:stCondLst>
                                            <p:cond delay="0"/>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Future work</a:t>
            </a:r>
            <a:endParaRPr lang="zh-CN" altLang="en-US" sz="4800" dirty="0"/>
          </a:p>
        </p:txBody>
      </p:sp>
      <p:sp>
        <p:nvSpPr>
          <p:cNvPr id="3" name="内容占位符 2"/>
          <p:cNvSpPr>
            <a:spLocks noGrp="1"/>
          </p:cNvSpPr>
          <p:nvPr>
            <p:ph idx="1"/>
          </p:nvPr>
        </p:nvSpPr>
        <p:spPr/>
        <p:txBody>
          <a:bodyPr/>
          <a:lstStyle/>
          <a:p>
            <a:r>
              <a:rPr lang="en-US" altLang="zh-CN" dirty="0" smtClean="0"/>
              <a:t>Scratched </a:t>
            </a:r>
            <a:r>
              <a:rPr lang="en-US" altLang="zh-CN" dirty="0"/>
              <a:t>the surface of verbal guided image </a:t>
            </a:r>
            <a:r>
              <a:rPr lang="en-US" altLang="zh-CN" dirty="0" smtClean="0"/>
              <a:t>parsing</a:t>
            </a:r>
          </a:p>
          <a:p>
            <a:pPr lvl="1"/>
            <a:r>
              <a:rPr lang="en-US" altLang="zh-CN" dirty="0" smtClean="0"/>
              <a:t>Extending video </a:t>
            </a:r>
            <a:r>
              <a:rPr lang="en-US" altLang="zh-CN" dirty="0"/>
              <a:t>and 3D data [Valentin et al. </a:t>
            </a:r>
            <a:r>
              <a:rPr lang="en-US" altLang="zh-CN" dirty="0" smtClean="0"/>
              <a:t>2015]</a:t>
            </a:r>
          </a:p>
          <a:p>
            <a:pPr lvl="1"/>
            <a:r>
              <a:rPr lang="en-US" altLang="zh-CN" dirty="0" smtClean="0"/>
              <a:t>More </a:t>
            </a:r>
            <a:r>
              <a:rPr lang="en-US" altLang="zh-CN" dirty="0" smtClean="0"/>
              <a:t>sophisticated </a:t>
            </a:r>
            <a:r>
              <a:rPr lang="en-US" altLang="zh-CN" dirty="0" smtClean="0"/>
              <a:t>initial </a:t>
            </a:r>
            <a:r>
              <a:rPr lang="en-US" altLang="zh-CN" dirty="0" smtClean="0"/>
              <a:t>prediction [Zheng et al. 2015]</a:t>
            </a:r>
          </a:p>
          <a:p>
            <a:pPr lvl="1"/>
            <a:r>
              <a:rPr lang="en-US" altLang="zh-CN" dirty="0" smtClean="0"/>
              <a:t>Explore </a:t>
            </a:r>
            <a:r>
              <a:rPr lang="en-US" altLang="zh-CN" dirty="0"/>
              <a:t>efficient multiclass object detection algorithms </a:t>
            </a:r>
            <a:endParaRPr lang="en-US" altLang="zh-CN" dirty="0" smtClean="0"/>
          </a:p>
          <a:p>
            <a:pPr lvl="2"/>
            <a:r>
              <a:rPr lang="en-US" altLang="zh-CN" dirty="0" smtClean="0"/>
              <a:t>To </a:t>
            </a:r>
            <a:r>
              <a:rPr lang="en-US" altLang="zh-CN" dirty="0"/>
              <a:t>help working-set </a:t>
            </a:r>
            <a:r>
              <a:rPr lang="en-US" altLang="zh-CN" dirty="0" smtClean="0"/>
              <a:t>selection, and extending the supported object classes</a:t>
            </a:r>
          </a:p>
          <a:p>
            <a:pPr lvl="1"/>
            <a:r>
              <a:rPr lang="en-US" altLang="zh-CN" dirty="0" smtClean="0"/>
              <a:t>How </a:t>
            </a:r>
            <a:r>
              <a:rPr lang="en-US" altLang="zh-CN" dirty="0"/>
              <a:t>to better combine touch and verbal </a:t>
            </a:r>
            <a:r>
              <a:rPr lang="en-US" altLang="zh-CN" dirty="0" smtClean="0"/>
              <a:t>commands?</a:t>
            </a:r>
          </a:p>
          <a:p>
            <a:pPr lvl="1"/>
            <a:r>
              <a:rPr lang="en-US" altLang="zh-CN" dirty="0" smtClean="0"/>
              <a:t>Verbal </a:t>
            </a:r>
            <a:r>
              <a:rPr lang="en-US" altLang="zh-CN" dirty="0"/>
              <a:t>refinement </a:t>
            </a:r>
            <a:r>
              <a:rPr lang="en-US" altLang="zh-CN" dirty="0" smtClean="0"/>
              <a:t>for further improve refinements?</a:t>
            </a:r>
            <a:endParaRPr lang="en-US" altLang="zh-CN" dirty="0" smtClean="0"/>
          </a:p>
          <a:p>
            <a:endParaRPr lang="zh-CN" altLang="en-US" dirty="0"/>
          </a:p>
        </p:txBody>
      </p:sp>
      <p:sp>
        <p:nvSpPr>
          <p:cNvPr id="4" name="圆角矩形 3"/>
          <p:cNvSpPr/>
          <p:nvPr/>
        </p:nvSpPr>
        <p:spPr>
          <a:xfrm>
            <a:off x="394447" y="5430983"/>
            <a:ext cx="11355295" cy="86656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lgn="just">
              <a:lnSpc>
                <a:spcPct val="80000"/>
              </a:lnSpc>
              <a:spcBef>
                <a:spcPts val="300"/>
              </a:spcBef>
              <a:spcAft>
                <a:spcPts val="300"/>
              </a:spcAft>
              <a:buBlip>
                <a:blip r:embed="rId2"/>
              </a:buBlip>
            </a:pPr>
            <a:r>
              <a:rPr lang="en-US" altLang="zh-CN" sz="2100" dirty="0" err="1">
                <a:solidFill>
                  <a:schemeClr val="tx1"/>
                </a:solidFill>
                <a:latin typeface="Calibri Light" panose="020F0302020204030204" pitchFamily="34" charset="0"/>
              </a:rPr>
              <a:t>SemanticPaint</a:t>
            </a:r>
            <a:r>
              <a:rPr lang="en-US" altLang="zh-CN" sz="2100" dirty="0">
                <a:solidFill>
                  <a:schemeClr val="tx1"/>
                </a:solidFill>
                <a:latin typeface="Calibri Light" panose="020F0302020204030204" pitchFamily="34" charset="0"/>
              </a:rPr>
              <a:t>: Interactive </a:t>
            </a:r>
            <a:r>
              <a:rPr lang="en-US" altLang="zh-CN" sz="2100" dirty="0" smtClean="0">
                <a:solidFill>
                  <a:schemeClr val="tx1"/>
                </a:solidFill>
                <a:latin typeface="Calibri Light" panose="020F0302020204030204" pitchFamily="34" charset="0"/>
              </a:rPr>
              <a:t>3d labeling </a:t>
            </a:r>
            <a:r>
              <a:rPr lang="en-US" altLang="zh-CN" sz="2100" dirty="0">
                <a:solidFill>
                  <a:schemeClr val="tx1"/>
                </a:solidFill>
                <a:latin typeface="Calibri Light" panose="020F0302020204030204" pitchFamily="34" charset="0"/>
              </a:rPr>
              <a:t>and learning at your fingertips. ACM </a:t>
            </a:r>
            <a:r>
              <a:rPr lang="en-US" altLang="zh-CN" sz="2100" dirty="0" smtClean="0">
                <a:solidFill>
                  <a:schemeClr val="tx1"/>
                </a:solidFill>
                <a:latin typeface="Calibri Light" panose="020F0302020204030204" pitchFamily="34" charset="0"/>
              </a:rPr>
              <a:t>TOG 2015, Valentin et al.</a:t>
            </a:r>
          </a:p>
          <a:p>
            <a:pPr marL="342900" indent="-342900" algn="just">
              <a:lnSpc>
                <a:spcPct val="80000"/>
              </a:lnSpc>
              <a:spcBef>
                <a:spcPts val="300"/>
              </a:spcBef>
              <a:spcAft>
                <a:spcPts val="300"/>
              </a:spcAft>
              <a:buBlip>
                <a:blip r:embed="rId2"/>
              </a:buBlip>
            </a:pPr>
            <a:r>
              <a:rPr lang="en-US" altLang="zh-CN" sz="2100" dirty="0" smtClean="0">
                <a:solidFill>
                  <a:schemeClr val="tx1"/>
                </a:solidFill>
                <a:latin typeface="Calibri Light" panose="020F0302020204030204" pitchFamily="34" charset="0"/>
              </a:rPr>
              <a:t>Conditional </a:t>
            </a:r>
            <a:r>
              <a:rPr lang="en-US" altLang="zh-CN" sz="2100" dirty="0">
                <a:solidFill>
                  <a:schemeClr val="tx1"/>
                </a:solidFill>
                <a:latin typeface="Calibri Light" panose="020F0302020204030204" pitchFamily="34" charset="0"/>
              </a:rPr>
              <a:t>Random Fields as Recurrent Neural Networks. arXiv:1502.03240. </a:t>
            </a:r>
            <a:r>
              <a:rPr lang="en-US" altLang="zh-CN" sz="2100" dirty="0" smtClean="0">
                <a:solidFill>
                  <a:schemeClr val="tx1"/>
                </a:solidFill>
                <a:latin typeface="Calibri Light" panose="020F0302020204030204" pitchFamily="34" charset="0"/>
              </a:rPr>
              <a:t>2015, </a:t>
            </a:r>
            <a:r>
              <a:rPr lang="en-US" altLang="zh-CN" sz="2100" dirty="0">
                <a:solidFill>
                  <a:schemeClr val="tx1"/>
                </a:solidFill>
                <a:latin typeface="Calibri Light" panose="020F0302020204030204" pitchFamily="34" charset="0"/>
              </a:rPr>
              <a:t>S. Zheng et al. </a:t>
            </a:r>
          </a:p>
        </p:txBody>
      </p:sp>
    </p:spTree>
    <p:extLst>
      <p:ext uri="{BB962C8B-B14F-4D97-AF65-F5344CB8AC3E}">
        <p14:creationId xmlns:p14="http://schemas.microsoft.com/office/powerpoint/2010/main" val="355860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 </a:t>
            </a:r>
            <a:endParaRPr lang="zh-CN" altLang="en-US" dirty="0"/>
          </a:p>
        </p:txBody>
      </p:sp>
      <p:sp>
        <p:nvSpPr>
          <p:cNvPr id="3" name="内容占位符 2"/>
          <p:cNvSpPr>
            <a:spLocks noGrp="1"/>
          </p:cNvSpPr>
          <p:nvPr>
            <p:ph idx="1"/>
          </p:nvPr>
        </p:nvSpPr>
        <p:spPr/>
        <p:txBody>
          <a:bodyPr anchor="ctr"/>
          <a:lstStyle/>
          <a:p>
            <a:pPr marL="0" indent="0" algn="ctr">
              <a:buNone/>
            </a:pPr>
            <a:r>
              <a:rPr lang="en-US" altLang="zh-CN" sz="13800" b="1" dirty="0" smtClean="0">
                <a:ln w="0"/>
                <a:effectLst>
                  <a:outerShdw blurRad="38100" dist="19050" dir="2700000" algn="tl" rotWithShape="0">
                    <a:schemeClr val="dk1">
                      <a:alpha val="40000"/>
                    </a:schemeClr>
                  </a:outerShdw>
                </a:effectLst>
                <a:ea typeface="Adobe 黑体 Std R" panose="020B0400000000000000" pitchFamily="34" charset="-122"/>
              </a:rPr>
              <a:t>Thanks!</a:t>
            </a:r>
            <a:endParaRPr lang="zh-CN" altLang="en-US" sz="13800" b="1" dirty="0">
              <a:ln w="0"/>
              <a:effectLst>
                <a:outerShdw blurRad="38100" dist="19050" dir="2700000" algn="tl" rotWithShape="0">
                  <a:schemeClr val="dk1">
                    <a:alpha val="40000"/>
                  </a:schemeClr>
                </a:outerShdw>
              </a:effectLst>
              <a:ea typeface="Adobe 黑体 Std R" panose="020B0400000000000000" pitchFamily="34" charset="-122"/>
            </a:endParaRPr>
          </a:p>
        </p:txBody>
      </p:sp>
      <p:sp>
        <p:nvSpPr>
          <p:cNvPr id="4" name="矩形 3"/>
          <p:cNvSpPr/>
          <p:nvPr/>
        </p:nvSpPr>
        <p:spPr>
          <a:xfrm>
            <a:off x="1036135" y="5712768"/>
            <a:ext cx="10129171" cy="584775"/>
          </a:xfrm>
          <a:prstGeom prst="rect">
            <a:avLst/>
          </a:prstGeom>
        </p:spPr>
        <p:txBody>
          <a:bodyPr wrap="square">
            <a:spAutoFit/>
          </a:bodyPr>
          <a:lstStyle/>
          <a:p>
            <a:r>
              <a:rPr lang="en-US" altLang="zh-CN" sz="3200" dirty="0"/>
              <a:t>Paper, source code, </a:t>
            </a:r>
            <a:r>
              <a:rPr lang="en-US" altLang="zh-CN" sz="3200" dirty="0" smtClean="0"/>
              <a:t>etc.: </a:t>
            </a:r>
            <a:r>
              <a:rPr lang="zh-CN" altLang="en-US" sz="3200" dirty="0" smtClean="0">
                <a:hlinkClick r:id="rId2"/>
              </a:rPr>
              <a:t>http</a:t>
            </a:r>
            <a:r>
              <a:rPr lang="zh-CN" altLang="en-US" sz="3200" dirty="0">
                <a:hlinkClick r:id="rId2"/>
              </a:rPr>
              <a:t>://mmcheng.net</a:t>
            </a:r>
            <a:r>
              <a:rPr lang="zh-CN" altLang="en-US" sz="3200" dirty="0" smtClean="0">
                <a:hlinkClick r:id="rId2"/>
              </a:rPr>
              <a:t>/imagespirit/</a:t>
            </a:r>
            <a:endParaRPr lang="zh-CN" altLang="en-US" sz="3200" dirty="0"/>
          </a:p>
        </p:txBody>
      </p:sp>
    </p:spTree>
    <p:extLst>
      <p:ext uri="{BB962C8B-B14F-4D97-AF65-F5344CB8AC3E}">
        <p14:creationId xmlns:p14="http://schemas.microsoft.com/office/powerpoint/2010/main" val="7993323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CRF </a:t>
            </a:r>
            <a:r>
              <a:rPr lang="en-US" altLang="zh-CN" sz="4800" dirty="0"/>
              <a:t>as </a:t>
            </a:r>
            <a:r>
              <a:rPr lang="en-US" altLang="zh-CN" sz="4800" dirty="0" smtClean="0"/>
              <a:t>RNN</a:t>
            </a:r>
            <a:endParaRPr lang="zh-CN" altLang="en-US" sz="4800" dirty="0"/>
          </a:p>
        </p:txBody>
      </p:sp>
      <p:sp>
        <p:nvSpPr>
          <p:cNvPr id="3" name="内容占位符 2"/>
          <p:cNvSpPr>
            <a:spLocks noGrp="1"/>
          </p:cNvSpPr>
          <p:nvPr>
            <p:ph idx="1"/>
          </p:nvPr>
        </p:nvSpPr>
        <p:spPr/>
        <p:txBody>
          <a:bodyPr/>
          <a:lstStyle/>
          <a:p>
            <a:r>
              <a:rPr lang="en-US" altLang="zh-CN" dirty="0">
                <a:hlinkClick r:id="rId3"/>
              </a:rPr>
              <a:t>http://www.robots.ox.ac.uk/~</a:t>
            </a:r>
            <a:r>
              <a:rPr lang="en-US" altLang="zh-CN" dirty="0" smtClean="0">
                <a:hlinkClick r:id="rId3"/>
              </a:rPr>
              <a:t>szheng/crfasrnndemo</a:t>
            </a:r>
            <a:r>
              <a:rPr lang="en-US" altLang="zh-CN" dirty="0" smtClean="0"/>
              <a:t> </a:t>
            </a:r>
            <a:endParaRPr lang="zh-CN" altLang="en-US" dirty="0"/>
          </a:p>
        </p:txBody>
      </p:sp>
      <p:pic>
        <p:nvPicPr>
          <p:cNvPr id="5" name="图片 4"/>
          <p:cNvPicPr>
            <a:picLocks noChangeAspect="1"/>
          </p:cNvPicPr>
          <p:nvPr/>
        </p:nvPicPr>
        <p:blipFill>
          <a:blip r:embed="rId4"/>
          <a:stretch>
            <a:fillRect/>
          </a:stretch>
        </p:blipFill>
        <p:spPr>
          <a:xfrm>
            <a:off x="1385920" y="1377164"/>
            <a:ext cx="9372348" cy="5027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8212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a:t>Demo: Semantic Animation</a:t>
            </a:r>
            <a:endParaRPr lang="zh-CN" altLang="en-US" sz="4800" dirty="0"/>
          </a:p>
        </p:txBody>
      </p:sp>
      <p:pic>
        <p:nvPicPr>
          <p:cNvPr id="4" name="ImageSpirit 00_02_08-00_02_41~5">
            <a:hlinkClick r:id="" action="ppaction://media"/>
          </p:cNvPr>
          <p:cNvPicPr>
            <a:picLocks noGrp="1" noChangeAspect="1"/>
          </p:cNvPicPr>
          <p:nvPr>
            <p:ph idx="1"/>
            <a:videoFile r:link="rId1"/>
            <p:extLst>
              <p:ext uri="{DAA4B4D4-6D71-4841-9C94-3DE7FCFB9230}">
                <p14:media xmlns:p14="http://schemas.microsoft.com/office/powerpoint/2010/main" r:embed="rId2">
                  <p14:trim st="473" end="74.6666"/>
                </p14:media>
              </p:ext>
            </p:extLst>
          </p:nvPr>
        </p:nvPicPr>
        <p:blipFill rotWithShape="1">
          <a:blip r:embed="rId4"/>
          <a:srcRect l="12568" r="12525"/>
          <a:stretch/>
        </p:blipFill>
        <p:spPr>
          <a:xfrm>
            <a:off x="2118690" y="799745"/>
            <a:ext cx="7573384" cy="5686858"/>
          </a:xfrm>
        </p:spPr>
      </p:pic>
    </p:spTree>
    <p:extLst>
      <p:ext uri="{BB962C8B-B14F-4D97-AF65-F5344CB8AC3E}">
        <p14:creationId xmlns:p14="http://schemas.microsoft.com/office/powerpoint/2010/main" val="2707887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Motivation</a:t>
            </a:r>
            <a:endParaRPr lang="zh-CN" altLang="en-US" sz="4800" dirty="0"/>
          </a:p>
        </p:txBody>
      </p:sp>
      <p:sp>
        <p:nvSpPr>
          <p:cNvPr id="3" name="内容占位符 2"/>
          <p:cNvSpPr>
            <a:spLocks noGrp="1"/>
          </p:cNvSpPr>
          <p:nvPr>
            <p:ph idx="1"/>
          </p:nvPr>
        </p:nvSpPr>
        <p:spPr/>
        <p:txBody>
          <a:bodyPr/>
          <a:lstStyle/>
          <a:p>
            <a:r>
              <a:rPr lang="en-US" altLang="zh-CN" dirty="0" smtClean="0"/>
              <a:t>Significant progress in semantic </a:t>
            </a:r>
            <a:r>
              <a:rPr lang="en-US" altLang="zh-CN" dirty="0"/>
              <a:t>segmentation </a:t>
            </a:r>
            <a:endParaRPr lang="zh-CN" altLang="en-US" dirty="0"/>
          </a:p>
        </p:txBody>
      </p:sp>
      <p:pic>
        <p:nvPicPr>
          <p:cNvPr id="4" name="图片 3"/>
          <p:cNvPicPr>
            <a:picLocks noChangeAspect="1"/>
          </p:cNvPicPr>
          <p:nvPr/>
        </p:nvPicPr>
        <p:blipFill>
          <a:blip r:embed="rId3"/>
          <a:stretch>
            <a:fillRect/>
          </a:stretch>
        </p:blipFill>
        <p:spPr>
          <a:xfrm>
            <a:off x="1598912" y="1472161"/>
            <a:ext cx="4403856" cy="2924047"/>
          </a:xfrm>
          <a:prstGeom prst="rect">
            <a:avLst/>
          </a:prstGeom>
        </p:spPr>
      </p:pic>
      <p:pic>
        <p:nvPicPr>
          <p:cNvPr id="5" name="图片 4"/>
          <p:cNvPicPr>
            <a:picLocks noChangeAspect="1"/>
          </p:cNvPicPr>
          <p:nvPr/>
        </p:nvPicPr>
        <p:blipFill>
          <a:blip r:embed="rId4"/>
          <a:stretch>
            <a:fillRect/>
          </a:stretch>
        </p:blipFill>
        <p:spPr>
          <a:xfrm>
            <a:off x="6126676" y="1472161"/>
            <a:ext cx="4396743" cy="2924047"/>
          </a:xfrm>
          <a:prstGeom prst="rect">
            <a:avLst/>
          </a:prstGeom>
        </p:spPr>
      </p:pic>
      <p:sp>
        <p:nvSpPr>
          <p:cNvPr id="6" name="圆角矩形 5"/>
          <p:cNvSpPr/>
          <p:nvPr/>
        </p:nvSpPr>
        <p:spPr>
          <a:xfrm>
            <a:off x="476250" y="4782096"/>
            <a:ext cx="10963275" cy="1285217"/>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lgn="just">
              <a:lnSpc>
                <a:spcPct val="80000"/>
              </a:lnSpc>
              <a:spcBef>
                <a:spcPts val="300"/>
              </a:spcBef>
              <a:spcAft>
                <a:spcPts val="300"/>
              </a:spcAft>
              <a:buBlip>
                <a:blip r:embed="rId5"/>
              </a:buBlip>
            </a:pPr>
            <a:r>
              <a:rPr lang="en-US" altLang="zh-CN" dirty="0" err="1" smtClean="0">
                <a:solidFill>
                  <a:schemeClr val="tx1"/>
                </a:solidFill>
                <a:latin typeface="Calibri Light" panose="020F0302020204030204" pitchFamily="34" charset="0"/>
                <a:hlinkClick r:id="rId6"/>
              </a:rPr>
              <a:t>Textonboost</a:t>
            </a:r>
            <a:r>
              <a:rPr lang="en-US" altLang="zh-CN" dirty="0" smtClean="0">
                <a:solidFill>
                  <a:schemeClr val="tx1"/>
                </a:solidFill>
                <a:latin typeface="Calibri Light" panose="020F0302020204030204" pitchFamily="34" charset="0"/>
                <a:hlinkClick r:id="rId6"/>
              </a:rPr>
              <a:t> for </a:t>
            </a:r>
            <a:r>
              <a:rPr lang="en-US" altLang="zh-CN" dirty="0">
                <a:solidFill>
                  <a:schemeClr val="tx1"/>
                </a:solidFill>
                <a:latin typeface="Calibri Light" panose="020F0302020204030204" pitchFamily="34" charset="0"/>
                <a:hlinkClick r:id="rId6"/>
              </a:rPr>
              <a:t>image understanding: Multi-class object recognition and segmentation by jointly modeling texture, layout, and context</a:t>
            </a:r>
            <a:r>
              <a:rPr lang="en-US" altLang="zh-CN" dirty="0" smtClean="0">
                <a:solidFill>
                  <a:schemeClr val="tx1"/>
                </a:solidFill>
                <a:latin typeface="Calibri Light" panose="020F0302020204030204" pitchFamily="34" charset="0"/>
              </a:rPr>
              <a:t>. IJCV 2009, </a:t>
            </a:r>
            <a:r>
              <a:rPr lang="en-US" altLang="zh-CN" dirty="0" err="1" smtClean="0">
                <a:solidFill>
                  <a:schemeClr val="tx1"/>
                </a:solidFill>
                <a:latin typeface="Calibri Light" panose="020F0302020204030204" pitchFamily="34" charset="0"/>
              </a:rPr>
              <a:t>Shotton</a:t>
            </a:r>
            <a:r>
              <a:rPr lang="en-US" altLang="zh-CN" dirty="0" smtClean="0">
                <a:solidFill>
                  <a:schemeClr val="tx1"/>
                </a:solidFill>
                <a:latin typeface="Calibri Light" panose="020F0302020204030204" pitchFamily="34" charset="0"/>
              </a:rPr>
              <a:t> </a:t>
            </a:r>
            <a:r>
              <a:rPr lang="en-US" altLang="zh-CN" dirty="0">
                <a:solidFill>
                  <a:schemeClr val="tx1"/>
                </a:solidFill>
                <a:latin typeface="Calibri Light" panose="020F0302020204030204" pitchFamily="34" charset="0"/>
              </a:rPr>
              <a:t>et al. </a:t>
            </a:r>
            <a:endParaRPr lang="en-US" altLang="zh-CN" dirty="0" smtClean="0">
              <a:solidFill>
                <a:schemeClr val="tx1"/>
              </a:solidFill>
              <a:latin typeface="Calibri Light" panose="020F0302020204030204" pitchFamily="34" charset="0"/>
            </a:endParaRPr>
          </a:p>
          <a:p>
            <a:pPr marL="342900" indent="-342900" algn="just">
              <a:lnSpc>
                <a:spcPct val="80000"/>
              </a:lnSpc>
              <a:spcBef>
                <a:spcPts val="300"/>
              </a:spcBef>
              <a:spcAft>
                <a:spcPts val="300"/>
              </a:spcAft>
              <a:buBlip>
                <a:blip r:embed="rId5"/>
              </a:buBlip>
            </a:pPr>
            <a:r>
              <a:rPr lang="en-US" altLang="zh-CN" dirty="0">
                <a:solidFill>
                  <a:schemeClr val="tx1"/>
                </a:solidFill>
                <a:latin typeface="Calibri Light" panose="020F0302020204030204" pitchFamily="34" charset="0"/>
                <a:hlinkClick r:id="rId7"/>
              </a:rPr>
              <a:t>Associative hierarchical </a:t>
            </a:r>
            <a:r>
              <a:rPr lang="en-US" altLang="zh-CN" dirty="0" smtClean="0">
                <a:solidFill>
                  <a:schemeClr val="tx1"/>
                </a:solidFill>
                <a:latin typeface="Calibri Light" panose="020F0302020204030204" pitchFamily="34" charset="0"/>
                <a:hlinkClick r:id="rId7"/>
              </a:rPr>
              <a:t>CRFs </a:t>
            </a:r>
            <a:r>
              <a:rPr lang="en-US" altLang="zh-CN" dirty="0">
                <a:solidFill>
                  <a:schemeClr val="tx1"/>
                </a:solidFill>
                <a:latin typeface="Calibri Light" panose="020F0302020204030204" pitchFamily="34" charset="0"/>
                <a:hlinkClick r:id="rId7"/>
              </a:rPr>
              <a:t>for object class image </a:t>
            </a:r>
            <a:r>
              <a:rPr lang="en-US" altLang="zh-CN" dirty="0" smtClean="0">
                <a:solidFill>
                  <a:schemeClr val="tx1"/>
                </a:solidFill>
                <a:latin typeface="Calibri Light" panose="020F0302020204030204" pitchFamily="34" charset="0"/>
                <a:hlinkClick r:id="rId7"/>
              </a:rPr>
              <a:t>segmentation</a:t>
            </a:r>
            <a:r>
              <a:rPr lang="en-US" altLang="zh-CN" dirty="0" smtClean="0">
                <a:solidFill>
                  <a:schemeClr val="tx1"/>
                </a:solidFill>
                <a:latin typeface="Calibri Light" panose="020F0302020204030204" pitchFamily="34" charset="0"/>
              </a:rPr>
              <a:t>, ICCV 2009</a:t>
            </a:r>
            <a:r>
              <a:rPr lang="en-US" altLang="zh-CN" dirty="0">
                <a:solidFill>
                  <a:schemeClr val="tx1"/>
                </a:solidFill>
                <a:latin typeface="Calibri Light" panose="020F0302020204030204" pitchFamily="34" charset="0"/>
              </a:rPr>
              <a:t>, </a:t>
            </a:r>
            <a:r>
              <a:rPr lang="en-US" altLang="zh-CN" dirty="0" err="1" smtClean="0">
                <a:solidFill>
                  <a:schemeClr val="tx1"/>
                </a:solidFill>
                <a:latin typeface="Calibri Light" panose="020F0302020204030204" pitchFamily="34" charset="0"/>
              </a:rPr>
              <a:t>Ladicky</a:t>
            </a:r>
            <a:r>
              <a:rPr lang="en-US" altLang="zh-CN" dirty="0" smtClean="0">
                <a:solidFill>
                  <a:schemeClr val="tx1"/>
                </a:solidFill>
                <a:latin typeface="Calibri Light" panose="020F0302020204030204" pitchFamily="34" charset="0"/>
              </a:rPr>
              <a:t> et al.</a:t>
            </a:r>
          </a:p>
          <a:p>
            <a:pPr marL="342900" indent="-342900" algn="just">
              <a:lnSpc>
                <a:spcPct val="80000"/>
              </a:lnSpc>
              <a:spcBef>
                <a:spcPts val="300"/>
              </a:spcBef>
              <a:spcAft>
                <a:spcPts val="300"/>
              </a:spcAft>
              <a:buBlip>
                <a:blip r:embed="rId5"/>
              </a:buBlip>
            </a:pPr>
            <a:r>
              <a:rPr lang="en-US" altLang="zh-CN" dirty="0" smtClean="0">
                <a:solidFill>
                  <a:schemeClr val="tx1"/>
                </a:solidFill>
                <a:latin typeface="Calibri Light" panose="020F0302020204030204" pitchFamily="34" charset="0"/>
                <a:hlinkClick r:id="rId8"/>
              </a:rPr>
              <a:t>Efficient </a:t>
            </a:r>
            <a:r>
              <a:rPr lang="en-US" altLang="zh-CN" dirty="0">
                <a:solidFill>
                  <a:schemeClr val="tx1"/>
                </a:solidFill>
                <a:latin typeface="Calibri Light" panose="020F0302020204030204" pitchFamily="34" charset="0"/>
                <a:hlinkClick r:id="rId8"/>
              </a:rPr>
              <a:t>inference in fully connected </a:t>
            </a:r>
            <a:r>
              <a:rPr lang="en-US" altLang="zh-CN" dirty="0" err="1">
                <a:solidFill>
                  <a:schemeClr val="tx1"/>
                </a:solidFill>
                <a:latin typeface="Calibri Light" panose="020F0302020204030204" pitchFamily="34" charset="0"/>
                <a:hlinkClick r:id="rId8"/>
              </a:rPr>
              <a:t>crfs</a:t>
            </a:r>
            <a:r>
              <a:rPr lang="en-US" altLang="zh-CN" dirty="0">
                <a:solidFill>
                  <a:schemeClr val="tx1"/>
                </a:solidFill>
                <a:latin typeface="Calibri Light" panose="020F0302020204030204" pitchFamily="34" charset="0"/>
                <a:hlinkClick r:id="rId8"/>
              </a:rPr>
              <a:t> with </a:t>
            </a:r>
            <a:r>
              <a:rPr lang="en-US" altLang="zh-CN" dirty="0" err="1">
                <a:solidFill>
                  <a:schemeClr val="tx1"/>
                </a:solidFill>
                <a:latin typeface="Calibri Light" panose="020F0302020204030204" pitchFamily="34" charset="0"/>
                <a:hlinkClick r:id="rId8"/>
              </a:rPr>
              <a:t>gaussian</a:t>
            </a:r>
            <a:r>
              <a:rPr lang="en-US" altLang="zh-CN" dirty="0">
                <a:solidFill>
                  <a:schemeClr val="tx1"/>
                </a:solidFill>
                <a:latin typeface="Calibri Light" panose="020F0302020204030204" pitchFamily="34" charset="0"/>
                <a:hlinkClick r:id="rId8"/>
              </a:rPr>
              <a:t> edge </a:t>
            </a:r>
            <a:r>
              <a:rPr lang="en-US" altLang="zh-CN" dirty="0" smtClean="0">
                <a:solidFill>
                  <a:schemeClr val="tx1"/>
                </a:solidFill>
                <a:latin typeface="Calibri Light" panose="020F0302020204030204" pitchFamily="34" charset="0"/>
                <a:hlinkClick r:id="rId8"/>
              </a:rPr>
              <a:t>potentials</a:t>
            </a:r>
            <a:r>
              <a:rPr lang="en-US" altLang="zh-CN" dirty="0" smtClean="0">
                <a:solidFill>
                  <a:schemeClr val="tx1"/>
                </a:solidFill>
                <a:latin typeface="Calibri Light" panose="020F0302020204030204" pitchFamily="34" charset="0"/>
              </a:rPr>
              <a:t>, NIPS 2011, </a:t>
            </a:r>
            <a:r>
              <a:rPr lang="en-US" altLang="zh-CN" dirty="0">
                <a:solidFill>
                  <a:schemeClr val="tx1"/>
                </a:solidFill>
                <a:latin typeface="Calibri Light" panose="020F0302020204030204" pitchFamily="34" charset="0"/>
              </a:rPr>
              <a:t>P. </a:t>
            </a:r>
            <a:r>
              <a:rPr lang="en-US" altLang="zh-CN" dirty="0" err="1">
                <a:solidFill>
                  <a:schemeClr val="tx1"/>
                </a:solidFill>
                <a:latin typeface="Calibri Light" panose="020F0302020204030204" pitchFamily="34" charset="0"/>
              </a:rPr>
              <a:t>Krähenbühl</a:t>
            </a:r>
            <a:r>
              <a:rPr lang="en-US" altLang="zh-CN" dirty="0">
                <a:solidFill>
                  <a:schemeClr val="tx1"/>
                </a:solidFill>
                <a:latin typeface="Calibri Light" panose="020F0302020204030204" pitchFamily="34" charset="0"/>
              </a:rPr>
              <a:t> and V. </a:t>
            </a:r>
            <a:r>
              <a:rPr lang="en-US" altLang="zh-CN" dirty="0" err="1">
                <a:solidFill>
                  <a:schemeClr val="tx1"/>
                </a:solidFill>
                <a:latin typeface="Calibri Light" panose="020F0302020204030204" pitchFamily="34" charset="0"/>
              </a:rPr>
              <a:t>Koltun</a:t>
            </a:r>
            <a:r>
              <a:rPr lang="en-US" altLang="zh-CN" dirty="0">
                <a:solidFill>
                  <a:schemeClr val="tx1"/>
                </a:solidFill>
                <a:latin typeface="Calibri Light" panose="020F0302020204030204" pitchFamily="34" charset="0"/>
              </a:rPr>
              <a:t>. </a:t>
            </a:r>
            <a:endParaRPr lang="en-US" altLang="zh-CN" dirty="0" smtClean="0">
              <a:solidFill>
                <a:schemeClr val="tx1"/>
              </a:solidFill>
              <a:latin typeface="Calibri Light" panose="020F0302020204030204" pitchFamily="34" charset="0"/>
            </a:endParaRPr>
          </a:p>
        </p:txBody>
      </p:sp>
    </p:spTree>
    <p:extLst>
      <p:ext uri="{BB962C8B-B14F-4D97-AF65-F5344CB8AC3E}">
        <p14:creationId xmlns:p14="http://schemas.microsoft.com/office/powerpoint/2010/main" val="2741617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Motivation</a:t>
            </a:r>
            <a:endParaRPr lang="zh-CN" altLang="en-US" sz="4800" dirty="0"/>
          </a:p>
        </p:txBody>
      </p:sp>
      <p:sp>
        <p:nvSpPr>
          <p:cNvPr id="3" name="内容占位符 2"/>
          <p:cNvSpPr>
            <a:spLocks noGrp="1"/>
          </p:cNvSpPr>
          <p:nvPr>
            <p:ph idx="1"/>
          </p:nvPr>
        </p:nvSpPr>
        <p:spPr/>
        <p:txBody>
          <a:bodyPr/>
          <a:lstStyle/>
          <a:p>
            <a:r>
              <a:rPr lang="en-US" altLang="zh-CN" dirty="0" smtClean="0"/>
              <a:t>Semantic segmentation is still by far from perfect</a:t>
            </a:r>
            <a:endParaRPr lang="zh-CN" altLang="en-US" dirty="0"/>
          </a:p>
        </p:txBody>
      </p:sp>
      <p:graphicFrame>
        <p:nvGraphicFramePr>
          <p:cNvPr id="6" name="表格 5"/>
          <p:cNvGraphicFramePr>
            <a:graphicFrameLocks noGrp="1"/>
          </p:cNvGraphicFramePr>
          <p:nvPr>
            <p:extLst>
              <p:ext uri="{D42A27DB-BD31-4B8C-83A1-F6EECF244321}">
                <p14:modId xmlns:p14="http://schemas.microsoft.com/office/powerpoint/2010/main" val="4087325631"/>
              </p:ext>
            </p:extLst>
          </p:nvPr>
        </p:nvGraphicFramePr>
        <p:xfrm>
          <a:off x="6991275" y="2051639"/>
          <a:ext cx="4506819" cy="1798320"/>
        </p:xfrm>
        <a:graphic>
          <a:graphicData uri="http://schemas.openxmlformats.org/drawingml/2006/table">
            <a:tbl>
              <a:tblPr firstRow="1" bandRow="1">
                <a:tableStyleId>{5C22544A-7EE6-4342-B048-85BDC9FD1C3A}</a:tableStyleId>
              </a:tblPr>
              <a:tblGrid>
                <a:gridCol w="1502273"/>
                <a:gridCol w="1502273"/>
                <a:gridCol w="1502273"/>
              </a:tblGrid>
              <a:tr h="0">
                <a:tc>
                  <a:txBody>
                    <a:bodyPr/>
                    <a:lstStyle/>
                    <a:p>
                      <a:pPr algn="ctr"/>
                      <a:r>
                        <a:rPr lang="en-US" altLang="zh-CN" sz="2700" dirty="0" smtClean="0"/>
                        <a:t>Methods</a:t>
                      </a:r>
                      <a:endParaRPr lang="zh-CN" altLang="en-US" sz="2700" dirty="0"/>
                    </a:p>
                  </a:txBody>
                  <a:tcPr anchor="ctr"/>
                </a:tc>
                <a:tc>
                  <a:txBody>
                    <a:bodyPr/>
                    <a:lstStyle/>
                    <a:p>
                      <a:pPr algn="ctr"/>
                      <a:r>
                        <a:rPr lang="en-US" altLang="zh-CN" sz="2800" dirty="0" smtClean="0"/>
                        <a:t>H-CRF [1]</a:t>
                      </a:r>
                      <a:endParaRPr lang="zh-CN" altLang="en-US" sz="2800" dirty="0"/>
                    </a:p>
                  </a:txBody>
                  <a:tcPr anchor="ctr"/>
                </a:tc>
                <a:tc>
                  <a:txBody>
                    <a:bodyPr/>
                    <a:lstStyle/>
                    <a:p>
                      <a:pPr algn="ctr"/>
                      <a:r>
                        <a:rPr lang="en-US" altLang="zh-CN" sz="2400" dirty="0" err="1" smtClean="0"/>
                        <a:t>DenseCRF</a:t>
                      </a:r>
                      <a:r>
                        <a:rPr lang="en-US" altLang="zh-CN" sz="2400" dirty="0" smtClean="0"/>
                        <a:t> </a:t>
                      </a:r>
                      <a:r>
                        <a:rPr lang="en-US" altLang="zh-CN" sz="2600" dirty="0" smtClean="0"/>
                        <a:t>[2]</a:t>
                      </a:r>
                      <a:endParaRPr lang="zh-CN" altLang="en-US" sz="2600" dirty="0"/>
                    </a:p>
                  </a:txBody>
                  <a:tcPr anchor="ctr"/>
                </a:tc>
              </a:tr>
              <a:tr h="370840">
                <a:tc>
                  <a:txBody>
                    <a:bodyPr/>
                    <a:lstStyle/>
                    <a:p>
                      <a:pPr algn="ctr"/>
                      <a:r>
                        <a:rPr lang="en-US" altLang="zh-CN" sz="2800" dirty="0" smtClean="0"/>
                        <a:t>Label accuracy</a:t>
                      </a:r>
                      <a:endParaRPr lang="zh-CN" altLang="en-US" sz="2800" dirty="0"/>
                    </a:p>
                  </a:txBody>
                  <a:tcPr anchor="ctr"/>
                </a:tc>
                <a:tc>
                  <a:txBody>
                    <a:bodyPr/>
                    <a:lstStyle/>
                    <a:p>
                      <a:pPr algn="ctr"/>
                      <a:r>
                        <a:rPr lang="en-US" altLang="zh-CN" sz="2800" dirty="0" smtClean="0"/>
                        <a:t>51.0%</a:t>
                      </a:r>
                      <a:endParaRPr lang="zh-CN" altLang="en-US" sz="2800" dirty="0"/>
                    </a:p>
                  </a:txBody>
                  <a:tcPr anchor="ctr"/>
                </a:tc>
                <a:tc>
                  <a:txBody>
                    <a:bodyPr/>
                    <a:lstStyle/>
                    <a:p>
                      <a:pPr algn="ctr"/>
                      <a:r>
                        <a:rPr lang="en-US" altLang="zh-CN" sz="2800" dirty="0" smtClean="0"/>
                        <a:t>50.7%</a:t>
                      </a:r>
                      <a:endParaRPr lang="zh-CN" altLang="en-US" sz="2800" dirty="0"/>
                    </a:p>
                  </a:txBody>
                  <a:tcPr anchor="ctr"/>
                </a:tc>
              </a:tr>
            </a:tbl>
          </a:graphicData>
        </a:graphic>
      </p:graphicFrame>
      <p:pic>
        <p:nvPicPr>
          <p:cNvPr id="7" name="图片 6"/>
          <p:cNvPicPr>
            <a:picLocks noChangeAspect="1"/>
          </p:cNvPicPr>
          <p:nvPr/>
        </p:nvPicPr>
        <p:blipFill>
          <a:blip r:embed="rId3"/>
          <a:stretch>
            <a:fillRect/>
          </a:stretch>
        </p:blipFill>
        <p:spPr>
          <a:xfrm>
            <a:off x="628241" y="2051639"/>
            <a:ext cx="6143481" cy="3130879"/>
          </a:xfrm>
          <a:prstGeom prst="rect">
            <a:avLst/>
          </a:prstGeom>
        </p:spPr>
      </p:pic>
      <p:sp>
        <p:nvSpPr>
          <p:cNvPr id="8" name="圆角矩形 7"/>
          <p:cNvSpPr/>
          <p:nvPr/>
        </p:nvSpPr>
        <p:spPr>
          <a:xfrm>
            <a:off x="7023370" y="4139306"/>
            <a:ext cx="4474724" cy="172637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lgn="just">
              <a:lnSpc>
                <a:spcPct val="80000"/>
              </a:lnSpc>
              <a:spcBef>
                <a:spcPts val="300"/>
              </a:spcBef>
              <a:spcAft>
                <a:spcPts val="300"/>
              </a:spcAft>
              <a:buFont typeface="+mj-lt"/>
              <a:buAutoNum type="arabicPeriod"/>
            </a:pPr>
            <a:r>
              <a:rPr lang="en-US" altLang="zh-CN" dirty="0" smtClean="0">
                <a:solidFill>
                  <a:schemeClr val="tx1"/>
                </a:solidFill>
                <a:latin typeface="Calibri Light" panose="020F0302020204030204" pitchFamily="34" charset="0"/>
                <a:hlinkClick r:id="rId4"/>
              </a:rPr>
              <a:t>Associative </a:t>
            </a:r>
            <a:r>
              <a:rPr lang="en-US" altLang="zh-CN" dirty="0">
                <a:solidFill>
                  <a:schemeClr val="tx1"/>
                </a:solidFill>
                <a:latin typeface="Calibri Light" panose="020F0302020204030204" pitchFamily="34" charset="0"/>
                <a:hlinkClick r:id="rId4"/>
              </a:rPr>
              <a:t>hierarchical </a:t>
            </a:r>
            <a:r>
              <a:rPr lang="en-US" altLang="zh-CN" dirty="0" smtClean="0">
                <a:solidFill>
                  <a:schemeClr val="tx1"/>
                </a:solidFill>
                <a:latin typeface="Calibri Light" panose="020F0302020204030204" pitchFamily="34" charset="0"/>
                <a:hlinkClick r:id="rId4"/>
              </a:rPr>
              <a:t>CRFs </a:t>
            </a:r>
            <a:r>
              <a:rPr lang="en-US" altLang="zh-CN" dirty="0">
                <a:solidFill>
                  <a:schemeClr val="tx1"/>
                </a:solidFill>
                <a:latin typeface="Calibri Light" panose="020F0302020204030204" pitchFamily="34" charset="0"/>
                <a:hlinkClick r:id="rId4"/>
              </a:rPr>
              <a:t>for object class image </a:t>
            </a:r>
            <a:r>
              <a:rPr lang="en-US" altLang="zh-CN" dirty="0" smtClean="0">
                <a:solidFill>
                  <a:schemeClr val="tx1"/>
                </a:solidFill>
                <a:latin typeface="Calibri Light" panose="020F0302020204030204" pitchFamily="34" charset="0"/>
                <a:hlinkClick r:id="rId4"/>
              </a:rPr>
              <a:t>segmentation</a:t>
            </a:r>
            <a:r>
              <a:rPr lang="en-US" altLang="zh-CN" dirty="0" smtClean="0">
                <a:solidFill>
                  <a:schemeClr val="tx1"/>
                </a:solidFill>
                <a:latin typeface="Calibri Light" panose="020F0302020204030204" pitchFamily="34" charset="0"/>
              </a:rPr>
              <a:t>, ICCV 2009</a:t>
            </a:r>
            <a:r>
              <a:rPr lang="en-US" altLang="zh-CN" dirty="0">
                <a:solidFill>
                  <a:schemeClr val="tx1"/>
                </a:solidFill>
                <a:latin typeface="Calibri Light" panose="020F0302020204030204" pitchFamily="34" charset="0"/>
              </a:rPr>
              <a:t>, </a:t>
            </a:r>
            <a:r>
              <a:rPr lang="en-US" altLang="zh-CN" dirty="0" err="1" smtClean="0">
                <a:solidFill>
                  <a:schemeClr val="tx1"/>
                </a:solidFill>
                <a:latin typeface="Calibri Light" panose="020F0302020204030204" pitchFamily="34" charset="0"/>
              </a:rPr>
              <a:t>Ladicky</a:t>
            </a:r>
            <a:r>
              <a:rPr lang="en-US" altLang="zh-CN" dirty="0" smtClean="0">
                <a:solidFill>
                  <a:schemeClr val="tx1"/>
                </a:solidFill>
                <a:latin typeface="Calibri Light" panose="020F0302020204030204" pitchFamily="34" charset="0"/>
              </a:rPr>
              <a:t> et al.</a:t>
            </a:r>
          </a:p>
          <a:p>
            <a:pPr marL="342900" indent="-342900" algn="just">
              <a:lnSpc>
                <a:spcPct val="80000"/>
              </a:lnSpc>
              <a:spcBef>
                <a:spcPts val="300"/>
              </a:spcBef>
              <a:spcAft>
                <a:spcPts val="300"/>
              </a:spcAft>
              <a:buFont typeface="+mj-lt"/>
              <a:buAutoNum type="arabicPeriod"/>
            </a:pPr>
            <a:r>
              <a:rPr lang="en-US" altLang="zh-CN" dirty="0" smtClean="0">
                <a:solidFill>
                  <a:schemeClr val="tx1"/>
                </a:solidFill>
                <a:latin typeface="Calibri Light" panose="020F0302020204030204" pitchFamily="34" charset="0"/>
                <a:hlinkClick r:id="rId5"/>
              </a:rPr>
              <a:t>Efficient </a:t>
            </a:r>
            <a:r>
              <a:rPr lang="en-US" altLang="zh-CN" dirty="0">
                <a:solidFill>
                  <a:schemeClr val="tx1"/>
                </a:solidFill>
                <a:latin typeface="Calibri Light" panose="020F0302020204030204" pitchFamily="34" charset="0"/>
                <a:hlinkClick r:id="rId5"/>
              </a:rPr>
              <a:t>inference in fully connected </a:t>
            </a:r>
            <a:r>
              <a:rPr lang="en-US" altLang="zh-CN" dirty="0" err="1">
                <a:solidFill>
                  <a:schemeClr val="tx1"/>
                </a:solidFill>
                <a:latin typeface="Calibri Light" panose="020F0302020204030204" pitchFamily="34" charset="0"/>
                <a:hlinkClick r:id="rId5"/>
              </a:rPr>
              <a:t>crfs</a:t>
            </a:r>
            <a:r>
              <a:rPr lang="en-US" altLang="zh-CN" dirty="0">
                <a:solidFill>
                  <a:schemeClr val="tx1"/>
                </a:solidFill>
                <a:latin typeface="Calibri Light" panose="020F0302020204030204" pitchFamily="34" charset="0"/>
                <a:hlinkClick r:id="rId5"/>
              </a:rPr>
              <a:t> with </a:t>
            </a:r>
            <a:r>
              <a:rPr lang="en-US" altLang="zh-CN" dirty="0" err="1">
                <a:solidFill>
                  <a:schemeClr val="tx1"/>
                </a:solidFill>
                <a:latin typeface="Calibri Light" panose="020F0302020204030204" pitchFamily="34" charset="0"/>
                <a:hlinkClick r:id="rId5"/>
              </a:rPr>
              <a:t>gaussian</a:t>
            </a:r>
            <a:r>
              <a:rPr lang="en-US" altLang="zh-CN" dirty="0">
                <a:solidFill>
                  <a:schemeClr val="tx1"/>
                </a:solidFill>
                <a:latin typeface="Calibri Light" panose="020F0302020204030204" pitchFamily="34" charset="0"/>
                <a:hlinkClick r:id="rId5"/>
              </a:rPr>
              <a:t> edge </a:t>
            </a:r>
            <a:r>
              <a:rPr lang="en-US" altLang="zh-CN" dirty="0" smtClean="0">
                <a:solidFill>
                  <a:schemeClr val="tx1"/>
                </a:solidFill>
                <a:latin typeface="Calibri Light" panose="020F0302020204030204" pitchFamily="34" charset="0"/>
                <a:hlinkClick r:id="rId5"/>
              </a:rPr>
              <a:t>potentials</a:t>
            </a:r>
            <a:r>
              <a:rPr lang="en-US" altLang="zh-CN" dirty="0" smtClean="0">
                <a:solidFill>
                  <a:schemeClr val="tx1"/>
                </a:solidFill>
                <a:latin typeface="Calibri Light" panose="020F0302020204030204" pitchFamily="34" charset="0"/>
              </a:rPr>
              <a:t>, NIPS 2011, </a:t>
            </a:r>
            <a:r>
              <a:rPr lang="en-US" altLang="zh-CN" dirty="0">
                <a:solidFill>
                  <a:schemeClr val="tx1"/>
                </a:solidFill>
                <a:latin typeface="Calibri Light" panose="020F0302020204030204" pitchFamily="34" charset="0"/>
              </a:rPr>
              <a:t>P. </a:t>
            </a:r>
            <a:r>
              <a:rPr lang="en-US" altLang="zh-CN" dirty="0" err="1">
                <a:solidFill>
                  <a:schemeClr val="tx1"/>
                </a:solidFill>
                <a:latin typeface="Calibri Light" panose="020F0302020204030204" pitchFamily="34" charset="0"/>
              </a:rPr>
              <a:t>Krähenbühl</a:t>
            </a:r>
            <a:r>
              <a:rPr lang="en-US" altLang="zh-CN" dirty="0">
                <a:solidFill>
                  <a:schemeClr val="tx1"/>
                </a:solidFill>
                <a:latin typeface="Calibri Light" panose="020F0302020204030204" pitchFamily="34" charset="0"/>
              </a:rPr>
              <a:t> and V. </a:t>
            </a:r>
            <a:r>
              <a:rPr lang="en-US" altLang="zh-CN" dirty="0" err="1">
                <a:solidFill>
                  <a:schemeClr val="tx1"/>
                </a:solidFill>
                <a:latin typeface="Calibri Light" panose="020F0302020204030204" pitchFamily="34" charset="0"/>
              </a:rPr>
              <a:t>Koltun</a:t>
            </a:r>
            <a:r>
              <a:rPr lang="en-US" altLang="zh-CN" dirty="0">
                <a:solidFill>
                  <a:schemeClr val="tx1"/>
                </a:solidFill>
                <a:latin typeface="Calibri Light" panose="020F0302020204030204" pitchFamily="34" charset="0"/>
              </a:rPr>
              <a:t>. </a:t>
            </a:r>
            <a:endParaRPr lang="en-US" altLang="zh-CN" dirty="0" smtClean="0">
              <a:solidFill>
                <a:schemeClr val="tx1"/>
              </a:solidFill>
              <a:latin typeface="Calibri Light" panose="020F0302020204030204" pitchFamily="34" charset="0"/>
            </a:endParaRPr>
          </a:p>
        </p:txBody>
      </p:sp>
      <p:sp>
        <p:nvSpPr>
          <p:cNvPr id="4" name="文本框 3"/>
          <p:cNvSpPr txBox="1"/>
          <p:nvPr/>
        </p:nvSpPr>
        <p:spPr>
          <a:xfrm>
            <a:off x="628241" y="5368866"/>
            <a:ext cx="5968841" cy="584775"/>
          </a:xfrm>
          <a:prstGeom prst="rect">
            <a:avLst/>
          </a:prstGeom>
          <a:noFill/>
        </p:spPr>
        <p:txBody>
          <a:bodyPr wrap="square" rtlCol="0">
            <a:spAutoFit/>
          </a:bodyPr>
          <a:lstStyle/>
          <a:p>
            <a:pPr algn="ctr"/>
            <a:r>
              <a:rPr lang="en-US" altLang="zh-CN" sz="3200" dirty="0" smtClean="0"/>
              <a:t>Sample results on NYU dataset</a:t>
            </a:r>
            <a:endParaRPr lang="zh-CN" altLang="en-US" sz="3200" dirty="0"/>
          </a:p>
        </p:txBody>
      </p:sp>
    </p:spTree>
    <p:extLst>
      <p:ext uri="{BB962C8B-B14F-4D97-AF65-F5344CB8AC3E}">
        <p14:creationId xmlns:p14="http://schemas.microsoft.com/office/powerpoint/2010/main" val="256507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Motivation</a:t>
            </a:r>
            <a:endParaRPr lang="zh-CN" altLang="en-US" sz="4800" dirty="0"/>
          </a:p>
        </p:txBody>
      </p:sp>
      <p:pic>
        <p:nvPicPr>
          <p:cNvPr id="4" name="内容占位符 3"/>
          <p:cNvPicPr>
            <a:picLocks noGrp="1" noChangeAspect="1"/>
          </p:cNvPicPr>
          <p:nvPr>
            <p:ph idx="1"/>
          </p:nvPr>
        </p:nvPicPr>
        <p:blipFill rotWithShape="1">
          <a:blip r:embed="rId3">
            <a:extLst>
              <a:ext uri="{28A0092B-C50C-407E-A947-70E740481C1C}">
                <a14:useLocalDpi xmlns:a14="http://schemas.microsoft.com/office/drawing/2010/main" val="0"/>
              </a:ext>
            </a:extLst>
          </a:blip>
          <a:srcRect t="14906" b="12817"/>
          <a:stretch/>
        </p:blipFill>
        <p:spPr>
          <a:xfrm>
            <a:off x="-1" y="1039547"/>
            <a:ext cx="12192001" cy="4824096"/>
          </a:xfrm>
        </p:spPr>
      </p:pic>
      <p:sp>
        <p:nvSpPr>
          <p:cNvPr id="5" name="文本框 4"/>
          <p:cNvSpPr txBox="1"/>
          <p:nvPr/>
        </p:nvSpPr>
        <p:spPr>
          <a:xfrm>
            <a:off x="4564828" y="5863643"/>
            <a:ext cx="7627172" cy="369332"/>
          </a:xfrm>
          <a:prstGeom prst="rect">
            <a:avLst/>
          </a:prstGeom>
          <a:noFill/>
        </p:spPr>
        <p:txBody>
          <a:bodyPr wrap="square" rtlCol="0">
            <a:spAutoFit/>
          </a:bodyPr>
          <a:lstStyle/>
          <a:p>
            <a:pPr algn="r"/>
            <a:r>
              <a:rPr lang="en-US" altLang="zh-CN" b="1" dirty="0" smtClean="0"/>
              <a:t>Movie: </a:t>
            </a:r>
            <a:r>
              <a:rPr lang="en-US" altLang="zh-CN" b="1" dirty="0" err="1" smtClean="0"/>
              <a:t>Chappie</a:t>
            </a:r>
            <a:r>
              <a:rPr lang="en-US" altLang="zh-CN" b="1" dirty="0" smtClean="0"/>
              <a:t>, 2015</a:t>
            </a:r>
            <a:endParaRPr lang="en-US" altLang="zh-CN" b="1" dirty="0"/>
          </a:p>
        </p:txBody>
      </p:sp>
    </p:spTree>
    <p:extLst>
      <p:ext uri="{BB962C8B-B14F-4D97-AF65-F5344CB8AC3E}">
        <p14:creationId xmlns:p14="http://schemas.microsoft.com/office/powerpoint/2010/main" val="1828013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Motivation</a:t>
            </a:r>
            <a:endParaRPr lang="zh-CN" altLang="en-US" sz="4800" dirty="0"/>
          </a:p>
        </p:txBody>
      </p:sp>
      <p:sp>
        <p:nvSpPr>
          <p:cNvPr id="3" name="内容占位符 2"/>
          <p:cNvSpPr>
            <a:spLocks noGrp="1"/>
          </p:cNvSpPr>
          <p:nvPr>
            <p:ph idx="1"/>
          </p:nvPr>
        </p:nvSpPr>
        <p:spPr/>
        <p:txBody>
          <a:bodyPr/>
          <a:lstStyle/>
          <a:p>
            <a:endParaRPr lang="en-US" altLang="zh-CN" dirty="0" smtClean="0"/>
          </a:p>
          <a:p>
            <a:endParaRPr lang="zh-CN" altLang="en-US" dirty="0"/>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47" y="789710"/>
            <a:ext cx="5619077" cy="3160731"/>
          </a:xfrm>
          <a:prstGeom prst="rect">
            <a:avLst/>
          </a:prstGeom>
        </p:spPr>
      </p:pic>
      <p:pic>
        <p:nvPicPr>
          <p:cNvPr id="8"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50766"/>
          <a:stretch/>
        </p:blipFill>
        <p:spPr>
          <a:xfrm>
            <a:off x="8032880" y="1347937"/>
            <a:ext cx="3080505" cy="3616349"/>
          </a:xfrm>
          <a:prstGeom prst="rect">
            <a:avLst/>
          </a:prstGeom>
        </p:spPr>
      </p:pic>
      <p:pic>
        <p:nvPicPr>
          <p:cNvPr id="9" name="Picture 5"/>
          <p:cNvPicPr>
            <a:picLocks noChangeAspect="1"/>
          </p:cNvPicPr>
          <p:nvPr/>
        </p:nvPicPr>
        <p:blipFill>
          <a:blip r:embed="rId5">
            <a:extLst>
              <a:ext uri="{BEBA8EAE-BF5A-486C-A8C5-ECC9F3942E4B}">
                <a14:imgProps xmlns:a14="http://schemas.microsoft.com/office/drawing/2010/main">
                  <a14:imgLayer r:embed="rId6">
                    <a14:imgEffect>
                      <a14:backgroundRemoval t="2128" b="97636" l="12545" r="90000">
                        <a14:foregroundMark x1="37455" y1="9220" x2="37455" y2="9220"/>
                        <a14:foregroundMark x1="48545" y1="16076" x2="48545" y2="16076"/>
                        <a14:foregroundMark x1="25273" y1="79905" x2="25273" y2="79905"/>
                        <a14:foregroundMark x1="38909" y1="82033" x2="38909" y2="82033"/>
                        <a14:foregroundMark x1="39273" y1="68794" x2="39273" y2="68794"/>
                        <a14:foregroundMark x1="62364" y1="59102" x2="62364" y2="59102"/>
                        <a14:foregroundMark x1="72727" y1="50118" x2="72727" y2="50118"/>
                        <a14:foregroundMark x1="68000" y1="51064" x2="68000" y2="51064"/>
                        <a14:foregroundMark x1="67455" y1="62411" x2="67455" y2="62411"/>
                        <a14:foregroundMark x1="68909" y1="71395" x2="68909" y2="71395"/>
                        <a14:foregroundMark x1="76182" y1="74941" x2="76182" y2="74941"/>
                        <a14:foregroundMark x1="67636" y1="81324" x2="67636" y2="81324"/>
                        <a14:foregroundMark x1="70727" y1="84870" x2="70727" y2="84870"/>
                        <a14:foregroundMark x1="79091" y1="46572" x2="79091" y2="46572"/>
                        <a14:foregroundMark x1="68182" y1="53191" x2="68182" y2="53191"/>
                        <a14:foregroundMark x1="67636" y1="58156" x2="67636" y2="58156"/>
                        <a14:foregroundMark x1="69818" y1="55319" x2="69818" y2="55319"/>
                        <a14:foregroundMark x1="73273" y1="58629" x2="73273" y2="58629"/>
                        <a14:foregroundMark x1="72545" y1="65721" x2="72545" y2="65721"/>
                        <a14:foregroundMark x1="33273" y1="84870" x2="33273" y2="84870"/>
                        <a14:foregroundMark x1="39455" y1="87470" x2="39455" y2="87470"/>
                        <a14:foregroundMark x1="44909" y1="85343" x2="44909" y2="85343"/>
                        <a14:foregroundMark x1="47455" y1="82033" x2="47455" y2="82033"/>
                        <a14:foregroundMark x1="48909" y1="80851" x2="48909" y2="80851"/>
                        <a14:foregroundMark x1="28545" y1="83452" x2="28545" y2="83452"/>
                        <a14:foregroundMark x1="24909" y1="82979" x2="24909" y2="82979"/>
                        <a14:foregroundMark x1="21636" y1="80615" x2="20909" y2="80615"/>
                        <a14:foregroundMark x1="19091" y1="76832" x2="19091" y2="76832"/>
                        <a14:foregroundMark x1="31636" y1="8747" x2="31636" y2="8747"/>
                        <a14:foregroundMark x1="47636" y1="11584" x2="47636" y2="11584"/>
                        <a14:foregroundMark x1="41273" y1="16076" x2="41273" y2="16076"/>
                        <a14:foregroundMark x1="54000" y1="15130" x2="54000" y2="15130"/>
                        <a14:foregroundMark x1="32182" y1="13712" x2="32182" y2="13712"/>
                        <a14:foregroundMark x1="33455" y1="11584" x2="33455" y2="11584"/>
                        <a14:foregroundMark x1="25091" y1="21986" x2="25091" y2="21986"/>
                        <a14:foregroundMark x1="21455" y1="43499" x2="21455" y2="43499"/>
                        <a14:foregroundMark x1="20000" y1="56501" x2="20000" y2="56501"/>
                        <a14:foregroundMark x1="18545" y1="64775" x2="18545" y2="64775"/>
                        <a14:foregroundMark x1="23455" y1="33097" x2="23455" y2="33097"/>
                        <a14:foregroundMark x1="20364" y1="50118" x2="20364" y2="50118"/>
                        <a14:foregroundMark x1="69273" y1="34752" x2="69273" y2="34752"/>
                        <a14:foregroundMark x1="76364" y1="37589" x2="76364" y2="37589"/>
                        <a14:foregroundMark x1="84909" y1="71631" x2="84909" y2="71631"/>
                        <a14:foregroundMark x1="86727" y1="56974" x2="86727" y2="56974"/>
                        <a14:foregroundMark x1="82545" y1="44681" x2="82545" y2="44681"/>
                        <a14:foregroundMark x1="57455" y1="82270" x2="57455" y2="82270"/>
                        <a14:foregroundMark x1="63273" y1="84870" x2="63273" y2="84870"/>
                        <a14:foregroundMark x1="53091" y1="76832" x2="53091" y2="76832"/>
                        <a14:foregroundMark x1="61091" y1="36407" x2="61091" y2="36407"/>
                        <a14:foregroundMark x1="57455" y1="38771" x2="57455" y2="38771"/>
                        <a14:foregroundMark x1="65091" y1="35934" x2="65091" y2="35934"/>
                        <a14:foregroundMark x1="73818" y1="36879" x2="73818" y2="36879"/>
                        <a14:foregroundMark x1="78909" y1="40426" x2="78909" y2="40426"/>
                        <a14:foregroundMark x1="84364" y1="47991" x2="84364" y2="47991"/>
                        <a14:foregroundMark x1="86000" y1="53191" x2="86000" y2="53191"/>
                        <a14:foregroundMark x1="86727" y1="63121" x2="86727" y2="63121"/>
                        <a14:foregroundMark x1="86727" y1="59338" x2="86727" y2="59338"/>
                        <a14:foregroundMark x1="71455" y1="35697" x2="71455" y2="35697"/>
                        <a14:foregroundMark x1="66727" y1="34752" x2="66727" y2="34752"/>
                        <a14:foregroundMark x1="22364" y1="37825" x2="22364" y2="37825"/>
                      </a14:backgroundRemoval>
                    </a14:imgEffect>
                  </a14:imgLayer>
                </a14:imgProps>
              </a:ext>
              <a:ext uri="{28A0092B-C50C-407E-A947-70E740481C1C}">
                <a14:useLocalDpi xmlns:a14="http://schemas.microsoft.com/office/drawing/2010/main" val="0"/>
              </a:ext>
            </a:extLst>
          </a:blip>
          <a:stretch>
            <a:fillRect/>
          </a:stretch>
        </p:blipFill>
        <p:spPr>
          <a:xfrm>
            <a:off x="3405068" y="3077292"/>
            <a:ext cx="4355169" cy="3349521"/>
          </a:xfrm>
          <a:prstGeom prst="rect">
            <a:avLst/>
          </a:prstGeom>
        </p:spPr>
      </p:pic>
    </p:spTree>
    <p:extLst>
      <p:ext uri="{BB962C8B-B14F-4D97-AF65-F5344CB8AC3E}">
        <p14:creationId xmlns:p14="http://schemas.microsoft.com/office/powerpoint/2010/main" val="1414634041"/>
      </p:ext>
    </p:extLst>
  </p:cSld>
  <p:clrMapOvr>
    <a:masterClrMapping/>
  </p:clrMapOvr>
  <mc:AlternateContent xmlns:mc="http://schemas.openxmlformats.org/markup-compatibility/2006" xmlns:p14="http://schemas.microsoft.com/office/powerpoint/2010/main">
    <mc:Choice Requires="p14">
      <p:transition spd="slow" p14:dur="2000" advTm="13367"/>
    </mc:Choice>
    <mc:Fallback xmlns="">
      <p:transition spd="slow" advTm="1336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a:t>Related works</a:t>
            </a:r>
            <a:endParaRPr lang="zh-CN" altLang="en-US" sz="4800" dirty="0"/>
          </a:p>
        </p:txBody>
      </p:sp>
      <p:sp>
        <p:nvSpPr>
          <p:cNvPr id="3" name="内容占位符 2"/>
          <p:cNvSpPr>
            <a:spLocks noGrp="1"/>
          </p:cNvSpPr>
          <p:nvPr>
            <p:ph idx="1"/>
          </p:nvPr>
        </p:nvSpPr>
        <p:spPr/>
        <p:txBody>
          <a:bodyPr/>
          <a:lstStyle/>
          <a:p>
            <a:r>
              <a:rPr lang="en-US" altLang="zh-CN" sz="4000" dirty="0"/>
              <a:t>Concurrent work: </a:t>
            </a:r>
            <a:r>
              <a:rPr lang="en-US" altLang="zh-CN" sz="4000" dirty="0" err="1"/>
              <a:t>PixelTone</a:t>
            </a:r>
            <a:endParaRPr lang="en-US" altLang="zh-CN" sz="4000" dirty="0"/>
          </a:p>
          <a:p>
            <a:pPr lvl="1"/>
            <a:r>
              <a:rPr lang="en-US" altLang="zh-CN" sz="3600" dirty="0"/>
              <a:t>Sketch contour + speech commands, etc.</a:t>
            </a:r>
          </a:p>
          <a:p>
            <a:pPr lvl="2"/>
            <a:endParaRPr lang="en-US" altLang="zh-CN" dirty="0"/>
          </a:p>
          <a:p>
            <a:pPr lvl="2"/>
            <a:endParaRPr lang="en-US" altLang="zh-CN" dirty="0"/>
          </a:p>
          <a:p>
            <a:pPr lvl="2"/>
            <a:endParaRPr lang="en-US" altLang="zh-CN" dirty="0"/>
          </a:p>
          <a:p>
            <a:pPr marL="457200" lvl="1" indent="0">
              <a:buNone/>
            </a:pPr>
            <a:r>
              <a:rPr lang="en-US" altLang="zh-CN" dirty="0" smtClean="0"/>
              <a:t>	</a:t>
            </a:r>
          </a:p>
          <a:p>
            <a:pPr marL="457200" lvl="1" indent="0">
              <a:buNone/>
            </a:pPr>
            <a:r>
              <a:rPr lang="en-US" altLang="zh-CN" dirty="0"/>
              <a:t>	</a:t>
            </a:r>
          </a:p>
        </p:txBody>
      </p:sp>
      <p:pic>
        <p:nvPicPr>
          <p:cNvPr id="4" name="Picture 5"/>
          <p:cNvPicPr>
            <a:picLocks noChangeAspect="1"/>
          </p:cNvPicPr>
          <p:nvPr/>
        </p:nvPicPr>
        <p:blipFill>
          <a:blip r:embed="rId3"/>
          <a:stretch>
            <a:fillRect/>
          </a:stretch>
        </p:blipFill>
        <p:spPr>
          <a:xfrm>
            <a:off x="1024461" y="2143768"/>
            <a:ext cx="10095263" cy="2546565"/>
          </a:xfrm>
          <a:prstGeom prst="rect">
            <a:avLst/>
          </a:prstGeom>
        </p:spPr>
      </p:pic>
      <p:sp>
        <p:nvSpPr>
          <p:cNvPr id="5" name="圆角矩形 4"/>
          <p:cNvSpPr/>
          <p:nvPr/>
        </p:nvSpPr>
        <p:spPr>
          <a:xfrm>
            <a:off x="1024462" y="5490774"/>
            <a:ext cx="10095263" cy="51199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lgn="just">
              <a:lnSpc>
                <a:spcPct val="80000"/>
              </a:lnSpc>
              <a:spcBef>
                <a:spcPts val="300"/>
              </a:spcBef>
              <a:spcAft>
                <a:spcPts val="300"/>
              </a:spcAft>
              <a:buBlip>
                <a:blip r:embed="rId4"/>
              </a:buBlip>
            </a:pPr>
            <a:r>
              <a:rPr lang="en-US" altLang="zh-CN" dirty="0" err="1" smtClean="0">
                <a:solidFill>
                  <a:schemeClr val="tx1"/>
                </a:solidFill>
                <a:latin typeface="Calibri Light" panose="020F0302020204030204" pitchFamily="34" charset="0"/>
                <a:hlinkClick r:id="rId5"/>
              </a:rPr>
              <a:t>PixelTone</a:t>
            </a:r>
            <a:r>
              <a:rPr lang="en-US" altLang="zh-CN" dirty="0">
                <a:solidFill>
                  <a:schemeClr val="tx1"/>
                </a:solidFill>
                <a:latin typeface="Calibri Light" panose="020F0302020204030204" pitchFamily="34" charset="0"/>
                <a:hlinkClick r:id="rId5"/>
              </a:rPr>
              <a:t>: a multimodal interface for image editing</a:t>
            </a:r>
            <a:r>
              <a:rPr lang="en-US" altLang="zh-CN" dirty="0" smtClean="0">
                <a:solidFill>
                  <a:schemeClr val="tx1"/>
                </a:solidFill>
                <a:latin typeface="Calibri Light" panose="020F0302020204030204" pitchFamily="34" charset="0"/>
              </a:rPr>
              <a:t>. ACM SIGCHI, 2013, G.P. </a:t>
            </a:r>
            <a:r>
              <a:rPr lang="en-US" altLang="zh-CN" dirty="0" err="1" smtClean="0">
                <a:solidFill>
                  <a:schemeClr val="tx1"/>
                </a:solidFill>
                <a:latin typeface="Calibri Light" panose="020F0302020204030204" pitchFamily="34" charset="0"/>
              </a:rPr>
              <a:t>Laput</a:t>
            </a:r>
            <a:r>
              <a:rPr lang="en-US" altLang="zh-CN" dirty="0" smtClean="0">
                <a:solidFill>
                  <a:schemeClr val="tx1"/>
                </a:solidFill>
                <a:latin typeface="Calibri Light" panose="020F0302020204030204" pitchFamily="34" charset="0"/>
              </a:rPr>
              <a:t>, </a:t>
            </a:r>
            <a:r>
              <a:rPr lang="en-US" altLang="zh-CN" dirty="0">
                <a:solidFill>
                  <a:schemeClr val="tx1"/>
                </a:solidFill>
                <a:latin typeface="Calibri Light" panose="020F0302020204030204" pitchFamily="34" charset="0"/>
              </a:rPr>
              <a:t>et </a:t>
            </a:r>
            <a:r>
              <a:rPr lang="en-US" altLang="zh-CN" dirty="0" smtClean="0">
                <a:solidFill>
                  <a:schemeClr val="tx1"/>
                </a:solidFill>
                <a:latin typeface="Calibri Light" panose="020F0302020204030204" pitchFamily="34" charset="0"/>
              </a:rPr>
              <a:t>al.</a:t>
            </a:r>
            <a:endParaRPr lang="en-US" altLang="zh-CN"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4270133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Challenges</a:t>
            </a:r>
            <a:endParaRPr lang="zh-CN" altLang="en-US" dirty="0"/>
          </a:p>
        </p:txBody>
      </p:sp>
      <p:sp>
        <p:nvSpPr>
          <p:cNvPr id="3" name="内容占位符 2"/>
          <p:cNvSpPr>
            <a:spLocks noGrp="1"/>
          </p:cNvSpPr>
          <p:nvPr>
            <p:ph idx="1"/>
          </p:nvPr>
        </p:nvSpPr>
        <p:spPr/>
        <p:txBody>
          <a:bodyPr/>
          <a:lstStyle/>
          <a:p>
            <a:r>
              <a:rPr lang="en-US" altLang="zh-CN" sz="4000" dirty="0" smtClean="0"/>
              <a:t>Semantic gap between words pixels; </a:t>
            </a:r>
          </a:p>
          <a:p>
            <a:pPr lvl="1"/>
            <a:endParaRPr lang="en-US" altLang="zh-CN" sz="3600" dirty="0" smtClean="0"/>
          </a:p>
          <a:p>
            <a:r>
              <a:rPr lang="en-US" altLang="zh-CN" sz="4000" dirty="0" smtClean="0"/>
              <a:t>Update </a:t>
            </a:r>
            <a:r>
              <a:rPr lang="en-US" altLang="zh-CN" sz="4000" dirty="0"/>
              <a:t>the parse using </a:t>
            </a:r>
            <a:r>
              <a:rPr lang="en-US" altLang="zh-CN" sz="4000" dirty="0" smtClean="0"/>
              <a:t>verbal cues; </a:t>
            </a:r>
          </a:p>
          <a:p>
            <a:pPr lvl="1"/>
            <a:endParaRPr lang="en-US" altLang="zh-CN" sz="3600" dirty="0" smtClean="0"/>
          </a:p>
          <a:p>
            <a:r>
              <a:rPr lang="en-US" altLang="zh-CN" sz="4000" dirty="0" smtClean="0"/>
              <a:t>Responds at interactive rates.</a:t>
            </a:r>
          </a:p>
          <a:p>
            <a:pPr lvl="1"/>
            <a:endParaRPr lang="zh-CN" altLang="en-US" dirty="0"/>
          </a:p>
        </p:txBody>
      </p:sp>
    </p:spTree>
    <p:extLst>
      <p:ext uri="{BB962C8B-B14F-4D97-AF65-F5344CB8AC3E}">
        <p14:creationId xmlns:p14="http://schemas.microsoft.com/office/powerpoint/2010/main" val="483243264"/>
      </p:ext>
    </p:extLst>
  </p:cSld>
  <p:clrMapOvr>
    <a:masterClrMapping/>
  </p:clrMapOvr>
  <p:timing>
    <p:tnLst>
      <p:par>
        <p:cTn id="1" dur="indefinite" restart="never" nodeType="tmRoot"/>
      </p:par>
    </p:tnLst>
  </p:timing>
</p:sld>
</file>

<file path=ppt/theme/theme1.xml><?xml version="1.0" encoding="utf-8"?>
<a:theme xmlns:a="http://schemas.openxmlformats.org/drawingml/2006/main" name="Nankai">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nkai" id="{A0BD9BC9-9D41-4E65-BD51-32DF3B3959B3}" vid="{7B9499CF-5854-4EF6-8CF6-D37727A849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Nankai</Template>
  <TotalTime>3571</TotalTime>
  <Words>1904</Words>
  <Application>Microsoft Office PowerPoint</Application>
  <PresentationFormat>宽屏</PresentationFormat>
  <Paragraphs>269</Paragraphs>
  <Slides>33</Slides>
  <Notes>24</Notes>
  <HiddenSlides>1</HiddenSlides>
  <MMClips>6</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33</vt:i4>
      </vt:variant>
    </vt:vector>
  </HeadingPairs>
  <TitlesOfParts>
    <vt:vector size="43" baseType="lpstr">
      <vt:lpstr>Adobe 黑体 Std R</vt:lpstr>
      <vt:lpstr>SimSun</vt:lpstr>
      <vt:lpstr>SimSun</vt:lpstr>
      <vt:lpstr>Arial</vt:lpstr>
      <vt:lpstr>Calibri</vt:lpstr>
      <vt:lpstr>Calibri Light</vt:lpstr>
      <vt:lpstr>Cambria Math</vt:lpstr>
      <vt:lpstr>Times New Roman</vt:lpstr>
      <vt:lpstr>Wingdings</vt:lpstr>
      <vt:lpstr>Nankai</vt:lpstr>
      <vt:lpstr>ImageSpirit: Verbal Guided Image Parsing</vt:lpstr>
      <vt:lpstr>Demo: Verbal Guided Image Parsing</vt:lpstr>
      <vt:lpstr>Demo: Object Deformation</vt:lpstr>
      <vt:lpstr>Motivation</vt:lpstr>
      <vt:lpstr>Motivation</vt:lpstr>
      <vt:lpstr>Motivation</vt:lpstr>
      <vt:lpstr>Motivation</vt:lpstr>
      <vt:lpstr>Related works</vt:lpstr>
      <vt:lpstr>Challenges</vt:lpstr>
      <vt:lpstr>Contributions</vt:lpstr>
      <vt:lpstr>Bridge between words and pixels</vt:lpstr>
      <vt:lpstr>Bridge between words and pixels</vt:lpstr>
      <vt:lpstr>Verbal Guided Image Parsing</vt:lpstr>
      <vt:lpstr>Nouns ⟷ Objects</vt:lpstr>
      <vt:lpstr>Adjectives ⟷ Attributes</vt:lpstr>
      <vt:lpstr>Conditional Random Fields (CRF)</vt:lpstr>
      <vt:lpstr>Multi-Label Factorial CRF</vt:lpstr>
      <vt:lpstr>Verbal commands</vt:lpstr>
      <vt:lpstr>Joint inference results</vt:lpstr>
      <vt:lpstr>Joint inference results</vt:lpstr>
      <vt:lpstr>Verbal interaction</vt:lpstr>
      <vt:lpstr>Demo: Verbal Guided Image Parsing</vt:lpstr>
      <vt:lpstr>Demo: Verbal Guided Image Manipulation</vt:lpstr>
      <vt:lpstr>Demo: Semantic Animation</vt:lpstr>
      <vt:lpstr>Verbal Guided Image Parsing Results</vt:lpstr>
      <vt:lpstr>Experimental results</vt:lpstr>
      <vt:lpstr>Experimental results</vt:lpstr>
      <vt:lpstr>Limitations</vt:lpstr>
      <vt:lpstr>Discussions</vt:lpstr>
      <vt:lpstr>Future work</vt:lpstr>
      <vt:lpstr> </vt:lpstr>
      <vt:lpstr>CRF as RNN</vt:lpstr>
      <vt:lpstr>Demo: Semantic Animation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Binarized Normed Gradients for Objectness Estimation at 300fps</dc:title>
  <dc:creator>MingMing Cheng</dc:creator>
  <cp:lastModifiedBy>MingMing Cheng</cp:lastModifiedBy>
  <cp:revision>380</cp:revision>
  <dcterms:created xsi:type="dcterms:W3CDTF">2014-04-15T14:23:17Z</dcterms:created>
  <dcterms:modified xsi:type="dcterms:W3CDTF">2015-08-24T14:39:29Z</dcterms:modified>
</cp:coreProperties>
</file>