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9601200" cy="12801600" type="A3"/>
  <p:notesSz cx="6797675" cy="9928225"/>
  <p:defaultTextStyle>
    <a:defPPr>
      <a:defRPr lang="zh-CN"/>
    </a:defPPr>
    <a:lvl1pPr marL="0" algn="l" defTabSz="1279903" rtl="0" eaLnBrk="1" latinLnBrk="0" hangingPunct="1">
      <a:defRPr sz="2400" kern="1200">
        <a:solidFill>
          <a:schemeClr val="tx1"/>
        </a:solidFill>
        <a:latin typeface="+mn-lt"/>
        <a:ea typeface="+mn-ea"/>
        <a:cs typeface="+mn-cs"/>
      </a:defRPr>
    </a:lvl1pPr>
    <a:lvl2pPr marL="639951" algn="l" defTabSz="1279903" rtl="0" eaLnBrk="1" latinLnBrk="0" hangingPunct="1">
      <a:defRPr sz="2400" kern="1200">
        <a:solidFill>
          <a:schemeClr val="tx1"/>
        </a:solidFill>
        <a:latin typeface="+mn-lt"/>
        <a:ea typeface="+mn-ea"/>
        <a:cs typeface="+mn-cs"/>
      </a:defRPr>
    </a:lvl2pPr>
    <a:lvl3pPr marL="1279903" algn="l" defTabSz="1279903" rtl="0" eaLnBrk="1" latinLnBrk="0" hangingPunct="1">
      <a:defRPr sz="2400" kern="1200">
        <a:solidFill>
          <a:schemeClr val="tx1"/>
        </a:solidFill>
        <a:latin typeface="+mn-lt"/>
        <a:ea typeface="+mn-ea"/>
        <a:cs typeface="+mn-cs"/>
      </a:defRPr>
    </a:lvl3pPr>
    <a:lvl4pPr marL="1919854" algn="l" defTabSz="1279903" rtl="0" eaLnBrk="1" latinLnBrk="0" hangingPunct="1">
      <a:defRPr sz="2400" kern="1200">
        <a:solidFill>
          <a:schemeClr val="tx1"/>
        </a:solidFill>
        <a:latin typeface="+mn-lt"/>
        <a:ea typeface="+mn-ea"/>
        <a:cs typeface="+mn-cs"/>
      </a:defRPr>
    </a:lvl4pPr>
    <a:lvl5pPr marL="2559808" algn="l" defTabSz="1279903" rtl="0" eaLnBrk="1" latinLnBrk="0" hangingPunct="1">
      <a:defRPr sz="2400" kern="1200">
        <a:solidFill>
          <a:schemeClr val="tx1"/>
        </a:solidFill>
        <a:latin typeface="+mn-lt"/>
        <a:ea typeface="+mn-ea"/>
        <a:cs typeface="+mn-cs"/>
      </a:defRPr>
    </a:lvl5pPr>
    <a:lvl6pPr marL="3199758" algn="l" defTabSz="1279903" rtl="0" eaLnBrk="1" latinLnBrk="0" hangingPunct="1">
      <a:defRPr sz="2400" kern="1200">
        <a:solidFill>
          <a:schemeClr val="tx1"/>
        </a:solidFill>
        <a:latin typeface="+mn-lt"/>
        <a:ea typeface="+mn-ea"/>
        <a:cs typeface="+mn-cs"/>
      </a:defRPr>
    </a:lvl6pPr>
    <a:lvl7pPr marL="3839711" algn="l" defTabSz="1279903" rtl="0" eaLnBrk="1" latinLnBrk="0" hangingPunct="1">
      <a:defRPr sz="2400" kern="1200">
        <a:solidFill>
          <a:schemeClr val="tx1"/>
        </a:solidFill>
        <a:latin typeface="+mn-lt"/>
        <a:ea typeface="+mn-ea"/>
        <a:cs typeface="+mn-cs"/>
      </a:defRPr>
    </a:lvl7pPr>
    <a:lvl8pPr marL="4479662" algn="l" defTabSz="1279903" rtl="0" eaLnBrk="1" latinLnBrk="0" hangingPunct="1">
      <a:defRPr sz="2400" kern="1200">
        <a:solidFill>
          <a:schemeClr val="tx1"/>
        </a:solidFill>
        <a:latin typeface="+mn-lt"/>
        <a:ea typeface="+mn-ea"/>
        <a:cs typeface="+mn-cs"/>
      </a:defRPr>
    </a:lvl8pPr>
    <a:lvl9pPr marL="5119613" algn="l" defTabSz="127990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6" y="102"/>
      </p:cViewPr>
      <p:guideLst>
        <p:guide orient="horz" pos="4032"/>
        <p:guide pos="3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20092" y="3976797"/>
            <a:ext cx="8161021" cy="274404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40181" y="7254242"/>
            <a:ext cx="6720841" cy="3271520"/>
          </a:xfrm>
        </p:spPr>
        <p:txBody>
          <a:bodyPr/>
          <a:lstStyle>
            <a:lvl1pPr marL="0" indent="0" algn="ctr">
              <a:buNone/>
              <a:defRPr>
                <a:solidFill>
                  <a:schemeClr val="tx1">
                    <a:tint val="75000"/>
                  </a:schemeClr>
                </a:solidFill>
              </a:defRPr>
            </a:lvl1pPr>
            <a:lvl2pPr marL="639951" indent="0" algn="ctr">
              <a:buNone/>
              <a:defRPr>
                <a:solidFill>
                  <a:schemeClr val="tx1">
                    <a:tint val="75000"/>
                  </a:schemeClr>
                </a:solidFill>
              </a:defRPr>
            </a:lvl2pPr>
            <a:lvl3pPr marL="1279903" indent="0" algn="ctr">
              <a:buNone/>
              <a:defRPr>
                <a:solidFill>
                  <a:schemeClr val="tx1">
                    <a:tint val="75000"/>
                  </a:schemeClr>
                </a:solidFill>
              </a:defRPr>
            </a:lvl3pPr>
            <a:lvl4pPr marL="1919854" indent="0" algn="ctr">
              <a:buNone/>
              <a:defRPr>
                <a:solidFill>
                  <a:schemeClr val="tx1">
                    <a:tint val="75000"/>
                  </a:schemeClr>
                </a:solidFill>
              </a:defRPr>
            </a:lvl4pPr>
            <a:lvl5pPr marL="2559808" indent="0" algn="ctr">
              <a:buNone/>
              <a:defRPr>
                <a:solidFill>
                  <a:schemeClr val="tx1">
                    <a:tint val="75000"/>
                  </a:schemeClr>
                </a:solidFill>
              </a:defRPr>
            </a:lvl5pPr>
            <a:lvl6pPr marL="3199758" indent="0" algn="ctr">
              <a:buNone/>
              <a:defRPr>
                <a:solidFill>
                  <a:schemeClr val="tx1">
                    <a:tint val="75000"/>
                  </a:schemeClr>
                </a:solidFill>
              </a:defRPr>
            </a:lvl6pPr>
            <a:lvl7pPr marL="3839711" indent="0" algn="ctr">
              <a:buNone/>
              <a:defRPr>
                <a:solidFill>
                  <a:schemeClr val="tx1">
                    <a:tint val="75000"/>
                  </a:schemeClr>
                </a:solidFill>
              </a:defRPr>
            </a:lvl7pPr>
            <a:lvl8pPr marL="4479662" indent="0" algn="ctr">
              <a:buNone/>
              <a:defRPr>
                <a:solidFill>
                  <a:schemeClr val="tx1">
                    <a:tint val="75000"/>
                  </a:schemeClr>
                </a:solidFill>
              </a:defRPr>
            </a:lvl8pPr>
            <a:lvl9pPr marL="5119613"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D3400E8-D912-4E79-8B52-BB295C9D5C97}" type="datetimeFigureOut">
              <a:rPr lang="zh-CN" altLang="en-US" smtClean="0"/>
              <a:t>2018/4/5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106793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3400E8-D912-4E79-8B52-BB295C9D5C97}" type="datetimeFigureOut">
              <a:rPr lang="zh-CN" altLang="en-US" smtClean="0"/>
              <a:t>2018/4/5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202369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220651" y="684533"/>
            <a:ext cx="1620205" cy="1456181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60048" y="684533"/>
            <a:ext cx="4700587" cy="1456181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3400E8-D912-4E79-8B52-BB295C9D5C97}" type="datetimeFigureOut">
              <a:rPr lang="zh-CN" altLang="en-US" smtClean="0"/>
              <a:t>2018/4/5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346384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3400E8-D912-4E79-8B52-BB295C9D5C97}" type="datetimeFigureOut">
              <a:rPr lang="zh-CN" altLang="en-US" smtClean="0"/>
              <a:t>2018/4/5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9486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8430" y="8226216"/>
            <a:ext cx="8161021" cy="2542539"/>
          </a:xfrm>
        </p:spPr>
        <p:txBody>
          <a:bodyPr anchor="t"/>
          <a:lstStyle>
            <a:lvl1pPr algn="l">
              <a:defRPr sz="57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8430" y="5425868"/>
            <a:ext cx="8161021" cy="2800349"/>
          </a:xfrm>
        </p:spPr>
        <p:txBody>
          <a:bodyPr anchor="b"/>
          <a:lstStyle>
            <a:lvl1pPr marL="0" indent="0">
              <a:buNone/>
              <a:defRPr sz="2800">
                <a:solidFill>
                  <a:schemeClr val="tx1">
                    <a:tint val="75000"/>
                  </a:schemeClr>
                </a:solidFill>
              </a:defRPr>
            </a:lvl1pPr>
            <a:lvl2pPr marL="639951" indent="0">
              <a:buNone/>
              <a:defRPr sz="2400">
                <a:solidFill>
                  <a:schemeClr val="tx1">
                    <a:tint val="75000"/>
                  </a:schemeClr>
                </a:solidFill>
              </a:defRPr>
            </a:lvl2pPr>
            <a:lvl3pPr marL="1279903" indent="0">
              <a:buNone/>
              <a:defRPr sz="2100">
                <a:solidFill>
                  <a:schemeClr val="tx1">
                    <a:tint val="75000"/>
                  </a:schemeClr>
                </a:solidFill>
              </a:defRPr>
            </a:lvl3pPr>
            <a:lvl4pPr marL="1919854" indent="0">
              <a:buNone/>
              <a:defRPr sz="2000">
                <a:solidFill>
                  <a:schemeClr val="tx1">
                    <a:tint val="75000"/>
                  </a:schemeClr>
                </a:solidFill>
              </a:defRPr>
            </a:lvl4pPr>
            <a:lvl5pPr marL="2559808" indent="0">
              <a:buNone/>
              <a:defRPr sz="2000">
                <a:solidFill>
                  <a:schemeClr val="tx1">
                    <a:tint val="75000"/>
                  </a:schemeClr>
                </a:solidFill>
              </a:defRPr>
            </a:lvl5pPr>
            <a:lvl6pPr marL="3199758" indent="0">
              <a:buNone/>
              <a:defRPr sz="2000">
                <a:solidFill>
                  <a:schemeClr val="tx1">
                    <a:tint val="75000"/>
                  </a:schemeClr>
                </a:solidFill>
              </a:defRPr>
            </a:lvl6pPr>
            <a:lvl7pPr marL="3839711" indent="0">
              <a:buNone/>
              <a:defRPr sz="2000">
                <a:solidFill>
                  <a:schemeClr val="tx1">
                    <a:tint val="75000"/>
                  </a:schemeClr>
                </a:solidFill>
              </a:defRPr>
            </a:lvl7pPr>
            <a:lvl8pPr marL="4479662" indent="0">
              <a:buNone/>
              <a:defRPr sz="2000">
                <a:solidFill>
                  <a:schemeClr val="tx1">
                    <a:tint val="75000"/>
                  </a:schemeClr>
                </a:solidFill>
              </a:defRPr>
            </a:lvl8pPr>
            <a:lvl9pPr marL="5119613" indent="0">
              <a:buNone/>
              <a:defRPr sz="20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D3400E8-D912-4E79-8B52-BB295C9D5C97}" type="datetimeFigureOut">
              <a:rPr lang="zh-CN" altLang="en-US" smtClean="0"/>
              <a:t>2018/4/5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237853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60049" y="3982723"/>
            <a:ext cx="3160395" cy="11263630"/>
          </a:xfrm>
        </p:spPr>
        <p:txBody>
          <a:bodyPr/>
          <a:lstStyle>
            <a:lvl1pPr>
              <a:defRPr sz="39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680465" y="3982723"/>
            <a:ext cx="3160395" cy="11263630"/>
          </a:xfrm>
        </p:spPr>
        <p:txBody>
          <a:bodyPr/>
          <a:lstStyle>
            <a:lvl1pPr>
              <a:defRPr sz="39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D3400E8-D912-4E79-8B52-BB295C9D5C97}" type="datetimeFigureOut">
              <a:rPr lang="zh-CN" altLang="en-US" smtClean="0"/>
              <a:t>2018/4/5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5176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80061" y="512658"/>
            <a:ext cx="8641080" cy="2133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80064" y="2865545"/>
            <a:ext cx="4242197" cy="1194222"/>
          </a:xfrm>
        </p:spPr>
        <p:txBody>
          <a:bodyPr anchor="b"/>
          <a:lstStyle>
            <a:lvl1pPr marL="0" indent="0">
              <a:buNone/>
              <a:defRPr sz="3300" b="1"/>
            </a:lvl1pPr>
            <a:lvl2pPr marL="639951" indent="0">
              <a:buNone/>
              <a:defRPr sz="2800" b="1"/>
            </a:lvl2pPr>
            <a:lvl3pPr marL="1279903" indent="0">
              <a:buNone/>
              <a:defRPr sz="2400" b="1"/>
            </a:lvl3pPr>
            <a:lvl4pPr marL="1919854" indent="0">
              <a:buNone/>
              <a:defRPr sz="2100" b="1"/>
            </a:lvl4pPr>
            <a:lvl5pPr marL="2559808" indent="0">
              <a:buNone/>
              <a:defRPr sz="2100" b="1"/>
            </a:lvl5pPr>
            <a:lvl6pPr marL="3199758" indent="0">
              <a:buNone/>
              <a:defRPr sz="2100" b="1"/>
            </a:lvl6pPr>
            <a:lvl7pPr marL="3839711" indent="0">
              <a:buNone/>
              <a:defRPr sz="2100" b="1"/>
            </a:lvl7pPr>
            <a:lvl8pPr marL="4479662" indent="0">
              <a:buNone/>
              <a:defRPr sz="2100" b="1"/>
            </a:lvl8pPr>
            <a:lvl9pPr marL="5119613"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480064" y="4059768"/>
            <a:ext cx="4242197" cy="7375738"/>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877280" y="2865545"/>
            <a:ext cx="4243863" cy="1194222"/>
          </a:xfrm>
        </p:spPr>
        <p:txBody>
          <a:bodyPr anchor="b"/>
          <a:lstStyle>
            <a:lvl1pPr marL="0" indent="0">
              <a:buNone/>
              <a:defRPr sz="3300" b="1"/>
            </a:lvl1pPr>
            <a:lvl2pPr marL="639951" indent="0">
              <a:buNone/>
              <a:defRPr sz="2800" b="1"/>
            </a:lvl2pPr>
            <a:lvl3pPr marL="1279903" indent="0">
              <a:buNone/>
              <a:defRPr sz="2400" b="1"/>
            </a:lvl3pPr>
            <a:lvl4pPr marL="1919854" indent="0">
              <a:buNone/>
              <a:defRPr sz="2100" b="1"/>
            </a:lvl4pPr>
            <a:lvl5pPr marL="2559808" indent="0">
              <a:buNone/>
              <a:defRPr sz="2100" b="1"/>
            </a:lvl5pPr>
            <a:lvl6pPr marL="3199758" indent="0">
              <a:buNone/>
              <a:defRPr sz="2100" b="1"/>
            </a:lvl6pPr>
            <a:lvl7pPr marL="3839711" indent="0">
              <a:buNone/>
              <a:defRPr sz="2100" b="1"/>
            </a:lvl7pPr>
            <a:lvl8pPr marL="4479662" indent="0">
              <a:buNone/>
              <a:defRPr sz="2100" b="1"/>
            </a:lvl8pPr>
            <a:lvl9pPr marL="5119613"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4877280" y="4059768"/>
            <a:ext cx="4243863" cy="7375738"/>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D3400E8-D912-4E79-8B52-BB295C9D5C97}" type="datetimeFigureOut">
              <a:rPr lang="zh-CN" altLang="en-US" smtClean="0"/>
              <a:t>2018/4/5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286178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3400E8-D912-4E79-8B52-BB295C9D5C97}" type="datetimeFigureOut">
              <a:rPr lang="zh-CN" altLang="en-US" smtClean="0"/>
              <a:t>2018/4/5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313052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3400E8-D912-4E79-8B52-BB295C9D5C97}" type="datetimeFigureOut">
              <a:rPr lang="zh-CN" altLang="en-US" smtClean="0"/>
              <a:t>2018/4/5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372594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80064" y="509695"/>
            <a:ext cx="3158729" cy="2169160"/>
          </a:xfrm>
        </p:spPr>
        <p:txBody>
          <a:bodyPr anchor="b"/>
          <a:lstStyle>
            <a:lvl1pPr algn="l">
              <a:defRPr sz="2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753804" y="509697"/>
            <a:ext cx="5367338" cy="10925810"/>
          </a:xfrm>
        </p:spPr>
        <p:txBody>
          <a:bodyPr/>
          <a:lstStyle>
            <a:lvl1pPr>
              <a:defRPr sz="4500"/>
            </a:lvl1pPr>
            <a:lvl2pPr>
              <a:defRPr sz="3900"/>
            </a:lvl2pPr>
            <a:lvl3pPr>
              <a:defRPr sz="3300"/>
            </a:lvl3pPr>
            <a:lvl4pPr>
              <a:defRPr sz="2800"/>
            </a:lvl4pPr>
            <a:lvl5pPr>
              <a:defRPr sz="2800"/>
            </a:lvl5pPr>
            <a:lvl6pPr>
              <a:defRPr sz="2800"/>
            </a:lvl6pPr>
            <a:lvl7pPr>
              <a:defRPr sz="2800"/>
            </a:lvl7pPr>
            <a:lvl8pPr>
              <a:defRPr sz="2800"/>
            </a:lvl8pPr>
            <a:lvl9pPr>
              <a:defRPr sz="2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80064" y="2678856"/>
            <a:ext cx="3158729" cy="8756651"/>
          </a:xfrm>
        </p:spPr>
        <p:txBody>
          <a:bodyPr/>
          <a:lstStyle>
            <a:lvl1pPr marL="0" indent="0">
              <a:buNone/>
              <a:defRPr sz="2000"/>
            </a:lvl1pPr>
            <a:lvl2pPr marL="639951" indent="0">
              <a:buNone/>
              <a:defRPr sz="1700"/>
            </a:lvl2pPr>
            <a:lvl3pPr marL="1279903" indent="0">
              <a:buNone/>
              <a:defRPr sz="1500"/>
            </a:lvl3pPr>
            <a:lvl4pPr marL="1919854" indent="0">
              <a:buNone/>
              <a:defRPr sz="1300"/>
            </a:lvl4pPr>
            <a:lvl5pPr marL="2559808" indent="0">
              <a:buNone/>
              <a:defRPr sz="1300"/>
            </a:lvl5pPr>
            <a:lvl6pPr marL="3199758" indent="0">
              <a:buNone/>
              <a:defRPr sz="1300"/>
            </a:lvl6pPr>
            <a:lvl7pPr marL="3839711" indent="0">
              <a:buNone/>
              <a:defRPr sz="1300"/>
            </a:lvl7pPr>
            <a:lvl8pPr marL="4479662" indent="0">
              <a:buNone/>
              <a:defRPr sz="1300"/>
            </a:lvl8pPr>
            <a:lvl9pPr marL="5119613" indent="0">
              <a:buNone/>
              <a:defRPr sz="13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D3400E8-D912-4E79-8B52-BB295C9D5C97}" type="datetimeFigureOut">
              <a:rPr lang="zh-CN" altLang="en-US" smtClean="0"/>
              <a:t>2018/4/5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423850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81904" y="8961121"/>
            <a:ext cx="5760720" cy="1057912"/>
          </a:xfrm>
        </p:spPr>
        <p:txBody>
          <a:bodyPr anchor="b"/>
          <a:lstStyle>
            <a:lvl1pPr algn="l">
              <a:defRPr sz="2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81904" y="1143847"/>
            <a:ext cx="5760720" cy="7680960"/>
          </a:xfrm>
        </p:spPr>
        <p:txBody>
          <a:bodyPr/>
          <a:lstStyle>
            <a:lvl1pPr marL="0" indent="0">
              <a:buNone/>
              <a:defRPr sz="4500"/>
            </a:lvl1pPr>
            <a:lvl2pPr marL="639951" indent="0">
              <a:buNone/>
              <a:defRPr sz="3900"/>
            </a:lvl2pPr>
            <a:lvl3pPr marL="1279903" indent="0">
              <a:buNone/>
              <a:defRPr sz="3300"/>
            </a:lvl3pPr>
            <a:lvl4pPr marL="1919854" indent="0">
              <a:buNone/>
              <a:defRPr sz="2800"/>
            </a:lvl4pPr>
            <a:lvl5pPr marL="2559808" indent="0">
              <a:buNone/>
              <a:defRPr sz="2800"/>
            </a:lvl5pPr>
            <a:lvl6pPr marL="3199758" indent="0">
              <a:buNone/>
              <a:defRPr sz="2800"/>
            </a:lvl6pPr>
            <a:lvl7pPr marL="3839711" indent="0">
              <a:buNone/>
              <a:defRPr sz="2800"/>
            </a:lvl7pPr>
            <a:lvl8pPr marL="4479662" indent="0">
              <a:buNone/>
              <a:defRPr sz="2800"/>
            </a:lvl8pPr>
            <a:lvl9pPr marL="5119613" indent="0">
              <a:buNone/>
              <a:defRPr sz="2800"/>
            </a:lvl9pPr>
          </a:lstStyle>
          <a:p>
            <a:endParaRPr lang="zh-CN" altLang="en-US"/>
          </a:p>
        </p:txBody>
      </p:sp>
      <p:sp>
        <p:nvSpPr>
          <p:cNvPr id="4" name="文本占位符 3"/>
          <p:cNvSpPr>
            <a:spLocks noGrp="1"/>
          </p:cNvSpPr>
          <p:nvPr>
            <p:ph type="body" sz="half" idx="2"/>
          </p:nvPr>
        </p:nvSpPr>
        <p:spPr>
          <a:xfrm>
            <a:off x="1881904" y="10019033"/>
            <a:ext cx="5760720" cy="1502410"/>
          </a:xfrm>
        </p:spPr>
        <p:txBody>
          <a:bodyPr/>
          <a:lstStyle>
            <a:lvl1pPr marL="0" indent="0">
              <a:buNone/>
              <a:defRPr sz="2000"/>
            </a:lvl1pPr>
            <a:lvl2pPr marL="639951" indent="0">
              <a:buNone/>
              <a:defRPr sz="1700"/>
            </a:lvl2pPr>
            <a:lvl3pPr marL="1279903" indent="0">
              <a:buNone/>
              <a:defRPr sz="1500"/>
            </a:lvl3pPr>
            <a:lvl4pPr marL="1919854" indent="0">
              <a:buNone/>
              <a:defRPr sz="1300"/>
            </a:lvl4pPr>
            <a:lvl5pPr marL="2559808" indent="0">
              <a:buNone/>
              <a:defRPr sz="1300"/>
            </a:lvl5pPr>
            <a:lvl6pPr marL="3199758" indent="0">
              <a:buNone/>
              <a:defRPr sz="1300"/>
            </a:lvl6pPr>
            <a:lvl7pPr marL="3839711" indent="0">
              <a:buNone/>
              <a:defRPr sz="1300"/>
            </a:lvl7pPr>
            <a:lvl8pPr marL="4479662" indent="0">
              <a:buNone/>
              <a:defRPr sz="1300"/>
            </a:lvl8pPr>
            <a:lvl9pPr marL="5119613" indent="0">
              <a:buNone/>
              <a:defRPr sz="13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D3400E8-D912-4E79-8B52-BB295C9D5C97}" type="datetimeFigureOut">
              <a:rPr lang="zh-CN" altLang="en-US" smtClean="0"/>
              <a:t>2018/4/5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394965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80061" y="512658"/>
            <a:ext cx="8641080" cy="2133600"/>
          </a:xfrm>
          <a:prstGeom prst="rect">
            <a:avLst/>
          </a:prstGeom>
        </p:spPr>
        <p:txBody>
          <a:bodyPr vert="horz" lIns="127987" tIns="63993" rIns="127987" bIns="63993"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80061" y="2987043"/>
            <a:ext cx="8641080" cy="8448464"/>
          </a:xfrm>
          <a:prstGeom prst="rect">
            <a:avLst/>
          </a:prstGeom>
        </p:spPr>
        <p:txBody>
          <a:bodyPr vert="horz" lIns="127987" tIns="63993" rIns="127987" bIns="63993"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80060" y="11865190"/>
            <a:ext cx="2240280" cy="681566"/>
          </a:xfrm>
          <a:prstGeom prst="rect">
            <a:avLst/>
          </a:prstGeom>
        </p:spPr>
        <p:txBody>
          <a:bodyPr vert="horz" lIns="127987" tIns="63993" rIns="127987" bIns="63993" rtlCol="0" anchor="ctr"/>
          <a:lstStyle>
            <a:lvl1pPr algn="l">
              <a:defRPr sz="1700">
                <a:solidFill>
                  <a:schemeClr val="tx1">
                    <a:tint val="75000"/>
                  </a:schemeClr>
                </a:solidFill>
              </a:defRPr>
            </a:lvl1pPr>
          </a:lstStyle>
          <a:p>
            <a:fld id="{FD3400E8-D912-4E79-8B52-BB295C9D5C97}" type="datetimeFigureOut">
              <a:rPr lang="zh-CN" altLang="en-US" smtClean="0"/>
              <a:t>2018/4/5</a:t>
            </a:fld>
            <a:endParaRPr lang="zh-CN" altLang="en-US"/>
          </a:p>
        </p:txBody>
      </p:sp>
      <p:sp>
        <p:nvSpPr>
          <p:cNvPr id="5" name="页脚占位符 4"/>
          <p:cNvSpPr>
            <a:spLocks noGrp="1"/>
          </p:cNvSpPr>
          <p:nvPr>
            <p:ph type="ftr" sz="quarter" idx="3"/>
          </p:nvPr>
        </p:nvSpPr>
        <p:spPr>
          <a:xfrm>
            <a:off x="3280411" y="11865190"/>
            <a:ext cx="3040380" cy="681566"/>
          </a:xfrm>
          <a:prstGeom prst="rect">
            <a:avLst/>
          </a:prstGeom>
        </p:spPr>
        <p:txBody>
          <a:bodyPr vert="horz" lIns="127987" tIns="63993" rIns="127987" bIns="63993" rtlCol="0" anchor="ctr"/>
          <a:lstStyle>
            <a:lvl1pPr algn="ctr">
              <a:defRPr sz="17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880860" y="11865190"/>
            <a:ext cx="2240280" cy="681566"/>
          </a:xfrm>
          <a:prstGeom prst="rect">
            <a:avLst/>
          </a:prstGeom>
        </p:spPr>
        <p:txBody>
          <a:bodyPr vert="horz" lIns="127987" tIns="63993" rIns="127987" bIns="63993" rtlCol="0" anchor="ctr"/>
          <a:lstStyle>
            <a:lvl1pPr algn="r">
              <a:defRPr sz="1700">
                <a:solidFill>
                  <a:schemeClr val="tx1">
                    <a:tint val="75000"/>
                  </a:schemeClr>
                </a:solidFill>
              </a:defRPr>
            </a:lvl1p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3485447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79903" rtl="0" eaLnBrk="1" latinLnBrk="0" hangingPunct="1">
        <a:spcBef>
          <a:spcPct val="0"/>
        </a:spcBef>
        <a:buNone/>
        <a:defRPr sz="6100" kern="1200">
          <a:solidFill>
            <a:schemeClr val="tx1"/>
          </a:solidFill>
          <a:latin typeface="+mj-lt"/>
          <a:ea typeface="+mj-ea"/>
          <a:cs typeface="+mj-cs"/>
        </a:defRPr>
      </a:lvl1pPr>
    </p:titleStyle>
    <p:bodyStyle>
      <a:lvl1pPr marL="479964" indent="-479964" algn="l" defTabSz="127990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9921" indent="-399971" algn="l" defTabSz="1279903"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99880" indent="-319976" algn="l" defTabSz="1279903"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39831"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79783"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19735"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9685"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9638"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9590"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zh-CN"/>
      </a:defPPr>
      <a:lvl1pPr marL="0" algn="l" defTabSz="1279903" rtl="0" eaLnBrk="1" latinLnBrk="0" hangingPunct="1">
        <a:defRPr sz="2400" kern="1200">
          <a:solidFill>
            <a:schemeClr val="tx1"/>
          </a:solidFill>
          <a:latin typeface="+mn-lt"/>
          <a:ea typeface="+mn-ea"/>
          <a:cs typeface="+mn-cs"/>
        </a:defRPr>
      </a:lvl1pPr>
      <a:lvl2pPr marL="639951" algn="l" defTabSz="1279903" rtl="0" eaLnBrk="1" latinLnBrk="0" hangingPunct="1">
        <a:defRPr sz="2400" kern="1200">
          <a:solidFill>
            <a:schemeClr val="tx1"/>
          </a:solidFill>
          <a:latin typeface="+mn-lt"/>
          <a:ea typeface="+mn-ea"/>
          <a:cs typeface="+mn-cs"/>
        </a:defRPr>
      </a:lvl2pPr>
      <a:lvl3pPr marL="1279903" algn="l" defTabSz="1279903" rtl="0" eaLnBrk="1" latinLnBrk="0" hangingPunct="1">
        <a:defRPr sz="2400" kern="1200">
          <a:solidFill>
            <a:schemeClr val="tx1"/>
          </a:solidFill>
          <a:latin typeface="+mn-lt"/>
          <a:ea typeface="+mn-ea"/>
          <a:cs typeface="+mn-cs"/>
        </a:defRPr>
      </a:lvl3pPr>
      <a:lvl4pPr marL="1919854" algn="l" defTabSz="1279903" rtl="0" eaLnBrk="1" latinLnBrk="0" hangingPunct="1">
        <a:defRPr sz="2400" kern="1200">
          <a:solidFill>
            <a:schemeClr val="tx1"/>
          </a:solidFill>
          <a:latin typeface="+mn-lt"/>
          <a:ea typeface="+mn-ea"/>
          <a:cs typeface="+mn-cs"/>
        </a:defRPr>
      </a:lvl4pPr>
      <a:lvl5pPr marL="2559808" algn="l" defTabSz="1279903" rtl="0" eaLnBrk="1" latinLnBrk="0" hangingPunct="1">
        <a:defRPr sz="2400" kern="1200">
          <a:solidFill>
            <a:schemeClr val="tx1"/>
          </a:solidFill>
          <a:latin typeface="+mn-lt"/>
          <a:ea typeface="+mn-ea"/>
          <a:cs typeface="+mn-cs"/>
        </a:defRPr>
      </a:lvl5pPr>
      <a:lvl6pPr marL="3199758" algn="l" defTabSz="1279903" rtl="0" eaLnBrk="1" latinLnBrk="0" hangingPunct="1">
        <a:defRPr sz="2400" kern="1200">
          <a:solidFill>
            <a:schemeClr val="tx1"/>
          </a:solidFill>
          <a:latin typeface="+mn-lt"/>
          <a:ea typeface="+mn-ea"/>
          <a:cs typeface="+mn-cs"/>
        </a:defRPr>
      </a:lvl6pPr>
      <a:lvl7pPr marL="3839711" algn="l" defTabSz="1279903" rtl="0" eaLnBrk="1" latinLnBrk="0" hangingPunct="1">
        <a:defRPr sz="2400" kern="1200">
          <a:solidFill>
            <a:schemeClr val="tx1"/>
          </a:solidFill>
          <a:latin typeface="+mn-lt"/>
          <a:ea typeface="+mn-ea"/>
          <a:cs typeface="+mn-cs"/>
        </a:defRPr>
      </a:lvl7pPr>
      <a:lvl8pPr marL="4479662" algn="l" defTabSz="1279903" rtl="0" eaLnBrk="1" latinLnBrk="0" hangingPunct="1">
        <a:defRPr sz="2400" kern="1200">
          <a:solidFill>
            <a:schemeClr val="tx1"/>
          </a:solidFill>
          <a:latin typeface="+mn-lt"/>
          <a:ea typeface="+mn-ea"/>
          <a:cs typeface="+mn-cs"/>
        </a:defRPr>
      </a:lvl8pPr>
      <a:lvl9pPr marL="5119613" algn="l" defTabSz="127990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hyperlink" Target="http://mmcheng.net/dss/"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4"/>
          <p:cNvSpPr txBox="1">
            <a:spLocks/>
          </p:cNvSpPr>
          <p:nvPr/>
        </p:nvSpPr>
        <p:spPr>
          <a:xfrm>
            <a:off x="535347" y="609600"/>
            <a:ext cx="8467510" cy="609600"/>
          </a:xfrm>
          <a:prstGeom prst="rect">
            <a:avLst/>
          </a:prstGeom>
        </p:spPr>
        <p:txBody>
          <a:bodyPr vert="horz" lIns="127987" tIns="63993" rIns="127987" bIns="63993" rtlCol="0" anchor="ctr">
            <a:normAutofit/>
          </a:bodyPr>
          <a:lstStyle>
            <a:lvl1pPr algn="ctr" defTabSz="1280160" rtl="0" eaLnBrk="1" latinLnBrk="0" hangingPunct="1">
              <a:spcBef>
                <a:spcPct val="0"/>
              </a:spcBef>
              <a:buNone/>
              <a:defRPr sz="6200" kern="1200">
                <a:solidFill>
                  <a:schemeClr val="tx1"/>
                </a:solidFill>
                <a:latin typeface="+mj-lt"/>
                <a:ea typeface="+mj-ea"/>
                <a:cs typeface="+mj-cs"/>
              </a:defRPr>
            </a:lvl1pPr>
          </a:lstStyle>
          <a:p>
            <a:pPr>
              <a:lnSpc>
                <a:spcPct val="120000"/>
              </a:lnSpc>
              <a:spcBef>
                <a:spcPts val="0"/>
              </a:spcBef>
            </a:pPr>
            <a:r>
              <a:rPr lang="en-US" altLang="zh-CN" sz="1200" dirty="0" smtClean="0">
                <a:latin typeface="Arial" charset="0"/>
                <a:cs typeface="Arial" charset="0"/>
              </a:rPr>
              <a:t>Qibin </a:t>
            </a:r>
            <a:r>
              <a:rPr lang="en-US" altLang="zh-CN" sz="1200" dirty="0" err="1" smtClean="0">
                <a:latin typeface="Arial" charset="0"/>
                <a:cs typeface="Arial" charset="0"/>
              </a:rPr>
              <a:t>Hou</a:t>
            </a:r>
            <a:r>
              <a:rPr lang="en-US" altLang="zh-CN" sz="1200" dirty="0" smtClean="0">
                <a:latin typeface="Arial" charset="0"/>
                <a:cs typeface="Arial" charset="0"/>
              </a:rPr>
              <a:t> (</a:t>
            </a:r>
            <a:r>
              <a:rPr lang="zh-CN" altLang="en-US" sz="1200" dirty="0" smtClean="0">
                <a:latin typeface="Arial" charset="0"/>
                <a:cs typeface="Arial" charset="0"/>
              </a:rPr>
              <a:t>侯淇彬</a:t>
            </a:r>
            <a:r>
              <a:rPr lang="en-US" altLang="zh-CN" sz="1200" dirty="0" smtClean="0">
                <a:latin typeface="Arial" charset="0"/>
                <a:cs typeface="Arial" charset="0"/>
              </a:rPr>
              <a:t>), Ming-Ming Cheng* (</a:t>
            </a:r>
            <a:r>
              <a:rPr lang="zh-CN" altLang="en-US" sz="1200" dirty="0" smtClean="0">
                <a:latin typeface="Arial" charset="0"/>
                <a:cs typeface="Arial" charset="0"/>
              </a:rPr>
              <a:t>程明明</a:t>
            </a:r>
            <a:r>
              <a:rPr lang="en-US" altLang="zh-CN" sz="1200" dirty="0" smtClean="0">
                <a:latin typeface="Arial" charset="0"/>
                <a:cs typeface="Arial" charset="0"/>
              </a:rPr>
              <a:t>), </a:t>
            </a:r>
            <a:r>
              <a:rPr lang="en-US" altLang="zh-CN" sz="1200" dirty="0" err="1" smtClean="0">
                <a:latin typeface="Arial" charset="0"/>
                <a:cs typeface="Arial" charset="0"/>
              </a:rPr>
              <a:t>Xiaowei</a:t>
            </a:r>
            <a:r>
              <a:rPr lang="en-US" altLang="zh-CN" sz="1200" dirty="0" smtClean="0">
                <a:latin typeface="Arial" charset="0"/>
                <a:cs typeface="Arial" charset="0"/>
              </a:rPr>
              <a:t> Hu (</a:t>
            </a:r>
            <a:r>
              <a:rPr lang="zh-CN" altLang="en-US" sz="1200" dirty="0" smtClean="0">
                <a:latin typeface="Arial" charset="0"/>
                <a:cs typeface="Arial" charset="0"/>
              </a:rPr>
              <a:t>胡晓伟</a:t>
            </a:r>
            <a:r>
              <a:rPr lang="en-US" altLang="zh-CN" sz="1200" dirty="0" smtClean="0">
                <a:latin typeface="Arial" charset="0"/>
                <a:cs typeface="Arial" charset="0"/>
              </a:rPr>
              <a:t>), </a:t>
            </a:r>
            <a:r>
              <a:rPr lang="en-US" altLang="zh-CN" sz="1200" dirty="0">
                <a:latin typeface="Arial" charset="0"/>
                <a:cs typeface="Arial" charset="0"/>
              </a:rPr>
              <a:t>Ali Borji, </a:t>
            </a:r>
            <a:r>
              <a:rPr lang="en-US" altLang="zh-CN" sz="1200" dirty="0" err="1" smtClean="0">
                <a:latin typeface="Arial" charset="0"/>
                <a:cs typeface="Arial" charset="0"/>
              </a:rPr>
              <a:t>Zhuowen</a:t>
            </a:r>
            <a:r>
              <a:rPr lang="en-US" altLang="zh-CN" sz="1200" dirty="0" smtClean="0">
                <a:latin typeface="Arial" charset="0"/>
                <a:cs typeface="Arial" charset="0"/>
              </a:rPr>
              <a:t> </a:t>
            </a:r>
            <a:r>
              <a:rPr lang="en-US" altLang="zh-CN" sz="1200" dirty="0" err="1" smtClean="0">
                <a:latin typeface="Arial" charset="0"/>
                <a:cs typeface="Arial" charset="0"/>
              </a:rPr>
              <a:t>Tu</a:t>
            </a:r>
            <a:r>
              <a:rPr lang="en-US" altLang="zh-CN" sz="1200" dirty="0" smtClean="0">
                <a:latin typeface="Arial" charset="0"/>
                <a:cs typeface="Arial" charset="0"/>
              </a:rPr>
              <a:t> (</a:t>
            </a:r>
            <a:r>
              <a:rPr lang="zh-CN" altLang="en-US" sz="1200" dirty="0" smtClean="0">
                <a:latin typeface="Arial" charset="0"/>
                <a:cs typeface="Arial" charset="0"/>
              </a:rPr>
              <a:t>屠卓文</a:t>
            </a:r>
            <a:r>
              <a:rPr lang="en-US" altLang="zh-CN" sz="1200" dirty="0" smtClean="0">
                <a:latin typeface="Arial" charset="0"/>
                <a:cs typeface="Arial" charset="0"/>
              </a:rPr>
              <a:t>), </a:t>
            </a:r>
            <a:r>
              <a:rPr lang="en-US" altLang="zh-CN" sz="1200" dirty="0">
                <a:latin typeface="Arial" charset="0"/>
                <a:cs typeface="Arial" charset="0"/>
              </a:rPr>
              <a:t>Philip H. S. </a:t>
            </a:r>
            <a:r>
              <a:rPr lang="en-US" altLang="zh-CN" sz="1200" dirty="0" smtClean="0">
                <a:latin typeface="Arial" charset="0"/>
                <a:cs typeface="Arial" charset="0"/>
              </a:rPr>
              <a:t>Torr</a:t>
            </a:r>
          </a:p>
          <a:p>
            <a:pPr>
              <a:lnSpc>
                <a:spcPct val="120000"/>
              </a:lnSpc>
              <a:spcBef>
                <a:spcPts val="0"/>
              </a:spcBef>
            </a:pPr>
            <a:r>
              <a:rPr lang="en-US" altLang="zh-CN" sz="1200" dirty="0" smtClean="0">
                <a:latin typeface="Arial" charset="0"/>
                <a:cs typeface="Arial" charset="0"/>
              </a:rPr>
              <a:t>IEEE TPAMI 2018 (IEEE CVPR 2017)</a:t>
            </a:r>
          </a:p>
        </p:txBody>
      </p:sp>
      <p:sp>
        <p:nvSpPr>
          <p:cNvPr id="62" name="TextBox 61"/>
          <p:cNvSpPr txBox="1"/>
          <p:nvPr/>
        </p:nvSpPr>
        <p:spPr>
          <a:xfrm>
            <a:off x="535347" y="1600200"/>
            <a:ext cx="4122378" cy="2246729"/>
          </a:xfrm>
          <a:prstGeom prst="rect">
            <a:avLst/>
          </a:prstGeom>
          <a:noFill/>
        </p:spPr>
        <p:txBody>
          <a:bodyPr wrap="square" lIns="0" tIns="45700" rIns="0" bIns="45700" rtlCol="0">
            <a:spAutoFit/>
          </a:bodyPr>
          <a:lstStyle/>
          <a:p>
            <a:pPr marL="0" lvl="1" algn="just">
              <a:defRPr/>
            </a:pPr>
            <a:r>
              <a:rPr lang="zh-CN" altLang="en-US" sz="1400" dirty="0">
                <a:solidFill>
                  <a:srgbClr val="000000"/>
                </a:solidFill>
                <a:latin typeface="微软雅黑" panose="020B0503020204020204" pitchFamily="34" charset="-122"/>
                <a:ea typeface="微软雅黑" panose="020B0503020204020204" pitchFamily="34" charset="-122"/>
                <a:cs typeface="Arial" charset="0"/>
              </a:rPr>
              <a:t>全</a:t>
            </a:r>
            <a:r>
              <a:rPr lang="zh-CN" altLang="en-US" sz="1400" dirty="0" smtClean="0">
                <a:solidFill>
                  <a:srgbClr val="000000"/>
                </a:solidFill>
                <a:latin typeface="微软雅黑" panose="020B0503020204020204" pitchFamily="34" charset="-122"/>
                <a:ea typeface="微软雅黑" panose="020B0503020204020204" pitchFamily="34" charset="-122"/>
                <a:cs typeface="Arial" charset="0"/>
              </a:rPr>
              <a:t>卷积神经网络在语义分割和显著性物体检测等任务中占据了统治性地位。通过进一步引入多尺度深度监督信息，</a:t>
            </a:r>
            <a:r>
              <a:rPr lang="en-US" altLang="zh-CN" sz="1400" dirty="0" smtClean="0">
                <a:solidFill>
                  <a:srgbClr val="000000"/>
                </a:solidFill>
                <a:latin typeface="微软雅黑" panose="020B0503020204020204" pitchFamily="34" charset="-122"/>
                <a:ea typeface="微软雅黑" panose="020B0503020204020204" pitchFamily="34" charset="-122"/>
                <a:cs typeface="Arial" charset="0"/>
              </a:rPr>
              <a:t>HED</a:t>
            </a:r>
            <a:r>
              <a:rPr lang="zh-CN" altLang="en-US" sz="1400" dirty="0" smtClean="0">
                <a:solidFill>
                  <a:srgbClr val="000000"/>
                </a:solidFill>
                <a:latin typeface="微软雅黑" panose="020B0503020204020204" pitchFamily="34" charset="-122"/>
                <a:ea typeface="微软雅黑" panose="020B0503020204020204" pitchFamily="34" charset="-122"/>
                <a:cs typeface="Arial" charset="0"/>
              </a:rPr>
              <a:t>网络在边缘检测任务上取得了巨大成功。但是，由于缺少对多层次多尺度特征的充分利用，已有方法在处理区域检测问题时效果欠佳。本文在</a:t>
            </a:r>
            <a:r>
              <a:rPr lang="en-US" altLang="zh-CN" sz="1400" dirty="0" smtClean="0">
                <a:solidFill>
                  <a:srgbClr val="000000"/>
                </a:solidFill>
                <a:latin typeface="微软雅黑" panose="020B0503020204020204" pitchFamily="34" charset="-122"/>
                <a:ea typeface="微软雅黑" panose="020B0503020204020204" pitchFamily="34" charset="-122"/>
                <a:cs typeface="Arial" charset="0"/>
              </a:rPr>
              <a:t>HED</a:t>
            </a:r>
            <a:r>
              <a:rPr lang="zh-CN" altLang="en-US" sz="1400" dirty="0" smtClean="0">
                <a:solidFill>
                  <a:srgbClr val="000000"/>
                </a:solidFill>
                <a:latin typeface="微软雅黑" panose="020B0503020204020204" pitchFamily="34" charset="-122"/>
                <a:ea typeface="微软雅黑" panose="020B0503020204020204" pitchFamily="34" charset="-122"/>
                <a:cs typeface="Arial" charset="0"/>
              </a:rPr>
              <a:t>网络的基础上，通过引入</a:t>
            </a:r>
            <a:r>
              <a:rPr lang="zh-CN" altLang="en-US" sz="1400" dirty="0">
                <a:solidFill>
                  <a:srgbClr val="000000"/>
                </a:solidFill>
                <a:latin typeface="微软雅黑" panose="020B0503020204020204" pitchFamily="34" charset="-122"/>
                <a:ea typeface="微软雅黑" panose="020B0503020204020204" pitchFamily="34" charset="-122"/>
                <a:cs typeface="Arial" charset="0"/>
              </a:rPr>
              <a:t>一</a:t>
            </a:r>
            <a:r>
              <a:rPr lang="zh-CN" altLang="en-US" sz="1400" dirty="0" smtClean="0">
                <a:solidFill>
                  <a:srgbClr val="000000"/>
                </a:solidFill>
                <a:latin typeface="微软雅黑" panose="020B0503020204020204" pitchFamily="34" charset="-122"/>
                <a:ea typeface="微软雅黑" panose="020B0503020204020204" pitchFamily="34" charset="-122"/>
                <a:cs typeface="Arial" charset="0"/>
              </a:rPr>
              <a:t>种简单的跨层</a:t>
            </a:r>
            <a:r>
              <a:rPr lang="zh-CN" altLang="en-US" sz="1400" b="1" dirty="0" smtClean="0">
                <a:solidFill>
                  <a:srgbClr val="000000"/>
                </a:solidFill>
                <a:latin typeface="微软雅黑" panose="020B0503020204020204" pitchFamily="34" charset="-122"/>
                <a:ea typeface="微软雅黑" panose="020B0503020204020204" pitchFamily="34" charset="-122"/>
                <a:cs typeface="Arial" charset="0"/>
              </a:rPr>
              <a:t>短连接</a:t>
            </a:r>
            <a:r>
              <a:rPr lang="en-US" altLang="zh-CN" sz="1400" dirty="0" smtClean="0">
                <a:solidFill>
                  <a:srgbClr val="000000"/>
                </a:solidFill>
                <a:latin typeface="微软雅黑" panose="020B0503020204020204" pitchFamily="34" charset="-122"/>
                <a:ea typeface="微软雅黑" panose="020B0503020204020204" pitchFamily="34" charset="-122"/>
                <a:cs typeface="Arial" charset="0"/>
              </a:rPr>
              <a:t>(short connections)</a:t>
            </a:r>
            <a:r>
              <a:rPr lang="zh-CN" altLang="en-US" sz="1400" dirty="0" smtClean="0">
                <a:solidFill>
                  <a:srgbClr val="000000"/>
                </a:solidFill>
                <a:latin typeface="微软雅黑" panose="020B0503020204020204" pitchFamily="34" charset="-122"/>
                <a:ea typeface="微软雅黑" panose="020B0503020204020204" pitchFamily="34" charset="-122"/>
                <a:cs typeface="Arial" charset="0"/>
              </a:rPr>
              <a:t>来提供更加强大的特征表达形式，进而解决上述问题。在显著性物体检测领域的</a:t>
            </a:r>
            <a:r>
              <a:rPr lang="en-US" altLang="zh-CN" sz="1400" dirty="0" smtClean="0">
                <a:solidFill>
                  <a:srgbClr val="000000"/>
                </a:solidFill>
                <a:latin typeface="微软雅黑" panose="020B0503020204020204" pitchFamily="34" charset="-122"/>
                <a:ea typeface="微软雅黑" panose="020B0503020204020204" pitchFamily="34" charset="-122"/>
                <a:cs typeface="Arial" charset="0"/>
              </a:rPr>
              <a:t>5</a:t>
            </a:r>
            <a:r>
              <a:rPr lang="zh-CN" altLang="en-US" sz="1400" dirty="0" smtClean="0">
                <a:solidFill>
                  <a:srgbClr val="000000"/>
                </a:solidFill>
                <a:latin typeface="微软雅黑" panose="020B0503020204020204" pitchFamily="34" charset="-122"/>
                <a:ea typeface="微软雅黑" panose="020B0503020204020204" pitchFamily="34" charset="-122"/>
                <a:cs typeface="Arial" charset="0"/>
              </a:rPr>
              <a:t>个最常用数据集上，我们的方法全面超过已有方法，并且仅需</a:t>
            </a:r>
            <a:r>
              <a:rPr lang="en-US" altLang="zh-CN" sz="1400" dirty="0" smtClean="0">
                <a:solidFill>
                  <a:srgbClr val="000000"/>
                </a:solidFill>
                <a:latin typeface="微软雅黑" panose="020B0503020204020204" pitchFamily="34" charset="-122"/>
                <a:ea typeface="微软雅黑" panose="020B0503020204020204" pitchFamily="34" charset="-122"/>
                <a:cs typeface="Arial" charset="0"/>
              </a:rPr>
              <a:t>0.08</a:t>
            </a:r>
            <a:r>
              <a:rPr lang="zh-CN" altLang="en-US" sz="1400" dirty="0" smtClean="0">
                <a:solidFill>
                  <a:srgbClr val="000000"/>
                </a:solidFill>
                <a:latin typeface="微软雅黑" panose="020B0503020204020204" pitchFamily="34" charset="-122"/>
                <a:ea typeface="微软雅黑" panose="020B0503020204020204" pitchFamily="34" charset="-122"/>
                <a:cs typeface="Arial" charset="0"/>
              </a:rPr>
              <a:t>秒就可以处理一张图片。</a:t>
            </a:r>
            <a:endParaRPr lang="en-US" altLang="zh-CN" sz="1400" dirty="0">
              <a:solidFill>
                <a:srgbClr val="000000"/>
              </a:solidFill>
              <a:latin typeface="微软雅黑" panose="020B0503020204020204" pitchFamily="34" charset="-122"/>
              <a:ea typeface="微软雅黑" panose="020B0503020204020204" pitchFamily="34" charset="-122"/>
              <a:cs typeface="Arial" charset="0"/>
            </a:endParaRPr>
          </a:p>
        </p:txBody>
      </p:sp>
      <p:sp>
        <p:nvSpPr>
          <p:cNvPr id="63" name="TextBox 62"/>
          <p:cNvSpPr txBox="1"/>
          <p:nvPr/>
        </p:nvSpPr>
        <p:spPr>
          <a:xfrm>
            <a:off x="535347" y="1256584"/>
            <a:ext cx="4122378" cy="338514"/>
          </a:xfrm>
          <a:prstGeom prst="rect">
            <a:avLst/>
          </a:prstGeom>
          <a:solidFill>
            <a:schemeClr val="tx2">
              <a:lumMod val="20000"/>
              <a:lumOff val="80000"/>
            </a:schemeClr>
          </a:solidFill>
        </p:spPr>
        <p:txBody>
          <a:bodyPr wrap="square" lIns="91399" tIns="45700" rIns="91399" bIns="45700" rtlCol="0">
            <a:spAutoFit/>
          </a:bodyPr>
          <a:lstStyle/>
          <a:p>
            <a:pPr algn="ctr"/>
            <a:r>
              <a:rPr lang="zh-CN" altLang="en-US" sz="1600" b="1" dirty="0" smtClean="0">
                <a:latin typeface="微软雅黑" panose="020B0503020204020204" pitchFamily="34" charset="-122"/>
                <a:ea typeface="微软雅黑" panose="020B0503020204020204" pitchFamily="34" charset="-122"/>
              </a:rPr>
              <a:t>导读</a:t>
            </a:r>
            <a:endParaRPr lang="zh-CN" altLang="en-US" sz="1600" b="1" dirty="0">
              <a:latin typeface="微软雅黑" panose="020B0503020204020204" pitchFamily="34" charset="-122"/>
              <a:ea typeface="微软雅黑" panose="020B0503020204020204" pitchFamily="34" charset="-122"/>
            </a:endParaRPr>
          </a:p>
        </p:txBody>
      </p:sp>
      <p:sp>
        <p:nvSpPr>
          <p:cNvPr id="70" name="Title 4"/>
          <p:cNvSpPr txBox="1">
            <a:spLocks/>
          </p:cNvSpPr>
          <p:nvPr/>
        </p:nvSpPr>
        <p:spPr bwMode="auto">
          <a:xfrm>
            <a:off x="89406" y="381000"/>
            <a:ext cx="9359393" cy="24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368" tIns="180184" rIns="360368" bIns="180184" numCol="1" anchor="ctr" anchorCtr="0" compatLnSpc="1">
            <a:prstTxWarp prst="textNoShape">
              <a:avLst/>
            </a:prstTxWarp>
            <a:noAutofit/>
          </a:bodyPr>
          <a:lstStyle>
            <a:lvl1pPr algn="ctr" defTabSz="1801813" rtl="0" eaLnBrk="0" fontAlgn="base" hangingPunct="0">
              <a:spcBef>
                <a:spcPct val="0"/>
              </a:spcBef>
              <a:spcAft>
                <a:spcPct val="0"/>
              </a:spcAft>
              <a:defRPr sz="5400" kern="1200">
                <a:solidFill>
                  <a:schemeClr val="tx1"/>
                </a:solidFill>
                <a:latin typeface="Arial"/>
                <a:ea typeface="ＭＳ Ｐゴシック" charset="-128"/>
                <a:cs typeface="Arial"/>
              </a:defRPr>
            </a:lvl1pPr>
            <a:lvl2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2pPr>
            <a:lvl3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3pPr>
            <a:lvl4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4pPr>
            <a:lvl5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5pPr>
            <a:lvl6pPr marL="4572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6pPr>
            <a:lvl7pPr marL="9144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7pPr>
            <a:lvl8pPr marL="13716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8pPr>
            <a:lvl9pPr marL="18288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9pPr>
          </a:lstStyle>
          <a:p>
            <a:pPr eaLnBrk="1" hangingPunct="1">
              <a:spcBef>
                <a:spcPts val="0"/>
              </a:spcBef>
              <a:spcAft>
                <a:spcPts val="0"/>
              </a:spcAft>
            </a:pPr>
            <a:r>
              <a:rPr lang="en-US" altLang="zh-CN" sz="2000" b="1" dirty="0">
                <a:latin typeface="Arial" charset="0"/>
                <a:cs typeface="Arial" charset="0"/>
              </a:rPr>
              <a:t>Deeply Supervised Salient Object Detection with Short </a:t>
            </a:r>
            <a:r>
              <a:rPr lang="en-US" altLang="zh-CN" sz="2000" b="1" dirty="0" smtClean="0">
                <a:latin typeface="Arial" charset="0"/>
                <a:cs typeface="Arial" charset="0"/>
              </a:rPr>
              <a:t>Connections</a:t>
            </a:r>
            <a:endParaRPr lang="en-US" altLang="zh-CN" sz="1100" baseline="30000" dirty="0">
              <a:latin typeface="Arial" charset="0"/>
              <a:cs typeface="Arial" charset="0"/>
            </a:endParaRPr>
          </a:p>
        </p:txBody>
      </p:sp>
      <p:sp>
        <p:nvSpPr>
          <p:cNvPr id="116" name="TextBox 115"/>
          <p:cNvSpPr txBox="1"/>
          <p:nvPr/>
        </p:nvSpPr>
        <p:spPr>
          <a:xfrm>
            <a:off x="4953000" y="1256583"/>
            <a:ext cx="4049857" cy="338514"/>
          </a:xfrm>
          <a:prstGeom prst="rect">
            <a:avLst/>
          </a:prstGeom>
          <a:solidFill>
            <a:schemeClr val="tx2">
              <a:lumMod val="20000"/>
              <a:lumOff val="80000"/>
            </a:schemeClr>
          </a:solidFill>
        </p:spPr>
        <p:txBody>
          <a:bodyPr wrap="square" lIns="91399" tIns="45700" rIns="91399" bIns="45700" rtlCol="0">
            <a:spAutoFit/>
          </a:bodyPr>
          <a:lstStyle>
            <a:defPPr>
              <a:defRPr lang="zh-CN"/>
            </a:defPPr>
            <a:lvl1pPr algn="ctr">
              <a:defRPr sz="1600" b="1">
                <a:latin typeface="微软雅黑" panose="020B0503020204020204" pitchFamily="34" charset="-122"/>
                <a:ea typeface="微软雅黑" panose="020B0503020204020204" pitchFamily="34" charset="-122"/>
              </a:defRPr>
            </a:lvl1pPr>
          </a:lstStyle>
          <a:p>
            <a:r>
              <a:rPr lang="zh-CN" altLang="en-US" dirty="0"/>
              <a:t>结果示例</a:t>
            </a:r>
          </a:p>
        </p:txBody>
      </p:sp>
      <p:sp>
        <p:nvSpPr>
          <p:cNvPr id="129" name="TextBox 128"/>
          <p:cNvSpPr txBox="1"/>
          <p:nvPr/>
        </p:nvSpPr>
        <p:spPr>
          <a:xfrm>
            <a:off x="5867399" y="3593953"/>
            <a:ext cx="3135457" cy="307758"/>
          </a:xfrm>
          <a:prstGeom prst="rect">
            <a:avLst/>
          </a:prstGeom>
          <a:noFill/>
        </p:spPr>
        <p:txBody>
          <a:bodyPr wrap="square" lIns="0" tIns="45711" rIns="0" bIns="45711" rtlCol="0">
            <a:spAutoFit/>
          </a:bodyPr>
          <a:lstStyle/>
          <a:p>
            <a:pPr marL="0" lvl="1" indent="0">
              <a:spcBef>
                <a:spcPts val="1200"/>
              </a:spcBef>
              <a:defRPr/>
            </a:pPr>
            <a:r>
              <a:rPr lang="en-US" altLang="zh-CN" sz="1400" dirty="0" smtClean="0">
                <a:solidFill>
                  <a:srgbClr val="000000"/>
                </a:solidFill>
                <a:cs typeface="Arial" charset="0"/>
                <a:hlinkClick r:id="rId2"/>
              </a:rPr>
              <a:t>http://mmcheng.net/dss/</a:t>
            </a:r>
            <a:r>
              <a:rPr lang="en-US" altLang="zh-CN" sz="1400" dirty="0" smtClean="0">
                <a:solidFill>
                  <a:srgbClr val="000000"/>
                </a:solidFill>
                <a:cs typeface="Arial" charset="0"/>
              </a:rPr>
              <a:t> </a:t>
            </a:r>
            <a:endParaRPr lang="en-US" altLang="zh-CN" sz="1400" dirty="0">
              <a:solidFill>
                <a:srgbClr val="000000"/>
              </a:solidFill>
              <a:cs typeface="Arial" charset="0"/>
            </a:endParaRPr>
          </a:p>
        </p:txBody>
      </p:sp>
      <p:sp>
        <p:nvSpPr>
          <p:cNvPr id="135" name="TextBox 134"/>
          <p:cNvSpPr txBox="1"/>
          <p:nvPr/>
        </p:nvSpPr>
        <p:spPr>
          <a:xfrm>
            <a:off x="535347" y="3910818"/>
            <a:ext cx="4122378" cy="338514"/>
          </a:xfrm>
          <a:prstGeom prst="rect">
            <a:avLst/>
          </a:prstGeom>
          <a:solidFill>
            <a:schemeClr val="tx2">
              <a:lumMod val="20000"/>
              <a:lumOff val="80000"/>
            </a:schemeClr>
          </a:solidFill>
        </p:spPr>
        <p:txBody>
          <a:bodyPr wrap="square" lIns="91399" tIns="45700" rIns="91399" bIns="45700" rtlCol="0">
            <a:spAutoFit/>
          </a:bodyPr>
          <a:lstStyle>
            <a:defPPr>
              <a:defRPr lang="zh-CN"/>
            </a:defPPr>
            <a:lvl1pPr algn="ctr">
              <a:defRPr sz="1600" b="1">
                <a:latin typeface="微软雅黑" panose="020B0503020204020204" pitchFamily="34" charset="-122"/>
                <a:ea typeface="微软雅黑" panose="020B0503020204020204" pitchFamily="34" charset="-122"/>
              </a:defRPr>
            </a:lvl1pPr>
          </a:lstStyle>
          <a:p>
            <a:r>
              <a:rPr lang="zh-CN" altLang="en-US" dirty="0" smtClean="0"/>
              <a:t>核心思想介绍</a:t>
            </a:r>
            <a:endParaRPr lang="zh-CN" altLang="en-US" dirty="0"/>
          </a:p>
        </p:txBody>
      </p:sp>
      <p:sp>
        <p:nvSpPr>
          <p:cNvPr id="141" name="TextBox 140"/>
          <p:cNvSpPr txBox="1"/>
          <p:nvPr/>
        </p:nvSpPr>
        <p:spPr>
          <a:xfrm>
            <a:off x="4962525" y="3910818"/>
            <a:ext cx="4040332" cy="338514"/>
          </a:xfrm>
          <a:prstGeom prst="rect">
            <a:avLst/>
          </a:prstGeom>
          <a:solidFill>
            <a:schemeClr val="tx2">
              <a:lumMod val="20000"/>
              <a:lumOff val="80000"/>
            </a:schemeClr>
          </a:solidFill>
        </p:spPr>
        <p:txBody>
          <a:bodyPr wrap="square" lIns="91399" tIns="45700" rIns="91399" bIns="45700" rtlCol="0">
            <a:spAutoFit/>
          </a:bodyPr>
          <a:lstStyle>
            <a:defPPr>
              <a:defRPr lang="zh-CN"/>
            </a:defPPr>
            <a:lvl1pPr algn="ctr">
              <a:defRPr sz="1600" b="1">
                <a:latin typeface="微软雅黑" panose="020B0503020204020204" pitchFamily="34" charset="-122"/>
                <a:ea typeface="微软雅黑" panose="020B0503020204020204" pitchFamily="34" charset="-122"/>
              </a:defRPr>
            </a:lvl1pPr>
          </a:lstStyle>
          <a:p>
            <a:r>
              <a:rPr lang="zh-CN" altLang="en-US" dirty="0" smtClean="0"/>
              <a:t>本文</a:t>
            </a:r>
            <a:r>
              <a:rPr lang="en-US" altLang="zh-CN" dirty="0" smtClean="0"/>
              <a:t>[1]</a:t>
            </a:r>
            <a:r>
              <a:rPr lang="zh-CN" altLang="en-US" dirty="0" smtClean="0"/>
              <a:t>算法应用示例</a:t>
            </a:r>
            <a:endParaRPr lang="zh-CN" altLang="en-US" dirty="0"/>
          </a:p>
        </p:txBody>
      </p:sp>
      <p:sp>
        <p:nvSpPr>
          <p:cNvPr id="143" name="TextBox 142"/>
          <p:cNvSpPr txBox="1"/>
          <p:nvPr/>
        </p:nvSpPr>
        <p:spPr>
          <a:xfrm>
            <a:off x="535346" y="11506200"/>
            <a:ext cx="4122379" cy="738623"/>
          </a:xfrm>
          <a:prstGeom prst="rect">
            <a:avLst/>
          </a:prstGeom>
          <a:noFill/>
        </p:spPr>
        <p:txBody>
          <a:bodyPr wrap="square" lIns="0" tIns="45700" rIns="0" bIns="45700" rtlCol="0">
            <a:spAutoFit/>
          </a:bodyPr>
          <a:lstStyle>
            <a:defPPr>
              <a:defRPr lang="zh-CN"/>
            </a:defPPr>
            <a:lvl2pPr marL="0" lvl="1" algn="just">
              <a:defRPr sz="1400">
                <a:solidFill>
                  <a:srgbClr val="000000"/>
                </a:solidFill>
                <a:latin typeface="微软雅黑" panose="020B0503020204020204" pitchFamily="34" charset="-122"/>
                <a:ea typeface="微软雅黑" panose="020B0503020204020204" pitchFamily="34" charset="-122"/>
                <a:cs typeface="Arial" charset="0"/>
              </a:defRPr>
            </a:lvl2pPr>
          </a:lstStyle>
          <a:p>
            <a:pPr lvl="1"/>
            <a:r>
              <a:rPr lang="zh-CN" altLang="en-US" dirty="0"/>
              <a:t>短</a:t>
            </a:r>
            <a:r>
              <a:rPr lang="zh-CN" altLang="en-US" dirty="0" smtClean="0"/>
              <a:t>连接结构可以将高层语义特征（更好的定位性能）作为底层细节特征（更好的细节表达）的补充，进而为高质量的区域检测提供支撑。</a:t>
            </a:r>
            <a:endParaRPr lang="en-US" altLang="zh-CN" dirty="0"/>
          </a:p>
        </p:txBody>
      </p:sp>
      <p:sp>
        <p:nvSpPr>
          <p:cNvPr id="3" name="矩形 2"/>
          <p:cNvSpPr/>
          <p:nvPr/>
        </p:nvSpPr>
        <p:spPr>
          <a:xfrm>
            <a:off x="4962525" y="3429000"/>
            <a:ext cx="990938" cy="461665"/>
          </a:xfrm>
          <a:prstGeom prst="rect">
            <a:avLst/>
          </a:prstGeom>
        </p:spPr>
        <p:txBody>
          <a:bodyPr wrap="square">
            <a:spAutoFit/>
          </a:bodyPr>
          <a:lstStyle/>
          <a:p>
            <a:r>
              <a:rPr lang="zh-CN" altLang="en-US" sz="1800" dirty="0" smtClean="0">
                <a:ln w="0">
                  <a:solidFill>
                    <a:srgbClr val="C00000"/>
                  </a:solidFill>
                </a:ln>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源代码</a:t>
            </a:r>
            <a:r>
              <a:rPr lang="en-US" altLang="zh-CN" sz="1800" dirty="0" smtClean="0">
                <a:ln w="0">
                  <a:solidFill>
                    <a:srgbClr val="C00000"/>
                  </a:solidFill>
                </a:ln>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dirty="0" smtClean="0">
                <a:ln w="0">
                  <a:solidFill>
                    <a:srgbClr val="C00000"/>
                  </a:solidFill>
                </a:ln>
                <a:solidFill>
                  <a:srgbClr val="C00000"/>
                </a:solidFill>
                <a:effectLst>
                  <a:outerShdw blurRad="38100" dist="19050" dir="2700000" algn="tl" rotWithShape="0">
                    <a:schemeClr val="dk1">
                      <a:alpha val="40000"/>
                    </a:schemeClr>
                  </a:outerShdw>
                </a:effectLst>
              </a:rPr>
              <a:t> </a:t>
            </a:r>
            <a:endParaRPr lang="zh-CN" altLang="en-US" dirty="0">
              <a:ln w="0">
                <a:solidFill>
                  <a:srgbClr val="C00000"/>
                </a:solidFill>
              </a:ln>
              <a:solidFill>
                <a:srgbClr val="C00000"/>
              </a:solidFill>
              <a:effectLst>
                <a:outerShdw blurRad="38100" dist="19050" dir="2700000" algn="tl" rotWithShape="0">
                  <a:schemeClr val="dk1">
                    <a:alpha val="40000"/>
                  </a:schemeClr>
                </a:outerShdw>
              </a:effectLst>
            </a:endParaRPr>
          </a:p>
        </p:txBody>
      </p:sp>
      <p:pic>
        <p:nvPicPr>
          <p:cNvPr id="32" name="图片 31">
            <a:extLst>
              <a:ext uri="{FF2B5EF4-FFF2-40B4-BE49-F238E27FC236}">
                <a16:creationId xmlns:a16="http://schemas.microsoft.com/office/drawing/2014/main" id="{C275CFE5-1764-4719-91EB-AEE33E244D3A}"/>
              </a:ext>
            </a:extLst>
          </p:cNvPr>
          <p:cNvPicPr>
            <a:picLocks noChangeAspect="1"/>
          </p:cNvPicPr>
          <p:nvPr/>
        </p:nvPicPr>
        <p:blipFill>
          <a:blip r:embed="rId3"/>
          <a:stretch>
            <a:fillRect/>
          </a:stretch>
        </p:blipFill>
        <p:spPr>
          <a:xfrm>
            <a:off x="4962525" y="1647435"/>
            <a:ext cx="4040332" cy="1870874"/>
          </a:xfrm>
          <a:prstGeom prst="rect">
            <a:avLst/>
          </a:prstGeom>
        </p:spPr>
      </p:pic>
      <p:sp>
        <p:nvSpPr>
          <p:cNvPr id="38" name="TextBox 143"/>
          <p:cNvSpPr txBox="1"/>
          <p:nvPr/>
        </p:nvSpPr>
        <p:spPr>
          <a:xfrm>
            <a:off x="535347" y="8433051"/>
            <a:ext cx="4122378" cy="338514"/>
          </a:xfrm>
          <a:prstGeom prst="rect">
            <a:avLst/>
          </a:prstGeom>
          <a:solidFill>
            <a:schemeClr val="tx2">
              <a:lumMod val="20000"/>
              <a:lumOff val="80000"/>
            </a:schemeClr>
          </a:solidFill>
        </p:spPr>
        <p:txBody>
          <a:bodyPr wrap="square" lIns="91399" tIns="45700" rIns="91399" bIns="45700" rtlCol="0">
            <a:spAutoFit/>
          </a:bodyPr>
          <a:lstStyle>
            <a:defPPr>
              <a:defRPr lang="zh-CN"/>
            </a:defPPr>
            <a:lvl1pPr algn="ctr">
              <a:defRPr sz="1600" b="1">
                <a:latin typeface="微软雅黑" panose="020B0503020204020204" pitchFamily="34" charset="-122"/>
                <a:ea typeface="微软雅黑" panose="020B0503020204020204" pitchFamily="34" charset="-122"/>
              </a:defRPr>
            </a:lvl1pPr>
          </a:lstStyle>
          <a:p>
            <a:r>
              <a:rPr lang="zh-CN" altLang="en-US" dirty="0" smtClean="0"/>
              <a:t>短连接（</a:t>
            </a:r>
            <a:r>
              <a:rPr lang="en-US" altLang="zh-CN" dirty="0" smtClean="0"/>
              <a:t>short connections</a:t>
            </a:r>
            <a:r>
              <a:rPr lang="zh-CN" altLang="en-US" dirty="0" smtClean="0"/>
              <a:t>）</a:t>
            </a:r>
            <a:endParaRPr lang="zh-CN" altLang="en-US" dirty="0"/>
          </a:p>
        </p:txBody>
      </p:sp>
      <p:sp>
        <p:nvSpPr>
          <p:cNvPr id="43" name="TextBox 149"/>
          <p:cNvSpPr txBox="1"/>
          <p:nvPr/>
        </p:nvSpPr>
        <p:spPr>
          <a:xfrm>
            <a:off x="4962525" y="10782943"/>
            <a:ext cx="4059381" cy="769423"/>
          </a:xfrm>
          <a:prstGeom prst="rect">
            <a:avLst/>
          </a:prstGeom>
          <a:noFill/>
        </p:spPr>
        <p:txBody>
          <a:bodyPr wrap="square" lIns="0" tIns="45711" rIns="0" bIns="45711" rtlCol="0">
            <a:spAutoFit/>
          </a:bodyPr>
          <a:lstStyle/>
          <a:p>
            <a:pPr marL="228600" lvl="1" indent="-228600" algn="just">
              <a:buFont typeface="+mj-lt"/>
              <a:buAutoNum type="arabicPeriod"/>
              <a:defRPr/>
            </a:pPr>
            <a:r>
              <a:rPr lang="en-US" altLang="zh-CN" sz="1100" dirty="0" smtClean="0">
                <a:solidFill>
                  <a:srgbClr val="000000"/>
                </a:solidFill>
                <a:cs typeface="Arial" charset="0"/>
              </a:rPr>
              <a:t>Deeply </a:t>
            </a:r>
            <a:r>
              <a:rPr lang="en-US" altLang="zh-CN" sz="1100" dirty="0">
                <a:solidFill>
                  <a:srgbClr val="000000"/>
                </a:solidFill>
                <a:cs typeface="Arial" charset="0"/>
              </a:rPr>
              <a:t>Supervised Salient Object Detection with Short </a:t>
            </a:r>
            <a:r>
              <a:rPr lang="en-US" altLang="zh-CN" sz="1100" dirty="0" smtClean="0">
                <a:solidFill>
                  <a:srgbClr val="000000"/>
                </a:solidFill>
                <a:cs typeface="Arial" charset="0"/>
              </a:rPr>
              <a:t>Connections</a:t>
            </a:r>
            <a:r>
              <a:rPr lang="en-US" altLang="zh-CN" sz="1100" dirty="0">
                <a:solidFill>
                  <a:srgbClr val="000000"/>
                </a:solidFill>
                <a:cs typeface="Arial" charset="0"/>
              </a:rPr>
              <a:t>, </a:t>
            </a:r>
            <a:r>
              <a:rPr lang="en-US" altLang="zh-CN" sz="1100" dirty="0" smtClean="0">
                <a:solidFill>
                  <a:srgbClr val="000000"/>
                </a:solidFill>
                <a:cs typeface="Arial" charset="0"/>
              </a:rPr>
              <a:t>IEEE TPAMI 2018 (IEEE CVPR 2017).</a:t>
            </a:r>
          </a:p>
          <a:p>
            <a:pPr marL="228600" lvl="1" indent="-228600" algn="just">
              <a:buFont typeface="+mj-lt"/>
              <a:buAutoNum type="arabicPeriod"/>
              <a:defRPr/>
            </a:pPr>
            <a:r>
              <a:rPr lang="en-US" altLang="zh-CN" sz="1100" dirty="0">
                <a:solidFill>
                  <a:srgbClr val="000000"/>
                </a:solidFill>
                <a:cs typeface="Arial" charset="0"/>
              </a:rPr>
              <a:t>Global Contrast based Salient Region Detection. IEEE </a:t>
            </a:r>
            <a:r>
              <a:rPr lang="en-US" altLang="zh-CN" sz="1100" dirty="0" smtClean="0">
                <a:solidFill>
                  <a:srgbClr val="000000"/>
                </a:solidFill>
                <a:cs typeface="Arial" charset="0"/>
              </a:rPr>
              <a:t>TPAMI 2015</a:t>
            </a:r>
            <a:r>
              <a:rPr lang="zh-CN" altLang="en-US" sz="1100" dirty="0">
                <a:solidFill>
                  <a:srgbClr val="000000"/>
                </a:solidFill>
                <a:cs typeface="Arial" charset="0"/>
              </a:rPr>
              <a:t> </a:t>
            </a:r>
            <a:r>
              <a:rPr lang="en-US" altLang="zh-CN" sz="1100" dirty="0" smtClean="0">
                <a:solidFill>
                  <a:srgbClr val="000000"/>
                </a:solidFill>
                <a:cs typeface="Arial" charset="0"/>
              </a:rPr>
              <a:t>(IEEE CVPR 2011) . (Google scholar</a:t>
            </a:r>
            <a:r>
              <a:rPr lang="zh-CN" altLang="en-US" sz="1100" dirty="0" smtClean="0">
                <a:solidFill>
                  <a:srgbClr val="000000"/>
                </a:solidFill>
                <a:cs typeface="Arial" charset="0"/>
              </a:rPr>
              <a:t>他引</a:t>
            </a:r>
            <a:r>
              <a:rPr lang="en-US" altLang="zh-CN" sz="1100" dirty="0" smtClean="0">
                <a:solidFill>
                  <a:srgbClr val="000000"/>
                </a:solidFill>
                <a:cs typeface="Arial" charset="0"/>
              </a:rPr>
              <a:t>2000</a:t>
            </a:r>
            <a:r>
              <a:rPr lang="zh-CN" altLang="en-US" sz="1100" dirty="0" smtClean="0">
                <a:solidFill>
                  <a:srgbClr val="000000"/>
                </a:solidFill>
                <a:cs typeface="Arial" charset="0"/>
              </a:rPr>
              <a:t>余次</a:t>
            </a:r>
            <a:r>
              <a:rPr lang="en-US" altLang="zh-CN" sz="1100" dirty="0" smtClean="0">
                <a:solidFill>
                  <a:srgbClr val="000000"/>
                </a:solidFill>
                <a:cs typeface="Arial" charset="0"/>
              </a:rPr>
              <a:t>)</a:t>
            </a:r>
          </a:p>
        </p:txBody>
      </p:sp>
      <p:pic>
        <p:nvPicPr>
          <p:cNvPr id="10" name="图片 9"/>
          <p:cNvPicPr>
            <a:picLocks noChangeAspect="1"/>
          </p:cNvPicPr>
          <p:nvPr/>
        </p:nvPicPr>
        <p:blipFill>
          <a:blip r:embed="rId4"/>
          <a:stretch>
            <a:fillRect/>
          </a:stretch>
        </p:blipFill>
        <p:spPr>
          <a:xfrm>
            <a:off x="535347" y="4318672"/>
            <a:ext cx="1903053" cy="1595417"/>
          </a:xfrm>
          <a:prstGeom prst="rect">
            <a:avLst/>
          </a:prstGeom>
        </p:spPr>
      </p:pic>
      <p:pic>
        <p:nvPicPr>
          <p:cNvPr id="14" name="图片 13"/>
          <p:cNvPicPr>
            <a:picLocks noChangeAspect="1"/>
          </p:cNvPicPr>
          <p:nvPr/>
        </p:nvPicPr>
        <p:blipFill>
          <a:blip r:embed="rId5"/>
          <a:stretch>
            <a:fillRect/>
          </a:stretch>
        </p:blipFill>
        <p:spPr>
          <a:xfrm>
            <a:off x="2590800" y="4275099"/>
            <a:ext cx="2066925" cy="1675810"/>
          </a:xfrm>
          <a:prstGeom prst="rect">
            <a:avLst/>
          </a:prstGeom>
        </p:spPr>
      </p:pic>
      <p:pic>
        <p:nvPicPr>
          <p:cNvPr id="19" name="图片 18"/>
          <p:cNvPicPr>
            <a:picLocks noChangeAspect="1"/>
          </p:cNvPicPr>
          <p:nvPr/>
        </p:nvPicPr>
        <p:blipFill>
          <a:blip r:embed="rId6"/>
          <a:stretch>
            <a:fillRect/>
          </a:stretch>
        </p:blipFill>
        <p:spPr>
          <a:xfrm>
            <a:off x="535347" y="6167851"/>
            <a:ext cx="1903053" cy="1878258"/>
          </a:xfrm>
          <a:prstGeom prst="rect">
            <a:avLst/>
          </a:prstGeom>
        </p:spPr>
      </p:pic>
      <p:sp>
        <p:nvSpPr>
          <p:cNvPr id="49" name="TextBox 142"/>
          <p:cNvSpPr txBox="1"/>
          <p:nvPr/>
        </p:nvSpPr>
        <p:spPr>
          <a:xfrm>
            <a:off x="535347" y="5901097"/>
            <a:ext cx="1903053" cy="292347"/>
          </a:xfrm>
          <a:prstGeom prst="rect">
            <a:avLst/>
          </a:prstGeom>
          <a:noFill/>
        </p:spPr>
        <p:txBody>
          <a:bodyPr wrap="square" lIns="0" tIns="45700" rIns="0" bIns="45700" rtlCol="0">
            <a:spAutoFit/>
          </a:bodyPr>
          <a:lstStyle>
            <a:defPPr>
              <a:defRPr lang="zh-CN"/>
            </a:defPPr>
            <a:lvl2pPr marL="0" lvl="1" algn="just">
              <a:defRPr sz="1400">
                <a:solidFill>
                  <a:srgbClr val="000000"/>
                </a:solidFill>
                <a:latin typeface="微软雅黑" panose="020B0503020204020204" pitchFamily="34" charset="-122"/>
                <a:ea typeface="微软雅黑" panose="020B0503020204020204" pitchFamily="34" charset="-122"/>
                <a:cs typeface="Arial" charset="0"/>
              </a:defRPr>
            </a:lvl2pPr>
          </a:lstStyle>
          <a:p>
            <a:pPr lvl="1" algn="ctr"/>
            <a:r>
              <a:rPr lang="en-US" altLang="zh-CN" sz="1300" dirty="0" smtClean="0"/>
              <a:t>(a) </a:t>
            </a:r>
            <a:r>
              <a:rPr lang="zh-CN" altLang="en-US" sz="1300" dirty="0" smtClean="0"/>
              <a:t>全卷积神经网络</a:t>
            </a:r>
            <a:r>
              <a:rPr lang="en-US" altLang="zh-CN" sz="1300" dirty="0" smtClean="0"/>
              <a:t>FCN</a:t>
            </a:r>
            <a:endParaRPr lang="en-US" altLang="zh-CN" sz="1300" dirty="0"/>
          </a:p>
        </p:txBody>
      </p:sp>
      <p:sp>
        <p:nvSpPr>
          <p:cNvPr id="51" name="TextBox 142"/>
          <p:cNvSpPr txBox="1"/>
          <p:nvPr/>
        </p:nvSpPr>
        <p:spPr>
          <a:xfrm>
            <a:off x="2590800" y="5876019"/>
            <a:ext cx="2042811" cy="492402"/>
          </a:xfrm>
          <a:prstGeom prst="rect">
            <a:avLst/>
          </a:prstGeom>
          <a:noFill/>
        </p:spPr>
        <p:txBody>
          <a:bodyPr wrap="square" lIns="0" tIns="45700" rIns="0" bIns="45700" rtlCol="0">
            <a:spAutoFit/>
          </a:bodyPr>
          <a:lstStyle>
            <a:defPPr>
              <a:defRPr lang="zh-CN"/>
            </a:defPPr>
            <a:lvl2pPr marL="0" lvl="1" algn="just">
              <a:defRPr sz="1400">
                <a:solidFill>
                  <a:srgbClr val="000000"/>
                </a:solidFill>
                <a:latin typeface="微软雅黑" panose="020B0503020204020204" pitchFamily="34" charset="-122"/>
                <a:ea typeface="微软雅黑" panose="020B0503020204020204" pitchFamily="34" charset="-122"/>
                <a:cs typeface="Arial" charset="0"/>
              </a:defRPr>
            </a:lvl2pPr>
          </a:lstStyle>
          <a:p>
            <a:pPr lvl="1" algn="ctr"/>
            <a:r>
              <a:rPr lang="en-US" altLang="zh-CN" sz="1300" dirty="0" smtClean="0"/>
              <a:t>(b) </a:t>
            </a:r>
            <a:r>
              <a:rPr lang="zh-CN" altLang="en-US" sz="1300" dirty="0" smtClean="0"/>
              <a:t>整体嵌套深度监督</a:t>
            </a:r>
            <a:r>
              <a:rPr lang="en-US" altLang="zh-CN" sz="1300" dirty="0" smtClean="0"/>
              <a:t>HED</a:t>
            </a:r>
          </a:p>
          <a:p>
            <a:pPr lvl="1" algn="ctr"/>
            <a:r>
              <a:rPr lang="en-US" altLang="zh-CN" sz="1300" dirty="0" smtClean="0"/>
              <a:t>(2015</a:t>
            </a:r>
            <a:r>
              <a:rPr lang="zh-CN" altLang="en-US" sz="1300" dirty="0" smtClean="0"/>
              <a:t>年</a:t>
            </a:r>
            <a:r>
              <a:rPr lang="en-US" altLang="zh-CN" sz="1300" dirty="0" smtClean="0"/>
              <a:t>Marr</a:t>
            </a:r>
            <a:r>
              <a:rPr lang="zh-CN" altLang="en-US" sz="1300" dirty="0" smtClean="0"/>
              <a:t>奖提名</a:t>
            </a:r>
            <a:r>
              <a:rPr lang="en-US" altLang="zh-CN" sz="1300" dirty="0" smtClean="0"/>
              <a:t>)</a:t>
            </a:r>
            <a:endParaRPr lang="en-US" altLang="zh-CN" sz="1300" dirty="0"/>
          </a:p>
        </p:txBody>
      </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2525" y="4292752"/>
            <a:ext cx="4049856" cy="2024928"/>
          </a:xfrm>
          <a:prstGeom prst="rect">
            <a:avLst/>
          </a:prstGeom>
        </p:spPr>
      </p:pic>
      <p:sp>
        <p:nvSpPr>
          <p:cNvPr id="54" name="TextBox 142"/>
          <p:cNvSpPr txBox="1"/>
          <p:nvPr/>
        </p:nvSpPr>
        <p:spPr>
          <a:xfrm>
            <a:off x="535346" y="8041984"/>
            <a:ext cx="1903053" cy="292347"/>
          </a:xfrm>
          <a:prstGeom prst="rect">
            <a:avLst/>
          </a:prstGeom>
          <a:noFill/>
        </p:spPr>
        <p:txBody>
          <a:bodyPr wrap="square" lIns="0" tIns="45700" rIns="0" bIns="45700" rtlCol="0">
            <a:spAutoFit/>
          </a:bodyPr>
          <a:lstStyle>
            <a:defPPr>
              <a:defRPr lang="zh-CN"/>
            </a:defPPr>
            <a:lvl2pPr marL="0" lvl="1" algn="just">
              <a:defRPr sz="1400">
                <a:solidFill>
                  <a:srgbClr val="000000"/>
                </a:solidFill>
                <a:latin typeface="微软雅黑" panose="020B0503020204020204" pitchFamily="34" charset="-122"/>
                <a:ea typeface="微软雅黑" panose="020B0503020204020204" pitchFamily="34" charset="-122"/>
                <a:cs typeface="Arial" charset="0"/>
              </a:defRPr>
            </a:lvl2pPr>
          </a:lstStyle>
          <a:p>
            <a:pPr lvl="1" algn="ctr"/>
            <a:r>
              <a:rPr lang="en-US" altLang="zh-CN" sz="1300" dirty="0" smtClean="0"/>
              <a:t>(c) </a:t>
            </a:r>
            <a:r>
              <a:rPr lang="zh-CN" altLang="en-US" sz="1300" dirty="0" smtClean="0"/>
              <a:t>深度监督及短连接</a:t>
            </a:r>
            <a:endParaRPr lang="en-US" altLang="zh-CN" sz="1300" dirty="0"/>
          </a:p>
        </p:txBody>
      </p:sp>
      <p:grpSp>
        <p:nvGrpSpPr>
          <p:cNvPr id="22" name="组合 21"/>
          <p:cNvGrpSpPr/>
          <p:nvPr/>
        </p:nvGrpSpPr>
        <p:grpSpPr>
          <a:xfrm>
            <a:off x="3006029" y="6524076"/>
            <a:ext cx="1651696" cy="1314303"/>
            <a:chOff x="2994454" y="6670569"/>
            <a:chExt cx="1651696" cy="1314303"/>
          </a:xfrm>
        </p:grpSpPr>
        <p:pic>
          <p:nvPicPr>
            <p:cNvPr id="16" name="图片 15"/>
            <p:cNvPicPr>
              <a:picLocks noChangeAspect="1"/>
            </p:cNvPicPr>
            <p:nvPr/>
          </p:nvPicPr>
          <p:blipFill>
            <a:blip r:embed="rId8"/>
            <a:stretch>
              <a:fillRect/>
            </a:stretch>
          </p:blipFill>
          <p:spPr>
            <a:xfrm>
              <a:off x="2994454" y="6670569"/>
              <a:ext cx="572254" cy="1202901"/>
            </a:xfrm>
            <a:prstGeom prst="rect">
              <a:avLst/>
            </a:prstGeom>
          </p:spPr>
        </p:pic>
        <p:sp>
          <p:nvSpPr>
            <p:cNvPr id="55" name="TextBox 142"/>
            <p:cNvSpPr txBox="1"/>
            <p:nvPr/>
          </p:nvSpPr>
          <p:spPr>
            <a:xfrm>
              <a:off x="3670139" y="6870439"/>
              <a:ext cx="976011" cy="292347"/>
            </a:xfrm>
            <a:prstGeom prst="rect">
              <a:avLst/>
            </a:prstGeom>
            <a:noFill/>
          </p:spPr>
          <p:txBody>
            <a:bodyPr wrap="square" lIns="0" tIns="45700" rIns="0" bIns="45700" rtlCol="0">
              <a:spAutoFit/>
            </a:bodyPr>
            <a:lstStyle>
              <a:defPPr>
                <a:defRPr lang="zh-CN"/>
              </a:defPPr>
              <a:lvl2pPr marL="0" lvl="1" algn="just">
                <a:defRPr sz="1400">
                  <a:solidFill>
                    <a:srgbClr val="000000"/>
                  </a:solidFill>
                  <a:latin typeface="微软雅黑" panose="020B0503020204020204" pitchFamily="34" charset="-122"/>
                  <a:ea typeface="微软雅黑" panose="020B0503020204020204" pitchFamily="34" charset="-122"/>
                  <a:cs typeface="Arial" charset="0"/>
                </a:defRPr>
              </a:lvl2pPr>
            </a:lstStyle>
            <a:p>
              <a:pPr lvl="1" algn="l"/>
              <a:r>
                <a:rPr lang="zh-CN" altLang="en-US" sz="1300" dirty="0"/>
                <a:t>隐藏层</a:t>
              </a:r>
              <a:endParaRPr lang="en-US" altLang="zh-CN" sz="1300" dirty="0"/>
            </a:p>
          </p:txBody>
        </p:sp>
        <p:sp>
          <p:nvSpPr>
            <p:cNvPr id="56" name="TextBox 142"/>
            <p:cNvSpPr txBox="1"/>
            <p:nvPr/>
          </p:nvSpPr>
          <p:spPr>
            <a:xfrm>
              <a:off x="3670138" y="7492470"/>
              <a:ext cx="976012" cy="492402"/>
            </a:xfrm>
            <a:prstGeom prst="rect">
              <a:avLst/>
            </a:prstGeom>
            <a:noFill/>
          </p:spPr>
          <p:txBody>
            <a:bodyPr wrap="square" lIns="0" tIns="45700" rIns="0" bIns="45700" rtlCol="0">
              <a:spAutoFit/>
            </a:bodyPr>
            <a:lstStyle>
              <a:defPPr>
                <a:defRPr lang="zh-CN"/>
              </a:defPPr>
              <a:lvl2pPr marL="0" lvl="1" algn="just">
                <a:defRPr sz="1400">
                  <a:solidFill>
                    <a:srgbClr val="000000"/>
                  </a:solidFill>
                  <a:latin typeface="微软雅黑" panose="020B0503020204020204" pitchFamily="34" charset="-122"/>
                  <a:ea typeface="微软雅黑" panose="020B0503020204020204" pitchFamily="34" charset="-122"/>
                  <a:cs typeface="Arial" charset="0"/>
                </a:defRPr>
              </a:lvl2pPr>
            </a:lstStyle>
            <a:p>
              <a:pPr lvl="1" algn="l"/>
              <a:r>
                <a:rPr lang="zh-CN" altLang="en-US" sz="1300" dirty="0"/>
                <a:t>损失</a:t>
              </a:r>
              <a:r>
                <a:rPr lang="zh-CN" altLang="en-US" sz="1300" dirty="0" smtClean="0"/>
                <a:t>层</a:t>
              </a:r>
              <a:endParaRPr lang="en-US" altLang="zh-CN" sz="1300" dirty="0" smtClean="0"/>
            </a:p>
            <a:p>
              <a:pPr lvl="1" algn="l"/>
              <a:r>
                <a:rPr lang="en-US" altLang="zh-CN" sz="1300" dirty="0" smtClean="0"/>
                <a:t>(</a:t>
              </a:r>
              <a:r>
                <a:rPr lang="zh-CN" altLang="en-US" sz="1300" dirty="0" smtClean="0"/>
                <a:t>监督信息</a:t>
              </a:r>
              <a:r>
                <a:rPr lang="en-US" altLang="zh-CN" sz="1300" dirty="0" smtClean="0"/>
                <a:t>)</a:t>
              </a:r>
              <a:endParaRPr lang="en-US" altLang="zh-CN" sz="1300" dirty="0"/>
            </a:p>
          </p:txBody>
        </p:sp>
      </p:grpSp>
      <p:sp>
        <p:nvSpPr>
          <p:cNvPr id="60" name="TextBox 142"/>
          <p:cNvSpPr txBox="1"/>
          <p:nvPr/>
        </p:nvSpPr>
        <p:spPr>
          <a:xfrm>
            <a:off x="4962525" y="6285162"/>
            <a:ext cx="4040331" cy="292347"/>
          </a:xfrm>
          <a:prstGeom prst="rect">
            <a:avLst/>
          </a:prstGeom>
          <a:noFill/>
        </p:spPr>
        <p:txBody>
          <a:bodyPr wrap="square" lIns="0" tIns="45700" rIns="0" bIns="45700" rtlCol="0">
            <a:spAutoFit/>
          </a:bodyPr>
          <a:lstStyle>
            <a:defPPr>
              <a:defRPr lang="zh-CN"/>
            </a:defPPr>
            <a:lvl2pPr marL="0" lvl="1" algn="just">
              <a:defRPr sz="1400">
                <a:solidFill>
                  <a:srgbClr val="000000"/>
                </a:solidFill>
                <a:latin typeface="微软雅黑" panose="020B0503020204020204" pitchFamily="34" charset="-122"/>
                <a:ea typeface="微软雅黑" panose="020B0503020204020204" pitchFamily="34" charset="-122"/>
                <a:cs typeface="Arial" charset="0"/>
              </a:defRPr>
            </a:lvl2pPr>
          </a:lstStyle>
          <a:p>
            <a:pPr lvl="1" algn="ctr"/>
            <a:r>
              <a:rPr lang="en-US" altLang="zh-CN" sz="1300" dirty="0" smtClean="0"/>
              <a:t>Mate 10</a:t>
            </a:r>
            <a:r>
              <a:rPr lang="zh-CN" altLang="en-US" sz="1300" dirty="0" smtClean="0"/>
              <a:t>等</a:t>
            </a:r>
            <a:r>
              <a:rPr lang="zh-CN" altLang="en-US" sz="1300" dirty="0"/>
              <a:t>华为</a:t>
            </a:r>
            <a:r>
              <a:rPr lang="zh-CN" altLang="en-US" sz="1300" dirty="0" smtClean="0"/>
              <a:t>旗舰手机，核心卖点：智能大光圈拍照</a:t>
            </a:r>
            <a:endParaRPr lang="en-US" altLang="zh-CN" sz="1300" dirty="0"/>
          </a:p>
        </p:txBody>
      </p:sp>
      <p:pic>
        <p:nvPicPr>
          <p:cNvPr id="23" name="图片 22"/>
          <p:cNvPicPr>
            <a:picLocks noChangeAspect="1"/>
          </p:cNvPicPr>
          <p:nvPr/>
        </p:nvPicPr>
        <p:blipFill>
          <a:blip r:embed="rId9"/>
          <a:stretch>
            <a:fillRect/>
          </a:stretch>
        </p:blipFill>
        <p:spPr>
          <a:xfrm>
            <a:off x="535346" y="8870006"/>
            <a:ext cx="4098265" cy="2636194"/>
          </a:xfrm>
          <a:prstGeom prst="rect">
            <a:avLst/>
          </a:prstGeom>
        </p:spPr>
      </p:pic>
      <p:sp>
        <p:nvSpPr>
          <p:cNvPr id="67" name="TextBox 140"/>
          <p:cNvSpPr txBox="1"/>
          <p:nvPr/>
        </p:nvSpPr>
        <p:spPr>
          <a:xfrm>
            <a:off x="4962525" y="6658935"/>
            <a:ext cx="4040332" cy="338514"/>
          </a:xfrm>
          <a:prstGeom prst="rect">
            <a:avLst/>
          </a:prstGeom>
          <a:solidFill>
            <a:schemeClr val="tx2">
              <a:lumMod val="20000"/>
              <a:lumOff val="80000"/>
            </a:schemeClr>
          </a:solidFill>
        </p:spPr>
        <p:txBody>
          <a:bodyPr wrap="square" lIns="91399" tIns="45700" rIns="91399" bIns="45700" rtlCol="0">
            <a:spAutoFit/>
          </a:bodyPr>
          <a:lstStyle>
            <a:defPPr>
              <a:defRPr lang="zh-CN"/>
            </a:defPPr>
            <a:lvl1pPr algn="ctr">
              <a:defRPr sz="1600" b="1">
                <a:latin typeface="微软雅黑" panose="020B0503020204020204" pitchFamily="34" charset="-122"/>
                <a:ea typeface="微软雅黑" panose="020B0503020204020204" pitchFamily="34" charset="-122"/>
              </a:defRPr>
            </a:lvl1pPr>
          </a:lstStyle>
          <a:p>
            <a:r>
              <a:rPr lang="zh-CN" altLang="en-US" dirty="0" smtClean="0"/>
              <a:t>更多显著性物体检测技术</a:t>
            </a:r>
            <a:r>
              <a:rPr lang="en-US" altLang="zh-CN" dirty="0" smtClean="0"/>
              <a:t>[2]</a:t>
            </a:r>
            <a:r>
              <a:rPr lang="zh-CN" altLang="en-US" dirty="0" smtClean="0"/>
              <a:t>的应用示例</a:t>
            </a:r>
            <a:endParaRPr lang="zh-CN" altLang="en-US" dirty="0"/>
          </a:p>
        </p:txBody>
      </p:sp>
      <p:sp>
        <p:nvSpPr>
          <p:cNvPr id="69" name="TextBox 142"/>
          <p:cNvSpPr txBox="1"/>
          <p:nvPr/>
        </p:nvSpPr>
        <p:spPr>
          <a:xfrm>
            <a:off x="4962525" y="11552366"/>
            <a:ext cx="4040331" cy="692457"/>
          </a:xfrm>
          <a:prstGeom prst="rect">
            <a:avLst/>
          </a:prstGeom>
          <a:solidFill>
            <a:schemeClr val="bg1">
              <a:lumMod val="95000"/>
            </a:schemeClr>
          </a:solidFill>
        </p:spPr>
        <p:txBody>
          <a:bodyPr wrap="square" lIns="0" tIns="45700" rIns="0" bIns="45700" rtlCol="0">
            <a:spAutoFit/>
          </a:bodyPr>
          <a:lstStyle>
            <a:defPPr>
              <a:defRPr lang="zh-CN"/>
            </a:defPPr>
            <a:lvl2pPr marL="0" lvl="1" algn="just">
              <a:defRPr sz="1400">
                <a:solidFill>
                  <a:srgbClr val="000000"/>
                </a:solidFill>
                <a:latin typeface="微软雅黑" panose="020B0503020204020204" pitchFamily="34" charset="-122"/>
                <a:ea typeface="微软雅黑" panose="020B0503020204020204" pitchFamily="34" charset="-122"/>
                <a:cs typeface="Arial" charset="0"/>
              </a:defRPr>
            </a:lvl2pPr>
          </a:lstStyle>
          <a:p>
            <a:pPr lvl="1" algn="l"/>
            <a:r>
              <a:rPr lang="en-US" altLang="zh-CN" sz="1300" dirty="0" smtClean="0">
                <a:solidFill>
                  <a:schemeClr val="accent6">
                    <a:lumMod val="50000"/>
                  </a:schemeClr>
                </a:solidFill>
              </a:rPr>
              <a:t>《</a:t>
            </a:r>
            <a:r>
              <a:rPr lang="zh-CN" altLang="en-US" sz="1300" dirty="0">
                <a:solidFill>
                  <a:schemeClr val="accent6">
                    <a:lumMod val="50000"/>
                  </a:schemeClr>
                </a:solidFill>
              </a:rPr>
              <a:t>中国图象图形学会通讯</a:t>
            </a:r>
            <a:r>
              <a:rPr lang="en-US" altLang="zh-CN" sz="1300" dirty="0" smtClean="0">
                <a:solidFill>
                  <a:schemeClr val="accent6">
                    <a:lumMod val="50000"/>
                  </a:schemeClr>
                </a:solidFill>
              </a:rPr>
              <a:t>》</a:t>
            </a:r>
            <a:r>
              <a:rPr lang="zh-CN" altLang="en-US" sz="1300" dirty="0" smtClean="0">
                <a:solidFill>
                  <a:schemeClr val="accent6">
                    <a:lumMod val="50000"/>
                  </a:schemeClr>
                </a:solidFill>
              </a:rPr>
              <a:t>成果速览系列，旨在将学会会员最新代表性成果进行传播，通过一页纸的短篇幅，让读者用母语快速了解相关学术动态。</a:t>
            </a:r>
            <a:endParaRPr lang="en-US" altLang="zh-CN" sz="1300" dirty="0"/>
          </a:p>
        </p:txBody>
      </p:sp>
      <p:sp>
        <p:nvSpPr>
          <p:cNvPr id="71" name="TextBox 142"/>
          <p:cNvSpPr txBox="1"/>
          <p:nvPr/>
        </p:nvSpPr>
        <p:spPr>
          <a:xfrm>
            <a:off x="6924931" y="973578"/>
            <a:ext cx="2068399" cy="292347"/>
          </a:xfrm>
          <a:prstGeom prst="rect">
            <a:avLst/>
          </a:prstGeom>
          <a:noFill/>
        </p:spPr>
        <p:txBody>
          <a:bodyPr wrap="square" lIns="0" tIns="45700" rIns="0" bIns="45700" rtlCol="0">
            <a:spAutoFit/>
          </a:bodyPr>
          <a:lstStyle>
            <a:defPPr>
              <a:defRPr lang="zh-CN"/>
            </a:defPPr>
            <a:lvl2pPr marL="0" lvl="1" algn="just">
              <a:defRPr sz="1400">
                <a:solidFill>
                  <a:srgbClr val="000000"/>
                </a:solidFill>
                <a:latin typeface="微软雅黑" panose="020B0503020204020204" pitchFamily="34" charset="-122"/>
                <a:ea typeface="微软雅黑" panose="020B0503020204020204" pitchFamily="34" charset="-122"/>
                <a:cs typeface="Arial" charset="0"/>
              </a:defRPr>
            </a:lvl2pPr>
          </a:lstStyle>
          <a:p>
            <a:pPr lvl="1" algn="r"/>
            <a:r>
              <a:rPr lang="zh-CN" altLang="en-US" sz="1300" dirty="0" smtClean="0">
                <a:solidFill>
                  <a:schemeClr val="accent6">
                    <a:lumMod val="50000"/>
                  </a:schemeClr>
                </a:solidFill>
              </a:rPr>
              <a:t>推荐理事：程明明</a:t>
            </a:r>
            <a:endParaRPr lang="en-US" altLang="zh-CN" sz="1300" dirty="0"/>
          </a:p>
        </p:txBody>
      </p:sp>
      <p:pic>
        <p:nvPicPr>
          <p:cNvPr id="31" name="图片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2525" y="7059482"/>
            <a:ext cx="1971675" cy="1110916"/>
          </a:xfrm>
          <a:prstGeom prst="rect">
            <a:avLst/>
          </a:prstGeom>
          <a:ln>
            <a:noFill/>
          </a:ln>
          <a:effectLst>
            <a:outerShdw blurRad="292100" dist="139700" dir="2700000" algn="tl" rotWithShape="0">
              <a:srgbClr val="333333">
                <a:alpha val="65000"/>
              </a:srgbClr>
            </a:outerShdw>
          </a:effectLst>
        </p:spPr>
      </p:pic>
      <p:pic>
        <p:nvPicPr>
          <p:cNvPr id="33" name="Content Placeholder 5"/>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bwMode="auto">
          <a:xfrm>
            <a:off x="7010400" y="7059482"/>
            <a:ext cx="1982930" cy="1110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949661" y="8297729"/>
            <a:ext cx="1984540" cy="1122834"/>
          </a:xfrm>
          <a:prstGeom prst="rect">
            <a:avLst/>
          </a:prstGeom>
          <a:ln>
            <a:noFill/>
          </a:ln>
          <a:effectLst>
            <a:outerShdw blurRad="292100" dist="139700" dir="2700000" algn="tl" rotWithShape="0">
              <a:srgbClr val="333333">
                <a:alpha val="65000"/>
              </a:srgbClr>
            </a:outerShdw>
          </a:effectLst>
        </p:spPr>
      </p:pic>
      <p:pic>
        <p:nvPicPr>
          <p:cNvPr id="35" name="Picture 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33409" y="8300426"/>
            <a:ext cx="1978972" cy="1117439"/>
          </a:xfrm>
          <a:prstGeom prst="rect">
            <a:avLst/>
          </a:prstGeom>
          <a:ln>
            <a:noFill/>
          </a:ln>
          <a:effectLst>
            <a:outerShdw blurRad="292100" dist="139700" dir="2700000" algn="tl" rotWithShape="0">
              <a:srgbClr val="333333">
                <a:alpha val="65000"/>
              </a:srgbClr>
            </a:outerShdw>
          </a:effectLst>
        </p:spPr>
      </p:pic>
      <p:pic>
        <p:nvPicPr>
          <p:cNvPr id="36" name="图片 3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949661" y="9547894"/>
            <a:ext cx="1975270" cy="1120106"/>
          </a:xfrm>
          <a:prstGeom prst="rect">
            <a:avLst/>
          </a:prstGeom>
          <a:ln>
            <a:noFill/>
          </a:ln>
          <a:effectLst>
            <a:outerShdw blurRad="292100" dist="139700" dir="2700000" algn="tl" rotWithShape="0">
              <a:srgbClr val="333333">
                <a:alpha val="65000"/>
              </a:srgbClr>
            </a:outerShdw>
          </a:effectLst>
        </p:spPr>
      </p:pic>
      <p:sp>
        <p:nvSpPr>
          <p:cNvPr id="37" name="TextBox 142"/>
          <p:cNvSpPr txBox="1"/>
          <p:nvPr/>
        </p:nvSpPr>
        <p:spPr>
          <a:xfrm>
            <a:off x="7033409" y="9448800"/>
            <a:ext cx="1959921" cy="1292621"/>
          </a:xfrm>
          <a:prstGeom prst="rect">
            <a:avLst/>
          </a:prstGeom>
          <a:noFill/>
        </p:spPr>
        <p:txBody>
          <a:bodyPr wrap="square" lIns="0" tIns="45700" rIns="0" bIns="45700" rtlCol="0">
            <a:spAutoFit/>
          </a:bodyPr>
          <a:lstStyle>
            <a:defPPr>
              <a:defRPr lang="zh-CN"/>
            </a:defPPr>
            <a:lvl2pPr marL="0" lvl="1" algn="just">
              <a:defRPr sz="1400">
                <a:solidFill>
                  <a:srgbClr val="000000"/>
                </a:solidFill>
                <a:latin typeface="微软雅黑" panose="020B0503020204020204" pitchFamily="34" charset="-122"/>
                <a:ea typeface="微软雅黑" panose="020B0503020204020204" pitchFamily="34" charset="-122"/>
                <a:cs typeface="Arial" charset="0"/>
              </a:defRPr>
            </a:lvl2pPr>
          </a:lstStyle>
          <a:p>
            <a:pPr lvl="1"/>
            <a:r>
              <a:rPr lang="zh-CN" altLang="en-US" sz="1300" dirty="0" smtClean="0"/>
              <a:t>按扫描线顺序，分别被国际著名团队应用于：图像合成</a:t>
            </a:r>
            <a:r>
              <a:rPr lang="en-US" altLang="zh-CN" sz="1300" dirty="0" smtClean="0"/>
              <a:t>(</a:t>
            </a:r>
            <a:r>
              <a:rPr lang="zh-CN" altLang="en-US" sz="1300" dirty="0" smtClean="0"/>
              <a:t>清华</a:t>
            </a:r>
            <a:r>
              <a:rPr lang="en-US" altLang="zh-CN" sz="1300" dirty="0" smtClean="0"/>
              <a:t>)</a:t>
            </a:r>
            <a:r>
              <a:rPr lang="zh-CN" altLang="en-US" sz="1300" dirty="0" smtClean="0"/>
              <a:t>，无监督学习</a:t>
            </a:r>
            <a:r>
              <a:rPr lang="en-US" altLang="zh-CN" sz="1300" dirty="0" smtClean="0"/>
              <a:t>(UCSD)</a:t>
            </a:r>
            <a:r>
              <a:rPr lang="zh-CN" altLang="en-US" sz="1300" dirty="0" smtClean="0"/>
              <a:t>，图像彩色化</a:t>
            </a:r>
            <a:r>
              <a:rPr lang="en-US" altLang="zh-CN" sz="1300" dirty="0" smtClean="0"/>
              <a:t>(NUS)</a:t>
            </a:r>
            <a:r>
              <a:rPr lang="zh-CN" altLang="en-US" sz="1300" dirty="0" smtClean="0"/>
              <a:t>，协同分割</a:t>
            </a:r>
            <a:r>
              <a:rPr lang="en-US" altLang="zh-CN" sz="1300" dirty="0" smtClean="0"/>
              <a:t>(MIT)</a:t>
            </a:r>
            <a:r>
              <a:rPr lang="zh-CN" altLang="en-US" sz="1300" dirty="0" smtClean="0"/>
              <a:t>，图像检索</a:t>
            </a:r>
            <a:r>
              <a:rPr lang="en-US" altLang="zh-CN" sz="1300" dirty="0" smtClean="0"/>
              <a:t>(</a:t>
            </a:r>
            <a:r>
              <a:rPr lang="zh-CN" altLang="en-US" sz="1300" dirty="0" smtClean="0"/>
              <a:t>哥大</a:t>
            </a:r>
            <a:r>
              <a:rPr lang="en-US" altLang="zh-CN" sz="1300" dirty="0" smtClean="0"/>
              <a:t>)</a:t>
            </a:r>
            <a:r>
              <a:rPr lang="zh-CN" altLang="en-US" sz="1300" dirty="0" smtClean="0"/>
              <a:t>等领域。</a:t>
            </a:r>
            <a:endParaRPr lang="en-US" altLang="zh-CN" sz="1300" dirty="0"/>
          </a:p>
        </p:txBody>
      </p:sp>
      <p:sp>
        <p:nvSpPr>
          <p:cNvPr id="39" name="TextBox 142"/>
          <p:cNvSpPr txBox="1"/>
          <p:nvPr/>
        </p:nvSpPr>
        <p:spPr>
          <a:xfrm>
            <a:off x="535346" y="973578"/>
            <a:ext cx="2068399" cy="292347"/>
          </a:xfrm>
          <a:prstGeom prst="rect">
            <a:avLst/>
          </a:prstGeom>
          <a:noFill/>
        </p:spPr>
        <p:txBody>
          <a:bodyPr wrap="square" lIns="0" tIns="45700" rIns="0" bIns="45700" rtlCol="0">
            <a:spAutoFit/>
          </a:bodyPr>
          <a:lstStyle>
            <a:defPPr>
              <a:defRPr lang="zh-CN"/>
            </a:defPPr>
            <a:lvl2pPr marL="0" lvl="1" algn="just">
              <a:defRPr sz="1400">
                <a:solidFill>
                  <a:srgbClr val="000000"/>
                </a:solidFill>
                <a:latin typeface="微软雅黑" panose="020B0503020204020204" pitchFamily="34" charset="-122"/>
                <a:ea typeface="微软雅黑" panose="020B0503020204020204" pitchFamily="34" charset="-122"/>
                <a:cs typeface="Arial" charset="0"/>
              </a:defRPr>
            </a:lvl2pPr>
          </a:lstStyle>
          <a:p>
            <a:pPr lvl="1" algn="l"/>
            <a:r>
              <a:rPr lang="zh-CN" altLang="en-US" sz="1300" dirty="0" smtClean="0">
                <a:solidFill>
                  <a:schemeClr val="accent6">
                    <a:lumMod val="50000"/>
                  </a:schemeClr>
                </a:solidFill>
              </a:rPr>
              <a:t>序号：</a:t>
            </a:r>
            <a:r>
              <a:rPr lang="en-US" altLang="zh-CN" sz="1300" dirty="0" smtClean="0">
                <a:solidFill>
                  <a:schemeClr val="accent6">
                    <a:lumMod val="50000"/>
                  </a:schemeClr>
                </a:solidFill>
              </a:rPr>
              <a:t>CSIG-CGSL(1):1</a:t>
            </a:r>
            <a:endParaRPr lang="en-US" altLang="zh-CN" sz="1300" dirty="0"/>
          </a:p>
        </p:txBody>
      </p:sp>
    </p:spTree>
    <p:extLst>
      <p:ext uri="{BB962C8B-B14F-4D97-AF65-F5344CB8AC3E}">
        <p14:creationId xmlns:p14="http://schemas.microsoft.com/office/powerpoint/2010/main" val="179124828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448</Words>
  <Application>Microsoft Office PowerPoint</Application>
  <PresentationFormat>A3 纸张(297x420 毫米)</PresentationFormat>
  <Paragraphs>27</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ＭＳ Ｐゴシック</vt:lpstr>
      <vt:lpstr>宋体</vt:lpstr>
      <vt:lpstr>微软雅黑</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MingMing Cheng</dc:creator>
  <cp:lastModifiedBy>MingMing Cheng</cp:lastModifiedBy>
  <cp:revision>46</cp:revision>
  <cp:lastPrinted>2018-04-05T02:49:47Z</cp:lastPrinted>
  <dcterms:created xsi:type="dcterms:W3CDTF">2013-07-18T21:03:29Z</dcterms:created>
  <dcterms:modified xsi:type="dcterms:W3CDTF">2018-04-05T02:49:49Z</dcterms:modified>
</cp:coreProperties>
</file>