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9601200" cy="12801600" type="A3"/>
  <p:notesSz cx="6858000" cy="9144000"/>
  <p:defaultTextStyle>
    <a:defPPr>
      <a:defRPr lang="zh-CN"/>
    </a:defPPr>
    <a:lvl1pPr marL="0" algn="l" defTabSz="1279903" rtl="0" eaLnBrk="1" latinLnBrk="0" hangingPunct="1">
      <a:defRPr sz="2400" kern="1200">
        <a:solidFill>
          <a:schemeClr val="tx1"/>
        </a:solidFill>
        <a:latin typeface="+mn-lt"/>
        <a:ea typeface="+mn-ea"/>
        <a:cs typeface="+mn-cs"/>
      </a:defRPr>
    </a:lvl1pPr>
    <a:lvl2pPr marL="639951" algn="l" defTabSz="1279903" rtl="0" eaLnBrk="1" latinLnBrk="0" hangingPunct="1">
      <a:defRPr sz="2400" kern="1200">
        <a:solidFill>
          <a:schemeClr val="tx1"/>
        </a:solidFill>
        <a:latin typeface="+mn-lt"/>
        <a:ea typeface="+mn-ea"/>
        <a:cs typeface="+mn-cs"/>
      </a:defRPr>
    </a:lvl2pPr>
    <a:lvl3pPr marL="1279903" algn="l" defTabSz="1279903" rtl="0" eaLnBrk="1" latinLnBrk="0" hangingPunct="1">
      <a:defRPr sz="2400" kern="1200">
        <a:solidFill>
          <a:schemeClr val="tx1"/>
        </a:solidFill>
        <a:latin typeface="+mn-lt"/>
        <a:ea typeface="+mn-ea"/>
        <a:cs typeface="+mn-cs"/>
      </a:defRPr>
    </a:lvl3pPr>
    <a:lvl4pPr marL="1919854" algn="l" defTabSz="1279903" rtl="0" eaLnBrk="1" latinLnBrk="0" hangingPunct="1">
      <a:defRPr sz="2400" kern="1200">
        <a:solidFill>
          <a:schemeClr val="tx1"/>
        </a:solidFill>
        <a:latin typeface="+mn-lt"/>
        <a:ea typeface="+mn-ea"/>
        <a:cs typeface="+mn-cs"/>
      </a:defRPr>
    </a:lvl4pPr>
    <a:lvl5pPr marL="2559808" algn="l" defTabSz="1279903" rtl="0" eaLnBrk="1" latinLnBrk="0" hangingPunct="1">
      <a:defRPr sz="2400" kern="1200">
        <a:solidFill>
          <a:schemeClr val="tx1"/>
        </a:solidFill>
        <a:latin typeface="+mn-lt"/>
        <a:ea typeface="+mn-ea"/>
        <a:cs typeface="+mn-cs"/>
      </a:defRPr>
    </a:lvl5pPr>
    <a:lvl6pPr marL="3199758" algn="l" defTabSz="1279903" rtl="0" eaLnBrk="1" latinLnBrk="0" hangingPunct="1">
      <a:defRPr sz="2400" kern="1200">
        <a:solidFill>
          <a:schemeClr val="tx1"/>
        </a:solidFill>
        <a:latin typeface="+mn-lt"/>
        <a:ea typeface="+mn-ea"/>
        <a:cs typeface="+mn-cs"/>
      </a:defRPr>
    </a:lvl6pPr>
    <a:lvl7pPr marL="3839711" algn="l" defTabSz="1279903" rtl="0" eaLnBrk="1" latinLnBrk="0" hangingPunct="1">
      <a:defRPr sz="2400" kern="1200">
        <a:solidFill>
          <a:schemeClr val="tx1"/>
        </a:solidFill>
        <a:latin typeface="+mn-lt"/>
        <a:ea typeface="+mn-ea"/>
        <a:cs typeface="+mn-cs"/>
      </a:defRPr>
    </a:lvl7pPr>
    <a:lvl8pPr marL="4479662" algn="l" defTabSz="1279903" rtl="0" eaLnBrk="1" latinLnBrk="0" hangingPunct="1">
      <a:defRPr sz="2400" kern="1200">
        <a:solidFill>
          <a:schemeClr val="tx1"/>
        </a:solidFill>
        <a:latin typeface="+mn-lt"/>
        <a:ea typeface="+mn-ea"/>
        <a:cs typeface="+mn-cs"/>
      </a:defRPr>
    </a:lvl8pPr>
    <a:lvl9pPr marL="5119613" algn="l" defTabSz="127990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3158" y="77"/>
      </p:cViewPr>
      <p:guideLst>
        <p:guide orient="horz" pos="4032"/>
        <p:guide pos="30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20092" y="3976797"/>
            <a:ext cx="8161021" cy="2744046"/>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40181" y="7254242"/>
            <a:ext cx="6720841" cy="3271520"/>
          </a:xfrm>
        </p:spPr>
        <p:txBody>
          <a:bodyPr/>
          <a:lstStyle>
            <a:lvl1pPr marL="0" indent="0" algn="ctr">
              <a:buNone/>
              <a:defRPr>
                <a:solidFill>
                  <a:schemeClr val="tx1">
                    <a:tint val="75000"/>
                  </a:schemeClr>
                </a:solidFill>
              </a:defRPr>
            </a:lvl1pPr>
            <a:lvl2pPr marL="639951" indent="0" algn="ctr">
              <a:buNone/>
              <a:defRPr>
                <a:solidFill>
                  <a:schemeClr val="tx1">
                    <a:tint val="75000"/>
                  </a:schemeClr>
                </a:solidFill>
              </a:defRPr>
            </a:lvl2pPr>
            <a:lvl3pPr marL="1279903" indent="0" algn="ctr">
              <a:buNone/>
              <a:defRPr>
                <a:solidFill>
                  <a:schemeClr val="tx1">
                    <a:tint val="75000"/>
                  </a:schemeClr>
                </a:solidFill>
              </a:defRPr>
            </a:lvl3pPr>
            <a:lvl4pPr marL="1919854" indent="0" algn="ctr">
              <a:buNone/>
              <a:defRPr>
                <a:solidFill>
                  <a:schemeClr val="tx1">
                    <a:tint val="75000"/>
                  </a:schemeClr>
                </a:solidFill>
              </a:defRPr>
            </a:lvl4pPr>
            <a:lvl5pPr marL="2559808" indent="0" algn="ctr">
              <a:buNone/>
              <a:defRPr>
                <a:solidFill>
                  <a:schemeClr val="tx1">
                    <a:tint val="75000"/>
                  </a:schemeClr>
                </a:solidFill>
              </a:defRPr>
            </a:lvl5pPr>
            <a:lvl6pPr marL="3199758" indent="0" algn="ctr">
              <a:buNone/>
              <a:defRPr>
                <a:solidFill>
                  <a:schemeClr val="tx1">
                    <a:tint val="75000"/>
                  </a:schemeClr>
                </a:solidFill>
              </a:defRPr>
            </a:lvl6pPr>
            <a:lvl7pPr marL="3839711" indent="0" algn="ctr">
              <a:buNone/>
              <a:defRPr>
                <a:solidFill>
                  <a:schemeClr val="tx1">
                    <a:tint val="75000"/>
                  </a:schemeClr>
                </a:solidFill>
              </a:defRPr>
            </a:lvl7pPr>
            <a:lvl8pPr marL="4479662" indent="0" algn="ctr">
              <a:buNone/>
              <a:defRPr>
                <a:solidFill>
                  <a:schemeClr val="tx1">
                    <a:tint val="75000"/>
                  </a:schemeClr>
                </a:solidFill>
              </a:defRPr>
            </a:lvl8pPr>
            <a:lvl9pPr marL="5119613"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D3400E8-D912-4E79-8B52-BB295C9D5C97}" type="datetimeFigureOut">
              <a:rPr lang="zh-CN" altLang="en-US" smtClean="0"/>
              <a:t>2014/4/16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106793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3400E8-D912-4E79-8B52-BB295C9D5C97}" type="datetimeFigureOut">
              <a:rPr lang="zh-CN" altLang="en-US" smtClean="0"/>
              <a:t>2014/4/16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202369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220651" y="684533"/>
            <a:ext cx="1620205" cy="1456181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60048" y="684533"/>
            <a:ext cx="4700587" cy="1456181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3400E8-D912-4E79-8B52-BB295C9D5C97}" type="datetimeFigureOut">
              <a:rPr lang="zh-CN" altLang="en-US" smtClean="0"/>
              <a:t>2014/4/16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346384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D3400E8-D912-4E79-8B52-BB295C9D5C97}" type="datetimeFigureOut">
              <a:rPr lang="zh-CN" altLang="en-US" smtClean="0"/>
              <a:t>2014/4/16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9486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58430" y="8226216"/>
            <a:ext cx="8161021" cy="2542539"/>
          </a:xfrm>
        </p:spPr>
        <p:txBody>
          <a:bodyPr anchor="t"/>
          <a:lstStyle>
            <a:lvl1pPr algn="l">
              <a:defRPr sz="57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58430" y="5425868"/>
            <a:ext cx="8161021" cy="2800349"/>
          </a:xfrm>
        </p:spPr>
        <p:txBody>
          <a:bodyPr anchor="b"/>
          <a:lstStyle>
            <a:lvl1pPr marL="0" indent="0">
              <a:buNone/>
              <a:defRPr sz="2800">
                <a:solidFill>
                  <a:schemeClr val="tx1">
                    <a:tint val="75000"/>
                  </a:schemeClr>
                </a:solidFill>
              </a:defRPr>
            </a:lvl1pPr>
            <a:lvl2pPr marL="639951" indent="0">
              <a:buNone/>
              <a:defRPr sz="2400">
                <a:solidFill>
                  <a:schemeClr val="tx1">
                    <a:tint val="75000"/>
                  </a:schemeClr>
                </a:solidFill>
              </a:defRPr>
            </a:lvl2pPr>
            <a:lvl3pPr marL="1279903" indent="0">
              <a:buNone/>
              <a:defRPr sz="2100">
                <a:solidFill>
                  <a:schemeClr val="tx1">
                    <a:tint val="75000"/>
                  </a:schemeClr>
                </a:solidFill>
              </a:defRPr>
            </a:lvl3pPr>
            <a:lvl4pPr marL="1919854" indent="0">
              <a:buNone/>
              <a:defRPr sz="2000">
                <a:solidFill>
                  <a:schemeClr val="tx1">
                    <a:tint val="75000"/>
                  </a:schemeClr>
                </a:solidFill>
              </a:defRPr>
            </a:lvl4pPr>
            <a:lvl5pPr marL="2559808" indent="0">
              <a:buNone/>
              <a:defRPr sz="2000">
                <a:solidFill>
                  <a:schemeClr val="tx1">
                    <a:tint val="75000"/>
                  </a:schemeClr>
                </a:solidFill>
              </a:defRPr>
            </a:lvl5pPr>
            <a:lvl6pPr marL="3199758" indent="0">
              <a:buNone/>
              <a:defRPr sz="2000">
                <a:solidFill>
                  <a:schemeClr val="tx1">
                    <a:tint val="75000"/>
                  </a:schemeClr>
                </a:solidFill>
              </a:defRPr>
            </a:lvl6pPr>
            <a:lvl7pPr marL="3839711" indent="0">
              <a:buNone/>
              <a:defRPr sz="2000">
                <a:solidFill>
                  <a:schemeClr val="tx1">
                    <a:tint val="75000"/>
                  </a:schemeClr>
                </a:solidFill>
              </a:defRPr>
            </a:lvl7pPr>
            <a:lvl8pPr marL="4479662" indent="0">
              <a:buNone/>
              <a:defRPr sz="2000">
                <a:solidFill>
                  <a:schemeClr val="tx1">
                    <a:tint val="75000"/>
                  </a:schemeClr>
                </a:solidFill>
              </a:defRPr>
            </a:lvl8pPr>
            <a:lvl9pPr marL="5119613" indent="0">
              <a:buNone/>
              <a:defRPr sz="20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D3400E8-D912-4E79-8B52-BB295C9D5C97}" type="datetimeFigureOut">
              <a:rPr lang="zh-CN" altLang="en-US" smtClean="0"/>
              <a:t>2014/4/16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237853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60049" y="3982723"/>
            <a:ext cx="3160395" cy="11263630"/>
          </a:xfrm>
        </p:spPr>
        <p:txBody>
          <a:bodyPr/>
          <a:lstStyle>
            <a:lvl1pPr>
              <a:defRPr sz="39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680465" y="3982723"/>
            <a:ext cx="3160395" cy="11263630"/>
          </a:xfrm>
        </p:spPr>
        <p:txBody>
          <a:bodyPr/>
          <a:lstStyle>
            <a:lvl1pPr>
              <a:defRPr sz="39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D3400E8-D912-4E79-8B52-BB295C9D5C97}" type="datetimeFigureOut">
              <a:rPr lang="zh-CN" altLang="en-US" smtClean="0"/>
              <a:t>2014/4/16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5176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80061" y="512658"/>
            <a:ext cx="8641080" cy="21336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80064" y="2865545"/>
            <a:ext cx="4242197" cy="1194222"/>
          </a:xfrm>
        </p:spPr>
        <p:txBody>
          <a:bodyPr anchor="b"/>
          <a:lstStyle>
            <a:lvl1pPr marL="0" indent="0">
              <a:buNone/>
              <a:defRPr sz="3300" b="1"/>
            </a:lvl1pPr>
            <a:lvl2pPr marL="639951" indent="0">
              <a:buNone/>
              <a:defRPr sz="2800" b="1"/>
            </a:lvl2pPr>
            <a:lvl3pPr marL="1279903" indent="0">
              <a:buNone/>
              <a:defRPr sz="2400" b="1"/>
            </a:lvl3pPr>
            <a:lvl4pPr marL="1919854" indent="0">
              <a:buNone/>
              <a:defRPr sz="2100" b="1"/>
            </a:lvl4pPr>
            <a:lvl5pPr marL="2559808" indent="0">
              <a:buNone/>
              <a:defRPr sz="2100" b="1"/>
            </a:lvl5pPr>
            <a:lvl6pPr marL="3199758" indent="0">
              <a:buNone/>
              <a:defRPr sz="2100" b="1"/>
            </a:lvl6pPr>
            <a:lvl7pPr marL="3839711" indent="0">
              <a:buNone/>
              <a:defRPr sz="2100" b="1"/>
            </a:lvl7pPr>
            <a:lvl8pPr marL="4479662" indent="0">
              <a:buNone/>
              <a:defRPr sz="2100" b="1"/>
            </a:lvl8pPr>
            <a:lvl9pPr marL="5119613" indent="0">
              <a:buNone/>
              <a:defRPr sz="2100" b="1"/>
            </a:lvl9pPr>
          </a:lstStyle>
          <a:p>
            <a:pPr lvl="0"/>
            <a:r>
              <a:rPr lang="zh-CN" altLang="en-US" smtClean="0"/>
              <a:t>单击此处编辑母版文本样式</a:t>
            </a:r>
          </a:p>
        </p:txBody>
      </p:sp>
      <p:sp>
        <p:nvSpPr>
          <p:cNvPr id="4" name="内容占位符 3"/>
          <p:cNvSpPr>
            <a:spLocks noGrp="1"/>
          </p:cNvSpPr>
          <p:nvPr>
            <p:ph sz="half" idx="2"/>
          </p:nvPr>
        </p:nvSpPr>
        <p:spPr>
          <a:xfrm>
            <a:off x="480064" y="4059768"/>
            <a:ext cx="4242197" cy="7375738"/>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877280" y="2865545"/>
            <a:ext cx="4243863" cy="1194222"/>
          </a:xfrm>
        </p:spPr>
        <p:txBody>
          <a:bodyPr anchor="b"/>
          <a:lstStyle>
            <a:lvl1pPr marL="0" indent="0">
              <a:buNone/>
              <a:defRPr sz="3300" b="1"/>
            </a:lvl1pPr>
            <a:lvl2pPr marL="639951" indent="0">
              <a:buNone/>
              <a:defRPr sz="2800" b="1"/>
            </a:lvl2pPr>
            <a:lvl3pPr marL="1279903" indent="0">
              <a:buNone/>
              <a:defRPr sz="2400" b="1"/>
            </a:lvl3pPr>
            <a:lvl4pPr marL="1919854" indent="0">
              <a:buNone/>
              <a:defRPr sz="2100" b="1"/>
            </a:lvl4pPr>
            <a:lvl5pPr marL="2559808" indent="0">
              <a:buNone/>
              <a:defRPr sz="2100" b="1"/>
            </a:lvl5pPr>
            <a:lvl6pPr marL="3199758" indent="0">
              <a:buNone/>
              <a:defRPr sz="2100" b="1"/>
            </a:lvl6pPr>
            <a:lvl7pPr marL="3839711" indent="0">
              <a:buNone/>
              <a:defRPr sz="2100" b="1"/>
            </a:lvl7pPr>
            <a:lvl8pPr marL="4479662" indent="0">
              <a:buNone/>
              <a:defRPr sz="2100" b="1"/>
            </a:lvl8pPr>
            <a:lvl9pPr marL="5119613" indent="0">
              <a:buNone/>
              <a:defRPr sz="2100" b="1"/>
            </a:lvl9pPr>
          </a:lstStyle>
          <a:p>
            <a:pPr lvl="0"/>
            <a:r>
              <a:rPr lang="zh-CN" altLang="en-US" smtClean="0"/>
              <a:t>单击此处编辑母版文本样式</a:t>
            </a:r>
          </a:p>
        </p:txBody>
      </p:sp>
      <p:sp>
        <p:nvSpPr>
          <p:cNvPr id="6" name="内容占位符 5"/>
          <p:cNvSpPr>
            <a:spLocks noGrp="1"/>
          </p:cNvSpPr>
          <p:nvPr>
            <p:ph sz="quarter" idx="4"/>
          </p:nvPr>
        </p:nvSpPr>
        <p:spPr>
          <a:xfrm>
            <a:off x="4877280" y="4059768"/>
            <a:ext cx="4243863" cy="7375738"/>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D3400E8-D912-4E79-8B52-BB295C9D5C97}" type="datetimeFigureOut">
              <a:rPr lang="zh-CN" altLang="en-US" smtClean="0"/>
              <a:t>2014/4/16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2861786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D3400E8-D912-4E79-8B52-BB295C9D5C97}" type="datetimeFigureOut">
              <a:rPr lang="zh-CN" altLang="en-US" smtClean="0"/>
              <a:t>2014/4/16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313052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3400E8-D912-4E79-8B52-BB295C9D5C97}" type="datetimeFigureOut">
              <a:rPr lang="zh-CN" altLang="en-US" smtClean="0"/>
              <a:t>2014/4/16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372594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80064" y="509695"/>
            <a:ext cx="3158729" cy="2169160"/>
          </a:xfrm>
        </p:spPr>
        <p:txBody>
          <a:bodyPr anchor="b"/>
          <a:lstStyle>
            <a:lvl1pPr algn="l">
              <a:defRPr sz="28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753804" y="509697"/>
            <a:ext cx="5367338" cy="10925810"/>
          </a:xfrm>
        </p:spPr>
        <p:txBody>
          <a:bodyPr/>
          <a:lstStyle>
            <a:lvl1pPr>
              <a:defRPr sz="4500"/>
            </a:lvl1pPr>
            <a:lvl2pPr>
              <a:defRPr sz="3900"/>
            </a:lvl2pPr>
            <a:lvl3pPr>
              <a:defRPr sz="3300"/>
            </a:lvl3pPr>
            <a:lvl4pPr>
              <a:defRPr sz="2800"/>
            </a:lvl4pPr>
            <a:lvl5pPr>
              <a:defRPr sz="2800"/>
            </a:lvl5pPr>
            <a:lvl6pPr>
              <a:defRPr sz="2800"/>
            </a:lvl6pPr>
            <a:lvl7pPr>
              <a:defRPr sz="2800"/>
            </a:lvl7pPr>
            <a:lvl8pPr>
              <a:defRPr sz="2800"/>
            </a:lvl8pPr>
            <a:lvl9pPr>
              <a:defRPr sz="2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80064" y="2678856"/>
            <a:ext cx="3158729" cy="8756651"/>
          </a:xfrm>
        </p:spPr>
        <p:txBody>
          <a:bodyPr/>
          <a:lstStyle>
            <a:lvl1pPr marL="0" indent="0">
              <a:buNone/>
              <a:defRPr sz="2000"/>
            </a:lvl1pPr>
            <a:lvl2pPr marL="639951" indent="0">
              <a:buNone/>
              <a:defRPr sz="1700"/>
            </a:lvl2pPr>
            <a:lvl3pPr marL="1279903" indent="0">
              <a:buNone/>
              <a:defRPr sz="1500"/>
            </a:lvl3pPr>
            <a:lvl4pPr marL="1919854" indent="0">
              <a:buNone/>
              <a:defRPr sz="1300"/>
            </a:lvl4pPr>
            <a:lvl5pPr marL="2559808" indent="0">
              <a:buNone/>
              <a:defRPr sz="1300"/>
            </a:lvl5pPr>
            <a:lvl6pPr marL="3199758" indent="0">
              <a:buNone/>
              <a:defRPr sz="1300"/>
            </a:lvl6pPr>
            <a:lvl7pPr marL="3839711" indent="0">
              <a:buNone/>
              <a:defRPr sz="1300"/>
            </a:lvl7pPr>
            <a:lvl8pPr marL="4479662" indent="0">
              <a:buNone/>
              <a:defRPr sz="1300"/>
            </a:lvl8pPr>
            <a:lvl9pPr marL="5119613" indent="0">
              <a:buNone/>
              <a:defRPr sz="13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D3400E8-D912-4E79-8B52-BB295C9D5C97}" type="datetimeFigureOut">
              <a:rPr lang="zh-CN" altLang="en-US" smtClean="0"/>
              <a:t>2014/4/16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423850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881904" y="8961121"/>
            <a:ext cx="5760720" cy="1057912"/>
          </a:xfrm>
        </p:spPr>
        <p:txBody>
          <a:bodyPr anchor="b"/>
          <a:lstStyle>
            <a:lvl1pPr algn="l">
              <a:defRPr sz="28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81904" y="1143847"/>
            <a:ext cx="5760720" cy="7680960"/>
          </a:xfrm>
        </p:spPr>
        <p:txBody>
          <a:bodyPr/>
          <a:lstStyle>
            <a:lvl1pPr marL="0" indent="0">
              <a:buNone/>
              <a:defRPr sz="4500"/>
            </a:lvl1pPr>
            <a:lvl2pPr marL="639951" indent="0">
              <a:buNone/>
              <a:defRPr sz="3900"/>
            </a:lvl2pPr>
            <a:lvl3pPr marL="1279903" indent="0">
              <a:buNone/>
              <a:defRPr sz="3300"/>
            </a:lvl3pPr>
            <a:lvl4pPr marL="1919854" indent="0">
              <a:buNone/>
              <a:defRPr sz="2800"/>
            </a:lvl4pPr>
            <a:lvl5pPr marL="2559808" indent="0">
              <a:buNone/>
              <a:defRPr sz="2800"/>
            </a:lvl5pPr>
            <a:lvl6pPr marL="3199758" indent="0">
              <a:buNone/>
              <a:defRPr sz="2800"/>
            </a:lvl6pPr>
            <a:lvl7pPr marL="3839711" indent="0">
              <a:buNone/>
              <a:defRPr sz="2800"/>
            </a:lvl7pPr>
            <a:lvl8pPr marL="4479662" indent="0">
              <a:buNone/>
              <a:defRPr sz="2800"/>
            </a:lvl8pPr>
            <a:lvl9pPr marL="5119613" indent="0">
              <a:buNone/>
              <a:defRPr sz="2800"/>
            </a:lvl9pPr>
          </a:lstStyle>
          <a:p>
            <a:endParaRPr lang="zh-CN" altLang="en-US"/>
          </a:p>
        </p:txBody>
      </p:sp>
      <p:sp>
        <p:nvSpPr>
          <p:cNvPr id="4" name="文本占位符 3"/>
          <p:cNvSpPr>
            <a:spLocks noGrp="1"/>
          </p:cNvSpPr>
          <p:nvPr>
            <p:ph type="body" sz="half" idx="2"/>
          </p:nvPr>
        </p:nvSpPr>
        <p:spPr>
          <a:xfrm>
            <a:off x="1881904" y="10019033"/>
            <a:ext cx="5760720" cy="1502410"/>
          </a:xfrm>
        </p:spPr>
        <p:txBody>
          <a:bodyPr/>
          <a:lstStyle>
            <a:lvl1pPr marL="0" indent="0">
              <a:buNone/>
              <a:defRPr sz="2000"/>
            </a:lvl1pPr>
            <a:lvl2pPr marL="639951" indent="0">
              <a:buNone/>
              <a:defRPr sz="1700"/>
            </a:lvl2pPr>
            <a:lvl3pPr marL="1279903" indent="0">
              <a:buNone/>
              <a:defRPr sz="1500"/>
            </a:lvl3pPr>
            <a:lvl4pPr marL="1919854" indent="0">
              <a:buNone/>
              <a:defRPr sz="1300"/>
            </a:lvl4pPr>
            <a:lvl5pPr marL="2559808" indent="0">
              <a:buNone/>
              <a:defRPr sz="1300"/>
            </a:lvl5pPr>
            <a:lvl6pPr marL="3199758" indent="0">
              <a:buNone/>
              <a:defRPr sz="1300"/>
            </a:lvl6pPr>
            <a:lvl7pPr marL="3839711" indent="0">
              <a:buNone/>
              <a:defRPr sz="1300"/>
            </a:lvl7pPr>
            <a:lvl8pPr marL="4479662" indent="0">
              <a:buNone/>
              <a:defRPr sz="1300"/>
            </a:lvl8pPr>
            <a:lvl9pPr marL="5119613" indent="0">
              <a:buNone/>
              <a:defRPr sz="13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D3400E8-D912-4E79-8B52-BB295C9D5C97}" type="datetimeFigureOut">
              <a:rPr lang="zh-CN" altLang="en-US" smtClean="0"/>
              <a:t>2014/4/16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394965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80061" y="512658"/>
            <a:ext cx="8641080" cy="2133600"/>
          </a:xfrm>
          <a:prstGeom prst="rect">
            <a:avLst/>
          </a:prstGeom>
        </p:spPr>
        <p:txBody>
          <a:bodyPr vert="horz" lIns="127987" tIns="63993" rIns="127987" bIns="63993"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80061" y="2987043"/>
            <a:ext cx="8641080" cy="8448464"/>
          </a:xfrm>
          <a:prstGeom prst="rect">
            <a:avLst/>
          </a:prstGeom>
        </p:spPr>
        <p:txBody>
          <a:bodyPr vert="horz" lIns="127987" tIns="63993" rIns="127987" bIns="63993"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80060" y="11865190"/>
            <a:ext cx="2240280" cy="681566"/>
          </a:xfrm>
          <a:prstGeom prst="rect">
            <a:avLst/>
          </a:prstGeom>
        </p:spPr>
        <p:txBody>
          <a:bodyPr vert="horz" lIns="127987" tIns="63993" rIns="127987" bIns="63993" rtlCol="0" anchor="ctr"/>
          <a:lstStyle>
            <a:lvl1pPr algn="l">
              <a:defRPr sz="1700">
                <a:solidFill>
                  <a:schemeClr val="tx1">
                    <a:tint val="75000"/>
                  </a:schemeClr>
                </a:solidFill>
              </a:defRPr>
            </a:lvl1pPr>
          </a:lstStyle>
          <a:p>
            <a:fld id="{FD3400E8-D912-4E79-8B52-BB295C9D5C97}" type="datetimeFigureOut">
              <a:rPr lang="zh-CN" altLang="en-US" smtClean="0"/>
              <a:t>2014/4/16</a:t>
            </a:fld>
            <a:endParaRPr lang="zh-CN" altLang="en-US"/>
          </a:p>
        </p:txBody>
      </p:sp>
      <p:sp>
        <p:nvSpPr>
          <p:cNvPr id="5" name="页脚占位符 4"/>
          <p:cNvSpPr>
            <a:spLocks noGrp="1"/>
          </p:cNvSpPr>
          <p:nvPr>
            <p:ph type="ftr" sz="quarter" idx="3"/>
          </p:nvPr>
        </p:nvSpPr>
        <p:spPr>
          <a:xfrm>
            <a:off x="3280411" y="11865190"/>
            <a:ext cx="3040380" cy="681566"/>
          </a:xfrm>
          <a:prstGeom prst="rect">
            <a:avLst/>
          </a:prstGeom>
        </p:spPr>
        <p:txBody>
          <a:bodyPr vert="horz" lIns="127987" tIns="63993" rIns="127987" bIns="63993" rtlCol="0" anchor="ctr"/>
          <a:lstStyle>
            <a:lvl1pPr algn="ctr">
              <a:defRPr sz="17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880860" y="11865190"/>
            <a:ext cx="2240280" cy="681566"/>
          </a:xfrm>
          <a:prstGeom prst="rect">
            <a:avLst/>
          </a:prstGeom>
        </p:spPr>
        <p:txBody>
          <a:bodyPr vert="horz" lIns="127987" tIns="63993" rIns="127987" bIns="63993" rtlCol="0" anchor="ctr"/>
          <a:lstStyle>
            <a:lvl1pPr algn="r">
              <a:defRPr sz="1700">
                <a:solidFill>
                  <a:schemeClr val="tx1">
                    <a:tint val="75000"/>
                  </a:schemeClr>
                </a:solidFill>
              </a:defRPr>
            </a:lvl1pPr>
          </a:lstStyle>
          <a:p>
            <a:fld id="{A5DE43BE-FE00-411F-8675-D5E2668352FA}" type="slidenum">
              <a:rPr lang="zh-CN" altLang="en-US" smtClean="0"/>
              <a:t>‹#›</a:t>
            </a:fld>
            <a:endParaRPr lang="zh-CN" altLang="en-US"/>
          </a:p>
        </p:txBody>
      </p:sp>
    </p:spTree>
    <p:extLst>
      <p:ext uri="{BB962C8B-B14F-4D97-AF65-F5344CB8AC3E}">
        <p14:creationId xmlns:p14="http://schemas.microsoft.com/office/powerpoint/2010/main" val="3485447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79903" rtl="0" eaLnBrk="1" latinLnBrk="0" hangingPunct="1">
        <a:spcBef>
          <a:spcPct val="0"/>
        </a:spcBef>
        <a:buNone/>
        <a:defRPr sz="6100" kern="1200">
          <a:solidFill>
            <a:schemeClr val="tx1"/>
          </a:solidFill>
          <a:latin typeface="+mj-lt"/>
          <a:ea typeface="+mj-ea"/>
          <a:cs typeface="+mj-cs"/>
        </a:defRPr>
      </a:lvl1pPr>
    </p:titleStyle>
    <p:bodyStyle>
      <a:lvl1pPr marL="479964" indent="-479964" algn="l" defTabSz="1279903" rtl="0" eaLnBrk="1" latinLnBrk="0" hangingPunct="1">
        <a:spcBef>
          <a:spcPct val="20000"/>
        </a:spcBef>
        <a:buFont typeface="Arial" pitchFamily="34" charset="0"/>
        <a:buChar char="•"/>
        <a:defRPr sz="4500" kern="1200">
          <a:solidFill>
            <a:schemeClr val="tx1"/>
          </a:solidFill>
          <a:latin typeface="+mn-lt"/>
          <a:ea typeface="+mn-ea"/>
          <a:cs typeface="+mn-cs"/>
        </a:defRPr>
      </a:lvl1pPr>
      <a:lvl2pPr marL="1039921" indent="-399971" algn="l" defTabSz="1279903"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99880" indent="-319976" algn="l" defTabSz="1279903"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39831"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79783"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19735"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9685"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9638"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9590" indent="-319976" algn="l" defTabSz="1279903"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zh-CN"/>
      </a:defPPr>
      <a:lvl1pPr marL="0" algn="l" defTabSz="1279903" rtl="0" eaLnBrk="1" latinLnBrk="0" hangingPunct="1">
        <a:defRPr sz="2400" kern="1200">
          <a:solidFill>
            <a:schemeClr val="tx1"/>
          </a:solidFill>
          <a:latin typeface="+mn-lt"/>
          <a:ea typeface="+mn-ea"/>
          <a:cs typeface="+mn-cs"/>
        </a:defRPr>
      </a:lvl1pPr>
      <a:lvl2pPr marL="639951" algn="l" defTabSz="1279903" rtl="0" eaLnBrk="1" latinLnBrk="0" hangingPunct="1">
        <a:defRPr sz="2400" kern="1200">
          <a:solidFill>
            <a:schemeClr val="tx1"/>
          </a:solidFill>
          <a:latin typeface="+mn-lt"/>
          <a:ea typeface="+mn-ea"/>
          <a:cs typeface="+mn-cs"/>
        </a:defRPr>
      </a:lvl2pPr>
      <a:lvl3pPr marL="1279903" algn="l" defTabSz="1279903" rtl="0" eaLnBrk="1" latinLnBrk="0" hangingPunct="1">
        <a:defRPr sz="2400" kern="1200">
          <a:solidFill>
            <a:schemeClr val="tx1"/>
          </a:solidFill>
          <a:latin typeface="+mn-lt"/>
          <a:ea typeface="+mn-ea"/>
          <a:cs typeface="+mn-cs"/>
        </a:defRPr>
      </a:lvl3pPr>
      <a:lvl4pPr marL="1919854" algn="l" defTabSz="1279903" rtl="0" eaLnBrk="1" latinLnBrk="0" hangingPunct="1">
        <a:defRPr sz="2400" kern="1200">
          <a:solidFill>
            <a:schemeClr val="tx1"/>
          </a:solidFill>
          <a:latin typeface="+mn-lt"/>
          <a:ea typeface="+mn-ea"/>
          <a:cs typeface="+mn-cs"/>
        </a:defRPr>
      </a:lvl4pPr>
      <a:lvl5pPr marL="2559808" algn="l" defTabSz="1279903" rtl="0" eaLnBrk="1" latinLnBrk="0" hangingPunct="1">
        <a:defRPr sz="2400" kern="1200">
          <a:solidFill>
            <a:schemeClr val="tx1"/>
          </a:solidFill>
          <a:latin typeface="+mn-lt"/>
          <a:ea typeface="+mn-ea"/>
          <a:cs typeface="+mn-cs"/>
        </a:defRPr>
      </a:lvl5pPr>
      <a:lvl6pPr marL="3199758" algn="l" defTabSz="1279903" rtl="0" eaLnBrk="1" latinLnBrk="0" hangingPunct="1">
        <a:defRPr sz="2400" kern="1200">
          <a:solidFill>
            <a:schemeClr val="tx1"/>
          </a:solidFill>
          <a:latin typeface="+mn-lt"/>
          <a:ea typeface="+mn-ea"/>
          <a:cs typeface="+mn-cs"/>
        </a:defRPr>
      </a:lvl6pPr>
      <a:lvl7pPr marL="3839711" algn="l" defTabSz="1279903" rtl="0" eaLnBrk="1" latinLnBrk="0" hangingPunct="1">
        <a:defRPr sz="2400" kern="1200">
          <a:solidFill>
            <a:schemeClr val="tx1"/>
          </a:solidFill>
          <a:latin typeface="+mn-lt"/>
          <a:ea typeface="+mn-ea"/>
          <a:cs typeface="+mn-cs"/>
        </a:defRPr>
      </a:lvl7pPr>
      <a:lvl8pPr marL="4479662" algn="l" defTabSz="1279903" rtl="0" eaLnBrk="1" latinLnBrk="0" hangingPunct="1">
        <a:defRPr sz="2400" kern="1200">
          <a:solidFill>
            <a:schemeClr val="tx1"/>
          </a:solidFill>
          <a:latin typeface="+mn-lt"/>
          <a:ea typeface="+mn-ea"/>
          <a:cs typeface="+mn-cs"/>
        </a:defRPr>
      </a:lvl8pPr>
      <a:lvl9pPr marL="5119613" algn="l" defTabSz="127990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hyperlink" Target="http://mmcheng.net/bing/" TargetMode="External"/><Relationship Id="rId7" Type="http://schemas.openxmlformats.org/officeDocument/2006/relationships/image" Target="../media/image5.jpeg"/><Relationship Id="rId12" Type="http://schemas.openxmlformats.org/officeDocument/2006/relationships/image" Target="../media/image10.jp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7.jpeg"/><Relationship Id="rId18" Type="http://schemas.openxmlformats.org/officeDocument/2006/relationships/image" Target="../media/image31.png"/><Relationship Id="rId3" Type="http://schemas.openxmlformats.org/officeDocument/2006/relationships/image" Target="../media/image20.png"/><Relationship Id="rId21" Type="http://schemas.openxmlformats.org/officeDocument/2006/relationships/image" Target="../media/image33.jpeg"/><Relationship Id="rId7" Type="http://schemas.openxmlformats.org/officeDocument/2006/relationships/image" Target="../media/image24.png"/><Relationship Id="rId12" Type="http://schemas.openxmlformats.org/officeDocument/2006/relationships/image" Target="../media/image26.png"/><Relationship Id="rId17" Type="http://schemas.openxmlformats.org/officeDocument/2006/relationships/image" Target="../media/image30.png"/><Relationship Id="rId25" Type="http://schemas.openxmlformats.org/officeDocument/2006/relationships/image" Target="../media/image37.jpeg"/><Relationship Id="rId2" Type="http://schemas.openxmlformats.org/officeDocument/2006/relationships/image" Target="../media/image19.png"/><Relationship Id="rId16" Type="http://schemas.openxmlformats.org/officeDocument/2006/relationships/image" Target="../media/image29.png"/><Relationship Id="rId20"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hyperlink" Target="http://cg.cs.tsinghua.edu.cn/people/~cmm/" TargetMode="External"/><Relationship Id="rId24" Type="http://schemas.openxmlformats.org/officeDocument/2006/relationships/image" Target="../media/image36.png"/><Relationship Id="rId5" Type="http://schemas.openxmlformats.org/officeDocument/2006/relationships/image" Target="../media/image22.jpg"/><Relationship Id="rId15" Type="http://schemas.openxmlformats.org/officeDocument/2006/relationships/image" Target="../media/image28.png"/><Relationship Id="rId23" Type="http://schemas.openxmlformats.org/officeDocument/2006/relationships/image" Target="../media/image35.png"/><Relationship Id="rId10" Type="http://schemas.openxmlformats.org/officeDocument/2006/relationships/image" Target="../media/image1.png"/><Relationship Id="rId19" Type="http://schemas.openxmlformats.org/officeDocument/2006/relationships/hyperlink" Target="http://scholar.google.com/scholar?cites=9026003219213417480" TargetMode="External"/><Relationship Id="rId4" Type="http://schemas.openxmlformats.org/officeDocument/2006/relationships/image" Target="../media/image21.jpeg"/><Relationship Id="rId9" Type="http://schemas.openxmlformats.org/officeDocument/2006/relationships/image" Target="../media/image230.png"/><Relationship Id="rId14" Type="http://schemas.openxmlformats.org/officeDocument/2006/relationships/image" Target="../media/image240.png"/><Relationship Id="rId22"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4"/>
          <p:cNvSpPr txBox="1">
            <a:spLocks/>
          </p:cNvSpPr>
          <p:nvPr/>
        </p:nvSpPr>
        <p:spPr>
          <a:xfrm>
            <a:off x="987108" y="457200"/>
            <a:ext cx="7809945" cy="609600"/>
          </a:xfrm>
          <a:prstGeom prst="rect">
            <a:avLst/>
          </a:prstGeom>
        </p:spPr>
        <p:txBody>
          <a:bodyPr vert="horz" lIns="127987" tIns="63993" rIns="127987" bIns="63993" rtlCol="0" anchor="ctr">
            <a:normAutofit/>
          </a:bodyPr>
          <a:lstStyle>
            <a:lvl1pPr algn="ctr" defTabSz="1280160" rtl="0" eaLnBrk="1" latinLnBrk="0" hangingPunct="1">
              <a:spcBef>
                <a:spcPct val="0"/>
              </a:spcBef>
              <a:buNone/>
              <a:defRPr sz="6200" kern="1200">
                <a:solidFill>
                  <a:schemeClr val="tx1"/>
                </a:solidFill>
                <a:latin typeface="+mj-lt"/>
                <a:ea typeface="+mj-ea"/>
                <a:cs typeface="+mj-cs"/>
              </a:defRPr>
            </a:lvl1pPr>
          </a:lstStyle>
          <a:p>
            <a:pPr>
              <a:lnSpc>
                <a:spcPct val="120000"/>
              </a:lnSpc>
              <a:spcBef>
                <a:spcPts val="0"/>
              </a:spcBef>
            </a:pPr>
            <a:r>
              <a:rPr lang="en-US" altLang="zh-CN" sz="1200" dirty="0">
                <a:latin typeface="Arial" charset="0"/>
                <a:cs typeface="Arial" charset="0"/>
              </a:rPr>
              <a:t>Ming-Ming </a:t>
            </a:r>
            <a:r>
              <a:rPr lang="en-US" altLang="zh-CN" sz="1200" dirty="0" smtClean="0">
                <a:latin typeface="Arial" charset="0"/>
                <a:cs typeface="Arial" charset="0"/>
              </a:rPr>
              <a:t>Cheng</a:t>
            </a:r>
            <a:r>
              <a:rPr lang="en-US" altLang="zh-CN" sz="1200" baseline="30000" dirty="0" smtClean="0">
                <a:latin typeface="Arial" charset="0"/>
                <a:cs typeface="Arial" charset="0"/>
              </a:rPr>
              <a:t>1</a:t>
            </a:r>
            <a:r>
              <a:rPr lang="en-US" altLang="zh-CN" sz="1200" dirty="0" smtClean="0">
                <a:latin typeface="Arial" charset="0"/>
                <a:cs typeface="Arial" charset="0"/>
              </a:rPr>
              <a:t>       Ziming Zhang</a:t>
            </a:r>
            <a:r>
              <a:rPr lang="en-US" altLang="zh-CN" sz="1200" baseline="30000" dirty="0" smtClean="0">
                <a:latin typeface="Arial" charset="0"/>
                <a:cs typeface="Arial" charset="0"/>
              </a:rPr>
              <a:t>2</a:t>
            </a:r>
            <a:r>
              <a:rPr lang="en-US" altLang="zh-CN" sz="1200" dirty="0" smtClean="0">
                <a:latin typeface="Arial" charset="0"/>
                <a:cs typeface="Arial" charset="0"/>
              </a:rPr>
              <a:t>      Wen-Yan Lin</a:t>
            </a:r>
            <a:r>
              <a:rPr lang="en-US" altLang="zh-CN" sz="1200" baseline="30000" dirty="0" smtClean="0">
                <a:latin typeface="Arial" charset="0"/>
                <a:cs typeface="Arial" charset="0"/>
              </a:rPr>
              <a:t>3</a:t>
            </a:r>
            <a:r>
              <a:rPr lang="en-US" altLang="zh-CN" sz="1200" dirty="0" smtClean="0">
                <a:latin typeface="Arial" charset="0"/>
                <a:cs typeface="Arial" charset="0"/>
              </a:rPr>
              <a:t>      </a:t>
            </a:r>
            <a:r>
              <a:rPr lang="en-US" altLang="zh-CN" sz="1200" dirty="0">
                <a:latin typeface="Arial" charset="0"/>
                <a:cs typeface="Arial" charset="0"/>
              </a:rPr>
              <a:t>Philip H. S. </a:t>
            </a:r>
            <a:r>
              <a:rPr lang="en-US" altLang="zh-CN" sz="1200" dirty="0" smtClean="0">
                <a:latin typeface="Arial" charset="0"/>
                <a:cs typeface="Arial" charset="0"/>
              </a:rPr>
              <a:t>Torr</a:t>
            </a:r>
            <a:r>
              <a:rPr lang="en-US" altLang="zh-CN" sz="1200" baseline="30000" dirty="0" smtClean="0">
                <a:latin typeface="Arial" charset="0"/>
                <a:cs typeface="Arial" charset="0"/>
              </a:rPr>
              <a:t>1</a:t>
            </a:r>
          </a:p>
          <a:p>
            <a:pPr>
              <a:lnSpc>
                <a:spcPct val="120000"/>
              </a:lnSpc>
              <a:spcBef>
                <a:spcPts val="0"/>
              </a:spcBef>
            </a:pPr>
            <a:r>
              <a:rPr lang="en-US" altLang="zh-CN" sz="1200" baseline="30000" dirty="0" smtClean="0">
                <a:latin typeface="Arial" charset="0"/>
                <a:cs typeface="Arial" charset="0"/>
              </a:rPr>
              <a:t>1</a:t>
            </a:r>
            <a:r>
              <a:rPr lang="en-US" altLang="zh-CN" sz="1200" dirty="0" smtClean="0">
                <a:latin typeface="Arial" charset="0"/>
                <a:cs typeface="Arial" charset="0"/>
              </a:rPr>
              <a:t>Oxford University,      </a:t>
            </a:r>
            <a:r>
              <a:rPr lang="en-US" altLang="zh-CN" sz="1200" baseline="30000" dirty="0" smtClean="0">
                <a:latin typeface="Arial" charset="0"/>
                <a:cs typeface="Arial" charset="0"/>
              </a:rPr>
              <a:t>2</a:t>
            </a:r>
            <a:r>
              <a:rPr lang="en-US" altLang="zh-CN" sz="1200" dirty="0" smtClean="0">
                <a:latin typeface="Arial" charset="0"/>
                <a:cs typeface="Arial" charset="0"/>
              </a:rPr>
              <a:t>Boston University        </a:t>
            </a:r>
            <a:r>
              <a:rPr lang="en-US" altLang="zh-CN" sz="1200" baseline="30000" dirty="0" smtClean="0">
                <a:latin typeface="Arial" charset="0"/>
                <a:cs typeface="Arial" charset="0"/>
              </a:rPr>
              <a:t>3</a:t>
            </a:r>
            <a:r>
              <a:rPr lang="en-US" altLang="zh-CN" sz="1200" dirty="0" smtClean="0">
                <a:latin typeface="Arial" charset="0"/>
                <a:cs typeface="Arial" charset="0"/>
              </a:rPr>
              <a:t>Brookes Vision Group</a:t>
            </a:r>
            <a:endParaRPr lang="en-US" altLang="zh-CN" sz="1200" baseline="30000" dirty="0">
              <a:latin typeface="Arial" charset="0"/>
              <a:cs typeface="Arial" charset="0"/>
            </a:endParaRPr>
          </a:p>
        </p:txBody>
      </p:sp>
      <p:sp>
        <p:nvSpPr>
          <p:cNvPr id="62" name="TextBox 61"/>
          <p:cNvSpPr txBox="1"/>
          <p:nvPr/>
        </p:nvSpPr>
        <p:spPr>
          <a:xfrm>
            <a:off x="241806" y="1359148"/>
            <a:ext cx="4415919" cy="2308284"/>
          </a:xfrm>
          <a:prstGeom prst="rect">
            <a:avLst/>
          </a:prstGeom>
          <a:noFill/>
        </p:spPr>
        <p:txBody>
          <a:bodyPr wrap="square" lIns="0" tIns="45700" rIns="0" bIns="45700" rtlCol="0">
            <a:spAutoFit/>
          </a:bodyPr>
          <a:lstStyle/>
          <a:p>
            <a:pPr marL="0" lvl="1" algn="just">
              <a:defRPr/>
            </a:pPr>
            <a:r>
              <a:rPr lang="en-US" altLang="zh-CN" sz="1200" dirty="0">
                <a:solidFill>
                  <a:srgbClr val="000000"/>
                </a:solidFill>
                <a:cs typeface="Arial" charset="0"/>
              </a:rPr>
              <a:t>Training a generic objectness measure to produce a small set of candidate object windows, has been shown to speed up the classical sliding window object detection paradigm. We observe that generic objects with well-defined closed boundary can be discriminated by looking at the norm of gradients. Based on this observation, we propose to use a binarized normed gradients (BING) for efficient objectness estimation. Experiments on the </a:t>
            </a:r>
            <a:r>
              <a:rPr lang="en-US" altLang="zh-CN" sz="1200" dirty="0" smtClean="0">
                <a:solidFill>
                  <a:srgbClr val="000000"/>
                </a:solidFill>
                <a:cs typeface="Arial" charset="0"/>
              </a:rPr>
              <a:t>PASCAL VOC 2007 </a:t>
            </a:r>
            <a:r>
              <a:rPr lang="en-US" altLang="zh-CN" sz="1200" dirty="0">
                <a:solidFill>
                  <a:srgbClr val="000000"/>
                </a:solidFill>
                <a:cs typeface="Arial" charset="0"/>
              </a:rPr>
              <a:t>dataset show that our method efficiently (300fps on a single laptop CPU) generates a small set of category-independent, high quality object windows, yielding 96.2</a:t>
            </a:r>
            <a:r>
              <a:rPr lang="en-US" altLang="zh-CN" sz="1200" dirty="0" smtClean="0">
                <a:solidFill>
                  <a:srgbClr val="000000"/>
                </a:solidFill>
                <a:cs typeface="Arial" charset="0"/>
              </a:rPr>
              <a:t>% </a:t>
            </a:r>
            <a:r>
              <a:rPr lang="en-US" altLang="zh-CN" sz="1200" dirty="0">
                <a:solidFill>
                  <a:srgbClr val="000000"/>
                </a:solidFill>
                <a:cs typeface="Arial" charset="0"/>
              </a:rPr>
              <a:t>detection </a:t>
            </a:r>
            <a:r>
              <a:rPr lang="en-US" altLang="zh-CN" sz="1200" dirty="0" smtClean="0">
                <a:solidFill>
                  <a:srgbClr val="000000"/>
                </a:solidFill>
                <a:cs typeface="Arial" charset="0"/>
              </a:rPr>
              <a:t>rate (DR) </a:t>
            </a:r>
            <a:r>
              <a:rPr lang="en-US" altLang="zh-CN" sz="1200" dirty="0">
                <a:solidFill>
                  <a:srgbClr val="000000"/>
                </a:solidFill>
                <a:cs typeface="Arial" charset="0"/>
              </a:rPr>
              <a:t>with 1,000 proposals. Increasing the numbers of proposals and color spaces for computing BING features, our performance can be further improved to 99.5% DR.</a:t>
            </a:r>
            <a:endParaRPr lang="en-US" altLang="zh-CN" sz="1200" dirty="0">
              <a:solidFill>
                <a:srgbClr val="000000"/>
              </a:solidFill>
              <a:cs typeface="Arial" charset="0"/>
            </a:endParaRPr>
          </a:p>
        </p:txBody>
      </p:sp>
      <p:sp>
        <p:nvSpPr>
          <p:cNvPr id="63" name="TextBox 62"/>
          <p:cNvSpPr txBox="1"/>
          <p:nvPr/>
        </p:nvSpPr>
        <p:spPr>
          <a:xfrm>
            <a:off x="241806" y="1066801"/>
            <a:ext cx="4415919" cy="292347"/>
          </a:xfrm>
          <a:prstGeom prst="rect">
            <a:avLst/>
          </a:prstGeom>
          <a:solidFill>
            <a:srgbClr val="FFCCCC"/>
          </a:solidFill>
        </p:spPr>
        <p:txBody>
          <a:bodyPr wrap="square" lIns="91399" tIns="45700" rIns="91399" bIns="45700" rtlCol="0">
            <a:spAutoFit/>
          </a:bodyPr>
          <a:lstStyle/>
          <a:p>
            <a:pPr algn="ctr"/>
            <a:r>
              <a:rPr lang="en-US" altLang="zh-CN" sz="1300" b="1" dirty="0"/>
              <a:t>Abstract</a:t>
            </a:r>
            <a:endParaRPr lang="zh-CN" altLang="en-US" sz="1300" b="1" dirty="0"/>
          </a:p>
        </p:txBody>
      </p:sp>
      <p:sp>
        <p:nvSpPr>
          <p:cNvPr id="70" name="Title 4"/>
          <p:cNvSpPr txBox="1">
            <a:spLocks/>
          </p:cNvSpPr>
          <p:nvPr/>
        </p:nvSpPr>
        <p:spPr bwMode="auto">
          <a:xfrm>
            <a:off x="89406" y="152401"/>
            <a:ext cx="9359393" cy="241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368" tIns="180184" rIns="360368" bIns="180184" numCol="1" anchor="ctr" anchorCtr="0" compatLnSpc="1">
            <a:prstTxWarp prst="textNoShape">
              <a:avLst/>
            </a:prstTxWarp>
            <a:noAutofit/>
          </a:bodyPr>
          <a:lstStyle>
            <a:lvl1pPr algn="ctr" defTabSz="1801813" rtl="0" eaLnBrk="0" fontAlgn="base" hangingPunct="0">
              <a:spcBef>
                <a:spcPct val="0"/>
              </a:spcBef>
              <a:spcAft>
                <a:spcPct val="0"/>
              </a:spcAft>
              <a:defRPr sz="5400" kern="1200">
                <a:solidFill>
                  <a:schemeClr val="tx1"/>
                </a:solidFill>
                <a:latin typeface="Arial"/>
                <a:ea typeface="ＭＳ Ｐゴシック" charset="-128"/>
                <a:cs typeface="Arial"/>
              </a:defRPr>
            </a:lvl1pPr>
            <a:lvl2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2pPr>
            <a:lvl3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3pPr>
            <a:lvl4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4pPr>
            <a:lvl5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5pPr>
            <a:lvl6pPr marL="4572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6pPr>
            <a:lvl7pPr marL="9144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7pPr>
            <a:lvl8pPr marL="13716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8pPr>
            <a:lvl9pPr marL="18288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9pPr>
          </a:lstStyle>
          <a:p>
            <a:pPr eaLnBrk="1" hangingPunct="1">
              <a:spcBef>
                <a:spcPts val="0"/>
              </a:spcBef>
              <a:spcAft>
                <a:spcPts val="0"/>
              </a:spcAft>
            </a:pPr>
            <a:r>
              <a:rPr lang="en-US" altLang="zh-CN" sz="2000" b="1" dirty="0">
                <a:latin typeface="Arial" charset="0"/>
                <a:cs typeface="Arial" charset="0"/>
              </a:rPr>
              <a:t>BING:</a:t>
            </a:r>
            <a:r>
              <a:rPr lang="en-US" altLang="zh-CN" sz="1400" b="1" dirty="0">
                <a:latin typeface="Arial" charset="0"/>
                <a:cs typeface="Arial" charset="0"/>
              </a:rPr>
              <a:t> </a:t>
            </a:r>
            <a:r>
              <a:rPr lang="en-US" altLang="zh-CN" sz="2000" b="1" dirty="0">
                <a:latin typeface="Arial" charset="0"/>
                <a:cs typeface="Arial" charset="0"/>
              </a:rPr>
              <a:t>Binarized Normed Gradients for Objectness Estimation at </a:t>
            </a:r>
            <a:r>
              <a:rPr lang="en-US" altLang="zh-CN" sz="2000" b="1" dirty="0" smtClean="0">
                <a:latin typeface="Arial" charset="0"/>
                <a:cs typeface="Arial" charset="0"/>
              </a:rPr>
              <a:t>300fps</a:t>
            </a:r>
            <a:endParaRPr lang="en-US" altLang="zh-CN" sz="1100" baseline="30000" dirty="0">
              <a:latin typeface="Arial" charset="0"/>
              <a:cs typeface="Arial" charset="0"/>
            </a:endParaRPr>
          </a:p>
        </p:txBody>
      </p:sp>
      <p:sp>
        <p:nvSpPr>
          <p:cNvPr id="116" name="TextBox 115"/>
          <p:cNvSpPr txBox="1"/>
          <p:nvPr/>
        </p:nvSpPr>
        <p:spPr>
          <a:xfrm>
            <a:off x="4953000" y="1066800"/>
            <a:ext cx="4415919" cy="292347"/>
          </a:xfrm>
          <a:prstGeom prst="rect">
            <a:avLst/>
          </a:prstGeom>
          <a:solidFill>
            <a:srgbClr val="FFCCCC"/>
          </a:solidFill>
        </p:spPr>
        <p:txBody>
          <a:bodyPr wrap="square" lIns="91399" tIns="45700" rIns="91399" bIns="45700" rtlCol="0">
            <a:spAutoFit/>
          </a:bodyPr>
          <a:lstStyle/>
          <a:p>
            <a:pPr algn="ctr"/>
            <a:r>
              <a:rPr lang="en-US" altLang="zh-CN" sz="1300" b="1" dirty="0" smtClean="0"/>
              <a:t>Sample </a:t>
            </a:r>
            <a:r>
              <a:rPr lang="en-US" altLang="zh-CN" sz="1300" b="1" dirty="0" smtClean="0"/>
              <a:t>Results (true positives)</a:t>
            </a:r>
            <a:endParaRPr lang="zh-CN" altLang="en-US" sz="1300" b="1" dirty="0"/>
          </a:p>
        </p:txBody>
      </p:sp>
      <p:pic>
        <p:nvPicPr>
          <p:cNvPr id="128" name="Picture 83" descr="C:\Users\KylinCheng\Desktop\捕获.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5148" y="3353523"/>
            <a:ext cx="313423" cy="351087"/>
          </a:xfrm>
          <a:prstGeom prst="rect">
            <a:avLst/>
          </a:prstGeom>
          <a:noFill/>
          <a:extLst>
            <a:ext uri="{909E8E84-426E-40DD-AFC4-6F175D3DCCD1}">
              <a14:hiddenFill xmlns:a14="http://schemas.microsoft.com/office/drawing/2010/main">
                <a:solidFill>
                  <a:srgbClr val="FFFFFF"/>
                </a:solidFill>
              </a14:hiddenFill>
            </a:ext>
          </a:extLst>
        </p:spPr>
      </p:pic>
      <p:sp>
        <p:nvSpPr>
          <p:cNvPr id="129" name="TextBox 128"/>
          <p:cNvSpPr txBox="1"/>
          <p:nvPr/>
        </p:nvSpPr>
        <p:spPr>
          <a:xfrm>
            <a:off x="6204334" y="3353523"/>
            <a:ext cx="1752600" cy="276981"/>
          </a:xfrm>
          <a:prstGeom prst="rect">
            <a:avLst/>
          </a:prstGeom>
          <a:noFill/>
        </p:spPr>
        <p:txBody>
          <a:bodyPr wrap="square" lIns="0" tIns="45711" rIns="0" bIns="45711" rtlCol="0">
            <a:spAutoFit/>
          </a:bodyPr>
          <a:lstStyle/>
          <a:p>
            <a:pPr marL="0" lvl="1" indent="0">
              <a:spcBef>
                <a:spcPts val="1200"/>
              </a:spcBef>
              <a:defRPr/>
            </a:pPr>
            <a:r>
              <a:rPr lang="en-US" altLang="zh-CN" sz="1200" dirty="0">
                <a:solidFill>
                  <a:srgbClr val="000000"/>
                </a:solidFill>
                <a:cs typeface="Arial" charset="0"/>
                <a:hlinkClick r:id="rId3"/>
              </a:rPr>
              <a:t>http://mmcheng.net/bing</a:t>
            </a:r>
            <a:r>
              <a:rPr lang="en-US" altLang="zh-CN" sz="1200" dirty="0" smtClean="0">
                <a:solidFill>
                  <a:srgbClr val="000000"/>
                </a:solidFill>
                <a:cs typeface="Arial" charset="0"/>
                <a:hlinkClick r:id="rId3"/>
              </a:rPr>
              <a:t>/</a:t>
            </a:r>
            <a:r>
              <a:rPr lang="en-US" altLang="zh-CN" sz="1200" dirty="0" smtClean="0">
                <a:solidFill>
                  <a:srgbClr val="000000"/>
                </a:solidFill>
                <a:cs typeface="Arial" charset="0"/>
              </a:rPr>
              <a:t> </a:t>
            </a:r>
            <a:endParaRPr lang="en-US" altLang="zh-CN" sz="1200" dirty="0">
              <a:solidFill>
                <a:srgbClr val="000000"/>
              </a:solidFill>
              <a:cs typeface="Arial" charset="0"/>
            </a:endParaRPr>
          </a:p>
        </p:txBody>
      </p:sp>
      <p:sp>
        <p:nvSpPr>
          <p:cNvPr id="130" name="爆炸形 2 129"/>
          <p:cNvSpPr/>
          <p:nvPr/>
        </p:nvSpPr>
        <p:spPr>
          <a:xfrm>
            <a:off x="4962525" y="3245272"/>
            <a:ext cx="1019175" cy="459617"/>
          </a:xfrm>
          <a:prstGeom prst="irregularSeal2">
            <a:avLst/>
          </a:prstGeom>
          <a:gradFill flip="none" rotWithShape="1">
            <a:gsLst>
              <a:gs pos="0">
                <a:srgbClr val="FFFF00">
                  <a:lumMod val="100000"/>
                </a:srgbClr>
              </a:gs>
              <a:gs pos="100000">
                <a:srgbClr val="FFFF00"/>
              </a:gs>
            </a:gsLst>
            <a:lin ang="5400000" scaled="0"/>
            <a:tileRect r="-100000" b="-100000"/>
          </a:gradFill>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algn="ctr"/>
            <a:r>
              <a:rPr lang="en-US" altLang="zh-CN" sz="1200" b="1" dirty="0">
                <a:solidFill>
                  <a:schemeClr val="tx1"/>
                </a:solidFill>
              </a:rPr>
              <a:t>free!</a:t>
            </a:r>
            <a:endParaRPr lang="zh-CN" altLang="en-US" sz="1200" b="1" dirty="0">
              <a:solidFill>
                <a:schemeClr val="tx1"/>
              </a:solidFill>
            </a:endParaRPr>
          </a:p>
        </p:txBody>
      </p:sp>
      <p:sp>
        <p:nvSpPr>
          <p:cNvPr id="135" name="TextBox 134"/>
          <p:cNvSpPr txBox="1"/>
          <p:nvPr/>
        </p:nvSpPr>
        <p:spPr>
          <a:xfrm>
            <a:off x="241806" y="3766458"/>
            <a:ext cx="4415919" cy="292347"/>
          </a:xfrm>
          <a:prstGeom prst="rect">
            <a:avLst/>
          </a:prstGeom>
          <a:solidFill>
            <a:srgbClr val="FFCCCC"/>
          </a:solidFill>
        </p:spPr>
        <p:txBody>
          <a:bodyPr wrap="square" lIns="91399" tIns="45700" rIns="91399" bIns="45700" rtlCol="0">
            <a:spAutoFit/>
          </a:bodyPr>
          <a:lstStyle/>
          <a:p>
            <a:pPr algn="ctr"/>
            <a:r>
              <a:rPr lang="en-US" altLang="zh-CN" sz="1300" b="1" dirty="0" smtClean="0"/>
              <a:t>Normed gradients (NG) and objectness</a:t>
            </a:r>
            <a:endParaRPr lang="zh-CN" altLang="en-US" sz="1300" b="1" dirty="0"/>
          </a:p>
        </p:txBody>
      </p:sp>
      <p:sp>
        <p:nvSpPr>
          <p:cNvPr id="141" name="TextBox 140"/>
          <p:cNvSpPr txBox="1"/>
          <p:nvPr/>
        </p:nvSpPr>
        <p:spPr>
          <a:xfrm>
            <a:off x="4953000" y="3766458"/>
            <a:ext cx="4415919" cy="292347"/>
          </a:xfrm>
          <a:prstGeom prst="rect">
            <a:avLst/>
          </a:prstGeom>
          <a:solidFill>
            <a:srgbClr val="FFCCCC"/>
          </a:solidFill>
        </p:spPr>
        <p:txBody>
          <a:bodyPr wrap="square" lIns="91399" tIns="45700" rIns="91399" bIns="45700" rtlCol="0">
            <a:spAutoFit/>
          </a:bodyPr>
          <a:lstStyle/>
          <a:p>
            <a:pPr algn="ctr"/>
            <a:r>
              <a:rPr lang="pt-BR" altLang="zh-CN" sz="1300" b="1" dirty="0" smtClean="0">
                <a:solidFill>
                  <a:srgbClr val="FF0000"/>
                </a:solidFill>
              </a:rPr>
              <a:t>Bi</a:t>
            </a:r>
            <a:r>
              <a:rPr lang="pt-BR" altLang="zh-CN" sz="1300" b="1" dirty="0" smtClean="0"/>
              <a:t>nary </a:t>
            </a:r>
            <a:r>
              <a:rPr lang="pt-BR" altLang="zh-CN" sz="1300" b="1" dirty="0" smtClean="0">
                <a:solidFill>
                  <a:srgbClr val="FF0000"/>
                </a:solidFill>
              </a:rPr>
              <a:t>n</a:t>
            </a:r>
            <a:r>
              <a:rPr lang="pt-BR" altLang="zh-CN" sz="1300" b="1" dirty="0" smtClean="0"/>
              <a:t>ormed </a:t>
            </a:r>
            <a:r>
              <a:rPr lang="pt-BR" altLang="zh-CN" sz="1300" b="1" dirty="0" smtClean="0">
                <a:solidFill>
                  <a:srgbClr val="FF0000"/>
                </a:solidFill>
              </a:rPr>
              <a:t>g</a:t>
            </a:r>
            <a:r>
              <a:rPr lang="pt-BR" altLang="zh-CN" sz="1300" b="1" dirty="0" smtClean="0"/>
              <a:t>radients (</a:t>
            </a:r>
            <a:r>
              <a:rPr lang="pt-BR" altLang="zh-CN" sz="1300" b="1" dirty="0" smtClean="0">
                <a:solidFill>
                  <a:srgbClr val="FF0000"/>
                </a:solidFill>
              </a:rPr>
              <a:t>BING</a:t>
            </a:r>
            <a:r>
              <a:rPr lang="pt-BR" altLang="zh-CN" sz="1300" b="1" dirty="0" smtClean="0"/>
              <a:t>)</a:t>
            </a:r>
            <a:endParaRPr lang="zh-CN" altLang="en-US" sz="1300" b="1" dirty="0"/>
          </a:p>
        </p:txBody>
      </p:sp>
      <p:sp>
        <p:nvSpPr>
          <p:cNvPr id="143" name="TextBox 142"/>
          <p:cNvSpPr txBox="1"/>
          <p:nvPr/>
        </p:nvSpPr>
        <p:spPr>
          <a:xfrm>
            <a:off x="274191" y="7967321"/>
            <a:ext cx="4406394" cy="1200310"/>
          </a:xfrm>
          <a:prstGeom prst="rect">
            <a:avLst/>
          </a:prstGeom>
          <a:noFill/>
        </p:spPr>
        <p:txBody>
          <a:bodyPr wrap="square" lIns="0" tIns="45711" rIns="0" bIns="45711" rtlCol="0">
            <a:spAutoFit/>
          </a:bodyPr>
          <a:lstStyle/>
          <a:p>
            <a:pPr marL="0" lvl="1" algn="just">
              <a:defRPr/>
            </a:pPr>
            <a:r>
              <a:rPr lang="en-US" altLang="zh-CN" sz="1200" dirty="0">
                <a:solidFill>
                  <a:srgbClr val="000000"/>
                </a:solidFill>
                <a:cs typeface="Arial" charset="0"/>
              </a:rPr>
              <a:t>Although object (red) and non-object (green) windows present huge variation in the image space (a), in proper scales and aspect ratios where they correspond to a small fixed size (b), their corresponding normed gradients, i.e. a NG feature (c), share strong correlation. We learn a single 64D linear model (d) for selecting object proposals based on their NG features.</a:t>
            </a:r>
            <a:endParaRPr lang="en-US" altLang="zh-CN" sz="1200" dirty="0">
              <a:solidFill>
                <a:srgbClr val="000000"/>
              </a:solidFill>
              <a:cs typeface="Arial" charset="0"/>
            </a:endParaRPr>
          </a:p>
        </p:txBody>
      </p:sp>
      <p:sp>
        <p:nvSpPr>
          <p:cNvPr id="151" name="TextBox 150"/>
          <p:cNvSpPr txBox="1"/>
          <p:nvPr/>
        </p:nvSpPr>
        <p:spPr>
          <a:xfrm>
            <a:off x="247615" y="9220200"/>
            <a:ext cx="9077836" cy="292347"/>
          </a:xfrm>
          <a:prstGeom prst="rect">
            <a:avLst/>
          </a:prstGeom>
          <a:solidFill>
            <a:srgbClr val="FFCCCC"/>
          </a:solidFill>
        </p:spPr>
        <p:txBody>
          <a:bodyPr wrap="square" lIns="91399" tIns="45700" rIns="91399" bIns="45700" rtlCol="0">
            <a:spAutoFit/>
          </a:bodyPr>
          <a:lstStyle/>
          <a:p>
            <a:pPr algn="ctr"/>
            <a:r>
              <a:rPr lang="en-US" altLang="zh-CN" sz="1300" b="1" dirty="0" smtClean="0"/>
              <a:t>Experimental results on Challenging PASCAL VOC benchmark</a:t>
            </a:r>
            <a:endParaRPr lang="zh-CN" altLang="en-US" sz="1300" b="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1" y="1426830"/>
            <a:ext cx="1160779" cy="8705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2335169"/>
            <a:ext cx="1163131" cy="87234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1204" y="1426170"/>
            <a:ext cx="1306826" cy="867733"/>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1204" y="2333743"/>
            <a:ext cx="1306826" cy="873774"/>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75454" y="1421784"/>
            <a:ext cx="704672" cy="872119"/>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73103" y="2333743"/>
            <a:ext cx="707023" cy="873774"/>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05199" y="2336295"/>
            <a:ext cx="1163719" cy="872789"/>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07550" y="1420116"/>
            <a:ext cx="1165049" cy="873787"/>
          </a:xfrm>
          <a:prstGeom prst="rect">
            <a:avLst/>
          </a:prstGeom>
        </p:spPr>
      </p:pic>
      <p:pic>
        <p:nvPicPr>
          <p:cNvPr id="13" name="Picture 12"/>
          <p:cNvPicPr>
            <a:picLocks noChangeAspect="1"/>
          </p:cNvPicPr>
          <p:nvPr/>
        </p:nvPicPr>
        <p:blipFill rotWithShape="1">
          <a:blip r:embed="rId12" cstate="print">
            <a:extLst>
              <a:ext uri="{28A0092B-C50C-407E-A947-70E740481C1C}">
                <a14:useLocalDpi xmlns:a14="http://schemas.microsoft.com/office/drawing/2010/main" val="0"/>
              </a:ext>
            </a:extLst>
          </a:blip>
          <a:srcRect t="25258" b="8762"/>
          <a:stretch/>
        </p:blipFill>
        <p:spPr>
          <a:xfrm>
            <a:off x="7929880" y="3274668"/>
            <a:ext cx="852487" cy="421307"/>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873705" y="3260467"/>
            <a:ext cx="451746" cy="451746"/>
          </a:xfrm>
          <a:prstGeom prst="rect">
            <a:avLst/>
          </a:prstGeom>
        </p:spPr>
      </p:pic>
      <p:pic>
        <p:nvPicPr>
          <p:cNvPr id="58" name="Picture 57"/>
          <p:cNvPicPr>
            <a:picLocks noChangeAspect="1"/>
          </p:cNvPicPr>
          <p:nvPr/>
        </p:nvPicPr>
        <p:blipFill>
          <a:blip r:embed="rId14"/>
          <a:stretch>
            <a:fillRect/>
          </a:stretch>
        </p:blipFill>
        <p:spPr>
          <a:xfrm>
            <a:off x="244320" y="4145046"/>
            <a:ext cx="4436265" cy="3768198"/>
          </a:xfrm>
          <a:prstGeom prst="rect">
            <a:avLst/>
          </a:prstGeom>
        </p:spPr>
      </p:pic>
      <p:pic>
        <p:nvPicPr>
          <p:cNvPr id="17" name="Picture 16"/>
          <p:cNvPicPr>
            <a:picLocks noChangeAspect="1"/>
          </p:cNvPicPr>
          <p:nvPr/>
        </p:nvPicPr>
        <p:blipFill>
          <a:blip r:embed="rId15"/>
          <a:stretch>
            <a:fillRect/>
          </a:stretch>
        </p:blipFill>
        <p:spPr>
          <a:xfrm>
            <a:off x="4962525" y="7001899"/>
            <a:ext cx="4365967" cy="2062012"/>
          </a:xfrm>
          <a:prstGeom prst="rect">
            <a:avLst/>
          </a:prstGeom>
        </p:spPr>
      </p:pic>
      <p:pic>
        <p:nvPicPr>
          <p:cNvPr id="61" name="Picture 60"/>
          <p:cNvPicPr>
            <a:picLocks noChangeAspect="1"/>
          </p:cNvPicPr>
          <p:nvPr/>
        </p:nvPicPr>
        <p:blipFill>
          <a:blip r:embed="rId16"/>
          <a:stretch>
            <a:fillRect/>
          </a:stretch>
        </p:blipFill>
        <p:spPr>
          <a:xfrm>
            <a:off x="4953000" y="4191653"/>
            <a:ext cx="4376553" cy="1980547"/>
          </a:xfrm>
          <a:prstGeom prst="rect">
            <a:avLst/>
          </a:prstGeom>
        </p:spPr>
      </p:pic>
      <mc:AlternateContent xmlns:mc="http://schemas.openxmlformats.org/markup-compatibility/2006">
        <mc:Choice xmlns:a14="http://schemas.microsoft.com/office/drawing/2010/main" Requires="a14">
          <p:sp>
            <p:nvSpPr>
              <p:cNvPr id="64" name="TextBox 63"/>
              <p:cNvSpPr txBox="1"/>
              <p:nvPr/>
            </p:nvSpPr>
            <p:spPr>
              <a:xfrm>
                <a:off x="4953000" y="6073983"/>
                <a:ext cx="4406394" cy="860217"/>
              </a:xfrm>
              <a:prstGeom prst="rect">
                <a:avLst/>
              </a:prstGeom>
              <a:noFill/>
            </p:spPr>
            <p:txBody>
              <a:bodyPr wrap="square" lIns="0" tIns="45711" rIns="0" bIns="45711" rtlCol="0">
                <a:spAutoFit/>
              </a:bodyPr>
              <a:lstStyle/>
              <a:p>
                <a:pPr marL="0" lvl="1" algn="just">
                  <a:defRPr/>
                </a:pPr>
                <a:r>
                  <a:rPr lang="en-US" altLang="zh-CN" sz="1200" dirty="0" smtClean="0">
                    <a:solidFill>
                      <a:srgbClr val="000000"/>
                    </a:solidFill>
                    <a:cs typeface="Arial" charset="0"/>
                  </a:rPr>
                  <a:t>Illustration of variables</a:t>
                </a:r>
                <a:r>
                  <a:rPr lang="en-US" altLang="zh-CN" sz="1200" dirty="0">
                    <a:solidFill>
                      <a:srgbClr val="000000"/>
                    </a:solidFill>
                    <a:cs typeface="Arial" charset="0"/>
                  </a:rPr>
                  <a:t>: </a:t>
                </a:r>
                <a:r>
                  <a:rPr lang="en-US" altLang="zh-CN" sz="1200" dirty="0" smtClean="0">
                    <a:solidFill>
                      <a:srgbClr val="000000"/>
                    </a:solidFill>
                    <a:cs typeface="Arial" charset="0"/>
                  </a:rPr>
                  <a:t>a BING feature</a:t>
                </a:r>
                <a14:m>
                  <m:oMath xmlns:m="http://schemas.openxmlformats.org/officeDocument/2006/math">
                    <m:r>
                      <a:rPr lang="en-US" altLang="zh-CN" sz="1200" b="0" i="0" dirty="0" smtClean="0">
                        <a:solidFill>
                          <a:srgbClr val="000000"/>
                        </a:solidFill>
                        <a:latin typeface="Cambria Math" panose="02040503050406030204" pitchFamily="18" charset="0"/>
                        <a:cs typeface="Arial" charset="0"/>
                      </a:rPr>
                      <m:t> </m:t>
                    </m:r>
                    <m:sSub>
                      <m:sSubPr>
                        <m:ctrlPr>
                          <a:rPr lang="en-US" altLang="zh-CN" sz="1200" b="0" i="1" dirty="0" smtClean="0">
                            <a:solidFill>
                              <a:srgbClr val="000000"/>
                            </a:solidFill>
                            <a:latin typeface="Cambria Math" panose="02040503050406030204" pitchFamily="18" charset="0"/>
                            <a:cs typeface="Arial" charset="0"/>
                          </a:rPr>
                        </m:ctrlPr>
                      </m:sSubPr>
                      <m:e>
                        <m:r>
                          <a:rPr lang="en-US" altLang="zh-CN" sz="1200" b="1" i="1" dirty="0" smtClean="0">
                            <a:solidFill>
                              <a:srgbClr val="000000"/>
                            </a:solidFill>
                            <a:latin typeface="Cambria Math" panose="02040503050406030204" pitchFamily="18" charset="0"/>
                            <a:cs typeface="Arial" charset="0"/>
                          </a:rPr>
                          <m:t>𝒃</m:t>
                        </m:r>
                      </m:e>
                      <m:sub>
                        <m:r>
                          <a:rPr lang="en-US" altLang="zh-CN" sz="1200" b="0" i="1" dirty="0" smtClean="0">
                            <a:solidFill>
                              <a:srgbClr val="000000"/>
                            </a:solidFill>
                            <a:latin typeface="Cambria Math" panose="02040503050406030204" pitchFamily="18" charset="0"/>
                            <a:cs typeface="Arial" charset="0"/>
                          </a:rPr>
                          <m:t>𝑥</m:t>
                        </m:r>
                        <m:r>
                          <a:rPr lang="en-US" altLang="zh-CN" sz="1200" b="0" i="1" dirty="0" smtClean="0">
                            <a:solidFill>
                              <a:srgbClr val="000000"/>
                            </a:solidFill>
                            <a:latin typeface="Cambria Math" panose="02040503050406030204" pitchFamily="18" charset="0"/>
                            <a:cs typeface="Arial" charset="0"/>
                          </a:rPr>
                          <m:t>,</m:t>
                        </m:r>
                        <m:r>
                          <a:rPr lang="en-US" altLang="zh-CN" sz="1200" b="0" i="1" dirty="0" smtClean="0">
                            <a:solidFill>
                              <a:srgbClr val="000000"/>
                            </a:solidFill>
                            <a:latin typeface="Cambria Math" panose="02040503050406030204" pitchFamily="18" charset="0"/>
                            <a:cs typeface="Arial" charset="0"/>
                          </a:rPr>
                          <m:t>𝑦</m:t>
                        </m:r>
                      </m:sub>
                    </m:sSub>
                  </m:oMath>
                </a14:m>
                <a:r>
                  <a:rPr lang="en-US" altLang="zh-CN" sz="1200" dirty="0" smtClean="0">
                    <a:solidFill>
                      <a:srgbClr val="000000"/>
                    </a:solidFill>
                    <a:cs typeface="Arial" charset="0"/>
                  </a:rPr>
                  <a:t>, its last row </a:t>
                </a:r>
                <a14:m>
                  <m:oMath xmlns:m="http://schemas.openxmlformats.org/officeDocument/2006/math">
                    <m:sSub>
                      <m:sSubPr>
                        <m:ctrlPr>
                          <a:rPr lang="en-US" altLang="zh-CN" sz="1200" b="0" i="1" dirty="0" smtClean="0">
                            <a:solidFill>
                              <a:srgbClr val="000000"/>
                            </a:solidFill>
                            <a:latin typeface="Cambria Math" panose="02040503050406030204" pitchFamily="18" charset="0"/>
                            <a:cs typeface="Arial" charset="0"/>
                          </a:rPr>
                        </m:ctrlPr>
                      </m:sSubPr>
                      <m:e>
                        <m:r>
                          <a:rPr lang="en-US" altLang="zh-CN" sz="1200" i="1" dirty="0" smtClean="0">
                            <a:solidFill>
                              <a:srgbClr val="000000"/>
                            </a:solidFill>
                            <a:latin typeface="Cambria Math" panose="02040503050406030204" pitchFamily="18" charset="0"/>
                            <a:cs typeface="Arial" charset="0"/>
                          </a:rPr>
                          <m:t>𝑟</m:t>
                        </m:r>
                      </m:e>
                      <m:sub>
                        <m:r>
                          <a:rPr lang="en-US" altLang="zh-CN" sz="1200" i="1" dirty="0" err="1">
                            <a:solidFill>
                              <a:srgbClr val="000000"/>
                            </a:solidFill>
                            <a:latin typeface="Cambria Math" panose="02040503050406030204" pitchFamily="18" charset="0"/>
                            <a:cs typeface="Arial" charset="0"/>
                          </a:rPr>
                          <m:t>𝑥</m:t>
                        </m:r>
                        <m:r>
                          <a:rPr lang="en-US" altLang="zh-CN" sz="1200" b="0" i="1" dirty="0" smtClean="0">
                            <a:solidFill>
                              <a:srgbClr val="000000"/>
                            </a:solidFill>
                            <a:latin typeface="Cambria Math" panose="02040503050406030204" pitchFamily="18" charset="0"/>
                            <a:cs typeface="Arial" charset="0"/>
                          </a:rPr>
                          <m:t>.</m:t>
                        </m:r>
                        <m:r>
                          <a:rPr lang="en-US" altLang="zh-CN" sz="1200" b="0" i="1" dirty="0" smtClean="0">
                            <a:solidFill>
                              <a:srgbClr val="000000"/>
                            </a:solidFill>
                            <a:latin typeface="Cambria Math" panose="02040503050406030204" pitchFamily="18" charset="0"/>
                            <a:cs typeface="Arial" charset="0"/>
                          </a:rPr>
                          <m:t>𝑦</m:t>
                        </m:r>
                      </m:sub>
                    </m:sSub>
                  </m:oMath>
                </a14:m>
                <a:r>
                  <a:rPr lang="en-US" altLang="zh-CN" sz="1200" dirty="0">
                    <a:solidFill>
                      <a:srgbClr val="000000"/>
                    </a:solidFill>
                    <a:cs typeface="Arial" charset="0"/>
                  </a:rPr>
                  <a:t> and last element </a:t>
                </a:r>
                <a14:m>
                  <m:oMath xmlns:m="http://schemas.openxmlformats.org/officeDocument/2006/math">
                    <m:sSub>
                      <m:sSubPr>
                        <m:ctrlPr>
                          <a:rPr lang="en-US" altLang="zh-CN" sz="1200" b="0" i="1" dirty="0" smtClean="0">
                            <a:solidFill>
                              <a:srgbClr val="000000"/>
                            </a:solidFill>
                            <a:latin typeface="Cambria Math" panose="02040503050406030204" pitchFamily="18" charset="0"/>
                            <a:cs typeface="Arial" charset="0"/>
                          </a:rPr>
                        </m:ctrlPr>
                      </m:sSubPr>
                      <m:e>
                        <m:r>
                          <a:rPr lang="en-US" altLang="zh-CN" sz="1200" i="1" dirty="0" smtClean="0">
                            <a:solidFill>
                              <a:srgbClr val="000000"/>
                            </a:solidFill>
                            <a:latin typeface="Cambria Math" panose="02040503050406030204" pitchFamily="18" charset="0"/>
                            <a:cs typeface="Arial" charset="0"/>
                          </a:rPr>
                          <m:t>𝑏</m:t>
                        </m:r>
                      </m:e>
                      <m:sub>
                        <m:r>
                          <a:rPr lang="en-US" altLang="zh-CN" sz="1200" i="1" dirty="0" err="1">
                            <a:solidFill>
                              <a:srgbClr val="000000"/>
                            </a:solidFill>
                            <a:latin typeface="Cambria Math" panose="02040503050406030204" pitchFamily="18" charset="0"/>
                            <a:cs typeface="Arial" charset="0"/>
                          </a:rPr>
                          <m:t>𝑥</m:t>
                        </m:r>
                        <m:r>
                          <a:rPr lang="en-US" altLang="zh-CN" sz="1200" b="0" i="1" dirty="0" smtClean="0">
                            <a:solidFill>
                              <a:srgbClr val="000000"/>
                            </a:solidFill>
                            <a:latin typeface="Cambria Math" panose="02040503050406030204" pitchFamily="18" charset="0"/>
                            <a:cs typeface="Arial" charset="0"/>
                          </a:rPr>
                          <m:t>,</m:t>
                        </m:r>
                        <m:r>
                          <a:rPr lang="en-US" altLang="zh-CN" sz="1200" b="0" i="1" dirty="0" smtClean="0">
                            <a:solidFill>
                              <a:srgbClr val="000000"/>
                            </a:solidFill>
                            <a:latin typeface="Cambria Math" panose="02040503050406030204" pitchFamily="18" charset="0"/>
                            <a:cs typeface="Arial" charset="0"/>
                          </a:rPr>
                          <m:t>𝑦</m:t>
                        </m:r>
                      </m:sub>
                    </m:sSub>
                  </m:oMath>
                </a14:m>
                <a:r>
                  <a:rPr lang="en-US" altLang="zh-CN" sz="1200" dirty="0" smtClean="0">
                    <a:solidFill>
                      <a:srgbClr val="000000"/>
                    </a:solidFill>
                    <a:cs typeface="Arial" charset="0"/>
                  </a:rPr>
                  <a:t>. </a:t>
                </a:r>
                <a:r>
                  <a:rPr lang="en-US" altLang="zh-CN" sz="1200" dirty="0">
                    <a:solidFill>
                      <a:srgbClr val="000000"/>
                    </a:solidFill>
                    <a:cs typeface="Arial" charset="0"/>
                  </a:rPr>
                  <a:t>We can use a single atomic </a:t>
                </a:r>
                <a:r>
                  <a:rPr lang="en-US" altLang="zh-CN" sz="1200" dirty="0" smtClean="0">
                    <a:solidFill>
                      <a:srgbClr val="000000"/>
                    </a:solidFill>
                    <a:cs typeface="Arial" charset="0"/>
                  </a:rPr>
                  <a:t>variable (int64 </a:t>
                </a:r>
                <a:r>
                  <a:rPr lang="en-US" altLang="zh-CN" sz="1200" dirty="0">
                    <a:solidFill>
                      <a:srgbClr val="000000"/>
                    </a:solidFill>
                    <a:cs typeface="Arial" charset="0"/>
                  </a:rPr>
                  <a:t>and </a:t>
                </a:r>
                <a:r>
                  <a:rPr lang="en-US" altLang="zh-CN" sz="1200" dirty="0" smtClean="0">
                    <a:solidFill>
                      <a:srgbClr val="000000"/>
                    </a:solidFill>
                    <a:cs typeface="Arial" charset="0"/>
                  </a:rPr>
                  <a:t>byte) </a:t>
                </a:r>
                <a:r>
                  <a:rPr lang="en-US" altLang="zh-CN" sz="1200" dirty="0">
                    <a:solidFill>
                      <a:srgbClr val="000000"/>
                    </a:solidFill>
                    <a:cs typeface="Arial" charset="0"/>
                  </a:rPr>
                  <a:t>to represent a BING feature and its last row</a:t>
                </a:r>
                <a:r>
                  <a:rPr lang="en-US" altLang="zh-CN" sz="1200" dirty="0" smtClean="0">
                    <a:solidFill>
                      <a:srgbClr val="000000"/>
                    </a:solidFill>
                    <a:cs typeface="Arial" charset="0"/>
                  </a:rPr>
                  <a:t>, enabling </a:t>
                </a:r>
                <a:r>
                  <a:rPr lang="en-US" altLang="zh-CN" sz="1200" dirty="0">
                    <a:solidFill>
                      <a:srgbClr val="000000"/>
                    </a:solidFill>
                    <a:cs typeface="Arial" charset="0"/>
                  </a:rPr>
                  <a:t>efficient feature computation (Alg. 2).</a:t>
                </a:r>
                <a:endParaRPr lang="en-US" altLang="zh-CN" sz="1200" dirty="0">
                  <a:solidFill>
                    <a:srgbClr val="000000"/>
                  </a:solidFill>
                  <a:cs typeface="Arial" charset="0"/>
                </a:endParaRPr>
              </a:p>
            </p:txBody>
          </p:sp>
        </mc:Choice>
        <mc:Fallback>
          <p:sp>
            <p:nvSpPr>
              <p:cNvPr id="64" name="TextBox 63"/>
              <p:cNvSpPr txBox="1">
                <a:spLocks noRot="1" noChangeAspect="1" noMove="1" noResize="1" noEditPoints="1" noAdjustHandles="1" noChangeArrowheads="1" noChangeShapeType="1" noTextEdit="1"/>
              </p:cNvSpPr>
              <p:nvPr/>
            </p:nvSpPr>
            <p:spPr>
              <a:xfrm>
                <a:off x="4953000" y="6073983"/>
                <a:ext cx="4406394" cy="860217"/>
              </a:xfrm>
              <a:prstGeom prst="rect">
                <a:avLst/>
              </a:prstGeom>
              <a:blipFill rotWithShape="0">
                <a:blip r:embed="rId17"/>
                <a:stretch>
                  <a:fillRect l="-2216" r="-2216" b="-4225"/>
                </a:stretch>
              </a:blipFill>
            </p:spPr>
            <p:txBody>
              <a:bodyPr/>
              <a:lstStyle/>
              <a:p>
                <a:r>
                  <a:rPr lang="en-US">
                    <a:noFill/>
                  </a:rPr>
                  <a:t> </a:t>
                </a:r>
              </a:p>
            </p:txBody>
          </p:sp>
        </mc:Fallback>
      </mc:AlternateContent>
      <p:pic>
        <p:nvPicPr>
          <p:cNvPr id="65" name="Picture 64"/>
          <p:cNvPicPr>
            <a:picLocks noChangeAspect="1"/>
          </p:cNvPicPr>
          <p:nvPr/>
        </p:nvPicPr>
        <p:blipFill>
          <a:blip r:embed="rId18"/>
          <a:stretch>
            <a:fillRect/>
          </a:stretch>
        </p:blipFill>
        <p:spPr>
          <a:xfrm>
            <a:off x="600290" y="9565116"/>
            <a:ext cx="3819310" cy="3046701"/>
          </a:xfrm>
          <a:prstGeom prst="rect">
            <a:avLst/>
          </a:prstGeom>
        </p:spPr>
      </p:pic>
      <p:pic>
        <p:nvPicPr>
          <p:cNvPr id="66" name="Picture 65"/>
          <p:cNvPicPr>
            <a:picLocks noChangeAspect="1"/>
          </p:cNvPicPr>
          <p:nvPr/>
        </p:nvPicPr>
        <p:blipFill>
          <a:blip r:embed="rId19"/>
          <a:stretch>
            <a:fillRect/>
          </a:stretch>
        </p:blipFill>
        <p:spPr>
          <a:xfrm>
            <a:off x="5076745" y="10651566"/>
            <a:ext cx="4292173" cy="1845234"/>
          </a:xfrm>
          <a:prstGeom prst="rect">
            <a:avLst/>
          </a:prstGeom>
        </p:spPr>
      </p:pic>
      <p:pic>
        <p:nvPicPr>
          <p:cNvPr id="18" name="Picture 17"/>
          <p:cNvPicPr>
            <a:picLocks noChangeAspect="1"/>
          </p:cNvPicPr>
          <p:nvPr/>
        </p:nvPicPr>
        <p:blipFill>
          <a:blip r:embed="rId20"/>
          <a:stretch>
            <a:fillRect/>
          </a:stretch>
        </p:blipFill>
        <p:spPr>
          <a:xfrm>
            <a:off x="5064114" y="9592400"/>
            <a:ext cx="4261337" cy="979313"/>
          </a:xfrm>
          <a:prstGeom prst="rect">
            <a:avLst/>
          </a:prstGeom>
        </p:spPr>
      </p:pic>
    </p:spTree>
    <p:extLst>
      <p:ext uri="{BB962C8B-B14F-4D97-AF65-F5344CB8AC3E}">
        <p14:creationId xmlns:p14="http://schemas.microsoft.com/office/powerpoint/2010/main" val="169735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图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406" y="100413"/>
            <a:ext cx="443994" cy="445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 name="图片 166"/>
          <p:cNvPicPr>
            <a:picLocks noChangeAspect="1"/>
          </p:cNvPicPr>
          <p:nvPr/>
        </p:nvPicPr>
        <p:blipFill rotWithShape="1">
          <a:blip r:embed="rId3" cstate="print">
            <a:extLst>
              <a:ext uri="{28A0092B-C50C-407E-A947-70E740481C1C}">
                <a14:useLocalDpi xmlns:a14="http://schemas.microsoft.com/office/drawing/2010/main" val="0"/>
              </a:ext>
            </a:extLst>
          </a:blip>
          <a:srcRect l="13831" r="12968"/>
          <a:stretch/>
        </p:blipFill>
        <p:spPr>
          <a:xfrm>
            <a:off x="8615966" y="106669"/>
            <a:ext cx="303894" cy="415146"/>
          </a:xfrm>
          <a:prstGeom prst="rect">
            <a:avLst/>
          </a:prstGeom>
        </p:spPr>
      </p:pic>
      <p:pic>
        <p:nvPicPr>
          <p:cNvPr id="168" name="图片 1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445" y="0"/>
            <a:ext cx="455165" cy="546044"/>
          </a:xfrm>
          <a:prstGeom prst="rect">
            <a:avLst/>
          </a:prstGeom>
        </p:spPr>
      </p:pic>
      <p:pic>
        <p:nvPicPr>
          <p:cNvPr id="169" name="图片 1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15400" y="27889"/>
            <a:ext cx="600075" cy="600074"/>
          </a:xfrm>
          <a:prstGeom prst="rect">
            <a:avLst/>
          </a:prstGeom>
        </p:spPr>
      </p:pic>
      <p:sp>
        <p:nvSpPr>
          <p:cNvPr id="132" name="圆角矩形标注 131"/>
          <p:cNvSpPr/>
          <p:nvPr/>
        </p:nvSpPr>
        <p:spPr>
          <a:xfrm>
            <a:off x="2403324" y="5905062"/>
            <a:ext cx="2254401" cy="214911"/>
          </a:xfrm>
          <a:prstGeom prst="wedgeRoundRectCallout">
            <a:avLst>
              <a:gd name="adj1" fmla="val -12876"/>
              <a:gd name="adj2" fmla="val 103852"/>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marL="0" lvl="1" indent="0" algn="ctr">
              <a:spcBef>
                <a:spcPts val="1200"/>
              </a:spcBef>
              <a:defRPr/>
            </a:pPr>
            <a:r>
              <a:rPr lang="en-US" altLang="zh-CN" sz="1200" dirty="0">
                <a:solidFill>
                  <a:schemeClr val="tx1"/>
                </a:solidFill>
                <a:latin typeface="Arial" charset="0"/>
                <a:ea typeface="ＭＳ Ｐゴシック" charset="-128"/>
                <a:cs typeface="Arial" charset="0"/>
              </a:rPr>
              <a:t>Region size</a:t>
            </a:r>
          </a:p>
        </p:txBody>
      </p:sp>
      <p:sp>
        <p:nvSpPr>
          <p:cNvPr id="59" name="Title 4"/>
          <p:cNvSpPr txBox="1">
            <a:spLocks/>
          </p:cNvSpPr>
          <p:nvPr/>
        </p:nvSpPr>
        <p:spPr>
          <a:xfrm>
            <a:off x="987108" y="457200"/>
            <a:ext cx="7809945" cy="609600"/>
          </a:xfrm>
          <a:prstGeom prst="rect">
            <a:avLst/>
          </a:prstGeom>
        </p:spPr>
        <p:txBody>
          <a:bodyPr vert="horz" lIns="127987" tIns="63993" rIns="127987" bIns="63993" rtlCol="0" anchor="ctr">
            <a:normAutofit/>
          </a:bodyPr>
          <a:lstStyle>
            <a:lvl1pPr algn="ctr" defTabSz="1280160" rtl="0" eaLnBrk="1" latinLnBrk="0" hangingPunct="1">
              <a:spcBef>
                <a:spcPct val="0"/>
              </a:spcBef>
              <a:buNone/>
              <a:defRPr sz="6200" kern="1200">
                <a:solidFill>
                  <a:schemeClr val="tx1"/>
                </a:solidFill>
                <a:latin typeface="+mj-lt"/>
                <a:ea typeface="+mj-ea"/>
                <a:cs typeface="+mj-cs"/>
              </a:defRPr>
            </a:lvl1pPr>
          </a:lstStyle>
          <a:p>
            <a:pPr>
              <a:lnSpc>
                <a:spcPct val="120000"/>
              </a:lnSpc>
              <a:spcBef>
                <a:spcPts val="0"/>
              </a:spcBef>
            </a:pPr>
            <a:r>
              <a:rPr lang="en-US" altLang="zh-CN" sz="1200" dirty="0">
                <a:latin typeface="Arial" charset="0"/>
                <a:cs typeface="Arial" charset="0"/>
              </a:rPr>
              <a:t>Ming-Ming Cheng</a:t>
            </a:r>
            <a:r>
              <a:rPr lang="en-US" altLang="zh-CN" sz="1200" baseline="30000" dirty="0">
                <a:latin typeface="Arial" charset="0"/>
                <a:cs typeface="Arial" charset="0"/>
              </a:rPr>
              <a:t>1,4</a:t>
            </a:r>
            <a:r>
              <a:rPr lang="en-US" altLang="zh-CN" sz="1200" dirty="0">
                <a:latin typeface="Arial" charset="0"/>
                <a:cs typeface="Arial" charset="0"/>
              </a:rPr>
              <a:t>       </a:t>
            </a:r>
            <a:r>
              <a:rPr lang="en-US" altLang="zh-CN" sz="1200" dirty="0" err="1">
                <a:latin typeface="Arial" charset="0"/>
                <a:cs typeface="Arial" charset="0"/>
              </a:rPr>
              <a:t>Niloy</a:t>
            </a:r>
            <a:r>
              <a:rPr lang="en-US" altLang="zh-CN" sz="1200" dirty="0">
                <a:latin typeface="Arial" charset="0"/>
                <a:cs typeface="Arial" charset="0"/>
              </a:rPr>
              <a:t> J. Mitra</a:t>
            </a:r>
            <a:r>
              <a:rPr lang="en-US" altLang="zh-CN" sz="1200" baseline="30000" dirty="0">
                <a:latin typeface="Arial" charset="0"/>
                <a:cs typeface="Arial" charset="0"/>
              </a:rPr>
              <a:t>2</a:t>
            </a:r>
            <a:r>
              <a:rPr lang="en-US" altLang="zh-CN" sz="1200" dirty="0">
                <a:latin typeface="Arial" charset="0"/>
                <a:cs typeface="Arial" charset="0"/>
              </a:rPr>
              <a:t>      </a:t>
            </a:r>
            <a:r>
              <a:rPr lang="en-US" altLang="zh-CN" sz="1200" dirty="0" err="1">
                <a:latin typeface="Arial" charset="0"/>
                <a:cs typeface="Arial" charset="0"/>
              </a:rPr>
              <a:t>Xiaolei</a:t>
            </a:r>
            <a:r>
              <a:rPr lang="en-US" altLang="zh-CN" sz="1200" dirty="0">
                <a:latin typeface="Arial" charset="0"/>
                <a:cs typeface="Arial" charset="0"/>
              </a:rPr>
              <a:t> Huang</a:t>
            </a:r>
            <a:r>
              <a:rPr lang="en-US" altLang="zh-CN" sz="1200" baseline="30000" dirty="0">
                <a:latin typeface="Arial" charset="0"/>
                <a:cs typeface="Arial" charset="0"/>
              </a:rPr>
              <a:t>3</a:t>
            </a:r>
            <a:r>
              <a:rPr lang="en-US" altLang="zh-CN" sz="1200" dirty="0">
                <a:latin typeface="Arial" charset="0"/>
                <a:cs typeface="Arial" charset="0"/>
              </a:rPr>
              <a:t>      Philip H. S. Torr</a:t>
            </a:r>
            <a:r>
              <a:rPr lang="en-US" altLang="zh-CN" sz="1200" baseline="30000" dirty="0">
                <a:latin typeface="Arial" charset="0"/>
                <a:cs typeface="Arial" charset="0"/>
              </a:rPr>
              <a:t>4         </a:t>
            </a:r>
            <a:r>
              <a:rPr lang="en-US" altLang="zh-CN" sz="1200" dirty="0">
                <a:latin typeface="Arial" charset="0"/>
                <a:cs typeface="Arial" charset="0"/>
              </a:rPr>
              <a:t> Shi-Min Hu</a:t>
            </a:r>
            <a:r>
              <a:rPr lang="en-US" altLang="zh-CN" sz="1200" baseline="30000" dirty="0">
                <a:latin typeface="Arial" charset="0"/>
                <a:cs typeface="Arial" charset="0"/>
              </a:rPr>
              <a:t>1</a:t>
            </a:r>
            <a:br>
              <a:rPr lang="en-US" altLang="zh-CN" sz="1200" baseline="30000" dirty="0">
                <a:latin typeface="Arial" charset="0"/>
                <a:cs typeface="Arial" charset="0"/>
              </a:rPr>
            </a:br>
            <a:r>
              <a:rPr lang="en-US" altLang="zh-CN" sz="1200" baseline="30000" dirty="0">
                <a:latin typeface="Arial" charset="0"/>
                <a:cs typeface="Arial" charset="0"/>
              </a:rPr>
              <a:t>1</a:t>
            </a:r>
            <a:r>
              <a:rPr lang="en-US" altLang="zh-CN" sz="1200" dirty="0">
                <a:latin typeface="Arial" charset="0"/>
                <a:cs typeface="Arial" charset="0"/>
              </a:rPr>
              <a:t>TNList, Tsinghua University,      </a:t>
            </a:r>
            <a:r>
              <a:rPr lang="en-US" altLang="zh-CN" sz="1200" baseline="30000" dirty="0">
                <a:latin typeface="Arial" charset="0"/>
                <a:cs typeface="Arial" charset="0"/>
              </a:rPr>
              <a:t>2</a:t>
            </a:r>
            <a:r>
              <a:rPr lang="en-US" altLang="zh-CN" sz="1200" dirty="0">
                <a:latin typeface="Arial" charset="0"/>
                <a:cs typeface="Arial" charset="0"/>
              </a:rPr>
              <a:t>UCL/KAUST        </a:t>
            </a:r>
            <a:r>
              <a:rPr lang="en-US" altLang="zh-CN" sz="1200" baseline="30000" dirty="0">
                <a:latin typeface="Arial" charset="0"/>
                <a:cs typeface="Arial" charset="0"/>
              </a:rPr>
              <a:t>3</a:t>
            </a:r>
            <a:r>
              <a:rPr lang="en-US" altLang="zh-CN" sz="1200" dirty="0">
                <a:latin typeface="Arial" charset="0"/>
                <a:cs typeface="Arial" charset="0"/>
              </a:rPr>
              <a:t>Lehigh University     </a:t>
            </a:r>
            <a:r>
              <a:rPr lang="en-US" altLang="zh-CN" sz="1200" baseline="30000" dirty="0">
                <a:latin typeface="Arial" charset="0"/>
                <a:cs typeface="Arial" charset="0"/>
              </a:rPr>
              <a:t>4</a:t>
            </a:r>
            <a:r>
              <a:rPr lang="en-US" altLang="zh-CN" sz="1200" dirty="0">
                <a:latin typeface="Arial" charset="0"/>
                <a:cs typeface="Arial" charset="0"/>
              </a:rPr>
              <a:t>Oxford Brookes University</a:t>
            </a:r>
            <a:endParaRPr lang="en-US" altLang="zh-CN" sz="1200" baseline="30000" dirty="0">
              <a:latin typeface="Arial" charset="0"/>
              <a:cs typeface="Arial" charset="0"/>
            </a:endParaRPr>
          </a:p>
        </p:txBody>
      </p:sp>
      <p:sp>
        <p:nvSpPr>
          <p:cNvPr id="62" name="TextBox 61"/>
          <p:cNvSpPr txBox="1"/>
          <p:nvPr/>
        </p:nvSpPr>
        <p:spPr>
          <a:xfrm>
            <a:off x="241806" y="1359148"/>
            <a:ext cx="4415919" cy="2308284"/>
          </a:xfrm>
          <a:prstGeom prst="rect">
            <a:avLst/>
          </a:prstGeom>
          <a:noFill/>
        </p:spPr>
        <p:txBody>
          <a:bodyPr wrap="square" lIns="0" tIns="45700" rIns="0" bIns="45700" rtlCol="0">
            <a:spAutoFit/>
          </a:bodyPr>
          <a:lstStyle/>
          <a:p>
            <a:pPr marL="0" lvl="1" algn="just">
              <a:defRPr/>
            </a:pPr>
            <a:r>
              <a:rPr lang="en-US" altLang="zh-CN" sz="1200" dirty="0">
                <a:solidFill>
                  <a:srgbClr val="000000"/>
                </a:solidFill>
                <a:cs typeface="Arial" charset="0"/>
              </a:rPr>
              <a:t>Automatic estimation of salient object regions across images, without any prior assumption or knowledge of the contents of the corresponding scenes, enhances many computer vision and computer graphics applications. We introduce a regional contrast based salient object extraction algorithm, which simultaneously evaluates global contrast differences and spatial weighted coherence scores. The proposed algorithm is simple, efficient, naturally multi-scale, and produces full-resolution, high-quality saliency maps. These saliency maps are further used to initialize a novel iterative version of GrabCut for high quality salient object segmentation. We extensively evaluate our algorithm using popular benchmarks and </a:t>
            </a:r>
            <a:r>
              <a:rPr lang="en-US" altLang="zh-CN" sz="1200" dirty="0" smtClean="0">
                <a:solidFill>
                  <a:srgbClr val="000000"/>
                </a:solidFill>
                <a:cs typeface="Arial" charset="0"/>
              </a:rPr>
              <a:t>demonstrate a variety of applications. </a:t>
            </a:r>
            <a:endParaRPr lang="en-US" altLang="zh-CN" sz="1200" dirty="0">
              <a:solidFill>
                <a:srgbClr val="000000"/>
              </a:solidFill>
              <a:cs typeface="Arial" charset="0"/>
            </a:endParaRPr>
          </a:p>
        </p:txBody>
      </p:sp>
      <p:sp>
        <p:nvSpPr>
          <p:cNvPr id="63" name="TextBox 62"/>
          <p:cNvSpPr txBox="1"/>
          <p:nvPr/>
        </p:nvSpPr>
        <p:spPr>
          <a:xfrm>
            <a:off x="241806" y="1066801"/>
            <a:ext cx="4415919" cy="292347"/>
          </a:xfrm>
          <a:prstGeom prst="rect">
            <a:avLst/>
          </a:prstGeom>
          <a:solidFill>
            <a:srgbClr val="FFCCCC"/>
          </a:solidFill>
        </p:spPr>
        <p:txBody>
          <a:bodyPr wrap="square" lIns="91399" tIns="45700" rIns="91399" bIns="45700" rtlCol="0">
            <a:spAutoFit/>
          </a:bodyPr>
          <a:lstStyle/>
          <a:p>
            <a:pPr algn="ctr"/>
            <a:r>
              <a:rPr lang="en-US" altLang="zh-CN" sz="1300" b="1" dirty="0"/>
              <a:t>Abstract</a:t>
            </a:r>
            <a:endParaRPr lang="zh-CN" altLang="en-US" sz="1300" b="1" dirty="0"/>
          </a:p>
        </p:txBody>
      </p:sp>
      <p:sp>
        <p:nvSpPr>
          <p:cNvPr id="70" name="Title 4"/>
          <p:cNvSpPr txBox="1">
            <a:spLocks/>
          </p:cNvSpPr>
          <p:nvPr/>
        </p:nvSpPr>
        <p:spPr bwMode="auto">
          <a:xfrm>
            <a:off x="1854684" y="152400"/>
            <a:ext cx="6146316" cy="35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368" tIns="180184" rIns="360368" bIns="180184" numCol="1" anchor="ctr" anchorCtr="0" compatLnSpc="1">
            <a:prstTxWarp prst="textNoShape">
              <a:avLst/>
            </a:prstTxWarp>
            <a:noAutofit/>
          </a:bodyPr>
          <a:lstStyle>
            <a:lvl1pPr algn="ctr" defTabSz="1801813" rtl="0" eaLnBrk="0" fontAlgn="base" hangingPunct="0">
              <a:spcBef>
                <a:spcPct val="0"/>
              </a:spcBef>
              <a:spcAft>
                <a:spcPct val="0"/>
              </a:spcAft>
              <a:defRPr sz="5400" kern="1200">
                <a:solidFill>
                  <a:schemeClr val="tx1"/>
                </a:solidFill>
                <a:latin typeface="Arial"/>
                <a:ea typeface="ＭＳ Ｐゴシック" charset="-128"/>
                <a:cs typeface="Arial"/>
              </a:defRPr>
            </a:lvl1pPr>
            <a:lvl2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2pPr>
            <a:lvl3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3pPr>
            <a:lvl4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4pPr>
            <a:lvl5pPr algn="ctr" defTabSz="1801813" rtl="0" eaLnBrk="0" fontAlgn="base" hangingPunct="0">
              <a:spcBef>
                <a:spcPct val="0"/>
              </a:spcBef>
              <a:spcAft>
                <a:spcPct val="0"/>
              </a:spcAft>
              <a:defRPr sz="17300">
                <a:solidFill>
                  <a:schemeClr val="tx1"/>
                </a:solidFill>
                <a:latin typeface="Calibri" charset="0"/>
                <a:ea typeface="ＭＳ Ｐゴシック" charset="-128"/>
                <a:cs typeface="ＭＳ Ｐゴシック" charset="-128"/>
              </a:defRPr>
            </a:lvl5pPr>
            <a:lvl6pPr marL="4572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6pPr>
            <a:lvl7pPr marL="9144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7pPr>
            <a:lvl8pPr marL="13716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8pPr>
            <a:lvl9pPr marL="1828800" algn="ctr" defTabSz="1801813" rtl="0" fontAlgn="base">
              <a:spcBef>
                <a:spcPct val="0"/>
              </a:spcBef>
              <a:spcAft>
                <a:spcPct val="0"/>
              </a:spcAft>
              <a:defRPr sz="17300">
                <a:solidFill>
                  <a:schemeClr val="tx1"/>
                </a:solidFill>
                <a:latin typeface="Calibri" charset="0"/>
                <a:ea typeface="ＭＳ Ｐゴシック" charset="-128"/>
                <a:cs typeface="ＭＳ Ｐゴシック" charset="-128"/>
              </a:defRPr>
            </a:lvl9pPr>
          </a:lstStyle>
          <a:p>
            <a:pPr eaLnBrk="1" hangingPunct="1">
              <a:spcBef>
                <a:spcPts val="0"/>
              </a:spcBef>
              <a:spcAft>
                <a:spcPts val="0"/>
              </a:spcAft>
            </a:pPr>
            <a:r>
              <a:rPr lang="en-US" altLang="zh-CN" sz="2000" b="1" dirty="0" smtClean="0">
                <a:latin typeface="Arial" charset="0"/>
                <a:cs typeface="Arial" charset="0"/>
              </a:rPr>
              <a:t>Salient Object Detection and Segmentation</a:t>
            </a:r>
            <a:r>
              <a:rPr lang="en-US" altLang="zh-CN" sz="2000" dirty="0" smtClean="0">
                <a:latin typeface="Arial" charset="0"/>
                <a:cs typeface="Arial" charset="0"/>
              </a:rPr>
              <a:t/>
            </a:r>
            <a:br>
              <a:rPr lang="en-US" altLang="zh-CN" sz="2000" dirty="0" smtClean="0">
                <a:latin typeface="Arial" charset="0"/>
                <a:cs typeface="Arial" charset="0"/>
              </a:rPr>
            </a:br>
            <a:endParaRPr lang="en-US" altLang="zh-CN" sz="1200" baseline="30000" dirty="0">
              <a:latin typeface="Arial" charset="0"/>
              <a:cs typeface="Arial" charset="0"/>
            </a:endParaRPr>
          </a:p>
        </p:txBody>
      </p:sp>
      <p:sp>
        <p:nvSpPr>
          <p:cNvPr id="116" name="TextBox 115"/>
          <p:cNvSpPr txBox="1"/>
          <p:nvPr/>
        </p:nvSpPr>
        <p:spPr>
          <a:xfrm>
            <a:off x="4953000" y="1066800"/>
            <a:ext cx="4415919" cy="292347"/>
          </a:xfrm>
          <a:prstGeom prst="rect">
            <a:avLst/>
          </a:prstGeom>
          <a:solidFill>
            <a:srgbClr val="FFCCCC"/>
          </a:solidFill>
        </p:spPr>
        <p:txBody>
          <a:bodyPr wrap="square" lIns="91399" tIns="45700" rIns="91399" bIns="45700" rtlCol="0">
            <a:spAutoFit/>
          </a:bodyPr>
          <a:lstStyle/>
          <a:p>
            <a:pPr algn="ctr"/>
            <a:r>
              <a:rPr lang="en-US" altLang="zh-CN" sz="1300" b="1" dirty="0" smtClean="0"/>
              <a:t>Sample Results</a:t>
            </a:r>
            <a:endParaRPr lang="zh-CN" altLang="en-US" sz="1300" b="1" dirty="0"/>
          </a:p>
        </p:txBody>
      </p:sp>
      <p:pic>
        <p:nvPicPr>
          <p:cNvPr id="120" name="Picture 21" descr="E:\Synchronize\Research Projects\2010 Saliency\Paper\figures\region_contrast\NRC.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8482" y="4097903"/>
            <a:ext cx="109728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2" descr="E:\Synchronize\Research Projects\2010 Saliency\Paper\figures\region_contrast\segmentati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6045" y="4098659"/>
            <a:ext cx="1097279"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3" descr="E:\Synchronize\Research Projects\2010 Saliency\Paper\figures\region_contrast\R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50921" y="4097903"/>
            <a:ext cx="1097279" cy="14630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3" name="TextBox 122"/>
              <p:cNvSpPr txBox="1"/>
              <p:nvPr/>
            </p:nvSpPr>
            <p:spPr>
              <a:xfrm>
                <a:off x="241806" y="5567323"/>
                <a:ext cx="4406394" cy="276981"/>
              </a:xfrm>
              <a:prstGeom prst="rect">
                <a:avLst/>
              </a:prstGeom>
              <a:noFill/>
            </p:spPr>
            <p:txBody>
              <a:bodyPr wrap="square" lIns="0" tIns="45711" rIns="0" bIns="45711" rtlCol="0">
                <a:spAutoFit/>
              </a:bodyPr>
              <a:lstStyle/>
              <a:p>
                <a:pPr marL="0" lvl="1" indent="0">
                  <a:spcBef>
                    <a:spcPts val="1200"/>
                  </a:spcBef>
                  <a:defRPr/>
                </a:pPr>
                <a:r>
                  <a:rPr lang="en-US" altLang="zh-CN" sz="1200" dirty="0" smtClean="0">
                    <a:solidFill>
                      <a:srgbClr val="000000"/>
                    </a:solidFill>
                    <a:cs typeface="Arial" charset="0"/>
                  </a:rPr>
                  <a:t>          Image             Segmentation             </a:t>
                </a:r>
                <a14:m>
                  <m:oMath xmlns:m="http://schemas.openxmlformats.org/officeDocument/2006/math">
                    <m:sSubSup>
                      <m:sSubSupPr>
                        <m:ctrlPr>
                          <a:rPr lang="en-US" altLang="zh-CN" sz="1200" b="0" i="1" smtClean="0">
                            <a:solidFill>
                              <a:srgbClr val="000000"/>
                            </a:solidFill>
                            <a:latin typeface="Cambria Math" panose="02040503050406030204" pitchFamily="18" charset="0"/>
                            <a:cs typeface="Arial" charset="0"/>
                          </a:rPr>
                        </m:ctrlPr>
                      </m:sSubSupPr>
                      <m:e>
                        <m:r>
                          <a:rPr lang="zh-CN" altLang="en-US" sz="1200" i="1" smtClean="0">
                            <a:solidFill>
                              <a:srgbClr val="000000"/>
                            </a:solidFill>
                            <a:latin typeface="Cambria Math"/>
                            <a:cs typeface="Arial" charset="0"/>
                          </a:rPr>
                          <m:t>𝜎</m:t>
                        </m:r>
                      </m:e>
                      <m:sub>
                        <m:r>
                          <a:rPr lang="en-US" altLang="zh-CN" sz="1200" b="0" i="1" smtClean="0">
                            <a:solidFill>
                              <a:srgbClr val="000000"/>
                            </a:solidFill>
                            <a:latin typeface="Cambria Math"/>
                            <a:cs typeface="Arial" charset="0"/>
                          </a:rPr>
                          <m:t>𝑠</m:t>
                        </m:r>
                      </m:sub>
                      <m:sup>
                        <m:r>
                          <a:rPr lang="en-US" altLang="zh-CN" sz="1200" b="0" i="1" smtClean="0">
                            <a:solidFill>
                              <a:srgbClr val="000000"/>
                            </a:solidFill>
                            <a:latin typeface="Cambria Math"/>
                            <a:cs typeface="Arial" charset="0"/>
                          </a:rPr>
                          <m:t>2</m:t>
                        </m:r>
                      </m:sup>
                    </m:sSubSup>
                    <m:r>
                      <a:rPr lang="en-US" altLang="zh-CN" sz="1200" b="0" i="1" smtClean="0">
                        <a:solidFill>
                          <a:srgbClr val="000000"/>
                        </a:solidFill>
                        <a:latin typeface="Cambria Math"/>
                        <a:cs typeface="Arial" charset="0"/>
                      </a:rPr>
                      <m:t>→</m:t>
                    </m:r>
                    <m:r>
                      <a:rPr lang="en-US" altLang="zh-CN" sz="1200" b="0" i="1" smtClean="0">
                        <a:solidFill>
                          <a:srgbClr val="000000"/>
                        </a:solidFill>
                        <a:latin typeface="Cambria Math"/>
                        <a:ea typeface="Cambria Math"/>
                        <a:cs typeface="Arial" charset="0"/>
                      </a:rPr>
                      <m:t>∞</m:t>
                    </m:r>
                  </m:oMath>
                </a14:m>
                <a:r>
                  <a:rPr lang="en-US" altLang="zh-CN" sz="1200" dirty="0" smtClean="0">
                    <a:solidFill>
                      <a:srgbClr val="000000"/>
                    </a:solidFill>
                    <a:cs typeface="Arial" charset="0"/>
                  </a:rPr>
                  <a:t>                 </a:t>
                </a:r>
                <a14:m>
                  <m:oMath xmlns:m="http://schemas.openxmlformats.org/officeDocument/2006/math">
                    <m:sSubSup>
                      <m:sSubSupPr>
                        <m:ctrlPr>
                          <a:rPr lang="en-US" altLang="zh-CN" sz="1200" i="1">
                            <a:solidFill>
                              <a:srgbClr val="000000"/>
                            </a:solidFill>
                            <a:latin typeface="Cambria Math" panose="02040503050406030204" pitchFamily="18" charset="0"/>
                            <a:cs typeface="Arial" charset="0"/>
                          </a:rPr>
                        </m:ctrlPr>
                      </m:sSubSupPr>
                      <m:e>
                        <m:r>
                          <a:rPr lang="zh-CN" altLang="en-US" sz="1200" i="1">
                            <a:solidFill>
                              <a:srgbClr val="000000"/>
                            </a:solidFill>
                            <a:latin typeface="Cambria Math"/>
                            <a:cs typeface="Arial" charset="0"/>
                          </a:rPr>
                          <m:t>𝜎</m:t>
                        </m:r>
                      </m:e>
                      <m:sub>
                        <m:r>
                          <a:rPr lang="en-US" altLang="zh-CN" sz="1200" i="1">
                            <a:solidFill>
                              <a:srgbClr val="000000"/>
                            </a:solidFill>
                            <a:latin typeface="Cambria Math"/>
                            <a:cs typeface="Arial" charset="0"/>
                          </a:rPr>
                          <m:t>𝑠</m:t>
                        </m:r>
                      </m:sub>
                      <m:sup>
                        <m:r>
                          <a:rPr lang="en-US" altLang="zh-CN" sz="1200" i="1">
                            <a:solidFill>
                              <a:srgbClr val="000000"/>
                            </a:solidFill>
                            <a:latin typeface="Cambria Math"/>
                            <a:cs typeface="Arial" charset="0"/>
                          </a:rPr>
                          <m:t>2</m:t>
                        </m:r>
                      </m:sup>
                    </m:sSubSup>
                    <m:r>
                      <a:rPr lang="en-US" altLang="zh-CN" sz="1200" i="1">
                        <a:solidFill>
                          <a:srgbClr val="000000"/>
                        </a:solidFill>
                        <a:latin typeface="Cambria Math"/>
                        <a:cs typeface="Arial" charset="0"/>
                      </a:rPr>
                      <m:t>→</m:t>
                    </m:r>
                    <m:r>
                      <a:rPr lang="en-US" altLang="zh-CN" sz="1200" b="0" i="1" smtClean="0">
                        <a:solidFill>
                          <a:srgbClr val="000000"/>
                        </a:solidFill>
                        <a:latin typeface="Cambria Math"/>
                        <a:ea typeface="Cambria Math"/>
                        <a:cs typeface="Arial" charset="0"/>
                      </a:rPr>
                      <m:t>0.4</m:t>
                    </m:r>
                  </m:oMath>
                </a14:m>
                <a:r>
                  <a:rPr lang="en-US" altLang="zh-CN" sz="1200" dirty="0" smtClean="0">
                    <a:solidFill>
                      <a:srgbClr val="000000"/>
                    </a:solidFill>
                    <a:cs typeface="Arial" charset="0"/>
                  </a:rPr>
                  <a:t>   </a:t>
                </a:r>
                <a:endParaRPr lang="en-US" altLang="zh-CN" sz="1200" dirty="0">
                  <a:solidFill>
                    <a:srgbClr val="000000"/>
                  </a:solidFill>
                  <a:cs typeface="Arial" charset="0"/>
                </a:endParaRPr>
              </a:p>
            </p:txBody>
          </p:sp>
        </mc:Choice>
        <mc:Fallback xmlns="">
          <p:sp>
            <p:nvSpPr>
              <p:cNvPr id="123" name="TextBox 122"/>
              <p:cNvSpPr txBox="1">
                <a:spLocks noRot="1" noChangeAspect="1" noMove="1" noResize="1" noEditPoints="1" noAdjustHandles="1" noChangeArrowheads="1" noChangeShapeType="1" noTextEdit="1"/>
              </p:cNvSpPr>
              <p:nvPr/>
            </p:nvSpPr>
            <p:spPr>
              <a:xfrm>
                <a:off x="241806" y="5567323"/>
                <a:ext cx="4406394" cy="276981"/>
              </a:xfrm>
              <a:prstGeom prst="rect">
                <a:avLst/>
              </a:prstGeom>
              <a:blipFill rotWithShape="0">
                <a:blip r:embed="rId9"/>
                <a:stretch>
                  <a:fillRect b="-17391"/>
                </a:stretch>
              </a:blipFill>
            </p:spPr>
            <p:txBody>
              <a:bodyPr/>
              <a:lstStyle/>
              <a:p>
                <a:r>
                  <a:rPr lang="en-US">
                    <a:noFill/>
                  </a:rPr>
                  <a:t> </a:t>
                </a:r>
              </a:p>
            </p:txBody>
          </p:sp>
        </mc:Fallback>
      </mc:AlternateContent>
      <p:sp>
        <p:nvSpPr>
          <p:cNvPr id="127" name="圆角矩形标注 126"/>
          <p:cNvSpPr/>
          <p:nvPr/>
        </p:nvSpPr>
        <p:spPr>
          <a:xfrm>
            <a:off x="241806" y="5905062"/>
            <a:ext cx="2044194" cy="214911"/>
          </a:xfrm>
          <a:prstGeom prst="wedgeRoundRectCallout">
            <a:avLst>
              <a:gd name="adj1" fmla="val 33642"/>
              <a:gd name="adj2" fmla="val 121026"/>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marL="0" lvl="1" indent="0" algn="ctr">
              <a:spcBef>
                <a:spcPts val="1200"/>
              </a:spcBef>
              <a:defRPr/>
            </a:pPr>
            <a:r>
              <a:rPr lang="en-US" altLang="zh-CN" sz="1200" dirty="0">
                <a:solidFill>
                  <a:srgbClr val="4F81BD"/>
                </a:solidFill>
                <a:latin typeface="Arial" charset="0"/>
                <a:ea typeface="ＭＳ Ｐゴシック" charset="-128"/>
                <a:cs typeface="Arial" charset="0"/>
              </a:rPr>
              <a:t>Spatial weighting</a:t>
            </a:r>
          </a:p>
        </p:txBody>
      </p:sp>
      <p:pic>
        <p:nvPicPr>
          <p:cNvPr id="128" name="Picture 83" descr="C:\Users\KylinCheng\Desktop\捕获.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14937" y="3192780"/>
            <a:ext cx="313423" cy="351087"/>
          </a:xfrm>
          <a:prstGeom prst="rect">
            <a:avLst/>
          </a:prstGeom>
          <a:noFill/>
          <a:extLst>
            <a:ext uri="{909E8E84-426E-40DD-AFC4-6F175D3DCCD1}">
              <a14:hiddenFill xmlns:a14="http://schemas.microsoft.com/office/drawing/2010/main">
                <a:solidFill>
                  <a:srgbClr val="FFFFFF"/>
                </a:solidFill>
              </a14:hiddenFill>
            </a:ext>
          </a:extLst>
        </p:spPr>
      </p:pic>
      <p:sp>
        <p:nvSpPr>
          <p:cNvPr id="129" name="TextBox 128"/>
          <p:cNvSpPr txBox="1"/>
          <p:nvPr/>
        </p:nvSpPr>
        <p:spPr>
          <a:xfrm>
            <a:off x="5943600" y="3352800"/>
            <a:ext cx="3381851" cy="276981"/>
          </a:xfrm>
          <a:prstGeom prst="rect">
            <a:avLst/>
          </a:prstGeom>
          <a:noFill/>
        </p:spPr>
        <p:txBody>
          <a:bodyPr wrap="square" lIns="0" tIns="45711" rIns="0" bIns="45711" rtlCol="0">
            <a:spAutoFit/>
          </a:bodyPr>
          <a:lstStyle/>
          <a:p>
            <a:pPr marL="0" lvl="1" indent="0">
              <a:spcBef>
                <a:spcPts val="1200"/>
              </a:spcBef>
              <a:defRPr/>
            </a:pPr>
            <a:r>
              <a:rPr lang="en-US" altLang="zh-CN" sz="1200" dirty="0">
                <a:solidFill>
                  <a:srgbClr val="000000"/>
                </a:solidFill>
                <a:cs typeface="Arial" charset="0"/>
                <a:hlinkClick r:id="rId11"/>
              </a:rPr>
              <a:t>http://cg.cs.tsinghua.edu.cn/people/~cmm/</a:t>
            </a:r>
            <a:r>
              <a:rPr lang="en-US" altLang="zh-CN" sz="1200" dirty="0">
                <a:solidFill>
                  <a:srgbClr val="000000"/>
                </a:solidFill>
                <a:cs typeface="Arial" charset="0"/>
              </a:rPr>
              <a:t> </a:t>
            </a:r>
          </a:p>
        </p:txBody>
      </p:sp>
      <p:sp>
        <p:nvSpPr>
          <p:cNvPr id="131" name="TextBox 130"/>
          <p:cNvSpPr txBox="1"/>
          <p:nvPr/>
        </p:nvSpPr>
        <p:spPr>
          <a:xfrm>
            <a:off x="4876800" y="1600200"/>
            <a:ext cx="1143000" cy="1588109"/>
          </a:xfrm>
          <a:prstGeom prst="rect">
            <a:avLst/>
          </a:prstGeom>
          <a:noFill/>
        </p:spPr>
        <p:txBody>
          <a:bodyPr wrap="square" lIns="91420" tIns="45711" rIns="91420" bIns="45711" rtlCol="0">
            <a:spAutoFit/>
          </a:bodyPr>
          <a:lstStyle/>
          <a:p>
            <a:pPr algn="r" eaLnBrk="1" hangingPunct="1">
              <a:lnSpc>
                <a:spcPct val="90000"/>
              </a:lnSpc>
              <a:defRPr/>
            </a:pPr>
            <a:r>
              <a:rPr lang="en-US" altLang="zh-CN" sz="1200" dirty="0">
                <a:solidFill>
                  <a:srgbClr val="000000"/>
                </a:solidFill>
                <a:cs typeface="Arial" charset="0"/>
              </a:rPr>
              <a:t>Input </a:t>
            </a:r>
            <a:r>
              <a:rPr lang="en-US" altLang="zh-CN" sz="1200" dirty="0" smtClean="0">
                <a:solidFill>
                  <a:srgbClr val="000000"/>
                </a:solidFill>
                <a:cs typeface="Arial" charset="0"/>
              </a:rPr>
              <a:t>image</a:t>
            </a:r>
          </a:p>
          <a:p>
            <a:pPr algn="r" eaLnBrk="1" hangingPunct="1">
              <a:lnSpc>
                <a:spcPct val="90000"/>
              </a:lnSpc>
              <a:defRPr/>
            </a:pPr>
            <a:endParaRPr lang="en-US" altLang="zh-CN" sz="1200" dirty="0">
              <a:solidFill>
                <a:srgbClr val="000000"/>
              </a:solidFill>
              <a:cs typeface="Arial" charset="0"/>
            </a:endParaRPr>
          </a:p>
          <a:p>
            <a:pPr algn="r" eaLnBrk="1" hangingPunct="1">
              <a:lnSpc>
                <a:spcPct val="90000"/>
              </a:lnSpc>
              <a:defRPr/>
            </a:pPr>
            <a:endParaRPr lang="en-US" altLang="zh-CN" sz="1200" dirty="0">
              <a:solidFill>
                <a:srgbClr val="000000"/>
              </a:solidFill>
              <a:cs typeface="Arial" charset="0"/>
            </a:endParaRPr>
          </a:p>
          <a:p>
            <a:pPr algn="r" eaLnBrk="1" hangingPunct="1">
              <a:lnSpc>
                <a:spcPct val="90000"/>
              </a:lnSpc>
              <a:defRPr/>
            </a:pPr>
            <a:endParaRPr lang="en-US" altLang="zh-CN" sz="1200" dirty="0">
              <a:solidFill>
                <a:srgbClr val="000000"/>
              </a:solidFill>
              <a:cs typeface="Arial" charset="0"/>
            </a:endParaRPr>
          </a:p>
          <a:p>
            <a:pPr algn="r" eaLnBrk="1" hangingPunct="1">
              <a:lnSpc>
                <a:spcPct val="90000"/>
              </a:lnSpc>
              <a:defRPr/>
            </a:pPr>
            <a:r>
              <a:rPr lang="en-US" altLang="zh-CN" sz="1200" dirty="0">
                <a:solidFill>
                  <a:srgbClr val="000000"/>
                </a:solidFill>
                <a:cs typeface="Arial" charset="0"/>
              </a:rPr>
              <a:t>Saliency </a:t>
            </a:r>
            <a:r>
              <a:rPr lang="en-US" altLang="zh-CN" sz="1200" dirty="0" smtClean="0">
                <a:solidFill>
                  <a:srgbClr val="000000"/>
                </a:solidFill>
                <a:cs typeface="Arial" charset="0"/>
              </a:rPr>
              <a:t>maps</a:t>
            </a:r>
          </a:p>
          <a:p>
            <a:pPr algn="r" eaLnBrk="1" hangingPunct="1">
              <a:lnSpc>
                <a:spcPct val="90000"/>
              </a:lnSpc>
              <a:defRPr/>
            </a:pPr>
            <a:endParaRPr lang="en-US" altLang="zh-CN" sz="1200" dirty="0">
              <a:solidFill>
                <a:srgbClr val="000000"/>
              </a:solidFill>
              <a:cs typeface="Arial" charset="0"/>
            </a:endParaRPr>
          </a:p>
          <a:p>
            <a:pPr algn="r" eaLnBrk="1" hangingPunct="1">
              <a:lnSpc>
                <a:spcPct val="90000"/>
              </a:lnSpc>
              <a:defRPr/>
            </a:pPr>
            <a:endParaRPr lang="en-US" altLang="zh-CN" sz="1200" dirty="0">
              <a:solidFill>
                <a:srgbClr val="000000"/>
              </a:solidFill>
              <a:cs typeface="Arial" charset="0"/>
            </a:endParaRPr>
          </a:p>
          <a:p>
            <a:pPr algn="r" eaLnBrk="1" hangingPunct="1">
              <a:lnSpc>
                <a:spcPct val="90000"/>
              </a:lnSpc>
              <a:defRPr/>
            </a:pPr>
            <a:endParaRPr lang="en-US" altLang="zh-CN" sz="1200" dirty="0">
              <a:solidFill>
                <a:srgbClr val="000000"/>
              </a:solidFill>
              <a:cs typeface="Arial" charset="0"/>
            </a:endParaRPr>
          </a:p>
          <a:p>
            <a:pPr algn="r" eaLnBrk="1" hangingPunct="1">
              <a:lnSpc>
                <a:spcPct val="90000"/>
              </a:lnSpc>
              <a:defRPr/>
            </a:pPr>
            <a:r>
              <a:rPr lang="en-US" altLang="zh-CN" sz="1200" dirty="0" smtClean="0">
                <a:solidFill>
                  <a:srgbClr val="000000"/>
                </a:solidFill>
                <a:cs typeface="Arial" charset="0"/>
              </a:rPr>
              <a:t>Saliency cut</a:t>
            </a:r>
            <a:endParaRPr lang="en-US" altLang="zh-CN" sz="1200" dirty="0">
              <a:solidFill>
                <a:srgbClr val="000000"/>
              </a:solidFill>
              <a:cs typeface="Arial" charset="0"/>
            </a:endParaRPr>
          </a:p>
        </p:txBody>
      </p:sp>
      <p:sp>
        <p:nvSpPr>
          <p:cNvPr id="130" name="爆炸形 2 129"/>
          <p:cNvSpPr/>
          <p:nvPr/>
        </p:nvSpPr>
        <p:spPr>
          <a:xfrm>
            <a:off x="4724400" y="3274183"/>
            <a:ext cx="1019175" cy="459617"/>
          </a:xfrm>
          <a:prstGeom prst="irregularSeal2">
            <a:avLst/>
          </a:prstGeom>
          <a:gradFill flip="none" rotWithShape="1">
            <a:gsLst>
              <a:gs pos="0">
                <a:srgbClr val="FFFF00">
                  <a:lumMod val="100000"/>
                </a:srgbClr>
              </a:gs>
              <a:gs pos="100000">
                <a:srgbClr val="FFFF00"/>
              </a:gs>
            </a:gsLst>
            <a:lin ang="5400000" scaled="0"/>
            <a:tileRect r="-100000" b="-100000"/>
          </a:gradFill>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algn="ctr"/>
            <a:r>
              <a:rPr lang="en-US" altLang="zh-CN" sz="1200" b="1" dirty="0">
                <a:solidFill>
                  <a:schemeClr val="tx1"/>
                </a:solidFill>
              </a:rPr>
              <a:t>free!</a:t>
            </a:r>
            <a:endParaRPr lang="zh-CN" altLang="en-US" sz="1200" b="1" dirty="0">
              <a:solidFill>
                <a:schemeClr val="tx1"/>
              </a:solidFill>
            </a:endParaRPr>
          </a:p>
        </p:txBody>
      </p:sp>
      <p:sp>
        <p:nvSpPr>
          <p:cNvPr id="135" name="TextBox 134"/>
          <p:cNvSpPr txBox="1"/>
          <p:nvPr/>
        </p:nvSpPr>
        <p:spPr>
          <a:xfrm>
            <a:off x="241806" y="3766458"/>
            <a:ext cx="4415919" cy="292347"/>
          </a:xfrm>
          <a:prstGeom prst="rect">
            <a:avLst/>
          </a:prstGeom>
          <a:solidFill>
            <a:srgbClr val="FFCCCC"/>
          </a:solidFill>
        </p:spPr>
        <p:txBody>
          <a:bodyPr wrap="square" lIns="91399" tIns="45700" rIns="91399" bIns="45700" rtlCol="0">
            <a:spAutoFit/>
          </a:bodyPr>
          <a:lstStyle/>
          <a:p>
            <a:pPr algn="ctr"/>
            <a:r>
              <a:rPr lang="en-US" altLang="zh-CN" sz="1300" b="1" dirty="0" smtClean="0"/>
              <a:t>Core Idea: Region Based Contrast (RC)</a:t>
            </a:r>
            <a:endParaRPr lang="zh-CN" altLang="en-US" sz="1300" b="1" dirty="0"/>
          </a:p>
        </p:txBody>
      </p:sp>
      <p:pic>
        <p:nvPicPr>
          <p:cNvPr id="103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19799" y="1394011"/>
            <a:ext cx="3349119" cy="192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C:\SVNs\Niloy\SaliencyPAMI\Imgs\histogram\inputImg.jpg"/>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47615" y="4099560"/>
            <a:ext cx="1033272" cy="14630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38" name="TextBox 137"/>
              <p:cNvSpPr txBox="1"/>
              <p:nvPr/>
            </p:nvSpPr>
            <p:spPr>
              <a:xfrm>
                <a:off x="89406" y="6134859"/>
                <a:ext cx="4406394" cy="494541"/>
              </a:xfrm>
              <a:prstGeom prst="rect">
                <a:avLst/>
              </a:prstGeom>
              <a:noFill/>
            </p:spPr>
            <p:txBody>
              <a:bodyPr wrap="square" lIns="0" tIns="45711" rIns="0" bIns="45711" rtlCol="0">
                <a:spAutoFit/>
              </a:bodyPr>
              <a:lstStyle/>
              <a:p>
                <a:pPr marL="0" lvl="1" indent="0" algn="ctr">
                  <a:spcBef>
                    <a:spcPts val="1200"/>
                  </a:spcBef>
                  <a:defRPr/>
                </a:pPr>
                <a:r>
                  <a:rPr lang="en-US" altLang="zh-CN" sz="1600" dirty="0" smtClean="0">
                    <a:solidFill>
                      <a:srgbClr val="000000"/>
                    </a:solidFill>
                    <a:cs typeface="Arial" charset="0"/>
                  </a:rPr>
                  <a:t> </a:t>
                </a:r>
                <a14:m>
                  <m:oMath xmlns:m="http://schemas.openxmlformats.org/officeDocument/2006/math">
                    <m:r>
                      <a:rPr lang="en-US" altLang="zh-CN" sz="1600" i="1" dirty="0" smtClean="0">
                        <a:solidFill>
                          <a:srgbClr val="000000"/>
                        </a:solidFill>
                        <a:latin typeface="Cambria Math"/>
                        <a:cs typeface="Arial" charset="0"/>
                      </a:rPr>
                      <m:t>𝑆</m:t>
                    </m:r>
                    <m:d>
                      <m:dPr>
                        <m:ctrlPr>
                          <a:rPr lang="en-US" altLang="zh-CN" sz="1600" i="1" dirty="0" smtClean="0">
                            <a:solidFill>
                              <a:schemeClr val="tx1"/>
                            </a:solidFill>
                            <a:latin typeface="Cambria Math" panose="02040503050406030204" pitchFamily="18" charset="0"/>
                            <a:cs typeface="Arial" charset="0"/>
                          </a:rPr>
                        </m:ctrlPr>
                      </m:dPr>
                      <m:e>
                        <m:sSub>
                          <m:sSubPr>
                            <m:ctrlPr>
                              <a:rPr lang="en-US" altLang="zh-CN" sz="1600" i="1" dirty="0" err="1" smtClean="0">
                                <a:solidFill>
                                  <a:schemeClr val="tx1"/>
                                </a:solidFill>
                                <a:latin typeface="Cambria Math" panose="02040503050406030204" pitchFamily="18" charset="0"/>
                                <a:cs typeface="Arial" charset="0"/>
                              </a:rPr>
                            </m:ctrlPr>
                          </m:sSubPr>
                          <m:e>
                            <m:r>
                              <a:rPr lang="en-US" altLang="zh-CN" sz="1600" i="1" dirty="0" err="1" smtClean="0">
                                <a:solidFill>
                                  <a:schemeClr val="tx1"/>
                                </a:solidFill>
                                <a:latin typeface="Cambria Math"/>
                                <a:cs typeface="Arial" charset="0"/>
                              </a:rPr>
                              <m:t>𝑟</m:t>
                            </m:r>
                          </m:e>
                          <m:sub>
                            <m:r>
                              <a:rPr lang="en-US" altLang="zh-CN" sz="1600" i="1" dirty="0" err="1" smtClean="0">
                                <a:solidFill>
                                  <a:schemeClr val="tx1"/>
                                </a:solidFill>
                                <a:latin typeface="Cambria Math"/>
                                <a:cs typeface="Arial" charset="0"/>
                              </a:rPr>
                              <m:t>𝑘</m:t>
                            </m:r>
                          </m:sub>
                        </m:sSub>
                      </m:e>
                    </m:d>
                    <m:r>
                      <a:rPr lang="en-US" altLang="zh-CN" sz="1600" b="0" i="1" dirty="0" smtClean="0">
                        <a:solidFill>
                          <a:schemeClr val="tx1"/>
                        </a:solidFill>
                        <a:latin typeface="Cambria Math"/>
                        <a:cs typeface="Arial" charset="0"/>
                      </a:rPr>
                      <m:t>=</m:t>
                    </m:r>
                    <m:nary>
                      <m:naryPr>
                        <m:chr m:val="∑"/>
                        <m:limLoc m:val="subSup"/>
                        <m:supHide m:val="on"/>
                        <m:ctrlPr>
                          <a:rPr lang="en-US" altLang="zh-CN" sz="1600" b="0" i="1" dirty="0" smtClean="0">
                            <a:solidFill>
                              <a:schemeClr val="tx1"/>
                            </a:solidFill>
                            <a:latin typeface="Cambria Math" panose="02040503050406030204" pitchFamily="18" charset="0"/>
                            <a:cs typeface="Arial" charset="0"/>
                          </a:rPr>
                        </m:ctrlPr>
                      </m:naryPr>
                      <m:sub>
                        <m:sSub>
                          <m:sSubPr>
                            <m:ctrlPr>
                              <a:rPr lang="en-US" altLang="zh-CN" sz="1600" b="0" i="1" dirty="0" smtClean="0">
                                <a:solidFill>
                                  <a:schemeClr val="tx1"/>
                                </a:solidFill>
                                <a:latin typeface="Cambria Math" panose="02040503050406030204" pitchFamily="18" charset="0"/>
                                <a:cs typeface="Arial" charset="0"/>
                              </a:rPr>
                            </m:ctrlPr>
                          </m:sSubPr>
                          <m:e>
                            <m:r>
                              <m:rPr>
                                <m:brk m:alnAt="9"/>
                              </m:rPr>
                              <a:rPr lang="en-US" altLang="zh-CN" sz="1600" b="0" i="1" dirty="0" smtClean="0">
                                <a:solidFill>
                                  <a:schemeClr val="tx1"/>
                                </a:solidFill>
                                <a:latin typeface="Cambria Math"/>
                                <a:cs typeface="Arial" charset="0"/>
                              </a:rPr>
                              <m:t>𝑟</m:t>
                            </m:r>
                          </m:e>
                          <m:sub>
                            <m:r>
                              <m:rPr>
                                <m:brk m:alnAt="9"/>
                              </m:rPr>
                              <a:rPr lang="en-US" altLang="zh-CN" sz="1600" b="0" i="1" dirty="0" smtClean="0">
                                <a:solidFill>
                                  <a:schemeClr val="tx1"/>
                                </a:solidFill>
                                <a:latin typeface="Cambria Math"/>
                                <a:cs typeface="Arial" charset="0"/>
                              </a:rPr>
                              <m:t>𝑘</m:t>
                            </m:r>
                          </m:sub>
                        </m:sSub>
                        <m:r>
                          <a:rPr lang="en-US" altLang="zh-CN" sz="1600" b="0" i="1" dirty="0" smtClean="0">
                            <a:solidFill>
                              <a:schemeClr val="tx1"/>
                            </a:solidFill>
                            <a:latin typeface="Cambria Math"/>
                            <a:cs typeface="Arial" charset="0"/>
                          </a:rPr>
                          <m:t>≠</m:t>
                        </m:r>
                        <m:sSub>
                          <m:sSubPr>
                            <m:ctrlPr>
                              <a:rPr lang="en-US" altLang="zh-CN" sz="1600" b="0" i="1" dirty="0" smtClean="0">
                                <a:solidFill>
                                  <a:schemeClr val="tx1"/>
                                </a:solidFill>
                                <a:latin typeface="Cambria Math" panose="02040503050406030204" pitchFamily="18" charset="0"/>
                                <a:cs typeface="Arial" charset="0"/>
                              </a:rPr>
                            </m:ctrlPr>
                          </m:sSubPr>
                          <m:e>
                            <m:r>
                              <a:rPr lang="en-US" altLang="zh-CN" sz="1600" b="0" i="1" dirty="0" smtClean="0">
                                <a:solidFill>
                                  <a:schemeClr val="tx1"/>
                                </a:solidFill>
                                <a:latin typeface="Cambria Math"/>
                                <a:cs typeface="Arial" charset="0"/>
                              </a:rPr>
                              <m:t>𝑟</m:t>
                            </m:r>
                          </m:e>
                          <m:sub>
                            <m:r>
                              <a:rPr lang="en-US" altLang="zh-CN" sz="1600" b="0" i="1" dirty="0" smtClean="0">
                                <a:solidFill>
                                  <a:schemeClr val="tx1"/>
                                </a:solidFill>
                                <a:latin typeface="Cambria Math"/>
                                <a:cs typeface="Arial" charset="0"/>
                              </a:rPr>
                              <m:t>𝑖</m:t>
                            </m:r>
                          </m:sub>
                        </m:sSub>
                      </m:sub>
                      <m:sup/>
                      <m:e>
                        <m:func>
                          <m:funcPr>
                            <m:ctrlPr>
                              <a:rPr lang="en-US" altLang="zh-CN" sz="1600" i="1" dirty="0">
                                <a:solidFill>
                                  <a:schemeClr val="tx2">
                                    <a:lumMod val="60000"/>
                                    <a:lumOff val="40000"/>
                                  </a:schemeClr>
                                </a:solidFill>
                                <a:latin typeface="Cambria Math" panose="02040503050406030204" pitchFamily="18" charset="0"/>
                                <a:cs typeface="Arial" charset="0"/>
                              </a:rPr>
                            </m:ctrlPr>
                          </m:funcPr>
                          <m:fName>
                            <m:r>
                              <m:rPr>
                                <m:sty m:val="p"/>
                              </m:rPr>
                              <a:rPr lang="en-US" altLang="zh-CN" sz="1600" dirty="0">
                                <a:solidFill>
                                  <a:schemeClr val="tx2">
                                    <a:lumMod val="60000"/>
                                    <a:lumOff val="40000"/>
                                  </a:schemeClr>
                                </a:solidFill>
                                <a:latin typeface="Cambria Math"/>
                                <a:cs typeface="Arial" charset="0"/>
                              </a:rPr>
                              <m:t>exp</m:t>
                            </m:r>
                          </m:fName>
                          <m:e>
                            <m:d>
                              <m:dPr>
                                <m:ctrlPr>
                                  <a:rPr lang="en-US" altLang="zh-CN" sz="1600" i="1" dirty="0">
                                    <a:solidFill>
                                      <a:schemeClr val="tx2">
                                        <a:lumMod val="60000"/>
                                        <a:lumOff val="40000"/>
                                      </a:schemeClr>
                                    </a:solidFill>
                                    <a:latin typeface="Cambria Math" panose="02040503050406030204" pitchFamily="18" charset="0"/>
                                    <a:cs typeface="Arial" charset="0"/>
                                  </a:rPr>
                                </m:ctrlPr>
                              </m:dPr>
                              <m:e>
                                <m:r>
                                  <a:rPr lang="en-US" altLang="zh-CN" sz="1600" i="1" dirty="0">
                                    <a:solidFill>
                                      <a:schemeClr val="tx2">
                                        <a:lumMod val="60000"/>
                                        <a:lumOff val="40000"/>
                                      </a:schemeClr>
                                    </a:solidFill>
                                    <a:latin typeface="Cambria Math"/>
                                    <a:cs typeface="Arial" charset="0"/>
                                  </a:rPr>
                                  <m:t>−</m:t>
                                </m:r>
                                <m:f>
                                  <m:fPr>
                                    <m:ctrlPr>
                                      <a:rPr lang="en-US" altLang="zh-CN" sz="1600" i="1" dirty="0">
                                        <a:solidFill>
                                          <a:schemeClr val="tx2">
                                            <a:lumMod val="60000"/>
                                            <a:lumOff val="40000"/>
                                          </a:schemeClr>
                                        </a:solidFill>
                                        <a:latin typeface="Cambria Math" panose="02040503050406030204" pitchFamily="18" charset="0"/>
                                        <a:cs typeface="Arial" charset="0"/>
                                      </a:rPr>
                                    </m:ctrlPr>
                                  </m:fPr>
                                  <m:num>
                                    <m:sSub>
                                      <m:sSubPr>
                                        <m:ctrlPr>
                                          <a:rPr lang="en-US" altLang="zh-CN" sz="1600" i="1" dirty="0">
                                            <a:solidFill>
                                              <a:schemeClr val="tx2">
                                                <a:lumMod val="60000"/>
                                                <a:lumOff val="40000"/>
                                              </a:schemeClr>
                                            </a:solidFill>
                                            <a:latin typeface="Cambria Math" panose="02040503050406030204" pitchFamily="18" charset="0"/>
                                            <a:cs typeface="Arial" charset="0"/>
                                          </a:rPr>
                                        </m:ctrlPr>
                                      </m:sSubPr>
                                      <m:e>
                                        <m:r>
                                          <a:rPr lang="en-US" altLang="zh-CN" sz="1600" i="1" dirty="0">
                                            <a:solidFill>
                                              <a:schemeClr val="tx2">
                                                <a:lumMod val="60000"/>
                                                <a:lumOff val="40000"/>
                                              </a:schemeClr>
                                            </a:solidFill>
                                            <a:latin typeface="Cambria Math"/>
                                            <a:cs typeface="Arial" charset="0"/>
                                          </a:rPr>
                                          <m:t>𝐷</m:t>
                                        </m:r>
                                      </m:e>
                                      <m:sub>
                                        <m:r>
                                          <a:rPr lang="en-US" altLang="zh-CN" sz="1600" i="1" dirty="0">
                                            <a:solidFill>
                                              <a:schemeClr val="tx2">
                                                <a:lumMod val="60000"/>
                                                <a:lumOff val="40000"/>
                                              </a:schemeClr>
                                            </a:solidFill>
                                            <a:latin typeface="Cambria Math"/>
                                            <a:cs typeface="Arial" charset="0"/>
                                          </a:rPr>
                                          <m:t>𝑠</m:t>
                                        </m:r>
                                      </m:sub>
                                    </m:sSub>
                                    <m:d>
                                      <m:dPr>
                                        <m:ctrlPr>
                                          <a:rPr lang="en-US" altLang="zh-CN" sz="1600" i="1" dirty="0">
                                            <a:solidFill>
                                              <a:schemeClr val="tx2">
                                                <a:lumMod val="60000"/>
                                                <a:lumOff val="40000"/>
                                              </a:schemeClr>
                                            </a:solidFill>
                                            <a:latin typeface="Cambria Math" panose="02040503050406030204" pitchFamily="18" charset="0"/>
                                            <a:cs typeface="Arial" charset="0"/>
                                          </a:rPr>
                                        </m:ctrlPr>
                                      </m:dPr>
                                      <m:e>
                                        <m:sSub>
                                          <m:sSubPr>
                                            <m:ctrlPr>
                                              <a:rPr lang="en-US" altLang="zh-CN" sz="1600" i="1" dirty="0">
                                                <a:solidFill>
                                                  <a:schemeClr val="tx2">
                                                    <a:lumMod val="60000"/>
                                                    <a:lumOff val="40000"/>
                                                  </a:schemeClr>
                                                </a:solidFill>
                                                <a:latin typeface="Cambria Math" panose="02040503050406030204" pitchFamily="18" charset="0"/>
                                                <a:cs typeface="Arial" charset="0"/>
                                              </a:rPr>
                                            </m:ctrlPr>
                                          </m:sSubPr>
                                          <m:e>
                                            <m:r>
                                              <a:rPr lang="en-US" altLang="zh-CN" sz="1600" i="1" dirty="0">
                                                <a:solidFill>
                                                  <a:schemeClr val="tx2">
                                                    <a:lumMod val="60000"/>
                                                    <a:lumOff val="40000"/>
                                                  </a:schemeClr>
                                                </a:solidFill>
                                                <a:latin typeface="Cambria Math"/>
                                                <a:cs typeface="Arial" charset="0"/>
                                              </a:rPr>
                                              <m:t>𝑟</m:t>
                                            </m:r>
                                          </m:e>
                                          <m:sub>
                                            <m:r>
                                              <a:rPr lang="en-US" altLang="zh-CN" sz="1600" i="1" dirty="0">
                                                <a:solidFill>
                                                  <a:schemeClr val="tx2">
                                                    <a:lumMod val="60000"/>
                                                    <a:lumOff val="40000"/>
                                                  </a:schemeClr>
                                                </a:solidFill>
                                                <a:latin typeface="Cambria Math"/>
                                                <a:cs typeface="Arial" charset="0"/>
                                              </a:rPr>
                                              <m:t>𝑘</m:t>
                                            </m:r>
                                          </m:sub>
                                        </m:sSub>
                                        <m:r>
                                          <a:rPr lang="en-US" altLang="zh-CN" sz="1600" i="1" dirty="0">
                                            <a:solidFill>
                                              <a:schemeClr val="tx2">
                                                <a:lumMod val="60000"/>
                                                <a:lumOff val="40000"/>
                                              </a:schemeClr>
                                            </a:solidFill>
                                            <a:latin typeface="Cambria Math"/>
                                            <a:cs typeface="Arial" charset="0"/>
                                          </a:rPr>
                                          <m:t>,</m:t>
                                        </m:r>
                                        <m:sSub>
                                          <m:sSubPr>
                                            <m:ctrlPr>
                                              <a:rPr lang="en-US" altLang="zh-CN" sz="1600" i="1" dirty="0">
                                                <a:solidFill>
                                                  <a:schemeClr val="tx2">
                                                    <a:lumMod val="60000"/>
                                                    <a:lumOff val="40000"/>
                                                  </a:schemeClr>
                                                </a:solidFill>
                                                <a:latin typeface="Cambria Math" panose="02040503050406030204" pitchFamily="18" charset="0"/>
                                                <a:cs typeface="Arial" charset="0"/>
                                              </a:rPr>
                                            </m:ctrlPr>
                                          </m:sSubPr>
                                          <m:e>
                                            <m:r>
                                              <a:rPr lang="en-US" altLang="zh-CN" sz="1600" i="1" dirty="0">
                                                <a:solidFill>
                                                  <a:schemeClr val="tx2">
                                                    <a:lumMod val="60000"/>
                                                    <a:lumOff val="40000"/>
                                                  </a:schemeClr>
                                                </a:solidFill>
                                                <a:latin typeface="Cambria Math"/>
                                                <a:cs typeface="Arial" charset="0"/>
                                              </a:rPr>
                                              <m:t>𝑟</m:t>
                                            </m:r>
                                          </m:e>
                                          <m:sub>
                                            <m:r>
                                              <a:rPr lang="en-US" altLang="zh-CN" sz="1600" i="1" dirty="0">
                                                <a:solidFill>
                                                  <a:schemeClr val="tx2">
                                                    <a:lumMod val="60000"/>
                                                    <a:lumOff val="40000"/>
                                                  </a:schemeClr>
                                                </a:solidFill>
                                                <a:latin typeface="Cambria Math"/>
                                                <a:cs typeface="Arial" charset="0"/>
                                              </a:rPr>
                                              <m:t>𝑖</m:t>
                                            </m:r>
                                          </m:sub>
                                        </m:sSub>
                                      </m:e>
                                    </m:d>
                                  </m:num>
                                  <m:den>
                                    <m:sSubSup>
                                      <m:sSubSupPr>
                                        <m:ctrlPr>
                                          <a:rPr lang="en-US" altLang="zh-CN" sz="1600" i="1">
                                            <a:solidFill>
                                              <a:schemeClr val="tx2">
                                                <a:lumMod val="60000"/>
                                                <a:lumOff val="40000"/>
                                              </a:schemeClr>
                                            </a:solidFill>
                                            <a:latin typeface="Cambria Math" panose="02040503050406030204" pitchFamily="18" charset="0"/>
                                            <a:cs typeface="Arial" charset="0"/>
                                          </a:rPr>
                                        </m:ctrlPr>
                                      </m:sSubSupPr>
                                      <m:e>
                                        <m:r>
                                          <a:rPr lang="zh-CN" altLang="en-US" sz="1600" i="1">
                                            <a:solidFill>
                                              <a:schemeClr val="tx2">
                                                <a:lumMod val="60000"/>
                                                <a:lumOff val="40000"/>
                                              </a:schemeClr>
                                            </a:solidFill>
                                            <a:latin typeface="Cambria Math"/>
                                            <a:cs typeface="Arial" charset="0"/>
                                          </a:rPr>
                                          <m:t>𝜎</m:t>
                                        </m:r>
                                      </m:e>
                                      <m:sub>
                                        <m:r>
                                          <a:rPr lang="en-US" altLang="zh-CN" sz="1600" i="1">
                                            <a:solidFill>
                                              <a:schemeClr val="tx2">
                                                <a:lumMod val="60000"/>
                                                <a:lumOff val="40000"/>
                                              </a:schemeClr>
                                            </a:solidFill>
                                            <a:latin typeface="Cambria Math"/>
                                            <a:cs typeface="Arial" charset="0"/>
                                          </a:rPr>
                                          <m:t>𝑠</m:t>
                                        </m:r>
                                      </m:sub>
                                      <m:sup>
                                        <m:r>
                                          <a:rPr lang="en-US" altLang="zh-CN" sz="1600" i="1">
                                            <a:solidFill>
                                              <a:schemeClr val="tx2">
                                                <a:lumMod val="60000"/>
                                                <a:lumOff val="40000"/>
                                              </a:schemeClr>
                                            </a:solidFill>
                                            <a:latin typeface="Cambria Math"/>
                                            <a:cs typeface="Arial" charset="0"/>
                                          </a:rPr>
                                          <m:t>2</m:t>
                                        </m:r>
                                      </m:sup>
                                    </m:sSubSup>
                                  </m:den>
                                </m:f>
                              </m:e>
                            </m:d>
                          </m:e>
                        </m:func>
                      </m:e>
                    </m:nary>
                    <m:r>
                      <a:rPr lang="zh-CN" altLang="en-US" sz="1600" b="0" i="1" dirty="0" smtClean="0">
                        <a:solidFill>
                          <a:schemeClr val="tx1"/>
                        </a:solidFill>
                        <a:latin typeface="Cambria Math"/>
                        <a:cs typeface="Arial" charset="0"/>
                      </a:rPr>
                      <m:t>𝜔</m:t>
                    </m:r>
                    <m:d>
                      <m:dPr>
                        <m:ctrlPr>
                          <a:rPr lang="en-US" altLang="zh-CN" sz="1600" b="0" i="1" dirty="0" smtClean="0">
                            <a:solidFill>
                              <a:schemeClr val="tx1"/>
                            </a:solidFill>
                            <a:latin typeface="Cambria Math" panose="02040503050406030204" pitchFamily="18" charset="0"/>
                            <a:cs typeface="Arial" charset="0"/>
                          </a:rPr>
                        </m:ctrlPr>
                      </m:dPr>
                      <m:e>
                        <m:sSub>
                          <m:sSubPr>
                            <m:ctrlPr>
                              <a:rPr lang="en-US" altLang="zh-CN" sz="1600" b="0" i="1" dirty="0" smtClean="0">
                                <a:solidFill>
                                  <a:schemeClr val="tx1"/>
                                </a:solidFill>
                                <a:latin typeface="Cambria Math" panose="02040503050406030204" pitchFamily="18" charset="0"/>
                                <a:cs typeface="Arial" charset="0"/>
                              </a:rPr>
                            </m:ctrlPr>
                          </m:sSubPr>
                          <m:e>
                            <m:r>
                              <a:rPr lang="en-US" altLang="zh-CN" sz="1600" b="0" i="1" dirty="0" smtClean="0">
                                <a:solidFill>
                                  <a:schemeClr val="tx1"/>
                                </a:solidFill>
                                <a:latin typeface="Cambria Math"/>
                                <a:cs typeface="Arial" charset="0"/>
                              </a:rPr>
                              <m:t>𝑟</m:t>
                            </m:r>
                          </m:e>
                          <m:sub>
                            <m:r>
                              <a:rPr lang="en-US" altLang="zh-CN" sz="1600" b="0" i="1" dirty="0" smtClean="0">
                                <a:solidFill>
                                  <a:schemeClr val="tx1"/>
                                </a:solidFill>
                                <a:latin typeface="Cambria Math"/>
                                <a:cs typeface="Arial" charset="0"/>
                              </a:rPr>
                              <m:t>𝑖</m:t>
                            </m:r>
                          </m:sub>
                        </m:sSub>
                      </m:e>
                    </m:d>
                    <m:sSub>
                      <m:sSubPr>
                        <m:ctrlPr>
                          <a:rPr lang="en-US" altLang="zh-CN" sz="1600" b="0" i="1" dirty="0" smtClean="0">
                            <a:solidFill>
                              <a:schemeClr val="accent6">
                                <a:lumMod val="75000"/>
                              </a:schemeClr>
                            </a:solidFill>
                            <a:latin typeface="Cambria Math" panose="02040503050406030204" pitchFamily="18" charset="0"/>
                            <a:cs typeface="Arial" charset="0"/>
                          </a:rPr>
                        </m:ctrlPr>
                      </m:sSubPr>
                      <m:e>
                        <m:r>
                          <a:rPr lang="en-US" altLang="zh-CN" sz="1600" b="0" i="1" dirty="0" smtClean="0">
                            <a:solidFill>
                              <a:schemeClr val="accent6">
                                <a:lumMod val="75000"/>
                              </a:schemeClr>
                            </a:solidFill>
                            <a:latin typeface="Cambria Math"/>
                            <a:cs typeface="Arial" charset="0"/>
                          </a:rPr>
                          <m:t>𝐷</m:t>
                        </m:r>
                      </m:e>
                      <m:sub>
                        <m:r>
                          <a:rPr lang="en-US" altLang="zh-CN" sz="1600" b="0" i="1" dirty="0" smtClean="0">
                            <a:solidFill>
                              <a:schemeClr val="accent6">
                                <a:lumMod val="75000"/>
                              </a:schemeClr>
                            </a:solidFill>
                            <a:latin typeface="Cambria Math"/>
                            <a:cs typeface="Arial" charset="0"/>
                          </a:rPr>
                          <m:t>𝑟</m:t>
                        </m:r>
                      </m:sub>
                    </m:sSub>
                    <m:r>
                      <a:rPr lang="en-US" altLang="zh-CN" sz="1600" b="0" i="1" dirty="0" smtClean="0">
                        <a:solidFill>
                          <a:schemeClr val="accent6">
                            <a:lumMod val="75000"/>
                          </a:schemeClr>
                        </a:solidFill>
                        <a:latin typeface="Cambria Math"/>
                        <a:cs typeface="Arial" charset="0"/>
                      </a:rPr>
                      <m:t>(</m:t>
                    </m:r>
                    <m:sSub>
                      <m:sSubPr>
                        <m:ctrlPr>
                          <a:rPr lang="en-US" altLang="zh-CN" sz="1600" b="0" i="1" dirty="0" smtClean="0">
                            <a:solidFill>
                              <a:schemeClr val="accent6">
                                <a:lumMod val="75000"/>
                              </a:schemeClr>
                            </a:solidFill>
                            <a:latin typeface="Cambria Math" panose="02040503050406030204" pitchFamily="18" charset="0"/>
                            <a:cs typeface="Arial" charset="0"/>
                          </a:rPr>
                        </m:ctrlPr>
                      </m:sSubPr>
                      <m:e>
                        <m:r>
                          <a:rPr lang="en-US" altLang="zh-CN" sz="1600" b="0" i="1" dirty="0" smtClean="0">
                            <a:solidFill>
                              <a:schemeClr val="accent6">
                                <a:lumMod val="75000"/>
                              </a:schemeClr>
                            </a:solidFill>
                            <a:latin typeface="Cambria Math"/>
                            <a:cs typeface="Arial" charset="0"/>
                          </a:rPr>
                          <m:t>𝑟</m:t>
                        </m:r>
                      </m:e>
                      <m:sub>
                        <m:r>
                          <a:rPr lang="en-US" altLang="zh-CN" sz="1600" b="0" i="1" dirty="0" smtClean="0">
                            <a:solidFill>
                              <a:schemeClr val="accent6">
                                <a:lumMod val="75000"/>
                              </a:schemeClr>
                            </a:solidFill>
                            <a:latin typeface="Cambria Math"/>
                            <a:cs typeface="Arial" charset="0"/>
                          </a:rPr>
                          <m:t>𝑘</m:t>
                        </m:r>
                      </m:sub>
                    </m:sSub>
                    <m:r>
                      <a:rPr lang="en-US" altLang="zh-CN" sz="1600" b="0" i="1" dirty="0" smtClean="0">
                        <a:solidFill>
                          <a:schemeClr val="accent6">
                            <a:lumMod val="75000"/>
                          </a:schemeClr>
                        </a:solidFill>
                        <a:latin typeface="Cambria Math"/>
                        <a:cs typeface="Arial" charset="0"/>
                      </a:rPr>
                      <m:t>,</m:t>
                    </m:r>
                    <m:sSub>
                      <m:sSubPr>
                        <m:ctrlPr>
                          <a:rPr lang="en-US" altLang="zh-CN" sz="1600" b="0" i="1" dirty="0" smtClean="0">
                            <a:solidFill>
                              <a:schemeClr val="accent6">
                                <a:lumMod val="75000"/>
                              </a:schemeClr>
                            </a:solidFill>
                            <a:latin typeface="Cambria Math" panose="02040503050406030204" pitchFamily="18" charset="0"/>
                            <a:cs typeface="Arial" charset="0"/>
                          </a:rPr>
                        </m:ctrlPr>
                      </m:sSubPr>
                      <m:e>
                        <m:r>
                          <a:rPr lang="en-US" altLang="zh-CN" sz="1600" b="0" i="1" dirty="0" smtClean="0">
                            <a:solidFill>
                              <a:schemeClr val="accent6">
                                <a:lumMod val="75000"/>
                              </a:schemeClr>
                            </a:solidFill>
                            <a:latin typeface="Cambria Math"/>
                            <a:cs typeface="Arial" charset="0"/>
                          </a:rPr>
                          <m:t>𝑟</m:t>
                        </m:r>
                      </m:e>
                      <m:sub>
                        <m:r>
                          <a:rPr lang="en-US" altLang="zh-CN" sz="1600" b="0" i="1" dirty="0" smtClean="0">
                            <a:solidFill>
                              <a:schemeClr val="accent6">
                                <a:lumMod val="75000"/>
                              </a:schemeClr>
                            </a:solidFill>
                            <a:latin typeface="Cambria Math"/>
                            <a:cs typeface="Arial" charset="0"/>
                          </a:rPr>
                          <m:t>𝑖</m:t>
                        </m:r>
                      </m:sub>
                    </m:sSub>
                    <m:r>
                      <a:rPr lang="en-US" altLang="zh-CN" sz="1600" b="0" i="1" dirty="0" smtClean="0">
                        <a:solidFill>
                          <a:schemeClr val="accent6">
                            <a:lumMod val="75000"/>
                          </a:schemeClr>
                        </a:solidFill>
                        <a:latin typeface="Cambria Math"/>
                        <a:cs typeface="Arial" charset="0"/>
                      </a:rPr>
                      <m:t>)</m:t>
                    </m:r>
                  </m:oMath>
                </a14:m>
                <a:r>
                  <a:rPr lang="en-US" altLang="zh-CN" sz="1600" dirty="0" smtClean="0">
                    <a:solidFill>
                      <a:schemeClr val="tx1"/>
                    </a:solidFill>
                    <a:cs typeface="Arial" charset="0"/>
                  </a:rPr>
                  <a:t> </a:t>
                </a:r>
                <a:endParaRPr lang="en-US" altLang="zh-CN" sz="1600" dirty="0">
                  <a:solidFill>
                    <a:schemeClr val="tx1"/>
                  </a:solidFill>
                  <a:cs typeface="Arial" charset="0"/>
                </a:endParaRPr>
              </a:p>
            </p:txBody>
          </p:sp>
        </mc:Choice>
        <mc:Fallback xmlns="">
          <p:sp>
            <p:nvSpPr>
              <p:cNvPr id="138" name="TextBox 137"/>
              <p:cNvSpPr txBox="1">
                <a:spLocks noRot="1" noChangeAspect="1" noMove="1" noResize="1" noEditPoints="1" noAdjustHandles="1" noChangeArrowheads="1" noChangeShapeType="1" noTextEdit="1"/>
              </p:cNvSpPr>
              <p:nvPr/>
            </p:nvSpPr>
            <p:spPr>
              <a:xfrm>
                <a:off x="89406" y="6134859"/>
                <a:ext cx="4406394" cy="494541"/>
              </a:xfrm>
              <a:prstGeom prst="rect">
                <a:avLst/>
              </a:prstGeom>
              <a:blipFill rotWithShape="0">
                <a:blip r:embed="rId14"/>
                <a:stretch>
                  <a:fillRect t="-54878" b="-102439"/>
                </a:stretch>
              </a:blipFill>
            </p:spPr>
            <p:txBody>
              <a:bodyPr/>
              <a:lstStyle/>
              <a:p>
                <a:r>
                  <a:rPr lang="en-US">
                    <a:noFill/>
                  </a:rPr>
                  <a:t> </a:t>
                </a:r>
              </a:p>
            </p:txBody>
          </p:sp>
        </mc:Fallback>
      </mc:AlternateContent>
      <p:sp>
        <p:nvSpPr>
          <p:cNvPr id="139" name="圆角矩形标注 138"/>
          <p:cNvSpPr/>
          <p:nvPr/>
        </p:nvSpPr>
        <p:spPr>
          <a:xfrm>
            <a:off x="247615" y="6629400"/>
            <a:ext cx="4400585" cy="228600"/>
          </a:xfrm>
          <a:prstGeom prst="wedgeRoundRectCallout">
            <a:avLst>
              <a:gd name="adj1" fmla="val 30791"/>
              <a:gd name="adj2" fmla="val -110227"/>
              <a:gd name="adj3" fmla="val 16667"/>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lIns="91420" tIns="45711" rIns="91420" bIns="45711" rtlCol="0" anchor="ctr"/>
          <a:lstStyle/>
          <a:p>
            <a:pPr marL="0" lvl="1" indent="0" algn="ctr">
              <a:spcBef>
                <a:spcPts val="1200"/>
              </a:spcBef>
              <a:defRPr/>
            </a:pPr>
            <a:r>
              <a:rPr lang="en-US" altLang="zh-CN" sz="1200" dirty="0">
                <a:solidFill>
                  <a:srgbClr val="F79646">
                    <a:lumMod val="50000"/>
                  </a:srgbClr>
                </a:solidFill>
                <a:latin typeface="Arial" charset="0"/>
                <a:ea typeface="ＭＳ Ｐゴシック" charset="-128"/>
              </a:rPr>
              <a:t>Region contrast by sparse histogram comparison.</a:t>
            </a:r>
            <a:endParaRPr lang="en-US" altLang="zh-CN" sz="1200" dirty="0">
              <a:solidFill>
                <a:srgbClr val="F79646">
                  <a:lumMod val="50000"/>
                </a:srgbClr>
              </a:solidFill>
              <a:latin typeface="Arial" charset="0"/>
              <a:ea typeface="ＭＳ Ｐゴシック" charset="-128"/>
              <a:cs typeface="Arial" charset="0"/>
            </a:endParaRPr>
          </a:p>
        </p:txBody>
      </p:sp>
      <p:sp>
        <p:nvSpPr>
          <p:cNvPr id="141" name="TextBox 140"/>
          <p:cNvSpPr txBox="1"/>
          <p:nvPr/>
        </p:nvSpPr>
        <p:spPr>
          <a:xfrm>
            <a:off x="4953000" y="3766458"/>
            <a:ext cx="4415919" cy="292347"/>
          </a:xfrm>
          <a:prstGeom prst="rect">
            <a:avLst/>
          </a:prstGeom>
          <a:solidFill>
            <a:srgbClr val="FFCCCC"/>
          </a:solidFill>
        </p:spPr>
        <p:txBody>
          <a:bodyPr wrap="square" lIns="91399" tIns="45700" rIns="91399" bIns="45700" rtlCol="0">
            <a:spAutoFit/>
          </a:bodyPr>
          <a:lstStyle/>
          <a:p>
            <a:pPr algn="ctr"/>
            <a:r>
              <a:rPr lang="pt-BR" altLang="zh-CN" sz="1300" b="1" dirty="0" smtClean="0"/>
              <a:t>SaliencyCut: Automatic salient region extraction</a:t>
            </a:r>
            <a:endParaRPr lang="zh-CN" altLang="en-US" sz="1300" b="1" dirty="0"/>
          </a:p>
        </p:txBody>
      </p:sp>
      <p:pic>
        <p:nvPicPr>
          <p:cNvPr id="10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53000" y="4099561"/>
            <a:ext cx="4415919" cy="198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 name="TextBox 142"/>
          <p:cNvSpPr txBox="1"/>
          <p:nvPr/>
        </p:nvSpPr>
        <p:spPr>
          <a:xfrm>
            <a:off x="4962525" y="6136186"/>
            <a:ext cx="4406394" cy="748905"/>
          </a:xfrm>
          <a:prstGeom prst="rect">
            <a:avLst/>
          </a:prstGeom>
          <a:noFill/>
        </p:spPr>
        <p:txBody>
          <a:bodyPr wrap="square" lIns="0" tIns="45711" rIns="0" bIns="45711" rtlCol="0">
            <a:spAutoFit/>
          </a:bodyPr>
          <a:lstStyle/>
          <a:p>
            <a:pPr marL="171450" lvl="1" indent="-171450">
              <a:buFont typeface="Arial" pitchFamily="34" charset="0"/>
              <a:buChar char="•"/>
              <a:defRPr/>
            </a:pPr>
            <a:r>
              <a:rPr lang="en-US" altLang="zh-CN" sz="1200" dirty="0" smtClean="0">
                <a:solidFill>
                  <a:srgbClr val="000000"/>
                </a:solidFill>
                <a:cs typeface="Arial" charset="0"/>
              </a:rPr>
              <a:t>Iterative </a:t>
            </a:r>
            <a:r>
              <a:rPr lang="en-US" altLang="zh-CN" sz="1200" dirty="0">
                <a:solidFill>
                  <a:srgbClr val="000000"/>
                </a:solidFill>
                <a:cs typeface="Arial" charset="0"/>
              </a:rPr>
              <a:t>refine:  iteratively run GrabCut </a:t>
            </a:r>
            <a:r>
              <a:rPr lang="en-US" altLang="zh-CN" sz="1200" dirty="0" smtClean="0">
                <a:solidFill>
                  <a:srgbClr val="000000"/>
                </a:solidFill>
                <a:cs typeface="Arial" charset="0"/>
              </a:rPr>
              <a:t> to refine segmentation</a:t>
            </a:r>
          </a:p>
          <a:p>
            <a:pPr marL="171450" lvl="1" indent="-171450">
              <a:buFont typeface="Arial" pitchFamily="34" charset="0"/>
              <a:buChar char="•"/>
              <a:defRPr/>
            </a:pPr>
            <a:r>
              <a:rPr lang="en-US" altLang="zh-CN" sz="1200" dirty="0" smtClean="0">
                <a:solidFill>
                  <a:srgbClr val="000000"/>
                </a:solidFill>
                <a:cs typeface="Arial" charset="0"/>
              </a:rPr>
              <a:t>Adaptive fitting</a:t>
            </a:r>
            <a:r>
              <a:rPr lang="en-US" altLang="zh-CN" sz="1200" dirty="0">
                <a:solidFill>
                  <a:srgbClr val="000000"/>
                </a:solidFill>
                <a:cs typeface="Arial" charset="0"/>
              </a:rPr>
              <a:t>: adaptively </a:t>
            </a:r>
            <a:r>
              <a:rPr lang="en-US" altLang="zh-CN" sz="1200" dirty="0" smtClean="0">
                <a:solidFill>
                  <a:srgbClr val="000000"/>
                </a:solidFill>
                <a:cs typeface="Arial" charset="0"/>
              </a:rPr>
              <a:t>fit with newly </a:t>
            </a:r>
            <a:r>
              <a:rPr lang="en-US" altLang="zh-CN" sz="1200" dirty="0">
                <a:solidFill>
                  <a:srgbClr val="000000"/>
                </a:solidFill>
                <a:cs typeface="Arial" charset="0"/>
              </a:rPr>
              <a:t>segmented salient </a:t>
            </a:r>
            <a:r>
              <a:rPr lang="en-US" altLang="zh-CN" sz="1200" dirty="0" smtClean="0">
                <a:solidFill>
                  <a:srgbClr val="000000"/>
                </a:solidFill>
                <a:cs typeface="Arial" charset="0"/>
              </a:rPr>
              <a:t>region</a:t>
            </a:r>
            <a:endParaRPr lang="en-US" altLang="zh-CN" sz="1200" dirty="0">
              <a:solidFill>
                <a:srgbClr val="000000"/>
              </a:solidFill>
              <a:cs typeface="Arial" charset="0"/>
            </a:endParaRPr>
          </a:p>
          <a:p>
            <a:pPr marL="0" lvl="1">
              <a:spcBef>
                <a:spcPts val="800"/>
              </a:spcBef>
              <a:defRPr/>
            </a:pPr>
            <a:r>
              <a:rPr lang="en-US" altLang="zh-CN" sz="1200" dirty="0" smtClean="0">
                <a:solidFill>
                  <a:srgbClr val="000000"/>
                </a:solidFill>
                <a:cs typeface="Arial" charset="0"/>
              </a:rPr>
              <a:t>Enables automatic initialization provided by salient object detection.</a:t>
            </a:r>
            <a:endParaRPr lang="en-US" altLang="zh-CN" sz="1200" dirty="0">
              <a:solidFill>
                <a:srgbClr val="000000"/>
              </a:solidFill>
              <a:cs typeface="Arial" charset="0"/>
            </a:endParaRPr>
          </a:p>
        </p:txBody>
      </p:sp>
      <p:sp>
        <p:nvSpPr>
          <p:cNvPr id="144" name="TextBox 143"/>
          <p:cNvSpPr txBox="1"/>
          <p:nvPr/>
        </p:nvSpPr>
        <p:spPr>
          <a:xfrm>
            <a:off x="232281" y="7073148"/>
            <a:ext cx="4415919" cy="292347"/>
          </a:xfrm>
          <a:prstGeom prst="rect">
            <a:avLst/>
          </a:prstGeom>
          <a:solidFill>
            <a:srgbClr val="FFCCCC"/>
          </a:solidFill>
        </p:spPr>
        <p:txBody>
          <a:bodyPr wrap="square" lIns="91399" tIns="45700" rIns="91399" bIns="45700" rtlCol="0">
            <a:spAutoFit/>
          </a:bodyPr>
          <a:lstStyle/>
          <a:p>
            <a:pPr algn="ctr"/>
            <a:r>
              <a:rPr lang="en-US" altLang="zh-CN" sz="1300" b="1" dirty="0" smtClean="0"/>
              <a:t>Evaluation on MSRA 1000 Benchmark Dataset (Simple Images)</a:t>
            </a:r>
            <a:endParaRPr lang="zh-CN" altLang="en-US" sz="1300" b="1" dirty="0"/>
          </a:p>
        </p:txBody>
      </p:sp>
      <p:pic>
        <p:nvPicPr>
          <p:cNvPr id="104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1006" y="7416801"/>
            <a:ext cx="2206901" cy="164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48265" y="7416800"/>
            <a:ext cx="2099935" cy="1649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7" name="TextBox 146"/>
          <p:cNvSpPr txBox="1"/>
          <p:nvPr/>
        </p:nvSpPr>
        <p:spPr>
          <a:xfrm>
            <a:off x="4953000" y="7073148"/>
            <a:ext cx="4415919" cy="292347"/>
          </a:xfrm>
          <a:prstGeom prst="rect">
            <a:avLst/>
          </a:prstGeom>
          <a:solidFill>
            <a:srgbClr val="FFCCCC"/>
          </a:solidFill>
        </p:spPr>
        <p:txBody>
          <a:bodyPr wrap="square" lIns="91399" tIns="45700" rIns="91399" bIns="45700" rtlCol="0">
            <a:spAutoFit/>
          </a:bodyPr>
          <a:lstStyle/>
          <a:p>
            <a:pPr algn="ctr"/>
            <a:r>
              <a:rPr lang="en-US" altLang="zh-CN" sz="1300" b="1" dirty="0" smtClean="0"/>
              <a:t>Challenging Benchmark: non-selected internet images</a:t>
            </a:r>
            <a:endParaRPr lang="zh-CN" altLang="en-US" sz="1300" b="1" dirty="0"/>
          </a:p>
        </p:txBody>
      </p:sp>
      <p:pic>
        <p:nvPicPr>
          <p:cNvPr id="1043"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62525" y="7428464"/>
            <a:ext cx="4406393" cy="1638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0" name="TextBox 149"/>
          <p:cNvSpPr txBox="1"/>
          <p:nvPr/>
        </p:nvSpPr>
        <p:spPr>
          <a:xfrm>
            <a:off x="4962525" y="10744200"/>
            <a:ext cx="4362926" cy="1954363"/>
          </a:xfrm>
          <a:prstGeom prst="rect">
            <a:avLst/>
          </a:prstGeom>
          <a:noFill/>
        </p:spPr>
        <p:txBody>
          <a:bodyPr wrap="square" lIns="0" tIns="45711" rIns="0" bIns="45711" rtlCol="0">
            <a:spAutoFit/>
          </a:bodyPr>
          <a:lstStyle/>
          <a:p>
            <a:pPr marL="0" lvl="1">
              <a:defRPr/>
            </a:pPr>
            <a:r>
              <a:rPr lang="en-US" altLang="zh-CN" sz="1100" dirty="0" smtClean="0">
                <a:solidFill>
                  <a:srgbClr val="000000"/>
                </a:solidFill>
                <a:cs typeface="Arial" charset="0"/>
              </a:rPr>
              <a:t>[1] Global </a:t>
            </a:r>
            <a:r>
              <a:rPr lang="en-US" altLang="zh-CN" sz="1100" dirty="0">
                <a:solidFill>
                  <a:srgbClr val="000000"/>
                </a:solidFill>
                <a:cs typeface="Arial" charset="0"/>
              </a:rPr>
              <a:t>Contrast based Salient Region Detection. </a:t>
            </a:r>
            <a:r>
              <a:rPr lang="en-US" altLang="zh-CN" sz="1100" dirty="0" smtClean="0">
                <a:solidFill>
                  <a:srgbClr val="000000"/>
                </a:solidFill>
                <a:cs typeface="Arial" charset="0"/>
              </a:rPr>
              <a:t>IEEE </a:t>
            </a:r>
            <a:r>
              <a:rPr lang="en-US" altLang="zh-CN" sz="1100" dirty="0">
                <a:solidFill>
                  <a:srgbClr val="000000"/>
                </a:solidFill>
                <a:cs typeface="Arial" charset="0"/>
              </a:rPr>
              <a:t>CVPR, </a:t>
            </a:r>
            <a:r>
              <a:rPr lang="en-US" altLang="zh-CN" sz="1100" dirty="0" smtClean="0">
                <a:solidFill>
                  <a:srgbClr val="000000"/>
                </a:solidFill>
                <a:cs typeface="Arial" charset="0"/>
              </a:rPr>
              <a:t>2011</a:t>
            </a:r>
          </a:p>
          <a:p>
            <a:pPr marL="0" lvl="1">
              <a:defRPr/>
            </a:pPr>
            <a:r>
              <a:rPr lang="en-US" altLang="zh-CN" sz="1100" dirty="0" smtClean="0">
                <a:solidFill>
                  <a:srgbClr val="000000"/>
                </a:solidFill>
                <a:cs typeface="Arial" charset="0"/>
              </a:rPr>
              <a:t>[2] </a:t>
            </a:r>
            <a:r>
              <a:rPr lang="en-US" altLang="zh-CN" sz="1100" dirty="0" smtClean="0"/>
              <a:t>Salient </a:t>
            </a:r>
            <a:r>
              <a:rPr lang="en-US" altLang="zh-CN" sz="1100" dirty="0"/>
              <a:t>Object Detection and </a:t>
            </a:r>
            <a:r>
              <a:rPr lang="en-US" altLang="zh-CN" sz="1100" dirty="0" smtClean="0"/>
              <a:t>Segmentation. TPAMI-2011-10-0753</a:t>
            </a:r>
          </a:p>
          <a:p>
            <a:pPr marL="0" lvl="1">
              <a:defRPr/>
            </a:pPr>
            <a:r>
              <a:rPr lang="en-US" altLang="zh-CN" sz="1100" dirty="0" smtClean="0"/>
              <a:t>[3] </a:t>
            </a:r>
            <a:r>
              <a:rPr lang="en-US" altLang="zh-CN" sz="1100" dirty="0" err="1" smtClean="0"/>
              <a:t>SalientShape</a:t>
            </a:r>
            <a:r>
              <a:rPr lang="en-US" altLang="zh-CN" sz="1100" dirty="0"/>
              <a:t>: Group Saliency in Image </a:t>
            </a:r>
            <a:r>
              <a:rPr lang="en-US" altLang="zh-CN" sz="1100" dirty="0" smtClean="0"/>
              <a:t>Collections. TVC, 2013</a:t>
            </a:r>
          </a:p>
          <a:p>
            <a:pPr marL="0" lvl="1">
              <a:defRPr/>
            </a:pPr>
            <a:r>
              <a:rPr lang="en-US" altLang="zh-CN" sz="1100" dirty="0" smtClean="0">
                <a:solidFill>
                  <a:srgbClr val="000000"/>
                </a:solidFill>
                <a:cs typeface="Arial" charset="0"/>
              </a:rPr>
              <a:t>[4] Sketch2Photo</a:t>
            </a:r>
            <a:r>
              <a:rPr lang="en-US" altLang="zh-CN" sz="1100" dirty="0">
                <a:solidFill>
                  <a:srgbClr val="000000"/>
                </a:solidFill>
                <a:cs typeface="Arial" charset="0"/>
              </a:rPr>
              <a:t>: Internet Image </a:t>
            </a:r>
            <a:r>
              <a:rPr lang="en-US" altLang="zh-CN" sz="1100" dirty="0" smtClean="0">
                <a:solidFill>
                  <a:srgbClr val="000000"/>
                </a:solidFill>
                <a:cs typeface="Arial" charset="0"/>
              </a:rPr>
              <a:t>Montage. SIGGRAPH Asia, 2009</a:t>
            </a:r>
          </a:p>
          <a:p>
            <a:pPr marL="0" lvl="1">
              <a:defRPr/>
            </a:pPr>
            <a:r>
              <a:rPr lang="en-US" altLang="zh-CN" sz="1100" dirty="0" smtClean="0">
                <a:solidFill>
                  <a:srgbClr val="000000"/>
                </a:solidFill>
                <a:cs typeface="Arial" charset="0"/>
              </a:rPr>
              <a:t>[5] Semantic </a:t>
            </a:r>
            <a:r>
              <a:rPr lang="en-US" altLang="zh-CN" sz="1100" dirty="0">
                <a:solidFill>
                  <a:srgbClr val="000000"/>
                </a:solidFill>
                <a:cs typeface="Arial" charset="0"/>
              </a:rPr>
              <a:t>Colorization with Internet </a:t>
            </a:r>
            <a:r>
              <a:rPr lang="en-US" altLang="zh-CN" sz="1100" dirty="0" smtClean="0">
                <a:solidFill>
                  <a:srgbClr val="000000"/>
                </a:solidFill>
                <a:cs typeface="Arial" charset="0"/>
              </a:rPr>
              <a:t>Images. SIGGRAPH Asia, 2011.</a:t>
            </a:r>
          </a:p>
          <a:p>
            <a:pPr marL="0" lvl="1">
              <a:defRPr/>
            </a:pPr>
            <a:r>
              <a:rPr lang="en-US" altLang="zh-CN" sz="1100" dirty="0" smtClean="0">
                <a:solidFill>
                  <a:srgbClr val="000000"/>
                </a:solidFill>
                <a:cs typeface="Arial" charset="0"/>
              </a:rPr>
              <a:t>[6] Web-Image </a:t>
            </a:r>
            <a:r>
              <a:rPr lang="en-US" altLang="zh-CN" sz="1100" dirty="0">
                <a:solidFill>
                  <a:srgbClr val="000000"/>
                </a:solidFill>
                <a:cs typeface="Arial" charset="0"/>
              </a:rPr>
              <a:t>Driven Best Views of 3D </a:t>
            </a:r>
            <a:r>
              <a:rPr lang="en-US" altLang="zh-CN" sz="1100" dirty="0" smtClean="0">
                <a:solidFill>
                  <a:srgbClr val="000000"/>
                </a:solidFill>
                <a:cs typeface="Arial" charset="0"/>
              </a:rPr>
              <a:t>Shapes. TVC, 2011.</a:t>
            </a:r>
          </a:p>
          <a:p>
            <a:pPr marL="0" lvl="1">
              <a:defRPr/>
            </a:pPr>
            <a:r>
              <a:rPr lang="en-US" altLang="zh-CN" sz="1100" dirty="0" smtClean="0">
                <a:solidFill>
                  <a:srgbClr val="000000"/>
                </a:solidFill>
                <a:cs typeface="Arial" charset="0"/>
              </a:rPr>
              <a:t>[7] </a:t>
            </a:r>
            <a:r>
              <a:rPr lang="en-US" altLang="zh-CN" sz="1100" dirty="0" err="1" smtClean="0">
                <a:solidFill>
                  <a:srgbClr val="000000"/>
                </a:solidFill>
                <a:cs typeface="Arial" charset="0"/>
              </a:rPr>
              <a:t>Arcimboldo</a:t>
            </a:r>
            <a:r>
              <a:rPr lang="en-US" altLang="zh-CN" sz="1100" dirty="0" smtClean="0">
                <a:solidFill>
                  <a:srgbClr val="000000"/>
                </a:solidFill>
                <a:cs typeface="Arial" charset="0"/>
              </a:rPr>
              <a:t>-like </a:t>
            </a:r>
            <a:r>
              <a:rPr lang="en-US" altLang="zh-CN" sz="1100" dirty="0">
                <a:solidFill>
                  <a:srgbClr val="000000"/>
                </a:solidFill>
                <a:cs typeface="Arial" charset="0"/>
              </a:rPr>
              <a:t>Collage Using Internet </a:t>
            </a:r>
            <a:r>
              <a:rPr lang="en-US" altLang="zh-CN" sz="1100" dirty="0" smtClean="0">
                <a:solidFill>
                  <a:srgbClr val="000000"/>
                </a:solidFill>
                <a:cs typeface="Arial" charset="0"/>
              </a:rPr>
              <a:t>Images. SIGGRAPH Asia, 2011.</a:t>
            </a:r>
          </a:p>
          <a:p>
            <a:pPr marL="0" lvl="1">
              <a:defRPr/>
            </a:pPr>
            <a:r>
              <a:rPr lang="en-US" altLang="zh-CN" sz="1100" dirty="0" smtClean="0">
                <a:solidFill>
                  <a:srgbClr val="000000"/>
                </a:solidFill>
                <a:cs typeface="Arial" charset="0"/>
              </a:rPr>
              <a:t>[8] Data-Driven </a:t>
            </a:r>
            <a:r>
              <a:rPr lang="en-US" altLang="zh-CN" sz="1100" dirty="0">
                <a:solidFill>
                  <a:srgbClr val="000000"/>
                </a:solidFill>
                <a:cs typeface="Arial" charset="0"/>
              </a:rPr>
              <a:t>Object Manipulation in Images. </a:t>
            </a:r>
            <a:r>
              <a:rPr lang="en-US" altLang="zh-CN" sz="1100" dirty="0" err="1" smtClean="0">
                <a:solidFill>
                  <a:srgbClr val="000000"/>
                </a:solidFill>
                <a:cs typeface="Arial" charset="0"/>
              </a:rPr>
              <a:t>Eurographics</a:t>
            </a:r>
            <a:r>
              <a:rPr lang="en-US" altLang="zh-CN" sz="1100" dirty="0" smtClean="0">
                <a:solidFill>
                  <a:srgbClr val="000000"/>
                </a:solidFill>
                <a:cs typeface="Arial" charset="0"/>
              </a:rPr>
              <a:t> 2012.</a:t>
            </a:r>
          </a:p>
          <a:p>
            <a:pPr marL="0" lvl="1">
              <a:defRPr/>
            </a:pPr>
            <a:r>
              <a:rPr lang="en-US" altLang="zh-CN" sz="1100" dirty="0" smtClean="0">
                <a:solidFill>
                  <a:srgbClr val="000000"/>
                </a:solidFill>
                <a:cs typeface="Arial" charset="0"/>
              </a:rPr>
              <a:t>[9] Mobile </a:t>
            </a:r>
            <a:r>
              <a:rPr lang="en-US" altLang="zh-CN" sz="1100" dirty="0">
                <a:solidFill>
                  <a:srgbClr val="000000"/>
                </a:solidFill>
                <a:cs typeface="Arial" charset="0"/>
              </a:rPr>
              <a:t>Product Search with Bag of Hash Bits and Boundary </a:t>
            </a:r>
            <a:r>
              <a:rPr lang="en-US" altLang="zh-CN" sz="1100" dirty="0" err="1">
                <a:solidFill>
                  <a:srgbClr val="000000"/>
                </a:solidFill>
                <a:cs typeface="Arial" charset="0"/>
              </a:rPr>
              <a:t>Reranking</a:t>
            </a:r>
            <a:r>
              <a:rPr lang="en-US" altLang="zh-CN" sz="1100" dirty="0" smtClean="0">
                <a:solidFill>
                  <a:srgbClr val="000000"/>
                </a:solidFill>
                <a:cs typeface="Arial" charset="0"/>
              </a:rPr>
              <a:t>, CVPR 2012</a:t>
            </a:r>
          </a:p>
          <a:p>
            <a:pPr marL="0" lvl="1">
              <a:defRPr/>
            </a:pPr>
            <a:r>
              <a:rPr lang="en-US" altLang="zh-CN" sz="1100" smtClean="0">
                <a:solidFill>
                  <a:srgbClr val="000000"/>
                </a:solidFill>
                <a:cs typeface="Arial" charset="0"/>
              </a:rPr>
              <a:t>[10] More</a:t>
            </a:r>
            <a:r>
              <a:rPr lang="en-US" altLang="zh-CN" sz="1100" dirty="0" smtClean="0">
                <a:solidFill>
                  <a:srgbClr val="000000"/>
                </a:solidFill>
                <a:cs typeface="Arial" charset="0"/>
              </a:rPr>
              <a:t>: </a:t>
            </a:r>
            <a:r>
              <a:rPr lang="en-US" altLang="zh-CN" sz="1100" dirty="0">
                <a:hlinkClick r:id="rId19"/>
              </a:rPr>
              <a:t>http://</a:t>
            </a:r>
            <a:r>
              <a:rPr lang="en-US" altLang="zh-CN" sz="1100" dirty="0" smtClean="0">
                <a:hlinkClick r:id="rId19"/>
              </a:rPr>
              <a:t>scholar.google.com/scholar?cites=9026003219213417480</a:t>
            </a:r>
            <a:endParaRPr lang="en-US" altLang="zh-CN" sz="1100" dirty="0" smtClean="0"/>
          </a:p>
        </p:txBody>
      </p:sp>
      <p:sp>
        <p:nvSpPr>
          <p:cNvPr id="151" name="TextBox 150"/>
          <p:cNvSpPr txBox="1"/>
          <p:nvPr/>
        </p:nvSpPr>
        <p:spPr>
          <a:xfrm>
            <a:off x="247615" y="9220200"/>
            <a:ext cx="9077836" cy="292347"/>
          </a:xfrm>
          <a:prstGeom prst="rect">
            <a:avLst/>
          </a:prstGeom>
          <a:solidFill>
            <a:srgbClr val="FFCCCC"/>
          </a:solidFill>
        </p:spPr>
        <p:txBody>
          <a:bodyPr wrap="square" lIns="91399" tIns="45700" rIns="91399" bIns="45700" rtlCol="0">
            <a:spAutoFit/>
          </a:bodyPr>
          <a:lstStyle/>
          <a:p>
            <a:pPr algn="ctr"/>
            <a:r>
              <a:rPr lang="en-US" altLang="zh-CN" sz="1300" b="1" dirty="0" smtClean="0"/>
              <a:t>Robust Applications Design: automatically process many images + use efficient algorithms to select good results  </a:t>
            </a:r>
            <a:endParaRPr lang="zh-CN" altLang="en-US" sz="1300" b="1" dirty="0"/>
          </a:p>
        </p:txBody>
      </p:sp>
      <p:sp>
        <p:nvSpPr>
          <p:cNvPr id="136" name="TextBox 135"/>
          <p:cNvSpPr txBox="1"/>
          <p:nvPr/>
        </p:nvSpPr>
        <p:spPr>
          <a:xfrm rot="16200000">
            <a:off x="4482981" y="9660692"/>
            <a:ext cx="923330" cy="931108"/>
          </a:xfrm>
          <a:prstGeom prst="rect">
            <a:avLst/>
          </a:prstGeom>
          <a:noFill/>
        </p:spPr>
        <p:txBody>
          <a:bodyPr vert="eaVert" wrap="square" rtlCol="0">
            <a:spAutoFit/>
          </a:bodyPr>
          <a:lstStyle/>
          <a:p>
            <a:pPr algn="r"/>
            <a:r>
              <a:rPr lang="en-US" altLang="zh-CN" sz="1200" dirty="0" smtClean="0"/>
              <a:t>Sketch </a:t>
            </a:r>
          </a:p>
          <a:p>
            <a:pPr algn="r"/>
            <a:r>
              <a:rPr lang="en-US" altLang="zh-CN" sz="1200" dirty="0" smtClean="0"/>
              <a:t>Based Retrieval  [2,3, 9]</a:t>
            </a:r>
            <a:endParaRPr lang="zh-CN" altLang="en-US" sz="1200" dirty="0"/>
          </a:p>
        </p:txBody>
      </p:sp>
      <p:pic>
        <p:nvPicPr>
          <p:cNvPr id="1045" name="Picture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30271" y="9555480"/>
            <a:ext cx="3895180" cy="113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7" name="图片 136"/>
          <p:cNvPicPr>
            <a:picLocks noChangeAspect="1"/>
          </p:cNvPicPr>
          <p:nvPr/>
        </p:nvPicPr>
        <p:blipFill rotWithShape="1">
          <a:blip r:embed="rId21" cstate="print">
            <a:extLst>
              <a:ext uri="{28A0092B-C50C-407E-A947-70E740481C1C}">
                <a14:useLocalDpi xmlns:a14="http://schemas.microsoft.com/office/drawing/2010/main" val="0"/>
              </a:ext>
            </a:extLst>
          </a:blip>
          <a:srcRect b="35130"/>
          <a:stretch/>
        </p:blipFill>
        <p:spPr>
          <a:xfrm>
            <a:off x="247615" y="9555480"/>
            <a:ext cx="2105459" cy="769818"/>
          </a:xfrm>
          <a:prstGeom prst="rect">
            <a:avLst/>
          </a:prstGeom>
        </p:spPr>
      </p:pic>
      <p:pic>
        <p:nvPicPr>
          <p:cNvPr id="1046" name="Picture 2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41806" y="11658600"/>
            <a:ext cx="2100458" cy="83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4711" y="10577512"/>
            <a:ext cx="2108363" cy="83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25871" y="9555480"/>
            <a:ext cx="1875879" cy="1210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图片 13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763311" y="11116969"/>
            <a:ext cx="1838440" cy="1379831"/>
          </a:xfrm>
          <a:prstGeom prst="rect">
            <a:avLst/>
          </a:prstGeom>
        </p:spPr>
      </p:pic>
      <p:sp>
        <p:nvSpPr>
          <p:cNvPr id="145" name="TextBox 144"/>
          <p:cNvSpPr txBox="1"/>
          <p:nvPr/>
        </p:nvSpPr>
        <p:spPr>
          <a:xfrm>
            <a:off x="272099" y="10287000"/>
            <a:ext cx="2090101" cy="276999"/>
          </a:xfrm>
          <a:prstGeom prst="rect">
            <a:avLst/>
          </a:prstGeom>
          <a:noFill/>
        </p:spPr>
        <p:txBody>
          <a:bodyPr wrap="square" rtlCol="0">
            <a:spAutoFit/>
          </a:bodyPr>
          <a:lstStyle/>
          <a:p>
            <a:pPr algn="ctr"/>
            <a:r>
              <a:rPr lang="en-US" altLang="zh-CN" sz="1200" dirty="0" smtClean="0"/>
              <a:t>Image montage [4]</a:t>
            </a:r>
            <a:endParaRPr lang="zh-CN" altLang="en-US" sz="1200" dirty="0"/>
          </a:p>
        </p:txBody>
      </p:sp>
      <p:sp>
        <p:nvSpPr>
          <p:cNvPr id="162" name="TextBox 161"/>
          <p:cNvSpPr txBox="1"/>
          <p:nvPr/>
        </p:nvSpPr>
        <p:spPr>
          <a:xfrm>
            <a:off x="272099" y="11366981"/>
            <a:ext cx="2090101" cy="276999"/>
          </a:xfrm>
          <a:prstGeom prst="rect">
            <a:avLst/>
          </a:prstGeom>
          <a:noFill/>
        </p:spPr>
        <p:txBody>
          <a:bodyPr wrap="square" rtlCol="0">
            <a:spAutoFit/>
          </a:bodyPr>
          <a:lstStyle/>
          <a:p>
            <a:pPr algn="ctr"/>
            <a:r>
              <a:rPr lang="en-US" altLang="zh-CN" sz="1200" dirty="0" smtClean="0"/>
              <a:t>Image Manipulation [8]</a:t>
            </a:r>
            <a:endParaRPr lang="zh-CN" altLang="en-US" sz="1200" dirty="0"/>
          </a:p>
        </p:txBody>
      </p:sp>
      <p:sp>
        <p:nvSpPr>
          <p:cNvPr id="163" name="TextBox 162"/>
          <p:cNvSpPr txBox="1"/>
          <p:nvPr/>
        </p:nvSpPr>
        <p:spPr>
          <a:xfrm>
            <a:off x="272099" y="12448401"/>
            <a:ext cx="2090101" cy="276999"/>
          </a:xfrm>
          <a:prstGeom prst="rect">
            <a:avLst/>
          </a:prstGeom>
          <a:noFill/>
        </p:spPr>
        <p:txBody>
          <a:bodyPr wrap="square" rtlCol="0">
            <a:spAutoFit/>
          </a:bodyPr>
          <a:lstStyle/>
          <a:p>
            <a:pPr algn="ctr"/>
            <a:r>
              <a:rPr lang="en-US" altLang="zh-CN" sz="1200" dirty="0" smtClean="0"/>
              <a:t>Semantic Colorization [5]</a:t>
            </a:r>
            <a:endParaRPr lang="zh-CN" altLang="en-US" sz="1200" dirty="0"/>
          </a:p>
        </p:txBody>
      </p:sp>
      <p:sp>
        <p:nvSpPr>
          <p:cNvPr id="164" name="TextBox 163"/>
          <p:cNvSpPr txBox="1"/>
          <p:nvPr/>
        </p:nvSpPr>
        <p:spPr>
          <a:xfrm>
            <a:off x="2634299" y="10778671"/>
            <a:ext cx="2090101" cy="276999"/>
          </a:xfrm>
          <a:prstGeom prst="rect">
            <a:avLst/>
          </a:prstGeom>
          <a:noFill/>
        </p:spPr>
        <p:txBody>
          <a:bodyPr wrap="square" rtlCol="0">
            <a:spAutoFit/>
          </a:bodyPr>
          <a:lstStyle/>
          <a:p>
            <a:pPr algn="ctr"/>
            <a:r>
              <a:rPr lang="en-US" altLang="zh-CN" sz="1200" dirty="0" smtClean="0"/>
              <a:t>View selection [6]</a:t>
            </a:r>
            <a:endParaRPr lang="zh-CN" altLang="en-US" sz="1200" dirty="0"/>
          </a:p>
        </p:txBody>
      </p:sp>
      <p:sp>
        <p:nvSpPr>
          <p:cNvPr id="165" name="TextBox 164"/>
          <p:cNvSpPr txBox="1"/>
          <p:nvPr/>
        </p:nvSpPr>
        <p:spPr>
          <a:xfrm>
            <a:off x="2558099" y="12420600"/>
            <a:ext cx="2090101" cy="276999"/>
          </a:xfrm>
          <a:prstGeom prst="rect">
            <a:avLst/>
          </a:prstGeom>
          <a:noFill/>
        </p:spPr>
        <p:txBody>
          <a:bodyPr wrap="square" rtlCol="0">
            <a:spAutoFit/>
          </a:bodyPr>
          <a:lstStyle/>
          <a:p>
            <a:pPr algn="ctr"/>
            <a:r>
              <a:rPr lang="en-US" altLang="zh-CN" sz="1200" dirty="0" smtClean="0"/>
              <a:t>Image collage [7]</a:t>
            </a:r>
            <a:endParaRPr lang="zh-CN" altLang="en-US" sz="1200" dirty="0"/>
          </a:p>
        </p:txBody>
      </p:sp>
    </p:spTree>
    <p:extLst>
      <p:ext uri="{BB962C8B-B14F-4D97-AF65-F5344CB8AC3E}">
        <p14:creationId xmlns:p14="http://schemas.microsoft.com/office/powerpoint/2010/main" val="321290374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686</Words>
  <Application>Microsoft Office PowerPoint</Application>
  <PresentationFormat>A3 Paper (297x420 mm)</PresentationFormat>
  <Paragraphs>59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ＭＳ Ｐゴシック</vt:lpstr>
      <vt:lpstr>宋体</vt:lpstr>
      <vt:lpstr>Arial</vt:lpstr>
      <vt:lpstr>Calibri</vt:lpstr>
      <vt:lpstr>Cambria Math</vt:lpstr>
      <vt:lpstr>Office 主题​​</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MingMing Cheng</dc:creator>
  <cp:lastModifiedBy>MingMing Cheng</cp:lastModifiedBy>
  <cp:revision>29</cp:revision>
  <dcterms:created xsi:type="dcterms:W3CDTF">2013-07-18T21:03:29Z</dcterms:created>
  <dcterms:modified xsi:type="dcterms:W3CDTF">2014-04-16T18:33:46Z</dcterms:modified>
</cp:coreProperties>
</file>