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18"/>
  </p:handoutMasterIdLst>
  <p:sldIdLst>
    <p:sldId id="439" r:id="rId2"/>
    <p:sldId id="2236" r:id="rId3"/>
    <p:sldId id="2237" r:id="rId4"/>
    <p:sldId id="2067" r:id="rId5"/>
    <p:sldId id="2068" r:id="rId6"/>
    <p:sldId id="2069" r:id="rId7"/>
    <p:sldId id="2070" r:id="rId8"/>
    <p:sldId id="2073" r:id="rId9"/>
    <p:sldId id="2075" r:id="rId10"/>
    <p:sldId id="2071" r:id="rId11"/>
    <p:sldId id="2077" r:id="rId12"/>
    <p:sldId id="2074" r:id="rId13"/>
    <p:sldId id="2078" r:id="rId14"/>
    <p:sldId id="2079" r:id="rId15"/>
    <p:sldId id="2072" r:id="rId16"/>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sh"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D2D2F4"/>
    <a:srgbClr val="FFFFFF"/>
    <a:srgbClr val="984378"/>
    <a:srgbClr val="54C3F4"/>
    <a:srgbClr val="22304B"/>
    <a:srgbClr val="C77FAC"/>
    <a:srgbClr val="0062AC"/>
    <a:srgbClr val="ED6C00"/>
    <a:srgbClr val="E2287E"/>
    <a:srgbClr val="2CA7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96" autoAdjust="0"/>
    <p:restoredTop sz="60934" autoAdjust="0"/>
  </p:normalViewPr>
  <p:slideViewPr>
    <p:cSldViewPr snapToGrid="0">
      <p:cViewPr varScale="1">
        <p:scale>
          <a:sx n="120" d="100"/>
          <a:sy n="120" d="100"/>
        </p:scale>
        <p:origin x="1896" y="56"/>
      </p:cViewPr>
      <p:guideLst/>
    </p:cSldViewPr>
  </p:slideViewPr>
  <p:outlineViewPr>
    <p:cViewPr>
      <p:scale>
        <a:sx n="33" d="100"/>
        <a:sy n="33" d="100"/>
      </p:scale>
      <p:origin x="0" y="-11914"/>
    </p:cViewPr>
  </p:outlineViewPr>
  <p:notesTextViewPr>
    <p:cViewPr>
      <p:scale>
        <a:sx n="3" d="2"/>
        <a:sy n="3" d="2"/>
      </p:scale>
      <p:origin x="0" y="0"/>
    </p:cViewPr>
  </p:notesTextViewPr>
  <p:sorterViewPr>
    <p:cViewPr>
      <p:scale>
        <a:sx n="200" d="100"/>
        <a:sy n="200" d="100"/>
      </p:scale>
      <p:origin x="0" y="0"/>
    </p:cViewPr>
  </p:sorterViewPr>
  <p:notesViewPr>
    <p:cSldViewPr snapToGrid="0">
      <p:cViewPr varScale="1">
        <p:scale>
          <a:sx n="78" d="100"/>
          <a:sy n="78" d="100"/>
        </p:scale>
        <p:origin x="2772" y="3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EE64E-9A2D-4D02-BD46-DFCFC74B5EE4}" type="datetimeFigureOut">
              <a:rPr lang="en-US" smtClean="0"/>
              <a:t>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3604F-F5C7-412C-AE28-FF961BD94C8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100" b="0" i="0" cap="none" spc="0" dirty="0">
                <a:ln w="0"/>
                <a:effectLst>
                  <a:outerShdw blurRad="38100" dist="19050" dir="2700000" algn="tl" rotWithShape="0">
                    <a:schemeClr val="dk1">
                      <a:alpha val="40000"/>
                    </a:schemeClr>
                  </a:outerShdw>
                </a:effectLst>
              </a:rPr>
              <a:t>为了响应中国图象图形学学会推动科普工作的号召。我计划陆续把一些前沿技术，写成科普文章与大家分享。今天将介绍一个发表于</a:t>
            </a:r>
            <a:r>
              <a:rPr lang="en-US" altLang="zh-CN" sz="2100" b="0" i="0" cap="none" spc="0" dirty="0">
                <a:ln w="0"/>
                <a:effectLst>
                  <a:outerShdw blurRad="38100" dist="19050" dir="2700000" algn="tl" rotWithShape="0">
                    <a:schemeClr val="dk1">
                      <a:alpha val="40000"/>
                    </a:schemeClr>
                  </a:outerShdw>
                </a:effectLst>
              </a:rPr>
              <a:t>IEEE TPAMI 2022</a:t>
            </a:r>
            <a:r>
              <a:rPr lang="zh-CN" altLang="en-US" sz="2100" b="0" i="0" cap="none" spc="0" dirty="0">
                <a:ln w="0"/>
                <a:effectLst>
                  <a:outerShdw blurRad="38100" dist="19050" dir="2700000" algn="tl" rotWithShape="0">
                    <a:schemeClr val="dk1">
                      <a:alpha val="40000"/>
                    </a:schemeClr>
                  </a:outerShdw>
                </a:effectLst>
              </a:rPr>
              <a:t>的最新工作</a:t>
            </a:r>
            <a:r>
              <a:rPr lang="en-US" altLang="zh-CN" sz="2400" b="1" dirty="0">
                <a:latin typeface="+mn-lt"/>
                <a:ea typeface="黑体" panose="02010609060101010101" pitchFamily="49" charset="-122"/>
              </a:rPr>
              <a:t>RF-Next: Efficient Receptive Field Search for Convolutional Neural Networks</a:t>
            </a:r>
            <a:r>
              <a:rPr lang="zh-CN" altLang="en-US" sz="2400" b="0" dirty="0">
                <a:latin typeface="+mn-lt"/>
                <a:ea typeface="黑体" panose="02010609060101010101" pitchFamily="49" charset="-122"/>
              </a:rPr>
              <a:t>。</a:t>
            </a:r>
            <a:endParaRPr lang="en-US" altLang="zh-CN" sz="2100" b="0" i="0" cap="none" spc="0" dirty="0">
              <a:ln w="0"/>
              <a:effectLst>
                <a:outerShdw blurRad="38100" dist="19050" dir="2700000" algn="tl" rotWithShape="0">
                  <a:schemeClr val="dk1">
                    <a:alpha val="40000"/>
                  </a:schemeClr>
                </a:outerShdw>
              </a:effectLst>
            </a:endParaRPr>
          </a:p>
        </p:txBody>
      </p:sp>
      <p:sp>
        <p:nvSpPr>
          <p:cNvPr id="4" name="灯片编号占位符 3"/>
          <p:cNvSpPr>
            <a:spLocks noGrp="1"/>
          </p:cNvSpPr>
          <p:nvPr>
            <p:ph type="sldNum" sz="quarter" idx="10"/>
          </p:nvPr>
        </p:nvSpPr>
        <p:spPr/>
        <p:txBody>
          <a:bodyPr/>
          <a:lstStyle/>
          <a:p>
            <a:fld id="{8ED3604F-F5C7-412C-AE28-FF961BD94C8A}"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我们采用了一种基于概率密度的迭代搜索算法在细粒度层面以较低的计算开销实现精细的感受野搜素。该方法首先将离散的扩张率转化为概率分布形式，是的细粒度扩张率搜索成为可能。</a:t>
            </a:r>
          </a:p>
        </p:txBody>
      </p:sp>
      <p:sp>
        <p:nvSpPr>
          <p:cNvPr id="4" name="灯片编号占位符 3"/>
          <p:cNvSpPr>
            <a:spLocks noGrp="1"/>
          </p:cNvSpPr>
          <p:nvPr>
            <p:ph type="sldNum" sz="quarter" idx="5"/>
          </p:nvPr>
        </p:nvSpPr>
        <p:spPr/>
        <p:txBody>
          <a:bodyPr/>
          <a:lstStyle/>
          <a:p>
            <a:fld id="{8ED3604F-F5C7-412C-AE28-FF961BD94C8A}"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展示了不同任务的不同网络结构在每一层的搜索得到的感受野。可以看到不同任务的所需的网络感受野非常不同。而且有一些感受野设计完全超出了人类的经验。比如动作序列分割任务中，人工设计的感受野都是从小到大，指数级递增。但是，搜索的感受野完全不同，一上来就是</a:t>
            </a:r>
            <a:r>
              <a:rPr lang="en-US" altLang="zh-CN" dirty="0"/>
              <a:t>40,500</a:t>
            </a:r>
            <a:r>
              <a:rPr lang="zh-CN" altLang="en-US" dirty="0"/>
              <a:t>，甚至</a:t>
            </a:r>
            <a:r>
              <a:rPr lang="en-US" altLang="zh-CN" dirty="0"/>
              <a:t>1000</a:t>
            </a:r>
            <a:r>
              <a:rPr lang="zh-CN" altLang="en-US" dirty="0"/>
              <a:t>多这种超大感受野。 搜索得到的感受野可以更加有效地处理动作分割问题，算法性能比之前的最优方法有大幅提升。</a:t>
            </a:r>
          </a:p>
        </p:txBody>
      </p:sp>
      <p:sp>
        <p:nvSpPr>
          <p:cNvPr id="4" name="灯片编号占位符 3"/>
          <p:cNvSpPr>
            <a:spLocks noGrp="1"/>
          </p:cNvSpPr>
          <p:nvPr>
            <p:ph type="sldNum" sz="quarter" idx="5"/>
          </p:nvPr>
        </p:nvSpPr>
        <p:spPr/>
        <p:txBody>
          <a:bodyPr/>
          <a:lstStyle/>
          <a:p>
            <a:fld id="{8ED3604F-F5C7-412C-AE28-FF961BD94C8A}"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而对实例分割任务一般大家都设置空洞率为</a:t>
            </a:r>
            <a:r>
              <a:rPr lang="en-US" altLang="zh-CN" dirty="0"/>
              <a:t>1</a:t>
            </a:r>
            <a:r>
              <a:rPr lang="zh-CN" altLang="en-US" dirty="0"/>
              <a:t>，但是搜索出的感受野会在某些层非常大，这也超出之前大家的经验预期。</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对于语音合成任务，我们搜索出的不同阶段的感受野大小和手工设计的简单模式也有很大的区别。</a:t>
            </a:r>
          </a:p>
        </p:txBody>
      </p:sp>
      <p:sp>
        <p:nvSpPr>
          <p:cNvPr id="4" name="灯片编号占位符 3"/>
          <p:cNvSpPr>
            <a:spLocks noGrp="1"/>
          </p:cNvSpPr>
          <p:nvPr>
            <p:ph type="sldNum" sz="quarter" idx="5"/>
          </p:nvPr>
        </p:nvSpPr>
        <p:spPr/>
        <p:txBody>
          <a:bodyPr/>
          <a:lstStyle/>
          <a:p>
            <a:fld id="{8ED3604F-F5C7-412C-AE28-FF961BD94C8A}"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我们也进一步将感受野搜索的方法用于</a:t>
            </a:r>
            <a:r>
              <a:rPr lang="en-US" altLang="zh-CN" dirty="0"/>
              <a:t>Backbone</a:t>
            </a:r>
            <a:r>
              <a:rPr lang="zh-CN" altLang="en-US" dirty="0"/>
              <a:t>模型的优化。即使对近期新出现的一些性能已经非常强大的模型，例如著名的</a:t>
            </a:r>
            <a:r>
              <a:rPr lang="en-US" altLang="zh-CN" dirty="0"/>
              <a:t>PVTV2</a:t>
            </a:r>
            <a:r>
              <a:rPr lang="zh-CN" altLang="en-US" dirty="0"/>
              <a:t>，</a:t>
            </a:r>
            <a:r>
              <a:rPr lang="en-US" altLang="zh-CN" dirty="0" err="1"/>
              <a:t>ConvNeXt</a:t>
            </a:r>
            <a:r>
              <a:rPr lang="zh-CN" altLang="en-US" dirty="0"/>
              <a:t>等，我们的方法也能进一步提升这些模型的性能。</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最后是简单的总结。合适的感受野大小对于卷积神经网络在各种任务中的性能提升有着重要作用。神经网络中不同部分的感受野的设置需求不同。只要你的方法中使用了卷积操作，我们的</a:t>
            </a:r>
            <a:r>
              <a:rPr lang="en-US" altLang="zh-CN" dirty="0"/>
              <a:t>RF-Next</a:t>
            </a:r>
            <a:r>
              <a:rPr lang="zh-CN" altLang="en-US" dirty="0"/>
              <a:t>方法就很有可能进一步提升模型性能。我们的源代码也已经开源。</a:t>
            </a:r>
            <a:endParaRPr lang="en-US" altLang="zh-CN"/>
          </a:p>
          <a:p>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dirty="0">
                <a:latin typeface="+mn-lt"/>
                <a:ea typeface="黑体" panose="02010609060101010101" pitchFamily="49" charset="-122"/>
              </a:rPr>
              <a:t>最近几年，我们的一系列工作都是关注神经网络中的多尺度问题，从如何更高效地提取和融合多尺度信息的角度开展研究，探索了显著性物体检测、边缘或直线检测、骨干网络特征提取等问题。</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这里我们以动作分割任务为例展开讨论。视频序列中的动作分割任务要求给每一个视频帧赋予一个语义动作类别，因而可以看成是</a:t>
            </a:r>
            <a:r>
              <a:rPr lang="en-US" altLang="zh-CN" dirty="0"/>
              <a:t>1</a:t>
            </a:r>
            <a:r>
              <a:rPr lang="zh-CN" altLang="en-US" dirty="0"/>
              <a:t>维的语义分割问题。与之前所有分割类方法类似，对多尺度信息的建模能力对这种任务至关重要。然而，我们发表于</a:t>
            </a:r>
            <a:r>
              <a:rPr lang="en-US" altLang="zh-CN" dirty="0"/>
              <a:t>TPAMI 2021</a:t>
            </a:r>
            <a:r>
              <a:rPr lang="zh-CN" altLang="en-US" dirty="0"/>
              <a:t>年的一个视频分析论文中从理论上分析了，采用经典的</a:t>
            </a:r>
            <a:r>
              <a:rPr lang="en-US" altLang="zh-CN" dirty="0"/>
              <a:t>LSTM</a:t>
            </a:r>
            <a:r>
              <a:rPr lang="zh-CN" altLang="en-US" dirty="0"/>
              <a:t>方法分析视频序列，容易遇到信息沿着时间序列指数级衰减的问题。在</a:t>
            </a:r>
            <a:r>
              <a:rPr lang="en-US" altLang="zh-CN" dirty="0"/>
              <a:t>MS-TCN++</a:t>
            </a:r>
            <a:r>
              <a:rPr lang="zh-CN" altLang="en-US" dirty="0"/>
              <a:t>工作中，我们进一步探索了使用一维卷积运算就可以有效解决动作分割问题的方案。这里我们采用一组具有非常丰富等效感受野的膨胀卷积，其</a:t>
            </a:r>
            <a:r>
              <a:rPr lang="en-US" altLang="zh-CN" dirty="0"/>
              <a:t>dilation rate</a:t>
            </a:r>
            <a:r>
              <a:rPr lang="zh-CN" altLang="en-US" dirty="0"/>
              <a:t>取值非常丰富，最小为</a:t>
            </a:r>
            <a:r>
              <a:rPr lang="en-US" altLang="zh-CN" dirty="0"/>
              <a:t>1</a:t>
            </a:r>
            <a:r>
              <a:rPr lang="zh-CN" altLang="en-US" dirty="0"/>
              <a:t>，最大为</a:t>
            </a:r>
            <a:r>
              <a:rPr lang="en-US" altLang="zh-CN" dirty="0"/>
              <a:t>1024</a:t>
            </a:r>
            <a:r>
              <a:rPr lang="zh-CN" altLang="en-US" dirty="0"/>
              <a:t>。</a:t>
            </a:r>
          </a:p>
        </p:txBody>
      </p:sp>
      <p:sp>
        <p:nvSpPr>
          <p:cNvPr id="4" name="灯片编号占位符 3"/>
          <p:cNvSpPr>
            <a:spLocks noGrp="1"/>
          </p:cNvSpPr>
          <p:nvPr>
            <p:ph type="sldNum" sz="quarter" idx="5"/>
          </p:nvPr>
        </p:nvSpPr>
        <p:spPr/>
        <p:txBody>
          <a:bodyPr/>
          <a:lstStyle/>
          <a:p>
            <a:fld id="{8ED3604F-F5C7-412C-AE28-FF961BD94C8A}"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卷积神经网络中，合适的等效感受野至关重要。大的感受野有助于建模长距离依赖关系，而小的感受野有助于捕捉局部细节。我们之前设计了一系列高效建模多尺度信息，获取丰富等效感受野能力的模型。然而，手工设计毕竟有局限性，通常沿着某种简我们单的规律进行。这里我们想提出一个问题：是否可以高效地搜索合适的感受野，使得搜索得到的模型比手工设计的模型表现出更好的性能？提到神经网络结构的高效搜索。一类经典的做法是</a:t>
            </a:r>
            <a:r>
              <a:rPr lang="en-US" altLang="zh-CN" dirty="0"/>
              <a:t>DARTS</a:t>
            </a:r>
            <a:r>
              <a:rPr lang="zh-CN" altLang="en-US" dirty="0"/>
              <a:t>方法。虽然这种方法可以快速地在共享大网络里面进行搜索，但是方法性能比较强地依赖于初始化，并且难以支持非常大的搜索空间。</a:t>
            </a:r>
          </a:p>
        </p:txBody>
      </p:sp>
      <p:sp>
        <p:nvSpPr>
          <p:cNvPr id="4" name="灯片编号占位符 3"/>
          <p:cNvSpPr>
            <a:spLocks noGrp="1"/>
          </p:cNvSpPr>
          <p:nvPr>
            <p:ph type="sldNum" sz="quarter" idx="5"/>
          </p:nvPr>
        </p:nvSpPr>
        <p:spPr/>
        <p:txBody>
          <a:bodyPr/>
          <a:lstStyle/>
          <a:p>
            <a:fld id="{8ED3604F-F5C7-412C-AE28-FF961BD94C8A}"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如左图所示，现有的</a:t>
            </a:r>
            <a:r>
              <a:rPr lang="en-US" altLang="zh-CN" dirty="0"/>
              <a:t>DARTS</a:t>
            </a:r>
            <a:r>
              <a:rPr lang="zh-CN" altLang="en-US" dirty="0"/>
              <a:t>方法通常只能在少数几种操作组合中进行搜索。这里说的少数，通常最多不超过十多种。但是感受野确定问题需要面对的搜索空间非常大。以动作分割任务的</a:t>
            </a:r>
            <a:r>
              <a:rPr lang="en-US" altLang="zh-CN" dirty="0"/>
              <a:t>TCN</a:t>
            </a:r>
            <a:r>
              <a:rPr lang="zh-CN" altLang="en-US" dirty="0"/>
              <a:t>方法为例，每一层的感受野变化范围从</a:t>
            </a:r>
            <a:r>
              <a:rPr lang="en-US" altLang="zh-CN" dirty="0"/>
              <a:t>1</a:t>
            </a:r>
            <a:r>
              <a:rPr lang="zh-CN" altLang="en-US" dirty="0"/>
              <a:t>到</a:t>
            </a:r>
            <a:r>
              <a:rPr lang="en-US" altLang="zh-CN" dirty="0"/>
              <a:t>1024</a:t>
            </a:r>
            <a:r>
              <a:rPr lang="zh-CN" altLang="en-US" dirty="0"/>
              <a:t>，并且有</a:t>
            </a:r>
            <a:r>
              <a:rPr lang="en-US" altLang="zh-CN" dirty="0"/>
              <a:t>40</a:t>
            </a:r>
            <a:r>
              <a:rPr lang="zh-CN" altLang="en-US" dirty="0"/>
              <a:t>层，总共有</a:t>
            </a:r>
            <a:r>
              <a:rPr lang="en-US" altLang="zh-CN" dirty="0"/>
              <a:t>1024</a:t>
            </a:r>
            <a:r>
              <a:rPr lang="zh-CN" altLang="en-US" dirty="0"/>
              <a:t>的</a:t>
            </a:r>
            <a:r>
              <a:rPr lang="en-US" altLang="zh-CN" dirty="0"/>
              <a:t>40</a:t>
            </a:r>
            <a:r>
              <a:rPr lang="zh-CN" altLang="en-US"/>
              <a:t>次方中不同的组合。</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为此，我们提出了一种从全局到局部的感受野搜索算法，先以较低的搜索开销实现粗略的感受野搜索。然后再用一种基于概率密度的迭代搜索算法在细粒度层面以较低的计算开销实现精细的感受野搜素。</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应对庞大的搜索空间。我们首先采用遗传算法搜索粗粒度的感受野组合。这种全局搜索的目的是发现适应于目标任务的感受野组合模式，所发现的模式很可能与手工设计简单组合模式全然不同。为了进一步减少搜索空间，我们在种群初始化时才用了指数级递增的稀疏采样。这里参数</a:t>
            </a:r>
            <a:r>
              <a:rPr lang="en-US" altLang="zh-CN" dirty="0"/>
              <a:t>k</a:t>
            </a:r>
            <a:r>
              <a:rPr lang="zh-CN" altLang="en-US" dirty="0"/>
              <a:t>控制采样稀疏程度，</a:t>
            </a:r>
            <a:r>
              <a:rPr lang="en-US" altLang="zh-CN" dirty="0"/>
              <a:t>T</a:t>
            </a:r>
            <a:r>
              <a:rPr lang="zh-CN" altLang="en-US" dirty="0"/>
              <a:t>控制最大感受野范围。这种稀疏采样可以将搜索空间从</a:t>
            </a:r>
            <a:r>
              <a:rPr lang="en-US" altLang="zh-CN" dirty="0"/>
              <a:t>1024</a:t>
            </a:r>
            <a:r>
              <a:rPr lang="zh-CN" altLang="en-US" dirty="0"/>
              <a:t>的</a:t>
            </a:r>
            <a:r>
              <a:rPr lang="en-US" altLang="zh-CN" dirty="0"/>
              <a:t>40</a:t>
            </a:r>
            <a:r>
              <a:rPr lang="zh-CN" altLang="en-US" dirty="0"/>
              <a:t>次方，降低到</a:t>
            </a:r>
            <a:r>
              <a:rPr lang="en-US" altLang="zh-CN" dirty="0"/>
              <a:t>11</a:t>
            </a:r>
            <a:r>
              <a:rPr lang="zh-CN" altLang="en-US" dirty="0"/>
              <a:t>的</a:t>
            </a:r>
            <a:r>
              <a:rPr lang="en-US" altLang="zh-CN" dirty="0"/>
              <a:t>40</a:t>
            </a:r>
            <a:r>
              <a:rPr lang="zh-CN" altLang="en-US" dirty="0"/>
              <a:t>次方。</a:t>
            </a:r>
          </a:p>
        </p:txBody>
      </p:sp>
      <p:sp>
        <p:nvSpPr>
          <p:cNvPr id="4" name="灯片编号占位符 3"/>
          <p:cNvSpPr>
            <a:spLocks noGrp="1"/>
          </p:cNvSpPr>
          <p:nvPr>
            <p:ph type="sldNum" sz="quarter" idx="5"/>
          </p:nvPr>
        </p:nvSpPr>
        <p:spPr/>
        <p:txBody>
          <a:bodyPr/>
          <a:lstStyle/>
          <a:p>
            <a:fld id="{8ED3604F-F5C7-412C-AE28-FF961BD94C8A}"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稀疏采样之后，就是经典的遗传算法步骤，包括：交叉、突变、选择等。这里就不详细介绍算法实现细节。</a:t>
            </a:r>
            <a:endParaRPr lang="en-US" altLang="zh-CN" dirty="0"/>
          </a:p>
        </p:txBody>
      </p:sp>
      <p:sp>
        <p:nvSpPr>
          <p:cNvPr id="4" name="灯片编号占位符 3"/>
          <p:cNvSpPr>
            <a:spLocks noGrp="1"/>
          </p:cNvSpPr>
          <p:nvPr>
            <p:ph type="sldNum" sz="quarter" idx="5"/>
          </p:nvPr>
        </p:nvSpPr>
        <p:spPr/>
        <p:txBody>
          <a:bodyPr/>
          <a:lstStyle/>
          <a:p>
            <a:fld id="{8ED3604F-F5C7-412C-AE28-FF961BD94C8A}"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在局部细粒度搜索阶段，采用现有的</a:t>
            </a:r>
            <a:r>
              <a:rPr lang="en-US" altLang="zh-CN" dirty="0"/>
              <a:t>NAS</a:t>
            </a:r>
            <a:r>
              <a:rPr lang="zh-CN" altLang="en-US" dirty="0"/>
              <a:t>方法依然面临无法处理每层中上百个选择的大规模架构搜索问题。经典的</a:t>
            </a:r>
            <a:r>
              <a:rPr lang="en-US" altLang="zh-CN" dirty="0"/>
              <a:t>DARTS</a:t>
            </a:r>
            <a:r>
              <a:rPr lang="zh-CN" altLang="en-US" dirty="0"/>
              <a:t>方法针对功能各异的操作单元搜索设计，不能有效处理同一个维度下不同感受野的搜索。</a:t>
            </a:r>
          </a:p>
        </p:txBody>
      </p:sp>
      <p:sp>
        <p:nvSpPr>
          <p:cNvPr id="4" name="灯片编号占位符 3"/>
          <p:cNvSpPr>
            <a:spLocks noGrp="1"/>
          </p:cNvSpPr>
          <p:nvPr>
            <p:ph type="sldNum" sz="quarter" idx="5"/>
          </p:nvPr>
        </p:nvSpPr>
        <p:spPr/>
        <p:txBody>
          <a:bodyPr/>
          <a:lstStyle/>
          <a:p>
            <a:fld id="{8ED3604F-F5C7-412C-AE28-FF961BD94C8A}"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852551"/>
          </a:xfrm>
          <a:solidFill>
            <a:srgbClr val="0062AC"/>
          </a:solidFill>
        </p:spPr>
        <p:txBody>
          <a:bodyPr anchor="ctr"/>
          <a:lstStyle>
            <a:lvl1pPr algn="ctr">
              <a:defRPr sz="60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94447" y="1"/>
            <a:ext cx="11797552" cy="669129"/>
          </a:xfrm>
          <a:noFill/>
        </p:spPr>
        <p:txBody>
          <a:bodyPr>
            <a:noAutofit/>
          </a:bodyPr>
          <a:lstStyle>
            <a:lvl1pPr>
              <a:defRPr sz="4000" b="1" baseline="0">
                <a:solidFill>
                  <a:schemeClr val="tx1"/>
                </a:solidFill>
                <a:latin typeface="Calibri" panose="020F0502020204030204" pitchFamily="34" charset="0"/>
                <a:ea typeface="黑体" panose="02010609060101010101" pitchFamily="49" charset="-122"/>
              </a:defRPr>
            </a:lvl1pPr>
          </a:lstStyle>
          <a:p>
            <a:r>
              <a:rPr lang="zh-CN" altLang="en-US"/>
              <a:t>单击此处编辑母版标题样式</a:t>
            </a:r>
            <a:endParaRPr lang="en-US" dirty="0"/>
          </a:p>
        </p:txBody>
      </p:sp>
      <p:sp>
        <p:nvSpPr>
          <p:cNvPr id="3" name="Content Placeholder 2"/>
          <p:cNvSpPr>
            <a:spLocks noGrp="1"/>
          </p:cNvSpPr>
          <p:nvPr>
            <p:ph idx="1"/>
          </p:nvPr>
        </p:nvSpPr>
        <p:spPr>
          <a:xfrm>
            <a:off x="394447" y="789709"/>
            <a:ext cx="11355295" cy="5852155"/>
          </a:xfrm>
        </p:spPr>
        <p:txBody>
          <a:bodyPr/>
          <a:lstStyle>
            <a:lvl1pPr>
              <a:lnSpc>
                <a:spcPct val="120000"/>
              </a:lnSpc>
              <a:defRPr sz="3200" b="1" i="0" baseline="0">
                <a:ea typeface="黑体" panose="02010609060101010101" pitchFamily="49" charset="-122"/>
              </a:defRPr>
            </a:lvl1pPr>
            <a:lvl2pPr>
              <a:lnSpc>
                <a:spcPct val="120000"/>
              </a:lnSpc>
              <a:defRPr sz="3000" b="0" i="0" baseline="0">
                <a:ea typeface="华文楷体" panose="02010600040101010101" pitchFamily="2" charset="-122"/>
              </a:defRPr>
            </a:lvl2pPr>
            <a:lvl3pPr>
              <a:lnSpc>
                <a:spcPct val="120000"/>
              </a:lnSpc>
              <a:defRPr sz="2800" b="0" i="0" baseline="0">
                <a:ea typeface="华文新魏" panose="02010800040101010101" pitchFamily="2" charset="-122"/>
              </a:defRPr>
            </a:lvl3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9" name="Line 1"/>
          <p:cNvSpPr>
            <a:spLocks noChangeShapeType="1"/>
          </p:cNvSpPr>
          <p:nvPr/>
        </p:nvSpPr>
        <p:spPr bwMode="auto">
          <a:xfrm>
            <a:off x="0" y="669131"/>
            <a:ext cx="12192000" cy="0"/>
          </a:xfrm>
          <a:prstGeom prst="line">
            <a:avLst/>
          </a:prstGeom>
          <a:noFill/>
          <a:ln w="25400">
            <a:solidFill>
              <a:srgbClr val="0062AC"/>
            </a:solidFill>
            <a:miter lim="800000"/>
          </a:ln>
          <a:effectLst/>
        </p:spPr>
        <p:txBody>
          <a:bodyPr/>
          <a:lstStyle/>
          <a:p>
            <a:pPr>
              <a:buFont typeface="Times New Roman" panose="02020603050405020304" pitchFamily="16" charset="0"/>
              <a:buNone/>
              <a:defRPr/>
            </a:pPr>
            <a:endParaRPr lang="en-GB">
              <a:latin typeface="Arial" panose="020B0604020202020204" pitchFamily="34" charset="0"/>
              <a:ea typeface="宋体" panose="02010600030101010101" pitchFamily="2" charset="-122"/>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Box 9"/>
          <p:cNvSpPr txBox="1"/>
          <p:nvPr/>
        </p:nvSpPr>
        <p:spPr>
          <a:xfrm>
            <a:off x="11293947" y="6580997"/>
            <a:ext cx="898052" cy="306705"/>
          </a:xfrm>
          <a:prstGeom prst="rect">
            <a:avLst/>
          </a:prstGeom>
          <a:solidFill>
            <a:srgbClr val="ED6C00"/>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400" dirty="0">
              <a:ln>
                <a:noFill/>
              </a:ln>
              <a:solidFill>
                <a:schemeClr val="bg1"/>
              </a:solidFill>
            </a:endParaRPr>
          </a:p>
        </p:txBody>
      </p:sp>
      <p:sp>
        <p:nvSpPr>
          <p:cNvPr id="2" name="Title Placeholder 1"/>
          <p:cNvSpPr>
            <a:spLocks noGrp="1"/>
          </p:cNvSpPr>
          <p:nvPr>
            <p:ph type="title"/>
          </p:nvPr>
        </p:nvSpPr>
        <p:spPr>
          <a:xfrm>
            <a:off x="0" y="1"/>
            <a:ext cx="11178636" cy="890648"/>
          </a:xfrm>
          <a:prstGeom prst="rect">
            <a:avLst/>
          </a:prstGeom>
          <a:solidFill>
            <a:srgbClr val="0062AC"/>
          </a:solidFill>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394447" y="991590"/>
            <a:ext cx="11355295" cy="51853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3" name="TextBox 12"/>
          <p:cNvSpPr txBox="1"/>
          <p:nvPr/>
        </p:nvSpPr>
        <p:spPr>
          <a:xfrm>
            <a:off x="3528060" y="6581140"/>
            <a:ext cx="7370233" cy="306705"/>
          </a:xfrm>
          <a:prstGeom prst="rect">
            <a:avLst/>
          </a:prstGeom>
          <a:solidFill>
            <a:schemeClr val="accent5">
              <a:lumMod val="75000"/>
            </a:schemeClr>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b="0" dirty="0">
                <a:solidFill>
                  <a:schemeClr val="bg1"/>
                </a:solidFill>
              </a:rPr>
              <a:t>大规模图像的多粒度语义理解</a:t>
            </a:r>
          </a:p>
        </p:txBody>
      </p:sp>
      <p:sp>
        <p:nvSpPr>
          <p:cNvPr id="14" name="TextBox 13"/>
          <p:cNvSpPr txBox="1"/>
          <p:nvPr/>
        </p:nvSpPr>
        <p:spPr>
          <a:xfrm>
            <a:off x="0" y="6581140"/>
            <a:ext cx="3528060" cy="306705"/>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cs"/>
              </a:rPr>
              <a:t>程明明</a:t>
            </a:r>
            <a:r>
              <a:rPr kumimoji="0" lang="en-US" altLang="zh-CN" sz="1400" b="0" i="0" u="none" strike="noStrike" kern="1200" cap="none" spc="0" normalizeH="0" baseline="0" noProof="0" dirty="0">
                <a:ln>
                  <a:noFill/>
                </a:ln>
                <a:solidFill>
                  <a:schemeClr val="bg1"/>
                </a:solidFill>
                <a:effectLst/>
                <a:uLnTx/>
                <a:uFillTx/>
                <a:latin typeface="+mn-lt"/>
                <a:ea typeface="+mn-ea"/>
                <a:cs typeface="+mn-cs"/>
              </a:rPr>
              <a:t>, http://mmcheng.net</a:t>
            </a:r>
          </a:p>
        </p:txBody>
      </p:sp>
      <p:sp>
        <p:nvSpPr>
          <p:cNvPr id="12" name="TextBox 11"/>
          <p:cNvSpPr txBox="1"/>
          <p:nvPr/>
        </p:nvSpPr>
        <p:spPr>
          <a:xfrm>
            <a:off x="10898293" y="6581140"/>
            <a:ext cx="1292860" cy="306705"/>
          </a:xfrm>
          <a:prstGeom prst="rect">
            <a:avLst/>
          </a:prstGeom>
          <a:solidFill>
            <a:schemeClr val="accent5">
              <a:lumMod val="50000"/>
            </a:schemeClr>
          </a:solidFill>
        </p:spPr>
        <p:txBody>
          <a:bodyPr wrap="square" rtlCol="0">
            <a:spAutoFit/>
          </a:bodyPr>
          <a:lstStyle/>
          <a:p>
            <a:pPr algn="ctr"/>
            <a:fld id="{C603BFBC-EF15-48A5-8249-0FEAC4BE5DBB}" type="slidenum">
              <a:rPr lang="en-US" sz="1400" smtClean="0">
                <a:solidFill>
                  <a:schemeClr val="bg1"/>
                </a:solidFill>
              </a:rPr>
              <a:t>‹#›</a:t>
            </a:fld>
            <a:endParaRPr lang="en-US" sz="1400" dirty="0">
              <a:solidFill>
                <a:schemeClr val="bg1"/>
              </a:solidFill>
            </a:endParaRPr>
          </a:p>
        </p:txBody>
      </p:sp>
      <p:sp>
        <p:nvSpPr>
          <p:cNvPr id="8" name="TextBox 9"/>
          <p:cNvSpPr txBox="1"/>
          <p:nvPr userDrawn="1"/>
        </p:nvSpPr>
        <p:spPr>
          <a:xfrm>
            <a:off x="11293947" y="6580997"/>
            <a:ext cx="898052" cy="306705"/>
          </a:xfrm>
          <a:prstGeom prst="rect">
            <a:avLst/>
          </a:prstGeom>
          <a:solidFill>
            <a:srgbClr val="ED6C00"/>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400" dirty="0">
              <a:ln>
                <a:noFill/>
              </a:ln>
              <a:solidFill>
                <a:schemeClr val="bg1"/>
              </a:solidFill>
            </a:endParaRPr>
          </a:p>
        </p:txBody>
      </p:sp>
      <p:sp>
        <p:nvSpPr>
          <p:cNvPr id="9" name="TextBox 12"/>
          <p:cNvSpPr txBox="1"/>
          <p:nvPr userDrawn="1"/>
        </p:nvSpPr>
        <p:spPr>
          <a:xfrm>
            <a:off x="3528060" y="6581140"/>
            <a:ext cx="7370233" cy="307777"/>
          </a:xfrm>
          <a:prstGeom prst="rect">
            <a:avLst/>
          </a:prstGeom>
          <a:solidFill>
            <a:schemeClr val="accent5">
              <a:lumMod val="75000"/>
            </a:schemeClr>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0" dirty="0">
                <a:solidFill>
                  <a:schemeClr val="bg1"/>
                </a:solidFill>
              </a:rPr>
              <a:t>RF-Next: Efficient Receptive Field Search for Convolutional Neural Networks</a:t>
            </a:r>
            <a:endParaRPr lang="zh-CN" altLang="en-US" sz="1400" b="0" dirty="0">
              <a:solidFill>
                <a:schemeClr val="bg1"/>
              </a:solidFill>
            </a:endParaRPr>
          </a:p>
        </p:txBody>
      </p:sp>
      <p:sp>
        <p:nvSpPr>
          <p:cNvPr id="11" name="TextBox 13"/>
          <p:cNvSpPr txBox="1"/>
          <p:nvPr userDrawn="1"/>
        </p:nvSpPr>
        <p:spPr>
          <a:xfrm>
            <a:off x="0" y="6581140"/>
            <a:ext cx="3528060" cy="306705"/>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cs"/>
              </a:rPr>
              <a:t>程明明</a:t>
            </a:r>
            <a:r>
              <a:rPr kumimoji="0" lang="en-US" altLang="zh-CN" sz="1400" b="0" i="0" u="none" strike="noStrike" kern="1200" cap="none" spc="0" normalizeH="0" baseline="0" noProof="0" dirty="0">
                <a:ln>
                  <a:noFill/>
                </a:ln>
                <a:solidFill>
                  <a:schemeClr val="bg1"/>
                </a:solidFill>
                <a:effectLst/>
                <a:uLnTx/>
                <a:uFillTx/>
                <a:latin typeface="+mn-lt"/>
                <a:ea typeface="+mn-ea"/>
                <a:cs typeface="+mn-cs"/>
              </a:rPr>
              <a:t>, http://mmcheng.net</a:t>
            </a:r>
          </a:p>
        </p:txBody>
      </p:sp>
      <p:sp>
        <p:nvSpPr>
          <p:cNvPr id="15" name="TextBox 11"/>
          <p:cNvSpPr txBox="1"/>
          <p:nvPr userDrawn="1"/>
        </p:nvSpPr>
        <p:spPr>
          <a:xfrm>
            <a:off x="10898293" y="6581140"/>
            <a:ext cx="1292860" cy="306705"/>
          </a:xfrm>
          <a:prstGeom prst="rect">
            <a:avLst/>
          </a:prstGeom>
          <a:solidFill>
            <a:schemeClr val="accent5">
              <a:lumMod val="50000"/>
            </a:schemeClr>
          </a:solidFill>
        </p:spPr>
        <p:txBody>
          <a:bodyPr wrap="square" rtlCol="0">
            <a:spAutoFit/>
          </a:bodyPr>
          <a:lstStyle/>
          <a:p>
            <a:pPr algn="ctr"/>
            <a:fld id="{C603BFBC-EF15-48A5-8249-0FEAC4BE5DBB}" type="slidenum">
              <a:rPr lang="en-US" sz="1400" smtClean="0">
                <a:solidFill>
                  <a:schemeClr val="bg1"/>
                </a:solidFill>
              </a:rPr>
              <a:t>‹#›</a:t>
            </a:fld>
            <a:endParaRPr lang="en-US" sz="14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1.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hyperlink" Target="http://mmcheng.net/" TargetMode="Externa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6.m4a"/><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7.m4a"/><Relationship Id="rId7" Type="http://schemas.openxmlformats.org/officeDocument/2006/relationships/image" Target="../media/image8.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128" y="0"/>
            <a:ext cx="12200255" cy="3218815"/>
          </a:xfrm>
        </p:spPr>
        <p:txBody>
          <a:bodyPr>
            <a:noAutofit/>
          </a:bodyPr>
          <a:lstStyle/>
          <a:p>
            <a:r>
              <a:rPr lang="en-US" altLang="zh-CN" sz="5400" b="1" dirty="0">
                <a:latin typeface="+mn-lt"/>
                <a:ea typeface="黑体" panose="02010609060101010101" pitchFamily="49" charset="-122"/>
              </a:rPr>
              <a:t>RF-Next: Efficient Receptive Field Search for Convolutional Neural Networks</a:t>
            </a:r>
            <a:br>
              <a:rPr lang="en-US" altLang="zh-CN" sz="5400" b="1" dirty="0">
                <a:latin typeface="+mn-lt"/>
                <a:ea typeface="黑体" panose="02010609060101010101" pitchFamily="49" charset="-122"/>
              </a:rPr>
            </a:br>
            <a:r>
              <a:rPr lang="en-US" altLang="zh-CN" sz="5400" b="1" dirty="0">
                <a:solidFill>
                  <a:srgbClr val="FFFF00"/>
                </a:solidFill>
                <a:latin typeface="+mn-lt"/>
                <a:ea typeface="黑体" panose="02010609060101010101" pitchFamily="49" charset="-122"/>
              </a:rPr>
              <a:t>(CVPR 2021, IEEE PAMI 2022)</a:t>
            </a:r>
          </a:p>
        </p:txBody>
      </p:sp>
      <p:sp>
        <p:nvSpPr>
          <p:cNvPr id="5" name="Subtitle 2"/>
          <p:cNvSpPr txBox="1"/>
          <p:nvPr/>
        </p:nvSpPr>
        <p:spPr>
          <a:xfrm>
            <a:off x="1075411" y="3875595"/>
            <a:ext cx="10041175" cy="24231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1350"/>
              </a:spcBef>
            </a:pPr>
            <a:r>
              <a:rPr lang="en-US" altLang="zh-CN" sz="4800" dirty="0">
                <a:ln w="0"/>
                <a:effectLst>
                  <a:outerShdw blurRad="38100" dist="19050" dir="2700000" algn="tl" rotWithShape="0">
                    <a:schemeClr val="dk1">
                      <a:alpha val="40000"/>
                    </a:schemeClr>
                  </a:outerShdw>
                </a:effectLst>
                <a:ea typeface="华文楷体" panose="02010600040101010101" pitchFamily="2" charset="-122"/>
              </a:rPr>
              <a:t>Ming-Ming Cheng</a:t>
            </a:r>
          </a:p>
          <a:p>
            <a:pPr>
              <a:spcBef>
                <a:spcPts val="1350"/>
              </a:spcBef>
            </a:pPr>
            <a:r>
              <a:rPr lang="en-US" altLang="zh-CN" sz="4000" dirty="0">
                <a:ln w="0"/>
                <a:effectLst>
                  <a:outerShdw blurRad="38100" dist="19050" dir="2700000" algn="tl" rotWithShape="0">
                    <a:schemeClr val="dk1">
                      <a:alpha val="40000"/>
                    </a:schemeClr>
                  </a:outerShdw>
                </a:effectLst>
                <a:ea typeface="华文楷体" panose="02010600040101010101" pitchFamily="2" charset="-122"/>
              </a:rPr>
              <a:t>Nankai University</a:t>
            </a:r>
          </a:p>
          <a:p>
            <a:pPr>
              <a:spcBef>
                <a:spcPts val="1350"/>
              </a:spcBef>
            </a:pPr>
            <a:r>
              <a:rPr lang="en-US" altLang="zh-CN" sz="4800" dirty="0">
                <a:ln w="0"/>
                <a:effectLst>
                  <a:outerShdw blurRad="38100" dist="19050" dir="2700000" algn="tl" rotWithShape="0">
                    <a:schemeClr val="dk1">
                      <a:alpha val="40000"/>
                    </a:schemeClr>
                  </a:outerShdw>
                </a:effectLst>
                <a:ea typeface="华文楷体" panose="02010600040101010101" pitchFamily="2" charset="-122"/>
                <a:hlinkClick r:id="rId6"/>
              </a:rPr>
              <a:t>http://mmcheng.net</a:t>
            </a:r>
            <a:r>
              <a:rPr lang="en-US" altLang="zh-CN" sz="4800" dirty="0">
                <a:ln w="0"/>
                <a:effectLst>
                  <a:outerShdw blurRad="38100" dist="19050" dir="2700000" algn="tl" rotWithShape="0">
                    <a:schemeClr val="dk1">
                      <a:alpha val="40000"/>
                    </a:schemeClr>
                  </a:outerShdw>
                </a:effectLst>
                <a:ea typeface="华文楷体" panose="02010600040101010101" pitchFamily="2" charset="-122"/>
              </a:rPr>
              <a:t> </a:t>
            </a:r>
          </a:p>
          <a:p>
            <a:pPr>
              <a:spcBef>
                <a:spcPts val="1350"/>
              </a:spcBef>
            </a:pPr>
            <a:endParaRPr lang="en-US" altLang="zh-CN" sz="36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endParaRPr lang="en-US" altLang="zh-CN" sz="36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endParaRPr lang="en-US" altLang="zh-CN" sz="18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endParaRPr lang="en-US" altLang="zh-CN" sz="1800" dirty="0">
              <a:ln w="0"/>
              <a:effectLst>
                <a:outerShdw blurRad="38100" dist="19050" dir="2700000" algn="tl" rotWithShape="0">
                  <a:schemeClr val="dk1">
                    <a:alpha val="40000"/>
                  </a:schemeClr>
                </a:outerShdw>
              </a:effectLst>
              <a:ea typeface="华文楷体" panose="02010600040101010101" pitchFamily="2" charset="-122"/>
            </a:endParaRPr>
          </a:p>
        </p:txBody>
      </p:sp>
      <p:pic>
        <p:nvPicPr>
          <p:cNvPr id="3" name="音频 2">
            <a:hlinkClick r:id="" action="ppaction://media"/>
            <a:extLst>
              <a:ext uri="{FF2B5EF4-FFF2-40B4-BE49-F238E27FC236}">
                <a16:creationId xmlns:a16="http://schemas.microsoft.com/office/drawing/2014/main" id="{2B052A08-55D0-4FA6-B81A-AACF3407E72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9976"/>
    </mc:Choice>
    <mc:Fallback>
      <p:transition spd="slow" advTm="19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Expectation-guided iterative local search</a:t>
            </a:r>
            <a:endParaRPr lang="zh-CN" altLang="en-US" dirty="0"/>
          </a:p>
        </p:txBody>
      </p:sp>
      <p:sp>
        <p:nvSpPr>
          <p:cNvPr id="4" name="内容占位符 3"/>
          <p:cNvSpPr>
            <a:spLocks noGrp="1"/>
          </p:cNvSpPr>
          <p:nvPr>
            <p:ph idx="1"/>
          </p:nvPr>
        </p:nvSpPr>
        <p:spPr/>
        <p:txBody>
          <a:bodyPr/>
          <a:lstStyle/>
          <a:p>
            <a:r>
              <a:rPr lang="en-US" altLang="zh-CN" dirty="0"/>
              <a:t>Transfer the discrete dilation rates into a distribution, allowing fine-grained dilation rates searching.</a:t>
            </a:r>
          </a:p>
          <a:p>
            <a:endParaRPr lang="zh-CN" altLang="en-US" dirty="0"/>
          </a:p>
        </p:txBody>
      </p:sp>
      <p:pic>
        <p:nvPicPr>
          <p:cNvPr id="6" name="图片 5"/>
          <p:cNvPicPr>
            <a:picLocks noChangeAspect="1"/>
          </p:cNvPicPr>
          <p:nvPr/>
        </p:nvPicPr>
        <p:blipFill>
          <a:blip r:embed="rId5"/>
          <a:stretch>
            <a:fillRect/>
          </a:stretch>
        </p:blipFill>
        <p:spPr>
          <a:xfrm>
            <a:off x="742768" y="2027278"/>
            <a:ext cx="7329581" cy="4483567"/>
          </a:xfrm>
          <a:prstGeom prst="rect">
            <a:avLst/>
          </a:prstGeom>
        </p:spPr>
      </p:pic>
      <p:pic>
        <p:nvPicPr>
          <p:cNvPr id="7" name="图片 6"/>
          <p:cNvPicPr>
            <a:picLocks noChangeAspect="1"/>
          </p:cNvPicPr>
          <p:nvPr/>
        </p:nvPicPr>
        <p:blipFill>
          <a:blip r:embed="rId6"/>
          <a:stretch>
            <a:fillRect/>
          </a:stretch>
        </p:blipFill>
        <p:spPr>
          <a:xfrm>
            <a:off x="7276658" y="1670940"/>
            <a:ext cx="4587642" cy="1229178"/>
          </a:xfrm>
          <a:prstGeom prst="rect">
            <a:avLst/>
          </a:prstGeom>
        </p:spPr>
      </p:pic>
      <p:sp>
        <p:nvSpPr>
          <p:cNvPr id="8" name="矩形 7"/>
          <p:cNvSpPr/>
          <p:nvPr/>
        </p:nvSpPr>
        <p:spPr>
          <a:xfrm>
            <a:off x="8159858" y="3143977"/>
            <a:ext cx="3637695" cy="2308324"/>
          </a:xfrm>
          <a:prstGeom prst="rect">
            <a:avLst/>
          </a:prstGeom>
        </p:spPr>
        <p:txBody>
          <a:bodyPr wrap="square">
            <a:spAutoFit/>
          </a:bodyPr>
          <a:lstStyle/>
          <a:p>
            <a:pPr algn="ctr"/>
            <a:r>
              <a:rPr lang="en-US" altLang="zh-CN" sz="3600" dirty="0"/>
              <a:t>Approximated probability mass function of dilation rates.</a:t>
            </a:r>
            <a:endParaRPr kumimoji="1" lang="zh-CN" altLang="en-US" sz="3600" dirty="0">
              <a:solidFill>
                <a:schemeClr val="tx1"/>
              </a:solidFill>
              <a:latin typeface="黑体" panose="02010609060101010101" pitchFamily="49" charset="-122"/>
            </a:endParaRPr>
          </a:p>
        </p:txBody>
      </p:sp>
      <p:cxnSp>
        <p:nvCxnSpPr>
          <p:cNvPr id="9" name="直接箭头连接符 8"/>
          <p:cNvCxnSpPr/>
          <p:nvPr/>
        </p:nvCxnSpPr>
        <p:spPr>
          <a:xfrm>
            <a:off x="9839382" y="2429822"/>
            <a:ext cx="195771" cy="8480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 name="音频 9">
            <a:hlinkClick r:id="" action="ppaction://media"/>
            <a:extLst>
              <a:ext uri="{FF2B5EF4-FFF2-40B4-BE49-F238E27FC236}">
                <a16:creationId xmlns:a16="http://schemas.microsoft.com/office/drawing/2014/main" id="{64CB9BCE-275E-43C3-9B5A-A329F19C9B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946"/>
    </mc:Choice>
    <mc:Fallback>
      <p:transition spd="slow" advTm="29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Experiments: </a:t>
            </a:r>
            <a:r>
              <a:rPr lang="en-US" altLang="zh-CN" sz="4000" dirty="0"/>
              <a:t>Temporal Action Segmentation</a:t>
            </a:r>
            <a:endParaRPr lang="zh-CN" altLang="en-US" dirty="0"/>
          </a:p>
        </p:txBody>
      </p:sp>
      <p:sp>
        <p:nvSpPr>
          <p:cNvPr id="3" name="内容占位符 2"/>
          <p:cNvSpPr>
            <a:spLocks noGrp="1"/>
          </p:cNvSpPr>
          <p:nvPr>
            <p:ph idx="1"/>
          </p:nvPr>
        </p:nvSpPr>
        <p:spPr/>
        <p:txBody>
          <a:bodyPr/>
          <a:lstStyle/>
          <a:p>
            <a:r>
              <a:rPr lang="en-US" altLang="zh-CN" dirty="0"/>
              <a:t>Searched RF combinations are very different from human design</a:t>
            </a:r>
            <a:endParaRPr lang="zh-CN" altLang="en-US" dirty="0"/>
          </a:p>
        </p:txBody>
      </p:sp>
      <p:pic>
        <p:nvPicPr>
          <p:cNvPr id="6" name="图片 5"/>
          <p:cNvPicPr>
            <a:picLocks noChangeAspect="1"/>
          </p:cNvPicPr>
          <p:nvPr/>
        </p:nvPicPr>
        <p:blipFill>
          <a:blip r:embed="rId5"/>
          <a:stretch>
            <a:fillRect/>
          </a:stretch>
        </p:blipFill>
        <p:spPr>
          <a:xfrm>
            <a:off x="285120" y="4945808"/>
            <a:ext cx="11797553" cy="747644"/>
          </a:xfrm>
          <a:prstGeom prst="rect">
            <a:avLst/>
          </a:prstGeom>
        </p:spPr>
      </p:pic>
      <p:sp>
        <p:nvSpPr>
          <p:cNvPr id="7" name="矩形 6"/>
          <p:cNvSpPr/>
          <p:nvPr/>
        </p:nvSpPr>
        <p:spPr>
          <a:xfrm>
            <a:off x="169871" y="4945808"/>
            <a:ext cx="1187704" cy="830997"/>
          </a:xfrm>
          <a:prstGeom prst="rect">
            <a:avLst/>
          </a:prstGeom>
        </p:spPr>
        <p:txBody>
          <a:bodyPr wrap="square">
            <a:spAutoFit/>
          </a:bodyPr>
          <a:lstStyle/>
          <a:p>
            <a:pPr algn="just"/>
            <a:r>
              <a:rPr lang="en-US" altLang="zh-CN" sz="2400" dirty="0">
                <a:highlight>
                  <a:srgbClr val="FFFFFF"/>
                </a:highlight>
              </a:rPr>
              <a:t>Human</a:t>
            </a:r>
          </a:p>
          <a:p>
            <a:pPr algn="just"/>
            <a:r>
              <a:rPr lang="en-US" altLang="zh-CN" sz="2400" dirty="0">
                <a:highlight>
                  <a:srgbClr val="FFFFFF"/>
                </a:highlight>
              </a:rPr>
              <a:t>RF-Next: </a:t>
            </a:r>
            <a:endParaRPr lang="zh-CN" altLang="en-US" sz="2400" dirty="0">
              <a:highlight>
                <a:srgbClr val="FFFFFF"/>
              </a:highlight>
            </a:endParaRPr>
          </a:p>
        </p:txBody>
      </p:sp>
      <p:sp>
        <p:nvSpPr>
          <p:cNvPr id="9" name="矩形 8"/>
          <p:cNvSpPr/>
          <p:nvPr/>
        </p:nvSpPr>
        <p:spPr>
          <a:xfrm>
            <a:off x="2371342" y="5741544"/>
            <a:ext cx="7843762" cy="646331"/>
          </a:xfrm>
          <a:prstGeom prst="rect">
            <a:avLst/>
          </a:prstGeom>
        </p:spPr>
        <p:txBody>
          <a:bodyPr wrap="square">
            <a:spAutoFit/>
          </a:bodyPr>
          <a:lstStyle/>
          <a:p>
            <a:pPr algn="ctr"/>
            <a:r>
              <a:rPr lang="en-US" altLang="zh-CN" sz="3600" i="1" dirty="0">
                <a:solidFill>
                  <a:srgbClr val="FF0000"/>
                </a:solidFill>
              </a:rPr>
              <a:t>Very different from human design!</a:t>
            </a:r>
            <a:endParaRPr lang="zh-CN" altLang="en-US" sz="3600" i="1" dirty="0">
              <a:solidFill>
                <a:srgbClr val="FF0000"/>
              </a:solidFill>
            </a:endParaRPr>
          </a:p>
        </p:txBody>
      </p:sp>
      <p:pic>
        <p:nvPicPr>
          <p:cNvPr id="8" name="图片 7"/>
          <p:cNvPicPr>
            <a:picLocks noChangeAspect="1"/>
          </p:cNvPicPr>
          <p:nvPr/>
        </p:nvPicPr>
        <p:blipFill>
          <a:blip r:embed="rId6"/>
          <a:stretch>
            <a:fillRect/>
          </a:stretch>
        </p:blipFill>
        <p:spPr>
          <a:xfrm>
            <a:off x="1194072" y="1416362"/>
            <a:ext cx="9632872" cy="3481354"/>
          </a:xfrm>
          <a:prstGeom prst="rect">
            <a:avLst/>
          </a:prstGeom>
        </p:spPr>
      </p:pic>
      <p:pic>
        <p:nvPicPr>
          <p:cNvPr id="5" name="音频 4">
            <a:hlinkClick r:id="" action="ppaction://media"/>
            <a:extLst>
              <a:ext uri="{FF2B5EF4-FFF2-40B4-BE49-F238E27FC236}">
                <a16:creationId xmlns:a16="http://schemas.microsoft.com/office/drawing/2014/main" id="{9B892902-30A6-4806-856F-3644FCBAB9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756"/>
    </mc:Choice>
    <mc:Fallback>
      <p:transition spd="slow" advTm="7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Experiments: Object detection Instance segmentation</a:t>
            </a:r>
            <a:endParaRPr lang="zh-CN" altLang="en-US" dirty="0"/>
          </a:p>
        </p:txBody>
      </p:sp>
      <p:sp>
        <p:nvSpPr>
          <p:cNvPr id="3" name="内容占位符 2"/>
          <p:cNvSpPr>
            <a:spLocks noGrp="1"/>
          </p:cNvSpPr>
          <p:nvPr>
            <p:ph idx="1"/>
          </p:nvPr>
        </p:nvSpPr>
        <p:spPr/>
        <p:txBody>
          <a:bodyPr/>
          <a:lstStyle/>
          <a:p>
            <a:r>
              <a:rPr lang="en-US" altLang="zh-CN" dirty="0"/>
              <a:t>Searched RF combinations are very different from human design</a:t>
            </a:r>
            <a:endParaRPr lang="zh-CN" altLang="en-US" dirty="0"/>
          </a:p>
        </p:txBody>
      </p:sp>
      <p:sp>
        <p:nvSpPr>
          <p:cNvPr id="9" name="矩形 8"/>
          <p:cNvSpPr/>
          <p:nvPr/>
        </p:nvSpPr>
        <p:spPr>
          <a:xfrm>
            <a:off x="2371342" y="5497482"/>
            <a:ext cx="7843762" cy="645160"/>
          </a:xfrm>
          <a:prstGeom prst="rect">
            <a:avLst/>
          </a:prstGeom>
        </p:spPr>
        <p:txBody>
          <a:bodyPr wrap="square">
            <a:spAutoFit/>
          </a:bodyPr>
          <a:lstStyle/>
          <a:p>
            <a:pPr algn="ctr"/>
            <a:r>
              <a:rPr lang="en-US" altLang="zh-CN" sz="3600" i="1" dirty="0">
                <a:solidFill>
                  <a:srgbClr val="FF0000"/>
                </a:solidFill>
              </a:rPr>
              <a:t>Large RF (Kernel) is vital in some layers.</a:t>
            </a:r>
          </a:p>
        </p:txBody>
      </p:sp>
      <p:pic>
        <p:nvPicPr>
          <p:cNvPr id="11" name="图片 10"/>
          <p:cNvPicPr>
            <a:picLocks noChangeAspect="1"/>
          </p:cNvPicPr>
          <p:nvPr/>
        </p:nvPicPr>
        <p:blipFill>
          <a:blip r:embed="rId5"/>
          <a:stretch>
            <a:fillRect/>
          </a:stretch>
        </p:blipFill>
        <p:spPr>
          <a:xfrm>
            <a:off x="931230" y="1601954"/>
            <a:ext cx="9985472" cy="1869650"/>
          </a:xfrm>
          <a:prstGeom prst="rect">
            <a:avLst/>
          </a:prstGeom>
        </p:spPr>
      </p:pic>
      <p:pic>
        <p:nvPicPr>
          <p:cNvPr id="12" name="图片 11"/>
          <p:cNvPicPr>
            <a:picLocks noChangeAspect="1"/>
          </p:cNvPicPr>
          <p:nvPr/>
        </p:nvPicPr>
        <p:blipFill>
          <a:blip r:embed="rId6"/>
          <a:stretch>
            <a:fillRect/>
          </a:stretch>
        </p:blipFill>
        <p:spPr>
          <a:xfrm>
            <a:off x="442258" y="3734373"/>
            <a:ext cx="11322759" cy="646331"/>
          </a:xfrm>
          <a:prstGeom prst="rect">
            <a:avLst/>
          </a:prstGeom>
        </p:spPr>
      </p:pic>
      <p:sp>
        <p:nvSpPr>
          <p:cNvPr id="13" name="矩形 12"/>
          <p:cNvSpPr/>
          <p:nvPr/>
        </p:nvSpPr>
        <p:spPr>
          <a:xfrm>
            <a:off x="8644128" y="3706346"/>
            <a:ext cx="569489" cy="6743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 name="音频 4">
            <a:hlinkClick r:id="" action="ppaction://media"/>
            <a:extLst>
              <a:ext uri="{FF2B5EF4-FFF2-40B4-BE49-F238E27FC236}">
                <a16:creationId xmlns:a16="http://schemas.microsoft.com/office/drawing/2014/main" id="{BCA6ADAD-0D0D-4AE7-BDD2-42626DDDEA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731"/>
    </mc:Choice>
    <mc:Fallback>
      <p:transition spd="slow" advTm="59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Experiments: </a:t>
            </a:r>
            <a:r>
              <a:rPr lang="en-US" altLang="zh-CN" sz="4000" dirty="0"/>
              <a:t>Speech synthesis</a:t>
            </a:r>
            <a:endParaRPr lang="zh-CN" altLang="en-US" dirty="0"/>
          </a:p>
        </p:txBody>
      </p:sp>
      <p:sp>
        <p:nvSpPr>
          <p:cNvPr id="3" name="内容占位符 2"/>
          <p:cNvSpPr>
            <a:spLocks noGrp="1"/>
          </p:cNvSpPr>
          <p:nvPr>
            <p:ph idx="1"/>
          </p:nvPr>
        </p:nvSpPr>
        <p:spPr/>
        <p:txBody>
          <a:bodyPr/>
          <a:lstStyle/>
          <a:p>
            <a:r>
              <a:rPr lang="en-US" altLang="zh-CN" dirty="0"/>
              <a:t>Searched RF combinations are very different from human design</a:t>
            </a:r>
            <a:endParaRPr lang="zh-CN" altLang="en-US" dirty="0"/>
          </a:p>
        </p:txBody>
      </p:sp>
      <p:sp>
        <p:nvSpPr>
          <p:cNvPr id="9" name="矩形 8"/>
          <p:cNvSpPr/>
          <p:nvPr/>
        </p:nvSpPr>
        <p:spPr>
          <a:xfrm>
            <a:off x="2371342" y="5497482"/>
            <a:ext cx="7843762" cy="646331"/>
          </a:xfrm>
          <a:prstGeom prst="rect">
            <a:avLst/>
          </a:prstGeom>
        </p:spPr>
        <p:txBody>
          <a:bodyPr wrap="square">
            <a:spAutoFit/>
          </a:bodyPr>
          <a:lstStyle/>
          <a:p>
            <a:pPr algn="ctr"/>
            <a:r>
              <a:rPr lang="en-US" altLang="zh-CN" sz="3600" i="1" dirty="0">
                <a:solidFill>
                  <a:srgbClr val="FF0000"/>
                </a:solidFill>
              </a:rPr>
              <a:t>RF should not be too large.</a:t>
            </a:r>
          </a:p>
        </p:txBody>
      </p:sp>
      <p:pic>
        <p:nvPicPr>
          <p:cNvPr id="5" name="图片 4"/>
          <p:cNvPicPr>
            <a:picLocks noChangeAspect="1"/>
          </p:cNvPicPr>
          <p:nvPr/>
        </p:nvPicPr>
        <p:blipFill>
          <a:blip r:embed="rId5"/>
          <a:stretch>
            <a:fillRect/>
          </a:stretch>
        </p:blipFill>
        <p:spPr>
          <a:xfrm>
            <a:off x="1311086" y="1450342"/>
            <a:ext cx="9792083" cy="1744743"/>
          </a:xfrm>
          <a:prstGeom prst="rect">
            <a:avLst/>
          </a:prstGeom>
        </p:spPr>
      </p:pic>
      <p:pic>
        <p:nvPicPr>
          <p:cNvPr id="7" name="图片 6"/>
          <p:cNvPicPr>
            <a:picLocks noChangeAspect="1"/>
          </p:cNvPicPr>
          <p:nvPr/>
        </p:nvPicPr>
        <p:blipFill>
          <a:blip r:embed="rId6"/>
          <a:stretch>
            <a:fillRect/>
          </a:stretch>
        </p:blipFill>
        <p:spPr>
          <a:xfrm>
            <a:off x="0" y="3546762"/>
            <a:ext cx="12192000" cy="1355681"/>
          </a:xfrm>
          <a:prstGeom prst="rect">
            <a:avLst/>
          </a:prstGeom>
        </p:spPr>
      </p:pic>
      <p:pic>
        <p:nvPicPr>
          <p:cNvPr id="6" name="音频 5">
            <a:hlinkClick r:id="" action="ppaction://media"/>
            <a:extLst>
              <a:ext uri="{FF2B5EF4-FFF2-40B4-BE49-F238E27FC236}">
                <a16:creationId xmlns:a16="http://schemas.microsoft.com/office/drawing/2014/main" id="{3B82CAA6-63BF-4C4B-ACBC-7CBF064505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283"/>
    </mc:Choice>
    <mc:Fallback>
      <p:transition spd="slow" advTm="18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RF-Next improves multiple SOTA models.</a:t>
            </a:r>
            <a:endParaRPr lang="zh-CN" altLang="en-US" dirty="0"/>
          </a:p>
        </p:txBody>
      </p:sp>
      <p:sp>
        <p:nvSpPr>
          <p:cNvPr id="4" name="内容占位符 3"/>
          <p:cNvSpPr>
            <a:spLocks noGrp="1"/>
          </p:cNvSpPr>
          <p:nvPr>
            <p:ph idx="1"/>
          </p:nvPr>
        </p:nvSpPr>
        <p:spPr/>
        <p:txBody>
          <a:bodyPr/>
          <a:lstStyle/>
          <a:p>
            <a:r>
              <a:rPr lang="en-US" altLang="zh-CN" dirty="0"/>
              <a:t>RF-Next improves SOTA VIT/CNN models: RF-PVT, RF-</a:t>
            </a:r>
            <a:r>
              <a:rPr lang="en-US" altLang="zh-CN" dirty="0" err="1"/>
              <a:t>ConvNeXt</a:t>
            </a:r>
            <a:endParaRPr lang="en-US" altLang="zh-CN" dirty="0"/>
          </a:p>
        </p:txBody>
      </p:sp>
      <p:pic>
        <p:nvPicPr>
          <p:cNvPr id="5" name="图片 4"/>
          <p:cNvPicPr>
            <a:picLocks noChangeAspect="1"/>
          </p:cNvPicPr>
          <p:nvPr/>
        </p:nvPicPr>
        <p:blipFill>
          <a:blip r:embed="rId5"/>
          <a:stretch>
            <a:fillRect/>
          </a:stretch>
        </p:blipFill>
        <p:spPr>
          <a:xfrm>
            <a:off x="4947374" y="1354180"/>
            <a:ext cx="6802368" cy="5001741"/>
          </a:xfrm>
          <a:prstGeom prst="rect">
            <a:avLst/>
          </a:prstGeom>
        </p:spPr>
      </p:pic>
      <p:graphicFrame>
        <p:nvGraphicFramePr>
          <p:cNvPr id="6" name="表格 8"/>
          <p:cNvGraphicFramePr>
            <a:graphicFrameLocks noGrp="1"/>
          </p:cNvGraphicFramePr>
          <p:nvPr/>
        </p:nvGraphicFramePr>
        <p:xfrm>
          <a:off x="537625" y="2029527"/>
          <a:ext cx="3927789" cy="1036320"/>
        </p:xfrm>
        <a:graphic>
          <a:graphicData uri="http://schemas.openxmlformats.org/drawingml/2006/table">
            <a:tbl>
              <a:tblPr firstRow="1" bandRow="1">
                <a:tableStyleId>{5C22544A-7EE6-4342-B048-85BDC9FD1C3A}</a:tableStyleId>
              </a:tblPr>
              <a:tblGrid>
                <a:gridCol w="2542164">
                  <a:extLst>
                    <a:ext uri="{9D8B030D-6E8A-4147-A177-3AD203B41FA5}">
                      <a16:colId xmlns:a16="http://schemas.microsoft.com/office/drawing/2014/main" val="20000"/>
                    </a:ext>
                  </a:extLst>
                </a:gridCol>
                <a:gridCol w="1385625">
                  <a:extLst>
                    <a:ext uri="{9D8B030D-6E8A-4147-A177-3AD203B41FA5}">
                      <a16:colId xmlns:a16="http://schemas.microsoft.com/office/drawing/2014/main" val="20001"/>
                    </a:ext>
                  </a:extLst>
                </a:gridCol>
              </a:tblGrid>
              <a:tr h="425908">
                <a:tc>
                  <a:txBody>
                    <a:bodyPr/>
                    <a:lstStyle/>
                    <a:p>
                      <a:r>
                        <a:rPr lang="en-US" altLang="zh-CN" sz="2800" b="0" dirty="0" err="1">
                          <a:solidFill>
                            <a:schemeClr val="tx1"/>
                          </a:solidFill>
                        </a:rPr>
                        <a:t>ConvNext</a:t>
                      </a:r>
                      <a:r>
                        <a:rPr lang="en-US" altLang="zh-CN" sz="2800" b="0" dirty="0">
                          <a:solidFill>
                            <a:schemeClr val="tx1"/>
                          </a:solidFill>
                        </a:rPr>
                        <a:t>-T</a:t>
                      </a:r>
                      <a:endParaRPr lang="zh-CN" altLang="en-US" sz="2800" b="0" dirty="0">
                        <a:solidFill>
                          <a:schemeClr val="tx1"/>
                        </a:solidFill>
                      </a:endParaRPr>
                    </a:p>
                  </a:txBody>
                  <a:tcPr/>
                </a:tc>
                <a:tc>
                  <a:txBody>
                    <a:bodyPr/>
                    <a:lstStyle/>
                    <a:p>
                      <a:r>
                        <a:rPr lang="en-US" altLang="zh-CN" sz="2800" b="0" dirty="0">
                          <a:solidFill>
                            <a:schemeClr val="tx1"/>
                          </a:solidFill>
                        </a:rPr>
                        <a:t>82.1%</a:t>
                      </a:r>
                      <a:endParaRPr lang="zh-CN" altLang="en-US" sz="2800" b="0" dirty="0">
                        <a:solidFill>
                          <a:schemeClr val="tx1"/>
                        </a:solidFill>
                      </a:endParaRPr>
                    </a:p>
                  </a:txBody>
                  <a:tcPr/>
                </a:tc>
                <a:extLst>
                  <a:ext uri="{0D108BD9-81ED-4DB2-BD59-A6C34878D82A}">
                    <a16:rowId xmlns:a16="http://schemas.microsoft.com/office/drawing/2014/main" val="10000"/>
                  </a:ext>
                </a:extLst>
              </a:tr>
              <a:tr h="370840">
                <a:tc>
                  <a:txBody>
                    <a:bodyPr/>
                    <a:lstStyle/>
                    <a:p>
                      <a:r>
                        <a:rPr lang="en-US" altLang="zh-CN" sz="2800" b="1" dirty="0">
                          <a:solidFill>
                            <a:schemeClr val="tx1"/>
                          </a:solidFill>
                        </a:rPr>
                        <a:t>RF-</a:t>
                      </a:r>
                      <a:r>
                        <a:rPr lang="en-US" altLang="zh-CN" sz="2800" b="1" dirty="0" err="1">
                          <a:solidFill>
                            <a:schemeClr val="tx1"/>
                          </a:solidFill>
                        </a:rPr>
                        <a:t>ConvNext</a:t>
                      </a:r>
                      <a:r>
                        <a:rPr lang="en-US" altLang="zh-CN" sz="2800" b="1" dirty="0">
                          <a:solidFill>
                            <a:schemeClr val="tx1"/>
                          </a:solidFill>
                        </a:rPr>
                        <a:t>-T</a:t>
                      </a:r>
                      <a:endParaRPr lang="zh-CN" altLang="en-US" sz="2800" b="1" dirty="0">
                        <a:solidFill>
                          <a:schemeClr val="tx1"/>
                        </a:solidFill>
                      </a:endParaRPr>
                    </a:p>
                  </a:txBody>
                  <a:tcPr/>
                </a:tc>
                <a:tc>
                  <a:txBody>
                    <a:bodyPr/>
                    <a:lstStyle/>
                    <a:p>
                      <a:r>
                        <a:rPr lang="en-US" altLang="zh-CN" sz="2800" b="1" dirty="0">
                          <a:solidFill>
                            <a:schemeClr val="tx1"/>
                          </a:solidFill>
                        </a:rPr>
                        <a:t>82.4%</a:t>
                      </a:r>
                      <a:endParaRPr lang="zh-CN" altLang="en-US" sz="2800" b="1" dirty="0">
                        <a:solidFill>
                          <a:schemeClr val="tx1"/>
                        </a:solidFill>
                      </a:endParaRPr>
                    </a:p>
                  </a:txBody>
                  <a:tcPr/>
                </a:tc>
                <a:extLst>
                  <a:ext uri="{0D108BD9-81ED-4DB2-BD59-A6C34878D82A}">
                    <a16:rowId xmlns:a16="http://schemas.microsoft.com/office/drawing/2014/main" val="10001"/>
                  </a:ext>
                </a:extLst>
              </a:tr>
            </a:tbl>
          </a:graphicData>
        </a:graphic>
      </p:graphicFrame>
      <p:sp>
        <p:nvSpPr>
          <p:cNvPr id="8" name="文本框 7"/>
          <p:cNvSpPr txBox="1"/>
          <p:nvPr/>
        </p:nvSpPr>
        <p:spPr>
          <a:xfrm>
            <a:off x="537624" y="4092034"/>
            <a:ext cx="3927789" cy="1384995"/>
          </a:xfrm>
          <a:prstGeom prst="rect">
            <a:avLst/>
          </a:prstGeom>
          <a:noFill/>
        </p:spPr>
        <p:txBody>
          <a:bodyPr wrap="square">
            <a:spAutoFit/>
          </a:bodyPr>
          <a:lstStyle/>
          <a:p>
            <a:pPr algn="ctr"/>
            <a:r>
              <a:rPr lang="en-US" altLang="zh-CN" sz="2800" b="1" dirty="0"/>
              <a:t>No more debate</a:t>
            </a:r>
            <a:r>
              <a:rPr lang="zh-CN" altLang="en-US" sz="2800" b="1" dirty="0"/>
              <a:t> </a:t>
            </a:r>
            <a:r>
              <a:rPr lang="en-US" altLang="zh-CN" sz="2800" b="1" dirty="0"/>
              <a:t>about</a:t>
            </a:r>
            <a:r>
              <a:rPr lang="zh-CN" altLang="en-US" sz="2800" b="1" dirty="0"/>
              <a:t> </a:t>
            </a:r>
            <a:r>
              <a:rPr lang="en-US" altLang="zh-CN" sz="2800" b="1" dirty="0"/>
              <a:t>what</a:t>
            </a:r>
            <a:r>
              <a:rPr lang="zh-CN" altLang="en-US" sz="2800" b="1" dirty="0"/>
              <a:t> </a:t>
            </a:r>
            <a:r>
              <a:rPr lang="en-US" altLang="zh-CN" sz="2800" b="1" dirty="0"/>
              <a:t>size</a:t>
            </a:r>
            <a:r>
              <a:rPr lang="zh-CN" altLang="en-US" sz="2800" b="1" dirty="0"/>
              <a:t> </a:t>
            </a:r>
            <a:r>
              <a:rPr lang="en-US" altLang="zh-CN" sz="2800" b="1" dirty="0"/>
              <a:t>of</a:t>
            </a:r>
            <a:r>
              <a:rPr lang="zh-CN" altLang="en-US" sz="2800" b="1" dirty="0"/>
              <a:t> </a:t>
            </a:r>
            <a:r>
              <a:rPr lang="en-US" altLang="zh-CN" sz="2800" b="1" dirty="0"/>
              <a:t>large kernel should</a:t>
            </a:r>
            <a:r>
              <a:rPr lang="zh-CN" altLang="en-US" sz="2800" b="1" dirty="0"/>
              <a:t> </a:t>
            </a:r>
            <a:r>
              <a:rPr lang="en-US" altLang="zh-CN" sz="2800" b="1" dirty="0"/>
              <a:t>be</a:t>
            </a:r>
            <a:r>
              <a:rPr lang="zh-CN" altLang="en-US" sz="2800" b="1" dirty="0"/>
              <a:t> </a:t>
            </a:r>
            <a:r>
              <a:rPr lang="en-US" altLang="zh-CN" sz="2800" b="1" dirty="0"/>
              <a:t>used!</a:t>
            </a:r>
            <a:endParaRPr lang="zh-CN" altLang="en-US" sz="2800" dirty="0"/>
          </a:p>
        </p:txBody>
      </p:sp>
      <p:pic>
        <p:nvPicPr>
          <p:cNvPr id="7" name="音频 6">
            <a:hlinkClick r:id="" action="ppaction://media"/>
            <a:extLst>
              <a:ext uri="{FF2B5EF4-FFF2-40B4-BE49-F238E27FC236}">
                <a16:creationId xmlns:a16="http://schemas.microsoft.com/office/drawing/2014/main" id="{CCF0193F-156C-44A7-8502-4A1EEBEDE0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971"/>
    </mc:Choice>
    <mc:Fallback>
      <p:transition spd="slow" advTm="24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Major discovery</a:t>
            </a:r>
            <a:endParaRPr lang="zh-CN" altLang="en-US" dirty="0"/>
          </a:p>
        </p:txBody>
      </p:sp>
      <p:sp>
        <p:nvSpPr>
          <p:cNvPr id="3" name="内容占位符 2"/>
          <p:cNvSpPr>
            <a:spLocks noGrp="1"/>
          </p:cNvSpPr>
          <p:nvPr>
            <p:ph idx="1"/>
          </p:nvPr>
        </p:nvSpPr>
        <p:spPr/>
        <p:txBody>
          <a:bodyPr/>
          <a:lstStyle/>
          <a:p>
            <a:r>
              <a:rPr lang="en-US" altLang="zh-CN" dirty="0"/>
              <a:t>Proper receptive fields of CNN are beneficial to many tasks. </a:t>
            </a:r>
          </a:p>
          <a:p>
            <a:r>
              <a:rPr lang="en-US" altLang="zh-CN" dirty="0"/>
              <a:t>The receptive field requirements of different parts of the network are quite different.</a:t>
            </a:r>
            <a:endParaRPr lang="zh-CN" altLang="en-US" dirty="0"/>
          </a:p>
        </p:txBody>
      </p:sp>
      <p:sp>
        <p:nvSpPr>
          <p:cNvPr id="4" name="标题 1"/>
          <p:cNvSpPr txBox="1"/>
          <p:nvPr/>
        </p:nvSpPr>
        <p:spPr>
          <a:xfrm>
            <a:off x="1361950" y="3584793"/>
            <a:ext cx="9234991" cy="182689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baseline="0">
                <a:solidFill>
                  <a:schemeClr val="tx1"/>
                </a:solidFill>
                <a:latin typeface="Calibri" panose="020F0502020204030204" pitchFamily="34" charset="0"/>
                <a:ea typeface="黑体" panose="02010609060101010101" pitchFamily="49" charset="-122"/>
                <a:cs typeface="+mj-cs"/>
              </a:defRPr>
            </a:lvl1pPr>
          </a:lstStyle>
          <a:p>
            <a:pPr algn="ctr">
              <a:lnSpc>
                <a:spcPct val="120000"/>
              </a:lnSpc>
              <a:spcBef>
                <a:spcPts val="1000"/>
              </a:spcBef>
            </a:pPr>
            <a:r>
              <a:rPr lang="en-US" altLang="zh-CN" dirty="0"/>
              <a:t>As long as your network uses Conv, RF-Next can further improve the model.</a:t>
            </a:r>
            <a:br>
              <a:rPr lang="en-US" altLang="zh-CN" dirty="0"/>
            </a:br>
            <a:r>
              <a:rPr lang="en-US" altLang="zh-CN" dirty="0"/>
              <a:t>Source code: </a:t>
            </a:r>
            <a:r>
              <a:rPr lang="en-US" altLang="zh-CN" i="1" u="sng" dirty="0"/>
              <a:t>mmcheng.net/</a:t>
            </a:r>
            <a:r>
              <a:rPr lang="en-US" altLang="zh-CN" i="1" u="sng" dirty="0" err="1"/>
              <a:t>rfnext</a:t>
            </a:r>
            <a:endParaRPr kumimoji="1" lang="zh-CN" altLang="en-US" i="1" u="sng" dirty="0">
              <a:latin typeface="+mn-lt"/>
              <a:cs typeface="+mn-cs"/>
            </a:endParaRPr>
          </a:p>
        </p:txBody>
      </p:sp>
      <p:pic>
        <p:nvPicPr>
          <p:cNvPr id="6" name="音频 5">
            <a:hlinkClick r:id="" action="ppaction://media"/>
            <a:extLst>
              <a:ext uri="{FF2B5EF4-FFF2-40B4-BE49-F238E27FC236}">
                <a16:creationId xmlns:a16="http://schemas.microsoft.com/office/drawing/2014/main" id="{A08542F3-9A95-41EC-A39E-9B668C185C8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6449"/>
    </mc:Choice>
    <mc:Fallback>
      <p:transition spd="slow" advTm="36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Our work for multiscale feature extraction/integration</a:t>
            </a:r>
            <a:endParaRPr lang="zh-CN" altLang="en-US" dirty="0"/>
          </a:p>
        </p:txBody>
      </p:sp>
      <p:sp>
        <p:nvSpPr>
          <p:cNvPr id="3" name="内容占位符 2"/>
          <p:cNvSpPr>
            <a:spLocks noGrp="1"/>
          </p:cNvSpPr>
          <p:nvPr>
            <p:ph idx="1"/>
          </p:nvPr>
        </p:nvSpPr>
        <p:spPr/>
        <p:txBody>
          <a:bodyPr>
            <a:normAutofit fontScale="85000" lnSpcReduction="20000"/>
          </a:bodyPr>
          <a:lstStyle/>
          <a:p>
            <a:r>
              <a:rPr lang="en-US" altLang="zh-CN" dirty="0"/>
              <a:t>Salient object detection</a:t>
            </a:r>
          </a:p>
          <a:p>
            <a:pPr lvl="1"/>
            <a:r>
              <a:rPr lang="en-US" altLang="zh-CN" dirty="0"/>
              <a:t>Deeply supervised salient object detection with short connections, IEEE TPAMI, 2019</a:t>
            </a:r>
          </a:p>
          <a:p>
            <a:pPr lvl="1"/>
            <a:r>
              <a:rPr lang="en-US" altLang="zh-CN" dirty="0" err="1"/>
              <a:t>PoolNet</a:t>
            </a:r>
            <a:r>
              <a:rPr lang="en-US" altLang="zh-CN" dirty="0"/>
              <a:t>+: Exploring the Potential of Pooling for Salient Object Detection, IEEE TPAMI, 2023.</a:t>
            </a:r>
          </a:p>
          <a:p>
            <a:r>
              <a:rPr lang="en-US" altLang="zh-CN" dirty="0"/>
              <a:t>Edge/line detection</a:t>
            </a:r>
          </a:p>
          <a:p>
            <a:pPr lvl="1"/>
            <a:r>
              <a:rPr lang="en-US" altLang="zh-CN" dirty="0"/>
              <a:t>Richer Convolutional Features for Edge Detection, IEEE TPAMI, 2019</a:t>
            </a:r>
          </a:p>
          <a:p>
            <a:pPr lvl="1"/>
            <a:r>
              <a:rPr lang="en-US" altLang="zh-CN" dirty="0"/>
              <a:t>Deep Hough Transform for Semantic Line Detection, IEEE TPAMI, 2022</a:t>
            </a:r>
          </a:p>
          <a:p>
            <a:r>
              <a:rPr lang="en-US" altLang="zh-CN" dirty="0"/>
              <a:t>Backbone feature extraction</a:t>
            </a:r>
          </a:p>
          <a:p>
            <a:pPr lvl="1"/>
            <a:r>
              <a:rPr lang="en-US" altLang="zh-CN" dirty="0"/>
              <a:t>Res2Net: A New Multi-scale Backbone Architecture, IEEE TPAMI, 2022.</a:t>
            </a:r>
          </a:p>
          <a:p>
            <a:pPr lvl="1"/>
            <a:r>
              <a:rPr lang="en-US" altLang="zh-CN" dirty="0"/>
              <a:t>P2T: Pyramid Pooling Transformer for Scene Understanding, IEEE TPAMI, early access.</a:t>
            </a:r>
            <a:endParaRPr lang="zh-CN" altLang="en-US" dirty="0"/>
          </a:p>
        </p:txBody>
      </p:sp>
      <p:pic>
        <p:nvPicPr>
          <p:cNvPr id="4" name="音频 3">
            <a:hlinkClick r:id="" action="ppaction://media"/>
            <a:extLst>
              <a:ext uri="{FF2B5EF4-FFF2-40B4-BE49-F238E27FC236}">
                <a16:creationId xmlns:a16="http://schemas.microsoft.com/office/drawing/2014/main" id="{58EBF0FF-C6C0-42B2-82A6-16C8972CC7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637"/>
    </mc:Choice>
    <mc:Fallback>
      <p:transition spd="slow" advTm="30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Starting from action segmentation task</a:t>
            </a:r>
            <a:endParaRPr lang="zh-CN" altLang="en-US" dirty="0"/>
          </a:p>
        </p:txBody>
      </p:sp>
      <p:sp>
        <p:nvSpPr>
          <p:cNvPr id="3" name="内容占位符 2"/>
          <p:cNvSpPr>
            <a:spLocks noGrp="1"/>
          </p:cNvSpPr>
          <p:nvPr>
            <p:ph idx="1"/>
          </p:nvPr>
        </p:nvSpPr>
        <p:spPr/>
        <p:txBody>
          <a:bodyPr/>
          <a:lstStyle/>
          <a:p>
            <a:endParaRPr lang="en-US" altLang="zh-CN" dirty="0"/>
          </a:p>
          <a:p>
            <a:endParaRPr lang="en-US" altLang="zh-CN" dirty="0"/>
          </a:p>
          <a:p>
            <a:endParaRPr lang="en-US" altLang="zh-CN" dirty="0"/>
          </a:p>
          <a:p>
            <a:endParaRPr lang="en-US" altLang="zh-CN" dirty="0"/>
          </a:p>
          <a:p>
            <a:r>
              <a:rPr lang="en-US" altLang="zh-CN" dirty="0"/>
              <a:t>Action segmentation require rich multiscale modeling ability</a:t>
            </a:r>
          </a:p>
          <a:p>
            <a:pPr lvl="1"/>
            <a:r>
              <a:rPr lang="en-US" altLang="zh-CN" dirty="0"/>
              <a:t>Information diluted with exponential speed alone frames </a:t>
            </a:r>
          </a:p>
          <a:p>
            <a:pPr lvl="1"/>
            <a:r>
              <a:rPr lang="en-US" altLang="zh-CN" dirty="0"/>
              <a:t>MS-TCN++ uses many receptive fields (RF) chosen from [1, 1024]</a:t>
            </a:r>
            <a:endParaRPr lang="zh-CN" altLang="en-US" dirty="0"/>
          </a:p>
        </p:txBody>
      </p:sp>
      <p:sp>
        <p:nvSpPr>
          <p:cNvPr id="4" name="圆角矩形 7"/>
          <p:cNvSpPr/>
          <p:nvPr/>
        </p:nvSpPr>
        <p:spPr>
          <a:xfrm>
            <a:off x="547396" y="5765961"/>
            <a:ext cx="11240277" cy="669129"/>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Font typeface="+mj-lt"/>
              <a:buAutoNum type="arabicPeriod"/>
            </a:pPr>
            <a:r>
              <a:rPr lang="en-US" sz="1400" dirty="0">
                <a:solidFill>
                  <a:schemeClr val="tx1"/>
                </a:solidFill>
                <a:latin typeface="Calibri Light" panose="020F0302020204030204" pitchFamily="34" charset="0"/>
              </a:rPr>
              <a:t>MS-TCN++: Multi-Stage Temporal Convolutional Network for Action Segmentation, </a:t>
            </a:r>
            <a:r>
              <a:rPr lang="en-US" sz="1400" b="1" dirty="0">
                <a:solidFill>
                  <a:schemeClr val="tx1"/>
                </a:solidFill>
                <a:latin typeface="Calibri Light" panose="020F0302020204030204" pitchFamily="34" charset="0"/>
              </a:rPr>
              <a:t>IEEE TPAMI</a:t>
            </a:r>
            <a:r>
              <a:rPr lang="en-US" sz="1400" dirty="0">
                <a:solidFill>
                  <a:schemeClr val="tx1"/>
                </a:solidFill>
                <a:latin typeface="Calibri Light" panose="020F0302020204030204" pitchFamily="34" charset="0"/>
              </a:rPr>
              <a:t>, </a:t>
            </a:r>
            <a:r>
              <a:rPr lang="en-US" altLang="zh-CN" sz="1400" dirty="0">
                <a:solidFill>
                  <a:schemeClr val="tx1"/>
                </a:solidFill>
                <a:latin typeface="Calibri Light" panose="020F0302020204030204" pitchFamily="34" charset="0"/>
              </a:rPr>
              <a:t>early access in 2020</a:t>
            </a:r>
            <a:r>
              <a:rPr lang="en-US" sz="1400" dirty="0">
                <a:solidFill>
                  <a:schemeClr val="tx1"/>
                </a:solidFill>
                <a:latin typeface="Calibri Light" panose="020F0302020204030204" pitchFamily="34" charset="0"/>
              </a:rPr>
              <a:t>.</a:t>
            </a:r>
          </a:p>
          <a:p>
            <a:pPr marL="342900" indent="-342900" algn="just">
              <a:lnSpc>
                <a:spcPct val="80000"/>
              </a:lnSpc>
              <a:spcBef>
                <a:spcPts val="300"/>
              </a:spcBef>
              <a:spcAft>
                <a:spcPts val="300"/>
              </a:spcAft>
              <a:buFont typeface="+mj-lt"/>
              <a:buAutoNum type="arabicPeriod"/>
            </a:pPr>
            <a:r>
              <a:rPr lang="en-US" altLang="zh-CN" sz="1400" dirty="0">
                <a:solidFill>
                  <a:schemeClr val="tx1"/>
                </a:solidFill>
                <a:latin typeface="Calibri Light" panose="020F0302020204030204" pitchFamily="34" charset="0"/>
              </a:rPr>
              <a:t>Ordered or Orderless: A Revisit for Video based Person Re-Identification, </a:t>
            </a:r>
            <a:r>
              <a:rPr lang="en-US" altLang="zh-CN" sz="1400" b="1" dirty="0">
                <a:solidFill>
                  <a:schemeClr val="tx1"/>
                </a:solidFill>
                <a:latin typeface="Calibri Light" panose="020F0302020204030204" pitchFamily="34" charset="0"/>
              </a:rPr>
              <a:t>IEEE TPAMI</a:t>
            </a:r>
            <a:r>
              <a:rPr lang="en-US" altLang="zh-CN" sz="1400" dirty="0">
                <a:solidFill>
                  <a:schemeClr val="tx1"/>
                </a:solidFill>
                <a:latin typeface="Calibri Light" panose="020F0302020204030204" pitchFamily="34" charset="0"/>
              </a:rPr>
              <a:t>, 2021.</a:t>
            </a:r>
          </a:p>
        </p:txBody>
      </p:sp>
      <p:pic>
        <p:nvPicPr>
          <p:cNvPr id="5" name="内容占位符 5"/>
          <p:cNvPicPr>
            <a:picLocks noChangeAspect="1"/>
          </p:cNvPicPr>
          <p:nvPr/>
        </p:nvPicPr>
        <p:blipFill>
          <a:blip r:embed="rId5" cstate="screen"/>
          <a:stretch>
            <a:fillRect/>
          </a:stretch>
        </p:blipFill>
        <p:spPr>
          <a:xfrm>
            <a:off x="547396" y="1038372"/>
            <a:ext cx="10904073" cy="2272317"/>
          </a:xfrm>
          <a:prstGeom prst="rect">
            <a:avLst/>
          </a:prstGeom>
        </p:spPr>
      </p:pic>
      <p:pic>
        <p:nvPicPr>
          <p:cNvPr id="9" name="音频 8">
            <a:hlinkClick r:id="" action="ppaction://media"/>
            <a:extLst>
              <a:ext uri="{FF2B5EF4-FFF2-40B4-BE49-F238E27FC236}">
                <a16:creationId xmlns:a16="http://schemas.microsoft.com/office/drawing/2014/main" id="{E0DAC16F-F626-47D3-8CF7-F0BF0A63F4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449"/>
    </mc:Choice>
    <mc:Fallback>
      <p:transition spd="slow" advTm="88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Efficient Receptive Field Search for CNN</a:t>
            </a:r>
            <a:endParaRPr lang="zh-CN" altLang="en-US" dirty="0"/>
          </a:p>
        </p:txBody>
      </p:sp>
      <p:sp>
        <p:nvSpPr>
          <p:cNvPr id="3" name="内容占位符 2"/>
          <p:cNvSpPr>
            <a:spLocks noGrp="1"/>
          </p:cNvSpPr>
          <p:nvPr>
            <p:ph idx="1"/>
          </p:nvPr>
        </p:nvSpPr>
        <p:spPr/>
        <p:txBody>
          <a:bodyPr>
            <a:normAutofit/>
          </a:bodyPr>
          <a:lstStyle/>
          <a:p>
            <a:r>
              <a:rPr lang="en-US" altLang="zh-CN" dirty="0"/>
              <a:t>Appropriate receptive fields in layers are crucial for CNN.</a:t>
            </a:r>
          </a:p>
          <a:p>
            <a:pPr lvl="1"/>
            <a:r>
              <a:rPr lang="en-US" altLang="zh-CN" dirty="0"/>
              <a:t>Large receptive fields contribute to long-term dependencies</a:t>
            </a:r>
          </a:p>
          <a:p>
            <a:pPr lvl="1"/>
            <a:r>
              <a:rPr lang="en-US" altLang="zh-CN" dirty="0"/>
              <a:t>Small receptive fields benefit the local details.</a:t>
            </a:r>
          </a:p>
          <a:p>
            <a:pPr lvl="1"/>
            <a:endParaRPr lang="en-US" altLang="zh-CN" dirty="0"/>
          </a:p>
          <a:p>
            <a:pPr marL="457200" lvl="1" indent="0">
              <a:buNone/>
            </a:pPr>
            <a:endParaRPr lang="en-US" altLang="zh-CN" dirty="0"/>
          </a:p>
          <a:p>
            <a:r>
              <a:rPr lang="en-US" altLang="zh-CN" dirty="0"/>
              <a:t>Problems with existing efficient NAS such as DARTS</a:t>
            </a:r>
          </a:p>
          <a:p>
            <a:pPr lvl="1"/>
            <a:r>
              <a:rPr lang="en-US" altLang="zh-CN" b="1" dirty="0"/>
              <a:t>D</a:t>
            </a:r>
            <a:r>
              <a:rPr lang="en-US" altLang="zh-CN" dirty="0"/>
              <a:t>ifferentiable </a:t>
            </a:r>
            <a:r>
              <a:rPr lang="en-US" altLang="zh-CN" b="1" dirty="0" err="1"/>
              <a:t>AR</a:t>
            </a:r>
            <a:r>
              <a:rPr lang="en-US" altLang="zh-CN" dirty="0" err="1"/>
              <a:t>chi</a:t>
            </a:r>
            <a:r>
              <a:rPr lang="en-US" altLang="zh-CN" b="1" dirty="0" err="1"/>
              <a:t>T</a:t>
            </a:r>
            <a:r>
              <a:rPr lang="en-US" altLang="zh-CN" dirty="0" err="1"/>
              <a:t>ecture</a:t>
            </a:r>
            <a:r>
              <a:rPr lang="en-US" altLang="zh-CN" dirty="0"/>
              <a:t> </a:t>
            </a:r>
            <a:r>
              <a:rPr lang="en-US" altLang="zh-CN" b="1" dirty="0"/>
              <a:t>S</a:t>
            </a:r>
            <a:r>
              <a:rPr lang="en-US" altLang="zh-CN" dirty="0"/>
              <a:t>earching rely on shared big networks</a:t>
            </a:r>
          </a:p>
          <a:p>
            <a:pPr lvl="1"/>
            <a:r>
              <a:rPr lang="en-US" altLang="zh-CN" dirty="0"/>
              <a:t>Heavily dependent on the initial combination</a:t>
            </a:r>
          </a:p>
          <a:p>
            <a:pPr lvl="1"/>
            <a:r>
              <a:rPr lang="en-US" altLang="zh-CN" dirty="0"/>
              <a:t>Either too costly or cannot support the large search space</a:t>
            </a:r>
            <a:endParaRPr lang="zh-CN" altLang="en-US" dirty="0"/>
          </a:p>
        </p:txBody>
      </p:sp>
      <p:sp>
        <p:nvSpPr>
          <p:cNvPr id="4" name="矩形 3"/>
          <p:cNvSpPr/>
          <p:nvPr/>
        </p:nvSpPr>
        <p:spPr>
          <a:xfrm>
            <a:off x="887615" y="2722249"/>
            <a:ext cx="10368958" cy="1200329"/>
          </a:xfrm>
          <a:prstGeom prst="rect">
            <a:avLst/>
          </a:prstGeom>
        </p:spPr>
        <p:txBody>
          <a:bodyPr wrap="square">
            <a:spAutoFit/>
          </a:bodyPr>
          <a:lstStyle/>
          <a:p>
            <a:pPr algn="ctr"/>
            <a:r>
              <a:rPr kumimoji="1" lang="en-US" altLang="zh-CN" sz="3600" b="1" dirty="0"/>
              <a:t>Are there effective receptive field combinations that perform better than hand-designed patterns?</a:t>
            </a:r>
            <a:endParaRPr kumimoji="1" lang="zh-CN" altLang="en-US" sz="3600" b="1" dirty="0">
              <a:solidFill>
                <a:schemeClr val="tx1"/>
              </a:solidFill>
            </a:endParaRPr>
          </a:p>
        </p:txBody>
      </p:sp>
      <p:pic>
        <p:nvPicPr>
          <p:cNvPr id="5" name="音频 4">
            <a:hlinkClick r:id="" action="ppaction://media"/>
            <a:extLst>
              <a:ext uri="{FF2B5EF4-FFF2-40B4-BE49-F238E27FC236}">
                <a16:creationId xmlns:a16="http://schemas.microsoft.com/office/drawing/2014/main" id="{97E742EC-E560-4600-9C85-796B1E705EC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94166"/>
    </mc:Choice>
    <mc:Fallback>
      <p:transition spd="slow" advTm="9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Search for better RF combinations?</a:t>
            </a:r>
            <a:endParaRPr lang="zh-CN" altLang="en-US" dirty="0"/>
          </a:p>
        </p:txBody>
      </p:sp>
      <p:sp>
        <p:nvSpPr>
          <p:cNvPr id="3" name="内容占位符 2"/>
          <p:cNvSpPr>
            <a:spLocks noGrp="1"/>
          </p:cNvSpPr>
          <p:nvPr>
            <p:ph idx="1"/>
          </p:nvPr>
        </p:nvSpPr>
        <p:spPr/>
        <p:txBody>
          <a:bodyPr/>
          <a:lstStyle/>
          <a:p>
            <a:r>
              <a:rPr kumimoji="1" lang="en-US" altLang="zh-CN" sz="3200" b="0" dirty="0"/>
              <a:t>Are there better RF combinations than hand-designed patterns?</a:t>
            </a:r>
          </a:p>
          <a:p>
            <a:r>
              <a:rPr kumimoji="1" lang="en-US" altLang="zh-CN" sz="3200" b="0" dirty="0"/>
              <a:t>Search space of RF combinations is too huge</a:t>
            </a:r>
          </a:p>
          <a:p>
            <a:endParaRPr lang="zh-CN" altLang="en-US" dirty="0"/>
          </a:p>
        </p:txBody>
      </p:sp>
      <p:pic>
        <p:nvPicPr>
          <p:cNvPr id="4" name="图片 3"/>
          <p:cNvPicPr>
            <a:picLocks noChangeAspect="1"/>
          </p:cNvPicPr>
          <p:nvPr/>
        </p:nvPicPr>
        <p:blipFill>
          <a:blip r:embed="rId6"/>
          <a:stretch>
            <a:fillRect/>
          </a:stretch>
        </p:blipFill>
        <p:spPr>
          <a:xfrm>
            <a:off x="1182903" y="2155061"/>
            <a:ext cx="9530399" cy="3605284"/>
          </a:xfrm>
          <a:prstGeom prst="rect">
            <a:avLst/>
          </a:prstGeom>
        </p:spPr>
      </p:pic>
      <p:sp>
        <p:nvSpPr>
          <p:cNvPr id="5" name="矩形 4"/>
          <p:cNvSpPr/>
          <p:nvPr/>
        </p:nvSpPr>
        <p:spPr>
          <a:xfrm>
            <a:off x="535062" y="5732584"/>
            <a:ext cx="4558651" cy="830997"/>
          </a:xfrm>
          <a:prstGeom prst="rect">
            <a:avLst/>
          </a:prstGeom>
        </p:spPr>
        <p:txBody>
          <a:bodyPr wrap="square">
            <a:spAutoFit/>
          </a:bodyPr>
          <a:lstStyle/>
          <a:p>
            <a:pPr algn="ctr"/>
            <a:r>
              <a:rPr lang="en-US" altLang="zh-CN" sz="2400" dirty="0"/>
              <a:t>Existing DARTS only supports </a:t>
            </a:r>
          </a:p>
          <a:p>
            <a:pPr algn="ctr"/>
            <a:r>
              <a:rPr lang="en-US" altLang="zh-CN" sz="2400" dirty="0">
                <a:solidFill>
                  <a:srgbClr val="FF0000"/>
                </a:solidFill>
              </a:rPr>
              <a:t>several operators for each layer</a:t>
            </a:r>
            <a:r>
              <a:rPr lang="en-US" altLang="zh-CN" sz="2400" dirty="0"/>
              <a:t>.</a:t>
            </a:r>
            <a:endParaRPr kumimoji="1" lang="zh-CN" altLang="en-US" sz="2400" dirty="0">
              <a:solidFill>
                <a:schemeClr val="tx1"/>
              </a:solidFill>
              <a:latin typeface="黑体" panose="02010609060101010101" pitchFamily="49" charset="-122"/>
            </a:endParaRPr>
          </a:p>
        </p:txBody>
      </p:sp>
      <p:sp>
        <p:nvSpPr>
          <p:cNvPr id="6" name="矩形 5"/>
          <p:cNvSpPr/>
          <p:nvPr/>
        </p:nvSpPr>
        <p:spPr>
          <a:xfrm>
            <a:off x="5767233" y="5736784"/>
            <a:ext cx="5899472" cy="830997"/>
          </a:xfrm>
          <a:prstGeom prst="rect">
            <a:avLst/>
          </a:prstGeom>
        </p:spPr>
        <p:txBody>
          <a:bodyPr wrap="square">
            <a:spAutoFit/>
          </a:bodyPr>
          <a:lstStyle/>
          <a:p>
            <a:pPr algn="just"/>
            <a:r>
              <a:rPr lang="en-US" altLang="zh-CN" sz="2400" dirty="0"/>
              <a:t>Thousands of choices for each layer.</a:t>
            </a:r>
          </a:p>
          <a:p>
            <a:pPr algn="just"/>
            <a:r>
              <a:rPr lang="en-US" altLang="zh-CN" sz="2400" dirty="0"/>
              <a:t>E.g. TCN has 1024</a:t>
            </a:r>
            <a:r>
              <a:rPr lang="en-US" altLang="zh-CN" sz="2400" baseline="30000" dirty="0"/>
              <a:t>40</a:t>
            </a:r>
            <a:r>
              <a:rPr lang="en-US" altLang="zh-CN" sz="2400" dirty="0"/>
              <a:t> RF possible combinations.</a:t>
            </a:r>
          </a:p>
        </p:txBody>
      </p:sp>
      <p:sp>
        <p:nvSpPr>
          <p:cNvPr id="7" name="矩形 6"/>
          <p:cNvSpPr/>
          <p:nvPr/>
        </p:nvSpPr>
        <p:spPr>
          <a:xfrm>
            <a:off x="8452579" y="1923121"/>
            <a:ext cx="3297163" cy="1200329"/>
          </a:xfrm>
          <a:prstGeom prst="rect">
            <a:avLst/>
          </a:prstGeom>
        </p:spPr>
        <p:txBody>
          <a:bodyPr wrap="square">
            <a:spAutoFit/>
          </a:bodyPr>
          <a:lstStyle/>
          <a:p>
            <a:pPr algn="ctr"/>
            <a:r>
              <a:rPr kumimoji="1" lang="en-US" altLang="zh-CN" sz="3600" b="1" dirty="0"/>
              <a:t>RF has a huge search space.</a:t>
            </a:r>
            <a:endParaRPr kumimoji="1" lang="zh-CN" altLang="en-US" sz="3600" b="1" dirty="0">
              <a:solidFill>
                <a:schemeClr val="tx1"/>
              </a:solidFill>
            </a:endParaRPr>
          </a:p>
        </p:txBody>
      </p:sp>
      <p:pic>
        <p:nvPicPr>
          <p:cNvPr id="9" name="音频 8">
            <a:hlinkClick r:id="" action="ppaction://media"/>
            <a:extLst>
              <a:ext uri="{FF2B5EF4-FFF2-40B4-BE49-F238E27FC236}">
                <a16:creationId xmlns:a16="http://schemas.microsoft.com/office/drawing/2014/main" id="{A6DD4183-9F5A-4835-9E45-2E1D0AA6F6A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0962"/>
    </mc:Choice>
    <mc:Fallback>
      <p:transition spd="slow" advTm="60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Global2local search in a coarse-to-fine manner.</a:t>
            </a:r>
            <a:endParaRPr lang="zh-CN" altLang="en-US" dirty="0"/>
          </a:p>
        </p:txBody>
      </p:sp>
      <p:sp>
        <p:nvSpPr>
          <p:cNvPr id="3" name="内容占位符 2"/>
          <p:cNvSpPr>
            <a:spLocks noGrp="1"/>
          </p:cNvSpPr>
          <p:nvPr>
            <p:ph idx="1"/>
          </p:nvPr>
        </p:nvSpPr>
        <p:spPr/>
        <p:txBody>
          <a:bodyPr/>
          <a:lstStyle/>
          <a:p>
            <a:r>
              <a:rPr lang="en-US" altLang="zh-CN" dirty="0"/>
              <a:t>Global search: Finding RF </a:t>
            </a:r>
            <a:r>
              <a:rPr lang="en-US" altLang="zh-CN" dirty="0" err="1"/>
              <a:t>combin</a:t>
            </a:r>
            <a:r>
              <a:rPr lang="en-US" altLang="zh-CN" dirty="0"/>
              <a:t>. beyond human knowledge.</a:t>
            </a:r>
          </a:p>
          <a:p>
            <a:r>
              <a:rPr lang="en-US" altLang="zh-CN" dirty="0"/>
              <a:t>Local search: Effective and efficient refine RF combinations. </a:t>
            </a:r>
          </a:p>
          <a:p>
            <a:endParaRPr lang="zh-CN" altLang="en-US" dirty="0"/>
          </a:p>
        </p:txBody>
      </p:sp>
      <p:pic>
        <p:nvPicPr>
          <p:cNvPr id="4" name="图片 3"/>
          <p:cNvPicPr>
            <a:picLocks noChangeAspect="1"/>
          </p:cNvPicPr>
          <p:nvPr/>
        </p:nvPicPr>
        <p:blipFill>
          <a:blip r:embed="rId6"/>
          <a:stretch>
            <a:fillRect/>
          </a:stretch>
        </p:blipFill>
        <p:spPr>
          <a:xfrm>
            <a:off x="510659" y="2183270"/>
            <a:ext cx="4912322" cy="2310954"/>
          </a:xfrm>
          <a:prstGeom prst="rect">
            <a:avLst/>
          </a:prstGeom>
        </p:spPr>
      </p:pic>
      <p:sp>
        <p:nvSpPr>
          <p:cNvPr id="5" name="文本框 4"/>
          <p:cNvSpPr txBox="1"/>
          <p:nvPr/>
        </p:nvSpPr>
        <p:spPr>
          <a:xfrm>
            <a:off x="396804" y="4550061"/>
            <a:ext cx="5140031" cy="707886"/>
          </a:xfrm>
          <a:prstGeom prst="rect">
            <a:avLst/>
          </a:prstGeom>
          <a:noFill/>
        </p:spPr>
        <p:txBody>
          <a:bodyPr wrap="square">
            <a:spAutoFit/>
          </a:bodyPr>
          <a:lstStyle/>
          <a:p>
            <a:r>
              <a:rPr lang="en-GB" altLang="zh-CN" sz="2000" dirty="0">
                <a:solidFill>
                  <a:srgbClr val="000000"/>
                </a:solidFill>
                <a:effectLst/>
                <a:latin typeface="Helvetica" pitchFamily="2" charset="0"/>
              </a:rPr>
              <a:t>Step1: </a:t>
            </a:r>
            <a:r>
              <a:rPr lang="en-GB" altLang="zh-CN" sz="2000" b="1" dirty="0">
                <a:solidFill>
                  <a:srgbClr val="000000"/>
                </a:solidFill>
                <a:effectLst/>
                <a:latin typeface="Helvetica" pitchFamily="2" charset="0"/>
              </a:rPr>
              <a:t>Global search </a:t>
            </a:r>
            <a:r>
              <a:rPr lang="en-GB" altLang="zh-CN" sz="2000" dirty="0">
                <a:solidFill>
                  <a:srgbClr val="000000"/>
                </a:solidFill>
                <a:effectLst/>
                <a:latin typeface="Helvetica" pitchFamily="2" charset="0"/>
              </a:rPr>
              <a:t>finds various new coarse RF combinations.</a:t>
            </a:r>
          </a:p>
        </p:txBody>
      </p:sp>
      <p:pic>
        <p:nvPicPr>
          <p:cNvPr id="6" name="图片 5"/>
          <p:cNvPicPr>
            <a:picLocks noChangeAspect="1"/>
          </p:cNvPicPr>
          <p:nvPr/>
        </p:nvPicPr>
        <p:blipFill>
          <a:blip r:embed="rId7"/>
          <a:stretch>
            <a:fillRect/>
          </a:stretch>
        </p:blipFill>
        <p:spPr>
          <a:xfrm>
            <a:off x="6495490" y="2183270"/>
            <a:ext cx="5264483" cy="2345151"/>
          </a:xfrm>
          <a:prstGeom prst="rect">
            <a:avLst/>
          </a:prstGeom>
        </p:spPr>
      </p:pic>
      <p:sp>
        <p:nvSpPr>
          <p:cNvPr id="7" name="文本框 6"/>
          <p:cNvSpPr txBox="1"/>
          <p:nvPr/>
        </p:nvSpPr>
        <p:spPr>
          <a:xfrm>
            <a:off x="945257" y="5207692"/>
            <a:ext cx="3304013" cy="923330"/>
          </a:xfrm>
          <a:prstGeom prst="rect">
            <a:avLst/>
          </a:prstGeom>
          <a:noFill/>
        </p:spPr>
        <p:txBody>
          <a:bodyPr wrap="square">
            <a:spAutoFit/>
          </a:bodyPr>
          <a:lstStyle/>
          <a:p>
            <a:r>
              <a:rPr lang="en-GB" altLang="zh-CN" dirty="0">
                <a:solidFill>
                  <a:srgbClr val="000000"/>
                </a:solidFill>
                <a:effectLst/>
                <a:latin typeface="Helvetica" pitchFamily="2" charset="0"/>
              </a:rPr>
              <a:t>dilation rate candidates </a:t>
            </a:r>
          </a:p>
          <a:p>
            <a:r>
              <a:rPr lang="en-GB" altLang="zh-CN" dirty="0">
                <a:solidFill>
                  <a:srgbClr val="000000"/>
                </a:solidFill>
                <a:effectLst/>
                <a:latin typeface="Helvetica" pitchFamily="2" charset="0"/>
              </a:rPr>
              <a:t>sparse search space </a:t>
            </a:r>
          </a:p>
          <a:p>
            <a:r>
              <a:rPr lang="en-GB" altLang="zh-CN" dirty="0">
                <a:solidFill>
                  <a:srgbClr val="000000"/>
                </a:solidFill>
                <a:effectLst/>
                <a:latin typeface="Helvetica" pitchFamily="2" charset="0"/>
              </a:rPr>
              <a:t>global searched results</a:t>
            </a:r>
          </a:p>
        </p:txBody>
      </p:sp>
      <p:pic>
        <p:nvPicPr>
          <p:cNvPr id="8" name="图片 7"/>
          <p:cNvPicPr>
            <a:picLocks noChangeAspect="1"/>
          </p:cNvPicPr>
          <p:nvPr/>
        </p:nvPicPr>
        <p:blipFill>
          <a:blip r:embed="rId8"/>
          <a:stretch>
            <a:fillRect/>
          </a:stretch>
        </p:blipFill>
        <p:spPr>
          <a:xfrm>
            <a:off x="605501" y="5229960"/>
            <a:ext cx="373177" cy="970259"/>
          </a:xfrm>
          <a:prstGeom prst="rect">
            <a:avLst/>
          </a:prstGeom>
        </p:spPr>
      </p:pic>
      <p:sp>
        <p:nvSpPr>
          <p:cNvPr id="9" name="文本框 8"/>
          <p:cNvSpPr txBox="1"/>
          <p:nvPr/>
        </p:nvSpPr>
        <p:spPr>
          <a:xfrm>
            <a:off x="5732034" y="4550061"/>
            <a:ext cx="6063162" cy="707886"/>
          </a:xfrm>
          <a:prstGeom prst="rect">
            <a:avLst/>
          </a:prstGeom>
          <a:noFill/>
        </p:spPr>
        <p:txBody>
          <a:bodyPr wrap="square">
            <a:spAutoFit/>
          </a:bodyPr>
          <a:lstStyle/>
          <a:p>
            <a:r>
              <a:rPr lang="en-GB" altLang="zh-CN" sz="2000" dirty="0">
                <a:solidFill>
                  <a:srgbClr val="000000"/>
                </a:solidFill>
                <a:effectLst/>
                <a:latin typeface="Helvetica" pitchFamily="2" charset="0"/>
              </a:rPr>
              <a:t>Step2: </a:t>
            </a:r>
            <a:r>
              <a:rPr lang="en-GB" altLang="zh-CN" sz="2000" b="1" dirty="0">
                <a:solidFill>
                  <a:srgbClr val="000000"/>
                </a:solidFill>
                <a:effectLst/>
                <a:latin typeface="Helvetica" pitchFamily="2" charset="0"/>
              </a:rPr>
              <a:t>Local search </a:t>
            </a:r>
            <a:r>
              <a:rPr lang="en-GB" altLang="zh-CN" sz="2000" dirty="0">
                <a:solidFill>
                  <a:srgbClr val="000000"/>
                </a:solidFill>
                <a:effectLst/>
                <a:latin typeface="Helvetica" pitchFamily="2" charset="0"/>
              </a:rPr>
              <a:t>finds more effective fine-grained </a:t>
            </a:r>
            <a:r>
              <a:rPr lang="en-GB" altLang="zh-CN" sz="2000" dirty="0">
                <a:solidFill>
                  <a:srgbClr val="000000"/>
                </a:solidFill>
                <a:latin typeface="Helvetica" pitchFamily="2" charset="0"/>
              </a:rPr>
              <a:t>RF </a:t>
            </a:r>
            <a:r>
              <a:rPr lang="en-GB" altLang="zh-CN" sz="2000" dirty="0">
                <a:solidFill>
                  <a:srgbClr val="000000"/>
                </a:solidFill>
                <a:effectLst/>
                <a:latin typeface="Helvetica" pitchFamily="2" charset="0"/>
              </a:rPr>
              <a:t>combinations based on global-search.</a:t>
            </a:r>
          </a:p>
        </p:txBody>
      </p:sp>
      <p:pic>
        <p:nvPicPr>
          <p:cNvPr id="12" name="音频 11">
            <a:hlinkClick r:id="" action="ppaction://media"/>
            <a:extLst>
              <a:ext uri="{FF2B5EF4-FFF2-40B4-BE49-F238E27FC236}">
                <a16:creationId xmlns:a16="http://schemas.microsoft.com/office/drawing/2014/main" id="{889C6549-0DBF-45D9-97B7-03D6A18D347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7308"/>
    </mc:Choice>
    <mc:Fallback>
      <p:transition spd="slow" advTm="27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Genetic-based global search</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a:t>Global search: discovers combinations with better performance but have completely different patterns than human design</a:t>
                </a:r>
              </a:p>
              <a:p>
                <a:pPr lvl="1"/>
                <a:r>
                  <a:rPr lang="en-US" altLang="zh-CN" dirty="0"/>
                  <a:t>Population initialization with gradually sparse sampling</a:t>
                </a:r>
              </a:p>
              <a:p>
                <a:pPr lvl="1"/>
                <a:endParaRPr lang="en-US" altLang="zh-CN" dirty="0"/>
              </a:p>
              <a:p>
                <a:pPr lvl="1"/>
                <a:endParaRPr lang="en-US" altLang="zh-CN" dirty="0"/>
              </a:p>
              <a:p>
                <a:pPr lvl="1"/>
                <a14:m>
                  <m:oMath xmlns:m="http://schemas.openxmlformats.org/officeDocument/2006/math">
                    <m:r>
                      <a:rPr lang="en-US" altLang="zh-CN" i="1" dirty="0" smtClean="0">
                        <a:latin typeface="Cambria Math" panose="02040503050406030204" pitchFamily="18" charset="0"/>
                      </a:rPr>
                      <m:t>𝑘</m:t>
                    </m:r>
                  </m:oMath>
                </a14:m>
                <a:r>
                  <a:rPr lang="en-US" altLang="zh-CN" dirty="0"/>
                  <a:t> is the controller of the search space sparsity </a:t>
                </a:r>
              </a:p>
              <a:p>
                <a:pPr lvl="1"/>
                <a14:m>
                  <m:oMath xmlns:m="http://schemas.openxmlformats.org/officeDocument/2006/math">
                    <m:r>
                      <a:rPr lang="en-US" altLang="zh-CN" i="1" dirty="0" smtClean="0">
                        <a:latin typeface="Cambria Math" panose="02040503050406030204" pitchFamily="18" charset="0"/>
                      </a:rPr>
                      <m:t>𝑇</m:t>
                    </m:r>
                  </m:oMath>
                </a14:m>
                <a:r>
                  <a:rPr lang="en-US" altLang="zh-CN" dirty="0"/>
                  <a:t> determines the largest receptive field</a:t>
                </a:r>
              </a:p>
              <a:p>
                <a:pPr lvl="1"/>
                <a:endParaRPr lang="zh-CN" altLang="en-US" dirty="0"/>
              </a:p>
            </p:txBody>
          </p:sp>
        </mc:Choice>
        <mc:Fallback xmlns="">
          <p:sp>
            <p:nvSpPr>
              <p:cNvPr id="3" name="内容占位符 2"/>
              <p:cNvSpPr>
                <a:spLocks noRot="1" noChangeAspect="1" noMove="1" noResize="1" noEditPoints="1" noAdjustHandles="1" noChangeArrowheads="1" noChangeShapeType="1" noTextEdit="1"/>
              </p:cNvSpPr>
              <p:nvPr>
                <p:ph idx="1"/>
              </p:nvPr>
            </p:nvSpPr>
            <p:spPr>
              <a:blipFill rotWithShape="1">
                <a:blip r:embed="rId6"/>
                <a:stretch>
                  <a:fillRect l="-1" t="-7" r="3" b="7"/>
                </a:stretch>
              </a:blipFill>
            </p:spPr>
            <p:txBody>
              <a:bodyPr/>
              <a:lstStyle/>
              <a:p>
                <a:r>
                  <a:rPr lang="zh-CN" altLang="en-US">
                    <a:noFill/>
                  </a:rPr>
                  <a:t> </a:t>
                </a:r>
              </a:p>
            </p:txBody>
          </p:sp>
        </mc:Fallback>
      </mc:AlternateContent>
      <p:pic>
        <p:nvPicPr>
          <p:cNvPr id="8" name="图片 7"/>
          <p:cNvPicPr>
            <a:picLocks noChangeAspect="1"/>
          </p:cNvPicPr>
          <p:nvPr/>
        </p:nvPicPr>
        <p:blipFill>
          <a:blip r:embed="rId7"/>
          <a:stretch>
            <a:fillRect/>
          </a:stretch>
        </p:blipFill>
        <p:spPr>
          <a:xfrm>
            <a:off x="3157444" y="3031054"/>
            <a:ext cx="5829300" cy="571500"/>
          </a:xfrm>
          <a:prstGeom prst="rect">
            <a:avLst/>
          </a:prstGeom>
        </p:spPr>
      </p:pic>
      <mc:AlternateContent xmlns:mc="http://schemas.openxmlformats.org/markup-compatibility/2006" xmlns:a14="http://schemas.microsoft.com/office/drawing/2010/main">
        <mc:Choice Requires="a14">
          <p:sp>
            <p:nvSpPr>
              <p:cNvPr id="10" name="文本框 9"/>
              <p:cNvSpPr txBox="1"/>
              <p:nvPr/>
            </p:nvSpPr>
            <p:spPr>
              <a:xfrm>
                <a:off x="1626847" y="5484053"/>
                <a:ext cx="8734481" cy="584775"/>
              </a:xfrm>
              <a:prstGeom prst="rect">
                <a:avLst/>
              </a:prstGeom>
              <a:noFill/>
            </p:spPr>
            <p:txBody>
              <a:bodyPr wrap="square">
                <a:spAutoFit/>
              </a:bodyPr>
              <a:lstStyle/>
              <a:p>
                <a:r>
                  <a:rPr lang="en-US" altLang="zh-CN" sz="3200" dirty="0">
                    <a:solidFill>
                      <a:srgbClr val="000000"/>
                    </a:solidFill>
                    <a:effectLst/>
                    <a:latin typeface="NimbusRomNo9L-Regu"/>
                  </a:rPr>
                  <a:t>The search space is reduced from </a:t>
                </a:r>
                <a14:m>
                  <m:oMath xmlns:m="http://schemas.openxmlformats.org/officeDocument/2006/math">
                    <m:sSup>
                      <m:sSupPr>
                        <m:ctrlPr>
                          <a:rPr lang="en-US" altLang="zh-CN" sz="3200" b="0" i="1" dirty="0" smtClean="0">
                            <a:solidFill>
                              <a:srgbClr val="000000"/>
                            </a:solidFill>
                            <a:effectLst/>
                            <a:latin typeface="Cambria Math" panose="02040503050406030204" pitchFamily="18" charset="0"/>
                          </a:rPr>
                        </m:ctrlPr>
                      </m:sSupPr>
                      <m:e>
                        <m:r>
                          <a:rPr lang="en-US" altLang="zh-CN" sz="3200" i="1" dirty="0" smtClean="0">
                            <a:solidFill>
                              <a:srgbClr val="000000"/>
                            </a:solidFill>
                            <a:effectLst/>
                            <a:latin typeface="Cambria Math" panose="02040503050406030204" pitchFamily="18" charset="0"/>
                          </a:rPr>
                          <m:t>1024</m:t>
                        </m:r>
                      </m:e>
                      <m:sup>
                        <m:r>
                          <a:rPr lang="en-US" altLang="zh-CN" sz="3200" b="0" i="1" dirty="0" smtClean="0">
                            <a:solidFill>
                              <a:srgbClr val="000000"/>
                            </a:solidFill>
                            <a:effectLst/>
                            <a:latin typeface="Cambria Math" panose="02040503050406030204" pitchFamily="18" charset="0"/>
                          </a:rPr>
                          <m:t>40</m:t>
                        </m:r>
                      </m:sup>
                    </m:sSup>
                  </m:oMath>
                </a14:m>
                <a:r>
                  <a:rPr lang="en-US" altLang="zh-CN" sz="3200" dirty="0">
                    <a:solidFill>
                      <a:srgbClr val="000000"/>
                    </a:solidFill>
                    <a:effectLst/>
                    <a:latin typeface="NimbusRomNo9L-Regu"/>
                  </a:rPr>
                  <a:t> to </a:t>
                </a:r>
                <a14:m>
                  <m:oMath xmlns:m="http://schemas.openxmlformats.org/officeDocument/2006/math">
                    <m:sSup>
                      <m:sSupPr>
                        <m:ctrlPr>
                          <a:rPr lang="en-US" altLang="zh-CN" sz="3200" b="0" i="1" dirty="0" smtClean="0">
                            <a:solidFill>
                              <a:srgbClr val="000000"/>
                            </a:solidFill>
                            <a:effectLst/>
                            <a:latin typeface="Cambria Math" panose="02040503050406030204" pitchFamily="18" charset="0"/>
                          </a:rPr>
                        </m:ctrlPr>
                      </m:sSupPr>
                      <m:e>
                        <m:r>
                          <a:rPr lang="en-US" altLang="zh-CN" sz="3200" i="1" dirty="0" smtClean="0">
                            <a:solidFill>
                              <a:srgbClr val="000000"/>
                            </a:solidFill>
                            <a:effectLst/>
                            <a:latin typeface="Cambria Math" panose="02040503050406030204" pitchFamily="18" charset="0"/>
                          </a:rPr>
                          <m:t>11</m:t>
                        </m:r>
                      </m:e>
                      <m:sup>
                        <m:r>
                          <a:rPr lang="en-US" altLang="zh-CN" sz="3200" b="0" i="1" dirty="0" smtClean="0">
                            <a:solidFill>
                              <a:srgbClr val="000000"/>
                            </a:solidFill>
                            <a:effectLst/>
                            <a:latin typeface="Cambria Math" panose="02040503050406030204" pitchFamily="18" charset="0"/>
                          </a:rPr>
                          <m:t>40</m:t>
                        </m:r>
                      </m:sup>
                    </m:sSup>
                  </m:oMath>
                </a14:m>
                <a:endParaRPr lang="zh-CN" altLang="en-US" sz="3200" dirty="0"/>
              </a:p>
            </p:txBody>
          </p:sp>
        </mc:Choice>
        <mc:Fallback xmlns="">
          <p:sp>
            <p:nvSpPr>
              <p:cNvPr id="10" name="文本框 9"/>
              <p:cNvSpPr txBox="1">
                <a:spLocks noRot="1" noChangeAspect="1" noMove="1" noResize="1" noEditPoints="1" noAdjustHandles="1" noChangeArrowheads="1" noChangeShapeType="1" noTextEdit="1"/>
              </p:cNvSpPr>
              <p:nvPr/>
            </p:nvSpPr>
            <p:spPr>
              <a:xfrm>
                <a:off x="1626847" y="5484053"/>
                <a:ext cx="8734481" cy="584775"/>
              </a:xfrm>
              <a:prstGeom prst="rect">
                <a:avLst/>
              </a:prstGeom>
              <a:blipFill rotWithShape="1">
                <a:blip r:embed="rId8"/>
                <a:stretch>
                  <a:fillRect l="-7" t="-9263" b="-81527"/>
                </a:stretch>
              </a:blipFill>
            </p:spPr>
            <p:txBody>
              <a:bodyPr/>
              <a:lstStyle/>
              <a:p>
                <a:r>
                  <a:rPr lang="zh-CN" altLang="en-US">
                    <a:noFill/>
                  </a:rPr>
                  <a:t> </a:t>
                </a:r>
              </a:p>
            </p:txBody>
          </p:sp>
        </mc:Fallback>
      </mc:AlternateContent>
      <p:pic>
        <p:nvPicPr>
          <p:cNvPr id="5" name="音频 4">
            <a:hlinkClick r:id="" action="ppaction://media"/>
            <a:extLst>
              <a:ext uri="{FF2B5EF4-FFF2-40B4-BE49-F238E27FC236}">
                <a16:creationId xmlns:a16="http://schemas.microsoft.com/office/drawing/2014/main" id="{576250C6-2359-44DC-A51F-5C8273F65A5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0110"/>
    </mc:Choice>
    <mc:Fallback>
      <p:transition spd="slow" advTm="7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Genetic-based global search</a:t>
            </a:r>
            <a:endParaRPr lang="zh-CN" altLang="en-US" dirty="0"/>
          </a:p>
        </p:txBody>
      </p:sp>
      <p:sp>
        <p:nvSpPr>
          <p:cNvPr id="3" name="内容占位符 2"/>
          <p:cNvSpPr>
            <a:spLocks noGrp="1"/>
          </p:cNvSpPr>
          <p:nvPr>
            <p:ph idx="1"/>
          </p:nvPr>
        </p:nvSpPr>
        <p:spPr/>
        <p:txBody>
          <a:bodyPr>
            <a:normAutofit/>
          </a:bodyPr>
          <a:lstStyle/>
          <a:p>
            <a:r>
              <a:rPr lang="en-US" altLang="zh-CN" dirty="0"/>
              <a:t>Global search: discovers combinations with better performance but have completely different patterns than human design</a:t>
            </a:r>
          </a:p>
          <a:p>
            <a:pPr lvl="1"/>
            <a:r>
              <a:rPr lang="en-US" altLang="zh-CN" dirty="0"/>
              <a:t>Sparse sampling</a:t>
            </a:r>
          </a:p>
          <a:p>
            <a:pPr lvl="1"/>
            <a:r>
              <a:rPr lang="en-US" altLang="zh-CN" dirty="0"/>
              <a:t>Crossover</a:t>
            </a:r>
          </a:p>
          <a:p>
            <a:pPr lvl="1"/>
            <a:r>
              <a:rPr lang="en-US" altLang="zh-CN" dirty="0"/>
              <a:t>Mutation </a:t>
            </a:r>
          </a:p>
          <a:p>
            <a:pPr lvl="1"/>
            <a:r>
              <a:rPr lang="en-US" altLang="zh-CN" dirty="0"/>
              <a:t>Selection</a:t>
            </a:r>
          </a:p>
          <a:p>
            <a:endParaRPr lang="zh-CN" altLang="en-US" dirty="0"/>
          </a:p>
        </p:txBody>
      </p:sp>
      <p:pic>
        <p:nvPicPr>
          <p:cNvPr id="4" name="图片 3"/>
          <p:cNvPicPr>
            <a:picLocks noChangeAspect="1"/>
          </p:cNvPicPr>
          <p:nvPr/>
        </p:nvPicPr>
        <p:blipFill>
          <a:blip r:embed="rId6"/>
          <a:stretch>
            <a:fillRect/>
          </a:stretch>
        </p:blipFill>
        <p:spPr>
          <a:xfrm>
            <a:off x="4510293" y="2196097"/>
            <a:ext cx="7089718" cy="4103335"/>
          </a:xfrm>
          <a:prstGeom prst="rect">
            <a:avLst/>
          </a:prstGeom>
        </p:spPr>
      </p:pic>
      <p:sp>
        <p:nvSpPr>
          <p:cNvPr id="7" name="文本框 6"/>
          <p:cNvSpPr txBox="1"/>
          <p:nvPr/>
        </p:nvSpPr>
        <p:spPr>
          <a:xfrm>
            <a:off x="482443" y="4726728"/>
            <a:ext cx="3584674" cy="1569660"/>
          </a:xfrm>
          <a:prstGeom prst="rect">
            <a:avLst/>
          </a:prstGeom>
          <a:noFill/>
        </p:spPr>
        <p:txBody>
          <a:bodyPr wrap="square">
            <a:spAutoFit/>
          </a:bodyPr>
          <a:lstStyle/>
          <a:p>
            <a:r>
              <a:rPr lang="en-US" altLang="zh-CN" sz="3200" b="1" dirty="0">
                <a:solidFill>
                  <a:srgbClr val="000000"/>
                </a:solidFill>
                <a:effectLst/>
                <a:latin typeface="NimbusRomNo9L-Medi"/>
              </a:rPr>
              <a:t>Selection according to early stopped training</a:t>
            </a:r>
            <a:endParaRPr lang="zh-CN" altLang="en-US" sz="3200" dirty="0"/>
          </a:p>
        </p:txBody>
      </p:sp>
      <p:pic>
        <p:nvPicPr>
          <p:cNvPr id="6" name="音频 5">
            <a:hlinkClick r:id="" action="ppaction://media"/>
            <a:extLst>
              <a:ext uri="{FF2B5EF4-FFF2-40B4-BE49-F238E27FC236}">
                <a16:creationId xmlns:a16="http://schemas.microsoft.com/office/drawing/2014/main" id="{FCE58495-D53E-418C-8763-01AE30C5299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8957"/>
    </mc:Choice>
    <mc:Fallback>
      <p:transition spd="slow" advTm="18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Problems of using existing NAS method for local search</a:t>
            </a:r>
            <a:endParaRPr lang="zh-CN" altLang="en-US" dirty="0"/>
          </a:p>
        </p:txBody>
      </p:sp>
      <p:sp>
        <p:nvSpPr>
          <p:cNvPr id="3" name="内容占位符 2"/>
          <p:cNvSpPr>
            <a:spLocks noGrp="1"/>
          </p:cNvSpPr>
          <p:nvPr>
            <p:ph idx="1"/>
          </p:nvPr>
        </p:nvSpPr>
        <p:spPr/>
        <p:txBody>
          <a:bodyPr/>
          <a:lstStyle/>
          <a:p>
            <a:r>
              <a:rPr lang="en-US" altLang="zh-CN" dirty="0"/>
              <a:t>Search sparse operators with several choices in each layer </a:t>
            </a:r>
          </a:p>
          <a:p>
            <a:pPr marL="457200" lvl="1" indent="0">
              <a:buNone/>
            </a:pPr>
            <a:r>
              <a:rPr lang="en-US" altLang="zh-CN" dirty="0">
                <a:sym typeface="Wingdings" panose="05000000000000000000" pitchFamily="2" charset="2"/>
              </a:rPr>
              <a:t></a:t>
            </a:r>
            <a:r>
              <a:rPr lang="en-US" altLang="zh-CN" dirty="0"/>
              <a:t> can not handle dilation rates with hundreds of choices</a:t>
            </a:r>
          </a:p>
          <a:p>
            <a:r>
              <a:rPr lang="en-US" altLang="zh-CN" dirty="0"/>
              <a:t>DARTS methods search operators with different functionality </a:t>
            </a:r>
          </a:p>
          <a:p>
            <a:pPr lvl="1"/>
            <a:r>
              <a:rPr lang="en-US" altLang="zh-CN" dirty="0"/>
              <a:t>Searching on receptive fields only contains one dimension</a:t>
            </a:r>
          </a:p>
          <a:p>
            <a:endParaRPr lang="zh-CN" altLang="en-US" dirty="0"/>
          </a:p>
        </p:txBody>
      </p:sp>
      <p:pic>
        <p:nvPicPr>
          <p:cNvPr id="6" name="音频 5">
            <a:hlinkClick r:id="" action="ppaction://media"/>
            <a:extLst>
              <a:ext uri="{FF2B5EF4-FFF2-40B4-BE49-F238E27FC236}">
                <a16:creationId xmlns:a16="http://schemas.microsoft.com/office/drawing/2014/main" id="{1074FB89-F64F-4176-A820-106088FC47B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0456"/>
    </mc:Choice>
    <mc:Fallback>
      <p:transition spd="slow" advTm="30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9dbdc4aa-ffec-4087-b203-7dcdfd873700"/>
  <p:tag name="COMMONDATA" val="eyJoZGlkIjoiNjJmOGQwMmUxZGFjNjQ0NThmN2YyNDMxYjkxNmUzYmIifQ=="/>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TIMING" val="|37.6|23.6"/>
</p:tagLst>
</file>

<file path=ppt/tags/tag4.xml><?xml version="1.0" encoding="utf-8"?>
<p:tagLst xmlns:a="http://schemas.openxmlformats.org/drawingml/2006/main" xmlns:r="http://schemas.openxmlformats.org/officeDocument/2006/relationships" xmlns:p="http://schemas.openxmlformats.org/presentationml/2006/main">
  <p:tag name="TIMING" val="|59.5"/>
</p:tagLst>
</file>

<file path=ppt/tags/tag5.xml><?xml version="1.0" encoding="utf-8"?>
<p:tagLst xmlns:a="http://schemas.openxmlformats.org/drawingml/2006/main" xmlns:r="http://schemas.openxmlformats.org/officeDocument/2006/relationships" xmlns:p="http://schemas.openxmlformats.org/presentationml/2006/main">
  <p:tag name="TIMING" val="|13.3|9.3"/>
</p:tagLst>
</file>

<file path=ppt/tags/tag6.xml><?xml version="1.0" encoding="utf-8"?>
<p:tagLst xmlns:a="http://schemas.openxmlformats.org/drawingml/2006/main" xmlns:r="http://schemas.openxmlformats.org/officeDocument/2006/relationships" xmlns:p="http://schemas.openxmlformats.org/presentationml/2006/main">
  <p:tag name="TIMING" val="|18.8|27.2|11.7"/>
</p:tagLst>
</file>

<file path=ppt/tags/tag7.xml><?xml version="1.0" encoding="utf-8"?>
<p:tagLst xmlns:a="http://schemas.openxmlformats.org/drawingml/2006/main" xmlns:r="http://schemas.openxmlformats.org/officeDocument/2006/relationships" xmlns:p="http://schemas.openxmlformats.org/presentationml/2006/main">
  <p:tag name="TIMING" val="|18.1"/>
</p:tagLst>
</file>

<file path=ppt/tags/tag8.xml><?xml version="1.0" encoding="utf-8"?>
<p:tagLst xmlns:a="http://schemas.openxmlformats.org/drawingml/2006/main" xmlns:r="http://schemas.openxmlformats.org/officeDocument/2006/relationships" xmlns:p="http://schemas.openxmlformats.org/presentationml/2006/main">
  <p:tag name="TIMING" val="|13.3"/>
</p:tagLst>
</file>

<file path=ppt/tags/tag9.xml><?xml version="1.0" encoding="utf-8"?>
<p:tagLst xmlns:a="http://schemas.openxmlformats.org/drawingml/2006/main" xmlns:r="http://schemas.openxmlformats.org/officeDocument/2006/relationships" xmlns:p="http://schemas.openxmlformats.org/presentationml/2006/main">
  <p:tag name="TIMING" val="|22.9"/>
</p:tagLst>
</file>

<file path=ppt/theme/theme1.xml><?xml version="1.0" encoding="utf-8"?>
<a:theme xmlns:a="http://schemas.openxmlformats.org/drawingml/2006/main" name="cmm">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cmm</Template>
  <TotalTime>16</TotalTime>
  <Words>1764</Words>
  <Application>Microsoft Office PowerPoint</Application>
  <PresentationFormat>宽屏</PresentationFormat>
  <Paragraphs>128</Paragraphs>
  <Slides>15</Slides>
  <Notes>15</Notes>
  <HiddenSlides>0</HiddenSlides>
  <MMClips>15</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15</vt:i4>
      </vt:variant>
    </vt:vector>
  </HeadingPairs>
  <TitlesOfParts>
    <vt:vector size="25" baseType="lpstr">
      <vt:lpstr>NimbusRomNo9L-Medi</vt:lpstr>
      <vt:lpstr>NimbusRomNo9L-Regu</vt:lpstr>
      <vt:lpstr>黑体</vt:lpstr>
      <vt:lpstr>Arial</vt:lpstr>
      <vt:lpstr>Calibri</vt:lpstr>
      <vt:lpstr>Calibri Light</vt:lpstr>
      <vt:lpstr>Cambria Math</vt:lpstr>
      <vt:lpstr>Helvetica</vt:lpstr>
      <vt:lpstr>Times New Roman</vt:lpstr>
      <vt:lpstr>cmm</vt:lpstr>
      <vt:lpstr>RF-Next: Efficient Receptive Field Search for Convolutional Neural Networks (CVPR 2021, IEEE PAMI 2022)</vt:lpstr>
      <vt:lpstr>Our work for multiscale feature extraction/integration</vt:lpstr>
      <vt:lpstr>Starting from action segmentation task</vt:lpstr>
      <vt:lpstr>Efficient Receptive Field Search for CNN</vt:lpstr>
      <vt:lpstr>Search for better RF combinations?</vt:lpstr>
      <vt:lpstr>Global2local search in a coarse-to-fine manner.</vt:lpstr>
      <vt:lpstr>Genetic-based global search</vt:lpstr>
      <vt:lpstr>Genetic-based global search</vt:lpstr>
      <vt:lpstr>Problems of using existing NAS method for local search</vt:lpstr>
      <vt:lpstr>Expectation-guided iterative local search</vt:lpstr>
      <vt:lpstr>Experiments: Temporal Action Segmentation</vt:lpstr>
      <vt:lpstr>Experiments: Object detection Instance segmentation</vt:lpstr>
      <vt:lpstr>Experiments: Speech synthesis</vt:lpstr>
      <vt:lpstr>RF-Next improves multiple SOTA models.</vt:lpstr>
      <vt:lpstr>Major discovery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BING: Binarized Normed Gradients for Objectness Estimation at 300fps</dc:title>
  <dc:creator>MingMing Cheng</dc:creator>
  <cp:lastModifiedBy>MingMing</cp:lastModifiedBy>
  <cp:revision>853</cp:revision>
  <dcterms:created xsi:type="dcterms:W3CDTF">2019-08-31T02:02:00Z</dcterms:created>
  <dcterms:modified xsi:type="dcterms:W3CDTF">2023-01-05T15:38:29Z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EADER_334E55B0-647D-440b-865C-3EC943EB4CBC">
    <vt:lpwstr>XGRvY3VtZW50Y2xhc3N7YXJ0aWNsZX0KXHVzZXBhY2thZ2VbdXNlbmFtZXNde2NvbG9yfQpcdXNlcGFja2FnZXthbXNtYXRoLGFtc3N5bWJ9Clx1c2VwYWNrYWdlW3V0Zjhde2lucHV0ZW5jfQpccGFnZXN0eWxle2VtcHR5fQpcYmVnaW57ZG9jdW1lbnR9Cg==</vt:lpwstr>
  </property>
  <property fmtid="{D5CDD505-2E9C-101B-9397-08002B2CF9AE}" pid="3" name="FOOTER_334E55B0-647D-440b-865C-3EC943EB4CBC">
    <vt:lpwstr>XGVuZHtkb2N1bWVudH0K</vt:lpwstr>
  </property>
  <property fmtid="{D5CDD505-2E9C-101B-9397-08002B2CF9AE}" pid="4" name="KSOProductBuildVer">
    <vt:lpwstr>2052-11.1.0.12980</vt:lpwstr>
  </property>
  <property fmtid="{D5CDD505-2E9C-101B-9397-08002B2CF9AE}" pid="5" name="ICV">
    <vt:lpwstr>895E9D58C7F54A1A9E963BAE42CD0C35</vt:lpwstr>
  </property>
</Properties>
</file>