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2"/>
  </p:sldMasterIdLst>
  <p:notesMasterIdLst>
    <p:notesMasterId r:id="rId37"/>
  </p:notesMasterIdLst>
  <p:handoutMasterIdLst>
    <p:handoutMasterId r:id="rId38"/>
  </p:handoutMasterIdLst>
  <p:sldIdLst>
    <p:sldId id="439" r:id="rId3"/>
    <p:sldId id="2192" r:id="rId4"/>
    <p:sldId id="2195" r:id="rId5"/>
    <p:sldId id="2191" r:id="rId6"/>
    <p:sldId id="2065" r:id="rId7"/>
    <p:sldId id="2196" r:id="rId8"/>
    <p:sldId id="2161" r:id="rId9"/>
    <p:sldId id="2162" r:id="rId10"/>
    <p:sldId id="2197" r:id="rId11"/>
    <p:sldId id="2159" r:id="rId12"/>
    <p:sldId id="2193" r:id="rId13"/>
    <p:sldId id="2160" r:id="rId14"/>
    <p:sldId id="2194" r:id="rId15"/>
    <p:sldId id="2178" r:id="rId16"/>
    <p:sldId id="2185" r:id="rId17"/>
    <p:sldId id="2182" r:id="rId18"/>
    <p:sldId id="2186" r:id="rId19"/>
    <p:sldId id="2187" r:id="rId20"/>
    <p:sldId id="2164" r:id="rId21"/>
    <p:sldId id="2166" r:id="rId22"/>
    <p:sldId id="2167" r:id="rId23"/>
    <p:sldId id="2172" r:id="rId24"/>
    <p:sldId id="2168" r:id="rId25"/>
    <p:sldId id="2173" r:id="rId26"/>
    <p:sldId id="2169" r:id="rId27"/>
    <p:sldId id="2174" r:id="rId28"/>
    <p:sldId id="2171" r:id="rId29"/>
    <p:sldId id="2175" r:id="rId30"/>
    <p:sldId id="2188" r:id="rId31"/>
    <p:sldId id="2177" r:id="rId32"/>
    <p:sldId id="2181" r:id="rId33"/>
    <p:sldId id="2198" r:id="rId34"/>
    <p:sldId id="2180" r:id="rId35"/>
    <p:sldId id="215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sh"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0EDF4"/>
    <a:srgbClr val="FEE1BB"/>
    <a:srgbClr val="984378"/>
    <a:srgbClr val="FFFFFF"/>
    <a:srgbClr val="54C3F4"/>
    <a:srgbClr val="22304B"/>
    <a:srgbClr val="C77FAC"/>
    <a:srgbClr val="0062AC"/>
    <a:srgbClr val="ED6C00"/>
    <a:srgbClr val="E228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65" autoAdjust="0"/>
    <p:restoredTop sz="67509" autoAdjust="0"/>
  </p:normalViewPr>
  <p:slideViewPr>
    <p:cSldViewPr snapToGrid="0">
      <p:cViewPr varScale="1">
        <p:scale>
          <a:sx n="92" d="100"/>
          <a:sy n="92" d="100"/>
        </p:scale>
        <p:origin x="1292" y="44"/>
      </p:cViewPr>
      <p:guideLst/>
    </p:cSldViewPr>
  </p:slideViewPr>
  <p:outlineViewPr>
    <p:cViewPr>
      <p:scale>
        <a:sx n="33" d="100"/>
        <a:sy n="33" d="100"/>
      </p:scale>
      <p:origin x="0" y="-11914"/>
    </p:cViewPr>
  </p:outlineViewPr>
  <p:notesTextViewPr>
    <p:cViewPr>
      <p:scale>
        <a:sx n="3" d="2"/>
        <a:sy n="3" d="2"/>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2022/12/17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EE64E-9A2D-4D02-BD46-DFCFC74B5EE4}" type="datetimeFigureOut">
              <a:rPr lang="en-US" smtClean="0"/>
              <a:t>12/17/2022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3604F-F5C7-412C-AE28-FF961BD94C8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100" b="0" i="0" cap="none" spc="0" dirty="0">
                <a:ln w="0"/>
                <a:effectLst>
                  <a:outerShdw blurRad="38100" dist="19050" dir="2700000" algn="tl" rotWithShape="0">
                    <a:schemeClr val="dk1">
                      <a:alpha val="40000"/>
                    </a:schemeClr>
                  </a:outerShdw>
                </a:effectLst>
              </a:rPr>
              <a:t>大家好，我是南开大学的程明明。今天给大家汇报的题目是</a:t>
            </a:r>
            <a:r>
              <a:rPr lang="en-US" altLang="zh-CN" sz="2100" b="0" i="0" cap="none" spc="0" dirty="0">
                <a:ln w="0"/>
                <a:effectLst>
                  <a:outerShdw blurRad="38100" dist="19050" dir="2700000" algn="tl" rotWithShape="0">
                    <a:schemeClr val="dk1">
                      <a:alpha val="40000"/>
                    </a:schemeClr>
                  </a:outerShdw>
                </a:effectLst>
              </a:rPr>
              <a:t>P2T: Pyramid Pooling Transformer for Scene Understanding</a:t>
            </a:r>
            <a:r>
              <a:rPr lang="zh-CN" altLang="en-US" sz="2100" b="0" i="0" cap="none" spc="0" dirty="0">
                <a:ln w="0"/>
                <a:effectLst>
                  <a:outerShdw blurRad="38100" dist="19050" dir="2700000" algn="tl" rotWithShape="0">
                    <a:schemeClr val="dk1">
                      <a:alpha val="40000"/>
                    </a:schemeClr>
                  </a:outerShdw>
                </a:effectLst>
              </a:rPr>
              <a:t>。一种面向场景理解任务的金字塔池化</a:t>
            </a:r>
            <a:r>
              <a:rPr lang="en-US" altLang="zh-CN" sz="2100" b="0" i="0" cap="none" spc="0" dirty="0">
                <a:ln w="0"/>
                <a:effectLst>
                  <a:outerShdw blurRad="38100" dist="19050" dir="2700000" algn="tl" rotWithShape="0">
                    <a:schemeClr val="dk1">
                      <a:alpha val="40000"/>
                    </a:schemeClr>
                  </a:outerShdw>
                </a:effectLst>
              </a:rPr>
              <a:t>Transformer</a:t>
            </a:r>
            <a:r>
              <a:rPr lang="zh-CN" altLang="en-US" sz="2100" b="0" i="0" cap="none" spc="0" dirty="0">
                <a:ln w="0"/>
                <a:effectLst>
                  <a:outerShdw blurRad="38100" dist="19050" dir="2700000" algn="tl" rotWithShape="0">
                    <a:schemeClr val="dk1">
                      <a:alpha val="40000"/>
                    </a:schemeClr>
                  </a:outerShdw>
                </a:effectLst>
              </a:rPr>
              <a:t>模型。</a:t>
            </a:r>
            <a:endParaRPr lang="en-US" altLang="zh-CN" sz="2100" b="0" i="0" cap="none" spc="0" dirty="0">
              <a:ln w="0"/>
              <a:effectLst>
                <a:outerShdw blurRad="38100" dist="19050" dir="2700000" algn="tl" rotWithShape="0">
                  <a:schemeClr val="dk1">
                    <a:alpha val="40000"/>
                  </a:schemeClr>
                </a:outerShdw>
              </a:effectLst>
            </a:endParaRPr>
          </a:p>
        </p:txBody>
      </p:sp>
      <p:sp>
        <p:nvSpPr>
          <p:cNvPr id="4" name="灯片编号占位符 3"/>
          <p:cNvSpPr>
            <a:spLocks noGrp="1"/>
          </p:cNvSpPr>
          <p:nvPr>
            <p:ph type="sldNum" sz="quarter" idx="10"/>
          </p:nvPr>
        </p:nvSpPr>
        <p:spPr/>
        <p:txBody>
          <a:bodyPr/>
          <a:lstStyle/>
          <a:p>
            <a:fld id="{8ED3604F-F5C7-412C-AE28-FF961BD94C8A}"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如左图所示，</a:t>
            </a:r>
            <a:r>
              <a:rPr lang="en-US" altLang="zh-CN" dirty="0" err="1"/>
              <a:t>ViT</a:t>
            </a:r>
            <a:r>
              <a:rPr lang="zh-CN" altLang="en-US" dirty="0"/>
              <a:t>方法将图像划分为一组</a:t>
            </a:r>
            <a:r>
              <a:rPr lang="en-US" altLang="zh-CN" dirty="0"/>
              <a:t>Patch</a:t>
            </a:r>
            <a:r>
              <a:rPr lang="zh-CN" altLang="en-US" dirty="0"/>
              <a:t>，然后把每个</a:t>
            </a:r>
            <a:r>
              <a:rPr lang="en-US" altLang="zh-CN" dirty="0"/>
              <a:t>patch</a:t>
            </a:r>
            <a:r>
              <a:rPr lang="zh-CN" altLang="en-US" dirty="0"/>
              <a:t>看做一个</a:t>
            </a:r>
            <a:r>
              <a:rPr lang="en-US" altLang="zh-CN" dirty="0"/>
              <a:t>token</a:t>
            </a:r>
            <a:r>
              <a:rPr lang="zh-CN" altLang="en-US" dirty="0"/>
              <a:t>，就可以利用</a:t>
            </a:r>
            <a:r>
              <a:rPr lang="en-US" altLang="zh-CN" dirty="0"/>
              <a:t>Transformer</a:t>
            </a:r>
            <a:r>
              <a:rPr lang="zh-CN" altLang="en-US" dirty="0"/>
              <a:t>对一维序列信息的处理能力去处理图像</a:t>
            </a:r>
            <a:r>
              <a:rPr lang="en-US" altLang="zh-CN" dirty="0"/>
              <a:t>patch</a:t>
            </a:r>
            <a:r>
              <a:rPr lang="zh-CN" altLang="en-US" dirty="0"/>
              <a:t>序列了。右图详细展示了</a:t>
            </a:r>
            <a:r>
              <a:rPr lang="en-US" altLang="zh-CN" dirty="0"/>
              <a:t>Transformer</a:t>
            </a:r>
            <a:r>
              <a:rPr lang="zh-CN" altLang="en-US" dirty="0"/>
              <a:t>的编码器结构，主要由多投注意力模块</a:t>
            </a:r>
            <a:r>
              <a:rPr lang="en-US" altLang="zh-CN" dirty="0"/>
              <a:t>(multi-head attention)</a:t>
            </a:r>
            <a:r>
              <a:rPr lang="zh-CN" altLang="en-US" dirty="0"/>
              <a:t>和多层感知机</a:t>
            </a:r>
            <a:r>
              <a:rPr lang="en-US" altLang="zh-CN" dirty="0"/>
              <a:t>(MLP)</a:t>
            </a:r>
            <a:r>
              <a:rPr lang="zh-CN" altLang="en-US" dirty="0"/>
              <a:t>两部分构成。虽然</a:t>
            </a:r>
            <a:r>
              <a:rPr lang="en-US" altLang="zh-CN" dirty="0" err="1"/>
              <a:t>ViT</a:t>
            </a:r>
            <a:r>
              <a:rPr lang="zh-CN" altLang="en-US" dirty="0"/>
              <a:t>解决了利用针对一维数据开发的</a:t>
            </a:r>
            <a:r>
              <a:rPr lang="en-US" altLang="zh-CN" dirty="0"/>
              <a:t>Transformer</a:t>
            </a:r>
            <a:r>
              <a:rPr lang="zh-CN" altLang="en-US" dirty="0"/>
              <a:t>模型处理二维视觉数据分类这个基础视觉任务的问题，但是由于缺乏细节特征及其在二维空间中的分布信息，最初的</a:t>
            </a:r>
            <a:r>
              <a:rPr lang="en-US" altLang="zh-CN" dirty="0" err="1"/>
              <a:t>ViT</a:t>
            </a:r>
            <a:r>
              <a:rPr lang="zh-CN" altLang="en-US" dirty="0"/>
              <a:t>模型还不能处理更具实用意义的下游视觉任务。</a:t>
            </a:r>
          </a:p>
        </p:txBody>
      </p:sp>
      <p:sp>
        <p:nvSpPr>
          <p:cNvPr id="4" name="灯片编号占位符 3"/>
          <p:cNvSpPr>
            <a:spLocks noGrp="1"/>
          </p:cNvSpPr>
          <p:nvPr>
            <p:ph type="sldNum" sz="quarter" idx="5"/>
          </p:nvPr>
        </p:nvSpPr>
        <p:spPr/>
        <p:txBody>
          <a:bodyPr/>
          <a:lstStyle/>
          <a:p>
            <a:fld id="{8ED3604F-F5C7-412C-AE28-FF961BD94C8A}" type="slidenum">
              <a:rPr lang="en-US" smtClean="0"/>
              <a:t>10</a:t>
            </a:fld>
            <a:endParaRPr lang="en-US"/>
          </a:p>
        </p:txBody>
      </p:sp>
    </p:spTree>
    <p:extLst>
      <p:ext uri="{BB962C8B-B14F-4D97-AF65-F5344CB8AC3E}">
        <p14:creationId xmlns:p14="http://schemas.microsoft.com/office/powerpoint/2010/main" val="1616796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让我们重新来回顾一下</a:t>
            </a:r>
            <a:r>
              <a:rPr lang="en-US" altLang="zh-CN" dirty="0"/>
              <a:t>self-attention</a:t>
            </a:r>
            <a:r>
              <a:rPr lang="zh-CN" altLang="en-US" dirty="0"/>
              <a:t>的计算问题。计算复杂度随着序列长度的增长成二次方进行增长，主要是由于矩阵乘法造成的。处理高分辨率数据并且实现精确的定位的任务需求从本质上就决定了序列长度</a:t>
            </a:r>
            <a:r>
              <a:rPr lang="en-US" altLang="zh-CN" dirty="0"/>
              <a:t>N</a:t>
            </a:r>
            <a:r>
              <a:rPr lang="zh-CN" altLang="en-US" dirty="0"/>
              <a:t>非常大。另一方面，自然图像中最重要的一个先验信息就是图像信号相比随机信号具有极高的平滑性。这种平滑信号的自相似性矩阵</a:t>
            </a:r>
            <a:r>
              <a:rPr lang="en-US" altLang="zh-CN" dirty="0"/>
              <a:t>A</a:t>
            </a:r>
            <a:r>
              <a:rPr lang="zh-CN" altLang="en-US" dirty="0"/>
              <a:t>本质上是低秩的。因此，我们没必要让</a:t>
            </a:r>
            <a:r>
              <a:rPr lang="en-US" altLang="zh-CN" dirty="0"/>
              <a:t>QKV</a:t>
            </a:r>
            <a:r>
              <a:rPr lang="zh-CN" altLang="en-US" dirty="0"/>
              <a:t>这三个矩阵都具有高分辨率。</a:t>
            </a:r>
          </a:p>
        </p:txBody>
      </p:sp>
      <p:sp>
        <p:nvSpPr>
          <p:cNvPr id="4" name="灯片编号占位符 3"/>
          <p:cNvSpPr>
            <a:spLocks noGrp="1"/>
          </p:cNvSpPr>
          <p:nvPr>
            <p:ph type="sldNum" sz="quarter" idx="5"/>
          </p:nvPr>
        </p:nvSpPr>
        <p:spPr/>
        <p:txBody>
          <a:bodyPr/>
          <a:lstStyle/>
          <a:p>
            <a:fld id="{8ED3604F-F5C7-412C-AE28-FF961BD94C8A}" type="slidenum">
              <a:rPr lang="en-US" smtClean="0"/>
              <a:t>11</a:t>
            </a:fld>
            <a:endParaRPr lang="en-US"/>
          </a:p>
        </p:txBody>
      </p:sp>
    </p:spTree>
    <p:extLst>
      <p:ext uri="{BB962C8B-B14F-4D97-AF65-F5344CB8AC3E}">
        <p14:creationId xmlns:p14="http://schemas.microsoft.com/office/powerpoint/2010/main" val="3986295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为了解决计算量的问题，主要涌现出了</a:t>
            </a:r>
            <a:r>
              <a:rPr lang="en-US" altLang="zh-CN" dirty="0"/>
              <a:t>2</a:t>
            </a:r>
            <a:r>
              <a:rPr lang="zh-CN" altLang="en-US" dirty="0"/>
              <a:t>种思路，首先是空间約减，即</a:t>
            </a:r>
            <a:r>
              <a:rPr lang="en-US" altLang="zh-CN" dirty="0"/>
              <a:t>Spatial reduction</a:t>
            </a:r>
            <a:r>
              <a:rPr lang="zh-CN" altLang="en-US" dirty="0"/>
              <a:t>思路。其主要想法就是对</a:t>
            </a:r>
            <a:r>
              <a:rPr lang="en-US" altLang="zh-CN" dirty="0"/>
              <a:t>K</a:t>
            </a:r>
            <a:r>
              <a:rPr lang="zh-CN" altLang="en-US" dirty="0"/>
              <a:t>和</a:t>
            </a:r>
            <a:r>
              <a:rPr lang="en-US" altLang="zh-CN" dirty="0"/>
              <a:t>V</a:t>
            </a:r>
            <a:r>
              <a:rPr lang="zh-CN" altLang="en-US" dirty="0"/>
              <a:t>进行缩放，将矩阵大小变成約减倍数</a:t>
            </a:r>
            <a:r>
              <a:rPr lang="en-US" altLang="zh-CN" dirty="0"/>
              <a:t>R</a:t>
            </a:r>
            <a:r>
              <a:rPr lang="zh-CN" altLang="en-US" dirty="0"/>
              <a:t>的平方分之一。比如，</a:t>
            </a:r>
            <a:r>
              <a:rPr lang="en-US" altLang="zh-CN" dirty="0"/>
              <a:t>PVT</a:t>
            </a:r>
            <a:r>
              <a:rPr lang="zh-CN" altLang="en-US" dirty="0"/>
              <a:t>里面默认</a:t>
            </a:r>
            <a:r>
              <a:rPr lang="en-US" altLang="zh-CN" dirty="0"/>
              <a:t>R=8</a:t>
            </a:r>
            <a:r>
              <a:rPr lang="zh-CN" altLang="en-US" dirty="0"/>
              <a:t>的时候，相当于</a:t>
            </a:r>
            <a:r>
              <a:rPr lang="en-US" altLang="zh-CN" dirty="0"/>
              <a:t>Token</a:t>
            </a:r>
            <a:r>
              <a:rPr lang="zh-CN" altLang="en-US" dirty="0"/>
              <a:t>的长度变成了</a:t>
            </a:r>
            <a:r>
              <a:rPr lang="en-US" altLang="zh-CN" dirty="0"/>
              <a:t>1/64</a:t>
            </a:r>
            <a:r>
              <a:rPr lang="zh-CN" altLang="en-US" dirty="0"/>
              <a:t>，极大地节约了计算量。另一种策略就是放弃一部分全局建模能力，对局部</a:t>
            </a:r>
            <a:r>
              <a:rPr lang="en-US" altLang="zh-CN" dirty="0"/>
              <a:t>window</a:t>
            </a:r>
            <a:r>
              <a:rPr lang="zh-CN" altLang="en-US" dirty="0"/>
              <a:t>进行自注意力建模。之前我们重点强调过，强大的多尺度建模能力对于几乎所有视觉任务都至关重要，因而，进一步提升多尺度特征表达效率对于所有计算机视觉任务都至关重要！</a:t>
            </a:r>
          </a:p>
        </p:txBody>
      </p:sp>
      <p:sp>
        <p:nvSpPr>
          <p:cNvPr id="4" name="灯片编号占位符 3"/>
          <p:cNvSpPr>
            <a:spLocks noGrp="1"/>
          </p:cNvSpPr>
          <p:nvPr>
            <p:ph type="sldNum" sz="quarter" idx="5"/>
          </p:nvPr>
        </p:nvSpPr>
        <p:spPr/>
        <p:txBody>
          <a:bodyPr/>
          <a:lstStyle/>
          <a:p>
            <a:fld id="{8ED3604F-F5C7-412C-AE28-FF961BD94C8A}" type="slidenum">
              <a:rPr lang="en-US" smtClean="0"/>
              <a:t>12</a:t>
            </a:fld>
            <a:endParaRPr lang="en-US"/>
          </a:p>
        </p:txBody>
      </p:sp>
    </p:spTree>
    <p:extLst>
      <p:ext uri="{BB962C8B-B14F-4D97-AF65-F5344CB8AC3E}">
        <p14:creationId xmlns:p14="http://schemas.microsoft.com/office/powerpoint/2010/main" val="289536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我们将解决问题的重点放在了</a:t>
            </a:r>
            <a:r>
              <a:rPr lang="en-US" altLang="zh-CN" dirty="0"/>
              <a:t>Pooling</a:t>
            </a:r>
            <a:r>
              <a:rPr lang="zh-CN" altLang="en-US" dirty="0"/>
              <a:t>这种基本操作上。作为</a:t>
            </a:r>
            <a:r>
              <a:rPr lang="en-US" altLang="zh-CN" dirty="0"/>
              <a:t>CNN</a:t>
            </a:r>
            <a:r>
              <a:rPr lang="zh-CN" altLang="en-US" dirty="0"/>
              <a:t>自诞生以来就存在的基本操作，</a:t>
            </a:r>
            <a:r>
              <a:rPr lang="en-US" altLang="zh-CN" dirty="0"/>
              <a:t>Pooling</a:t>
            </a:r>
            <a:r>
              <a:rPr lang="zh-CN" altLang="en-US" dirty="0"/>
              <a:t>是搭建多尺度的基本操作中计算代价最低的一个。在过去几年，我们利用</a:t>
            </a:r>
            <a:r>
              <a:rPr lang="en-US" altLang="zh-CN" dirty="0"/>
              <a:t>Pooling</a:t>
            </a:r>
            <a:r>
              <a:rPr lang="zh-CN" altLang="en-US" dirty="0"/>
              <a:t>操作的多尺度能力和计算代价小的特点，在多个领域取得了</a:t>
            </a:r>
            <a:r>
              <a:rPr lang="en-US" altLang="zh-CN" dirty="0"/>
              <a:t>SOTA</a:t>
            </a:r>
            <a:r>
              <a:rPr lang="zh-CN" altLang="en-US" dirty="0"/>
              <a:t>的性能。</a:t>
            </a:r>
          </a:p>
        </p:txBody>
      </p:sp>
      <p:sp>
        <p:nvSpPr>
          <p:cNvPr id="4" name="灯片编号占位符 3"/>
          <p:cNvSpPr>
            <a:spLocks noGrp="1"/>
          </p:cNvSpPr>
          <p:nvPr>
            <p:ph type="sldNum" sz="quarter" idx="5"/>
          </p:nvPr>
        </p:nvSpPr>
        <p:spPr/>
        <p:txBody>
          <a:bodyPr/>
          <a:lstStyle/>
          <a:p>
            <a:fld id="{8ED3604F-F5C7-412C-AE28-FF961BD94C8A}" type="slidenum">
              <a:rPr lang="en-US" smtClean="0"/>
              <a:t>13</a:t>
            </a:fld>
            <a:endParaRPr lang="en-US"/>
          </a:p>
        </p:txBody>
      </p:sp>
    </p:spTree>
    <p:extLst>
      <p:ext uri="{BB962C8B-B14F-4D97-AF65-F5344CB8AC3E}">
        <p14:creationId xmlns:p14="http://schemas.microsoft.com/office/powerpoint/2010/main" val="4292700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高效率的多尺度特征建模，应当首推</a:t>
            </a:r>
            <a:r>
              <a:rPr lang="en-US" altLang="zh-CN" dirty="0"/>
              <a:t>Pyramid Pooling</a:t>
            </a:r>
            <a:r>
              <a:rPr lang="zh-CN" altLang="en-US" dirty="0"/>
              <a:t>。利用金字塔池化是</a:t>
            </a:r>
            <a:r>
              <a:rPr lang="en-US" altLang="zh-CN" dirty="0"/>
              <a:t>CV</a:t>
            </a:r>
            <a:r>
              <a:rPr lang="zh-CN" altLang="en-US" dirty="0"/>
              <a:t>领域一个广泛的共识，在许多著名的工作中都有采用。然而，金字塔池化在骨干网络中的应用还尚未被探索。</a:t>
            </a:r>
          </a:p>
        </p:txBody>
      </p:sp>
      <p:sp>
        <p:nvSpPr>
          <p:cNvPr id="4" name="灯片编号占位符 3"/>
          <p:cNvSpPr>
            <a:spLocks noGrp="1"/>
          </p:cNvSpPr>
          <p:nvPr>
            <p:ph type="sldNum" sz="quarter" idx="5"/>
          </p:nvPr>
        </p:nvSpPr>
        <p:spPr/>
        <p:txBody>
          <a:bodyPr/>
          <a:lstStyle/>
          <a:p>
            <a:fld id="{8ED3604F-F5C7-412C-AE28-FF961BD94C8A}" type="slidenum">
              <a:rPr lang="en-US" smtClean="0"/>
              <a:t>14</a:t>
            </a:fld>
            <a:endParaRPr lang="en-US"/>
          </a:p>
        </p:txBody>
      </p:sp>
    </p:spTree>
    <p:extLst>
      <p:ext uri="{BB962C8B-B14F-4D97-AF65-F5344CB8AC3E}">
        <p14:creationId xmlns:p14="http://schemas.microsoft.com/office/powerpoint/2010/main" val="877206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我们从</a:t>
            </a:r>
            <a:r>
              <a:rPr lang="en-US" altLang="zh-CN" dirty="0" err="1"/>
              <a:t>Tansformer</a:t>
            </a:r>
            <a:r>
              <a:rPr lang="zh-CN" altLang="en-US" dirty="0"/>
              <a:t>的核心，多头自注意力模块出发。为了简单期间，我们不失一般性地讨论一组自注意力模块。我们利用金字塔池化，在降低</a:t>
            </a:r>
            <a:r>
              <a:rPr lang="en-US" altLang="zh-CN" dirty="0"/>
              <a:t>K</a:t>
            </a:r>
            <a:r>
              <a:rPr lang="zh-CN" altLang="en-US" dirty="0"/>
              <a:t>和</a:t>
            </a:r>
            <a:r>
              <a:rPr lang="en-US" altLang="zh-CN" dirty="0"/>
              <a:t>V</a:t>
            </a:r>
            <a:r>
              <a:rPr lang="zh-CN" altLang="en-US" dirty="0"/>
              <a:t>两个矩阵维度的同时，提升模型的多尺度表达能力。</a:t>
            </a:r>
          </a:p>
        </p:txBody>
      </p:sp>
      <p:sp>
        <p:nvSpPr>
          <p:cNvPr id="4" name="灯片编号占位符 3"/>
          <p:cNvSpPr>
            <a:spLocks noGrp="1"/>
          </p:cNvSpPr>
          <p:nvPr>
            <p:ph type="sldNum" sz="quarter" idx="5"/>
          </p:nvPr>
        </p:nvSpPr>
        <p:spPr/>
        <p:txBody>
          <a:bodyPr/>
          <a:lstStyle/>
          <a:p>
            <a:fld id="{8ED3604F-F5C7-412C-AE28-FF961BD94C8A}" type="slidenum">
              <a:rPr lang="en-US" smtClean="0"/>
              <a:t>15</a:t>
            </a:fld>
            <a:endParaRPr lang="en-US"/>
          </a:p>
        </p:txBody>
      </p:sp>
    </p:spTree>
    <p:extLst>
      <p:ext uri="{BB962C8B-B14F-4D97-AF65-F5344CB8AC3E}">
        <p14:creationId xmlns:p14="http://schemas.microsoft.com/office/powerpoint/2010/main" val="263182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具体来说，通过不同尺度的平均池化对特征维度进行压缩。并将这些池化后的特征序列拼接起来。这里需要注意的是，由于涉及到多尺度信息，我们将</a:t>
            </a:r>
            <a:r>
              <a:rPr lang="en-US" altLang="zh-CN" dirty="0"/>
              <a:t>positional embedding </a:t>
            </a:r>
            <a:r>
              <a:rPr lang="zh-CN" altLang="en-US" dirty="0"/>
              <a:t>的操作在这里实现，以避免这种</a:t>
            </a:r>
            <a:r>
              <a:rPr lang="en-US" altLang="zh-CN" dirty="0" err="1"/>
              <a:t>embeding</a:t>
            </a:r>
            <a:r>
              <a:rPr lang="zh-CN" altLang="en-US" dirty="0"/>
              <a:t>在多尺度池化时进行二次变化的麻烦。这里的位置嵌入，采用了比较流行的</a:t>
            </a:r>
            <a:r>
              <a:rPr lang="en-US" altLang="zh-CN" dirty="0" err="1"/>
              <a:t>DWConv</a:t>
            </a:r>
            <a:r>
              <a:rPr lang="zh-CN" altLang="en-US" dirty="0"/>
              <a:t>实现。</a:t>
            </a:r>
          </a:p>
        </p:txBody>
      </p:sp>
      <p:sp>
        <p:nvSpPr>
          <p:cNvPr id="4" name="灯片编号占位符 3"/>
          <p:cNvSpPr>
            <a:spLocks noGrp="1"/>
          </p:cNvSpPr>
          <p:nvPr>
            <p:ph type="sldNum" sz="quarter" idx="5"/>
          </p:nvPr>
        </p:nvSpPr>
        <p:spPr/>
        <p:txBody>
          <a:bodyPr/>
          <a:lstStyle/>
          <a:p>
            <a:fld id="{8ED3604F-F5C7-412C-AE28-FF961BD94C8A}" type="slidenum">
              <a:rPr lang="en-US" smtClean="0"/>
              <a:t>16</a:t>
            </a:fld>
            <a:endParaRPr lang="en-US"/>
          </a:p>
        </p:txBody>
      </p:sp>
    </p:spTree>
    <p:extLst>
      <p:ext uri="{BB962C8B-B14F-4D97-AF65-F5344CB8AC3E}">
        <p14:creationId xmlns:p14="http://schemas.microsoft.com/office/powerpoint/2010/main" val="1163931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我们通过控制池化的比例，使得多尺度池化之后拼接的序列长度略小于原始序列长度</a:t>
            </a:r>
            <a:r>
              <a:rPr lang="en-US" altLang="zh-CN" dirty="0"/>
              <a:t>N</a:t>
            </a:r>
            <a:r>
              <a:rPr lang="zh-CN" altLang="en-US" dirty="0"/>
              <a:t>的</a:t>
            </a:r>
            <a:r>
              <a:rPr lang="en-US" altLang="zh-CN" dirty="0"/>
              <a:t>1/64</a:t>
            </a:r>
            <a:r>
              <a:rPr lang="zh-CN" altLang="en-US" dirty="0"/>
              <a:t>，尽量和</a:t>
            </a:r>
            <a:r>
              <a:rPr lang="en-US" altLang="zh-CN" dirty="0"/>
              <a:t>PVT</a:t>
            </a:r>
            <a:r>
              <a:rPr lang="zh-CN" altLang="en-US" dirty="0"/>
              <a:t>方法对齐。这样，</a:t>
            </a:r>
            <a:r>
              <a:rPr lang="en-US" altLang="zh-CN" dirty="0"/>
              <a:t>Attention</a:t>
            </a:r>
            <a:r>
              <a:rPr lang="zh-CN" altLang="en-US" dirty="0"/>
              <a:t>矩阵的计算量既可以得到很好的控制，因而计算过程更加高效。金字塔池化不但增加了计算效率，并且提供了更强的多尺度信息处理能力。</a:t>
            </a:r>
          </a:p>
        </p:txBody>
      </p:sp>
      <p:sp>
        <p:nvSpPr>
          <p:cNvPr id="4" name="灯片编号占位符 3"/>
          <p:cNvSpPr>
            <a:spLocks noGrp="1"/>
          </p:cNvSpPr>
          <p:nvPr>
            <p:ph type="sldNum" sz="quarter" idx="5"/>
          </p:nvPr>
        </p:nvSpPr>
        <p:spPr/>
        <p:txBody>
          <a:bodyPr/>
          <a:lstStyle/>
          <a:p>
            <a:fld id="{8ED3604F-F5C7-412C-AE28-FF961BD94C8A}" type="slidenum">
              <a:rPr lang="en-US" smtClean="0"/>
              <a:t>17</a:t>
            </a:fld>
            <a:endParaRPr lang="en-US"/>
          </a:p>
        </p:txBody>
      </p:sp>
    </p:spTree>
    <p:extLst>
      <p:ext uri="{BB962C8B-B14F-4D97-AF65-F5344CB8AC3E}">
        <p14:creationId xmlns:p14="http://schemas.microsoft.com/office/powerpoint/2010/main" val="1753207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有了</a:t>
            </a:r>
            <a:r>
              <a:rPr lang="en-US" altLang="zh-CN" dirty="0"/>
              <a:t>P-MHSA</a:t>
            </a:r>
            <a:r>
              <a:rPr lang="zh-CN" altLang="en-US" dirty="0"/>
              <a:t>，我们参考传统</a:t>
            </a:r>
            <a:r>
              <a:rPr lang="en-US" altLang="zh-CN" dirty="0"/>
              <a:t>Transformer</a:t>
            </a:r>
            <a:r>
              <a:rPr lang="zh-CN" altLang="en-US" dirty="0"/>
              <a:t>的设计，用基于</a:t>
            </a:r>
            <a:r>
              <a:rPr lang="en-US" altLang="zh-CN" dirty="0"/>
              <a:t>Pooling</a:t>
            </a:r>
            <a:r>
              <a:rPr lang="zh-CN" altLang="en-US" dirty="0"/>
              <a:t>机制的多头注意力</a:t>
            </a:r>
            <a:r>
              <a:rPr lang="en-US" altLang="zh-CN" dirty="0"/>
              <a:t>P-MHSA</a:t>
            </a:r>
            <a:r>
              <a:rPr lang="zh-CN" altLang="en-US" dirty="0"/>
              <a:t>替换了传统的多投注意力</a:t>
            </a:r>
            <a:r>
              <a:rPr lang="en-US" altLang="zh-CN" dirty="0"/>
              <a:t>MHSA</a:t>
            </a:r>
            <a:r>
              <a:rPr lang="zh-CN" altLang="en-US" dirty="0"/>
              <a:t>，构建了</a:t>
            </a:r>
            <a:r>
              <a:rPr lang="en-US" altLang="zh-CN" dirty="0" err="1"/>
              <a:t>PyramidPooling</a:t>
            </a:r>
            <a:r>
              <a:rPr lang="en-US" altLang="zh-CN" dirty="0"/>
              <a:t> Transformer</a:t>
            </a:r>
            <a:r>
              <a:rPr lang="zh-CN" altLang="en-US" dirty="0"/>
              <a:t>模块。</a:t>
            </a:r>
          </a:p>
        </p:txBody>
      </p:sp>
      <p:sp>
        <p:nvSpPr>
          <p:cNvPr id="4" name="灯片编号占位符 3"/>
          <p:cNvSpPr>
            <a:spLocks noGrp="1"/>
          </p:cNvSpPr>
          <p:nvPr>
            <p:ph type="sldNum" sz="quarter" idx="5"/>
          </p:nvPr>
        </p:nvSpPr>
        <p:spPr/>
        <p:txBody>
          <a:bodyPr/>
          <a:lstStyle/>
          <a:p>
            <a:fld id="{8ED3604F-F5C7-412C-AE28-FF961BD94C8A}" type="slidenum">
              <a:rPr lang="en-US" smtClean="0"/>
              <a:t>18</a:t>
            </a:fld>
            <a:endParaRPr lang="en-US"/>
          </a:p>
        </p:txBody>
      </p:sp>
    </p:spTree>
    <p:extLst>
      <p:ext uri="{BB962C8B-B14F-4D97-AF65-F5344CB8AC3E}">
        <p14:creationId xmlns:p14="http://schemas.microsoft.com/office/powerpoint/2010/main" val="277278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这种基于金字塔池化的</a:t>
            </a:r>
            <a:r>
              <a:rPr lang="en-US" altLang="zh-CN" dirty="0"/>
              <a:t>Transformer</a:t>
            </a:r>
            <a:r>
              <a:rPr lang="zh-CN" altLang="en-US" dirty="0"/>
              <a:t>模块，可以像卷积神经网络中的卷积模块那样，构建多尺度深度特征。跟</a:t>
            </a:r>
            <a:r>
              <a:rPr lang="en-US" altLang="zh-CN" dirty="0" err="1"/>
              <a:t>ResNet</a:t>
            </a:r>
            <a:r>
              <a:rPr lang="zh-CN" altLang="en-US" dirty="0"/>
              <a:t>一样，我们提取了</a:t>
            </a:r>
            <a:r>
              <a:rPr lang="en-US" altLang="zh-CN" dirty="0"/>
              <a:t>4</a:t>
            </a:r>
            <a:r>
              <a:rPr lang="zh-CN" altLang="en-US" dirty="0"/>
              <a:t>个阶段的特征</a:t>
            </a:r>
            <a:r>
              <a:rPr lang="en-US" altLang="zh-CN" dirty="0"/>
              <a:t>B1</a:t>
            </a:r>
            <a:r>
              <a:rPr lang="zh-CN" altLang="en-US" dirty="0"/>
              <a:t>，</a:t>
            </a:r>
            <a:r>
              <a:rPr lang="en-US" altLang="zh-CN" dirty="0"/>
              <a:t>B2</a:t>
            </a:r>
            <a:r>
              <a:rPr lang="zh-CN" altLang="en-US" dirty="0"/>
              <a:t>，</a:t>
            </a:r>
            <a:r>
              <a:rPr lang="en-US" altLang="zh-CN" dirty="0"/>
              <a:t>B3</a:t>
            </a:r>
            <a:r>
              <a:rPr lang="zh-CN" altLang="en-US" dirty="0"/>
              <a:t>，</a:t>
            </a:r>
            <a:r>
              <a:rPr lang="en-US" altLang="zh-CN" dirty="0"/>
              <a:t>B4</a:t>
            </a:r>
            <a:r>
              <a:rPr lang="zh-CN" altLang="en-US" dirty="0"/>
              <a:t>。这些特征的空间尺度每一层长款各减半，通道数增加。由于特征形式跟普通</a:t>
            </a:r>
            <a:r>
              <a:rPr lang="en-US" altLang="zh-CN" dirty="0"/>
              <a:t>CNN</a:t>
            </a:r>
            <a:r>
              <a:rPr lang="zh-CN" altLang="en-US" dirty="0"/>
              <a:t>一致，因而可以直接和各种下游任务的检测头无缝对接。</a:t>
            </a:r>
          </a:p>
        </p:txBody>
      </p:sp>
      <p:sp>
        <p:nvSpPr>
          <p:cNvPr id="4" name="灯片编号占位符 3"/>
          <p:cNvSpPr>
            <a:spLocks noGrp="1"/>
          </p:cNvSpPr>
          <p:nvPr>
            <p:ph type="sldNum" sz="quarter" idx="5"/>
          </p:nvPr>
        </p:nvSpPr>
        <p:spPr/>
        <p:txBody>
          <a:bodyPr/>
          <a:lstStyle/>
          <a:p>
            <a:fld id="{8ED3604F-F5C7-412C-AE28-FF961BD94C8A}" type="slidenum">
              <a:rPr lang="en-US" smtClean="0"/>
              <a:t>19</a:t>
            </a:fld>
            <a:endParaRPr lang="en-US"/>
          </a:p>
        </p:txBody>
      </p:sp>
    </p:spTree>
    <p:extLst>
      <p:ext uri="{BB962C8B-B14F-4D97-AF65-F5344CB8AC3E}">
        <p14:creationId xmlns:p14="http://schemas.microsoft.com/office/powerpoint/2010/main" val="2640818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我们先来看一个例子。这里我展示了一个图像中某个目标物体的全部信息。不知道大家是否能看出来这是什么物体？是一个树桩吗？</a:t>
            </a:r>
            <a:endParaRPr lang="en-US" altLang="zh-CN" dirty="0"/>
          </a:p>
        </p:txBody>
      </p:sp>
      <p:sp>
        <p:nvSpPr>
          <p:cNvPr id="4" name="灯片编号占位符 3"/>
          <p:cNvSpPr>
            <a:spLocks noGrp="1"/>
          </p:cNvSpPr>
          <p:nvPr>
            <p:ph type="sldNum" sz="quarter" idx="5"/>
          </p:nvPr>
        </p:nvSpPr>
        <p:spPr/>
        <p:txBody>
          <a:bodyPr/>
          <a:lstStyle/>
          <a:p>
            <a:fld id="{8ED3604F-F5C7-412C-AE28-FF961BD94C8A}" type="slidenum">
              <a:rPr lang="en-US" smtClean="0"/>
              <a:t>2</a:t>
            </a:fld>
            <a:endParaRPr lang="en-US"/>
          </a:p>
        </p:txBody>
      </p:sp>
    </p:spTree>
    <p:extLst>
      <p:ext uri="{BB962C8B-B14F-4D97-AF65-F5344CB8AC3E}">
        <p14:creationId xmlns:p14="http://schemas.microsoft.com/office/powerpoint/2010/main" val="2687333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通过设置特征通道数等具体的参数，我们提供了</a:t>
            </a:r>
            <a:r>
              <a:rPr lang="en-US" altLang="zh-CN" dirty="0"/>
              <a:t>Tiny</a:t>
            </a:r>
            <a:r>
              <a:rPr lang="zh-CN" altLang="en-US" dirty="0"/>
              <a:t>，</a:t>
            </a:r>
            <a:r>
              <a:rPr lang="en-US" altLang="zh-CN" dirty="0"/>
              <a:t>Small</a:t>
            </a:r>
            <a:r>
              <a:rPr lang="zh-CN" altLang="en-US" dirty="0"/>
              <a:t>，</a:t>
            </a:r>
            <a:r>
              <a:rPr lang="en-US" altLang="zh-CN" dirty="0"/>
              <a:t>Base</a:t>
            </a:r>
            <a:r>
              <a:rPr lang="zh-CN" altLang="en-US" dirty="0"/>
              <a:t>，和</a:t>
            </a:r>
            <a:r>
              <a:rPr lang="en-US" altLang="zh-CN" dirty="0"/>
              <a:t>Large</a:t>
            </a:r>
            <a:r>
              <a:rPr lang="zh-CN" altLang="en-US" dirty="0"/>
              <a:t>的多种默认配置模型。其计算量和参数量不大于主流同类模型。这张表展示了具体的参数配置。这部分是常规操作，具体我就不展开了。</a:t>
            </a:r>
          </a:p>
        </p:txBody>
      </p:sp>
      <p:sp>
        <p:nvSpPr>
          <p:cNvPr id="4" name="灯片编号占位符 3"/>
          <p:cNvSpPr>
            <a:spLocks noGrp="1"/>
          </p:cNvSpPr>
          <p:nvPr>
            <p:ph type="sldNum" sz="quarter" idx="5"/>
          </p:nvPr>
        </p:nvSpPr>
        <p:spPr/>
        <p:txBody>
          <a:bodyPr/>
          <a:lstStyle/>
          <a:p>
            <a:fld id="{8ED3604F-F5C7-412C-AE28-FF961BD94C8A}" type="slidenum">
              <a:rPr lang="en-US" smtClean="0"/>
              <a:t>20</a:t>
            </a:fld>
            <a:endParaRPr lang="en-US"/>
          </a:p>
        </p:txBody>
      </p:sp>
    </p:spTree>
    <p:extLst>
      <p:ext uri="{BB962C8B-B14F-4D97-AF65-F5344CB8AC3E}">
        <p14:creationId xmlns:p14="http://schemas.microsoft.com/office/powerpoint/2010/main" val="1255334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我们来看看算法性能。首先是经典的</a:t>
            </a:r>
            <a:r>
              <a:rPr lang="en-US" altLang="zh-CN" dirty="0"/>
              <a:t>ImageNet</a:t>
            </a:r>
            <a:r>
              <a:rPr lang="zh-CN" altLang="en-US" dirty="0"/>
              <a:t>分类任务。我们采用</a:t>
            </a:r>
            <a:r>
              <a:rPr lang="en-US" altLang="zh-CN" dirty="0"/>
              <a:t>ImageNet-1K</a:t>
            </a:r>
            <a:r>
              <a:rPr lang="zh-CN" altLang="en-US" dirty="0"/>
              <a:t>数据集进行训练。这里报告了参数量、计算量、</a:t>
            </a:r>
            <a:r>
              <a:rPr lang="en-US" altLang="zh-CN" dirty="0"/>
              <a:t>top-1</a:t>
            </a:r>
            <a:r>
              <a:rPr lang="zh-CN" altLang="en-US" dirty="0"/>
              <a:t>准确率和</a:t>
            </a:r>
            <a:r>
              <a:rPr lang="en-US" altLang="zh-CN" dirty="0"/>
              <a:t>FPS</a:t>
            </a:r>
            <a:r>
              <a:rPr lang="zh-CN" altLang="en-US" dirty="0"/>
              <a:t>。这里需要注意的是，除了参数量，实际的计算量和执行速度也是非常重要的，不能轻易忽略。如果有更大的算力，能够在</a:t>
            </a:r>
            <a:r>
              <a:rPr lang="en-US" altLang="zh-CN" dirty="0"/>
              <a:t>ImageNet 22K</a:t>
            </a:r>
            <a:r>
              <a:rPr lang="zh-CN" altLang="en-US" dirty="0"/>
              <a:t>或者更大数据集上进行学习，算法的性能还可以大幅提升。在同等条件下，我们的算法性能已经超越了主流的方法。</a:t>
            </a:r>
          </a:p>
        </p:txBody>
      </p:sp>
      <p:sp>
        <p:nvSpPr>
          <p:cNvPr id="4" name="灯片编号占位符 3"/>
          <p:cNvSpPr>
            <a:spLocks noGrp="1"/>
          </p:cNvSpPr>
          <p:nvPr>
            <p:ph type="sldNum" sz="quarter" idx="5"/>
          </p:nvPr>
        </p:nvSpPr>
        <p:spPr/>
        <p:txBody>
          <a:bodyPr/>
          <a:lstStyle/>
          <a:p>
            <a:fld id="{8ED3604F-F5C7-412C-AE28-FF961BD94C8A}" type="slidenum">
              <a:rPr lang="en-US" smtClean="0"/>
              <a:t>21</a:t>
            </a:fld>
            <a:endParaRPr lang="en-US"/>
          </a:p>
        </p:txBody>
      </p:sp>
    </p:spTree>
    <p:extLst>
      <p:ext uri="{BB962C8B-B14F-4D97-AF65-F5344CB8AC3E}">
        <p14:creationId xmlns:p14="http://schemas.microsoft.com/office/powerpoint/2010/main" val="890638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a:t>
            </a:r>
            <a:r>
              <a:rPr lang="en-US" altLang="zh-CN" dirty="0"/>
              <a:t>Tiny</a:t>
            </a:r>
            <a:r>
              <a:rPr lang="zh-CN" altLang="en-US" dirty="0"/>
              <a:t>和</a:t>
            </a:r>
            <a:r>
              <a:rPr lang="en-US" altLang="zh-CN" dirty="0"/>
              <a:t>Small</a:t>
            </a:r>
            <a:r>
              <a:rPr lang="zh-CN" altLang="en-US" dirty="0"/>
              <a:t>的配置基础上，这里我们展示了</a:t>
            </a:r>
            <a:r>
              <a:rPr lang="en-US" altLang="zh-CN" dirty="0"/>
              <a:t>Base</a:t>
            </a:r>
            <a:r>
              <a:rPr lang="zh-CN" altLang="en-US" dirty="0"/>
              <a:t>模型和</a:t>
            </a:r>
            <a:r>
              <a:rPr lang="en-US" altLang="zh-CN" dirty="0"/>
              <a:t>large</a:t>
            </a:r>
            <a:r>
              <a:rPr lang="zh-CN" altLang="en-US" dirty="0"/>
              <a:t>模型的性能对比。我们的模型性能依然非常好。</a:t>
            </a:r>
          </a:p>
        </p:txBody>
      </p:sp>
      <p:sp>
        <p:nvSpPr>
          <p:cNvPr id="4" name="灯片编号占位符 3"/>
          <p:cNvSpPr>
            <a:spLocks noGrp="1"/>
          </p:cNvSpPr>
          <p:nvPr>
            <p:ph type="sldNum" sz="quarter" idx="5"/>
          </p:nvPr>
        </p:nvSpPr>
        <p:spPr/>
        <p:txBody>
          <a:bodyPr/>
          <a:lstStyle/>
          <a:p>
            <a:fld id="{8ED3604F-F5C7-412C-AE28-FF961BD94C8A}" type="slidenum">
              <a:rPr lang="en-US" smtClean="0"/>
              <a:t>22</a:t>
            </a:fld>
            <a:endParaRPr lang="en-US"/>
          </a:p>
        </p:txBody>
      </p:sp>
    </p:spTree>
    <p:extLst>
      <p:ext uri="{BB962C8B-B14F-4D97-AF65-F5344CB8AC3E}">
        <p14:creationId xmlns:p14="http://schemas.microsoft.com/office/powerpoint/2010/main" val="816571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相对于分类任务而言，检测分割任务对多尺度建模能力需求更高。我们的方法及时跟更新的</a:t>
            </a:r>
            <a:r>
              <a:rPr lang="en-US" altLang="zh-CN" dirty="0"/>
              <a:t>PVT-v2</a:t>
            </a:r>
            <a:r>
              <a:rPr lang="zh-CN" altLang="en-US" dirty="0"/>
              <a:t>方法相比，也有着显著的性能优势。可以实现更少的参数、更低的计算量、更高的性能、更快的执行速度。</a:t>
            </a:r>
          </a:p>
        </p:txBody>
      </p:sp>
      <p:sp>
        <p:nvSpPr>
          <p:cNvPr id="4" name="灯片编号占位符 3"/>
          <p:cNvSpPr>
            <a:spLocks noGrp="1"/>
          </p:cNvSpPr>
          <p:nvPr>
            <p:ph type="sldNum" sz="quarter" idx="5"/>
          </p:nvPr>
        </p:nvSpPr>
        <p:spPr/>
        <p:txBody>
          <a:bodyPr/>
          <a:lstStyle/>
          <a:p>
            <a:fld id="{8ED3604F-F5C7-412C-AE28-FF961BD94C8A}" type="slidenum">
              <a:rPr lang="en-US" smtClean="0"/>
              <a:t>23</a:t>
            </a:fld>
            <a:endParaRPr lang="en-US"/>
          </a:p>
        </p:txBody>
      </p:sp>
    </p:spTree>
    <p:extLst>
      <p:ext uri="{BB962C8B-B14F-4D97-AF65-F5344CB8AC3E}">
        <p14:creationId xmlns:p14="http://schemas.microsoft.com/office/powerpoint/2010/main" val="3473551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这里展示了</a:t>
            </a:r>
            <a:r>
              <a:rPr lang="en-US" altLang="zh-CN" dirty="0"/>
              <a:t>Base</a:t>
            </a:r>
            <a:r>
              <a:rPr lang="zh-CN" altLang="en-US" dirty="0"/>
              <a:t>模型和</a:t>
            </a:r>
            <a:r>
              <a:rPr lang="en-US" altLang="zh-CN" dirty="0"/>
              <a:t>Large</a:t>
            </a:r>
            <a:r>
              <a:rPr lang="zh-CN" altLang="en-US" dirty="0"/>
              <a:t>模型对应的结果，各方面的性能依然是全面领先。</a:t>
            </a:r>
          </a:p>
        </p:txBody>
      </p:sp>
      <p:sp>
        <p:nvSpPr>
          <p:cNvPr id="4" name="灯片编号占位符 3"/>
          <p:cNvSpPr>
            <a:spLocks noGrp="1"/>
          </p:cNvSpPr>
          <p:nvPr>
            <p:ph type="sldNum" sz="quarter" idx="5"/>
          </p:nvPr>
        </p:nvSpPr>
        <p:spPr/>
        <p:txBody>
          <a:bodyPr/>
          <a:lstStyle/>
          <a:p>
            <a:fld id="{8ED3604F-F5C7-412C-AE28-FF961BD94C8A}" type="slidenum">
              <a:rPr lang="en-US" smtClean="0"/>
              <a:t>24</a:t>
            </a:fld>
            <a:endParaRPr lang="en-US"/>
          </a:p>
        </p:txBody>
      </p:sp>
    </p:spTree>
    <p:extLst>
      <p:ext uri="{BB962C8B-B14F-4D97-AF65-F5344CB8AC3E}">
        <p14:creationId xmlns:p14="http://schemas.microsoft.com/office/powerpoint/2010/main" val="873877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除了分割任务，我们也展示了</a:t>
            </a:r>
            <a:r>
              <a:rPr lang="en-US" altLang="zh-CN" dirty="0"/>
              <a:t>Tiny</a:t>
            </a:r>
            <a:r>
              <a:rPr lang="zh-CN" altLang="en-US" dirty="0"/>
              <a:t>和</a:t>
            </a:r>
            <a:r>
              <a:rPr lang="en-US" altLang="zh-CN" dirty="0"/>
              <a:t>Small</a:t>
            </a:r>
            <a:r>
              <a:rPr lang="zh-CN" altLang="en-US" dirty="0"/>
              <a:t>配置用于物体检测任务的性能，同样，我们的方法在参数量，计算量，执行速度，和平均准确率方面都具有优势。</a:t>
            </a:r>
          </a:p>
        </p:txBody>
      </p:sp>
      <p:sp>
        <p:nvSpPr>
          <p:cNvPr id="4" name="灯片编号占位符 3"/>
          <p:cNvSpPr>
            <a:spLocks noGrp="1"/>
          </p:cNvSpPr>
          <p:nvPr>
            <p:ph type="sldNum" sz="quarter" idx="5"/>
          </p:nvPr>
        </p:nvSpPr>
        <p:spPr/>
        <p:txBody>
          <a:bodyPr/>
          <a:lstStyle/>
          <a:p>
            <a:fld id="{8ED3604F-F5C7-412C-AE28-FF961BD94C8A}" type="slidenum">
              <a:rPr lang="en-US" smtClean="0"/>
              <a:t>25</a:t>
            </a:fld>
            <a:endParaRPr lang="en-US"/>
          </a:p>
        </p:txBody>
      </p:sp>
    </p:spTree>
    <p:extLst>
      <p:ext uri="{BB962C8B-B14F-4D97-AF65-F5344CB8AC3E}">
        <p14:creationId xmlns:p14="http://schemas.microsoft.com/office/powerpoint/2010/main" val="983414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Base</a:t>
            </a:r>
            <a:r>
              <a:rPr lang="zh-CN" altLang="en-US" dirty="0"/>
              <a:t>和</a:t>
            </a:r>
            <a:r>
              <a:rPr lang="en-US" altLang="zh-CN" dirty="0"/>
              <a:t>Large</a:t>
            </a:r>
            <a:r>
              <a:rPr lang="zh-CN" altLang="en-US" dirty="0"/>
              <a:t>模型也表现了同样的趋势。</a:t>
            </a:r>
          </a:p>
        </p:txBody>
      </p:sp>
      <p:sp>
        <p:nvSpPr>
          <p:cNvPr id="4" name="灯片编号占位符 3"/>
          <p:cNvSpPr>
            <a:spLocks noGrp="1"/>
          </p:cNvSpPr>
          <p:nvPr>
            <p:ph type="sldNum" sz="quarter" idx="5"/>
          </p:nvPr>
        </p:nvSpPr>
        <p:spPr/>
        <p:txBody>
          <a:bodyPr/>
          <a:lstStyle/>
          <a:p>
            <a:fld id="{8ED3604F-F5C7-412C-AE28-FF961BD94C8A}" type="slidenum">
              <a:rPr lang="en-US" smtClean="0"/>
              <a:t>26</a:t>
            </a:fld>
            <a:endParaRPr lang="en-US"/>
          </a:p>
        </p:txBody>
      </p:sp>
    </p:spTree>
    <p:extLst>
      <p:ext uri="{BB962C8B-B14F-4D97-AF65-F5344CB8AC3E}">
        <p14:creationId xmlns:p14="http://schemas.microsoft.com/office/powerpoint/2010/main" val="2566600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这是实例分割任务下的</a:t>
            </a:r>
            <a:r>
              <a:rPr lang="en-US" altLang="zh-CN" dirty="0"/>
              <a:t>Tiny</a:t>
            </a:r>
            <a:r>
              <a:rPr lang="zh-CN" altLang="en-US" dirty="0"/>
              <a:t>和</a:t>
            </a:r>
            <a:r>
              <a:rPr lang="en-US" altLang="zh-CN" dirty="0"/>
              <a:t>Small</a:t>
            </a:r>
            <a:r>
              <a:rPr lang="zh-CN" altLang="en-US" dirty="0"/>
              <a:t>模型配置的结果。</a:t>
            </a:r>
          </a:p>
        </p:txBody>
      </p:sp>
      <p:sp>
        <p:nvSpPr>
          <p:cNvPr id="4" name="灯片编号占位符 3"/>
          <p:cNvSpPr>
            <a:spLocks noGrp="1"/>
          </p:cNvSpPr>
          <p:nvPr>
            <p:ph type="sldNum" sz="quarter" idx="5"/>
          </p:nvPr>
        </p:nvSpPr>
        <p:spPr/>
        <p:txBody>
          <a:bodyPr/>
          <a:lstStyle/>
          <a:p>
            <a:fld id="{8ED3604F-F5C7-412C-AE28-FF961BD94C8A}" type="slidenum">
              <a:rPr lang="en-US" smtClean="0"/>
              <a:t>27</a:t>
            </a:fld>
            <a:endParaRPr lang="en-US"/>
          </a:p>
        </p:txBody>
      </p:sp>
    </p:spTree>
    <p:extLst>
      <p:ext uri="{BB962C8B-B14F-4D97-AF65-F5344CB8AC3E}">
        <p14:creationId xmlns:p14="http://schemas.microsoft.com/office/powerpoint/2010/main" val="3204862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这是相应的</a:t>
            </a:r>
            <a:r>
              <a:rPr lang="en-US" altLang="zh-CN" dirty="0"/>
              <a:t>Base</a:t>
            </a:r>
            <a:r>
              <a:rPr lang="zh-CN" altLang="en-US" dirty="0"/>
              <a:t>和</a:t>
            </a:r>
            <a:r>
              <a:rPr lang="en-US" altLang="zh-CN" dirty="0"/>
              <a:t>Large</a:t>
            </a:r>
            <a:r>
              <a:rPr lang="zh-CN" altLang="en-US" dirty="0"/>
              <a:t>模型配置的结果。</a:t>
            </a:r>
          </a:p>
          <a:p>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t>28</a:t>
            </a:fld>
            <a:endParaRPr lang="en-US"/>
          </a:p>
        </p:txBody>
      </p:sp>
    </p:spTree>
    <p:extLst>
      <p:ext uri="{BB962C8B-B14F-4D97-AF65-F5344CB8AC3E}">
        <p14:creationId xmlns:p14="http://schemas.microsoft.com/office/powerpoint/2010/main" val="743461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我们展示了不同的</a:t>
            </a:r>
            <a:r>
              <a:rPr lang="en-US" altLang="zh-CN" dirty="0"/>
              <a:t>Pooling </a:t>
            </a:r>
            <a:r>
              <a:rPr lang="zh-CN" altLang="en-US" dirty="0"/>
              <a:t>比率对算法性能影响。一个比较大的</a:t>
            </a:r>
            <a:r>
              <a:rPr lang="en-US" altLang="zh-CN" dirty="0"/>
              <a:t>Pooling</a:t>
            </a:r>
            <a:r>
              <a:rPr lang="zh-CN" altLang="en-US" dirty="0"/>
              <a:t>比例，例如</a:t>
            </a:r>
            <a:r>
              <a:rPr lang="en-US" altLang="zh-CN" dirty="0"/>
              <a:t>24</a:t>
            </a:r>
            <a:r>
              <a:rPr lang="zh-CN" altLang="en-US" dirty="0"/>
              <a:t>倍的</a:t>
            </a:r>
            <a:r>
              <a:rPr lang="en-US" altLang="zh-CN" dirty="0"/>
              <a:t>Pooling Ratio</a:t>
            </a:r>
            <a:r>
              <a:rPr lang="zh-CN" altLang="en-US" dirty="0"/>
              <a:t>，可以使得序列长度变成初始数据的</a:t>
            </a:r>
            <a:r>
              <a:rPr lang="en-US" altLang="zh-CN" dirty="0"/>
              <a:t>1/576</a:t>
            </a:r>
            <a:r>
              <a:rPr lang="zh-CN" altLang="en-US" dirty="0"/>
              <a:t>，但是对应的算法性能也更低。不出意外，我们采用金字塔池化的方式能够得到最好的性能。最终我们才用了计算量略低于</a:t>
            </a:r>
            <a:r>
              <a:rPr lang="en-US" altLang="zh-CN" dirty="0"/>
              <a:t>PVT</a:t>
            </a:r>
            <a:r>
              <a:rPr lang="zh-CN" altLang="en-US" dirty="0"/>
              <a:t>系列方法的配置方案。</a:t>
            </a:r>
          </a:p>
        </p:txBody>
      </p:sp>
      <p:sp>
        <p:nvSpPr>
          <p:cNvPr id="4" name="灯片编号占位符 3"/>
          <p:cNvSpPr>
            <a:spLocks noGrp="1"/>
          </p:cNvSpPr>
          <p:nvPr>
            <p:ph type="sldNum" sz="quarter" idx="5"/>
          </p:nvPr>
        </p:nvSpPr>
        <p:spPr/>
        <p:txBody>
          <a:bodyPr/>
          <a:lstStyle/>
          <a:p>
            <a:fld id="{8ED3604F-F5C7-412C-AE28-FF961BD94C8A}" type="slidenum">
              <a:rPr lang="en-US" smtClean="0"/>
              <a:t>29</a:t>
            </a:fld>
            <a:endParaRPr lang="en-US"/>
          </a:p>
        </p:txBody>
      </p:sp>
    </p:spTree>
    <p:extLst>
      <p:ext uri="{BB962C8B-B14F-4D97-AF65-F5344CB8AC3E}">
        <p14:creationId xmlns:p14="http://schemas.microsoft.com/office/powerpoint/2010/main" val="782374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我们看到整张图像的时候，我们很确信这个物体是一个长得像树桩的凳子。人类之所以能够非常快速鲁棒的感知视觉信息，就是因为我们非常善于利用视觉信号中的多尺度信息。对于几乎所有的计算机视觉任务，多尺度信息的高效建模都至关重要。例如，对于语义分割来讲，我们需要局部细节信息确定物体边界，需要整个物体级的信息识别物体类别，甚至有时候需要更大范围的周围环境信息才能做出鲁棒的判断。除了语义分割，目标检测、实例分割、目标跟踪等几乎所有视觉任务都需要强大的多尺度信息建模能力。</a:t>
            </a:r>
          </a:p>
        </p:txBody>
      </p:sp>
      <p:sp>
        <p:nvSpPr>
          <p:cNvPr id="4" name="灯片编号占位符 3"/>
          <p:cNvSpPr>
            <a:spLocks noGrp="1"/>
          </p:cNvSpPr>
          <p:nvPr>
            <p:ph type="sldNum" sz="quarter" idx="5"/>
          </p:nvPr>
        </p:nvSpPr>
        <p:spPr/>
        <p:txBody>
          <a:bodyPr/>
          <a:lstStyle/>
          <a:p>
            <a:fld id="{8ED3604F-F5C7-412C-AE28-FF961BD94C8A}" type="slidenum">
              <a:rPr lang="en-US" smtClean="0"/>
              <a:t>3</a:t>
            </a:fld>
            <a:endParaRPr lang="en-US"/>
          </a:p>
        </p:txBody>
      </p:sp>
    </p:spTree>
    <p:extLst>
      <p:ext uri="{BB962C8B-B14F-4D97-AF65-F5344CB8AC3E}">
        <p14:creationId xmlns:p14="http://schemas.microsoft.com/office/powerpoint/2010/main" val="3679222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这里是在不同阶段使用金字塔池化的效果对比。这些结果建议我们，所有的</a:t>
            </a:r>
            <a:r>
              <a:rPr lang="en-US" altLang="zh-CN" dirty="0"/>
              <a:t>stage</a:t>
            </a:r>
            <a:r>
              <a:rPr lang="zh-CN" altLang="en-US" dirty="0"/>
              <a:t>都应该采用金字塔池化。</a:t>
            </a:r>
          </a:p>
        </p:txBody>
      </p:sp>
      <p:sp>
        <p:nvSpPr>
          <p:cNvPr id="4" name="灯片编号占位符 3"/>
          <p:cNvSpPr>
            <a:spLocks noGrp="1"/>
          </p:cNvSpPr>
          <p:nvPr>
            <p:ph type="sldNum" sz="quarter" idx="5"/>
          </p:nvPr>
        </p:nvSpPr>
        <p:spPr/>
        <p:txBody>
          <a:bodyPr/>
          <a:lstStyle/>
          <a:p>
            <a:fld id="{8ED3604F-F5C7-412C-AE28-FF961BD94C8A}" type="slidenum">
              <a:rPr lang="en-US" smtClean="0"/>
              <a:t>30</a:t>
            </a:fld>
            <a:endParaRPr lang="en-US"/>
          </a:p>
        </p:txBody>
      </p:sp>
    </p:spTree>
    <p:extLst>
      <p:ext uri="{BB962C8B-B14F-4D97-AF65-F5344CB8AC3E}">
        <p14:creationId xmlns:p14="http://schemas.microsoft.com/office/powerpoint/2010/main" val="1962094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最近，我们收到了很多同行反馈。貌似</a:t>
            </a:r>
            <a:r>
              <a:rPr lang="en-US" altLang="zh-CN" dirty="0"/>
              <a:t>CVPR 2022</a:t>
            </a:r>
            <a:r>
              <a:rPr lang="zh-CN" altLang="en-US" dirty="0"/>
              <a:t>的口头报告论文中的核心想法和我们的好像是一致的，但是我们的方法发表更晚，性能更差。对于这些疑问我也在这里解答一下。首先，可以确认最核心的贡献点本质是一样的。我们的</a:t>
            </a:r>
            <a:r>
              <a:rPr lang="en-US" altLang="zh-CN" dirty="0"/>
              <a:t>TPAMI</a:t>
            </a:r>
            <a:r>
              <a:rPr lang="zh-CN" altLang="en-US" dirty="0"/>
              <a:t>论文在线发表时间要比</a:t>
            </a:r>
            <a:r>
              <a:rPr lang="en-US" altLang="zh-CN" dirty="0"/>
              <a:t>CVPR 2022</a:t>
            </a:r>
            <a:r>
              <a:rPr lang="zh-CN" altLang="en-US" dirty="0"/>
              <a:t>晚</a:t>
            </a:r>
            <a:r>
              <a:rPr lang="en-US" altLang="zh-CN" dirty="0"/>
              <a:t>2</a:t>
            </a:r>
            <a:r>
              <a:rPr lang="zh-CN" altLang="en-US" dirty="0"/>
              <a:t>个月，正式发表时间估计得晚</a:t>
            </a:r>
            <a:r>
              <a:rPr lang="en-US" altLang="zh-CN" dirty="0"/>
              <a:t>2</a:t>
            </a:r>
            <a:r>
              <a:rPr lang="zh-CN" altLang="en-US" dirty="0"/>
              <a:t>年。投稿</a:t>
            </a:r>
            <a:r>
              <a:rPr lang="en-US" altLang="zh-CN" dirty="0"/>
              <a:t>PAMI</a:t>
            </a:r>
            <a:r>
              <a:rPr lang="zh-CN" altLang="en-US" dirty="0"/>
              <a:t>确实比</a:t>
            </a:r>
            <a:r>
              <a:rPr lang="en-US" altLang="zh-CN" dirty="0"/>
              <a:t>CVPR</a:t>
            </a:r>
            <a:r>
              <a:rPr lang="zh-CN" altLang="en-US" dirty="0"/>
              <a:t>慢很多，需要慎重。</a:t>
            </a:r>
            <a:endParaRPr lang="en-US" altLang="zh-CN" dirty="0"/>
          </a:p>
          <a:p>
            <a:endParaRPr lang="en-US" altLang="zh-CN" dirty="0"/>
          </a:p>
          <a:p>
            <a:r>
              <a:rPr lang="zh-CN" altLang="en-US" dirty="0"/>
              <a:t>性能方面，</a:t>
            </a:r>
            <a:r>
              <a:rPr lang="en-US" altLang="zh-CN" dirty="0"/>
              <a:t>CVPR 2022</a:t>
            </a:r>
            <a:r>
              <a:rPr lang="zh-CN" altLang="en-US" dirty="0"/>
              <a:t>工作采用了更小的下采样率，它的下采样系数大约为</a:t>
            </a:r>
            <a:r>
              <a:rPr lang="en-US" altLang="zh-CN" dirty="0"/>
              <a:t>P2T</a:t>
            </a:r>
            <a:r>
              <a:rPr lang="zh-CN" altLang="en-US" dirty="0"/>
              <a:t>的</a:t>
            </a:r>
            <a:r>
              <a:rPr lang="en-US" altLang="zh-CN" dirty="0"/>
              <a:t>2</a:t>
            </a:r>
            <a:r>
              <a:rPr lang="zh-CN" altLang="en-US" dirty="0"/>
              <a:t>倍。我们早期也尝试过类似配置。最终没有采用这么小的下采样率主要是因为这么做虽然在性能参数量曲线上表现亮眼。但是内存消耗，实际执行速度等方面会变差很多。甚至在</a:t>
            </a:r>
            <a:r>
              <a:rPr lang="en-US" altLang="zh-CN" dirty="0"/>
              <a:t>3090</a:t>
            </a:r>
            <a:r>
              <a:rPr lang="zh-CN" altLang="en-US" dirty="0"/>
              <a:t>这种只有</a:t>
            </a:r>
            <a:r>
              <a:rPr lang="en-US" altLang="zh-CN" dirty="0"/>
              <a:t>24GB</a:t>
            </a:r>
            <a:r>
              <a:rPr lang="zh-CN" altLang="en-US" dirty="0"/>
              <a:t>显存的卡上没法训练。用于训练的模型虽然可以在</a:t>
            </a:r>
            <a:r>
              <a:rPr lang="en-US" altLang="zh-CN" dirty="0"/>
              <a:t>3090</a:t>
            </a:r>
            <a:r>
              <a:rPr lang="zh-CN" altLang="en-US" dirty="0"/>
              <a:t>上完成测试，但是计算量和执行速度要低很多。比如，我们的方法可以做到</a:t>
            </a:r>
            <a:r>
              <a:rPr lang="en-US" altLang="zh-CN" dirty="0"/>
              <a:t>8.7fps</a:t>
            </a:r>
            <a:r>
              <a:rPr lang="zh-CN" altLang="en-US" dirty="0"/>
              <a:t>，</a:t>
            </a:r>
            <a:r>
              <a:rPr lang="en-US" altLang="zh-CN" dirty="0"/>
              <a:t>CVPR 2022</a:t>
            </a:r>
            <a:r>
              <a:rPr lang="zh-CN" altLang="en-US" dirty="0"/>
              <a:t>方法只有</a:t>
            </a:r>
            <a:r>
              <a:rPr lang="en-US" altLang="zh-CN" dirty="0"/>
              <a:t>4.7fps</a:t>
            </a:r>
            <a:r>
              <a:rPr lang="zh-CN" altLang="en-US" dirty="0"/>
              <a:t>。因而，我们的推荐配置尽可能和</a:t>
            </a:r>
            <a:r>
              <a:rPr lang="en-US" altLang="zh-CN" dirty="0"/>
              <a:t>PVT</a:t>
            </a:r>
            <a:r>
              <a:rPr lang="zh-CN" altLang="en-US" dirty="0"/>
              <a:t>系列在各方面对齐。</a:t>
            </a:r>
            <a:endParaRPr lang="en-US" altLang="zh-CN" dirty="0"/>
          </a:p>
          <a:p>
            <a:endParaRPr lang="en-US" altLang="zh-CN" dirty="0"/>
          </a:p>
          <a:p>
            <a:endParaRPr lang="en-US" altLang="zh-CN" dirty="0"/>
          </a:p>
          <a:p>
            <a:r>
              <a:rPr lang="zh-CN" altLang="en-US" dirty="0"/>
              <a:t>这个是标准的</a:t>
            </a:r>
            <a:r>
              <a:rPr lang="en-US" altLang="zh-CN" dirty="0"/>
              <a:t>800×1280</a:t>
            </a:r>
            <a:r>
              <a:rPr lang="zh-CN" altLang="en-US" dirty="0"/>
              <a:t>尺寸下测的，如果是</a:t>
            </a:r>
            <a:r>
              <a:rPr lang="en-US" altLang="zh-CN" dirty="0"/>
              <a:t>600×1000</a:t>
            </a:r>
            <a:r>
              <a:rPr lang="zh-CN" altLang="en-US" dirty="0"/>
              <a:t>，</a:t>
            </a:r>
            <a:r>
              <a:rPr lang="en-US" altLang="zh-CN" dirty="0"/>
              <a:t>p2t</a:t>
            </a:r>
            <a:r>
              <a:rPr lang="zh-CN" altLang="en-US" dirty="0"/>
              <a:t>是</a:t>
            </a:r>
            <a:r>
              <a:rPr lang="en-US" altLang="zh-CN" dirty="0"/>
              <a:t>6.6G</a:t>
            </a:r>
            <a:r>
              <a:rPr lang="zh-CN" altLang="en-US" dirty="0"/>
              <a:t>，</a:t>
            </a:r>
            <a:r>
              <a:rPr lang="en-US" altLang="zh-CN" dirty="0"/>
              <a:t>shunted</a:t>
            </a:r>
            <a:r>
              <a:rPr lang="zh-CN" altLang="en-US" dirty="0"/>
              <a:t>是</a:t>
            </a:r>
            <a:r>
              <a:rPr lang="en-US" altLang="zh-CN" dirty="0"/>
              <a:t>14.7G</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t>31</a:t>
            </a:fld>
            <a:endParaRPr lang="en-US"/>
          </a:p>
        </p:txBody>
      </p:sp>
    </p:spTree>
    <p:extLst>
      <p:ext uri="{BB962C8B-B14F-4D97-AF65-F5344CB8AC3E}">
        <p14:creationId xmlns:p14="http://schemas.microsoft.com/office/powerpoint/2010/main" val="1225320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虽然我们的工作发表时间要晚</a:t>
            </a:r>
            <a:r>
              <a:rPr lang="en-US" altLang="zh-CN" dirty="0"/>
              <a:t>2</a:t>
            </a:r>
            <a:r>
              <a:rPr lang="zh-CN" altLang="en-US" dirty="0"/>
              <a:t>个月。但是我们</a:t>
            </a:r>
            <a:r>
              <a:rPr lang="en-US" altLang="zh-CN" dirty="0"/>
              <a:t>2021</a:t>
            </a:r>
            <a:r>
              <a:rPr lang="zh-CN" altLang="en-US" dirty="0"/>
              <a:t>年</a:t>
            </a:r>
            <a:r>
              <a:rPr lang="en-US" altLang="zh-CN" dirty="0"/>
              <a:t>6</a:t>
            </a:r>
            <a:r>
              <a:rPr lang="zh-CN" altLang="en-US" dirty="0"/>
              <a:t>月</a:t>
            </a:r>
            <a:r>
              <a:rPr lang="en-US" altLang="zh-CN" dirty="0"/>
              <a:t>22</a:t>
            </a:r>
            <a:r>
              <a:rPr lang="zh-CN" altLang="en-US" dirty="0"/>
              <a:t>日就已经将论文公开在</a:t>
            </a:r>
            <a:r>
              <a:rPr lang="en-US" altLang="zh-CN" dirty="0" err="1"/>
              <a:t>arXiv</a:t>
            </a:r>
            <a:r>
              <a:rPr lang="zh-CN" altLang="en-US" dirty="0"/>
              <a:t>上。而</a:t>
            </a:r>
            <a:r>
              <a:rPr lang="en-US" altLang="zh-CN" dirty="0"/>
              <a:t>CVPR 2022</a:t>
            </a:r>
            <a:r>
              <a:rPr lang="zh-CN" altLang="en-US" dirty="0"/>
              <a:t>方法在</a:t>
            </a:r>
            <a:r>
              <a:rPr lang="en-US" altLang="zh-CN" dirty="0"/>
              <a:t>5</a:t>
            </a:r>
            <a:r>
              <a:rPr lang="zh-CN" altLang="en-US" dirty="0"/>
              <a:t>个多月之后才首次公开。因此，建议大家如果担心</a:t>
            </a:r>
            <a:r>
              <a:rPr lang="en-US" altLang="zh-CN" dirty="0"/>
              <a:t>idea</a:t>
            </a:r>
            <a:r>
              <a:rPr lang="zh-CN" altLang="en-US" dirty="0"/>
              <a:t>撞车被误解，尽量提前在</a:t>
            </a:r>
            <a:r>
              <a:rPr lang="en-US" altLang="zh-CN" dirty="0" err="1"/>
              <a:t>ArXiv</a:t>
            </a:r>
            <a:r>
              <a:rPr lang="zh-CN" altLang="en-US" dirty="0"/>
              <a:t>上公开。</a:t>
            </a:r>
            <a:endParaRPr lang="en-US" altLang="zh-CN" dirty="0"/>
          </a:p>
          <a:p>
            <a:endParaRPr lang="en-US" altLang="zh-CN" dirty="0"/>
          </a:p>
          <a:p>
            <a:endParaRPr lang="en-US" altLang="zh-CN" dirty="0"/>
          </a:p>
          <a:p>
            <a:endParaRPr lang="en-US" altLang="zh-CN" dirty="0"/>
          </a:p>
          <a:p>
            <a:r>
              <a:rPr lang="en-US" altLang="zh-CN" dirty="0"/>
              <a:t>https://arxiv.org/abs/2106.12011</a:t>
            </a:r>
            <a:br>
              <a:rPr lang="en-US" altLang="zh-CN" dirty="0"/>
            </a:br>
            <a:r>
              <a:rPr lang="en-US" altLang="zh-CN" dirty="0"/>
              <a:t>https://arxiv.org/abs/2111.15193</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t>32</a:t>
            </a:fld>
            <a:endParaRPr lang="en-US"/>
          </a:p>
        </p:txBody>
      </p:sp>
    </p:spTree>
    <p:extLst>
      <p:ext uri="{BB962C8B-B14F-4D97-AF65-F5344CB8AC3E}">
        <p14:creationId xmlns:p14="http://schemas.microsoft.com/office/powerpoint/2010/main" val="2439532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最后总结一下，我们用一种轻量级的金字塔池化操作对</a:t>
            </a:r>
            <a:r>
              <a:rPr lang="en-US" altLang="zh-CN" dirty="0"/>
              <a:t>Transformer</a:t>
            </a:r>
            <a:r>
              <a:rPr lang="zh-CN" altLang="en-US" dirty="0"/>
              <a:t>的灵魂模块，即多头注意力模块进行改造，实现了特征表达性能的大幅提升。在计算代价和多尺度能力方面都得到更好的性能。在图像分类、目标检测、语义分割等常见计算机视觉任务上，我们的方法性能领先现有主流方法。源代码已公开，欢迎大家试用。</a:t>
            </a:r>
          </a:p>
        </p:txBody>
      </p:sp>
      <p:sp>
        <p:nvSpPr>
          <p:cNvPr id="4" name="灯片编号占位符 3"/>
          <p:cNvSpPr>
            <a:spLocks noGrp="1"/>
          </p:cNvSpPr>
          <p:nvPr>
            <p:ph type="sldNum" sz="quarter" idx="5"/>
          </p:nvPr>
        </p:nvSpPr>
        <p:spPr/>
        <p:txBody>
          <a:bodyPr/>
          <a:lstStyle/>
          <a:p>
            <a:fld id="{8ED3604F-F5C7-412C-AE28-FF961BD94C8A}" type="slidenum">
              <a:rPr lang="en-US" smtClean="0"/>
              <a:t>33</a:t>
            </a:fld>
            <a:endParaRPr lang="en-US"/>
          </a:p>
        </p:txBody>
      </p:sp>
    </p:spTree>
    <p:extLst>
      <p:ext uri="{BB962C8B-B14F-4D97-AF65-F5344CB8AC3E}">
        <p14:creationId xmlns:p14="http://schemas.microsoft.com/office/powerpoint/2010/main" val="2230056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谢谢。</a:t>
            </a:r>
          </a:p>
        </p:txBody>
      </p:sp>
      <p:sp>
        <p:nvSpPr>
          <p:cNvPr id="4" name="灯片编号占位符 3"/>
          <p:cNvSpPr>
            <a:spLocks noGrp="1"/>
          </p:cNvSpPr>
          <p:nvPr>
            <p:ph type="sldNum" sz="quarter" idx="5"/>
          </p:nvPr>
        </p:nvSpPr>
        <p:spPr/>
        <p:txBody>
          <a:bodyPr/>
          <a:lstStyle/>
          <a:p>
            <a:fld id="{8ED3604F-F5C7-412C-AE28-FF961BD94C8A}" type="slidenum">
              <a:rPr lang="en-US" smtClean="0"/>
              <a:t>34</a:t>
            </a:fld>
            <a:endParaRPr lang="en-US"/>
          </a:p>
        </p:txBody>
      </p:sp>
    </p:spTree>
    <p:extLst>
      <p:ext uri="{BB962C8B-B14F-4D97-AF65-F5344CB8AC3E}">
        <p14:creationId xmlns:p14="http://schemas.microsoft.com/office/powerpoint/2010/main" val="86922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在多尺度的建模中，由于大尺度模式的内在复杂性，自动地学习大尺度特征的表示非常困难。在解决这一难题的过程中，也涌现出了一系列非常有影响力的工作。这里列出了一些大家非常熟悉的经典工作，包括：</a:t>
            </a:r>
            <a:r>
              <a:rPr lang="en-US" altLang="zh-CN" dirty="0" err="1"/>
              <a:t>VGGNet</a:t>
            </a:r>
            <a:r>
              <a:rPr lang="en-US" altLang="zh-CN" dirty="0"/>
              <a:t>, </a:t>
            </a:r>
            <a:r>
              <a:rPr lang="en-US" altLang="zh-CN" dirty="0" err="1"/>
              <a:t>ResNet</a:t>
            </a:r>
            <a:r>
              <a:rPr lang="en-US" altLang="zh-CN" dirty="0"/>
              <a:t>, DenseNet, Res2Net, </a:t>
            </a:r>
            <a:r>
              <a:rPr lang="en-US" altLang="zh-CN" dirty="0" err="1"/>
              <a:t>ConvNeXt</a:t>
            </a:r>
            <a:r>
              <a:rPr lang="en-US" altLang="zh-CN" dirty="0"/>
              <a:t>, </a:t>
            </a:r>
            <a:r>
              <a:rPr lang="en-US" altLang="zh-CN" dirty="0" err="1"/>
              <a:t>RepLKNet</a:t>
            </a:r>
            <a:r>
              <a:rPr lang="zh-CN" altLang="en-US" dirty="0"/>
              <a:t>等等。在这些工作中，即使是早期的</a:t>
            </a:r>
            <a:r>
              <a:rPr lang="en-US" altLang="zh-CN" dirty="0" err="1"/>
              <a:t>VGGNet</a:t>
            </a:r>
            <a:r>
              <a:rPr lang="zh-CN" altLang="en-US" dirty="0"/>
              <a:t>，其高层特征理论上也可以具备全局感受野。但是，通过堆叠卷积层提高感受野范围这件事情实际上并不能像理论上那么高效。右图展示了几种常见模型的等效感受野范围。可以看到，近期的一些大感受野的卷积神经网络可以在很大程度上比较有效地感知全局模式信息。</a:t>
            </a:r>
          </a:p>
        </p:txBody>
      </p:sp>
      <p:sp>
        <p:nvSpPr>
          <p:cNvPr id="4" name="灯片编号占位符 3"/>
          <p:cNvSpPr>
            <a:spLocks noGrp="1"/>
          </p:cNvSpPr>
          <p:nvPr>
            <p:ph type="sldNum" sz="quarter" idx="5"/>
          </p:nvPr>
        </p:nvSpPr>
        <p:spPr/>
        <p:txBody>
          <a:bodyPr/>
          <a:lstStyle/>
          <a:p>
            <a:fld id="{8ED3604F-F5C7-412C-AE28-FF961BD94C8A}" type="slidenum">
              <a:rPr lang="en-US" smtClean="0"/>
              <a:t>4</a:t>
            </a:fld>
            <a:endParaRPr lang="en-US"/>
          </a:p>
        </p:txBody>
      </p:sp>
    </p:spTree>
    <p:extLst>
      <p:ext uri="{BB962C8B-B14F-4D97-AF65-F5344CB8AC3E}">
        <p14:creationId xmlns:p14="http://schemas.microsoft.com/office/powerpoint/2010/main" val="756789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说起全局感受能力，在自然语言处理领域占据绝对领导地位的</a:t>
            </a:r>
            <a:r>
              <a:rPr lang="en-US" altLang="zh-CN" dirty="0"/>
              <a:t>Transformer</a:t>
            </a:r>
            <a:r>
              <a:rPr lang="zh-CN" altLang="en-US" dirty="0"/>
              <a:t>模型具有天然的优势。其核心在于，通过对输入序列</a:t>
            </a:r>
            <a:r>
              <a:rPr lang="en-US" altLang="zh-CN" dirty="0"/>
              <a:t>X</a:t>
            </a:r>
            <a:r>
              <a:rPr lang="zh-CN" altLang="en-US" dirty="0"/>
              <a:t>进行线性变换得到的</a:t>
            </a:r>
            <a:r>
              <a:rPr lang="en-US" altLang="zh-CN" dirty="0"/>
              <a:t>Query, Key, Value</a:t>
            </a:r>
            <a:r>
              <a:rPr lang="zh-CN" altLang="en-US" dirty="0"/>
              <a:t>的三组值计算矩阵乘法，实现输入序列</a:t>
            </a:r>
            <a:r>
              <a:rPr lang="en-US" altLang="zh-CN" dirty="0"/>
              <a:t>X</a:t>
            </a:r>
            <a:r>
              <a:rPr lang="zh-CN" altLang="en-US" dirty="0"/>
              <a:t>的自注意力建模。这种自注意力建模的优势在于天然具备 </a:t>
            </a:r>
            <a:r>
              <a:rPr lang="en-US" altLang="zh-CN" dirty="0"/>
              <a:t>1</a:t>
            </a:r>
            <a:r>
              <a:rPr lang="zh-CN" altLang="en-US" dirty="0"/>
              <a:t>）并行性和 </a:t>
            </a:r>
            <a:r>
              <a:rPr lang="en-US" altLang="zh-CN" dirty="0"/>
              <a:t>2</a:t>
            </a:r>
            <a:r>
              <a:rPr lang="zh-CN" altLang="en-US" dirty="0"/>
              <a:t>）全局建模能力！</a:t>
            </a:r>
            <a:endParaRPr lang="en-US" altLang="zh-CN" dirty="0"/>
          </a:p>
        </p:txBody>
      </p:sp>
      <p:sp>
        <p:nvSpPr>
          <p:cNvPr id="4" name="灯片编号占位符 3"/>
          <p:cNvSpPr>
            <a:spLocks noGrp="1"/>
          </p:cNvSpPr>
          <p:nvPr>
            <p:ph type="sldNum" sz="quarter" idx="5"/>
          </p:nvPr>
        </p:nvSpPr>
        <p:spPr/>
        <p:txBody>
          <a:bodyPr/>
          <a:lstStyle/>
          <a:p>
            <a:fld id="{8ED3604F-F5C7-412C-AE28-FF961BD94C8A}" type="slidenum">
              <a:rPr lang="en-US" smtClean="0"/>
              <a:t>5</a:t>
            </a:fld>
            <a:endParaRPr lang="en-US"/>
          </a:p>
        </p:txBody>
      </p:sp>
    </p:spTree>
    <p:extLst>
      <p:ext uri="{BB962C8B-B14F-4D97-AF65-F5344CB8AC3E}">
        <p14:creationId xmlns:p14="http://schemas.microsoft.com/office/powerpoint/2010/main" val="683392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在计算自注意力值</a:t>
            </a:r>
            <a:r>
              <a:rPr lang="en-US" altLang="zh-CN" dirty="0"/>
              <a:t>A</a:t>
            </a:r>
            <a:r>
              <a:rPr lang="zh-CN" altLang="en-US" dirty="0"/>
              <a:t>的过程中，需要用到</a:t>
            </a:r>
            <a:r>
              <a:rPr lang="en-US" altLang="zh-CN" dirty="0"/>
              <a:t>Q,K,V</a:t>
            </a:r>
            <a:r>
              <a:rPr lang="zh-CN" altLang="en-US" dirty="0"/>
              <a:t>三个矩阵之间的乘法。输入特征</a:t>
            </a:r>
            <a:r>
              <a:rPr lang="en-US" altLang="zh-CN" dirty="0"/>
              <a:t>X</a:t>
            </a:r>
            <a:r>
              <a:rPr lang="zh-CN" altLang="en-US" dirty="0"/>
              <a:t>由</a:t>
            </a:r>
            <a:r>
              <a:rPr lang="en-US" altLang="zh-CN" dirty="0"/>
              <a:t>N</a:t>
            </a:r>
            <a:r>
              <a:rPr lang="zh-CN" altLang="en-US" dirty="0"/>
              <a:t>个</a:t>
            </a:r>
            <a:r>
              <a:rPr lang="en-US" altLang="zh-CN" dirty="0"/>
              <a:t>C</a:t>
            </a:r>
            <a:r>
              <a:rPr lang="zh-CN" altLang="en-US" dirty="0"/>
              <a:t>维的向量组成。</a:t>
            </a:r>
            <a:r>
              <a:rPr lang="en-US" altLang="zh-CN" dirty="0"/>
              <a:t>QKV</a:t>
            </a:r>
            <a:r>
              <a:rPr lang="zh-CN" altLang="en-US" dirty="0"/>
              <a:t>三个矩阵和由于这三个矩阵和</a:t>
            </a:r>
            <a:r>
              <a:rPr lang="en-US" altLang="zh-CN" dirty="0"/>
              <a:t>X</a:t>
            </a:r>
            <a:r>
              <a:rPr lang="zh-CN" altLang="en-US" dirty="0"/>
              <a:t>具有样的大小。因此，计算自注意力的复杂度为</a:t>
            </a:r>
            <a:r>
              <a:rPr lang="en-US" altLang="zh-CN" dirty="0"/>
              <a:t>O(N^2C)</a:t>
            </a:r>
            <a:r>
              <a:rPr lang="zh-CN" altLang="en-US" dirty="0"/>
              <a:t>，正比于序列长度</a:t>
            </a:r>
            <a:r>
              <a:rPr lang="en-US" altLang="zh-CN" dirty="0"/>
              <a:t>N</a:t>
            </a:r>
            <a:r>
              <a:rPr lang="zh-CN" altLang="en-US" dirty="0"/>
              <a:t>的二次方。因此自注意力计算量对序列长度</a:t>
            </a:r>
            <a:r>
              <a:rPr lang="en-US" altLang="zh-CN" dirty="0"/>
              <a:t>N</a:t>
            </a:r>
            <a:r>
              <a:rPr lang="zh-CN" altLang="en-US" dirty="0"/>
              <a:t>的增大非常敏感。</a:t>
            </a:r>
          </a:p>
        </p:txBody>
      </p:sp>
      <p:sp>
        <p:nvSpPr>
          <p:cNvPr id="4" name="灯片编号占位符 3"/>
          <p:cNvSpPr>
            <a:spLocks noGrp="1"/>
          </p:cNvSpPr>
          <p:nvPr>
            <p:ph type="sldNum" sz="quarter" idx="5"/>
          </p:nvPr>
        </p:nvSpPr>
        <p:spPr/>
        <p:txBody>
          <a:bodyPr/>
          <a:lstStyle/>
          <a:p>
            <a:fld id="{8ED3604F-F5C7-412C-AE28-FF961BD94C8A}" type="slidenum">
              <a:rPr lang="en-US" smtClean="0"/>
              <a:t>6</a:t>
            </a:fld>
            <a:endParaRPr lang="en-US"/>
          </a:p>
        </p:txBody>
      </p:sp>
    </p:spTree>
    <p:extLst>
      <p:ext uri="{BB962C8B-B14F-4D97-AF65-F5344CB8AC3E}">
        <p14:creationId xmlns:p14="http://schemas.microsoft.com/office/powerpoint/2010/main" val="2421358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将起源于</a:t>
            </a:r>
            <a:r>
              <a:rPr lang="en-US" altLang="zh-CN" dirty="0"/>
              <a:t>NLP</a:t>
            </a:r>
            <a:r>
              <a:rPr lang="zh-CN" altLang="en-US" dirty="0"/>
              <a:t>领域的</a:t>
            </a:r>
            <a:r>
              <a:rPr lang="en-US" altLang="zh-CN" dirty="0"/>
              <a:t>Transformer</a:t>
            </a:r>
            <a:r>
              <a:rPr lang="zh-CN" altLang="en-US" dirty="0"/>
              <a:t>模型应用到计算机视觉领域具有</a:t>
            </a:r>
            <a:r>
              <a:rPr lang="en-US" altLang="zh-CN" dirty="0"/>
              <a:t>2</a:t>
            </a:r>
            <a:r>
              <a:rPr lang="zh-CN" altLang="en-US" dirty="0"/>
              <a:t>个天然的障碍。首先是序列长度问题。常见的自然语言处理任务，例如机器翻译任务，所需处理的序列长度较短，一般</a:t>
            </a:r>
            <a:r>
              <a:rPr lang="en-US" altLang="zh-CN" dirty="0"/>
              <a:t>25</a:t>
            </a:r>
            <a:r>
              <a:rPr lang="zh-CN" altLang="en-US" dirty="0"/>
              <a:t>个单词就足以有效地进行表达。然而，对于计算机视觉任务。即使是用非常小分辨率的</a:t>
            </a:r>
            <a:r>
              <a:rPr lang="en-US" altLang="zh-CN" dirty="0"/>
              <a:t>224x224</a:t>
            </a:r>
            <a:r>
              <a:rPr lang="zh-CN" altLang="en-US" dirty="0"/>
              <a:t>的图像进行分类任务，我们要处理的基本单位，也就是像素的个数也达到了</a:t>
            </a:r>
            <a:r>
              <a:rPr lang="en-US" altLang="zh-CN" dirty="0"/>
              <a:t>5</a:t>
            </a:r>
            <a:r>
              <a:rPr lang="zh-CN" altLang="en-US" dirty="0"/>
              <a:t>万多个。由于自注意力机制对序列长度特别敏感，因而</a:t>
            </a:r>
            <a:r>
              <a:rPr lang="en-US" altLang="zh-CN" dirty="0"/>
              <a:t>Transformer</a:t>
            </a:r>
            <a:r>
              <a:rPr lang="zh-CN" altLang="en-US" dirty="0"/>
              <a:t>无法直接用于处理图像。此外，自然语言数据天然是一维的，与图像视频这种二维或三维信号有着结构性区别。</a:t>
            </a:r>
            <a:endParaRPr lang="en-US" altLang="zh-CN" dirty="0"/>
          </a:p>
        </p:txBody>
      </p:sp>
      <p:sp>
        <p:nvSpPr>
          <p:cNvPr id="4" name="灯片编号占位符 3"/>
          <p:cNvSpPr>
            <a:spLocks noGrp="1"/>
          </p:cNvSpPr>
          <p:nvPr>
            <p:ph type="sldNum" sz="quarter" idx="5"/>
          </p:nvPr>
        </p:nvSpPr>
        <p:spPr/>
        <p:txBody>
          <a:bodyPr/>
          <a:lstStyle/>
          <a:p>
            <a:fld id="{8ED3604F-F5C7-412C-AE28-FF961BD94C8A}" type="slidenum">
              <a:rPr lang="en-US" smtClean="0"/>
              <a:t>7</a:t>
            </a:fld>
            <a:endParaRPr lang="en-US"/>
          </a:p>
        </p:txBody>
      </p:sp>
    </p:spTree>
    <p:extLst>
      <p:ext uri="{BB962C8B-B14F-4D97-AF65-F5344CB8AC3E}">
        <p14:creationId xmlns:p14="http://schemas.microsoft.com/office/powerpoint/2010/main" val="1791677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考虑到</a:t>
            </a:r>
            <a:r>
              <a:rPr lang="en-US" altLang="zh-CN" dirty="0"/>
              <a:t>Transformer</a:t>
            </a:r>
            <a:r>
              <a:rPr lang="zh-CN" altLang="en-US" dirty="0"/>
              <a:t>直接建模全局信息的魅力，许多研究尝试对其进行改造，以适应视觉数据分析任务。自</a:t>
            </a:r>
            <a:r>
              <a:rPr lang="en-US" altLang="zh-CN" dirty="0"/>
              <a:t>2020</a:t>
            </a:r>
            <a:r>
              <a:rPr lang="zh-CN" altLang="en-US" dirty="0"/>
              <a:t>年</a:t>
            </a:r>
            <a:r>
              <a:rPr lang="en-US" altLang="zh-CN" dirty="0"/>
              <a:t>10</a:t>
            </a:r>
            <a:r>
              <a:rPr lang="zh-CN" altLang="en-US" dirty="0"/>
              <a:t>月，谷歌提出</a:t>
            </a:r>
            <a:r>
              <a:rPr lang="en-US" altLang="zh-CN" dirty="0" err="1"/>
              <a:t>ViT</a:t>
            </a:r>
            <a:r>
              <a:rPr lang="zh-CN" altLang="en-US" dirty="0"/>
              <a:t>模型开始，</a:t>
            </a:r>
            <a:r>
              <a:rPr lang="en-US" altLang="zh-CN" dirty="0"/>
              <a:t>Transformer</a:t>
            </a:r>
            <a:r>
              <a:rPr lang="zh-CN" altLang="en-US" dirty="0"/>
              <a:t>在计算机视觉领域展现出了强大的潜力。在接下来的半年多时间，平均一个月就有一个重量级的改进出现。这里我重点介绍</a:t>
            </a:r>
            <a:r>
              <a:rPr lang="en-US" altLang="zh-CN" dirty="0"/>
              <a:t>4</a:t>
            </a:r>
            <a:r>
              <a:rPr lang="zh-CN" altLang="en-US" dirty="0"/>
              <a:t>个工作。首先，</a:t>
            </a:r>
            <a:r>
              <a:rPr lang="en-US" altLang="zh-CN" dirty="0" err="1"/>
              <a:t>ViT</a:t>
            </a:r>
            <a:r>
              <a:rPr lang="zh-CN" altLang="en-US" dirty="0"/>
              <a:t>以大的</a:t>
            </a:r>
            <a:r>
              <a:rPr lang="en-US" altLang="zh-CN" dirty="0"/>
              <a:t>Image Patch</a:t>
            </a:r>
            <a:r>
              <a:rPr lang="zh-CN" altLang="en-US" dirty="0"/>
              <a:t>取代</a:t>
            </a:r>
            <a:r>
              <a:rPr lang="en-US" altLang="zh-CN" dirty="0"/>
              <a:t>pixel</a:t>
            </a:r>
            <a:r>
              <a:rPr lang="zh-CN" altLang="en-US" dirty="0"/>
              <a:t>作为分析的基本单元，使得</a:t>
            </a:r>
            <a:r>
              <a:rPr lang="en-US" altLang="zh-CN" dirty="0"/>
              <a:t>Transformer</a:t>
            </a:r>
            <a:r>
              <a:rPr lang="zh-CN" altLang="en-US" dirty="0"/>
              <a:t>的计算量可以适用于图像分类任务。</a:t>
            </a:r>
            <a:r>
              <a:rPr lang="en-US" altLang="zh-CN" dirty="0"/>
              <a:t>PVT</a:t>
            </a:r>
            <a:r>
              <a:rPr lang="zh-CN" altLang="en-US" dirty="0"/>
              <a:t>通过空间約减和构建金字塔结构特征进一步将</a:t>
            </a:r>
            <a:r>
              <a:rPr lang="en-US" altLang="zh-CN" dirty="0"/>
              <a:t>Transformer</a:t>
            </a:r>
            <a:r>
              <a:rPr lang="zh-CN" altLang="en-US" dirty="0"/>
              <a:t>的适用范围从分类任务，拓展到了其他各种对多尺度表达需求更高的密集预测任务，如目标检测，语义分割，实例分割等。计算机视觉最高奖，</a:t>
            </a:r>
            <a:r>
              <a:rPr lang="en-US" altLang="zh-CN" dirty="0"/>
              <a:t>Marr</a:t>
            </a:r>
            <a:r>
              <a:rPr lang="zh-CN" altLang="en-US" dirty="0"/>
              <a:t>奖作品</a:t>
            </a:r>
            <a:r>
              <a:rPr lang="en-US" altLang="zh-CN" dirty="0" err="1"/>
              <a:t>SwinTransformer</a:t>
            </a:r>
            <a:r>
              <a:rPr lang="zh-CN" altLang="en-US" dirty="0"/>
              <a:t>也通过结合局部建模能力，进一步推动了</a:t>
            </a:r>
            <a:r>
              <a:rPr lang="en-US" altLang="zh-CN" dirty="0"/>
              <a:t>Transformer</a:t>
            </a:r>
            <a:r>
              <a:rPr lang="zh-CN" altLang="en-US" dirty="0"/>
              <a:t>的发展。我们也在</a:t>
            </a:r>
            <a:r>
              <a:rPr lang="en-US" altLang="zh-CN" dirty="0"/>
              <a:t>2021</a:t>
            </a:r>
            <a:r>
              <a:rPr lang="zh-CN" altLang="en-US" dirty="0"/>
              <a:t>年</a:t>
            </a:r>
            <a:r>
              <a:rPr lang="en-US" altLang="zh-CN" dirty="0"/>
              <a:t>6</a:t>
            </a:r>
            <a:r>
              <a:rPr lang="zh-CN" altLang="en-US" dirty="0"/>
              <a:t>月份公开了</a:t>
            </a:r>
            <a:r>
              <a:rPr lang="en-US" altLang="zh-CN" dirty="0"/>
              <a:t>P2T</a:t>
            </a:r>
            <a:r>
              <a:rPr lang="zh-CN" altLang="en-US" dirty="0"/>
              <a:t>，通过金字塔池化这种轻量级操作，进一步提升了</a:t>
            </a:r>
            <a:r>
              <a:rPr lang="en-US" altLang="zh-CN" dirty="0"/>
              <a:t>Transformer</a:t>
            </a:r>
            <a:r>
              <a:rPr lang="zh-CN" altLang="en-US" dirty="0"/>
              <a:t>的性能。</a:t>
            </a:r>
          </a:p>
        </p:txBody>
      </p:sp>
      <p:sp>
        <p:nvSpPr>
          <p:cNvPr id="4" name="灯片编号占位符 3"/>
          <p:cNvSpPr>
            <a:spLocks noGrp="1"/>
          </p:cNvSpPr>
          <p:nvPr>
            <p:ph type="sldNum" sz="quarter" idx="5"/>
          </p:nvPr>
        </p:nvSpPr>
        <p:spPr/>
        <p:txBody>
          <a:bodyPr/>
          <a:lstStyle/>
          <a:p>
            <a:fld id="{8ED3604F-F5C7-412C-AE28-FF961BD94C8A}" type="slidenum">
              <a:rPr lang="en-US" smtClean="0"/>
              <a:t>8</a:t>
            </a:fld>
            <a:endParaRPr lang="en-US"/>
          </a:p>
        </p:txBody>
      </p:sp>
    </p:spTree>
    <p:extLst>
      <p:ext uri="{BB962C8B-B14F-4D97-AF65-F5344CB8AC3E}">
        <p14:creationId xmlns:p14="http://schemas.microsoft.com/office/powerpoint/2010/main" val="2627753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从这个性能对比图上不难发现，我们的</a:t>
            </a:r>
            <a:r>
              <a:rPr lang="en-US" altLang="zh-CN" dirty="0"/>
              <a:t>P2T</a:t>
            </a:r>
            <a:r>
              <a:rPr lang="zh-CN" altLang="en-US" dirty="0"/>
              <a:t>方法相对于著名的</a:t>
            </a:r>
            <a:r>
              <a:rPr lang="en-US" altLang="zh-CN" dirty="0"/>
              <a:t>PVT, </a:t>
            </a:r>
            <a:r>
              <a:rPr lang="en-US" altLang="zh-CN" dirty="0" err="1"/>
              <a:t>SwinTransformer</a:t>
            </a:r>
            <a:r>
              <a:rPr lang="zh-CN" altLang="en-US" dirty="0"/>
              <a:t>等有着明显的性能优势。加下来，请允许我详细介绍这种性能优势来自那里。</a:t>
            </a:r>
          </a:p>
        </p:txBody>
      </p:sp>
      <p:sp>
        <p:nvSpPr>
          <p:cNvPr id="4" name="灯片编号占位符 3"/>
          <p:cNvSpPr>
            <a:spLocks noGrp="1"/>
          </p:cNvSpPr>
          <p:nvPr>
            <p:ph type="sldNum" sz="quarter" idx="5"/>
          </p:nvPr>
        </p:nvSpPr>
        <p:spPr/>
        <p:txBody>
          <a:bodyPr/>
          <a:lstStyle/>
          <a:p>
            <a:fld id="{8ED3604F-F5C7-412C-AE28-FF961BD94C8A}" type="slidenum">
              <a:rPr lang="en-US" smtClean="0"/>
              <a:t>9</a:t>
            </a:fld>
            <a:endParaRPr lang="en-US"/>
          </a:p>
        </p:txBody>
      </p:sp>
    </p:spTree>
    <p:extLst>
      <p:ext uri="{BB962C8B-B14F-4D97-AF65-F5344CB8AC3E}">
        <p14:creationId xmlns:p14="http://schemas.microsoft.com/office/powerpoint/2010/main" val="2067432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852551"/>
          </a:xfrm>
          <a:solidFill>
            <a:srgbClr val="0062AC"/>
          </a:solidFill>
        </p:spPr>
        <p:txBody>
          <a:bodyPr anchor="ctr"/>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4447" y="1"/>
            <a:ext cx="11797552" cy="669129"/>
          </a:xfrm>
          <a:noFill/>
        </p:spPr>
        <p:txBody>
          <a:bodyPr>
            <a:noAutofit/>
          </a:bodyPr>
          <a:lstStyle>
            <a:lvl1pPr>
              <a:defRPr sz="4000" b="1" baseline="0">
                <a:solidFill>
                  <a:schemeClr val="tx1"/>
                </a:solidFill>
                <a:latin typeface="Calibri" panose="020F0502020204030204" pitchFamily="34" charset="0"/>
                <a:ea typeface="黑体" panose="02010609060101010101" pitchFamily="49" charset="-122"/>
              </a:defRPr>
            </a:lvl1pPr>
          </a:lstStyle>
          <a:p>
            <a:r>
              <a:rPr lang="en-US" dirty="0"/>
              <a:t>Click to edit Master title style</a:t>
            </a:r>
          </a:p>
        </p:txBody>
      </p:sp>
      <p:sp>
        <p:nvSpPr>
          <p:cNvPr id="3" name="Content Placeholder 2"/>
          <p:cNvSpPr>
            <a:spLocks noGrp="1"/>
          </p:cNvSpPr>
          <p:nvPr>
            <p:ph idx="1"/>
          </p:nvPr>
        </p:nvSpPr>
        <p:spPr>
          <a:xfrm>
            <a:off x="394447" y="789710"/>
            <a:ext cx="11355295" cy="5820093"/>
          </a:xfrm>
        </p:spPr>
        <p:txBody>
          <a:bodyPr/>
          <a:lstStyle>
            <a:lvl1pPr>
              <a:lnSpc>
                <a:spcPct val="120000"/>
              </a:lnSpc>
              <a:defRPr sz="3200" b="1" i="0" baseline="0">
                <a:ea typeface="黑体" panose="02010609060101010101" pitchFamily="49" charset="-122"/>
              </a:defRPr>
            </a:lvl1pPr>
            <a:lvl2pPr>
              <a:lnSpc>
                <a:spcPct val="120000"/>
              </a:lnSpc>
              <a:defRPr sz="3000" b="0" i="0" baseline="0">
                <a:ea typeface="华文楷体" panose="02010600040101010101" pitchFamily="2" charset="-122"/>
              </a:defRPr>
            </a:lvl2pPr>
            <a:lvl3pPr>
              <a:lnSpc>
                <a:spcPct val="120000"/>
              </a:lnSpc>
              <a:defRPr sz="2800" b="0" i="0" baseline="0">
                <a:ea typeface="华文新魏" panose="02010800040101010101" pitchFamily="2" charset="-122"/>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Line 1"/>
          <p:cNvSpPr>
            <a:spLocks noChangeShapeType="1"/>
          </p:cNvSpPr>
          <p:nvPr userDrawn="1"/>
        </p:nvSpPr>
        <p:spPr bwMode="auto">
          <a:xfrm>
            <a:off x="0" y="669131"/>
            <a:ext cx="12192000" cy="0"/>
          </a:xfrm>
          <a:prstGeom prst="line">
            <a:avLst/>
          </a:prstGeom>
          <a:noFill/>
          <a:ln w="25400">
            <a:solidFill>
              <a:srgbClr val="0062AC"/>
            </a:solidFill>
            <a:miter lim="800000"/>
          </a:ln>
          <a:effectLst/>
        </p:spPr>
        <p:txBody>
          <a:bodyPr/>
          <a:lstStyle/>
          <a:p>
            <a:pPr>
              <a:buFont typeface="Times New Roman" panose="02020603050405020304" pitchFamily="16" charset="0"/>
              <a:buNone/>
              <a:defRPr/>
            </a:pPr>
            <a:endParaRPr lang="en-GB">
              <a:latin typeface="Arial" panose="020B0604020202020204" pitchFamily="34" charset="0"/>
              <a:ea typeface="宋体" panose="02010600030101010101"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4447" y="1"/>
            <a:ext cx="11797552" cy="669129"/>
          </a:xfrm>
          <a:noFill/>
        </p:spPr>
        <p:txBody>
          <a:bodyPr>
            <a:noAutofit/>
          </a:bodyPr>
          <a:lstStyle>
            <a:lvl1pPr>
              <a:defRPr sz="4000" b="1" baseline="0">
                <a:solidFill>
                  <a:schemeClr val="tx1"/>
                </a:solidFill>
                <a:latin typeface="Calibri" panose="020F0502020204030204" pitchFamily="34" charset="0"/>
                <a:ea typeface="黑体" panose="02010609060101010101" pitchFamily="49" charset="-122"/>
              </a:defRPr>
            </a:lvl1pPr>
          </a:lstStyle>
          <a:p>
            <a:r>
              <a:rPr lang="en-US" dirty="0"/>
              <a:t>Click to edit Master title style</a:t>
            </a:r>
          </a:p>
        </p:txBody>
      </p:sp>
      <p:sp>
        <p:nvSpPr>
          <p:cNvPr id="3" name="Content Placeholder 2"/>
          <p:cNvSpPr>
            <a:spLocks noGrp="1"/>
          </p:cNvSpPr>
          <p:nvPr>
            <p:ph idx="1"/>
          </p:nvPr>
        </p:nvSpPr>
        <p:spPr>
          <a:xfrm>
            <a:off x="394448" y="789710"/>
            <a:ext cx="5502658" cy="5820093"/>
          </a:xfrm>
        </p:spPr>
        <p:txBody>
          <a:bodyPr/>
          <a:lstStyle>
            <a:lvl1pPr>
              <a:lnSpc>
                <a:spcPct val="120000"/>
              </a:lnSpc>
              <a:defRPr sz="3200" b="1" i="0" baseline="0">
                <a:ea typeface="黑体" panose="02010609060101010101" pitchFamily="49" charset="-122"/>
              </a:defRPr>
            </a:lvl1pPr>
            <a:lvl2pPr>
              <a:lnSpc>
                <a:spcPct val="120000"/>
              </a:lnSpc>
              <a:defRPr sz="3000" b="0" i="0" baseline="0">
                <a:ea typeface="华文楷体" panose="02010600040101010101" pitchFamily="2" charset="-122"/>
              </a:defRPr>
            </a:lvl2pPr>
            <a:lvl3pPr>
              <a:lnSpc>
                <a:spcPct val="120000"/>
              </a:lnSpc>
              <a:defRPr sz="2800" b="0" i="0" baseline="0">
                <a:ea typeface="华文新魏" panose="02010800040101010101" pitchFamily="2" charset="-122"/>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Line 1"/>
          <p:cNvSpPr>
            <a:spLocks noChangeShapeType="1"/>
          </p:cNvSpPr>
          <p:nvPr userDrawn="1"/>
        </p:nvSpPr>
        <p:spPr bwMode="auto">
          <a:xfrm>
            <a:off x="0" y="669131"/>
            <a:ext cx="12192000" cy="0"/>
          </a:xfrm>
          <a:prstGeom prst="line">
            <a:avLst/>
          </a:prstGeom>
          <a:noFill/>
          <a:ln w="25400">
            <a:solidFill>
              <a:srgbClr val="0062AC"/>
            </a:solidFill>
            <a:miter lim="800000"/>
          </a:ln>
          <a:effectLst/>
        </p:spPr>
        <p:txBody>
          <a:bodyPr/>
          <a:lstStyle/>
          <a:p>
            <a:pPr>
              <a:buFont typeface="Times New Roman" panose="02020603050405020304" pitchFamily="16" charset="0"/>
              <a:buNone/>
              <a:defRPr/>
            </a:pPr>
            <a:endParaRPr lang="en-GB">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555616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Box 9"/>
          <p:cNvSpPr txBox="1"/>
          <p:nvPr userDrawn="1"/>
        </p:nvSpPr>
        <p:spPr>
          <a:xfrm>
            <a:off x="11293947" y="6580997"/>
            <a:ext cx="898052" cy="306705"/>
          </a:xfrm>
          <a:prstGeom prst="rect">
            <a:avLst/>
          </a:prstGeom>
          <a:solidFill>
            <a:srgbClr val="ED6C00"/>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400" dirty="0">
              <a:ln>
                <a:noFill/>
              </a:ln>
              <a:solidFill>
                <a:schemeClr val="bg1"/>
              </a:solidFill>
            </a:endParaRPr>
          </a:p>
        </p:txBody>
      </p:sp>
      <p:sp>
        <p:nvSpPr>
          <p:cNvPr id="2" name="Title Placeholder 1"/>
          <p:cNvSpPr>
            <a:spLocks noGrp="1"/>
          </p:cNvSpPr>
          <p:nvPr>
            <p:ph type="title"/>
          </p:nvPr>
        </p:nvSpPr>
        <p:spPr>
          <a:xfrm>
            <a:off x="0" y="1"/>
            <a:ext cx="11178636" cy="890648"/>
          </a:xfrm>
          <a:prstGeom prst="rect">
            <a:avLst/>
          </a:prstGeom>
          <a:solidFill>
            <a:srgbClr val="0062AC"/>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94447" y="991590"/>
            <a:ext cx="11355295" cy="57084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3528060" y="6581140"/>
            <a:ext cx="7370233" cy="306705"/>
          </a:xfrm>
          <a:prstGeom prst="rect">
            <a:avLst/>
          </a:prstGeom>
          <a:solidFill>
            <a:schemeClr val="accent5">
              <a:lumMod val="75000"/>
            </a:schemeClr>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0" dirty="0">
                <a:solidFill>
                  <a:schemeClr val="bg1"/>
                </a:solidFill>
              </a:rPr>
              <a:t>P2T: Pyramid Pooling Transformer for Scene Understanding</a:t>
            </a:r>
            <a:endParaRPr lang="zh-CN" altLang="en-US" sz="1400" b="0" dirty="0">
              <a:solidFill>
                <a:schemeClr val="bg1"/>
              </a:solidFill>
            </a:endParaRPr>
          </a:p>
        </p:txBody>
      </p:sp>
      <p:sp>
        <p:nvSpPr>
          <p:cNvPr id="14" name="TextBox 13"/>
          <p:cNvSpPr txBox="1"/>
          <p:nvPr userDrawn="1"/>
        </p:nvSpPr>
        <p:spPr>
          <a:xfrm>
            <a:off x="0" y="6581140"/>
            <a:ext cx="3528060" cy="306705"/>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cs"/>
              </a:rPr>
              <a:t>程明明</a:t>
            </a:r>
            <a:r>
              <a:rPr kumimoji="0" lang="en-US" altLang="zh-CN" sz="1400" b="0" i="0" u="none" strike="noStrike" kern="1200" cap="none" spc="0" normalizeH="0" baseline="0" noProof="0" dirty="0">
                <a:ln>
                  <a:noFill/>
                </a:ln>
                <a:solidFill>
                  <a:schemeClr val="bg1"/>
                </a:solidFill>
                <a:effectLst/>
                <a:uLnTx/>
                <a:uFillTx/>
                <a:latin typeface="+mn-lt"/>
                <a:ea typeface="+mn-ea"/>
                <a:cs typeface="+mn-cs"/>
              </a:rPr>
              <a:t>, http://</a:t>
            </a:r>
            <a:r>
              <a:rPr kumimoji="0" lang="en-US" altLang="zh-CN" sz="1400" b="0" i="0" u="none" strike="noStrike" kern="1200" cap="none" spc="0" normalizeH="0" baseline="0" noProof="0" dirty="0" err="1">
                <a:ln>
                  <a:noFill/>
                </a:ln>
                <a:solidFill>
                  <a:schemeClr val="bg1"/>
                </a:solidFill>
                <a:effectLst/>
                <a:uLnTx/>
                <a:uFillTx/>
                <a:latin typeface="+mn-lt"/>
                <a:ea typeface="+mn-ea"/>
                <a:cs typeface="+mn-cs"/>
              </a:rPr>
              <a:t>mmcheng.net</a:t>
            </a:r>
            <a:r>
              <a:rPr kumimoji="0" lang="en-US" altLang="zh-CN" sz="1400" b="0" i="0" u="none" strike="noStrike" kern="1200" cap="none" spc="0" normalizeH="0" baseline="0" noProof="0" dirty="0">
                <a:ln>
                  <a:noFill/>
                </a:ln>
                <a:solidFill>
                  <a:schemeClr val="bg1"/>
                </a:solidFill>
                <a:effectLst/>
                <a:uLnTx/>
                <a:uFillTx/>
                <a:latin typeface="+mn-lt"/>
                <a:ea typeface="+mn-ea"/>
                <a:cs typeface="+mn-cs"/>
              </a:rPr>
              <a:t>/</a:t>
            </a:r>
          </a:p>
        </p:txBody>
      </p:sp>
      <p:sp>
        <p:nvSpPr>
          <p:cNvPr id="12" name="TextBox 11"/>
          <p:cNvSpPr txBox="1"/>
          <p:nvPr userDrawn="1"/>
        </p:nvSpPr>
        <p:spPr>
          <a:xfrm>
            <a:off x="10898293" y="6581140"/>
            <a:ext cx="1292860" cy="306705"/>
          </a:xfrm>
          <a:prstGeom prst="rect">
            <a:avLst/>
          </a:prstGeom>
          <a:solidFill>
            <a:schemeClr val="accent5">
              <a:lumMod val="50000"/>
            </a:schemeClr>
          </a:solidFill>
        </p:spPr>
        <p:txBody>
          <a:bodyPr wrap="square" rtlCol="0">
            <a:spAutoFit/>
          </a:bodyPr>
          <a:lstStyle/>
          <a:p>
            <a:pPr algn="ctr"/>
            <a:fld id="{C603BFBC-EF15-48A5-8249-0FEAC4BE5DBB}" type="slidenum">
              <a:rPr lang="en-US" sz="1400" smtClean="0">
                <a:solidFill>
                  <a:schemeClr val="bg1"/>
                </a:solidFill>
              </a:rPr>
              <a:t>‹#›</a:t>
            </a:fld>
            <a:endParaRPr lang="en-US" sz="14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hdr="0" ftr="0" dt="0"/>
  <p:txStyles>
    <p:titleStyle>
      <a:lvl1pPr algn="l" defTabSz="914400"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2.m4a"/><Relationship Id="rId7" Type="http://schemas.openxmlformats.org/officeDocument/2006/relationships/image" Target="../media/image18.png"/><Relationship Id="rId2" Type="http://schemas.microsoft.com/office/2007/relationships/media" Target="../media/media12.m4a"/><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3.xml"/><Relationship Id="rId7" Type="http://schemas.openxmlformats.org/officeDocument/2006/relationships/image" Target="../media/image9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0.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notesSlide" Target="../notesSlides/notesSlide14.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5.png"/><Relationship Id="rId5" Type="http://schemas.openxmlformats.org/officeDocument/2006/relationships/image" Target="../media/image14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3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38.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128" y="0"/>
            <a:ext cx="12200255" cy="3218815"/>
          </a:xfrm>
        </p:spPr>
        <p:txBody>
          <a:bodyPr>
            <a:normAutofit/>
          </a:bodyPr>
          <a:lstStyle/>
          <a:p>
            <a:r>
              <a:rPr lang="en-US" altLang="zh-CN" sz="6600" b="1" dirty="0">
                <a:latin typeface="Calibri" panose="020F0502020204030204" pitchFamily="34" charset="0"/>
                <a:ea typeface="黑体" panose="02010609060101010101" pitchFamily="49" charset="-122"/>
              </a:rPr>
              <a:t>P2T: Pyramid Pooling Transformer for Scene Understanding</a:t>
            </a:r>
            <a:endParaRPr lang="zh-CN" altLang="en-US" sz="6600" b="1" dirty="0">
              <a:latin typeface="Calibri" panose="020F0502020204030204" pitchFamily="34" charset="0"/>
              <a:ea typeface="黑体" panose="02010609060101010101" pitchFamily="49" charset="-122"/>
            </a:endParaRPr>
          </a:p>
        </p:txBody>
      </p:sp>
      <p:sp>
        <p:nvSpPr>
          <p:cNvPr id="5" name="Subtitle 2"/>
          <p:cNvSpPr txBox="1"/>
          <p:nvPr/>
        </p:nvSpPr>
        <p:spPr>
          <a:xfrm>
            <a:off x="1794509" y="3639186"/>
            <a:ext cx="8602980" cy="24231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1350"/>
              </a:spcBef>
            </a:pPr>
            <a:r>
              <a:rPr lang="en-US" altLang="zh-CN" sz="4800" dirty="0">
                <a:ln w="0"/>
                <a:effectLst>
                  <a:outerShdw blurRad="38100" dist="19050" dir="2700000" algn="tl" rotWithShape="0">
                    <a:schemeClr val="dk1">
                      <a:alpha val="40000"/>
                    </a:schemeClr>
                  </a:outerShdw>
                </a:effectLst>
                <a:ea typeface="华文楷体" panose="02010600040101010101" pitchFamily="2" charset="-122"/>
              </a:rPr>
              <a:t>Ming-Ming Cheng</a:t>
            </a:r>
          </a:p>
          <a:p>
            <a:pPr>
              <a:spcBef>
                <a:spcPts val="1350"/>
              </a:spcBef>
            </a:pPr>
            <a:r>
              <a:rPr lang="en-US" altLang="zh-CN" sz="4800" dirty="0">
                <a:ln w="0"/>
                <a:effectLst>
                  <a:outerShdw blurRad="38100" dist="19050" dir="2700000" algn="tl" rotWithShape="0">
                    <a:schemeClr val="dk1">
                      <a:alpha val="40000"/>
                    </a:schemeClr>
                  </a:outerShdw>
                </a:effectLst>
                <a:ea typeface="华文楷体" panose="02010600040101010101" pitchFamily="2" charset="-122"/>
              </a:rPr>
              <a:t>Nankai University</a:t>
            </a:r>
            <a:endParaRPr lang="en-US" altLang="zh-CN" sz="36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18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1800" dirty="0">
              <a:ln w="0"/>
              <a:effectLst>
                <a:outerShdw blurRad="38100" dist="19050" dir="2700000" algn="tl" rotWithShape="0">
                  <a:schemeClr val="dk1">
                    <a:alpha val="40000"/>
                  </a:schemeClr>
                </a:outerShdw>
              </a:effectLst>
              <a:ea typeface="华文楷体" panose="02010600040101010101" pitchFamily="2" charset="-122"/>
            </a:endParaRPr>
          </a:p>
        </p:txBody>
      </p:sp>
      <p:pic>
        <p:nvPicPr>
          <p:cNvPr id="7" name="音频 6">
            <a:hlinkClick r:id="" action="ppaction://media"/>
            <a:extLst>
              <a:ext uri="{FF2B5EF4-FFF2-40B4-BE49-F238E27FC236}">
                <a16:creationId xmlns:a16="http://schemas.microsoft.com/office/drawing/2014/main" id="{79ADAF84-75BD-4470-9D6D-B59B0EAF6F0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292"/>
    </mc:Choice>
    <mc:Fallback xmlns="">
      <p:transition spd="slow" advTm="17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Starting from Vision Transformer (</a:t>
            </a:r>
            <a:r>
              <a:rPr lang="en-US" altLang="zh-CN" dirty="0" err="1"/>
              <a:t>ViT</a:t>
            </a:r>
            <a:r>
              <a:rPr lang="en-US" altLang="zh-CN" dirty="0"/>
              <a:t>)</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pPr marL="0" indent="0">
              <a:buNone/>
            </a:pPr>
            <a:endParaRPr lang="en-US" altLang="zh-CN" dirty="0"/>
          </a:p>
          <a:p>
            <a:pPr marL="0" indent="0">
              <a:buNone/>
            </a:pPr>
            <a:endParaRPr lang="zh-CN" altLang="en-US" dirty="0"/>
          </a:p>
        </p:txBody>
      </p:sp>
      <p:pic>
        <p:nvPicPr>
          <p:cNvPr id="6" name="图片 5">
            <a:extLst>
              <a:ext uri="{FF2B5EF4-FFF2-40B4-BE49-F238E27FC236}">
                <a16:creationId xmlns:a16="http://schemas.microsoft.com/office/drawing/2014/main" id="{35467ECF-3505-61E3-278C-2B165D385272}"/>
              </a:ext>
            </a:extLst>
          </p:cNvPr>
          <p:cNvPicPr>
            <a:picLocks noChangeAspect="1"/>
          </p:cNvPicPr>
          <p:nvPr/>
        </p:nvPicPr>
        <p:blipFill>
          <a:blip r:embed="rId5"/>
          <a:stretch>
            <a:fillRect/>
          </a:stretch>
        </p:blipFill>
        <p:spPr>
          <a:xfrm>
            <a:off x="1088147" y="771436"/>
            <a:ext cx="9836983" cy="5176274"/>
          </a:xfrm>
          <a:prstGeom prst="rect">
            <a:avLst/>
          </a:prstGeom>
        </p:spPr>
      </p:pic>
      <p:sp>
        <p:nvSpPr>
          <p:cNvPr id="8" name="文本框 7">
            <a:extLst>
              <a:ext uri="{FF2B5EF4-FFF2-40B4-BE49-F238E27FC236}">
                <a16:creationId xmlns:a16="http://schemas.microsoft.com/office/drawing/2014/main" id="{760F1E6B-15DA-A3B0-A840-41B10FE3148E}"/>
              </a:ext>
            </a:extLst>
          </p:cNvPr>
          <p:cNvSpPr txBox="1"/>
          <p:nvPr/>
        </p:nvSpPr>
        <p:spPr>
          <a:xfrm>
            <a:off x="993725" y="5947710"/>
            <a:ext cx="10598992" cy="461665"/>
          </a:xfrm>
          <a:prstGeom prst="rect">
            <a:avLst/>
          </a:prstGeom>
          <a:noFill/>
        </p:spPr>
        <p:txBody>
          <a:bodyPr wrap="none" rtlCol="0">
            <a:spAutoFit/>
          </a:bodyPr>
          <a:lstStyle/>
          <a:p>
            <a:r>
              <a:rPr kumimoji="1" lang="en-US" altLang="zh-CN" sz="2400" i="1" dirty="0"/>
              <a:t>They</a:t>
            </a:r>
            <a:r>
              <a:rPr kumimoji="1" lang="zh-CN" altLang="en-US" sz="2400" i="1" dirty="0"/>
              <a:t> </a:t>
            </a:r>
            <a:r>
              <a:rPr kumimoji="1" lang="en-US" altLang="zh-CN" sz="2400" i="1" dirty="0"/>
              <a:t>Work</a:t>
            </a:r>
            <a:r>
              <a:rPr kumimoji="1" lang="zh-CN" altLang="en-US" sz="2400" i="1" dirty="0"/>
              <a:t> </a:t>
            </a:r>
            <a:r>
              <a:rPr kumimoji="1" lang="en-US" altLang="zh-CN" sz="2400" i="1" dirty="0"/>
              <a:t>well</a:t>
            </a:r>
            <a:r>
              <a:rPr kumimoji="1" lang="zh-CN" altLang="en-US" sz="2400" i="1" dirty="0"/>
              <a:t> </a:t>
            </a:r>
            <a:r>
              <a:rPr kumimoji="1" lang="en-US" altLang="zh-CN" sz="2400" i="1" dirty="0"/>
              <a:t>on</a:t>
            </a:r>
            <a:r>
              <a:rPr kumimoji="1" lang="zh-CN" altLang="en-US" sz="2400" i="1" dirty="0"/>
              <a:t> </a:t>
            </a:r>
            <a:r>
              <a:rPr kumimoji="1" lang="en-US" altLang="zh-CN" sz="2400" i="1" dirty="0"/>
              <a:t>image</a:t>
            </a:r>
            <a:r>
              <a:rPr kumimoji="1" lang="zh-CN" altLang="en-US" sz="2400" i="1" dirty="0"/>
              <a:t> </a:t>
            </a:r>
            <a:r>
              <a:rPr kumimoji="1" lang="en-US" altLang="zh-CN" sz="2400" i="1" dirty="0"/>
              <a:t>classification,</a:t>
            </a:r>
            <a:r>
              <a:rPr kumimoji="1" lang="zh-CN" altLang="en-US" sz="2400" i="1" dirty="0"/>
              <a:t> </a:t>
            </a:r>
            <a:r>
              <a:rPr kumimoji="1" lang="en-US" altLang="zh-CN" sz="2400" i="1" dirty="0"/>
              <a:t>but</a:t>
            </a:r>
            <a:r>
              <a:rPr kumimoji="1" lang="zh-CN" altLang="en-US" sz="2400" i="1" dirty="0"/>
              <a:t> </a:t>
            </a:r>
            <a:r>
              <a:rPr kumimoji="1" lang="en-US" altLang="zh-CN" sz="2400" i="1" dirty="0">
                <a:solidFill>
                  <a:srgbClr val="FF0000"/>
                </a:solidFill>
              </a:rPr>
              <a:t>not</a:t>
            </a:r>
            <a:r>
              <a:rPr kumimoji="1" lang="zh-CN" altLang="en-US" sz="2400" i="1" dirty="0">
                <a:solidFill>
                  <a:srgbClr val="FF0000"/>
                </a:solidFill>
              </a:rPr>
              <a:t> </a:t>
            </a:r>
            <a:r>
              <a:rPr kumimoji="1" lang="en-US" altLang="zh-CN" sz="2400" i="1" dirty="0">
                <a:solidFill>
                  <a:srgbClr val="FF0000"/>
                </a:solidFill>
              </a:rPr>
              <a:t>friendly</a:t>
            </a:r>
            <a:r>
              <a:rPr kumimoji="1" lang="zh-CN" altLang="en-US" sz="2400" i="1" dirty="0">
                <a:solidFill>
                  <a:srgbClr val="FF0000"/>
                </a:solidFill>
              </a:rPr>
              <a:t> </a:t>
            </a:r>
            <a:r>
              <a:rPr kumimoji="1" lang="en-US" altLang="zh-CN" sz="2400" i="1" dirty="0">
                <a:solidFill>
                  <a:srgbClr val="FF0000"/>
                </a:solidFill>
              </a:rPr>
              <a:t>to</a:t>
            </a:r>
            <a:r>
              <a:rPr kumimoji="1" lang="zh-CN" altLang="en-US" sz="2400" i="1" dirty="0">
                <a:solidFill>
                  <a:srgbClr val="FF0000"/>
                </a:solidFill>
              </a:rPr>
              <a:t> </a:t>
            </a:r>
            <a:r>
              <a:rPr kumimoji="1" lang="en-US" altLang="zh-CN" sz="2400" i="1" dirty="0">
                <a:solidFill>
                  <a:srgbClr val="FF0000"/>
                </a:solidFill>
              </a:rPr>
              <a:t>downstream</a:t>
            </a:r>
            <a:r>
              <a:rPr kumimoji="1" lang="zh-CN" altLang="en-US" sz="2400" i="1" dirty="0">
                <a:solidFill>
                  <a:srgbClr val="FF0000"/>
                </a:solidFill>
              </a:rPr>
              <a:t> </a:t>
            </a:r>
            <a:r>
              <a:rPr kumimoji="1" lang="en-US" altLang="zh-CN" sz="2400" i="1" dirty="0">
                <a:solidFill>
                  <a:srgbClr val="FF0000"/>
                </a:solidFill>
              </a:rPr>
              <a:t>vision</a:t>
            </a:r>
            <a:r>
              <a:rPr kumimoji="1" lang="zh-CN" altLang="en-US" sz="2400" i="1" dirty="0">
                <a:solidFill>
                  <a:srgbClr val="FF0000"/>
                </a:solidFill>
              </a:rPr>
              <a:t> </a:t>
            </a:r>
            <a:r>
              <a:rPr kumimoji="1" lang="en-US" altLang="zh-CN" sz="2400" i="1" dirty="0">
                <a:solidFill>
                  <a:srgbClr val="FF0000"/>
                </a:solidFill>
              </a:rPr>
              <a:t>tasks</a:t>
            </a:r>
            <a:r>
              <a:rPr kumimoji="1" lang="en-US" altLang="zh-CN" sz="2400" i="1" dirty="0"/>
              <a:t>.</a:t>
            </a:r>
            <a:endParaRPr kumimoji="1" lang="zh-CN" altLang="en-US" sz="2400" i="1" dirty="0"/>
          </a:p>
        </p:txBody>
      </p:sp>
      <p:pic>
        <p:nvPicPr>
          <p:cNvPr id="11" name="音频 10">
            <a:hlinkClick r:id="" action="ppaction://media"/>
            <a:extLst>
              <a:ext uri="{FF2B5EF4-FFF2-40B4-BE49-F238E27FC236}">
                <a16:creationId xmlns:a16="http://schemas.microsoft.com/office/drawing/2014/main" id="{9449876F-EE90-46AD-9788-D5852EABE0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27029300"/>
      </p:ext>
    </p:extLst>
  </p:cSld>
  <p:clrMapOvr>
    <a:masterClrMapping/>
  </p:clrMapOvr>
  <mc:AlternateContent xmlns:mc="http://schemas.openxmlformats.org/markup-compatibility/2006" xmlns:p14="http://schemas.microsoft.com/office/powerpoint/2010/main">
    <mc:Choice Requires="p14">
      <p:transition spd="slow" p14:dur="2000" advTm="52486"/>
    </mc:Choice>
    <mc:Fallback xmlns="">
      <p:transition spd="slow" advTm="52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715200-F353-47D9-95EA-7750AFE4567A}"/>
              </a:ext>
            </a:extLst>
          </p:cNvPr>
          <p:cNvSpPr>
            <a:spLocks noGrp="1"/>
          </p:cNvSpPr>
          <p:nvPr>
            <p:ph type="title"/>
          </p:nvPr>
        </p:nvSpPr>
        <p:spPr/>
        <p:txBody>
          <a:bodyPr/>
          <a:lstStyle/>
          <a:p>
            <a:r>
              <a:rPr lang="en-US" altLang="zh-CN" dirty="0"/>
              <a:t>Re-visiting the complexity of self-attention</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527F840F-259A-43AA-8B5C-DF9BF05BCB89}"/>
                  </a:ext>
                </a:extLst>
              </p:cNvPr>
              <p:cNvSpPr>
                <a:spLocks noGrp="1"/>
              </p:cNvSpPr>
              <p:nvPr>
                <p:ph idx="1"/>
              </p:nvPr>
            </p:nvSpPr>
            <p:spPr/>
            <p:txBody>
              <a:bodyPr/>
              <a:lstStyle/>
              <a:p>
                <a14:m>
                  <m:oMath xmlns:m="http://schemas.openxmlformats.org/officeDocument/2006/math">
                    <m:r>
                      <a:rPr lang="en-US" altLang="zh-CN" b="0" i="1" smtClean="0">
                        <a:latin typeface="Cambria Math" panose="02040503050406030204" pitchFamily="18" charset="0"/>
                      </a:rPr>
                      <m:t>𝑂</m:t>
                    </m:r>
                    <m:d>
                      <m:dPr>
                        <m:ctrlPr>
                          <a:rPr lang="en-US" altLang="zh-CN" b="0" i="1">
                            <a:latin typeface="Cambria Math" panose="02040503050406030204" pitchFamily="18" charset="0"/>
                          </a:rPr>
                        </m:ctrlPr>
                      </m:dPr>
                      <m:e>
                        <m:r>
                          <a:rPr lang="en-US" altLang="zh-CN" i="1">
                            <a:latin typeface="Cambria Math" panose="02040503050406030204" pitchFamily="18" charset="0"/>
                          </a:rPr>
                          <m:t>𝑁</m:t>
                        </m:r>
                        <m:sSup>
                          <m:sSupPr>
                            <m:ctrlPr>
                              <a:rPr lang="en-US" altLang="zh-CN" i="1">
                                <a:latin typeface="Cambria Math" panose="02040503050406030204" pitchFamily="18" charset="0"/>
                              </a:rPr>
                            </m:ctrlPr>
                          </m:sSupPr>
                          <m:e>
                            <m:r>
                              <a:rPr lang="en-US" altLang="zh-CN" i="1">
                                <a:latin typeface="Cambria Math" panose="02040503050406030204" pitchFamily="18" charset="0"/>
                              </a:rPr>
                              <m:t>𝐶</m:t>
                            </m:r>
                          </m:e>
                          <m:sup>
                            <m:r>
                              <a:rPr lang="en-US" altLang="zh-CN" i="1">
                                <a:latin typeface="Cambria Math" panose="02040503050406030204" pitchFamily="18" charset="0"/>
                              </a:rPr>
                              <m:t>2</m:t>
                            </m:r>
                          </m:sup>
                        </m:sSup>
                        <m:r>
                          <a:rPr lang="en-US" altLang="zh-CN" i="1">
                            <a:latin typeface="Cambria Math" panose="02040503050406030204" pitchFamily="18" charset="0"/>
                          </a:rPr>
                          <m:t>+</m:t>
                        </m:r>
                        <m:sSup>
                          <m:sSupPr>
                            <m:ctrlPr>
                              <a:rPr lang="en-US" altLang="zh-CN" b="0" i="1">
                                <a:solidFill>
                                  <a:srgbClr val="FF0000"/>
                                </a:solidFill>
                                <a:latin typeface="Cambria Math" panose="02040503050406030204" pitchFamily="18" charset="0"/>
                              </a:rPr>
                            </m:ctrlPr>
                          </m:sSupPr>
                          <m:e>
                            <m:r>
                              <a:rPr lang="en-US" altLang="zh-CN" b="0" i="1">
                                <a:solidFill>
                                  <a:srgbClr val="FF0000"/>
                                </a:solidFill>
                                <a:latin typeface="Cambria Math" panose="02040503050406030204" pitchFamily="18" charset="0"/>
                              </a:rPr>
                              <m:t>𝑁</m:t>
                            </m:r>
                          </m:e>
                          <m:sup>
                            <m:r>
                              <a:rPr lang="en-US" altLang="zh-CN" b="0" i="1">
                                <a:solidFill>
                                  <a:srgbClr val="FF0000"/>
                                </a:solidFill>
                                <a:latin typeface="Cambria Math" panose="02040503050406030204" pitchFamily="18" charset="0"/>
                              </a:rPr>
                              <m:t>2</m:t>
                            </m:r>
                          </m:sup>
                        </m:sSup>
                        <m:r>
                          <m:rPr>
                            <m:sty m:val="p"/>
                          </m:rPr>
                          <a:rPr lang="en-US" altLang="zh-CN" i="1">
                            <a:latin typeface="Cambria Math" panose="02040503050406030204" pitchFamily="18" charset="0"/>
                          </a:rPr>
                          <m:t>C</m:t>
                        </m:r>
                      </m:e>
                    </m:d>
                    <m:r>
                      <a:rPr lang="en-US" altLang="zh-CN" b="0" i="1" smtClean="0">
                        <a:solidFill>
                          <a:srgbClr val="FF0000"/>
                        </a:solidFill>
                        <a:latin typeface="Cambria Math" panose="02040503050406030204" pitchFamily="18" charset="0"/>
                      </a:rPr>
                      <m:t> </m:t>
                    </m:r>
                  </m:oMath>
                </a14:m>
                <a:r>
                  <a:rPr lang="en-US" altLang="zh-CN" dirty="0"/>
                  <a:t>for self-Attention: </a:t>
                </a:r>
                <a14:m>
                  <m:oMath xmlns:m="http://schemas.openxmlformats.org/officeDocument/2006/math">
                    <m:r>
                      <a:rPr lang="en-US" altLang="zh-CN" sz="3200" b="1" i="1" smtClean="0">
                        <a:latin typeface="Cambria Math" panose="02040503050406030204" pitchFamily="18" charset="0"/>
                      </a:rPr>
                      <m:t>𝑨</m:t>
                    </m:r>
                    <m:r>
                      <a:rPr lang="en-US" altLang="zh-CN" sz="3200" b="1" i="1" smtClean="0">
                        <a:latin typeface="Cambria Math" panose="02040503050406030204" pitchFamily="18" charset="0"/>
                      </a:rPr>
                      <m:t>=</m:t>
                    </m:r>
                    <m:r>
                      <m:rPr>
                        <m:nor/>
                      </m:rPr>
                      <a:rPr lang="en-US" altLang="zh-CN" sz="3200" b="0" i="0" smtClean="0">
                        <a:latin typeface="Cambria Math" panose="02040503050406030204" pitchFamily="18" charset="0"/>
                      </a:rPr>
                      <m:t>Softmax</m:t>
                    </m:r>
                    <m:d>
                      <m:dPr>
                        <m:ctrlPr>
                          <a:rPr lang="en-US" altLang="zh-CN" sz="3200" b="1" i="1" smtClean="0">
                            <a:latin typeface="Cambria Math" panose="02040503050406030204" pitchFamily="18" charset="0"/>
                          </a:rPr>
                        </m:ctrlPr>
                      </m:dPr>
                      <m:e>
                        <m:f>
                          <m:fPr>
                            <m:ctrlPr>
                              <a:rPr lang="en-US" altLang="zh-CN" sz="3200" b="1" i="1" smtClean="0">
                                <a:latin typeface="Cambria Math" panose="02040503050406030204" pitchFamily="18" charset="0"/>
                              </a:rPr>
                            </m:ctrlPr>
                          </m:fPr>
                          <m:num>
                            <m:r>
                              <a:rPr lang="en-US" altLang="zh-CN" sz="3200" i="1" smtClean="0">
                                <a:solidFill>
                                  <a:srgbClr val="FF0000"/>
                                </a:solidFill>
                                <a:latin typeface="Cambria Math" panose="02040503050406030204" pitchFamily="18" charset="0"/>
                              </a:rPr>
                              <m:t>𝑸</m:t>
                            </m:r>
                            <m:r>
                              <a:rPr lang="en-US" altLang="zh-CN" sz="3200" b="0" i="1" smtClean="0">
                                <a:solidFill>
                                  <a:srgbClr val="FF0000"/>
                                </a:solidFill>
                                <a:latin typeface="Cambria Math" panose="02040503050406030204" pitchFamily="18" charset="0"/>
                              </a:rPr>
                              <m:t>×</m:t>
                            </m:r>
                            <m:sSup>
                              <m:sSupPr>
                                <m:ctrlPr>
                                  <a:rPr lang="en-US" altLang="zh-CN" sz="3200" b="1" i="1" smtClean="0">
                                    <a:solidFill>
                                      <a:srgbClr val="FF0000"/>
                                    </a:solidFill>
                                    <a:latin typeface="Cambria Math" panose="02040503050406030204" pitchFamily="18" charset="0"/>
                                  </a:rPr>
                                </m:ctrlPr>
                              </m:sSupPr>
                              <m:e>
                                <m:r>
                                  <a:rPr lang="en-US" altLang="zh-CN" sz="3200" i="1">
                                    <a:solidFill>
                                      <a:srgbClr val="FF0000"/>
                                    </a:solidFill>
                                    <a:latin typeface="Cambria Math" panose="02040503050406030204" pitchFamily="18" charset="0"/>
                                  </a:rPr>
                                  <m:t>𝑲</m:t>
                                </m:r>
                              </m:e>
                              <m:sup>
                                <m:r>
                                  <a:rPr lang="en-US" altLang="zh-CN" sz="3200" b="0" i="1" smtClean="0">
                                    <a:solidFill>
                                      <a:srgbClr val="FF0000"/>
                                    </a:solidFill>
                                    <a:latin typeface="Cambria Math" panose="02040503050406030204" pitchFamily="18" charset="0"/>
                                  </a:rPr>
                                  <m:t>𝑇</m:t>
                                </m:r>
                              </m:sup>
                            </m:sSup>
                          </m:num>
                          <m:den>
                            <m:rad>
                              <m:radPr>
                                <m:degHide m:val="on"/>
                                <m:ctrlPr>
                                  <a:rPr lang="en-US" altLang="zh-CN" sz="3200" b="1" i="1" smtClean="0">
                                    <a:latin typeface="Cambria Math" panose="02040503050406030204" pitchFamily="18" charset="0"/>
                                  </a:rPr>
                                </m:ctrlPr>
                              </m:radPr>
                              <m:deg/>
                              <m:e>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𝑑</m:t>
                                    </m:r>
                                  </m:e>
                                  <m:sub>
                                    <m:r>
                                      <a:rPr lang="en-US" altLang="zh-CN" sz="3200" b="0" i="1" smtClean="0">
                                        <a:latin typeface="Cambria Math" panose="02040503050406030204" pitchFamily="18" charset="0"/>
                                      </a:rPr>
                                      <m:t>𝑘</m:t>
                                    </m:r>
                                  </m:sub>
                                </m:sSub>
                              </m:e>
                            </m:rad>
                          </m:den>
                        </m:f>
                      </m:e>
                    </m:d>
                    <m:r>
                      <a:rPr lang="en-US" altLang="zh-CN" sz="3200" b="1" i="1" smtClean="0">
                        <a:solidFill>
                          <a:srgbClr val="FF0000"/>
                        </a:solidFill>
                        <a:latin typeface="Cambria Math" panose="02040503050406030204" pitchFamily="18" charset="0"/>
                      </a:rPr>
                      <m:t>×</m:t>
                    </m:r>
                    <m:r>
                      <a:rPr lang="en-US" altLang="zh-CN" sz="3200" b="1" i="1" smtClean="0">
                        <a:solidFill>
                          <a:srgbClr val="FF0000"/>
                        </a:solidFill>
                        <a:latin typeface="Cambria Math" panose="02040503050406030204" pitchFamily="18" charset="0"/>
                      </a:rPr>
                      <m:t>𝑽</m:t>
                    </m:r>
                  </m:oMath>
                </a14:m>
                <a:endParaRPr lang="en-US" altLang="zh-CN" dirty="0"/>
              </a:p>
              <a:p>
                <a:pPr lvl="1"/>
                <a14:m>
                  <m:oMath xmlns:m="http://schemas.openxmlformats.org/officeDocument/2006/math">
                    <m:r>
                      <m:rPr>
                        <m:sty m:val="p"/>
                      </m:rPr>
                      <a:rPr lang="en-US" altLang="zh-CN" b="0" i="0" dirty="0" smtClean="0">
                        <a:latin typeface="Cambria Math" panose="02040503050406030204" pitchFamily="18" charset="0"/>
                      </a:rPr>
                      <m:t>Q</m:t>
                    </m:r>
                    <m:r>
                      <a:rPr lang="en-US" altLang="zh-CN" b="0" i="0" dirty="0" smtClean="0">
                        <a:latin typeface="Cambria Math" panose="02040503050406030204" pitchFamily="18" charset="0"/>
                      </a:rPr>
                      <m:t>,</m:t>
                    </m:r>
                    <m:r>
                      <a:rPr lang="en-US" altLang="zh-CN" i="1" dirty="0" smtClean="0">
                        <a:latin typeface="Cambria Math" panose="02040503050406030204" pitchFamily="18" charset="0"/>
                      </a:rPr>
                      <m:t>𝐾</m:t>
                    </m:r>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𝑉</m:t>
                    </m:r>
                    <m:r>
                      <a:rPr lang="en-US" altLang="zh-CN" b="0" i="1" dirty="0" smtClean="0">
                        <a:latin typeface="Cambria Math" panose="02040503050406030204" pitchFamily="18" charset="0"/>
                      </a:rPr>
                      <m:t>∈</m:t>
                    </m:r>
                    <m:sSup>
                      <m:sSupPr>
                        <m:ctrlPr>
                          <a:rPr lang="en-US" altLang="zh-CN" b="0" i="1" dirty="0" smtClean="0">
                            <a:latin typeface="Cambria Math" panose="02040503050406030204" pitchFamily="18" charset="0"/>
                            <a:ea typeface="Cambria Math" panose="02040503050406030204" pitchFamily="18" charset="0"/>
                          </a:rPr>
                        </m:ctrlPr>
                      </m:sSupPr>
                      <m:e>
                        <m:r>
                          <a:rPr lang="en-US" altLang="zh-CN" b="0" i="1" dirty="0" smtClean="0">
                            <a:latin typeface="Cambria Math" panose="02040503050406030204" pitchFamily="18" charset="0"/>
                            <a:ea typeface="Cambria Math" panose="02040503050406030204" pitchFamily="18" charset="0"/>
                          </a:rPr>
                          <m:t>ℝ</m:t>
                        </m:r>
                      </m:e>
                      <m:sup>
                        <m:r>
                          <a:rPr lang="en-US" altLang="zh-CN" b="0" i="1" dirty="0" smtClean="0">
                            <a:latin typeface="Cambria Math" panose="02040503050406030204" pitchFamily="18" charset="0"/>
                            <a:ea typeface="Cambria Math" panose="02040503050406030204" pitchFamily="18" charset="0"/>
                          </a:rPr>
                          <m:t>𝑁𝐶</m:t>
                        </m:r>
                      </m:sup>
                    </m:sSup>
                  </m:oMath>
                </a14:m>
                <a:r>
                  <a:rPr lang="en-US" altLang="zh-CN" b="0" i="1" dirty="0">
                    <a:latin typeface="Cambria Math" panose="02040503050406030204" pitchFamily="18" charset="0"/>
                    <a:ea typeface="Cambria Math" panose="02040503050406030204" pitchFamily="18" charset="0"/>
                  </a:rPr>
                  <a:t>, </a:t>
                </a:r>
                <a14:m>
                  <m:oMath xmlns:m="http://schemas.openxmlformats.org/officeDocument/2006/math">
                    <m:r>
                      <m:rPr>
                        <m:sty m:val="p"/>
                      </m:rPr>
                      <a:rPr lang="en-US" altLang="zh-CN" b="0" i="0" dirty="0" smtClean="0">
                        <a:latin typeface="Cambria Math" panose="02040503050406030204" pitchFamily="18" charset="0"/>
                        <a:ea typeface="Cambria Math" panose="02040503050406030204" pitchFamily="18" charset="0"/>
                      </a:rPr>
                      <m:t>N</m:t>
                    </m:r>
                  </m:oMath>
                </a14:m>
                <a:r>
                  <a:rPr lang="en-US" altLang="zh-CN" dirty="0"/>
                  <a:t>: sequence length, </a:t>
                </a:r>
                <a14:m>
                  <m:oMath xmlns:m="http://schemas.openxmlformats.org/officeDocument/2006/math">
                    <m:r>
                      <m:rPr>
                        <m:sty m:val="p"/>
                      </m:rPr>
                      <a:rPr lang="en-US" altLang="zh-CN" b="0" i="0" dirty="0" smtClean="0">
                        <a:latin typeface="Cambria Math" panose="02040503050406030204" pitchFamily="18" charset="0"/>
                        <a:ea typeface="Cambria Math" panose="02040503050406030204" pitchFamily="18" charset="0"/>
                      </a:rPr>
                      <m:t>C</m:t>
                    </m:r>
                  </m:oMath>
                </a14:m>
                <a:r>
                  <a:rPr lang="en-US" altLang="zh-CN" dirty="0"/>
                  <a:t>: feature dim</a:t>
                </a:r>
              </a:p>
              <a:p>
                <a:endParaRPr lang="zh-CN" altLang="en-US" dirty="0"/>
              </a:p>
            </p:txBody>
          </p:sp>
        </mc:Choice>
        <mc:Fallback xmlns="">
          <p:sp>
            <p:nvSpPr>
              <p:cNvPr id="3" name="内容占位符 2">
                <a:extLst>
                  <a:ext uri="{FF2B5EF4-FFF2-40B4-BE49-F238E27FC236}">
                    <a16:creationId xmlns:a16="http://schemas.microsoft.com/office/drawing/2014/main" id="{527F840F-259A-43AA-8B5C-DF9BF05BCB89}"/>
                  </a:ext>
                </a:extLst>
              </p:cNvPr>
              <p:cNvSpPr>
                <a:spLocks noGrp="1" noRot="1" noChangeAspect="1" noMove="1" noResize="1" noEditPoints="1" noAdjustHandles="1" noChangeArrowheads="1" noChangeShapeType="1" noTextEdit="1"/>
              </p:cNvSpPr>
              <p:nvPr>
                <p:ph idx="1"/>
              </p:nvPr>
            </p:nvSpPr>
            <p:spPr>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6DF510E6-4897-4D25-BDE7-042D69A2F91F}"/>
                  </a:ext>
                </a:extLst>
              </p:cNvPr>
              <p:cNvSpPr txBox="1"/>
              <p:nvPr/>
            </p:nvSpPr>
            <p:spPr>
              <a:xfrm>
                <a:off x="1443105" y="2934399"/>
                <a:ext cx="8797307" cy="9877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3200" b="0" i="1" dirty="0" smtClean="0">
                              <a:latin typeface="Cambria Math" panose="02040503050406030204" pitchFamily="18" charset="0"/>
                            </a:rPr>
                          </m:ctrlPr>
                        </m:dPr>
                        <m:e>
                          <m:m>
                            <m:mPr>
                              <m:mcs>
                                <m:mc>
                                  <m:mcPr>
                                    <m:count m:val="1"/>
                                    <m:mcJc m:val="center"/>
                                  </m:mcPr>
                                </m:mc>
                              </m:mcs>
                              <m:ctrlPr>
                                <a:rPr lang="en-US" altLang="zh-CN" sz="3200" i="1" dirty="0">
                                  <a:latin typeface="Cambria Math" panose="02040503050406030204" pitchFamily="18" charset="0"/>
                                </a:rPr>
                              </m:ctrlPr>
                            </m:mPr>
                            <m:mr>
                              <m:e>
                                <m:r>
                                  <m:rPr>
                                    <m:nor/>
                                  </m:rPr>
                                  <a:rPr lang="en-US" altLang="zh-CN" sz="3200" dirty="0"/>
                                  <m:t>Processing</m:t>
                                </m:r>
                                <m:r>
                                  <m:rPr>
                                    <m:nor/>
                                  </m:rPr>
                                  <a:rPr lang="en-US" altLang="zh-CN" sz="3200" dirty="0"/>
                                  <m:t> </m:t>
                                </m:r>
                                <m:r>
                                  <m:rPr>
                                    <m:nor/>
                                  </m:rPr>
                                  <a:rPr lang="en-US" altLang="zh-CN" sz="3200" dirty="0"/>
                                  <m:t>high</m:t>
                                </m:r>
                                <m:r>
                                  <m:rPr>
                                    <m:nor/>
                                  </m:rPr>
                                  <a:rPr lang="en-US" altLang="zh-CN" sz="3200" dirty="0"/>
                                  <m:t>−</m:t>
                                </m:r>
                                <m:r>
                                  <m:rPr>
                                    <m:nor/>
                                  </m:rPr>
                                  <a:rPr lang="en-US" altLang="zh-CN" sz="3200" dirty="0"/>
                                  <m:t>resolution</m:t>
                                </m:r>
                                <m:r>
                                  <m:rPr>
                                    <m:nor/>
                                  </m:rPr>
                                  <a:rPr lang="en-US" altLang="zh-CN" sz="3200" dirty="0"/>
                                  <m:t> </m:t>
                                </m:r>
                                <m:r>
                                  <m:rPr>
                                    <m:nor/>
                                  </m:rPr>
                                  <a:rPr lang="en-US" altLang="zh-CN" sz="3200" dirty="0"/>
                                  <m:t>data</m:t>
                                </m:r>
                                <m:r>
                                  <m:rPr>
                                    <m:nor/>
                                  </m:rPr>
                                  <a:rPr lang="en-US" altLang="zh-CN" sz="3200" dirty="0"/>
                                  <m:t> </m:t>
                                </m:r>
                              </m:e>
                            </m:mr>
                            <m:mr>
                              <m:e>
                                <m:r>
                                  <m:rPr>
                                    <m:nor/>
                                  </m:rPr>
                                  <a:rPr lang="en-US" altLang="zh-CN" sz="3200" dirty="0"/>
                                  <m:t>Accurate</m:t>
                                </m:r>
                                <m:r>
                                  <m:rPr>
                                    <m:nor/>
                                  </m:rPr>
                                  <a:rPr lang="en-US" altLang="zh-CN" sz="3200" dirty="0"/>
                                  <m:t> </m:t>
                                </m:r>
                                <m:r>
                                  <m:rPr>
                                    <m:nor/>
                                  </m:rPr>
                                  <a:rPr lang="en-US" altLang="zh-CN" sz="3200" dirty="0"/>
                                  <m:t>localization</m:t>
                                </m:r>
                                <m:r>
                                  <m:rPr>
                                    <m:nor/>
                                  </m:rPr>
                                  <a:rPr lang="en-US" altLang="zh-CN" sz="3200" dirty="0"/>
                                  <m:t> </m:t>
                                </m:r>
                                <m:r>
                                  <m:rPr>
                                    <m:nor/>
                                  </m:rPr>
                                  <a:rPr lang="en-US" altLang="zh-CN" sz="3200" dirty="0"/>
                                  <m:t>requirement</m:t>
                                </m:r>
                                <m:r>
                                  <m:rPr>
                                    <m:nor/>
                                  </m:rPr>
                                  <a:rPr lang="zh-CN" altLang="en-US" sz="3200" dirty="0"/>
                                  <m:t> </m:t>
                                </m:r>
                              </m:e>
                            </m:mr>
                          </m:m>
                        </m:e>
                      </m:d>
                      <m:r>
                        <a:rPr lang="en-US" altLang="zh-CN" sz="3200" i="1" dirty="0">
                          <a:latin typeface="Cambria Math" panose="02040503050406030204" pitchFamily="18" charset="0"/>
                          <a:ea typeface="Cambria Math" panose="02040503050406030204" pitchFamily="18" charset="0"/>
                        </a:rPr>
                        <m:t>→</m:t>
                      </m:r>
                      <m:r>
                        <a:rPr lang="en-US" altLang="zh-CN" sz="3200" b="1" i="1" dirty="0" smtClean="0">
                          <a:solidFill>
                            <a:srgbClr val="FF0000"/>
                          </a:solidFill>
                          <a:latin typeface="Cambria Math" panose="02040503050406030204" pitchFamily="18" charset="0"/>
                          <a:ea typeface="Cambria Math" panose="02040503050406030204" pitchFamily="18" charset="0"/>
                        </a:rPr>
                        <m:t>𝑵</m:t>
                      </m:r>
                      <m:r>
                        <a:rPr lang="en-US" altLang="zh-CN" sz="3200" b="0" i="1" dirty="0" smtClean="0">
                          <a:solidFill>
                            <a:srgbClr val="FF0000"/>
                          </a:solidFill>
                          <a:latin typeface="Cambria Math" panose="02040503050406030204" pitchFamily="18" charset="0"/>
                          <a:ea typeface="Cambria Math" panose="02040503050406030204" pitchFamily="18" charset="0"/>
                        </a:rPr>
                        <m:t>↑</m:t>
                      </m:r>
                    </m:oMath>
                  </m:oMathPara>
                </a14:m>
                <a:endParaRPr lang="zh-CN" altLang="en-US" sz="3200" dirty="0"/>
              </a:p>
            </p:txBody>
          </p:sp>
        </mc:Choice>
        <mc:Fallback xmlns="">
          <p:sp>
            <p:nvSpPr>
              <p:cNvPr id="23" name="文本框 22">
                <a:extLst>
                  <a:ext uri="{FF2B5EF4-FFF2-40B4-BE49-F238E27FC236}">
                    <a16:creationId xmlns:a16="http://schemas.microsoft.com/office/drawing/2014/main" id="{6DF510E6-4897-4D25-BDE7-042D69A2F91F}"/>
                  </a:ext>
                </a:extLst>
              </p:cNvPr>
              <p:cNvSpPr txBox="1">
                <a:spLocks noRot="1" noChangeAspect="1" noMove="1" noResize="1" noEditPoints="1" noAdjustHandles="1" noChangeArrowheads="1" noChangeShapeType="1" noTextEdit="1"/>
              </p:cNvSpPr>
              <p:nvPr/>
            </p:nvSpPr>
            <p:spPr>
              <a:xfrm>
                <a:off x="1443105" y="2934399"/>
                <a:ext cx="8797307" cy="987706"/>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07BE22FD-32EC-4AF3-97BB-C9B2ED6A6530}"/>
                  </a:ext>
                </a:extLst>
              </p:cNvPr>
              <p:cNvSpPr txBox="1"/>
              <p:nvPr/>
            </p:nvSpPr>
            <p:spPr>
              <a:xfrm>
                <a:off x="1763837" y="4552371"/>
                <a:ext cx="8155842" cy="584775"/>
              </a:xfrm>
              <a:prstGeom prst="rect">
                <a:avLst/>
              </a:prstGeom>
              <a:noFill/>
            </p:spPr>
            <p:txBody>
              <a:bodyPr wrap="square">
                <a:spAutoFit/>
              </a:bodyPr>
              <a:lstStyle/>
              <a:p>
                <a:pPr lvl="1" algn="ctr"/>
                <a:r>
                  <a:rPr lang="en-US" altLang="zh-CN" sz="3200" dirty="0"/>
                  <a:t>Image smoothness prior </a:t>
                </a:r>
                <a:r>
                  <a:rPr lang="en-US" altLang="zh-CN" sz="3200" dirty="0">
                    <a:sym typeface="Wingdings" panose="05000000000000000000" pitchFamily="2" charset="2"/>
                  </a:rPr>
                  <a:t> low rank </a:t>
                </a:r>
                <a14:m>
                  <m:oMath xmlns:m="http://schemas.openxmlformats.org/officeDocument/2006/math">
                    <m:r>
                      <a:rPr lang="en-US" altLang="zh-CN" sz="3200" i="1" dirty="0" smtClean="0">
                        <a:latin typeface="Cambria Math" panose="02040503050406030204" pitchFamily="18" charset="0"/>
                        <a:sym typeface="Wingdings" panose="05000000000000000000" pitchFamily="2" charset="2"/>
                      </a:rPr>
                      <m:t>𝐴</m:t>
                    </m:r>
                  </m:oMath>
                </a14:m>
                <a:endParaRPr lang="en-US" altLang="zh-CN" sz="3200" dirty="0"/>
              </a:p>
            </p:txBody>
          </p:sp>
        </mc:Choice>
        <mc:Fallback xmlns="">
          <p:sp>
            <p:nvSpPr>
              <p:cNvPr id="24" name="文本框 23">
                <a:extLst>
                  <a:ext uri="{FF2B5EF4-FFF2-40B4-BE49-F238E27FC236}">
                    <a16:creationId xmlns:a16="http://schemas.microsoft.com/office/drawing/2014/main" id="{07BE22FD-32EC-4AF3-97BB-C9B2ED6A6530}"/>
                  </a:ext>
                </a:extLst>
              </p:cNvPr>
              <p:cNvSpPr txBox="1">
                <a:spLocks noRot="1" noChangeAspect="1" noMove="1" noResize="1" noEditPoints="1" noAdjustHandles="1" noChangeArrowheads="1" noChangeShapeType="1" noTextEdit="1"/>
              </p:cNvSpPr>
              <p:nvPr/>
            </p:nvSpPr>
            <p:spPr>
              <a:xfrm>
                <a:off x="1763837" y="4552371"/>
                <a:ext cx="8155842" cy="584775"/>
              </a:xfrm>
              <a:prstGeom prst="rect">
                <a:avLst/>
              </a:prstGeom>
              <a:blipFill>
                <a:blip r:embed="rId7"/>
                <a:stretch>
                  <a:fillRect t="-15625" b="-343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B50EB194-3C7F-4EB0-A8B2-E03D342F1CDF}"/>
                  </a:ext>
                </a:extLst>
              </p:cNvPr>
              <p:cNvSpPr txBox="1"/>
              <p:nvPr/>
            </p:nvSpPr>
            <p:spPr>
              <a:xfrm>
                <a:off x="961523" y="5520522"/>
                <a:ext cx="9985905" cy="584775"/>
              </a:xfrm>
              <a:prstGeom prst="rect">
                <a:avLst/>
              </a:prstGeom>
              <a:noFill/>
            </p:spPr>
            <p:txBody>
              <a:bodyPr wrap="square">
                <a:spAutoFit/>
              </a:bodyPr>
              <a:lstStyle/>
              <a:p>
                <a:pPr lvl="1" algn="ctr"/>
                <a:r>
                  <a:rPr lang="en-US" altLang="zh-CN" sz="3200" dirty="0">
                    <a:sym typeface="Wingdings" panose="05000000000000000000" pitchFamily="2" charset="2"/>
                  </a:rPr>
                  <a:t>Do we really need big </a:t>
                </a:r>
                <a:r>
                  <a:rPr lang="zh-CN" altLang="en-US" sz="3200" dirty="0">
                    <a:sym typeface="Wingdings" panose="05000000000000000000" pitchFamily="2" charset="2"/>
                  </a:rPr>
                  <a:t>𝑄</a:t>
                </a:r>
                <a:r>
                  <a:rPr lang="en-US" altLang="zh-CN" sz="3200" dirty="0">
                    <a:sym typeface="Wingdings" panose="05000000000000000000" pitchFamily="2" charset="2"/>
                  </a:rPr>
                  <a:t>, </a:t>
                </a:r>
                <a:r>
                  <a:rPr lang="zh-CN" altLang="en-US" sz="3200" dirty="0">
                    <a:sym typeface="Wingdings" panose="05000000000000000000" pitchFamily="2" charset="2"/>
                  </a:rPr>
                  <a:t>𝐾 </a:t>
                </a:r>
                <a:r>
                  <a:rPr lang="en-US" altLang="zh-CN" sz="3200" dirty="0">
                    <a:sym typeface="Wingdings" panose="05000000000000000000" pitchFamily="2" charset="2"/>
                  </a:rPr>
                  <a:t>and </a:t>
                </a:r>
                <a:r>
                  <a:rPr lang="zh-CN" altLang="en-US" sz="3200" dirty="0">
                    <a:sym typeface="Wingdings" panose="05000000000000000000" pitchFamily="2" charset="2"/>
                  </a:rPr>
                  <a:t>𝑉 </a:t>
                </a:r>
                <a:r>
                  <a:rPr lang="en-US" altLang="zh-CN" sz="3200" dirty="0">
                    <a:sym typeface="Wingdings" panose="05000000000000000000" pitchFamily="2" charset="2"/>
                  </a:rPr>
                  <a:t>for high quality </a:t>
                </a:r>
                <a14:m>
                  <m:oMath xmlns:m="http://schemas.openxmlformats.org/officeDocument/2006/math">
                    <m:r>
                      <a:rPr lang="en-US" altLang="zh-CN" sz="3200" i="1" dirty="0" smtClean="0">
                        <a:latin typeface="Cambria Math" panose="02040503050406030204" pitchFamily="18" charset="0"/>
                        <a:sym typeface="Wingdings" panose="05000000000000000000" pitchFamily="2" charset="2"/>
                      </a:rPr>
                      <m:t>𝐴</m:t>
                    </m:r>
                  </m:oMath>
                </a14:m>
                <a:r>
                  <a:rPr lang="en-US" altLang="zh-CN" sz="3200" dirty="0">
                    <a:sym typeface="Wingdings" panose="05000000000000000000" pitchFamily="2" charset="2"/>
                  </a:rPr>
                  <a:t>?</a:t>
                </a:r>
              </a:p>
            </p:txBody>
          </p:sp>
        </mc:Choice>
        <mc:Fallback xmlns="">
          <p:sp>
            <p:nvSpPr>
              <p:cNvPr id="25" name="文本框 24">
                <a:extLst>
                  <a:ext uri="{FF2B5EF4-FFF2-40B4-BE49-F238E27FC236}">
                    <a16:creationId xmlns:a16="http://schemas.microsoft.com/office/drawing/2014/main" id="{B50EB194-3C7F-4EB0-A8B2-E03D342F1CDF}"/>
                  </a:ext>
                </a:extLst>
              </p:cNvPr>
              <p:cNvSpPr txBox="1">
                <a:spLocks noRot="1" noChangeAspect="1" noMove="1" noResize="1" noEditPoints="1" noAdjustHandles="1" noChangeArrowheads="1" noChangeShapeType="1" noTextEdit="1"/>
              </p:cNvSpPr>
              <p:nvPr/>
            </p:nvSpPr>
            <p:spPr>
              <a:xfrm>
                <a:off x="961523" y="5520522"/>
                <a:ext cx="9985905" cy="584775"/>
              </a:xfrm>
              <a:prstGeom prst="rect">
                <a:avLst/>
              </a:prstGeom>
              <a:blipFill>
                <a:blip r:embed="rId8"/>
                <a:stretch>
                  <a:fillRect t="-15625" b="-34375"/>
                </a:stretch>
              </a:blipFill>
            </p:spPr>
            <p:txBody>
              <a:bodyPr/>
              <a:lstStyle/>
              <a:p>
                <a:r>
                  <a:rPr lang="zh-CN" altLang="en-US">
                    <a:noFill/>
                  </a:rPr>
                  <a:t> </a:t>
                </a:r>
              </a:p>
            </p:txBody>
          </p:sp>
        </mc:Fallback>
      </mc:AlternateContent>
      <p:pic>
        <p:nvPicPr>
          <p:cNvPr id="26" name="音频 25">
            <a:hlinkClick r:id="" action="ppaction://media"/>
            <a:extLst>
              <a:ext uri="{FF2B5EF4-FFF2-40B4-BE49-F238E27FC236}">
                <a16:creationId xmlns:a16="http://schemas.microsoft.com/office/drawing/2014/main" id="{6B0A41E1-8873-4760-B3F5-363AB57AB9A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40802789"/>
      </p:ext>
    </p:extLst>
  </p:cSld>
  <p:clrMapOvr>
    <a:masterClrMapping/>
  </p:clrMapOvr>
  <mc:AlternateContent xmlns:mc="http://schemas.openxmlformats.org/markup-compatibility/2006" xmlns:p14="http://schemas.microsoft.com/office/powerpoint/2010/main">
    <mc:Choice Requires="p14">
      <p:transition spd="slow" p14:dur="2000" advTm="45892"/>
    </mc:Choice>
    <mc:Fallback xmlns="">
      <p:transition spd="slow" advTm="4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Global</a:t>
            </a:r>
            <a:r>
              <a:rPr lang="zh-CN" altLang="en-US" dirty="0"/>
              <a:t> </a:t>
            </a:r>
            <a:r>
              <a:rPr lang="en-US" altLang="zh-CN" dirty="0"/>
              <a:t>or</a:t>
            </a:r>
            <a:r>
              <a:rPr lang="zh-CN" altLang="en-US" dirty="0"/>
              <a:t> </a:t>
            </a:r>
            <a:r>
              <a:rPr lang="en-US" altLang="zh-CN" dirty="0"/>
              <a:t>Local</a:t>
            </a:r>
            <a:r>
              <a:rPr lang="zh-CN" altLang="en-US" dirty="0"/>
              <a:t> </a:t>
            </a:r>
            <a:r>
              <a:rPr lang="en-US" altLang="zh-CN" dirty="0"/>
              <a:t>Attention</a:t>
            </a:r>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a:xfrm>
            <a:off x="394447" y="789710"/>
            <a:ext cx="8354346" cy="5820093"/>
          </a:xfrm>
        </p:spPr>
        <p:txBody>
          <a:bodyPr>
            <a:normAutofit/>
          </a:bodyPr>
          <a:lstStyle/>
          <a:p>
            <a:endParaRPr lang="en-US" altLang="zh-CN" dirty="0"/>
          </a:p>
          <a:p>
            <a:pPr marL="0" indent="0">
              <a:buNone/>
            </a:pPr>
            <a:endParaRPr lang="zh-CN" altLang="en-US" dirty="0"/>
          </a:p>
        </p:txBody>
      </p:sp>
      <p:pic>
        <p:nvPicPr>
          <p:cNvPr id="8" name="图片 7">
            <a:extLst>
              <a:ext uri="{FF2B5EF4-FFF2-40B4-BE49-F238E27FC236}">
                <a16:creationId xmlns:a16="http://schemas.microsoft.com/office/drawing/2014/main" id="{71016D04-AFAE-3B4F-4E86-23D81F4820C3}"/>
              </a:ext>
            </a:extLst>
          </p:cNvPr>
          <p:cNvPicPr>
            <a:picLocks noChangeAspect="1"/>
          </p:cNvPicPr>
          <p:nvPr/>
        </p:nvPicPr>
        <p:blipFill>
          <a:blip r:embed="rId6">
            <a:alphaModFix amt="51000"/>
          </a:blip>
          <a:stretch>
            <a:fillRect/>
          </a:stretch>
        </p:blipFill>
        <p:spPr>
          <a:xfrm>
            <a:off x="1113438" y="1020978"/>
            <a:ext cx="2151039" cy="2834762"/>
          </a:xfrm>
          <a:prstGeom prst="rect">
            <a:avLst/>
          </a:prstGeom>
        </p:spPr>
      </p:pic>
      <p:pic>
        <p:nvPicPr>
          <p:cNvPr id="9" name="图片 8">
            <a:extLst>
              <a:ext uri="{FF2B5EF4-FFF2-40B4-BE49-F238E27FC236}">
                <a16:creationId xmlns:a16="http://schemas.microsoft.com/office/drawing/2014/main" id="{4E0AA0EB-DD93-EE13-F117-86398DC91BFE}"/>
              </a:ext>
            </a:extLst>
          </p:cNvPr>
          <p:cNvPicPr>
            <a:picLocks noChangeAspect="1"/>
          </p:cNvPicPr>
          <p:nvPr/>
        </p:nvPicPr>
        <p:blipFill>
          <a:blip r:embed="rId7"/>
          <a:stretch>
            <a:fillRect/>
          </a:stretch>
        </p:blipFill>
        <p:spPr>
          <a:xfrm>
            <a:off x="4540236" y="989863"/>
            <a:ext cx="3284837" cy="2896989"/>
          </a:xfrm>
          <a:prstGeom prst="rect">
            <a:avLst/>
          </a:prstGeom>
        </p:spPr>
      </p:pic>
      <p:sp>
        <p:nvSpPr>
          <p:cNvPr id="10" name="文本框 9">
            <a:extLst>
              <a:ext uri="{FF2B5EF4-FFF2-40B4-BE49-F238E27FC236}">
                <a16:creationId xmlns:a16="http://schemas.microsoft.com/office/drawing/2014/main" id="{3398B63E-B768-8269-F0E3-75E53425673C}"/>
              </a:ext>
            </a:extLst>
          </p:cNvPr>
          <p:cNvSpPr txBox="1"/>
          <p:nvPr/>
        </p:nvSpPr>
        <p:spPr>
          <a:xfrm>
            <a:off x="883414" y="3855740"/>
            <a:ext cx="2672526" cy="892552"/>
          </a:xfrm>
          <a:prstGeom prst="rect">
            <a:avLst/>
          </a:prstGeom>
          <a:noFill/>
        </p:spPr>
        <p:txBody>
          <a:bodyPr wrap="none" rtlCol="0">
            <a:spAutoFit/>
          </a:bodyPr>
          <a:lstStyle/>
          <a:p>
            <a:r>
              <a:rPr kumimoji="1" lang="en-US" altLang="zh-CN" sz="2800" dirty="0" err="1">
                <a:solidFill>
                  <a:schemeClr val="tx1">
                    <a:alpha val="50000"/>
                  </a:schemeClr>
                </a:solidFill>
              </a:rPr>
              <a:t>ViT</a:t>
            </a:r>
            <a:r>
              <a:rPr kumimoji="1" lang="zh-CN" altLang="en-US" sz="2800" dirty="0">
                <a:solidFill>
                  <a:schemeClr val="tx1">
                    <a:alpha val="50000"/>
                  </a:schemeClr>
                </a:solidFill>
              </a:rPr>
              <a:t> </a:t>
            </a:r>
            <a:r>
              <a:rPr kumimoji="1" lang="en-US" altLang="zh-CN" sz="2800" dirty="0">
                <a:solidFill>
                  <a:schemeClr val="tx1">
                    <a:alpha val="50000"/>
                  </a:schemeClr>
                </a:solidFill>
              </a:rPr>
              <a:t>Style</a:t>
            </a:r>
            <a:r>
              <a:rPr kumimoji="1" lang="zh-CN" altLang="en-US" sz="2800" dirty="0">
                <a:solidFill>
                  <a:schemeClr val="tx1">
                    <a:alpha val="50000"/>
                  </a:schemeClr>
                </a:solidFill>
              </a:rPr>
              <a:t> </a:t>
            </a:r>
            <a:r>
              <a:rPr kumimoji="1" lang="en-US" altLang="zh-CN" sz="2800" dirty="0">
                <a:solidFill>
                  <a:schemeClr val="tx1">
                    <a:alpha val="50000"/>
                  </a:schemeClr>
                </a:solidFill>
              </a:rPr>
              <a:t>(Global)</a:t>
            </a:r>
          </a:p>
          <a:p>
            <a:pPr algn="ctr"/>
            <a:r>
              <a:rPr kumimoji="1" lang="en-US" altLang="zh-CN" sz="2400" dirty="0" err="1">
                <a:solidFill>
                  <a:schemeClr val="tx1">
                    <a:alpha val="50000"/>
                  </a:schemeClr>
                </a:solidFill>
              </a:rPr>
              <a:t>ViT</a:t>
            </a:r>
            <a:r>
              <a:rPr kumimoji="1" lang="en-US" altLang="zh-CN" sz="2400" dirty="0">
                <a:solidFill>
                  <a:schemeClr val="tx1">
                    <a:alpha val="50000"/>
                  </a:schemeClr>
                </a:solidFill>
              </a:rPr>
              <a:t>,</a:t>
            </a:r>
            <a:r>
              <a:rPr kumimoji="1" lang="zh-CN" altLang="en-US" sz="2400" dirty="0">
                <a:solidFill>
                  <a:schemeClr val="tx1">
                    <a:alpha val="50000"/>
                  </a:schemeClr>
                </a:solidFill>
              </a:rPr>
              <a:t> </a:t>
            </a:r>
            <a:r>
              <a:rPr kumimoji="1" lang="en-US" altLang="zh-CN" sz="2400" dirty="0">
                <a:solidFill>
                  <a:schemeClr val="tx1">
                    <a:alpha val="50000"/>
                  </a:schemeClr>
                </a:solidFill>
              </a:rPr>
              <a:t>T2T-ViT,</a:t>
            </a:r>
            <a:r>
              <a:rPr kumimoji="1" lang="zh-CN" altLang="en-US" sz="2400" dirty="0">
                <a:solidFill>
                  <a:schemeClr val="tx1">
                    <a:alpha val="50000"/>
                  </a:schemeClr>
                </a:solidFill>
              </a:rPr>
              <a:t> </a:t>
            </a:r>
            <a:r>
              <a:rPr kumimoji="1" lang="en-US" altLang="zh-CN" sz="2400" dirty="0">
                <a:solidFill>
                  <a:schemeClr val="tx1">
                    <a:alpha val="50000"/>
                  </a:schemeClr>
                </a:solidFill>
              </a:rPr>
              <a:t>…</a:t>
            </a:r>
            <a:endParaRPr kumimoji="1" lang="zh-CN" altLang="en-US" sz="2000" dirty="0">
              <a:solidFill>
                <a:schemeClr val="tx1">
                  <a:alpha val="50000"/>
                </a:schemeClr>
              </a:solidFill>
            </a:endParaRPr>
          </a:p>
        </p:txBody>
      </p:sp>
      <p:sp>
        <p:nvSpPr>
          <p:cNvPr id="11" name="文本框 10">
            <a:extLst>
              <a:ext uri="{FF2B5EF4-FFF2-40B4-BE49-F238E27FC236}">
                <a16:creationId xmlns:a16="http://schemas.microsoft.com/office/drawing/2014/main" id="{5D439930-0B92-CEE7-6D5E-10E500FC5964}"/>
              </a:ext>
            </a:extLst>
          </p:cNvPr>
          <p:cNvSpPr txBox="1"/>
          <p:nvPr/>
        </p:nvSpPr>
        <p:spPr>
          <a:xfrm>
            <a:off x="4250835" y="3885387"/>
            <a:ext cx="3690562" cy="892552"/>
          </a:xfrm>
          <a:prstGeom prst="rect">
            <a:avLst/>
          </a:prstGeom>
          <a:noFill/>
        </p:spPr>
        <p:txBody>
          <a:bodyPr wrap="none" rtlCol="0">
            <a:spAutoFit/>
          </a:bodyPr>
          <a:lstStyle/>
          <a:p>
            <a:r>
              <a:rPr kumimoji="1" lang="en-US" altLang="zh-CN" sz="2800" dirty="0"/>
              <a:t>Reduction</a:t>
            </a:r>
            <a:r>
              <a:rPr kumimoji="1" lang="zh-CN" altLang="en-US" sz="2800" dirty="0"/>
              <a:t> </a:t>
            </a:r>
            <a:r>
              <a:rPr kumimoji="1" lang="en-US" altLang="zh-CN" sz="2800" dirty="0"/>
              <a:t>Style</a:t>
            </a:r>
            <a:r>
              <a:rPr kumimoji="1" lang="zh-CN" altLang="en-US" sz="2800" dirty="0"/>
              <a:t> </a:t>
            </a:r>
            <a:r>
              <a:rPr kumimoji="1" lang="en-US" altLang="zh-CN" sz="2800" dirty="0"/>
              <a:t>(Global)</a:t>
            </a:r>
          </a:p>
          <a:p>
            <a:pPr algn="ctr"/>
            <a:r>
              <a:rPr kumimoji="1" lang="en-US" altLang="zh-CN" sz="2400" dirty="0"/>
              <a:t>PVT,</a:t>
            </a:r>
            <a:r>
              <a:rPr kumimoji="1" lang="zh-CN" altLang="en-US" sz="2400" dirty="0"/>
              <a:t> </a:t>
            </a:r>
            <a:r>
              <a:rPr kumimoji="1" lang="en-US" altLang="zh-CN" sz="2400" dirty="0"/>
              <a:t>Twins,</a:t>
            </a:r>
            <a:r>
              <a:rPr kumimoji="1" lang="zh-CN" altLang="en-US" sz="2400" dirty="0"/>
              <a:t> </a:t>
            </a:r>
            <a:r>
              <a:rPr kumimoji="1" lang="en-US" altLang="zh-CN" sz="2400" dirty="0"/>
              <a:t>…</a:t>
            </a:r>
            <a:endParaRPr kumimoji="1" lang="zh-CN" altLang="en-US" sz="2000" dirty="0"/>
          </a:p>
        </p:txBody>
      </p:sp>
      <p:grpSp>
        <p:nvGrpSpPr>
          <p:cNvPr id="27" name="组合 26">
            <a:extLst>
              <a:ext uri="{FF2B5EF4-FFF2-40B4-BE49-F238E27FC236}">
                <a16:creationId xmlns:a16="http://schemas.microsoft.com/office/drawing/2014/main" id="{97BD3DAC-0558-A567-01A3-8F92CEF6E6FD}"/>
              </a:ext>
            </a:extLst>
          </p:cNvPr>
          <p:cNvGrpSpPr/>
          <p:nvPr/>
        </p:nvGrpSpPr>
        <p:grpSpPr>
          <a:xfrm>
            <a:off x="8614978" y="1330794"/>
            <a:ext cx="2646800" cy="2586837"/>
            <a:chOff x="8748793" y="2623304"/>
            <a:chExt cx="2646800" cy="2586837"/>
          </a:xfrm>
        </p:grpSpPr>
        <p:sp>
          <p:nvSpPr>
            <p:cNvPr id="13" name="矩形 12">
              <a:extLst>
                <a:ext uri="{FF2B5EF4-FFF2-40B4-BE49-F238E27FC236}">
                  <a16:creationId xmlns:a16="http://schemas.microsoft.com/office/drawing/2014/main" id="{8C9631FB-4D63-C3D0-00A1-DA87375FC2EB}"/>
                </a:ext>
              </a:extLst>
            </p:cNvPr>
            <p:cNvSpPr/>
            <p:nvPr/>
          </p:nvSpPr>
          <p:spPr>
            <a:xfrm>
              <a:off x="8748793" y="2623304"/>
              <a:ext cx="2646800" cy="805696"/>
            </a:xfrm>
            <a:prstGeom prst="rect">
              <a:avLst/>
            </a:prstGeom>
            <a:solidFill>
              <a:srgbClr val="FEE1B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Multi-Head</a:t>
              </a:r>
            </a:p>
            <a:p>
              <a:pPr algn="ctr"/>
              <a:r>
                <a:rPr kumimoji="1" lang="en-US" altLang="zh-CN" sz="24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Window</a:t>
              </a:r>
              <a:r>
                <a:rPr kumimoji="1" lang="zh-CN" altLang="en-US" sz="24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kumimoji="1" lang="en-US" altLang="zh-CN" sz="24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Attention</a:t>
              </a:r>
              <a:endParaRPr kumimoji="1" lang="zh-CN" altLang="en-US" sz="24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4" name="矩形 13">
              <a:extLst>
                <a:ext uri="{FF2B5EF4-FFF2-40B4-BE49-F238E27FC236}">
                  <a16:creationId xmlns:a16="http://schemas.microsoft.com/office/drawing/2014/main" id="{111455A9-0EE9-8AD0-FC1D-67FBDD369CD3}"/>
                </a:ext>
              </a:extLst>
            </p:cNvPr>
            <p:cNvSpPr/>
            <p:nvPr/>
          </p:nvSpPr>
          <p:spPr>
            <a:xfrm>
              <a:off x="8748793" y="3730868"/>
              <a:ext cx="2646800" cy="564517"/>
            </a:xfrm>
            <a:prstGeom prst="rect">
              <a:avLst/>
            </a:prstGeom>
            <a:solidFill>
              <a:schemeClr val="tx2">
                <a:lumMod val="40000"/>
                <a:lumOff val="6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Window</a:t>
              </a:r>
              <a:r>
                <a:rPr kumimoji="1" lang="zh-CN" altLang="en-US" sz="24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kumimoji="1" lang="en-US" altLang="zh-CN" sz="24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Partition</a:t>
              </a:r>
              <a:endParaRPr kumimoji="1" lang="zh-CN" altLang="en-US" sz="24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5" name="文本框 14">
              <a:extLst>
                <a:ext uri="{FF2B5EF4-FFF2-40B4-BE49-F238E27FC236}">
                  <a16:creationId xmlns:a16="http://schemas.microsoft.com/office/drawing/2014/main" id="{A13A1199-CD5A-3420-37D2-0EF02622692B}"/>
                </a:ext>
              </a:extLst>
            </p:cNvPr>
            <p:cNvSpPr txBox="1"/>
            <p:nvPr/>
          </p:nvSpPr>
          <p:spPr>
            <a:xfrm>
              <a:off x="9074959" y="4778918"/>
              <a:ext cx="393056" cy="400110"/>
            </a:xfrm>
            <a:prstGeom prst="rect">
              <a:avLst/>
            </a:prstGeom>
            <a:noFill/>
          </p:spPr>
          <p:txBody>
            <a:bodyPr wrap="none" rtlCol="0">
              <a:spAutoFit/>
            </a:bodyPr>
            <a:lstStyle/>
            <a:p>
              <a:r>
                <a:rPr kumimoji="1" lang="en-US" altLang="zh-CN" sz="2000" dirty="0">
                  <a:latin typeface="Microsoft YaHei" panose="020B0503020204020204" pitchFamily="34" charset="-122"/>
                  <a:ea typeface="Microsoft YaHei" panose="020B0503020204020204" pitchFamily="34" charset="-122"/>
                </a:rPr>
                <a:t>Q</a:t>
              </a:r>
              <a:endParaRPr kumimoji="1" lang="zh-CN" altLang="en-US" sz="2000" dirty="0">
                <a:latin typeface="Microsoft YaHei" panose="020B0503020204020204" pitchFamily="34" charset="-122"/>
                <a:ea typeface="Microsoft YaHei" panose="020B0503020204020204" pitchFamily="34" charset="-122"/>
              </a:endParaRPr>
            </a:p>
          </p:txBody>
        </p:sp>
        <p:sp>
          <p:nvSpPr>
            <p:cNvPr id="16" name="文本框 15">
              <a:extLst>
                <a:ext uri="{FF2B5EF4-FFF2-40B4-BE49-F238E27FC236}">
                  <a16:creationId xmlns:a16="http://schemas.microsoft.com/office/drawing/2014/main" id="{DA31BAD3-3B42-2CF1-9530-A0701BA670EF}"/>
                </a:ext>
              </a:extLst>
            </p:cNvPr>
            <p:cNvSpPr txBox="1"/>
            <p:nvPr/>
          </p:nvSpPr>
          <p:spPr>
            <a:xfrm>
              <a:off x="9906923" y="4810031"/>
              <a:ext cx="348172" cy="400110"/>
            </a:xfrm>
            <a:prstGeom prst="rect">
              <a:avLst/>
            </a:prstGeom>
            <a:noFill/>
          </p:spPr>
          <p:txBody>
            <a:bodyPr wrap="none" rtlCol="0">
              <a:spAutoFit/>
            </a:bodyPr>
            <a:lstStyle/>
            <a:p>
              <a:r>
                <a:rPr kumimoji="1" lang="en-US" altLang="zh-CN" sz="2000" dirty="0">
                  <a:latin typeface="Microsoft YaHei" panose="020B0503020204020204" pitchFamily="34" charset="-122"/>
                  <a:ea typeface="Microsoft YaHei" panose="020B0503020204020204" pitchFamily="34" charset="-122"/>
                </a:rPr>
                <a:t>K</a:t>
              </a:r>
              <a:endParaRPr kumimoji="1" lang="zh-CN" altLang="en-US" sz="2000" dirty="0">
                <a:latin typeface="Microsoft YaHei" panose="020B0503020204020204" pitchFamily="34" charset="-122"/>
                <a:ea typeface="Microsoft YaHei" panose="020B0503020204020204" pitchFamily="34" charset="-122"/>
              </a:endParaRPr>
            </a:p>
          </p:txBody>
        </p:sp>
        <p:sp>
          <p:nvSpPr>
            <p:cNvPr id="17" name="文本框 16">
              <a:extLst>
                <a:ext uri="{FF2B5EF4-FFF2-40B4-BE49-F238E27FC236}">
                  <a16:creationId xmlns:a16="http://schemas.microsoft.com/office/drawing/2014/main" id="{9BBFC1F5-1118-D693-278B-72EAB174782E}"/>
                </a:ext>
              </a:extLst>
            </p:cNvPr>
            <p:cNvSpPr txBox="1"/>
            <p:nvPr/>
          </p:nvSpPr>
          <p:spPr>
            <a:xfrm>
              <a:off x="10661647" y="4810031"/>
              <a:ext cx="357790" cy="400110"/>
            </a:xfrm>
            <a:prstGeom prst="rect">
              <a:avLst/>
            </a:prstGeom>
            <a:noFill/>
          </p:spPr>
          <p:txBody>
            <a:bodyPr wrap="none" rtlCol="0">
              <a:spAutoFit/>
            </a:bodyPr>
            <a:lstStyle/>
            <a:p>
              <a:r>
                <a:rPr kumimoji="1" lang="en-US" altLang="zh-CN" sz="2000" dirty="0">
                  <a:latin typeface="Microsoft YaHei" panose="020B0503020204020204" pitchFamily="34" charset="-122"/>
                  <a:ea typeface="Microsoft YaHei" panose="020B0503020204020204" pitchFamily="34" charset="-122"/>
                </a:rPr>
                <a:t>V</a:t>
              </a:r>
              <a:endParaRPr kumimoji="1" lang="zh-CN" altLang="en-US" sz="2000" dirty="0">
                <a:latin typeface="Microsoft YaHei" panose="020B0503020204020204" pitchFamily="34" charset="-122"/>
                <a:ea typeface="Microsoft YaHei" panose="020B0503020204020204" pitchFamily="34" charset="-122"/>
              </a:endParaRPr>
            </a:p>
          </p:txBody>
        </p:sp>
        <p:cxnSp>
          <p:nvCxnSpPr>
            <p:cNvPr id="19" name="直线箭头连接符 18">
              <a:extLst>
                <a:ext uri="{FF2B5EF4-FFF2-40B4-BE49-F238E27FC236}">
                  <a16:creationId xmlns:a16="http://schemas.microsoft.com/office/drawing/2014/main" id="{E2431099-9577-DA91-658A-C523B229035F}"/>
                </a:ext>
              </a:extLst>
            </p:cNvPr>
            <p:cNvCxnSpPr>
              <a:stCxn id="15" idx="0"/>
            </p:cNvCxnSpPr>
            <p:nvPr/>
          </p:nvCxnSpPr>
          <p:spPr>
            <a:xfrm flipH="1" flipV="1">
              <a:off x="9261068" y="4295385"/>
              <a:ext cx="10419" cy="48353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线箭头连接符 19">
              <a:extLst>
                <a:ext uri="{FF2B5EF4-FFF2-40B4-BE49-F238E27FC236}">
                  <a16:creationId xmlns:a16="http://schemas.microsoft.com/office/drawing/2014/main" id="{F4ED51E6-0E84-C730-F1ED-475D5DA2E4D0}"/>
                </a:ext>
              </a:extLst>
            </p:cNvPr>
            <p:cNvCxnSpPr/>
            <p:nvPr/>
          </p:nvCxnSpPr>
          <p:spPr>
            <a:xfrm flipV="1">
              <a:off x="10057987" y="4295384"/>
              <a:ext cx="0" cy="48353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线箭头连接符 20">
              <a:extLst>
                <a:ext uri="{FF2B5EF4-FFF2-40B4-BE49-F238E27FC236}">
                  <a16:creationId xmlns:a16="http://schemas.microsoft.com/office/drawing/2014/main" id="{CC80E8C1-0A99-13DC-9232-6F56C21E6B26}"/>
                </a:ext>
              </a:extLst>
            </p:cNvPr>
            <p:cNvCxnSpPr/>
            <p:nvPr/>
          </p:nvCxnSpPr>
          <p:spPr>
            <a:xfrm flipV="1">
              <a:off x="10840542" y="4295383"/>
              <a:ext cx="0" cy="48353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a:extLst>
                <a:ext uri="{FF2B5EF4-FFF2-40B4-BE49-F238E27FC236}">
                  <a16:creationId xmlns:a16="http://schemas.microsoft.com/office/drawing/2014/main" id="{AA3A5B22-B8FA-59EC-1584-6FDF6A310629}"/>
                </a:ext>
              </a:extLst>
            </p:cNvPr>
            <p:cNvCxnSpPr>
              <a:cxnSpLocks/>
            </p:cNvCxnSpPr>
            <p:nvPr/>
          </p:nvCxnSpPr>
          <p:spPr>
            <a:xfrm flipV="1">
              <a:off x="9261068" y="3429000"/>
              <a:ext cx="0" cy="27075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线箭头连接符 23">
              <a:extLst>
                <a:ext uri="{FF2B5EF4-FFF2-40B4-BE49-F238E27FC236}">
                  <a16:creationId xmlns:a16="http://schemas.microsoft.com/office/drawing/2014/main" id="{63308FFA-989C-443A-5E99-923A1ED7662A}"/>
                </a:ext>
              </a:extLst>
            </p:cNvPr>
            <p:cNvCxnSpPr>
              <a:cxnSpLocks/>
            </p:cNvCxnSpPr>
            <p:nvPr/>
          </p:nvCxnSpPr>
          <p:spPr>
            <a:xfrm flipV="1">
              <a:off x="10045108" y="3429000"/>
              <a:ext cx="0" cy="27075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线箭头连接符 24">
              <a:extLst>
                <a:ext uri="{FF2B5EF4-FFF2-40B4-BE49-F238E27FC236}">
                  <a16:creationId xmlns:a16="http://schemas.microsoft.com/office/drawing/2014/main" id="{CE4DCF6F-FEA6-B5E7-7D6A-616F34D1ED92}"/>
                </a:ext>
              </a:extLst>
            </p:cNvPr>
            <p:cNvCxnSpPr>
              <a:cxnSpLocks/>
            </p:cNvCxnSpPr>
            <p:nvPr/>
          </p:nvCxnSpPr>
          <p:spPr>
            <a:xfrm flipV="1">
              <a:off x="10840542" y="3436663"/>
              <a:ext cx="0" cy="27075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文本框 25">
            <a:extLst>
              <a:ext uri="{FF2B5EF4-FFF2-40B4-BE49-F238E27FC236}">
                <a16:creationId xmlns:a16="http://schemas.microsoft.com/office/drawing/2014/main" id="{B8C8A9F6-47B9-372D-57FE-15778F66A2D2}"/>
              </a:ext>
            </a:extLst>
          </p:cNvPr>
          <p:cNvSpPr txBox="1"/>
          <p:nvPr/>
        </p:nvSpPr>
        <p:spPr>
          <a:xfrm>
            <a:off x="8327776" y="3937846"/>
            <a:ext cx="3238835" cy="892552"/>
          </a:xfrm>
          <a:prstGeom prst="rect">
            <a:avLst/>
          </a:prstGeom>
          <a:noFill/>
        </p:spPr>
        <p:txBody>
          <a:bodyPr wrap="none" rtlCol="0">
            <a:spAutoFit/>
          </a:bodyPr>
          <a:lstStyle/>
          <a:p>
            <a:r>
              <a:rPr kumimoji="1" lang="en-US" altLang="zh-CN" sz="2800" dirty="0"/>
              <a:t>Window</a:t>
            </a:r>
            <a:r>
              <a:rPr kumimoji="1" lang="zh-CN" altLang="en-US" sz="2800" dirty="0"/>
              <a:t> </a:t>
            </a:r>
            <a:r>
              <a:rPr kumimoji="1" lang="en-US" altLang="zh-CN" sz="2800" dirty="0"/>
              <a:t>Style</a:t>
            </a:r>
            <a:r>
              <a:rPr kumimoji="1" lang="zh-CN" altLang="en-US" sz="2800" dirty="0"/>
              <a:t> </a:t>
            </a:r>
            <a:r>
              <a:rPr kumimoji="1" lang="en-US" altLang="zh-CN" sz="2800" dirty="0"/>
              <a:t>(Local)</a:t>
            </a:r>
          </a:p>
          <a:p>
            <a:pPr algn="ctr"/>
            <a:r>
              <a:rPr kumimoji="1" lang="en-US" altLang="zh-CN" sz="2400" dirty="0"/>
              <a:t>Swin,</a:t>
            </a:r>
            <a:r>
              <a:rPr kumimoji="1" lang="zh-CN" altLang="en-US" sz="2400" dirty="0"/>
              <a:t> </a:t>
            </a:r>
            <a:r>
              <a:rPr kumimoji="1" lang="en-US" altLang="zh-CN" sz="2400" dirty="0"/>
              <a:t>Twins,</a:t>
            </a:r>
            <a:r>
              <a:rPr kumimoji="1" lang="zh-CN" altLang="en-US" sz="2400" dirty="0"/>
              <a:t> </a:t>
            </a:r>
            <a:r>
              <a:rPr kumimoji="1" lang="en-US" altLang="zh-CN" sz="2400" dirty="0"/>
              <a:t>…</a:t>
            </a:r>
            <a:endParaRPr kumimoji="1" lang="zh-CN" altLang="en-US" sz="2400" dirty="0"/>
          </a:p>
        </p:txBody>
      </p:sp>
      <p:sp>
        <p:nvSpPr>
          <p:cNvPr id="28" name="文本框 27">
            <a:extLst>
              <a:ext uri="{FF2B5EF4-FFF2-40B4-BE49-F238E27FC236}">
                <a16:creationId xmlns:a16="http://schemas.microsoft.com/office/drawing/2014/main" id="{C62591A9-DF15-0199-FE50-948BFE6AFE7A}"/>
              </a:ext>
            </a:extLst>
          </p:cNvPr>
          <p:cNvSpPr txBox="1"/>
          <p:nvPr/>
        </p:nvSpPr>
        <p:spPr>
          <a:xfrm>
            <a:off x="403600" y="5427231"/>
            <a:ext cx="8836393" cy="461665"/>
          </a:xfrm>
          <a:prstGeom prst="rect">
            <a:avLst/>
          </a:prstGeom>
          <a:noFill/>
        </p:spPr>
        <p:txBody>
          <a:bodyPr wrap="none" rtlCol="0">
            <a:spAutoFit/>
          </a:bodyPr>
          <a:lstStyle/>
          <a:p>
            <a:r>
              <a:rPr kumimoji="1" lang="en-US" altLang="zh-CN" sz="2400" b="1" dirty="0"/>
              <a:t>Reduction</a:t>
            </a:r>
            <a:r>
              <a:rPr kumimoji="1" lang="zh-CN" altLang="en-US" sz="2400" b="1" dirty="0"/>
              <a:t> </a:t>
            </a:r>
            <a:r>
              <a:rPr kumimoji="1" lang="en-US" altLang="zh-CN" sz="2400" b="1" dirty="0"/>
              <a:t>style</a:t>
            </a:r>
            <a:r>
              <a:rPr kumimoji="1" lang="en-US" altLang="zh-CN" sz="2400" dirty="0"/>
              <a:t>:</a:t>
            </a:r>
            <a:r>
              <a:rPr kumimoji="1" lang="zh-CN" altLang="en-US" sz="2400" dirty="0"/>
              <a:t> </a:t>
            </a:r>
            <a:r>
              <a:rPr kumimoji="1" lang="en-US" altLang="zh-CN" sz="2400" dirty="0"/>
              <a:t>more</a:t>
            </a:r>
            <a:r>
              <a:rPr kumimoji="1" lang="zh-CN" altLang="en-US" sz="2400" dirty="0"/>
              <a:t> </a:t>
            </a:r>
            <a:r>
              <a:rPr kumimoji="1" lang="en-US" altLang="zh-CN" sz="2400" dirty="0"/>
              <a:t>efficient,</a:t>
            </a:r>
            <a:r>
              <a:rPr kumimoji="1" lang="zh-CN" altLang="en-US" sz="2400" dirty="0"/>
              <a:t> </a:t>
            </a:r>
            <a:r>
              <a:rPr kumimoji="1" lang="en-US" altLang="zh-CN" sz="2400" dirty="0"/>
              <a:t>but</a:t>
            </a:r>
            <a:r>
              <a:rPr kumimoji="1" lang="zh-CN" altLang="en-US" sz="2400" dirty="0"/>
              <a:t> </a:t>
            </a:r>
            <a:r>
              <a:rPr kumimoji="1" lang="en-US" altLang="zh-CN" sz="2400" dirty="0"/>
              <a:t>generates</a:t>
            </a:r>
            <a:r>
              <a:rPr kumimoji="1" lang="zh-CN" altLang="en-US" sz="2400" dirty="0"/>
              <a:t> </a:t>
            </a:r>
            <a:r>
              <a:rPr kumimoji="1" lang="en-US" altLang="zh-CN" sz="2400" dirty="0"/>
              <a:t>less</a:t>
            </a:r>
            <a:r>
              <a:rPr kumimoji="1" lang="zh-CN" altLang="en-US" sz="2400" dirty="0"/>
              <a:t> </a:t>
            </a:r>
            <a:r>
              <a:rPr kumimoji="1" lang="en-US" altLang="zh-CN" sz="2400" dirty="0"/>
              <a:t>powerful</a:t>
            </a:r>
            <a:r>
              <a:rPr kumimoji="1" lang="zh-CN" altLang="en-US" sz="2400" dirty="0"/>
              <a:t> </a:t>
            </a:r>
            <a:r>
              <a:rPr kumimoji="1" lang="en-US" altLang="zh-CN" sz="2400" dirty="0"/>
              <a:t>features.</a:t>
            </a:r>
            <a:endParaRPr kumimoji="1" lang="zh-CN" altLang="en-US" sz="2400" dirty="0"/>
          </a:p>
        </p:txBody>
      </p:sp>
      <p:sp>
        <p:nvSpPr>
          <p:cNvPr id="29" name="文本框 28">
            <a:extLst>
              <a:ext uri="{FF2B5EF4-FFF2-40B4-BE49-F238E27FC236}">
                <a16:creationId xmlns:a16="http://schemas.microsoft.com/office/drawing/2014/main" id="{684ECA38-2A56-5579-1F7F-BEF950E6B8A4}"/>
              </a:ext>
            </a:extLst>
          </p:cNvPr>
          <p:cNvSpPr txBox="1"/>
          <p:nvPr/>
        </p:nvSpPr>
        <p:spPr>
          <a:xfrm>
            <a:off x="420673" y="5931939"/>
            <a:ext cx="11298606" cy="461665"/>
          </a:xfrm>
          <a:prstGeom prst="rect">
            <a:avLst/>
          </a:prstGeom>
          <a:noFill/>
        </p:spPr>
        <p:txBody>
          <a:bodyPr wrap="none" rtlCol="0">
            <a:spAutoFit/>
          </a:bodyPr>
          <a:lstStyle/>
          <a:p>
            <a:r>
              <a:rPr kumimoji="1" lang="en-US" altLang="zh-CN" sz="2400" b="1" dirty="0"/>
              <a:t>Window</a:t>
            </a:r>
            <a:r>
              <a:rPr kumimoji="1" lang="zh-CN" altLang="en-US" sz="2400" b="1" dirty="0"/>
              <a:t> </a:t>
            </a:r>
            <a:r>
              <a:rPr kumimoji="1" lang="en-US" altLang="zh-CN" sz="2400" b="1" dirty="0"/>
              <a:t>style</a:t>
            </a:r>
            <a:r>
              <a:rPr kumimoji="1" lang="en-US" altLang="zh-CN" sz="2400" dirty="0"/>
              <a:t>:</a:t>
            </a:r>
            <a:r>
              <a:rPr kumimoji="1" lang="zh-CN" altLang="en-US" sz="2400" dirty="0"/>
              <a:t> </a:t>
            </a:r>
            <a:r>
              <a:rPr kumimoji="1" lang="en-US" altLang="zh-CN" sz="2400" dirty="0"/>
              <a:t>computes</a:t>
            </a:r>
            <a:r>
              <a:rPr kumimoji="1" lang="zh-CN" altLang="en-US" sz="2400" dirty="0"/>
              <a:t> </a:t>
            </a:r>
            <a:r>
              <a:rPr kumimoji="1" lang="en-US" altLang="zh-CN" sz="2400" dirty="0"/>
              <a:t>self-attention</a:t>
            </a:r>
            <a:r>
              <a:rPr kumimoji="1" lang="zh-CN" altLang="en-US" sz="2400" dirty="0"/>
              <a:t> </a:t>
            </a:r>
            <a:r>
              <a:rPr kumimoji="1" lang="en-US" altLang="zh-CN" sz="2400" dirty="0"/>
              <a:t>within</a:t>
            </a:r>
            <a:r>
              <a:rPr kumimoji="1" lang="zh-CN" altLang="en-US" sz="2400" dirty="0"/>
              <a:t> </a:t>
            </a:r>
            <a:r>
              <a:rPr kumimoji="1" lang="en-US" altLang="zh-CN" sz="2400" dirty="0"/>
              <a:t>small</a:t>
            </a:r>
            <a:r>
              <a:rPr kumimoji="1" lang="zh-CN" altLang="en-US" sz="2400" dirty="0"/>
              <a:t> </a:t>
            </a:r>
            <a:r>
              <a:rPr kumimoji="1" lang="en-US" altLang="zh-CN" sz="2400" dirty="0"/>
              <a:t>windows,</a:t>
            </a:r>
            <a:r>
              <a:rPr kumimoji="1" lang="zh-CN" altLang="en-US" sz="2400" dirty="0"/>
              <a:t> </a:t>
            </a:r>
            <a:r>
              <a:rPr kumimoji="1" lang="en-US" altLang="zh-CN" sz="2400" dirty="0"/>
              <a:t>conducting</a:t>
            </a:r>
            <a:r>
              <a:rPr kumimoji="1" lang="zh-CN" altLang="en-US" sz="2400" dirty="0"/>
              <a:t> </a:t>
            </a:r>
            <a:r>
              <a:rPr kumimoji="1" lang="en-US" altLang="zh-CN" sz="2400" dirty="0"/>
              <a:t>local</a:t>
            </a:r>
            <a:r>
              <a:rPr kumimoji="1" lang="zh-CN" altLang="en-US" sz="2400" dirty="0"/>
              <a:t> </a:t>
            </a:r>
            <a:r>
              <a:rPr kumimoji="1" lang="en-US" altLang="zh-CN" sz="2400" dirty="0"/>
              <a:t>attention.</a:t>
            </a:r>
            <a:endParaRPr kumimoji="1" lang="zh-CN" altLang="en-US" sz="2400" dirty="0"/>
          </a:p>
        </p:txBody>
      </p:sp>
      <p:cxnSp>
        <p:nvCxnSpPr>
          <p:cNvPr id="30" name="直线箭头连接符 29">
            <a:extLst>
              <a:ext uri="{FF2B5EF4-FFF2-40B4-BE49-F238E27FC236}">
                <a16:creationId xmlns:a16="http://schemas.microsoft.com/office/drawing/2014/main" id="{093B72B8-5881-3F14-A39C-E3B3925BDC36}"/>
              </a:ext>
            </a:extLst>
          </p:cNvPr>
          <p:cNvCxnSpPr>
            <a:cxnSpLocks/>
          </p:cNvCxnSpPr>
          <p:nvPr/>
        </p:nvCxnSpPr>
        <p:spPr>
          <a:xfrm flipV="1">
            <a:off x="9911293" y="1060038"/>
            <a:ext cx="0" cy="27075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音频 4">
            <a:hlinkClick r:id="" action="ppaction://media"/>
            <a:extLst>
              <a:ext uri="{FF2B5EF4-FFF2-40B4-BE49-F238E27FC236}">
                <a16:creationId xmlns:a16="http://schemas.microsoft.com/office/drawing/2014/main" id="{BDE22741-8C9F-4DA0-A715-B407FB10186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906825955"/>
      </p:ext>
    </p:extLst>
  </p:cSld>
  <p:clrMapOvr>
    <a:masterClrMapping/>
  </p:clrMapOvr>
  <mc:AlternateContent xmlns:mc="http://schemas.openxmlformats.org/markup-compatibility/2006" xmlns:p14="http://schemas.microsoft.com/office/powerpoint/2010/main">
    <mc:Choice Requires="p14">
      <p:transition spd="slow" p14:dur="2000" advTm="54209"/>
    </mc:Choice>
    <mc:Fallback xmlns="">
      <p:transition spd="slow" advTm="5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4EC37-2B73-42A1-A4A0-516DD9ACF027}"/>
              </a:ext>
            </a:extLst>
          </p:cNvPr>
          <p:cNvSpPr>
            <a:spLocks noGrp="1"/>
          </p:cNvSpPr>
          <p:nvPr>
            <p:ph type="title"/>
          </p:nvPr>
        </p:nvSpPr>
        <p:spPr/>
        <p:txBody>
          <a:bodyPr/>
          <a:lstStyle/>
          <a:p>
            <a:r>
              <a:rPr lang="en-US" altLang="zh-CN" dirty="0"/>
              <a:t>Why pooling?</a:t>
            </a:r>
            <a:endParaRPr lang="zh-CN" altLang="en-US" dirty="0"/>
          </a:p>
        </p:txBody>
      </p:sp>
      <p:sp>
        <p:nvSpPr>
          <p:cNvPr id="4" name="内容占位符 3">
            <a:extLst>
              <a:ext uri="{FF2B5EF4-FFF2-40B4-BE49-F238E27FC236}">
                <a16:creationId xmlns:a16="http://schemas.microsoft.com/office/drawing/2014/main" id="{1F604643-70E2-4682-B559-1E801AD6B440}"/>
              </a:ext>
            </a:extLst>
          </p:cNvPr>
          <p:cNvSpPr>
            <a:spLocks noGrp="1"/>
          </p:cNvSpPr>
          <p:nvPr>
            <p:ph idx="1"/>
          </p:nvPr>
        </p:nvSpPr>
        <p:spPr/>
        <p:txBody>
          <a:bodyPr/>
          <a:lstStyle/>
          <a:p>
            <a:endParaRPr lang="en-US" altLang="zh-CN" dirty="0"/>
          </a:p>
          <a:p>
            <a:endParaRPr lang="en-US" altLang="zh-CN" dirty="0"/>
          </a:p>
          <a:p>
            <a:endParaRPr lang="en-US" altLang="zh-CN" dirty="0"/>
          </a:p>
          <a:p>
            <a:endParaRPr lang="en-US" altLang="zh-CN" dirty="0"/>
          </a:p>
          <a:p>
            <a:r>
              <a:rPr lang="en-US" altLang="zh-CN" dirty="0"/>
              <a:t>We would like to use pooling to further improve efficiency.</a:t>
            </a:r>
          </a:p>
          <a:p>
            <a:pPr lvl="1"/>
            <a:r>
              <a:rPr lang="en-US" altLang="zh-CN" dirty="0">
                <a:solidFill>
                  <a:srgbClr val="FF0000"/>
                </a:solidFill>
              </a:rPr>
              <a:t>Cheapest basic operator </a:t>
            </a:r>
            <a:r>
              <a:rPr lang="en-US" altLang="zh-CN" dirty="0"/>
              <a:t>for multi-scale information</a:t>
            </a:r>
          </a:p>
          <a:p>
            <a:pPr lvl="1"/>
            <a:r>
              <a:rPr lang="en-US" altLang="zh-CN" dirty="0"/>
              <a:t>We have rich experience [1,2,3]</a:t>
            </a:r>
          </a:p>
          <a:p>
            <a:endParaRPr lang="zh-CN" altLang="en-US" dirty="0"/>
          </a:p>
        </p:txBody>
      </p:sp>
      <p:sp>
        <p:nvSpPr>
          <p:cNvPr id="7" name="文本框 6">
            <a:extLst>
              <a:ext uri="{FF2B5EF4-FFF2-40B4-BE49-F238E27FC236}">
                <a16:creationId xmlns:a16="http://schemas.microsoft.com/office/drawing/2014/main" id="{CACBBFEB-5E58-4F9E-BA58-0B2443F044F9}"/>
              </a:ext>
            </a:extLst>
          </p:cNvPr>
          <p:cNvSpPr txBox="1"/>
          <p:nvPr/>
        </p:nvSpPr>
        <p:spPr>
          <a:xfrm>
            <a:off x="1262849" y="5606625"/>
            <a:ext cx="9618489" cy="923330"/>
          </a:xfrm>
          <a:prstGeom prst="rect">
            <a:avLst/>
          </a:prstGeom>
          <a:noFill/>
        </p:spPr>
        <p:txBody>
          <a:bodyPr wrap="square" rtlCol="0">
            <a:spAutoFit/>
          </a:bodyPr>
          <a:lstStyle/>
          <a:p>
            <a:pPr marL="457200" indent="-457200">
              <a:buFont typeface="+mj-lt"/>
              <a:buAutoNum type="arabicPeriod"/>
            </a:pPr>
            <a:r>
              <a:rPr kumimoji="1" lang="en-US" altLang="zh-CN" dirty="0"/>
              <a:t>Strip Pooling: Rethinking Spatial Pooling for Scene Parsing, CVPR 2020.</a:t>
            </a:r>
          </a:p>
          <a:p>
            <a:pPr marL="457200" indent="-457200">
              <a:buFont typeface="+mj-lt"/>
              <a:buAutoNum type="arabicPeriod"/>
            </a:pPr>
            <a:r>
              <a:rPr kumimoji="1" lang="en-US" altLang="zh-CN" dirty="0" err="1"/>
              <a:t>PoolNet</a:t>
            </a:r>
            <a:r>
              <a:rPr kumimoji="1" lang="en-US" altLang="zh-CN" dirty="0"/>
              <a:t>+: Exploring the Potential of Pooling for Salient Object Detection, TPAMI 2022</a:t>
            </a:r>
          </a:p>
          <a:p>
            <a:pPr marL="457200" indent="-457200">
              <a:buFont typeface="+mj-lt"/>
              <a:buAutoNum type="arabicPeriod"/>
            </a:pPr>
            <a:r>
              <a:rPr kumimoji="1" lang="en-US" altLang="zh-CN" dirty="0"/>
              <a:t>A Simple Pooling-Based Design for Real-Time Salient Object Detection, CVPR 2019</a:t>
            </a:r>
            <a:endParaRPr kumimoji="1" lang="zh-CN" altLang="en-US" dirty="0"/>
          </a:p>
        </p:txBody>
      </p:sp>
      <p:pic>
        <p:nvPicPr>
          <p:cNvPr id="5" name="图片 4">
            <a:extLst>
              <a:ext uri="{FF2B5EF4-FFF2-40B4-BE49-F238E27FC236}">
                <a16:creationId xmlns:a16="http://schemas.microsoft.com/office/drawing/2014/main" id="{F41BAB19-122E-4D23-9A5C-CF0DFFA93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2606" y="1167756"/>
            <a:ext cx="7440930" cy="2030411"/>
          </a:xfrm>
          <a:prstGeom prst="rect">
            <a:avLst/>
          </a:prstGeom>
        </p:spPr>
      </p:pic>
      <p:pic>
        <p:nvPicPr>
          <p:cNvPr id="8" name="图片 7">
            <a:extLst>
              <a:ext uri="{FF2B5EF4-FFF2-40B4-BE49-F238E27FC236}">
                <a16:creationId xmlns:a16="http://schemas.microsoft.com/office/drawing/2014/main" id="{08CB0F7C-45EE-412E-94B0-BD752BFFEC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2595" y="1029411"/>
            <a:ext cx="1516799" cy="2168756"/>
          </a:xfrm>
          <a:prstGeom prst="rect">
            <a:avLst/>
          </a:prstGeom>
        </p:spPr>
      </p:pic>
      <p:pic>
        <p:nvPicPr>
          <p:cNvPr id="10" name="音频 9">
            <a:hlinkClick r:id="" action="ppaction://media"/>
            <a:extLst>
              <a:ext uri="{FF2B5EF4-FFF2-40B4-BE49-F238E27FC236}">
                <a16:creationId xmlns:a16="http://schemas.microsoft.com/office/drawing/2014/main" id="{54F61DFA-8794-4226-885B-91A76A6654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9417309"/>
      </p:ext>
    </p:extLst>
  </p:cSld>
  <p:clrMapOvr>
    <a:masterClrMapping/>
  </p:clrMapOvr>
  <mc:AlternateContent xmlns:mc="http://schemas.openxmlformats.org/markup-compatibility/2006" xmlns:p14="http://schemas.microsoft.com/office/powerpoint/2010/main">
    <mc:Choice Requires="p14">
      <p:transition spd="slow" p14:dur="2000" advTm="27223"/>
    </mc:Choice>
    <mc:Fallback xmlns="">
      <p:transition spd="slow" advTm="27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10"/>
                </p:tgtEl>
              </p:cMediaNode>
            </p:audi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Revisiting</a:t>
            </a:r>
            <a:r>
              <a:rPr lang="zh-CN" altLang="en-US" dirty="0"/>
              <a:t> </a:t>
            </a:r>
            <a:r>
              <a:rPr lang="en-US" altLang="zh-CN" dirty="0"/>
              <a:t>Pyramid</a:t>
            </a:r>
            <a:r>
              <a:rPr lang="zh-CN" altLang="en-US" dirty="0"/>
              <a:t> </a:t>
            </a:r>
            <a:r>
              <a:rPr lang="en-US" altLang="zh-CN" dirty="0"/>
              <a:t>Pooling</a:t>
            </a:r>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a:xfrm>
            <a:off x="394447" y="789710"/>
            <a:ext cx="8354346" cy="5820093"/>
          </a:xfrm>
        </p:spPr>
        <p:txBody>
          <a:bodyPr>
            <a:normAutofit/>
          </a:bodyPr>
          <a:lstStyle/>
          <a:p>
            <a:pPr marL="0" indent="0">
              <a:buNone/>
            </a:pPr>
            <a:endParaRPr lang="en-US" altLang="zh-CN" dirty="0"/>
          </a:p>
          <a:p>
            <a:pPr marL="0" indent="0">
              <a:buNone/>
            </a:pPr>
            <a:endParaRPr lang="zh-CN" altLang="en-US" dirty="0"/>
          </a:p>
        </p:txBody>
      </p:sp>
      <p:grpSp>
        <p:nvGrpSpPr>
          <p:cNvPr id="4" name="组合 3">
            <a:extLst>
              <a:ext uri="{FF2B5EF4-FFF2-40B4-BE49-F238E27FC236}">
                <a16:creationId xmlns:a16="http://schemas.microsoft.com/office/drawing/2014/main" id="{8F41AC1A-972B-4A18-A8C5-FD13388B33C9}"/>
              </a:ext>
            </a:extLst>
          </p:cNvPr>
          <p:cNvGrpSpPr/>
          <p:nvPr/>
        </p:nvGrpSpPr>
        <p:grpSpPr>
          <a:xfrm>
            <a:off x="6285835" y="867587"/>
            <a:ext cx="4912465" cy="2243789"/>
            <a:chOff x="6285835" y="867587"/>
            <a:chExt cx="4958121" cy="2701509"/>
          </a:xfrm>
        </p:grpSpPr>
        <p:sp>
          <p:nvSpPr>
            <p:cNvPr id="7" name="文本框 6">
              <a:extLst>
                <a:ext uri="{FF2B5EF4-FFF2-40B4-BE49-F238E27FC236}">
                  <a16:creationId xmlns:a16="http://schemas.microsoft.com/office/drawing/2014/main" id="{3CDED808-669C-C978-D19E-10941BBAF969}"/>
                </a:ext>
              </a:extLst>
            </p:cNvPr>
            <p:cNvSpPr txBox="1"/>
            <p:nvPr/>
          </p:nvSpPr>
          <p:spPr>
            <a:xfrm>
              <a:off x="6319089" y="3107431"/>
              <a:ext cx="4859407" cy="461665"/>
            </a:xfrm>
            <a:prstGeom prst="rect">
              <a:avLst/>
            </a:prstGeom>
            <a:noFill/>
          </p:spPr>
          <p:txBody>
            <a:bodyPr wrap="none" rtlCol="0">
              <a:spAutoFit/>
            </a:bodyPr>
            <a:lstStyle/>
            <a:p>
              <a:pPr algn="ctr"/>
              <a:r>
                <a:rPr kumimoji="1" lang="en-US" altLang="zh-CN" sz="2400" dirty="0"/>
                <a:t>Spatial Pyramid Matching</a:t>
              </a:r>
              <a:r>
                <a:rPr kumimoji="1" lang="en-US" altLang="zh-CN" sz="2400" i="1" dirty="0"/>
                <a:t>, CVPR</a:t>
              </a:r>
              <a:r>
                <a:rPr kumimoji="1" lang="zh-CN" altLang="en-US" sz="2400" i="1" dirty="0"/>
                <a:t> </a:t>
              </a:r>
              <a:r>
                <a:rPr kumimoji="1" lang="en-US" altLang="zh-CN" sz="2400" i="1" dirty="0"/>
                <a:t>2006</a:t>
              </a:r>
              <a:endParaRPr kumimoji="1" lang="zh-CN" altLang="en-US" sz="2400" i="1" dirty="0"/>
            </a:p>
          </p:txBody>
        </p:sp>
        <p:pic>
          <p:nvPicPr>
            <p:cNvPr id="9" name="图片 8">
              <a:extLst>
                <a:ext uri="{FF2B5EF4-FFF2-40B4-BE49-F238E27FC236}">
                  <a16:creationId xmlns:a16="http://schemas.microsoft.com/office/drawing/2014/main" id="{1C6C17F0-9BE4-907D-9AC1-4D29575A213D}"/>
                </a:ext>
              </a:extLst>
            </p:cNvPr>
            <p:cNvPicPr>
              <a:picLocks noChangeAspect="1"/>
            </p:cNvPicPr>
            <p:nvPr/>
          </p:nvPicPr>
          <p:blipFill rotWithShape="1">
            <a:blip r:embed="rId5"/>
            <a:srcRect t="6479"/>
            <a:stretch/>
          </p:blipFill>
          <p:spPr>
            <a:xfrm>
              <a:off x="6285835" y="867587"/>
              <a:ext cx="4958121" cy="2239844"/>
            </a:xfrm>
            <a:prstGeom prst="rect">
              <a:avLst/>
            </a:prstGeom>
          </p:spPr>
        </p:pic>
      </p:grpSp>
      <p:grpSp>
        <p:nvGrpSpPr>
          <p:cNvPr id="6" name="组合 5">
            <a:extLst>
              <a:ext uri="{FF2B5EF4-FFF2-40B4-BE49-F238E27FC236}">
                <a16:creationId xmlns:a16="http://schemas.microsoft.com/office/drawing/2014/main" id="{06DC17AF-6FC1-4A04-8C98-A24D52257427}"/>
              </a:ext>
            </a:extLst>
          </p:cNvPr>
          <p:cNvGrpSpPr/>
          <p:nvPr/>
        </p:nvGrpSpPr>
        <p:grpSpPr>
          <a:xfrm>
            <a:off x="859414" y="811851"/>
            <a:ext cx="4737822" cy="2312940"/>
            <a:chOff x="410680" y="956733"/>
            <a:chExt cx="4734886" cy="2612363"/>
          </a:xfrm>
        </p:grpSpPr>
        <p:sp>
          <p:nvSpPr>
            <p:cNvPr id="5" name="文本框 4">
              <a:extLst>
                <a:ext uri="{FF2B5EF4-FFF2-40B4-BE49-F238E27FC236}">
                  <a16:creationId xmlns:a16="http://schemas.microsoft.com/office/drawing/2014/main" id="{CB15831A-F3DC-9939-0CFF-195BD55684D7}"/>
                </a:ext>
              </a:extLst>
            </p:cNvPr>
            <p:cNvSpPr txBox="1"/>
            <p:nvPr/>
          </p:nvSpPr>
          <p:spPr>
            <a:xfrm>
              <a:off x="410680" y="3107431"/>
              <a:ext cx="4734886" cy="461665"/>
            </a:xfrm>
            <a:prstGeom prst="rect">
              <a:avLst/>
            </a:prstGeom>
            <a:noFill/>
          </p:spPr>
          <p:txBody>
            <a:bodyPr wrap="none" rtlCol="0">
              <a:spAutoFit/>
            </a:bodyPr>
            <a:lstStyle/>
            <a:p>
              <a:pPr algn="ctr"/>
              <a:r>
                <a:rPr kumimoji="1" lang="en-US" altLang="zh-CN" sz="2400" dirty="0"/>
                <a:t>Pyramid Matching Kernel</a:t>
              </a:r>
              <a:r>
                <a:rPr kumimoji="1" lang="en-US" altLang="zh-CN" sz="2400" i="1" dirty="0"/>
                <a:t>, ICCV 2005</a:t>
              </a:r>
              <a:endParaRPr kumimoji="1" lang="zh-CN" altLang="en-US" sz="2400" i="1" dirty="0"/>
            </a:p>
          </p:txBody>
        </p:sp>
        <p:grpSp>
          <p:nvGrpSpPr>
            <p:cNvPr id="10" name="组合 9">
              <a:extLst>
                <a:ext uri="{FF2B5EF4-FFF2-40B4-BE49-F238E27FC236}">
                  <a16:creationId xmlns:a16="http://schemas.microsoft.com/office/drawing/2014/main" id="{2F76E49C-A8E8-4470-80E7-FA42D6775294}"/>
                </a:ext>
              </a:extLst>
            </p:cNvPr>
            <p:cNvGrpSpPr/>
            <p:nvPr/>
          </p:nvGrpSpPr>
          <p:grpSpPr>
            <a:xfrm>
              <a:off x="544883" y="956733"/>
              <a:ext cx="4560518" cy="2065867"/>
              <a:chOff x="416605" y="1846231"/>
              <a:chExt cx="7401165" cy="3600000"/>
            </a:xfrm>
          </p:grpSpPr>
          <p:grpSp>
            <p:nvGrpSpPr>
              <p:cNvPr id="11" name="组合 10">
                <a:extLst>
                  <a:ext uri="{FF2B5EF4-FFF2-40B4-BE49-F238E27FC236}">
                    <a16:creationId xmlns:a16="http://schemas.microsoft.com/office/drawing/2014/main" id="{C81EE2E6-4729-491E-A8B3-AF1239C715B4}"/>
                  </a:ext>
                </a:extLst>
              </p:cNvPr>
              <p:cNvGrpSpPr>
                <a:grpSpLocks noChangeAspect="1"/>
              </p:cNvGrpSpPr>
              <p:nvPr/>
            </p:nvGrpSpPr>
            <p:grpSpPr>
              <a:xfrm>
                <a:off x="3090494" y="1846231"/>
                <a:ext cx="2060261" cy="3600000"/>
                <a:chOff x="4104655" y="1968831"/>
                <a:chExt cx="2520000" cy="4403325"/>
              </a:xfrm>
            </p:grpSpPr>
            <p:grpSp>
              <p:nvGrpSpPr>
                <p:cNvPr id="72" name="组合 71">
                  <a:extLst>
                    <a:ext uri="{FF2B5EF4-FFF2-40B4-BE49-F238E27FC236}">
                      <a16:creationId xmlns:a16="http://schemas.microsoft.com/office/drawing/2014/main" id="{BA0FFCE4-7E84-4EFC-84AA-452F28CAE5C0}"/>
                    </a:ext>
                  </a:extLst>
                </p:cNvPr>
                <p:cNvGrpSpPr/>
                <p:nvPr/>
              </p:nvGrpSpPr>
              <p:grpSpPr>
                <a:xfrm>
                  <a:off x="5364655" y="2598131"/>
                  <a:ext cx="1260000" cy="1260000"/>
                  <a:chOff x="9736086" y="3783861"/>
                  <a:chExt cx="2520000" cy="2520000"/>
                </a:xfrm>
              </p:grpSpPr>
              <p:sp>
                <p:nvSpPr>
                  <p:cNvPr id="97" name="矩形 96">
                    <a:extLst>
                      <a:ext uri="{FF2B5EF4-FFF2-40B4-BE49-F238E27FC236}">
                        <a16:creationId xmlns:a16="http://schemas.microsoft.com/office/drawing/2014/main" id="{C355D3E6-64B6-49C6-AF3E-69AE080B9F8B}"/>
                      </a:ext>
                    </a:extLst>
                  </p:cNvPr>
                  <p:cNvSpPr/>
                  <p:nvPr/>
                </p:nvSpPr>
                <p:spPr>
                  <a:xfrm>
                    <a:off x="9736086" y="3783861"/>
                    <a:ext cx="2520000" cy="25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流程图: 接点 97">
                    <a:extLst>
                      <a:ext uri="{FF2B5EF4-FFF2-40B4-BE49-F238E27FC236}">
                        <a16:creationId xmlns:a16="http://schemas.microsoft.com/office/drawing/2014/main" id="{86013E4D-33A1-45EF-947B-AFB3964790C9}"/>
                      </a:ext>
                    </a:extLst>
                  </p:cNvPr>
                  <p:cNvSpPr/>
                  <p:nvPr/>
                </p:nvSpPr>
                <p:spPr>
                  <a:xfrm>
                    <a:off x="10439400" y="395224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流程图: 接点 98">
                    <a:extLst>
                      <a:ext uri="{FF2B5EF4-FFF2-40B4-BE49-F238E27FC236}">
                        <a16:creationId xmlns:a16="http://schemas.microsoft.com/office/drawing/2014/main" id="{1005AD19-D5BD-4334-93ED-76A737F13FA7}"/>
                      </a:ext>
                    </a:extLst>
                  </p:cNvPr>
                  <p:cNvSpPr/>
                  <p:nvPr/>
                </p:nvSpPr>
                <p:spPr>
                  <a:xfrm>
                    <a:off x="10281920" y="46532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流程图: 接点 99">
                    <a:extLst>
                      <a:ext uri="{FF2B5EF4-FFF2-40B4-BE49-F238E27FC236}">
                        <a16:creationId xmlns:a16="http://schemas.microsoft.com/office/drawing/2014/main" id="{B87DC60C-4228-4DF9-9A4E-4933C5B6D872}"/>
                      </a:ext>
                    </a:extLst>
                  </p:cNvPr>
                  <p:cNvSpPr/>
                  <p:nvPr/>
                </p:nvSpPr>
                <p:spPr>
                  <a:xfrm>
                    <a:off x="9966960" y="42976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流程图: 接点 100">
                    <a:extLst>
                      <a:ext uri="{FF2B5EF4-FFF2-40B4-BE49-F238E27FC236}">
                        <a16:creationId xmlns:a16="http://schemas.microsoft.com/office/drawing/2014/main" id="{2214D61F-F882-4451-BBF0-076E8049388D}"/>
                      </a:ext>
                    </a:extLst>
                  </p:cNvPr>
                  <p:cNvSpPr/>
                  <p:nvPr/>
                </p:nvSpPr>
                <p:spPr>
                  <a:xfrm>
                    <a:off x="10007600" y="52628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流程图: 接点 101">
                    <a:extLst>
                      <a:ext uri="{FF2B5EF4-FFF2-40B4-BE49-F238E27FC236}">
                        <a16:creationId xmlns:a16="http://schemas.microsoft.com/office/drawing/2014/main" id="{5D95A7B6-D1C4-4EC3-B9D6-BC4D7143F093}"/>
                      </a:ext>
                    </a:extLst>
                  </p:cNvPr>
                  <p:cNvSpPr/>
                  <p:nvPr/>
                </p:nvSpPr>
                <p:spPr>
                  <a:xfrm>
                    <a:off x="10454640" y="556260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流程图: 接点 102">
                    <a:extLst>
                      <a:ext uri="{FF2B5EF4-FFF2-40B4-BE49-F238E27FC236}">
                        <a16:creationId xmlns:a16="http://schemas.microsoft.com/office/drawing/2014/main" id="{7C96E8EE-F6A3-41A0-B35F-03E8929C6E50}"/>
                      </a:ext>
                    </a:extLst>
                  </p:cNvPr>
                  <p:cNvSpPr/>
                  <p:nvPr/>
                </p:nvSpPr>
                <p:spPr>
                  <a:xfrm>
                    <a:off x="10414000" y="591312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流程图: 接点 103">
                    <a:extLst>
                      <a:ext uri="{FF2B5EF4-FFF2-40B4-BE49-F238E27FC236}">
                        <a16:creationId xmlns:a16="http://schemas.microsoft.com/office/drawing/2014/main" id="{5D83BC87-C8E1-46CD-A239-6BE2851F0CE1}"/>
                      </a:ext>
                    </a:extLst>
                  </p:cNvPr>
                  <p:cNvSpPr/>
                  <p:nvPr/>
                </p:nvSpPr>
                <p:spPr>
                  <a:xfrm>
                    <a:off x="11485880" y="50850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流程图: 接点 104">
                    <a:extLst>
                      <a:ext uri="{FF2B5EF4-FFF2-40B4-BE49-F238E27FC236}">
                        <a16:creationId xmlns:a16="http://schemas.microsoft.com/office/drawing/2014/main" id="{C0E456E3-16D7-4862-9887-0CEA7C34241A}"/>
                      </a:ext>
                    </a:extLst>
                  </p:cNvPr>
                  <p:cNvSpPr/>
                  <p:nvPr/>
                </p:nvSpPr>
                <p:spPr>
                  <a:xfrm>
                    <a:off x="11567160" y="44754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流程图: 接点 105">
                    <a:extLst>
                      <a:ext uri="{FF2B5EF4-FFF2-40B4-BE49-F238E27FC236}">
                        <a16:creationId xmlns:a16="http://schemas.microsoft.com/office/drawing/2014/main" id="{A3B64E8D-AC76-4C40-97E3-E21724D9AFC0}"/>
                      </a:ext>
                    </a:extLst>
                  </p:cNvPr>
                  <p:cNvSpPr/>
                  <p:nvPr/>
                </p:nvSpPr>
                <p:spPr>
                  <a:xfrm>
                    <a:off x="11455400" y="426212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流程图: 接点 106">
                    <a:extLst>
                      <a:ext uri="{FF2B5EF4-FFF2-40B4-BE49-F238E27FC236}">
                        <a16:creationId xmlns:a16="http://schemas.microsoft.com/office/drawing/2014/main" id="{35742182-E365-4B25-BC57-BE124800AA27}"/>
                      </a:ext>
                    </a:extLst>
                  </p:cNvPr>
                  <p:cNvSpPr/>
                  <p:nvPr/>
                </p:nvSpPr>
                <p:spPr>
                  <a:xfrm>
                    <a:off x="11059160" y="413004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 name="组合 72">
                  <a:extLst>
                    <a:ext uri="{FF2B5EF4-FFF2-40B4-BE49-F238E27FC236}">
                      <a16:creationId xmlns:a16="http://schemas.microsoft.com/office/drawing/2014/main" id="{C6A98243-A045-4768-B64E-E7B22F4DA804}"/>
                    </a:ext>
                  </a:extLst>
                </p:cNvPr>
                <p:cNvGrpSpPr/>
                <p:nvPr/>
              </p:nvGrpSpPr>
              <p:grpSpPr>
                <a:xfrm>
                  <a:off x="4104655" y="3852156"/>
                  <a:ext cx="2520000" cy="2520000"/>
                  <a:chOff x="9736086" y="3783861"/>
                  <a:chExt cx="2520000" cy="2520000"/>
                </a:xfrm>
              </p:grpSpPr>
              <p:sp>
                <p:nvSpPr>
                  <p:cNvPr id="86" name="矩形 85">
                    <a:extLst>
                      <a:ext uri="{FF2B5EF4-FFF2-40B4-BE49-F238E27FC236}">
                        <a16:creationId xmlns:a16="http://schemas.microsoft.com/office/drawing/2014/main" id="{4A8684A1-F1B7-429A-9F8D-3100A9276B8F}"/>
                      </a:ext>
                    </a:extLst>
                  </p:cNvPr>
                  <p:cNvSpPr/>
                  <p:nvPr/>
                </p:nvSpPr>
                <p:spPr>
                  <a:xfrm>
                    <a:off x="9736086" y="3783861"/>
                    <a:ext cx="2520000" cy="25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流程图: 接点 86">
                    <a:extLst>
                      <a:ext uri="{FF2B5EF4-FFF2-40B4-BE49-F238E27FC236}">
                        <a16:creationId xmlns:a16="http://schemas.microsoft.com/office/drawing/2014/main" id="{AD17EE87-F6C6-4767-BC74-7C8C58FFE1FC}"/>
                      </a:ext>
                    </a:extLst>
                  </p:cNvPr>
                  <p:cNvSpPr/>
                  <p:nvPr/>
                </p:nvSpPr>
                <p:spPr>
                  <a:xfrm>
                    <a:off x="10439400" y="395224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流程图: 接点 87">
                    <a:extLst>
                      <a:ext uri="{FF2B5EF4-FFF2-40B4-BE49-F238E27FC236}">
                        <a16:creationId xmlns:a16="http://schemas.microsoft.com/office/drawing/2014/main" id="{A4D63641-9464-446C-A8F8-04D814458C53}"/>
                      </a:ext>
                    </a:extLst>
                  </p:cNvPr>
                  <p:cNvSpPr/>
                  <p:nvPr/>
                </p:nvSpPr>
                <p:spPr>
                  <a:xfrm>
                    <a:off x="10281920" y="46532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流程图: 接点 88">
                    <a:extLst>
                      <a:ext uri="{FF2B5EF4-FFF2-40B4-BE49-F238E27FC236}">
                        <a16:creationId xmlns:a16="http://schemas.microsoft.com/office/drawing/2014/main" id="{CC889488-20D8-4585-B683-7418E95215FF}"/>
                      </a:ext>
                    </a:extLst>
                  </p:cNvPr>
                  <p:cNvSpPr/>
                  <p:nvPr/>
                </p:nvSpPr>
                <p:spPr>
                  <a:xfrm>
                    <a:off x="9966960" y="42976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流程图: 接点 89">
                    <a:extLst>
                      <a:ext uri="{FF2B5EF4-FFF2-40B4-BE49-F238E27FC236}">
                        <a16:creationId xmlns:a16="http://schemas.microsoft.com/office/drawing/2014/main" id="{604547BC-43B9-491C-8B6A-7CE7DD8226DA}"/>
                      </a:ext>
                    </a:extLst>
                  </p:cNvPr>
                  <p:cNvSpPr/>
                  <p:nvPr/>
                </p:nvSpPr>
                <p:spPr>
                  <a:xfrm>
                    <a:off x="10007600" y="52628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流程图: 接点 90">
                    <a:extLst>
                      <a:ext uri="{FF2B5EF4-FFF2-40B4-BE49-F238E27FC236}">
                        <a16:creationId xmlns:a16="http://schemas.microsoft.com/office/drawing/2014/main" id="{749A8042-5723-45E1-BF2A-01A64FB8C77C}"/>
                      </a:ext>
                    </a:extLst>
                  </p:cNvPr>
                  <p:cNvSpPr/>
                  <p:nvPr/>
                </p:nvSpPr>
                <p:spPr>
                  <a:xfrm>
                    <a:off x="10454640" y="556260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流程图: 接点 91">
                    <a:extLst>
                      <a:ext uri="{FF2B5EF4-FFF2-40B4-BE49-F238E27FC236}">
                        <a16:creationId xmlns:a16="http://schemas.microsoft.com/office/drawing/2014/main" id="{460C0A11-BC3F-4BE2-94FA-CD166D2D3B5E}"/>
                      </a:ext>
                    </a:extLst>
                  </p:cNvPr>
                  <p:cNvSpPr/>
                  <p:nvPr/>
                </p:nvSpPr>
                <p:spPr>
                  <a:xfrm>
                    <a:off x="10414000" y="591312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流程图: 接点 92">
                    <a:extLst>
                      <a:ext uri="{FF2B5EF4-FFF2-40B4-BE49-F238E27FC236}">
                        <a16:creationId xmlns:a16="http://schemas.microsoft.com/office/drawing/2014/main" id="{0745CD9E-1EE7-4AC9-842A-DE55C4AC1CE6}"/>
                      </a:ext>
                    </a:extLst>
                  </p:cNvPr>
                  <p:cNvSpPr/>
                  <p:nvPr/>
                </p:nvSpPr>
                <p:spPr>
                  <a:xfrm>
                    <a:off x="11485880" y="50850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流程图: 接点 93">
                    <a:extLst>
                      <a:ext uri="{FF2B5EF4-FFF2-40B4-BE49-F238E27FC236}">
                        <a16:creationId xmlns:a16="http://schemas.microsoft.com/office/drawing/2014/main" id="{DA612390-A66F-45EE-B450-85953ACDD303}"/>
                      </a:ext>
                    </a:extLst>
                  </p:cNvPr>
                  <p:cNvSpPr/>
                  <p:nvPr/>
                </p:nvSpPr>
                <p:spPr>
                  <a:xfrm>
                    <a:off x="11567160" y="44754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流程图: 接点 94">
                    <a:extLst>
                      <a:ext uri="{FF2B5EF4-FFF2-40B4-BE49-F238E27FC236}">
                        <a16:creationId xmlns:a16="http://schemas.microsoft.com/office/drawing/2014/main" id="{7AA006CD-9AED-4EA1-9821-AD86C66D4E08}"/>
                      </a:ext>
                    </a:extLst>
                  </p:cNvPr>
                  <p:cNvSpPr/>
                  <p:nvPr/>
                </p:nvSpPr>
                <p:spPr>
                  <a:xfrm>
                    <a:off x="11455400" y="426212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流程图: 接点 95">
                    <a:extLst>
                      <a:ext uri="{FF2B5EF4-FFF2-40B4-BE49-F238E27FC236}">
                        <a16:creationId xmlns:a16="http://schemas.microsoft.com/office/drawing/2014/main" id="{19FECB5C-FD1E-40CC-8D01-92CCCEF9208E}"/>
                      </a:ext>
                    </a:extLst>
                  </p:cNvPr>
                  <p:cNvSpPr/>
                  <p:nvPr/>
                </p:nvSpPr>
                <p:spPr>
                  <a:xfrm>
                    <a:off x="11059160" y="413004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a:extLst>
                    <a:ext uri="{FF2B5EF4-FFF2-40B4-BE49-F238E27FC236}">
                      <a16:creationId xmlns:a16="http://schemas.microsoft.com/office/drawing/2014/main" id="{FFF38344-DBB1-4EEF-938E-5721B9163AE7}"/>
                    </a:ext>
                  </a:extLst>
                </p:cNvPr>
                <p:cNvGrpSpPr/>
                <p:nvPr/>
              </p:nvGrpSpPr>
              <p:grpSpPr>
                <a:xfrm>
                  <a:off x="5992192" y="1968831"/>
                  <a:ext cx="630000" cy="630000"/>
                  <a:chOff x="9736086" y="3783861"/>
                  <a:chExt cx="2520000" cy="2520000"/>
                </a:xfrm>
              </p:grpSpPr>
              <p:sp>
                <p:nvSpPr>
                  <p:cNvPr id="75" name="矩形 74">
                    <a:extLst>
                      <a:ext uri="{FF2B5EF4-FFF2-40B4-BE49-F238E27FC236}">
                        <a16:creationId xmlns:a16="http://schemas.microsoft.com/office/drawing/2014/main" id="{B051BCCE-72F4-4428-AEA6-DC60A17AF033}"/>
                      </a:ext>
                    </a:extLst>
                  </p:cNvPr>
                  <p:cNvSpPr/>
                  <p:nvPr/>
                </p:nvSpPr>
                <p:spPr>
                  <a:xfrm>
                    <a:off x="9736086" y="3783861"/>
                    <a:ext cx="2520000" cy="25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流程图: 接点 75">
                    <a:extLst>
                      <a:ext uri="{FF2B5EF4-FFF2-40B4-BE49-F238E27FC236}">
                        <a16:creationId xmlns:a16="http://schemas.microsoft.com/office/drawing/2014/main" id="{5C0B6DC6-205B-4206-8F69-8D0CF3B2094C}"/>
                      </a:ext>
                    </a:extLst>
                  </p:cNvPr>
                  <p:cNvSpPr/>
                  <p:nvPr/>
                </p:nvSpPr>
                <p:spPr>
                  <a:xfrm>
                    <a:off x="10439400" y="395224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流程图: 接点 76">
                    <a:extLst>
                      <a:ext uri="{FF2B5EF4-FFF2-40B4-BE49-F238E27FC236}">
                        <a16:creationId xmlns:a16="http://schemas.microsoft.com/office/drawing/2014/main" id="{EF3A67A7-23A8-436F-9537-135D42B23D8E}"/>
                      </a:ext>
                    </a:extLst>
                  </p:cNvPr>
                  <p:cNvSpPr/>
                  <p:nvPr/>
                </p:nvSpPr>
                <p:spPr>
                  <a:xfrm>
                    <a:off x="10281920" y="46532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流程图: 接点 77">
                    <a:extLst>
                      <a:ext uri="{FF2B5EF4-FFF2-40B4-BE49-F238E27FC236}">
                        <a16:creationId xmlns:a16="http://schemas.microsoft.com/office/drawing/2014/main" id="{B953A104-B66F-4DF9-AFF1-6D02648A7DC5}"/>
                      </a:ext>
                    </a:extLst>
                  </p:cNvPr>
                  <p:cNvSpPr/>
                  <p:nvPr/>
                </p:nvSpPr>
                <p:spPr>
                  <a:xfrm>
                    <a:off x="9966960" y="42976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流程图: 接点 78">
                    <a:extLst>
                      <a:ext uri="{FF2B5EF4-FFF2-40B4-BE49-F238E27FC236}">
                        <a16:creationId xmlns:a16="http://schemas.microsoft.com/office/drawing/2014/main" id="{2EB02831-0507-419D-9070-2CF90528AAE1}"/>
                      </a:ext>
                    </a:extLst>
                  </p:cNvPr>
                  <p:cNvSpPr/>
                  <p:nvPr/>
                </p:nvSpPr>
                <p:spPr>
                  <a:xfrm>
                    <a:off x="10007600" y="52628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流程图: 接点 79">
                    <a:extLst>
                      <a:ext uri="{FF2B5EF4-FFF2-40B4-BE49-F238E27FC236}">
                        <a16:creationId xmlns:a16="http://schemas.microsoft.com/office/drawing/2014/main" id="{67ABE2D0-91C4-480B-BB83-2B664CB455E5}"/>
                      </a:ext>
                    </a:extLst>
                  </p:cNvPr>
                  <p:cNvSpPr/>
                  <p:nvPr/>
                </p:nvSpPr>
                <p:spPr>
                  <a:xfrm>
                    <a:off x="10454640" y="556260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流程图: 接点 80">
                    <a:extLst>
                      <a:ext uri="{FF2B5EF4-FFF2-40B4-BE49-F238E27FC236}">
                        <a16:creationId xmlns:a16="http://schemas.microsoft.com/office/drawing/2014/main" id="{4C3E39D6-EBD1-44AE-802F-3FE66001B320}"/>
                      </a:ext>
                    </a:extLst>
                  </p:cNvPr>
                  <p:cNvSpPr/>
                  <p:nvPr/>
                </p:nvSpPr>
                <p:spPr>
                  <a:xfrm>
                    <a:off x="10414000" y="591312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流程图: 接点 81">
                    <a:extLst>
                      <a:ext uri="{FF2B5EF4-FFF2-40B4-BE49-F238E27FC236}">
                        <a16:creationId xmlns:a16="http://schemas.microsoft.com/office/drawing/2014/main" id="{7F5C4894-0A86-4E96-8A15-6CA4C53B1F26}"/>
                      </a:ext>
                    </a:extLst>
                  </p:cNvPr>
                  <p:cNvSpPr/>
                  <p:nvPr/>
                </p:nvSpPr>
                <p:spPr>
                  <a:xfrm>
                    <a:off x="11485880" y="50850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流程图: 接点 82">
                    <a:extLst>
                      <a:ext uri="{FF2B5EF4-FFF2-40B4-BE49-F238E27FC236}">
                        <a16:creationId xmlns:a16="http://schemas.microsoft.com/office/drawing/2014/main" id="{968405A6-30F4-4882-9A2D-F39B58FD53C4}"/>
                      </a:ext>
                    </a:extLst>
                  </p:cNvPr>
                  <p:cNvSpPr/>
                  <p:nvPr/>
                </p:nvSpPr>
                <p:spPr>
                  <a:xfrm>
                    <a:off x="11567160" y="44754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流程图: 接点 83">
                    <a:extLst>
                      <a:ext uri="{FF2B5EF4-FFF2-40B4-BE49-F238E27FC236}">
                        <a16:creationId xmlns:a16="http://schemas.microsoft.com/office/drawing/2014/main" id="{FE1FD997-D65B-41A5-A385-946510B0366D}"/>
                      </a:ext>
                    </a:extLst>
                  </p:cNvPr>
                  <p:cNvSpPr/>
                  <p:nvPr/>
                </p:nvSpPr>
                <p:spPr>
                  <a:xfrm>
                    <a:off x="11455400" y="426212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流程图: 接点 84">
                    <a:extLst>
                      <a:ext uri="{FF2B5EF4-FFF2-40B4-BE49-F238E27FC236}">
                        <a16:creationId xmlns:a16="http://schemas.microsoft.com/office/drawing/2014/main" id="{3EC1D899-25BE-4DBD-870B-E23014872449}"/>
                      </a:ext>
                    </a:extLst>
                  </p:cNvPr>
                  <p:cNvSpPr/>
                  <p:nvPr/>
                </p:nvSpPr>
                <p:spPr>
                  <a:xfrm>
                    <a:off x="11059160" y="413004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2" name="组合 11">
                <a:extLst>
                  <a:ext uri="{FF2B5EF4-FFF2-40B4-BE49-F238E27FC236}">
                    <a16:creationId xmlns:a16="http://schemas.microsoft.com/office/drawing/2014/main" id="{FA793DFB-D6CF-4EBB-B398-CE280A54E576}"/>
                  </a:ext>
                </a:extLst>
              </p:cNvPr>
              <p:cNvGrpSpPr>
                <a:grpSpLocks noChangeAspect="1"/>
              </p:cNvGrpSpPr>
              <p:nvPr/>
            </p:nvGrpSpPr>
            <p:grpSpPr>
              <a:xfrm>
                <a:off x="416605" y="1846231"/>
                <a:ext cx="2056757" cy="3600000"/>
                <a:chOff x="630540" y="1807692"/>
                <a:chExt cx="2520000" cy="4410828"/>
              </a:xfrm>
            </p:grpSpPr>
            <p:grpSp>
              <p:nvGrpSpPr>
                <p:cNvPr id="42" name="组合 41">
                  <a:extLst>
                    <a:ext uri="{FF2B5EF4-FFF2-40B4-BE49-F238E27FC236}">
                      <a16:creationId xmlns:a16="http://schemas.microsoft.com/office/drawing/2014/main" id="{F775E48D-E59A-4EC4-A6D1-32D9ACBD7B27}"/>
                    </a:ext>
                  </a:extLst>
                </p:cNvPr>
                <p:cNvGrpSpPr/>
                <p:nvPr/>
              </p:nvGrpSpPr>
              <p:grpSpPr>
                <a:xfrm>
                  <a:off x="630540" y="3698520"/>
                  <a:ext cx="2520000" cy="2520000"/>
                  <a:chOff x="3679640" y="3783861"/>
                  <a:chExt cx="2520000" cy="2520000"/>
                </a:xfrm>
              </p:grpSpPr>
              <p:sp>
                <p:nvSpPr>
                  <p:cNvPr id="63" name="矩形 62">
                    <a:extLst>
                      <a:ext uri="{FF2B5EF4-FFF2-40B4-BE49-F238E27FC236}">
                        <a16:creationId xmlns:a16="http://schemas.microsoft.com/office/drawing/2014/main" id="{8F8FA9A5-D833-450A-8F69-348ACC8053AF}"/>
                      </a:ext>
                    </a:extLst>
                  </p:cNvPr>
                  <p:cNvSpPr/>
                  <p:nvPr/>
                </p:nvSpPr>
                <p:spPr>
                  <a:xfrm>
                    <a:off x="3679640" y="3783861"/>
                    <a:ext cx="2520000" cy="25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星形: 六角 63">
                    <a:extLst>
                      <a:ext uri="{FF2B5EF4-FFF2-40B4-BE49-F238E27FC236}">
                        <a16:creationId xmlns:a16="http://schemas.microsoft.com/office/drawing/2014/main" id="{2FCAEA2A-A650-49A4-8A7C-C8E07EA7C106}"/>
                      </a:ext>
                    </a:extLst>
                  </p:cNvPr>
                  <p:cNvSpPr/>
                  <p:nvPr/>
                </p:nvSpPr>
                <p:spPr>
                  <a:xfrm>
                    <a:off x="4780485" y="5414699"/>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星形: 六角 64">
                    <a:extLst>
                      <a:ext uri="{FF2B5EF4-FFF2-40B4-BE49-F238E27FC236}">
                        <a16:creationId xmlns:a16="http://schemas.microsoft.com/office/drawing/2014/main" id="{8C3E8C8C-0241-4138-9B61-66375BAE95A6}"/>
                      </a:ext>
                    </a:extLst>
                  </p:cNvPr>
                  <p:cNvSpPr/>
                  <p:nvPr/>
                </p:nvSpPr>
                <p:spPr>
                  <a:xfrm>
                    <a:off x="4524368" y="5103549"/>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星形: 六角 65">
                    <a:extLst>
                      <a:ext uri="{FF2B5EF4-FFF2-40B4-BE49-F238E27FC236}">
                        <a16:creationId xmlns:a16="http://schemas.microsoft.com/office/drawing/2014/main" id="{D9425765-18E5-4B53-9E38-84CEB3F6FF15}"/>
                      </a:ext>
                    </a:extLst>
                  </p:cNvPr>
                  <p:cNvSpPr/>
                  <p:nvPr/>
                </p:nvSpPr>
                <p:spPr>
                  <a:xfrm>
                    <a:off x="4564585" y="4725607"/>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星形: 六角 66">
                    <a:extLst>
                      <a:ext uri="{FF2B5EF4-FFF2-40B4-BE49-F238E27FC236}">
                        <a16:creationId xmlns:a16="http://schemas.microsoft.com/office/drawing/2014/main" id="{8DFA68B5-636E-40CB-AC00-28D77132C057}"/>
                      </a:ext>
                    </a:extLst>
                  </p:cNvPr>
                  <p:cNvSpPr/>
                  <p:nvPr/>
                </p:nvSpPr>
                <p:spPr>
                  <a:xfrm>
                    <a:off x="5042952" y="4372123"/>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星形: 六角 67">
                    <a:extLst>
                      <a:ext uri="{FF2B5EF4-FFF2-40B4-BE49-F238E27FC236}">
                        <a16:creationId xmlns:a16="http://schemas.microsoft.com/office/drawing/2014/main" id="{9E4F2039-5AE1-4DE7-89DD-03CC9BE8A2E2}"/>
                      </a:ext>
                    </a:extLst>
                  </p:cNvPr>
                  <p:cNvSpPr/>
                  <p:nvPr/>
                </p:nvSpPr>
                <p:spPr>
                  <a:xfrm>
                    <a:off x="5258854" y="4759478"/>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星形: 六角 68">
                    <a:extLst>
                      <a:ext uri="{FF2B5EF4-FFF2-40B4-BE49-F238E27FC236}">
                        <a16:creationId xmlns:a16="http://schemas.microsoft.com/office/drawing/2014/main" id="{BFFA919F-0268-4FF4-95C5-A85E8ED30372}"/>
                      </a:ext>
                    </a:extLst>
                  </p:cNvPr>
                  <p:cNvSpPr/>
                  <p:nvPr/>
                </p:nvSpPr>
                <p:spPr>
                  <a:xfrm>
                    <a:off x="4949817" y="4888591"/>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星形: 六角 69">
                    <a:extLst>
                      <a:ext uri="{FF2B5EF4-FFF2-40B4-BE49-F238E27FC236}">
                        <a16:creationId xmlns:a16="http://schemas.microsoft.com/office/drawing/2014/main" id="{FA2A658C-A562-4BB0-B8D8-16647FCB6B2B}"/>
                      </a:ext>
                    </a:extLst>
                  </p:cNvPr>
                  <p:cNvSpPr/>
                  <p:nvPr/>
                </p:nvSpPr>
                <p:spPr>
                  <a:xfrm>
                    <a:off x="5081053" y="5104494"/>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星形: 六角 70">
                    <a:extLst>
                      <a:ext uri="{FF2B5EF4-FFF2-40B4-BE49-F238E27FC236}">
                        <a16:creationId xmlns:a16="http://schemas.microsoft.com/office/drawing/2014/main" id="{2A65F2E1-773E-4390-8C8A-2B7E41624A0C}"/>
                      </a:ext>
                    </a:extLst>
                  </p:cNvPr>
                  <p:cNvSpPr/>
                  <p:nvPr/>
                </p:nvSpPr>
                <p:spPr>
                  <a:xfrm>
                    <a:off x="5089522" y="5322512"/>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a:extLst>
                    <a:ext uri="{FF2B5EF4-FFF2-40B4-BE49-F238E27FC236}">
                      <a16:creationId xmlns:a16="http://schemas.microsoft.com/office/drawing/2014/main" id="{AC66E37B-0682-48FF-B103-C275B72C78F5}"/>
                    </a:ext>
                  </a:extLst>
                </p:cNvPr>
                <p:cNvGrpSpPr/>
                <p:nvPr/>
              </p:nvGrpSpPr>
              <p:grpSpPr>
                <a:xfrm>
                  <a:off x="1890540" y="2438380"/>
                  <a:ext cx="1260000" cy="1260000"/>
                  <a:chOff x="3679640" y="3783861"/>
                  <a:chExt cx="2520000" cy="2520000"/>
                </a:xfrm>
              </p:grpSpPr>
              <p:sp>
                <p:nvSpPr>
                  <p:cNvPr id="54" name="矩形 53">
                    <a:extLst>
                      <a:ext uri="{FF2B5EF4-FFF2-40B4-BE49-F238E27FC236}">
                        <a16:creationId xmlns:a16="http://schemas.microsoft.com/office/drawing/2014/main" id="{202AC33D-63A5-4AA3-B6A5-34CE7439B199}"/>
                      </a:ext>
                    </a:extLst>
                  </p:cNvPr>
                  <p:cNvSpPr/>
                  <p:nvPr/>
                </p:nvSpPr>
                <p:spPr>
                  <a:xfrm>
                    <a:off x="3679640" y="3783861"/>
                    <a:ext cx="2520000" cy="25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星形: 六角 54">
                    <a:extLst>
                      <a:ext uri="{FF2B5EF4-FFF2-40B4-BE49-F238E27FC236}">
                        <a16:creationId xmlns:a16="http://schemas.microsoft.com/office/drawing/2014/main" id="{3726BA9F-8AF9-4C93-BEB5-A5E4F32B7A54}"/>
                      </a:ext>
                    </a:extLst>
                  </p:cNvPr>
                  <p:cNvSpPr/>
                  <p:nvPr/>
                </p:nvSpPr>
                <p:spPr>
                  <a:xfrm>
                    <a:off x="4780485" y="5414699"/>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星形: 六角 55">
                    <a:extLst>
                      <a:ext uri="{FF2B5EF4-FFF2-40B4-BE49-F238E27FC236}">
                        <a16:creationId xmlns:a16="http://schemas.microsoft.com/office/drawing/2014/main" id="{EC1FE391-806C-486B-A47A-96B4E545A491}"/>
                      </a:ext>
                    </a:extLst>
                  </p:cNvPr>
                  <p:cNvSpPr/>
                  <p:nvPr/>
                </p:nvSpPr>
                <p:spPr>
                  <a:xfrm>
                    <a:off x="4524368" y="5103549"/>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星形: 六角 56">
                    <a:extLst>
                      <a:ext uri="{FF2B5EF4-FFF2-40B4-BE49-F238E27FC236}">
                        <a16:creationId xmlns:a16="http://schemas.microsoft.com/office/drawing/2014/main" id="{2DDED90A-7A2F-4A29-A102-C38849DACA87}"/>
                      </a:ext>
                    </a:extLst>
                  </p:cNvPr>
                  <p:cNvSpPr/>
                  <p:nvPr/>
                </p:nvSpPr>
                <p:spPr>
                  <a:xfrm>
                    <a:off x="4564585" y="4725607"/>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星形: 六角 57">
                    <a:extLst>
                      <a:ext uri="{FF2B5EF4-FFF2-40B4-BE49-F238E27FC236}">
                        <a16:creationId xmlns:a16="http://schemas.microsoft.com/office/drawing/2014/main" id="{09647FAF-C32C-4ED6-A61C-A9F0C4E712D0}"/>
                      </a:ext>
                    </a:extLst>
                  </p:cNvPr>
                  <p:cNvSpPr/>
                  <p:nvPr/>
                </p:nvSpPr>
                <p:spPr>
                  <a:xfrm>
                    <a:off x="5042952" y="4372123"/>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星形: 六角 58">
                    <a:extLst>
                      <a:ext uri="{FF2B5EF4-FFF2-40B4-BE49-F238E27FC236}">
                        <a16:creationId xmlns:a16="http://schemas.microsoft.com/office/drawing/2014/main" id="{FD0B2725-B060-4C38-B057-077641E4E95F}"/>
                      </a:ext>
                    </a:extLst>
                  </p:cNvPr>
                  <p:cNvSpPr/>
                  <p:nvPr/>
                </p:nvSpPr>
                <p:spPr>
                  <a:xfrm>
                    <a:off x="5258854" y="4759478"/>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星形: 六角 59">
                    <a:extLst>
                      <a:ext uri="{FF2B5EF4-FFF2-40B4-BE49-F238E27FC236}">
                        <a16:creationId xmlns:a16="http://schemas.microsoft.com/office/drawing/2014/main" id="{050DDFEE-659F-43EF-A94B-79A637229F55}"/>
                      </a:ext>
                    </a:extLst>
                  </p:cNvPr>
                  <p:cNvSpPr/>
                  <p:nvPr/>
                </p:nvSpPr>
                <p:spPr>
                  <a:xfrm>
                    <a:off x="4949817" y="4888591"/>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星形: 六角 60">
                    <a:extLst>
                      <a:ext uri="{FF2B5EF4-FFF2-40B4-BE49-F238E27FC236}">
                        <a16:creationId xmlns:a16="http://schemas.microsoft.com/office/drawing/2014/main" id="{AFB9B1B1-D471-445E-B27C-B27450324B87}"/>
                      </a:ext>
                    </a:extLst>
                  </p:cNvPr>
                  <p:cNvSpPr/>
                  <p:nvPr/>
                </p:nvSpPr>
                <p:spPr>
                  <a:xfrm>
                    <a:off x="5081053" y="5104494"/>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星形: 六角 61">
                    <a:extLst>
                      <a:ext uri="{FF2B5EF4-FFF2-40B4-BE49-F238E27FC236}">
                        <a16:creationId xmlns:a16="http://schemas.microsoft.com/office/drawing/2014/main" id="{EB001264-AF70-420F-A5B1-09FA3D773465}"/>
                      </a:ext>
                    </a:extLst>
                  </p:cNvPr>
                  <p:cNvSpPr/>
                  <p:nvPr/>
                </p:nvSpPr>
                <p:spPr>
                  <a:xfrm>
                    <a:off x="5089522" y="5322512"/>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a:extLst>
                    <a:ext uri="{FF2B5EF4-FFF2-40B4-BE49-F238E27FC236}">
                      <a16:creationId xmlns:a16="http://schemas.microsoft.com/office/drawing/2014/main" id="{34E62BC7-727D-4FD8-B363-CF014C1EB2F9}"/>
                    </a:ext>
                  </a:extLst>
                </p:cNvPr>
                <p:cNvGrpSpPr/>
                <p:nvPr/>
              </p:nvGrpSpPr>
              <p:grpSpPr>
                <a:xfrm>
                  <a:off x="2520540" y="1807692"/>
                  <a:ext cx="630000" cy="630000"/>
                  <a:chOff x="3679640" y="3783861"/>
                  <a:chExt cx="2520000" cy="2520000"/>
                </a:xfrm>
              </p:grpSpPr>
              <p:sp>
                <p:nvSpPr>
                  <p:cNvPr id="45" name="矩形 44">
                    <a:extLst>
                      <a:ext uri="{FF2B5EF4-FFF2-40B4-BE49-F238E27FC236}">
                        <a16:creationId xmlns:a16="http://schemas.microsoft.com/office/drawing/2014/main" id="{4011FDF4-9149-44D9-AFDD-6CAAF84E68CC}"/>
                      </a:ext>
                    </a:extLst>
                  </p:cNvPr>
                  <p:cNvSpPr/>
                  <p:nvPr/>
                </p:nvSpPr>
                <p:spPr>
                  <a:xfrm>
                    <a:off x="3679640" y="3783861"/>
                    <a:ext cx="2520000" cy="25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星形: 六角 45">
                    <a:extLst>
                      <a:ext uri="{FF2B5EF4-FFF2-40B4-BE49-F238E27FC236}">
                        <a16:creationId xmlns:a16="http://schemas.microsoft.com/office/drawing/2014/main" id="{85DC0A8C-FCB9-44CC-9240-C2E0AB1C7B7A}"/>
                      </a:ext>
                    </a:extLst>
                  </p:cNvPr>
                  <p:cNvSpPr/>
                  <p:nvPr/>
                </p:nvSpPr>
                <p:spPr>
                  <a:xfrm>
                    <a:off x="4780485" y="5414699"/>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星形: 六角 46">
                    <a:extLst>
                      <a:ext uri="{FF2B5EF4-FFF2-40B4-BE49-F238E27FC236}">
                        <a16:creationId xmlns:a16="http://schemas.microsoft.com/office/drawing/2014/main" id="{04FFA16C-2A68-400D-B854-72FF1DEFB5F7}"/>
                      </a:ext>
                    </a:extLst>
                  </p:cNvPr>
                  <p:cNvSpPr/>
                  <p:nvPr/>
                </p:nvSpPr>
                <p:spPr>
                  <a:xfrm>
                    <a:off x="4524368" y="5103549"/>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星形: 六角 47">
                    <a:extLst>
                      <a:ext uri="{FF2B5EF4-FFF2-40B4-BE49-F238E27FC236}">
                        <a16:creationId xmlns:a16="http://schemas.microsoft.com/office/drawing/2014/main" id="{26BA3CF9-2320-4752-8680-3E0390A25E8C}"/>
                      </a:ext>
                    </a:extLst>
                  </p:cNvPr>
                  <p:cNvSpPr/>
                  <p:nvPr/>
                </p:nvSpPr>
                <p:spPr>
                  <a:xfrm>
                    <a:off x="4564585" y="4725607"/>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星形: 六角 48">
                    <a:extLst>
                      <a:ext uri="{FF2B5EF4-FFF2-40B4-BE49-F238E27FC236}">
                        <a16:creationId xmlns:a16="http://schemas.microsoft.com/office/drawing/2014/main" id="{DD8D1031-BD22-4C15-9767-77C7F665AE10}"/>
                      </a:ext>
                    </a:extLst>
                  </p:cNvPr>
                  <p:cNvSpPr/>
                  <p:nvPr/>
                </p:nvSpPr>
                <p:spPr>
                  <a:xfrm>
                    <a:off x="5042952" y="4372123"/>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星形: 六角 49">
                    <a:extLst>
                      <a:ext uri="{FF2B5EF4-FFF2-40B4-BE49-F238E27FC236}">
                        <a16:creationId xmlns:a16="http://schemas.microsoft.com/office/drawing/2014/main" id="{6A52CF49-685B-4FF4-B6F7-A7E00F2C647F}"/>
                      </a:ext>
                    </a:extLst>
                  </p:cNvPr>
                  <p:cNvSpPr/>
                  <p:nvPr/>
                </p:nvSpPr>
                <p:spPr>
                  <a:xfrm>
                    <a:off x="5258854" y="4759478"/>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星形: 六角 50">
                    <a:extLst>
                      <a:ext uri="{FF2B5EF4-FFF2-40B4-BE49-F238E27FC236}">
                        <a16:creationId xmlns:a16="http://schemas.microsoft.com/office/drawing/2014/main" id="{CFF794D4-92F0-4FFA-BAEF-1F0B1376B1D3}"/>
                      </a:ext>
                    </a:extLst>
                  </p:cNvPr>
                  <p:cNvSpPr/>
                  <p:nvPr/>
                </p:nvSpPr>
                <p:spPr>
                  <a:xfrm>
                    <a:off x="4949817" y="4888591"/>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星形: 六角 51">
                    <a:extLst>
                      <a:ext uri="{FF2B5EF4-FFF2-40B4-BE49-F238E27FC236}">
                        <a16:creationId xmlns:a16="http://schemas.microsoft.com/office/drawing/2014/main" id="{8B1424FA-BF12-4B12-8293-599B7D068CA0}"/>
                      </a:ext>
                    </a:extLst>
                  </p:cNvPr>
                  <p:cNvSpPr/>
                  <p:nvPr/>
                </p:nvSpPr>
                <p:spPr>
                  <a:xfrm>
                    <a:off x="5081053" y="5104494"/>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星形: 六角 52">
                    <a:extLst>
                      <a:ext uri="{FF2B5EF4-FFF2-40B4-BE49-F238E27FC236}">
                        <a16:creationId xmlns:a16="http://schemas.microsoft.com/office/drawing/2014/main" id="{315B1D36-4CCB-4B56-B48A-4B1CD836A143}"/>
                      </a:ext>
                    </a:extLst>
                  </p:cNvPr>
                  <p:cNvSpPr/>
                  <p:nvPr/>
                </p:nvSpPr>
                <p:spPr>
                  <a:xfrm>
                    <a:off x="5089522" y="5322512"/>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3" name="组合 12">
                <a:extLst>
                  <a:ext uri="{FF2B5EF4-FFF2-40B4-BE49-F238E27FC236}">
                    <a16:creationId xmlns:a16="http://schemas.microsoft.com/office/drawing/2014/main" id="{A2C11847-5C1D-4EAA-A7C0-C0B79703284A}"/>
                  </a:ext>
                </a:extLst>
              </p:cNvPr>
              <p:cNvGrpSpPr/>
              <p:nvPr/>
            </p:nvGrpSpPr>
            <p:grpSpPr>
              <a:xfrm>
                <a:off x="5757509" y="3385970"/>
                <a:ext cx="2060261" cy="2060261"/>
                <a:chOff x="7479973" y="3386436"/>
                <a:chExt cx="2060261" cy="2060261"/>
              </a:xfrm>
            </p:grpSpPr>
            <p:grpSp>
              <p:nvGrpSpPr>
                <p:cNvPr id="16" name="组合 15">
                  <a:extLst>
                    <a:ext uri="{FF2B5EF4-FFF2-40B4-BE49-F238E27FC236}">
                      <a16:creationId xmlns:a16="http://schemas.microsoft.com/office/drawing/2014/main" id="{E27A9667-C7F1-4C9A-97CB-6BF6044ECFB6}"/>
                    </a:ext>
                  </a:extLst>
                </p:cNvPr>
                <p:cNvGrpSpPr/>
                <p:nvPr/>
              </p:nvGrpSpPr>
              <p:grpSpPr>
                <a:xfrm>
                  <a:off x="7479973" y="3386436"/>
                  <a:ext cx="2060261" cy="2060261"/>
                  <a:chOff x="9736086" y="3783861"/>
                  <a:chExt cx="2520000" cy="2520000"/>
                </a:xfrm>
              </p:grpSpPr>
              <p:sp>
                <p:nvSpPr>
                  <p:cNvPr id="31" name="矩形 30">
                    <a:extLst>
                      <a:ext uri="{FF2B5EF4-FFF2-40B4-BE49-F238E27FC236}">
                        <a16:creationId xmlns:a16="http://schemas.microsoft.com/office/drawing/2014/main" id="{6618CBC0-1BAE-4CEF-8671-54EC8429ADA6}"/>
                      </a:ext>
                    </a:extLst>
                  </p:cNvPr>
                  <p:cNvSpPr/>
                  <p:nvPr/>
                </p:nvSpPr>
                <p:spPr>
                  <a:xfrm>
                    <a:off x="9736086" y="3783861"/>
                    <a:ext cx="2520000" cy="25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流程图: 接点 31">
                    <a:extLst>
                      <a:ext uri="{FF2B5EF4-FFF2-40B4-BE49-F238E27FC236}">
                        <a16:creationId xmlns:a16="http://schemas.microsoft.com/office/drawing/2014/main" id="{9AE4E7A5-A510-4A35-981A-CCBE42103C18}"/>
                      </a:ext>
                    </a:extLst>
                  </p:cNvPr>
                  <p:cNvSpPr/>
                  <p:nvPr/>
                </p:nvSpPr>
                <p:spPr>
                  <a:xfrm>
                    <a:off x="10439400" y="395224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流程图: 接点 32">
                    <a:extLst>
                      <a:ext uri="{FF2B5EF4-FFF2-40B4-BE49-F238E27FC236}">
                        <a16:creationId xmlns:a16="http://schemas.microsoft.com/office/drawing/2014/main" id="{0B711249-FF4F-42C0-9F7D-6F38CA3DBCB1}"/>
                      </a:ext>
                    </a:extLst>
                  </p:cNvPr>
                  <p:cNvSpPr/>
                  <p:nvPr/>
                </p:nvSpPr>
                <p:spPr>
                  <a:xfrm>
                    <a:off x="10281920" y="46532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接点 33">
                    <a:extLst>
                      <a:ext uri="{FF2B5EF4-FFF2-40B4-BE49-F238E27FC236}">
                        <a16:creationId xmlns:a16="http://schemas.microsoft.com/office/drawing/2014/main" id="{DE3E3D6B-6547-40FE-BED8-A5E0B4640DA0}"/>
                      </a:ext>
                    </a:extLst>
                  </p:cNvPr>
                  <p:cNvSpPr/>
                  <p:nvPr/>
                </p:nvSpPr>
                <p:spPr>
                  <a:xfrm>
                    <a:off x="9966960" y="42976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流程图: 接点 34">
                    <a:extLst>
                      <a:ext uri="{FF2B5EF4-FFF2-40B4-BE49-F238E27FC236}">
                        <a16:creationId xmlns:a16="http://schemas.microsoft.com/office/drawing/2014/main" id="{7D833C22-0480-4AC5-AC85-6EE183B58009}"/>
                      </a:ext>
                    </a:extLst>
                  </p:cNvPr>
                  <p:cNvSpPr/>
                  <p:nvPr/>
                </p:nvSpPr>
                <p:spPr>
                  <a:xfrm>
                    <a:off x="10007600" y="52628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流程图: 接点 35">
                    <a:extLst>
                      <a:ext uri="{FF2B5EF4-FFF2-40B4-BE49-F238E27FC236}">
                        <a16:creationId xmlns:a16="http://schemas.microsoft.com/office/drawing/2014/main" id="{CA6C27CD-79DC-4371-A59E-CBBAFC644F41}"/>
                      </a:ext>
                    </a:extLst>
                  </p:cNvPr>
                  <p:cNvSpPr/>
                  <p:nvPr/>
                </p:nvSpPr>
                <p:spPr>
                  <a:xfrm>
                    <a:off x="10454640" y="556260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接点 36">
                    <a:extLst>
                      <a:ext uri="{FF2B5EF4-FFF2-40B4-BE49-F238E27FC236}">
                        <a16:creationId xmlns:a16="http://schemas.microsoft.com/office/drawing/2014/main" id="{C9C7B4DC-2F2B-449D-A18E-A163E3901EBA}"/>
                      </a:ext>
                    </a:extLst>
                  </p:cNvPr>
                  <p:cNvSpPr/>
                  <p:nvPr/>
                </p:nvSpPr>
                <p:spPr>
                  <a:xfrm>
                    <a:off x="10414000" y="591312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流程图: 接点 37">
                    <a:extLst>
                      <a:ext uri="{FF2B5EF4-FFF2-40B4-BE49-F238E27FC236}">
                        <a16:creationId xmlns:a16="http://schemas.microsoft.com/office/drawing/2014/main" id="{4CE8E317-B679-40BA-B28C-585D8D86E20D}"/>
                      </a:ext>
                    </a:extLst>
                  </p:cNvPr>
                  <p:cNvSpPr/>
                  <p:nvPr/>
                </p:nvSpPr>
                <p:spPr>
                  <a:xfrm>
                    <a:off x="11485880" y="50850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流程图: 接点 38">
                    <a:extLst>
                      <a:ext uri="{FF2B5EF4-FFF2-40B4-BE49-F238E27FC236}">
                        <a16:creationId xmlns:a16="http://schemas.microsoft.com/office/drawing/2014/main" id="{52311CEB-D9C1-4A15-8B06-20B1BDE334CE}"/>
                      </a:ext>
                    </a:extLst>
                  </p:cNvPr>
                  <p:cNvSpPr/>
                  <p:nvPr/>
                </p:nvSpPr>
                <p:spPr>
                  <a:xfrm>
                    <a:off x="11567160" y="44754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流程图: 接点 39">
                    <a:extLst>
                      <a:ext uri="{FF2B5EF4-FFF2-40B4-BE49-F238E27FC236}">
                        <a16:creationId xmlns:a16="http://schemas.microsoft.com/office/drawing/2014/main" id="{825C5AE2-9993-4293-AC77-D1A89E3BDB9A}"/>
                      </a:ext>
                    </a:extLst>
                  </p:cNvPr>
                  <p:cNvSpPr/>
                  <p:nvPr/>
                </p:nvSpPr>
                <p:spPr>
                  <a:xfrm>
                    <a:off x="11455400" y="426212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流程图: 接点 40">
                    <a:extLst>
                      <a:ext uri="{FF2B5EF4-FFF2-40B4-BE49-F238E27FC236}">
                        <a16:creationId xmlns:a16="http://schemas.microsoft.com/office/drawing/2014/main" id="{7139CF3D-F133-48D5-8CAF-BE6DF4FDB14F}"/>
                      </a:ext>
                    </a:extLst>
                  </p:cNvPr>
                  <p:cNvSpPr/>
                  <p:nvPr/>
                </p:nvSpPr>
                <p:spPr>
                  <a:xfrm>
                    <a:off x="11059160" y="413004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星形: 六角 16">
                  <a:extLst>
                    <a:ext uri="{FF2B5EF4-FFF2-40B4-BE49-F238E27FC236}">
                      <a16:creationId xmlns:a16="http://schemas.microsoft.com/office/drawing/2014/main" id="{ECE7D95A-3EFA-4147-990A-DB0A7350292C}"/>
                    </a:ext>
                  </a:extLst>
                </p:cNvPr>
                <p:cNvSpPr/>
                <p:nvPr/>
              </p:nvSpPr>
              <p:spPr>
                <a:xfrm>
                  <a:off x="8378453" y="4717483"/>
                  <a:ext cx="117529" cy="117529"/>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星形: 六角 17">
                  <a:extLst>
                    <a:ext uri="{FF2B5EF4-FFF2-40B4-BE49-F238E27FC236}">
                      <a16:creationId xmlns:a16="http://schemas.microsoft.com/office/drawing/2014/main" id="{902CC3E5-D685-476A-A729-752177EE3075}"/>
                    </a:ext>
                  </a:extLst>
                </p:cNvPr>
                <p:cNvSpPr/>
                <p:nvPr/>
              </p:nvSpPr>
              <p:spPr>
                <a:xfrm>
                  <a:off x="8169418" y="4463530"/>
                  <a:ext cx="117529" cy="117529"/>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星形: 六角 18">
                  <a:extLst>
                    <a:ext uri="{FF2B5EF4-FFF2-40B4-BE49-F238E27FC236}">
                      <a16:creationId xmlns:a16="http://schemas.microsoft.com/office/drawing/2014/main" id="{1FB71AFE-57CF-4AEF-A1FC-58D7DC23D571}"/>
                    </a:ext>
                  </a:extLst>
                </p:cNvPr>
                <p:cNvSpPr/>
                <p:nvPr/>
              </p:nvSpPr>
              <p:spPr>
                <a:xfrm>
                  <a:off x="8202242" y="4155064"/>
                  <a:ext cx="117529" cy="117529"/>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星形: 六角 19">
                  <a:extLst>
                    <a:ext uri="{FF2B5EF4-FFF2-40B4-BE49-F238E27FC236}">
                      <a16:creationId xmlns:a16="http://schemas.microsoft.com/office/drawing/2014/main" id="{45C8AE30-60EA-406D-9F87-C363C921262B}"/>
                    </a:ext>
                  </a:extLst>
                </p:cNvPr>
                <p:cNvSpPr/>
                <p:nvPr/>
              </p:nvSpPr>
              <p:spPr>
                <a:xfrm>
                  <a:off x="8592672" y="3866560"/>
                  <a:ext cx="117529" cy="117529"/>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星形: 六角 20">
                  <a:extLst>
                    <a:ext uri="{FF2B5EF4-FFF2-40B4-BE49-F238E27FC236}">
                      <a16:creationId xmlns:a16="http://schemas.microsoft.com/office/drawing/2014/main" id="{00240233-97FC-484C-A09F-1CFB5163E036}"/>
                    </a:ext>
                  </a:extLst>
                </p:cNvPr>
                <p:cNvSpPr/>
                <p:nvPr/>
              </p:nvSpPr>
              <p:spPr>
                <a:xfrm>
                  <a:off x="8768885" y="4182709"/>
                  <a:ext cx="117529" cy="117529"/>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星形: 六角 21">
                  <a:extLst>
                    <a:ext uri="{FF2B5EF4-FFF2-40B4-BE49-F238E27FC236}">
                      <a16:creationId xmlns:a16="http://schemas.microsoft.com/office/drawing/2014/main" id="{71028A5B-502E-46EC-8200-13D4171AD41A}"/>
                    </a:ext>
                  </a:extLst>
                </p:cNvPr>
                <p:cNvSpPr/>
                <p:nvPr/>
              </p:nvSpPr>
              <p:spPr>
                <a:xfrm>
                  <a:off x="8516658" y="4288087"/>
                  <a:ext cx="117529" cy="117529"/>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星形: 六角 22">
                  <a:extLst>
                    <a:ext uri="{FF2B5EF4-FFF2-40B4-BE49-F238E27FC236}">
                      <a16:creationId xmlns:a16="http://schemas.microsoft.com/office/drawing/2014/main" id="{DB66AC99-03CF-4E21-928D-CFA7FB6F857F}"/>
                    </a:ext>
                  </a:extLst>
                </p:cNvPr>
                <p:cNvSpPr/>
                <p:nvPr/>
              </p:nvSpPr>
              <p:spPr>
                <a:xfrm>
                  <a:off x="8623769" y="4464302"/>
                  <a:ext cx="117529" cy="117529"/>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星形: 六角 23">
                  <a:extLst>
                    <a:ext uri="{FF2B5EF4-FFF2-40B4-BE49-F238E27FC236}">
                      <a16:creationId xmlns:a16="http://schemas.microsoft.com/office/drawing/2014/main" id="{14DF399E-F331-4D57-8E45-CD12B7530D9E}"/>
                    </a:ext>
                  </a:extLst>
                </p:cNvPr>
                <p:cNvSpPr/>
                <p:nvPr/>
              </p:nvSpPr>
              <p:spPr>
                <a:xfrm>
                  <a:off x="8630681" y="4642242"/>
                  <a:ext cx="117529" cy="117529"/>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a:extLst>
                    <a:ext uri="{FF2B5EF4-FFF2-40B4-BE49-F238E27FC236}">
                      <a16:creationId xmlns:a16="http://schemas.microsoft.com/office/drawing/2014/main" id="{AA19835E-620F-4812-8B96-10BCD468A702}"/>
                    </a:ext>
                  </a:extLst>
                </p:cNvPr>
                <p:cNvCxnSpPr>
                  <a:cxnSpLocks/>
                  <a:endCxn id="20" idx="5"/>
                </p:cNvCxnSpPr>
                <p:nvPr/>
              </p:nvCxnSpPr>
              <p:spPr>
                <a:xfrm>
                  <a:off x="8630681" y="3757290"/>
                  <a:ext cx="20756" cy="109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F8FF8B8F-9687-4413-9B65-AFF001F62BD5}"/>
                    </a:ext>
                  </a:extLst>
                </p:cNvPr>
                <p:cNvCxnSpPr>
                  <a:cxnSpLocks/>
                  <a:stCxn id="39" idx="3"/>
                  <a:endCxn id="21" idx="0"/>
                </p:cNvCxnSpPr>
                <p:nvPr/>
              </p:nvCxnSpPr>
              <p:spPr>
                <a:xfrm flipH="1">
                  <a:off x="8886414" y="4027245"/>
                  <a:ext cx="103510" cy="1848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5CB31725-CCD9-4634-99C9-9DBFAF057268}"/>
                    </a:ext>
                  </a:extLst>
                </p:cNvPr>
                <p:cNvCxnSpPr>
                  <a:cxnSpLocks/>
                  <a:stCxn id="23" idx="0"/>
                  <a:endCxn id="38" idx="2"/>
                </p:cNvCxnSpPr>
                <p:nvPr/>
              </p:nvCxnSpPr>
              <p:spPr>
                <a:xfrm>
                  <a:off x="8741298" y="4493684"/>
                  <a:ext cx="169243" cy="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3A81921B-412B-4E67-AC2E-3EE48D42B419}"/>
                    </a:ext>
                  </a:extLst>
                </p:cNvPr>
                <p:cNvCxnSpPr>
                  <a:cxnSpLocks/>
                  <a:stCxn id="36" idx="6"/>
                  <a:endCxn id="17" idx="3"/>
                </p:cNvCxnSpPr>
                <p:nvPr/>
              </p:nvCxnSpPr>
              <p:spPr>
                <a:xfrm flipV="1">
                  <a:off x="8155734" y="4805630"/>
                  <a:ext cx="222719" cy="791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DA1E9B74-EBFE-4862-B1DF-AD77B1BC785D}"/>
                    </a:ext>
                  </a:extLst>
                </p:cNvPr>
                <p:cNvCxnSpPr>
                  <a:cxnSpLocks/>
                  <a:stCxn id="35" idx="7"/>
                  <a:endCxn id="18" idx="3"/>
                </p:cNvCxnSpPr>
                <p:nvPr/>
              </p:nvCxnSpPr>
              <p:spPr>
                <a:xfrm flipV="1">
                  <a:off x="7777319" y="4551677"/>
                  <a:ext cx="392099" cy="56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3EAE46EE-6298-4784-823D-8EA9DCB9AD64}"/>
                    </a:ext>
                  </a:extLst>
                </p:cNvPr>
                <p:cNvCxnSpPr>
                  <a:cxnSpLocks/>
                  <a:stCxn id="33" idx="6"/>
                  <a:endCxn id="19" idx="4"/>
                </p:cNvCxnSpPr>
                <p:nvPr/>
              </p:nvCxnSpPr>
              <p:spPr>
                <a:xfrm>
                  <a:off x="8014524" y="4141391"/>
                  <a:ext cx="187718" cy="430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B85AF139-866B-4724-AC3B-E42F4BEBB6BA}"/>
                      </a:ext>
                    </a:extLst>
                  </p:cNvPr>
                  <p:cNvSpPr txBox="1"/>
                  <p:nvPr/>
                </p:nvSpPr>
                <p:spPr>
                  <a:xfrm>
                    <a:off x="2499495" y="3987104"/>
                    <a:ext cx="512961"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4400" i="1" smtClean="0">
                              <a:latin typeface="Cambria Math" panose="02040503050406030204" pitchFamily="18" charset="0"/>
                            </a:rPr>
                            <m:t>∩</m:t>
                          </m:r>
                        </m:oMath>
                      </m:oMathPara>
                    </a14:m>
                    <a:endParaRPr lang="zh-CN" altLang="en-US" sz="4400" dirty="0"/>
                  </a:p>
                </p:txBody>
              </p:sp>
            </mc:Choice>
            <mc:Fallback xmlns="">
              <p:sp>
                <p:nvSpPr>
                  <p:cNvPr id="14" name="文本框 13">
                    <a:extLst>
                      <a:ext uri="{FF2B5EF4-FFF2-40B4-BE49-F238E27FC236}">
                        <a16:creationId xmlns:a16="http://schemas.microsoft.com/office/drawing/2014/main" id="{B85AF139-866B-4724-AC3B-E42F4BEBB6BA}"/>
                      </a:ext>
                    </a:extLst>
                  </p:cNvPr>
                  <p:cNvSpPr txBox="1">
                    <a:spLocks noRot="1" noChangeAspect="1" noMove="1" noResize="1" noEditPoints="1" noAdjustHandles="1" noChangeArrowheads="1" noChangeShapeType="1" noTextEdit="1"/>
                  </p:cNvSpPr>
                  <p:nvPr/>
                </p:nvSpPr>
                <p:spPr>
                  <a:xfrm>
                    <a:off x="2499495" y="3987104"/>
                    <a:ext cx="512961" cy="677108"/>
                  </a:xfrm>
                  <a:prstGeom prst="rect">
                    <a:avLst/>
                  </a:prstGeom>
                  <a:blipFill>
                    <a:blip r:embed="rId6"/>
                    <a:stretch>
                      <a:fillRect r="-9804" b="-359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A411CF6E-11B9-4605-A397-F39CEDE30DA8}"/>
                      </a:ext>
                    </a:extLst>
                  </p:cNvPr>
                  <p:cNvSpPr txBox="1"/>
                  <p:nvPr/>
                </p:nvSpPr>
                <p:spPr>
                  <a:xfrm>
                    <a:off x="5200077" y="3908115"/>
                    <a:ext cx="543418"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4400" i="1" smtClean="0">
                              <a:latin typeface="Cambria Math" panose="02040503050406030204" pitchFamily="18" charset="0"/>
                            </a:rPr>
                            <m:t>≈</m:t>
                          </m:r>
                        </m:oMath>
                      </m:oMathPara>
                    </a14:m>
                    <a:endParaRPr lang="zh-CN" altLang="en-US" sz="4400" dirty="0"/>
                  </a:p>
                </p:txBody>
              </p:sp>
            </mc:Choice>
            <mc:Fallback xmlns="">
              <p:sp>
                <p:nvSpPr>
                  <p:cNvPr id="15" name="文本框 14">
                    <a:extLst>
                      <a:ext uri="{FF2B5EF4-FFF2-40B4-BE49-F238E27FC236}">
                        <a16:creationId xmlns:a16="http://schemas.microsoft.com/office/drawing/2014/main" id="{A411CF6E-11B9-4605-A397-F39CEDE30DA8}"/>
                      </a:ext>
                    </a:extLst>
                  </p:cNvPr>
                  <p:cNvSpPr txBox="1">
                    <a:spLocks noRot="1" noChangeAspect="1" noMove="1" noResize="1" noEditPoints="1" noAdjustHandles="1" noChangeArrowheads="1" noChangeShapeType="1" noTextEdit="1"/>
                  </p:cNvSpPr>
                  <p:nvPr/>
                </p:nvSpPr>
                <p:spPr>
                  <a:xfrm>
                    <a:off x="5200077" y="3908115"/>
                    <a:ext cx="543418" cy="677108"/>
                  </a:xfrm>
                  <a:prstGeom prst="rect">
                    <a:avLst/>
                  </a:prstGeom>
                  <a:blipFill>
                    <a:blip r:embed="rId7"/>
                    <a:stretch>
                      <a:fillRect r="-12963" b="-20313"/>
                    </a:stretch>
                  </a:blipFill>
                </p:spPr>
                <p:txBody>
                  <a:bodyPr/>
                  <a:lstStyle/>
                  <a:p>
                    <a:r>
                      <a:rPr lang="zh-CN" altLang="en-US">
                        <a:noFill/>
                      </a:rPr>
                      <a:t> </a:t>
                    </a:r>
                  </a:p>
                </p:txBody>
              </p:sp>
            </mc:Fallback>
          </mc:AlternateContent>
        </p:grpSp>
      </p:grpSp>
      <p:grpSp>
        <p:nvGrpSpPr>
          <p:cNvPr id="8" name="组合 7">
            <a:extLst>
              <a:ext uri="{FF2B5EF4-FFF2-40B4-BE49-F238E27FC236}">
                <a16:creationId xmlns:a16="http://schemas.microsoft.com/office/drawing/2014/main" id="{94061C5B-58C6-4E2C-8A8B-D5F9861BE411}"/>
              </a:ext>
            </a:extLst>
          </p:cNvPr>
          <p:cNvGrpSpPr/>
          <p:nvPr/>
        </p:nvGrpSpPr>
        <p:grpSpPr>
          <a:xfrm>
            <a:off x="729826" y="3214614"/>
            <a:ext cx="5095799" cy="2353119"/>
            <a:chOff x="729825" y="3533518"/>
            <a:chExt cx="5256325" cy="2943499"/>
          </a:xfrm>
        </p:grpSpPr>
        <p:pic>
          <p:nvPicPr>
            <p:cNvPr id="108" name="图片 107">
              <a:extLst>
                <a:ext uri="{FF2B5EF4-FFF2-40B4-BE49-F238E27FC236}">
                  <a16:creationId xmlns:a16="http://schemas.microsoft.com/office/drawing/2014/main" id="{EDB8B71F-50F1-4219-9A4D-9DFF0C4FA22F}"/>
                </a:ext>
              </a:extLst>
            </p:cNvPr>
            <p:cNvPicPr>
              <a:picLocks noChangeAspect="1"/>
            </p:cNvPicPr>
            <p:nvPr/>
          </p:nvPicPr>
          <p:blipFill rotWithShape="1">
            <a:blip r:embed="rId8"/>
            <a:srcRect t="6915" b="15183"/>
            <a:stretch/>
          </p:blipFill>
          <p:spPr>
            <a:xfrm>
              <a:off x="729825" y="3533518"/>
              <a:ext cx="5256325" cy="2534772"/>
            </a:xfrm>
            <a:prstGeom prst="rect">
              <a:avLst/>
            </a:prstGeom>
          </p:spPr>
        </p:pic>
        <p:sp>
          <p:nvSpPr>
            <p:cNvPr id="110" name="文本框 109">
              <a:extLst>
                <a:ext uri="{FF2B5EF4-FFF2-40B4-BE49-F238E27FC236}">
                  <a16:creationId xmlns:a16="http://schemas.microsoft.com/office/drawing/2014/main" id="{22E38398-04DD-480F-9F38-D4748003310B}"/>
                </a:ext>
              </a:extLst>
            </p:cNvPr>
            <p:cNvSpPr txBox="1"/>
            <p:nvPr/>
          </p:nvSpPr>
          <p:spPr>
            <a:xfrm>
              <a:off x="1014315" y="6015352"/>
              <a:ext cx="4758868" cy="461665"/>
            </a:xfrm>
            <a:prstGeom prst="rect">
              <a:avLst/>
            </a:prstGeom>
            <a:noFill/>
          </p:spPr>
          <p:txBody>
            <a:bodyPr wrap="none" rtlCol="0">
              <a:spAutoFit/>
            </a:bodyPr>
            <a:lstStyle/>
            <a:p>
              <a:pPr algn="ctr"/>
              <a:r>
                <a:rPr kumimoji="1" lang="en-US" altLang="zh-CN" sz="2400" dirty="0"/>
                <a:t>Spatial Pyramid Pooling, </a:t>
              </a:r>
              <a:r>
                <a:rPr kumimoji="1" lang="en-US" altLang="zh-CN" sz="2400" i="1" dirty="0"/>
                <a:t>TPAMI 2015</a:t>
              </a:r>
              <a:endParaRPr kumimoji="1" lang="zh-CN" altLang="en-US" sz="2400" i="1" dirty="0"/>
            </a:p>
          </p:txBody>
        </p:sp>
      </p:grpSp>
      <p:sp>
        <p:nvSpPr>
          <p:cNvPr id="114" name="文本框 113">
            <a:extLst>
              <a:ext uri="{FF2B5EF4-FFF2-40B4-BE49-F238E27FC236}">
                <a16:creationId xmlns:a16="http://schemas.microsoft.com/office/drawing/2014/main" id="{715EFD38-C43A-4EE2-91A0-F766849538FB}"/>
              </a:ext>
            </a:extLst>
          </p:cNvPr>
          <p:cNvSpPr txBox="1"/>
          <p:nvPr/>
        </p:nvSpPr>
        <p:spPr>
          <a:xfrm>
            <a:off x="576412" y="5892390"/>
            <a:ext cx="11039175" cy="523220"/>
          </a:xfrm>
          <a:prstGeom prst="rect">
            <a:avLst/>
          </a:prstGeom>
          <a:noFill/>
        </p:spPr>
        <p:txBody>
          <a:bodyPr wrap="square">
            <a:spAutoFit/>
          </a:bodyPr>
          <a:lstStyle/>
          <a:p>
            <a:pPr algn="ctr"/>
            <a:r>
              <a:rPr lang="en-US" altLang="zh-CN" sz="2800" dirty="0">
                <a:solidFill>
                  <a:srgbClr val="FF0000"/>
                </a:solidFill>
                <a:effectLst/>
                <a:latin typeface="NimbusSanL-Regu"/>
              </a:rPr>
              <a:t>Pyramid pooling has not been explored in backbone network design</a:t>
            </a:r>
            <a:endParaRPr lang="zh-CN" altLang="en-US" sz="2800" dirty="0">
              <a:solidFill>
                <a:srgbClr val="FF0000"/>
              </a:solidFill>
            </a:endParaRPr>
          </a:p>
        </p:txBody>
      </p:sp>
      <p:pic>
        <p:nvPicPr>
          <p:cNvPr id="115" name="音频 114">
            <a:hlinkClick r:id="" action="ppaction://media"/>
            <a:extLst>
              <a:ext uri="{FF2B5EF4-FFF2-40B4-BE49-F238E27FC236}">
                <a16:creationId xmlns:a16="http://schemas.microsoft.com/office/drawing/2014/main" id="{04834BCE-FD37-4FBE-9109-6A7791AAB03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77782" y="6167581"/>
            <a:ext cx="406400" cy="406400"/>
          </a:xfrm>
          <a:prstGeom prst="rect">
            <a:avLst/>
          </a:prstGeom>
        </p:spPr>
      </p:pic>
      <p:grpSp>
        <p:nvGrpSpPr>
          <p:cNvPr id="116" name="组合 115">
            <a:extLst>
              <a:ext uri="{FF2B5EF4-FFF2-40B4-BE49-F238E27FC236}">
                <a16:creationId xmlns:a16="http://schemas.microsoft.com/office/drawing/2014/main" id="{DFEA20A4-C9E9-462D-8E87-CEDAEC2956FF}"/>
              </a:ext>
            </a:extLst>
          </p:cNvPr>
          <p:cNvGrpSpPr/>
          <p:nvPr/>
        </p:nvGrpSpPr>
        <p:grpSpPr>
          <a:xfrm>
            <a:off x="6318784" y="3429000"/>
            <a:ext cx="4879516" cy="2231330"/>
            <a:chOff x="6318784" y="3429000"/>
            <a:chExt cx="4879516" cy="2231330"/>
          </a:xfrm>
        </p:grpSpPr>
        <p:pic>
          <p:nvPicPr>
            <p:cNvPr id="117" name="图片 116">
              <a:extLst>
                <a:ext uri="{FF2B5EF4-FFF2-40B4-BE49-F238E27FC236}">
                  <a16:creationId xmlns:a16="http://schemas.microsoft.com/office/drawing/2014/main" id="{AE7A4665-FCCD-452D-899D-6CC143763796}"/>
                </a:ext>
              </a:extLst>
            </p:cNvPr>
            <p:cNvPicPr>
              <a:picLocks noChangeAspect="1"/>
            </p:cNvPicPr>
            <p:nvPr/>
          </p:nvPicPr>
          <p:blipFill>
            <a:blip r:embed="rId10"/>
            <a:stretch>
              <a:fillRect/>
            </a:stretch>
          </p:blipFill>
          <p:spPr>
            <a:xfrm>
              <a:off x="6366378" y="3429000"/>
              <a:ext cx="4767066" cy="1811985"/>
            </a:xfrm>
            <a:prstGeom prst="rect">
              <a:avLst/>
            </a:prstGeom>
          </p:spPr>
        </p:pic>
        <p:sp>
          <p:nvSpPr>
            <p:cNvPr id="118" name="文本框 117">
              <a:extLst>
                <a:ext uri="{FF2B5EF4-FFF2-40B4-BE49-F238E27FC236}">
                  <a16:creationId xmlns:a16="http://schemas.microsoft.com/office/drawing/2014/main" id="{C156BB23-0404-46F2-8F40-03DBB37CC0BF}"/>
                </a:ext>
              </a:extLst>
            </p:cNvPr>
            <p:cNvSpPr txBox="1"/>
            <p:nvPr/>
          </p:nvSpPr>
          <p:spPr>
            <a:xfrm>
              <a:off x="6318784" y="5198665"/>
              <a:ext cx="4879516" cy="461665"/>
            </a:xfrm>
            <a:prstGeom prst="rect">
              <a:avLst/>
            </a:prstGeom>
            <a:noFill/>
          </p:spPr>
          <p:txBody>
            <a:bodyPr wrap="square" rtlCol="0">
              <a:spAutoFit/>
            </a:bodyPr>
            <a:lstStyle/>
            <a:p>
              <a:pPr algn="ctr"/>
              <a:r>
                <a:rPr kumimoji="1" lang="en-US" altLang="zh-CN" sz="2400" dirty="0"/>
                <a:t>Asymmetric Non-local, </a:t>
              </a:r>
              <a:r>
                <a:rPr kumimoji="1" lang="en-US" altLang="zh-CN" sz="2400" i="1" dirty="0"/>
                <a:t>ICCV 2019</a:t>
              </a:r>
              <a:endParaRPr kumimoji="1" lang="zh-CN" altLang="en-US" sz="2400" i="1" dirty="0"/>
            </a:p>
          </p:txBody>
        </p:sp>
      </p:grpSp>
    </p:spTree>
    <p:extLst>
      <p:ext uri="{BB962C8B-B14F-4D97-AF65-F5344CB8AC3E}">
        <p14:creationId xmlns:p14="http://schemas.microsoft.com/office/powerpoint/2010/main" val="2772791796"/>
      </p:ext>
    </p:extLst>
  </p:cSld>
  <p:clrMapOvr>
    <a:masterClrMapping/>
  </p:clrMapOvr>
  <mc:AlternateContent xmlns:mc="http://schemas.openxmlformats.org/markup-compatibility/2006" xmlns:p14="http://schemas.microsoft.com/office/powerpoint/2010/main">
    <mc:Choice Requires="p14">
      <p:transition spd="slow" p14:dur="2000" advTm="21186"/>
    </mc:Choice>
    <mc:Fallback xmlns="">
      <p:transition spd="slow" advTm="21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1F4BAE-066F-49AD-B8BB-C97B9F5FDF2F}"/>
              </a:ext>
            </a:extLst>
          </p:cNvPr>
          <p:cNvSpPr>
            <a:spLocks noGrp="1"/>
          </p:cNvSpPr>
          <p:nvPr>
            <p:ph type="title"/>
          </p:nvPr>
        </p:nvSpPr>
        <p:spPr/>
        <p:txBody>
          <a:bodyPr/>
          <a:lstStyle/>
          <a:p>
            <a:r>
              <a:rPr lang="en-US" altLang="zh-CN" dirty="0"/>
              <a:t>Pyramid Pooling based MHSA</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CD53AB62-6330-47BB-B3C5-2EEF76368E81}"/>
                  </a:ext>
                </a:extLst>
              </p:cNvPr>
              <p:cNvSpPr>
                <a:spLocks noGrp="1"/>
              </p:cNvSpPr>
              <p:nvPr>
                <p:ph idx="1"/>
              </p:nvPr>
            </p:nvSpPr>
            <p:spPr>
              <a:xfrm>
                <a:off x="394447" y="789710"/>
                <a:ext cx="8004485" cy="5820093"/>
              </a:xfrm>
            </p:spPr>
            <p:txBody>
              <a:bodyPr>
                <a:normAutofit/>
              </a:bodyPr>
              <a:lstStyle/>
              <a:p>
                <a:r>
                  <a:rPr lang="en-US" altLang="zh-CN" dirty="0"/>
                  <a:t>Traditional MHSA</a:t>
                </a:r>
              </a:p>
              <a:p>
                <a:pPr marL="457200" lvl="1" indent="0">
                  <a:buNone/>
                </a:pPr>
                <a14:m>
                  <m:oMathPara xmlns:m="http://schemas.openxmlformats.org/officeDocument/2006/math">
                    <m:oMathParaPr>
                      <m:jc m:val="centerGroup"/>
                    </m:oMathParaPr>
                    <m:oMath xmlns:m="http://schemas.openxmlformats.org/officeDocument/2006/math">
                      <m:d>
                        <m:dPr>
                          <m:ctrlPr>
                            <a:rPr lang="en-US" altLang="zh-CN" b="0" i="1" smtClean="0">
                              <a:latin typeface="Cambria Math" panose="02040503050406030204" pitchFamily="18" charset="0"/>
                            </a:rPr>
                          </m:ctrlPr>
                        </m:dPr>
                        <m:e>
                          <m:r>
                            <a:rPr lang="en-US" altLang="zh-CN" b="1" i="1" smtClean="0">
                              <a:latin typeface="Cambria Math" panose="02040503050406030204" pitchFamily="18" charset="0"/>
                            </a:rPr>
                            <m:t>𝑸</m:t>
                          </m:r>
                          <m:r>
                            <a:rPr lang="en-US" altLang="zh-CN" b="0" i="1" smtClean="0">
                              <a:latin typeface="Cambria Math" panose="02040503050406030204" pitchFamily="18" charset="0"/>
                            </a:rPr>
                            <m:t>,</m:t>
                          </m:r>
                          <m:r>
                            <a:rPr lang="en-US" altLang="zh-CN" b="1" i="1" smtClean="0">
                              <a:latin typeface="Cambria Math" panose="02040503050406030204" pitchFamily="18" charset="0"/>
                            </a:rPr>
                            <m:t>𝑲</m:t>
                          </m:r>
                          <m:r>
                            <a:rPr lang="en-US" altLang="zh-CN" b="0" i="1" smtClean="0">
                              <a:latin typeface="Cambria Math" panose="02040503050406030204" pitchFamily="18" charset="0"/>
                            </a:rPr>
                            <m:t>,</m:t>
                          </m:r>
                          <m:r>
                            <a:rPr lang="en-US" altLang="zh-CN" b="1" i="1" smtClean="0">
                              <a:latin typeface="Cambria Math" panose="02040503050406030204" pitchFamily="18" charset="0"/>
                            </a:rPr>
                            <m:t>𝑽</m:t>
                          </m:r>
                        </m:e>
                      </m:d>
                      <m:r>
                        <a:rPr lang="en-US" altLang="zh-CN" b="0" i="1" smtClean="0">
                          <a:latin typeface="Cambria Math" panose="02040503050406030204" pitchFamily="18" charset="0"/>
                        </a:rPr>
                        <m:t>=(</m:t>
                      </m:r>
                      <m:r>
                        <a:rPr lang="en-US" altLang="zh-CN" b="1" i="1" smtClean="0">
                          <a:latin typeface="Cambria Math" panose="02040503050406030204" pitchFamily="18" charset="0"/>
                        </a:rPr>
                        <m:t>𝑿</m:t>
                      </m:r>
                      <m:sSup>
                        <m:sSupPr>
                          <m:ctrlPr>
                            <a:rPr lang="en-US" altLang="zh-CN" b="0" i="1" smtClean="0">
                              <a:latin typeface="Cambria Math" panose="02040503050406030204" pitchFamily="18" charset="0"/>
                            </a:rPr>
                          </m:ctrlPr>
                        </m:sSupPr>
                        <m:e>
                          <m:r>
                            <a:rPr lang="en-US" altLang="zh-CN" b="1" i="1" smtClean="0">
                              <a:latin typeface="Cambria Math" panose="02040503050406030204" pitchFamily="18" charset="0"/>
                            </a:rPr>
                            <m:t>𝑾</m:t>
                          </m:r>
                        </m:e>
                        <m:sup>
                          <m:r>
                            <a:rPr lang="en-US" altLang="zh-CN" b="0" i="1" smtClean="0">
                              <a:latin typeface="Cambria Math" panose="02040503050406030204" pitchFamily="18" charset="0"/>
                            </a:rPr>
                            <m:t>𝑞</m:t>
                          </m:r>
                        </m:sup>
                      </m:sSup>
                      <m:r>
                        <a:rPr lang="en-US" altLang="zh-CN" b="0" i="1" smtClean="0">
                          <a:latin typeface="Cambria Math" panose="02040503050406030204" pitchFamily="18" charset="0"/>
                        </a:rPr>
                        <m:t>,</m:t>
                      </m:r>
                      <m:r>
                        <a:rPr lang="en-US" altLang="zh-CN" b="1" i="1">
                          <a:latin typeface="Cambria Math" panose="02040503050406030204" pitchFamily="18" charset="0"/>
                        </a:rPr>
                        <m:t>𝑿</m:t>
                      </m:r>
                      <m:sSup>
                        <m:sSupPr>
                          <m:ctrlPr>
                            <a:rPr lang="en-US" altLang="zh-CN" i="1">
                              <a:latin typeface="Cambria Math" panose="02040503050406030204" pitchFamily="18" charset="0"/>
                            </a:rPr>
                          </m:ctrlPr>
                        </m:sSupPr>
                        <m:e>
                          <m:r>
                            <a:rPr lang="en-US" altLang="zh-CN" b="1" i="1">
                              <a:latin typeface="Cambria Math" panose="02040503050406030204" pitchFamily="18" charset="0"/>
                            </a:rPr>
                            <m:t>𝑾</m:t>
                          </m:r>
                        </m:e>
                        <m:sup>
                          <m:r>
                            <a:rPr lang="en-US" altLang="zh-CN" b="0" i="1" smtClean="0">
                              <a:latin typeface="Cambria Math" panose="02040503050406030204" pitchFamily="18" charset="0"/>
                            </a:rPr>
                            <m:t>𝑣</m:t>
                          </m:r>
                        </m:sup>
                      </m:sSup>
                      <m:r>
                        <a:rPr lang="en-US" altLang="zh-CN" b="0" i="1" smtClean="0">
                          <a:latin typeface="Cambria Math" panose="02040503050406030204" pitchFamily="18" charset="0"/>
                        </a:rPr>
                        <m:t>,</m:t>
                      </m:r>
                      <m:r>
                        <a:rPr lang="en-US" altLang="zh-CN" b="1" i="1">
                          <a:latin typeface="Cambria Math" panose="02040503050406030204" pitchFamily="18" charset="0"/>
                        </a:rPr>
                        <m:t>𝑿</m:t>
                      </m:r>
                      <m:sSup>
                        <m:sSupPr>
                          <m:ctrlPr>
                            <a:rPr lang="en-US" altLang="zh-CN" i="1">
                              <a:latin typeface="Cambria Math" panose="02040503050406030204" pitchFamily="18" charset="0"/>
                            </a:rPr>
                          </m:ctrlPr>
                        </m:sSupPr>
                        <m:e>
                          <m:r>
                            <a:rPr lang="en-US" altLang="zh-CN" b="1" i="1">
                              <a:latin typeface="Cambria Math" panose="02040503050406030204" pitchFamily="18" charset="0"/>
                            </a:rPr>
                            <m:t>𝑾</m:t>
                          </m:r>
                        </m:e>
                        <m:sup>
                          <m:r>
                            <a:rPr lang="en-US" altLang="zh-CN" b="0" i="1" smtClean="0">
                              <a:latin typeface="Cambria Math" panose="02040503050406030204" pitchFamily="18" charset="0"/>
                            </a:rPr>
                            <m:t>𝑣</m:t>
                          </m:r>
                        </m:sup>
                      </m:sSup>
                      <m:r>
                        <a:rPr lang="en-US" altLang="zh-CN" b="0" i="1" smtClean="0">
                          <a:latin typeface="Cambria Math" panose="02040503050406030204" pitchFamily="18" charset="0"/>
                        </a:rPr>
                        <m:t>)</m:t>
                      </m:r>
                    </m:oMath>
                  </m:oMathPara>
                </a14:m>
                <a:endParaRPr lang="en-US" altLang="zh-CN" dirty="0"/>
              </a:p>
              <a:p>
                <a:pPr marL="685800" lvl="2">
                  <a:spcBef>
                    <a:spcPts val="1000"/>
                  </a:spcBef>
                </a:pPr>
                <a:r>
                  <a:rPr lang="en-US" altLang="zh-CN" sz="3000" b="1" dirty="0">
                    <a:ea typeface="黑体" panose="02010609060101010101" pitchFamily="49" charset="-122"/>
                  </a:rPr>
                  <a:t>Complexity: </a:t>
                </a:r>
                <a14:m>
                  <m:oMath xmlns:m="http://schemas.openxmlformats.org/officeDocument/2006/math">
                    <m:r>
                      <a:rPr lang="en-US" altLang="zh-CN" b="0" i="1" smtClean="0">
                        <a:latin typeface="Cambria Math" panose="02040503050406030204" pitchFamily="18" charset="0"/>
                      </a:rPr>
                      <m:t>𝑂</m:t>
                    </m:r>
                    <m:r>
                      <a:rPr lang="en-US" altLang="zh-CN" b="0" i="1" smtClean="0">
                        <a:latin typeface="Cambria Math" panose="02040503050406030204" pitchFamily="18" charset="0"/>
                      </a:rPr>
                      <m:t>(</m:t>
                    </m:r>
                    <m:r>
                      <a:rPr lang="en-US" altLang="zh-CN" b="0" i="1" smtClean="0">
                        <a:latin typeface="Cambria Math" panose="02040503050406030204" pitchFamily="18" charset="0"/>
                      </a:rPr>
                      <m:t>𝑁</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𝐶</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𝑁</m:t>
                        </m:r>
                      </m:e>
                      <m:sup>
                        <m:r>
                          <a:rPr lang="en-US" altLang="zh-CN" b="0" i="1" smtClean="0">
                            <a:latin typeface="Cambria Math" panose="02040503050406030204" pitchFamily="18" charset="0"/>
                          </a:rPr>
                          <m:t>2</m:t>
                        </m:r>
                      </m:sup>
                    </m:sSup>
                    <m:r>
                      <m:rPr>
                        <m:sty m:val="p"/>
                      </m:rPr>
                      <a:rPr lang="en-US" altLang="zh-CN" i="1">
                        <a:latin typeface="Cambria Math" panose="02040503050406030204" pitchFamily="18" charset="0"/>
                      </a:rPr>
                      <m:t>C</m:t>
                    </m:r>
                    <m:r>
                      <a:rPr lang="en-US" altLang="zh-CN" b="0" i="1" smtClean="0">
                        <a:latin typeface="Cambria Math" panose="02040503050406030204" pitchFamily="18" charset="0"/>
                      </a:rPr>
                      <m:t>)</m:t>
                    </m:r>
                  </m:oMath>
                </a14:m>
                <a:endParaRPr lang="en-US" altLang="zh-CN" dirty="0"/>
              </a:p>
              <a:p>
                <a:pPr marL="457200" lvl="1" indent="0">
                  <a:buNone/>
                </a:pPr>
                <a14:m>
                  <m:oMath xmlns:m="http://schemas.openxmlformats.org/officeDocument/2006/math">
                    <m:r>
                      <a:rPr lang="en-US" altLang="zh-CN" i="1" dirty="0" smtClean="0">
                        <a:latin typeface="Cambria Math" panose="02040503050406030204" pitchFamily="18" charset="0"/>
                      </a:rPr>
                      <m:t>𝑁</m:t>
                    </m:r>
                  </m:oMath>
                </a14:m>
                <a:r>
                  <a:rPr lang="en-US" altLang="zh-CN" dirty="0"/>
                  <a:t>: sequence length, </a:t>
                </a:r>
                <a14:m>
                  <m:oMath xmlns:m="http://schemas.openxmlformats.org/officeDocument/2006/math">
                    <m:r>
                      <a:rPr lang="en-US" altLang="zh-CN" i="1" dirty="0">
                        <a:latin typeface="Cambria Math" panose="02040503050406030204" pitchFamily="18" charset="0"/>
                      </a:rPr>
                      <m:t>𝐶</m:t>
                    </m:r>
                  </m:oMath>
                </a14:m>
                <a:r>
                  <a:rPr lang="en-US" altLang="zh-CN" dirty="0"/>
                  <a:t> feature dimension</a:t>
                </a:r>
              </a:p>
              <a:p>
                <a:r>
                  <a:rPr lang="en-US" altLang="zh-CN" dirty="0"/>
                  <a:t>Pyramid Pooling based MHSA</a:t>
                </a:r>
              </a:p>
              <a:p>
                <a:pPr marL="0" indent="0">
                  <a:buNone/>
                </a:pPr>
                <a14:m>
                  <m:oMathPara xmlns:m="http://schemas.openxmlformats.org/officeDocument/2006/math">
                    <m:oMathParaPr>
                      <m:jc m:val="centerGroup"/>
                    </m:oMathParaPr>
                    <m:oMath xmlns:m="http://schemas.openxmlformats.org/officeDocument/2006/math">
                      <m:d>
                        <m:dPr>
                          <m:ctrlPr>
                            <a:rPr lang="en-US" altLang="zh-CN" b="0" i="1" smtClean="0">
                              <a:latin typeface="Cambria Math" panose="02040503050406030204" pitchFamily="18" charset="0"/>
                            </a:rPr>
                          </m:ctrlPr>
                        </m:dPr>
                        <m:e>
                          <m:r>
                            <a:rPr lang="en-US" altLang="zh-CN" b="1" i="1" smtClean="0">
                              <a:latin typeface="Cambria Math" panose="02040503050406030204" pitchFamily="18" charset="0"/>
                            </a:rPr>
                            <m:t>𝑸</m:t>
                          </m:r>
                          <m:r>
                            <a:rPr lang="en-US" altLang="zh-CN" b="0" i="1" smtClean="0">
                              <a:latin typeface="Cambria Math" panose="02040503050406030204" pitchFamily="18" charset="0"/>
                            </a:rPr>
                            <m:t>,</m:t>
                          </m:r>
                          <m:r>
                            <a:rPr lang="en-US" altLang="zh-CN" b="1" i="1" smtClean="0">
                              <a:solidFill>
                                <a:srgbClr val="FF0000"/>
                              </a:solidFill>
                              <a:latin typeface="Cambria Math" panose="02040503050406030204" pitchFamily="18" charset="0"/>
                            </a:rPr>
                            <m:t>𝑲</m:t>
                          </m:r>
                          <m:r>
                            <a:rPr lang="en-US" altLang="zh-CN" b="0" i="1" smtClean="0">
                              <a:solidFill>
                                <a:srgbClr val="FF0000"/>
                              </a:solidFill>
                              <a:latin typeface="Cambria Math" panose="02040503050406030204" pitchFamily="18" charset="0"/>
                            </a:rPr>
                            <m:t>,</m:t>
                          </m:r>
                          <m:r>
                            <a:rPr lang="en-US" altLang="zh-CN" b="1" i="1" smtClean="0">
                              <a:solidFill>
                                <a:srgbClr val="FF0000"/>
                              </a:solidFill>
                              <a:latin typeface="Cambria Math" panose="02040503050406030204" pitchFamily="18" charset="0"/>
                            </a:rPr>
                            <m:t>𝑽</m:t>
                          </m:r>
                        </m:e>
                      </m:d>
                      <m:r>
                        <a:rPr lang="en-US" altLang="zh-CN" b="0" i="1" smtClean="0">
                          <a:latin typeface="Cambria Math" panose="02040503050406030204" pitchFamily="18" charset="0"/>
                        </a:rPr>
                        <m:t>=</m:t>
                      </m:r>
                      <m:d>
                        <m:dPr>
                          <m:ctrlPr>
                            <a:rPr lang="en-US" altLang="zh-CN" b="0" i="1" smtClean="0">
                              <a:latin typeface="Cambria Math" panose="02040503050406030204" pitchFamily="18" charset="0"/>
                            </a:rPr>
                          </m:ctrlPr>
                        </m:dPr>
                        <m:e>
                          <m:r>
                            <a:rPr lang="en-US" altLang="zh-CN" b="1" i="1" smtClean="0">
                              <a:latin typeface="Cambria Math" panose="02040503050406030204" pitchFamily="18" charset="0"/>
                            </a:rPr>
                            <m:t>𝑿</m:t>
                          </m:r>
                          <m:sSup>
                            <m:sSupPr>
                              <m:ctrlPr>
                                <a:rPr lang="en-US" altLang="zh-CN" b="0" i="1" smtClean="0">
                                  <a:latin typeface="Cambria Math" panose="02040503050406030204" pitchFamily="18" charset="0"/>
                                </a:rPr>
                              </m:ctrlPr>
                            </m:sSupPr>
                            <m:e>
                              <m:r>
                                <a:rPr lang="en-US" altLang="zh-CN" b="1" i="1" smtClean="0">
                                  <a:latin typeface="Cambria Math" panose="02040503050406030204" pitchFamily="18" charset="0"/>
                                </a:rPr>
                                <m:t>𝑾</m:t>
                              </m:r>
                            </m:e>
                            <m:sup>
                              <m:r>
                                <a:rPr lang="en-US" altLang="zh-CN" b="0" i="1" smtClean="0">
                                  <a:latin typeface="Cambria Math" panose="02040503050406030204" pitchFamily="18" charset="0"/>
                                </a:rPr>
                                <m:t>𝑞</m:t>
                              </m:r>
                            </m:sup>
                          </m:sSup>
                          <m:r>
                            <a:rPr lang="en-US" altLang="zh-CN" b="0" i="1" smtClean="0">
                              <a:latin typeface="Cambria Math" panose="02040503050406030204" pitchFamily="18" charset="0"/>
                            </a:rPr>
                            <m:t>,</m:t>
                          </m:r>
                          <m:r>
                            <a:rPr lang="en-US" altLang="zh-CN" b="1" i="1">
                              <a:latin typeface="Cambria Math" panose="02040503050406030204" pitchFamily="18" charset="0"/>
                            </a:rPr>
                            <m:t>𝑿</m:t>
                          </m:r>
                          <m:sSup>
                            <m:sSupPr>
                              <m:ctrlPr>
                                <a:rPr lang="en-US" altLang="zh-CN" i="1" smtClean="0">
                                  <a:solidFill>
                                    <a:srgbClr val="FF0000"/>
                                  </a:solidFill>
                                  <a:latin typeface="Cambria Math" panose="02040503050406030204" pitchFamily="18" charset="0"/>
                                </a:rPr>
                              </m:ctrlPr>
                            </m:sSupPr>
                            <m:e>
                              <m:r>
                                <a:rPr lang="en-US" altLang="zh-CN" b="1" i="1" smtClean="0">
                                  <a:solidFill>
                                    <a:srgbClr val="FF0000"/>
                                  </a:solidFill>
                                  <a:latin typeface="Cambria Math" panose="02040503050406030204" pitchFamily="18" charset="0"/>
                                </a:rPr>
                                <m:t>𝑷</m:t>
                              </m:r>
                            </m:e>
                            <m:sup>
                              <m:r>
                                <a:rPr lang="en-US" altLang="zh-CN" b="0" i="1" smtClean="0">
                                  <a:solidFill>
                                    <a:srgbClr val="FF0000"/>
                                  </a:solidFill>
                                  <a:latin typeface="Cambria Math" panose="02040503050406030204" pitchFamily="18" charset="0"/>
                                </a:rPr>
                                <m:t>𝑘</m:t>
                              </m:r>
                            </m:sup>
                          </m:sSup>
                          <m:r>
                            <a:rPr lang="en-US" altLang="zh-CN" b="0" i="1" smtClean="0">
                              <a:latin typeface="Cambria Math" panose="02040503050406030204" pitchFamily="18" charset="0"/>
                            </a:rPr>
                            <m:t>,</m:t>
                          </m:r>
                          <m:r>
                            <a:rPr lang="en-US" altLang="zh-CN" b="1" i="1">
                              <a:latin typeface="Cambria Math" panose="02040503050406030204" pitchFamily="18" charset="0"/>
                            </a:rPr>
                            <m:t>𝑿</m:t>
                          </m:r>
                          <m:sSup>
                            <m:sSupPr>
                              <m:ctrlPr>
                                <a:rPr lang="en-US" altLang="zh-CN" i="1" smtClean="0">
                                  <a:solidFill>
                                    <a:srgbClr val="FF0000"/>
                                  </a:solidFill>
                                  <a:latin typeface="Cambria Math" panose="02040503050406030204" pitchFamily="18" charset="0"/>
                                </a:rPr>
                              </m:ctrlPr>
                            </m:sSupPr>
                            <m:e>
                              <m:r>
                                <a:rPr lang="en-US" altLang="zh-CN" b="1" i="1" smtClean="0">
                                  <a:solidFill>
                                    <a:srgbClr val="FF0000"/>
                                  </a:solidFill>
                                  <a:latin typeface="Cambria Math" panose="02040503050406030204" pitchFamily="18" charset="0"/>
                                </a:rPr>
                                <m:t>𝑷</m:t>
                              </m:r>
                            </m:e>
                            <m:sup>
                              <m:r>
                                <a:rPr lang="en-US" altLang="zh-CN" b="0" i="1" smtClean="0">
                                  <a:solidFill>
                                    <a:srgbClr val="FF0000"/>
                                  </a:solidFill>
                                  <a:latin typeface="Cambria Math" panose="02040503050406030204" pitchFamily="18" charset="0"/>
                                </a:rPr>
                                <m:t>𝑣</m:t>
                              </m:r>
                            </m:sup>
                          </m:sSup>
                        </m:e>
                      </m:d>
                    </m:oMath>
                  </m:oMathPara>
                </a14:m>
                <a:endParaRPr lang="en-US" altLang="zh-CN" b="0" dirty="0"/>
              </a:p>
              <a:p>
                <a:pPr marL="0" indent="0">
                  <a:buNone/>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rPr>
                        <m:t>𝑨</m:t>
                      </m:r>
                      <m:r>
                        <a:rPr lang="en-US" altLang="zh-CN" b="1" i="1" smtClean="0">
                          <a:latin typeface="Cambria Math" panose="02040503050406030204" pitchFamily="18" charset="0"/>
                        </a:rPr>
                        <m:t>=</m:t>
                      </m:r>
                      <m:r>
                        <m:rPr>
                          <m:nor/>
                        </m:rPr>
                        <a:rPr lang="en-US" altLang="zh-CN" b="0" i="0" smtClean="0">
                          <a:latin typeface="Cambria Math" panose="02040503050406030204" pitchFamily="18" charset="0"/>
                        </a:rPr>
                        <m:t>Softmax</m:t>
                      </m:r>
                      <m:d>
                        <m:dPr>
                          <m:ctrlPr>
                            <a:rPr lang="en-US" altLang="zh-CN" b="1" i="1" smtClean="0">
                              <a:latin typeface="Cambria Math" panose="02040503050406030204" pitchFamily="18" charset="0"/>
                            </a:rPr>
                          </m:ctrlPr>
                        </m:dPr>
                        <m:e>
                          <m:f>
                            <m:fPr>
                              <m:ctrlPr>
                                <a:rPr lang="en-US" altLang="zh-CN" b="1" i="1" smtClean="0">
                                  <a:latin typeface="Cambria Math" panose="02040503050406030204" pitchFamily="18" charset="0"/>
                                </a:rPr>
                              </m:ctrlPr>
                            </m:fPr>
                            <m:num>
                              <m:r>
                                <a:rPr lang="en-US" altLang="zh-CN" i="1">
                                  <a:latin typeface="Cambria Math" panose="02040503050406030204" pitchFamily="18" charset="0"/>
                                </a:rPr>
                                <m:t>𝑸</m:t>
                              </m:r>
                              <m:r>
                                <a:rPr lang="en-US" altLang="zh-CN" b="0" i="1" smtClean="0">
                                  <a:latin typeface="Cambria Math" panose="02040503050406030204" pitchFamily="18" charset="0"/>
                                </a:rPr>
                                <m:t>×</m:t>
                              </m:r>
                              <m:sSup>
                                <m:sSupPr>
                                  <m:ctrlPr>
                                    <a:rPr lang="en-US" altLang="zh-CN" b="1" i="1" smtClean="0">
                                      <a:latin typeface="Cambria Math" panose="02040503050406030204" pitchFamily="18" charset="0"/>
                                    </a:rPr>
                                  </m:ctrlPr>
                                </m:sSupPr>
                                <m:e>
                                  <m:r>
                                    <a:rPr lang="en-US" altLang="zh-CN" i="1">
                                      <a:latin typeface="Cambria Math" panose="02040503050406030204" pitchFamily="18" charset="0"/>
                                    </a:rPr>
                                    <m:t>𝑲</m:t>
                                  </m:r>
                                </m:e>
                                <m:sup>
                                  <m:r>
                                    <a:rPr lang="en-US" altLang="zh-CN" b="0" i="1" smtClean="0">
                                      <a:latin typeface="Cambria Math" panose="02040503050406030204" pitchFamily="18" charset="0"/>
                                    </a:rPr>
                                    <m:t>𝑇</m:t>
                                  </m:r>
                                </m:sup>
                              </m:sSup>
                            </m:num>
                            <m:den>
                              <m:rad>
                                <m:radPr>
                                  <m:degHide m:val="on"/>
                                  <m:ctrlPr>
                                    <a:rPr lang="en-US" altLang="zh-CN" b="1" i="1" smtClean="0">
                                      <a:latin typeface="Cambria Math" panose="02040503050406030204" pitchFamily="18" charset="0"/>
                                    </a:rPr>
                                  </m:ctrlPr>
                                </m:radPr>
                                <m:deg/>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𝑘</m:t>
                                      </m:r>
                                    </m:sub>
                                  </m:sSub>
                                </m:e>
                              </m:rad>
                            </m:den>
                          </m:f>
                        </m:e>
                      </m:d>
                      <m:r>
                        <a:rPr lang="en-US" altLang="zh-CN" b="1" i="1" smtClean="0">
                          <a:latin typeface="Cambria Math" panose="02040503050406030204" pitchFamily="18" charset="0"/>
                        </a:rPr>
                        <m:t>×</m:t>
                      </m:r>
                      <m:r>
                        <a:rPr lang="en-US" altLang="zh-CN" b="1" i="1" smtClean="0">
                          <a:latin typeface="Cambria Math" panose="02040503050406030204" pitchFamily="18" charset="0"/>
                        </a:rPr>
                        <m:t>𝑽</m:t>
                      </m:r>
                    </m:oMath>
                  </m:oMathPara>
                </a14:m>
                <a:endParaRPr lang="en-US" altLang="zh-CN" dirty="0"/>
              </a:p>
              <a:p>
                <a:pPr marL="0" indent="0">
                  <a:buNone/>
                </a:pPr>
                <a:endParaRPr lang="en-US" altLang="zh-CN" dirty="0"/>
              </a:p>
              <a:p>
                <a:endParaRPr lang="en-US" altLang="zh-CN" dirty="0"/>
              </a:p>
              <a:p>
                <a:endParaRPr lang="zh-CN" altLang="en-US" dirty="0"/>
              </a:p>
            </p:txBody>
          </p:sp>
        </mc:Choice>
        <mc:Fallback xmlns="">
          <p:sp>
            <p:nvSpPr>
              <p:cNvPr id="3" name="内容占位符 2">
                <a:extLst>
                  <a:ext uri="{FF2B5EF4-FFF2-40B4-BE49-F238E27FC236}">
                    <a16:creationId xmlns:a16="http://schemas.microsoft.com/office/drawing/2014/main" id="{CD53AB62-6330-47BB-B3C5-2EEF76368E81}"/>
                  </a:ext>
                </a:extLst>
              </p:cNvPr>
              <p:cNvSpPr>
                <a:spLocks noGrp="1" noRot="1" noChangeAspect="1" noMove="1" noResize="1" noEditPoints="1" noAdjustHandles="1" noChangeArrowheads="1" noChangeShapeType="1" noTextEdit="1"/>
              </p:cNvSpPr>
              <p:nvPr>
                <p:ph idx="1"/>
              </p:nvPr>
            </p:nvSpPr>
            <p:spPr>
              <a:xfrm>
                <a:off x="394447" y="789710"/>
                <a:ext cx="8004485" cy="5820093"/>
              </a:xfrm>
              <a:blipFill>
                <a:blip r:embed="rId5"/>
                <a:stretch>
                  <a:fillRect l="-1752" t="-314"/>
                </a:stretch>
              </a:blipFill>
            </p:spPr>
            <p:txBody>
              <a:bodyPr/>
              <a:lstStyle/>
              <a:p>
                <a:r>
                  <a:rPr lang="zh-CN" altLang="en-US">
                    <a:noFill/>
                  </a:rPr>
                  <a:t> </a:t>
                </a:r>
              </a:p>
            </p:txBody>
          </p:sp>
        </mc:Fallback>
      </mc:AlternateContent>
      <p:grpSp>
        <p:nvGrpSpPr>
          <p:cNvPr id="11" name="组合 10">
            <a:extLst>
              <a:ext uri="{FF2B5EF4-FFF2-40B4-BE49-F238E27FC236}">
                <a16:creationId xmlns:a16="http://schemas.microsoft.com/office/drawing/2014/main" id="{5B9DF1A0-D6B5-44D0-9B45-6056DE29AC6A}"/>
              </a:ext>
            </a:extLst>
          </p:cNvPr>
          <p:cNvGrpSpPr/>
          <p:nvPr/>
        </p:nvGrpSpPr>
        <p:grpSpPr>
          <a:xfrm>
            <a:off x="7899400" y="772100"/>
            <a:ext cx="4107169" cy="5527100"/>
            <a:chOff x="7899400" y="772100"/>
            <a:chExt cx="4107169" cy="5527100"/>
          </a:xfrm>
        </p:grpSpPr>
        <p:pic>
          <p:nvPicPr>
            <p:cNvPr id="4" name="图片 3">
              <a:extLst>
                <a:ext uri="{FF2B5EF4-FFF2-40B4-BE49-F238E27FC236}">
                  <a16:creationId xmlns:a16="http://schemas.microsoft.com/office/drawing/2014/main" id="{51D62045-6A11-45A7-959D-712C4D9DF9FA}"/>
                </a:ext>
              </a:extLst>
            </p:cNvPr>
            <p:cNvPicPr>
              <a:picLocks noChangeAspect="1"/>
            </p:cNvPicPr>
            <p:nvPr/>
          </p:nvPicPr>
          <p:blipFill rotWithShape="1">
            <a:blip r:embed="rId6"/>
            <a:srcRect l="41410"/>
            <a:stretch/>
          </p:blipFill>
          <p:spPr>
            <a:xfrm>
              <a:off x="8221132" y="772100"/>
              <a:ext cx="3785437" cy="5527100"/>
            </a:xfrm>
            <a:prstGeom prst="rect">
              <a:avLst/>
            </a:prstGeom>
          </p:spPr>
        </p:pic>
        <p:sp>
          <p:nvSpPr>
            <p:cNvPr id="10" name="流程图: 接点 9">
              <a:extLst>
                <a:ext uri="{FF2B5EF4-FFF2-40B4-BE49-F238E27FC236}">
                  <a16:creationId xmlns:a16="http://schemas.microsoft.com/office/drawing/2014/main" id="{24DAB606-4BED-476C-B44D-74FE2593E0D2}"/>
                </a:ext>
              </a:extLst>
            </p:cNvPr>
            <p:cNvSpPr/>
            <p:nvPr/>
          </p:nvSpPr>
          <p:spPr>
            <a:xfrm>
              <a:off x="7899400" y="4419600"/>
              <a:ext cx="939800" cy="1016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音频 4">
            <a:hlinkClick r:id="" action="ppaction://media"/>
            <a:extLst>
              <a:ext uri="{FF2B5EF4-FFF2-40B4-BE49-F238E27FC236}">
                <a16:creationId xmlns:a16="http://schemas.microsoft.com/office/drawing/2014/main" id="{4DE7F341-42E4-4291-8B5B-F83078AEB5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5929984"/>
      </p:ext>
    </p:extLst>
  </p:cSld>
  <p:clrMapOvr>
    <a:masterClrMapping/>
  </p:clrMapOvr>
  <mc:AlternateContent xmlns:mc="http://schemas.openxmlformats.org/markup-compatibility/2006" xmlns:p14="http://schemas.microsoft.com/office/powerpoint/2010/main">
    <mc:Choice Requires="p14">
      <p:transition spd="slow" p14:dur="2000" advTm="20560"/>
    </mc:Choice>
    <mc:Fallback xmlns="">
      <p:transition spd="slow" advTm="20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1F4BAE-066F-49AD-B8BB-C97B9F5FDF2F}"/>
              </a:ext>
            </a:extLst>
          </p:cNvPr>
          <p:cNvSpPr>
            <a:spLocks noGrp="1"/>
          </p:cNvSpPr>
          <p:nvPr>
            <p:ph type="title"/>
          </p:nvPr>
        </p:nvSpPr>
        <p:spPr/>
        <p:txBody>
          <a:bodyPr/>
          <a:lstStyle/>
          <a:p>
            <a:r>
              <a:rPr lang="en-US" altLang="zh-CN" dirty="0"/>
              <a:t>Pyramid Pooling based MHSA</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CD53AB62-6330-47BB-B3C5-2EEF76368E81}"/>
                  </a:ext>
                </a:extLst>
              </p:cNvPr>
              <p:cNvSpPr>
                <a:spLocks noGrp="1"/>
              </p:cNvSpPr>
              <p:nvPr>
                <p:ph idx="1"/>
              </p:nvPr>
            </p:nvSpPr>
            <p:spPr>
              <a:xfrm>
                <a:off x="394447" y="789710"/>
                <a:ext cx="8004485" cy="5820093"/>
              </a:xfrm>
            </p:spPr>
            <p:txBody>
              <a:bodyPr>
                <a:normAutofit/>
              </a:bodyPr>
              <a:lstStyle/>
              <a:p>
                <a:r>
                  <a:rPr lang="en-US" altLang="zh-CN" dirty="0"/>
                  <a:t>Pyramid Pooling in MHSA</a:t>
                </a:r>
              </a:p>
              <a:p>
                <a:pPr lvl="1"/>
                <a:r>
                  <a:rPr lang="en-US" altLang="zh-CN" dirty="0"/>
                  <a:t>Pooling</a:t>
                </a:r>
              </a:p>
              <a:p>
                <a:pPr marL="914400" lvl="2" indent="0">
                  <a:buNone/>
                </a:pPr>
                <a14:m>
                  <m:oMathPara xmlns:m="http://schemas.openxmlformats.org/officeDocument/2006/math">
                    <m:oMathParaPr>
                      <m:jc m:val="centerGroup"/>
                    </m:oMathParaPr>
                    <m:oMath xmlns:m="http://schemas.openxmlformats.org/officeDocument/2006/math">
                      <m:m>
                        <m:mPr>
                          <m:mcs>
                            <m:mc>
                              <m:mcPr>
                                <m:count m:val="1"/>
                                <m:mcJc m:val="center"/>
                              </m:mcPr>
                            </m:mc>
                          </m:mcs>
                          <m:ctrlPr>
                            <a:rPr lang="en-US" altLang="zh-CN" b="0" i="1" dirty="0" smtClean="0">
                              <a:latin typeface="Cambria Math" panose="02040503050406030204" pitchFamily="18" charset="0"/>
                            </a:rPr>
                          </m:ctrlPr>
                        </m:mPr>
                        <m:mr>
                          <m:e>
                            <m:sSub>
                              <m:sSubPr>
                                <m:ctrlPr>
                                  <a:rPr lang="en-US" altLang="zh-CN" i="1" dirty="0">
                                    <a:latin typeface="Cambria Math" panose="02040503050406030204" pitchFamily="18" charset="0"/>
                                  </a:rPr>
                                </m:ctrlPr>
                              </m:sSubPr>
                              <m:e>
                                <m:r>
                                  <a:rPr lang="zh-CN" altLang="en-US" b="1" i="1" dirty="0">
                                    <a:latin typeface="Cambria Math" panose="02040503050406030204" pitchFamily="18" charset="0"/>
                                  </a:rPr>
                                  <m:t>𝚸</m:t>
                                </m:r>
                              </m:e>
                              <m:sub>
                                <m:r>
                                  <a:rPr lang="en-US" altLang="zh-CN" i="1" dirty="0">
                                    <a:latin typeface="Cambria Math" panose="02040503050406030204" pitchFamily="18" charset="0"/>
                                  </a:rPr>
                                  <m:t>1</m:t>
                                </m:r>
                              </m:sub>
                            </m:sSub>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m:rPr>
                                    <m:nor/>
                                  </m:rPr>
                                  <a:rPr lang="en-US" altLang="zh-CN" dirty="0">
                                    <a:latin typeface="Cambria Math" panose="02040503050406030204" pitchFamily="18" charset="0"/>
                                  </a:rPr>
                                  <m:t>AvgPool</m:t>
                                </m:r>
                              </m:e>
                              <m:sub>
                                <m:r>
                                  <a:rPr lang="en-US" altLang="zh-CN" i="1" dirty="0">
                                    <a:latin typeface="Cambria Math" panose="02040503050406030204" pitchFamily="18" charset="0"/>
                                  </a:rPr>
                                  <m:t>1</m:t>
                                </m:r>
                              </m:sub>
                            </m:sSub>
                            <m:d>
                              <m:dPr>
                                <m:ctrlPr>
                                  <a:rPr lang="en-US" altLang="zh-CN" i="1" dirty="0">
                                    <a:latin typeface="Cambria Math" panose="02040503050406030204" pitchFamily="18" charset="0"/>
                                  </a:rPr>
                                </m:ctrlPr>
                              </m:dPr>
                              <m:e>
                                <m:r>
                                  <a:rPr lang="en-US" altLang="zh-CN" b="1" i="1" dirty="0">
                                    <a:latin typeface="Cambria Math" panose="02040503050406030204" pitchFamily="18" charset="0"/>
                                    <a:ea typeface="Cambria Math" panose="02040503050406030204" pitchFamily="18" charset="0"/>
                                  </a:rPr>
                                  <m:t>𝜲</m:t>
                                </m:r>
                                <m:r>
                                  <a:rPr lang="en-US" altLang="zh-CN" i="1" dirty="0">
                                    <a:latin typeface="Cambria Math" panose="02040503050406030204" pitchFamily="18" charset="0"/>
                                    <a:ea typeface="Cambria Math" panose="02040503050406030204" pitchFamily="18" charset="0"/>
                                  </a:rPr>
                                  <m:t> </m:t>
                                </m:r>
                              </m:e>
                            </m:d>
                            <m:r>
                              <a:rPr lang="en-US" altLang="zh-CN" i="1" dirty="0">
                                <a:latin typeface="Cambria Math" panose="02040503050406030204" pitchFamily="18" charset="0"/>
                              </a:rPr>
                              <m:t>,</m:t>
                            </m:r>
                          </m:e>
                        </m:mr>
                        <m:mr>
                          <m:e>
                            <m:sSub>
                              <m:sSubPr>
                                <m:ctrlPr>
                                  <a:rPr lang="en-US" altLang="zh-CN" i="1" dirty="0">
                                    <a:latin typeface="Cambria Math" panose="02040503050406030204" pitchFamily="18" charset="0"/>
                                  </a:rPr>
                                </m:ctrlPr>
                              </m:sSubPr>
                              <m:e>
                                <m:r>
                                  <a:rPr lang="zh-CN" altLang="en-US" b="1" i="1" dirty="0">
                                    <a:latin typeface="Cambria Math" panose="02040503050406030204" pitchFamily="18" charset="0"/>
                                  </a:rPr>
                                  <m:t>𝚸</m:t>
                                </m:r>
                              </m:e>
                              <m:sub>
                                <m:r>
                                  <a:rPr lang="en-US" altLang="zh-CN" b="0" i="1" dirty="0" smtClean="0">
                                    <a:latin typeface="Cambria Math" panose="02040503050406030204" pitchFamily="18" charset="0"/>
                                  </a:rPr>
                                  <m:t>2</m:t>
                                </m:r>
                              </m:sub>
                            </m:sSub>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m:rPr>
                                    <m:nor/>
                                  </m:rPr>
                                  <a:rPr lang="en-US" altLang="zh-CN" dirty="0">
                                    <a:latin typeface="Cambria Math" panose="02040503050406030204" pitchFamily="18" charset="0"/>
                                  </a:rPr>
                                  <m:t>AvgPool</m:t>
                                </m:r>
                              </m:e>
                              <m:sub>
                                <m:r>
                                  <a:rPr lang="en-US" altLang="zh-CN" b="0" i="1" dirty="0" smtClean="0">
                                    <a:latin typeface="Cambria Math" panose="02040503050406030204" pitchFamily="18" charset="0"/>
                                  </a:rPr>
                                  <m:t>2</m:t>
                                </m:r>
                              </m:sub>
                            </m:sSub>
                            <m:d>
                              <m:dPr>
                                <m:ctrlPr>
                                  <a:rPr lang="en-US" altLang="zh-CN" i="1" dirty="0">
                                    <a:latin typeface="Cambria Math" panose="02040503050406030204" pitchFamily="18" charset="0"/>
                                  </a:rPr>
                                </m:ctrlPr>
                              </m:dPr>
                              <m:e>
                                <m:r>
                                  <a:rPr lang="en-US" altLang="zh-CN" b="1" i="1" dirty="0">
                                    <a:latin typeface="Cambria Math" panose="02040503050406030204" pitchFamily="18" charset="0"/>
                                    <a:ea typeface="Cambria Math" panose="02040503050406030204" pitchFamily="18" charset="0"/>
                                  </a:rPr>
                                  <m:t>𝜲</m:t>
                                </m:r>
                                <m:r>
                                  <a:rPr lang="en-US" altLang="zh-CN" i="1" dirty="0">
                                    <a:latin typeface="Cambria Math" panose="02040503050406030204" pitchFamily="18" charset="0"/>
                                    <a:ea typeface="Cambria Math" panose="02040503050406030204" pitchFamily="18" charset="0"/>
                                  </a:rPr>
                                  <m:t> </m:t>
                                </m:r>
                              </m:e>
                            </m:d>
                            <m:r>
                              <a:rPr lang="en-US" altLang="zh-CN" i="1" dirty="0">
                                <a:latin typeface="Cambria Math" panose="02040503050406030204" pitchFamily="18" charset="0"/>
                              </a:rPr>
                              <m:t>,</m:t>
                            </m:r>
                          </m:e>
                        </m:mr>
                        <m:mr>
                          <m:e>
                            <m:eqArr>
                              <m:eqArrPr>
                                <m:ctrlPr>
                                  <a:rPr lang="en-US" altLang="zh-CN" b="0" i="1" dirty="0" smtClean="0">
                                    <a:latin typeface="Cambria Math" panose="02040503050406030204" pitchFamily="18" charset="0"/>
                                  </a:rPr>
                                </m:ctrlPr>
                              </m:eqArrPr>
                              <m:e>
                                <m:r>
                                  <a:rPr lang="en-US" altLang="zh-CN" b="0" i="1" dirty="0" smtClean="0">
                                    <a:latin typeface="Cambria Math" panose="02040503050406030204" pitchFamily="18" charset="0"/>
                                  </a:rPr>
                                  <m:t>…</m:t>
                                </m:r>
                              </m:e>
                              <m:e>
                                <m:sSub>
                                  <m:sSubPr>
                                    <m:ctrlPr>
                                      <a:rPr lang="en-US" altLang="zh-CN" i="1" dirty="0">
                                        <a:latin typeface="Cambria Math" panose="02040503050406030204" pitchFamily="18" charset="0"/>
                                      </a:rPr>
                                    </m:ctrlPr>
                                  </m:sSubPr>
                                  <m:e>
                                    <m:r>
                                      <a:rPr lang="zh-CN" altLang="en-US" b="1" i="1" dirty="0" smtClean="0">
                                        <a:latin typeface="Cambria Math" panose="02040503050406030204" pitchFamily="18" charset="0"/>
                                      </a:rPr>
                                      <m:t>𝚸</m:t>
                                    </m:r>
                                  </m:e>
                                  <m:sub>
                                    <m:r>
                                      <a:rPr lang="en-US" altLang="zh-CN" b="0" i="1" dirty="0" smtClean="0">
                                        <a:latin typeface="Cambria Math" panose="02040503050406030204" pitchFamily="18" charset="0"/>
                                      </a:rPr>
                                      <m:t>𝑛</m:t>
                                    </m:r>
                                  </m:sub>
                                </m:sSub>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m:rPr>
                                        <m:nor/>
                                      </m:rPr>
                                      <a:rPr lang="en-US" altLang="zh-CN" dirty="0">
                                        <a:latin typeface="Cambria Math" panose="02040503050406030204" pitchFamily="18" charset="0"/>
                                      </a:rPr>
                                      <m:t>AvgPool</m:t>
                                    </m:r>
                                  </m:e>
                                  <m:sub>
                                    <m:r>
                                      <a:rPr lang="en-US" altLang="zh-CN" b="0" i="1" dirty="0" smtClean="0">
                                        <a:latin typeface="Cambria Math" panose="02040503050406030204" pitchFamily="18" charset="0"/>
                                      </a:rPr>
                                      <m:t>𝑛</m:t>
                                    </m:r>
                                  </m:sub>
                                </m:sSub>
                                <m:d>
                                  <m:dPr>
                                    <m:ctrlPr>
                                      <a:rPr lang="en-US" altLang="zh-CN" i="1" dirty="0">
                                        <a:latin typeface="Cambria Math" panose="02040503050406030204" pitchFamily="18" charset="0"/>
                                      </a:rPr>
                                    </m:ctrlPr>
                                  </m:dPr>
                                  <m:e>
                                    <m:r>
                                      <a:rPr lang="en-US" altLang="zh-CN" b="1" i="1" dirty="0">
                                        <a:latin typeface="Cambria Math" panose="02040503050406030204" pitchFamily="18" charset="0"/>
                                        <a:ea typeface="Cambria Math" panose="02040503050406030204" pitchFamily="18" charset="0"/>
                                      </a:rPr>
                                      <m:t>𝜲</m:t>
                                    </m:r>
                                    <m:r>
                                      <a:rPr lang="en-US" altLang="zh-CN" i="1" dirty="0">
                                        <a:latin typeface="Cambria Math" panose="02040503050406030204" pitchFamily="18" charset="0"/>
                                        <a:ea typeface="Cambria Math" panose="02040503050406030204" pitchFamily="18" charset="0"/>
                                      </a:rPr>
                                      <m:t> </m:t>
                                    </m:r>
                                  </m:e>
                                </m:d>
                                <m:r>
                                  <a:rPr lang="en-US" altLang="zh-CN" i="1" dirty="0">
                                    <a:latin typeface="Cambria Math" panose="02040503050406030204" pitchFamily="18" charset="0"/>
                                  </a:rPr>
                                  <m:t>,</m:t>
                                </m:r>
                              </m:e>
                            </m:eqArr>
                          </m:e>
                        </m:mr>
                      </m:m>
                    </m:oMath>
                  </m:oMathPara>
                </a14:m>
                <a:endParaRPr lang="en-US" altLang="zh-CN" dirty="0"/>
              </a:p>
              <a:p>
                <a:pPr lvl="1"/>
                <a:r>
                  <a:rPr lang="en-US" altLang="zh-CN" dirty="0"/>
                  <a:t>Concatenate</a:t>
                </a:r>
              </a:p>
              <a:p>
                <a:pPr marL="457200" lvl="1" indent="0">
                  <a:buNone/>
                </a:pPr>
                <a14:m>
                  <m:oMathPara xmlns:m="http://schemas.openxmlformats.org/officeDocument/2006/math">
                    <m:oMathParaPr>
                      <m:jc m:val="centerGroup"/>
                    </m:oMathParaPr>
                    <m:oMath xmlns:m="http://schemas.openxmlformats.org/officeDocument/2006/math">
                      <m:sSubSup>
                        <m:sSubSupPr>
                          <m:ctrlPr>
                            <a:rPr lang="en-US" altLang="zh-CN" b="1" i="1" dirty="0" smtClean="0">
                              <a:latin typeface="Cambria Math" panose="02040503050406030204" pitchFamily="18" charset="0"/>
                            </a:rPr>
                          </m:ctrlPr>
                        </m:sSubSupPr>
                        <m:e>
                          <m:r>
                            <a:rPr lang="zh-CN" altLang="en-US" b="1" i="1" dirty="0">
                              <a:latin typeface="Cambria Math" panose="02040503050406030204" pitchFamily="18" charset="0"/>
                            </a:rPr>
                            <m:t>𝚸</m:t>
                          </m:r>
                        </m:e>
                        <m:sub>
                          <m:r>
                            <a:rPr lang="en-US" altLang="zh-CN" b="0" i="1" dirty="0" smtClean="0">
                              <a:latin typeface="Cambria Math" panose="02040503050406030204" pitchFamily="18" charset="0"/>
                            </a:rPr>
                            <m:t>𝑖</m:t>
                          </m:r>
                        </m:sub>
                        <m:sup>
                          <m:r>
                            <m:rPr>
                              <m:nor/>
                            </m:rPr>
                            <a:rPr lang="en-US" altLang="zh-CN" i="0" dirty="0" smtClean="0">
                              <a:latin typeface="Cambria Math" panose="02040503050406030204" pitchFamily="18" charset="0"/>
                            </a:rPr>
                            <m:t>enc</m:t>
                          </m:r>
                        </m:sup>
                      </m:sSubSup>
                      <m:r>
                        <a:rPr lang="en-US" altLang="zh-CN" b="1" i="1" dirty="0" smtClean="0">
                          <a:latin typeface="Cambria Math" panose="02040503050406030204" pitchFamily="18" charset="0"/>
                        </a:rPr>
                        <m:t>=</m:t>
                      </m:r>
                      <m:r>
                        <m:rPr>
                          <m:nor/>
                        </m:rPr>
                        <a:rPr lang="en-US" altLang="zh-CN" i="0" dirty="0" smtClean="0">
                          <a:latin typeface="Cambria Math" panose="02040503050406030204" pitchFamily="18" charset="0"/>
                        </a:rPr>
                        <m:t>DWConv</m:t>
                      </m:r>
                      <m:r>
                        <m:rPr>
                          <m:nor/>
                        </m:rPr>
                        <a:rPr lang="en-US" altLang="zh-CN" b="1" i="0" dirty="0" smtClean="0">
                          <a:latin typeface="Cambria Math" panose="02040503050406030204" pitchFamily="18" charset="0"/>
                        </a:rPr>
                        <m:t>(</m:t>
                      </m:r>
                      <m:sSub>
                        <m:sSubPr>
                          <m:ctrlPr>
                            <a:rPr lang="en-US" altLang="zh-CN" b="1" i="1" dirty="0" smtClean="0">
                              <a:latin typeface="Cambria Math" panose="02040503050406030204" pitchFamily="18" charset="0"/>
                            </a:rPr>
                          </m:ctrlPr>
                        </m:sSubPr>
                        <m:e>
                          <m:r>
                            <a:rPr lang="zh-CN" altLang="en-US" b="1" i="1" dirty="0">
                              <a:latin typeface="Cambria Math" panose="02040503050406030204" pitchFamily="18" charset="0"/>
                            </a:rPr>
                            <m:t>𝚸</m:t>
                          </m:r>
                        </m:e>
                        <m:sub>
                          <m:r>
                            <a:rPr lang="en-US" altLang="zh-CN" b="0" i="1" dirty="0" smtClean="0">
                              <a:latin typeface="Cambria Math" panose="02040503050406030204" pitchFamily="18" charset="0"/>
                            </a:rPr>
                            <m:t>𝑖</m:t>
                          </m:r>
                        </m:sub>
                      </m:sSub>
                      <m:r>
                        <a:rPr lang="en-US" altLang="zh-CN" b="1" i="1" dirty="0" smtClean="0">
                          <a:latin typeface="Cambria Math" panose="02040503050406030204" pitchFamily="18" charset="0"/>
                        </a:rPr>
                        <m:t>)+</m:t>
                      </m:r>
                      <m:sSub>
                        <m:sSubPr>
                          <m:ctrlPr>
                            <a:rPr lang="en-US" altLang="zh-CN" b="1" i="1" dirty="0" smtClean="0">
                              <a:latin typeface="Cambria Math" panose="02040503050406030204" pitchFamily="18" charset="0"/>
                            </a:rPr>
                          </m:ctrlPr>
                        </m:sSubPr>
                        <m:e>
                          <m:r>
                            <a:rPr lang="zh-CN" altLang="en-US" b="1" i="1" dirty="0">
                              <a:latin typeface="Cambria Math" panose="02040503050406030204" pitchFamily="18" charset="0"/>
                            </a:rPr>
                            <m:t>𝚸</m:t>
                          </m:r>
                        </m:e>
                        <m:sub>
                          <m:r>
                            <a:rPr lang="en-US" altLang="zh-CN" b="0" i="1" dirty="0" smtClean="0">
                              <a:latin typeface="Cambria Math" panose="02040503050406030204" pitchFamily="18" charset="0"/>
                            </a:rPr>
                            <m:t>𝑖</m:t>
                          </m:r>
                        </m:sub>
                      </m:sSub>
                    </m:oMath>
                  </m:oMathPara>
                </a14:m>
                <a:endParaRPr lang="en-US" altLang="zh-CN" b="1" dirty="0"/>
              </a:p>
              <a:p>
                <a:pPr marL="457200" lvl="1" indent="0">
                  <a:buNone/>
                </a:pPr>
                <a14:m>
                  <m:oMathPara xmlns:m="http://schemas.openxmlformats.org/officeDocument/2006/math">
                    <m:oMathParaPr>
                      <m:jc m:val="centerGroup"/>
                    </m:oMathParaPr>
                    <m:oMath xmlns:m="http://schemas.openxmlformats.org/officeDocument/2006/math">
                      <m:r>
                        <a:rPr lang="zh-CN" altLang="en-US" b="1" i="1" dirty="0">
                          <a:latin typeface="Cambria Math" panose="02040503050406030204" pitchFamily="18" charset="0"/>
                        </a:rPr>
                        <m:t>𝚸</m:t>
                      </m:r>
                      <m:r>
                        <a:rPr lang="en-US" altLang="zh-CN" b="1" i="1" dirty="0" smtClean="0">
                          <a:latin typeface="Cambria Math" panose="02040503050406030204" pitchFamily="18" charset="0"/>
                        </a:rPr>
                        <m:t>=</m:t>
                      </m:r>
                      <m:r>
                        <m:rPr>
                          <m:nor/>
                        </m:rPr>
                        <a:rPr lang="en-US" altLang="zh-CN" i="0" dirty="0" smtClean="0">
                          <a:latin typeface="Cambria Math" panose="02040503050406030204" pitchFamily="18" charset="0"/>
                        </a:rPr>
                        <m:t>LN</m:t>
                      </m:r>
                      <m:r>
                        <m:rPr>
                          <m:sty m:val="p"/>
                        </m:rPr>
                        <a:rPr lang="en-US" altLang="zh-CN" i="1" dirty="0">
                          <a:latin typeface="Cambria Math" panose="02040503050406030204" pitchFamily="18" charset="0"/>
                        </a:rPr>
                        <m:t>orm</m:t>
                      </m:r>
                      <m:d>
                        <m:dPr>
                          <m:ctrlPr>
                            <a:rPr lang="en-US" altLang="zh-CN" b="1" i="1" dirty="0" smtClean="0">
                              <a:latin typeface="Cambria Math" panose="02040503050406030204" pitchFamily="18" charset="0"/>
                            </a:rPr>
                          </m:ctrlPr>
                        </m:dPr>
                        <m:e>
                          <m:r>
                            <m:rPr>
                              <m:nor/>
                            </m:rPr>
                            <a:rPr lang="en-US" altLang="zh-CN" b="0" i="0" dirty="0">
                              <a:latin typeface="Cambria Math" panose="02040503050406030204" pitchFamily="18" charset="0"/>
                            </a:rPr>
                            <m:t>C</m:t>
                          </m:r>
                          <m:r>
                            <m:rPr>
                              <m:nor/>
                            </m:rPr>
                            <a:rPr lang="en-US" altLang="zh-CN" i="0" dirty="0" smtClean="0">
                              <a:latin typeface="Cambria Math" panose="02040503050406030204" pitchFamily="18" charset="0"/>
                            </a:rPr>
                            <m:t>oncat</m:t>
                          </m:r>
                          <m:d>
                            <m:dPr>
                              <m:ctrlPr>
                                <a:rPr lang="en-US" altLang="zh-CN" b="1" i="1" dirty="0" smtClean="0">
                                  <a:latin typeface="Cambria Math" panose="02040503050406030204" pitchFamily="18" charset="0"/>
                                </a:rPr>
                              </m:ctrlPr>
                            </m:dPr>
                            <m:e>
                              <m:sSubSup>
                                <m:sSubSupPr>
                                  <m:ctrlPr>
                                    <a:rPr lang="en-US" altLang="zh-CN" b="1" i="1" dirty="0">
                                      <a:latin typeface="Cambria Math" panose="02040503050406030204" pitchFamily="18" charset="0"/>
                                    </a:rPr>
                                  </m:ctrlPr>
                                </m:sSubSupPr>
                                <m:e>
                                  <m:r>
                                    <a:rPr lang="zh-CN" altLang="en-US" b="1" i="1" dirty="0">
                                      <a:latin typeface="Cambria Math" panose="02040503050406030204" pitchFamily="18" charset="0"/>
                                    </a:rPr>
                                    <m:t>𝚸</m:t>
                                  </m:r>
                                </m:e>
                                <m:sub>
                                  <m:r>
                                    <a:rPr lang="en-US" altLang="zh-CN" i="1" dirty="0">
                                      <a:latin typeface="Cambria Math" panose="02040503050406030204" pitchFamily="18" charset="0"/>
                                    </a:rPr>
                                    <m:t>𝑖</m:t>
                                  </m:r>
                                </m:sub>
                                <m:sup>
                                  <m:r>
                                    <m:rPr>
                                      <m:nor/>
                                    </m:rPr>
                                    <a:rPr lang="en-US" altLang="zh-CN" dirty="0">
                                      <a:latin typeface="Cambria Math" panose="02040503050406030204" pitchFamily="18" charset="0"/>
                                    </a:rPr>
                                    <m:t>enc</m:t>
                                  </m:r>
                                </m:sup>
                              </m:sSubSup>
                              <m:r>
                                <a:rPr lang="en-US" altLang="zh-CN" b="1" i="1" dirty="0" smtClean="0">
                                  <a:latin typeface="Cambria Math" panose="02040503050406030204" pitchFamily="18" charset="0"/>
                                </a:rPr>
                                <m:t>…</m:t>
                              </m:r>
                            </m:e>
                          </m:d>
                        </m:e>
                      </m:d>
                    </m:oMath>
                  </m:oMathPara>
                </a14:m>
                <a:endParaRPr lang="en-US" altLang="zh-CN" dirty="0"/>
              </a:p>
              <a:p>
                <a:endParaRPr lang="zh-CN" altLang="en-US" dirty="0"/>
              </a:p>
            </p:txBody>
          </p:sp>
        </mc:Choice>
        <mc:Fallback xmlns="">
          <p:sp>
            <p:nvSpPr>
              <p:cNvPr id="3" name="内容占位符 2">
                <a:extLst>
                  <a:ext uri="{FF2B5EF4-FFF2-40B4-BE49-F238E27FC236}">
                    <a16:creationId xmlns:a16="http://schemas.microsoft.com/office/drawing/2014/main" id="{CD53AB62-6330-47BB-B3C5-2EEF76368E81}"/>
                  </a:ext>
                </a:extLst>
              </p:cNvPr>
              <p:cNvSpPr>
                <a:spLocks noGrp="1" noRot="1" noChangeAspect="1" noMove="1" noResize="1" noEditPoints="1" noAdjustHandles="1" noChangeArrowheads="1" noChangeShapeType="1" noTextEdit="1"/>
              </p:cNvSpPr>
              <p:nvPr>
                <p:ph idx="1"/>
              </p:nvPr>
            </p:nvSpPr>
            <p:spPr>
              <a:xfrm>
                <a:off x="394447" y="789710"/>
                <a:ext cx="8004485" cy="5820093"/>
              </a:xfrm>
              <a:blipFill>
                <a:blip r:embed="rId5"/>
                <a:stretch>
                  <a:fillRect l="-1752" t="-314"/>
                </a:stretch>
              </a:blipFill>
            </p:spPr>
            <p:txBody>
              <a:bodyPr/>
              <a:lstStyle/>
              <a:p>
                <a:r>
                  <a:rPr lang="zh-CN" altLang="en-US">
                    <a:noFill/>
                  </a:rPr>
                  <a:t> </a:t>
                </a:r>
              </a:p>
            </p:txBody>
          </p:sp>
        </mc:Fallback>
      </mc:AlternateContent>
      <p:grpSp>
        <p:nvGrpSpPr>
          <p:cNvPr id="11" name="组合 10">
            <a:extLst>
              <a:ext uri="{FF2B5EF4-FFF2-40B4-BE49-F238E27FC236}">
                <a16:creationId xmlns:a16="http://schemas.microsoft.com/office/drawing/2014/main" id="{5B9DF1A0-D6B5-44D0-9B45-6056DE29AC6A}"/>
              </a:ext>
            </a:extLst>
          </p:cNvPr>
          <p:cNvGrpSpPr/>
          <p:nvPr/>
        </p:nvGrpSpPr>
        <p:grpSpPr>
          <a:xfrm>
            <a:off x="7899400" y="772100"/>
            <a:ext cx="4107169" cy="5527100"/>
            <a:chOff x="7899400" y="772100"/>
            <a:chExt cx="4107169" cy="5527100"/>
          </a:xfrm>
        </p:grpSpPr>
        <p:pic>
          <p:nvPicPr>
            <p:cNvPr id="4" name="图片 3">
              <a:extLst>
                <a:ext uri="{FF2B5EF4-FFF2-40B4-BE49-F238E27FC236}">
                  <a16:creationId xmlns:a16="http://schemas.microsoft.com/office/drawing/2014/main" id="{51D62045-6A11-45A7-959D-712C4D9DF9FA}"/>
                </a:ext>
              </a:extLst>
            </p:cNvPr>
            <p:cNvPicPr>
              <a:picLocks noChangeAspect="1"/>
            </p:cNvPicPr>
            <p:nvPr/>
          </p:nvPicPr>
          <p:blipFill rotWithShape="1">
            <a:blip r:embed="rId6"/>
            <a:srcRect l="41410"/>
            <a:stretch/>
          </p:blipFill>
          <p:spPr>
            <a:xfrm>
              <a:off x="8221132" y="772100"/>
              <a:ext cx="3785437" cy="5527100"/>
            </a:xfrm>
            <a:prstGeom prst="rect">
              <a:avLst/>
            </a:prstGeom>
          </p:spPr>
        </p:pic>
        <p:sp>
          <p:nvSpPr>
            <p:cNvPr id="10" name="流程图: 接点 9">
              <a:extLst>
                <a:ext uri="{FF2B5EF4-FFF2-40B4-BE49-F238E27FC236}">
                  <a16:creationId xmlns:a16="http://schemas.microsoft.com/office/drawing/2014/main" id="{24DAB606-4BED-476C-B44D-74FE2593E0D2}"/>
                </a:ext>
              </a:extLst>
            </p:cNvPr>
            <p:cNvSpPr/>
            <p:nvPr/>
          </p:nvSpPr>
          <p:spPr>
            <a:xfrm>
              <a:off x="7899400" y="4419600"/>
              <a:ext cx="939800" cy="1016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音频 5">
            <a:hlinkClick r:id="" action="ppaction://media"/>
            <a:extLst>
              <a:ext uri="{FF2B5EF4-FFF2-40B4-BE49-F238E27FC236}">
                <a16:creationId xmlns:a16="http://schemas.microsoft.com/office/drawing/2014/main" id="{05900ECA-95AE-4606-BADC-6E706059D6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35945185"/>
      </p:ext>
    </p:extLst>
  </p:cSld>
  <p:clrMapOvr>
    <a:masterClrMapping/>
  </p:clrMapOvr>
  <mc:AlternateContent xmlns:mc="http://schemas.openxmlformats.org/markup-compatibility/2006" xmlns:p14="http://schemas.microsoft.com/office/powerpoint/2010/main">
    <mc:Choice Requires="p14">
      <p:transition spd="slow" p14:dur="2000" advTm="30841"/>
    </mc:Choice>
    <mc:Fallback xmlns="">
      <p:transition spd="slow" advTm="30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1F4BAE-066F-49AD-B8BB-C97B9F5FDF2F}"/>
              </a:ext>
            </a:extLst>
          </p:cNvPr>
          <p:cNvSpPr>
            <a:spLocks noGrp="1"/>
          </p:cNvSpPr>
          <p:nvPr>
            <p:ph type="title"/>
          </p:nvPr>
        </p:nvSpPr>
        <p:spPr/>
        <p:txBody>
          <a:bodyPr/>
          <a:lstStyle/>
          <a:p>
            <a:r>
              <a:rPr lang="en-US" altLang="zh-CN" dirty="0"/>
              <a:t>Pyramid Pooling based MHSA</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CD53AB62-6330-47BB-B3C5-2EEF76368E81}"/>
                  </a:ext>
                </a:extLst>
              </p:cNvPr>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rPr>
                        <m:t>𝑨</m:t>
                      </m:r>
                      <m:r>
                        <a:rPr lang="en-US" altLang="zh-CN" b="1" i="1" smtClean="0">
                          <a:latin typeface="Cambria Math" panose="02040503050406030204" pitchFamily="18" charset="0"/>
                        </a:rPr>
                        <m:t>=</m:t>
                      </m:r>
                      <m:r>
                        <m:rPr>
                          <m:nor/>
                        </m:rPr>
                        <a:rPr lang="en-US" altLang="zh-CN" b="0" i="0" smtClean="0">
                          <a:latin typeface="Cambria Math" panose="02040503050406030204" pitchFamily="18" charset="0"/>
                        </a:rPr>
                        <m:t>Softmax</m:t>
                      </m:r>
                      <m:d>
                        <m:dPr>
                          <m:ctrlPr>
                            <a:rPr lang="en-US" altLang="zh-CN" b="1" i="1" smtClean="0">
                              <a:latin typeface="Cambria Math" panose="02040503050406030204" pitchFamily="18" charset="0"/>
                            </a:rPr>
                          </m:ctrlPr>
                        </m:dPr>
                        <m:e>
                          <m:f>
                            <m:fPr>
                              <m:ctrlPr>
                                <a:rPr lang="en-US" altLang="zh-CN" b="1" i="1" smtClean="0">
                                  <a:latin typeface="Cambria Math" panose="02040503050406030204" pitchFamily="18" charset="0"/>
                                </a:rPr>
                              </m:ctrlPr>
                            </m:fPr>
                            <m:num>
                              <m:r>
                                <a:rPr lang="en-US" altLang="zh-CN" i="1">
                                  <a:latin typeface="Cambria Math" panose="02040503050406030204" pitchFamily="18" charset="0"/>
                                </a:rPr>
                                <m:t>𝑸</m:t>
                              </m:r>
                              <m:r>
                                <a:rPr lang="en-US" altLang="zh-CN" b="0" i="1" smtClean="0">
                                  <a:latin typeface="Cambria Math" panose="02040503050406030204" pitchFamily="18" charset="0"/>
                                </a:rPr>
                                <m:t>×</m:t>
                              </m:r>
                              <m:sSup>
                                <m:sSupPr>
                                  <m:ctrlPr>
                                    <a:rPr lang="en-US" altLang="zh-CN" b="1" i="1" smtClean="0">
                                      <a:latin typeface="Cambria Math" panose="02040503050406030204" pitchFamily="18" charset="0"/>
                                    </a:rPr>
                                  </m:ctrlPr>
                                </m:sSupPr>
                                <m:e>
                                  <m:r>
                                    <a:rPr lang="en-US" altLang="zh-CN" i="1">
                                      <a:latin typeface="Cambria Math" panose="02040503050406030204" pitchFamily="18" charset="0"/>
                                    </a:rPr>
                                    <m:t>𝑲</m:t>
                                  </m:r>
                                </m:e>
                                <m:sup>
                                  <m:r>
                                    <a:rPr lang="en-US" altLang="zh-CN" b="0" i="1" smtClean="0">
                                      <a:latin typeface="Cambria Math" panose="02040503050406030204" pitchFamily="18" charset="0"/>
                                    </a:rPr>
                                    <m:t>𝑇</m:t>
                                  </m:r>
                                </m:sup>
                              </m:sSup>
                            </m:num>
                            <m:den>
                              <m:rad>
                                <m:radPr>
                                  <m:degHide m:val="on"/>
                                  <m:ctrlPr>
                                    <a:rPr lang="en-US" altLang="zh-CN" b="1" i="1" smtClean="0">
                                      <a:latin typeface="Cambria Math" panose="02040503050406030204" pitchFamily="18" charset="0"/>
                                    </a:rPr>
                                  </m:ctrlPr>
                                </m:radPr>
                                <m:deg/>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𝑘</m:t>
                                      </m:r>
                                    </m:sub>
                                  </m:sSub>
                                </m:e>
                              </m:rad>
                            </m:den>
                          </m:f>
                        </m:e>
                      </m:d>
                      <m:r>
                        <a:rPr lang="en-US" altLang="zh-CN" b="1" i="1" smtClean="0">
                          <a:latin typeface="Cambria Math" panose="02040503050406030204" pitchFamily="18" charset="0"/>
                        </a:rPr>
                        <m:t>×</m:t>
                      </m:r>
                      <m:r>
                        <a:rPr lang="en-US" altLang="zh-CN" b="1" i="1" smtClean="0">
                          <a:latin typeface="Cambria Math" panose="02040503050406030204" pitchFamily="18" charset="0"/>
                        </a:rPr>
                        <m:t>𝑽</m:t>
                      </m:r>
                    </m:oMath>
                  </m:oMathPara>
                </a14:m>
                <a:endParaRPr lang="en-US" altLang="zh-CN" dirty="0"/>
              </a:p>
              <a:p>
                <a:r>
                  <a:rPr lang="en-US" altLang="zh-CN" dirty="0"/>
                  <a:t>Computational complexity</a:t>
                </a:r>
                <a:endParaRPr lang="en-US" altLang="zh-CN" b="0" dirty="0"/>
              </a:p>
              <a:p>
                <a:pPr marL="0" indent="0">
                  <a:buNone/>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𝑂</m:t>
                      </m:r>
                      <m:d>
                        <m:dPr>
                          <m:ctrlPr>
                            <a:rPr lang="en-US" altLang="zh-CN" b="0" i="1" smtClean="0">
                              <a:latin typeface="Cambria Math" panose="02040503050406030204" pitchFamily="18" charset="0"/>
                            </a:rPr>
                          </m:ctrlPr>
                        </m:dPr>
                        <m:e>
                          <m:d>
                            <m:dPr>
                              <m:ctrlPr>
                                <a:rPr lang="en-US" altLang="zh-CN" b="0" i="1">
                                  <a:latin typeface="Cambria Math" panose="02040503050406030204" pitchFamily="18" charset="0"/>
                                </a:rPr>
                              </m:ctrlPr>
                            </m:dPr>
                            <m:e>
                              <m:r>
                                <a:rPr lang="en-US" altLang="zh-CN" b="0" i="1">
                                  <a:latin typeface="Cambria Math" panose="02040503050406030204" pitchFamily="18" charset="0"/>
                                </a:rPr>
                                <m:t>𝑁</m:t>
                              </m:r>
                              <m:r>
                                <a:rPr lang="en-US" altLang="zh-CN" b="0" i="1">
                                  <a:latin typeface="Cambria Math" panose="02040503050406030204" pitchFamily="18" charset="0"/>
                                </a:rPr>
                                <m:t>+2</m:t>
                              </m:r>
                              <m:r>
                                <a:rPr lang="en-US" altLang="zh-CN" b="0" i="1">
                                  <a:latin typeface="Cambria Math" panose="02040503050406030204" pitchFamily="18" charset="0"/>
                                </a:rPr>
                                <m:t>𝑀</m:t>
                              </m:r>
                            </m:e>
                          </m:d>
                          <m:sSup>
                            <m:sSupPr>
                              <m:ctrlPr>
                                <a:rPr lang="en-US" altLang="zh-CN" b="0" i="1">
                                  <a:latin typeface="Cambria Math" panose="02040503050406030204" pitchFamily="18" charset="0"/>
                                </a:rPr>
                              </m:ctrlPr>
                            </m:sSupPr>
                            <m:e>
                              <m:r>
                                <a:rPr lang="en-US" altLang="zh-CN" b="0" i="1">
                                  <a:latin typeface="Cambria Math" panose="02040503050406030204" pitchFamily="18" charset="0"/>
                                </a:rPr>
                                <m:t>𝐶</m:t>
                              </m:r>
                            </m:e>
                            <m:sup>
                              <m:r>
                                <a:rPr lang="en-US" altLang="zh-CN" b="0" i="1">
                                  <a:latin typeface="Cambria Math" panose="02040503050406030204" pitchFamily="18" charset="0"/>
                                </a:rPr>
                                <m:t>2</m:t>
                              </m:r>
                            </m:sup>
                          </m:sSup>
                          <m:r>
                            <a:rPr lang="en-US" altLang="zh-CN" b="0" i="1">
                              <a:latin typeface="Cambria Math" panose="02040503050406030204" pitchFamily="18" charset="0"/>
                            </a:rPr>
                            <m:t>+2</m:t>
                          </m:r>
                          <m:r>
                            <a:rPr lang="en-US" altLang="zh-CN" b="0" i="1" smtClean="0">
                              <a:solidFill>
                                <a:srgbClr val="FF0000"/>
                              </a:solidFill>
                              <a:latin typeface="Cambria Math" panose="02040503050406030204" pitchFamily="18" charset="0"/>
                            </a:rPr>
                            <m:t>𝑁𝑀</m:t>
                          </m:r>
                          <m:r>
                            <a:rPr lang="en-US" altLang="zh-CN" b="0" i="1">
                              <a:latin typeface="Cambria Math" panose="02040503050406030204" pitchFamily="18" charset="0"/>
                            </a:rPr>
                            <m:t>𝐶</m:t>
                          </m:r>
                        </m:e>
                      </m:d>
                    </m:oMath>
                  </m:oMathPara>
                </a14:m>
                <a:endParaRPr lang="en-US" altLang="zh-CN" b="0" dirty="0"/>
              </a:p>
              <a:p>
                <a:pPr lvl="1"/>
                <a14:m>
                  <m:oMath xmlns:m="http://schemas.openxmlformats.org/officeDocument/2006/math">
                    <m:r>
                      <a:rPr lang="en-US" altLang="zh-CN" i="1" dirty="0" smtClean="0">
                        <a:latin typeface="Cambria Math" panose="02040503050406030204" pitchFamily="18" charset="0"/>
                      </a:rPr>
                      <m:t>𝑀</m:t>
                    </m:r>
                  </m:oMath>
                </a14:m>
                <a:r>
                  <a:rPr lang="en-US" altLang="zh-CN" dirty="0"/>
                  <a:t>: length of pooled feature</a:t>
                </a:r>
              </a:p>
              <a:p>
                <a:pPr lvl="1"/>
                <a14:m>
                  <m:oMath xmlns:m="http://schemas.openxmlformats.org/officeDocument/2006/math">
                    <m:r>
                      <a:rPr lang="en-US" altLang="zh-CN" i="1" dirty="0" smtClean="0">
                        <a:latin typeface="Cambria Math" panose="02040503050406030204" pitchFamily="18" charset="0"/>
                      </a:rPr>
                      <m:t>𝑀</m:t>
                    </m:r>
                    <m:r>
                      <a:rPr lang="en-US" altLang="zh-CN" i="1" dirty="0" smtClean="0">
                        <a:latin typeface="Cambria Math" panose="02040503050406030204" pitchFamily="18" charset="0"/>
                        <a:ea typeface="Cambria Math" panose="02040503050406030204" pitchFamily="18" charset="0"/>
                      </a:rPr>
                      <m:t>≈</m:t>
                    </m:r>
                    <m:r>
                      <a:rPr lang="en-US" altLang="zh-CN" b="0" i="1" dirty="0" smtClean="0">
                        <a:latin typeface="Cambria Math" panose="02040503050406030204" pitchFamily="18" charset="0"/>
                        <a:ea typeface="Cambria Math" panose="02040503050406030204" pitchFamily="18" charset="0"/>
                      </a:rPr>
                      <m:t>𝑁</m:t>
                    </m:r>
                    <m:r>
                      <a:rPr lang="en-US" altLang="zh-CN" b="0" i="1" dirty="0" smtClean="0">
                        <a:latin typeface="Cambria Math" panose="02040503050406030204" pitchFamily="18" charset="0"/>
                        <a:ea typeface="Cambria Math" panose="02040503050406030204" pitchFamily="18" charset="0"/>
                      </a:rPr>
                      <m:t>/</m:t>
                    </m:r>
                    <m:sSup>
                      <m:sSupPr>
                        <m:ctrlPr>
                          <a:rPr lang="en-US" altLang="zh-CN" b="0" i="1" dirty="0" smtClean="0">
                            <a:latin typeface="Cambria Math" panose="02040503050406030204" pitchFamily="18" charset="0"/>
                            <a:ea typeface="Cambria Math" panose="02040503050406030204" pitchFamily="18" charset="0"/>
                          </a:rPr>
                        </m:ctrlPr>
                      </m:sSupPr>
                      <m:e>
                        <m:r>
                          <a:rPr lang="en-US" altLang="zh-CN" b="0" i="1" dirty="0" smtClean="0">
                            <a:latin typeface="Cambria Math" panose="02040503050406030204" pitchFamily="18" charset="0"/>
                            <a:ea typeface="Cambria Math" panose="02040503050406030204" pitchFamily="18" charset="0"/>
                          </a:rPr>
                          <m:t>8</m:t>
                        </m:r>
                      </m:e>
                      <m:sup>
                        <m:r>
                          <a:rPr lang="en-US" altLang="zh-CN" b="0" i="1" dirty="0" smtClean="0">
                            <a:latin typeface="Cambria Math" panose="02040503050406030204" pitchFamily="18" charset="0"/>
                            <a:ea typeface="Cambria Math" panose="02040503050406030204" pitchFamily="18" charset="0"/>
                          </a:rPr>
                          <m:t>2</m:t>
                        </m:r>
                      </m:sup>
                    </m:sSup>
                  </m:oMath>
                </a14:m>
                <a:endParaRPr lang="en-US" altLang="zh-CN" dirty="0"/>
              </a:p>
              <a:p>
                <a:pPr lvl="1"/>
                <a:endParaRPr lang="zh-CN" altLang="en-US" dirty="0"/>
              </a:p>
            </p:txBody>
          </p:sp>
        </mc:Choice>
        <mc:Fallback xmlns="">
          <p:sp>
            <p:nvSpPr>
              <p:cNvPr id="3" name="内容占位符 2">
                <a:extLst>
                  <a:ext uri="{FF2B5EF4-FFF2-40B4-BE49-F238E27FC236}">
                    <a16:creationId xmlns:a16="http://schemas.microsoft.com/office/drawing/2014/main" id="{CD53AB62-6330-47BB-B3C5-2EEF76368E81}"/>
                  </a:ext>
                </a:extLst>
              </p:cNvPr>
              <p:cNvSpPr>
                <a:spLocks noGrp="1" noRot="1" noChangeAspect="1" noMove="1" noResize="1" noEditPoints="1" noAdjustHandles="1" noChangeArrowheads="1" noChangeShapeType="1" noTextEdit="1"/>
              </p:cNvSpPr>
              <p:nvPr>
                <p:ph idx="1"/>
              </p:nvPr>
            </p:nvSpPr>
            <p:spPr>
              <a:blipFill>
                <a:blip r:embed="rId5"/>
                <a:stretch>
                  <a:fillRect l="-1235"/>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0B4D7AC3-C79E-476F-A86E-94DC42F2C5B5}"/>
              </a:ext>
            </a:extLst>
          </p:cNvPr>
          <p:cNvSpPr txBox="1"/>
          <p:nvPr/>
        </p:nvSpPr>
        <p:spPr>
          <a:xfrm>
            <a:off x="3813185" y="5177647"/>
            <a:ext cx="4313767" cy="1077218"/>
          </a:xfrm>
          <a:prstGeom prst="rect">
            <a:avLst/>
          </a:prstGeom>
          <a:noFill/>
        </p:spPr>
        <p:txBody>
          <a:bodyPr wrap="square">
            <a:spAutoFit/>
          </a:bodyPr>
          <a:lstStyle/>
          <a:p>
            <a:pPr algn="ctr"/>
            <a:r>
              <a:rPr lang="en-US" altLang="zh-CN" sz="3200" dirty="0"/>
              <a:t>More efficient!</a:t>
            </a:r>
          </a:p>
          <a:p>
            <a:pPr algn="ctr"/>
            <a:r>
              <a:rPr lang="en-US" altLang="zh-CN" sz="3200" dirty="0"/>
              <a:t>Stronger multiscale!  </a:t>
            </a:r>
            <a:endParaRPr lang="zh-CN" altLang="en-US" sz="3200" dirty="0"/>
          </a:p>
        </p:txBody>
      </p:sp>
      <p:pic>
        <p:nvPicPr>
          <p:cNvPr id="7" name="音频 6">
            <a:hlinkClick r:id="" action="ppaction://media"/>
            <a:extLst>
              <a:ext uri="{FF2B5EF4-FFF2-40B4-BE49-F238E27FC236}">
                <a16:creationId xmlns:a16="http://schemas.microsoft.com/office/drawing/2014/main" id="{8141EB9A-08DC-49D8-8DB9-E682E9A05C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42447399"/>
      </p:ext>
    </p:extLst>
  </p:cSld>
  <p:clrMapOvr>
    <a:masterClrMapping/>
  </p:clrMapOvr>
  <mc:AlternateContent xmlns:mc="http://schemas.openxmlformats.org/markup-compatibility/2006" xmlns:p14="http://schemas.microsoft.com/office/powerpoint/2010/main">
    <mc:Choice Requires="p14">
      <p:transition spd="slow" p14:dur="2000" advTm="32171"/>
    </mc:Choice>
    <mc:Fallback xmlns="">
      <p:transition spd="slow" advTm="32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Our</a:t>
            </a:r>
            <a:r>
              <a:rPr lang="zh-CN" altLang="en-US" dirty="0"/>
              <a:t> </a:t>
            </a:r>
            <a:r>
              <a:rPr lang="en-US" altLang="zh-CN" dirty="0"/>
              <a:t>Solution</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a:xfrm>
            <a:off x="394447" y="789710"/>
            <a:ext cx="8354346" cy="5820093"/>
          </a:xfrm>
        </p:spPr>
        <p:txBody>
          <a:bodyPr>
            <a:normAutofit/>
          </a:bodyPr>
          <a:lstStyle/>
          <a:p>
            <a:r>
              <a:rPr lang="en-US" altLang="zh-CN" dirty="0"/>
              <a:t>Overall</a:t>
            </a:r>
            <a:r>
              <a:rPr lang="zh-CN" altLang="en-US" dirty="0"/>
              <a:t> </a:t>
            </a:r>
            <a:r>
              <a:rPr lang="en-US" altLang="zh-CN" dirty="0"/>
              <a:t>Architecture</a:t>
            </a:r>
          </a:p>
          <a:p>
            <a:pPr marL="0" indent="0">
              <a:buNone/>
            </a:pPr>
            <a:endParaRPr lang="zh-CN" altLang="en-US" dirty="0"/>
          </a:p>
        </p:txBody>
      </p:sp>
      <p:pic>
        <p:nvPicPr>
          <p:cNvPr id="5" name="图片 4">
            <a:extLst>
              <a:ext uri="{FF2B5EF4-FFF2-40B4-BE49-F238E27FC236}">
                <a16:creationId xmlns:a16="http://schemas.microsoft.com/office/drawing/2014/main" id="{2A38B727-F6D4-419E-B87E-3D35BC36C28E}"/>
              </a:ext>
            </a:extLst>
          </p:cNvPr>
          <p:cNvPicPr>
            <a:picLocks noChangeAspect="1"/>
          </p:cNvPicPr>
          <p:nvPr/>
        </p:nvPicPr>
        <p:blipFill>
          <a:blip r:embed="rId5"/>
          <a:stretch>
            <a:fillRect/>
          </a:stretch>
        </p:blipFill>
        <p:spPr>
          <a:xfrm>
            <a:off x="5436524" y="922491"/>
            <a:ext cx="6266818" cy="5361067"/>
          </a:xfrm>
          <a:prstGeom prst="rect">
            <a:avLst/>
          </a:prstGeom>
          <a:ln>
            <a:noFill/>
          </a:ln>
          <a:effectLst>
            <a:outerShdw blurRad="292100" dist="139700" dir="2700000" algn="tl" rotWithShape="0">
              <a:srgbClr val="333333">
                <a:alpha val="65000"/>
              </a:srgbClr>
            </a:outerShdw>
          </a:effectLst>
        </p:spPr>
      </p:pic>
      <p:sp>
        <p:nvSpPr>
          <p:cNvPr id="6" name="矩形: 圆角 5">
            <a:extLst>
              <a:ext uri="{FF2B5EF4-FFF2-40B4-BE49-F238E27FC236}">
                <a16:creationId xmlns:a16="http://schemas.microsoft.com/office/drawing/2014/main" id="{10300A1B-0902-4FE8-B4E9-C0B4C894F250}"/>
              </a:ext>
            </a:extLst>
          </p:cNvPr>
          <p:cNvSpPr/>
          <p:nvPr/>
        </p:nvSpPr>
        <p:spPr>
          <a:xfrm>
            <a:off x="905594" y="3341717"/>
            <a:ext cx="2926694" cy="947651"/>
          </a:xfrm>
          <a:prstGeom prst="roundRect">
            <a:avLst/>
          </a:prstGeom>
          <a:solidFill>
            <a:srgbClr val="F0EDF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rPr>
              <a:t>Pyramid Pooling Transformer</a:t>
            </a:r>
            <a:endParaRPr lang="zh-CN" altLang="en-US" sz="2800" dirty="0">
              <a:solidFill>
                <a:schemeClr val="tx1"/>
              </a:solidFill>
            </a:endParaRPr>
          </a:p>
        </p:txBody>
      </p:sp>
      <p:cxnSp>
        <p:nvCxnSpPr>
          <p:cNvPr id="11" name="直接连接符 10">
            <a:extLst>
              <a:ext uri="{FF2B5EF4-FFF2-40B4-BE49-F238E27FC236}">
                <a16:creationId xmlns:a16="http://schemas.microsoft.com/office/drawing/2014/main" id="{14858C84-C795-48D9-8B47-52D483FF91B5}"/>
              </a:ext>
            </a:extLst>
          </p:cNvPr>
          <p:cNvCxnSpPr>
            <a:cxnSpLocks/>
            <a:stCxn id="6" idx="3"/>
          </p:cNvCxnSpPr>
          <p:nvPr/>
        </p:nvCxnSpPr>
        <p:spPr>
          <a:xfrm flipV="1">
            <a:off x="3832288" y="2067098"/>
            <a:ext cx="1859159" cy="1748445"/>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cxnSp>
        <p:nvCxnSpPr>
          <p:cNvPr id="12" name="直接连接符 11">
            <a:extLst>
              <a:ext uri="{FF2B5EF4-FFF2-40B4-BE49-F238E27FC236}">
                <a16:creationId xmlns:a16="http://schemas.microsoft.com/office/drawing/2014/main" id="{CAB1E196-C2BD-451B-8B64-7F86E67AEBE9}"/>
              </a:ext>
            </a:extLst>
          </p:cNvPr>
          <p:cNvCxnSpPr>
            <a:cxnSpLocks/>
            <a:stCxn id="6" idx="3"/>
          </p:cNvCxnSpPr>
          <p:nvPr/>
        </p:nvCxnSpPr>
        <p:spPr>
          <a:xfrm>
            <a:off x="3832288" y="3815543"/>
            <a:ext cx="1715072" cy="2058784"/>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cxnSp>
        <p:nvCxnSpPr>
          <p:cNvPr id="16" name="直接连接符 15">
            <a:extLst>
              <a:ext uri="{FF2B5EF4-FFF2-40B4-BE49-F238E27FC236}">
                <a16:creationId xmlns:a16="http://schemas.microsoft.com/office/drawing/2014/main" id="{346F751E-7B15-4A99-A0EE-656AD04C24E2}"/>
              </a:ext>
            </a:extLst>
          </p:cNvPr>
          <p:cNvCxnSpPr>
            <a:cxnSpLocks/>
          </p:cNvCxnSpPr>
          <p:nvPr/>
        </p:nvCxnSpPr>
        <p:spPr>
          <a:xfrm flipV="1">
            <a:off x="7909341" y="2283229"/>
            <a:ext cx="702644" cy="1773382"/>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cxnSp>
        <p:nvCxnSpPr>
          <p:cNvPr id="19" name="直接连接符 18">
            <a:extLst>
              <a:ext uri="{FF2B5EF4-FFF2-40B4-BE49-F238E27FC236}">
                <a16:creationId xmlns:a16="http://schemas.microsoft.com/office/drawing/2014/main" id="{6695CACC-9FEF-4D5B-AB96-760583C0EA06}"/>
              </a:ext>
            </a:extLst>
          </p:cNvPr>
          <p:cNvCxnSpPr>
            <a:cxnSpLocks/>
          </p:cNvCxnSpPr>
          <p:nvPr/>
        </p:nvCxnSpPr>
        <p:spPr>
          <a:xfrm>
            <a:off x="7909341" y="4056611"/>
            <a:ext cx="839452" cy="1058487"/>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pic>
        <p:nvPicPr>
          <p:cNvPr id="26" name="音频 25">
            <a:hlinkClick r:id="" action="ppaction://media"/>
            <a:extLst>
              <a:ext uri="{FF2B5EF4-FFF2-40B4-BE49-F238E27FC236}">
                <a16:creationId xmlns:a16="http://schemas.microsoft.com/office/drawing/2014/main" id="{86347787-134F-4C1C-9C99-FC80974C30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15323461"/>
      </p:ext>
    </p:extLst>
  </p:cSld>
  <p:clrMapOvr>
    <a:masterClrMapping/>
  </p:clrMapOvr>
  <mc:AlternateContent xmlns:mc="http://schemas.openxmlformats.org/markup-compatibility/2006" xmlns:p14="http://schemas.microsoft.com/office/powerpoint/2010/main">
    <mc:Choice Requires="p14">
      <p:transition spd="slow" p14:dur="2000" advTm="16389"/>
    </mc:Choice>
    <mc:Fallback xmlns="">
      <p:transition spd="slow" advTm="16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Our</a:t>
            </a:r>
            <a:r>
              <a:rPr lang="zh-CN" altLang="en-US" dirty="0"/>
              <a:t> </a:t>
            </a:r>
            <a:r>
              <a:rPr lang="en-US" altLang="zh-CN" dirty="0"/>
              <a:t>Solution</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a:xfrm>
            <a:off x="394447" y="789710"/>
            <a:ext cx="8354346" cy="5820093"/>
          </a:xfrm>
        </p:spPr>
        <p:txBody>
          <a:bodyPr>
            <a:normAutofit/>
          </a:bodyPr>
          <a:lstStyle/>
          <a:p>
            <a:r>
              <a:rPr lang="en-US" altLang="zh-CN" dirty="0"/>
              <a:t>Overall</a:t>
            </a:r>
            <a:r>
              <a:rPr lang="zh-CN" altLang="en-US" dirty="0"/>
              <a:t> </a:t>
            </a:r>
            <a:r>
              <a:rPr lang="en-US" altLang="zh-CN" dirty="0"/>
              <a:t>Architecture</a:t>
            </a:r>
          </a:p>
          <a:p>
            <a:pPr marL="0" indent="0">
              <a:buNone/>
            </a:pPr>
            <a:endParaRPr lang="zh-CN" altLang="en-US" dirty="0"/>
          </a:p>
        </p:txBody>
      </p:sp>
      <p:pic>
        <p:nvPicPr>
          <p:cNvPr id="4" name="图片 3">
            <a:extLst>
              <a:ext uri="{FF2B5EF4-FFF2-40B4-BE49-F238E27FC236}">
                <a16:creationId xmlns:a16="http://schemas.microsoft.com/office/drawing/2014/main" id="{C5B0F2B8-4851-B580-D490-8889C44551B9}"/>
              </a:ext>
            </a:extLst>
          </p:cNvPr>
          <p:cNvPicPr>
            <a:picLocks noChangeAspect="1"/>
          </p:cNvPicPr>
          <p:nvPr/>
        </p:nvPicPr>
        <p:blipFill>
          <a:blip r:embed="rId5"/>
          <a:stretch>
            <a:fillRect/>
          </a:stretch>
        </p:blipFill>
        <p:spPr>
          <a:xfrm>
            <a:off x="502927" y="1832531"/>
            <a:ext cx="11186145" cy="3769780"/>
          </a:xfrm>
          <a:prstGeom prst="rect">
            <a:avLst/>
          </a:prstGeom>
        </p:spPr>
      </p:pic>
      <p:pic>
        <p:nvPicPr>
          <p:cNvPr id="5" name="音频 4">
            <a:hlinkClick r:id="" action="ppaction://media"/>
            <a:extLst>
              <a:ext uri="{FF2B5EF4-FFF2-40B4-BE49-F238E27FC236}">
                <a16:creationId xmlns:a16="http://schemas.microsoft.com/office/drawing/2014/main" id="{83A27073-EEE7-46F9-8BF5-7F1EC684B3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1632395"/>
      </p:ext>
    </p:extLst>
  </p:cSld>
  <p:clrMapOvr>
    <a:masterClrMapping/>
  </p:clrMapOvr>
  <mc:AlternateContent xmlns:mc="http://schemas.openxmlformats.org/markup-compatibility/2006" xmlns:p14="http://schemas.microsoft.com/office/powerpoint/2010/main">
    <mc:Choice Requires="p14">
      <p:transition spd="slow" p14:dur="2000" advTm="34027"/>
    </mc:Choice>
    <mc:Fallback xmlns="">
      <p:transition spd="slow" advTm="3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C3BB7-EC47-46B3-BC0C-A02A429FB2ED}"/>
              </a:ext>
            </a:extLst>
          </p:cNvPr>
          <p:cNvSpPr>
            <a:spLocks noGrp="1"/>
          </p:cNvSpPr>
          <p:nvPr>
            <p:ph type="title"/>
          </p:nvPr>
        </p:nvSpPr>
        <p:spPr/>
        <p:txBody>
          <a:bodyPr/>
          <a:lstStyle/>
          <a:p>
            <a:r>
              <a:rPr lang="en-US" altLang="zh-CN" dirty="0"/>
              <a:t>Multiscale information is required for all CV tasks!</a:t>
            </a:r>
            <a:endParaRPr lang="zh-CN" altLang="en-US" dirty="0"/>
          </a:p>
        </p:txBody>
      </p:sp>
      <p:sp>
        <p:nvSpPr>
          <p:cNvPr id="3" name="内容占位符 2">
            <a:extLst>
              <a:ext uri="{FF2B5EF4-FFF2-40B4-BE49-F238E27FC236}">
                <a16:creationId xmlns:a16="http://schemas.microsoft.com/office/drawing/2014/main" id="{71795887-0581-4FDA-82F2-6880EB06F045}"/>
              </a:ext>
            </a:extLst>
          </p:cNvPr>
          <p:cNvSpPr>
            <a:spLocks noGrp="1"/>
          </p:cNvSpPr>
          <p:nvPr>
            <p:ph idx="1"/>
          </p:nvPr>
        </p:nvSpPr>
        <p:spPr/>
        <p:txBody>
          <a:bodyPr/>
          <a:lstStyle/>
          <a:p>
            <a:endParaRPr lang="zh-CN" altLang="en-US"/>
          </a:p>
        </p:txBody>
      </p:sp>
      <p:pic>
        <p:nvPicPr>
          <p:cNvPr id="4" name="Picture 4" descr="https://gimg2.baidu.com/image_search/src=http%3A%2F%2Fwww.sdzscd.com%2Fupfiles%2F2020%2F03%2F13%2F168a2941d44f218e.jpg&amp;refer=http%3A%2F%2Fwww.sdzscd.com&amp;app=2002&amp;size=f9999,10000&amp;q=a80&amp;n=0&amp;g=0n&amp;fmt=jpeg?sec=1626059907&amp;t=1813371c8c3e3b83f795f8777191303a">
            <a:extLst>
              <a:ext uri="{FF2B5EF4-FFF2-40B4-BE49-F238E27FC236}">
                <a16:creationId xmlns:a16="http://schemas.microsoft.com/office/drawing/2014/main" id="{24667D80-9DE7-4780-BFC6-7257AA2E62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878"/>
          <a:stretch/>
        </p:blipFill>
        <p:spPr bwMode="auto">
          <a:xfrm>
            <a:off x="1" y="885868"/>
            <a:ext cx="12191999" cy="569517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a:extLst>
              <a:ext uri="{FF2B5EF4-FFF2-40B4-BE49-F238E27FC236}">
                <a16:creationId xmlns:a16="http://schemas.microsoft.com/office/drawing/2014/main" id="{07162334-1259-4FE9-B82E-F067CAB7CE2D}"/>
              </a:ext>
            </a:extLst>
          </p:cNvPr>
          <p:cNvGrpSpPr/>
          <p:nvPr/>
        </p:nvGrpSpPr>
        <p:grpSpPr>
          <a:xfrm>
            <a:off x="0" y="885866"/>
            <a:ext cx="12192000" cy="5695172"/>
            <a:chOff x="0" y="885866"/>
            <a:chExt cx="12192000" cy="5695172"/>
          </a:xfrm>
        </p:grpSpPr>
        <p:sp>
          <p:nvSpPr>
            <p:cNvPr id="5" name="矩形 4">
              <a:extLst>
                <a:ext uri="{FF2B5EF4-FFF2-40B4-BE49-F238E27FC236}">
                  <a16:creationId xmlns:a16="http://schemas.microsoft.com/office/drawing/2014/main" id="{BDA6C8B9-14B6-44B3-91E0-9CCF59E6213C}"/>
                </a:ext>
              </a:extLst>
            </p:cNvPr>
            <p:cNvSpPr/>
            <p:nvPr/>
          </p:nvSpPr>
          <p:spPr>
            <a:xfrm>
              <a:off x="0" y="885867"/>
              <a:ext cx="7041322" cy="56951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FF4C951-3294-49F9-94A8-6690F930304A}"/>
                </a:ext>
              </a:extLst>
            </p:cNvPr>
            <p:cNvSpPr/>
            <p:nvPr/>
          </p:nvSpPr>
          <p:spPr>
            <a:xfrm>
              <a:off x="8755270" y="885867"/>
              <a:ext cx="3436730" cy="56951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9C10710C-D834-4A02-80B5-5AB073288F9C}"/>
                </a:ext>
              </a:extLst>
            </p:cNvPr>
            <p:cNvSpPr/>
            <p:nvPr/>
          </p:nvSpPr>
          <p:spPr>
            <a:xfrm>
              <a:off x="6615044" y="885866"/>
              <a:ext cx="3436730" cy="49848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TextBox 15">
            <a:extLst>
              <a:ext uri="{FF2B5EF4-FFF2-40B4-BE49-F238E27FC236}">
                <a16:creationId xmlns:a16="http://schemas.microsoft.com/office/drawing/2014/main" id="{04C9269F-E1D5-4BA5-9BBE-DF1A5246C118}"/>
              </a:ext>
            </a:extLst>
          </p:cNvPr>
          <p:cNvSpPr txBox="1"/>
          <p:nvPr/>
        </p:nvSpPr>
        <p:spPr>
          <a:xfrm>
            <a:off x="7041322" y="5316716"/>
            <a:ext cx="1713948" cy="553998"/>
          </a:xfrm>
          <a:prstGeom prst="rect">
            <a:avLst/>
          </a:prstGeom>
          <a:noFill/>
        </p:spPr>
        <p:txBody>
          <a:bodyPr wrap="square" rtlCol="0">
            <a:spAutoFit/>
          </a:bodyPr>
          <a:lstStyle/>
          <a:p>
            <a:pPr algn="ctr"/>
            <a:r>
              <a:rPr lang="en-US" altLang="zh-CN" sz="3000" b="1" dirty="0">
                <a:ln w="0"/>
                <a:solidFill>
                  <a:srgbClr val="ED6C00"/>
                </a:solidFill>
                <a:effectLst>
                  <a:outerShdw blurRad="38100" dist="19050" dir="2700000" algn="tl" rotWithShape="0">
                    <a:schemeClr val="dk1">
                      <a:alpha val="40000"/>
                    </a:schemeClr>
                  </a:outerShdw>
                </a:effectLst>
              </a:rPr>
              <a:t>Stump?</a:t>
            </a:r>
            <a:endParaRPr lang="en-US" sz="3000" b="1" dirty="0">
              <a:ln w="0"/>
              <a:effectLst>
                <a:outerShdw blurRad="38100" dist="19050" dir="2700000" algn="tl" rotWithShape="0">
                  <a:schemeClr val="dk1">
                    <a:alpha val="40000"/>
                  </a:schemeClr>
                </a:outerShdw>
              </a:effectLst>
            </a:endParaRPr>
          </a:p>
        </p:txBody>
      </p:sp>
      <p:pic>
        <p:nvPicPr>
          <p:cNvPr id="15" name="音频 14">
            <a:hlinkClick r:id="" action="ppaction://media"/>
            <a:extLst>
              <a:ext uri="{FF2B5EF4-FFF2-40B4-BE49-F238E27FC236}">
                <a16:creationId xmlns:a16="http://schemas.microsoft.com/office/drawing/2014/main" id="{2C0FB683-40B4-4654-8E0C-09BBD5F81B4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620586402"/>
      </p:ext>
    </p:extLst>
  </p:cSld>
  <p:clrMapOvr>
    <a:masterClrMapping/>
  </p:clrMapOvr>
  <mc:AlternateContent xmlns:mc="http://schemas.openxmlformats.org/markup-compatibility/2006" xmlns:p14="http://schemas.microsoft.com/office/powerpoint/2010/main">
    <mc:Choice Requires="p14">
      <p:transition spd="slow" p14:dur="2000" advTm="13540"/>
    </mc:Choice>
    <mc:Fallback xmlns="">
      <p:transition spd="slow" advTm="13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Our</a:t>
            </a:r>
            <a:r>
              <a:rPr lang="zh-CN" altLang="en-US" dirty="0"/>
              <a:t> </a:t>
            </a:r>
            <a:r>
              <a:rPr lang="en-US" altLang="zh-CN" dirty="0"/>
              <a:t>Solution</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a:xfrm>
            <a:off x="394447" y="789710"/>
            <a:ext cx="8354346" cy="5820093"/>
          </a:xfrm>
        </p:spPr>
        <p:txBody>
          <a:bodyPr>
            <a:normAutofit/>
          </a:bodyPr>
          <a:lstStyle/>
          <a:p>
            <a:r>
              <a:rPr lang="en-US" altLang="zh-CN" dirty="0"/>
              <a:t>Network</a:t>
            </a:r>
            <a:r>
              <a:rPr lang="zh-CN" altLang="en-US" dirty="0"/>
              <a:t> </a:t>
            </a:r>
            <a:r>
              <a:rPr lang="en-US" altLang="zh-CN" dirty="0"/>
              <a:t>Scaling</a:t>
            </a:r>
          </a:p>
          <a:p>
            <a:pPr marL="0" indent="0">
              <a:buNone/>
            </a:pPr>
            <a:endParaRPr lang="zh-CN" altLang="en-US" dirty="0"/>
          </a:p>
        </p:txBody>
      </p:sp>
      <p:pic>
        <p:nvPicPr>
          <p:cNvPr id="5" name="图片 4">
            <a:extLst>
              <a:ext uri="{FF2B5EF4-FFF2-40B4-BE49-F238E27FC236}">
                <a16:creationId xmlns:a16="http://schemas.microsoft.com/office/drawing/2014/main" id="{8C7AF92A-6D1F-C197-77B6-9A1686A99A8A}"/>
              </a:ext>
            </a:extLst>
          </p:cNvPr>
          <p:cNvPicPr>
            <a:picLocks noChangeAspect="1"/>
          </p:cNvPicPr>
          <p:nvPr/>
        </p:nvPicPr>
        <p:blipFill>
          <a:blip r:embed="rId5"/>
          <a:stretch>
            <a:fillRect/>
          </a:stretch>
        </p:blipFill>
        <p:spPr>
          <a:xfrm>
            <a:off x="296213" y="1859251"/>
            <a:ext cx="11372046" cy="3744324"/>
          </a:xfrm>
          <a:prstGeom prst="rect">
            <a:avLst/>
          </a:prstGeom>
        </p:spPr>
      </p:pic>
      <p:sp>
        <p:nvSpPr>
          <p:cNvPr id="4" name="文本框 3">
            <a:extLst>
              <a:ext uri="{FF2B5EF4-FFF2-40B4-BE49-F238E27FC236}">
                <a16:creationId xmlns:a16="http://schemas.microsoft.com/office/drawing/2014/main" id="{89E83852-CB29-3954-DB7B-291C615CB63D}"/>
              </a:ext>
            </a:extLst>
          </p:cNvPr>
          <p:cNvSpPr txBox="1"/>
          <p:nvPr/>
        </p:nvSpPr>
        <p:spPr>
          <a:xfrm>
            <a:off x="3444184" y="5724155"/>
            <a:ext cx="5303631" cy="523220"/>
          </a:xfrm>
          <a:prstGeom prst="rect">
            <a:avLst/>
          </a:prstGeom>
          <a:noFill/>
        </p:spPr>
        <p:txBody>
          <a:bodyPr wrap="none" rtlCol="0">
            <a:spAutoFit/>
          </a:bodyPr>
          <a:lstStyle/>
          <a:p>
            <a:r>
              <a:rPr kumimoji="1" lang="en-US" altLang="zh-CN" sz="2800" dirty="0"/>
              <a:t>Scale</a:t>
            </a:r>
            <a:r>
              <a:rPr kumimoji="1" lang="zh-CN" altLang="en-US" sz="2800" dirty="0"/>
              <a:t> </a:t>
            </a:r>
            <a:r>
              <a:rPr kumimoji="1" lang="en-US" altLang="zh-CN" sz="2800" dirty="0"/>
              <a:t>to</a:t>
            </a:r>
            <a:r>
              <a:rPr kumimoji="1" lang="zh-CN" altLang="en-US" sz="2800" dirty="0"/>
              <a:t> </a:t>
            </a:r>
            <a:r>
              <a:rPr kumimoji="1" lang="en-US" altLang="zh-CN" sz="2800" dirty="0"/>
              <a:t>P2T-Tiny/Small/Base/Large</a:t>
            </a:r>
            <a:endParaRPr kumimoji="1" lang="zh-CN" altLang="en-US" sz="2800" dirty="0"/>
          </a:p>
        </p:txBody>
      </p:sp>
      <p:pic>
        <p:nvPicPr>
          <p:cNvPr id="8" name="音频 7">
            <a:hlinkClick r:id="" action="ppaction://media"/>
            <a:extLst>
              <a:ext uri="{FF2B5EF4-FFF2-40B4-BE49-F238E27FC236}">
                <a16:creationId xmlns:a16="http://schemas.microsoft.com/office/drawing/2014/main" id="{2907DFB3-9396-476D-80DE-B3BAAF4771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6910032"/>
      </p:ext>
    </p:extLst>
  </p:cSld>
  <p:clrMapOvr>
    <a:masterClrMapping/>
  </p:clrMapOvr>
  <mc:AlternateContent xmlns:mc="http://schemas.openxmlformats.org/markup-compatibility/2006" xmlns:p14="http://schemas.microsoft.com/office/powerpoint/2010/main">
    <mc:Choice Requires="p14">
      <p:transition spd="slow" p14:dur="2000" advTm="23711"/>
    </mc:Choice>
    <mc:Fallback xmlns="">
      <p:transition spd="slow" advTm="23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Experiments</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r>
              <a:rPr lang="en-US" altLang="zh-CN" dirty="0"/>
              <a:t>Classification</a:t>
            </a:r>
            <a:r>
              <a:rPr lang="zh-CN" altLang="en-US" dirty="0"/>
              <a:t> </a:t>
            </a:r>
            <a:r>
              <a:rPr lang="en-US" altLang="zh-CN" dirty="0"/>
              <a:t>(ImageNet-1K): P2T-Tiny, P2T-Small</a:t>
            </a:r>
          </a:p>
          <a:p>
            <a:pPr marL="0" indent="0">
              <a:buNone/>
            </a:pPr>
            <a:endParaRPr lang="zh-CN" altLang="en-US" dirty="0"/>
          </a:p>
        </p:txBody>
      </p:sp>
      <p:pic>
        <p:nvPicPr>
          <p:cNvPr id="4" name="图片 3">
            <a:extLst>
              <a:ext uri="{FF2B5EF4-FFF2-40B4-BE49-F238E27FC236}">
                <a16:creationId xmlns:a16="http://schemas.microsoft.com/office/drawing/2014/main" id="{06D32224-C664-820C-3E97-265C831ADDB5}"/>
              </a:ext>
            </a:extLst>
          </p:cNvPr>
          <p:cNvPicPr>
            <a:picLocks noChangeAspect="1"/>
          </p:cNvPicPr>
          <p:nvPr/>
        </p:nvPicPr>
        <p:blipFill rotWithShape="1">
          <a:blip r:embed="rId5"/>
          <a:srcRect b="51967"/>
          <a:stretch/>
        </p:blipFill>
        <p:spPr>
          <a:xfrm>
            <a:off x="723698" y="1442590"/>
            <a:ext cx="10744604" cy="4992076"/>
          </a:xfrm>
          <a:prstGeom prst="rect">
            <a:avLst/>
          </a:prstGeom>
        </p:spPr>
      </p:pic>
      <p:pic>
        <p:nvPicPr>
          <p:cNvPr id="6" name="音频 5">
            <a:hlinkClick r:id="" action="ppaction://media"/>
            <a:extLst>
              <a:ext uri="{FF2B5EF4-FFF2-40B4-BE49-F238E27FC236}">
                <a16:creationId xmlns:a16="http://schemas.microsoft.com/office/drawing/2014/main" id="{632E63B9-FACE-4C8B-A460-535B08EBF7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61635175"/>
      </p:ext>
    </p:extLst>
  </p:cSld>
  <p:clrMapOvr>
    <a:masterClrMapping/>
  </p:clrMapOvr>
  <mc:AlternateContent xmlns:mc="http://schemas.openxmlformats.org/markup-compatibility/2006" xmlns:p14="http://schemas.microsoft.com/office/powerpoint/2010/main">
    <mc:Choice Requires="p14">
      <p:transition spd="slow" p14:dur="2000" advTm="42993"/>
    </mc:Choice>
    <mc:Fallback xmlns="">
      <p:transition spd="slow" advTm="42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Experiments</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r>
              <a:rPr lang="en-US" altLang="zh-CN" dirty="0"/>
              <a:t>Classification</a:t>
            </a:r>
            <a:r>
              <a:rPr lang="zh-CN" altLang="en-US" dirty="0"/>
              <a:t> </a:t>
            </a:r>
            <a:r>
              <a:rPr lang="en-US" altLang="zh-CN" dirty="0"/>
              <a:t>(ImageNet-1K): P2T-Base, P2T-Large</a:t>
            </a:r>
          </a:p>
          <a:p>
            <a:pPr marL="0" indent="0">
              <a:buNone/>
            </a:pPr>
            <a:endParaRPr lang="zh-CN" altLang="en-US" dirty="0"/>
          </a:p>
        </p:txBody>
      </p:sp>
      <p:grpSp>
        <p:nvGrpSpPr>
          <p:cNvPr id="7" name="组合 6">
            <a:extLst>
              <a:ext uri="{FF2B5EF4-FFF2-40B4-BE49-F238E27FC236}">
                <a16:creationId xmlns:a16="http://schemas.microsoft.com/office/drawing/2014/main" id="{8D2E24D1-533F-80CD-2D83-DB0D42311FBF}"/>
              </a:ext>
            </a:extLst>
          </p:cNvPr>
          <p:cNvGrpSpPr/>
          <p:nvPr/>
        </p:nvGrpSpPr>
        <p:grpSpPr>
          <a:xfrm>
            <a:off x="1079037" y="1358039"/>
            <a:ext cx="10384830" cy="5127428"/>
            <a:chOff x="2016522" y="1865052"/>
            <a:chExt cx="7997273" cy="4440997"/>
          </a:xfrm>
        </p:grpSpPr>
        <p:pic>
          <p:nvPicPr>
            <p:cNvPr id="4" name="图片 3">
              <a:extLst>
                <a:ext uri="{FF2B5EF4-FFF2-40B4-BE49-F238E27FC236}">
                  <a16:creationId xmlns:a16="http://schemas.microsoft.com/office/drawing/2014/main" id="{06D32224-C664-820C-3E97-265C831ADDB5}"/>
                </a:ext>
              </a:extLst>
            </p:cNvPr>
            <p:cNvPicPr>
              <a:picLocks noChangeAspect="1"/>
            </p:cNvPicPr>
            <p:nvPr/>
          </p:nvPicPr>
          <p:blipFill rotWithShape="1">
            <a:blip r:embed="rId5"/>
            <a:srcRect t="48033"/>
            <a:stretch/>
          </p:blipFill>
          <p:spPr>
            <a:xfrm>
              <a:off x="2016522" y="2286000"/>
              <a:ext cx="7997273" cy="4020049"/>
            </a:xfrm>
            <a:prstGeom prst="rect">
              <a:avLst/>
            </a:prstGeom>
          </p:spPr>
        </p:pic>
        <p:pic>
          <p:nvPicPr>
            <p:cNvPr id="5" name="图片 4">
              <a:extLst>
                <a:ext uri="{FF2B5EF4-FFF2-40B4-BE49-F238E27FC236}">
                  <a16:creationId xmlns:a16="http://schemas.microsoft.com/office/drawing/2014/main" id="{236244D2-B749-903A-5CC3-2DBA1E40F9D4}"/>
                </a:ext>
              </a:extLst>
            </p:cNvPr>
            <p:cNvPicPr>
              <a:picLocks noChangeAspect="1"/>
            </p:cNvPicPr>
            <p:nvPr/>
          </p:nvPicPr>
          <p:blipFill rotWithShape="1">
            <a:blip r:embed="rId5"/>
            <a:srcRect b="94270"/>
            <a:stretch/>
          </p:blipFill>
          <p:spPr>
            <a:xfrm>
              <a:off x="2016522" y="1865052"/>
              <a:ext cx="7997273" cy="443250"/>
            </a:xfrm>
            <a:prstGeom prst="rect">
              <a:avLst/>
            </a:prstGeom>
          </p:spPr>
        </p:pic>
      </p:grpSp>
      <p:pic>
        <p:nvPicPr>
          <p:cNvPr id="6" name="音频 5">
            <a:hlinkClick r:id="" action="ppaction://media"/>
            <a:extLst>
              <a:ext uri="{FF2B5EF4-FFF2-40B4-BE49-F238E27FC236}">
                <a16:creationId xmlns:a16="http://schemas.microsoft.com/office/drawing/2014/main" id="{CD705DA0-A630-4B7F-8ADA-9AF7F21A81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5712863"/>
      </p:ext>
    </p:extLst>
  </p:cSld>
  <p:clrMapOvr>
    <a:masterClrMapping/>
  </p:clrMapOvr>
  <mc:AlternateContent xmlns:mc="http://schemas.openxmlformats.org/markup-compatibility/2006" xmlns:p14="http://schemas.microsoft.com/office/powerpoint/2010/main">
    <mc:Choice Requires="p14">
      <p:transition spd="slow" p14:dur="2000" advTm="11201"/>
    </mc:Choice>
    <mc:Fallback xmlns="">
      <p:transition spd="slow" advTm="11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Experiments: Semantic</a:t>
            </a:r>
            <a:r>
              <a:rPr lang="zh-CN" altLang="en-US" dirty="0"/>
              <a:t> </a:t>
            </a:r>
            <a:r>
              <a:rPr lang="en-US" altLang="zh-CN" dirty="0"/>
              <a:t>Segmentation</a:t>
            </a:r>
            <a:r>
              <a:rPr lang="zh-CN" altLang="en-US" dirty="0"/>
              <a:t> </a:t>
            </a:r>
            <a:r>
              <a:rPr lang="en-US" altLang="zh-CN" dirty="0"/>
              <a:t>(ADE20K)</a:t>
            </a:r>
            <a:endParaRPr lang="zh-CN" altLang="en-US" dirty="0"/>
          </a:p>
        </p:txBody>
      </p:sp>
      <p:pic>
        <p:nvPicPr>
          <p:cNvPr id="8" name="内容占位符 7">
            <a:extLst>
              <a:ext uri="{FF2B5EF4-FFF2-40B4-BE49-F238E27FC236}">
                <a16:creationId xmlns:a16="http://schemas.microsoft.com/office/drawing/2014/main" id="{7468DDA8-97B9-4D17-AB63-81E38FEE4516}"/>
              </a:ext>
            </a:extLst>
          </p:cNvPr>
          <p:cNvPicPr>
            <a:picLocks noGrp="1" noChangeAspect="1"/>
          </p:cNvPicPr>
          <p:nvPr>
            <p:ph idx="1"/>
          </p:nvPr>
        </p:nvPicPr>
        <p:blipFill rotWithShape="1">
          <a:blip r:embed="rId5"/>
          <a:srcRect b="55644"/>
          <a:stretch/>
        </p:blipFill>
        <p:spPr>
          <a:xfrm>
            <a:off x="151320" y="801504"/>
            <a:ext cx="11890238" cy="5590829"/>
          </a:xfrm>
          <a:prstGeom prst="rect">
            <a:avLst/>
          </a:prstGeom>
        </p:spPr>
      </p:pic>
      <p:pic>
        <p:nvPicPr>
          <p:cNvPr id="4" name="音频 3">
            <a:hlinkClick r:id="" action="ppaction://media"/>
            <a:extLst>
              <a:ext uri="{FF2B5EF4-FFF2-40B4-BE49-F238E27FC236}">
                <a16:creationId xmlns:a16="http://schemas.microsoft.com/office/drawing/2014/main" id="{6680AB7C-57B2-4C92-B9FD-905868253F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10290816"/>
      </p:ext>
    </p:extLst>
  </p:cSld>
  <p:clrMapOvr>
    <a:masterClrMapping/>
  </p:clrMapOvr>
  <mc:AlternateContent xmlns:mc="http://schemas.openxmlformats.org/markup-compatibility/2006" xmlns:p14="http://schemas.microsoft.com/office/powerpoint/2010/main">
    <mc:Choice Requires="p14">
      <p:transition spd="slow" p14:dur="2000" advTm="23903"/>
    </mc:Choice>
    <mc:Fallback xmlns="">
      <p:transition spd="slow" advTm="23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Experiments: Semantic Segmentation (ADE20K)</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pPr marL="0" indent="0">
              <a:buNone/>
            </a:pPr>
            <a:endParaRPr lang="en-US" altLang="zh-CN" dirty="0"/>
          </a:p>
          <a:p>
            <a:pPr marL="0" indent="0">
              <a:buNone/>
            </a:pPr>
            <a:endParaRPr lang="zh-CN" altLang="en-US" dirty="0"/>
          </a:p>
        </p:txBody>
      </p:sp>
      <p:grpSp>
        <p:nvGrpSpPr>
          <p:cNvPr id="11" name="组合 10">
            <a:extLst>
              <a:ext uri="{FF2B5EF4-FFF2-40B4-BE49-F238E27FC236}">
                <a16:creationId xmlns:a16="http://schemas.microsoft.com/office/drawing/2014/main" id="{A7EE7C8B-03BA-4657-8CC4-38943D7A1A66}"/>
              </a:ext>
            </a:extLst>
          </p:cNvPr>
          <p:cNvGrpSpPr/>
          <p:nvPr/>
        </p:nvGrpSpPr>
        <p:grpSpPr>
          <a:xfrm>
            <a:off x="442259" y="716174"/>
            <a:ext cx="11355294" cy="5746557"/>
            <a:chOff x="3476325" y="3100039"/>
            <a:chExt cx="5633794" cy="3350148"/>
          </a:xfrm>
        </p:grpSpPr>
        <p:pic>
          <p:nvPicPr>
            <p:cNvPr id="12" name="图片 11">
              <a:extLst>
                <a:ext uri="{FF2B5EF4-FFF2-40B4-BE49-F238E27FC236}">
                  <a16:creationId xmlns:a16="http://schemas.microsoft.com/office/drawing/2014/main" id="{3F2F382E-7D84-41E2-8F94-2F4BD7264A2C}"/>
                </a:ext>
              </a:extLst>
            </p:cNvPr>
            <p:cNvPicPr>
              <a:picLocks noChangeAspect="1"/>
            </p:cNvPicPr>
            <p:nvPr/>
          </p:nvPicPr>
          <p:blipFill rotWithShape="1">
            <a:blip r:embed="rId5"/>
            <a:srcRect t="44356"/>
            <a:stretch/>
          </p:blipFill>
          <p:spPr>
            <a:xfrm>
              <a:off x="3476326" y="3635298"/>
              <a:ext cx="5633793" cy="2814889"/>
            </a:xfrm>
            <a:prstGeom prst="rect">
              <a:avLst/>
            </a:prstGeom>
          </p:spPr>
        </p:pic>
        <p:pic>
          <p:nvPicPr>
            <p:cNvPr id="13" name="图片 12">
              <a:extLst>
                <a:ext uri="{FF2B5EF4-FFF2-40B4-BE49-F238E27FC236}">
                  <a16:creationId xmlns:a16="http://schemas.microsoft.com/office/drawing/2014/main" id="{B87B5DF8-0325-4728-BB59-182E56D40F0D}"/>
                </a:ext>
              </a:extLst>
            </p:cNvPr>
            <p:cNvPicPr>
              <a:picLocks noChangeAspect="1"/>
            </p:cNvPicPr>
            <p:nvPr/>
          </p:nvPicPr>
          <p:blipFill rotWithShape="1">
            <a:blip r:embed="rId5"/>
            <a:srcRect t="-1262" b="90681"/>
            <a:stretch/>
          </p:blipFill>
          <p:spPr>
            <a:xfrm>
              <a:off x="3476325" y="3100039"/>
              <a:ext cx="5633793" cy="535259"/>
            </a:xfrm>
            <a:prstGeom prst="rect">
              <a:avLst/>
            </a:prstGeom>
          </p:spPr>
        </p:pic>
      </p:grpSp>
      <p:pic>
        <p:nvPicPr>
          <p:cNvPr id="4" name="音频 3">
            <a:hlinkClick r:id="" action="ppaction://media"/>
            <a:extLst>
              <a:ext uri="{FF2B5EF4-FFF2-40B4-BE49-F238E27FC236}">
                <a16:creationId xmlns:a16="http://schemas.microsoft.com/office/drawing/2014/main" id="{E799B9E5-59D2-454A-8A41-FF483E3C19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2866828"/>
      </p:ext>
    </p:extLst>
  </p:cSld>
  <p:clrMapOvr>
    <a:masterClrMapping/>
  </p:clrMapOvr>
  <mc:AlternateContent xmlns:mc="http://schemas.openxmlformats.org/markup-compatibility/2006" xmlns:p14="http://schemas.microsoft.com/office/powerpoint/2010/main">
    <mc:Choice Requires="p14">
      <p:transition spd="slow" p14:dur="2000" advTm="8903"/>
    </mc:Choice>
    <mc:Fallback xmlns="">
      <p:transition spd="slow" advTm="8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C0BF4A2F-475E-A91C-80AF-A8DC670F84BA}"/>
              </a:ext>
            </a:extLst>
          </p:cNvPr>
          <p:cNvSpPr>
            <a:spLocks noGrp="1"/>
          </p:cNvSpPr>
          <p:nvPr>
            <p:ph type="title"/>
          </p:nvPr>
        </p:nvSpPr>
        <p:spPr/>
        <p:txBody>
          <a:bodyPr/>
          <a:lstStyle/>
          <a:p>
            <a:r>
              <a:rPr lang="en-US" altLang="zh-CN" dirty="0"/>
              <a:t>Experiments: Object</a:t>
            </a:r>
            <a:r>
              <a:rPr lang="zh-CN" altLang="en-US" dirty="0"/>
              <a:t> </a:t>
            </a:r>
            <a:r>
              <a:rPr lang="en-US" altLang="zh-CN" dirty="0"/>
              <a:t>Detection</a:t>
            </a:r>
            <a:r>
              <a:rPr lang="zh-CN" altLang="en-US" dirty="0"/>
              <a:t> </a:t>
            </a:r>
            <a:r>
              <a:rPr lang="en-US" altLang="zh-CN" dirty="0"/>
              <a:t>(COCO)</a:t>
            </a:r>
            <a:endParaRPr lang="zh-CN" altLang="en-US" dirty="0"/>
          </a:p>
        </p:txBody>
      </p:sp>
      <p:pic>
        <p:nvPicPr>
          <p:cNvPr id="6" name="内容占位符 5">
            <a:extLst>
              <a:ext uri="{FF2B5EF4-FFF2-40B4-BE49-F238E27FC236}">
                <a16:creationId xmlns:a16="http://schemas.microsoft.com/office/drawing/2014/main" id="{5570202F-BA92-417E-81CC-B2A4A9A572E8}"/>
              </a:ext>
            </a:extLst>
          </p:cNvPr>
          <p:cNvPicPr>
            <a:picLocks noGrp="1" noChangeAspect="1"/>
          </p:cNvPicPr>
          <p:nvPr>
            <p:ph idx="1"/>
          </p:nvPr>
        </p:nvPicPr>
        <p:blipFill rotWithShape="1">
          <a:blip r:embed="rId5"/>
          <a:srcRect b="44345"/>
          <a:stretch/>
        </p:blipFill>
        <p:spPr>
          <a:xfrm>
            <a:off x="537724" y="805170"/>
            <a:ext cx="11116551" cy="5680296"/>
          </a:xfrm>
          <a:prstGeom prst="rect">
            <a:avLst/>
          </a:prstGeom>
        </p:spPr>
      </p:pic>
      <p:pic>
        <p:nvPicPr>
          <p:cNvPr id="2" name="音频 1">
            <a:hlinkClick r:id="" action="ppaction://media"/>
            <a:extLst>
              <a:ext uri="{FF2B5EF4-FFF2-40B4-BE49-F238E27FC236}">
                <a16:creationId xmlns:a16="http://schemas.microsoft.com/office/drawing/2014/main" id="{3F20E08A-5302-4CF8-9376-C8909B688F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08925387"/>
      </p:ext>
    </p:extLst>
  </p:cSld>
  <p:clrMapOvr>
    <a:masterClrMapping/>
  </p:clrMapOvr>
  <mc:AlternateContent xmlns:mc="http://schemas.openxmlformats.org/markup-compatibility/2006" xmlns:p14="http://schemas.microsoft.com/office/powerpoint/2010/main">
    <mc:Choice Requires="p14">
      <p:transition spd="slow" p14:dur="2000" advTm="20954"/>
    </mc:Choice>
    <mc:Fallback xmlns="">
      <p:transition spd="slow" advTm="20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D032915E-5AF0-A8F0-B66B-087CBE6B65BF}"/>
              </a:ext>
            </a:extLst>
          </p:cNvPr>
          <p:cNvSpPr>
            <a:spLocks noGrp="1"/>
          </p:cNvSpPr>
          <p:nvPr>
            <p:ph type="title"/>
          </p:nvPr>
        </p:nvSpPr>
        <p:spPr/>
        <p:txBody>
          <a:bodyPr/>
          <a:lstStyle/>
          <a:p>
            <a:r>
              <a:rPr lang="en-US" altLang="zh-CN" dirty="0"/>
              <a:t>Experiments: Object</a:t>
            </a:r>
            <a:r>
              <a:rPr lang="zh-CN" altLang="en-US" dirty="0"/>
              <a:t> </a:t>
            </a:r>
            <a:r>
              <a:rPr lang="en-US" altLang="zh-CN" dirty="0"/>
              <a:t>Detection</a:t>
            </a:r>
            <a:r>
              <a:rPr lang="zh-CN" altLang="en-US" dirty="0"/>
              <a:t> </a:t>
            </a:r>
            <a:r>
              <a:rPr lang="en-US" altLang="zh-CN" dirty="0"/>
              <a:t>(COCO)</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pPr marL="0" indent="0">
              <a:buNone/>
            </a:pPr>
            <a:endParaRPr lang="en-US" altLang="zh-CN" dirty="0"/>
          </a:p>
          <a:p>
            <a:pPr marL="0" indent="0">
              <a:buNone/>
            </a:pPr>
            <a:endParaRPr lang="zh-CN" altLang="en-US" dirty="0"/>
          </a:p>
        </p:txBody>
      </p:sp>
      <p:grpSp>
        <p:nvGrpSpPr>
          <p:cNvPr id="6" name="组合 5">
            <a:extLst>
              <a:ext uri="{FF2B5EF4-FFF2-40B4-BE49-F238E27FC236}">
                <a16:creationId xmlns:a16="http://schemas.microsoft.com/office/drawing/2014/main" id="{9315C167-0144-297D-8E6C-7B6DB59DD295}"/>
              </a:ext>
            </a:extLst>
          </p:cNvPr>
          <p:cNvGrpSpPr/>
          <p:nvPr/>
        </p:nvGrpSpPr>
        <p:grpSpPr>
          <a:xfrm>
            <a:off x="980528" y="789710"/>
            <a:ext cx="10230944" cy="5670357"/>
            <a:chOff x="1913043" y="1516503"/>
            <a:chExt cx="8100554" cy="4194887"/>
          </a:xfrm>
        </p:grpSpPr>
        <p:pic>
          <p:nvPicPr>
            <p:cNvPr id="5" name="图片 4">
              <a:extLst>
                <a:ext uri="{FF2B5EF4-FFF2-40B4-BE49-F238E27FC236}">
                  <a16:creationId xmlns:a16="http://schemas.microsoft.com/office/drawing/2014/main" id="{76D4339A-9BDD-C4D9-F2F7-32B7BB8174FD}"/>
                </a:ext>
              </a:extLst>
            </p:cNvPr>
            <p:cNvPicPr>
              <a:picLocks noChangeAspect="1"/>
            </p:cNvPicPr>
            <p:nvPr/>
          </p:nvPicPr>
          <p:blipFill rotWithShape="1">
            <a:blip r:embed="rId5"/>
            <a:srcRect t="55432"/>
            <a:stretch/>
          </p:blipFill>
          <p:spPr>
            <a:xfrm>
              <a:off x="1913043" y="2396755"/>
              <a:ext cx="8100554" cy="3314635"/>
            </a:xfrm>
            <a:prstGeom prst="rect">
              <a:avLst/>
            </a:prstGeom>
          </p:spPr>
        </p:pic>
        <p:pic>
          <p:nvPicPr>
            <p:cNvPr id="4" name="图片 3">
              <a:extLst>
                <a:ext uri="{FF2B5EF4-FFF2-40B4-BE49-F238E27FC236}">
                  <a16:creationId xmlns:a16="http://schemas.microsoft.com/office/drawing/2014/main" id="{B363B5CF-DD71-A909-A864-71195C4712A8}"/>
                </a:ext>
              </a:extLst>
            </p:cNvPr>
            <p:cNvPicPr>
              <a:picLocks noChangeAspect="1"/>
            </p:cNvPicPr>
            <p:nvPr/>
          </p:nvPicPr>
          <p:blipFill rotWithShape="1">
            <a:blip r:embed="rId5"/>
            <a:srcRect b="87704"/>
            <a:stretch/>
          </p:blipFill>
          <p:spPr>
            <a:xfrm>
              <a:off x="1913043" y="1516503"/>
              <a:ext cx="8100554" cy="914463"/>
            </a:xfrm>
            <a:prstGeom prst="rect">
              <a:avLst/>
            </a:prstGeom>
          </p:spPr>
        </p:pic>
      </p:grpSp>
      <p:pic>
        <p:nvPicPr>
          <p:cNvPr id="9" name="音频 8">
            <a:hlinkClick r:id="" action="ppaction://media"/>
            <a:extLst>
              <a:ext uri="{FF2B5EF4-FFF2-40B4-BE49-F238E27FC236}">
                <a16:creationId xmlns:a16="http://schemas.microsoft.com/office/drawing/2014/main" id="{38A16647-EEF4-4526-9E13-95CB9FECB3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1340902"/>
      </p:ext>
    </p:extLst>
  </p:cSld>
  <p:clrMapOvr>
    <a:masterClrMapping/>
  </p:clrMapOvr>
  <mc:AlternateContent xmlns:mc="http://schemas.openxmlformats.org/markup-compatibility/2006" xmlns:p14="http://schemas.microsoft.com/office/powerpoint/2010/main">
    <mc:Choice Requires="p14">
      <p:transition spd="slow" p14:dur="2000" advTm="5369"/>
    </mc:Choice>
    <mc:Fallback xmlns="">
      <p:transition spd="slow" advTm="5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626DB777-DD79-B710-28F9-F05813B3549C}"/>
              </a:ext>
            </a:extLst>
          </p:cNvPr>
          <p:cNvSpPr>
            <a:spLocks noGrp="1"/>
          </p:cNvSpPr>
          <p:nvPr>
            <p:ph type="title"/>
          </p:nvPr>
        </p:nvSpPr>
        <p:spPr/>
        <p:txBody>
          <a:bodyPr/>
          <a:lstStyle/>
          <a:p>
            <a:r>
              <a:rPr lang="en-US" altLang="zh-CN" dirty="0"/>
              <a:t>Experiments: Instance</a:t>
            </a:r>
            <a:r>
              <a:rPr lang="zh-CN" altLang="en-US" dirty="0"/>
              <a:t> </a:t>
            </a:r>
            <a:r>
              <a:rPr lang="en-US" altLang="zh-CN" dirty="0"/>
              <a:t>Segmentation</a:t>
            </a:r>
            <a:r>
              <a:rPr lang="zh-CN" altLang="en-US" dirty="0"/>
              <a:t> </a:t>
            </a:r>
            <a:r>
              <a:rPr lang="en-US" altLang="zh-CN" dirty="0"/>
              <a:t>(COCO)</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pPr marL="0" indent="0">
              <a:buNone/>
            </a:pPr>
            <a:endParaRPr lang="en-US" altLang="zh-CN" dirty="0"/>
          </a:p>
          <a:p>
            <a:pPr marL="0" indent="0">
              <a:buNone/>
            </a:pPr>
            <a:endParaRPr lang="zh-CN" altLang="en-US" dirty="0"/>
          </a:p>
        </p:txBody>
      </p:sp>
      <p:grpSp>
        <p:nvGrpSpPr>
          <p:cNvPr id="9" name="组合 8">
            <a:extLst>
              <a:ext uri="{FF2B5EF4-FFF2-40B4-BE49-F238E27FC236}">
                <a16:creationId xmlns:a16="http://schemas.microsoft.com/office/drawing/2014/main" id="{83BF051A-B156-4D6A-A012-E37732DFB2B9}"/>
              </a:ext>
            </a:extLst>
          </p:cNvPr>
          <p:cNvGrpSpPr/>
          <p:nvPr/>
        </p:nvGrpSpPr>
        <p:grpSpPr>
          <a:xfrm>
            <a:off x="783926" y="789710"/>
            <a:ext cx="10315874" cy="5741845"/>
            <a:chOff x="1330817" y="1487061"/>
            <a:chExt cx="5525750" cy="2733341"/>
          </a:xfrm>
        </p:grpSpPr>
        <p:pic>
          <p:nvPicPr>
            <p:cNvPr id="11" name="图片 10">
              <a:extLst>
                <a:ext uri="{FF2B5EF4-FFF2-40B4-BE49-F238E27FC236}">
                  <a16:creationId xmlns:a16="http://schemas.microsoft.com/office/drawing/2014/main" id="{FD6143A0-68D1-4F06-832C-BB84B420B802}"/>
                </a:ext>
              </a:extLst>
            </p:cNvPr>
            <p:cNvPicPr>
              <a:picLocks noChangeAspect="1"/>
            </p:cNvPicPr>
            <p:nvPr/>
          </p:nvPicPr>
          <p:blipFill rotWithShape="1">
            <a:blip r:embed="rId5"/>
            <a:srcRect r="64951" b="44087"/>
            <a:stretch/>
          </p:blipFill>
          <p:spPr>
            <a:xfrm>
              <a:off x="1330817" y="1487061"/>
              <a:ext cx="3340335" cy="2733341"/>
            </a:xfrm>
            <a:prstGeom prst="rect">
              <a:avLst/>
            </a:prstGeom>
          </p:spPr>
        </p:pic>
        <p:pic>
          <p:nvPicPr>
            <p:cNvPr id="12" name="图片 11">
              <a:extLst>
                <a:ext uri="{FF2B5EF4-FFF2-40B4-BE49-F238E27FC236}">
                  <a16:creationId xmlns:a16="http://schemas.microsoft.com/office/drawing/2014/main" id="{FA750315-06E7-4D9A-B106-8E225D9E5D8B}"/>
                </a:ext>
              </a:extLst>
            </p:cNvPr>
            <p:cNvPicPr>
              <a:picLocks noChangeAspect="1"/>
            </p:cNvPicPr>
            <p:nvPr/>
          </p:nvPicPr>
          <p:blipFill rotWithShape="1">
            <a:blip r:embed="rId5"/>
            <a:srcRect l="56714" b="44087"/>
            <a:stretch/>
          </p:blipFill>
          <p:spPr>
            <a:xfrm>
              <a:off x="2731281" y="1487061"/>
              <a:ext cx="4125286" cy="2733341"/>
            </a:xfrm>
            <a:prstGeom prst="rect">
              <a:avLst/>
            </a:prstGeom>
          </p:spPr>
        </p:pic>
      </p:grpSp>
      <p:pic>
        <p:nvPicPr>
          <p:cNvPr id="4" name="音频 3">
            <a:hlinkClick r:id="" action="ppaction://media"/>
            <a:extLst>
              <a:ext uri="{FF2B5EF4-FFF2-40B4-BE49-F238E27FC236}">
                <a16:creationId xmlns:a16="http://schemas.microsoft.com/office/drawing/2014/main" id="{2CCF7A9B-1926-4862-BCEE-5C5A115113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0532997"/>
      </p:ext>
    </p:extLst>
  </p:cSld>
  <p:clrMapOvr>
    <a:masterClrMapping/>
  </p:clrMapOvr>
  <mc:AlternateContent xmlns:mc="http://schemas.openxmlformats.org/markup-compatibility/2006" xmlns:p14="http://schemas.microsoft.com/office/powerpoint/2010/main">
    <mc:Choice Requires="p14">
      <p:transition spd="slow" p14:dur="2000" advTm="7138"/>
    </mc:Choice>
    <mc:Fallback xmlns="">
      <p:transition spd="slow" advTm="7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05EE45BD-D17A-FB62-69BB-B77F5F81EB4A}"/>
              </a:ext>
            </a:extLst>
          </p:cNvPr>
          <p:cNvSpPr>
            <a:spLocks noGrp="1"/>
          </p:cNvSpPr>
          <p:nvPr>
            <p:ph type="title"/>
          </p:nvPr>
        </p:nvSpPr>
        <p:spPr/>
        <p:txBody>
          <a:bodyPr/>
          <a:lstStyle/>
          <a:p>
            <a:r>
              <a:rPr lang="en-US" altLang="zh-CN" dirty="0"/>
              <a:t>Experiments: Instance</a:t>
            </a:r>
            <a:r>
              <a:rPr lang="zh-CN" altLang="en-US" dirty="0"/>
              <a:t> </a:t>
            </a:r>
            <a:r>
              <a:rPr lang="en-US" altLang="zh-CN" dirty="0"/>
              <a:t>Segmentation</a:t>
            </a:r>
            <a:r>
              <a:rPr lang="zh-CN" altLang="en-US" dirty="0"/>
              <a:t> </a:t>
            </a:r>
            <a:r>
              <a:rPr lang="en-US" altLang="zh-CN" dirty="0"/>
              <a:t>(COCO)</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pPr marL="0" indent="0">
              <a:buNone/>
            </a:pPr>
            <a:endParaRPr lang="en-US" altLang="zh-CN" dirty="0"/>
          </a:p>
          <a:p>
            <a:pPr marL="0" indent="0">
              <a:buNone/>
            </a:pPr>
            <a:endParaRPr lang="zh-CN" altLang="en-US" dirty="0"/>
          </a:p>
        </p:txBody>
      </p:sp>
      <p:grpSp>
        <p:nvGrpSpPr>
          <p:cNvPr id="12" name="组合 11">
            <a:extLst>
              <a:ext uri="{FF2B5EF4-FFF2-40B4-BE49-F238E27FC236}">
                <a16:creationId xmlns:a16="http://schemas.microsoft.com/office/drawing/2014/main" id="{4021BFF7-9169-4464-A138-3A65F00DFF55}"/>
              </a:ext>
            </a:extLst>
          </p:cNvPr>
          <p:cNvGrpSpPr/>
          <p:nvPr/>
        </p:nvGrpSpPr>
        <p:grpSpPr>
          <a:xfrm>
            <a:off x="1063691" y="789710"/>
            <a:ext cx="10064618" cy="5712690"/>
            <a:chOff x="1915775" y="1669588"/>
            <a:chExt cx="8055770" cy="4173651"/>
          </a:xfrm>
        </p:grpSpPr>
        <p:grpSp>
          <p:nvGrpSpPr>
            <p:cNvPr id="13" name="组合 12">
              <a:extLst>
                <a:ext uri="{FF2B5EF4-FFF2-40B4-BE49-F238E27FC236}">
                  <a16:creationId xmlns:a16="http://schemas.microsoft.com/office/drawing/2014/main" id="{B01F7444-1645-43F2-B33B-6D843C0AB233}"/>
                </a:ext>
              </a:extLst>
            </p:cNvPr>
            <p:cNvGrpSpPr/>
            <p:nvPr/>
          </p:nvGrpSpPr>
          <p:grpSpPr>
            <a:xfrm>
              <a:off x="1915775" y="2577552"/>
              <a:ext cx="8055770" cy="3265687"/>
              <a:chOff x="1330817" y="4220401"/>
              <a:chExt cx="5525750" cy="2155198"/>
            </a:xfrm>
          </p:grpSpPr>
          <p:pic>
            <p:nvPicPr>
              <p:cNvPr id="18" name="图片 17">
                <a:extLst>
                  <a:ext uri="{FF2B5EF4-FFF2-40B4-BE49-F238E27FC236}">
                    <a16:creationId xmlns:a16="http://schemas.microsoft.com/office/drawing/2014/main" id="{0A7594F5-D95C-42FE-B3C8-A3C76EA1E320}"/>
                  </a:ext>
                </a:extLst>
              </p:cNvPr>
              <p:cNvPicPr>
                <a:picLocks noChangeAspect="1"/>
              </p:cNvPicPr>
              <p:nvPr/>
            </p:nvPicPr>
            <p:blipFill rotWithShape="1">
              <a:blip r:embed="rId5"/>
              <a:srcRect t="55913" r="64951"/>
              <a:stretch/>
            </p:blipFill>
            <p:spPr>
              <a:xfrm>
                <a:off x="1330817" y="4220401"/>
                <a:ext cx="3340335" cy="2155198"/>
              </a:xfrm>
              <a:prstGeom prst="rect">
                <a:avLst/>
              </a:prstGeom>
            </p:spPr>
          </p:pic>
          <p:pic>
            <p:nvPicPr>
              <p:cNvPr id="19" name="图片 18">
                <a:extLst>
                  <a:ext uri="{FF2B5EF4-FFF2-40B4-BE49-F238E27FC236}">
                    <a16:creationId xmlns:a16="http://schemas.microsoft.com/office/drawing/2014/main" id="{4CE8DA16-8F72-4BE7-A924-397B29CC1F8C}"/>
                  </a:ext>
                </a:extLst>
              </p:cNvPr>
              <p:cNvPicPr>
                <a:picLocks noChangeAspect="1"/>
              </p:cNvPicPr>
              <p:nvPr/>
            </p:nvPicPr>
            <p:blipFill rotWithShape="1">
              <a:blip r:embed="rId5"/>
              <a:srcRect l="56714" t="55913"/>
              <a:stretch/>
            </p:blipFill>
            <p:spPr>
              <a:xfrm>
                <a:off x="2731281" y="4220401"/>
                <a:ext cx="4125286" cy="2155197"/>
              </a:xfrm>
              <a:prstGeom prst="rect">
                <a:avLst/>
              </a:prstGeom>
            </p:spPr>
          </p:pic>
        </p:grpSp>
        <p:grpSp>
          <p:nvGrpSpPr>
            <p:cNvPr id="15" name="组合 14">
              <a:extLst>
                <a:ext uri="{FF2B5EF4-FFF2-40B4-BE49-F238E27FC236}">
                  <a16:creationId xmlns:a16="http://schemas.microsoft.com/office/drawing/2014/main" id="{8C9140DA-BB76-4A5D-AD7D-3DD862A31ABD}"/>
                </a:ext>
              </a:extLst>
            </p:cNvPr>
            <p:cNvGrpSpPr/>
            <p:nvPr/>
          </p:nvGrpSpPr>
          <p:grpSpPr>
            <a:xfrm>
              <a:off x="1915775" y="1669588"/>
              <a:ext cx="8055770" cy="906345"/>
              <a:chOff x="1330817" y="1487061"/>
              <a:chExt cx="5525750" cy="610134"/>
            </a:xfrm>
          </p:grpSpPr>
          <p:pic>
            <p:nvPicPr>
              <p:cNvPr id="16" name="图片 15">
                <a:extLst>
                  <a:ext uri="{FF2B5EF4-FFF2-40B4-BE49-F238E27FC236}">
                    <a16:creationId xmlns:a16="http://schemas.microsoft.com/office/drawing/2014/main" id="{F753525B-CC19-45EB-AB18-8EA290EB62BC}"/>
                  </a:ext>
                </a:extLst>
              </p:cNvPr>
              <p:cNvPicPr>
                <a:picLocks noChangeAspect="1"/>
              </p:cNvPicPr>
              <p:nvPr/>
            </p:nvPicPr>
            <p:blipFill rotWithShape="1">
              <a:blip r:embed="rId5"/>
              <a:srcRect r="64951" b="87519"/>
              <a:stretch/>
            </p:blipFill>
            <p:spPr>
              <a:xfrm>
                <a:off x="1330817" y="1487061"/>
                <a:ext cx="3340335" cy="610134"/>
              </a:xfrm>
              <a:prstGeom prst="rect">
                <a:avLst/>
              </a:prstGeom>
            </p:spPr>
          </p:pic>
          <p:pic>
            <p:nvPicPr>
              <p:cNvPr id="17" name="图片 16">
                <a:extLst>
                  <a:ext uri="{FF2B5EF4-FFF2-40B4-BE49-F238E27FC236}">
                    <a16:creationId xmlns:a16="http://schemas.microsoft.com/office/drawing/2014/main" id="{F43F15A6-E6B2-4522-B732-3D7469F34BBD}"/>
                  </a:ext>
                </a:extLst>
              </p:cNvPr>
              <p:cNvPicPr>
                <a:picLocks noChangeAspect="1"/>
              </p:cNvPicPr>
              <p:nvPr/>
            </p:nvPicPr>
            <p:blipFill rotWithShape="1">
              <a:blip r:embed="rId5"/>
              <a:srcRect l="56714" b="87519"/>
              <a:stretch/>
            </p:blipFill>
            <p:spPr>
              <a:xfrm>
                <a:off x="2731281" y="1487061"/>
                <a:ext cx="4125286" cy="610134"/>
              </a:xfrm>
              <a:prstGeom prst="rect">
                <a:avLst/>
              </a:prstGeom>
            </p:spPr>
          </p:pic>
        </p:grpSp>
      </p:grpSp>
      <p:pic>
        <p:nvPicPr>
          <p:cNvPr id="2" name="音频 1">
            <a:hlinkClick r:id="" action="ppaction://media"/>
            <a:extLst>
              <a:ext uri="{FF2B5EF4-FFF2-40B4-BE49-F238E27FC236}">
                <a16:creationId xmlns:a16="http://schemas.microsoft.com/office/drawing/2014/main" id="{96E4D6AB-273C-4A5D-8AE4-84298552ED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57118658"/>
      </p:ext>
    </p:extLst>
  </p:cSld>
  <p:clrMapOvr>
    <a:masterClrMapping/>
  </p:clrMapOvr>
  <mc:AlternateContent xmlns:mc="http://schemas.openxmlformats.org/markup-compatibility/2006" xmlns:p14="http://schemas.microsoft.com/office/powerpoint/2010/main">
    <mc:Choice Requires="p14">
      <p:transition spd="slow" p14:dur="2000" advTm="5457"/>
    </mc:Choice>
    <mc:Fallback xmlns="">
      <p:transition spd="slow" advTm="5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F01AF4-034C-440A-A07B-08544EF32AFD}"/>
              </a:ext>
            </a:extLst>
          </p:cNvPr>
          <p:cNvSpPr>
            <a:spLocks noGrp="1"/>
          </p:cNvSpPr>
          <p:nvPr>
            <p:ph type="title"/>
          </p:nvPr>
        </p:nvSpPr>
        <p:spPr/>
        <p:txBody>
          <a:bodyPr/>
          <a:lstStyle/>
          <a:p>
            <a:r>
              <a:rPr lang="en-US" altLang="zh-CN" dirty="0"/>
              <a:t>Experiments : Ablation</a:t>
            </a:r>
            <a:r>
              <a:rPr lang="zh-CN" altLang="en-US" dirty="0"/>
              <a:t> </a:t>
            </a:r>
            <a:r>
              <a:rPr lang="en-US" altLang="zh-CN" dirty="0"/>
              <a:t>Study</a:t>
            </a:r>
            <a:endParaRPr lang="zh-CN" altLang="en-US" dirty="0"/>
          </a:p>
        </p:txBody>
      </p:sp>
      <p:sp>
        <p:nvSpPr>
          <p:cNvPr id="3" name="内容占位符 2">
            <a:extLst>
              <a:ext uri="{FF2B5EF4-FFF2-40B4-BE49-F238E27FC236}">
                <a16:creationId xmlns:a16="http://schemas.microsoft.com/office/drawing/2014/main" id="{CADC2741-34BB-4E15-8B2D-745EC643C240}"/>
              </a:ext>
            </a:extLst>
          </p:cNvPr>
          <p:cNvSpPr>
            <a:spLocks noGrp="1"/>
          </p:cNvSpPr>
          <p:nvPr>
            <p:ph idx="1"/>
          </p:nvPr>
        </p:nvSpPr>
        <p:spPr/>
        <p:txBody>
          <a:bodyPr/>
          <a:lstStyle/>
          <a:p>
            <a:r>
              <a:rPr lang="en-US" altLang="zh-CN" dirty="0"/>
              <a:t>Different Pooling Ratios </a:t>
            </a:r>
            <a:r>
              <a:rPr kumimoji="1" lang="en-US" altLang="zh-CN" sz="3200" dirty="0"/>
              <a:t>&amp;</a:t>
            </a:r>
            <a:r>
              <a:rPr kumimoji="1" lang="zh-CN" altLang="en-US" sz="3200" dirty="0"/>
              <a:t> </a:t>
            </a:r>
            <a:r>
              <a:rPr kumimoji="1" lang="en-US" altLang="zh-CN" sz="3200" dirty="0"/>
              <a:t>Effect</a:t>
            </a:r>
            <a:r>
              <a:rPr kumimoji="1" lang="zh-CN" altLang="en-US" sz="3200" dirty="0"/>
              <a:t> </a:t>
            </a:r>
            <a:r>
              <a:rPr kumimoji="1" lang="en-US" altLang="zh-CN" sz="3200" dirty="0"/>
              <a:t>of</a:t>
            </a:r>
            <a:r>
              <a:rPr kumimoji="1" lang="zh-CN" altLang="en-US" sz="3200" dirty="0"/>
              <a:t> </a:t>
            </a:r>
            <a:r>
              <a:rPr kumimoji="1" lang="en-US" altLang="zh-CN" sz="3200" dirty="0"/>
              <a:t>Pyramid</a:t>
            </a:r>
            <a:r>
              <a:rPr kumimoji="1" lang="zh-CN" altLang="en-US" sz="3200" dirty="0"/>
              <a:t> </a:t>
            </a:r>
            <a:r>
              <a:rPr kumimoji="1" lang="en-US" altLang="zh-CN" sz="3200" dirty="0"/>
              <a:t>Pooling</a:t>
            </a:r>
          </a:p>
          <a:p>
            <a:endParaRPr lang="en-US" altLang="zh-CN" dirty="0"/>
          </a:p>
          <a:p>
            <a:endParaRPr lang="zh-CN" altLang="en-US" dirty="0"/>
          </a:p>
        </p:txBody>
      </p:sp>
      <p:pic>
        <p:nvPicPr>
          <p:cNvPr id="4" name="图片 3">
            <a:extLst>
              <a:ext uri="{FF2B5EF4-FFF2-40B4-BE49-F238E27FC236}">
                <a16:creationId xmlns:a16="http://schemas.microsoft.com/office/drawing/2014/main" id="{701AD338-21B7-442A-A165-50B3E3BFB213}"/>
              </a:ext>
            </a:extLst>
          </p:cNvPr>
          <p:cNvPicPr>
            <a:picLocks noChangeAspect="1"/>
          </p:cNvPicPr>
          <p:nvPr/>
        </p:nvPicPr>
        <p:blipFill rotWithShape="1">
          <a:blip r:embed="rId5"/>
          <a:srcRect l="11233"/>
          <a:stretch/>
        </p:blipFill>
        <p:spPr>
          <a:xfrm>
            <a:off x="1149746" y="1935789"/>
            <a:ext cx="9645254" cy="3570995"/>
          </a:xfrm>
          <a:prstGeom prst="rect">
            <a:avLst/>
          </a:prstGeom>
        </p:spPr>
      </p:pic>
      <p:pic>
        <p:nvPicPr>
          <p:cNvPr id="5" name="音频 4">
            <a:hlinkClick r:id="" action="ppaction://media"/>
            <a:extLst>
              <a:ext uri="{FF2B5EF4-FFF2-40B4-BE49-F238E27FC236}">
                <a16:creationId xmlns:a16="http://schemas.microsoft.com/office/drawing/2014/main" id="{9F9F8FC5-378B-4DBB-A120-932574D153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46023283"/>
      </p:ext>
    </p:extLst>
  </p:cSld>
  <p:clrMapOvr>
    <a:masterClrMapping/>
  </p:clrMapOvr>
  <mc:AlternateContent xmlns:mc="http://schemas.openxmlformats.org/markup-compatibility/2006" xmlns:p14="http://schemas.microsoft.com/office/powerpoint/2010/main">
    <mc:Choice Requires="p14">
      <p:transition spd="slow" p14:dur="2000" advTm="35535"/>
    </mc:Choice>
    <mc:Fallback xmlns="">
      <p:transition spd="slow" advTm="35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C3BB7-EC47-46B3-BC0C-A02A429FB2ED}"/>
              </a:ext>
            </a:extLst>
          </p:cNvPr>
          <p:cNvSpPr>
            <a:spLocks noGrp="1"/>
          </p:cNvSpPr>
          <p:nvPr>
            <p:ph type="title"/>
          </p:nvPr>
        </p:nvSpPr>
        <p:spPr/>
        <p:txBody>
          <a:bodyPr/>
          <a:lstStyle/>
          <a:p>
            <a:r>
              <a:rPr lang="en-US" altLang="zh-CN" dirty="0"/>
              <a:t>Multiscale information is required for all CV tasks!</a:t>
            </a:r>
            <a:endParaRPr lang="zh-CN" altLang="en-US" dirty="0"/>
          </a:p>
        </p:txBody>
      </p:sp>
      <p:sp>
        <p:nvSpPr>
          <p:cNvPr id="3" name="内容占位符 2">
            <a:extLst>
              <a:ext uri="{FF2B5EF4-FFF2-40B4-BE49-F238E27FC236}">
                <a16:creationId xmlns:a16="http://schemas.microsoft.com/office/drawing/2014/main" id="{71795887-0581-4FDA-82F2-6880EB06F045}"/>
              </a:ext>
            </a:extLst>
          </p:cNvPr>
          <p:cNvSpPr>
            <a:spLocks noGrp="1"/>
          </p:cNvSpPr>
          <p:nvPr>
            <p:ph idx="1"/>
          </p:nvPr>
        </p:nvSpPr>
        <p:spPr/>
        <p:txBody>
          <a:bodyPr/>
          <a:lstStyle/>
          <a:p>
            <a:endParaRPr lang="zh-CN" altLang="en-US"/>
          </a:p>
        </p:txBody>
      </p:sp>
      <p:pic>
        <p:nvPicPr>
          <p:cNvPr id="4" name="Picture 4" descr="https://gimg2.baidu.com/image_search/src=http%3A%2F%2Fwww.sdzscd.com%2Fupfiles%2F2020%2F03%2F13%2F168a2941d44f218e.jpg&amp;refer=http%3A%2F%2Fwww.sdzscd.com&amp;app=2002&amp;size=f9999,10000&amp;q=a80&amp;n=0&amp;g=0n&amp;fmt=jpeg?sec=1626059907&amp;t=1813371c8c3e3b83f795f8777191303a">
            <a:extLst>
              <a:ext uri="{FF2B5EF4-FFF2-40B4-BE49-F238E27FC236}">
                <a16:creationId xmlns:a16="http://schemas.microsoft.com/office/drawing/2014/main" id="{24667D80-9DE7-4780-BFC6-7257AA2E62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878"/>
          <a:stretch/>
        </p:blipFill>
        <p:spPr bwMode="auto">
          <a:xfrm>
            <a:off x="1" y="885868"/>
            <a:ext cx="12191999" cy="56951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5">
            <a:extLst>
              <a:ext uri="{FF2B5EF4-FFF2-40B4-BE49-F238E27FC236}">
                <a16:creationId xmlns:a16="http://schemas.microsoft.com/office/drawing/2014/main" id="{04C9269F-E1D5-4BA5-9BBE-DF1A5246C118}"/>
              </a:ext>
            </a:extLst>
          </p:cNvPr>
          <p:cNvSpPr txBox="1"/>
          <p:nvPr/>
        </p:nvSpPr>
        <p:spPr>
          <a:xfrm>
            <a:off x="7041322" y="5316716"/>
            <a:ext cx="1713948" cy="553998"/>
          </a:xfrm>
          <a:prstGeom prst="rect">
            <a:avLst/>
          </a:prstGeom>
          <a:noFill/>
        </p:spPr>
        <p:txBody>
          <a:bodyPr wrap="square" rtlCol="0">
            <a:spAutoFit/>
          </a:bodyPr>
          <a:lstStyle/>
          <a:p>
            <a:pPr algn="ctr"/>
            <a:r>
              <a:rPr lang="en-US" altLang="zh-CN" sz="3000" b="1" dirty="0">
                <a:ln w="0"/>
                <a:solidFill>
                  <a:srgbClr val="ED6C00"/>
                </a:solidFill>
                <a:effectLst>
                  <a:outerShdw blurRad="38100" dist="19050" dir="2700000" algn="tl" rotWithShape="0">
                    <a:schemeClr val="dk1">
                      <a:alpha val="40000"/>
                    </a:schemeClr>
                  </a:outerShdw>
                </a:effectLst>
              </a:rPr>
              <a:t>Stump?</a:t>
            </a:r>
            <a:endParaRPr lang="en-US" sz="3000" b="1" dirty="0">
              <a:ln w="0"/>
              <a:effectLst>
                <a:outerShdw blurRad="38100" dist="19050" dir="2700000" algn="tl" rotWithShape="0">
                  <a:schemeClr val="dk1">
                    <a:alpha val="40000"/>
                  </a:schemeClr>
                </a:outerShdw>
              </a:effectLst>
            </a:endParaRPr>
          </a:p>
        </p:txBody>
      </p:sp>
      <p:pic>
        <p:nvPicPr>
          <p:cNvPr id="10" name="音频 9">
            <a:hlinkClick r:id="" action="ppaction://media"/>
            <a:extLst>
              <a:ext uri="{FF2B5EF4-FFF2-40B4-BE49-F238E27FC236}">
                <a16:creationId xmlns:a16="http://schemas.microsoft.com/office/drawing/2014/main" id="{E97B33A6-DFF0-4A5B-B868-79E121FB542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901547995"/>
      </p:ext>
    </p:extLst>
  </p:cSld>
  <p:clrMapOvr>
    <a:masterClrMapping/>
  </p:clrMapOvr>
  <mc:AlternateContent xmlns:mc="http://schemas.openxmlformats.org/markup-compatibility/2006" xmlns:p14="http://schemas.microsoft.com/office/powerpoint/2010/main">
    <mc:Choice Requires="p14">
      <p:transition spd="slow" p14:dur="2000" advTm="58152"/>
    </mc:Choice>
    <mc:Fallback xmlns="">
      <p:transition spd="slow" advTm="58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a:xfrm>
            <a:off x="394446" y="789710"/>
            <a:ext cx="9432133" cy="5820093"/>
          </a:xfrm>
        </p:spPr>
        <p:txBody>
          <a:bodyPr>
            <a:normAutofit/>
          </a:bodyPr>
          <a:lstStyle/>
          <a:p>
            <a:r>
              <a:rPr lang="en-US" altLang="zh-CN" dirty="0"/>
              <a:t>Pyramid Pooling Transformer at different stages</a:t>
            </a:r>
          </a:p>
          <a:p>
            <a:endParaRPr lang="en-US" altLang="zh-CN" dirty="0"/>
          </a:p>
        </p:txBody>
      </p:sp>
      <p:sp>
        <p:nvSpPr>
          <p:cNvPr id="14" name="标题 1">
            <a:extLst>
              <a:ext uri="{FF2B5EF4-FFF2-40B4-BE49-F238E27FC236}">
                <a16:creationId xmlns:a16="http://schemas.microsoft.com/office/drawing/2014/main" id="{AE8AA3A9-8448-80BE-0F4E-BEAC67BA34F9}"/>
              </a:ext>
            </a:extLst>
          </p:cNvPr>
          <p:cNvSpPr>
            <a:spLocks noGrp="1"/>
          </p:cNvSpPr>
          <p:nvPr>
            <p:ph type="title"/>
          </p:nvPr>
        </p:nvSpPr>
        <p:spPr/>
        <p:txBody>
          <a:bodyPr/>
          <a:lstStyle/>
          <a:p>
            <a:r>
              <a:rPr lang="en-US" altLang="zh-CN" dirty="0"/>
              <a:t>Experiments: Ablation</a:t>
            </a:r>
            <a:r>
              <a:rPr lang="zh-CN" altLang="en-US" dirty="0"/>
              <a:t> </a:t>
            </a:r>
            <a:r>
              <a:rPr lang="en-US" altLang="zh-CN" dirty="0"/>
              <a:t>Study</a:t>
            </a:r>
            <a:endParaRPr lang="zh-CN" altLang="en-US" dirty="0"/>
          </a:p>
        </p:txBody>
      </p:sp>
      <p:pic>
        <p:nvPicPr>
          <p:cNvPr id="17" name="图片 16">
            <a:extLst>
              <a:ext uri="{FF2B5EF4-FFF2-40B4-BE49-F238E27FC236}">
                <a16:creationId xmlns:a16="http://schemas.microsoft.com/office/drawing/2014/main" id="{8CE35626-FBC6-5A78-CCFD-C7210272D98E}"/>
              </a:ext>
            </a:extLst>
          </p:cNvPr>
          <p:cNvPicPr>
            <a:picLocks noChangeAspect="1"/>
          </p:cNvPicPr>
          <p:nvPr/>
        </p:nvPicPr>
        <p:blipFill rotWithShape="1">
          <a:blip r:embed="rId5"/>
          <a:srcRect l="19642" r="4055"/>
          <a:stretch/>
        </p:blipFill>
        <p:spPr>
          <a:xfrm>
            <a:off x="819939" y="1622181"/>
            <a:ext cx="10552122" cy="3296952"/>
          </a:xfrm>
          <a:prstGeom prst="rect">
            <a:avLst/>
          </a:prstGeom>
        </p:spPr>
      </p:pic>
      <p:pic>
        <p:nvPicPr>
          <p:cNvPr id="2" name="音频 1">
            <a:hlinkClick r:id="" action="ppaction://media"/>
            <a:extLst>
              <a:ext uri="{FF2B5EF4-FFF2-40B4-BE49-F238E27FC236}">
                <a16:creationId xmlns:a16="http://schemas.microsoft.com/office/drawing/2014/main" id="{CC62539F-A9EF-4E53-AD59-B0F7583B0F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42612523"/>
      </p:ext>
    </p:extLst>
  </p:cSld>
  <p:clrMapOvr>
    <a:masterClrMapping/>
  </p:clrMapOvr>
  <mc:AlternateContent xmlns:mc="http://schemas.openxmlformats.org/markup-compatibility/2006" xmlns:p14="http://schemas.microsoft.com/office/powerpoint/2010/main">
    <mc:Choice Requires="p14">
      <p:transition spd="slow" p14:dur="2000" advTm="10853"/>
    </mc:Choice>
    <mc:Fallback xmlns="">
      <p:transition spd="slow" advTm="10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AE8AA3A9-8448-80BE-0F4E-BEAC67BA34F9}"/>
              </a:ext>
            </a:extLst>
          </p:cNvPr>
          <p:cNvSpPr>
            <a:spLocks noGrp="1"/>
          </p:cNvSpPr>
          <p:nvPr>
            <p:ph type="title"/>
          </p:nvPr>
        </p:nvSpPr>
        <p:spPr/>
        <p:txBody>
          <a:bodyPr/>
          <a:lstStyle/>
          <a:p>
            <a:r>
              <a:rPr lang="en-US" altLang="zh-CN" dirty="0"/>
              <a:t>FAQ: Same core idea as shunted self-attention?</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r>
              <a:rPr lang="en-US" altLang="zh-CN" dirty="0"/>
              <a:t>Same core idea but P2T use larger</a:t>
            </a:r>
            <a:r>
              <a:rPr lang="zh-CN" altLang="en-US" dirty="0"/>
              <a:t> </a:t>
            </a:r>
            <a:r>
              <a:rPr lang="en-US" altLang="zh-CN" dirty="0"/>
              <a:t>down-sampling</a:t>
            </a:r>
            <a:r>
              <a:rPr lang="zh-CN" altLang="en-US" dirty="0"/>
              <a:t> </a:t>
            </a:r>
            <a:r>
              <a:rPr lang="en-US" altLang="zh-CN" dirty="0"/>
              <a:t>ratio</a:t>
            </a:r>
          </a:p>
          <a:p>
            <a:pPr marL="457200" lvl="1" indent="0">
              <a:lnSpc>
                <a:spcPct val="100000"/>
              </a:lnSpc>
              <a:buNone/>
            </a:pPr>
            <a:r>
              <a:rPr kumimoji="1" lang="en-US" altLang="zh-CN" dirty="0"/>
              <a:t>-</a:t>
            </a:r>
            <a:r>
              <a:rPr kumimoji="1" lang="zh-CN" altLang="en-US" dirty="0"/>
              <a:t> </a:t>
            </a:r>
            <a:r>
              <a:rPr kumimoji="1" lang="en-US" altLang="zh-CN" dirty="0"/>
              <a:t>lower</a:t>
            </a:r>
            <a:r>
              <a:rPr kumimoji="1" lang="zh-CN" altLang="en-US" dirty="0"/>
              <a:t> </a:t>
            </a:r>
            <a:r>
              <a:rPr kumimoji="1" lang="en-US" altLang="zh-CN" dirty="0"/>
              <a:t>performance          +</a:t>
            </a:r>
            <a:r>
              <a:rPr kumimoji="1" lang="zh-CN" altLang="en-US" dirty="0"/>
              <a:t> </a:t>
            </a:r>
            <a:r>
              <a:rPr kumimoji="1" lang="en-US" altLang="zh-CN" dirty="0"/>
              <a:t>much</a:t>
            </a:r>
            <a:r>
              <a:rPr kumimoji="1" lang="zh-CN" altLang="en-US" dirty="0"/>
              <a:t> </a:t>
            </a:r>
            <a:r>
              <a:rPr kumimoji="1" lang="en-US" altLang="zh-CN" dirty="0"/>
              <a:t>less</a:t>
            </a:r>
            <a:r>
              <a:rPr kumimoji="1" lang="zh-CN" altLang="en-US" dirty="0"/>
              <a:t> </a:t>
            </a:r>
            <a:r>
              <a:rPr kumimoji="1" lang="en-US" altLang="zh-CN" dirty="0"/>
              <a:t>training</a:t>
            </a:r>
            <a:r>
              <a:rPr kumimoji="1" lang="zh-CN" altLang="en-US" dirty="0"/>
              <a:t> </a:t>
            </a:r>
            <a:r>
              <a:rPr kumimoji="1" lang="en-US" altLang="zh-CN" dirty="0"/>
              <a:t>memory</a:t>
            </a:r>
            <a:r>
              <a:rPr kumimoji="1" lang="zh-CN" altLang="en-US" dirty="0"/>
              <a:t> </a:t>
            </a:r>
            <a:endParaRPr kumimoji="1" lang="en-US" altLang="zh-CN" dirty="0"/>
          </a:p>
          <a:p>
            <a:pPr marL="457200" lvl="1" indent="0">
              <a:lnSpc>
                <a:spcPct val="100000"/>
              </a:lnSpc>
              <a:buNone/>
            </a:pPr>
            <a:r>
              <a:rPr kumimoji="1" lang="en-US" altLang="zh-CN" dirty="0"/>
              <a:t>                                               +</a:t>
            </a:r>
            <a:r>
              <a:rPr kumimoji="1" lang="zh-CN" altLang="en-US" dirty="0"/>
              <a:t> </a:t>
            </a:r>
            <a:r>
              <a:rPr kumimoji="1" lang="en-US" altLang="zh-CN" dirty="0"/>
              <a:t>much</a:t>
            </a:r>
            <a:r>
              <a:rPr kumimoji="1" lang="zh-CN" altLang="en-US" dirty="0"/>
              <a:t> </a:t>
            </a:r>
            <a:r>
              <a:rPr kumimoji="1" lang="en-US" altLang="zh-CN" dirty="0"/>
              <a:t>less</a:t>
            </a:r>
            <a:r>
              <a:rPr kumimoji="1" lang="zh-CN" altLang="en-US" dirty="0"/>
              <a:t> </a:t>
            </a:r>
            <a:r>
              <a:rPr kumimoji="1" lang="en-US" altLang="zh-CN" dirty="0"/>
              <a:t>computational</a:t>
            </a:r>
            <a:r>
              <a:rPr kumimoji="1" lang="zh-CN" altLang="en-US" dirty="0"/>
              <a:t> </a:t>
            </a:r>
            <a:r>
              <a:rPr kumimoji="1" lang="en-US" altLang="zh-CN" dirty="0"/>
              <a:t>cost</a:t>
            </a:r>
            <a:endParaRPr kumimoji="1" lang="zh-CN" altLang="en-US" dirty="0"/>
          </a:p>
          <a:p>
            <a:pPr lvl="1"/>
            <a:endParaRPr lang="en-US" altLang="zh-CN" dirty="0"/>
          </a:p>
        </p:txBody>
      </p:sp>
      <p:graphicFrame>
        <p:nvGraphicFramePr>
          <p:cNvPr id="4" name="表格 4">
            <a:extLst>
              <a:ext uri="{FF2B5EF4-FFF2-40B4-BE49-F238E27FC236}">
                <a16:creationId xmlns:a16="http://schemas.microsoft.com/office/drawing/2014/main" id="{AB6BF858-6CFB-4D43-2611-BBEA1CC5B92A}"/>
              </a:ext>
            </a:extLst>
          </p:cNvPr>
          <p:cNvGraphicFramePr>
            <a:graphicFrameLocks noGrp="1"/>
          </p:cNvGraphicFramePr>
          <p:nvPr/>
        </p:nvGraphicFramePr>
        <p:xfrm>
          <a:off x="1723938" y="2726148"/>
          <a:ext cx="8696311" cy="2316121"/>
        </p:xfrm>
        <a:graphic>
          <a:graphicData uri="http://schemas.openxmlformats.org/drawingml/2006/table">
            <a:tbl>
              <a:tblPr firstRow="1" bandRow="1">
                <a:tableStyleId>{9D7B26C5-4107-4FEC-AEDC-1716B250A1EF}</a:tableStyleId>
              </a:tblPr>
              <a:tblGrid>
                <a:gridCol w="1825043">
                  <a:extLst>
                    <a:ext uri="{9D8B030D-6E8A-4147-A177-3AD203B41FA5}">
                      <a16:colId xmlns:a16="http://schemas.microsoft.com/office/drawing/2014/main" val="2810801203"/>
                    </a:ext>
                  </a:extLst>
                </a:gridCol>
                <a:gridCol w="1572244">
                  <a:extLst>
                    <a:ext uri="{9D8B030D-6E8A-4147-A177-3AD203B41FA5}">
                      <a16:colId xmlns:a16="http://schemas.microsoft.com/office/drawing/2014/main" val="3434999209"/>
                    </a:ext>
                  </a:extLst>
                </a:gridCol>
                <a:gridCol w="827717">
                  <a:extLst>
                    <a:ext uri="{9D8B030D-6E8A-4147-A177-3AD203B41FA5}">
                      <a16:colId xmlns:a16="http://schemas.microsoft.com/office/drawing/2014/main" val="2672441858"/>
                    </a:ext>
                  </a:extLst>
                </a:gridCol>
                <a:gridCol w="1572537">
                  <a:extLst>
                    <a:ext uri="{9D8B030D-6E8A-4147-A177-3AD203B41FA5}">
                      <a16:colId xmlns:a16="http://schemas.microsoft.com/office/drawing/2014/main" val="1037416774"/>
                    </a:ext>
                  </a:extLst>
                </a:gridCol>
                <a:gridCol w="1449385">
                  <a:extLst>
                    <a:ext uri="{9D8B030D-6E8A-4147-A177-3AD203B41FA5}">
                      <a16:colId xmlns:a16="http://schemas.microsoft.com/office/drawing/2014/main" val="2700407452"/>
                    </a:ext>
                  </a:extLst>
                </a:gridCol>
                <a:gridCol w="1449385">
                  <a:extLst>
                    <a:ext uri="{9D8B030D-6E8A-4147-A177-3AD203B41FA5}">
                      <a16:colId xmlns:a16="http://schemas.microsoft.com/office/drawing/2014/main" val="2734109322"/>
                    </a:ext>
                  </a:extLst>
                </a:gridCol>
              </a:tblGrid>
              <a:tr h="953446">
                <a:tc>
                  <a:txBody>
                    <a:bodyPr/>
                    <a:lstStyle/>
                    <a:p>
                      <a:pPr algn="ctr"/>
                      <a:r>
                        <a:rPr lang="en-US" altLang="zh-CN" sz="2800" dirty="0"/>
                        <a:t>Method</a:t>
                      </a:r>
                      <a:endParaRPr lang="zh-CN" altLang="en-US" sz="2800"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sz="2800" dirty="0"/>
                        <a:t>Training</a:t>
                      </a:r>
                      <a:r>
                        <a:rPr lang="zh-CN" altLang="en-US" sz="2800" dirty="0"/>
                        <a:t> </a:t>
                      </a:r>
                      <a:r>
                        <a:rPr lang="en-US" altLang="zh-CN" sz="2800" dirty="0"/>
                        <a:t>Memory</a:t>
                      </a:r>
                      <a:endParaRPr lang="zh-CN" altLang="en-US" sz="2800"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sz="2800" dirty="0"/>
                        <a:t>FPS</a:t>
                      </a:r>
                      <a:endParaRPr lang="zh-CN" altLang="en-US" sz="2800"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sz="2800" dirty="0"/>
                        <a:t>GFLOPS</a:t>
                      </a:r>
                      <a:endParaRPr lang="zh-CN" altLang="en-US" sz="2800"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sz="2800" dirty="0"/>
                        <a:t>Params</a:t>
                      </a:r>
                      <a:endParaRPr lang="zh-CN" altLang="en-US" sz="2800"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sz="2800" dirty="0" err="1"/>
                        <a:t>APm</a:t>
                      </a:r>
                      <a:endParaRPr lang="zh-CN" altLang="en-US" sz="2800"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5356297"/>
                  </a:ext>
                </a:extLst>
              </a:tr>
              <a:tr h="518194">
                <a:tc>
                  <a:txBody>
                    <a:bodyPr/>
                    <a:lstStyle/>
                    <a:p>
                      <a:pPr algn="ctr"/>
                      <a:r>
                        <a:rPr lang="en-US" altLang="zh-CN" sz="2800" dirty="0"/>
                        <a:t>P2T-Base</a:t>
                      </a:r>
                    </a:p>
                  </a:txBody>
                  <a:tcPr anchor="ctr">
                    <a:lnT w="28575" cap="flat" cmpd="sng" algn="ctr">
                      <a:solidFill>
                        <a:schemeClr val="tx1"/>
                      </a:solidFill>
                      <a:prstDash val="solid"/>
                      <a:round/>
                      <a:headEnd type="none" w="med" len="med"/>
                      <a:tailEnd type="none" w="med" len="med"/>
                    </a:lnT>
                  </a:tcPr>
                </a:tc>
                <a:tc>
                  <a:txBody>
                    <a:bodyPr/>
                    <a:lstStyle/>
                    <a:p>
                      <a:pPr algn="ctr"/>
                      <a:r>
                        <a:rPr lang="en-US" altLang="zh-CN" sz="2800" b="1" dirty="0"/>
                        <a:t>12.0G</a:t>
                      </a:r>
                      <a:endParaRPr lang="zh-CN" altLang="en-US" sz="2800" b="1" dirty="0"/>
                    </a:p>
                  </a:txBody>
                  <a:tcPr anchor="ctr">
                    <a:lnT w="28575" cap="flat" cmpd="sng" algn="ctr">
                      <a:solidFill>
                        <a:schemeClr val="tx1"/>
                      </a:solidFill>
                      <a:prstDash val="solid"/>
                      <a:round/>
                      <a:headEnd type="none" w="med" len="med"/>
                      <a:tailEnd type="none" w="med" len="med"/>
                    </a:lnT>
                  </a:tcPr>
                </a:tc>
                <a:tc>
                  <a:txBody>
                    <a:bodyPr/>
                    <a:lstStyle/>
                    <a:p>
                      <a:pPr algn="ctr"/>
                      <a:r>
                        <a:rPr lang="en-US" altLang="zh-CN" sz="2800" b="1" dirty="0"/>
                        <a:t>8.7</a:t>
                      </a:r>
                      <a:endParaRPr lang="zh-CN" altLang="en-US" sz="2800" b="1" dirty="0"/>
                    </a:p>
                  </a:txBody>
                  <a:tcPr anchor="ctr">
                    <a:lnT w="28575" cap="flat" cmpd="sng" algn="ctr">
                      <a:solidFill>
                        <a:schemeClr val="tx1"/>
                      </a:solidFill>
                      <a:prstDash val="solid"/>
                      <a:round/>
                      <a:headEnd type="none" w="med" len="med"/>
                      <a:tailEnd type="none" w="med" len="med"/>
                    </a:lnT>
                  </a:tcPr>
                </a:tc>
                <a:tc>
                  <a:txBody>
                    <a:bodyPr/>
                    <a:lstStyle/>
                    <a:p>
                      <a:pPr algn="ctr"/>
                      <a:r>
                        <a:rPr lang="en-US" altLang="zh-CN" sz="2800" b="1" dirty="0"/>
                        <a:t>363</a:t>
                      </a:r>
                      <a:endParaRPr lang="zh-CN" altLang="en-US" sz="2800" b="1" dirty="0"/>
                    </a:p>
                  </a:txBody>
                  <a:tcPr anchor="ctr">
                    <a:lnT w="28575" cap="flat" cmpd="sng" algn="ctr">
                      <a:solidFill>
                        <a:schemeClr val="tx1"/>
                      </a:solidFill>
                      <a:prstDash val="solid"/>
                      <a:round/>
                      <a:headEnd type="none" w="med" len="med"/>
                      <a:tailEnd type="none" w="med" len="med"/>
                    </a:lnT>
                  </a:tcPr>
                </a:tc>
                <a:tc>
                  <a:txBody>
                    <a:bodyPr/>
                    <a:lstStyle/>
                    <a:p>
                      <a:pPr algn="ctr"/>
                      <a:r>
                        <a:rPr lang="en-US" altLang="zh-CN" sz="2800" b="1" dirty="0"/>
                        <a:t>55.7M</a:t>
                      </a:r>
                      <a:endParaRPr lang="zh-CN" altLang="en-US" sz="2800" b="1" dirty="0"/>
                    </a:p>
                  </a:txBody>
                  <a:tcPr anchor="ctr">
                    <a:lnT w="28575" cap="flat" cmpd="sng" algn="ctr">
                      <a:solidFill>
                        <a:schemeClr val="tx1"/>
                      </a:solidFill>
                      <a:prstDash val="solid"/>
                      <a:round/>
                      <a:headEnd type="none" w="med" len="med"/>
                      <a:tailEnd type="none" w="med" len="med"/>
                    </a:lnT>
                  </a:tcPr>
                </a:tc>
                <a:tc>
                  <a:txBody>
                    <a:bodyPr/>
                    <a:lstStyle/>
                    <a:p>
                      <a:pPr algn="ctr"/>
                      <a:r>
                        <a:rPr lang="en-US" altLang="zh-CN" sz="2800" dirty="0"/>
                        <a:t>42.7</a:t>
                      </a:r>
                      <a:endParaRPr lang="zh-CN" altLang="en-US" sz="28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57096260"/>
                  </a:ext>
                </a:extLst>
              </a:tr>
              <a:tr h="844481">
                <a:tc>
                  <a:txBody>
                    <a:bodyPr/>
                    <a:lstStyle/>
                    <a:p>
                      <a:pPr algn="ctr"/>
                      <a:r>
                        <a:rPr lang="en-US" altLang="zh-CN" sz="2400" dirty="0"/>
                        <a:t>Shunted-B</a:t>
                      </a:r>
                      <a:r>
                        <a:rPr lang="zh-CN" altLang="en-US" sz="2400" dirty="0"/>
                        <a:t> </a:t>
                      </a:r>
                      <a:r>
                        <a:rPr lang="en-US" altLang="zh-CN" sz="2400" dirty="0"/>
                        <a:t>[1]</a:t>
                      </a:r>
                    </a:p>
                  </a:txBody>
                  <a:tcPr anchor="ctr">
                    <a:lnB w="28575" cap="flat" cmpd="sng" algn="ctr">
                      <a:solidFill>
                        <a:schemeClr val="tx1"/>
                      </a:solidFill>
                      <a:prstDash val="solid"/>
                      <a:round/>
                      <a:headEnd type="none" w="med" len="med"/>
                      <a:tailEnd type="none" w="med" len="med"/>
                    </a:lnB>
                  </a:tcPr>
                </a:tc>
                <a:tc>
                  <a:txBody>
                    <a:bodyPr/>
                    <a:lstStyle/>
                    <a:p>
                      <a:pPr algn="ctr"/>
                      <a:r>
                        <a:rPr lang="en-US" altLang="zh-CN" sz="2400" dirty="0"/>
                        <a:t>OOM</a:t>
                      </a:r>
                      <a:r>
                        <a:rPr lang="zh-CN" altLang="en-US" sz="2400" dirty="0"/>
                        <a:t> </a:t>
                      </a:r>
                      <a:r>
                        <a:rPr lang="en-US" altLang="zh-CN" sz="2400" dirty="0"/>
                        <a:t>(&gt;24G)</a:t>
                      </a:r>
                      <a:endParaRPr lang="zh-CN" altLang="en-US" sz="2400" dirty="0"/>
                    </a:p>
                  </a:txBody>
                  <a:tcPr anchor="ctr">
                    <a:lnB w="28575" cap="flat" cmpd="sng" algn="ctr">
                      <a:solidFill>
                        <a:schemeClr val="tx1"/>
                      </a:solidFill>
                      <a:prstDash val="solid"/>
                      <a:round/>
                      <a:headEnd type="none" w="med" len="med"/>
                      <a:tailEnd type="none" w="med" len="med"/>
                    </a:lnB>
                  </a:tcPr>
                </a:tc>
                <a:tc>
                  <a:txBody>
                    <a:bodyPr/>
                    <a:lstStyle/>
                    <a:p>
                      <a:pPr algn="ctr"/>
                      <a:r>
                        <a:rPr lang="en-US" altLang="zh-CN" sz="2800" dirty="0"/>
                        <a:t>4.7</a:t>
                      </a:r>
                      <a:endParaRPr lang="zh-CN" altLang="en-US" sz="2800" dirty="0"/>
                    </a:p>
                  </a:txBody>
                  <a:tcPr anchor="ctr">
                    <a:lnB w="28575" cap="flat" cmpd="sng" algn="ctr">
                      <a:solidFill>
                        <a:schemeClr val="tx1"/>
                      </a:solidFill>
                      <a:prstDash val="solid"/>
                      <a:round/>
                      <a:headEnd type="none" w="med" len="med"/>
                      <a:tailEnd type="none" w="med" len="med"/>
                    </a:lnB>
                  </a:tcPr>
                </a:tc>
                <a:tc>
                  <a:txBody>
                    <a:bodyPr/>
                    <a:lstStyle/>
                    <a:p>
                      <a:pPr algn="ctr"/>
                      <a:r>
                        <a:rPr lang="en-US" altLang="zh-CN" sz="2800" dirty="0"/>
                        <a:t>515</a:t>
                      </a:r>
                      <a:endParaRPr lang="zh-CN" altLang="en-US" sz="2800" dirty="0"/>
                    </a:p>
                  </a:txBody>
                  <a:tcPr anchor="ctr">
                    <a:lnB w="28575" cap="flat" cmpd="sng" algn="ctr">
                      <a:solidFill>
                        <a:schemeClr val="tx1"/>
                      </a:solidFill>
                      <a:prstDash val="solid"/>
                      <a:round/>
                      <a:headEnd type="none" w="med" len="med"/>
                      <a:tailEnd type="none" w="med" len="med"/>
                    </a:lnB>
                  </a:tcPr>
                </a:tc>
                <a:tc>
                  <a:txBody>
                    <a:bodyPr/>
                    <a:lstStyle/>
                    <a:p>
                      <a:pPr algn="ctr"/>
                      <a:r>
                        <a:rPr lang="en-US" altLang="zh-CN" sz="2800" dirty="0"/>
                        <a:t>59M</a:t>
                      </a:r>
                      <a:endParaRPr lang="zh-CN" altLang="en-US" sz="2800" dirty="0"/>
                    </a:p>
                  </a:txBody>
                  <a:tcPr anchor="ctr">
                    <a:lnB w="28575" cap="flat" cmpd="sng" algn="ctr">
                      <a:solidFill>
                        <a:schemeClr val="tx1"/>
                      </a:solidFill>
                      <a:prstDash val="solid"/>
                      <a:round/>
                      <a:headEnd type="none" w="med" len="med"/>
                      <a:tailEnd type="none" w="med" len="med"/>
                    </a:lnB>
                  </a:tcPr>
                </a:tc>
                <a:tc>
                  <a:txBody>
                    <a:bodyPr/>
                    <a:lstStyle/>
                    <a:p>
                      <a:pPr algn="ctr"/>
                      <a:r>
                        <a:rPr lang="en-US" altLang="zh-CN" sz="2800" b="1" dirty="0"/>
                        <a:t>43.2</a:t>
                      </a:r>
                      <a:endParaRPr lang="zh-CN" altLang="en-US" sz="2800" b="1"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26700"/>
                  </a:ext>
                </a:extLst>
              </a:tr>
            </a:tbl>
          </a:graphicData>
        </a:graphic>
      </p:graphicFrame>
      <p:sp>
        <p:nvSpPr>
          <p:cNvPr id="7" name="文本框 6">
            <a:extLst>
              <a:ext uri="{FF2B5EF4-FFF2-40B4-BE49-F238E27FC236}">
                <a16:creationId xmlns:a16="http://schemas.microsoft.com/office/drawing/2014/main" id="{9C5C02A8-9D2D-889E-F5FD-D1C86E090A0E}"/>
              </a:ext>
            </a:extLst>
          </p:cNvPr>
          <p:cNvSpPr txBox="1"/>
          <p:nvPr/>
        </p:nvSpPr>
        <p:spPr>
          <a:xfrm>
            <a:off x="1031113" y="1419960"/>
            <a:ext cx="253596" cy="461665"/>
          </a:xfrm>
          <a:prstGeom prst="rect">
            <a:avLst/>
          </a:prstGeom>
          <a:noFill/>
        </p:spPr>
        <p:txBody>
          <a:bodyPr wrap="none" rtlCol="0">
            <a:spAutoFit/>
          </a:bodyPr>
          <a:lstStyle/>
          <a:p>
            <a:r>
              <a:rPr kumimoji="1" lang="zh-CN" altLang="en-US" sz="2400" dirty="0"/>
              <a:t> </a:t>
            </a:r>
          </a:p>
        </p:txBody>
      </p:sp>
      <p:sp>
        <p:nvSpPr>
          <p:cNvPr id="8" name="文本框 7">
            <a:extLst>
              <a:ext uri="{FF2B5EF4-FFF2-40B4-BE49-F238E27FC236}">
                <a16:creationId xmlns:a16="http://schemas.microsoft.com/office/drawing/2014/main" id="{D753CA5E-7B91-5C58-6267-0AC69CC3D94A}"/>
              </a:ext>
            </a:extLst>
          </p:cNvPr>
          <p:cNvSpPr txBox="1"/>
          <p:nvPr/>
        </p:nvSpPr>
        <p:spPr>
          <a:xfrm>
            <a:off x="3123304" y="5162849"/>
            <a:ext cx="5897577" cy="523220"/>
          </a:xfrm>
          <a:prstGeom prst="rect">
            <a:avLst/>
          </a:prstGeom>
          <a:noFill/>
        </p:spPr>
        <p:txBody>
          <a:bodyPr wrap="none" rtlCol="0">
            <a:spAutoFit/>
          </a:bodyPr>
          <a:lstStyle/>
          <a:p>
            <a:r>
              <a:rPr kumimoji="1" lang="en-US" altLang="zh-CN" sz="2800" dirty="0"/>
              <a:t>Mask</a:t>
            </a:r>
            <a:r>
              <a:rPr kumimoji="1" lang="zh-CN" altLang="en-US" sz="2800" dirty="0"/>
              <a:t> </a:t>
            </a:r>
            <a:r>
              <a:rPr kumimoji="1" lang="en-US" altLang="zh-CN" sz="2800" dirty="0"/>
              <a:t>R-CNN,</a:t>
            </a:r>
            <a:r>
              <a:rPr kumimoji="1" lang="zh-CN" altLang="en-US" sz="2800" dirty="0"/>
              <a:t>  </a:t>
            </a:r>
            <a:r>
              <a:rPr kumimoji="1" lang="en-US" altLang="zh-CN" sz="2800" dirty="0"/>
              <a:t>COCO</a:t>
            </a:r>
            <a:r>
              <a:rPr kumimoji="1" lang="zh-CN" altLang="en-US" sz="2800" dirty="0"/>
              <a:t> </a:t>
            </a:r>
            <a:r>
              <a:rPr kumimoji="1" lang="en-US" altLang="zh-CN" sz="2800" dirty="0"/>
              <a:t>dataset,</a:t>
            </a:r>
            <a:r>
              <a:rPr kumimoji="1" lang="zh-CN" altLang="en-US" sz="2800" dirty="0"/>
              <a:t> </a:t>
            </a:r>
            <a:r>
              <a:rPr kumimoji="1" lang="en-US" altLang="zh-CN" sz="2800" dirty="0"/>
              <a:t>RTX</a:t>
            </a:r>
            <a:r>
              <a:rPr kumimoji="1" lang="zh-CN" altLang="en-US" sz="2800" dirty="0"/>
              <a:t> </a:t>
            </a:r>
            <a:r>
              <a:rPr kumimoji="1" lang="en-US" altLang="zh-CN" sz="2800" dirty="0"/>
              <a:t>3090</a:t>
            </a:r>
            <a:r>
              <a:rPr kumimoji="1" lang="zh-CN" altLang="en-US" sz="2800" dirty="0"/>
              <a:t> </a:t>
            </a:r>
          </a:p>
        </p:txBody>
      </p:sp>
      <p:sp>
        <p:nvSpPr>
          <p:cNvPr id="10" name="文本框 9">
            <a:extLst>
              <a:ext uri="{FF2B5EF4-FFF2-40B4-BE49-F238E27FC236}">
                <a16:creationId xmlns:a16="http://schemas.microsoft.com/office/drawing/2014/main" id="{2E90E6F9-B1B1-D19E-D9DF-5AF43F1A90E0}"/>
              </a:ext>
            </a:extLst>
          </p:cNvPr>
          <p:cNvSpPr txBox="1"/>
          <p:nvPr/>
        </p:nvSpPr>
        <p:spPr>
          <a:xfrm>
            <a:off x="674914" y="6078780"/>
            <a:ext cx="11322694" cy="461665"/>
          </a:xfrm>
          <a:prstGeom prst="rect">
            <a:avLst/>
          </a:prstGeom>
          <a:noFill/>
        </p:spPr>
        <p:txBody>
          <a:bodyPr wrap="square" rtlCol="0">
            <a:spAutoFit/>
          </a:bodyPr>
          <a:lstStyle/>
          <a:p>
            <a:pPr algn="r"/>
            <a:r>
              <a:rPr kumimoji="1" lang="en-US" altLang="zh-CN" sz="2400" dirty="0"/>
              <a:t>[1]</a:t>
            </a:r>
            <a:r>
              <a:rPr kumimoji="1" lang="zh-CN" altLang="en-US" sz="2400" dirty="0"/>
              <a:t> </a:t>
            </a:r>
            <a:r>
              <a:rPr kumimoji="1" lang="en-US" altLang="zh-CN" sz="2400" dirty="0"/>
              <a:t>Shunted Self-Attention via Multi-Scale Token Aggregation, </a:t>
            </a:r>
            <a:r>
              <a:rPr kumimoji="1" lang="en-US" altLang="zh-CN" sz="2400" b="1" dirty="0"/>
              <a:t>CVPR (Oral) </a:t>
            </a:r>
            <a:r>
              <a:rPr kumimoji="1" lang="en-US" altLang="zh-CN" sz="2400" dirty="0"/>
              <a:t>2022.</a:t>
            </a:r>
            <a:endParaRPr kumimoji="1" lang="zh-CN" altLang="en-US" sz="2400" dirty="0"/>
          </a:p>
        </p:txBody>
      </p:sp>
      <p:pic>
        <p:nvPicPr>
          <p:cNvPr id="5" name="音频 4">
            <a:hlinkClick r:id="" action="ppaction://media"/>
            <a:extLst>
              <a:ext uri="{FF2B5EF4-FFF2-40B4-BE49-F238E27FC236}">
                <a16:creationId xmlns:a16="http://schemas.microsoft.com/office/drawing/2014/main" id="{5AF33699-E6EC-406E-90D0-E187D39952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4003896"/>
      </p:ext>
    </p:extLst>
  </p:cSld>
  <p:clrMapOvr>
    <a:masterClrMapping/>
  </p:clrMapOvr>
  <mc:AlternateContent xmlns:mc="http://schemas.openxmlformats.org/markup-compatibility/2006" xmlns:p14="http://schemas.microsoft.com/office/powerpoint/2010/main">
    <mc:Choice Requires="p14">
      <p:transition spd="slow" p14:dur="2000" advTm="105128"/>
    </mc:Choice>
    <mc:Fallback xmlns="">
      <p:transition spd="slow" advTm="10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5DF3-0173-475F-8604-91B70B6A2A9F}"/>
              </a:ext>
            </a:extLst>
          </p:cNvPr>
          <p:cNvSpPr>
            <a:spLocks noGrp="1"/>
          </p:cNvSpPr>
          <p:nvPr>
            <p:ph type="title"/>
          </p:nvPr>
        </p:nvSpPr>
        <p:spPr/>
        <p:txBody>
          <a:bodyPr/>
          <a:lstStyle/>
          <a:p>
            <a:r>
              <a:rPr lang="en-US" altLang="zh-CN" dirty="0"/>
              <a:t>FAQ: Same idea as shunted self-attention (CVPR’22)?</a:t>
            </a:r>
            <a:endParaRPr lang="zh-CN" altLang="en-US" dirty="0"/>
          </a:p>
        </p:txBody>
      </p:sp>
      <p:pic>
        <p:nvPicPr>
          <p:cNvPr id="13" name="内容占位符 12">
            <a:extLst>
              <a:ext uri="{FF2B5EF4-FFF2-40B4-BE49-F238E27FC236}">
                <a16:creationId xmlns:a16="http://schemas.microsoft.com/office/drawing/2014/main" id="{4B2E7873-089B-4F5B-A087-5E2FAEBD9957}"/>
              </a:ext>
            </a:extLst>
          </p:cNvPr>
          <p:cNvPicPr>
            <a:picLocks noGrp="1" noChangeAspect="1"/>
          </p:cNvPicPr>
          <p:nvPr>
            <p:ph idx="1"/>
          </p:nvPr>
        </p:nvPicPr>
        <p:blipFill rotWithShape="1">
          <a:blip r:embed="rId5"/>
          <a:srcRect b="19649"/>
          <a:stretch/>
        </p:blipFill>
        <p:spPr>
          <a:xfrm>
            <a:off x="1023469" y="1011711"/>
            <a:ext cx="9801225" cy="2196539"/>
          </a:xfrm>
          <a:prstGeom prst="rect">
            <a:avLst/>
          </a:prstGeom>
          <a:ln>
            <a:noFill/>
          </a:ln>
          <a:effectLst>
            <a:outerShdw blurRad="292100" dist="139700" dir="2700000" algn="tl" rotWithShape="0">
              <a:srgbClr val="333333">
                <a:alpha val="65000"/>
              </a:srgbClr>
            </a:outerShdw>
          </a:effectLst>
        </p:spPr>
      </p:pic>
      <p:pic>
        <p:nvPicPr>
          <p:cNvPr id="15" name="图片 14">
            <a:extLst>
              <a:ext uri="{FF2B5EF4-FFF2-40B4-BE49-F238E27FC236}">
                <a16:creationId xmlns:a16="http://schemas.microsoft.com/office/drawing/2014/main" id="{E8D1FE1F-F5A7-4B69-8735-6800F4B1ED00}"/>
              </a:ext>
            </a:extLst>
          </p:cNvPr>
          <p:cNvPicPr>
            <a:picLocks noChangeAspect="1"/>
          </p:cNvPicPr>
          <p:nvPr/>
        </p:nvPicPr>
        <p:blipFill rotWithShape="1">
          <a:blip r:embed="rId6"/>
          <a:srcRect b="20593"/>
          <a:stretch/>
        </p:blipFill>
        <p:spPr>
          <a:xfrm>
            <a:off x="1023469" y="3649750"/>
            <a:ext cx="9801225" cy="2271778"/>
          </a:xfrm>
          <a:prstGeom prst="rect">
            <a:avLst/>
          </a:prstGeom>
          <a:ln>
            <a:noFill/>
          </a:ln>
          <a:effectLst>
            <a:outerShdw blurRad="292100" dist="139700" dir="2700000" algn="tl" rotWithShape="0">
              <a:srgbClr val="333333">
                <a:alpha val="65000"/>
              </a:srgbClr>
            </a:outerShdw>
          </a:effectLst>
        </p:spPr>
      </p:pic>
      <p:pic>
        <p:nvPicPr>
          <p:cNvPr id="5" name="音频 4">
            <a:hlinkClick r:id="" action="ppaction://media"/>
            <a:extLst>
              <a:ext uri="{FF2B5EF4-FFF2-40B4-BE49-F238E27FC236}">
                <a16:creationId xmlns:a16="http://schemas.microsoft.com/office/drawing/2014/main" id="{A3D28B8B-195D-43D0-A4D6-4B30C0F4CD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69179888"/>
      </p:ext>
    </p:extLst>
  </p:cSld>
  <p:clrMapOvr>
    <a:masterClrMapping/>
  </p:clrMapOvr>
  <mc:AlternateContent xmlns:mc="http://schemas.openxmlformats.org/markup-compatibility/2006" xmlns:p14="http://schemas.microsoft.com/office/powerpoint/2010/main">
    <mc:Choice Requires="p14">
      <p:transition spd="slow" p14:dur="2000" advTm="27177"/>
    </mc:Choice>
    <mc:Fallback xmlns="">
      <p:transition spd="slow" advTm="27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a:xfrm>
            <a:off x="394447" y="813774"/>
            <a:ext cx="7522331" cy="5820093"/>
          </a:xfrm>
        </p:spPr>
        <p:txBody>
          <a:bodyPr>
            <a:normAutofit/>
          </a:bodyPr>
          <a:lstStyle/>
          <a:p>
            <a:r>
              <a:rPr lang="en-US" altLang="zh-CN" dirty="0"/>
              <a:t>A</a:t>
            </a:r>
            <a:r>
              <a:rPr lang="zh-CN" altLang="en-US" dirty="0"/>
              <a:t> </a:t>
            </a:r>
            <a:r>
              <a:rPr lang="en-US" altLang="zh-CN" dirty="0"/>
              <a:t>new</a:t>
            </a:r>
            <a:r>
              <a:rPr lang="zh-CN" altLang="en-US" dirty="0"/>
              <a:t> </a:t>
            </a:r>
            <a:r>
              <a:rPr lang="en-US" altLang="zh-CN" dirty="0"/>
              <a:t>backbone</a:t>
            </a:r>
            <a:r>
              <a:rPr lang="zh-CN" altLang="en-US" dirty="0"/>
              <a:t> </a:t>
            </a:r>
            <a:r>
              <a:rPr lang="en-US" altLang="zh-CN" dirty="0"/>
              <a:t>network</a:t>
            </a:r>
          </a:p>
          <a:p>
            <a:pPr marL="360000" indent="252000"/>
            <a:r>
              <a:rPr lang="en-US" altLang="zh-CN" sz="2800" b="0" dirty="0"/>
              <a:t>Pyramid</a:t>
            </a:r>
            <a:r>
              <a:rPr lang="zh-CN" altLang="en-US" sz="2800" b="0" dirty="0"/>
              <a:t> </a:t>
            </a:r>
            <a:r>
              <a:rPr lang="en-US" altLang="zh-CN" sz="2800" b="0" dirty="0"/>
              <a:t>pooling based MHSA</a:t>
            </a:r>
          </a:p>
          <a:p>
            <a:pPr marL="360000" indent="252000"/>
            <a:r>
              <a:rPr lang="en-US" altLang="zh-CN" sz="2800" b="0" dirty="0"/>
              <a:t>Less</a:t>
            </a:r>
            <a:r>
              <a:rPr lang="zh-CN" altLang="en-US" sz="2800" b="0" dirty="0"/>
              <a:t> </a:t>
            </a:r>
            <a:r>
              <a:rPr lang="en-US" altLang="zh-CN" sz="2800" b="0" dirty="0"/>
              <a:t>cost</a:t>
            </a:r>
            <a:r>
              <a:rPr lang="zh-CN" altLang="en-US" sz="2800" b="0" dirty="0"/>
              <a:t> </a:t>
            </a:r>
            <a:r>
              <a:rPr lang="en-US" altLang="zh-CN" sz="2800" b="0" dirty="0"/>
              <a:t>&amp; stronger multi-scale</a:t>
            </a:r>
          </a:p>
          <a:p>
            <a:r>
              <a:rPr lang="en-US" altLang="zh-CN" sz="2800" dirty="0"/>
              <a:t>Much</a:t>
            </a:r>
            <a:r>
              <a:rPr lang="zh-CN" altLang="en-US" sz="2800" dirty="0"/>
              <a:t> </a:t>
            </a:r>
            <a:r>
              <a:rPr lang="en-US" altLang="zh-CN" sz="2800" dirty="0"/>
              <a:t>Better</a:t>
            </a:r>
            <a:r>
              <a:rPr lang="zh-CN" altLang="en-US" sz="2800" dirty="0"/>
              <a:t> </a:t>
            </a:r>
            <a:r>
              <a:rPr lang="en-US" altLang="zh-CN" sz="2800" dirty="0"/>
              <a:t>Performance</a:t>
            </a:r>
            <a:r>
              <a:rPr lang="zh-CN" altLang="en-US" sz="2800" dirty="0"/>
              <a:t> </a:t>
            </a:r>
            <a:r>
              <a:rPr lang="en-US" altLang="zh-CN" sz="2800" dirty="0"/>
              <a:t>on</a:t>
            </a:r>
            <a:r>
              <a:rPr lang="zh-CN" altLang="en-US" sz="2800" dirty="0"/>
              <a:t> </a:t>
            </a:r>
            <a:r>
              <a:rPr lang="en-US" altLang="zh-CN" sz="2800" dirty="0"/>
              <a:t>Vision</a:t>
            </a:r>
            <a:r>
              <a:rPr lang="zh-CN" altLang="en-US" sz="2800" dirty="0"/>
              <a:t> </a:t>
            </a:r>
            <a:r>
              <a:rPr lang="en-US" altLang="zh-CN" sz="2800" dirty="0"/>
              <a:t>Tasks</a:t>
            </a:r>
          </a:p>
          <a:p>
            <a:pPr marL="360000" indent="252000"/>
            <a:r>
              <a:rPr lang="en-US" altLang="zh-CN" sz="2800" b="0" dirty="0"/>
              <a:t>Better</a:t>
            </a:r>
            <a:r>
              <a:rPr lang="zh-CN" altLang="en-US" sz="2800" b="0" dirty="0"/>
              <a:t> </a:t>
            </a:r>
            <a:r>
              <a:rPr lang="en-US" altLang="zh-CN" sz="2800" b="0" dirty="0"/>
              <a:t>than</a:t>
            </a:r>
            <a:r>
              <a:rPr lang="zh-CN" altLang="en-US" sz="2800" b="0" dirty="0"/>
              <a:t> </a:t>
            </a:r>
            <a:r>
              <a:rPr lang="en-US" altLang="zh-CN" sz="2800" b="0" dirty="0"/>
              <a:t>latest</a:t>
            </a:r>
            <a:r>
              <a:rPr lang="zh-CN" altLang="en-US" sz="2800" b="0" dirty="0"/>
              <a:t> </a:t>
            </a:r>
            <a:r>
              <a:rPr lang="en-US" altLang="zh-CN" sz="2800" b="0" dirty="0" err="1"/>
              <a:t>ResNet</a:t>
            </a:r>
            <a:r>
              <a:rPr lang="en-US" altLang="zh-CN" sz="2800" b="0" dirty="0"/>
              <a:t>/</a:t>
            </a:r>
            <a:r>
              <a:rPr lang="en-US" altLang="zh-CN" sz="2800" b="0" dirty="0" err="1"/>
              <a:t>ResNeXt</a:t>
            </a:r>
            <a:r>
              <a:rPr lang="en-US" altLang="zh-CN" sz="2800" b="0" dirty="0"/>
              <a:t>/Res2Net,</a:t>
            </a:r>
            <a:r>
              <a:rPr lang="zh-CN" altLang="en-US" sz="2800" b="0" dirty="0"/>
              <a:t> </a:t>
            </a:r>
            <a:r>
              <a:rPr lang="en-US" altLang="zh-CN" sz="2800" b="0" dirty="0"/>
              <a:t>and</a:t>
            </a:r>
            <a:r>
              <a:rPr lang="zh-CN" altLang="en-US" sz="2800" b="0" dirty="0"/>
              <a:t> </a:t>
            </a:r>
            <a:r>
              <a:rPr lang="en-US" altLang="zh-CN" sz="2800" b="0" dirty="0"/>
              <a:t>PVT/Swin/PVTv2.</a:t>
            </a:r>
          </a:p>
          <a:p>
            <a:pPr lvl="1"/>
            <a:r>
              <a:rPr lang="en-US" altLang="zh-CN" sz="2600" dirty="0"/>
              <a:t>Image classification, object detection, semantic segmentation, etc. </a:t>
            </a:r>
          </a:p>
          <a:p>
            <a:pPr marL="540000" indent="0">
              <a:buNone/>
            </a:pPr>
            <a:endParaRPr lang="en-US" altLang="zh-CN" sz="2800" b="0" dirty="0"/>
          </a:p>
        </p:txBody>
      </p:sp>
      <p:sp>
        <p:nvSpPr>
          <p:cNvPr id="14" name="标题 1">
            <a:extLst>
              <a:ext uri="{FF2B5EF4-FFF2-40B4-BE49-F238E27FC236}">
                <a16:creationId xmlns:a16="http://schemas.microsoft.com/office/drawing/2014/main" id="{AE8AA3A9-8448-80BE-0F4E-BEAC67BA34F9}"/>
              </a:ext>
            </a:extLst>
          </p:cNvPr>
          <p:cNvSpPr>
            <a:spLocks noGrp="1"/>
          </p:cNvSpPr>
          <p:nvPr>
            <p:ph type="title"/>
          </p:nvPr>
        </p:nvSpPr>
        <p:spPr/>
        <p:txBody>
          <a:bodyPr/>
          <a:lstStyle/>
          <a:p>
            <a:r>
              <a:rPr lang="en-US" altLang="zh-CN" dirty="0"/>
              <a:t>Conclusion</a:t>
            </a:r>
            <a:endParaRPr lang="zh-CN" altLang="en-US" dirty="0"/>
          </a:p>
        </p:txBody>
      </p:sp>
      <p:pic>
        <p:nvPicPr>
          <p:cNvPr id="2" name="图片 1">
            <a:extLst>
              <a:ext uri="{FF2B5EF4-FFF2-40B4-BE49-F238E27FC236}">
                <a16:creationId xmlns:a16="http://schemas.microsoft.com/office/drawing/2014/main" id="{9EB3D396-776E-670D-0CAE-3F7CC615F3BB}"/>
              </a:ext>
            </a:extLst>
          </p:cNvPr>
          <p:cNvPicPr>
            <a:picLocks noChangeAspect="1"/>
          </p:cNvPicPr>
          <p:nvPr/>
        </p:nvPicPr>
        <p:blipFill>
          <a:blip r:embed="rId5"/>
          <a:stretch>
            <a:fillRect/>
          </a:stretch>
        </p:blipFill>
        <p:spPr>
          <a:xfrm>
            <a:off x="8051053" y="1449137"/>
            <a:ext cx="3746500" cy="4368800"/>
          </a:xfrm>
          <a:prstGeom prst="rect">
            <a:avLst/>
          </a:prstGeom>
        </p:spPr>
      </p:pic>
      <p:pic>
        <p:nvPicPr>
          <p:cNvPr id="4" name="音频 3">
            <a:hlinkClick r:id="" action="ppaction://media"/>
            <a:extLst>
              <a:ext uri="{FF2B5EF4-FFF2-40B4-BE49-F238E27FC236}">
                <a16:creationId xmlns:a16="http://schemas.microsoft.com/office/drawing/2014/main" id="{9FFB1A99-2EBB-413E-A81F-8678C74A5B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6935637"/>
      </p:ext>
    </p:extLst>
  </p:cSld>
  <p:clrMapOvr>
    <a:masterClrMapping/>
  </p:clrMapOvr>
  <mc:AlternateContent xmlns:mc="http://schemas.openxmlformats.org/markup-compatibility/2006" xmlns:p14="http://schemas.microsoft.com/office/powerpoint/2010/main">
    <mc:Choice Requires="p14">
      <p:transition spd="slow" p14:dur="2000" advTm="35584"/>
    </mc:Choice>
    <mc:Fallback xmlns="">
      <p:transition spd="slow" advTm="35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256710-3359-452C-9058-E9069688AC81}"/>
              </a:ext>
            </a:extLst>
          </p:cNvPr>
          <p:cNvSpPr>
            <a:spLocks noGrp="1"/>
          </p:cNvSpPr>
          <p:nvPr>
            <p:ph type="title"/>
          </p:nvPr>
        </p:nvSpPr>
        <p:spPr/>
        <p:txBody>
          <a:bodyPr/>
          <a:lstStyle/>
          <a:p>
            <a:r>
              <a:rPr lang="en-US" altLang="zh-CN" dirty="0"/>
              <a:t> </a:t>
            </a:r>
            <a:endParaRPr lang="zh-CN" altLang="en-US" dirty="0"/>
          </a:p>
        </p:txBody>
      </p:sp>
      <p:sp>
        <p:nvSpPr>
          <p:cNvPr id="4" name="TextBox 3">
            <a:extLst>
              <a:ext uri="{FF2B5EF4-FFF2-40B4-BE49-F238E27FC236}">
                <a16:creationId xmlns:a16="http://schemas.microsoft.com/office/drawing/2014/main" id="{3F179EE3-4BE7-451E-923E-607E2391936A}"/>
              </a:ext>
            </a:extLst>
          </p:cNvPr>
          <p:cNvSpPr txBox="1">
            <a:spLocks noGrp="1"/>
          </p:cNvSpPr>
          <p:nvPr>
            <p:ph idx="1"/>
          </p:nvPr>
        </p:nvSpPr>
        <p:spPr>
          <a:xfrm>
            <a:off x="289198" y="1667908"/>
            <a:ext cx="11355388" cy="3522183"/>
          </a:xfrm>
          <a:prstGeom prst="rect">
            <a:avLst/>
          </a:prstGeom>
          <a:solidFill>
            <a:schemeClr val="bg1"/>
          </a:solidFill>
        </p:spPr>
        <p:txBody>
          <a:bodyPr wrap="square" rtlCol="0">
            <a:spAutoFit/>
          </a:bodyPr>
          <a:lstStyle/>
          <a:p>
            <a:pPr marL="0" indent="0" algn="ctr">
              <a:buNone/>
            </a:pPr>
            <a:r>
              <a:rPr lang="en-US" altLang="zh-CN" sz="19900" dirty="0">
                <a:ln w="0"/>
                <a:effectLst>
                  <a:outerShdw blurRad="38100" dist="19050" dir="2700000" algn="tl" rotWithShape="0">
                    <a:schemeClr val="dk1">
                      <a:alpha val="40000"/>
                    </a:schemeClr>
                  </a:outerShdw>
                </a:effectLst>
              </a:rPr>
              <a:t>Q&amp;A</a:t>
            </a:r>
          </a:p>
        </p:txBody>
      </p:sp>
      <p:pic>
        <p:nvPicPr>
          <p:cNvPr id="3" name="音频 2">
            <a:hlinkClick r:id="" action="ppaction://media"/>
            <a:extLst>
              <a:ext uri="{FF2B5EF4-FFF2-40B4-BE49-F238E27FC236}">
                <a16:creationId xmlns:a16="http://schemas.microsoft.com/office/drawing/2014/main" id="{B5BDDC6C-D24C-46E8-A208-9DCA182938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93156339"/>
      </p:ext>
    </p:extLst>
  </p:cSld>
  <p:clrMapOvr>
    <a:masterClrMapping/>
  </p:clrMapOvr>
  <mc:AlternateContent xmlns:mc="http://schemas.openxmlformats.org/markup-compatibility/2006" xmlns:p14="http://schemas.microsoft.com/office/powerpoint/2010/main">
    <mc:Choice Requires="p14">
      <p:transition spd="slow" p14:dur="2000" advTm="2982"/>
    </mc:Choice>
    <mc:Fallback xmlns="">
      <p:transition spd="slow" advTm="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9A3357-5740-4BE0-9CC7-38AD248D4B3D}"/>
              </a:ext>
            </a:extLst>
          </p:cNvPr>
          <p:cNvSpPr>
            <a:spLocks noGrp="1"/>
          </p:cNvSpPr>
          <p:nvPr>
            <p:ph type="title"/>
          </p:nvPr>
        </p:nvSpPr>
        <p:spPr/>
        <p:txBody>
          <a:bodyPr/>
          <a:lstStyle/>
          <a:p>
            <a:r>
              <a:rPr lang="en-US" altLang="zh-CN" dirty="0"/>
              <a:t>Background</a:t>
            </a:r>
            <a:endParaRPr lang="zh-CN" altLang="en-US" dirty="0"/>
          </a:p>
        </p:txBody>
      </p:sp>
      <p:sp>
        <p:nvSpPr>
          <p:cNvPr id="4" name="内容占位符 3">
            <a:extLst>
              <a:ext uri="{FF2B5EF4-FFF2-40B4-BE49-F238E27FC236}">
                <a16:creationId xmlns:a16="http://schemas.microsoft.com/office/drawing/2014/main" id="{9EDB72C3-2B4F-40ED-B9EF-052CFB90736F}"/>
              </a:ext>
            </a:extLst>
          </p:cNvPr>
          <p:cNvSpPr>
            <a:spLocks noGrp="1"/>
          </p:cNvSpPr>
          <p:nvPr>
            <p:ph idx="1"/>
          </p:nvPr>
        </p:nvSpPr>
        <p:spPr/>
        <p:txBody>
          <a:bodyPr/>
          <a:lstStyle/>
          <a:p>
            <a:r>
              <a:rPr lang="en-US" altLang="zh-CN" dirty="0"/>
              <a:t>Larger effective receptive field in Convolutional networks </a:t>
            </a:r>
          </a:p>
          <a:p>
            <a:pPr lvl="1"/>
            <a:r>
              <a:rPr lang="en-US" altLang="zh-CN" dirty="0" err="1"/>
              <a:t>VGGNet</a:t>
            </a:r>
            <a:r>
              <a:rPr lang="en-US" altLang="zh-CN" dirty="0"/>
              <a:t>,</a:t>
            </a:r>
            <a:r>
              <a:rPr lang="zh-CN" altLang="en-US" dirty="0"/>
              <a:t> </a:t>
            </a:r>
            <a:r>
              <a:rPr lang="en-US" altLang="zh-CN" dirty="0"/>
              <a:t>ICLR</a:t>
            </a:r>
            <a:r>
              <a:rPr lang="zh-CN" altLang="en-US" dirty="0"/>
              <a:t> </a:t>
            </a:r>
            <a:r>
              <a:rPr lang="en-US" altLang="zh-CN" dirty="0"/>
              <a:t>2015</a:t>
            </a:r>
          </a:p>
          <a:p>
            <a:pPr lvl="1"/>
            <a:r>
              <a:rPr lang="en-US" altLang="zh-CN" dirty="0" err="1"/>
              <a:t>ResNet</a:t>
            </a:r>
            <a:r>
              <a:rPr lang="en-US" altLang="zh-CN" dirty="0"/>
              <a:t>, CVPR 2016</a:t>
            </a:r>
          </a:p>
          <a:p>
            <a:pPr lvl="1"/>
            <a:r>
              <a:rPr lang="en-US" altLang="zh-CN" dirty="0"/>
              <a:t>DenseNet, CVPR 2017</a:t>
            </a:r>
          </a:p>
          <a:p>
            <a:pPr lvl="1"/>
            <a:r>
              <a:rPr lang="en-US" altLang="zh-CN" dirty="0"/>
              <a:t>Res2Net, PAMI 2019</a:t>
            </a:r>
          </a:p>
          <a:p>
            <a:pPr lvl="1"/>
            <a:r>
              <a:rPr lang="en-US" altLang="zh-CN" dirty="0" err="1"/>
              <a:t>DWNet</a:t>
            </a:r>
            <a:r>
              <a:rPr lang="en-US" altLang="zh-CN" dirty="0"/>
              <a:t>, ICLR 2022</a:t>
            </a:r>
          </a:p>
          <a:p>
            <a:pPr lvl="1"/>
            <a:r>
              <a:rPr lang="en-US" altLang="zh-CN" dirty="0" err="1"/>
              <a:t>ConvNeXt</a:t>
            </a:r>
            <a:r>
              <a:rPr lang="en-US" altLang="zh-CN" dirty="0"/>
              <a:t>, CVPR 2022</a:t>
            </a:r>
          </a:p>
          <a:p>
            <a:pPr lvl="1"/>
            <a:r>
              <a:rPr lang="en-US" altLang="zh-CN" dirty="0" err="1"/>
              <a:t>RepLKNet</a:t>
            </a:r>
            <a:r>
              <a:rPr lang="en-US" altLang="zh-CN" dirty="0"/>
              <a:t>, CVPR 2022</a:t>
            </a:r>
          </a:p>
          <a:p>
            <a:pPr lvl="1"/>
            <a:endParaRPr lang="en-US" altLang="zh-CN" dirty="0"/>
          </a:p>
          <a:p>
            <a:endParaRPr lang="zh-CN" altLang="en-US" dirty="0"/>
          </a:p>
        </p:txBody>
      </p:sp>
      <p:pic>
        <p:nvPicPr>
          <p:cNvPr id="6" name="图片 5">
            <a:extLst>
              <a:ext uri="{FF2B5EF4-FFF2-40B4-BE49-F238E27FC236}">
                <a16:creationId xmlns:a16="http://schemas.microsoft.com/office/drawing/2014/main" id="{DE6E5731-2DCA-48BC-A192-8048E593A11C}"/>
              </a:ext>
            </a:extLst>
          </p:cNvPr>
          <p:cNvPicPr>
            <a:picLocks noChangeAspect="1"/>
          </p:cNvPicPr>
          <p:nvPr/>
        </p:nvPicPr>
        <p:blipFill>
          <a:blip r:embed="rId5"/>
          <a:stretch>
            <a:fillRect/>
          </a:stretch>
        </p:blipFill>
        <p:spPr>
          <a:xfrm>
            <a:off x="4916709" y="1512383"/>
            <a:ext cx="6880844" cy="2931783"/>
          </a:xfrm>
          <a:prstGeom prst="rect">
            <a:avLst/>
          </a:prstGeom>
        </p:spPr>
      </p:pic>
      <p:sp>
        <p:nvSpPr>
          <p:cNvPr id="7" name="文本框 6">
            <a:extLst>
              <a:ext uri="{FF2B5EF4-FFF2-40B4-BE49-F238E27FC236}">
                <a16:creationId xmlns:a16="http://schemas.microsoft.com/office/drawing/2014/main" id="{B3ECD13E-579E-4072-B929-6B646E1757F9}"/>
              </a:ext>
            </a:extLst>
          </p:cNvPr>
          <p:cNvSpPr txBox="1"/>
          <p:nvPr/>
        </p:nvSpPr>
        <p:spPr>
          <a:xfrm>
            <a:off x="4974956" y="4504456"/>
            <a:ext cx="6774785" cy="1077218"/>
          </a:xfrm>
          <a:prstGeom prst="rect">
            <a:avLst/>
          </a:prstGeom>
          <a:noFill/>
        </p:spPr>
        <p:txBody>
          <a:bodyPr wrap="square" rtlCol="0">
            <a:spAutoFit/>
          </a:bodyPr>
          <a:lstStyle/>
          <a:p>
            <a:pPr algn="ctr"/>
            <a:r>
              <a:rPr kumimoji="1" lang="en-US" altLang="zh-CN" sz="3200" dirty="0"/>
              <a:t>Effective receptive field </a:t>
            </a:r>
          </a:p>
          <a:p>
            <a:pPr algn="ctr"/>
            <a:r>
              <a:rPr kumimoji="1" lang="en-US" altLang="zh-CN" sz="3200" dirty="0"/>
              <a:t>(image credit: Ding et al.) </a:t>
            </a:r>
            <a:endParaRPr kumimoji="1" lang="zh-CN" altLang="en-US" sz="2800" dirty="0"/>
          </a:p>
        </p:txBody>
      </p:sp>
      <p:pic>
        <p:nvPicPr>
          <p:cNvPr id="9" name="音频 8">
            <a:hlinkClick r:id="" action="ppaction://media"/>
            <a:extLst>
              <a:ext uri="{FF2B5EF4-FFF2-40B4-BE49-F238E27FC236}">
                <a16:creationId xmlns:a16="http://schemas.microsoft.com/office/drawing/2014/main" id="{30E20152-C9BD-4E2B-B321-BA8D1F98B5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98545052"/>
      </p:ext>
    </p:extLst>
  </p:cSld>
  <p:clrMapOvr>
    <a:masterClrMapping/>
  </p:clrMapOvr>
  <mc:AlternateContent xmlns:mc="http://schemas.openxmlformats.org/markup-compatibility/2006" xmlns:p14="http://schemas.microsoft.com/office/powerpoint/2010/main">
    <mc:Choice Requires="p14">
      <p:transition spd="slow" p14:dur="2000" advTm="55686"/>
    </mc:Choice>
    <mc:Fallback xmlns="">
      <p:transition spd="slow" advTm="55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Background</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r>
              <a:rPr lang="en-US" altLang="zh-CN" dirty="0"/>
              <a:t>Transformer</a:t>
            </a:r>
            <a:r>
              <a:rPr lang="zh-CN" altLang="en-US" dirty="0"/>
              <a:t> </a:t>
            </a:r>
            <a:r>
              <a:rPr lang="en-US" altLang="zh-CN" dirty="0"/>
              <a:t>in</a:t>
            </a:r>
            <a:r>
              <a:rPr lang="zh-CN" altLang="en-US" dirty="0"/>
              <a:t> </a:t>
            </a:r>
            <a:r>
              <a:rPr lang="en-US" altLang="zh-CN" dirty="0"/>
              <a:t>NLP (</a:t>
            </a:r>
            <a:r>
              <a:rPr lang="en-US" altLang="zh-CN" dirty="0" err="1"/>
              <a:t>NeurIPS</a:t>
            </a:r>
            <a:r>
              <a:rPr lang="en-US" altLang="zh-CN" dirty="0"/>
              <a:t> 2017, Attention Is All You Need)</a:t>
            </a:r>
          </a:p>
          <a:p>
            <a:pPr marL="0" indent="0">
              <a:buNone/>
            </a:pPr>
            <a:endParaRPr lang="en-US" altLang="zh-CN" dirty="0"/>
          </a:p>
          <a:p>
            <a:pPr marL="0" indent="0">
              <a:buNone/>
            </a:pPr>
            <a:endParaRPr lang="zh-CN" altLang="en-US" dirty="0"/>
          </a:p>
        </p:txBody>
      </p:sp>
      <p:pic>
        <p:nvPicPr>
          <p:cNvPr id="7" name="图片 6">
            <a:extLst>
              <a:ext uri="{FF2B5EF4-FFF2-40B4-BE49-F238E27FC236}">
                <a16:creationId xmlns:a16="http://schemas.microsoft.com/office/drawing/2014/main" id="{B3F6A448-7CEA-A7B8-9031-20401C8B9A92}"/>
              </a:ext>
            </a:extLst>
          </p:cNvPr>
          <p:cNvPicPr>
            <a:picLocks noChangeAspect="1"/>
          </p:cNvPicPr>
          <p:nvPr/>
        </p:nvPicPr>
        <p:blipFill>
          <a:blip r:embed="rId5"/>
          <a:stretch>
            <a:fillRect/>
          </a:stretch>
        </p:blipFill>
        <p:spPr>
          <a:xfrm>
            <a:off x="1299507" y="1527707"/>
            <a:ext cx="2824740" cy="4159847"/>
          </a:xfrm>
          <a:prstGeom prst="rect">
            <a:avLst/>
          </a:prstGeom>
        </p:spPr>
      </p:pic>
      <p:sp>
        <p:nvSpPr>
          <p:cNvPr id="8" name="文本框 7">
            <a:extLst>
              <a:ext uri="{FF2B5EF4-FFF2-40B4-BE49-F238E27FC236}">
                <a16:creationId xmlns:a16="http://schemas.microsoft.com/office/drawing/2014/main" id="{74137B99-D5C5-A0C2-6006-95A8553683EB}"/>
              </a:ext>
            </a:extLst>
          </p:cNvPr>
          <p:cNvSpPr txBox="1"/>
          <p:nvPr/>
        </p:nvSpPr>
        <p:spPr>
          <a:xfrm>
            <a:off x="945307" y="5652790"/>
            <a:ext cx="3324820" cy="830997"/>
          </a:xfrm>
          <a:prstGeom prst="rect">
            <a:avLst/>
          </a:prstGeom>
          <a:noFill/>
        </p:spPr>
        <p:txBody>
          <a:bodyPr wrap="none" rtlCol="0">
            <a:spAutoFit/>
          </a:bodyPr>
          <a:lstStyle/>
          <a:p>
            <a:pPr algn="ctr"/>
            <a:r>
              <a:rPr kumimoji="1" lang="en-US" altLang="zh-CN" sz="2400" dirty="0"/>
              <a:t>Transformer</a:t>
            </a:r>
            <a:r>
              <a:rPr kumimoji="1" lang="zh-CN" altLang="en-US" sz="2400" dirty="0"/>
              <a:t> </a:t>
            </a:r>
            <a:r>
              <a:rPr kumimoji="1" lang="en-US" altLang="zh-CN" sz="2400" dirty="0"/>
              <a:t>Architecture</a:t>
            </a:r>
          </a:p>
          <a:p>
            <a:pPr algn="ctr"/>
            <a:r>
              <a:rPr kumimoji="1" lang="en-US" altLang="zh-CN" sz="2400" dirty="0"/>
              <a:t>for</a:t>
            </a:r>
            <a:r>
              <a:rPr kumimoji="1" lang="zh-CN" altLang="en-US" sz="2400" dirty="0"/>
              <a:t> </a:t>
            </a:r>
            <a:r>
              <a:rPr kumimoji="1" lang="en-US" altLang="zh-CN" sz="2400" dirty="0"/>
              <a:t>Machine</a:t>
            </a:r>
            <a:r>
              <a:rPr kumimoji="1" lang="zh-CN" altLang="en-US" sz="2400" dirty="0"/>
              <a:t> </a:t>
            </a:r>
            <a:r>
              <a:rPr kumimoji="1" lang="en-US" altLang="zh-CN" sz="2400" dirty="0"/>
              <a:t>Translation</a:t>
            </a:r>
            <a:endParaRPr kumimoji="1" lang="zh-CN" altLang="en-US" sz="2400" dirty="0"/>
          </a:p>
        </p:txBody>
      </p:sp>
      <p:pic>
        <p:nvPicPr>
          <p:cNvPr id="9" name="图片 8">
            <a:extLst>
              <a:ext uri="{FF2B5EF4-FFF2-40B4-BE49-F238E27FC236}">
                <a16:creationId xmlns:a16="http://schemas.microsoft.com/office/drawing/2014/main" id="{770D0E3A-4161-B88C-C494-0ABEE487D01C}"/>
              </a:ext>
            </a:extLst>
          </p:cNvPr>
          <p:cNvPicPr>
            <a:picLocks noChangeAspect="1"/>
          </p:cNvPicPr>
          <p:nvPr/>
        </p:nvPicPr>
        <p:blipFill>
          <a:blip r:embed="rId6"/>
          <a:stretch>
            <a:fillRect/>
          </a:stretch>
        </p:blipFill>
        <p:spPr>
          <a:xfrm>
            <a:off x="5611772" y="1476960"/>
            <a:ext cx="1902146" cy="3283031"/>
          </a:xfrm>
          <a:prstGeom prst="rect">
            <a:avLst/>
          </a:prstGeom>
        </p:spPr>
      </p:pic>
      <p:sp>
        <p:nvSpPr>
          <p:cNvPr id="10" name="文本框 9">
            <a:extLst>
              <a:ext uri="{FF2B5EF4-FFF2-40B4-BE49-F238E27FC236}">
                <a16:creationId xmlns:a16="http://schemas.microsoft.com/office/drawing/2014/main" id="{2E56EFB2-FFB6-4A99-8F9E-B262C73ACA77}"/>
              </a:ext>
            </a:extLst>
          </p:cNvPr>
          <p:cNvSpPr txBox="1"/>
          <p:nvPr/>
        </p:nvSpPr>
        <p:spPr>
          <a:xfrm>
            <a:off x="5279164" y="5685826"/>
            <a:ext cx="2642711" cy="830997"/>
          </a:xfrm>
          <a:prstGeom prst="rect">
            <a:avLst/>
          </a:prstGeom>
          <a:noFill/>
        </p:spPr>
        <p:txBody>
          <a:bodyPr wrap="none" rtlCol="0">
            <a:spAutoFit/>
          </a:bodyPr>
          <a:lstStyle/>
          <a:p>
            <a:pPr algn="ctr"/>
            <a:r>
              <a:rPr kumimoji="1" lang="en-US" altLang="zh-CN" sz="2400" dirty="0"/>
              <a:t>Scaled</a:t>
            </a:r>
            <a:r>
              <a:rPr kumimoji="1" lang="zh-CN" altLang="en-US" sz="2400" dirty="0"/>
              <a:t> </a:t>
            </a:r>
            <a:r>
              <a:rPr kumimoji="1" lang="en-US" altLang="zh-CN" sz="2400" dirty="0"/>
              <a:t>Dot-Product</a:t>
            </a:r>
            <a:r>
              <a:rPr kumimoji="1" lang="zh-CN" altLang="en-US" sz="2400" dirty="0"/>
              <a:t> </a:t>
            </a:r>
            <a:endParaRPr kumimoji="1" lang="en-US" altLang="zh-CN" sz="2400" dirty="0"/>
          </a:p>
          <a:p>
            <a:pPr algn="ctr"/>
            <a:r>
              <a:rPr kumimoji="1" lang="en-US" altLang="zh-CN" sz="2400" dirty="0"/>
              <a:t>Attention</a:t>
            </a:r>
            <a:endParaRPr kumimoji="1" lang="zh-CN" altLang="en-US" sz="2400" dirty="0"/>
          </a:p>
        </p:txBody>
      </p:sp>
      <p:pic>
        <p:nvPicPr>
          <p:cNvPr id="12" name="图片 11">
            <a:extLst>
              <a:ext uri="{FF2B5EF4-FFF2-40B4-BE49-F238E27FC236}">
                <a16:creationId xmlns:a16="http://schemas.microsoft.com/office/drawing/2014/main" id="{DFD8BF97-600E-E8F7-9AEF-6B7FD10CAD35}"/>
              </a:ext>
            </a:extLst>
          </p:cNvPr>
          <p:cNvPicPr>
            <a:picLocks noChangeAspect="1"/>
          </p:cNvPicPr>
          <p:nvPr/>
        </p:nvPicPr>
        <p:blipFill>
          <a:blip r:embed="rId7"/>
          <a:stretch>
            <a:fillRect/>
          </a:stretch>
        </p:blipFill>
        <p:spPr>
          <a:xfrm>
            <a:off x="8785856" y="1442461"/>
            <a:ext cx="2964311" cy="3838287"/>
          </a:xfrm>
          <a:prstGeom prst="rect">
            <a:avLst/>
          </a:prstGeom>
        </p:spPr>
      </p:pic>
      <p:sp>
        <p:nvSpPr>
          <p:cNvPr id="13" name="文本框 12">
            <a:extLst>
              <a:ext uri="{FF2B5EF4-FFF2-40B4-BE49-F238E27FC236}">
                <a16:creationId xmlns:a16="http://schemas.microsoft.com/office/drawing/2014/main" id="{1045BA23-A969-0F29-6153-A6273CA1AD1D}"/>
              </a:ext>
            </a:extLst>
          </p:cNvPr>
          <p:cNvSpPr txBox="1"/>
          <p:nvPr/>
        </p:nvSpPr>
        <p:spPr>
          <a:xfrm>
            <a:off x="8748793" y="5832020"/>
            <a:ext cx="2849691" cy="461665"/>
          </a:xfrm>
          <a:prstGeom prst="rect">
            <a:avLst/>
          </a:prstGeom>
          <a:noFill/>
        </p:spPr>
        <p:txBody>
          <a:bodyPr wrap="none" rtlCol="0">
            <a:spAutoFit/>
          </a:bodyPr>
          <a:lstStyle/>
          <a:p>
            <a:pPr algn="ctr"/>
            <a:r>
              <a:rPr kumimoji="1" lang="en-US" altLang="zh-CN" sz="2400" dirty="0"/>
              <a:t>Multi-Head</a:t>
            </a:r>
            <a:r>
              <a:rPr kumimoji="1" lang="zh-CN" altLang="en-US" sz="2400" dirty="0"/>
              <a:t> </a:t>
            </a:r>
            <a:r>
              <a:rPr kumimoji="1" lang="en-US" altLang="zh-CN" sz="2400" dirty="0"/>
              <a:t>Attention</a:t>
            </a:r>
            <a:endParaRPr kumimoji="1" lang="zh-CN" altLang="en-US" sz="2400" dirty="0"/>
          </a:p>
        </p:txBody>
      </p:sp>
      <p:sp>
        <p:nvSpPr>
          <p:cNvPr id="11" name="文本框 10">
            <a:extLst>
              <a:ext uri="{FF2B5EF4-FFF2-40B4-BE49-F238E27FC236}">
                <a16:creationId xmlns:a16="http://schemas.microsoft.com/office/drawing/2014/main" id="{3164836F-942F-40AF-B666-E42450087AB5}"/>
              </a:ext>
            </a:extLst>
          </p:cNvPr>
          <p:cNvSpPr txBox="1"/>
          <p:nvPr/>
        </p:nvSpPr>
        <p:spPr>
          <a:xfrm>
            <a:off x="4478447" y="4796265"/>
            <a:ext cx="3748547" cy="523220"/>
          </a:xfrm>
          <a:prstGeom prst="rect">
            <a:avLst/>
          </a:prstGeom>
          <a:noFill/>
        </p:spPr>
        <p:txBody>
          <a:bodyPr wrap="square">
            <a:spAutoFit/>
          </a:bodyPr>
          <a:lstStyle/>
          <a:p>
            <a:pPr lvl="1" algn="ctr"/>
            <a:r>
              <a:rPr lang="en-US" altLang="zh-CN" sz="2800" dirty="0">
                <a:solidFill>
                  <a:srgbClr val="FF0000"/>
                </a:solidFill>
              </a:rPr>
              <a:t>Q</a:t>
            </a:r>
            <a:r>
              <a:rPr lang="en-US" altLang="zh-CN" sz="2800" dirty="0"/>
              <a:t>uery, </a:t>
            </a:r>
            <a:r>
              <a:rPr lang="en-US" altLang="zh-CN" sz="2800" dirty="0">
                <a:solidFill>
                  <a:srgbClr val="FF0000"/>
                </a:solidFill>
              </a:rPr>
              <a:t>K</a:t>
            </a:r>
            <a:r>
              <a:rPr lang="en-US" altLang="zh-CN" sz="2800" dirty="0"/>
              <a:t>ey, </a:t>
            </a:r>
            <a:r>
              <a:rPr lang="en-US" altLang="zh-CN" sz="2800" dirty="0">
                <a:solidFill>
                  <a:srgbClr val="FF0000"/>
                </a:solidFill>
              </a:rPr>
              <a:t>V</a:t>
            </a:r>
            <a:r>
              <a:rPr lang="en-US" altLang="zh-CN" sz="2800" dirty="0"/>
              <a:t>alue</a:t>
            </a:r>
          </a:p>
        </p:txBody>
      </p:sp>
      <p:sp>
        <p:nvSpPr>
          <p:cNvPr id="14" name="文本框 13">
            <a:extLst>
              <a:ext uri="{FF2B5EF4-FFF2-40B4-BE49-F238E27FC236}">
                <a16:creationId xmlns:a16="http://schemas.microsoft.com/office/drawing/2014/main" id="{57D871A8-2629-4E1D-8DA7-483998A48917}"/>
              </a:ext>
            </a:extLst>
          </p:cNvPr>
          <p:cNvSpPr txBox="1"/>
          <p:nvPr/>
        </p:nvSpPr>
        <p:spPr>
          <a:xfrm>
            <a:off x="441833" y="1641234"/>
            <a:ext cx="1665595" cy="10672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3200" dirty="0">
                <a:solidFill>
                  <a:srgbClr val="FF0000"/>
                </a:solidFill>
              </a:rPr>
              <a:t>Parallel</a:t>
            </a:r>
          </a:p>
          <a:p>
            <a:pPr algn="ctr"/>
            <a:r>
              <a:rPr lang="en-US" altLang="zh-CN" sz="3200" dirty="0">
                <a:solidFill>
                  <a:srgbClr val="FF0000"/>
                </a:solidFill>
              </a:rPr>
              <a:t>Global</a:t>
            </a:r>
          </a:p>
        </p:txBody>
      </p:sp>
      <p:pic>
        <p:nvPicPr>
          <p:cNvPr id="15" name="音频 14">
            <a:hlinkClick r:id="" action="ppaction://media"/>
            <a:extLst>
              <a:ext uri="{FF2B5EF4-FFF2-40B4-BE49-F238E27FC236}">
                <a16:creationId xmlns:a16="http://schemas.microsoft.com/office/drawing/2014/main" id="{90621042-3F0F-42F0-B44B-32D662D3E3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49946049"/>
      </p:ext>
    </p:extLst>
  </p:cSld>
  <p:clrMapOvr>
    <a:masterClrMapping/>
  </p:clrMapOvr>
  <mc:AlternateContent xmlns:mc="http://schemas.openxmlformats.org/markup-compatibility/2006" xmlns:p14="http://schemas.microsoft.com/office/powerpoint/2010/main">
    <mc:Choice Requires="p14">
      <p:transition spd="slow" p14:dur="2000" advTm="31124"/>
    </mc:Choice>
    <mc:Fallback xmlns="">
      <p:transition spd="slow" advTm="31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715200-F353-47D9-95EA-7750AFE4567A}"/>
              </a:ext>
            </a:extLst>
          </p:cNvPr>
          <p:cNvSpPr>
            <a:spLocks noGrp="1"/>
          </p:cNvSpPr>
          <p:nvPr>
            <p:ph type="title"/>
          </p:nvPr>
        </p:nvSpPr>
        <p:spPr/>
        <p:txBody>
          <a:bodyPr/>
          <a:lstStyle/>
          <a:p>
            <a:r>
              <a:rPr lang="en-US" altLang="zh-CN" dirty="0"/>
              <a:t>Background</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527F840F-259A-43AA-8B5C-DF9BF05BCB89}"/>
                  </a:ext>
                </a:extLst>
              </p:cNvPr>
              <p:cNvSpPr>
                <a:spLocks noGrp="1"/>
              </p:cNvSpPr>
              <p:nvPr>
                <p:ph idx="1"/>
              </p:nvPr>
            </p:nvSpPr>
            <p:spPr/>
            <p:txBody>
              <a:bodyPr/>
              <a:lstStyle/>
              <a:p>
                <a:r>
                  <a:rPr lang="en-US" altLang="zh-CN" dirty="0"/>
                  <a:t>Self-Attention: </a:t>
                </a:r>
                <a14:m>
                  <m:oMath xmlns:m="http://schemas.openxmlformats.org/officeDocument/2006/math">
                    <m:r>
                      <a:rPr lang="en-US" altLang="zh-CN" sz="3200" b="1" i="1" smtClean="0">
                        <a:latin typeface="Cambria Math" panose="02040503050406030204" pitchFamily="18" charset="0"/>
                      </a:rPr>
                      <m:t>𝑨</m:t>
                    </m:r>
                    <m:r>
                      <a:rPr lang="en-US" altLang="zh-CN" sz="3200" b="1" i="1" smtClean="0">
                        <a:latin typeface="Cambria Math" panose="02040503050406030204" pitchFamily="18" charset="0"/>
                      </a:rPr>
                      <m:t>=</m:t>
                    </m:r>
                    <m:r>
                      <m:rPr>
                        <m:nor/>
                      </m:rPr>
                      <a:rPr lang="en-US" altLang="zh-CN" sz="3200" b="0" i="0" smtClean="0">
                        <a:latin typeface="Cambria Math" panose="02040503050406030204" pitchFamily="18" charset="0"/>
                      </a:rPr>
                      <m:t>Softmax</m:t>
                    </m:r>
                    <m:d>
                      <m:dPr>
                        <m:ctrlPr>
                          <a:rPr lang="en-US" altLang="zh-CN" sz="3200" b="1" i="1" smtClean="0">
                            <a:latin typeface="Cambria Math" panose="02040503050406030204" pitchFamily="18" charset="0"/>
                          </a:rPr>
                        </m:ctrlPr>
                      </m:dPr>
                      <m:e>
                        <m:f>
                          <m:fPr>
                            <m:ctrlPr>
                              <a:rPr lang="en-US" altLang="zh-CN" sz="3200" b="1" i="1" smtClean="0">
                                <a:latin typeface="Cambria Math" panose="02040503050406030204" pitchFamily="18" charset="0"/>
                              </a:rPr>
                            </m:ctrlPr>
                          </m:fPr>
                          <m:num>
                            <m:r>
                              <a:rPr lang="en-US" altLang="zh-CN" sz="3200" i="1">
                                <a:latin typeface="Cambria Math" panose="02040503050406030204" pitchFamily="18" charset="0"/>
                              </a:rPr>
                              <m:t>𝑸</m:t>
                            </m:r>
                            <m:r>
                              <a:rPr lang="en-US" altLang="zh-CN" sz="3200" b="0" i="1" smtClean="0">
                                <a:latin typeface="Cambria Math" panose="02040503050406030204" pitchFamily="18" charset="0"/>
                              </a:rPr>
                              <m:t>×</m:t>
                            </m:r>
                            <m:sSup>
                              <m:sSupPr>
                                <m:ctrlPr>
                                  <a:rPr lang="en-US" altLang="zh-CN" sz="3200" b="1" i="1" smtClean="0">
                                    <a:latin typeface="Cambria Math" panose="02040503050406030204" pitchFamily="18" charset="0"/>
                                  </a:rPr>
                                </m:ctrlPr>
                              </m:sSupPr>
                              <m:e>
                                <m:r>
                                  <a:rPr lang="en-US" altLang="zh-CN" sz="3200" i="1">
                                    <a:latin typeface="Cambria Math" panose="02040503050406030204" pitchFamily="18" charset="0"/>
                                  </a:rPr>
                                  <m:t>𝑲</m:t>
                                </m:r>
                              </m:e>
                              <m:sup>
                                <m:r>
                                  <a:rPr lang="en-US" altLang="zh-CN" sz="3200" b="0" i="1" smtClean="0">
                                    <a:latin typeface="Cambria Math" panose="02040503050406030204" pitchFamily="18" charset="0"/>
                                  </a:rPr>
                                  <m:t>𝑇</m:t>
                                </m:r>
                              </m:sup>
                            </m:sSup>
                          </m:num>
                          <m:den>
                            <m:rad>
                              <m:radPr>
                                <m:degHide m:val="on"/>
                                <m:ctrlPr>
                                  <a:rPr lang="en-US" altLang="zh-CN" sz="3200" b="1" i="1" smtClean="0">
                                    <a:latin typeface="Cambria Math" panose="02040503050406030204" pitchFamily="18" charset="0"/>
                                  </a:rPr>
                                </m:ctrlPr>
                              </m:radPr>
                              <m:deg/>
                              <m:e>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𝑑</m:t>
                                    </m:r>
                                  </m:e>
                                  <m:sub>
                                    <m:r>
                                      <a:rPr lang="en-US" altLang="zh-CN" sz="3200" b="0" i="1" smtClean="0">
                                        <a:latin typeface="Cambria Math" panose="02040503050406030204" pitchFamily="18" charset="0"/>
                                      </a:rPr>
                                      <m:t>𝑘</m:t>
                                    </m:r>
                                  </m:sub>
                                </m:sSub>
                              </m:e>
                            </m:rad>
                          </m:den>
                        </m:f>
                      </m:e>
                    </m:d>
                    <m:r>
                      <a:rPr lang="en-US" altLang="zh-CN" sz="3200" b="1" i="1" smtClean="0">
                        <a:latin typeface="Cambria Math" panose="02040503050406030204" pitchFamily="18" charset="0"/>
                      </a:rPr>
                      <m:t>×</m:t>
                    </m:r>
                    <m:r>
                      <a:rPr lang="en-US" altLang="zh-CN" sz="3200" b="1" i="1" smtClean="0">
                        <a:latin typeface="Cambria Math" panose="02040503050406030204" pitchFamily="18" charset="0"/>
                      </a:rPr>
                      <m:t>𝑽</m:t>
                    </m:r>
                  </m:oMath>
                </a14:m>
                <a:endParaRPr lang="en-US" altLang="zh-CN" dirty="0"/>
              </a:p>
              <a:p>
                <a:pPr lvl="1"/>
                <a:r>
                  <a:rPr lang="en-US" altLang="zh-CN" dirty="0"/>
                  <a:t>By default: </a:t>
                </a:r>
                <a14:m>
                  <m:oMath xmlns:m="http://schemas.openxmlformats.org/officeDocument/2006/math">
                    <m:r>
                      <m:rPr>
                        <m:sty m:val="p"/>
                      </m:rPr>
                      <a:rPr lang="en-US" altLang="zh-CN" b="0" i="1" dirty="0" smtClean="0">
                        <a:latin typeface="Cambria Math" panose="02040503050406030204" pitchFamily="18" charset="0"/>
                      </a:rPr>
                      <m:t>X</m:t>
                    </m:r>
                    <m:r>
                      <a:rPr lang="en-US" altLang="zh-CN" b="0" i="0" dirty="0" smtClean="0">
                        <a:latin typeface="Cambria Math" panose="02040503050406030204" pitchFamily="18" charset="0"/>
                      </a:rPr>
                      <m:t>,</m:t>
                    </m:r>
                    <m:r>
                      <m:rPr>
                        <m:sty m:val="p"/>
                      </m:rPr>
                      <a:rPr lang="en-US" altLang="zh-CN" b="0" i="0" dirty="0" smtClean="0">
                        <a:latin typeface="Cambria Math" panose="02040503050406030204" pitchFamily="18" charset="0"/>
                      </a:rPr>
                      <m:t>Q</m:t>
                    </m:r>
                    <m:r>
                      <a:rPr lang="en-US" altLang="zh-CN" b="0" i="0" dirty="0" smtClean="0">
                        <a:latin typeface="Cambria Math" panose="02040503050406030204" pitchFamily="18" charset="0"/>
                      </a:rPr>
                      <m:t>,</m:t>
                    </m:r>
                    <m:r>
                      <a:rPr lang="en-US" altLang="zh-CN" i="1" dirty="0" smtClean="0">
                        <a:latin typeface="Cambria Math" panose="02040503050406030204" pitchFamily="18" charset="0"/>
                      </a:rPr>
                      <m:t>𝐾</m:t>
                    </m:r>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𝑉</m:t>
                    </m:r>
                    <m:r>
                      <a:rPr lang="en-US" altLang="zh-CN" b="0" i="1" dirty="0" smtClean="0">
                        <a:latin typeface="Cambria Math" panose="02040503050406030204" pitchFamily="18" charset="0"/>
                      </a:rPr>
                      <m:t>∈</m:t>
                    </m:r>
                    <m:sSup>
                      <m:sSupPr>
                        <m:ctrlPr>
                          <a:rPr lang="en-US" altLang="zh-CN" b="0" i="1" dirty="0" smtClean="0">
                            <a:latin typeface="Cambria Math" panose="02040503050406030204" pitchFamily="18" charset="0"/>
                            <a:ea typeface="Cambria Math" panose="02040503050406030204" pitchFamily="18" charset="0"/>
                          </a:rPr>
                        </m:ctrlPr>
                      </m:sSupPr>
                      <m:e>
                        <m:r>
                          <a:rPr lang="en-US" altLang="zh-CN" b="0" i="1" dirty="0" smtClean="0">
                            <a:latin typeface="Cambria Math" panose="02040503050406030204" pitchFamily="18" charset="0"/>
                            <a:ea typeface="Cambria Math" panose="02040503050406030204" pitchFamily="18" charset="0"/>
                          </a:rPr>
                          <m:t>ℝ</m:t>
                        </m:r>
                      </m:e>
                      <m:sup>
                        <m:r>
                          <a:rPr lang="en-US" altLang="zh-CN" b="0" i="1" dirty="0" smtClean="0">
                            <a:latin typeface="Cambria Math" panose="02040503050406030204" pitchFamily="18" charset="0"/>
                            <a:ea typeface="Cambria Math" panose="02040503050406030204" pitchFamily="18" charset="0"/>
                          </a:rPr>
                          <m:t>𝑁𝐶</m:t>
                        </m:r>
                      </m:sup>
                    </m:sSup>
                  </m:oMath>
                </a14:m>
                <a:r>
                  <a:rPr lang="en-US" altLang="zh-CN" b="0" i="1" dirty="0">
                    <a:latin typeface="Cambria Math" panose="02040503050406030204" pitchFamily="18" charset="0"/>
                    <a:ea typeface="Cambria Math" panose="02040503050406030204" pitchFamily="18" charset="0"/>
                  </a:rPr>
                  <a:t>, </a:t>
                </a:r>
                <a14:m>
                  <m:oMath xmlns:m="http://schemas.openxmlformats.org/officeDocument/2006/math">
                    <m:r>
                      <m:rPr>
                        <m:sty m:val="p"/>
                      </m:rPr>
                      <a:rPr lang="en-US" altLang="zh-CN" b="0" i="0" dirty="0" smtClean="0">
                        <a:latin typeface="Cambria Math" panose="02040503050406030204" pitchFamily="18" charset="0"/>
                        <a:ea typeface="Cambria Math" panose="02040503050406030204" pitchFamily="18" charset="0"/>
                      </a:rPr>
                      <m:t>N</m:t>
                    </m:r>
                  </m:oMath>
                </a14:m>
                <a:r>
                  <a:rPr lang="en-US" altLang="zh-CN" dirty="0"/>
                  <a:t>: sequence length, </a:t>
                </a:r>
                <a14:m>
                  <m:oMath xmlns:m="http://schemas.openxmlformats.org/officeDocument/2006/math">
                    <m:r>
                      <m:rPr>
                        <m:sty m:val="p"/>
                      </m:rPr>
                      <a:rPr lang="en-US" altLang="zh-CN" b="0" i="0" dirty="0" smtClean="0">
                        <a:latin typeface="Cambria Math" panose="02040503050406030204" pitchFamily="18" charset="0"/>
                        <a:ea typeface="Cambria Math" panose="02040503050406030204" pitchFamily="18" charset="0"/>
                      </a:rPr>
                      <m:t>C</m:t>
                    </m:r>
                  </m:oMath>
                </a14:m>
                <a:r>
                  <a:rPr lang="en-US" altLang="zh-CN" dirty="0"/>
                  <a:t>: feature dim</a:t>
                </a:r>
              </a:p>
              <a:p>
                <a:pPr lvl="1"/>
                <a:endParaRPr lang="zh-CN" altLang="en-US" dirty="0"/>
              </a:p>
              <a:p>
                <a:endParaRPr lang="zh-CN" altLang="en-US" dirty="0"/>
              </a:p>
            </p:txBody>
          </p:sp>
        </mc:Choice>
        <mc:Fallback xmlns="">
          <p:sp>
            <p:nvSpPr>
              <p:cNvPr id="3" name="内容占位符 2">
                <a:extLst>
                  <a:ext uri="{FF2B5EF4-FFF2-40B4-BE49-F238E27FC236}">
                    <a16:creationId xmlns:a16="http://schemas.microsoft.com/office/drawing/2014/main" id="{527F840F-259A-43AA-8B5C-DF9BF05BCB89}"/>
                  </a:ext>
                </a:extLst>
              </p:cNvPr>
              <p:cNvSpPr>
                <a:spLocks noGrp="1" noRot="1" noChangeAspect="1" noMove="1" noResize="1" noEditPoints="1" noAdjustHandles="1" noChangeArrowheads="1" noChangeShapeType="1" noTextEdit="1"/>
              </p:cNvSpPr>
              <p:nvPr>
                <p:ph idx="1"/>
              </p:nvPr>
            </p:nvSpPr>
            <p:spPr>
              <a:blipFill>
                <a:blip r:embed="rId5"/>
                <a:stretch>
                  <a:fillRect l="-1235"/>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14FBA99C-E61E-450D-ADA2-C1599BCC6727}"/>
              </a:ext>
            </a:extLst>
          </p:cNvPr>
          <p:cNvSpPr txBox="1"/>
          <p:nvPr/>
        </p:nvSpPr>
        <p:spPr>
          <a:xfrm>
            <a:off x="2965989" y="6131879"/>
            <a:ext cx="8704235" cy="369332"/>
          </a:xfrm>
          <a:prstGeom prst="rect">
            <a:avLst/>
          </a:prstGeom>
          <a:noFill/>
        </p:spPr>
        <p:txBody>
          <a:bodyPr wrap="square">
            <a:spAutoFit/>
          </a:bodyPr>
          <a:lstStyle/>
          <a:p>
            <a:pPr algn="r"/>
            <a:r>
              <a:rPr lang="zh-CN" altLang="en-US" dirty="0"/>
              <a:t>https://blogs.oracle.com/ai-and-datascience/post/multi-head-self-attention-in-nlp</a:t>
            </a:r>
          </a:p>
        </p:txBody>
      </p:sp>
      <p:pic>
        <p:nvPicPr>
          <p:cNvPr id="1026" name="Picture 2">
            <a:extLst>
              <a:ext uri="{FF2B5EF4-FFF2-40B4-BE49-F238E27FC236}">
                <a16:creationId xmlns:a16="http://schemas.microsoft.com/office/drawing/2014/main" id="{48DB1249-8501-421F-B30F-4882617D5B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05" t="4668" r="5719" b="2552"/>
          <a:stretch/>
        </p:blipFill>
        <p:spPr bwMode="auto">
          <a:xfrm>
            <a:off x="4768245" y="2886169"/>
            <a:ext cx="6486284" cy="30427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8B25D22C-0D0B-4F50-A016-FE0C220794E3}"/>
                  </a:ext>
                </a:extLst>
              </p:cNvPr>
              <p:cNvSpPr txBox="1"/>
              <p:nvPr/>
            </p:nvSpPr>
            <p:spPr>
              <a:xfrm>
                <a:off x="289079" y="3068666"/>
                <a:ext cx="4837104" cy="830997"/>
              </a:xfrm>
              <a:prstGeom prst="rect">
                <a:avLst/>
              </a:prstGeom>
              <a:noFill/>
            </p:spPr>
            <p:txBody>
              <a:bodyPr wrap="square">
                <a:spAutoFit/>
              </a:bodyPr>
              <a:lstStyle/>
              <a:p>
                <a:pPr lvl="1"/>
                <a14:m>
                  <m:oMathPara xmlns:m="http://schemas.openxmlformats.org/officeDocument/2006/math">
                    <m:oMathParaPr>
                      <m:jc m:val="centerGroup"/>
                    </m:oMathParaPr>
                    <m:oMath xmlns:m="http://schemas.openxmlformats.org/officeDocument/2006/math">
                      <m:r>
                        <a:rPr lang="en-US" altLang="zh-CN" sz="4800" b="0" i="1" smtClean="0">
                          <a:solidFill>
                            <a:schemeClr val="tx1"/>
                          </a:solidFill>
                          <a:latin typeface="Cambria Math" panose="02040503050406030204" pitchFamily="18" charset="0"/>
                        </a:rPr>
                        <m:t>𝑂</m:t>
                      </m:r>
                      <m:d>
                        <m:dPr>
                          <m:ctrlPr>
                            <a:rPr lang="en-US" altLang="zh-CN" sz="4800" b="0" i="1" smtClean="0">
                              <a:solidFill>
                                <a:schemeClr val="tx1"/>
                              </a:solidFill>
                              <a:latin typeface="Cambria Math" panose="02040503050406030204" pitchFamily="18" charset="0"/>
                            </a:rPr>
                          </m:ctrlPr>
                        </m:dPr>
                        <m:e>
                          <m:r>
                            <a:rPr lang="en-US" altLang="zh-CN" sz="4800" i="1">
                              <a:solidFill>
                                <a:schemeClr val="tx1"/>
                              </a:solidFill>
                              <a:latin typeface="Cambria Math" panose="02040503050406030204" pitchFamily="18" charset="0"/>
                            </a:rPr>
                            <m:t>𝑁</m:t>
                          </m:r>
                          <m:sSup>
                            <m:sSupPr>
                              <m:ctrlPr>
                                <a:rPr lang="en-US" altLang="zh-CN" sz="4800" i="1">
                                  <a:solidFill>
                                    <a:schemeClr val="tx1"/>
                                  </a:solidFill>
                                  <a:latin typeface="Cambria Math" panose="02040503050406030204" pitchFamily="18" charset="0"/>
                                </a:rPr>
                              </m:ctrlPr>
                            </m:sSupPr>
                            <m:e>
                              <m:r>
                                <a:rPr lang="en-US" altLang="zh-CN" sz="4800" i="1">
                                  <a:solidFill>
                                    <a:schemeClr val="tx1"/>
                                  </a:solidFill>
                                  <a:latin typeface="Cambria Math" panose="02040503050406030204" pitchFamily="18" charset="0"/>
                                </a:rPr>
                                <m:t>𝐶</m:t>
                              </m:r>
                            </m:e>
                            <m:sup>
                              <m:r>
                                <a:rPr lang="en-US" altLang="zh-CN" sz="4800" i="1">
                                  <a:solidFill>
                                    <a:schemeClr val="tx1"/>
                                  </a:solidFill>
                                  <a:latin typeface="Cambria Math" panose="02040503050406030204" pitchFamily="18" charset="0"/>
                                </a:rPr>
                                <m:t>2</m:t>
                              </m:r>
                            </m:sup>
                          </m:sSup>
                          <m:r>
                            <a:rPr lang="en-US" altLang="zh-CN" sz="4800" i="1">
                              <a:solidFill>
                                <a:schemeClr val="tx1"/>
                              </a:solidFill>
                              <a:latin typeface="Cambria Math" panose="02040503050406030204" pitchFamily="18" charset="0"/>
                            </a:rPr>
                            <m:t>+</m:t>
                          </m:r>
                          <m:sSup>
                            <m:sSupPr>
                              <m:ctrlPr>
                                <a:rPr lang="en-US" altLang="zh-CN" sz="4800" b="0" i="1" smtClean="0">
                                  <a:solidFill>
                                    <a:srgbClr val="FF0000"/>
                                  </a:solidFill>
                                  <a:latin typeface="Cambria Math" panose="02040503050406030204" pitchFamily="18" charset="0"/>
                                </a:rPr>
                              </m:ctrlPr>
                            </m:sSupPr>
                            <m:e>
                              <m:r>
                                <a:rPr lang="en-US" altLang="zh-CN" sz="4800" b="0" i="1" smtClean="0">
                                  <a:solidFill>
                                    <a:srgbClr val="FF0000"/>
                                  </a:solidFill>
                                  <a:latin typeface="Cambria Math" panose="02040503050406030204" pitchFamily="18" charset="0"/>
                                </a:rPr>
                                <m:t>𝑁</m:t>
                              </m:r>
                            </m:e>
                            <m:sup>
                              <m:r>
                                <a:rPr lang="en-US" altLang="zh-CN" sz="4800" b="0" i="1" smtClean="0">
                                  <a:solidFill>
                                    <a:srgbClr val="FF0000"/>
                                  </a:solidFill>
                                  <a:latin typeface="Cambria Math" panose="02040503050406030204" pitchFamily="18" charset="0"/>
                                </a:rPr>
                                <m:t>2</m:t>
                              </m:r>
                            </m:sup>
                          </m:sSup>
                          <m:r>
                            <m:rPr>
                              <m:sty m:val="p"/>
                            </m:rPr>
                            <a:rPr lang="en-US" altLang="zh-CN" sz="4800" i="1" smtClean="0">
                              <a:solidFill>
                                <a:schemeClr val="tx1"/>
                              </a:solidFill>
                              <a:latin typeface="Cambria Math" panose="02040503050406030204" pitchFamily="18" charset="0"/>
                            </a:rPr>
                            <m:t>C</m:t>
                          </m:r>
                        </m:e>
                      </m:d>
                    </m:oMath>
                  </m:oMathPara>
                </a14:m>
                <a:endParaRPr lang="en-US" altLang="zh-CN" sz="4800" dirty="0">
                  <a:solidFill>
                    <a:schemeClr val="tx1"/>
                  </a:solidFill>
                </a:endParaRPr>
              </a:p>
            </p:txBody>
          </p:sp>
        </mc:Choice>
        <mc:Fallback xmlns="">
          <p:sp>
            <p:nvSpPr>
              <p:cNvPr id="21" name="文本框 20">
                <a:extLst>
                  <a:ext uri="{FF2B5EF4-FFF2-40B4-BE49-F238E27FC236}">
                    <a16:creationId xmlns:a16="http://schemas.microsoft.com/office/drawing/2014/main" id="{8B25D22C-0D0B-4F50-A016-FE0C220794E3}"/>
                  </a:ext>
                </a:extLst>
              </p:cNvPr>
              <p:cNvSpPr txBox="1">
                <a:spLocks noRot="1" noChangeAspect="1" noMove="1" noResize="1" noEditPoints="1" noAdjustHandles="1" noChangeArrowheads="1" noChangeShapeType="1" noTextEdit="1"/>
              </p:cNvSpPr>
              <p:nvPr/>
            </p:nvSpPr>
            <p:spPr>
              <a:xfrm>
                <a:off x="289079" y="3068666"/>
                <a:ext cx="4837104" cy="830997"/>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7306519C-4629-46E1-A616-A033A3C05857}"/>
                  </a:ext>
                </a:extLst>
              </p:cNvPr>
              <p:cNvSpPr txBox="1"/>
              <p:nvPr/>
            </p:nvSpPr>
            <p:spPr>
              <a:xfrm>
                <a:off x="937471" y="4423437"/>
                <a:ext cx="3382486" cy="1077218"/>
              </a:xfrm>
              <a:prstGeom prst="rect">
                <a:avLst/>
              </a:prstGeom>
              <a:noFill/>
            </p:spPr>
            <p:txBody>
              <a:bodyPr wrap="square" rtlCol="0">
                <a:spAutoFit/>
              </a:bodyPr>
              <a:lstStyle/>
              <a:p>
                <a:pPr algn="ctr"/>
                <a:r>
                  <a:rPr lang="en-US" altLang="zh-CN" sz="3200" dirty="0"/>
                  <a:t>Quadratic growth w.r.t. </a:t>
                </a:r>
                <a14:m>
                  <m:oMath xmlns:m="http://schemas.openxmlformats.org/officeDocument/2006/math">
                    <m:r>
                      <m:rPr>
                        <m:sty m:val="p"/>
                      </m:rPr>
                      <a:rPr lang="en-US" altLang="zh-CN" sz="3200" b="0" i="0" dirty="0" smtClean="0">
                        <a:latin typeface="Cambria Math" panose="02040503050406030204" pitchFamily="18" charset="0"/>
                      </a:rPr>
                      <m:t>N</m:t>
                    </m:r>
                  </m:oMath>
                </a14:m>
                <a:endParaRPr lang="en-US" altLang="zh-CN" sz="3200" dirty="0"/>
              </a:p>
            </p:txBody>
          </p:sp>
        </mc:Choice>
        <mc:Fallback xmlns="">
          <p:sp>
            <p:nvSpPr>
              <p:cNvPr id="6" name="文本框 5">
                <a:extLst>
                  <a:ext uri="{FF2B5EF4-FFF2-40B4-BE49-F238E27FC236}">
                    <a16:creationId xmlns:a16="http://schemas.microsoft.com/office/drawing/2014/main" id="{7306519C-4629-46E1-A616-A033A3C05857}"/>
                  </a:ext>
                </a:extLst>
              </p:cNvPr>
              <p:cNvSpPr txBox="1">
                <a:spLocks noRot="1" noChangeAspect="1" noMove="1" noResize="1" noEditPoints="1" noAdjustHandles="1" noChangeArrowheads="1" noChangeShapeType="1" noTextEdit="1"/>
              </p:cNvSpPr>
              <p:nvPr/>
            </p:nvSpPr>
            <p:spPr>
              <a:xfrm>
                <a:off x="937471" y="4423437"/>
                <a:ext cx="3382486" cy="1077218"/>
              </a:xfrm>
              <a:prstGeom prst="rect">
                <a:avLst/>
              </a:prstGeom>
              <a:blipFill>
                <a:blip r:embed="rId8"/>
                <a:stretch>
                  <a:fillRect l="-180" t="-7386" r="-2703" b="-18750"/>
                </a:stretch>
              </a:blipFill>
            </p:spPr>
            <p:txBody>
              <a:bodyPr/>
              <a:lstStyle/>
              <a:p>
                <a:r>
                  <a:rPr lang="zh-CN" altLang="en-US">
                    <a:noFill/>
                  </a:rPr>
                  <a:t> </a:t>
                </a:r>
              </a:p>
            </p:txBody>
          </p:sp>
        </mc:Fallback>
      </mc:AlternateContent>
      <p:pic>
        <p:nvPicPr>
          <p:cNvPr id="8" name="音频 7">
            <a:hlinkClick r:id="" action="ppaction://media"/>
            <a:extLst>
              <a:ext uri="{FF2B5EF4-FFF2-40B4-BE49-F238E27FC236}">
                <a16:creationId xmlns:a16="http://schemas.microsoft.com/office/drawing/2014/main" id="{8DAFB27C-091F-4FA6-AB53-CECE6698382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4820982"/>
      </p:ext>
    </p:extLst>
  </p:cSld>
  <p:clrMapOvr>
    <a:masterClrMapping/>
  </p:clrMapOvr>
  <mc:AlternateContent xmlns:mc="http://schemas.openxmlformats.org/markup-compatibility/2006" xmlns:p14="http://schemas.microsoft.com/office/powerpoint/2010/main">
    <mc:Choice Requires="p14">
      <p:transition spd="slow" p14:dur="2000" advTm="32671"/>
    </mc:Choice>
    <mc:Fallback xmlns="">
      <p:transition spd="slow" advTm="32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Background</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a:xfrm>
            <a:off x="394446" y="789710"/>
            <a:ext cx="11074300" cy="5820093"/>
          </a:xfrm>
        </p:spPr>
        <p:txBody>
          <a:bodyPr>
            <a:normAutofit/>
          </a:bodyPr>
          <a:lstStyle/>
          <a:p>
            <a:r>
              <a:rPr lang="en-US" altLang="zh-CN" dirty="0"/>
              <a:t>Difference</a:t>
            </a:r>
            <a:r>
              <a:rPr lang="zh-CN" altLang="en-US" dirty="0"/>
              <a:t> </a:t>
            </a:r>
            <a:r>
              <a:rPr lang="en-US" altLang="zh-CN" dirty="0"/>
              <a:t>between</a:t>
            </a:r>
            <a:r>
              <a:rPr lang="zh-CN" altLang="en-US" dirty="0"/>
              <a:t> </a:t>
            </a:r>
            <a:r>
              <a:rPr lang="en-US" altLang="zh-CN" dirty="0"/>
              <a:t>NLP</a:t>
            </a:r>
            <a:r>
              <a:rPr lang="zh-CN" altLang="en-US" dirty="0"/>
              <a:t> </a:t>
            </a:r>
            <a:r>
              <a:rPr lang="en-US" altLang="zh-CN" dirty="0"/>
              <a:t>and</a:t>
            </a:r>
            <a:r>
              <a:rPr lang="zh-CN" altLang="en-US" dirty="0"/>
              <a:t> </a:t>
            </a:r>
            <a:r>
              <a:rPr lang="en-US" altLang="zh-CN" dirty="0"/>
              <a:t>CV</a:t>
            </a:r>
          </a:p>
          <a:p>
            <a:pPr marL="817200" indent="-457200"/>
            <a:r>
              <a:rPr lang="en-US" altLang="zh-CN" b="0" dirty="0"/>
              <a:t>Sequence</a:t>
            </a:r>
            <a:r>
              <a:rPr lang="zh-CN" altLang="en-US" b="0" dirty="0"/>
              <a:t> </a:t>
            </a:r>
            <a:r>
              <a:rPr lang="en-US" altLang="zh-CN" b="0" dirty="0"/>
              <a:t>length</a:t>
            </a:r>
          </a:p>
          <a:p>
            <a:pPr marL="360000" indent="0">
              <a:buNone/>
            </a:pPr>
            <a:r>
              <a:rPr lang="zh-CN" altLang="en-US" b="0" dirty="0"/>
              <a:t>     </a:t>
            </a:r>
            <a:r>
              <a:rPr lang="en-US" altLang="zh-CN" b="0" dirty="0"/>
              <a:t>WMT2014</a:t>
            </a:r>
            <a:r>
              <a:rPr lang="zh-CN" altLang="en-US" b="0" dirty="0"/>
              <a:t> </a:t>
            </a:r>
            <a:r>
              <a:rPr lang="en-US" altLang="zh-CN" b="0" dirty="0"/>
              <a:t>Machine</a:t>
            </a:r>
            <a:r>
              <a:rPr lang="zh-CN" altLang="en-US" b="0" dirty="0"/>
              <a:t> </a:t>
            </a:r>
            <a:r>
              <a:rPr lang="en-US" altLang="zh-CN" b="0" dirty="0"/>
              <a:t>Translation:</a:t>
            </a:r>
            <a:r>
              <a:rPr lang="zh-CN" altLang="en-US" b="0" dirty="0"/>
              <a:t> </a:t>
            </a:r>
            <a:r>
              <a:rPr lang="en-US" altLang="zh-CN" b="0" dirty="0"/>
              <a:t>25</a:t>
            </a:r>
            <a:r>
              <a:rPr lang="zh-CN" altLang="en-US" b="0" dirty="0"/>
              <a:t> </a:t>
            </a:r>
            <a:r>
              <a:rPr lang="en-US" altLang="zh-CN" b="0" dirty="0"/>
              <a:t>words</a:t>
            </a:r>
            <a:r>
              <a:rPr lang="zh-CN" altLang="en-US" b="0" dirty="0"/>
              <a:t> </a:t>
            </a:r>
            <a:r>
              <a:rPr lang="en-US" altLang="zh-CN" b="0" dirty="0"/>
              <a:t>per</a:t>
            </a:r>
            <a:r>
              <a:rPr lang="zh-CN" altLang="en-US" b="0" dirty="0"/>
              <a:t> </a:t>
            </a:r>
            <a:r>
              <a:rPr lang="en-US" altLang="zh-CN" b="0" dirty="0"/>
              <a:t>sentence</a:t>
            </a:r>
          </a:p>
          <a:p>
            <a:pPr marL="360000" indent="0">
              <a:buNone/>
            </a:pPr>
            <a:r>
              <a:rPr lang="zh-CN" altLang="en-US" b="0" dirty="0"/>
              <a:t>     </a:t>
            </a:r>
            <a:r>
              <a:rPr lang="en-US" altLang="zh-CN" b="0" dirty="0"/>
              <a:t>ImageNet-1K</a:t>
            </a:r>
            <a:r>
              <a:rPr lang="zh-CN" altLang="en-US" b="0" dirty="0"/>
              <a:t> </a:t>
            </a:r>
            <a:r>
              <a:rPr lang="en-US" altLang="zh-CN" b="0" dirty="0"/>
              <a:t>Image</a:t>
            </a:r>
            <a:r>
              <a:rPr lang="zh-CN" altLang="en-US" b="0" dirty="0"/>
              <a:t> </a:t>
            </a:r>
            <a:r>
              <a:rPr lang="en-US" altLang="zh-CN" b="0" dirty="0"/>
              <a:t>Classification:</a:t>
            </a:r>
            <a:r>
              <a:rPr lang="zh-CN" altLang="en-US" b="0" dirty="0"/>
              <a:t>  </a:t>
            </a:r>
            <a:r>
              <a:rPr lang="en-US" altLang="zh-CN" b="0" dirty="0"/>
              <a:t>224x224</a:t>
            </a:r>
            <a:r>
              <a:rPr lang="zh-CN" altLang="en-US" b="0" dirty="0"/>
              <a:t> </a:t>
            </a:r>
            <a:r>
              <a:rPr lang="en-US" altLang="zh-CN" b="0" dirty="0"/>
              <a:t>pixels</a:t>
            </a:r>
            <a:r>
              <a:rPr lang="zh-CN" altLang="en-US" b="0" dirty="0"/>
              <a:t> </a:t>
            </a:r>
            <a:r>
              <a:rPr lang="en-US" altLang="zh-CN" b="0" dirty="0"/>
              <a:t>per</a:t>
            </a:r>
            <a:r>
              <a:rPr lang="zh-CN" altLang="en-US" b="0" dirty="0"/>
              <a:t> </a:t>
            </a:r>
            <a:r>
              <a:rPr lang="en-US" altLang="zh-CN" b="0" dirty="0"/>
              <a:t>image</a:t>
            </a:r>
          </a:p>
          <a:p>
            <a:pPr marL="817200" indent="-457200"/>
            <a:r>
              <a:rPr lang="en-US" altLang="zh-CN" b="0" dirty="0"/>
              <a:t>Feature</a:t>
            </a:r>
            <a:r>
              <a:rPr lang="zh-CN" altLang="en-US" b="0" dirty="0"/>
              <a:t> </a:t>
            </a:r>
            <a:r>
              <a:rPr lang="en-US" altLang="zh-CN" b="0" dirty="0"/>
              <a:t>structure</a:t>
            </a:r>
            <a:r>
              <a:rPr lang="zh-CN" altLang="en-US" b="0" dirty="0"/>
              <a:t> </a:t>
            </a:r>
            <a:endParaRPr lang="en-US" altLang="zh-CN" b="0" dirty="0"/>
          </a:p>
          <a:p>
            <a:pPr marL="360000" indent="0">
              <a:buNone/>
            </a:pPr>
            <a:r>
              <a:rPr lang="zh-CN" altLang="en-US" b="0" dirty="0"/>
              <a:t>     </a:t>
            </a:r>
            <a:r>
              <a:rPr lang="en-US" altLang="zh-CN" b="0" dirty="0"/>
              <a:t>NLP</a:t>
            </a:r>
            <a:r>
              <a:rPr lang="zh-CN" altLang="en-US" b="0" dirty="0"/>
              <a:t> </a:t>
            </a:r>
            <a:r>
              <a:rPr lang="en-US" altLang="zh-CN" b="0" dirty="0"/>
              <a:t>–</a:t>
            </a:r>
            <a:r>
              <a:rPr lang="zh-CN" altLang="en-US" b="0" dirty="0"/>
              <a:t> </a:t>
            </a:r>
            <a:r>
              <a:rPr lang="en-US" altLang="zh-CN" b="0" dirty="0"/>
              <a:t>sentence</a:t>
            </a:r>
            <a:r>
              <a:rPr lang="zh-CN" altLang="en-US" b="0" dirty="0"/>
              <a:t> </a:t>
            </a:r>
            <a:r>
              <a:rPr lang="en-US" altLang="zh-CN" b="0" dirty="0"/>
              <a:t>(sequence)</a:t>
            </a:r>
          </a:p>
          <a:p>
            <a:pPr marL="360000" indent="0">
              <a:buNone/>
            </a:pPr>
            <a:r>
              <a:rPr lang="zh-CN" altLang="en-US" b="0" dirty="0"/>
              <a:t>     </a:t>
            </a:r>
            <a:r>
              <a:rPr lang="en-US" altLang="zh-CN" b="0" dirty="0"/>
              <a:t>CV</a:t>
            </a:r>
            <a:r>
              <a:rPr lang="zh-CN" altLang="en-US" b="0" dirty="0"/>
              <a:t>   </a:t>
            </a:r>
            <a:r>
              <a:rPr lang="en-US" altLang="zh-CN" b="0" dirty="0"/>
              <a:t>–</a:t>
            </a:r>
            <a:r>
              <a:rPr lang="zh-CN" altLang="en-US" b="0" dirty="0"/>
              <a:t> </a:t>
            </a:r>
            <a:r>
              <a:rPr lang="en-US" altLang="zh-CN" b="0" dirty="0"/>
              <a:t>image</a:t>
            </a:r>
            <a:r>
              <a:rPr lang="zh-CN" altLang="en-US" b="0" dirty="0"/>
              <a:t> </a:t>
            </a:r>
            <a:r>
              <a:rPr lang="en-US" altLang="zh-CN" b="0" dirty="0"/>
              <a:t>(2D/3D</a:t>
            </a:r>
            <a:r>
              <a:rPr lang="zh-CN" altLang="en-US" b="0" dirty="0"/>
              <a:t> </a:t>
            </a:r>
            <a:r>
              <a:rPr lang="en-US" altLang="zh-CN" b="0" dirty="0"/>
              <a:t>matrix)</a:t>
            </a:r>
            <a:r>
              <a:rPr lang="zh-CN" altLang="en-US" b="0" dirty="0"/>
              <a:t> </a:t>
            </a:r>
            <a:endParaRPr lang="en-US" altLang="zh-CN" b="0" dirty="0"/>
          </a:p>
        </p:txBody>
      </p:sp>
      <p:pic>
        <p:nvPicPr>
          <p:cNvPr id="6" name="音频 5">
            <a:hlinkClick r:id="" action="ppaction://media"/>
            <a:extLst>
              <a:ext uri="{FF2B5EF4-FFF2-40B4-BE49-F238E27FC236}">
                <a16:creationId xmlns:a16="http://schemas.microsoft.com/office/drawing/2014/main" id="{9E0055D4-65E1-4E08-93AA-5B4FB0FE2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4570228"/>
      </p:ext>
    </p:extLst>
  </p:cSld>
  <p:clrMapOvr>
    <a:masterClrMapping/>
  </p:clrMapOvr>
  <mc:AlternateContent xmlns:mc="http://schemas.openxmlformats.org/markup-compatibility/2006" xmlns:p14="http://schemas.microsoft.com/office/powerpoint/2010/main">
    <mc:Choice Requires="p14">
      <p:transition spd="slow" p14:dur="2000" advTm="56992"/>
    </mc:Choice>
    <mc:Fallback xmlns="">
      <p:transition spd="slow" advTm="56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Background</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r>
              <a:rPr lang="en-US" altLang="zh-CN" dirty="0"/>
              <a:t>8 months quick progress</a:t>
            </a:r>
            <a:r>
              <a:rPr lang="zh-CN" altLang="en-US" dirty="0"/>
              <a:t> </a:t>
            </a:r>
            <a:r>
              <a:rPr lang="en-US" altLang="zh-CN" dirty="0"/>
              <a:t>of</a:t>
            </a:r>
            <a:r>
              <a:rPr lang="zh-CN" altLang="en-US" dirty="0"/>
              <a:t> </a:t>
            </a:r>
            <a:r>
              <a:rPr lang="en-US" altLang="zh-CN" dirty="0"/>
              <a:t>vision</a:t>
            </a:r>
            <a:r>
              <a:rPr lang="zh-CN" altLang="en-US" dirty="0"/>
              <a:t> </a:t>
            </a:r>
            <a:r>
              <a:rPr lang="en-US" altLang="zh-CN" dirty="0"/>
              <a:t>transformers</a:t>
            </a:r>
          </a:p>
          <a:p>
            <a:endParaRPr lang="en-US" altLang="zh-CN" dirty="0"/>
          </a:p>
        </p:txBody>
      </p:sp>
      <p:cxnSp>
        <p:nvCxnSpPr>
          <p:cNvPr id="7" name="直线连接符 6">
            <a:extLst>
              <a:ext uri="{FF2B5EF4-FFF2-40B4-BE49-F238E27FC236}">
                <a16:creationId xmlns:a16="http://schemas.microsoft.com/office/drawing/2014/main" id="{3E436722-CF76-284D-AD5B-44CBB17AD7F7}"/>
              </a:ext>
            </a:extLst>
          </p:cNvPr>
          <p:cNvCxnSpPr/>
          <p:nvPr/>
        </p:nvCxnSpPr>
        <p:spPr>
          <a:xfrm>
            <a:off x="538365" y="3931196"/>
            <a:ext cx="10997019" cy="0"/>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50A6701B-3E8B-6FD8-8240-73FF761E16ED}"/>
              </a:ext>
            </a:extLst>
          </p:cNvPr>
          <p:cNvSpPr/>
          <p:nvPr/>
        </p:nvSpPr>
        <p:spPr>
          <a:xfrm>
            <a:off x="1464428" y="3823112"/>
            <a:ext cx="216168" cy="216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0" name="直线箭头连接符 9">
            <a:extLst>
              <a:ext uri="{FF2B5EF4-FFF2-40B4-BE49-F238E27FC236}">
                <a16:creationId xmlns:a16="http://schemas.microsoft.com/office/drawing/2014/main" id="{1AEE0A20-FD60-7AF8-8795-FB3BA082453D}"/>
              </a:ext>
            </a:extLst>
          </p:cNvPr>
          <p:cNvCxnSpPr>
            <a:stCxn id="8" idx="0"/>
          </p:cNvCxnSpPr>
          <p:nvPr/>
        </p:nvCxnSpPr>
        <p:spPr>
          <a:xfrm flipV="1">
            <a:off x="1572512" y="3064404"/>
            <a:ext cx="0" cy="7587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2A3FE865-8072-1A32-CC3F-14C5F8F9F158}"/>
              </a:ext>
            </a:extLst>
          </p:cNvPr>
          <p:cNvSpPr txBox="1"/>
          <p:nvPr/>
        </p:nvSpPr>
        <p:spPr>
          <a:xfrm>
            <a:off x="453555" y="1985227"/>
            <a:ext cx="2237913" cy="1077218"/>
          </a:xfrm>
          <a:prstGeom prst="rect">
            <a:avLst/>
          </a:prstGeom>
          <a:noFill/>
        </p:spPr>
        <p:txBody>
          <a:bodyPr wrap="square" rtlCol="0">
            <a:spAutoFit/>
          </a:bodyPr>
          <a:lstStyle/>
          <a:p>
            <a:pPr algn="ctr"/>
            <a:r>
              <a:rPr kumimoji="1" lang="en-US" altLang="zh-CN" sz="2400" b="1" dirty="0" err="1">
                <a:solidFill>
                  <a:srgbClr val="FF0000"/>
                </a:solidFill>
              </a:rPr>
              <a:t>ViT</a:t>
            </a:r>
            <a:r>
              <a:rPr kumimoji="1" lang="zh-CN" altLang="en-US" sz="2400" dirty="0"/>
              <a:t> </a:t>
            </a:r>
            <a:r>
              <a:rPr kumimoji="1" lang="en-US" altLang="zh-CN" sz="2400" dirty="0"/>
              <a:t>(2020.10)</a:t>
            </a:r>
          </a:p>
          <a:p>
            <a:pPr algn="ctr"/>
            <a:r>
              <a:rPr kumimoji="1" lang="en-US" altLang="zh-CN" sz="2000" dirty="0"/>
              <a:t>Large</a:t>
            </a:r>
            <a:r>
              <a:rPr kumimoji="1" lang="zh-CN" altLang="en-US" sz="2000" dirty="0"/>
              <a:t> </a:t>
            </a:r>
            <a:r>
              <a:rPr kumimoji="1" lang="en-US" altLang="zh-CN" sz="2000" dirty="0"/>
              <a:t>image</a:t>
            </a:r>
            <a:r>
              <a:rPr kumimoji="1" lang="zh-CN" altLang="en-US" sz="2000" dirty="0"/>
              <a:t> </a:t>
            </a:r>
            <a:r>
              <a:rPr kumimoji="1" lang="en-US" altLang="zh-CN" sz="2000" dirty="0"/>
              <a:t>patch</a:t>
            </a:r>
          </a:p>
          <a:p>
            <a:pPr algn="ctr"/>
            <a:r>
              <a:rPr kumimoji="1" lang="en-US" altLang="zh-CN" sz="2000" dirty="0"/>
              <a:t>for</a:t>
            </a:r>
            <a:r>
              <a:rPr kumimoji="1" lang="zh-CN" altLang="en-US" sz="2000" dirty="0"/>
              <a:t> </a:t>
            </a:r>
            <a:r>
              <a:rPr kumimoji="1" lang="en-US" altLang="zh-CN" sz="2000" dirty="0"/>
              <a:t>classification</a:t>
            </a:r>
            <a:r>
              <a:rPr kumimoji="1" lang="zh-CN" altLang="en-US" sz="2000" dirty="0"/>
              <a:t> </a:t>
            </a:r>
          </a:p>
        </p:txBody>
      </p:sp>
      <p:sp>
        <p:nvSpPr>
          <p:cNvPr id="12" name="椭圆 11">
            <a:extLst>
              <a:ext uri="{FF2B5EF4-FFF2-40B4-BE49-F238E27FC236}">
                <a16:creationId xmlns:a16="http://schemas.microsoft.com/office/drawing/2014/main" id="{47A61DB8-2A20-2C00-B061-F9171268418F}"/>
              </a:ext>
            </a:extLst>
          </p:cNvPr>
          <p:cNvSpPr/>
          <p:nvPr/>
        </p:nvSpPr>
        <p:spPr>
          <a:xfrm>
            <a:off x="3685842" y="3800700"/>
            <a:ext cx="216168" cy="216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217195A1-23A9-174D-B211-D3FB4E0615A4}"/>
              </a:ext>
            </a:extLst>
          </p:cNvPr>
          <p:cNvSpPr txBox="1"/>
          <p:nvPr/>
        </p:nvSpPr>
        <p:spPr>
          <a:xfrm>
            <a:off x="278103" y="4785932"/>
            <a:ext cx="2992743" cy="1077218"/>
          </a:xfrm>
          <a:prstGeom prst="rect">
            <a:avLst/>
          </a:prstGeom>
          <a:noFill/>
        </p:spPr>
        <p:txBody>
          <a:bodyPr wrap="none" rtlCol="0">
            <a:spAutoFit/>
          </a:bodyPr>
          <a:lstStyle/>
          <a:p>
            <a:pPr algn="ctr"/>
            <a:r>
              <a:rPr kumimoji="1" lang="en-US" altLang="zh-CN" sz="2400" b="1" dirty="0" err="1"/>
              <a:t>DeiT</a:t>
            </a:r>
            <a:r>
              <a:rPr kumimoji="1" lang="zh-CN" altLang="en-US" sz="2400" dirty="0"/>
              <a:t> </a:t>
            </a:r>
            <a:r>
              <a:rPr kumimoji="1" lang="en-US" altLang="zh-CN" sz="2400" dirty="0"/>
              <a:t>(2020.12)</a:t>
            </a:r>
          </a:p>
          <a:p>
            <a:pPr algn="ctr"/>
            <a:r>
              <a:rPr kumimoji="1" lang="en-US" altLang="zh-CN" sz="2000" dirty="0"/>
              <a:t>Vision</a:t>
            </a:r>
            <a:r>
              <a:rPr kumimoji="1" lang="zh-CN" altLang="en-US" sz="2000" dirty="0"/>
              <a:t> </a:t>
            </a:r>
            <a:r>
              <a:rPr kumimoji="1" lang="en-US" altLang="zh-CN" sz="2000" dirty="0"/>
              <a:t>Transformer</a:t>
            </a:r>
          </a:p>
          <a:p>
            <a:pPr algn="ctr"/>
            <a:r>
              <a:rPr kumimoji="1" lang="en-US" altLang="zh-CN" sz="2000" dirty="0"/>
              <a:t>with</a:t>
            </a:r>
            <a:r>
              <a:rPr kumimoji="1" lang="zh-CN" altLang="en-US" sz="2000" dirty="0"/>
              <a:t> </a:t>
            </a:r>
            <a:r>
              <a:rPr kumimoji="1" lang="en-US" altLang="zh-CN" sz="2000" dirty="0"/>
              <a:t>knowledge</a:t>
            </a:r>
            <a:r>
              <a:rPr kumimoji="1" lang="zh-CN" altLang="en-US" sz="2000" dirty="0"/>
              <a:t> </a:t>
            </a:r>
            <a:r>
              <a:rPr kumimoji="1" lang="en-US" altLang="zh-CN" sz="2000" dirty="0"/>
              <a:t>distillation</a:t>
            </a:r>
            <a:endParaRPr kumimoji="1" lang="zh-CN" altLang="en-US" sz="2000" dirty="0"/>
          </a:p>
        </p:txBody>
      </p:sp>
      <p:cxnSp>
        <p:nvCxnSpPr>
          <p:cNvPr id="14" name="直线箭头连接符 13">
            <a:extLst>
              <a:ext uri="{FF2B5EF4-FFF2-40B4-BE49-F238E27FC236}">
                <a16:creationId xmlns:a16="http://schemas.microsoft.com/office/drawing/2014/main" id="{F87CB3CE-F658-D313-25BD-11977541A5E0}"/>
              </a:ext>
            </a:extLst>
          </p:cNvPr>
          <p:cNvCxnSpPr>
            <a:cxnSpLocks/>
            <a:stCxn id="12" idx="6"/>
            <a:endCxn id="13" idx="0"/>
          </p:cNvCxnSpPr>
          <p:nvPr/>
        </p:nvCxnSpPr>
        <p:spPr>
          <a:xfrm flipH="1">
            <a:off x="1774475" y="3908784"/>
            <a:ext cx="2127535" cy="8771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FD4086CD-48D4-59F8-E4C9-315BD95EED68}"/>
              </a:ext>
            </a:extLst>
          </p:cNvPr>
          <p:cNvSpPr/>
          <p:nvPr/>
        </p:nvSpPr>
        <p:spPr>
          <a:xfrm>
            <a:off x="5907259" y="3800192"/>
            <a:ext cx="216168" cy="216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8" name="直线箭头连接符 17">
            <a:extLst>
              <a:ext uri="{FF2B5EF4-FFF2-40B4-BE49-F238E27FC236}">
                <a16:creationId xmlns:a16="http://schemas.microsoft.com/office/drawing/2014/main" id="{75AFD574-1D82-2566-832A-73070F485AF5}"/>
              </a:ext>
            </a:extLst>
          </p:cNvPr>
          <p:cNvCxnSpPr>
            <a:cxnSpLocks/>
            <a:endCxn id="19" idx="2"/>
          </p:cNvCxnSpPr>
          <p:nvPr/>
        </p:nvCxnSpPr>
        <p:spPr>
          <a:xfrm flipH="1" flipV="1">
            <a:off x="3788114" y="3057809"/>
            <a:ext cx="2227230" cy="8504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3EB73591-05BA-9017-AC04-AC23C03A227B}"/>
              </a:ext>
            </a:extLst>
          </p:cNvPr>
          <p:cNvSpPr txBox="1"/>
          <p:nvPr/>
        </p:nvSpPr>
        <p:spPr>
          <a:xfrm>
            <a:off x="2626313" y="1980591"/>
            <a:ext cx="2323602" cy="1077218"/>
          </a:xfrm>
          <a:prstGeom prst="rect">
            <a:avLst/>
          </a:prstGeom>
          <a:noFill/>
        </p:spPr>
        <p:txBody>
          <a:bodyPr wrap="square" rtlCol="0">
            <a:spAutoFit/>
          </a:bodyPr>
          <a:lstStyle/>
          <a:p>
            <a:pPr algn="ctr"/>
            <a:r>
              <a:rPr kumimoji="1" lang="en-US" altLang="zh-CN" sz="2400" b="1" dirty="0"/>
              <a:t>T2T-ViT</a:t>
            </a:r>
            <a:r>
              <a:rPr kumimoji="1" lang="zh-CN" altLang="en-US" sz="2400" dirty="0"/>
              <a:t> </a:t>
            </a:r>
            <a:r>
              <a:rPr kumimoji="1" lang="en-US" altLang="zh-CN" sz="2400" dirty="0"/>
              <a:t>(2021.2)</a:t>
            </a:r>
          </a:p>
          <a:p>
            <a:pPr algn="ctr"/>
            <a:r>
              <a:rPr kumimoji="1" lang="en-US" altLang="zh-CN" sz="2000" dirty="0"/>
              <a:t>Overlapping</a:t>
            </a:r>
            <a:r>
              <a:rPr kumimoji="1" lang="zh-CN" altLang="en-US" sz="2000" dirty="0"/>
              <a:t> </a:t>
            </a:r>
            <a:r>
              <a:rPr kumimoji="1" lang="en-US" altLang="zh-CN" sz="2000" dirty="0"/>
              <a:t>image</a:t>
            </a:r>
            <a:r>
              <a:rPr kumimoji="1" lang="zh-CN" altLang="en-US" sz="2000" dirty="0"/>
              <a:t> </a:t>
            </a:r>
            <a:endParaRPr kumimoji="1" lang="en-US" altLang="zh-CN" sz="2000" dirty="0"/>
          </a:p>
          <a:p>
            <a:pPr algn="ctr"/>
            <a:r>
              <a:rPr kumimoji="1" lang="en-US" altLang="zh-CN" sz="2000" dirty="0"/>
              <a:t>tokenization</a:t>
            </a:r>
            <a:endParaRPr kumimoji="1" lang="zh-CN" altLang="en-US" sz="2000" dirty="0"/>
          </a:p>
        </p:txBody>
      </p:sp>
      <p:cxnSp>
        <p:nvCxnSpPr>
          <p:cNvPr id="21" name="直线箭头连接符 20">
            <a:extLst>
              <a:ext uri="{FF2B5EF4-FFF2-40B4-BE49-F238E27FC236}">
                <a16:creationId xmlns:a16="http://schemas.microsoft.com/office/drawing/2014/main" id="{6440C58A-C10F-F717-529B-3DFD0895A8B5}"/>
              </a:ext>
            </a:extLst>
          </p:cNvPr>
          <p:cNvCxnSpPr>
            <a:cxnSpLocks/>
            <a:endCxn id="22" idx="0"/>
          </p:cNvCxnSpPr>
          <p:nvPr/>
        </p:nvCxnSpPr>
        <p:spPr>
          <a:xfrm flipH="1">
            <a:off x="5186257" y="4005529"/>
            <a:ext cx="829086" cy="7948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C7119E0C-ED45-A208-1E4B-010ABD2A7578}"/>
              </a:ext>
            </a:extLst>
          </p:cNvPr>
          <p:cNvSpPr txBox="1"/>
          <p:nvPr/>
        </p:nvSpPr>
        <p:spPr>
          <a:xfrm>
            <a:off x="3524092" y="4800409"/>
            <a:ext cx="3324330" cy="1077218"/>
          </a:xfrm>
          <a:prstGeom prst="rect">
            <a:avLst/>
          </a:prstGeom>
          <a:noFill/>
        </p:spPr>
        <p:txBody>
          <a:bodyPr wrap="square" rtlCol="0">
            <a:spAutoFit/>
          </a:bodyPr>
          <a:lstStyle/>
          <a:p>
            <a:pPr algn="ctr"/>
            <a:r>
              <a:rPr kumimoji="1" lang="en-US" altLang="zh-CN" sz="2400" b="1" dirty="0">
                <a:solidFill>
                  <a:srgbClr val="FF0000"/>
                </a:solidFill>
              </a:rPr>
              <a:t>PVT</a:t>
            </a:r>
            <a:r>
              <a:rPr kumimoji="1" lang="zh-CN" altLang="en-US" sz="2400" dirty="0"/>
              <a:t> </a:t>
            </a:r>
            <a:r>
              <a:rPr kumimoji="1" lang="en-US" altLang="zh-CN" sz="2400" dirty="0"/>
              <a:t>(2021.2)</a:t>
            </a:r>
          </a:p>
          <a:p>
            <a:pPr algn="ctr"/>
            <a:r>
              <a:rPr kumimoji="1" lang="en-US" altLang="zh-CN" sz="2000" dirty="0"/>
              <a:t>Pyramid</a:t>
            </a:r>
            <a:r>
              <a:rPr kumimoji="1" lang="zh-CN" altLang="en-US" sz="2000" dirty="0"/>
              <a:t> </a:t>
            </a:r>
            <a:r>
              <a:rPr kumimoji="1" lang="en-US" altLang="zh-CN" sz="2000" dirty="0"/>
              <a:t>Vision</a:t>
            </a:r>
            <a:r>
              <a:rPr kumimoji="1" lang="zh-CN" altLang="en-US" sz="2000" dirty="0"/>
              <a:t> </a:t>
            </a:r>
            <a:r>
              <a:rPr kumimoji="1" lang="en-US" altLang="zh-CN" sz="2000" dirty="0"/>
              <a:t>Transformer</a:t>
            </a:r>
            <a:r>
              <a:rPr kumimoji="1" lang="zh-CN" altLang="en-US" sz="2000" dirty="0"/>
              <a:t> </a:t>
            </a:r>
            <a:r>
              <a:rPr kumimoji="1" lang="en-US" altLang="zh-CN" sz="2000" dirty="0"/>
              <a:t>with</a:t>
            </a:r>
            <a:r>
              <a:rPr kumimoji="1" lang="zh-CN" altLang="en-US" sz="2000" dirty="0"/>
              <a:t> </a:t>
            </a:r>
            <a:r>
              <a:rPr kumimoji="1" lang="en-US" altLang="zh-CN" sz="2000" dirty="0"/>
              <a:t>spatial</a:t>
            </a:r>
            <a:r>
              <a:rPr kumimoji="1" lang="zh-CN" altLang="en-US" sz="2000" dirty="0"/>
              <a:t> </a:t>
            </a:r>
            <a:r>
              <a:rPr kumimoji="1" lang="en-US" altLang="zh-CN" sz="2000" dirty="0"/>
              <a:t>reduction</a:t>
            </a:r>
            <a:r>
              <a:rPr kumimoji="1" lang="zh-CN" altLang="en-US" sz="2000" dirty="0"/>
              <a:t> </a:t>
            </a:r>
          </a:p>
        </p:txBody>
      </p:sp>
      <p:sp>
        <p:nvSpPr>
          <p:cNvPr id="24" name="文本框 23">
            <a:extLst>
              <a:ext uri="{FF2B5EF4-FFF2-40B4-BE49-F238E27FC236}">
                <a16:creationId xmlns:a16="http://schemas.microsoft.com/office/drawing/2014/main" id="{CA9266B2-03C5-51EF-5C36-4BD7BB30281A}"/>
              </a:ext>
            </a:extLst>
          </p:cNvPr>
          <p:cNvSpPr txBox="1"/>
          <p:nvPr/>
        </p:nvSpPr>
        <p:spPr>
          <a:xfrm>
            <a:off x="7101668" y="4792918"/>
            <a:ext cx="2148280" cy="1077218"/>
          </a:xfrm>
          <a:prstGeom prst="rect">
            <a:avLst/>
          </a:prstGeom>
          <a:noFill/>
        </p:spPr>
        <p:txBody>
          <a:bodyPr wrap="none" rtlCol="0">
            <a:spAutoFit/>
          </a:bodyPr>
          <a:lstStyle/>
          <a:p>
            <a:pPr algn="ctr"/>
            <a:r>
              <a:rPr kumimoji="1" lang="en-US" altLang="zh-CN" sz="2400" b="1" dirty="0" err="1"/>
              <a:t>CvT</a:t>
            </a:r>
            <a:r>
              <a:rPr kumimoji="1" lang="zh-CN" altLang="en-US" sz="2400" dirty="0"/>
              <a:t> </a:t>
            </a:r>
            <a:r>
              <a:rPr kumimoji="1" lang="en-US" altLang="zh-CN" sz="2400" dirty="0"/>
              <a:t>(2021.3)</a:t>
            </a:r>
          </a:p>
          <a:p>
            <a:pPr algn="ctr"/>
            <a:r>
              <a:rPr kumimoji="1" lang="en-US" altLang="zh-CN" sz="2000" dirty="0"/>
              <a:t>Vision</a:t>
            </a:r>
            <a:r>
              <a:rPr kumimoji="1" lang="zh-CN" altLang="en-US" sz="2000" dirty="0"/>
              <a:t> </a:t>
            </a:r>
            <a:r>
              <a:rPr kumimoji="1" lang="en-US" altLang="zh-CN" sz="2000" dirty="0"/>
              <a:t>Transformer</a:t>
            </a:r>
          </a:p>
          <a:p>
            <a:pPr algn="ctr"/>
            <a:r>
              <a:rPr kumimoji="1" lang="en-US" altLang="zh-CN" sz="2000" dirty="0"/>
              <a:t>with</a:t>
            </a:r>
            <a:r>
              <a:rPr kumimoji="1" lang="zh-CN" altLang="en-US" sz="2000" dirty="0"/>
              <a:t> </a:t>
            </a:r>
            <a:r>
              <a:rPr kumimoji="1" lang="en-US" altLang="zh-CN" sz="2000" dirty="0"/>
              <a:t>convolutions</a:t>
            </a:r>
            <a:endParaRPr kumimoji="1" lang="zh-CN" altLang="en-US" sz="2000" dirty="0"/>
          </a:p>
        </p:txBody>
      </p:sp>
      <p:sp>
        <p:nvSpPr>
          <p:cNvPr id="29" name="椭圆 28">
            <a:extLst>
              <a:ext uri="{FF2B5EF4-FFF2-40B4-BE49-F238E27FC236}">
                <a16:creationId xmlns:a16="http://schemas.microsoft.com/office/drawing/2014/main" id="{86FEACAC-CE9A-4D12-9764-0AB8E84F6542}"/>
              </a:ext>
            </a:extLst>
          </p:cNvPr>
          <p:cNvSpPr/>
          <p:nvPr/>
        </p:nvSpPr>
        <p:spPr>
          <a:xfrm>
            <a:off x="7036675" y="3827092"/>
            <a:ext cx="216168" cy="216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0" name="直线箭头连接符 29">
            <a:extLst>
              <a:ext uri="{FF2B5EF4-FFF2-40B4-BE49-F238E27FC236}">
                <a16:creationId xmlns:a16="http://schemas.microsoft.com/office/drawing/2014/main" id="{6F59E5DD-4B8F-B708-2641-46C984AF9504}"/>
              </a:ext>
            </a:extLst>
          </p:cNvPr>
          <p:cNvCxnSpPr>
            <a:cxnSpLocks/>
            <a:endCxn id="24" idx="0"/>
          </p:cNvCxnSpPr>
          <p:nvPr/>
        </p:nvCxnSpPr>
        <p:spPr>
          <a:xfrm>
            <a:off x="7144759" y="4037833"/>
            <a:ext cx="1031049" cy="7550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1C98CF67-2D86-CB79-4907-33821C0C7EB0}"/>
              </a:ext>
            </a:extLst>
          </p:cNvPr>
          <p:cNvSpPr/>
          <p:nvPr/>
        </p:nvSpPr>
        <p:spPr>
          <a:xfrm>
            <a:off x="8109722" y="3816517"/>
            <a:ext cx="216168" cy="216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3" name="直线箭头连接符 32">
            <a:extLst>
              <a:ext uri="{FF2B5EF4-FFF2-40B4-BE49-F238E27FC236}">
                <a16:creationId xmlns:a16="http://schemas.microsoft.com/office/drawing/2014/main" id="{9AFA45FC-9338-5071-697D-5C74C1A5C29C}"/>
              </a:ext>
            </a:extLst>
          </p:cNvPr>
          <p:cNvCxnSpPr>
            <a:cxnSpLocks/>
            <a:stCxn id="32" idx="7"/>
            <a:endCxn id="42" idx="2"/>
          </p:cNvCxnSpPr>
          <p:nvPr/>
        </p:nvCxnSpPr>
        <p:spPr>
          <a:xfrm flipV="1">
            <a:off x="8294233" y="3057809"/>
            <a:ext cx="1113371" cy="7903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直线箭头连接符 24">
            <a:extLst>
              <a:ext uri="{FF2B5EF4-FFF2-40B4-BE49-F238E27FC236}">
                <a16:creationId xmlns:a16="http://schemas.microsoft.com/office/drawing/2014/main" id="{BF93F453-6E11-0548-F207-F1F02FD68A48}"/>
              </a:ext>
            </a:extLst>
          </p:cNvPr>
          <p:cNvCxnSpPr>
            <a:cxnSpLocks/>
          </p:cNvCxnSpPr>
          <p:nvPr/>
        </p:nvCxnSpPr>
        <p:spPr>
          <a:xfrm flipV="1">
            <a:off x="7144759" y="3065369"/>
            <a:ext cx="0" cy="7587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AC1E356D-8C3B-9BA4-F5CE-4765D5B4B6D6}"/>
              </a:ext>
            </a:extLst>
          </p:cNvPr>
          <p:cNvSpPr txBox="1"/>
          <p:nvPr/>
        </p:nvSpPr>
        <p:spPr>
          <a:xfrm>
            <a:off x="4884760" y="1980591"/>
            <a:ext cx="3192924" cy="1077218"/>
          </a:xfrm>
          <a:prstGeom prst="rect">
            <a:avLst/>
          </a:prstGeom>
          <a:noFill/>
        </p:spPr>
        <p:txBody>
          <a:bodyPr wrap="square" rtlCol="0">
            <a:spAutoFit/>
          </a:bodyPr>
          <a:lstStyle/>
          <a:p>
            <a:pPr algn="ctr"/>
            <a:r>
              <a:rPr kumimoji="1" lang="en-US" altLang="zh-CN" sz="2400" b="1" dirty="0">
                <a:solidFill>
                  <a:srgbClr val="FF0000"/>
                </a:solidFill>
              </a:rPr>
              <a:t>Swin</a:t>
            </a:r>
            <a:r>
              <a:rPr kumimoji="1" lang="zh-CN" altLang="en-US" sz="2400" dirty="0"/>
              <a:t> </a:t>
            </a:r>
            <a:r>
              <a:rPr kumimoji="1" lang="en-US" altLang="zh-CN" sz="2400" dirty="0"/>
              <a:t>(2021.3)</a:t>
            </a:r>
          </a:p>
          <a:p>
            <a:pPr algn="ctr"/>
            <a:r>
              <a:rPr kumimoji="1" lang="en-US" altLang="zh-CN" sz="2000" dirty="0"/>
              <a:t>Pyramid</a:t>
            </a:r>
            <a:r>
              <a:rPr kumimoji="1" lang="zh-CN" altLang="en-US" sz="2000" dirty="0"/>
              <a:t> </a:t>
            </a:r>
            <a:r>
              <a:rPr kumimoji="1" lang="en-US" altLang="zh-CN" sz="2000" dirty="0"/>
              <a:t>Vision</a:t>
            </a:r>
            <a:r>
              <a:rPr kumimoji="1" lang="zh-CN" altLang="en-US" sz="2000" dirty="0"/>
              <a:t> </a:t>
            </a:r>
            <a:r>
              <a:rPr kumimoji="1" lang="en-US" altLang="zh-CN" sz="2000" dirty="0"/>
              <a:t>Transformer</a:t>
            </a:r>
            <a:r>
              <a:rPr kumimoji="1" lang="zh-CN" altLang="en-US" sz="2000" dirty="0"/>
              <a:t> </a:t>
            </a:r>
            <a:endParaRPr kumimoji="1" lang="en-US" altLang="zh-CN" sz="2000" dirty="0"/>
          </a:p>
          <a:p>
            <a:pPr algn="ctr"/>
            <a:r>
              <a:rPr kumimoji="1" lang="en-US" altLang="zh-CN" sz="2000" dirty="0"/>
              <a:t>with</a:t>
            </a:r>
            <a:r>
              <a:rPr kumimoji="1" lang="zh-CN" altLang="en-US" sz="2000" dirty="0"/>
              <a:t> </a:t>
            </a:r>
            <a:r>
              <a:rPr kumimoji="1" lang="en-US" altLang="zh-CN" sz="2000" dirty="0"/>
              <a:t>shifted</a:t>
            </a:r>
            <a:r>
              <a:rPr kumimoji="1" lang="zh-CN" altLang="en-US" sz="2000" dirty="0"/>
              <a:t> </a:t>
            </a:r>
            <a:r>
              <a:rPr kumimoji="1" lang="en-US" altLang="zh-CN" sz="2000" dirty="0"/>
              <a:t>windows</a:t>
            </a:r>
            <a:endParaRPr kumimoji="1" lang="zh-CN" altLang="en-US" sz="2000" dirty="0"/>
          </a:p>
        </p:txBody>
      </p:sp>
      <p:sp>
        <p:nvSpPr>
          <p:cNvPr id="42" name="文本框 41">
            <a:extLst>
              <a:ext uri="{FF2B5EF4-FFF2-40B4-BE49-F238E27FC236}">
                <a16:creationId xmlns:a16="http://schemas.microsoft.com/office/drawing/2014/main" id="{82D5B85F-836B-7C1D-89BF-D5B68BCB8600}"/>
              </a:ext>
            </a:extLst>
          </p:cNvPr>
          <p:cNvSpPr txBox="1"/>
          <p:nvPr/>
        </p:nvSpPr>
        <p:spPr>
          <a:xfrm>
            <a:off x="8012528" y="1980591"/>
            <a:ext cx="2790152" cy="1077218"/>
          </a:xfrm>
          <a:prstGeom prst="rect">
            <a:avLst/>
          </a:prstGeom>
          <a:noFill/>
        </p:spPr>
        <p:txBody>
          <a:bodyPr wrap="square" rtlCol="0">
            <a:spAutoFit/>
          </a:bodyPr>
          <a:lstStyle/>
          <a:p>
            <a:pPr algn="ctr"/>
            <a:r>
              <a:rPr kumimoji="1" lang="en-US" altLang="zh-CN" sz="2400" b="1" dirty="0"/>
              <a:t>Twins</a:t>
            </a:r>
            <a:r>
              <a:rPr kumimoji="1" lang="zh-CN" altLang="en-US" sz="2400" dirty="0"/>
              <a:t> </a:t>
            </a:r>
            <a:r>
              <a:rPr kumimoji="1" lang="en-US" altLang="zh-CN" sz="2400" dirty="0"/>
              <a:t>(2021.4)</a:t>
            </a:r>
          </a:p>
          <a:p>
            <a:pPr algn="ctr"/>
            <a:r>
              <a:rPr kumimoji="1" lang="en-US" altLang="zh-CN" sz="2000" dirty="0"/>
              <a:t>Combination</a:t>
            </a:r>
            <a:r>
              <a:rPr kumimoji="1" lang="zh-CN" altLang="en-US" sz="2000" dirty="0"/>
              <a:t> </a:t>
            </a:r>
            <a:r>
              <a:rPr kumimoji="1" lang="en-US" altLang="zh-CN" sz="2000" dirty="0"/>
              <a:t>of</a:t>
            </a:r>
            <a:r>
              <a:rPr kumimoji="1" lang="zh-CN" altLang="en-US" sz="2000" dirty="0"/>
              <a:t> </a:t>
            </a:r>
            <a:r>
              <a:rPr kumimoji="1" lang="en-US" altLang="zh-CN" sz="2000" dirty="0"/>
              <a:t>window</a:t>
            </a:r>
            <a:r>
              <a:rPr kumimoji="1" lang="zh-CN" altLang="en-US" sz="2000" dirty="0"/>
              <a:t> </a:t>
            </a:r>
            <a:endParaRPr kumimoji="1" lang="en-US" altLang="zh-CN" sz="2000" dirty="0"/>
          </a:p>
          <a:p>
            <a:pPr algn="ctr"/>
            <a:r>
              <a:rPr kumimoji="1" lang="en-US" altLang="zh-CN" sz="2000" dirty="0"/>
              <a:t>and</a:t>
            </a:r>
            <a:r>
              <a:rPr kumimoji="1" lang="zh-CN" altLang="en-US" sz="2000" dirty="0"/>
              <a:t> </a:t>
            </a:r>
            <a:r>
              <a:rPr kumimoji="1" lang="en-US" altLang="zh-CN" sz="2000" dirty="0"/>
              <a:t>global</a:t>
            </a:r>
            <a:r>
              <a:rPr kumimoji="1" lang="zh-CN" altLang="en-US" sz="2000" dirty="0"/>
              <a:t> </a:t>
            </a:r>
            <a:r>
              <a:rPr kumimoji="1" lang="en-US" altLang="zh-CN" sz="2000" dirty="0"/>
              <a:t>attention</a:t>
            </a:r>
            <a:r>
              <a:rPr kumimoji="1" lang="zh-CN" altLang="en-US" sz="2000" dirty="0"/>
              <a:t> </a:t>
            </a:r>
          </a:p>
        </p:txBody>
      </p:sp>
      <p:sp>
        <p:nvSpPr>
          <p:cNvPr id="35" name="文本框 34">
            <a:extLst>
              <a:ext uri="{FF2B5EF4-FFF2-40B4-BE49-F238E27FC236}">
                <a16:creationId xmlns:a16="http://schemas.microsoft.com/office/drawing/2014/main" id="{DC0DEDE0-8FC6-43D4-8D2F-7B4A2AB32739}"/>
              </a:ext>
            </a:extLst>
          </p:cNvPr>
          <p:cNvSpPr txBox="1"/>
          <p:nvPr/>
        </p:nvSpPr>
        <p:spPr>
          <a:xfrm>
            <a:off x="9361681" y="4800409"/>
            <a:ext cx="2153154" cy="1077218"/>
          </a:xfrm>
          <a:prstGeom prst="rect">
            <a:avLst/>
          </a:prstGeom>
          <a:noFill/>
        </p:spPr>
        <p:txBody>
          <a:bodyPr wrap="none" rtlCol="0">
            <a:spAutoFit/>
          </a:bodyPr>
          <a:lstStyle/>
          <a:p>
            <a:pPr algn="ctr"/>
            <a:r>
              <a:rPr kumimoji="1" lang="en-US" altLang="zh-CN" sz="2400" b="1" dirty="0">
                <a:solidFill>
                  <a:srgbClr val="FF0000"/>
                </a:solidFill>
              </a:rPr>
              <a:t>P2T</a:t>
            </a:r>
            <a:r>
              <a:rPr kumimoji="1" lang="zh-CN" altLang="en-US" sz="2400" dirty="0">
                <a:solidFill>
                  <a:srgbClr val="FF0000"/>
                </a:solidFill>
              </a:rPr>
              <a:t> </a:t>
            </a:r>
            <a:r>
              <a:rPr kumimoji="1" lang="en-US" altLang="zh-CN" sz="2400" dirty="0"/>
              <a:t>(2021.6.22)</a:t>
            </a:r>
          </a:p>
          <a:p>
            <a:pPr algn="ctr"/>
            <a:r>
              <a:rPr kumimoji="1" lang="en-US" altLang="zh-CN" sz="2000" dirty="0"/>
              <a:t>Pyramid Pooling</a:t>
            </a:r>
          </a:p>
          <a:p>
            <a:pPr algn="ctr"/>
            <a:r>
              <a:rPr kumimoji="1" lang="en-US" altLang="zh-CN" sz="2000" dirty="0"/>
              <a:t>Transformer</a:t>
            </a:r>
            <a:endParaRPr kumimoji="1" lang="zh-CN" altLang="en-US" sz="2000" dirty="0"/>
          </a:p>
        </p:txBody>
      </p:sp>
      <p:grpSp>
        <p:nvGrpSpPr>
          <p:cNvPr id="44" name="组合 43">
            <a:extLst>
              <a:ext uri="{FF2B5EF4-FFF2-40B4-BE49-F238E27FC236}">
                <a16:creationId xmlns:a16="http://schemas.microsoft.com/office/drawing/2014/main" id="{B74C70B3-B761-4D93-8CA6-4A978C8B7DC2}"/>
              </a:ext>
            </a:extLst>
          </p:cNvPr>
          <p:cNvGrpSpPr/>
          <p:nvPr/>
        </p:nvGrpSpPr>
        <p:grpSpPr>
          <a:xfrm>
            <a:off x="10330174" y="3816517"/>
            <a:ext cx="216168" cy="916603"/>
            <a:chOff x="4625182" y="3506805"/>
            <a:chExt cx="180000" cy="763242"/>
          </a:xfrm>
        </p:grpSpPr>
        <p:sp>
          <p:nvSpPr>
            <p:cNvPr id="45" name="椭圆 44">
              <a:extLst>
                <a:ext uri="{FF2B5EF4-FFF2-40B4-BE49-F238E27FC236}">
                  <a16:creationId xmlns:a16="http://schemas.microsoft.com/office/drawing/2014/main" id="{05A90A5E-A950-4028-BA9D-899FD3D05747}"/>
                </a:ext>
              </a:extLst>
            </p:cNvPr>
            <p:cNvSpPr/>
            <p:nvPr/>
          </p:nvSpPr>
          <p:spPr>
            <a:xfrm>
              <a:off x="4625182" y="3506805"/>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6" name="直线箭头连接符 29">
              <a:extLst>
                <a:ext uri="{FF2B5EF4-FFF2-40B4-BE49-F238E27FC236}">
                  <a16:creationId xmlns:a16="http://schemas.microsoft.com/office/drawing/2014/main" id="{345E51BA-812A-49EC-8F01-90A61F08F462}"/>
                </a:ext>
              </a:extLst>
            </p:cNvPr>
            <p:cNvCxnSpPr>
              <a:cxnSpLocks/>
            </p:cNvCxnSpPr>
            <p:nvPr/>
          </p:nvCxnSpPr>
          <p:spPr>
            <a:xfrm>
              <a:off x="4715182" y="3682286"/>
              <a:ext cx="0" cy="5877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9" name="表格 14">
            <a:extLst>
              <a:ext uri="{FF2B5EF4-FFF2-40B4-BE49-F238E27FC236}">
                <a16:creationId xmlns:a16="http://schemas.microsoft.com/office/drawing/2014/main" id="{46592ED1-6319-4E93-ABDB-81FF9C35AEFC}"/>
              </a:ext>
            </a:extLst>
          </p:cNvPr>
          <p:cNvGraphicFramePr>
            <a:graphicFrameLocks noGrp="1"/>
          </p:cNvGraphicFramePr>
          <p:nvPr>
            <p:extLst>
              <p:ext uri="{D42A27DB-BD31-4B8C-83A1-F6EECF244321}">
                <p14:modId xmlns:p14="http://schemas.microsoft.com/office/powerpoint/2010/main" val="3826290629"/>
              </p:ext>
            </p:extLst>
          </p:nvPr>
        </p:nvGraphicFramePr>
        <p:xfrm>
          <a:off x="1022174" y="4081296"/>
          <a:ext cx="10018359" cy="370840"/>
        </p:xfrm>
        <a:graphic>
          <a:graphicData uri="http://schemas.openxmlformats.org/drawingml/2006/table">
            <a:tbl>
              <a:tblPr firstRow="1" bandRow="1">
                <a:tableStyleId>{5C22544A-7EE6-4342-B048-85BDC9FD1C3A}</a:tableStyleId>
              </a:tblPr>
              <a:tblGrid>
                <a:gridCol w="1113151">
                  <a:extLst>
                    <a:ext uri="{9D8B030D-6E8A-4147-A177-3AD203B41FA5}">
                      <a16:colId xmlns:a16="http://schemas.microsoft.com/office/drawing/2014/main" val="3421486517"/>
                    </a:ext>
                  </a:extLst>
                </a:gridCol>
                <a:gridCol w="1113151">
                  <a:extLst>
                    <a:ext uri="{9D8B030D-6E8A-4147-A177-3AD203B41FA5}">
                      <a16:colId xmlns:a16="http://schemas.microsoft.com/office/drawing/2014/main" val="3270050011"/>
                    </a:ext>
                  </a:extLst>
                </a:gridCol>
                <a:gridCol w="1113151">
                  <a:extLst>
                    <a:ext uri="{9D8B030D-6E8A-4147-A177-3AD203B41FA5}">
                      <a16:colId xmlns:a16="http://schemas.microsoft.com/office/drawing/2014/main" val="466980123"/>
                    </a:ext>
                  </a:extLst>
                </a:gridCol>
                <a:gridCol w="1113151">
                  <a:extLst>
                    <a:ext uri="{9D8B030D-6E8A-4147-A177-3AD203B41FA5}">
                      <a16:colId xmlns:a16="http://schemas.microsoft.com/office/drawing/2014/main" val="931091879"/>
                    </a:ext>
                  </a:extLst>
                </a:gridCol>
                <a:gridCol w="1113151">
                  <a:extLst>
                    <a:ext uri="{9D8B030D-6E8A-4147-A177-3AD203B41FA5}">
                      <a16:colId xmlns:a16="http://schemas.microsoft.com/office/drawing/2014/main" val="1047804309"/>
                    </a:ext>
                  </a:extLst>
                </a:gridCol>
                <a:gridCol w="1113151">
                  <a:extLst>
                    <a:ext uri="{9D8B030D-6E8A-4147-A177-3AD203B41FA5}">
                      <a16:colId xmlns:a16="http://schemas.microsoft.com/office/drawing/2014/main" val="3910518693"/>
                    </a:ext>
                  </a:extLst>
                </a:gridCol>
                <a:gridCol w="1113151">
                  <a:extLst>
                    <a:ext uri="{9D8B030D-6E8A-4147-A177-3AD203B41FA5}">
                      <a16:colId xmlns:a16="http://schemas.microsoft.com/office/drawing/2014/main" val="2383686424"/>
                    </a:ext>
                  </a:extLst>
                </a:gridCol>
                <a:gridCol w="1113151">
                  <a:extLst>
                    <a:ext uri="{9D8B030D-6E8A-4147-A177-3AD203B41FA5}">
                      <a16:colId xmlns:a16="http://schemas.microsoft.com/office/drawing/2014/main" val="3399996748"/>
                    </a:ext>
                  </a:extLst>
                </a:gridCol>
                <a:gridCol w="1113151">
                  <a:extLst>
                    <a:ext uri="{9D8B030D-6E8A-4147-A177-3AD203B41FA5}">
                      <a16:colId xmlns:a16="http://schemas.microsoft.com/office/drawing/2014/main" val="3554652829"/>
                    </a:ext>
                  </a:extLst>
                </a:gridCol>
              </a:tblGrid>
              <a:tr h="370840">
                <a:tc>
                  <a:txBody>
                    <a:bodyPr/>
                    <a:lstStyle/>
                    <a:p>
                      <a:pPr algn="ctr"/>
                      <a:r>
                        <a:rPr lang="en-US" altLang="zh-CN" dirty="0">
                          <a:solidFill>
                            <a:schemeClr val="tx1"/>
                          </a:solidFill>
                        </a:rPr>
                        <a:t>2020.10</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CN" dirty="0">
                          <a:solidFill>
                            <a:schemeClr val="tx1"/>
                          </a:solidFill>
                        </a:rPr>
                        <a:t>2020.11</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CN" dirty="0">
                          <a:solidFill>
                            <a:schemeClr val="tx1"/>
                          </a:solidFill>
                        </a:rPr>
                        <a:t>2020.12</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CN" dirty="0">
                          <a:solidFill>
                            <a:schemeClr val="tx1"/>
                          </a:solidFill>
                        </a:rPr>
                        <a:t>2021.1</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CN" dirty="0">
                          <a:solidFill>
                            <a:schemeClr val="tx1"/>
                          </a:solidFill>
                        </a:rPr>
                        <a:t>2021.2</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CN" dirty="0">
                          <a:solidFill>
                            <a:schemeClr val="tx1"/>
                          </a:solidFill>
                        </a:rPr>
                        <a:t>2021.3</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CN" dirty="0">
                          <a:solidFill>
                            <a:schemeClr val="tx1"/>
                          </a:solidFill>
                        </a:rPr>
                        <a:t>2021.4</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CN" dirty="0">
                          <a:solidFill>
                            <a:schemeClr val="tx1"/>
                          </a:solidFill>
                        </a:rPr>
                        <a:t>2021.5</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CN" dirty="0">
                          <a:solidFill>
                            <a:schemeClr val="tx1"/>
                          </a:solidFill>
                        </a:rPr>
                        <a:t>2021.6</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7020085"/>
                  </a:ext>
                </a:extLst>
              </a:tr>
            </a:tbl>
          </a:graphicData>
        </a:graphic>
      </p:graphicFrame>
      <p:sp>
        <p:nvSpPr>
          <p:cNvPr id="36" name="文本框 35">
            <a:extLst>
              <a:ext uri="{FF2B5EF4-FFF2-40B4-BE49-F238E27FC236}">
                <a16:creationId xmlns:a16="http://schemas.microsoft.com/office/drawing/2014/main" id="{83E175B4-2404-4B9D-AA9E-EA12CA7D8A99}"/>
              </a:ext>
            </a:extLst>
          </p:cNvPr>
          <p:cNvSpPr txBox="1"/>
          <p:nvPr/>
        </p:nvSpPr>
        <p:spPr>
          <a:xfrm>
            <a:off x="10727233" y="1986979"/>
            <a:ext cx="1412770" cy="738664"/>
          </a:xfrm>
          <a:prstGeom prst="rect">
            <a:avLst/>
          </a:prstGeom>
          <a:noFill/>
        </p:spPr>
        <p:txBody>
          <a:bodyPr wrap="square">
            <a:spAutoFit/>
          </a:bodyPr>
          <a:lstStyle/>
          <a:p>
            <a:pPr algn="ctr"/>
            <a:r>
              <a:rPr kumimoji="1" lang="en-US" altLang="zh-CN" sz="2400" b="1" dirty="0"/>
              <a:t>PVT-v2</a:t>
            </a:r>
            <a:r>
              <a:rPr kumimoji="1" lang="zh-CN" altLang="en-US" sz="1800" dirty="0"/>
              <a:t> </a:t>
            </a:r>
            <a:r>
              <a:rPr kumimoji="1" lang="en-US" altLang="zh-CN" sz="1800" dirty="0"/>
              <a:t>(2021.6.25)</a:t>
            </a:r>
          </a:p>
        </p:txBody>
      </p:sp>
      <p:cxnSp>
        <p:nvCxnSpPr>
          <p:cNvPr id="37" name="直线箭头连接符 32">
            <a:extLst>
              <a:ext uri="{FF2B5EF4-FFF2-40B4-BE49-F238E27FC236}">
                <a16:creationId xmlns:a16="http://schemas.microsoft.com/office/drawing/2014/main" id="{2E92FCFB-2D6E-4DA7-B7A8-542E33AE95F5}"/>
              </a:ext>
            </a:extLst>
          </p:cNvPr>
          <p:cNvCxnSpPr>
            <a:cxnSpLocks/>
            <a:stCxn id="45" idx="7"/>
            <a:endCxn id="36" idx="2"/>
          </p:cNvCxnSpPr>
          <p:nvPr/>
        </p:nvCxnSpPr>
        <p:spPr>
          <a:xfrm flipV="1">
            <a:off x="10514685" y="2725643"/>
            <a:ext cx="918933" cy="11225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6" name="音频 25">
            <a:hlinkClick r:id="" action="ppaction://media"/>
            <a:extLst>
              <a:ext uri="{FF2B5EF4-FFF2-40B4-BE49-F238E27FC236}">
                <a16:creationId xmlns:a16="http://schemas.microsoft.com/office/drawing/2014/main" id="{EB809DE3-EB8C-4209-B682-B95F374131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01958268"/>
      </p:ext>
    </p:extLst>
  </p:cSld>
  <p:clrMapOvr>
    <a:masterClrMapping/>
  </p:clrMapOvr>
  <mc:AlternateContent xmlns:mc="http://schemas.openxmlformats.org/markup-compatibility/2006" xmlns:p14="http://schemas.microsoft.com/office/powerpoint/2010/main">
    <mc:Choice Requires="p14">
      <p:transition spd="slow" p14:dur="2000" advTm="81508"/>
    </mc:Choice>
    <mc:Fallback xmlns="">
      <p:transition spd="slow" advTm="81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EE470D-00ED-49E4-9DDE-40D29724BD91}"/>
              </a:ext>
            </a:extLst>
          </p:cNvPr>
          <p:cNvSpPr>
            <a:spLocks noGrp="1"/>
          </p:cNvSpPr>
          <p:nvPr>
            <p:ph type="title"/>
          </p:nvPr>
        </p:nvSpPr>
        <p:spPr/>
        <p:txBody>
          <a:bodyPr/>
          <a:lstStyle/>
          <a:p>
            <a:r>
              <a:rPr lang="en-US" altLang="zh-CN" dirty="0"/>
              <a:t>Background</a:t>
            </a:r>
            <a:endParaRPr lang="zh-CN" altLang="en-US" dirty="0"/>
          </a:p>
        </p:txBody>
      </p:sp>
      <p:sp>
        <p:nvSpPr>
          <p:cNvPr id="3" name="内容占位符 2">
            <a:extLst>
              <a:ext uri="{FF2B5EF4-FFF2-40B4-BE49-F238E27FC236}">
                <a16:creationId xmlns:a16="http://schemas.microsoft.com/office/drawing/2014/main" id="{4ED216BE-8814-4AF5-A6ED-AA355DE3E4F1}"/>
              </a:ext>
            </a:extLst>
          </p:cNvPr>
          <p:cNvSpPr>
            <a:spLocks noGrp="1"/>
          </p:cNvSpPr>
          <p:nvPr>
            <p:ph idx="1"/>
          </p:nvPr>
        </p:nvSpPr>
        <p:spPr/>
        <p:txBody>
          <a:bodyPr/>
          <a:lstStyle/>
          <a:p>
            <a:r>
              <a:rPr lang="en-US" altLang="zh-CN" dirty="0"/>
              <a:t>Vision</a:t>
            </a:r>
            <a:r>
              <a:rPr lang="zh-CN" altLang="en-US" dirty="0"/>
              <a:t> </a:t>
            </a:r>
            <a:r>
              <a:rPr lang="en-US" altLang="zh-CN" dirty="0"/>
              <a:t>Transformers</a:t>
            </a:r>
          </a:p>
          <a:p>
            <a:pPr lvl="1"/>
            <a:r>
              <a:rPr lang="en-US" altLang="zh-CN" dirty="0"/>
              <a:t>P2T outperforms PVT &amp; </a:t>
            </a:r>
            <a:r>
              <a:rPr lang="en-US" altLang="zh-CN" dirty="0" err="1"/>
              <a:t>Swin</a:t>
            </a:r>
            <a:r>
              <a:rPr lang="en-US" altLang="zh-CN" dirty="0"/>
              <a:t> with a </a:t>
            </a:r>
            <a:r>
              <a:rPr lang="en-US" altLang="zh-CN" dirty="0">
                <a:solidFill>
                  <a:srgbClr val="FF0000"/>
                </a:solidFill>
              </a:rPr>
              <a:t>large margin</a:t>
            </a:r>
            <a:r>
              <a:rPr lang="en-US" altLang="zh-CN" dirty="0"/>
              <a:t>! </a:t>
            </a:r>
          </a:p>
          <a:p>
            <a:endParaRPr lang="zh-CN" altLang="en-US" dirty="0"/>
          </a:p>
        </p:txBody>
      </p:sp>
      <p:pic>
        <p:nvPicPr>
          <p:cNvPr id="5" name="图片 4">
            <a:extLst>
              <a:ext uri="{FF2B5EF4-FFF2-40B4-BE49-F238E27FC236}">
                <a16:creationId xmlns:a16="http://schemas.microsoft.com/office/drawing/2014/main" id="{39708C32-D5B5-45B2-B6DB-45999D371E4F}"/>
              </a:ext>
            </a:extLst>
          </p:cNvPr>
          <p:cNvPicPr>
            <a:picLocks noChangeAspect="1"/>
          </p:cNvPicPr>
          <p:nvPr/>
        </p:nvPicPr>
        <p:blipFill>
          <a:blip r:embed="rId5"/>
          <a:stretch>
            <a:fillRect/>
          </a:stretch>
        </p:blipFill>
        <p:spPr>
          <a:xfrm>
            <a:off x="5811424" y="1210575"/>
            <a:ext cx="5883968" cy="4978362"/>
          </a:xfrm>
          <a:prstGeom prst="rect">
            <a:avLst/>
          </a:prstGeom>
        </p:spPr>
      </p:pic>
      <p:sp>
        <p:nvSpPr>
          <p:cNvPr id="7" name="文本框 6">
            <a:extLst>
              <a:ext uri="{FF2B5EF4-FFF2-40B4-BE49-F238E27FC236}">
                <a16:creationId xmlns:a16="http://schemas.microsoft.com/office/drawing/2014/main" id="{4584FF39-5771-4E87-8554-B2B6136EF99F}"/>
              </a:ext>
            </a:extLst>
          </p:cNvPr>
          <p:cNvSpPr txBox="1"/>
          <p:nvPr/>
        </p:nvSpPr>
        <p:spPr>
          <a:xfrm>
            <a:off x="1037145" y="3916400"/>
            <a:ext cx="3382486" cy="1569660"/>
          </a:xfrm>
          <a:prstGeom prst="rect">
            <a:avLst/>
          </a:prstGeom>
          <a:noFill/>
        </p:spPr>
        <p:txBody>
          <a:bodyPr wrap="square" rtlCol="0">
            <a:spAutoFit/>
          </a:bodyPr>
          <a:lstStyle/>
          <a:p>
            <a:pPr algn="ctr"/>
            <a:r>
              <a:rPr lang="en-US" altLang="zh-CN" sz="3200" dirty="0"/>
              <a:t>Where does the performance gain come from?</a:t>
            </a:r>
          </a:p>
        </p:txBody>
      </p:sp>
      <p:pic>
        <p:nvPicPr>
          <p:cNvPr id="9" name="音频 8">
            <a:hlinkClick r:id="" action="ppaction://media"/>
            <a:extLst>
              <a:ext uri="{FF2B5EF4-FFF2-40B4-BE49-F238E27FC236}">
                <a16:creationId xmlns:a16="http://schemas.microsoft.com/office/drawing/2014/main" id="{0F97E699-597B-4BE4-B5E0-20EE1BE35F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0972519"/>
      </p:ext>
    </p:extLst>
  </p:cSld>
  <p:clrMapOvr>
    <a:masterClrMapping/>
  </p:clrMapOvr>
  <mc:AlternateContent xmlns:mc="http://schemas.openxmlformats.org/markup-compatibility/2006" xmlns:p14="http://schemas.microsoft.com/office/powerpoint/2010/main">
    <mc:Choice Requires="p14">
      <p:transition spd="slow" p14:dur="2000" advTm="17060"/>
    </mc:Choice>
    <mc:Fallback xmlns="">
      <p:transition spd="slow" advTm="17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TIMING" val="|11.6|2.2"/>
</p:tagLst>
</file>

<file path=ppt/tags/tag3.xml><?xml version="1.0" encoding="utf-8"?>
<p:tagLst xmlns:a="http://schemas.openxmlformats.org/drawingml/2006/main" xmlns:r="http://schemas.openxmlformats.org/officeDocument/2006/relationships" xmlns:p="http://schemas.openxmlformats.org/presentationml/2006/main">
  <p:tag name="TIMING" val="|55.3"/>
</p:tagLst>
</file>

<file path=ppt/tags/tag4.xml><?xml version="1.0" encoding="utf-8"?>
<p:tagLst xmlns:a="http://schemas.openxmlformats.org/drawingml/2006/main" xmlns:r="http://schemas.openxmlformats.org/officeDocument/2006/relationships" xmlns:p="http://schemas.openxmlformats.org/presentationml/2006/main">
  <p:tag name="TIMING" val="|3.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customData xmlns="http://www.wps.cn/officeDocument/2013/wpsCustomData" xmlns:s="http://www.wps.cn/officeDocument/2013/wpsCustomData">
  <extobjs>
    <extobj name="334E55B0-647D-440b-865C-3EC943EB4CBC-1">
      <extobjdata type="334E55B0-647D-440b-865C-3EC943EB4CBC" data="ewogICAiSW1nU2V0dGluZ0pzb24iIDogIntcImRwaVwiOlwiNjAwXCIsXCJmb3JtYXRcIjpcIlBOR1wiLFwidHJhbnNwYXJlbnRcIjp0cnVlLFwiYXV0b1wiOmZhbHNlfSIsCiAgICJMYXRleCIgOiAiWEZzZ1RGOXJJRDFjWm5KaFkzc3hmWHN5ZlNoY2JXRjBhR05oYkh0SGZWOXJMVnh0WVhSb1ltWjdXWDBwWGpJdFhHeGhiV0prWVNBb1hHMWhkR2hqWVd4N1IzMWZheTFjZEdsc1pHVjdYRzFoZEdoallXeDdSMzE5S1Y0eUlGeGQiLAogICAiTGF0ZXhJbWdCYXNlNjQiIDogImlWQk9SdzBLR2dvQUFBQU5TVWhFVWdBQUJHVUFBQUNvQkFNQUFBQzcvVTRVQUFBQU1GQk1WRVgvLy84QUFBQUFBQUFBQUFBQUFBQUFBQUFBQUFBQUFBQUFBQUFBQUFBQUFBQUFBQUFBQUFBQUFBQUFBQUFBQUFBdjNhQjdBQUFBRDNSU1RsTUF6ZS9kdXpKMmlabXJWQkJFWmlMRFdYNWhBQUFBQ1hCSVdYTUFBQTdFQUFBT3hBR1ZLdzRiQUFBYnNrbEVRVlI0QWUxZGU0d2t4MW52dTMzZXp1N3MyZzRra1FOelhpQjJnbURPdmhnVTRtVFdnWDhnU0hNNEVuK1FQMmF4aEF4Q2FKYUFzSWtJY3dsR09QekJYQUpDdGlNeEl4NFNEeW03ZmlBclNHWkdRaUNDakdleEVsNVJOSnV6eE5QUjN1NmVpYytPWGZ5cXU2djZxK3AzVDgzMjlsNlhkRGYxK09wNzFWZjFmVlhWM1d0WnVhUUh2ajhYc2lYUjRtcGdtYjFlWE9aTHp2UFFRS1ZiMmt3ZWVpOHd6Y3FEckxTWkFvOWZEcXgvbzhsS204bEI3NFVsK2FlUE5tQXhwYzBVZGdCellMd0xlN256NjZYTjVLRDZ3cEw4OU1WM2ZNVTZVOXBNWVFjd0w4WkxtOGxMODhXbFc5cE1jY2N1TDg1TG04bEw4OFdsVzlwTWNjY3VMODVMbThsTDg4V2xXOXBNY2NjdUw4NUxtOGxMODhXbFc5cE1jY2N1TDg1TG04bEw4OFdsVzlwTWNjY3VMODVMbThsTDg4V2xXOXBNY2NjdUw4NUxtOGxMODhXbFc5cE1jY2N1TDg1TG04bEw4OFdsVzlwTWNjY3VMODVMbThsTDg4V2xXOXBNY2NjdUw4NUxtOGxMODhXbFc5cE1jY2N1TDg1TG04bEw4OFdsVzlwTWNjY3VMODVMbThsTDg4V2xXOXBNY2NjdUw4NUxtOGxMODhXbFc5cE1jY2N1TDg1TG04bEw4OFdsVzlyTVNSdTdoVnZmMzNkNCt0SkpZODNscDdTWkV6WXd5M1hHanZxY3FTVjI2WVR4NXJKVDJzd0pHNWR0L2ttZ2d5RzQ2cDdVRHgwVzJXYisvbFoyOTYrZHNDR2ZsSjBseG02QjBWei9RdlZCdGh1R0xHZkJDMnd6TC9FWnllN2NDZE5zSWV1MzRaZVdhclprL3hjbVFONkNGOWRtWG1ZLzhPSXJ2OFRZbTJHcUxXTDlNdHNDMjBzTmJqUmh5MHp1Z2hmV1p1Yll2ZHdvMm94ZEthSnhoUEE4NDh3QWJqVDNoWURrTDNoaGJlYnFkZHNwelRGMkkwUzVSYXl1OWgydWwzLzFFMkhzNXk5NFlXMm10dVlvZFJTK2lJZHB2ZGoxK1F0ZVZKdFpZdll5WTFubkdIdWoyRWFRanZzVElIaFJiV2IyTlZmVlZjWkNOeGpwUnFNWTBDZEE4S0xheklEZDZZNXhqUjBWWTdUTmNIa0NCQytxemJRWTIzUUdvY09FbXpJektDY2N5d2tRSERaVHlBTU9oTDV1RUR4bWJPK0VqN05KOWs2QTRET1I0Y0FmRFUyS093bXU2dmVwdmZjWjIzQnF0aGticW0wbVMwdGh4eVFtaVVUaHlrdndDSjVXR1JQUnBCOXE4WERQWDVsVFRXTkRJUXhiN3pzVldHY3VLVTFHQzkzYy80cGVUb0tIYTNHdXlSajdhbGg3NzlXd2x1T3ZmK2JBM1Z3N3BLdk5EN284dEtmcG04NU4weDZUS1RFZndVTjRlKzZSei94SUhTYkQyUHVlZU95VEFVQ3owMXowQStoRlZsWHJId2h1YjdMRDRBWVR0YzF2bWNBeUVZNThCQTloZVdEYmkvdmY5UUNnMnBzQmxjcy9lMXVkM2ZIN1UzUUhBVVI1VmV0SVdXZ2tWSlJ6bFVCUm1RY08zekVNYVQ4VGVGSDRkNSs2aHgyKzgyZEMra3hlcmFrNGllQTF0djVkZDk5eXl5MFg3MWxuUVVNNU9WTU9oc0doVFFhVWJybTRIa0RvbkgzSHFsS3IvclJyWTRlYmFrUDIwbmo5SW1maGZ2eTc3WjY2WjZhclR2MUZVYmNrTmtvcXFYbkczbEpyMHBhK0RwRzJnanYxdnVtdi80K2FxNEozKzl0TTFQaFVuRUJ3M0xwNUtjL2pxbzdmanA2dlNkYU0zUXlPSlVxZUlUWWo2OTI2VGlESnM0eGRubkNvbnNPRGNZRnIyQUxiMEZGWC9rbXlOWjBMOVFBVkp4RDhvYy9jNy9EMXRpZCthM29Mb0s0TVgzblpmNDhENVhxcDcrdVJyV0xzb1VRdXdtWm14Q21lUW1kc0lKenB5TU1lQmJVMThwMFdWZ0FxMHpTZXZReFNjVExCWjhIWGplTVBHUlNOUGUzejVRdmc2dUJISDNNdCtySUNuYjN3MHZyNnVoT0tzOFAxZGU4WUJndUlrdzdmNnlDdnNvQnRISzZiSnQ4TmcxU0FFN0lxeEZPNjhuWEEwdHNlZjdSbWN4WitTSkZaRzRFcVRpWTRMbXY5eTJKbVJySjFyQjFvL1pZYjdNWVhlRjMxeTF4bGExcnpKRVdjdGdTZy9LdVA0OUhORnoydjBRN3cxR2RNbk00Z0ptSUI3Si94eWZnM2pEMjV4eUh0UHhpc0t5Z0FSY3FxRUJVbkVwenJzSitTbm1Id0ZWOW8yV015NnRzR2Y1Y05FblJqT1AyQ2VsODFpTE1Cb1dxWEdkZ05WeURPcmwrY3NYNHBjWTdKMEIvUGVrY2NodnB4SmFzSlVYRWl3UWZnS0JtVnFVRU5kS040bVR3UXR4aXM1T3pNZElBUWFVL0ZVRk1mYzFqeE82ZDVkbWpDaGZlQ2xzMktiaFRWQmdsN3V6VDJVdG5PWEFwVGNTTEJNWS9OTDN6cFJPbHA4UjhtVmw5aTRMUE04eG15T25zbTBEbkJaYXdwS0JzK3BZeFp5RW1mMGkrMk1BcDZjT3VjdmduWVppVHF4UkM5RVlzM0hVQzRpcE1JRGlNT0NzclNzVEFSOUp3K3ljWTAxbHcyelovcm5GU2g5L1dGWjV1WXJTM2RpcUVETEFUQnVsL0VJYUsyMHE0d2V2MEdNOXVhU01QK3p1RXFUaUo0ZzVsdzAzNnVrdGZNYXJNSVRtRFA2NDN3M3ZBazYyRGxRbEljVFkzc3ZHM2FNK3k4eHdQUGpRMk5HK1R4eDlkTmJTbHQwMWxqZFF5dnRKWVZvZUlFZ3ZPWTdKcXFuZU11NlpOc3JNUVNtSmU3WmpuQy9vZW5Dd1FyQm5LREZKR2QxMWFERlZNeml5OXpleW90UzE5cFYxU0xydXNHclhWUFg0eFFjUUxCZWJpd2xwNm95UjVOZGNxREkyb2tiVU0rd2VNWTV5dzhVZWZVOG8xalJUdS9HeC90ZVJnbXlqWDhubVpXbVNXV3RhMFlDV0t0allrbytqcEhxVGlCNEh4YnN1VkRlcHdWRlcydGJwRk5rMlZoSFp6d2pzY3ZTeHN5STEzeVdocktJTm4xUFNXZ21XY2ZzV3YvZGMvcmxERUg2dWUxcmdObDBjT3lRelpObGpYd0diVFdQWFV4VXNYeGd2TmR4REExVVpNZDVwVVpqeE5SOXIwRVBZNGMrNlJvSk90elRuN1haT0V3bnk2L2JmY0NxckUzTVFjSXQvVnpuclk2Ylo5bWh6dUVUSS91b1VoOTVteTBpdU1GaHhIbmZEd3pveTRrdU12WUpkcllWaTJLdEdUUHVzN3BOWW1ocFE2U1hiOUsyWm9YZzJwQVY3QllqN0xEUWtPTmNKcktxZ2RIc2lVNU5aS0pWbkc4NE5qSCtVNGlqRENXR0VsTG1kRFluOUJ0QlliWHNNSTRYMk5NRktTaDRMRVJNSk5ucWJHMjMzUkE1d3pvQ2dHdVpubHo2aEFBNElMZ0RMLzdsQkZTbnowYnJlSjR3VHRxTUppZGtjdzl1NHBWSUg1eHg4ZEdlRVlwWmFhaGRlVDNza2pDQnlLbXU2SkJXTllLc2QxNVlWNExyb3Z5UWFlbzREdlZ2Z0svcUZyRlFGMXBhOHE2cTNUTVZvaFJjYnpnTmI5M3pjWko1bDVrdmdNSDRwZnpCTlhvUFR1a1pDckxodzFKR01Bb3dEVlpXT0V1Q1hwdDl6NjdNdklmeHdtWTVMOU4zVVJYMVFDbnAyelpsZzgvbnh4MUlzZ1lGY2NLenJWM0xSR2xhUUhobkplaWJxbk9xRUxiek9YSEVCdXA3MkNzQjdnbXkycklaMmh3QW9hSEtOYlgwVU9QWHJPd3RLMmZVbzZVSWNDdWlSNERXTVluVFN0R3hYR0NZOFRVY0NLTEVpYnFzNkE2YzB4QzQwcnk4NmM0cDBEWFpGazllU3JTZ1pMY1pHTGZ2NnE2WDh2cUtFTUEzZ3dmZkd2eXg2azRUbkRzTXBWd1FrTi9ETVV6eXF6Q0pCTWVZNXEwc2R2a3lYbWlOTkExOFVEWlhZQzVqa1F5c1NiRE42aVBzdGFVSVdqcHJzdXdJbUpWSENjNE5uNGl2alBNV2xKMHE0cGpnRDVmVDlwekVyaHR4d2gyZ1FQMkUraHhXdUp3Rm9NbzA0VkppTHA5K2RxK1EvRklKMmxYOXRRaUJUU1NqMVZ4bk9CWUo1Vnd3Z2hYcVpDTXhORFl2Y0RQZEJkbWx6Y29qaWRPQzluTGJxM3lzeXEyYks1OTJSMnVLQ0FaQzNVbVF5V09BVFowaVdBQ0hjV2lTSk9SYkt5SzR3UWY1WDQ4MHhFdXdGYklXRDJiTUtLa0lDVEVPVzJUVFRVRm5abWFsK3lxUXNMM0VibzRuYUVIVktURlVEWld4WEdDZDdRZzNSQmZLZEEwbFFPc1dzaWtUNEV3R1NnbUMwKzdvYTRKNjgrMFhwcHNxWGRvczRxUklGclFqNG1UU1pRVXFoYW40ampCZ1NEUW1TZGxZSEs0dXR5ZWNGd1l4djdrT0JOZzRIZXpTRytGdWlZTEVBbndaQUhCNHgxME4zMVdDWW5oT3FZYjBVSHFmaVRYY1lJRHdiVklCRUdOZi9sQ1dIb3hDRHk2VHJGNkhoN3U2ZkQvcTFjWUtkZEJpanZtTU5lRUoyajhyQmloYk1FWjBTVnNWVmxZc0FENk52UlZnd0ZPdklwakJPY0kxdElxd28wRmJKM3IvMjJtUllaVFI5S0hiMnQxREE4YXVPUFJjYUxzT3FlZnJ5c3hPQUhFM2VDUUZBMW1JVE9OZXZlVng3czYvbGs4WDA4OVJ1SGN4cXM0Um5DT1lDc2NmM0FMTjdTd3RCSGNKYndXeUhhOVZweG4wUm5JRy81UW1ZVWU2S1E1MXprZGhDb0E1eGlFczBuSktmMGJ5dUk2RWhzMEc2YXBYcDZnYnFrZXZMRlRVQ1l1eEtzNFJ2Q3c0NW5xUHo5eS84VkxZWHg4THN4aTJORXdyRTlZUGJZSnBBODh2YlpwUUxzVGNFV3pGSVkrb2g0RFp5ZU5vT3lCMVNEMWRKS2Rvek50eFM3R1NraFpWemRWUURRV0t2ckdRNC9lZG04MDV2aldDQlc3bldNRVg0WFdkZ0xvN0hOdGh0cE1RSWZNVlZqcENKMkJma1JxZ2NOck5uTGpMTFc0akVpdmh2RSt2ZlBZcnBnSU51a09aWUZmQUc2b0hLSEdydUF1allLcVVFbExnM0FWQ3hUUmdvOUNqbWVldlVjd0t2Qk02eGN1WXMvRDNmSUp0QzBDTHVNc2NiL00wNlpIWHMwSnltcXRnUkozaStTR3BFdURYamdHeldZUVhqZ1JYZVdINjJJQ1RjQkVLMXpGQW11MDRCMTExeWM2NFhlZ1hoMlNGck5abk1LU2hRNENhUkZ2MHh0VTB5dzFHRThhUFNKZHRPb0lZTnBzOXhCMHZVNDlSbzYrdWMyc2VXM0lJUUFSVDJCZ0VWTGJGTUJraFpaUFpLSmlCMFUwbFpxeVNGS2lBK1VJZ2JhWXphczJNOUxqR2JyRk1NMFN0SWZrMjloSytYeUJoV3laTExQSWJnZmR2a1NpMkF6ZllGeVFUVHl6N3prazJNeVcwcGFoRUtsaUI1L09nVW9GREJJYnAyMGpKVENqTFduenF5RGlTOWNFRnN5aUhaSG5MMmxvK3lhNk00eGk2WlhnRTZPL0piZzlLbTdPdVhPNjRxc1hGWFhsNlM5UnEvOVdneW0vOERFZFVKYTdSenRONm9DYWRBemdpVFN5SGM4aHdhQ0dFbzJlU2FpQ1NCVTdPQ01GNTBhOXB0QitYcFE2R2M3NlJGLzFOOXBtc0hNajRCQ0ltcEJsSWNxWG5qK0NKZmNkYlBUV1V0UWh0Mk16bHdsNU5SdXBPZ25hMENqSzRsQ0NxSmxGTEcyUTA1dXJOYXBxYmpOZUUrOVo5MEpTekNBVkZ5a2xWVUdraWgxOGtZTHpXYnhGNkZwVzg1SmJyR25HcEVDbEtxeEtMWkxNTllGQ3Raa1JRUHFpaWYrMnlmTkpFU3dGMHVEa1JDUkFjWXA4bk0wMDZGaUtUcjVmSXBTYTNmU0JPaFZkckJYZzErTk1zUmsralpXN0E1ekt5bk9pTXhIUlYxSVZqSUN2VDFsckV4VTc5WkdDKzQ1bjVxUWQ2OFpFcWFUTEJ3b1RZak10Q0tRWWNaMEVIRm9UNVdLaGdZNEI2ZkE3S1pTV2o3T1p5T2ttY2VGUERnYW1PL1lraUpKWjVDZDRJTzNGM29yTjhCaVlYa2J4bFZidUxGZlZKZ1Z2VWhXMGdDOVV4UTdHU01INWNPNVF5b3ZDRVVSNlR0cGowcndhend6QTBIbUNrdTlLUmRrNFMvRTJjNEd3WWlyYlpaZnRSMmFrSVZoS1BNUFBaNVNqOEM0cFIwVjBTZm1MVXJHTG82NUY0UXJxa2I1TldSWCtIMTVMTVNhbG04a0NCbzRRNGs1WnNNQ3BnRUd1WWpzWlp5a1htMWwwTHJIclpMSXIreVk4dXE0RXV0eFh2ZVpxd09wb29ZNm9UL01icFdJWFQ2VE5kQWcvTnZ6NHZOdE5mYWJEclp6R2oyb3pmQmpKczdMMmJXaC9XaXpGMll5K1B6QWlmdGVadzlDOFhNUlVtK2xCQlJzZXFhZFJsUEdOK3F5UkI1UW1GNlZpRjArazREWENqdzNmMkhLN3FmZnphWGhLQ2F1ZUErTjJpVVpvUE42U0VaWnhsdUp0WmlPbE1QSGdpOHo1dGs3TE8zU3hsSE5nYXd5UnBaRllWZzNGYXdLdnQraUttdlMvVVNwMnNTbEdxMU1BUDhxK2JrN2UvYlFvMzNxM3VaQWppUmRlU1AvOEREek8wTVBQdmJsOHZSRzdPSlRrc2hQSmtvY2llUzdHWnNETGxlVElFa0oyM1FzamVBamljYWc3SGtCbTd4Vi9oSHZlQ0NJKzdpZWtFdzRXcFdLblY2VGdQRWFYS3lTSG41VjN2RzNWbUJRV2pENC9nL09JUHNIZUEwdnlqdzA4aXdMZlpUZ3BpaVVCaytvM3htWmlybmRUa1JMQVdGWDdkaDQ3YUJucEt0L080MXNxSnIvY1YrR3pSbTYxMFdsSFlNcisyd1BHRUJVN1NDTUY1MXYveTVTNDkycXA2em1YZi9kZ2l3TFllUjZXaGFVTkgzUk1CZXgybDREc2M4UWZjaXJtNnF4REZ1WW9sZ2lHNU5rWW00R1lsTFBrZUNNZ3UyS3p6R2Y3MEFWc2VmTUNOZmJ0OWRHZTAvWUEreVlBWFRqY1BEbHora3VOdDR1cURMOFJLbmF3UlFyT0Y3NCtwZHFRbnNveHBybmEwWWU5Y3dRSmFmTDVHU2lQV2lYZlhMczExUjY3ZDVzWWRTUkxrcmNVbVJpYndRbzRUSUV0Q1Npa3UrTEMxYnlzZG8vVzVScHdqbWorbXgzOUZIRmlia1QzRSt4OWt6eTRGNkZpaDdkSXdWZkIzQTZSZFY0RzdLN25iTDhiWnI5SklLYVFKVllCN0pVRzF4aDc4bU1WZkg3N2h0WHpucTR4ejFLTXpXQVYzak1zYjljN3lSdDdLNmdXM0QvREZjQnUvTW5PWCtNYjdGZkFwSHpBeDRubzVnODNyWDN2RkRrMWkrRXFkbEZGQ3Q3U2ptZEdjdFZ4UE9mc2pSMGNDYXlsNWlwVmg0Wks0S3F0TWZ1L2d5RmVRNURMbkhtV1ltd0c4ekdWSVBIQXdDZytYNEpuVGRqcmJvOFpUMGhlVTYxN0tuZ1h2MldRQStCRWRNM1A0eUYwcVpaNHFqNklVQlc3a0pHQ3Q4bTZCM2pFdGdLLy9ZcExwYlpwWVoyNklDcW44OXVVQjcwMi9tcERhT3lvejZuTEVOZzhTekUySTZJSGMySjN2VldUaDdwaVJ6anJoY00yclplRkJ0Z1AyVGY5dTRLREhsZlZVMWhpUXQrVkVKQ1J2NkVxZG50RkN0NzBiSjJEWDRVemNOTlpubjBaVzBDSXRpRXFwL09yYjRkZzVYYTYzcmNmTjdvbXFKcG5LY1ptem5xN1ljSERaTCtRVEN3dGVEQWNRdTQ0K0p3VmxPQ0diZG5weDFDSE1aSXRkVVJEMWNhUWY3SkMySnRzUzVNSlU3R0xJMUp3TUNhRFhzdkNOa1dlRSt4amZzL1Z3UjNRWDByRFRucllsdWV2bmM3LzJlQUsrdzZ1MEFFSmRzeXpGR016QXpMQzZjVUs2QUZUMlBTcTYzSmJoa2hOMVhIVnZ2YzgrQ3FBc1VXUTV6allVZTFhRC9BeEVxYzhIclowdVJBVnUwaWlCT2Q3NWd1U1dLWGpYUWZpTVBJdGEvUTlhS3MwNzVNUTA4bklOOG9sK3VvL1B2d0xqaExCRWpjZE81bG5LY1ptV3RDQnlZVHBKNGNmZUdGQmF5NTZhVDJTM0N2LzhpdGZzUXM0OHBUVEdpZTRlOHYyMytsNDltZ29RVE5sZ2xYc29vb1NuT3Zzc2lUNUlFcGJvZ1RQdVNMT0NFVGRsSDVuUFkvb28xQW5UNW1ZWnluR1pzWnFvT1ZqTG0wRk1STGV0Y1drVFRibER0eUg4eXhabTNoRU4vNlFEMlN5Q3FwaUYxT0U0SlUyckdUVGhiUC9zSlMzUk5iWjUzc2ZtWXlacEwwWHRBaVE5TVBFT2krTFpsbjZ1UHlMY2Z5elozZEpLaVRUQ3g5SkFwVTRpeFZEbnI3eVRtZkVJUXovenRYNU1EUmpvaDFFZEYrOEx0ZmRzQjdwNmhVVnUxM0RCSC8ra1NkcU1CbjJuc2NlZnZqaFJ6N2I0SG52ZFRSNHpvYnk0RTg2UmxKQncwUHVoWFRBSk5zVlRZWlp3cVFuU2NiK2doci9yWHZFYVhYVy9NaGJWMndVQ0lMRjdjRklyamcrNUhWdjQ0aUh5WTg4VCtDRHpGWkJWU3d3aEFuZUl4cVRXWGxRQk90alArZzRWSUZvZXIvYVdUUWgxQ2JIRUlaWmlyY1pSS1pHNTNTSHNTR1J6WDdPMTQwRjFFOTlVU0JzcWRaa2VZeFovY2xMc21na1ExWHNJZ3dWL05QU1VFam1kc0dHc3htN3l6Qi9BcnYyRzdZVXFsK3hOOHhTMS91RDMvaEwyMEhyekR3eFdJM2pUTVV4V1RGc0JON0NjeTQwcEZPK1ltL2IrZUZ2WnFJZTBnbEhjdktVVVlCa0ZIeUdYYS8rc1JybUM0em1mMGRoM2h3eDZsQ1NPMWFXT05WWmZZd2xLOWt5Qyt1N2FzZTUzN3Y0YlU3TnN2UlNLZ1EvaU9GYmF6YzEyTWIvTk9tMlJUUmsvMVZVN0tMSktQaUE3MWUreUtaOW5PY3dlWmJxaFlvL0VwZkF2UEpZV1hJSXlrMHVaV29xK1RxWkhKUUFZcjB0V2NaUnphWlZtZkE0VDJKek1vcUszYmFCdDd2WG9DT0wyL1k1Vzlmb29WYmwzMjQ5dlB2SkhUL2RCV1ZsZnE3MkxoY0U2K1psRDNvYUxIbllBM0p0U2oyZzNXUlZoMjdSS3IrSWl6WW5QVTFQZEJBMEkxaUFqKzY3clZsL3dsVHM0c3NvZU5kK25IQlZHY3lzSExyOWxyR3FJaDFwQ3pSYU1YODgzTmlSTXRkb25xSUt3eEhZTlVBWlpjbWpHcFJyZUNjUFFjMUc2d2JlNDV0ODU4MWNvNm5VcU4zQ1dqaFJSdTByQ3hlaEtuYVJaUlFjbmhNSW5EZXdQanAwY1UzMFUrMnhnOGZ2aDBIZ0lsOVBQVEp6Yk11NjZ5OEFNdGNnNnpML2t2d0dLazJ5cExPaGxxdUdRMkFWdTFZNlIxYjBXU2lKSGY0Mlg1QS9TcDJ6aFlpT2Q2dnhuZFRjZlJxR0ZNVlFGVHM0TWdwdWUwNCtRSnpKM2pBRlA2R2dEN0FQb20ybGh0dGNyZzBsN1h2N1NUNEhlTHJqOGNjYTdMMEVhZ29zRWV3QjJjV3dLQ3NBZHVJcU9rNGRXd0hzOEoyUC9RWTc3QlBVZGtUSGJXWURWOGZmSWczcHNxRXFkdEZrRk56eG5IaURqOStQMU5PeEZBeTl4TjYwRzNEZXdQZzFscElXdlZ0Syt1eklBVFV1OHl3cExQZ0xBM3RkODlkUHA2YnJPY0tyanMzWS85OU9xVGtSSFk0YUwrTTE5bXUwSlZVK1ZNVXVsb3lDd3hRNWdsVytlMW9PT3J0SXhTUUhidGxYYThpTXNPN3U4UnFTS3VSbWY2VXVWSFkwSkNCNHlzZzBTeFI3UUw3ampXSkFxK2txT2xBdkNRMHcxUUYxbktDSDc1NnMwWlhzSElTcDJNV1lVWERIS2NGbThMakg3S3ZadVpNOUszWDNEeURaajQzNFRwRW9tMHZ1dzhZMytySTN6eGhuU2NIdUwxUk14djkrOUhyTmdyZlVXdGFmdWZQbVNSV3E1cXg4OXI1SmZvcEJCVWxXQ2xHeDB6bXI0UFlDWXlIb2dyMjBMaVJqSkJMcW5IZiswQ01mQnhGOVpwU3R3RTkrdHM3dStJUm9jMytOczZUaDE0c0wyUTRwZERTSnl3MjZuTS85M0szczhPMTlyYk85d1BETndDVnJUcjVUcE1Fa0xBYXEyT21iVlhEM1ZmSUZ2czQwaGduNWlBSnJlUStPRExEeTZpaVg0K05ONHl4RnNZdTJmYk1YbERIVXVNL1dsYUozd2ZtZURkSmhmV3NtZXdpc285WExXUVYzUFdlbGZtRE5Hcm5lYnI0aFdlUDNSbXV5NUdhNjRvWlhiNUJsNHl4SnpNR1oyaVFQYVFlampLeGRETHRBa2IzY2lNNTZHdXByYnNscTA1bXNnb3UvS3ZveWUzLzlzZ21taU8vQnJhbi81bitHbmwwRkVqVE9VaUFWV2JuaXY3cVRiZFBKTkx5bE9KaUErRU9uMWNiUjUrSmdnekVrcWMwcytGTTNYUFJmWHYveEpJVGlZTEJSL25ZSmd3QlBQbk1oS3FzMEJCU1Z5cTlwbGhUay9zSWcxbFg0KzB4V3N4KzNUNnZVM0wzU3lvZS9lemdacllqZXh5OTRDRE9LUDJxU2Q1WWsvTGJ5Q0p1c3ppM1Q5Sm4xdEZsWmt1OW9UNXRTSlA3akZ6eUVIWDRjN3B6cEFhQ0RnZzl1M2gvaitHQ09zV0l4MWxlYVo2Wjl6QkZVb0FSNUNCN0lDQTVYdkJmQThFcEQwQU53SGVFT2d6RWNjMjE3b3RlSHNqRzdRSUsrYkJnTTlNcEQ4R0MydWMzSVdiU053cDRQYmtHNWtQUTFIMi9GVWk3RDF6R3lSWjFJVS9rSUhzZ3lmeWxFcmlQY1ppNzV3ZHJTZWZuYmpydUdIQ2NkSStuNVl6NFNDaEF0SDhFREdIRytVaWxQb2Nhd21SMC8yRktRSWZuQmpxT213bTkwY2tqYkpxNXBKdUU3TDhFRGVlNjY1OTY4c1FPYkNRTDZyNzJnMmp6cUtuK1FCMVY4RU9KMzhxRXJxZVlsdUdTQVp1WisrZGRsRVh2dDJGTmZDVnhtU2cxQUEvWGplcCtoMVBacDBRQy9POERWWjVsS0RTVFdBSCswOEh4aTZCS3cxSUQ5eDNYeTMxT1dBMUVvRGVCNFpzSUhoZ29sYnNtc0FRMDB5SGNvRGFBclVaeCtEZkRQTzJ5ZWZqRkxDUTFxQUg4bVJONGlHRVJib2pyRkd1Z0ZQTmw1aXNVdFJadGNBM2dRK29ROVhUVzVUQ1dHNldvQTMyWC93SFFwbE5oUG13YWFUSG1qOXJTSlY4cGpYZ000Qkw3ZFBOWVM0Mm5Xd0RaNU0vczB5MW5LWmt3RHVKOTAzN2N3aHJKRWRNbzFjRlg1QnM4cEY3WVV6NFFHOElHOFhSTjRTaHczandhZUtSK2N1WGtHMjVDa05mSGhJa1A0U2pTblhnT3pUSHk0Nk5TTFdncG9TQU5kZVd2d0R3SHZxaGdpVXFJNVRScFk4RzROZ3Q1dk9rMmlscklZMHNCWTNocFV5M2RWRE9uMGxLTlo4bTRObHVTNzI2ZGM1bEs4eVRRdzhneGxZWHFmYVpxTXg3TDNpZExBSFBsRTg1bGoveURRaVZKRnlVeENEVndsWDNRWnlQZjlFM1l1d1c1R0RWUWE1SEt5L2NiTnFJSlM1cFFhT0hQNDczOXVwNjk5N2FGUDBUODhreEpQQ1g3emFBQWZneUJwN2VZUnZKUTBxd2FjdjM0dXJZYjRxYXdZeTM2blhRTWRhUzUyWnZPMHkxdktON0VHOEUxcEpRMG54bGdpT08wYTROL3RwR252dEF0Y3lqZXhCbWFvd1NBL01jSVNRUTRhK0gvTW5HdXo4WmlXT2dBQUFBQkpSVTVFcmtKZ2dnPT0iCn0K"/>
    </extobj>
  </extobjs>
</s:customData>
</file>

<file path=customXml/itemProps1.xml><?xml version="1.0" encoding="utf-8"?>
<ds:datastoreItem xmlns:ds="http://schemas.openxmlformats.org/officeDocument/2006/customXml" ds:itemID="{40225495-EC77-418F-882D-8D54027AA670}">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emplate>Office Theme</Template>
  <TotalTime>10875</TotalTime>
  <Words>3569</Words>
  <Application>Microsoft Office PowerPoint</Application>
  <PresentationFormat>宽屏</PresentationFormat>
  <Paragraphs>281</Paragraphs>
  <Slides>34</Slides>
  <Notes>34</Notes>
  <HiddenSlides>0</HiddenSlides>
  <MMClips>34</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34</vt:i4>
      </vt:variant>
    </vt:vector>
  </HeadingPairs>
  <TitlesOfParts>
    <vt:vector size="41" baseType="lpstr">
      <vt:lpstr>NimbusSanL-Regu</vt:lpstr>
      <vt:lpstr>Microsoft YaHei</vt:lpstr>
      <vt:lpstr>Arial</vt:lpstr>
      <vt:lpstr>Calibri</vt:lpstr>
      <vt:lpstr>Cambria Math</vt:lpstr>
      <vt:lpstr>Times New Roman</vt:lpstr>
      <vt:lpstr>Office Theme</vt:lpstr>
      <vt:lpstr>P2T: Pyramid Pooling Transformer for Scene Understanding</vt:lpstr>
      <vt:lpstr>Multiscale information is required for all CV tasks!</vt:lpstr>
      <vt:lpstr>Multiscale information is required for all CV tasks!</vt:lpstr>
      <vt:lpstr>Background</vt:lpstr>
      <vt:lpstr>Background</vt:lpstr>
      <vt:lpstr>Background</vt:lpstr>
      <vt:lpstr>Background</vt:lpstr>
      <vt:lpstr>Background</vt:lpstr>
      <vt:lpstr>Background</vt:lpstr>
      <vt:lpstr>Starting from Vision Transformer (ViT)</vt:lpstr>
      <vt:lpstr>Re-visiting the complexity of self-attention</vt:lpstr>
      <vt:lpstr>Global or Local Attention</vt:lpstr>
      <vt:lpstr>Why pooling?</vt:lpstr>
      <vt:lpstr>Revisiting Pyramid Pooling</vt:lpstr>
      <vt:lpstr>Pyramid Pooling based MHSA</vt:lpstr>
      <vt:lpstr>Pyramid Pooling based MHSA</vt:lpstr>
      <vt:lpstr>Pyramid Pooling based MHSA</vt:lpstr>
      <vt:lpstr>Our Solution</vt:lpstr>
      <vt:lpstr>Our Solution</vt:lpstr>
      <vt:lpstr>Our Solution</vt:lpstr>
      <vt:lpstr>Experiments</vt:lpstr>
      <vt:lpstr>Experiments</vt:lpstr>
      <vt:lpstr>Experiments: Semantic Segmentation (ADE20K)</vt:lpstr>
      <vt:lpstr>Experiments: Semantic Segmentation (ADE20K)</vt:lpstr>
      <vt:lpstr>Experiments: Object Detection (COCO)</vt:lpstr>
      <vt:lpstr>Experiments: Object Detection (COCO)</vt:lpstr>
      <vt:lpstr>Experiments: Instance Segmentation (COCO)</vt:lpstr>
      <vt:lpstr>Experiments: Instance Segmentation (COCO)</vt:lpstr>
      <vt:lpstr>Experiments : Ablation Study</vt:lpstr>
      <vt:lpstr>Experiments: Ablation Study</vt:lpstr>
      <vt:lpstr>FAQ: Same core idea as shunted self-attention?</vt:lpstr>
      <vt:lpstr>FAQ: Same idea as shunted self-attention (CVPR’22)?</vt:lpstr>
      <vt:lpstr>Conclusion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BING: Binarized Normed Gradients for Objectness Estimation at 300fps</dc:title>
  <dc:creator>MingMing Cheng</dc:creator>
  <cp:lastModifiedBy>MingMing</cp:lastModifiedBy>
  <cp:revision>955</cp:revision>
  <dcterms:created xsi:type="dcterms:W3CDTF">2019-08-31T02:02:00Z</dcterms:created>
  <dcterms:modified xsi:type="dcterms:W3CDTF">2022-12-17T11:07:08Z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EADER_334E55B0-647D-440b-865C-3EC943EB4CBC">
    <vt:lpwstr>XGRvY3VtZW50Y2xhc3N7YXJ0aWNsZX0KXHVzZXBhY2thZ2VbdXNlbmFtZXNde2NvbG9yfQpcdXNlcGFja2FnZXthbXNtYXRoLGFtc3N5bWJ9Clx1c2VwYWNrYWdlW3V0Zjhde2lucHV0ZW5jfQpccGFnZXN0eWxle2VtcHR5fQpcYmVnaW57ZG9jdW1lbnR9Cg==</vt:lpwstr>
  </property>
  <property fmtid="{D5CDD505-2E9C-101B-9397-08002B2CF9AE}" pid="3" name="FOOTER_334E55B0-647D-440b-865C-3EC943EB4CBC">
    <vt:lpwstr>XGVuZHtkb2N1bWVudH0K</vt:lpwstr>
  </property>
  <property fmtid="{D5CDD505-2E9C-101B-9397-08002B2CF9AE}" pid="4" name="KSOProductBuildVer">
    <vt:lpwstr>2052-11.3.0.9236</vt:lpwstr>
  </property>
</Properties>
</file>